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5" r:id="rId1"/>
  </p:sldMasterIdLst>
  <p:notesMasterIdLst>
    <p:notesMasterId r:id="rId33"/>
  </p:notesMasterIdLst>
  <p:sldIdLst>
    <p:sldId id="256" r:id="rId2"/>
    <p:sldId id="421" r:id="rId3"/>
    <p:sldId id="459" r:id="rId4"/>
    <p:sldId id="455" r:id="rId5"/>
    <p:sldId id="440" r:id="rId6"/>
    <p:sldId id="456" r:id="rId7"/>
    <p:sldId id="458" r:id="rId8"/>
    <p:sldId id="454" r:id="rId9"/>
    <p:sldId id="460" r:id="rId10"/>
    <p:sldId id="417" r:id="rId11"/>
    <p:sldId id="441" r:id="rId12"/>
    <p:sldId id="462" r:id="rId13"/>
    <p:sldId id="442" r:id="rId14"/>
    <p:sldId id="461" r:id="rId15"/>
    <p:sldId id="444" r:id="rId16"/>
    <p:sldId id="446" r:id="rId17"/>
    <p:sldId id="445" r:id="rId18"/>
    <p:sldId id="431" r:id="rId19"/>
    <p:sldId id="457" r:id="rId20"/>
    <p:sldId id="412" r:id="rId21"/>
    <p:sldId id="413" r:id="rId22"/>
    <p:sldId id="453" r:id="rId23"/>
    <p:sldId id="447" r:id="rId24"/>
    <p:sldId id="433" r:id="rId25"/>
    <p:sldId id="434" r:id="rId26"/>
    <p:sldId id="448" r:id="rId27"/>
    <p:sldId id="435" r:id="rId28"/>
    <p:sldId id="436" r:id="rId29"/>
    <p:sldId id="452" r:id="rId30"/>
    <p:sldId id="439" r:id="rId31"/>
    <p:sldId id="410" r:id="rId3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5" autoAdjust="0"/>
    <p:restoredTop sz="94660"/>
  </p:normalViewPr>
  <p:slideViewPr>
    <p:cSldViewPr>
      <p:cViewPr>
        <p:scale>
          <a:sx n="102" d="100"/>
          <a:sy n="102" d="100"/>
        </p:scale>
        <p:origin x="-134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6F1E66-0CA0-437B-A70A-B15C7CA2E4FB}" type="slidenum">
              <a:rPr lang="en-US"/>
              <a:pPr>
                <a:defRPr/>
              </a:pPr>
              <a:t>‹#›</a:t>
            </a:fld>
            <a:endParaRPr lang="en-US"/>
          </a:p>
        </p:txBody>
      </p:sp>
    </p:spTree>
    <p:extLst>
      <p:ext uri="{BB962C8B-B14F-4D97-AF65-F5344CB8AC3E}">
        <p14:creationId xmlns:p14="http://schemas.microsoft.com/office/powerpoint/2010/main" val="885253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83912326-7DC2-4B46-89CF-95A72C56ECF0}" type="slidenum">
              <a:rPr kumimoji="0" lang="en-US" altLang="en-US" smtClean="0"/>
              <a:pPr algn="r" eaLnBrk="1" hangingPunct="1">
                <a:spcBef>
                  <a:spcPct val="0"/>
                </a:spcBef>
              </a:pPr>
              <a:t>1</a:t>
            </a:fld>
            <a:endParaRPr kumimoji="0"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6FDD072C-28A8-41A6-9396-DA7752DEE2A7}" type="slidenum">
              <a:rPr kumimoji="0" lang="en-US" altLang="en-US" smtClean="0"/>
              <a:pPr algn="r" eaLnBrk="1" hangingPunct="1">
                <a:spcBef>
                  <a:spcPct val="0"/>
                </a:spcBef>
              </a:pPr>
              <a:t>13</a:t>
            </a:fld>
            <a:endParaRPr kumimoji="0"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E976B606-B3C7-4E13-95ED-C6CDCBCAEFF7}" type="slidenum">
              <a:rPr kumimoji="0" lang="en-US" altLang="en-US" smtClean="0"/>
              <a:pPr algn="r" eaLnBrk="1" hangingPunct="1">
                <a:spcBef>
                  <a:spcPct val="0"/>
                </a:spcBef>
              </a:pPr>
              <a:t>14</a:t>
            </a:fld>
            <a:endParaRPr kumimoji="0"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5933806-E517-435B-A7CD-68FD0D2F94CA}" type="slidenum">
              <a:rPr kumimoji="0" lang="en-US" altLang="en-US" smtClean="0"/>
              <a:pPr algn="r" eaLnBrk="1" hangingPunct="1">
                <a:spcBef>
                  <a:spcPct val="0"/>
                </a:spcBef>
              </a:pPr>
              <a:t>15</a:t>
            </a:fld>
            <a:endParaRPr kumimoji="0"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B62AF8B-7463-49DE-8DEA-AF98BED39931}" type="slidenum">
              <a:rPr kumimoji="0" lang="en-US" altLang="en-US" smtClean="0"/>
              <a:pPr algn="r" eaLnBrk="1" hangingPunct="1">
                <a:spcBef>
                  <a:spcPct val="0"/>
                </a:spcBef>
              </a:pPr>
              <a:t>16</a:t>
            </a:fld>
            <a:endParaRPr kumimoji="0"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B9DC4E5C-0177-4625-A4B0-5B97B1456AE0}" type="slidenum">
              <a:rPr kumimoji="0" lang="en-US" altLang="en-US" smtClean="0"/>
              <a:pPr algn="r" eaLnBrk="1" hangingPunct="1">
                <a:spcBef>
                  <a:spcPct val="0"/>
                </a:spcBef>
              </a:pPr>
              <a:t>17</a:t>
            </a:fld>
            <a:endParaRPr kumimoji="0"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ABB46611-D242-49CB-BF10-5D4A67E2B187}" type="slidenum">
              <a:rPr kumimoji="0" lang="en-US" altLang="en-US" smtClean="0"/>
              <a:pPr algn="r" eaLnBrk="1" hangingPunct="1">
                <a:spcBef>
                  <a:spcPct val="0"/>
                </a:spcBef>
              </a:pPr>
              <a:t>18</a:t>
            </a:fld>
            <a:endParaRPr kumimoji="0"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4A43BD3-1DAC-474B-9977-9DBD377BB8BE}" type="slidenum">
              <a:rPr kumimoji="0" lang="en-US" altLang="en-US" smtClean="0"/>
              <a:pPr algn="r" eaLnBrk="1" hangingPunct="1">
                <a:spcBef>
                  <a:spcPct val="0"/>
                </a:spcBef>
              </a:pPr>
              <a:t>19</a:t>
            </a:fld>
            <a:endParaRPr kumimoji="0"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6A07B13-9368-47EB-B395-E48B4756B433}" type="slidenum">
              <a:rPr kumimoji="0" lang="en-US" altLang="en-US" smtClean="0"/>
              <a:pPr algn="r" eaLnBrk="1" hangingPunct="1">
                <a:spcBef>
                  <a:spcPct val="0"/>
                </a:spcBef>
              </a:pPr>
              <a:t>20</a:t>
            </a:fld>
            <a:endParaRPr kumimoji="0"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98B56A38-00BA-409B-AA5D-AA870080E79A}" type="slidenum">
              <a:rPr kumimoji="0" lang="en-US" altLang="en-US" smtClean="0"/>
              <a:pPr algn="r" eaLnBrk="1" hangingPunct="1">
                <a:spcBef>
                  <a:spcPct val="0"/>
                </a:spcBef>
              </a:pPr>
              <a:t>21</a:t>
            </a:fld>
            <a:endParaRPr kumimoji="0"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E5D00C9F-3506-4F76-BB53-BEEFF99F7FF1}" type="slidenum">
              <a:rPr kumimoji="0" lang="en-US" altLang="en-US" smtClean="0"/>
              <a:pPr algn="r" eaLnBrk="1" hangingPunct="1">
                <a:spcBef>
                  <a:spcPct val="0"/>
                </a:spcBef>
              </a:pPr>
              <a:t>22</a:t>
            </a:fld>
            <a:endParaRPr kumimoji="0"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00FBF4D-8038-4343-AF58-C2A12484E833}" type="slidenum">
              <a:rPr kumimoji="0" lang="en-US" altLang="en-US" smtClean="0"/>
              <a:pPr algn="r" eaLnBrk="1" hangingPunct="1">
                <a:spcBef>
                  <a:spcPct val="0"/>
                </a:spcBef>
              </a:pPr>
              <a:t>2</a:t>
            </a:fld>
            <a:endParaRPr kumimoji="0"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92FA9552-B79B-4090-A628-9F7F4694B3BF}" type="slidenum">
              <a:rPr kumimoji="0" lang="en-US" altLang="en-US" smtClean="0"/>
              <a:pPr algn="r" eaLnBrk="1" hangingPunct="1">
                <a:spcBef>
                  <a:spcPct val="0"/>
                </a:spcBef>
              </a:pPr>
              <a:t>23</a:t>
            </a:fld>
            <a:endParaRPr kumimoji="0"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E7CD0579-DEF1-48FA-9758-DE9E70D99D11}" type="slidenum">
              <a:rPr kumimoji="0" lang="en-US" altLang="en-US" smtClean="0"/>
              <a:pPr algn="r" eaLnBrk="1" hangingPunct="1">
                <a:spcBef>
                  <a:spcPct val="0"/>
                </a:spcBef>
              </a:pPr>
              <a:t>24</a:t>
            </a:fld>
            <a:endParaRPr kumimoji="0"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23F3FA79-ADF3-4033-B442-840876800EE4}" type="slidenum">
              <a:rPr kumimoji="0" lang="en-US" altLang="en-US" smtClean="0"/>
              <a:pPr algn="r" eaLnBrk="1" hangingPunct="1">
                <a:spcBef>
                  <a:spcPct val="0"/>
                </a:spcBef>
              </a:pPr>
              <a:t>25</a:t>
            </a:fld>
            <a:endParaRPr kumimoji="0"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347B6F9F-55FD-4073-B9FE-0069E1DE441D}" type="slidenum">
              <a:rPr kumimoji="0" lang="en-US" altLang="en-US" smtClean="0"/>
              <a:pPr algn="r" eaLnBrk="1" hangingPunct="1">
                <a:spcBef>
                  <a:spcPct val="0"/>
                </a:spcBef>
              </a:pPr>
              <a:t>26</a:t>
            </a:fld>
            <a:endParaRPr kumimoji="0"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548D53D8-40EE-4BBF-91DE-2259A4D488CF}" type="slidenum">
              <a:rPr kumimoji="0" lang="en-US" altLang="en-US" smtClean="0"/>
              <a:pPr algn="r" eaLnBrk="1" hangingPunct="1">
                <a:spcBef>
                  <a:spcPct val="0"/>
                </a:spcBef>
              </a:pPr>
              <a:t>27</a:t>
            </a:fld>
            <a:endParaRPr kumimoji="0"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ED1F9490-6E89-4AC9-9C6D-DF99D6C9752F}" type="slidenum">
              <a:rPr kumimoji="0" lang="en-US" altLang="en-US" smtClean="0"/>
              <a:pPr algn="r" eaLnBrk="1" hangingPunct="1">
                <a:spcBef>
                  <a:spcPct val="0"/>
                </a:spcBef>
              </a:pPr>
              <a:t>28</a:t>
            </a:fld>
            <a:endParaRPr kumimoji="0"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4413CC6C-EF1F-45A1-8F4F-E6F198730383}" type="slidenum">
              <a:rPr kumimoji="0" lang="en-US" altLang="en-US" smtClean="0"/>
              <a:pPr algn="r" eaLnBrk="1" hangingPunct="1">
                <a:spcBef>
                  <a:spcPct val="0"/>
                </a:spcBef>
              </a:pPr>
              <a:t>29</a:t>
            </a:fld>
            <a:endParaRPr kumimoji="0"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487F5548-0AAC-44FC-860B-D3BCE633E1D5}" type="slidenum">
              <a:rPr kumimoji="0" lang="en-US" altLang="en-US" smtClean="0"/>
              <a:pPr algn="r" eaLnBrk="1" hangingPunct="1">
                <a:spcBef>
                  <a:spcPct val="0"/>
                </a:spcBef>
              </a:pPr>
              <a:t>30</a:t>
            </a:fld>
            <a:endParaRPr kumimoji="0"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D9BC9F0A-E054-4B6F-9E16-AA9A95AF79E0}" type="slidenum">
              <a:rPr kumimoji="0" lang="en-US" altLang="en-US" smtClean="0"/>
              <a:pPr algn="r" eaLnBrk="1" hangingPunct="1">
                <a:spcBef>
                  <a:spcPct val="0"/>
                </a:spcBef>
              </a:pPr>
              <a:t>31</a:t>
            </a:fld>
            <a:endParaRPr kumimoji="0"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A70B1DC5-207A-4185-9CFB-1BAD2E07F8B6}" type="slidenum">
              <a:rPr kumimoji="0" lang="en-US" altLang="en-US" smtClean="0"/>
              <a:pPr algn="r" eaLnBrk="1" hangingPunct="1">
                <a:spcBef>
                  <a:spcPct val="0"/>
                </a:spcBef>
              </a:pPr>
              <a:t>4</a:t>
            </a:fld>
            <a:endParaRPr kumimoji="0"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6CF2BF53-DC02-40CD-B989-43104D2290E3}" type="slidenum">
              <a:rPr kumimoji="0" lang="en-US" altLang="en-US" smtClean="0"/>
              <a:pPr algn="r" eaLnBrk="1" hangingPunct="1">
                <a:spcBef>
                  <a:spcPct val="0"/>
                </a:spcBef>
              </a:pPr>
              <a:t>5</a:t>
            </a:fld>
            <a:endParaRPr kumimoji="0"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C314243A-6594-4B5F-B8A8-AACC9F3DED43}" type="slidenum">
              <a:rPr kumimoji="0" lang="en-US" altLang="en-US" smtClean="0"/>
              <a:pPr algn="r" eaLnBrk="1" hangingPunct="1">
                <a:spcBef>
                  <a:spcPct val="0"/>
                </a:spcBef>
              </a:pPr>
              <a:t>8</a:t>
            </a:fld>
            <a:endParaRPr kumimoji="0"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1C520B8D-1172-4187-9F65-F6F801F237AE}" type="slidenum">
              <a:rPr kumimoji="0" lang="en-US" altLang="en-US" smtClean="0"/>
              <a:pPr algn="r" eaLnBrk="1" hangingPunct="1">
                <a:spcBef>
                  <a:spcPct val="0"/>
                </a:spcBef>
              </a:pPr>
              <a:t>9</a:t>
            </a:fld>
            <a:endParaRPr kumimoji="0"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84DDAA2E-4E1C-4A70-AE51-2849BD079E26}" type="slidenum">
              <a:rPr kumimoji="0" lang="en-US" altLang="en-US" smtClean="0"/>
              <a:pPr algn="r" eaLnBrk="1" hangingPunct="1">
                <a:spcBef>
                  <a:spcPct val="0"/>
                </a:spcBef>
              </a:pPr>
              <a:t>10</a:t>
            </a:fld>
            <a:endParaRPr kumimoji="0"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7F0A8858-F44F-4CD2-8698-8661D5B235FA}" type="slidenum">
              <a:rPr kumimoji="0" lang="en-US" altLang="en-US" smtClean="0"/>
              <a:pPr algn="r" eaLnBrk="1" hangingPunct="1">
                <a:spcBef>
                  <a:spcPct val="0"/>
                </a:spcBef>
              </a:pPr>
              <a:t>11</a:t>
            </a:fld>
            <a:endParaRPr kumimoji="0"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0"/>
              </a:spcBef>
            </a:pPr>
            <a:fld id="{6BD254A0-4E7B-4573-B4B1-14B108AD248B}" type="slidenum">
              <a:rPr kumimoji="0" lang="en-US" altLang="en-US" smtClean="0"/>
              <a:pPr algn="r" eaLnBrk="1" hangingPunct="1">
                <a:spcBef>
                  <a:spcPct val="0"/>
                </a:spcBef>
              </a:pPr>
              <a:t>12</a:t>
            </a:fld>
            <a:endParaRPr kumimoji="0"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28C549-C928-44B0-BD1F-AC81BCA7A1ED}" type="slidenum">
              <a:rPr lang="en-US"/>
              <a:pPr>
                <a:defRPr/>
              </a:pPr>
              <a:t>‹#›</a:t>
            </a:fld>
            <a:endParaRPr lang="en-US"/>
          </a:p>
        </p:txBody>
      </p:sp>
    </p:spTree>
    <p:extLst>
      <p:ext uri="{BB962C8B-B14F-4D97-AF65-F5344CB8AC3E}">
        <p14:creationId xmlns:p14="http://schemas.microsoft.com/office/powerpoint/2010/main" val="388123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3E087A-90C2-4ED2-B25C-7D70D3DC8AE6}" type="slidenum">
              <a:rPr lang="en-US"/>
              <a:pPr>
                <a:defRPr/>
              </a:pPr>
              <a:t>‹#›</a:t>
            </a:fld>
            <a:endParaRPr lang="en-US"/>
          </a:p>
        </p:txBody>
      </p:sp>
    </p:spTree>
    <p:extLst>
      <p:ext uri="{BB962C8B-B14F-4D97-AF65-F5344CB8AC3E}">
        <p14:creationId xmlns:p14="http://schemas.microsoft.com/office/powerpoint/2010/main" val="2189898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3638FB-C630-481C-94E5-576AA38C67A0}" type="slidenum">
              <a:rPr lang="en-US"/>
              <a:pPr>
                <a:defRPr/>
              </a:pPr>
              <a:t>‹#›</a:t>
            </a:fld>
            <a:endParaRPr lang="en-US"/>
          </a:p>
        </p:txBody>
      </p:sp>
    </p:spTree>
    <p:extLst>
      <p:ext uri="{BB962C8B-B14F-4D97-AF65-F5344CB8AC3E}">
        <p14:creationId xmlns:p14="http://schemas.microsoft.com/office/powerpoint/2010/main" val="38381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60FDFC-2BD9-49FB-9E39-6B5A2B80A477}" type="slidenum">
              <a:rPr lang="en-US"/>
              <a:pPr>
                <a:defRPr/>
              </a:pPr>
              <a:t>‹#›</a:t>
            </a:fld>
            <a:endParaRPr lang="en-US"/>
          </a:p>
        </p:txBody>
      </p:sp>
    </p:spTree>
    <p:extLst>
      <p:ext uri="{BB962C8B-B14F-4D97-AF65-F5344CB8AC3E}">
        <p14:creationId xmlns:p14="http://schemas.microsoft.com/office/powerpoint/2010/main" val="125723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B8220A-5FDB-421E-B093-ED3BD06F223D}" type="slidenum">
              <a:rPr lang="en-US"/>
              <a:pPr>
                <a:defRPr/>
              </a:pPr>
              <a:t>‹#›</a:t>
            </a:fld>
            <a:endParaRPr lang="en-US"/>
          </a:p>
        </p:txBody>
      </p:sp>
    </p:spTree>
    <p:extLst>
      <p:ext uri="{BB962C8B-B14F-4D97-AF65-F5344CB8AC3E}">
        <p14:creationId xmlns:p14="http://schemas.microsoft.com/office/powerpoint/2010/main" val="21878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439C4B-2213-475C-92CD-32D1A0168FA0}" type="slidenum">
              <a:rPr lang="en-US"/>
              <a:pPr>
                <a:defRPr/>
              </a:pPr>
              <a:t>‹#›</a:t>
            </a:fld>
            <a:endParaRPr lang="en-US"/>
          </a:p>
        </p:txBody>
      </p:sp>
    </p:spTree>
    <p:extLst>
      <p:ext uri="{BB962C8B-B14F-4D97-AF65-F5344CB8AC3E}">
        <p14:creationId xmlns:p14="http://schemas.microsoft.com/office/powerpoint/2010/main" val="400999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A5782A-DA45-4587-9495-50E29B0C5FC5}" type="slidenum">
              <a:rPr lang="en-US"/>
              <a:pPr>
                <a:defRPr/>
              </a:pPr>
              <a:t>‹#›</a:t>
            </a:fld>
            <a:endParaRPr lang="en-US"/>
          </a:p>
        </p:txBody>
      </p:sp>
    </p:spTree>
    <p:extLst>
      <p:ext uri="{BB962C8B-B14F-4D97-AF65-F5344CB8AC3E}">
        <p14:creationId xmlns:p14="http://schemas.microsoft.com/office/powerpoint/2010/main" val="47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F283D9-1E63-489E-ADB9-2F862F9E83BB}" type="slidenum">
              <a:rPr lang="en-US"/>
              <a:pPr>
                <a:defRPr/>
              </a:pPr>
              <a:t>‹#›</a:t>
            </a:fld>
            <a:endParaRPr lang="en-US"/>
          </a:p>
        </p:txBody>
      </p:sp>
    </p:spTree>
    <p:extLst>
      <p:ext uri="{BB962C8B-B14F-4D97-AF65-F5344CB8AC3E}">
        <p14:creationId xmlns:p14="http://schemas.microsoft.com/office/powerpoint/2010/main" val="347159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E58854-E2E7-4D52-BBC2-8557AB51313C}" type="slidenum">
              <a:rPr lang="en-US"/>
              <a:pPr>
                <a:defRPr/>
              </a:pPr>
              <a:t>‹#›</a:t>
            </a:fld>
            <a:endParaRPr lang="en-US"/>
          </a:p>
        </p:txBody>
      </p:sp>
    </p:spTree>
    <p:extLst>
      <p:ext uri="{BB962C8B-B14F-4D97-AF65-F5344CB8AC3E}">
        <p14:creationId xmlns:p14="http://schemas.microsoft.com/office/powerpoint/2010/main" val="342580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B2A6B8-AADE-4DD6-B5BD-496F9BCE5D1F}" type="slidenum">
              <a:rPr lang="en-US"/>
              <a:pPr>
                <a:defRPr/>
              </a:pPr>
              <a:t>‹#›</a:t>
            </a:fld>
            <a:endParaRPr lang="en-US"/>
          </a:p>
        </p:txBody>
      </p:sp>
    </p:spTree>
    <p:extLst>
      <p:ext uri="{BB962C8B-B14F-4D97-AF65-F5344CB8AC3E}">
        <p14:creationId xmlns:p14="http://schemas.microsoft.com/office/powerpoint/2010/main" val="186454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7D1787-C5B5-4E99-91BB-96F86685EF6A}" type="slidenum">
              <a:rPr lang="en-US"/>
              <a:pPr>
                <a:defRPr/>
              </a:pPr>
              <a:t>‹#›</a:t>
            </a:fld>
            <a:endParaRPr lang="en-US"/>
          </a:p>
        </p:txBody>
      </p:sp>
    </p:spTree>
    <p:extLst>
      <p:ext uri="{BB962C8B-B14F-4D97-AF65-F5344CB8AC3E}">
        <p14:creationId xmlns:p14="http://schemas.microsoft.com/office/powerpoint/2010/main" val="409850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7A5A03-FF4C-4C87-ADE1-15981FC66C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252641" y="3276600"/>
            <a:ext cx="485645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400" dirty="0">
                <a:latin typeface="Arial" charset="0"/>
              </a:rPr>
              <a:t>Len </a:t>
            </a:r>
            <a:r>
              <a:rPr lang="en-US" altLang="en-US" sz="2400" dirty="0" smtClean="0">
                <a:latin typeface="Arial" charset="0"/>
              </a:rPr>
              <a:t>Trombetta and Dave Shattuck</a:t>
            </a:r>
            <a:endParaRPr lang="en-US" altLang="en-US" sz="2400" dirty="0">
              <a:latin typeface="Arial" charset="0"/>
            </a:endParaRPr>
          </a:p>
          <a:p>
            <a:pPr algn="ctr">
              <a:spcBef>
                <a:spcPct val="0"/>
              </a:spcBef>
              <a:buFontTx/>
              <a:buNone/>
            </a:pPr>
            <a:r>
              <a:rPr lang="en-US" altLang="en-US" sz="2400" dirty="0" smtClean="0">
                <a:latin typeface="Arial" charset="0"/>
              </a:rPr>
              <a:t>ECE Department, UH</a:t>
            </a:r>
            <a:endParaRPr lang="en-US" altLang="en-US" sz="2400" dirty="0">
              <a:latin typeface="Arial" charset="0"/>
            </a:endParaRPr>
          </a:p>
        </p:txBody>
      </p:sp>
      <p:pic>
        <p:nvPicPr>
          <p:cNvPr id="2052" name="Picture 10" descr="ag00029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267200"/>
            <a:ext cx="236220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1"/>
          <p:cNvSpPr>
            <a:spLocks noGrp="1" noChangeArrowheads="1"/>
          </p:cNvSpPr>
          <p:nvPr>
            <p:ph type="title"/>
          </p:nvPr>
        </p:nvSpPr>
        <p:spPr/>
        <p:txBody>
          <a:bodyPr/>
          <a:lstStyle/>
          <a:p>
            <a:pPr eaLnBrk="1" hangingPunct="1"/>
            <a:r>
              <a:rPr lang="en-US" altLang="en-US" smtClean="0"/>
              <a:t>Writing the Formal 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762000"/>
          </a:xfrm>
        </p:spPr>
        <p:txBody>
          <a:bodyPr/>
          <a:lstStyle/>
          <a:p>
            <a:pPr eaLnBrk="1" hangingPunct="1"/>
            <a:r>
              <a:rPr lang="en-US" altLang="en-US" smtClean="0">
                <a:cs typeface="Times New Roman" pitchFamily="18" charset="0"/>
              </a:rPr>
              <a:t>Abstract</a:t>
            </a:r>
            <a:endParaRPr lang="en-US" altLang="en-US" smtClean="0"/>
          </a:p>
        </p:txBody>
      </p:sp>
      <p:sp>
        <p:nvSpPr>
          <p:cNvPr id="11267" name="Rectangle 3"/>
          <p:cNvSpPr>
            <a:spLocks noGrp="1" noChangeArrowheads="1"/>
          </p:cNvSpPr>
          <p:nvPr>
            <p:ph idx="1"/>
          </p:nvPr>
        </p:nvSpPr>
        <p:spPr>
          <a:xfrm>
            <a:off x="152400" y="1752600"/>
            <a:ext cx="8991600" cy="3886200"/>
          </a:xfrm>
        </p:spPr>
        <p:txBody>
          <a:bodyPr/>
          <a:lstStyle/>
          <a:p>
            <a:pPr marL="0" indent="0" eaLnBrk="1" hangingPunct="1"/>
            <a:r>
              <a:rPr lang="en-US" altLang="en-US" sz="2800" smtClean="0">
                <a:cs typeface="Times New Roman" pitchFamily="18" charset="0"/>
              </a:rPr>
              <a:t> Short version of your </a:t>
            </a:r>
            <a:r>
              <a:rPr lang="en-US" altLang="en-US" sz="2800" u="sng" smtClean="0">
                <a:cs typeface="Times New Roman" pitchFamily="18" charset="0"/>
              </a:rPr>
              <a:t>entire</a:t>
            </a:r>
            <a:r>
              <a:rPr lang="en-US" altLang="en-US" sz="2800" smtClean="0">
                <a:cs typeface="Times New Roman" pitchFamily="18" charset="0"/>
              </a:rPr>
              <a:t> paper.</a:t>
            </a:r>
          </a:p>
          <a:p>
            <a:pPr marL="1257300" lvl="1" indent="-533400" eaLnBrk="1" hangingPunct="1"/>
            <a:r>
              <a:rPr lang="en-US" altLang="en-US" sz="2400" smtClean="0">
                <a:cs typeface="Times New Roman" pitchFamily="18" charset="0"/>
              </a:rPr>
              <a:t>Include the important aspects of </a:t>
            </a:r>
            <a:r>
              <a:rPr lang="en-US" altLang="en-US" sz="2400" i="1" smtClean="0">
                <a:solidFill>
                  <a:srgbClr val="FF0000"/>
                </a:solidFill>
                <a:cs typeface="Times New Roman" pitchFamily="18" charset="0"/>
              </a:rPr>
              <a:t>all parts </a:t>
            </a:r>
            <a:r>
              <a:rPr lang="en-US" altLang="en-US" sz="2400" smtClean="0">
                <a:cs typeface="Times New Roman" pitchFamily="18" charset="0"/>
              </a:rPr>
              <a:t>of your paper.</a:t>
            </a:r>
          </a:p>
          <a:p>
            <a:pPr marL="1257300" lvl="1" indent="-533400" eaLnBrk="1" hangingPunct="1"/>
            <a:r>
              <a:rPr lang="en-US" altLang="en-US" sz="2400" smtClean="0">
                <a:cs typeface="Times New Roman" pitchFamily="18" charset="0"/>
              </a:rPr>
              <a:t>The abstract is </a:t>
            </a:r>
            <a:r>
              <a:rPr lang="en-US" altLang="en-US" sz="2400" u="sng" smtClean="0">
                <a:cs typeface="Times New Roman" pitchFamily="18" charset="0"/>
              </a:rPr>
              <a:t>not</a:t>
            </a:r>
            <a:r>
              <a:rPr lang="en-US" altLang="en-US" sz="2400" smtClean="0">
                <a:cs typeface="Times New Roman" pitchFamily="18" charset="0"/>
              </a:rPr>
              <a:t> the same as an introduction.</a:t>
            </a:r>
          </a:p>
          <a:p>
            <a:pPr marL="0" indent="0" eaLnBrk="1" hangingPunct="1"/>
            <a:r>
              <a:rPr lang="en-US" altLang="en-US" sz="2800" smtClean="0">
                <a:cs typeface="Times New Roman" pitchFamily="18" charset="0"/>
              </a:rPr>
              <a:t> Quantitative conclusions</a:t>
            </a:r>
          </a:p>
          <a:p>
            <a:pPr marL="1257300" lvl="1" indent="-533400" eaLnBrk="1" hangingPunct="1"/>
            <a:r>
              <a:rPr lang="en-US" altLang="en-US" sz="2400" smtClean="0">
                <a:cs typeface="Times New Roman" pitchFamily="18" charset="0"/>
              </a:rPr>
              <a:t>State conclusions, </a:t>
            </a:r>
            <a:r>
              <a:rPr lang="en-US" altLang="en-US" sz="2400" i="1" smtClean="0">
                <a:solidFill>
                  <a:srgbClr val="FFC000"/>
                </a:solidFill>
                <a:cs typeface="Times New Roman" pitchFamily="18" charset="0"/>
              </a:rPr>
              <a:t>including numerical results</a:t>
            </a:r>
            <a:r>
              <a:rPr lang="en-US" altLang="en-US" sz="2400" smtClean="0">
                <a:cs typeface="Times New Roman" pitchFamily="18" charset="0"/>
              </a:rPr>
              <a:t> and other quantitative information as appropriate.</a:t>
            </a:r>
          </a:p>
          <a:p>
            <a:pPr marL="0" indent="0" eaLnBrk="1" hangingPunct="1"/>
            <a:r>
              <a:rPr lang="en-US" altLang="en-US" sz="2800" smtClean="0">
                <a:cs typeface="Times New Roman" pitchFamily="18" charset="0"/>
              </a:rPr>
              <a:t> Do not include references, figures, or equations</a:t>
            </a:r>
          </a:p>
          <a:p>
            <a:pPr marL="0" indent="0" eaLnBrk="1" hangingPunct="1"/>
            <a:endParaRPr lang="en-US" altLang="en-US" sz="2800" smtClean="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Introduction</a:t>
            </a:r>
          </a:p>
        </p:txBody>
      </p:sp>
      <p:sp>
        <p:nvSpPr>
          <p:cNvPr id="12291" name="Rectangle 3"/>
          <p:cNvSpPr>
            <a:spLocks noGrp="1" noChangeArrowheads="1"/>
          </p:cNvSpPr>
          <p:nvPr>
            <p:ph idx="1"/>
          </p:nvPr>
        </p:nvSpPr>
        <p:spPr>
          <a:xfrm>
            <a:off x="228600" y="1752600"/>
            <a:ext cx="8534400" cy="4419600"/>
          </a:xfrm>
        </p:spPr>
        <p:txBody>
          <a:bodyPr/>
          <a:lstStyle/>
          <a:p>
            <a:pPr eaLnBrk="1" hangingPunct="1"/>
            <a:r>
              <a:rPr lang="en-US" altLang="en-US" sz="2800" smtClean="0"/>
              <a:t>Include:</a:t>
            </a:r>
          </a:p>
          <a:p>
            <a:pPr lvl="1" eaLnBrk="1" hangingPunct="1"/>
            <a:r>
              <a:rPr lang="en-US" altLang="en-US" smtClean="0"/>
              <a:t>Your motivation for doing the project</a:t>
            </a:r>
          </a:p>
          <a:p>
            <a:pPr lvl="1" eaLnBrk="1" hangingPunct="1"/>
            <a:r>
              <a:rPr lang="en-US" altLang="en-US" smtClean="0"/>
              <a:t>An introduction to what you are going to do.</a:t>
            </a:r>
          </a:p>
          <a:p>
            <a:pPr lvl="1" eaLnBrk="1" hangingPunct="1"/>
            <a:r>
              <a:rPr lang="en-US" altLang="en-US" smtClean="0"/>
              <a:t>A summary of what you did.</a:t>
            </a:r>
          </a:p>
          <a:p>
            <a:pPr lvl="1" eaLnBrk="1" hangingPunct="1"/>
            <a:r>
              <a:rPr lang="en-US" altLang="en-US" smtClean="0"/>
              <a:t>A historical review (if any) and a summary of previous efforts (if you know of any).</a:t>
            </a:r>
          </a:p>
          <a:p>
            <a:pPr eaLnBrk="1" hangingPunct="1"/>
            <a:r>
              <a:rPr lang="en-US" altLang="en-US" sz="2800" smtClean="0"/>
              <a:t>Keep this short and sweet.  Leave out the poetic musings.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Research Question</a:t>
            </a:r>
          </a:p>
        </p:txBody>
      </p:sp>
      <p:sp>
        <p:nvSpPr>
          <p:cNvPr id="13315" name="Rectangle 3"/>
          <p:cNvSpPr>
            <a:spLocks noGrp="1" noChangeArrowheads="1"/>
          </p:cNvSpPr>
          <p:nvPr>
            <p:ph idx="1"/>
          </p:nvPr>
        </p:nvSpPr>
        <p:spPr>
          <a:xfrm>
            <a:off x="228600" y="1752600"/>
            <a:ext cx="8534400" cy="4419600"/>
          </a:xfrm>
        </p:spPr>
        <p:txBody>
          <a:bodyPr/>
          <a:lstStyle/>
          <a:p>
            <a:pPr eaLnBrk="1" hangingPunct="1"/>
            <a:r>
              <a:rPr lang="en-US" altLang="en-US" sz="2800" smtClean="0"/>
              <a:t>Your informal report handouts posed a research question. You need to develop a research question for your project.</a:t>
            </a:r>
          </a:p>
          <a:p>
            <a:pPr lvl="1" eaLnBrk="1" hangingPunct="1"/>
            <a:r>
              <a:rPr lang="en-US" altLang="en-US" smtClean="0"/>
              <a:t>One or two research questions should succinctly summarize the question you are trying to answer.</a:t>
            </a:r>
          </a:p>
          <a:p>
            <a:pPr lvl="1" eaLnBrk="1" hangingPunct="1"/>
            <a:r>
              <a:rPr lang="en-US" altLang="en-US" smtClean="0"/>
              <a:t>Make sure you answer your research question, either in your discussion or in your conclusion section.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81000"/>
            <a:ext cx="7772400" cy="723900"/>
          </a:xfrm>
        </p:spPr>
        <p:txBody>
          <a:bodyPr/>
          <a:lstStyle/>
          <a:p>
            <a:pPr eaLnBrk="1" hangingPunct="1"/>
            <a:r>
              <a:rPr lang="en-US" altLang="en-US" sz="4000" smtClean="0"/>
              <a:t>Background</a:t>
            </a:r>
          </a:p>
        </p:txBody>
      </p:sp>
      <p:sp>
        <p:nvSpPr>
          <p:cNvPr id="14339" name="Rectangle 3"/>
          <p:cNvSpPr>
            <a:spLocks noGrp="1" noChangeArrowheads="1"/>
          </p:cNvSpPr>
          <p:nvPr>
            <p:ph idx="1"/>
          </p:nvPr>
        </p:nvSpPr>
        <p:spPr>
          <a:xfrm>
            <a:off x="304800" y="1447800"/>
            <a:ext cx="8610600" cy="4343400"/>
          </a:xfrm>
        </p:spPr>
        <p:txBody>
          <a:bodyPr/>
          <a:lstStyle/>
          <a:p>
            <a:pPr marL="0" indent="4763" eaLnBrk="1" hangingPunct="1">
              <a:spcAft>
                <a:spcPts val="600"/>
              </a:spcAft>
            </a:pPr>
            <a:r>
              <a:rPr lang="en-US" altLang="en-US" sz="2800" dirty="0" smtClean="0"/>
              <a:t> Theoretical issues concerning what you are about to do</a:t>
            </a:r>
          </a:p>
          <a:p>
            <a:pPr marL="400050" lvl="1" indent="4763" eaLnBrk="1" hangingPunct="1">
              <a:spcAft>
                <a:spcPts val="600"/>
              </a:spcAft>
            </a:pPr>
            <a:r>
              <a:rPr lang="en-US" altLang="en-US" sz="2400" dirty="0" smtClean="0"/>
              <a:t> Development of equations, and circuit analysis (if any) go here</a:t>
            </a:r>
          </a:p>
          <a:p>
            <a:pPr marL="0" indent="4763" eaLnBrk="1" hangingPunct="1">
              <a:spcAft>
                <a:spcPts val="600"/>
              </a:spcAft>
            </a:pPr>
            <a:r>
              <a:rPr lang="en-US" altLang="en-US" sz="2800" dirty="0" smtClean="0"/>
              <a:t> Design considerations (if you have designed something as part of the project)</a:t>
            </a:r>
          </a:p>
          <a:p>
            <a:pPr marL="0" indent="4763" eaLnBrk="1" hangingPunct="1">
              <a:spcAft>
                <a:spcPts val="600"/>
              </a:spcAft>
            </a:pPr>
            <a:r>
              <a:rPr lang="en-US" altLang="en-US" sz="2800" dirty="0" smtClean="0"/>
              <a:t> Information gathered from books or the web that is relevant to your project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dirty="0" smtClean="0"/>
              <a:t>Method</a:t>
            </a:r>
          </a:p>
        </p:txBody>
      </p:sp>
      <p:sp>
        <p:nvSpPr>
          <p:cNvPr id="13315" name="Rectangle 3"/>
          <p:cNvSpPr>
            <a:spLocks noGrp="1" noChangeArrowheads="1"/>
          </p:cNvSpPr>
          <p:nvPr>
            <p:ph idx="1"/>
          </p:nvPr>
        </p:nvSpPr>
        <p:spPr>
          <a:xfrm>
            <a:off x="685800" y="2020888"/>
            <a:ext cx="8001000" cy="4608512"/>
          </a:xfrm>
        </p:spPr>
        <p:txBody>
          <a:bodyPr rtlCol="0">
            <a:normAutofit fontScale="92500"/>
          </a:bodyPr>
          <a:lstStyle/>
          <a:p>
            <a:pPr marL="0" indent="4763" eaLnBrk="1" fontAlgn="auto" hangingPunct="1">
              <a:spcAft>
                <a:spcPts val="600"/>
              </a:spcAft>
              <a:buFont typeface="Arial" panose="020B0604020202020204" pitchFamily="34" charset="0"/>
              <a:buChar char="•"/>
              <a:defRPr/>
            </a:pPr>
            <a:r>
              <a:rPr lang="en-US" sz="2800" dirty="0" smtClean="0"/>
              <a:t> </a:t>
            </a:r>
            <a:r>
              <a:rPr lang="en-US" sz="2800" dirty="0">
                <a:solidFill>
                  <a:srgbClr val="FFC000"/>
                </a:solidFill>
              </a:rPr>
              <a:t>Procedure:</a:t>
            </a:r>
            <a:r>
              <a:rPr lang="en-US" sz="2800" dirty="0"/>
              <a:t> what exactly did you do and how did you do it?</a:t>
            </a:r>
          </a:p>
          <a:p>
            <a:pPr marL="0" indent="4763" eaLnBrk="1" fontAlgn="auto" hangingPunct="1">
              <a:spcAft>
                <a:spcPts val="600"/>
              </a:spcAft>
              <a:buFont typeface="Arial" panose="020B0604020202020204" pitchFamily="34" charset="0"/>
              <a:buChar char="•"/>
              <a:defRPr/>
            </a:pPr>
            <a:r>
              <a:rPr lang="en-US" sz="2800" dirty="0"/>
              <a:t> </a:t>
            </a:r>
            <a:r>
              <a:rPr lang="en-US" sz="2800" dirty="0" smtClean="0">
                <a:solidFill>
                  <a:srgbClr val="FFC000"/>
                </a:solidFill>
              </a:rPr>
              <a:t>Data: </a:t>
            </a:r>
            <a:r>
              <a:rPr lang="en-US" sz="2800" dirty="0" smtClean="0"/>
              <a:t>what kind of data did you collect?  Do not show the data here, but describe what things you measured.</a:t>
            </a:r>
          </a:p>
          <a:p>
            <a:pPr marL="0" indent="4763" eaLnBrk="1" fontAlgn="auto" hangingPunct="1">
              <a:spcAft>
                <a:spcPts val="600"/>
              </a:spcAft>
              <a:buFont typeface="Arial" panose="020B0604020202020204" pitchFamily="34" charset="0"/>
              <a:buChar char="•"/>
              <a:defRPr/>
            </a:pPr>
            <a:r>
              <a:rPr lang="en-US" sz="2800" dirty="0"/>
              <a:t> </a:t>
            </a:r>
            <a:r>
              <a:rPr lang="en-US" sz="2800" dirty="0" smtClean="0">
                <a:solidFill>
                  <a:srgbClr val="FFC000"/>
                </a:solidFill>
              </a:rPr>
              <a:t>Data Analysis: </a:t>
            </a:r>
            <a:r>
              <a:rPr lang="en-US" sz="2800" dirty="0" smtClean="0"/>
              <a:t>how did you analyze the data?</a:t>
            </a:r>
          </a:p>
          <a:p>
            <a:pPr marL="0" indent="4763" eaLnBrk="1" fontAlgn="auto" hangingPunct="1">
              <a:spcAft>
                <a:spcPts val="600"/>
              </a:spcAft>
              <a:buFont typeface="Arial" panose="020B0604020202020204" pitchFamily="34" charset="0"/>
              <a:buChar char="•"/>
              <a:defRPr/>
            </a:pPr>
            <a:r>
              <a:rPr lang="en-US" sz="2800" dirty="0"/>
              <a:t> </a:t>
            </a:r>
            <a:r>
              <a:rPr lang="en-US" sz="2800" dirty="0" smtClean="0">
                <a:solidFill>
                  <a:srgbClr val="FFC000"/>
                </a:solidFill>
              </a:rPr>
              <a:t>Technical issues</a:t>
            </a:r>
          </a:p>
          <a:p>
            <a:pPr marL="400050" lvl="1" indent="4763" eaLnBrk="1" fontAlgn="auto" hangingPunct="1">
              <a:spcAft>
                <a:spcPts val="600"/>
              </a:spcAft>
              <a:buFont typeface="Arial" panose="020B0604020202020204" pitchFamily="34" charset="0"/>
              <a:buChar char="–"/>
              <a:defRPr/>
            </a:pPr>
            <a:r>
              <a:rPr lang="en-US" sz="2400" dirty="0" smtClean="0"/>
              <a:t> Resistor power dissipation</a:t>
            </a:r>
          </a:p>
          <a:p>
            <a:pPr marL="400050" lvl="1" indent="4763" eaLnBrk="1" fontAlgn="auto" hangingPunct="1">
              <a:spcAft>
                <a:spcPts val="600"/>
              </a:spcAft>
              <a:buFont typeface="Arial" panose="020B0604020202020204" pitchFamily="34" charset="0"/>
              <a:buChar char="–"/>
              <a:defRPr/>
            </a:pPr>
            <a:r>
              <a:rPr lang="en-US" sz="2400" dirty="0" smtClean="0"/>
              <a:t> Effect of meter resistance</a:t>
            </a:r>
          </a:p>
          <a:p>
            <a:pPr marL="400050" lvl="1" indent="4763" eaLnBrk="1" fontAlgn="auto" hangingPunct="1">
              <a:spcAft>
                <a:spcPts val="600"/>
              </a:spcAft>
              <a:buFont typeface="Arial" panose="020B0604020202020204" pitchFamily="34" charset="0"/>
              <a:buChar char="–"/>
              <a:defRPr/>
            </a:pPr>
            <a:r>
              <a:rPr lang="en-US" sz="2400" dirty="0"/>
              <a:t> </a:t>
            </a:r>
            <a:r>
              <a:rPr lang="en-US" sz="2400" dirty="0" smtClean="0"/>
              <a:t>…</a:t>
            </a:r>
          </a:p>
        </p:txBody>
      </p:sp>
      <p:sp>
        <p:nvSpPr>
          <p:cNvPr id="2" name="Rectangle 1"/>
          <p:cNvSpPr/>
          <p:nvPr/>
        </p:nvSpPr>
        <p:spPr>
          <a:xfrm>
            <a:off x="547688" y="1066800"/>
            <a:ext cx="7848600" cy="954088"/>
          </a:xfrm>
          <a:prstGeom prst="rect">
            <a:avLst/>
          </a:prstGeom>
        </p:spPr>
        <p:txBody>
          <a:bodyPr>
            <a:spAutoFit/>
          </a:bodyPr>
          <a:lstStyle/>
          <a:p>
            <a:pPr>
              <a:spcAft>
                <a:spcPts val="600"/>
              </a:spcAft>
              <a:defRPr/>
            </a:pPr>
            <a:r>
              <a:rPr lang="en-US" sz="2800" dirty="0">
                <a:solidFill>
                  <a:srgbClr val="FFC000"/>
                </a:solidFill>
                <a:latin typeface="+mn-lt"/>
              </a:rPr>
              <a:t>Include information so that someone at your level could reproduce the experiment.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Results</a:t>
            </a:r>
          </a:p>
        </p:txBody>
      </p:sp>
      <p:sp>
        <p:nvSpPr>
          <p:cNvPr id="16387" name="Rectangle 3"/>
          <p:cNvSpPr>
            <a:spLocks noGrp="1" noChangeArrowheads="1"/>
          </p:cNvSpPr>
          <p:nvPr>
            <p:ph idx="1"/>
          </p:nvPr>
        </p:nvSpPr>
        <p:spPr>
          <a:xfrm>
            <a:off x="381000" y="1905000"/>
            <a:ext cx="8610600" cy="3581400"/>
          </a:xfrm>
        </p:spPr>
        <p:txBody>
          <a:bodyPr/>
          <a:lstStyle/>
          <a:p>
            <a:pPr eaLnBrk="1" hangingPunct="1"/>
            <a:r>
              <a:rPr lang="en-US" altLang="en-US" sz="2800" dirty="0" smtClean="0"/>
              <a:t>State concisely what happened.</a:t>
            </a:r>
          </a:p>
          <a:p>
            <a:pPr lvl="1" eaLnBrk="1" hangingPunct="1"/>
            <a:r>
              <a:rPr lang="en-US" altLang="en-US" dirty="0" smtClean="0"/>
              <a:t>Use tables, charts, and/or figures as appropriate.</a:t>
            </a:r>
          </a:p>
          <a:p>
            <a:pPr lvl="1" eaLnBrk="1" hangingPunct="1"/>
            <a:r>
              <a:rPr lang="en-US" altLang="en-US" dirty="0" smtClean="0"/>
              <a:t>Explain everything, even if it seems trivial.</a:t>
            </a:r>
          </a:p>
          <a:p>
            <a:pPr eaLnBrk="1" hangingPunct="1"/>
            <a:r>
              <a:rPr lang="en-US" altLang="en-US" sz="2800" dirty="0" smtClean="0"/>
              <a:t>What were the principal sources of error?</a:t>
            </a:r>
          </a:p>
          <a:p>
            <a:pPr lvl="1" eaLnBrk="1" hangingPunct="1"/>
            <a:r>
              <a:rPr lang="en-US" altLang="en-US" dirty="0" smtClean="0"/>
              <a:t>How did you decide what your error was?</a:t>
            </a:r>
          </a:p>
          <a:p>
            <a:pPr lvl="1" eaLnBrk="1" hangingPunct="1"/>
            <a:r>
              <a:rPr lang="en-US" altLang="en-US" dirty="0" smtClean="0"/>
              <a:t>Was the error reasonable or did something happen to make your measurements suspect?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Discussion</a:t>
            </a:r>
          </a:p>
        </p:txBody>
      </p:sp>
      <p:sp>
        <p:nvSpPr>
          <p:cNvPr id="17411" name="Rectangle 3"/>
          <p:cNvSpPr>
            <a:spLocks noGrp="1" noChangeArrowheads="1"/>
          </p:cNvSpPr>
          <p:nvPr>
            <p:ph idx="1"/>
          </p:nvPr>
        </p:nvSpPr>
        <p:spPr>
          <a:xfrm>
            <a:off x="381000" y="2057400"/>
            <a:ext cx="8534400" cy="4114800"/>
          </a:xfrm>
        </p:spPr>
        <p:txBody>
          <a:bodyPr/>
          <a:lstStyle/>
          <a:p>
            <a:pPr eaLnBrk="1" hangingPunct="1"/>
            <a:r>
              <a:rPr lang="en-US" altLang="en-US" sz="2800" smtClean="0"/>
              <a:t>How did things turn out?  Any surprises?  </a:t>
            </a:r>
          </a:p>
          <a:p>
            <a:pPr eaLnBrk="1" hangingPunct="1"/>
            <a:r>
              <a:rPr lang="en-US" altLang="en-US" sz="2800" smtClean="0"/>
              <a:t>How did your results compare with what you expected?</a:t>
            </a:r>
          </a:p>
          <a:p>
            <a:pPr eaLnBrk="1" hangingPunct="1"/>
            <a:r>
              <a:rPr lang="en-US" altLang="en-US" sz="2800" smtClean="0"/>
              <a:t>How might the experiment be improved next time?</a:t>
            </a:r>
          </a:p>
          <a:p>
            <a:pPr eaLnBrk="1" hangingPunct="1"/>
            <a:endParaRPr lang="en-US" alt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Conclusions</a:t>
            </a:r>
          </a:p>
        </p:txBody>
      </p:sp>
      <p:sp>
        <p:nvSpPr>
          <p:cNvPr id="18435" name="Rectangle 3"/>
          <p:cNvSpPr>
            <a:spLocks noGrp="1" noChangeArrowheads="1"/>
          </p:cNvSpPr>
          <p:nvPr>
            <p:ph idx="1"/>
          </p:nvPr>
        </p:nvSpPr>
        <p:spPr>
          <a:xfrm>
            <a:off x="381000" y="2057400"/>
            <a:ext cx="8458200" cy="4114800"/>
          </a:xfrm>
        </p:spPr>
        <p:txBody>
          <a:bodyPr/>
          <a:lstStyle/>
          <a:p>
            <a:pPr eaLnBrk="1" hangingPunct="1"/>
            <a:r>
              <a:rPr lang="en-US" altLang="en-US" sz="2800" smtClean="0"/>
              <a:t>Summarize results.</a:t>
            </a:r>
          </a:p>
          <a:p>
            <a:pPr eaLnBrk="1" hangingPunct="1"/>
            <a:r>
              <a:rPr lang="en-US" altLang="en-US" sz="2800" smtClean="0"/>
              <a:t>State concisely and clearly the most important thing learned from the experiment.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cs typeface="Times New Roman" pitchFamily="18" charset="0"/>
              </a:rPr>
              <a:t>Proper Referencing</a:t>
            </a:r>
          </a:p>
        </p:txBody>
      </p:sp>
      <p:sp>
        <p:nvSpPr>
          <p:cNvPr id="16387" name="Rectangle 3"/>
          <p:cNvSpPr>
            <a:spLocks noGrp="1" noChangeArrowheads="1"/>
          </p:cNvSpPr>
          <p:nvPr>
            <p:ph idx="1"/>
          </p:nvPr>
        </p:nvSpPr>
        <p:spPr>
          <a:xfrm>
            <a:off x="233363" y="3048000"/>
            <a:ext cx="8458200" cy="1524000"/>
          </a:xfrm>
        </p:spPr>
        <p:txBody>
          <a:bodyPr rtlCol="0">
            <a:normAutofit/>
          </a:bodyPr>
          <a:lstStyle/>
          <a:p>
            <a:pPr marL="3175" indent="-3175" eaLnBrk="1" fontAlgn="auto" hangingPunct="1">
              <a:spcAft>
                <a:spcPts val="600"/>
              </a:spcAft>
              <a:buFont typeface="Arial" panose="020B0604020202020204" pitchFamily="34" charset="0"/>
              <a:buChar char="•"/>
              <a:defRPr/>
            </a:pPr>
            <a:r>
              <a:rPr lang="en-US" sz="2400" dirty="0" smtClean="0"/>
              <a:t> You want to avoid plagiarism.</a:t>
            </a:r>
          </a:p>
          <a:p>
            <a:pPr marL="3175" indent="-3175" eaLnBrk="1" fontAlgn="auto" hangingPunct="1">
              <a:spcAft>
                <a:spcPts val="600"/>
              </a:spcAft>
              <a:buFont typeface="Arial" panose="020B0604020202020204" pitchFamily="34" charset="0"/>
              <a:buChar char="•"/>
              <a:defRPr/>
            </a:pPr>
            <a:r>
              <a:rPr lang="en-US" sz="2400" dirty="0" smtClean="0"/>
              <a:t> You want to provide your reader with information that you find useful. This is a professional courtesy.</a:t>
            </a:r>
          </a:p>
          <a:p>
            <a:pPr marL="0" indent="0" eaLnBrk="1" fontAlgn="auto" hangingPunct="1">
              <a:spcAft>
                <a:spcPts val="600"/>
              </a:spcAft>
              <a:buFontTx/>
              <a:buNone/>
              <a:defRPr/>
            </a:pPr>
            <a:endParaRPr lang="en-US" sz="2400" dirty="0" smtClean="0"/>
          </a:p>
        </p:txBody>
      </p:sp>
      <p:sp>
        <p:nvSpPr>
          <p:cNvPr id="19460" name="Rectangle 3"/>
          <p:cNvSpPr txBox="1">
            <a:spLocks noChangeArrowheads="1"/>
          </p:cNvSpPr>
          <p:nvPr/>
        </p:nvSpPr>
        <p:spPr bwMode="auto">
          <a:xfrm>
            <a:off x="228600" y="18288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Aft>
                <a:spcPts val="600"/>
              </a:spcAft>
              <a:buClr>
                <a:schemeClr val="tx2"/>
              </a:buClr>
              <a:buFontTx/>
              <a:buNone/>
            </a:pPr>
            <a:r>
              <a:rPr lang="en-US" altLang="en-US" sz="2800">
                <a:latin typeface="Arial" charset="0"/>
              </a:rPr>
              <a:t>There are (at least) two reasons for referencing something in your paper:</a:t>
            </a:r>
          </a:p>
          <a:p>
            <a:pPr eaLnBrk="1" hangingPunct="1">
              <a:spcAft>
                <a:spcPts val="600"/>
              </a:spcAft>
              <a:buClr>
                <a:schemeClr val="tx2"/>
              </a:buClr>
              <a:buFontTx/>
              <a:buNone/>
            </a:pPr>
            <a:endParaRPr lang="en-US" altLang="en-US" sz="2800">
              <a:latin typeface="Arial" charset="0"/>
            </a:endParaRPr>
          </a:p>
        </p:txBody>
      </p:sp>
      <p:sp>
        <p:nvSpPr>
          <p:cNvPr id="19461" name="Rectangle 3"/>
          <p:cNvSpPr txBox="1">
            <a:spLocks noChangeArrowheads="1"/>
          </p:cNvSpPr>
          <p:nvPr/>
        </p:nvSpPr>
        <p:spPr bwMode="auto">
          <a:xfrm>
            <a:off x="228600" y="5029200"/>
            <a:ext cx="845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Aft>
                <a:spcPts val="600"/>
              </a:spcAft>
              <a:buClr>
                <a:schemeClr val="tx2"/>
              </a:buClr>
              <a:buFontTx/>
              <a:buNone/>
            </a:pPr>
            <a:r>
              <a:rPr lang="en-US" altLang="en-US" sz="2000" i="1" dirty="0">
                <a:latin typeface="Arial" charset="0"/>
              </a:rPr>
              <a:t>To </a:t>
            </a:r>
            <a:r>
              <a:rPr lang="en-US" altLang="en-US" sz="2000" i="1" dirty="0">
                <a:solidFill>
                  <a:srgbClr val="FF0000"/>
                </a:solidFill>
                <a:latin typeface="Arial" charset="0"/>
              </a:rPr>
              <a:t>plagiarize</a:t>
            </a:r>
            <a:r>
              <a:rPr lang="en-US" altLang="en-US" sz="2000" i="1" dirty="0">
                <a:latin typeface="Arial" charset="0"/>
              </a:rPr>
              <a:t> is to present </a:t>
            </a:r>
            <a:r>
              <a:rPr lang="en-US" altLang="en-US" sz="2000" i="1" dirty="0" smtClean="0">
                <a:latin typeface="Arial" charset="0"/>
              </a:rPr>
              <a:t>work that </a:t>
            </a:r>
            <a:r>
              <a:rPr lang="en-US" altLang="en-US" sz="2000" i="1" dirty="0">
                <a:latin typeface="Arial" charset="0"/>
              </a:rPr>
              <a:t>is not yours  (including text, figures, tables, equations…) as if it were your own. Plagiarism is a clear violation of the Academic Honesty Policy. Don’t do it.</a:t>
            </a:r>
          </a:p>
          <a:p>
            <a:pPr eaLnBrk="1" hangingPunct="1">
              <a:spcAft>
                <a:spcPts val="600"/>
              </a:spcAft>
              <a:buClr>
                <a:schemeClr val="tx2"/>
              </a:buClr>
              <a:buFontTx/>
              <a:buNone/>
            </a:pPr>
            <a:endParaRPr lang="en-US" altLang="en-US" sz="2000" i="1" dirty="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7"/>
          <p:cNvSpPr>
            <a:spLocks noGrp="1" noChangeArrowheads="1"/>
          </p:cNvSpPr>
          <p:nvPr>
            <p:ph idx="1"/>
          </p:nvPr>
        </p:nvSpPr>
        <p:spPr>
          <a:xfrm>
            <a:off x="152400" y="1600200"/>
            <a:ext cx="8763000" cy="4114800"/>
          </a:xfrm>
        </p:spPr>
        <p:txBody>
          <a:bodyPr/>
          <a:lstStyle/>
          <a:p>
            <a:pPr eaLnBrk="1" hangingPunct="1">
              <a:lnSpc>
                <a:spcPct val="90000"/>
              </a:lnSpc>
              <a:spcAft>
                <a:spcPts val="600"/>
              </a:spcAft>
            </a:pPr>
            <a:r>
              <a:rPr lang="en-US" altLang="en-US" sz="2800" smtClean="0"/>
              <a:t>Every item in the </a:t>
            </a:r>
            <a:r>
              <a:rPr lang="en-US" altLang="en-US" sz="2800" i="1" smtClean="0"/>
              <a:t>References</a:t>
            </a:r>
            <a:r>
              <a:rPr lang="en-US" altLang="en-US" sz="2800" smtClean="0"/>
              <a:t> list must be cited individually.</a:t>
            </a:r>
          </a:p>
          <a:p>
            <a:pPr lvl="1" eaLnBrk="1" hangingPunct="1">
              <a:lnSpc>
                <a:spcPct val="90000"/>
              </a:lnSpc>
              <a:spcAft>
                <a:spcPts val="600"/>
              </a:spcAft>
            </a:pPr>
            <a:r>
              <a:rPr lang="en-US" altLang="en-US" sz="2400" smtClean="0"/>
              <a:t>It is common to use a number following the sentence [1].</a:t>
            </a:r>
          </a:p>
          <a:p>
            <a:pPr lvl="1" eaLnBrk="1" hangingPunct="1">
              <a:lnSpc>
                <a:spcPct val="90000"/>
              </a:lnSpc>
              <a:spcAft>
                <a:spcPts val="600"/>
              </a:spcAft>
            </a:pPr>
            <a:r>
              <a:rPr lang="en-US" altLang="en-US" sz="2400" u="sng" smtClean="0"/>
              <a:t>It is not sufficient to simply list your references at the end of the report.</a:t>
            </a:r>
          </a:p>
          <a:p>
            <a:pPr eaLnBrk="1" hangingPunct="1">
              <a:lnSpc>
                <a:spcPct val="90000"/>
              </a:lnSpc>
              <a:spcAft>
                <a:spcPts val="600"/>
              </a:spcAft>
            </a:pPr>
            <a:r>
              <a:rPr lang="en-US" altLang="en-US" sz="2800" i="1" smtClean="0"/>
              <a:t>When using numbered references</a:t>
            </a:r>
            <a:r>
              <a:rPr lang="en-US" altLang="en-US" sz="2800" smtClean="0"/>
              <a:t>: The first reference cited must be called “1”.</a:t>
            </a:r>
          </a:p>
          <a:p>
            <a:pPr eaLnBrk="1" hangingPunct="1">
              <a:lnSpc>
                <a:spcPct val="90000"/>
              </a:lnSpc>
              <a:spcAft>
                <a:spcPts val="600"/>
              </a:spcAft>
            </a:pPr>
            <a:r>
              <a:rPr lang="en-US" altLang="en-US" sz="2800" smtClean="0"/>
              <a:t>Do not list references you have not cited somewhere in the body of the paper.</a:t>
            </a:r>
          </a:p>
        </p:txBody>
      </p:sp>
      <p:sp>
        <p:nvSpPr>
          <p:cNvPr id="5" name="Rectangle 2"/>
          <p:cNvSpPr txBox="1">
            <a:spLocks noChangeArrowheads="1"/>
          </p:cNvSpPr>
          <p:nvPr/>
        </p:nvSpPr>
        <p:spPr bwMode="auto">
          <a:xfrm>
            <a:off x="6858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rial" charset="0"/>
              </a:defRPr>
            </a:lvl2pPr>
            <a:lvl3pPr algn="r" rtl="0" eaLnBrk="0" fontAlgn="base" hangingPunct="0">
              <a:spcBef>
                <a:spcPct val="0"/>
              </a:spcBef>
              <a:spcAft>
                <a:spcPct val="0"/>
              </a:spcAft>
              <a:defRPr sz="4400" i="1">
                <a:solidFill>
                  <a:schemeClr val="tx2"/>
                </a:solidFill>
                <a:latin typeface="Arial" charset="0"/>
              </a:defRPr>
            </a:lvl3pPr>
            <a:lvl4pPr algn="r" rtl="0" eaLnBrk="0" fontAlgn="base" hangingPunct="0">
              <a:spcBef>
                <a:spcPct val="0"/>
              </a:spcBef>
              <a:spcAft>
                <a:spcPct val="0"/>
              </a:spcAft>
              <a:defRPr sz="4400" i="1">
                <a:solidFill>
                  <a:schemeClr val="tx2"/>
                </a:solidFill>
                <a:latin typeface="Arial" charset="0"/>
              </a:defRPr>
            </a:lvl4pPr>
            <a:lvl5pPr algn="r" rtl="0" eaLnBrk="0" fontAlgn="base" hangingPunct="0">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a:lstStyle>
          <a:p>
            <a:pPr eaLnBrk="1" hangingPunct="1">
              <a:defRPr/>
            </a:pPr>
            <a:r>
              <a:rPr lang="en-US" sz="3600" kern="0" smtClean="0">
                <a:cs typeface="Times New Roman" pitchFamily="18" charset="0"/>
              </a:rPr>
              <a:t>Proper Referencing</a:t>
            </a:r>
            <a:endParaRPr lang="en-US" sz="3600" kern="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334000" y="2971800"/>
            <a:ext cx="3810000" cy="3657600"/>
          </a:xfrm>
          <a:prstGeom prst="rect">
            <a:avLst/>
          </a:prstGeom>
          <a:solidFill>
            <a:schemeClr val="accent1"/>
          </a:solidFill>
          <a:ln w="12700">
            <a:solidFill>
              <a:schemeClr val="tx1"/>
            </a:solidFill>
            <a:miter lim="800000"/>
            <a:headEnd type="none" w="sm" len="sm"/>
            <a:tailEnd type="none" w="sm" len="sm"/>
          </a:ln>
        </p:spPr>
        <p:txBody>
          <a:bodyPr wrap="none" anchor="ct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2400">
              <a:latin typeface="Times New Roman" pitchFamily="18" charset="0"/>
            </a:endParaRPr>
          </a:p>
        </p:txBody>
      </p:sp>
      <p:sp>
        <p:nvSpPr>
          <p:cNvPr id="3075" name="Rectangle 7"/>
          <p:cNvSpPr>
            <a:spLocks noGrp="1" noChangeArrowheads="1"/>
          </p:cNvSpPr>
          <p:nvPr>
            <p:ph type="title"/>
          </p:nvPr>
        </p:nvSpPr>
        <p:spPr/>
        <p:txBody>
          <a:bodyPr/>
          <a:lstStyle/>
          <a:p>
            <a:pPr eaLnBrk="1" hangingPunct="1"/>
            <a:r>
              <a:rPr lang="en-US" altLang="en-US" smtClean="0"/>
              <a:t>Technical Writing: Rational</a:t>
            </a:r>
          </a:p>
        </p:txBody>
      </p:sp>
      <p:sp>
        <p:nvSpPr>
          <p:cNvPr id="3076" name="Rectangle 4"/>
          <p:cNvSpPr>
            <a:spLocks noGrp="1" noChangeArrowheads="1"/>
          </p:cNvSpPr>
          <p:nvPr>
            <p:ph idx="1"/>
          </p:nvPr>
        </p:nvSpPr>
        <p:spPr>
          <a:xfrm>
            <a:off x="304800" y="2057400"/>
            <a:ext cx="4724400" cy="2514600"/>
          </a:xfrm>
        </p:spPr>
        <p:txBody>
          <a:bodyPr/>
          <a:lstStyle/>
          <a:p>
            <a:pPr marL="0" indent="4763" eaLnBrk="1" hangingPunct="1">
              <a:buFontTx/>
              <a:buNone/>
            </a:pPr>
            <a:r>
              <a:rPr lang="en-US" altLang="en-US" sz="2400" smtClean="0"/>
              <a:t>Engineers and scientists communicate frequently through oral presentation and technical writing.  Everyone’s job is easier if this is done clearly, concisely, and accurately.</a:t>
            </a:r>
          </a:p>
        </p:txBody>
      </p:sp>
      <p:pic>
        <p:nvPicPr>
          <p:cNvPr id="3077" name="Picture 6" descr="pe0237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3200400"/>
            <a:ext cx="3352800" cy="333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762000"/>
          </a:xfrm>
        </p:spPr>
        <p:txBody>
          <a:bodyPr/>
          <a:lstStyle/>
          <a:p>
            <a:pPr eaLnBrk="1" hangingPunct="1"/>
            <a:r>
              <a:rPr lang="en-US" altLang="en-US" sz="3600" smtClean="0">
                <a:cs typeface="Times New Roman" pitchFamily="18" charset="0"/>
              </a:rPr>
              <a:t>Proper Referencing</a:t>
            </a:r>
            <a:endParaRPr lang="en-US" altLang="en-US" sz="3600" smtClean="0"/>
          </a:p>
        </p:txBody>
      </p:sp>
      <p:sp>
        <p:nvSpPr>
          <p:cNvPr id="21507" name="Rectangle 3"/>
          <p:cNvSpPr>
            <a:spLocks noGrp="1" noChangeArrowheads="1"/>
          </p:cNvSpPr>
          <p:nvPr>
            <p:ph idx="1"/>
          </p:nvPr>
        </p:nvSpPr>
        <p:spPr>
          <a:xfrm>
            <a:off x="304800" y="2057400"/>
            <a:ext cx="8686800" cy="4114800"/>
          </a:xfrm>
        </p:spPr>
        <p:txBody>
          <a:bodyPr/>
          <a:lstStyle/>
          <a:p>
            <a:pPr marL="0" indent="0" eaLnBrk="1" hangingPunct="1">
              <a:buFontTx/>
              <a:buNone/>
            </a:pPr>
            <a:r>
              <a:rPr lang="en-US" altLang="en-US" sz="2800" smtClean="0">
                <a:cs typeface="Times New Roman" pitchFamily="18" charset="0"/>
              </a:rPr>
              <a:t>Each reference must have a page number or other mechanism for pointing the reader to the exact location of the source.</a:t>
            </a:r>
          </a:p>
          <a:p>
            <a:pPr marL="0" indent="0" eaLnBrk="1" hangingPunct="1">
              <a:buFontTx/>
              <a:buNone/>
            </a:pPr>
            <a:endParaRPr lang="en-US" altLang="en-US" sz="2800" smtClean="0">
              <a:cs typeface="Times New Roman" pitchFamily="18" charset="0"/>
            </a:endParaRPr>
          </a:p>
          <a:p>
            <a:pPr marL="0" indent="0" eaLnBrk="1" hangingPunct="1">
              <a:buFontTx/>
              <a:buNone/>
            </a:pPr>
            <a:r>
              <a:rPr lang="en-US" altLang="en-US" sz="2000" smtClean="0">
                <a:cs typeface="Times New Roman" pitchFamily="18" charset="0"/>
              </a:rPr>
              <a:t>“…can be found in most text books on circuit theory [1, pp. 27 – 32].”</a:t>
            </a:r>
            <a:endParaRPr lang="en-US" altLang="en-U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762000"/>
          </a:xfrm>
        </p:spPr>
        <p:txBody>
          <a:bodyPr/>
          <a:lstStyle/>
          <a:p>
            <a:pPr eaLnBrk="1" hangingPunct="1"/>
            <a:r>
              <a:rPr lang="en-US" altLang="en-US" sz="3600" smtClean="0">
                <a:cs typeface="Times New Roman" pitchFamily="18" charset="0"/>
              </a:rPr>
              <a:t>Proper Referencing</a:t>
            </a:r>
            <a:endParaRPr lang="en-US" altLang="en-US" sz="3600" smtClean="0"/>
          </a:p>
        </p:txBody>
      </p:sp>
      <p:sp>
        <p:nvSpPr>
          <p:cNvPr id="22531" name="Rectangle 3"/>
          <p:cNvSpPr>
            <a:spLocks noGrp="1" noChangeArrowheads="1"/>
          </p:cNvSpPr>
          <p:nvPr>
            <p:ph idx="1"/>
          </p:nvPr>
        </p:nvSpPr>
        <p:spPr>
          <a:xfrm>
            <a:off x="228600" y="2057400"/>
            <a:ext cx="8686800" cy="1600200"/>
          </a:xfrm>
        </p:spPr>
        <p:txBody>
          <a:bodyPr/>
          <a:lstStyle/>
          <a:p>
            <a:pPr marL="0" indent="0" eaLnBrk="1" hangingPunct="1">
              <a:spcAft>
                <a:spcPts val="600"/>
              </a:spcAft>
              <a:buFontTx/>
              <a:buNone/>
            </a:pPr>
            <a:r>
              <a:rPr lang="en-US" altLang="en-US" sz="2800" smtClean="0">
                <a:cs typeface="Times New Roman" pitchFamily="18" charset="0"/>
              </a:rPr>
              <a:t>Do not use figures or sentences from handouts, from the text, from lecture notes, or from another student’s report, without a proper reference. This is plagiarism.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altLang="en-US" sz="3600" smtClean="0"/>
              <a:t>Proper Referencing</a:t>
            </a:r>
          </a:p>
        </p:txBody>
      </p:sp>
      <p:sp>
        <p:nvSpPr>
          <p:cNvPr id="23555" name="Rectangle 1027"/>
          <p:cNvSpPr>
            <a:spLocks noGrp="1" noChangeArrowheads="1"/>
          </p:cNvSpPr>
          <p:nvPr>
            <p:ph idx="1"/>
          </p:nvPr>
        </p:nvSpPr>
        <p:spPr>
          <a:xfrm>
            <a:off x="457200" y="1600200"/>
            <a:ext cx="8001000" cy="3733800"/>
          </a:xfrm>
        </p:spPr>
        <p:txBody>
          <a:bodyPr/>
          <a:lstStyle/>
          <a:p>
            <a:pPr eaLnBrk="1" hangingPunct="1">
              <a:spcAft>
                <a:spcPts val="600"/>
              </a:spcAft>
            </a:pPr>
            <a:r>
              <a:rPr lang="en-US" altLang="en-US" sz="2800" smtClean="0"/>
              <a:t>Quotations: Direct quotations must be set off in “quotes” (like that).</a:t>
            </a:r>
          </a:p>
          <a:p>
            <a:pPr eaLnBrk="1" hangingPunct="1">
              <a:spcAft>
                <a:spcPts val="600"/>
              </a:spcAft>
            </a:pPr>
            <a:r>
              <a:rPr lang="en-US" altLang="en-US" sz="2800" smtClean="0"/>
              <a:t>Information from </a:t>
            </a:r>
            <a:r>
              <a:rPr lang="en-US" altLang="en-US" sz="2800" i="1" smtClean="0"/>
              <a:t>any</a:t>
            </a:r>
            <a:r>
              <a:rPr lang="en-US" altLang="en-US" sz="2800" smtClean="0"/>
              <a:t> source must referenced </a:t>
            </a:r>
            <a:r>
              <a:rPr lang="en-US" altLang="en-US" sz="2800" i="1" smtClean="0"/>
              <a:t>even if you are not quoting it directly</a:t>
            </a:r>
            <a:r>
              <a:rPr lang="en-US" altLang="en-US" sz="2800" smtClean="0"/>
              <a:t>.</a:t>
            </a:r>
          </a:p>
          <a:p>
            <a:pPr eaLnBrk="1" hangingPunct="1">
              <a:spcAft>
                <a:spcPts val="600"/>
              </a:spcAft>
            </a:pPr>
            <a:r>
              <a:rPr lang="en-US" altLang="en-US" sz="2800" smtClean="0"/>
              <a:t>Avoid excessive quotation (even if properly referenced).  It indicates laziness, if not plagiarism.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Appendix</a:t>
            </a:r>
          </a:p>
        </p:txBody>
      </p:sp>
      <p:sp>
        <p:nvSpPr>
          <p:cNvPr id="24579" name="Rectangle 3"/>
          <p:cNvSpPr>
            <a:spLocks noGrp="1" noChangeArrowheads="1"/>
          </p:cNvSpPr>
          <p:nvPr>
            <p:ph idx="1"/>
          </p:nvPr>
        </p:nvSpPr>
        <p:spPr>
          <a:xfrm>
            <a:off x="228600" y="1828800"/>
            <a:ext cx="8610600" cy="4038600"/>
          </a:xfrm>
        </p:spPr>
        <p:txBody>
          <a:bodyPr/>
          <a:lstStyle/>
          <a:p>
            <a:pPr marL="0" indent="4763" eaLnBrk="1" hangingPunct="1">
              <a:spcAft>
                <a:spcPts val="600"/>
              </a:spcAft>
              <a:buFontTx/>
              <a:buNone/>
            </a:pPr>
            <a:r>
              <a:rPr lang="en-US" altLang="en-US" sz="2400" i="1" dirty="0" smtClean="0"/>
              <a:t>In general</a:t>
            </a:r>
            <a:r>
              <a:rPr lang="en-US" altLang="en-US" sz="2400" dirty="0" smtClean="0"/>
              <a:t>, appendices are optional. However, </a:t>
            </a:r>
            <a:r>
              <a:rPr lang="en-US" altLang="en-US" sz="2400" dirty="0" smtClean="0">
                <a:solidFill>
                  <a:srgbClr val="FF0000"/>
                </a:solidFill>
              </a:rPr>
              <a:t>for this paper, you MUST include an appendix that shows your data</a:t>
            </a:r>
            <a:r>
              <a:rPr lang="en-US" altLang="en-US" sz="2400" dirty="0" smtClean="0"/>
              <a:t>, as described in the Project handout.</a:t>
            </a:r>
          </a:p>
          <a:p>
            <a:pPr marL="0" indent="4763" eaLnBrk="1" hangingPunct="1">
              <a:spcAft>
                <a:spcPts val="600"/>
              </a:spcAft>
              <a:buFontTx/>
              <a:buNone/>
            </a:pPr>
            <a:r>
              <a:rPr lang="en-US" altLang="en-US" sz="2400" dirty="0" smtClean="0">
                <a:solidFill>
                  <a:srgbClr val="FF0000"/>
                </a:solidFill>
              </a:rPr>
              <a:t>An appendix must have explanations and descriptions written out</a:t>
            </a:r>
            <a:r>
              <a:rPr lang="en-US" altLang="en-US" sz="2400" dirty="0" smtClean="0"/>
              <a:t>, just like the body of the report. Do not simply attach graphs or figures or tables with no explanation.</a:t>
            </a:r>
          </a:p>
          <a:p>
            <a:pPr marL="0" indent="4763" eaLnBrk="1" hangingPunct="1">
              <a:spcAft>
                <a:spcPts val="600"/>
              </a:spcAft>
              <a:buFontTx/>
              <a:buNone/>
            </a:pPr>
            <a:endParaRPr lang="en-US" altLang="en-US" sz="2400" dirty="0" smtClean="0"/>
          </a:p>
          <a:p>
            <a:pPr marL="0" indent="4763" algn="ctr" eaLnBrk="1" hangingPunct="1">
              <a:spcAft>
                <a:spcPts val="600"/>
              </a:spcAft>
              <a:buFontTx/>
              <a:buNone/>
            </a:pPr>
            <a:r>
              <a:rPr lang="en-US" altLang="en-US" sz="2800" i="1" dirty="0" smtClean="0">
                <a:solidFill>
                  <a:srgbClr val="FF0000"/>
                </a:solidFill>
              </a:rPr>
              <a:t>Papers that do not have an appendix of raw data will lose 10 points.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7772400" cy="762000"/>
          </a:xfrm>
        </p:spPr>
        <p:txBody>
          <a:bodyPr/>
          <a:lstStyle/>
          <a:p>
            <a:pPr eaLnBrk="1" hangingPunct="1"/>
            <a:r>
              <a:rPr lang="en-US" altLang="en-US" smtClean="0"/>
              <a:t>Figures</a:t>
            </a:r>
          </a:p>
        </p:txBody>
      </p:sp>
      <p:sp>
        <p:nvSpPr>
          <p:cNvPr id="25603" name="Rectangle 3"/>
          <p:cNvSpPr>
            <a:spLocks noGrp="1" noChangeArrowheads="1"/>
          </p:cNvSpPr>
          <p:nvPr>
            <p:ph idx="1"/>
          </p:nvPr>
        </p:nvSpPr>
        <p:spPr>
          <a:xfrm>
            <a:off x="457200" y="1600200"/>
            <a:ext cx="7924800" cy="4724400"/>
          </a:xfrm>
        </p:spPr>
        <p:txBody>
          <a:bodyPr/>
          <a:lstStyle/>
          <a:p>
            <a:pPr eaLnBrk="1" hangingPunct="1">
              <a:spcAft>
                <a:spcPts val="600"/>
              </a:spcAft>
            </a:pPr>
            <a:r>
              <a:rPr lang="en-US" altLang="en-US" sz="2800" smtClean="0"/>
              <a:t>All figures are numbered sequentially beginning with “1”, and have captions.  The captions go </a:t>
            </a:r>
            <a:r>
              <a:rPr lang="en-US" altLang="en-US" sz="2800" i="1" smtClean="0"/>
              <a:t>below</a:t>
            </a:r>
            <a:r>
              <a:rPr lang="en-US" altLang="en-US" sz="2800" smtClean="0"/>
              <a:t> the figure.</a:t>
            </a:r>
          </a:p>
          <a:p>
            <a:pPr eaLnBrk="1" hangingPunct="1">
              <a:spcAft>
                <a:spcPts val="600"/>
              </a:spcAft>
            </a:pPr>
            <a:r>
              <a:rPr lang="en-US" altLang="en-US" sz="2800" smtClean="0"/>
              <a:t>All figures must be discussed in the text </a:t>
            </a:r>
            <a:r>
              <a:rPr lang="en-US" altLang="en-US" sz="2800" smtClean="0">
                <a:solidFill>
                  <a:srgbClr val="FF0000"/>
                </a:solidFill>
              </a:rPr>
              <a:t>before</a:t>
            </a:r>
            <a:r>
              <a:rPr lang="en-US" altLang="en-US" sz="2800" smtClean="0"/>
              <a:t> the figure is shown. The figure should be shown soon after discussing it.</a:t>
            </a:r>
          </a:p>
          <a:p>
            <a:pPr eaLnBrk="1" hangingPunct="1">
              <a:spcAft>
                <a:spcPts val="600"/>
              </a:spcAft>
            </a:pPr>
            <a:r>
              <a:rPr lang="en-US" altLang="en-US" sz="2800" smtClean="0"/>
              <a:t>Figures must be computer-generated.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Tables</a:t>
            </a:r>
          </a:p>
        </p:txBody>
      </p:sp>
      <p:sp>
        <p:nvSpPr>
          <p:cNvPr id="26627" name="Rectangle 3"/>
          <p:cNvSpPr>
            <a:spLocks noGrp="1" noChangeArrowheads="1"/>
          </p:cNvSpPr>
          <p:nvPr>
            <p:ph idx="1"/>
          </p:nvPr>
        </p:nvSpPr>
        <p:spPr>
          <a:xfrm>
            <a:off x="152400" y="2057400"/>
            <a:ext cx="8991600" cy="4114800"/>
          </a:xfrm>
        </p:spPr>
        <p:txBody>
          <a:bodyPr/>
          <a:lstStyle/>
          <a:p>
            <a:pPr eaLnBrk="1" hangingPunct="1">
              <a:spcAft>
                <a:spcPts val="600"/>
              </a:spcAft>
            </a:pPr>
            <a:r>
              <a:rPr lang="en-US" altLang="en-US" sz="2800" smtClean="0"/>
              <a:t>All tables are numbered sequentially beginning with “1”, and have titles.  The titles go </a:t>
            </a:r>
            <a:r>
              <a:rPr lang="en-US" altLang="en-US" sz="2800" i="1" smtClean="0"/>
              <a:t>above</a:t>
            </a:r>
            <a:r>
              <a:rPr lang="en-US" altLang="en-US" sz="2800" smtClean="0"/>
              <a:t> the table.</a:t>
            </a:r>
          </a:p>
          <a:p>
            <a:pPr eaLnBrk="1" hangingPunct="1">
              <a:spcAft>
                <a:spcPts val="600"/>
              </a:spcAft>
            </a:pPr>
            <a:r>
              <a:rPr lang="en-US" altLang="en-US" sz="2800" smtClean="0"/>
              <a:t>All tables must be discussed in the text </a:t>
            </a:r>
            <a:r>
              <a:rPr lang="en-US" altLang="en-US" sz="2800" smtClean="0">
                <a:solidFill>
                  <a:srgbClr val="FF0000"/>
                </a:solidFill>
              </a:rPr>
              <a:t>before</a:t>
            </a:r>
            <a:r>
              <a:rPr lang="en-US" altLang="en-US" sz="2800" smtClean="0"/>
              <a:t> the figure is shown. The table should be shown soon after discussing it.</a:t>
            </a:r>
          </a:p>
          <a:p>
            <a:pPr eaLnBrk="1" hangingPunct="1">
              <a:spcAft>
                <a:spcPts val="600"/>
              </a:spcAft>
            </a:pPr>
            <a:r>
              <a:rPr lang="en-US" altLang="en-US" sz="2800" smtClean="0"/>
              <a:t>Use a grid.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990600"/>
          </a:xfrm>
        </p:spPr>
        <p:txBody>
          <a:bodyPr/>
          <a:lstStyle/>
          <a:p>
            <a:pPr eaLnBrk="1" hangingPunct="1"/>
            <a:r>
              <a:rPr lang="en-US" altLang="en-US" smtClean="0"/>
              <a:t>Equations</a:t>
            </a:r>
          </a:p>
        </p:txBody>
      </p:sp>
      <p:sp>
        <p:nvSpPr>
          <p:cNvPr id="27651" name="Rectangle 3"/>
          <p:cNvSpPr>
            <a:spLocks noGrp="1" noChangeArrowheads="1"/>
          </p:cNvSpPr>
          <p:nvPr>
            <p:ph idx="1"/>
          </p:nvPr>
        </p:nvSpPr>
        <p:spPr>
          <a:xfrm>
            <a:off x="304800" y="2057400"/>
            <a:ext cx="8686800" cy="4572000"/>
          </a:xfrm>
        </p:spPr>
        <p:txBody>
          <a:bodyPr/>
          <a:lstStyle/>
          <a:p>
            <a:pPr eaLnBrk="1" hangingPunct="1">
              <a:spcAft>
                <a:spcPts val="600"/>
              </a:spcAft>
            </a:pPr>
            <a:r>
              <a:rPr lang="en-US" altLang="en-US" sz="2800" smtClean="0"/>
              <a:t>All equations must be numbered, and referenced, if appropriate.</a:t>
            </a:r>
          </a:p>
          <a:p>
            <a:pPr eaLnBrk="1" hangingPunct="1">
              <a:spcAft>
                <a:spcPts val="600"/>
              </a:spcAft>
            </a:pPr>
            <a:r>
              <a:rPr lang="en-US" altLang="en-US" sz="2800" smtClean="0"/>
              <a:t>Equations are part of a sentence, and must be punctuated appropriately. They do not stand alone.</a:t>
            </a:r>
          </a:p>
          <a:p>
            <a:pPr eaLnBrk="1" hangingPunct="1">
              <a:spcAft>
                <a:spcPts val="600"/>
              </a:spcAft>
            </a:pPr>
            <a:r>
              <a:rPr lang="en-US" altLang="en-US" sz="2800" smtClean="0"/>
              <a:t>Use an equation writer (not just the keyboard characters).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“Formal” Writing</a:t>
            </a:r>
          </a:p>
        </p:txBody>
      </p:sp>
      <p:sp>
        <p:nvSpPr>
          <p:cNvPr id="28675" name="Rectangle 3"/>
          <p:cNvSpPr>
            <a:spLocks noGrp="1" noChangeArrowheads="1"/>
          </p:cNvSpPr>
          <p:nvPr>
            <p:ph idx="1"/>
          </p:nvPr>
        </p:nvSpPr>
        <p:spPr>
          <a:xfrm>
            <a:off x="152400" y="2057400"/>
            <a:ext cx="8763000" cy="4114800"/>
          </a:xfrm>
        </p:spPr>
        <p:txBody>
          <a:bodyPr/>
          <a:lstStyle/>
          <a:p>
            <a:pPr marL="0" indent="0" eaLnBrk="1" hangingPunct="1">
              <a:buFontTx/>
              <a:buNone/>
            </a:pPr>
            <a:r>
              <a:rPr lang="en-US" altLang="en-US" sz="2800" smtClean="0"/>
              <a:t>Make sure your writing is “formal”.  Avoid slang. Avoid the kind of language and sentence structure you would use with friends in the hallway or at a sporting event.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sz="4000" smtClean="0"/>
              <a:t>Examples of Informal Writing</a:t>
            </a:r>
          </a:p>
        </p:txBody>
      </p:sp>
      <p:sp>
        <p:nvSpPr>
          <p:cNvPr id="367622" name="Text Box 6"/>
          <p:cNvSpPr txBox="1">
            <a:spLocks noChangeArrowheads="1"/>
          </p:cNvSpPr>
          <p:nvPr/>
        </p:nvSpPr>
        <p:spPr bwMode="auto">
          <a:xfrm>
            <a:off x="228600" y="1492250"/>
            <a:ext cx="853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Clr>
                <a:schemeClr val="tx2"/>
              </a:buClr>
              <a:buFontTx/>
              <a:buChar char="•"/>
            </a:pPr>
            <a:r>
              <a:rPr lang="en-US" altLang="en-US" sz="2800">
                <a:latin typeface="Arial" charset="0"/>
              </a:rPr>
              <a:t> “Let’s face it – everyone wants to understand a little something about circuits!”</a:t>
            </a:r>
            <a:endParaRPr lang="en-US" altLang="en-US" sz="2400">
              <a:latin typeface="Times New Roman" pitchFamily="18" charset="0"/>
            </a:endParaRPr>
          </a:p>
        </p:txBody>
      </p:sp>
      <p:sp>
        <p:nvSpPr>
          <p:cNvPr id="367624" name="Text Box 8"/>
          <p:cNvSpPr txBox="1">
            <a:spLocks noChangeArrowheads="1"/>
          </p:cNvSpPr>
          <p:nvPr/>
        </p:nvSpPr>
        <p:spPr bwMode="auto">
          <a:xfrm>
            <a:off x="228600" y="2546350"/>
            <a:ext cx="8305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Char char="•"/>
            </a:pPr>
            <a:r>
              <a:rPr lang="en-US" altLang="en-US" sz="2800">
                <a:latin typeface="Arial" charset="0"/>
              </a:rPr>
              <a:t> “We worked really hard but we just couldn’t get the thing to work the way we wanted.”</a:t>
            </a:r>
          </a:p>
        </p:txBody>
      </p:sp>
      <p:sp>
        <p:nvSpPr>
          <p:cNvPr id="367626" name="Text Box 10"/>
          <p:cNvSpPr txBox="1">
            <a:spLocks noChangeArrowheads="1"/>
          </p:cNvSpPr>
          <p:nvPr/>
        </p:nvSpPr>
        <p:spPr bwMode="auto">
          <a:xfrm>
            <a:off x="228600" y="3602038"/>
            <a:ext cx="822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Clr>
                <a:schemeClr val="tx2"/>
              </a:buClr>
              <a:buFontTx/>
              <a:buChar char="•"/>
            </a:pPr>
            <a:r>
              <a:rPr lang="en-US" altLang="en-US" sz="2800">
                <a:latin typeface="Arial" charset="0"/>
              </a:rPr>
              <a:t> “Then we put a really big capacitor in parallel with the resistor.”</a:t>
            </a:r>
            <a:endParaRPr lang="en-US" altLang="en-US" sz="2400">
              <a:latin typeface="Times New Roman" pitchFamily="18" charset="0"/>
            </a:endParaRPr>
          </a:p>
        </p:txBody>
      </p:sp>
      <p:sp>
        <p:nvSpPr>
          <p:cNvPr id="367627" name="Text Box 11"/>
          <p:cNvSpPr txBox="1">
            <a:spLocks noChangeArrowheads="1"/>
          </p:cNvSpPr>
          <p:nvPr/>
        </p:nvSpPr>
        <p:spPr bwMode="auto">
          <a:xfrm>
            <a:off x="304800" y="469265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Clr>
                <a:schemeClr val="tx2"/>
              </a:buClr>
              <a:buFontTx/>
              <a:buChar char="•"/>
            </a:pPr>
            <a:r>
              <a:rPr lang="en-US" altLang="en-US" sz="2800">
                <a:latin typeface="Arial" charset="0"/>
              </a:rPr>
              <a:t> “We turned the thing on and there were all kinds of sparks and smoke!  It was way cool!”</a:t>
            </a:r>
            <a:endParaRPr lang="en-US" alt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76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762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762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7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2" grpId="0" build="p" autoUpdateAnimBg="0"/>
      <p:bldP spid="367624" grpId="0" build="p" autoUpdateAnimBg="0"/>
      <p:bldP spid="367626" grpId="0" build="p" autoUpdateAnimBg="0"/>
      <p:bldP spid="36762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838200"/>
          </a:xfrm>
        </p:spPr>
        <p:txBody>
          <a:bodyPr/>
          <a:lstStyle/>
          <a:p>
            <a:pPr eaLnBrk="1" hangingPunct="1"/>
            <a:r>
              <a:rPr lang="en-US" altLang="en-US" sz="4000" smtClean="0"/>
              <a:t>No Lists or Instructions</a:t>
            </a:r>
          </a:p>
        </p:txBody>
      </p:sp>
      <p:sp>
        <p:nvSpPr>
          <p:cNvPr id="30723" name="Rectangle 3"/>
          <p:cNvSpPr>
            <a:spLocks noGrp="1" noChangeArrowheads="1"/>
          </p:cNvSpPr>
          <p:nvPr>
            <p:ph idx="1"/>
          </p:nvPr>
        </p:nvSpPr>
        <p:spPr>
          <a:xfrm>
            <a:off x="457200" y="2057400"/>
            <a:ext cx="8001000" cy="4114800"/>
          </a:xfrm>
        </p:spPr>
        <p:txBody>
          <a:bodyPr/>
          <a:lstStyle/>
          <a:p>
            <a:pPr eaLnBrk="1" hangingPunct="1">
              <a:spcAft>
                <a:spcPts val="600"/>
              </a:spcAft>
            </a:pPr>
            <a:r>
              <a:rPr lang="en-US" altLang="en-US" sz="2800" smtClean="0"/>
              <a:t>Formal reports should not contain “lists”, like this slide; write everything out in sentence form.</a:t>
            </a:r>
          </a:p>
          <a:p>
            <a:pPr eaLnBrk="1" hangingPunct="1">
              <a:spcAft>
                <a:spcPts val="600"/>
              </a:spcAft>
            </a:pPr>
            <a:r>
              <a:rPr lang="en-US" altLang="en-US" sz="2800" smtClean="0"/>
              <a:t>Do not give instructions.  There is a temptation to do this in the </a:t>
            </a:r>
            <a:r>
              <a:rPr lang="en-US" altLang="en-US" sz="2800" i="1" smtClean="0"/>
              <a:t>Methods </a:t>
            </a:r>
            <a:r>
              <a:rPr lang="en-US" altLang="en-US" sz="2800" smtClean="0"/>
              <a:t>section; don’t.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a:xfrm>
            <a:off x="685800" y="381000"/>
            <a:ext cx="7772400" cy="914400"/>
          </a:xfrm>
        </p:spPr>
        <p:txBody>
          <a:bodyPr/>
          <a:lstStyle/>
          <a:p>
            <a:pPr eaLnBrk="1" hangingPunct="1"/>
            <a:r>
              <a:rPr lang="en-US" altLang="en-US" smtClean="0"/>
              <a:t>For ECE 2100…</a:t>
            </a:r>
          </a:p>
        </p:txBody>
      </p:sp>
      <p:sp>
        <p:nvSpPr>
          <p:cNvPr id="4099" name="Rectangle 1027"/>
          <p:cNvSpPr>
            <a:spLocks noGrp="1" noChangeArrowheads="1"/>
          </p:cNvSpPr>
          <p:nvPr>
            <p:ph idx="1"/>
          </p:nvPr>
        </p:nvSpPr>
        <p:spPr>
          <a:xfrm>
            <a:off x="762000" y="1676400"/>
            <a:ext cx="7772400" cy="3733800"/>
          </a:xfrm>
        </p:spPr>
        <p:txBody>
          <a:bodyPr/>
          <a:lstStyle/>
          <a:p>
            <a:pPr marL="0" indent="0" eaLnBrk="1" hangingPunct="1">
              <a:lnSpc>
                <a:spcPct val="90000"/>
              </a:lnSpc>
              <a:buFontTx/>
              <a:buNone/>
            </a:pPr>
            <a:r>
              <a:rPr lang="en-US" altLang="en-US" sz="2800" smtClean="0"/>
              <a:t>The Formal Report is to be done on a computer - it is not part of your lab notebook.</a:t>
            </a:r>
          </a:p>
          <a:p>
            <a:pPr marL="0" indent="0" eaLnBrk="1" hangingPunct="1">
              <a:lnSpc>
                <a:spcPct val="90000"/>
              </a:lnSpc>
              <a:buFontTx/>
              <a:buNone/>
            </a:pPr>
            <a:endParaRPr lang="en-US" altLang="en-US" sz="2800" smtClean="0"/>
          </a:p>
          <a:p>
            <a:pPr marL="0" indent="0" eaLnBrk="1" hangingPunct="1">
              <a:lnSpc>
                <a:spcPct val="90000"/>
              </a:lnSpc>
              <a:buFontTx/>
              <a:buNone/>
            </a:pPr>
            <a:r>
              <a:rPr lang="en-US" altLang="en-US" sz="2800" smtClean="0"/>
              <a:t>Each person will turn in a separate Formal Report.</a:t>
            </a:r>
          </a:p>
          <a:p>
            <a:pPr marL="0" indent="0" eaLnBrk="1" hangingPunct="1">
              <a:lnSpc>
                <a:spcPct val="90000"/>
              </a:lnSpc>
              <a:buFontTx/>
              <a:buNone/>
            </a:pPr>
            <a:endParaRPr lang="en-US" altLang="en-US" sz="2800" smtClean="0"/>
          </a:p>
          <a:p>
            <a:pPr marL="0" indent="0" eaLnBrk="1" hangingPunct="1">
              <a:lnSpc>
                <a:spcPct val="90000"/>
              </a:lnSpc>
              <a:buFontTx/>
              <a:buNone/>
            </a:pPr>
            <a:r>
              <a:rPr lang="en-US" altLang="en-US" sz="2800" smtClean="0"/>
              <a:t>For the most part, your Formal Report has the same format as the Lab Handout.</a:t>
            </a:r>
            <a:endParaRPr lang="en-US" altLang="en-US" smtClean="0"/>
          </a:p>
          <a:p>
            <a:pPr lvl="1" eaLnBrk="1" hangingPunct="1">
              <a:lnSpc>
                <a:spcPct val="90000"/>
              </a:lnSpc>
              <a:buFontTx/>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33400"/>
            <a:ext cx="7772400" cy="1143000"/>
          </a:xfrm>
        </p:spPr>
        <p:txBody>
          <a:bodyPr rtlCol="0">
            <a:normAutofit fontScale="90000"/>
          </a:bodyPr>
          <a:lstStyle/>
          <a:p>
            <a:pPr eaLnBrk="1" fontAlgn="auto" hangingPunct="1">
              <a:spcAft>
                <a:spcPts val="0"/>
              </a:spcAft>
              <a:defRPr/>
            </a:pPr>
            <a:r>
              <a:rPr lang="en-US" altLang="en-US" smtClean="0"/>
              <a:t>…but English is not my native language!</a:t>
            </a:r>
          </a:p>
        </p:txBody>
      </p:sp>
      <p:sp>
        <p:nvSpPr>
          <p:cNvPr id="31747" name="Rectangle 3"/>
          <p:cNvSpPr>
            <a:spLocks noGrp="1" noChangeArrowheads="1"/>
          </p:cNvSpPr>
          <p:nvPr>
            <p:ph idx="1"/>
          </p:nvPr>
        </p:nvSpPr>
        <p:spPr>
          <a:xfrm>
            <a:off x="381000" y="1828800"/>
            <a:ext cx="8534400" cy="4724400"/>
          </a:xfrm>
        </p:spPr>
        <p:txBody>
          <a:bodyPr/>
          <a:lstStyle/>
          <a:p>
            <a:pPr eaLnBrk="1" hangingPunct="1"/>
            <a:r>
              <a:rPr lang="en-US" altLang="en-US" sz="2800" smtClean="0"/>
              <a:t>…then get someone to proofread your paper.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4000" smtClean="0">
                <a:cs typeface="Times New Roman" pitchFamily="18" charset="0"/>
              </a:rPr>
              <a:t>Formal Report Format Document</a:t>
            </a:r>
            <a:r>
              <a:rPr lang="en-US" altLang="en-US" sz="4000" smtClean="0"/>
              <a:t> </a:t>
            </a:r>
          </a:p>
        </p:txBody>
      </p:sp>
      <p:sp>
        <p:nvSpPr>
          <p:cNvPr id="32771" name="Rectangle 3"/>
          <p:cNvSpPr>
            <a:spLocks noGrp="1" noChangeArrowheads="1"/>
          </p:cNvSpPr>
          <p:nvPr>
            <p:ph idx="1"/>
          </p:nvPr>
        </p:nvSpPr>
        <p:spPr>
          <a:xfrm>
            <a:off x="304800" y="2209800"/>
            <a:ext cx="8534400" cy="2971800"/>
          </a:xfrm>
        </p:spPr>
        <p:txBody>
          <a:bodyPr/>
          <a:lstStyle/>
          <a:p>
            <a:pPr marL="3175" indent="-3175" eaLnBrk="1" hangingPunct="1">
              <a:lnSpc>
                <a:spcPct val="80000"/>
              </a:lnSpc>
              <a:buFontTx/>
              <a:buNone/>
            </a:pPr>
            <a:r>
              <a:rPr lang="en-US" altLang="en-US" sz="2400" dirty="0" smtClean="0">
                <a:cs typeface="Times New Roman" pitchFamily="18" charset="0"/>
              </a:rPr>
              <a:t>	Use the current version of the formal report format document, which is called</a:t>
            </a:r>
          </a:p>
          <a:p>
            <a:pPr marL="3175" indent="-3175" eaLnBrk="1" hangingPunct="1">
              <a:lnSpc>
                <a:spcPct val="80000"/>
              </a:lnSpc>
              <a:buFontTx/>
              <a:buNone/>
            </a:pPr>
            <a:endParaRPr lang="en-US" altLang="en-US" sz="2400" dirty="0" smtClean="0">
              <a:cs typeface="Times New Roman" pitchFamily="18" charset="0"/>
            </a:endParaRPr>
          </a:p>
          <a:p>
            <a:pPr marL="3175" indent="-3175" algn="ctr" eaLnBrk="1" hangingPunct="1">
              <a:lnSpc>
                <a:spcPct val="80000"/>
              </a:lnSpc>
              <a:buFontTx/>
              <a:buNone/>
            </a:pPr>
            <a:r>
              <a:rPr lang="en-US" altLang="en-US" sz="2400" u="sng" dirty="0" smtClean="0">
                <a:cs typeface="Times New Roman" pitchFamily="18" charset="0"/>
              </a:rPr>
              <a:t>FormalReportFormat_9feb2016.docx</a:t>
            </a:r>
            <a:endParaRPr lang="en-US" altLang="en-US" sz="2400" dirty="0" smtClean="0">
              <a:cs typeface="Times New Roman" pitchFamily="18" charset="0"/>
            </a:endParaRPr>
          </a:p>
          <a:p>
            <a:pPr marL="3175" indent="-3175" eaLnBrk="1" hangingPunct="1">
              <a:lnSpc>
                <a:spcPct val="80000"/>
              </a:lnSpc>
              <a:buFontTx/>
              <a:buNone/>
            </a:pPr>
            <a:endParaRPr lang="en-US" altLang="en-US" sz="2400" dirty="0" smtClean="0">
              <a:cs typeface="Times New Roman" pitchFamily="18" charset="0"/>
            </a:endParaRPr>
          </a:p>
          <a:p>
            <a:pPr marL="3175" indent="-3175" eaLnBrk="1" hangingPunct="1">
              <a:lnSpc>
                <a:spcPct val="80000"/>
              </a:lnSpc>
              <a:buFontTx/>
              <a:buNone/>
            </a:pPr>
            <a:r>
              <a:rPr lang="en-US" altLang="en-US" sz="2400" dirty="0" smtClean="0">
                <a:cs typeface="Times New Roman" pitchFamily="18" charset="0"/>
              </a:rPr>
              <a:t>This is available on the course web site.  A sample formal is also available there; this is a useful guide for formatting.</a:t>
            </a:r>
          </a:p>
          <a:p>
            <a:pPr marL="3175" indent="-3175" eaLnBrk="1" hangingPunct="1">
              <a:lnSpc>
                <a:spcPct val="80000"/>
              </a:lnSpc>
              <a:buFontTx/>
              <a:buNone/>
            </a:pPr>
            <a:r>
              <a:rPr lang="en-US" altLang="en-US" sz="2400" dirty="0" smtClean="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smtClean="0"/>
              <a:t>Submission</a:t>
            </a:r>
          </a:p>
        </p:txBody>
      </p:sp>
      <p:sp>
        <p:nvSpPr>
          <p:cNvPr id="5123" name="Rectangle 3"/>
          <p:cNvSpPr>
            <a:spLocks noGrp="1" noChangeArrowheads="1"/>
          </p:cNvSpPr>
          <p:nvPr>
            <p:ph idx="1"/>
          </p:nvPr>
        </p:nvSpPr>
        <p:spPr>
          <a:xfrm>
            <a:off x="606425" y="1447800"/>
            <a:ext cx="7772400" cy="3581400"/>
          </a:xfrm>
        </p:spPr>
        <p:txBody>
          <a:bodyPr/>
          <a:lstStyle/>
          <a:p>
            <a:pPr eaLnBrk="1" hangingPunct="1">
              <a:lnSpc>
                <a:spcPct val="90000"/>
              </a:lnSpc>
              <a:spcAft>
                <a:spcPts val="600"/>
              </a:spcAft>
            </a:pPr>
            <a:r>
              <a:rPr lang="en-US" altLang="en-US" sz="2400" dirty="0" smtClean="0"/>
              <a:t>Use Blackboard Assignments with this title format:</a:t>
            </a:r>
          </a:p>
          <a:p>
            <a:pPr lvl="2" eaLnBrk="1" hangingPunct="1">
              <a:lnSpc>
                <a:spcPct val="90000"/>
              </a:lnSpc>
              <a:spcAft>
                <a:spcPts val="600"/>
              </a:spcAft>
            </a:pPr>
            <a:r>
              <a:rPr lang="en-US" altLang="en-US" sz="2000" dirty="0" smtClean="0"/>
              <a:t>For submission of the Methods Section: </a:t>
            </a:r>
            <a:r>
              <a:rPr lang="en-US" altLang="en-US" sz="2000" i="1" dirty="0" smtClean="0"/>
              <a:t>LastName_FirstName</a:t>
            </a:r>
            <a:r>
              <a:rPr lang="en-US" altLang="en-US" sz="2000" dirty="0" smtClean="0"/>
              <a:t>_Methods_Spring2016.docx</a:t>
            </a:r>
            <a:endParaRPr lang="en-US" altLang="en-US" sz="2000" i="1" dirty="0" smtClean="0"/>
          </a:p>
          <a:p>
            <a:pPr lvl="2" eaLnBrk="1" hangingPunct="1">
              <a:lnSpc>
                <a:spcPct val="90000"/>
              </a:lnSpc>
              <a:spcAft>
                <a:spcPts val="600"/>
              </a:spcAft>
            </a:pPr>
            <a:r>
              <a:rPr lang="en-US" altLang="en-US" sz="2000" dirty="0" smtClean="0"/>
              <a:t>For submission of the Formal Report:</a:t>
            </a:r>
          </a:p>
          <a:p>
            <a:pPr lvl="2" eaLnBrk="1" hangingPunct="1">
              <a:lnSpc>
                <a:spcPct val="90000"/>
              </a:lnSpc>
              <a:spcAft>
                <a:spcPts val="600"/>
              </a:spcAft>
            </a:pPr>
            <a:r>
              <a:rPr lang="en-US" altLang="en-US" sz="2000" i="1" dirty="0" smtClean="0"/>
              <a:t>LastName_FirstName</a:t>
            </a:r>
            <a:r>
              <a:rPr lang="en-US" altLang="en-US" sz="2000" dirty="0" smtClean="0"/>
              <a:t>_Formal_Spring2016.docx</a:t>
            </a:r>
          </a:p>
          <a:p>
            <a:pPr lvl="2" eaLnBrk="1" hangingPunct="1">
              <a:lnSpc>
                <a:spcPct val="90000"/>
              </a:lnSpc>
              <a:spcAft>
                <a:spcPts val="600"/>
              </a:spcAft>
            </a:pPr>
            <a:endParaRPr lang="en-US" altLang="en-US" sz="2000" dirty="0" smtClean="0"/>
          </a:p>
          <a:p>
            <a:pPr lvl="1" eaLnBrk="1" hangingPunct="1">
              <a:lnSpc>
                <a:spcPct val="90000"/>
              </a:lnSpc>
              <a:spcAft>
                <a:spcPts val="600"/>
              </a:spcAft>
            </a:pPr>
            <a:r>
              <a:rPr lang="en-US" altLang="en-US" sz="2400" dirty="0" smtClean="0"/>
              <a:t>DO NOT email your report to the instructor.</a:t>
            </a:r>
          </a:p>
          <a:p>
            <a:pPr lvl="1" eaLnBrk="1" hangingPunct="1">
              <a:lnSpc>
                <a:spcPct val="90000"/>
              </a:lnSpc>
              <a:spcAft>
                <a:spcPts val="600"/>
              </a:spcAft>
            </a:pPr>
            <a:r>
              <a:rPr lang="en-US" altLang="en-US" sz="2400" dirty="0" smtClean="0"/>
              <a:t>DO NOT submit a .pdf file.</a:t>
            </a:r>
          </a:p>
        </p:txBody>
      </p:sp>
      <p:sp>
        <p:nvSpPr>
          <p:cNvPr id="5124" name="TextBox 1"/>
          <p:cNvSpPr txBox="1">
            <a:spLocks noChangeArrowheads="1"/>
          </p:cNvSpPr>
          <p:nvPr/>
        </p:nvSpPr>
        <p:spPr bwMode="auto">
          <a:xfrm>
            <a:off x="609600" y="5486400"/>
            <a:ext cx="762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i="1">
                <a:solidFill>
                  <a:srgbClr val="FF0000"/>
                </a:solidFill>
                <a:latin typeface="Times New Roman" pitchFamily="18" charset="0"/>
              </a:rPr>
              <a:t>Papers submitted with an incorrect title format will lose 5 points from the grade.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457200" y="609600"/>
            <a:ext cx="7772400" cy="1066800"/>
          </a:xfrm>
        </p:spPr>
        <p:txBody>
          <a:bodyPr rtlCol="0">
            <a:normAutofit fontScale="90000"/>
          </a:bodyPr>
          <a:lstStyle/>
          <a:p>
            <a:pPr eaLnBrk="1" fontAlgn="auto" hangingPunct="1">
              <a:spcAft>
                <a:spcPts val="0"/>
              </a:spcAft>
              <a:defRPr/>
            </a:pPr>
            <a:r>
              <a:rPr lang="en-US" altLang="en-US" sz="3600" smtClean="0"/>
              <a:t>Sections of the Formal Report:</a:t>
            </a:r>
            <a:br>
              <a:rPr lang="en-US" altLang="en-US" sz="3600" smtClean="0"/>
            </a:br>
            <a:r>
              <a:rPr lang="en-US" altLang="en-US" sz="3600" smtClean="0"/>
              <a:t>Front Matter</a:t>
            </a:r>
          </a:p>
        </p:txBody>
      </p:sp>
      <p:sp>
        <p:nvSpPr>
          <p:cNvPr id="372739" name="Rectangle 1027"/>
          <p:cNvSpPr>
            <a:spLocks noGrp="1" noChangeArrowheads="1"/>
          </p:cNvSpPr>
          <p:nvPr>
            <p:ph idx="1"/>
          </p:nvPr>
        </p:nvSpPr>
        <p:spPr>
          <a:xfrm>
            <a:off x="381000" y="1981200"/>
            <a:ext cx="8382000" cy="3429000"/>
          </a:xfrm>
        </p:spPr>
        <p:txBody>
          <a:bodyPr rtlCol="0">
            <a:normAutofit/>
          </a:bodyPr>
          <a:lstStyle/>
          <a:p>
            <a:pPr marL="800100" lvl="1" indent="-342900" eaLnBrk="1" fontAlgn="auto" hangingPunct="1">
              <a:lnSpc>
                <a:spcPct val="90000"/>
              </a:lnSpc>
              <a:spcAft>
                <a:spcPts val="0"/>
              </a:spcAft>
              <a:buFontTx/>
              <a:buChar char="•"/>
              <a:defRPr/>
            </a:pPr>
            <a:r>
              <a:rPr lang="en-US" dirty="0" smtClean="0"/>
              <a:t>Title Page</a:t>
            </a:r>
          </a:p>
          <a:p>
            <a:pPr marL="1200150" lvl="2" indent="-342900" eaLnBrk="1" fontAlgn="auto" hangingPunct="1">
              <a:lnSpc>
                <a:spcPct val="90000"/>
              </a:lnSpc>
              <a:spcAft>
                <a:spcPts val="0"/>
              </a:spcAft>
              <a:buFont typeface="Arial" panose="020B0604020202020204" pitchFamily="34" charset="0"/>
              <a:buChar char="•"/>
              <a:defRPr/>
            </a:pPr>
            <a:r>
              <a:rPr lang="en-US" sz="2000" dirty="0" smtClean="0"/>
              <a:t>Paper Title</a:t>
            </a:r>
          </a:p>
          <a:p>
            <a:pPr marL="1200150" lvl="2" indent="-342900" eaLnBrk="1" fontAlgn="auto" hangingPunct="1">
              <a:lnSpc>
                <a:spcPct val="90000"/>
              </a:lnSpc>
              <a:spcAft>
                <a:spcPts val="0"/>
              </a:spcAft>
              <a:buFont typeface="Arial" panose="020B0604020202020204" pitchFamily="34" charset="0"/>
              <a:buChar char="•"/>
              <a:defRPr/>
            </a:pPr>
            <a:r>
              <a:rPr lang="en-US" sz="2000" dirty="0" smtClean="0"/>
              <a:t>Course name, instructor, and semester</a:t>
            </a:r>
          </a:p>
          <a:p>
            <a:pPr marL="1200150" lvl="2" indent="-342900" eaLnBrk="1" fontAlgn="auto" hangingPunct="1">
              <a:lnSpc>
                <a:spcPct val="90000"/>
              </a:lnSpc>
              <a:spcAft>
                <a:spcPts val="0"/>
              </a:spcAft>
              <a:buFont typeface="Arial" panose="020B0604020202020204" pitchFamily="34" charset="0"/>
              <a:buChar char="•"/>
              <a:defRPr/>
            </a:pPr>
            <a:r>
              <a:rPr lang="en-US" sz="2000" dirty="0" smtClean="0"/>
              <a:t>The name of your lab partner</a:t>
            </a:r>
          </a:p>
          <a:p>
            <a:pPr marL="1200150" lvl="2" indent="-342900" eaLnBrk="1" fontAlgn="auto" hangingPunct="1">
              <a:lnSpc>
                <a:spcPct val="90000"/>
              </a:lnSpc>
              <a:spcAft>
                <a:spcPts val="0"/>
              </a:spcAft>
              <a:buFont typeface="Arial" panose="020B0604020202020204" pitchFamily="34" charset="0"/>
              <a:buChar char="•"/>
              <a:defRPr/>
            </a:pPr>
            <a:r>
              <a:rPr lang="en-US" sz="2000" dirty="0" smtClean="0"/>
              <a:t>Please do not include your own name in your formal report</a:t>
            </a:r>
          </a:p>
          <a:p>
            <a:pPr lvl="1" eaLnBrk="1" fontAlgn="auto" hangingPunct="1">
              <a:lnSpc>
                <a:spcPct val="90000"/>
              </a:lnSpc>
              <a:spcAft>
                <a:spcPts val="0"/>
              </a:spcAft>
              <a:buFont typeface="Arial" panose="020B0604020202020204" pitchFamily="34" charset="0"/>
              <a:buChar char="–"/>
              <a:defRPr/>
            </a:pPr>
            <a:endParaRPr lang="en-US" dirty="0" smtClean="0"/>
          </a:p>
          <a:p>
            <a:pPr marL="800100" lvl="1" indent="-342900" eaLnBrk="1" fontAlgn="auto" hangingPunct="1">
              <a:lnSpc>
                <a:spcPct val="90000"/>
              </a:lnSpc>
              <a:spcAft>
                <a:spcPts val="0"/>
              </a:spcAft>
              <a:buFontTx/>
              <a:buChar char="•"/>
              <a:defRPr/>
            </a:pPr>
            <a:r>
              <a:rPr lang="en-US" dirty="0"/>
              <a:t>Abstract Page</a:t>
            </a:r>
          </a:p>
          <a:p>
            <a:pPr marL="1200150" lvl="2" indent="-342900" eaLnBrk="1" fontAlgn="auto" hangingPunct="1">
              <a:lnSpc>
                <a:spcPct val="90000"/>
              </a:lnSpc>
              <a:spcAft>
                <a:spcPts val="0"/>
              </a:spcAft>
              <a:buFont typeface="Arial" panose="020B0604020202020204" pitchFamily="34" charset="0"/>
              <a:buChar char="•"/>
              <a:defRPr/>
            </a:pPr>
            <a:r>
              <a:rPr lang="en-US" sz="2000" dirty="0" smtClean="0"/>
              <a:t>Title</a:t>
            </a:r>
            <a:endParaRPr lang="en-US" sz="2000" dirty="0"/>
          </a:p>
          <a:p>
            <a:pPr marL="1200150" lvl="2" indent="-342900" eaLnBrk="1" fontAlgn="auto" hangingPunct="1">
              <a:lnSpc>
                <a:spcPct val="90000"/>
              </a:lnSpc>
              <a:spcAft>
                <a:spcPts val="0"/>
              </a:spcAft>
              <a:buFont typeface="Arial" panose="020B0604020202020204" pitchFamily="34" charset="0"/>
              <a:buChar char="•"/>
              <a:defRPr/>
            </a:pPr>
            <a:r>
              <a:rPr lang="en-US" sz="2000" dirty="0"/>
              <a:t>Abstract</a:t>
            </a:r>
          </a:p>
          <a:p>
            <a:pPr lvl="1" eaLnBrk="1" fontAlgn="auto" hangingPunct="1">
              <a:lnSpc>
                <a:spcPct val="90000"/>
              </a:lnSpc>
              <a:spcAft>
                <a:spcPts val="0"/>
              </a:spcAft>
              <a:buFont typeface="Arial" panose="020B0604020202020204" pitchFamily="34" charset="0"/>
              <a:buChar char="–"/>
              <a:defRPr/>
            </a:pPr>
            <a:endParaRPr lang="en-US" dirty="0" smtClean="0"/>
          </a:p>
          <a:p>
            <a:pPr lvl="1" eaLnBrk="1" fontAlgn="auto" hangingPunct="1">
              <a:lnSpc>
                <a:spcPct val="90000"/>
              </a:lnSpc>
              <a:spcAft>
                <a:spcPts val="0"/>
              </a:spcAft>
              <a:buFontTx/>
              <a:buNone/>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81000"/>
            <a:ext cx="7772400" cy="762000"/>
          </a:xfrm>
        </p:spPr>
        <p:txBody>
          <a:bodyPr/>
          <a:lstStyle/>
          <a:p>
            <a:pPr eaLnBrk="1" hangingPunct="1"/>
            <a:r>
              <a:rPr lang="en-US" altLang="en-US" sz="4000" smtClean="0"/>
              <a:t>Report Body</a:t>
            </a:r>
          </a:p>
        </p:txBody>
      </p:sp>
      <p:sp>
        <p:nvSpPr>
          <p:cNvPr id="4" name="Rectangle 1027"/>
          <p:cNvSpPr txBox="1">
            <a:spLocks noChangeArrowheads="1"/>
          </p:cNvSpPr>
          <p:nvPr/>
        </p:nvSpPr>
        <p:spPr bwMode="auto">
          <a:xfrm>
            <a:off x="152400" y="1295400"/>
            <a:ext cx="8382000" cy="4443413"/>
          </a:xfrm>
          <a:prstGeom prst="rect">
            <a:avLst/>
          </a:prstGeom>
          <a:noFill/>
          <a:ln w="9525">
            <a:noFill/>
            <a:miter lim="800000"/>
            <a:headEnd/>
            <a:tailEnd/>
          </a:ln>
          <a:effectLst/>
        </p:spPr>
        <p:txBody>
          <a:bodyPr lIns="92075" tIns="46038" rIns="92075" bIns="46038"/>
          <a:lstStyle/>
          <a:p>
            <a:pPr marL="800100" lvl="1" indent="-342900" algn="l">
              <a:lnSpc>
                <a:spcPct val="90000"/>
              </a:lnSpc>
              <a:spcBef>
                <a:spcPct val="20000"/>
              </a:spcBef>
              <a:buClr>
                <a:schemeClr val="tx2"/>
              </a:buClr>
              <a:buFontTx/>
              <a:buChar char="•"/>
              <a:defRPr/>
            </a:pPr>
            <a:r>
              <a:rPr lang="en-US" sz="3200" kern="0" dirty="0">
                <a:latin typeface="+mn-lt"/>
              </a:rPr>
              <a:t>Introduction</a:t>
            </a:r>
          </a:p>
          <a:p>
            <a:pPr marL="800100" lvl="1" indent="-342900" algn="l">
              <a:lnSpc>
                <a:spcPct val="90000"/>
              </a:lnSpc>
              <a:spcBef>
                <a:spcPct val="20000"/>
              </a:spcBef>
              <a:buClr>
                <a:schemeClr val="tx2"/>
              </a:buClr>
              <a:buFontTx/>
              <a:buChar char="•"/>
              <a:defRPr/>
            </a:pPr>
            <a:r>
              <a:rPr lang="en-US" sz="3200" kern="0" dirty="0">
                <a:latin typeface="+mn-lt"/>
              </a:rPr>
              <a:t>Research Question</a:t>
            </a:r>
          </a:p>
          <a:p>
            <a:pPr marL="800100" lvl="1" indent="-342900" algn="l">
              <a:lnSpc>
                <a:spcPct val="90000"/>
              </a:lnSpc>
              <a:spcBef>
                <a:spcPct val="20000"/>
              </a:spcBef>
              <a:buClr>
                <a:schemeClr val="tx2"/>
              </a:buClr>
              <a:buFontTx/>
              <a:buChar char="•"/>
              <a:defRPr/>
            </a:pPr>
            <a:r>
              <a:rPr lang="en-US" sz="3200" kern="0" dirty="0">
                <a:latin typeface="+mn-lt"/>
              </a:rPr>
              <a:t>Background</a:t>
            </a:r>
          </a:p>
          <a:p>
            <a:pPr marL="800100" lvl="1" indent="-342900" algn="l">
              <a:lnSpc>
                <a:spcPct val="90000"/>
              </a:lnSpc>
              <a:spcBef>
                <a:spcPct val="20000"/>
              </a:spcBef>
              <a:buClr>
                <a:schemeClr val="tx2"/>
              </a:buClr>
              <a:buFontTx/>
              <a:buChar char="•"/>
              <a:defRPr/>
            </a:pPr>
            <a:r>
              <a:rPr lang="en-US" sz="3200" kern="0" dirty="0">
                <a:solidFill>
                  <a:srgbClr val="FF0000"/>
                </a:solidFill>
                <a:latin typeface="+mn-lt"/>
              </a:rPr>
              <a:t>Methods</a:t>
            </a:r>
          </a:p>
          <a:p>
            <a:pPr marL="800100" lvl="1" indent="-342900" algn="l">
              <a:lnSpc>
                <a:spcPct val="90000"/>
              </a:lnSpc>
              <a:spcBef>
                <a:spcPct val="20000"/>
              </a:spcBef>
              <a:buClr>
                <a:schemeClr val="tx2"/>
              </a:buClr>
              <a:buFontTx/>
              <a:buChar char="•"/>
              <a:defRPr/>
            </a:pPr>
            <a:r>
              <a:rPr lang="en-US" sz="3200" kern="0" dirty="0">
                <a:latin typeface="+mn-lt"/>
              </a:rPr>
              <a:t>Results</a:t>
            </a:r>
          </a:p>
          <a:p>
            <a:pPr marL="800100" lvl="1" indent="-342900" algn="l">
              <a:lnSpc>
                <a:spcPct val="90000"/>
              </a:lnSpc>
              <a:spcBef>
                <a:spcPct val="20000"/>
              </a:spcBef>
              <a:buClr>
                <a:schemeClr val="tx2"/>
              </a:buClr>
              <a:buFontTx/>
              <a:buChar char="•"/>
              <a:defRPr/>
            </a:pPr>
            <a:r>
              <a:rPr lang="en-US" sz="3200" kern="0" dirty="0">
                <a:latin typeface="+mn-lt"/>
              </a:rPr>
              <a:t>Discussion</a:t>
            </a:r>
          </a:p>
          <a:p>
            <a:pPr marL="800100" lvl="1" indent="-342900" algn="l">
              <a:lnSpc>
                <a:spcPct val="90000"/>
              </a:lnSpc>
              <a:spcBef>
                <a:spcPct val="20000"/>
              </a:spcBef>
              <a:buClr>
                <a:schemeClr val="tx2"/>
              </a:buClr>
              <a:buFontTx/>
              <a:buChar char="•"/>
              <a:defRPr/>
            </a:pPr>
            <a:r>
              <a:rPr lang="en-US" sz="3200" kern="0" dirty="0">
                <a:latin typeface="+mn-lt"/>
              </a:rPr>
              <a:t>Conclusion</a:t>
            </a:r>
          </a:p>
          <a:p>
            <a:pPr marL="342900" indent="-342900" algn="l">
              <a:lnSpc>
                <a:spcPct val="90000"/>
              </a:lnSpc>
              <a:spcBef>
                <a:spcPct val="20000"/>
              </a:spcBef>
              <a:buClr>
                <a:schemeClr val="tx2"/>
              </a:buClr>
              <a:buFontTx/>
              <a:buChar char="•"/>
              <a:defRPr/>
            </a:pPr>
            <a:endParaRPr lang="en-US" sz="3200" i="1" u="sng" kern="0" dirty="0">
              <a:latin typeface="+mn-lt"/>
            </a:endParaRPr>
          </a:p>
          <a:p>
            <a:pPr marL="0" lvl="1" indent="4763" algn="l">
              <a:lnSpc>
                <a:spcPct val="90000"/>
              </a:lnSpc>
              <a:spcBef>
                <a:spcPct val="20000"/>
              </a:spcBef>
              <a:buClr>
                <a:schemeClr val="tx2"/>
              </a:buClr>
              <a:defRPr/>
            </a:pPr>
            <a:endParaRPr lang="en-US" sz="3200" kern="0" dirty="0">
              <a:latin typeface="+mn-lt"/>
            </a:endParaRPr>
          </a:p>
        </p:txBody>
      </p:sp>
      <p:sp>
        <p:nvSpPr>
          <p:cNvPr id="7172" name="TextBox 1"/>
          <p:cNvSpPr txBox="1">
            <a:spLocks noChangeArrowheads="1"/>
          </p:cNvSpPr>
          <p:nvPr/>
        </p:nvSpPr>
        <p:spPr bwMode="auto">
          <a:xfrm>
            <a:off x="2268753" y="5103813"/>
            <a:ext cx="600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i="1" dirty="0">
                <a:solidFill>
                  <a:srgbClr val="FF0000"/>
                </a:solidFill>
                <a:latin typeface="Times New Roman" pitchFamily="18" charset="0"/>
              </a:rPr>
              <a:t>Due </a:t>
            </a:r>
            <a:r>
              <a:rPr lang="en-US" altLang="en-US" sz="2400" i="1" dirty="0" smtClean="0">
                <a:solidFill>
                  <a:srgbClr val="FF0000"/>
                </a:solidFill>
                <a:latin typeface="Times New Roman" pitchFamily="18" charset="0"/>
              </a:rPr>
              <a:t>Friday March 11 to Blackboard/</a:t>
            </a:r>
            <a:r>
              <a:rPr lang="en-US" altLang="en-US" sz="2400" i="1" dirty="0" err="1" smtClean="0">
                <a:solidFill>
                  <a:srgbClr val="FF0000"/>
                </a:solidFill>
                <a:latin typeface="Times New Roman" pitchFamily="18" charset="0"/>
              </a:rPr>
              <a:t>TurnItIn</a:t>
            </a:r>
            <a:endParaRPr lang="en-US" altLang="en-US" sz="2400" i="1" dirty="0">
              <a:solidFill>
                <a:srgbClr val="FF0000"/>
              </a:solidFill>
              <a:latin typeface="Times New Roman" pitchFamily="18" charset="0"/>
            </a:endParaRPr>
          </a:p>
        </p:txBody>
      </p:sp>
      <p:cxnSp>
        <p:nvCxnSpPr>
          <p:cNvPr id="3" name="Straight Arrow Connector 2"/>
          <p:cNvCxnSpPr/>
          <p:nvPr/>
        </p:nvCxnSpPr>
        <p:spPr>
          <a:xfrm flipH="1" flipV="1">
            <a:off x="2667000" y="3200400"/>
            <a:ext cx="3352800" cy="1903413"/>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Back Matter</a:t>
            </a:r>
          </a:p>
        </p:txBody>
      </p:sp>
      <p:sp>
        <p:nvSpPr>
          <p:cNvPr id="8195" name="Content Placeholder 2"/>
          <p:cNvSpPr>
            <a:spLocks noGrp="1"/>
          </p:cNvSpPr>
          <p:nvPr>
            <p:ph idx="1"/>
          </p:nvPr>
        </p:nvSpPr>
        <p:spPr>
          <a:xfrm>
            <a:off x="685800" y="2057400"/>
            <a:ext cx="7772400" cy="1524000"/>
          </a:xfrm>
        </p:spPr>
        <p:txBody>
          <a:bodyPr/>
          <a:lstStyle/>
          <a:p>
            <a:pPr marL="800100" lvl="1" indent="-342900" eaLnBrk="1" hangingPunct="1">
              <a:lnSpc>
                <a:spcPct val="90000"/>
              </a:lnSpc>
              <a:buFontTx/>
              <a:buChar char="•"/>
            </a:pPr>
            <a:r>
              <a:rPr lang="en-US" altLang="en-US" smtClean="0"/>
              <a:t>Acknowledgement</a:t>
            </a:r>
          </a:p>
          <a:p>
            <a:pPr marL="800100" lvl="1" indent="-342900" eaLnBrk="1" hangingPunct="1">
              <a:lnSpc>
                <a:spcPct val="90000"/>
              </a:lnSpc>
              <a:buFontTx/>
              <a:buChar char="•"/>
            </a:pPr>
            <a:r>
              <a:rPr lang="en-US" altLang="en-US" smtClean="0"/>
              <a:t>References</a:t>
            </a:r>
          </a:p>
          <a:p>
            <a:pPr marL="800100" lvl="1" indent="-342900" eaLnBrk="1" hangingPunct="1">
              <a:lnSpc>
                <a:spcPct val="90000"/>
              </a:lnSpc>
              <a:buFontTx/>
              <a:buChar char="•"/>
            </a:pPr>
            <a:r>
              <a:rPr lang="en-US" altLang="en-US" smtClean="0"/>
              <a:t>Appendices</a:t>
            </a:r>
          </a:p>
          <a:p>
            <a:pPr eaLnBrk="1" hangingPunct="1"/>
            <a:endParaRPr lang="en-US" altLang="en-US" smtClean="0"/>
          </a:p>
        </p:txBody>
      </p:sp>
      <p:sp>
        <p:nvSpPr>
          <p:cNvPr id="2" name="TextBox 1"/>
          <p:cNvSpPr txBox="1"/>
          <p:nvPr/>
        </p:nvSpPr>
        <p:spPr>
          <a:xfrm>
            <a:off x="1066800" y="4137025"/>
            <a:ext cx="7239000" cy="831850"/>
          </a:xfrm>
          <a:prstGeom prst="rect">
            <a:avLst/>
          </a:prstGeom>
          <a:noFill/>
        </p:spPr>
        <p:txBody>
          <a:bodyPr>
            <a:spAutoFit/>
          </a:bodyPr>
          <a:lstStyle/>
          <a:p>
            <a:pPr algn="l">
              <a:defRPr/>
            </a:pPr>
            <a:r>
              <a:rPr lang="en-US" i="1" dirty="0">
                <a:solidFill>
                  <a:srgbClr val="FF0000"/>
                </a:solidFill>
                <a:latin typeface="+mj-lt"/>
              </a:rPr>
              <a:t>For this report, you will need to include an appendix showing your “raw” data (i.e., your measurements).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Who Is My Audience ?</a:t>
            </a:r>
          </a:p>
        </p:txBody>
      </p:sp>
      <p:sp>
        <p:nvSpPr>
          <p:cNvPr id="9219" name="Rectangle 3"/>
          <p:cNvSpPr>
            <a:spLocks noGrp="1" noChangeArrowheads="1"/>
          </p:cNvSpPr>
          <p:nvPr>
            <p:ph idx="1"/>
          </p:nvPr>
        </p:nvSpPr>
        <p:spPr/>
        <p:txBody>
          <a:bodyPr/>
          <a:lstStyle/>
          <a:p>
            <a:pPr marL="0" indent="0" eaLnBrk="1" hangingPunct="1">
              <a:buFontTx/>
              <a:buNone/>
            </a:pPr>
            <a:r>
              <a:rPr lang="en-US" altLang="en-US" sz="2800" smtClean="0"/>
              <a:t>You are writing for someone “at your level”, i.e., someone who knows more or less what you know about circuit theory and the lab, but who has not done the experiment.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81000"/>
            <a:ext cx="7772400" cy="838200"/>
          </a:xfrm>
        </p:spPr>
        <p:txBody>
          <a:bodyPr/>
          <a:lstStyle/>
          <a:p>
            <a:pPr eaLnBrk="1" hangingPunct="1"/>
            <a:r>
              <a:rPr lang="en-US" altLang="en-US" smtClean="0"/>
              <a:t>General Format</a:t>
            </a:r>
          </a:p>
        </p:txBody>
      </p:sp>
      <p:sp>
        <p:nvSpPr>
          <p:cNvPr id="10243" name="Rectangle 3"/>
          <p:cNvSpPr>
            <a:spLocks noGrp="1" noChangeArrowheads="1"/>
          </p:cNvSpPr>
          <p:nvPr>
            <p:ph idx="1"/>
          </p:nvPr>
        </p:nvSpPr>
        <p:spPr>
          <a:xfrm>
            <a:off x="457200" y="1447800"/>
            <a:ext cx="8382000" cy="4419600"/>
          </a:xfrm>
        </p:spPr>
        <p:txBody>
          <a:bodyPr/>
          <a:lstStyle/>
          <a:p>
            <a:pPr marL="0" indent="0" eaLnBrk="1" hangingPunct="1">
              <a:spcAft>
                <a:spcPts val="1200"/>
              </a:spcAft>
              <a:buFontTx/>
              <a:buNone/>
            </a:pPr>
            <a:r>
              <a:rPr lang="en-US" altLang="en-US" sz="2000" smtClean="0">
                <a:solidFill>
                  <a:srgbClr val="FFC000"/>
                </a:solidFill>
              </a:rPr>
              <a:t>Font: </a:t>
            </a:r>
            <a:r>
              <a:rPr lang="en-US" altLang="en-US" sz="2000" smtClean="0"/>
              <a:t>your choice, but no smaller than 12 pt. Times New Roman</a:t>
            </a:r>
          </a:p>
          <a:p>
            <a:pPr marL="0" indent="0" eaLnBrk="1" hangingPunct="1">
              <a:spcAft>
                <a:spcPts val="1200"/>
              </a:spcAft>
              <a:buFontTx/>
              <a:buNone/>
            </a:pPr>
            <a:r>
              <a:rPr lang="en-US" altLang="en-US" sz="2000" smtClean="0">
                <a:solidFill>
                  <a:srgbClr val="FFC000"/>
                </a:solidFill>
              </a:rPr>
              <a:t>Margins: </a:t>
            </a:r>
            <a:r>
              <a:rPr lang="en-US" altLang="en-US" sz="2000" smtClean="0"/>
              <a:t>1” all sides</a:t>
            </a:r>
          </a:p>
          <a:p>
            <a:pPr marL="0" indent="0" eaLnBrk="1" hangingPunct="1">
              <a:spcAft>
                <a:spcPts val="1200"/>
              </a:spcAft>
              <a:buFontTx/>
              <a:buNone/>
            </a:pPr>
            <a:r>
              <a:rPr lang="en-US" altLang="en-US" sz="2000" smtClean="0">
                <a:solidFill>
                  <a:srgbClr val="FFC000"/>
                </a:solidFill>
              </a:rPr>
              <a:t>Spacing: </a:t>
            </a:r>
            <a:r>
              <a:rPr lang="en-US" altLang="en-US" sz="2000" smtClean="0"/>
              <a:t>1.5 lines </a:t>
            </a:r>
          </a:p>
          <a:p>
            <a:pPr marL="0" indent="0" eaLnBrk="1" hangingPunct="1">
              <a:spcAft>
                <a:spcPts val="1200"/>
              </a:spcAft>
              <a:buFontTx/>
              <a:buNone/>
            </a:pPr>
            <a:r>
              <a:rPr lang="en-US" altLang="en-US" sz="2000" smtClean="0">
                <a:solidFill>
                  <a:srgbClr val="FFC000"/>
                </a:solidFill>
              </a:rPr>
              <a:t>Equations, Figures, and Tables </a:t>
            </a:r>
            <a:r>
              <a:rPr lang="en-US" altLang="en-US" sz="2000" smtClean="0"/>
              <a:t>must be formatted as instructed later in this presentation.</a:t>
            </a:r>
          </a:p>
          <a:p>
            <a:pPr marL="0" indent="0" eaLnBrk="1" hangingPunct="1">
              <a:spcAft>
                <a:spcPts val="1200"/>
              </a:spcAft>
              <a:buFontTx/>
              <a:buNone/>
            </a:pPr>
            <a:r>
              <a:rPr lang="en-US" altLang="en-US" sz="2000" smtClean="0">
                <a:solidFill>
                  <a:srgbClr val="FFC000"/>
                </a:solidFill>
              </a:rPr>
              <a:t>Length: </a:t>
            </a:r>
            <a:r>
              <a:rPr lang="en-US" altLang="en-US" sz="2000" smtClean="0"/>
              <a:t>8 pages max, not including front matter and back matter.</a:t>
            </a:r>
          </a:p>
          <a:p>
            <a:pPr marL="0" indent="0" eaLnBrk="1" hangingPunct="1">
              <a:spcAft>
                <a:spcPts val="1200"/>
              </a:spcAft>
              <a:buFontTx/>
              <a:buNone/>
            </a:pPr>
            <a:r>
              <a:rPr lang="en-US" altLang="en-US" sz="2000" smtClean="0">
                <a:solidFill>
                  <a:srgbClr val="FFC000"/>
                </a:solidFill>
              </a:rPr>
              <a:t>Other Formatting:</a:t>
            </a:r>
            <a:r>
              <a:rPr lang="en-US" altLang="en-US" sz="2000" smtClean="0"/>
              <a:t> heading styles, paragraph spacing, … your choice.</a:t>
            </a:r>
          </a:p>
          <a:p>
            <a:pPr marL="0" indent="0" algn="ctr" eaLnBrk="1" hangingPunct="1">
              <a:spcAft>
                <a:spcPts val="1200"/>
              </a:spcAft>
              <a:buFontTx/>
              <a:buNone/>
            </a:pPr>
            <a:r>
              <a:rPr lang="en-US" altLang="en-US" sz="1600" i="1" smtClean="0"/>
              <a:t>See the Sample_Formal_Report on the ECE 2100 Website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6289</TotalTime>
  <Words>1472</Words>
  <Application>Microsoft Office PowerPoint</Application>
  <PresentationFormat>On-screen Show (4:3)</PresentationFormat>
  <Paragraphs>185</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Writing the Formal Report</vt:lpstr>
      <vt:lpstr>Technical Writing: Rational</vt:lpstr>
      <vt:lpstr>For ECE 2100…</vt:lpstr>
      <vt:lpstr>Submission</vt:lpstr>
      <vt:lpstr>Sections of the Formal Report: Front Matter</vt:lpstr>
      <vt:lpstr>Report Body</vt:lpstr>
      <vt:lpstr>Back Matter</vt:lpstr>
      <vt:lpstr>Who Is My Audience ?</vt:lpstr>
      <vt:lpstr>General Format</vt:lpstr>
      <vt:lpstr>Abstract</vt:lpstr>
      <vt:lpstr>Introduction</vt:lpstr>
      <vt:lpstr>Research Question</vt:lpstr>
      <vt:lpstr>Background</vt:lpstr>
      <vt:lpstr>Method</vt:lpstr>
      <vt:lpstr>Results</vt:lpstr>
      <vt:lpstr>Discussion</vt:lpstr>
      <vt:lpstr>Conclusions</vt:lpstr>
      <vt:lpstr>Proper Referencing</vt:lpstr>
      <vt:lpstr>PowerPoint Presentation</vt:lpstr>
      <vt:lpstr>Proper Referencing</vt:lpstr>
      <vt:lpstr>Proper Referencing</vt:lpstr>
      <vt:lpstr>Proper Referencing</vt:lpstr>
      <vt:lpstr>Appendix</vt:lpstr>
      <vt:lpstr>Figures</vt:lpstr>
      <vt:lpstr>Tables</vt:lpstr>
      <vt:lpstr>Equations</vt:lpstr>
      <vt:lpstr>“Formal” Writing</vt:lpstr>
      <vt:lpstr>Examples of Informal Writing</vt:lpstr>
      <vt:lpstr>No Lists or Instructions</vt:lpstr>
      <vt:lpstr>…but English is not my native language!</vt:lpstr>
      <vt:lpstr>Formal Report Format Document </vt:lpstr>
    </vt:vector>
  </TitlesOfParts>
  <Company>UH 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2100 Formal Reports Lecture</dc:title>
  <dc:subject>Formal Report Hints</dc:subject>
  <dc:creator>Dave Shattuck;Len Trombetta</dc:creator>
  <cp:lastModifiedBy>Shattuck, David P</cp:lastModifiedBy>
  <cp:revision>275</cp:revision>
  <cp:lastPrinted>1999-08-25T18:07:04Z</cp:lastPrinted>
  <dcterms:created xsi:type="dcterms:W3CDTF">1999-08-24T13:57:19Z</dcterms:created>
  <dcterms:modified xsi:type="dcterms:W3CDTF">2016-03-11T21:29:23Z</dcterms:modified>
</cp:coreProperties>
</file>