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5"/>
  </p:notesMasterIdLst>
  <p:handoutMasterIdLst>
    <p:handoutMasterId r:id="rId36"/>
  </p:handoutMasterIdLst>
  <p:sldIdLst>
    <p:sldId id="256" r:id="rId2"/>
    <p:sldId id="283" r:id="rId3"/>
    <p:sldId id="285" r:id="rId4"/>
    <p:sldId id="296" r:id="rId5"/>
    <p:sldId id="286" r:id="rId6"/>
    <p:sldId id="289" r:id="rId7"/>
    <p:sldId id="290" r:id="rId8"/>
    <p:sldId id="308" r:id="rId9"/>
    <p:sldId id="309" r:id="rId10"/>
    <p:sldId id="310" r:id="rId11"/>
    <p:sldId id="311" r:id="rId12"/>
    <p:sldId id="312" r:id="rId13"/>
    <p:sldId id="313" r:id="rId14"/>
    <p:sldId id="314" r:id="rId15"/>
    <p:sldId id="315" r:id="rId16"/>
    <p:sldId id="316" r:id="rId17"/>
    <p:sldId id="303"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282" r:id="rId33"/>
    <p:sldId id="331"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FFCCFF"/>
    <a:srgbClr val="CCFFCC"/>
    <a:srgbClr val="CCFF99"/>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712" autoAdjust="0"/>
    <p:restoredTop sz="90929"/>
  </p:normalViewPr>
  <p:slideViewPr>
    <p:cSldViewPr>
      <p:cViewPr varScale="1">
        <p:scale>
          <a:sx n="85" d="100"/>
          <a:sy n="85" d="100"/>
        </p:scale>
        <p:origin x="-90"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5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image" Target="../media/image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image" Target="../media/image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5.wmf"/><Relationship Id="rId1" Type="http://schemas.openxmlformats.org/officeDocument/2006/relationships/image" Target="../media/image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08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08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08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C70A2C6-3BFF-4F22-95C8-DF105D0E0E8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3130919-8AAD-4421-901C-4055C463444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F42C6-CA67-4A16-83E9-5FA05DD751DC}" type="slidenum">
              <a:rPr lang="en-US"/>
              <a:pPr/>
              <a:t>1</a:t>
            </a:fld>
            <a:endParaRPr lang="en-US"/>
          </a:p>
        </p:txBody>
      </p:sp>
      <p:sp>
        <p:nvSpPr>
          <p:cNvPr id="123906" name="Rectangle 2"/>
          <p:cNvSpPr>
            <a:spLocks noChangeArrowheads="1" noTextEdit="1"/>
          </p:cNvSpPr>
          <p:nvPr>
            <p:ph type="sldImg"/>
          </p:nvPr>
        </p:nvSpPr>
        <p:spPr>
          <a:ln/>
        </p:spPr>
      </p:sp>
      <p:sp>
        <p:nvSpPr>
          <p:cNvPr id="123907" name="Rectangle 3"/>
          <p:cNvSpPr>
            <a:spLocks noGrp="1" noChangeArrowheads="1"/>
          </p:cNvSpPr>
          <p:nvPr>
            <p:ph type="body" idx="1"/>
          </p:nvPr>
        </p:nvSpPr>
        <p:spPr/>
        <p:txBody>
          <a:bodyPr/>
          <a:lstStyle/>
          <a:p>
            <a:r>
              <a:rPr lang="en-US"/>
              <a:t>You can see a brief introduction starting on the next slide, or go right to the problem.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45D3E1-2A47-4413-AD2A-13409E9D4579}" type="slidenum">
              <a:rPr lang="en-US"/>
              <a:pPr/>
              <a:t>10</a:t>
            </a:fld>
            <a:endParaRPr lang="en-US"/>
          </a:p>
        </p:txBody>
      </p:sp>
      <p:sp>
        <p:nvSpPr>
          <p:cNvPr id="132098" name="Rectangle 2"/>
          <p:cNvSpPr>
            <a:spLocks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132823-07BB-43C0-8CCD-CCAF7899BD33}" type="slidenum">
              <a:rPr lang="en-US"/>
              <a:pPr/>
              <a:t>11</a:t>
            </a:fld>
            <a:endParaRPr lang="en-US"/>
          </a:p>
        </p:txBody>
      </p:sp>
      <p:sp>
        <p:nvSpPr>
          <p:cNvPr id="134146" name="Rectangle 2"/>
          <p:cNvSpPr>
            <a:spLocks noChangeArrowheads="1" noTextEdit="1"/>
          </p:cNvSpPr>
          <p:nvPr>
            <p:ph type="sldImg"/>
          </p:nvPr>
        </p:nvSpPr>
        <p:spPr>
          <a:ln/>
        </p:spPr>
      </p:sp>
      <p:sp>
        <p:nvSpPr>
          <p:cNvPr id="134147" name="Rectangle 3"/>
          <p:cNvSpPr>
            <a:spLocks noGrp="1" noChangeArrowheads="1"/>
          </p:cNvSpPr>
          <p:nvPr>
            <p:ph type="body" idx="1"/>
          </p:nvPr>
        </p:nvSpPr>
        <p:spPr/>
        <p:txBody>
          <a:bodyPr/>
          <a:lstStyle/>
          <a:p>
            <a:r>
              <a:rPr lang="en-US"/>
              <a:t>Good choice.  We need to have a clear concept of what an ideal current source is, to be justify this assertion.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8C2B19-B2C7-4C13-BCC0-D3CEBC62E126}" type="slidenum">
              <a:rPr lang="en-US"/>
              <a:pPr/>
              <a:t>12</a:t>
            </a:fld>
            <a:endParaRPr lang="en-US"/>
          </a:p>
        </p:txBody>
      </p:sp>
      <p:sp>
        <p:nvSpPr>
          <p:cNvPr id="136194" name="Rectangle 2"/>
          <p:cNvSpPr>
            <a:spLocks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FB066F-718B-4BB1-A726-720058FA37C3}" type="slidenum">
              <a:rPr lang="en-US"/>
              <a:pPr/>
              <a:t>13</a:t>
            </a:fld>
            <a:endParaRPr lang="en-US"/>
          </a:p>
        </p:txBody>
      </p:sp>
      <p:sp>
        <p:nvSpPr>
          <p:cNvPr id="138242" name="Rectangle 2"/>
          <p:cNvSpPr>
            <a:spLocks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D39B79-D2C6-482D-9A50-7A88C450DC77}" type="slidenum">
              <a:rPr lang="en-US"/>
              <a:pPr/>
              <a:t>15</a:t>
            </a:fld>
            <a:endParaRPr lang="en-US"/>
          </a:p>
        </p:txBody>
      </p:sp>
      <p:sp>
        <p:nvSpPr>
          <p:cNvPr id="141314" name="Rectangle 2"/>
          <p:cNvSpPr>
            <a:spLocks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60D83F-C973-47B1-B9F9-B81242405086}" type="slidenum">
              <a:rPr lang="en-US"/>
              <a:pPr/>
              <a:t>16</a:t>
            </a:fld>
            <a:endParaRPr lang="en-US"/>
          </a:p>
        </p:txBody>
      </p:sp>
      <p:sp>
        <p:nvSpPr>
          <p:cNvPr id="143362" name="Rectangle 2"/>
          <p:cNvSpPr>
            <a:spLocks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78E04C-D881-4F05-8345-28C1961C7A12}" type="slidenum">
              <a:rPr lang="en-US"/>
              <a:pPr/>
              <a:t>17</a:t>
            </a:fld>
            <a:endParaRPr lang="en-US"/>
          </a:p>
        </p:txBody>
      </p:sp>
      <p:sp>
        <p:nvSpPr>
          <p:cNvPr id="91138" name="Rectangle 2"/>
          <p:cNvSpPr>
            <a:spLocks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Now, give this question some thought, and write down your answer before going on to the next slide.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0869DC-8466-42DB-B499-E161780E39EE}" type="slidenum">
              <a:rPr lang="en-US"/>
              <a:pPr/>
              <a:t>18</a:t>
            </a:fld>
            <a:endParaRPr lang="en-US"/>
          </a:p>
        </p:txBody>
      </p:sp>
      <p:sp>
        <p:nvSpPr>
          <p:cNvPr id="145410" name="Rectangle 2"/>
          <p:cNvSpPr>
            <a:spLocks noChangeArrowheads="1" noTextEdit="1"/>
          </p:cNvSpPr>
          <p:nvPr>
            <p:ph type="sldImg"/>
          </p:nvPr>
        </p:nvSpPr>
        <p:spPr>
          <a:ln/>
        </p:spPr>
      </p:sp>
      <p:sp>
        <p:nvSpPr>
          <p:cNvPr id="145411" name="Rectangle 3"/>
          <p:cNvSpPr>
            <a:spLocks noGrp="1" noChangeArrowheads="1"/>
          </p:cNvSpPr>
          <p:nvPr>
            <p:ph type="body" idx="1"/>
          </p:nvPr>
        </p:nvSpPr>
        <p:spPr/>
        <p:txBody>
          <a:bodyPr/>
          <a:lstStyle/>
          <a:p>
            <a:r>
              <a:rPr lang="en-US"/>
              <a:t>Click on the answer that you think is correct.</a:t>
            </a:r>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23C36B-D9FB-4A7C-9542-96113DAC4077}" type="slidenum">
              <a:rPr lang="en-US"/>
              <a:pPr/>
              <a:t>19</a:t>
            </a:fld>
            <a:endParaRPr lang="en-US"/>
          </a:p>
        </p:txBody>
      </p:sp>
      <p:sp>
        <p:nvSpPr>
          <p:cNvPr id="147458" name="Rectangle 2"/>
          <p:cNvSpPr>
            <a:spLocks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A39099-F23F-45F9-881A-56452680FA0C}" type="slidenum">
              <a:rPr lang="en-US"/>
              <a:pPr/>
              <a:t>20</a:t>
            </a:fld>
            <a:endParaRPr lang="en-US"/>
          </a:p>
        </p:txBody>
      </p:sp>
      <p:sp>
        <p:nvSpPr>
          <p:cNvPr id="149506" name="Rectangle 2"/>
          <p:cNvSpPr>
            <a:spLocks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A7A4A5-917A-4D2C-BA61-C0420A396083}" type="slidenum">
              <a:rPr lang="en-US"/>
              <a:pPr/>
              <a:t>2</a:t>
            </a:fld>
            <a:endParaRPr lang="en-US"/>
          </a:p>
        </p:txBody>
      </p:sp>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43C989-75CE-4487-9A7D-0A50CCB8178B}" type="slidenum">
              <a:rPr lang="en-US"/>
              <a:pPr/>
              <a:t>21</a:t>
            </a:fld>
            <a:endParaRPr lang="en-US"/>
          </a:p>
        </p:txBody>
      </p:sp>
      <p:sp>
        <p:nvSpPr>
          <p:cNvPr id="151554" name="Rectangle 2"/>
          <p:cNvSpPr>
            <a:spLocks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24E10E-6001-4082-849D-286C75CAEF21}" type="slidenum">
              <a:rPr lang="en-US"/>
              <a:pPr/>
              <a:t>22</a:t>
            </a:fld>
            <a:endParaRPr lang="en-US"/>
          </a:p>
        </p:txBody>
      </p:sp>
      <p:sp>
        <p:nvSpPr>
          <p:cNvPr id="153602" name="Rectangle 2"/>
          <p:cNvSpPr>
            <a:spLocks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A4FF7F-8F21-4C39-808B-55724B63476F}" type="slidenum">
              <a:rPr lang="en-US"/>
              <a:pPr/>
              <a:t>23</a:t>
            </a:fld>
            <a:endParaRPr lang="en-US"/>
          </a:p>
        </p:txBody>
      </p:sp>
      <p:sp>
        <p:nvSpPr>
          <p:cNvPr id="155650" name="Rectangle 2"/>
          <p:cNvSpPr>
            <a:spLocks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0C05E5-DC74-4EAD-8303-E3A04312EED6}" type="slidenum">
              <a:rPr lang="en-US"/>
              <a:pPr/>
              <a:t>24</a:t>
            </a:fld>
            <a:endParaRPr lang="en-US"/>
          </a:p>
        </p:txBody>
      </p:sp>
      <p:sp>
        <p:nvSpPr>
          <p:cNvPr id="157698" name="Rectangle 2"/>
          <p:cNvSpPr>
            <a:spLocks noChangeArrowheads="1" noTextEdit="1"/>
          </p:cNvSpPr>
          <p:nvPr>
            <p:ph type="sldImg"/>
          </p:nvPr>
        </p:nvSpPr>
        <p:spPr>
          <a:ln/>
        </p:spPr>
      </p:sp>
      <p:sp>
        <p:nvSpPr>
          <p:cNvPr id="157699" name="Rectangle 3"/>
          <p:cNvSpPr>
            <a:spLocks noGrp="1" noChangeArrowheads="1"/>
          </p:cNvSpPr>
          <p:nvPr>
            <p:ph type="body" idx="1"/>
          </p:nvPr>
        </p:nvSpPr>
        <p:spPr/>
        <p:txBody>
          <a:bodyPr/>
          <a:lstStyle/>
          <a:p>
            <a:r>
              <a:rPr lang="en-US"/>
              <a:t>Click on the answer that you think is correct.</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EC6074-4B89-441D-B5E4-58A250E6692D}" type="slidenum">
              <a:rPr lang="en-US"/>
              <a:pPr/>
              <a:t>25</a:t>
            </a:fld>
            <a:endParaRPr lang="en-US"/>
          </a:p>
        </p:txBody>
      </p:sp>
      <p:sp>
        <p:nvSpPr>
          <p:cNvPr id="159746" name="Rectangle 2"/>
          <p:cNvSpPr>
            <a:spLocks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328DC1-E0D6-422F-8264-C8A26393D81D}" type="slidenum">
              <a:rPr lang="en-US"/>
              <a:pPr/>
              <a:t>26</a:t>
            </a:fld>
            <a:endParaRPr lang="en-US"/>
          </a:p>
        </p:txBody>
      </p:sp>
      <p:sp>
        <p:nvSpPr>
          <p:cNvPr id="161794" name="Rectangle 2"/>
          <p:cNvSpPr>
            <a:spLocks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9D9A66-5D49-478E-A587-BD8C73DDE062}" type="slidenum">
              <a:rPr lang="en-US"/>
              <a:pPr/>
              <a:t>27</a:t>
            </a:fld>
            <a:endParaRPr lang="en-US"/>
          </a:p>
        </p:txBody>
      </p:sp>
      <p:sp>
        <p:nvSpPr>
          <p:cNvPr id="163842" name="Rectangle 2"/>
          <p:cNvSpPr>
            <a:spLocks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484FC-9C57-4023-A8F4-83162707631A}" type="slidenum">
              <a:rPr lang="en-US"/>
              <a:pPr/>
              <a:t>28</a:t>
            </a:fld>
            <a:endParaRPr lang="en-US"/>
          </a:p>
        </p:txBody>
      </p:sp>
      <p:sp>
        <p:nvSpPr>
          <p:cNvPr id="165890" name="Rectangle 2"/>
          <p:cNvSpPr>
            <a:spLocks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5ECE8F-EDB5-4FA5-8878-C43F560EA77E}" type="slidenum">
              <a:rPr lang="en-US"/>
              <a:pPr/>
              <a:t>29</a:t>
            </a:fld>
            <a:endParaRPr lang="en-US"/>
          </a:p>
        </p:txBody>
      </p:sp>
      <p:sp>
        <p:nvSpPr>
          <p:cNvPr id="167938" name="Rectangle 2"/>
          <p:cNvSpPr>
            <a:spLocks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D8356E-58D9-46CF-A031-A795A4A55A2F}" type="slidenum">
              <a:rPr lang="en-US"/>
              <a:pPr/>
              <a:t>30</a:t>
            </a:fld>
            <a:endParaRPr lang="en-US"/>
          </a:p>
        </p:txBody>
      </p:sp>
      <p:sp>
        <p:nvSpPr>
          <p:cNvPr id="169986" name="Rectangle 2"/>
          <p:cNvSpPr>
            <a:spLocks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7FAD30-D7C8-4DDC-B3A6-2BEDE4E52119}" type="slidenum">
              <a:rPr lang="en-US"/>
              <a:pPr/>
              <a:t>3</a:t>
            </a:fld>
            <a:endParaRPr lang="en-US"/>
          </a:p>
        </p:txBody>
      </p:sp>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p:txBody>
          <a:bodyPr/>
          <a:lstStyle/>
          <a:p>
            <a:r>
              <a:rPr lang="en-US"/>
              <a:t>This is the material in your circuit texts that you might consult to get more help on this problem.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209DC9-3C19-4631-A548-3B714DE0186D}" type="slidenum">
              <a:rPr lang="en-US"/>
              <a:pPr/>
              <a:t>31</a:t>
            </a:fld>
            <a:endParaRPr lang="en-US"/>
          </a:p>
        </p:txBody>
      </p:sp>
      <p:sp>
        <p:nvSpPr>
          <p:cNvPr id="172034" name="Rectangle 2"/>
          <p:cNvSpPr>
            <a:spLocks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F6CEB2-77C2-4172-99CC-3035AE688904}" type="slidenum">
              <a:rPr lang="en-US"/>
              <a:pPr/>
              <a:t>4</a:t>
            </a:fld>
            <a:endParaRPr lang="en-US"/>
          </a:p>
        </p:txBody>
      </p:sp>
      <p:sp>
        <p:nvSpPr>
          <p:cNvPr id="76802" name="Rectangle 2"/>
          <p:cNvSpPr>
            <a:spLocks noChangeArrowheads="1" noTextEdit="1"/>
          </p:cNvSpPr>
          <p:nvPr>
            <p:ph type="sldImg"/>
          </p:nvPr>
        </p:nvSpPr>
        <p:spPr>
          <a:ln/>
        </p:spPr>
      </p:sp>
      <p:sp>
        <p:nvSpPr>
          <p:cNvPr id="76803" name="Rectangle 3"/>
          <p:cNvSpPr>
            <a:spLocks noGrp="1" noChangeArrowheads="1"/>
          </p:cNvSpPr>
          <p:nvPr>
            <p:ph type="body" idx="1"/>
          </p:nvPr>
        </p:nvSpPr>
        <p:spPr/>
        <p:txBody>
          <a:bodyPr/>
          <a:lstStyle/>
          <a:p>
            <a:r>
              <a:rPr lang="en-US"/>
              <a:t>This is the material in this computer module that you might consult for more explanation.  These are presentations of key concepts that you should find in this problem.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E59C5A-4BC8-4F8D-A5C3-31FBDEBED184}" type="slidenum">
              <a:rPr lang="en-US"/>
              <a:pPr/>
              <a:t>5</a:t>
            </a:fld>
            <a:endParaRPr lang="en-US"/>
          </a:p>
        </p:txBody>
      </p:sp>
      <p:sp>
        <p:nvSpPr>
          <p:cNvPr id="124930" name="Rectangle 2"/>
          <p:cNvSpPr>
            <a:spLocks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US"/>
              <a:t>This is the basic problem.  We will take it step by step.</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12C20-DB21-45F1-95F4-E92114F9AA1B}" type="slidenum">
              <a:rPr lang="en-US"/>
              <a:pPr/>
              <a:t>6</a:t>
            </a:fld>
            <a:endParaRPr lang="en-US"/>
          </a:p>
        </p:txBody>
      </p:sp>
      <p:sp>
        <p:nvSpPr>
          <p:cNvPr id="62466" name="Rectangle 2"/>
          <p:cNvSpPr>
            <a:spLocks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a:t>Try to decide on the first step before going to the next slide.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F2DD7-33E5-408E-9B30-10EF7B8A72D7}" type="slidenum">
              <a:rPr lang="en-US"/>
              <a:pPr/>
              <a:t>7</a:t>
            </a:fld>
            <a:endParaRPr lang="en-US"/>
          </a:p>
        </p:txBody>
      </p:sp>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a:t>Click on the step that you think should be next.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D4FF86-AA34-40D3-A2B7-D8E53EBB7325}" type="slidenum">
              <a:rPr lang="en-US"/>
              <a:pPr/>
              <a:t>8</a:t>
            </a:fld>
            <a:endParaRPr lang="en-US"/>
          </a:p>
        </p:txBody>
      </p:sp>
      <p:sp>
        <p:nvSpPr>
          <p:cNvPr id="128002" name="Rectangle 2"/>
          <p:cNvSpPr>
            <a:spLocks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FE2294-8C55-4829-B031-71626B251439}" type="slidenum">
              <a:rPr lang="en-US"/>
              <a:pPr/>
              <a:t>9</a:t>
            </a:fld>
            <a:endParaRPr lang="en-US"/>
          </a:p>
        </p:txBody>
      </p:sp>
      <p:sp>
        <p:nvSpPr>
          <p:cNvPr id="130050" name="Rectangle 2"/>
          <p:cNvSpPr>
            <a:spLocks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EC85A2C-3775-4397-B5A5-1F3E408CE0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273945-51C1-4870-90BE-C8C86C7EC5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F5B490-CB21-489C-BCC3-DC98EB0B670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990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02B711ED-2C63-47DB-8EC7-12AF916B562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A5A100-3F4E-4122-A44B-7E4779E471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ABA6DC-1CE5-4206-B557-2E4FA9CB2E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31F9893-D0FD-4462-976F-DC7385B36E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67A32A0-7B84-4987-82AD-96A4FBFCFE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DED2F67-7F36-4035-8EB6-76961079DF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B109724-089D-4B61-8160-36E77ECAF4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63F8EBB-9B91-4361-9FD1-8EEB605E01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60C93C-B441-492A-BACC-287223EA912E}"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9CAF501-6FD9-4AC6-848A-73766FA6B3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audio" Target="../media/audio1.wav"/><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slide" Target="slide7.x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slide" Target="slide12.x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slide" Target="slide13.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3.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notesSlide" Target="../notesSlides/notesSlide13.xml"/><Relationship Id="rId7" Type="http://schemas.openxmlformats.org/officeDocument/2006/relationships/slide" Target="slide14.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12.xml"/><Relationship Id="rId1" Type="http://schemas.openxmlformats.org/officeDocument/2006/relationships/vmlDrawing" Target="../drawings/vmlDrawing11.vml"/><Relationship Id="rId5" Type="http://schemas.openxmlformats.org/officeDocument/2006/relationships/slide" Target="slide15.xml"/><Relationship Id="rId4" Type="http://schemas.openxmlformats.org/officeDocument/2006/relationships/hyperlink" Target="Plot_for_PWA_Mod01_Prob02.xls"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slide" Target="slide16.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slide" Target="slide17.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oleObject" Target="../embeddings/oleObject27.bin"/><Relationship Id="rId2" Type="http://schemas.openxmlformats.org/officeDocument/2006/relationships/audio" Target="../media/audio7.wav"/><Relationship Id="rId1" Type="http://schemas.openxmlformats.org/officeDocument/2006/relationships/vmlDrawing" Target="../drawings/vmlDrawing14.vml"/><Relationship Id="rId6" Type="http://schemas.openxmlformats.org/officeDocument/2006/relationships/image" Target="../media/image3.png"/><Relationship Id="rId5" Type="http://schemas.openxmlformats.org/officeDocument/2006/relationships/slide" Target="slide18.xml"/><Relationship Id="rId4"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Layout" Target="../slideLayouts/slideLayout2.xml"/><Relationship Id="rId7" Type="http://schemas.openxmlformats.org/officeDocument/2006/relationships/slide" Target="slide20.xml"/><Relationship Id="rId2" Type="http://schemas.openxmlformats.org/officeDocument/2006/relationships/audio" Target="../media/audio8.wav"/><Relationship Id="rId1" Type="http://schemas.openxmlformats.org/officeDocument/2006/relationships/vmlDrawing" Target="../drawings/vmlDrawing15.vml"/><Relationship Id="rId6" Type="http://schemas.openxmlformats.org/officeDocument/2006/relationships/slide" Target="slide23.xml"/><Relationship Id="rId11" Type="http://schemas.openxmlformats.org/officeDocument/2006/relationships/image" Target="../media/image3.png"/><Relationship Id="rId5" Type="http://schemas.openxmlformats.org/officeDocument/2006/relationships/slide" Target="slide19.xml"/><Relationship Id="rId10" Type="http://schemas.openxmlformats.org/officeDocument/2006/relationships/oleObject" Target="../embeddings/oleObject28.bin"/><Relationship Id="rId4" Type="http://schemas.openxmlformats.org/officeDocument/2006/relationships/notesSlide" Target="../notesSlides/notesSlide17.xml"/><Relationship Id="rId9" Type="http://schemas.openxmlformats.org/officeDocument/2006/relationships/slide" Target="slide2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slide" Target="slide24.xml"/><Relationship Id="rId4"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slide" Target="slide24.xml"/><Relationship Id="rId4" Type="http://schemas.openxmlformats.org/officeDocument/2006/relationships/oleObject" Target="../embeddings/oleObject3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slide" Target="slide24.xml"/><Relationship Id="rId4" Type="http://schemas.openxmlformats.org/officeDocument/2006/relationships/oleObject" Target="../embeddings/oleObject3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slide" Target="slide24.xml"/><Relationship Id="rId4" Type="http://schemas.openxmlformats.org/officeDocument/2006/relationships/oleObject" Target="../embeddings/oleObject32.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slide" Target="slide24.xml"/><Relationship Id="rId4" Type="http://schemas.openxmlformats.org/officeDocument/2006/relationships/oleObject" Target="../embeddings/oleObject33.bin"/></Relationships>
</file>

<file path=ppt/slides/_rels/slide24.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slideLayout" Target="../slideLayouts/slideLayout2.xml"/><Relationship Id="rId7" Type="http://schemas.openxmlformats.org/officeDocument/2006/relationships/slide" Target="slide29.xml"/><Relationship Id="rId12" Type="http://schemas.openxmlformats.org/officeDocument/2006/relationships/image" Target="../media/image3.png"/><Relationship Id="rId2" Type="http://schemas.openxmlformats.org/officeDocument/2006/relationships/audio" Target="../media/audio8.wav"/><Relationship Id="rId1" Type="http://schemas.openxmlformats.org/officeDocument/2006/relationships/vmlDrawing" Target="../drawings/vmlDrawing21.vml"/><Relationship Id="rId6" Type="http://schemas.openxmlformats.org/officeDocument/2006/relationships/slide" Target="slide26.xml"/><Relationship Id="rId11" Type="http://schemas.openxmlformats.org/officeDocument/2006/relationships/oleObject" Target="../embeddings/oleObject34.bin"/><Relationship Id="rId5" Type="http://schemas.openxmlformats.org/officeDocument/2006/relationships/slide" Target="slide25.xml"/><Relationship Id="rId10" Type="http://schemas.openxmlformats.org/officeDocument/2006/relationships/slide" Target="slide30.xml"/><Relationship Id="rId4" Type="http://schemas.openxmlformats.org/officeDocument/2006/relationships/notesSlide" Target="../notesSlides/notesSlide23.xml"/><Relationship Id="rId9" Type="http://schemas.openxmlformats.org/officeDocument/2006/relationships/slide" Target="slide2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slide" Target="slide31.xml"/><Relationship Id="rId4" Type="http://schemas.openxmlformats.org/officeDocument/2006/relationships/oleObject" Target="../embeddings/oleObject3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slide" Target="slide31.xml"/><Relationship Id="rId4" Type="http://schemas.openxmlformats.org/officeDocument/2006/relationships/oleObject" Target="../embeddings/oleObject36.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slide" Target="slide31.xml"/><Relationship Id="rId4" Type="http://schemas.openxmlformats.org/officeDocument/2006/relationships/oleObject" Target="../embeddings/oleObject37.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slide" Target="slide31.xml"/><Relationship Id="rId4" Type="http://schemas.openxmlformats.org/officeDocument/2006/relationships/oleObject" Target="../embeddings/oleObject38.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slide" Target="slide31.xml"/><Relationship Id="rId4" Type="http://schemas.openxmlformats.org/officeDocument/2006/relationships/oleObject" Target="../embeddings/oleObject39.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audio" Target="../media/audio2.wav"/><Relationship Id="rId5" Type="http://schemas.openxmlformats.org/officeDocument/2006/relationships/image" Target="../media/image3.png"/><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slide" Target="slide31.xml"/><Relationship Id="rId4" Type="http://schemas.openxmlformats.org/officeDocument/2006/relationships/oleObject" Target="../embeddings/oleObject40.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slide" Target="slide32.xml"/><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gif"/><Relationship Id="rId1" Type="http://schemas.openxmlformats.org/officeDocument/2006/relationships/slideLayout" Target="../slideLayouts/slideLayout2.xml"/><Relationship Id="rId4" Type="http://schemas.openxmlformats.org/officeDocument/2006/relationships/slide" Target="slide33.xml"/></Relationships>
</file>

<file path=ppt/slides/_rels/slide3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audio" Target="../media/audio3.wav"/><Relationship Id="rId6" Type="http://schemas.openxmlformats.org/officeDocument/2006/relationships/image" Target="../media/image3.png"/><Relationship Id="rId5" Type="http://schemas.openxmlformats.org/officeDocument/2006/relationships/slide" Target="slide5.xml"/><Relationship Id="rId4" Type="http://schemas.openxmlformats.org/officeDocument/2006/relationships/hyperlink" Target="DPKC_Mod01_Part03_v05.ppt"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slide" Target="slide6.xml"/><Relationship Id="rId2" Type="http://schemas.openxmlformats.org/officeDocument/2006/relationships/audio" Target="../media/audio4.wav"/><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notesSlide" Target="../notesSlides/notesSlide5.xml"/><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slideLayout" Target="../slideLayouts/slideLayout2.xml"/><Relationship Id="rId7" Type="http://schemas.openxmlformats.org/officeDocument/2006/relationships/oleObject" Target="../embeddings/oleObject3.bin"/><Relationship Id="rId2" Type="http://schemas.openxmlformats.org/officeDocument/2006/relationships/audio" Target="../media/audio5.wav"/><Relationship Id="rId1" Type="http://schemas.openxmlformats.org/officeDocument/2006/relationships/vmlDrawing" Target="../drawings/vmlDrawing3.vml"/><Relationship Id="rId6" Type="http://schemas.openxmlformats.org/officeDocument/2006/relationships/image" Target="../media/image3.png"/><Relationship Id="rId5" Type="http://schemas.openxmlformats.org/officeDocument/2006/relationships/slide" Target="slide7.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Layout" Target="../slideLayouts/slideLayout2.xml"/><Relationship Id="rId7" Type="http://schemas.openxmlformats.org/officeDocument/2006/relationships/slide" Target="slide9.xml"/><Relationship Id="rId2" Type="http://schemas.openxmlformats.org/officeDocument/2006/relationships/audio" Target="../media/audio6.wav"/><Relationship Id="rId1" Type="http://schemas.openxmlformats.org/officeDocument/2006/relationships/vmlDrawing" Target="../drawings/vmlDrawing4.vml"/><Relationship Id="rId6" Type="http://schemas.openxmlformats.org/officeDocument/2006/relationships/slide" Target="slide8.xml"/><Relationship Id="rId11" Type="http://schemas.openxmlformats.org/officeDocument/2006/relationships/oleObject" Target="../embeddings/oleObject6.bin"/><Relationship Id="rId5" Type="http://schemas.openxmlformats.org/officeDocument/2006/relationships/slide" Target="slide10.xml"/><Relationship Id="rId10" Type="http://schemas.openxmlformats.org/officeDocument/2006/relationships/oleObject" Target="../embeddings/oleObject5.bin"/><Relationship Id="rId4" Type="http://schemas.openxmlformats.org/officeDocument/2006/relationships/notesSlide" Target="../notesSlides/notesSlide7.xml"/><Relationship Id="rId9"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slide" Target="slide7.x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slide" Target="slide7.x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28800"/>
            <a:ext cx="7772400" cy="1600200"/>
          </a:xfrm>
        </p:spPr>
        <p:txBody>
          <a:bodyPr>
            <a:normAutofit fontScale="90000"/>
          </a:bodyPr>
          <a:lstStyle/>
          <a:p>
            <a:r>
              <a:rPr lang="en-US"/>
              <a:t>Problems With Assistance</a:t>
            </a:r>
            <a:br>
              <a:rPr lang="en-US"/>
            </a:br>
            <a:r>
              <a:rPr lang="en-US"/>
              <a:t>Module 1 – Problem 2</a:t>
            </a:r>
            <a:br>
              <a:rPr lang="en-US"/>
            </a:br>
            <a:endParaRPr lang="en-US"/>
          </a:p>
        </p:txBody>
      </p:sp>
      <p:sp>
        <p:nvSpPr>
          <p:cNvPr id="2051" name="Rectangle 3"/>
          <p:cNvSpPr>
            <a:spLocks noGrp="1" noChangeArrowheads="1"/>
          </p:cNvSpPr>
          <p:nvPr>
            <p:ph type="subTitle" idx="1"/>
          </p:nvPr>
        </p:nvSpPr>
        <p:spPr/>
        <p:txBody>
          <a:bodyPr>
            <a:normAutofit fontScale="77500" lnSpcReduction="20000"/>
          </a:bodyPr>
          <a:lstStyle/>
          <a:p>
            <a:r>
              <a:rPr lang="en-US" sz="1400"/>
              <a:t>Filename:  PWA_Mod01_Prob02.ppt</a:t>
            </a:r>
          </a:p>
          <a:p>
            <a:r>
              <a:rPr lang="en-US" sz="1400"/>
              <a:t>This problem is adapted from:</a:t>
            </a:r>
          </a:p>
          <a:p>
            <a:r>
              <a:rPr lang="en-US" sz="1400"/>
              <a:t>Problem 1.16, page 37 in </a:t>
            </a:r>
            <a:r>
              <a:rPr lang="en-US" sz="1400" u="sng"/>
              <a:t>Circuits</a:t>
            </a:r>
            <a:r>
              <a:rPr lang="en-US" sz="1400"/>
              <a:t> by A. Bruce Carlson</a:t>
            </a:r>
          </a:p>
          <a:p>
            <a:r>
              <a:rPr lang="en-US" sz="1400"/>
              <a:t>Brooks/Cole Thomson Learning</a:t>
            </a:r>
          </a:p>
          <a:p>
            <a:r>
              <a:rPr lang="en-US" sz="1400"/>
              <a:t>2000</a:t>
            </a:r>
          </a:p>
          <a:p>
            <a:r>
              <a:rPr lang="en-US" sz="1400"/>
              <a:t>ISBN:  0-534-37097-7</a:t>
            </a:r>
          </a:p>
        </p:txBody>
      </p:sp>
      <p:sp>
        <p:nvSpPr>
          <p:cNvPr id="2052" name="Text Box 4"/>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4" action="ppaction://hlinksldjump" tooltip="Next slide"/>
              </a:rPr>
              <a:t>Next slide</a:t>
            </a:r>
            <a:endParaRPr lang="en-US" sz="1400"/>
          </a:p>
        </p:txBody>
      </p:sp>
      <p:sp>
        <p:nvSpPr>
          <p:cNvPr id="2053" name="Text Box 5"/>
          <p:cNvSpPr txBox="1">
            <a:spLocks noChangeArrowheads="1"/>
          </p:cNvSpPr>
          <p:nvPr/>
        </p:nvSpPr>
        <p:spPr bwMode="auto">
          <a:xfrm>
            <a:off x="8232775" y="5181600"/>
            <a:ext cx="911225" cy="1155700"/>
          </a:xfrm>
          <a:prstGeom prst="rect">
            <a:avLst/>
          </a:prstGeom>
          <a:noFill/>
          <a:ln w="9525">
            <a:noFill/>
            <a:miter lim="800000"/>
            <a:headEnd/>
            <a:tailEnd/>
          </a:ln>
          <a:effectLst/>
        </p:spPr>
        <p:txBody>
          <a:bodyPr>
            <a:spAutoFit/>
          </a:bodyPr>
          <a:lstStyle/>
          <a:p>
            <a:r>
              <a:rPr lang="en-US" sz="1400">
                <a:hlinkClick r:id="rId5" action="ppaction://hlinksldjump" tooltip="Go straight to the Problem Statement"/>
              </a:rPr>
              <a:t>Go straight to the Problem Statement</a:t>
            </a:r>
            <a:endParaRPr lang="en-US" sz="1400"/>
          </a:p>
        </p:txBody>
      </p:sp>
      <p:sp>
        <p:nvSpPr>
          <p:cNvPr id="2054" name="Rectangle 6"/>
          <p:cNvSpPr>
            <a:spLocks noChangeArrowheads="1"/>
          </p:cNvSpPr>
          <p:nvPr/>
        </p:nvSpPr>
        <p:spPr bwMode="auto">
          <a:xfrm>
            <a:off x="8229600" y="3810000"/>
            <a:ext cx="914400" cy="942975"/>
          </a:xfrm>
          <a:prstGeom prst="rect">
            <a:avLst/>
          </a:prstGeom>
          <a:noFill/>
          <a:ln w="9525">
            <a:noFill/>
            <a:miter lim="800000"/>
            <a:headEnd/>
            <a:tailEnd/>
          </a:ln>
          <a:effectLst/>
        </p:spPr>
        <p:txBody>
          <a:bodyPr>
            <a:spAutoFit/>
          </a:bodyPr>
          <a:lstStyle/>
          <a:p>
            <a:r>
              <a:rPr lang="en-US" sz="1400">
                <a:hlinkClick r:id="rId6" action="ppaction://hlinksldjump" tooltip="Go straight to the First Step"/>
              </a:rPr>
              <a:t>Go straight to the First Step</a:t>
            </a:r>
            <a:endParaRPr lang="en-US" sz="1400"/>
          </a:p>
        </p:txBody>
      </p:sp>
      <p:pic>
        <p:nvPicPr>
          <p:cNvPr id="2055" name="Picture 7">
            <a:hlinkClick r:id="" action="ppaction://ole?verb=0"/>
          </p:cNvPr>
          <p:cNvPicPr>
            <a:picLocks noRot="1" noChangeAspect="1" noChangeArrowheads="1"/>
          </p:cNvPicPr>
          <p:nvPr>
            <a:wavAudioFile r:embed="rId1" name="Recorded Sound"/>
          </p:nvPr>
        </p:nvPicPr>
        <p:blipFill>
          <a:blip r:embed="rId7" cstate="print"/>
          <a:srcRect/>
          <a:stretch>
            <a:fillRect/>
          </a:stretch>
        </p:blipFill>
        <p:spPr bwMode="auto">
          <a:xfrm>
            <a:off x="7924800" y="6553200"/>
            <a:ext cx="304800" cy="3048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5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8000" fill="hold"/>
                                        <p:tgtEl>
                                          <p:spTgt spid="2055"/>
                                        </p:tgtEl>
                                      </p:cBhvr>
                                    </p:cmd>
                                  </p:childTnLst>
                                </p:cTn>
                              </p:par>
                            </p:childTnLst>
                          </p:cTn>
                        </p:par>
                      </p:childTnLst>
                    </p:cTn>
                  </p:par>
                </p:childTnLst>
              </p:cTn>
              <p:nextCondLst>
                <p:cond evt="onClick" delay="0">
                  <p:tgtEl>
                    <p:spTgt spid="205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5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85800" y="381000"/>
            <a:ext cx="7772400" cy="838200"/>
          </a:xfrm>
        </p:spPr>
        <p:txBody>
          <a:bodyPr/>
          <a:lstStyle/>
          <a:p>
            <a:r>
              <a:rPr lang="en-US" sz="2400"/>
              <a:t>You Said the First Step Was to </a:t>
            </a:r>
            <a:r>
              <a:rPr lang="en-US" sz="2400">
                <a:solidFill>
                  <a:schemeClr val="accent1"/>
                </a:solidFill>
              </a:rPr>
              <a:t>Plot the Current versus Voltage, </a:t>
            </a:r>
            <a:r>
              <a:rPr lang="en-US" sz="2400">
                <a:solidFill>
                  <a:schemeClr val="tx1"/>
                </a:solidFill>
              </a:rPr>
              <a:t>or to</a:t>
            </a:r>
            <a:r>
              <a:rPr lang="en-US" sz="2400">
                <a:solidFill>
                  <a:schemeClr val="accent1"/>
                </a:solidFill>
              </a:rPr>
              <a:t> Plot the Voltage versus the Current.</a:t>
            </a:r>
          </a:p>
        </p:txBody>
      </p:sp>
      <p:sp>
        <p:nvSpPr>
          <p:cNvPr id="131075" name="Rectangle 3"/>
          <p:cNvSpPr>
            <a:spLocks noGrp="1" noChangeArrowheads="1"/>
          </p:cNvSpPr>
          <p:nvPr>
            <p:ph idx="1"/>
          </p:nvPr>
        </p:nvSpPr>
        <p:spPr>
          <a:xfrm>
            <a:off x="228600" y="1219200"/>
            <a:ext cx="8686800" cy="2895600"/>
          </a:xfrm>
        </p:spPr>
        <p:txBody>
          <a:bodyPr/>
          <a:lstStyle/>
          <a:p>
            <a:pPr marL="609600" indent="-609600">
              <a:lnSpc>
                <a:spcPct val="90000"/>
              </a:lnSpc>
              <a:buFontTx/>
              <a:buNone/>
            </a:pPr>
            <a:r>
              <a:rPr lang="en-US" sz="1600"/>
              <a:t>A certain source produces a current </a:t>
            </a:r>
            <a:r>
              <a:rPr lang="en-US" sz="1600" i="1"/>
              <a:t>i</a:t>
            </a:r>
            <a:r>
              <a:rPr lang="en-US" sz="1600"/>
              <a:t>, with</a:t>
            </a:r>
          </a:p>
          <a:p>
            <a:pPr marL="609600" indent="-609600">
              <a:lnSpc>
                <a:spcPct val="90000"/>
              </a:lnSpc>
              <a:buFontTx/>
              <a:buNone/>
            </a:pPr>
            <a:r>
              <a:rPr lang="en-US" sz="1600"/>
              <a:t> </a:t>
            </a:r>
          </a:p>
          <a:p>
            <a:pPr marL="609600" indent="-609600">
              <a:lnSpc>
                <a:spcPct val="90000"/>
              </a:lnSpc>
              <a:buFontTx/>
              <a:buNone/>
            </a:pPr>
            <a:endParaRPr lang="en-US" sz="1600"/>
          </a:p>
          <a:p>
            <a:pPr marL="609600" indent="-609600">
              <a:lnSpc>
                <a:spcPct val="90000"/>
              </a:lnSpc>
              <a:buFontTx/>
              <a:buNone/>
            </a:pPr>
            <a:endParaRPr lang="en-US" sz="1600"/>
          </a:p>
          <a:p>
            <a:pPr marL="609600" indent="-609600">
              <a:lnSpc>
                <a:spcPct val="90000"/>
              </a:lnSpc>
              <a:spcBef>
                <a:spcPct val="0"/>
              </a:spcBef>
              <a:buFontTx/>
              <a:buNone/>
            </a:pPr>
            <a:r>
              <a:rPr lang="en-US" sz="1600"/>
              <a:t>where </a:t>
            </a:r>
            <a:r>
              <a:rPr lang="en-US" sz="1600" i="1"/>
              <a:t>v</a:t>
            </a:r>
            <a:r>
              <a:rPr lang="en-US" sz="1600"/>
              <a:t> is given in [V].  </a:t>
            </a:r>
          </a:p>
          <a:p>
            <a:pPr marL="609600" indent="-609600">
              <a:lnSpc>
                <a:spcPct val="90000"/>
              </a:lnSpc>
              <a:spcBef>
                <a:spcPct val="0"/>
              </a:spcBef>
              <a:buFontTx/>
              <a:buAutoNum type="alphaLcParenR"/>
            </a:pPr>
            <a:r>
              <a:rPr lang="en-US" sz="1600"/>
              <a:t>Justify the assertion that it acts like an ideal current source when</a:t>
            </a:r>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131076"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31077"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31078" name="Object 6"/>
          <p:cNvGraphicFramePr>
            <a:graphicFrameLocks noChangeAspect="1"/>
          </p:cNvGraphicFramePr>
          <p:nvPr/>
        </p:nvGraphicFramePr>
        <p:xfrm>
          <a:off x="914400" y="1524000"/>
          <a:ext cx="2209800" cy="633413"/>
        </p:xfrm>
        <a:graphic>
          <a:graphicData uri="http://schemas.openxmlformats.org/presentationml/2006/ole">
            <p:oleObj spid="_x0000_s131078" name="Equation" r:id="rId4" imgW="1549080" imgH="444240" progId="Equation.DSMT4">
              <p:embed/>
            </p:oleObj>
          </a:graphicData>
        </a:graphic>
      </p:graphicFrame>
      <p:graphicFrame>
        <p:nvGraphicFramePr>
          <p:cNvPr id="131079" name="Object 7"/>
          <p:cNvGraphicFramePr>
            <a:graphicFrameLocks noChangeAspect="1"/>
          </p:cNvGraphicFramePr>
          <p:nvPr/>
        </p:nvGraphicFramePr>
        <p:xfrm>
          <a:off x="914400" y="2971800"/>
          <a:ext cx="1143000" cy="387350"/>
        </p:xfrm>
        <a:graphic>
          <a:graphicData uri="http://schemas.openxmlformats.org/presentationml/2006/ole">
            <p:oleObj spid="_x0000_s131079" name="Equation" r:id="rId5" imgW="787320" imgH="266400" progId="Equation.DSMT4">
              <p:embed/>
            </p:oleObj>
          </a:graphicData>
        </a:graphic>
      </p:graphicFrame>
      <p:sp>
        <p:nvSpPr>
          <p:cNvPr id="131080" name="Text Box 8"/>
          <p:cNvSpPr txBox="1">
            <a:spLocks noChangeArrowheads="1"/>
          </p:cNvSpPr>
          <p:nvPr/>
        </p:nvSpPr>
        <p:spPr bwMode="auto">
          <a:xfrm>
            <a:off x="822325" y="4156075"/>
            <a:ext cx="7635875" cy="2292350"/>
          </a:xfrm>
          <a:prstGeom prst="rect">
            <a:avLst/>
          </a:prstGeom>
          <a:solidFill>
            <a:srgbClr val="CC3399"/>
          </a:solidFill>
          <a:ln w="9525">
            <a:solidFill>
              <a:schemeClr val="tx1"/>
            </a:solidFill>
            <a:miter lim="800000"/>
            <a:headEnd/>
            <a:tailEnd/>
          </a:ln>
          <a:effectLst/>
        </p:spPr>
        <p:txBody>
          <a:bodyPr>
            <a:spAutoFit/>
          </a:bodyPr>
          <a:lstStyle/>
          <a:p>
            <a:r>
              <a:rPr lang="en-US"/>
              <a:t>Making a plot at this point is not that bad an idea.  You might gain some insight from the plot.  We would suggest that, while this is a reasonable first step, there is a more fundamental first step.  We will suggest that you try this step again after the first step.</a:t>
            </a:r>
          </a:p>
          <a:p>
            <a:r>
              <a:rPr lang="en-US"/>
              <a:t>In this case, though, we recommend that you </a:t>
            </a:r>
            <a:r>
              <a:rPr lang="en-US">
                <a:hlinkClick r:id="rId6" action="ppaction://hlinksldjump" tooltip="Try again"/>
              </a:rPr>
              <a:t>try again</a:t>
            </a:r>
            <a:r>
              <a:rPr lang="en-US"/>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685800" y="381000"/>
            <a:ext cx="7772400" cy="838200"/>
          </a:xfrm>
        </p:spPr>
        <p:txBody>
          <a:bodyPr/>
          <a:lstStyle/>
          <a:p>
            <a:r>
              <a:rPr lang="en-US" sz="2400"/>
              <a:t>You Said the First Step Was to </a:t>
            </a:r>
            <a:r>
              <a:rPr lang="en-US" sz="2400">
                <a:solidFill>
                  <a:schemeClr val="accent1"/>
                </a:solidFill>
              </a:rPr>
              <a:t>State the Definition of an “Ideal Current Source”.</a:t>
            </a:r>
          </a:p>
        </p:txBody>
      </p:sp>
      <p:sp>
        <p:nvSpPr>
          <p:cNvPr id="133123" name="Rectangle 3"/>
          <p:cNvSpPr>
            <a:spLocks noGrp="1" noChangeArrowheads="1"/>
          </p:cNvSpPr>
          <p:nvPr>
            <p:ph idx="1"/>
          </p:nvPr>
        </p:nvSpPr>
        <p:spPr>
          <a:xfrm>
            <a:off x="228600" y="1219200"/>
            <a:ext cx="8686800" cy="2895600"/>
          </a:xfrm>
        </p:spPr>
        <p:txBody>
          <a:bodyPr/>
          <a:lstStyle/>
          <a:p>
            <a:pPr marL="609600" indent="-609600">
              <a:lnSpc>
                <a:spcPct val="90000"/>
              </a:lnSpc>
              <a:buFontTx/>
              <a:buNone/>
            </a:pPr>
            <a:r>
              <a:rPr lang="en-US" sz="1600"/>
              <a:t>A certain source produces a current </a:t>
            </a:r>
            <a:r>
              <a:rPr lang="en-US" sz="1600" i="1"/>
              <a:t>i</a:t>
            </a:r>
            <a:r>
              <a:rPr lang="en-US" sz="1600"/>
              <a:t>, with</a:t>
            </a:r>
          </a:p>
          <a:p>
            <a:pPr marL="609600" indent="-609600">
              <a:lnSpc>
                <a:spcPct val="90000"/>
              </a:lnSpc>
              <a:buFontTx/>
              <a:buNone/>
            </a:pPr>
            <a:r>
              <a:rPr lang="en-US" sz="1600"/>
              <a:t> </a:t>
            </a:r>
          </a:p>
          <a:p>
            <a:pPr marL="609600" indent="-609600">
              <a:lnSpc>
                <a:spcPct val="90000"/>
              </a:lnSpc>
              <a:buFontTx/>
              <a:buNone/>
            </a:pPr>
            <a:endParaRPr lang="en-US" sz="1600"/>
          </a:p>
          <a:p>
            <a:pPr marL="609600" indent="-609600">
              <a:lnSpc>
                <a:spcPct val="90000"/>
              </a:lnSpc>
              <a:buFontTx/>
              <a:buNone/>
            </a:pPr>
            <a:endParaRPr lang="en-US" sz="1600"/>
          </a:p>
          <a:p>
            <a:pPr marL="609600" indent="-609600">
              <a:lnSpc>
                <a:spcPct val="90000"/>
              </a:lnSpc>
              <a:spcBef>
                <a:spcPct val="0"/>
              </a:spcBef>
              <a:buFontTx/>
              <a:buNone/>
            </a:pPr>
            <a:r>
              <a:rPr lang="en-US" sz="1600"/>
              <a:t>where </a:t>
            </a:r>
            <a:r>
              <a:rPr lang="en-US" sz="1600" i="1"/>
              <a:t>v</a:t>
            </a:r>
            <a:r>
              <a:rPr lang="en-US" sz="1600"/>
              <a:t> is given in [V].  </a:t>
            </a:r>
          </a:p>
          <a:p>
            <a:pPr marL="609600" indent="-609600">
              <a:lnSpc>
                <a:spcPct val="90000"/>
              </a:lnSpc>
              <a:spcBef>
                <a:spcPct val="0"/>
              </a:spcBef>
              <a:buFontTx/>
              <a:buAutoNum type="alphaLcParenR"/>
            </a:pPr>
            <a:r>
              <a:rPr lang="en-US" sz="1600"/>
              <a:t>Justify the assertion that it acts like an ideal current source when</a:t>
            </a:r>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133124"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33125"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33126" name="Object 6"/>
          <p:cNvGraphicFramePr>
            <a:graphicFrameLocks noChangeAspect="1"/>
          </p:cNvGraphicFramePr>
          <p:nvPr/>
        </p:nvGraphicFramePr>
        <p:xfrm>
          <a:off x="914400" y="1524000"/>
          <a:ext cx="2209800" cy="633413"/>
        </p:xfrm>
        <a:graphic>
          <a:graphicData uri="http://schemas.openxmlformats.org/presentationml/2006/ole">
            <p:oleObj spid="_x0000_s133126" name="Equation" r:id="rId4" imgW="1549080" imgH="444240" progId="Equation.DSMT4">
              <p:embed/>
            </p:oleObj>
          </a:graphicData>
        </a:graphic>
      </p:graphicFrame>
      <p:graphicFrame>
        <p:nvGraphicFramePr>
          <p:cNvPr id="133127" name="Object 7"/>
          <p:cNvGraphicFramePr>
            <a:graphicFrameLocks noChangeAspect="1"/>
          </p:cNvGraphicFramePr>
          <p:nvPr/>
        </p:nvGraphicFramePr>
        <p:xfrm>
          <a:off x="914400" y="2971800"/>
          <a:ext cx="1143000" cy="387350"/>
        </p:xfrm>
        <a:graphic>
          <a:graphicData uri="http://schemas.openxmlformats.org/presentationml/2006/ole">
            <p:oleObj spid="_x0000_s133127" name="Equation" r:id="rId5" imgW="787320" imgH="266400" progId="Equation.DSMT4">
              <p:embed/>
            </p:oleObj>
          </a:graphicData>
        </a:graphic>
      </p:graphicFrame>
      <p:sp>
        <p:nvSpPr>
          <p:cNvPr id="133128" name="Text Box 8"/>
          <p:cNvSpPr txBox="1">
            <a:spLocks noChangeArrowheads="1"/>
          </p:cNvSpPr>
          <p:nvPr/>
        </p:nvSpPr>
        <p:spPr bwMode="auto">
          <a:xfrm>
            <a:off x="304800" y="4191000"/>
            <a:ext cx="3597275" cy="2024063"/>
          </a:xfrm>
          <a:prstGeom prst="rect">
            <a:avLst/>
          </a:prstGeom>
          <a:solidFill>
            <a:srgbClr val="CC3399"/>
          </a:solidFill>
          <a:ln w="9525">
            <a:solidFill>
              <a:schemeClr val="tx1"/>
            </a:solidFill>
            <a:miter lim="800000"/>
            <a:headEnd/>
            <a:tailEnd/>
          </a:ln>
          <a:effectLst/>
        </p:spPr>
        <p:txBody>
          <a:bodyPr>
            <a:spAutoFit/>
          </a:bodyPr>
          <a:lstStyle/>
          <a:p>
            <a:r>
              <a:rPr lang="en-US" sz="1800"/>
              <a:t>In order to defend the statement that this source acts like an ideal current source, we need to know what that would mean.  We would suggest that the most fundamental first step is to state the definition of an “ideal current source”.</a:t>
            </a:r>
          </a:p>
        </p:txBody>
      </p:sp>
      <p:sp>
        <p:nvSpPr>
          <p:cNvPr id="133130" name="Text Box 10"/>
          <p:cNvSpPr txBox="1">
            <a:spLocks noChangeArrowheads="1"/>
          </p:cNvSpPr>
          <p:nvPr/>
        </p:nvSpPr>
        <p:spPr bwMode="auto">
          <a:xfrm>
            <a:off x="4114800" y="4191000"/>
            <a:ext cx="4648200" cy="1587500"/>
          </a:xfrm>
          <a:prstGeom prst="rect">
            <a:avLst/>
          </a:prstGeom>
          <a:solidFill>
            <a:srgbClr val="00FFFF"/>
          </a:solidFill>
          <a:ln w="9525">
            <a:solidFill>
              <a:schemeClr val="tx1"/>
            </a:solidFill>
            <a:miter lim="800000"/>
            <a:headEnd/>
            <a:tailEnd/>
          </a:ln>
          <a:effectLst/>
        </p:spPr>
        <p:txBody>
          <a:bodyPr>
            <a:spAutoFit/>
          </a:bodyPr>
          <a:lstStyle/>
          <a:p>
            <a:pPr>
              <a:lnSpc>
                <a:spcPct val="90000"/>
              </a:lnSpc>
              <a:spcBef>
                <a:spcPct val="20000"/>
              </a:spcBef>
            </a:pPr>
            <a:r>
              <a:rPr lang="en-US" sz="1800"/>
              <a:t>Definition:  A </a:t>
            </a:r>
            <a:r>
              <a:rPr lang="en-US" sz="1800" u="sng"/>
              <a:t>current source</a:t>
            </a:r>
            <a:r>
              <a:rPr lang="en-US" sz="1800"/>
              <a:t> is a two terminal circuit element that maintains a current through its terminals.  The value of the current is the defining characteristic of the current source.  Any voltage can be across the current source, in either polarity. </a:t>
            </a:r>
          </a:p>
        </p:txBody>
      </p:sp>
      <p:sp>
        <p:nvSpPr>
          <p:cNvPr id="133131" name="Text Box 11"/>
          <p:cNvSpPr txBox="1">
            <a:spLocks noChangeArrowheads="1"/>
          </p:cNvSpPr>
          <p:nvPr/>
        </p:nvSpPr>
        <p:spPr bwMode="auto">
          <a:xfrm>
            <a:off x="4114800" y="5756275"/>
            <a:ext cx="4648200" cy="925513"/>
          </a:xfrm>
          <a:prstGeom prst="rect">
            <a:avLst/>
          </a:prstGeom>
          <a:solidFill>
            <a:srgbClr val="CC3399"/>
          </a:solidFill>
          <a:ln w="9525">
            <a:solidFill>
              <a:schemeClr val="tx1"/>
            </a:solidFill>
            <a:miter lim="800000"/>
            <a:headEnd/>
            <a:tailEnd/>
          </a:ln>
          <a:effectLst/>
        </p:spPr>
        <p:txBody>
          <a:bodyPr>
            <a:spAutoFit/>
          </a:bodyPr>
          <a:lstStyle/>
          <a:p>
            <a:r>
              <a:rPr lang="en-US" sz="1800"/>
              <a:t>The key here is that an ideal current source would have a constant current independent of voltage.</a:t>
            </a:r>
          </a:p>
        </p:txBody>
      </p:sp>
      <p:sp>
        <p:nvSpPr>
          <p:cNvPr id="133132" name="Text Box 12"/>
          <p:cNvSpPr txBox="1">
            <a:spLocks noChangeArrowheads="1"/>
          </p:cNvSpPr>
          <p:nvPr/>
        </p:nvSpPr>
        <p:spPr bwMode="auto">
          <a:xfrm>
            <a:off x="8232775" y="2819400"/>
            <a:ext cx="911225" cy="304800"/>
          </a:xfrm>
          <a:prstGeom prst="rect">
            <a:avLst/>
          </a:prstGeom>
          <a:noFill/>
          <a:ln w="9525">
            <a:noFill/>
            <a:miter lim="800000"/>
            <a:headEnd/>
            <a:tailEnd/>
          </a:ln>
          <a:effectLst/>
        </p:spPr>
        <p:txBody>
          <a:bodyPr wrap="none">
            <a:spAutoFit/>
          </a:bodyPr>
          <a:lstStyle/>
          <a:p>
            <a:r>
              <a:rPr lang="en-US" sz="1400">
                <a:hlinkClick r:id="rId6" action="ppaction://hlinksldjump" tooltip="Next slide"/>
              </a:rPr>
              <a:t>Next slide</a:t>
            </a:r>
            <a:endParaRPr lang="en-US"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685800" y="381000"/>
            <a:ext cx="7772400" cy="838200"/>
          </a:xfrm>
        </p:spPr>
        <p:txBody>
          <a:bodyPr/>
          <a:lstStyle/>
          <a:p>
            <a:r>
              <a:rPr lang="en-US" sz="2400">
                <a:solidFill>
                  <a:schemeClr val="tx1"/>
                </a:solidFill>
              </a:rPr>
              <a:t>The Definition of an “Ideal Current Source”.</a:t>
            </a:r>
          </a:p>
        </p:txBody>
      </p:sp>
      <p:sp>
        <p:nvSpPr>
          <p:cNvPr id="135171" name="Rectangle 3"/>
          <p:cNvSpPr>
            <a:spLocks noGrp="1" noChangeArrowheads="1"/>
          </p:cNvSpPr>
          <p:nvPr>
            <p:ph idx="1"/>
          </p:nvPr>
        </p:nvSpPr>
        <p:spPr>
          <a:xfrm>
            <a:off x="228600" y="1219200"/>
            <a:ext cx="8686800" cy="2895600"/>
          </a:xfrm>
        </p:spPr>
        <p:txBody>
          <a:bodyPr/>
          <a:lstStyle/>
          <a:p>
            <a:pPr marL="609600" indent="-609600">
              <a:lnSpc>
                <a:spcPct val="90000"/>
              </a:lnSpc>
              <a:buFontTx/>
              <a:buNone/>
            </a:pPr>
            <a:r>
              <a:rPr lang="en-US" sz="1600"/>
              <a:t>A certain source produces a current </a:t>
            </a:r>
            <a:r>
              <a:rPr lang="en-US" sz="1600" i="1"/>
              <a:t>i</a:t>
            </a:r>
            <a:r>
              <a:rPr lang="en-US" sz="1600"/>
              <a:t>, with</a:t>
            </a:r>
          </a:p>
          <a:p>
            <a:pPr marL="609600" indent="-609600">
              <a:lnSpc>
                <a:spcPct val="90000"/>
              </a:lnSpc>
              <a:buFontTx/>
              <a:buNone/>
            </a:pPr>
            <a:r>
              <a:rPr lang="en-US" sz="1600"/>
              <a:t> </a:t>
            </a:r>
          </a:p>
          <a:p>
            <a:pPr marL="609600" indent="-609600">
              <a:lnSpc>
                <a:spcPct val="90000"/>
              </a:lnSpc>
              <a:buFontTx/>
              <a:buNone/>
            </a:pPr>
            <a:endParaRPr lang="en-US" sz="1600"/>
          </a:p>
          <a:p>
            <a:pPr marL="609600" indent="-609600">
              <a:lnSpc>
                <a:spcPct val="90000"/>
              </a:lnSpc>
              <a:buFontTx/>
              <a:buNone/>
            </a:pPr>
            <a:endParaRPr lang="en-US" sz="1600"/>
          </a:p>
          <a:p>
            <a:pPr marL="609600" indent="-609600">
              <a:lnSpc>
                <a:spcPct val="90000"/>
              </a:lnSpc>
              <a:spcBef>
                <a:spcPct val="0"/>
              </a:spcBef>
              <a:buFontTx/>
              <a:buNone/>
            </a:pPr>
            <a:r>
              <a:rPr lang="en-US" sz="1600"/>
              <a:t>where </a:t>
            </a:r>
            <a:r>
              <a:rPr lang="en-US" sz="1600" i="1"/>
              <a:t>v</a:t>
            </a:r>
            <a:r>
              <a:rPr lang="en-US" sz="1600"/>
              <a:t> is given in [V].  </a:t>
            </a:r>
          </a:p>
          <a:p>
            <a:pPr marL="609600" indent="-609600">
              <a:lnSpc>
                <a:spcPct val="90000"/>
              </a:lnSpc>
              <a:spcBef>
                <a:spcPct val="0"/>
              </a:spcBef>
              <a:buFontTx/>
              <a:buAutoNum type="alphaLcParenR"/>
            </a:pPr>
            <a:r>
              <a:rPr lang="en-US" sz="1600"/>
              <a:t>Justify the assertion that it acts like an ideal current source when</a:t>
            </a:r>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135172"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35173"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35174" name="Object 6"/>
          <p:cNvGraphicFramePr>
            <a:graphicFrameLocks noChangeAspect="1"/>
          </p:cNvGraphicFramePr>
          <p:nvPr/>
        </p:nvGraphicFramePr>
        <p:xfrm>
          <a:off x="914400" y="1524000"/>
          <a:ext cx="2209800" cy="633413"/>
        </p:xfrm>
        <a:graphic>
          <a:graphicData uri="http://schemas.openxmlformats.org/presentationml/2006/ole">
            <p:oleObj spid="_x0000_s135174" name="Equation" r:id="rId4" imgW="1549080" imgH="444240" progId="Equation.DSMT4">
              <p:embed/>
            </p:oleObj>
          </a:graphicData>
        </a:graphic>
      </p:graphicFrame>
      <p:graphicFrame>
        <p:nvGraphicFramePr>
          <p:cNvPr id="135175" name="Object 7"/>
          <p:cNvGraphicFramePr>
            <a:graphicFrameLocks noChangeAspect="1"/>
          </p:cNvGraphicFramePr>
          <p:nvPr/>
        </p:nvGraphicFramePr>
        <p:xfrm>
          <a:off x="914400" y="2971800"/>
          <a:ext cx="1143000" cy="387350"/>
        </p:xfrm>
        <a:graphic>
          <a:graphicData uri="http://schemas.openxmlformats.org/presentationml/2006/ole">
            <p:oleObj spid="_x0000_s135175" name="Equation" r:id="rId5" imgW="787320" imgH="266400" progId="Equation.DSMT4">
              <p:embed/>
            </p:oleObj>
          </a:graphicData>
        </a:graphic>
      </p:graphicFrame>
      <p:sp>
        <p:nvSpPr>
          <p:cNvPr id="135176" name="Text Box 8"/>
          <p:cNvSpPr txBox="1">
            <a:spLocks noChangeArrowheads="1"/>
          </p:cNvSpPr>
          <p:nvPr/>
        </p:nvSpPr>
        <p:spPr bwMode="auto">
          <a:xfrm>
            <a:off x="838200" y="4114800"/>
            <a:ext cx="7635875" cy="1562100"/>
          </a:xfrm>
          <a:prstGeom prst="rect">
            <a:avLst/>
          </a:prstGeom>
          <a:solidFill>
            <a:srgbClr val="CC3399"/>
          </a:solidFill>
          <a:ln w="9525">
            <a:solidFill>
              <a:schemeClr val="tx1"/>
            </a:solidFill>
            <a:miter lim="800000"/>
            <a:headEnd/>
            <a:tailEnd/>
          </a:ln>
          <a:effectLst/>
        </p:spPr>
        <p:txBody>
          <a:bodyPr>
            <a:spAutoFit/>
          </a:bodyPr>
          <a:lstStyle/>
          <a:p>
            <a:r>
              <a:rPr lang="en-US"/>
              <a:t>An ideal current source is a source where the current is established, independent of the voltage.  In other words, we can show this, if we can show that the current is not a strong function of voltage for </a:t>
            </a:r>
          </a:p>
        </p:txBody>
      </p:sp>
      <p:graphicFrame>
        <p:nvGraphicFramePr>
          <p:cNvPr id="135178" name="Object 10"/>
          <p:cNvGraphicFramePr>
            <a:graphicFrameLocks noChangeAspect="1"/>
          </p:cNvGraphicFramePr>
          <p:nvPr/>
        </p:nvGraphicFramePr>
        <p:xfrm>
          <a:off x="3733800" y="5257800"/>
          <a:ext cx="1143000" cy="457200"/>
        </p:xfrm>
        <a:graphic>
          <a:graphicData uri="http://schemas.openxmlformats.org/presentationml/2006/ole">
            <p:oleObj spid="_x0000_s135178" name="Equation" r:id="rId6" imgW="787320" imgH="266400" progId="Equation.DSMT4">
              <p:embed/>
            </p:oleObj>
          </a:graphicData>
        </a:graphic>
      </p:graphicFrame>
      <p:sp>
        <p:nvSpPr>
          <p:cNvPr id="135179" name="Text Box 11"/>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7" action="ppaction://hlinksldjump" tooltip="Next slide"/>
              </a:rPr>
              <a:t>Next slide</a:t>
            </a:r>
            <a:endParaRPr 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685800" y="381000"/>
            <a:ext cx="7772400" cy="838200"/>
          </a:xfrm>
        </p:spPr>
        <p:txBody>
          <a:bodyPr/>
          <a:lstStyle/>
          <a:p>
            <a:r>
              <a:rPr lang="en-US" sz="2400">
                <a:solidFill>
                  <a:schemeClr val="tx1"/>
                </a:solidFill>
              </a:rPr>
              <a:t>Suggestion:  Try Making a Plot of this Formula</a:t>
            </a:r>
          </a:p>
        </p:txBody>
      </p:sp>
      <p:sp>
        <p:nvSpPr>
          <p:cNvPr id="137219" name="Rectangle 3"/>
          <p:cNvSpPr>
            <a:spLocks noGrp="1" noChangeArrowheads="1"/>
          </p:cNvSpPr>
          <p:nvPr>
            <p:ph idx="1"/>
          </p:nvPr>
        </p:nvSpPr>
        <p:spPr>
          <a:xfrm>
            <a:off x="228600" y="1219200"/>
            <a:ext cx="8686800" cy="2895600"/>
          </a:xfrm>
        </p:spPr>
        <p:txBody>
          <a:bodyPr/>
          <a:lstStyle/>
          <a:p>
            <a:pPr marL="609600" indent="-609600">
              <a:lnSpc>
                <a:spcPct val="90000"/>
              </a:lnSpc>
              <a:buFontTx/>
              <a:buNone/>
            </a:pPr>
            <a:r>
              <a:rPr lang="en-US" sz="1600"/>
              <a:t>A certain source produces a current </a:t>
            </a:r>
            <a:r>
              <a:rPr lang="en-US" sz="1600" i="1"/>
              <a:t>i</a:t>
            </a:r>
            <a:r>
              <a:rPr lang="en-US" sz="1600"/>
              <a:t>, with</a:t>
            </a:r>
          </a:p>
          <a:p>
            <a:pPr marL="609600" indent="-609600">
              <a:lnSpc>
                <a:spcPct val="90000"/>
              </a:lnSpc>
              <a:buFontTx/>
              <a:buNone/>
            </a:pPr>
            <a:r>
              <a:rPr lang="en-US" sz="1600"/>
              <a:t> </a:t>
            </a:r>
          </a:p>
          <a:p>
            <a:pPr marL="609600" indent="-609600">
              <a:lnSpc>
                <a:spcPct val="90000"/>
              </a:lnSpc>
              <a:buFontTx/>
              <a:buNone/>
            </a:pPr>
            <a:endParaRPr lang="en-US" sz="1600"/>
          </a:p>
          <a:p>
            <a:pPr marL="609600" indent="-609600">
              <a:lnSpc>
                <a:spcPct val="90000"/>
              </a:lnSpc>
              <a:buFontTx/>
              <a:buNone/>
            </a:pPr>
            <a:endParaRPr lang="en-US" sz="1600"/>
          </a:p>
          <a:p>
            <a:pPr marL="609600" indent="-609600">
              <a:lnSpc>
                <a:spcPct val="90000"/>
              </a:lnSpc>
              <a:spcBef>
                <a:spcPct val="0"/>
              </a:spcBef>
              <a:buFontTx/>
              <a:buNone/>
            </a:pPr>
            <a:r>
              <a:rPr lang="en-US" sz="1600"/>
              <a:t>where </a:t>
            </a:r>
            <a:r>
              <a:rPr lang="en-US" sz="1600" i="1"/>
              <a:t>v</a:t>
            </a:r>
            <a:r>
              <a:rPr lang="en-US" sz="1600"/>
              <a:t> is given in [V].  </a:t>
            </a:r>
          </a:p>
          <a:p>
            <a:pPr marL="609600" indent="-609600">
              <a:lnSpc>
                <a:spcPct val="90000"/>
              </a:lnSpc>
              <a:spcBef>
                <a:spcPct val="0"/>
              </a:spcBef>
              <a:buFontTx/>
              <a:buAutoNum type="alphaLcParenR"/>
            </a:pPr>
            <a:r>
              <a:rPr lang="en-US" sz="1600"/>
              <a:t>Justify the assertion that it acts like an ideal current source when</a:t>
            </a:r>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endParaRPr lang="en-US" sz="1600"/>
          </a:p>
          <a:p>
            <a:pPr marL="609600" indent="-609600">
              <a:lnSpc>
                <a:spcPct val="90000"/>
              </a:lnSpc>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137220"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37221"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37222" name="Object 6"/>
          <p:cNvGraphicFramePr>
            <a:graphicFrameLocks noChangeAspect="1"/>
          </p:cNvGraphicFramePr>
          <p:nvPr/>
        </p:nvGraphicFramePr>
        <p:xfrm>
          <a:off x="914400" y="1524000"/>
          <a:ext cx="2209800" cy="633413"/>
        </p:xfrm>
        <a:graphic>
          <a:graphicData uri="http://schemas.openxmlformats.org/presentationml/2006/ole">
            <p:oleObj spid="_x0000_s137222" name="Equation" r:id="rId4" imgW="1549080" imgH="444240" progId="Equation.DSMT4">
              <p:embed/>
            </p:oleObj>
          </a:graphicData>
        </a:graphic>
      </p:graphicFrame>
      <p:graphicFrame>
        <p:nvGraphicFramePr>
          <p:cNvPr id="137223" name="Object 7"/>
          <p:cNvGraphicFramePr>
            <a:graphicFrameLocks noChangeAspect="1"/>
          </p:cNvGraphicFramePr>
          <p:nvPr/>
        </p:nvGraphicFramePr>
        <p:xfrm>
          <a:off x="914400" y="2971800"/>
          <a:ext cx="1143000" cy="387350"/>
        </p:xfrm>
        <a:graphic>
          <a:graphicData uri="http://schemas.openxmlformats.org/presentationml/2006/ole">
            <p:oleObj spid="_x0000_s137223" name="Equation" r:id="rId5" imgW="787320" imgH="266400" progId="Equation.DSMT4">
              <p:embed/>
            </p:oleObj>
          </a:graphicData>
        </a:graphic>
      </p:graphicFrame>
      <p:sp>
        <p:nvSpPr>
          <p:cNvPr id="137224" name="Text Box 8"/>
          <p:cNvSpPr txBox="1">
            <a:spLocks noChangeArrowheads="1"/>
          </p:cNvSpPr>
          <p:nvPr/>
        </p:nvSpPr>
        <p:spPr bwMode="auto">
          <a:xfrm>
            <a:off x="838200" y="4114800"/>
            <a:ext cx="7635875" cy="831850"/>
          </a:xfrm>
          <a:prstGeom prst="rect">
            <a:avLst/>
          </a:prstGeom>
          <a:solidFill>
            <a:srgbClr val="CC3399"/>
          </a:solidFill>
          <a:ln w="9525">
            <a:solidFill>
              <a:schemeClr val="tx1"/>
            </a:solidFill>
            <a:miter lim="800000"/>
            <a:headEnd/>
            <a:tailEnd/>
          </a:ln>
          <a:effectLst/>
        </p:spPr>
        <p:txBody>
          <a:bodyPr>
            <a:spAutoFit/>
          </a:bodyPr>
          <a:lstStyle/>
          <a:p>
            <a:r>
              <a:rPr lang="en-US"/>
              <a:t>So, is the current a strong function of voltage</a:t>
            </a:r>
            <a:br>
              <a:rPr lang="en-US"/>
            </a:br>
            <a:r>
              <a:rPr lang="en-US"/>
              <a:t> for </a:t>
            </a:r>
          </a:p>
        </p:txBody>
      </p:sp>
      <p:graphicFrame>
        <p:nvGraphicFramePr>
          <p:cNvPr id="137225" name="Object 9"/>
          <p:cNvGraphicFramePr>
            <a:graphicFrameLocks noChangeAspect="1"/>
          </p:cNvGraphicFramePr>
          <p:nvPr/>
        </p:nvGraphicFramePr>
        <p:xfrm>
          <a:off x="1447800" y="4495800"/>
          <a:ext cx="1295400" cy="487363"/>
        </p:xfrm>
        <a:graphic>
          <a:graphicData uri="http://schemas.openxmlformats.org/presentationml/2006/ole">
            <p:oleObj spid="_x0000_s137225" name="Equation" r:id="rId6" imgW="838080" imgH="266400" progId="Equation.DSMT4">
              <p:embed/>
            </p:oleObj>
          </a:graphicData>
        </a:graphic>
      </p:graphicFrame>
      <p:sp>
        <p:nvSpPr>
          <p:cNvPr id="137226" name="Text Box 10"/>
          <p:cNvSpPr txBox="1">
            <a:spLocks noChangeArrowheads="1"/>
          </p:cNvSpPr>
          <p:nvPr/>
        </p:nvSpPr>
        <p:spPr bwMode="auto">
          <a:xfrm>
            <a:off x="838200" y="4953000"/>
            <a:ext cx="7620000" cy="1562100"/>
          </a:xfrm>
          <a:prstGeom prst="rect">
            <a:avLst/>
          </a:prstGeom>
          <a:solidFill>
            <a:srgbClr val="00FFFF"/>
          </a:solidFill>
          <a:ln w="9525">
            <a:solidFill>
              <a:schemeClr val="tx1"/>
            </a:solidFill>
            <a:miter lim="800000"/>
            <a:headEnd/>
            <a:tailEnd/>
          </a:ln>
          <a:effectLst/>
        </p:spPr>
        <p:txBody>
          <a:bodyPr>
            <a:spAutoFit/>
          </a:bodyPr>
          <a:lstStyle/>
          <a:p>
            <a:r>
              <a:rPr lang="en-US"/>
              <a:t>This would be a good time to </a:t>
            </a:r>
            <a:r>
              <a:rPr lang="en-US">
                <a:hlinkClick r:id="rId7" action="ppaction://hlinksldjump" tooltip="try plotting"/>
              </a:rPr>
              <a:t>try plotting</a:t>
            </a:r>
            <a:r>
              <a:rPr lang="en-US"/>
              <a:t> either current vs. voltage, or voltage versus current.  Here, it appears that current is a function of voltage, so let’s plot current vs. voltage.  Among many tools for this Microsoft Excel.</a:t>
            </a:r>
          </a:p>
        </p:txBody>
      </p:sp>
      <p:sp>
        <p:nvSpPr>
          <p:cNvPr id="137227" name="Text Box 11"/>
          <p:cNvSpPr txBox="1">
            <a:spLocks noChangeArrowheads="1"/>
          </p:cNvSpPr>
          <p:nvPr/>
        </p:nvSpPr>
        <p:spPr bwMode="auto">
          <a:xfrm>
            <a:off x="8001000" y="2286000"/>
            <a:ext cx="1143000" cy="942975"/>
          </a:xfrm>
          <a:prstGeom prst="rect">
            <a:avLst/>
          </a:prstGeom>
          <a:noFill/>
          <a:ln w="9525">
            <a:noFill/>
            <a:miter lim="800000"/>
            <a:headEnd/>
            <a:tailEnd/>
          </a:ln>
          <a:effectLst/>
        </p:spPr>
        <p:txBody>
          <a:bodyPr>
            <a:spAutoFit/>
          </a:bodyPr>
          <a:lstStyle/>
          <a:p>
            <a:r>
              <a:rPr lang="en-US" sz="1400">
                <a:hlinkClick r:id="rId8" action="ppaction://hlinksldjump" tooltip="Skip plot"/>
              </a:rPr>
              <a:t>Skip plot and go direct to an analytical solution.</a:t>
            </a:r>
            <a:endParaRPr lang="en-US"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685800" y="304800"/>
            <a:ext cx="7772400" cy="990600"/>
          </a:xfrm>
        </p:spPr>
        <p:txBody>
          <a:bodyPr/>
          <a:lstStyle/>
          <a:p>
            <a:r>
              <a:rPr lang="en-US"/>
              <a:t>Plot of Current vs. Voltage</a:t>
            </a:r>
          </a:p>
        </p:txBody>
      </p:sp>
      <p:grpSp>
        <p:nvGrpSpPr>
          <p:cNvPr id="139274" name="Group 10"/>
          <p:cNvGrpSpPr>
            <a:grpSpLocks/>
          </p:cNvGrpSpPr>
          <p:nvPr/>
        </p:nvGrpSpPr>
        <p:grpSpPr bwMode="auto">
          <a:xfrm>
            <a:off x="990600" y="1143000"/>
            <a:ext cx="6400800" cy="4343400"/>
            <a:chOff x="624" y="960"/>
            <a:chExt cx="4488" cy="2976"/>
          </a:xfrm>
        </p:grpSpPr>
        <p:graphicFrame>
          <p:nvGraphicFramePr>
            <p:cNvPr id="139269" name="Object 5"/>
            <p:cNvGraphicFramePr>
              <a:graphicFrameLocks noChangeAspect="1"/>
            </p:cNvGraphicFramePr>
            <p:nvPr/>
          </p:nvGraphicFramePr>
          <p:xfrm>
            <a:off x="624" y="960"/>
            <a:ext cx="4488" cy="2791"/>
          </p:xfrm>
          <a:graphic>
            <a:graphicData uri="http://schemas.openxmlformats.org/presentationml/2006/ole">
              <p:oleObj spid="_x0000_s139269" name="Chart" r:id="rId3" imgW="6324981" imgH="3934358" progId="Excel.Chart.8">
                <p:embed/>
              </p:oleObj>
            </a:graphicData>
          </a:graphic>
        </p:graphicFrame>
        <p:sp>
          <p:nvSpPr>
            <p:cNvPr id="139270" name="Line 6"/>
            <p:cNvSpPr>
              <a:spLocks noChangeShapeType="1"/>
            </p:cNvSpPr>
            <p:nvPr/>
          </p:nvSpPr>
          <p:spPr bwMode="auto">
            <a:xfrm>
              <a:off x="2592" y="1392"/>
              <a:ext cx="0" cy="2544"/>
            </a:xfrm>
            <a:prstGeom prst="line">
              <a:avLst/>
            </a:prstGeom>
            <a:noFill/>
            <a:ln w="38100">
              <a:solidFill>
                <a:schemeClr val="accent1"/>
              </a:solidFill>
              <a:round/>
              <a:headEnd/>
              <a:tailEnd/>
            </a:ln>
            <a:effectLst/>
          </p:spPr>
          <p:txBody>
            <a:bodyPr/>
            <a:lstStyle/>
            <a:p>
              <a:endParaRPr lang="en-US"/>
            </a:p>
          </p:txBody>
        </p:sp>
        <p:sp>
          <p:nvSpPr>
            <p:cNvPr id="139273" name="Line 9"/>
            <p:cNvSpPr>
              <a:spLocks noChangeShapeType="1"/>
            </p:cNvSpPr>
            <p:nvPr/>
          </p:nvSpPr>
          <p:spPr bwMode="auto">
            <a:xfrm>
              <a:off x="3360" y="1392"/>
              <a:ext cx="0" cy="2544"/>
            </a:xfrm>
            <a:prstGeom prst="line">
              <a:avLst/>
            </a:prstGeom>
            <a:noFill/>
            <a:ln w="38100">
              <a:solidFill>
                <a:schemeClr val="accent1"/>
              </a:solidFill>
              <a:round/>
              <a:headEnd/>
              <a:tailEnd/>
            </a:ln>
            <a:effectLst/>
          </p:spPr>
          <p:txBody>
            <a:bodyPr/>
            <a:lstStyle/>
            <a:p>
              <a:endParaRPr lang="en-US"/>
            </a:p>
          </p:txBody>
        </p:sp>
      </p:grpSp>
      <p:sp>
        <p:nvSpPr>
          <p:cNvPr id="139275" name="Text Box 11"/>
          <p:cNvSpPr txBox="1">
            <a:spLocks noChangeArrowheads="1"/>
          </p:cNvSpPr>
          <p:nvPr/>
        </p:nvSpPr>
        <p:spPr bwMode="auto">
          <a:xfrm>
            <a:off x="1066800" y="5486400"/>
            <a:ext cx="7026275" cy="1320800"/>
          </a:xfrm>
          <a:prstGeom prst="rect">
            <a:avLst/>
          </a:prstGeom>
          <a:solidFill>
            <a:srgbClr val="00FFFF"/>
          </a:solidFill>
          <a:ln w="9525">
            <a:solidFill>
              <a:schemeClr val="tx1"/>
            </a:solidFill>
            <a:miter lim="800000"/>
            <a:headEnd/>
            <a:tailEnd/>
          </a:ln>
          <a:effectLst/>
        </p:spPr>
        <p:txBody>
          <a:bodyPr>
            <a:spAutoFit/>
          </a:bodyPr>
          <a:lstStyle/>
          <a:p>
            <a:r>
              <a:rPr lang="en-US" sz="2000"/>
              <a:t>What we see here is that the change in current with voltage is fairly small in range marked in </a:t>
            </a:r>
            <a:r>
              <a:rPr lang="en-US" sz="2000">
                <a:solidFill>
                  <a:schemeClr val="accent1"/>
                </a:solidFill>
              </a:rPr>
              <a:t>green</a:t>
            </a:r>
            <a:r>
              <a:rPr lang="en-US" sz="2000"/>
              <a:t>, which is the specified range.  </a:t>
            </a:r>
            <a:r>
              <a:rPr lang="en-US" sz="2000" u="sng"/>
              <a:t>An ideal current source would be a horizontal line.</a:t>
            </a:r>
            <a:r>
              <a:rPr lang="en-US" sz="2000"/>
              <a:t>  The plot in this range is not horizontal, but does have a limited variation.</a:t>
            </a:r>
          </a:p>
        </p:txBody>
      </p:sp>
      <p:sp>
        <p:nvSpPr>
          <p:cNvPr id="139276" name="Text Box 12"/>
          <p:cNvSpPr txBox="1">
            <a:spLocks noChangeArrowheads="1"/>
          </p:cNvSpPr>
          <p:nvPr/>
        </p:nvSpPr>
        <p:spPr bwMode="auto">
          <a:xfrm>
            <a:off x="7467600" y="1295400"/>
            <a:ext cx="1524000" cy="2790825"/>
          </a:xfrm>
          <a:prstGeom prst="rect">
            <a:avLst/>
          </a:prstGeom>
          <a:solidFill>
            <a:srgbClr val="00FFFF"/>
          </a:solidFill>
          <a:ln w="9525">
            <a:solidFill>
              <a:schemeClr val="tx1"/>
            </a:solidFill>
            <a:miter lim="800000"/>
            <a:headEnd/>
            <a:tailEnd/>
          </a:ln>
          <a:effectLst/>
        </p:spPr>
        <p:txBody>
          <a:bodyPr>
            <a:spAutoFit/>
          </a:bodyPr>
          <a:lstStyle/>
          <a:p>
            <a:r>
              <a:rPr lang="en-US" sz="1600"/>
              <a:t>The Excel spreadsheet used to make this plot should be included with these materials.  The file name is:</a:t>
            </a:r>
          </a:p>
          <a:p>
            <a:r>
              <a:rPr lang="en-US" sz="1600">
                <a:hlinkClick r:id="rId4" tooltip="Microsoft Excel Spreadsheet"/>
              </a:rPr>
              <a:t>Plot_for_PWA_Mod01_Prob02.xls</a:t>
            </a:r>
            <a:endParaRPr lang="en-US" sz="1600"/>
          </a:p>
        </p:txBody>
      </p:sp>
      <p:sp>
        <p:nvSpPr>
          <p:cNvPr id="139277" name="Text Box 13"/>
          <p:cNvSpPr txBox="1">
            <a:spLocks noChangeArrowheads="1"/>
          </p:cNvSpPr>
          <p:nvPr/>
        </p:nvSpPr>
        <p:spPr bwMode="auto">
          <a:xfrm>
            <a:off x="8001000" y="4495800"/>
            <a:ext cx="1143000" cy="730250"/>
          </a:xfrm>
          <a:prstGeom prst="rect">
            <a:avLst/>
          </a:prstGeom>
          <a:noFill/>
          <a:ln w="9525">
            <a:noFill/>
            <a:miter lim="800000"/>
            <a:headEnd/>
            <a:tailEnd/>
          </a:ln>
          <a:effectLst/>
        </p:spPr>
        <p:txBody>
          <a:bodyPr>
            <a:spAutoFit/>
          </a:bodyPr>
          <a:lstStyle/>
          <a:p>
            <a:r>
              <a:rPr lang="en-US" sz="1400">
                <a:hlinkClick r:id="rId5" action="ppaction://hlinksldjump" tooltip="Go to analytical solution"/>
              </a:rPr>
              <a:t>Go to the analytical solution.</a:t>
            </a:r>
            <a:endParaRPr 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685800" y="381000"/>
            <a:ext cx="7772400" cy="838200"/>
          </a:xfrm>
        </p:spPr>
        <p:txBody>
          <a:bodyPr/>
          <a:lstStyle/>
          <a:p>
            <a:r>
              <a:rPr lang="en-US" sz="2400">
                <a:solidFill>
                  <a:schemeClr val="tx1"/>
                </a:solidFill>
              </a:rPr>
              <a:t>An Analytical Approach:  </a:t>
            </a:r>
            <a:br>
              <a:rPr lang="en-US" sz="2400">
                <a:solidFill>
                  <a:schemeClr val="tx1"/>
                </a:solidFill>
              </a:rPr>
            </a:br>
            <a:r>
              <a:rPr lang="en-US" sz="2400">
                <a:solidFill>
                  <a:schemeClr val="tx1"/>
                </a:solidFill>
              </a:rPr>
              <a:t>Is the Current Independent of Voltage?</a:t>
            </a:r>
          </a:p>
        </p:txBody>
      </p:sp>
      <p:sp>
        <p:nvSpPr>
          <p:cNvPr id="140291" name="Rectangle 3"/>
          <p:cNvSpPr>
            <a:spLocks noGrp="1" noChangeArrowheads="1"/>
          </p:cNvSpPr>
          <p:nvPr>
            <p:ph idx="1"/>
          </p:nvPr>
        </p:nvSpPr>
        <p:spPr>
          <a:xfrm>
            <a:off x="228600" y="1219200"/>
            <a:ext cx="8686800" cy="28956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spcBef>
                <a:spcPct val="0"/>
              </a:spcBef>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None/>
            </a:pPr>
            <a:r>
              <a:rPr lang="en-US" sz="1800"/>
              <a:t> </a:t>
            </a:r>
          </a:p>
        </p:txBody>
      </p:sp>
      <p:sp>
        <p:nvSpPr>
          <p:cNvPr id="140292"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40293"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40294" name="Object 6"/>
          <p:cNvGraphicFramePr>
            <a:graphicFrameLocks noChangeAspect="1"/>
          </p:cNvGraphicFramePr>
          <p:nvPr/>
        </p:nvGraphicFramePr>
        <p:xfrm>
          <a:off x="914400" y="1524000"/>
          <a:ext cx="2209800" cy="633413"/>
        </p:xfrm>
        <a:graphic>
          <a:graphicData uri="http://schemas.openxmlformats.org/presentationml/2006/ole">
            <p:oleObj spid="_x0000_s140294" name="Equation" r:id="rId4" imgW="1549080" imgH="444240" progId="Equation.DSMT4">
              <p:embed/>
            </p:oleObj>
          </a:graphicData>
        </a:graphic>
      </p:graphicFrame>
      <p:graphicFrame>
        <p:nvGraphicFramePr>
          <p:cNvPr id="140295" name="Object 7"/>
          <p:cNvGraphicFramePr>
            <a:graphicFrameLocks noChangeAspect="1"/>
          </p:cNvGraphicFramePr>
          <p:nvPr/>
        </p:nvGraphicFramePr>
        <p:xfrm>
          <a:off x="914400" y="3048000"/>
          <a:ext cx="1143000" cy="387350"/>
        </p:xfrm>
        <a:graphic>
          <a:graphicData uri="http://schemas.openxmlformats.org/presentationml/2006/ole">
            <p:oleObj spid="_x0000_s140295" name="Equation" r:id="rId5" imgW="787320" imgH="266400" progId="Equation.DSMT4">
              <p:embed/>
            </p:oleObj>
          </a:graphicData>
        </a:graphic>
      </p:graphicFrame>
      <p:sp>
        <p:nvSpPr>
          <p:cNvPr id="140296" name="Text Box 8"/>
          <p:cNvSpPr txBox="1">
            <a:spLocks noChangeArrowheads="1"/>
          </p:cNvSpPr>
          <p:nvPr/>
        </p:nvSpPr>
        <p:spPr bwMode="auto">
          <a:xfrm>
            <a:off x="4419600" y="1295400"/>
            <a:ext cx="4038600" cy="1196975"/>
          </a:xfrm>
          <a:prstGeom prst="rect">
            <a:avLst/>
          </a:prstGeom>
          <a:solidFill>
            <a:srgbClr val="CC3399"/>
          </a:solidFill>
          <a:ln w="9525">
            <a:solidFill>
              <a:schemeClr val="tx1"/>
            </a:solidFill>
            <a:miter lim="800000"/>
            <a:headEnd/>
            <a:tailEnd/>
          </a:ln>
          <a:effectLst/>
        </p:spPr>
        <p:txBody>
          <a:bodyPr>
            <a:spAutoFit/>
          </a:bodyPr>
          <a:lstStyle/>
          <a:p>
            <a:r>
              <a:rPr lang="en-US"/>
              <a:t>So, is the current a strong function of voltage</a:t>
            </a:r>
            <a:br>
              <a:rPr lang="en-US"/>
            </a:br>
            <a:r>
              <a:rPr lang="en-US"/>
              <a:t> for </a:t>
            </a:r>
          </a:p>
        </p:txBody>
      </p:sp>
      <p:graphicFrame>
        <p:nvGraphicFramePr>
          <p:cNvPr id="140297" name="Object 9"/>
          <p:cNvGraphicFramePr>
            <a:graphicFrameLocks noChangeAspect="1"/>
          </p:cNvGraphicFramePr>
          <p:nvPr/>
        </p:nvGraphicFramePr>
        <p:xfrm>
          <a:off x="5105400" y="2057400"/>
          <a:ext cx="1295400" cy="487363"/>
        </p:xfrm>
        <a:graphic>
          <a:graphicData uri="http://schemas.openxmlformats.org/presentationml/2006/ole">
            <p:oleObj spid="_x0000_s140297" name="Equation" r:id="rId6" imgW="838080" imgH="266400" progId="Equation.DSMT4">
              <p:embed/>
            </p:oleObj>
          </a:graphicData>
        </a:graphic>
      </p:graphicFrame>
      <p:sp>
        <p:nvSpPr>
          <p:cNvPr id="140298" name="Text Box 10"/>
          <p:cNvSpPr txBox="1">
            <a:spLocks noChangeArrowheads="1"/>
          </p:cNvSpPr>
          <p:nvPr/>
        </p:nvSpPr>
        <p:spPr bwMode="auto">
          <a:xfrm>
            <a:off x="838200" y="3581400"/>
            <a:ext cx="7620000" cy="3122613"/>
          </a:xfrm>
          <a:prstGeom prst="rect">
            <a:avLst/>
          </a:prstGeom>
          <a:solidFill>
            <a:srgbClr val="00FFFF"/>
          </a:solidFill>
          <a:ln w="9525">
            <a:solidFill>
              <a:schemeClr val="tx1"/>
            </a:solidFill>
            <a:miter lim="800000"/>
            <a:headEnd/>
            <a:tailEnd/>
          </a:ln>
          <a:effectLst/>
        </p:spPr>
        <p:txBody>
          <a:bodyPr>
            <a:spAutoFit/>
          </a:bodyPr>
          <a:lstStyle/>
          <a:p>
            <a:r>
              <a:rPr lang="en-US" sz="1800"/>
              <a:t>An analytical approach is to consider the formula itself.  The term under the radical, (400+</a:t>
            </a:r>
            <a:r>
              <a:rPr lang="en-US" sz="1800" i="1"/>
              <a:t>v</a:t>
            </a:r>
            <a:r>
              <a:rPr lang="en-US" sz="1800" baseline="30000"/>
              <a:t>2</a:t>
            </a:r>
            <a:r>
              <a:rPr lang="en-US" sz="1800"/>
              <a:t>), can be examined for its behavior as a function of </a:t>
            </a:r>
            <a:r>
              <a:rPr lang="en-US" sz="1800" i="1"/>
              <a:t>v</a:t>
            </a:r>
            <a:r>
              <a:rPr lang="en-US" sz="1800"/>
              <a:t>.  Note that if </a:t>
            </a:r>
            <a:r>
              <a:rPr lang="en-US" sz="1800" i="1"/>
              <a:t>v</a:t>
            </a:r>
            <a:r>
              <a:rPr lang="en-US" sz="1800"/>
              <a:t> is small enough, the term (400+</a:t>
            </a:r>
            <a:r>
              <a:rPr lang="en-US" sz="1800" i="1"/>
              <a:t>v</a:t>
            </a:r>
            <a:r>
              <a:rPr lang="en-US" sz="1800" baseline="30000"/>
              <a:t>2</a:t>
            </a:r>
            <a:r>
              <a:rPr lang="en-US" sz="1800"/>
              <a:t>) is not a strong function of </a:t>
            </a:r>
            <a:r>
              <a:rPr lang="en-US" sz="1800" i="1"/>
              <a:t>v</a:t>
            </a:r>
            <a:r>
              <a:rPr lang="en-US" sz="1800"/>
              <a:t>.  Why?</a:t>
            </a:r>
          </a:p>
          <a:p>
            <a:endParaRPr lang="en-US" sz="1800"/>
          </a:p>
          <a:p>
            <a:r>
              <a:rPr lang="en-US" sz="1800"/>
              <a:t>Here, we make the engineering assumption that if we add A + B, and if A &gt;&gt;B, then </a:t>
            </a:r>
          </a:p>
          <a:p>
            <a:r>
              <a:rPr lang="en-US" sz="1800"/>
              <a:t>A + B </a:t>
            </a:r>
            <a:r>
              <a:rPr lang="en-US" sz="1800">
                <a:latin typeface="Symbol" pitchFamily="18" charset="2"/>
              </a:rPr>
              <a:t>»</a:t>
            </a:r>
            <a:r>
              <a:rPr lang="en-US" sz="1800"/>
              <a:t> A.  </a:t>
            </a:r>
          </a:p>
          <a:p>
            <a:r>
              <a:rPr lang="en-US" sz="1800"/>
              <a:t>Of course, there is some error in this.  But, if A&gt;&gt;B, then it is </a:t>
            </a:r>
            <a:r>
              <a:rPr lang="en-US" sz="1800" u="sng"/>
              <a:t>approximately</a:t>
            </a:r>
            <a:r>
              <a:rPr lang="en-US" sz="1800"/>
              <a:t> true.  Try this yourself with some numbers.  </a:t>
            </a:r>
          </a:p>
          <a:p>
            <a:r>
              <a:rPr lang="en-US" sz="1800"/>
              <a:t>Is 1000 + 1 = 1000?  No, but we only make a 0.1% error if we make this approximation!  This is called an </a:t>
            </a:r>
            <a:r>
              <a:rPr lang="en-US" sz="1800" u="sng"/>
              <a:t>engineering approximation</a:t>
            </a:r>
            <a:r>
              <a:rPr lang="en-US" sz="1800"/>
              <a:t>.</a:t>
            </a:r>
          </a:p>
        </p:txBody>
      </p:sp>
      <p:sp>
        <p:nvSpPr>
          <p:cNvPr id="140299" name="Text Box 11"/>
          <p:cNvSpPr txBox="1">
            <a:spLocks noChangeArrowheads="1"/>
          </p:cNvSpPr>
          <p:nvPr/>
        </p:nvSpPr>
        <p:spPr bwMode="auto">
          <a:xfrm>
            <a:off x="8232775" y="2971800"/>
            <a:ext cx="911225" cy="304800"/>
          </a:xfrm>
          <a:prstGeom prst="rect">
            <a:avLst/>
          </a:prstGeom>
          <a:noFill/>
          <a:ln w="9525">
            <a:noFill/>
            <a:miter lim="800000"/>
            <a:headEnd/>
            <a:tailEnd/>
          </a:ln>
          <a:effectLst/>
        </p:spPr>
        <p:txBody>
          <a:bodyPr wrap="none">
            <a:spAutoFit/>
          </a:bodyPr>
          <a:lstStyle/>
          <a:p>
            <a:r>
              <a:rPr lang="en-US" sz="1400">
                <a:hlinkClick r:id="rId7" action="ppaction://hlinksldjump" tooltip="Next slide"/>
              </a:rPr>
              <a:t>Next slide</a:t>
            </a:r>
            <a:endParaRPr 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685800" y="381000"/>
            <a:ext cx="7772400" cy="838200"/>
          </a:xfrm>
        </p:spPr>
        <p:txBody>
          <a:bodyPr/>
          <a:lstStyle/>
          <a:p>
            <a:r>
              <a:rPr lang="en-US" sz="2400">
                <a:solidFill>
                  <a:schemeClr val="tx1"/>
                </a:solidFill>
              </a:rPr>
              <a:t>The Current is Independent of Voltage, </a:t>
            </a:r>
            <a:br>
              <a:rPr lang="en-US" sz="2400">
                <a:solidFill>
                  <a:schemeClr val="tx1"/>
                </a:solidFill>
              </a:rPr>
            </a:br>
            <a:r>
              <a:rPr lang="en-US" sz="2400">
                <a:solidFill>
                  <a:schemeClr val="tx1"/>
                </a:solidFill>
              </a:rPr>
              <a:t>Within an Error of 11%</a:t>
            </a:r>
          </a:p>
        </p:txBody>
      </p:sp>
      <p:sp>
        <p:nvSpPr>
          <p:cNvPr id="142339" name="Rectangle 3"/>
          <p:cNvSpPr>
            <a:spLocks noGrp="1" noChangeArrowheads="1"/>
          </p:cNvSpPr>
          <p:nvPr>
            <p:ph idx="1"/>
          </p:nvPr>
        </p:nvSpPr>
        <p:spPr>
          <a:xfrm>
            <a:off x="228600" y="1219200"/>
            <a:ext cx="8686800" cy="28956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spcBef>
                <a:spcPct val="0"/>
              </a:spcBef>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None/>
            </a:pPr>
            <a:r>
              <a:rPr lang="en-US" sz="1800"/>
              <a:t> </a:t>
            </a:r>
          </a:p>
        </p:txBody>
      </p:sp>
      <p:sp>
        <p:nvSpPr>
          <p:cNvPr id="142340"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42341"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42342" name="Object 6"/>
          <p:cNvGraphicFramePr>
            <a:graphicFrameLocks noChangeAspect="1"/>
          </p:cNvGraphicFramePr>
          <p:nvPr/>
        </p:nvGraphicFramePr>
        <p:xfrm>
          <a:off x="914400" y="1524000"/>
          <a:ext cx="2209800" cy="633413"/>
        </p:xfrm>
        <a:graphic>
          <a:graphicData uri="http://schemas.openxmlformats.org/presentationml/2006/ole">
            <p:oleObj spid="_x0000_s142342" name="Equation" r:id="rId4" imgW="1549080" imgH="444240" progId="Equation.DSMT4">
              <p:embed/>
            </p:oleObj>
          </a:graphicData>
        </a:graphic>
      </p:graphicFrame>
      <p:graphicFrame>
        <p:nvGraphicFramePr>
          <p:cNvPr id="142343" name="Object 7"/>
          <p:cNvGraphicFramePr>
            <a:graphicFrameLocks noChangeAspect="1"/>
          </p:cNvGraphicFramePr>
          <p:nvPr/>
        </p:nvGraphicFramePr>
        <p:xfrm>
          <a:off x="914400" y="3048000"/>
          <a:ext cx="1143000" cy="387350"/>
        </p:xfrm>
        <a:graphic>
          <a:graphicData uri="http://schemas.openxmlformats.org/presentationml/2006/ole">
            <p:oleObj spid="_x0000_s142343" name="Equation" r:id="rId5" imgW="787320" imgH="266400" progId="Equation.DSMT4">
              <p:embed/>
            </p:oleObj>
          </a:graphicData>
        </a:graphic>
      </p:graphicFrame>
      <p:sp>
        <p:nvSpPr>
          <p:cNvPr id="142344" name="Text Box 8"/>
          <p:cNvSpPr txBox="1">
            <a:spLocks noChangeArrowheads="1"/>
          </p:cNvSpPr>
          <p:nvPr/>
        </p:nvSpPr>
        <p:spPr bwMode="auto">
          <a:xfrm>
            <a:off x="838200" y="3505200"/>
            <a:ext cx="7635875" cy="831850"/>
          </a:xfrm>
          <a:prstGeom prst="rect">
            <a:avLst/>
          </a:prstGeom>
          <a:solidFill>
            <a:srgbClr val="CC3399"/>
          </a:solidFill>
          <a:ln w="9525">
            <a:solidFill>
              <a:schemeClr val="tx1"/>
            </a:solidFill>
            <a:miter lim="800000"/>
            <a:headEnd/>
            <a:tailEnd/>
          </a:ln>
          <a:effectLst/>
        </p:spPr>
        <p:txBody>
          <a:bodyPr>
            <a:spAutoFit/>
          </a:bodyPr>
          <a:lstStyle/>
          <a:p>
            <a:r>
              <a:rPr lang="en-US"/>
              <a:t>So, is the current a strong function of voltage</a:t>
            </a:r>
            <a:br>
              <a:rPr lang="en-US"/>
            </a:br>
            <a:r>
              <a:rPr lang="en-US"/>
              <a:t> for </a:t>
            </a:r>
          </a:p>
        </p:txBody>
      </p:sp>
      <p:graphicFrame>
        <p:nvGraphicFramePr>
          <p:cNvPr id="142345" name="Object 9"/>
          <p:cNvGraphicFramePr>
            <a:graphicFrameLocks noChangeAspect="1"/>
          </p:cNvGraphicFramePr>
          <p:nvPr/>
        </p:nvGraphicFramePr>
        <p:xfrm>
          <a:off x="1447800" y="3886200"/>
          <a:ext cx="1295400" cy="487363"/>
        </p:xfrm>
        <a:graphic>
          <a:graphicData uri="http://schemas.openxmlformats.org/presentationml/2006/ole">
            <p:oleObj spid="_x0000_s142345" name="Equation" r:id="rId6" imgW="838080" imgH="266400" progId="Equation.DSMT4">
              <p:embed/>
            </p:oleObj>
          </a:graphicData>
        </a:graphic>
      </p:graphicFrame>
      <p:sp>
        <p:nvSpPr>
          <p:cNvPr id="142346" name="Text Box 10"/>
          <p:cNvSpPr txBox="1">
            <a:spLocks noChangeArrowheads="1"/>
          </p:cNvSpPr>
          <p:nvPr/>
        </p:nvSpPr>
        <p:spPr bwMode="auto">
          <a:xfrm>
            <a:off x="838200" y="4343400"/>
            <a:ext cx="7620000" cy="2024063"/>
          </a:xfrm>
          <a:prstGeom prst="rect">
            <a:avLst/>
          </a:prstGeom>
          <a:solidFill>
            <a:srgbClr val="00FFFF"/>
          </a:solidFill>
          <a:ln w="9525">
            <a:solidFill>
              <a:schemeClr val="tx1"/>
            </a:solidFill>
            <a:miter lim="800000"/>
            <a:headEnd/>
            <a:tailEnd/>
          </a:ln>
          <a:effectLst/>
        </p:spPr>
        <p:txBody>
          <a:bodyPr>
            <a:spAutoFit/>
          </a:bodyPr>
          <a:lstStyle/>
          <a:p>
            <a:r>
              <a:rPr lang="en-US" sz="1800"/>
              <a:t>The term under the radical, (400+</a:t>
            </a:r>
            <a:r>
              <a:rPr lang="en-US" sz="1800" i="1"/>
              <a:t>v</a:t>
            </a:r>
            <a:r>
              <a:rPr lang="en-US" sz="1800" baseline="30000"/>
              <a:t>2</a:t>
            </a:r>
            <a:r>
              <a:rPr lang="en-US" sz="1800"/>
              <a:t>), varies in the range from 400 to 500 in the range of </a:t>
            </a:r>
            <a:r>
              <a:rPr lang="en-US" sz="1800" i="1"/>
              <a:t>v</a:t>
            </a:r>
            <a:r>
              <a:rPr lang="en-US" sz="1800"/>
              <a:t> from –10[V] &lt; </a:t>
            </a:r>
            <a:r>
              <a:rPr lang="en-US" sz="1800" i="1"/>
              <a:t>v</a:t>
            </a:r>
            <a:r>
              <a:rPr lang="en-US" sz="1800"/>
              <a:t> &lt; 10[V].  Plugging these values into the expression gives a variation in </a:t>
            </a:r>
            <a:r>
              <a:rPr lang="en-US" sz="1800" i="1"/>
              <a:t>i</a:t>
            </a:r>
            <a:r>
              <a:rPr lang="en-US" sz="1800"/>
              <a:t> in the expression from 25[mA] to 22.36[mA].  This is a variation of less than 11%.  </a:t>
            </a:r>
          </a:p>
          <a:p>
            <a:endParaRPr lang="en-US" sz="1800"/>
          </a:p>
          <a:p>
            <a:r>
              <a:rPr lang="en-US" sz="1800"/>
              <a:t>If this variation is acceptable, then we can say that the source behaves like an ideal current source, within these error bounds.</a:t>
            </a:r>
          </a:p>
        </p:txBody>
      </p:sp>
      <p:sp>
        <p:nvSpPr>
          <p:cNvPr id="142347" name="Text Box 11"/>
          <p:cNvSpPr txBox="1">
            <a:spLocks noChangeArrowheads="1"/>
          </p:cNvSpPr>
          <p:nvPr/>
        </p:nvSpPr>
        <p:spPr bwMode="auto">
          <a:xfrm>
            <a:off x="8037513" y="6553200"/>
            <a:ext cx="1106487" cy="304800"/>
          </a:xfrm>
          <a:prstGeom prst="rect">
            <a:avLst/>
          </a:prstGeom>
          <a:noFill/>
          <a:ln w="9525">
            <a:noFill/>
            <a:miter lim="800000"/>
            <a:headEnd/>
            <a:tailEnd/>
          </a:ln>
          <a:effectLst/>
        </p:spPr>
        <p:txBody>
          <a:bodyPr wrap="none">
            <a:spAutoFit/>
          </a:bodyPr>
          <a:lstStyle/>
          <a:p>
            <a:r>
              <a:rPr lang="en-US" sz="1400">
                <a:hlinkClick r:id="rId7" action="ppaction://hlinksldjump" tooltip="Go to Part b)"/>
              </a:rPr>
              <a:t>Go to Part b)</a:t>
            </a:r>
            <a:endParaRPr lang="en-US"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304800"/>
            <a:ext cx="7772400" cy="685800"/>
          </a:xfrm>
        </p:spPr>
        <p:txBody>
          <a:bodyPr/>
          <a:lstStyle/>
          <a:p>
            <a:r>
              <a:rPr lang="en-US" sz="3200"/>
              <a:t>Solution for Part b) — Step 1</a:t>
            </a:r>
          </a:p>
        </p:txBody>
      </p:sp>
      <p:sp>
        <p:nvSpPr>
          <p:cNvPr id="90127" name="Rectangle 15"/>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90116"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90120" name="Text Box 8"/>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90121" name="Text Box 9"/>
          <p:cNvSpPr txBox="1">
            <a:spLocks noChangeArrowheads="1"/>
          </p:cNvSpPr>
          <p:nvPr/>
        </p:nvSpPr>
        <p:spPr bwMode="auto">
          <a:xfrm>
            <a:off x="152400" y="3505200"/>
            <a:ext cx="81534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p:txBody>
      </p:sp>
      <p:sp>
        <p:nvSpPr>
          <p:cNvPr id="90124" name="Text Box 12"/>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5" action="ppaction://hlinksldjump" tooltip="Next slide"/>
              </a:rPr>
              <a:t>Next slide</a:t>
            </a:r>
            <a:endParaRPr lang="en-US" sz="1400"/>
          </a:p>
        </p:txBody>
      </p:sp>
      <p:pic>
        <p:nvPicPr>
          <p:cNvPr id="90125" name="Picture 13">
            <a:hlinkClick r:id="" action="ppaction://media"/>
          </p:cNvPr>
          <p:cNvPicPr>
            <a:picLocks noRot="1" noChangeAspect="1" noChangeArrowheads="1"/>
          </p:cNvPicPr>
          <p:nvPr>
            <a:wavAudioFile r:embed="rId2" name="Recorded Sound"/>
          </p:nvPr>
        </p:nvPicPr>
        <p:blipFill>
          <a:blip r:embed="rId6" cstate="print"/>
          <a:srcRect/>
          <a:stretch>
            <a:fillRect/>
          </a:stretch>
        </p:blipFill>
        <p:spPr bwMode="auto">
          <a:xfrm>
            <a:off x="7924800" y="6553200"/>
            <a:ext cx="304800" cy="304800"/>
          </a:xfrm>
          <a:prstGeom prst="rect">
            <a:avLst/>
          </a:prstGeom>
          <a:noFill/>
        </p:spPr>
      </p:pic>
      <p:graphicFrame>
        <p:nvGraphicFramePr>
          <p:cNvPr id="90128" name="Object 16"/>
          <p:cNvGraphicFramePr>
            <a:graphicFrameLocks noChangeAspect="1"/>
          </p:cNvGraphicFramePr>
          <p:nvPr/>
        </p:nvGraphicFramePr>
        <p:xfrm>
          <a:off x="914400" y="1524000"/>
          <a:ext cx="2209800" cy="633413"/>
        </p:xfrm>
        <a:graphic>
          <a:graphicData uri="http://schemas.openxmlformats.org/presentationml/2006/ole">
            <p:oleObj spid="_x0000_s90128" name="Equation" r:id="rId7" imgW="1549080" imgH="444240" progId="Equation.DSMT4">
              <p:embed/>
            </p:oleObj>
          </a:graphicData>
        </a:graphic>
      </p:graphicFrame>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012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6000" fill="hold"/>
                                        <p:tgtEl>
                                          <p:spTgt spid="90125"/>
                                        </p:tgtEl>
                                      </p:cBhvr>
                                    </p:cmd>
                                  </p:childTnLst>
                                </p:cTn>
                              </p:par>
                            </p:childTnLst>
                          </p:cTn>
                        </p:par>
                      </p:childTnLst>
                    </p:cTn>
                  </p:par>
                </p:childTnLst>
              </p:cTn>
              <p:nextCondLst>
                <p:cond evt="onClick" delay="0">
                  <p:tgtEl>
                    <p:spTgt spid="9012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0125"/>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85800" y="304800"/>
            <a:ext cx="7772400" cy="914400"/>
          </a:xfrm>
        </p:spPr>
        <p:txBody>
          <a:bodyPr/>
          <a:lstStyle/>
          <a:p>
            <a:r>
              <a:rPr lang="en-US" sz="3200"/>
              <a:t>Solution for Part b) — Step 1</a:t>
            </a:r>
            <a:br>
              <a:rPr lang="en-US" sz="3200"/>
            </a:br>
            <a:r>
              <a:rPr lang="en-US" sz="3200"/>
              <a:t>What is Your Answer?</a:t>
            </a:r>
          </a:p>
        </p:txBody>
      </p:sp>
      <p:sp>
        <p:nvSpPr>
          <p:cNvPr id="144392" name="Rectangle 8"/>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44387"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44388"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44389" name="Text Box 5"/>
          <p:cNvSpPr txBox="1">
            <a:spLocks noChangeArrowheads="1"/>
          </p:cNvSpPr>
          <p:nvPr/>
        </p:nvSpPr>
        <p:spPr bwMode="auto">
          <a:xfrm>
            <a:off x="152400" y="3505200"/>
            <a:ext cx="8153400" cy="312737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a:p>
            <a:pPr marL="457200" indent="-457200">
              <a:spcBef>
                <a:spcPct val="50000"/>
              </a:spcBef>
              <a:buFontTx/>
              <a:buAutoNum type="alphaLcParenR"/>
            </a:pPr>
            <a:r>
              <a:rPr lang="en-US" sz="1800">
                <a:hlinkClick r:id="rId5" action="ppaction://hlinksldjump" tooltip="[V]"/>
              </a:rPr>
              <a:t>[V]</a:t>
            </a:r>
            <a:endParaRPr lang="en-US" sz="1800"/>
          </a:p>
          <a:p>
            <a:pPr marL="457200" indent="-457200">
              <a:spcBef>
                <a:spcPct val="50000"/>
              </a:spcBef>
              <a:buFontTx/>
              <a:buAutoNum type="alphaLcParenR"/>
            </a:pPr>
            <a:r>
              <a:rPr lang="en-US" sz="1800">
                <a:hlinkClick r:id="rId6" action="ppaction://hlinksldjump" tooltip="[V]2"/>
              </a:rPr>
              <a:t>[V]</a:t>
            </a:r>
            <a:r>
              <a:rPr lang="en-US" sz="1800" baseline="30000">
                <a:hlinkClick r:id="rId6" action="ppaction://hlinksldjump" tooltip="[V]2"/>
              </a:rPr>
              <a:t>2</a:t>
            </a:r>
            <a:endParaRPr lang="en-US" sz="1800" baseline="30000"/>
          </a:p>
          <a:p>
            <a:pPr marL="457200" indent="-457200">
              <a:spcBef>
                <a:spcPct val="50000"/>
              </a:spcBef>
              <a:buFontTx/>
              <a:buAutoNum type="alphaLcParenR"/>
            </a:pPr>
            <a:r>
              <a:rPr lang="en-US" sz="1800">
                <a:hlinkClick r:id="rId7" action="ppaction://hlinksldjump" tooltip="[V]1/2"/>
              </a:rPr>
              <a:t>[V]</a:t>
            </a:r>
            <a:r>
              <a:rPr lang="en-US" sz="1800" baseline="30000">
                <a:hlinkClick r:id="rId7" action="ppaction://hlinksldjump" tooltip="[V]1/2"/>
              </a:rPr>
              <a:t>1/2</a:t>
            </a:r>
            <a:endParaRPr lang="en-US" sz="1800" baseline="30000"/>
          </a:p>
          <a:p>
            <a:pPr marL="457200" indent="-457200">
              <a:spcBef>
                <a:spcPct val="50000"/>
              </a:spcBef>
              <a:buFontTx/>
              <a:buAutoNum type="alphaLcParenR"/>
            </a:pPr>
            <a:r>
              <a:rPr lang="en-US" sz="1800">
                <a:hlinkClick r:id="rId8" action="ppaction://hlinksldjump"/>
              </a:rPr>
              <a:t>[A/V]</a:t>
            </a:r>
            <a:endParaRPr lang="en-US" sz="1800"/>
          </a:p>
          <a:p>
            <a:pPr marL="457200" indent="-457200">
              <a:spcBef>
                <a:spcPct val="50000"/>
              </a:spcBef>
              <a:buFontTx/>
              <a:buAutoNum type="alphaLcParenR"/>
            </a:pPr>
            <a:r>
              <a:rPr lang="en-US" sz="1800">
                <a:hlinkClick r:id="rId9" action="ppaction://hlinksldjump" tooltip="[V/A]"/>
              </a:rPr>
              <a:t>[V/A]</a:t>
            </a:r>
            <a:endParaRPr lang="en-US" sz="1800"/>
          </a:p>
        </p:txBody>
      </p:sp>
      <p:graphicFrame>
        <p:nvGraphicFramePr>
          <p:cNvPr id="144393" name="Object 9"/>
          <p:cNvGraphicFramePr>
            <a:graphicFrameLocks noChangeAspect="1"/>
          </p:cNvGraphicFramePr>
          <p:nvPr/>
        </p:nvGraphicFramePr>
        <p:xfrm>
          <a:off x="914400" y="1524000"/>
          <a:ext cx="2209800" cy="633413"/>
        </p:xfrm>
        <a:graphic>
          <a:graphicData uri="http://schemas.openxmlformats.org/presentationml/2006/ole">
            <p:oleObj spid="_x0000_s144393" name="Equation" r:id="rId10" imgW="1549080" imgH="444240" progId="Equation.DSMT4">
              <p:embed/>
            </p:oleObj>
          </a:graphicData>
        </a:graphic>
      </p:graphicFrame>
      <p:pic>
        <p:nvPicPr>
          <p:cNvPr id="144395" name="Picture 11">
            <a:hlinkClick r:id="" action="ppaction://media"/>
          </p:cNvPr>
          <p:cNvPicPr>
            <a:picLocks noRot="1" noChangeAspect="1" noChangeArrowheads="1"/>
          </p:cNvPicPr>
          <p:nvPr>
            <a:wavAudioFile r:embed="rId2" name="Recorded Sound"/>
          </p:nvPr>
        </p:nvPicPr>
        <p:blipFill>
          <a:blip r:embed="rId11" cstate="print"/>
          <a:srcRect/>
          <a:stretch>
            <a:fillRect/>
          </a:stretch>
        </p:blipFill>
        <p:spPr bwMode="auto">
          <a:xfrm>
            <a:off x="8610600" y="6553200"/>
            <a:ext cx="304800" cy="3048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439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743" fill="hold"/>
                                        <p:tgtEl>
                                          <p:spTgt spid="144395"/>
                                        </p:tgtEl>
                                      </p:cBhvr>
                                    </p:cmd>
                                  </p:childTnLst>
                                </p:cTn>
                              </p:par>
                            </p:childTnLst>
                          </p:cTn>
                        </p:par>
                      </p:childTnLst>
                    </p:cTn>
                  </p:par>
                </p:childTnLst>
              </p:cTn>
              <p:nextCondLst>
                <p:cond evt="onClick" delay="0">
                  <p:tgtEl>
                    <p:spTgt spid="14439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44395"/>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685800" y="304800"/>
            <a:ext cx="7772400" cy="685800"/>
          </a:xfrm>
        </p:spPr>
        <p:txBody>
          <a:bodyPr/>
          <a:lstStyle/>
          <a:p>
            <a:r>
              <a:rPr lang="en-US" sz="3200"/>
              <a:t>Your Solution for Part b) </a:t>
            </a:r>
            <a:r>
              <a:rPr lang="en-US" sz="3200">
                <a:solidFill>
                  <a:schemeClr val="accent1"/>
                </a:solidFill>
              </a:rPr>
              <a:t>was [V]</a:t>
            </a:r>
          </a:p>
        </p:txBody>
      </p:sp>
      <p:sp>
        <p:nvSpPr>
          <p:cNvPr id="146438" name="Rectangle 6"/>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46435"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46436"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46437"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p:txBody>
      </p:sp>
      <p:graphicFrame>
        <p:nvGraphicFramePr>
          <p:cNvPr id="146439" name="Object 7"/>
          <p:cNvGraphicFramePr>
            <a:graphicFrameLocks noChangeAspect="1"/>
          </p:cNvGraphicFramePr>
          <p:nvPr/>
        </p:nvGraphicFramePr>
        <p:xfrm>
          <a:off x="914400" y="1524000"/>
          <a:ext cx="2209800" cy="633413"/>
        </p:xfrm>
        <a:graphic>
          <a:graphicData uri="http://schemas.openxmlformats.org/presentationml/2006/ole">
            <p:oleObj spid="_x0000_s146439" name="Equation" r:id="rId4" imgW="1549080" imgH="444240" progId="Equation.DSMT4">
              <p:embed/>
            </p:oleObj>
          </a:graphicData>
        </a:graphic>
      </p:graphicFrame>
      <p:sp>
        <p:nvSpPr>
          <p:cNvPr id="146440" name="Text Box 8"/>
          <p:cNvSpPr txBox="1">
            <a:spLocks noChangeArrowheads="1"/>
          </p:cNvSpPr>
          <p:nvPr/>
        </p:nvSpPr>
        <p:spPr bwMode="auto">
          <a:xfrm>
            <a:off x="152400" y="4537075"/>
            <a:ext cx="8458200" cy="119697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we are given that </a:t>
            </a:r>
            <a:r>
              <a:rPr lang="en-US" i="1"/>
              <a:t>v</a:t>
            </a:r>
            <a:r>
              <a:rPr lang="en-US"/>
              <a:t> is in [V], and is squared, then </a:t>
            </a:r>
            <a:r>
              <a:rPr lang="en-US" i="1"/>
              <a:t>v</a:t>
            </a:r>
            <a:r>
              <a:rPr lang="en-US" baseline="30000"/>
              <a:t>2</a:t>
            </a:r>
            <a:r>
              <a:rPr lang="en-US"/>
              <a:t> must have units of [V]</a:t>
            </a:r>
            <a:r>
              <a:rPr lang="en-US" baseline="30000"/>
              <a:t>2</a:t>
            </a:r>
            <a:r>
              <a:rPr lang="en-US"/>
              <a:t>.  To be consistent with this, 400 must have units of [V]</a:t>
            </a:r>
            <a:r>
              <a:rPr lang="en-US" baseline="30000"/>
              <a:t>2</a:t>
            </a:r>
            <a:r>
              <a:rPr lang="en-US"/>
              <a:t>.  </a:t>
            </a:r>
          </a:p>
        </p:txBody>
      </p:sp>
      <p:sp>
        <p:nvSpPr>
          <p:cNvPr id="146441" name="Text Box 9"/>
          <p:cNvSpPr txBox="1">
            <a:spLocks noChangeArrowheads="1"/>
          </p:cNvSpPr>
          <p:nvPr/>
        </p:nvSpPr>
        <p:spPr bwMode="auto">
          <a:xfrm>
            <a:off x="7351713" y="6553200"/>
            <a:ext cx="1792287" cy="304800"/>
          </a:xfrm>
          <a:prstGeom prst="rect">
            <a:avLst/>
          </a:prstGeom>
          <a:noFill/>
          <a:ln w="9525">
            <a:noFill/>
            <a:miter lim="800000"/>
            <a:headEnd/>
            <a:tailEnd/>
          </a:ln>
          <a:effectLst/>
        </p:spPr>
        <p:txBody>
          <a:bodyPr wrap="none">
            <a:spAutoFit/>
          </a:bodyPr>
          <a:lstStyle/>
          <a:p>
            <a:r>
              <a:rPr lang="en-US" sz="1400">
                <a:hlinkClick r:id="rId5" action="ppaction://hlinksldjump" tooltip="Go to Step 2 of Part b)"/>
              </a:rPr>
              <a:t>Go to Step 2 of Part b)</a:t>
            </a:r>
            <a:endParaRPr 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Overview of this Problem</a:t>
            </a:r>
          </a:p>
        </p:txBody>
      </p:sp>
      <p:sp>
        <p:nvSpPr>
          <p:cNvPr id="50179" name="Rectangle 3"/>
          <p:cNvSpPr>
            <a:spLocks noGrp="1" noChangeArrowheads="1"/>
          </p:cNvSpPr>
          <p:nvPr>
            <p:ph idx="1"/>
          </p:nvPr>
        </p:nvSpPr>
        <p:spPr/>
        <p:txBody>
          <a:bodyPr/>
          <a:lstStyle/>
          <a:p>
            <a:pPr>
              <a:buFontTx/>
              <a:buNone/>
            </a:pPr>
            <a:r>
              <a:rPr lang="en-US"/>
              <a:t>In this problem, we will use the following concepts:</a:t>
            </a:r>
          </a:p>
          <a:p>
            <a:r>
              <a:rPr lang="en-US"/>
              <a:t>Voltage</a:t>
            </a:r>
          </a:p>
          <a:p>
            <a:r>
              <a:rPr lang="en-US"/>
              <a:t>Current</a:t>
            </a:r>
          </a:p>
          <a:p>
            <a:r>
              <a:rPr lang="en-US"/>
              <a:t>Definitions of ideal sources</a:t>
            </a:r>
          </a:p>
          <a:p>
            <a:pPr>
              <a:buFontTx/>
              <a:buNone/>
            </a:pPr>
            <a:endParaRPr lang="en-US" sz="2000"/>
          </a:p>
        </p:txBody>
      </p:sp>
      <p:sp>
        <p:nvSpPr>
          <p:cNvPr id="50180" name="Text Box 4"/>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3" action="ppaction://hlinksldjump" tooltip="Next slide"/>
              </a:rPr>
              <a:t>Next slide</a:t>
            </a:r>
            <a:endParaRPr lang="en-US" sz="1400"/>
          </a:p>
        </p:txBody>
      </p:sp>
      <p:sp>
        <p:nvSpPr>
          <p:cNvPr id="50181" name="Text Box 5"/>
          <p:cNvSpPr txBox="1">
            <a:spLocks noChangeArrowheads="1"/>
          </p:cNvSpPr>
          <p:nvPr/>
        </p:nvSpPr>
        <p:spPr bwMode="auto">
          <a:xfrm>
            <a:off x="8232775" y="5181600"/>
            <a:ext cx="911225" cy="1155700"/>
          </a:xfrm>
          <a:prstGeom prst="rect">
            <a:avLst/>
          </a:prstGeom>
          <a:noFill/>
          <a:ln w="9525">
            <a:noFill/>
            <a:miter lim="800000"/>
            <a:headEnd/>
            <a:tailEnd/>
          </a:ln>
          <a:effectLst/>
        </p:spPr>
        <p:txBody>
          <a:bodyPr>
            <a:spAutoFit/>
          </a:bodyPr>
          <a:lstStyle/>
          <a:p>
            <a:r>
              <a:rPr lang="en-US" sz="1400">
                <a:hlinkClick r:id="rId4" action="ppaction://hlinksldjump" tooltip="Go straight to the Problem Statement"/>
              </a:rPr>
              <a:t>Go straight to the Problem Statement</a:t>
            </a:r>
            <a:endParaRPr lang="en-US" sz="1400"/>
          </a:p>
        </p:txBody>
      </p:sp>
      <p:sp>
        <p:nvSpPr>
          <p:cNvPr id="50182" name="Rectangle 6"/>
          <p:cNvSpPr>
            <a:spLocks noChangeArrowheads="1"/>
          </p:cNvSpPr>
          <p:nvPr/>
        </p:nvSpPr>
        <p:spPr bwMode="auto">
          <a:xfrm>
            <a:off x="8229600" y="3810000"/>
            <a:ext cx="914400" cy="942975"/>
          </a:xfrm>
          <a:prstGeom prst="rect">
            <a:avLst/>
          </a:prstGeom>
          <a:noFill/>
          <a:ln w="9525">
            <a:noFill/>
            <a:miter lim="800000"/>
            <a:headEnd/>
            <a:tailEnd/>
          </a:ln>
          <a:effectLst/>
        </p:spPr>
        <p:txBody>
          <a:bodyPr>
            <a:spAutoFit/>
          </a:bodyPr>
          <a:lstStyle/>
          <a:p>
            <a:r>
              <a:rPr lang="en-US" sz="1400">
                <a:hlinkClick r:id="rId5" action="ppaction://hlinksldjump" tooltip="Go straight to the First Step"/>
              </a:rPr>
              <a:t>Go straight to the First Step</a:t>
            </a:r>
            <a:endParaRPr 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685800" y="304800"/>
            <a:ext cx="7772400" cy="685800"/>
          </a:xfrm>
        </p:spPr>
        <p:txBody>
          <a:bodyPr/>
          <a:lstStyle/>
          <a:p>
            <a:r>
              <a:rPr lang="en-US" sz="3200"/>
              <a:t>Your Solution for Part b) </a:t>
            </a:r>
            <a:r>
              <a:rPr lang="en-US" sz="3200">
                <a:solidFill>
                  <a:schemeClr val="accent1"/>
                </a:solidFill>
              </a:rPr>
              <a:t>was [V]</a:t>
            </a:r>
            <a:r>
              <a:rPr lang="en-US" sz="3200" baseline="30000">
                <a:solidFill>
                  <a:schemeClr val="accent1"/>
                </a:solidFill>
              </a:rPr>
              <a:t>1/2</a:t>
            </a:r>
          </a:p>
        </p:txBody>
      </p:sp>
      <p:sp>
        <p:nvSpPr>
          <p:cNvPr id="148486" name="Rectangle 6"/>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48483"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48484"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48485"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p:txBody>
      </p:sp>
      <p:graphicFrame>
        <p:nvGraphicFramePr>
          <p:cNvPr id="148487" name="Object 7"/>
          <p:cNvGraphicFramePr>
            <a:graphicFrameLocks noChangeAspect="1"/>
          </p:cNvGraphicFramePr>
          <p:nvPr/>
        </p:nvGraphicFramePr>
        <p:xfrm>
          <a:off x="914400" y="1524000"/>
          <a:ext cx="2209800" cy="633413"/>
        </p:xfrm>
        <a:graphic>
          <a:graphicData uri="http://schemas.openxmlformats.org/presentationml/2006/ole">
            <p:oleObj spid="_x0000_s148487" name="Equation" r:id="rId4" imgW="1549080" imgH="444240" progId="Equation.DSMT4">
              <p:embed/>
            </p:oleObj>
          </a:graphicData>
        </a:graphic>
      </p:graphicFrame>
      <p:sp>
        <p:nvSpPr>
          <p:cNvPr id="148488" name="Text Box 8"/>
          <p:cNvSpPr txBox="1">
            <a:spLocks noChangeArrowheads="1"/>
          </p:cNvSpPr>
          <p:nvPr/>
        </p:nvSpPr>
        <p:spPr bwMode="auto">
          <a:xfrm>
            <a:off x="152400" y="4537075"/>
            <a:ext cx="8458200" cy="119697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we are given that </a:t>
            </a:r>
            <a:r>
              <a:rPr lang="en-US" i="1"/>
              <a:t>v</a:t>
            </a:r>
            <a:r>
              <a:rPr lang="en-US"/>
              <a:t> is in [V], and is squared, then </a:t>
            </a:r>
            <a:r>
              <a:rPr lang="en-US" i="1"/>
              <a:t>v</a:t>
            </a:r>
            <a:r>
              <a:rPr lang="en-US" baseline="30000"/>
              <a:t>2</a:t>
            </a:r>
            <a:r>
              <a:rPr lang="en-US"/>
              <a:t> must have units of [V]</a:t>
            </a:r>
            <a:r>
              <a:rPr lang="en-US" baseline="30000"/>
              <a:t>2</a:t>
            </a:r>
            <a:r>
              <a:rPr lang="en-US"/>
              <a:t>.  To be consistent with this, 400 must have units of [V]</a:t>
            </a:r>
            <a:r>
              <a:rPr lang="en-US" baseline="30000"/>
              <a:t>2</a:t>
            </a:r>
            <a:r>
              <a:rPr lang="en-US"/>
              <a:t>.  </a:t>
            </a:r>
          </a:p>
        </p:txBody>
      </p:sp>
      <p:sp>
        <p:nvSpPr>
          <p:cNvPr id="148489" name="Text Box 9"/>
          <p:cNvSpPr txBox="1">
            <a:spLocks noChangeArrowheads="1"/>
          </p:cNvSpPr>
          <p:nvPr/>
        </p:nvSpPr>
        <p:spPr bwMode="auto">
          <a:xfrm>
            <a:off x="7351713" y="6553200"/>
            <a:ext cx="1792287" cy="304800"/>
          </a:xfrm>
          <a:prstGeom prst="rect">
            <a:avLst/>
          </a:prstGeom>
          <a:noFill/>
          <a:ln w="9525">
            <a:noFill/>
            <a:miter lim="800000"/>
            <a:headEnd/>
            <a:tailEnd/>
          </a:ln>
          <a:effectLst/>
        </p:spPr>
        <p:txBody>
          <a:bodyPr wrap="none">
            <a:spAutoFit/>
          </a:bodyPr>
          <a:lstStyle/>
          <a:p>
            <a:r>
              <a:rPr lang="en-US" sz="1400">
                <a:hlinkClick r:id="rId5" action="ppaction://hlinksldjump" tooltip="Go to Step 2 of Part b)"/>
              </a:rPr>
              <a:t>Go to Step 2 of Part b)</a:t>
            </a:r>
            <a:endParaRPr lang="en-US"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85800" y="304800"/>
            <a:ext cx="7772400" cy="685800"/>
          </a:xfrm>
        </p:spPr>
        <p:txBody>
          <a:bodyPr/>
          <a:lstStyle/>
          <a:p>
            <a:r>
              <a:rPr lang="en-US" sz="3200"/>
              <a:t>Your Solution for Part b) </a:t>
            </a:r>
            <a:r>
              <a:rPr lang="en-US" sz="3200">
                <a:solidFill>
                  <a:schemeClr val="accent1"/>
                </a:solidFill>
              </a:rPr>
              <a:t>was [V/A]</a:t>
            </a:r>
          </a:p>
        </p:txBody>
      </p:sp>
      <p:sp>
        <p:nvSpPr>
          <p:cNvPr id="150534" name="Rectangle 6"/>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50531"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50532"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50533"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p:txBody>
      </p:sp>
      <p:graphicFrame>
        <p:nvGraphicFramePr>
          <p:cNvPr id="150535" name="Object 7"/>
          <p:cNvGraphicFramePr>
            <a:graphicFrameLocks noChangeAspect="1"/>
          </p:cNvGraphicFramePr>
          <p:nvPr/>
        </p:nvGraphicFramePr>
        <p:xfrm>
          <a:off x="914400" y="1524000"/>
          <a:ext cx="2209800" cy="633413"/>
        </p:xfrm>
        <a:graphic>
          <a:graphicData uri="http://schemas.openxmlformats.org/presentationml/2006/ole">
            <p:oleObj spid="_x0000_s150535" name="Equation" r:id="rId4" imgW="1549080" imgH="444240" progId="Equation.DSMT4">
              <p:embed/>
            </p:oleObj>
          </a:graphicData>
        </a:graphic>
      </p:graphicFrame>
      <p:sp>
        <p:nvSpPr>
          <p:cNvPr id="150536" name="Text Box 8"/>
          <p:cNvSpPr txBox="1">
            <a:spLocks noChangeArrowheads="1"/>
          </p:cNvSpPr>
          <p:nvPr/>
        </p:nvSpPr>
        <p:spPr bwMode="auto">
          <a:xfrm>
            <a:off x="152400" y="4537075"/>
            <a:ext cx="8458200" cy="119697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we are given that </a:t>
            </a:r>
            <a:r>
              <a:rPr lang="en-US" i="1"/>
              <a:t>v</a:t>
            </a:r>
            <a:r>
              <a:rPr lang="en-US"/>
              <a:t> is in [V], and is squared, then </a:t>
            </a:r>
            <a:r>
              <a:rPr lang="en-US" i="1"/>
              <a:t>v</a:t>
            </a:r>
            <a:r>
              <a:rPr lang="en-US" baseline="30000"/>
              <a:t>2</a:t>
            </a:r>
            <a:r>
              <a:rPr lang="en-US"/>
              <a:t> must have units of [V]</a:t>
            </a:r>
            <a:r>
              <a:rPr lang="en-US" baseline="30000"/>
              <a:t>2</a:t>
            </a:r>
            <a:r>
              <a:rPr lang="en-US"/>
              <a:t>.  To be consistent with this, 400 must have units of [V]</a:t>
            </a:r>
            <a:r>
              <a:rPr lang="en-US" baseline="30000"/>
              <a:t>2</a:t>
            </a:r>
            <a:r>
              <a:rPr lang="en-US"/>
              <a:t>.  </a:t>
            </a:r>
          </a:p>
        </p:txBody>
      </p:sp>
      <p:sp>
        <p:nvSpPr>
          <p:cNvPr id="150537" name="Text Box 9"/>
          <p:cNvSpPr txBox="1">
            <a:spLocks noChangeArrowheads="1"/>
          </p:cNvSpPr>
          <p:nvPr/>
        </p:nvSpPr>
        <p:spPr bwMode="auto">
          <a:xfrm>
            <a:off x="7351713" y="6553200"/>
            <a:ext cx="1792287" cy="304800"/>
          </a:xfrm>
          <a:prstGeom prst="rect">
            <a:avLst/>
          </a:prstGeom>
          <a:noFill/>
          <a:ln w="9525">
            <a:noFill/>
            <a:miter lim="800000"/>
            <a:headEnd/>
            <a:tailEnd/>
          </a:ln>
          <a:effectLst/>
        </p:spPr>
        <p:txBody>
          <a:bodyPr wrap="none">
            <a:spAutoFit/>
          </a:bodyPr>
          <a:lstStyle/>
          <a:p>
            <a:r>
              <a:rPr lang="en-US" sz="1400">
                <a:hlinkClick r:id="rId5" action="ppaction://hlinksldjump" tooltip="Go to Step 2 of Part b)"/>
              </a:rPr>
              <a:t>Go to Step 2 of Part b)</a:t>
            </a:r>
            <a:endParaRPr lang="en-US"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685800" y="304800"/>
            <a:ext cx="7772400" cy="685800"/>
          </a:xfrm>
        </p:spPr>
        <p:txBody>
          <a:bodyPr/>
          <a:lstStyle/>
          <a:p>
            <a:r>
              <a:rPr lang="en-US" sz="3200"/>
              <a:t>Your Solution for Part b) </a:t>
            </a:r>
            <a:r>
              <a:rPr lang="en-US" sz="3200">
                <a:solidFill>
                  <a:schemeClr val="accent1"/>
                </a:solidFill>
              </a:rPr>
              <a:t>was [A/V]</a:t>
            </a:r>
          </a:p>
        </p:txBody>
      </p:sp>
      <p:sp>
        <p:nvSpPr>
          <p:cNvPr id="152582" name="Rectangle 6"/>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52579"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52580"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52581"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p:txBody>
      </p:sp>
      <p:graphicFrame>
        <p:nvGraphicFramePr>
          <p:cNvPr id="152583" name="Object 7"/>
          <p:cNvGraphicFramePr>
            <a:graphicFrameLocks noChangeAspect="1"/>
          </p:cNvGraphicFramePr>
          <p:nvPr/>
        </p:nvGraphicFramePr>
        <p:xfrm>
          <a:off x="914400" y="1524000"/>
          <a:ext cx="2209800" cy="633413"/>
        </p:xfrm>
        <a:graphic>
          <a:graphicData uri="http://schemas.openxmlformats.org/presentationml/2006/ole">
            <p:oleObj spid="_x0000_s152583" name="Equation" r:id="rId4" imgW="1549080" imgH="444240" progId="Equation.DSMT4">
              <p:embed/>
            </p:oleObj>
          </a:graphicData>
        </a:graphic>
      </p:graphicFrame>
      <p:sp>
        <p:nvSpPr>
          <p:cNvPr id="152584" name="Text Box 8"/>
          <p:cNvSpPr txBox="1">
            <a:spLocks noChangeArrowheads="1"/>
          </p:cNvSpPr>
          <p:nvPr/>
        </p:nvSpPr>
        <p:spPr bwMode="auto">
          <a:xfrm>
            <a:off x="152400" y="4537075"/>
            <a:ext cx="8458200" cy="119697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we are given that </a:t>
            </a:r>
            <a:r>
              <a:rPr lang="en-US" i="1"/>
              <a:t>v</a:t>
            </a:r>
            <a:r>
              <a:rPr lang="en-US"/>
              <a:t> is in [V], and is squared, then </a:t>
            </a:r>
            <a:r>
              <a:rPr lang="en-US" i="1"/>
              <a:t>v</a:t>
            </a:r>
            <a:r>
              <a:rPr lang="en-US" baseline="30000"/>
              <a:t>2</a:t>
            </a:r>
            <a:r>
              <a:rPr lang="en-US"/>
              <a:t> must have units of [V]</a:t>
            </a:r>
            <a:r>
              <a:rPr lang="en-US" baseline="30000"/>
              <a:t>2</a:t>
            </a:r>
            <a:r>
              <a:rPr lang="en-US"/>
              <a:t>.  To be consistent with this, 400 must have units of [V]</a:t>
            </a:r>
            <a:r>
              <a:rPr lang="en-US" baseline="30000"/>
              <a:t>2</a:t>
            </a:r>
            <a:r>
              <a:rPr lang="en-US"/>
              <a:t>.  </a:t>
            </a:r>
          </a:p>
        </p:txBody>
      </p:sp>
      <p:sp>
        <p:nvSpPr>
          <p:cNvPr id="152585" name="Text Box 9"/>
          <p:cNvSpPr txBox="1">
            <a:spLocks noChangeArrowheads="1"/>
          </p:cNvSpPr>
          <p:nvPr/>
        </p:nvSpPr>
        <p:spPr bwMode="auto">
          <a:xfrm>
            <a:off x="7351713" y="6553200"/>
            <a:ext cx="1792287" cy="304800"/>
          </a:xfrm>
          <a:prstGeom prst="rect">
            <a:avLst/>
          </a:prstGeom>
          <a:noFill/>
          <a:ln w="9525">
            <a:noFill/>
            <a:miter lim="800000"/>
            <a:headEnd/>
            <a:tailEnd/>
          </a:ln>
          <a:effectLst/>
        </p:spPr>
        <p:txBody>
          <a:bodyPr wrap="none">
            <a:spAutoFit/>
          </a:bodyPr>
          <a:lstStyle/>
          <a:p>
            <a:r>
              <a:rPr lang="en-US" sz="1400">
                <a:hlinkClick r:id="rId5" action="ppaction://hlinksldjump" tooltip="Go to Step 2 of Part b)"/>
              </a:rPr>
              <a:t>Go to Step 2 of Part b)</a:t>
            </a:r>
            <a:endParaRPr lang="en-US"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685800" y="304800"/>
            <a:ext cx="7772400" cy="685800"/>
          </a:xfrm>
        </p:spPr>
        <p:txBody>
          <a:bodyPr/>
          <a:lstStyle/>
          <a:p>
            <a:r>
              <a:rPr lang="en-US" sz="3200"/>
              <a:t>Your Solution for Part b) </a:t>
            </a:r>
            <a:r>
              <a:rPr lang="en-US" sz="3200">
                <a:solidFill>
                  <a:schemeClr val="accent1"/>
                </a:solidFill>
              </a:rPr>
              <a:t>was [V]</a:t>
            </a:r>
            <a:r>
              <a:rPr lang="en-US" sz="3200" baseline="30000">
                <a:solidFill>
                  <a:schemeClr val="accent1"/>
                </a:solidFill>
              </a:rPr>
              <a:t>2</a:t>
            </a:r>
          </a:p>
        </p:txBody>
      </p:sp>
      <p:sp>
        <p:nvSpPr>
          <p:cNvPr id="154630" name="Rectangle 6"/>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54627"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54628"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54629"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Let’s start with the number 400.  What must the units be for this number for the dimensions to be consistent under the radical?  </a:t>
            </a:r>
          </a:p>
        </p:txBody>
      </p:sp>
      <p:graphicFrame>
        <p:nvGraphicFramePr>
          <p:cNvPr id="154631" name="Object 7"/>
          <p:cNvGraphicFramePr>
            <a:graphicFrameLocks noChangeAspect="1"/>
          </p:cNvGraphicFramePr>
          <p:nvPr/>
        </p:nvGraphicFramePr>
        <p:xfrm>
          <a:off x="914400" y="1524000"/>
          <a:ext cx="2209800" cy="633413"/>
        </p:xfrm>
        <a:graphic>
          <a:graphicData uri="http://schemas.openxmlformats.org/presentationml/2006/ole">
            <p:oleObj spid="_x0000_s154631" name="Equation" r:id="rId4" imgW="1549080" imgH="444240" progId="Equation.DSMT4">
              <p:embed/>
            </p:oleObj>
          </a:graphicData>
        </a:graphic>
      </p:graphicFrame>
      <p:sp>
        <p:nvSpPr>
          <p:cNvPr id="154632" name="Text Box 8"/>
          <p:cNvSpPr txBox="1">
            <a:spLocks noChangeArrowheads="1"/>
          </p:cNvSpPr>
          <p:nvPr/>
        </p:nvSpPr>
        <p:spPr bwMode="auto">
          <a:xfrm>
            <a:off x="152400" y="4537075"/>
            <a:ext cx="8458200" cy="1196975"/>
          </a:xfrm>
          <a:prstGeom prst="rect">
            <a:avLst/>
          </a:prstGeom>
          <a:solidFill>
            <a:schemeClr val="accent1"/>
          </a:solidFill>
          <a:ln w="9525">
            <a:solidFill>
              <a:schemeClr val="tx1"/>
            </a:solidFill>
            <a:miter lim="800000"/>
            <a:headEnd/>
            <a:tailEnd/>
          </a:ln>
          <a:effectLst/>
        </p:spPr>
        <p:txBody>
          <a:bodyPr>
            <a:spAutoFit/>
          </a:bodyPr>
          <a:lstStyle/>
          <a:p>
            <a:r>
              <a:rPr lang="en-US"/>
              <a:t>This answer is correct.  Since we are given that </a:t>
            </a:r>
            <a:r>
              <a:rPr lang="en-US" i="1"/>
              <a:t>v</a:t>
            </a:r>
            <a:r>
              <a:rPr lang="en-US"/>
              <a:t> is in [V], and is squared, then </a:t>
            </a:r>
            <a:r>
              <a:rPr lang="en-US" i="1"/>
              <a:t>v</a:t>
            </a:r>
            <a:r>
              <a:rPr lang="en-US" baseline="30000"/>
              <a:t>2</a:t>
            </a:r>
            <a:r>
              <a:rPr lang="en-US"/>
              <a:t> must have units of [V]</a:t>
            </a:r>
            <a:r>
              <a:rPr lang="en-US" baseline="30000"/>
              <a:t>2</a:t>
            </a:r>
            <a:r>
              <a:rPr lang="en-US"/>
              <a:t>.  To be consistent with this, 400 must have units of [V]</a:t>
            </a:r>
            <a:r>
              <a:rPr lang="en-US" baseline="30000"/>
              <a:t>2</a:t>
            </a:r>
            <a:r>
              <a:rPr lang="en-US"/>
              <a:t>.  </a:t>
            </a:r>
          </a:p>
        </p:txBody>
      </p:sp>
      <p:sp>
        <p:nvSpPr>
          <p:cNvPr id="154633" name="Text Box 9"/>
          <p:cNvSpPr txBox="1">
            <a:spLocks noChangeArrowheads="1"/>
          </p:cNvSpPr>
          <p:nvPr/>
        </p:nvSpPr>
        <p:spPr bwMode="auto">
          <a:xfrm>
            <a:off x="7351713" y="6553200"/>
            <a:ext cx="1792287" cy="304800"/>
          </a:xfrm>
          <a:prstGeom prst="rect">
            <a:avLst/>
          </a:prstGeom>
          <a:noFill/>
          <a:ln w="9525">
            <a:noFill/>
            <a:miter lim="800000"/>
            <a:headEnd/>
            <a:tailEnd/>
          </a:ln>
          <a:effectLst/>
        </p:spPr>
        <p:txBody>
          <a:bodyPr wrap="none">
            <a:spAutoFit/>
          </a:bodyPr>
          <a:lstStyle/>
          <a:p>
            <a:r>
              <a:rPr lang="en-US" sz="1400">
                <a:hlinkClick r:id="rId5" action="ppaction://hlinksldjump" tooltip="Go to Step 2 of Part b)"/>
              </a:rPr>
              <a:t>Go to Step 2 of Part b)</a:t>
            </a:r>
            <a:endParaRPr 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685800" y="304800"/>
            <a:ext cx="7772400" cy="990600"/>
          </a:xfrm>
        </p:spPr>
        <p:txBody>
          <a:bodyPr/>
          <a:lstStyle/>
          <a:p>
            <a:r>
              <a:rPr lang="en-US" sz="3200"/>
              <a:t>Solution for Part b) — Step 2</a:t>
            </a:r>
            <a:br>
              <a:rPr lang="en-US" sz="3200"/>
            </a:br>
            <a:r>
              <a:rPr lang="en-US" sz="3200"/>
              <a:t>What is Your Answer?</a:t>
            </a:r>
          </a:p>
        </p:txBody>
      </p:sp>
      <p:sp>
        <p:nvSpPr>
          <p:cNvPr id="156678" name="Rectangle 6"/>
          <p:cNvSpPr>
            <a:spLocks noGrp="1" noChangeArrowheads="1"/>
          </p:cNvSpPr>
          <p:nvPr>
            <p:ph idx="1"/>
          </p:nvPr>
        </p:nvSpPr>
        <p:spPr>
          <a:xfrm>
            <a:off x="228600" y="12192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56675"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56676"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56677" name="Text Box 5"/>
          <p:cNvSpPr txBox="1">
            <a:spLocks noChangeArrowheads="1"/>
          </p:cNvSpPr>
          <p:nvPr/>
        </p:nvSpPr>
        <p:spPr bwMode="auto">
          <a:xfrm>
            <a:off x="381000" y="3124200"/>
            <a:ext cx="8153400" cy="35401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  </a:t>
            </a:r>
          </a:p>
          <a:p>
            <a:pPr marL="457200" indent="-457200">
              <a:spcBef>
                <a:spcPct val="50000"/>
              </a:spcBef>
              <a:buFontTx/>
              <a:buAutoNum type="alphaLcParenR"/>
            </a:pPr>
            <a:r>
              <a:rPr lang="en-US" sz="1800">
                <a:hlinkClick r:id="rId5" action="ppaction://hlinksldjump" tooltip="[V]"/>
              </a:rPr>
              <a:t>[V]</a:t>
            </a:r>
            <a:endParaRPr lang="en-US" sz="1800"/>
          </a:p>
          <a:p>
            <a:pPr marL="457200" indent="-457200">
              <a:spcBef>
                <a:spcPct val="50000"/>
              </a:spcBef>
              <a:buFontTx/>
              <a:buAutoNum type="alphaLcParenR"/>
            </a:pPr>
            <a:r>
              <a:rPr lang="en-US" sz="1800">
                <a:hlinkClick r:id="rId6" action="ppaction://hlinksldjump" tooltip="[V]2"/>
              </a:rPr>
              <a:t>[V]</a:t>
            </a:r>
            <a:r>
              <a:rPr lang="en-US" sz="1800" baseline="30000">
                <a:hlinkClick r:id="rId6" action="ppaction://hlinksldjump" tooltip="[V]2"/>
              </a:rPr>
              <a:t>2</a:t>
            </a:r>
            <a:endParaRPr lang="en-US" sz="1800" baseline="30000"/>
          </a:p>
          <a:p>
            <a:pPr marL="457200" indent="-457200">
              <a:spcBef>
                <a:spcPct val="50000"/>
              </a:spcBef>
              <a:buFontTx/>
              <a:buAutoNum type="alphaLcParenR"/>
            </a:pPr>
            <a:r>
              <a:rPr lang="en-US" sz="1800">
                <a:hlinkClick r:id="rId7" action="ppaction://hlinksldjump" tooltip="[V]1/2"/>
              </a:rPr>
              <a:t>[V]</a:t>
            </a:r>
            <a:r>
              <a:rPr lang="en-US" sz="1800" baseline="30000">
                <a:hlinkClick r:id="rId7" action="ppaction://hlinksldjump" tooltip="[V]1/2"/>
              </a:rPr>
              <a:t>1/2</a:t>
            </a:r>
            <a:endParaRPr lang="en-US" sz="1800" baseline="30000"/>
          </a:p>
          <a:p>
            <a:pPr marL="457200" indent="-457200">
              <a:spcBef>
                <a:spcPct val="50000"/>
              </a:spcBef>
              <a:buFontTx/>
              <a:buAutoNum type="alphaLcParenR"/>
            </a:pPr>
            <a:r>
              <a:rPr lang="en-US" sz="1800">
                <a:hlinkClick r:id="rId8" action="ppaction://hlinksldjump" tooltip="[A/V]"/>
              </a:rPr>
              <a:t>[A/V]</a:t>
            </a:r>
            <a:endParaRPr lang="en-US" sz="1800"/>
          </a:p>
          <a:p>
            <a:pPr marL="457200" indent="-457200">
              <a:spcBef>
                <a:spcPct val="50000"/>
              </a:spcBef>
              <a:buFontTx/>
              <a:buAutoNum type="alphaLcParenR"/>
            </a:pPr>
            <a:r>
              <a:rPr lang="en-US" sz="1800">
                <a:hlinkClick r:id="rId9" action="ppaction://hlinksldjump" tooltip="[V/A]"/>
              </a:rPr>
              <a:t>[V/A]</a:t>
            </a:r>
            <a:endParaRPr lang="en-US" sz="1800"/>
          </a:p>
          <a:p>
            <a:pPr marL="457200" indent="-457200">
              <a:spcBef>
                <a:spcPct val="50000"/>
              </a:spcBef>
              <a:buFontTx/>
              <a:buAutoNum type="alphaLcParenR"/>
            </a:pPr>
            <a:r>
              <a:rPr lang="en-US" sz="1800">
                <a:hlinkClick r:id="rId10" action="ppaction://hlinksldjump" tooltip="[W]"/>
              </a:rPr>
              <a:t>[W]</a:t>
            </a:r>
            <a:endParaRPr lang="en-US" sz="1800"/>
          </a:p>
        </p:txBody>
      </p:sp>
      <p:graphicFrame>
        <p:nvGraphicFramePr>
          <p:cNvPr id="156679" name="Object 7"/>
          <p:cNvGraphicFramePr>
            <a:graphicFrameLocks noChangeAspect="1"/>
          </p:cNvGraphicFramePr>
          <p:nvPr/>
        </p:nvGraphicFramePr>
        <p:xfrm>
          <a:off x="914400" y="1524000"/>
          <a:ext cx="2209800" cy="633413"/>
        </p:xfrm>
        <a:graphic>
          <a:graphicData uri="http://schemas.openxmlformats.org/presentationml/2006/ole">
            <p:oleObj spid="_x0000_s156679" name="Equation" r:id="rId11" imgW="1549080" imgH="444240" progId="Equation.DSMT4">
              <p:embed/>
            </p:oleObj>
          </a:graphicData>
        </a:graphic>
      </p:graphicFrame>
      <p:pic>
        <p:nvPicPr>
          <p:cNvPr id="156681" name="Picture 9">
            <a:hlinkClick r:id="" action="ppaction://media"/>
          </p:cNvPr>
          <p:cNvPicPr>
            <a:picLocks noRot="1" noChangeAspect="1" noChangeArrowheads="1"/>
          </p:cNvPicPr>
          <p:nvPr>
            <a:wavAudioFile r:embed="rId2" name="Recorded Sound"/>
          </p:nvPr>
        </p:nvPicPr>
        <p:blipFill>
          <a:blip r:embed="rId12" cstate="print"/>
          <a:srcRect/>
          <a:stretch>
            <a:fillRect/>
          </a:stretch>
        </p:blipFill>
        <p:spPr bwMode="auto">
          <a:xfrm>
            <a:off x="8610600" y="6553200"/>
            <a:ext cx="304800" cy="3048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6681"/>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743" fill="hold"/>
                                        <p:tgtEl>
                                          <p:spTgt spid="156681"/>
                                        </p:tgtEl>
                                      </p:cBhvr>
                                    </p:cmd>
                                  </p:childTnLst>
                                </p:cTn>
                              </p:par>
                            </p:childTnLst>
                          </p:cTn>
                        </p:par>
                      </p:childTnLst>
                    </p:cTn>
                  </p:par>
                </p:childTnLst>
              </p:cTn>
              <p:nextCondLst>
                <p:cond evt="onClick" delay="0">
                  <p:tgtEl>
                    <p:spTgt spid="156681"/>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56681"/>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685800" y="304800"/>
            <a:ext cx="7772400" cy="1219200"/>
          </a:xfrm>
        </p:spPr>
        <p:txBody>
          <a:bodyPr/>
          <a:lstStyle/>
          <a:p>
            <a:r>
              <a:rPr lang="en-US" sz="3200"/>
              <a:t>Your Solution – 2</a:t>
            </a:r>
            <a:r>
              <a:rPr lang="en-US" sz="3200" baseline="30000"/>
              <a:t>nd</a:t>
            </a:r>
            <a:r>
              <a:rPr lang="en-US" sz="3200"/>
              <a:t> step, Part b) </a:t>
            </a:r>
            <a:br>
              <a:rPr lang="en-US" sz="3200"/>
            </a:br>
            <a:r>
              <a:rPr lang="en-US" sz="3200">
                <a:solidFill>
                  <a:schemeClr val="accent1"/>
                </a:solidFill>
              </a:rPr>
              <a:t>was [V]</a:t>
            </a:r>
          </a:p>
        </p:txBody>
      </p:sp>
      <p:sp>
        <p:nvSpPr>
          <p:cNvPr id="158726"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58723"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58724"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58725"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a:t>
            </a:r>
          </a:p>
        </p:txBody>
      </p:sp>
      <p:graphicFrame>
        <p:nvGraphicFramePr>
          <p:cNvPr id="158727" name="Object 7"/>
          <p:cNvGraphicFramePr>
            <a:graphicFrameLocks noChangeAspect="1"/>
          </p:cNvGraphicFramePr>
          <p:nvPr/>
        </p:nvGraphicFramePr>
        <p:xfrm>
          <a:off x="914400" y="1752600"/>
          <a:ext cx="2209800" cy="633413"/>
        </p:xfrm>
        <a:graphic>
          <a:graphicData uri="http://schemas.openxmlformats.org/presentationml/2006/ole">
            <p:oleObj spid="_x0000_s158727" name="Equation" r:id="rId4" imgW="1549080" imgH="444240" progId="Equation.DSMT4">
              <p:embed/>
            </p:oleObj>
          </a:graphicData>
        </a:graphic>
      </p:graphicFrame>
      <p:sp>
        <p:nvSpPr>
          <p:cNvPr id="158728" name="Text Box 8"/>
          <p:cNvSpPr txBox="1">
            <a:spLocks noChangeArrowheads="1"/>
          </p:cNvSpPr>
          <p:nvPr/>
        </p:nvSpPr>
        <p:spPr bwMode="auto">
          <a:xfrm>
            <a:off x="152400" y="4537075"/>
            <a:ext cx="8458200" cy="192722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the units under the radical are [V]</a:t>
            </a:r>
            <a:r>
              <a:rPr lang="en-US" baseline="30000"/>
              <a:t>2</a:t>
            </a:r>
            <a:r>
              <a:rPr lang="en-US"/>
              <a:t>, then when we take the square root, the units in the denominator must be [V].  When 0.5 is divided by some number of [V], the answer must come out in [A].   The units of 0.5 must be </a:t>
            </a:r>
            <a:br>
              <a:rPr lang="en-US"/>
            </a:br>
            <a:r>
              <a:rPr lang="en-US"/>
              <a:t>[V] times [A], or [W]. </a:t>
            </a:r>
          </a:p>
        </p:txBody>
      </p:sp>
      <p:sp>
        <p:nvSpPr>
          <p:cNvPr id="158729" name="Text Box 9"/>
          <p:cNvSpPr txBox="1">
            <a:spLocks noChangeArrowheads="1"/>
          </p:cNvSpPr>
          <p:nvPr/>
        </p:nvSpPr>
        <p:spPr bwMode="auto">
          <a:xfrm>
            <a:off x="7199313" y="6553200"/>
            <a:ext cx="1944687" cy="304800"/>
          </a:xfrm>
          <a:prstGeom prst="rect">
            <a:avLst/>
          </a:prstGeom>
          <a:noFill/>
          <a:ln w="9525">
            <a:noFill/>
            <a:miter lim="800000"/>
            <a:headEnd/>
            <a:tailEnd/>
          </a:ln>
          <a:effectLst/>
        </p:spPr>
        <p:txBody>
          <a:bodyPr wrap="none">
            <a:spAutoFit/>
          </a:bodyPr>
          <a:lstStyle/>
          <a:p>
            <a:r>
              <a:rPr lang="en-US" sz="1400">
                <a:hlinkClick r:id="rId5" action="ppaction://hlinksldjump" tooltip="Go to Solution of Part b)"/>
              </a:rPr>
              <a:t>Go to Solution of Part b)</a:t>
            </a:r>
            <a:endParaRPr lang="en-US"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685800" y="304800"/>
            <a:ext cx="7772400" cy="1219200"/>
          </a:xfrm>
        </p:spPr>
        <p:txBody>
          <a:bodyPr/>
          <a:lstStyle/>
          <a:p>
            <a:r>
              <a:rPr lang="en-US" sz="3200"/>
              <a:t>Your Solution – 2</a:t>
            </a:r>
            <a:r>
              <a:rPr lang="en-US" sz="3200" baseline="30000"/>
              <a:t>nd</a:t>
            </a:r>
            <a:r>
              <a:rPr lang="en-US" sz="3200"/>
              <a:t> step, Part b) </a:t>
            </a:r>
            <a:br>
              <a:rPr lang="en-US" sz="3200"/>
            </a:br>
            <a:r>
              <a:rPr lang="en-US" sz="3200">
                <a:solidFill>
                  <a:schemeClr val="accent1"/>
                </a:solidFill>
              </a:rPr>
              <a:t>was [V]</a:t>
            </a:r>
            <a:r>
              <a:rPr lang="en-US" sz="3200" baseline="30000">
                <a:solidFill>
                  <a:schemeClr val="accent1"/>
                </a:solidFill>
              </a:rPr>
              <a:t>2</a:t>
            </a:r>
          </a:p>
        </p:txBody>
      </p:sp>
      <p:sp>
        <p:nvSpPr>
          <p:cNvPr id="160774"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60771"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60772"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60773"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a:t>
            </a:r>
          </a:p>
        </p:txBody>
      </p:sp>
      <p:graphicFrame>
        <p:nvGraphicFramePr>
          <p:cNvPr id="160775" name="Object 7"/>
          <p:cNvGraphicFramePr>
            <a:graphicFrameLocks noChangeAspect="1"/>
          </p:cNvGraphicFramePr>
          <p:nvPr/>
        </p:nvGraphicFramePr>
        <p:xfrm>
          <a:off x="914400" y="1752600"/>
          <a:ext cx="2209800" cy="633413"/>
        </p:xfrm>
        <a:graphic>
          <a:graphicData uri="http://schemas.openxmlformats.org/presentationml/2006/ole">
            <p:oleObj spid="_x0000_s160775" name="Equation" r:id="rId4" imgW="1549080" imgH="444240" progId="Equation.DSMT4">
              <p:embed/>
            </p:oleObj>
          </a:graphicData>
        </a:graphic>
      </p:graphicFrame>
      <p:sp>
        <p:nvSpPr>
          <p:cNvPr id="160776" name="Text Box 8"/>
          <p:cNvSpPr txBox="1">
            <a:spLocks noChangeArrowheads="1"/>
          </p:cNvSpPr>
          <p:nvPr/>
        </p:nvSpPr>
        <p:spPr bwMode="auto">
          <a:xfrm>
            <a:off x="152400" y="4537075"/>
            <a:ext cx="8458200" cy="192722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the units under the radical are [V]</a:t>
            </a:r>
            <a:r>
              <a:rPr lang="en-US" baseline="30000"/>
              <a:t>2</a:t>
            </a:r>
            <a:r>
              <a:rPr lang="en-US"/>
              <a:t>, then when we take the square root, the units in the denominator must be [V].  When 0.5 is divided by some number of [V], the answer must come out in [A].   The units of 0.5 must be </a:t>
            </a:r>
            <a:br>
              <a:rPr lang="en-US"/>
            </a:br>
            <a:r>
              <a:rPr lang="en-US"/>
              <a:t>[V] times [A], or [W]. </a:t>
            </a:r>
          </a:p>
        </p:txBody>
      </p:sp>
      <p:sp>
        <p:nvSpPr>
          <p:cNvPr id="160777" name="Text Box 9"/>
          <p:cNvSpPr txBox="1">
            <a:spLocks noChangeArrowheads="1"/>
          </p:cNvSpPr>
          <p:nvPr/>
        </p:nvSpPr>
        <p:spPr bwMode="auto">
          <a:xfrm>
            <a:off x="7199313" y="6553200"/>
            <a:ext cx="1944687" cy="304800"/>
          </a:xfrm>
          <a:prstGeom prst="rect">
            <a:avLst/>
          </a:prstGeom>
          <a:noFill/>
          <a:ln w="9525">
            <a:noFill/>
            <a:miter lim="800000"/>
            <a:headEnd/>
            <a:tailEnd/>
          </a:ln>
          <a:effectLst/>
        </p:spPr>
        <p:txBody>
          <a:bodyPr wrap="none">
            <a:spAutoFit/>
          </a:bodyPr>
          <a:lstStyle/>
          <a:p>
            <a:r>
              <a:rPr lang="en-US" sz="1400">
                <a:hlinkClick r:id="rId5" action="ppaction://hlinksldjump" tooltip="Go to Solution of Part b)"/>
              </a:rPr>
              <a:t>Go to Solution of Part b)</a:t>
            </a:r>
            <a:endParaRPr lang="en-US"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685800" y="304800"/>
            <a:ext cx="7772400" cy="1219200"/>
          </a:xfrm>
        </p:spPr>
        <p:txBody>
          <a:bodyPr/>
          <a:lstStyle/>
          <a:p>
            <a:r>
              <a:rPr lang="en-US" sz="3200"/>
              <a:t>Your Solution – 2</a:t>
            </a:r>
            <a:r>
              <a:rPr lang="en-US" sz="3200" baseline="30000"/>
              <a:t>nd</a:t>
            </a:r>
            <a:r>
              <a:rPr lang="en-US" sz="3200"/>
              <a:t> step, Part b) </a:t>
            </a:r>
            <a:br>
              <a:rPr lang="en-US" sz="3200"/>
            </a:br>
            <a:r>
              <a:rPr lang="en-US" sz="3200">
                <a:solidFill>
                  <a:schemeClr val="accent1"/>
                </a:solidFill>
              </a:rPr>
              <a:t>was [V/A]</a:t>
            </a:r>
          </a:p>
        </p:txBody>
      </p:sp>
      <p:sp>
        <p:nvSpPr>
          <p:cNvPr id="162822"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62819"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62820"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62821"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a:t>
            </a:r>
          </a:p>
        </p:txBody>
      </p:sp>
      <p:graphicFrame>
        <p:nvGraphicFramePr>
          <p:cNvPr id="162823" name="Object 7"/>
          <p:cNvGraphicFramePr>
            <a:graphicFrameLocks noChangeAspect="1"/>
          </p:cNvGraphicFramePr>
          <p:nvPr/>
        </p:nvGraphicFramePr>
        <p:xfrm>
          <a:off x="914400" y="1752600"/>
          <a:ext cx="2209800" cy="633413"/>
        </p:xfrm>
        <a:graphic>
          <a:graphicData uri="http://schemas.openxmlformats.org/presentationml/2006/ole">
            <p:oleObj spid="_x0000_s162823" name="Equation" r:id="rId4" imgW="1549080" imgH="444240" progId="Equation.DSMT4">
              <p:embed/>
            </p:oleObj>
          </a:graphicData>
        </a:graphic>
      </p:graphicFrame>
      <p:sp>
        <p:nvSpPr>
          <p:cNvPr id="162824" name="Text Box 8"/>
          <p:cNvSpPr txBox="1">
            <a:spLocks noChangeArrowheads="1"/>
          </p:cNvSpPr>
          <p:nvPr/>
        </p:nvSpPr>
        <p:spPr bwMode="auto">
          <a:xfrm>
            <a:off x="152400" y="4537075"/>
            <a:ext cx="8458200" cy="192722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the units under the radical are [V]</a:t>
            </a:r>
            <a:r>
              <a:rPr lang="en-US" baseline="30000"/>
              <a:t>2</a:t>
            </a:r>
            <a:r>
              <a:rPr lang="en-US"/>
              <a:t>, then when we take the square root, the units in the denominator must be [V].  When 0.5 is divided by some number of [V], the answer must come out in [A].   The units of 0.5 must be </a:t>
            </a:r>
            <a:br>
              <a:rPr lang="en-US"/>
            </a:br>
            <a:r>
              <a:rPr lang="en-US"/>
              <a:t>[V] times [A], or [W]. </a:t>
            </a:r>
          </a:p>
        </p:txBody>
      </p:sp>
      <p:sp>
        <p:nvSpPr>
          <p:cNvPr id="162825" name="Text Box 9"/>
          <p:cNvSpPr txBox="1">
            <a:spLocks noChangeArrowheads="1"/>
          </p:cNvSpPr>
          <p:nvPr/>
        </p:nvSpPr>
        <p:spPr bwMode="auto">
          <a:xfrm>
            <a:off x="7199313" y="6553200"/>
            <a:ext cx="1944687" cy="304800"/>
          </a:xfrm>
          <a:prstGeom prst="rect">
            <a:avLst/>
          </a:prstGeom>
          <a:noFill/>
          <a:ln w="9525">
            <a:noFill/>
            <a:miter lim="800000"/>
            <a:headEnd/>
            <a:tailEnd/>
          </a:ln>
          <a:effectLst/>
        </p:spPr>
        <p:txBody>
          <a:bodyPr wrap="none">
            <a:spAutoFit/>
          </a:bodyPr>
          <a:lstStyle/>
          <a:p>
            <a:r>
              <a:rPr lang="en-US" sz="1400">
                <a:hlinkClick r:id="rId5" action="ppaction://hlinksldjump" tooltip="Go to Solution of Part b)"/>
              </a:rPr>
              <a:t>Go to Solution of Part b)</a:t>
            </a:r>
            <a:endParaRPr lang="en-US" sz="1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685800" y="304800"/>
            <a:ext cx="7772400" cy="1219200"/>
          </a:xfrm>
        </p:spPr>
        <p:txBody>
          <a:bodyPr/>
          <a:lstStyle/>
          <a:p>
            <a:r>
              <a:rPr lang="en-US" sz="3200"/>
              <a:t>Your Solution – 2</a:t>
            </a:r>
            <a:r>
              <a:rPr lang="en-US" sz="3200" baseline="30000"/>
              <a:t>nd</a:t>
            </a:r>
            <a:r>
              <a:rPr lang="en-US" sz="3200"/>
              <a:t> step, Part b) </a:t>
            </a:r>
            <a:br>
              <a:rPr lang="en-US" sz="3200"/>
            </a:br>
            <a:r>
              <a:rPr lang="en-US" sz="3200">
                <a:solidFill>
                  <a:schemeClr val="accent1"/>
                </a:solidFill>
              </a:rPr>
              <a:t>was [A/V]</a:t>
            </a:r>
          </a:p>
        </p:txBody>
      </p:sp>
      <p:sp>
        <p:nvSpPr>
          <p:cNvPr id="164870"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64867"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64868"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64869"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a:t>
            </a:r>
          </a:p>
        </p:txBody>
      </p:sp>
      <p:graphicFrame>
        <p:nvGraphicFramePr>
          <p:cNvPr id="164871" name="Object 7"/>
          <p:cNvGraphicFramePr>
            <a:graphicFrameLocks noChangeAspect="1"/>
          </p:cNvGraphicFramePr>
          <p:nvPr/>
        </p:nvGraphicFramePr>
        <p:xfrm>
          <a:off x="914400" y="1752600"/>
          <a:ext cx="2209800" cy="633413"/>
        </p:xfrm>
        <a:graphic>
          <a:graphicData uri="http://schemas.openxmlformats.org/presentationml/2006/ole">
            <p:oleObj spid="_x0000_s164871" name="Equation" r:id="rId4" imgW="1549080" imgH="444240" progId="Equation.DSMT4">
              <p:embed/>
            </p:oleObj>
          </a:graphicData>
        </a:graphic>
      </p:graphicFrame>
      <p:sp>
        <p:nvSpPr>
          <p:cNvPr id="164872" name="Text Box 8"/>
          <p:cNvSpPr txBox="1">
            <a:spLocks noChangeArrowheads="1"/>
          </p:cNvSpPr>
          <p:nvPr/>
        </p:nvSpPr>
        <p:spPr bwMode="auto">
          <a:xfrm>
            <a:off x="152400" y="4537075"/>
            <a:ext cx="8458200" cy="192722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the units under the radical are [V]</a:t>
            </a:r>
            <a:r>
              <a:rPr lang="en-US" baseline="30000"/>
              <a:t>2</a:t>
            </a:r>
            <a:r>
              <a:rPr lang="en-US"/>
              <a:t>, then when we take the square root, the units in the denominator must be [V].  When 0.5 is divided by some number of [V], the answer must come out in [A].   The units of 0.5 must be </a:t>
            </a:r>
            <a:br>
              <a:rPr lang="en-US"/>
            </a:br>
            <a:r>
              <a:rPr lang="en-US"/>
              <a:t>[V] times [A], or [W]. </a:t>
            </a:r>
          </a:p>
        </p:txBody>
      </p:sp>
      <p:sp>
        <p:nvSpPr>
          <p:cNvPr id="164873" name="Text Box 9"/>
          <p:cNvSpPr txBox="1">
            <a:spLocks noChangeArrowheads="1"/>
          </p:cNvSpPr>
          <p:nvPr/>
        </p:nvSpPr>
        <p:spPr bwMode="auto">
          <a:xfrm>
            <a:off x="7199313" y="6553200"/>
            <a:ext cx="1944687" cy="304800"/>
          </a:xfrm>
          <a:prstGeom prst="rect">
            <a:avLst/>
          </a:prstGeom>
          <a:noFill/>
          <a:ln w="9525">
            <a:noFill/>
            <a:miter lim="800000"/>
            <a:headEnd/>
            <a:tailEnd/>
          </a:ln>
          <a:effectLst/>
        </p:spPr>
        <p:txBody>
          <a:bodyPr wrap="none">
            <a:spAutoFit/>
          </a:bodyPr>
          <a:lstStyle/>
          <a:p>
            <a:r>
              <a:rPr lang="en-US" sz="1400">
                <a:hlinkClick r:id="rId5" action="ppaction://hlinksldjump" tooltip="Go to Solution of Part b)"/>
              </a:rPr>
              <a:t>Go to Solution of Part b)</a:t>
            </a:r>
            <a:endParaRPr lang="en-US" sz="1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685800" y="304800"/>
            <a:ext cx="7772400" cy="1219200"/>
          </a:xfrm>
        </p:spPr>
        <p:txBody>
          <a:bodyPr/>
          <a:lstStyle/>
          <a:p>
            <a:r>
              <a:rPr lang="en-US" sz="3200"/>
              <a:t>Your Solution – 2</a:t>
            </a:r>
            <a:r>
              <a:rPr lang="en-US" sz="3200" baseline="30000"/>
              <a:t>nd</a:t>
            </a:r>
            <a:r>
              <a:rPr lang="en-US" sz="3200"/>
              <a:t> step, Part b) </a:t>
            </a:r>
            <a:br>
              <a:rPr lang="en-US" sz="3200"/>
            </a:br>
            <a:r>
              <a:rPr lang="en-US" sz="3200">
                <a:solidFill>
                  <a:schemeClr val="accent1"/>
                </a:solidFill>
              </a:rPr>
              <a:t>was [V]</a:t>
            </a:r>
            <a:r>
              <a:rPr lang="en-US" sz="3200" baseline="30000">
                <a:solidFill>
                  <a:schemeClr val="accent1"/>
                </a:solidFill>
              </a:rPr>
              <a:t>1/2</a:t>
            </a:r>
          </a:p>
        </p:txBody>
      </p:sp>
      <p:sp>
        <p:nvSpPr>
          <p:cNvPr id="166918"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66915"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66916"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66917"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a:t>
            </a:r>
          </a:p>
        </p:txBody>
      </p:sp>
      <p:graphicFrame>
        <p:nvGraphicFramePr>
          <p:cNvPr id="166919" name="Object 7"/>
          <p:cNvGraphicFramePr>
            <a:graphicFrameLocks noChangeAspect="1"/>
          </p:cNvGraphicFramePr>
          <p:nvPr/>
        </p:nvGraphicFramePr>
        <p:xfrm>
          <a:off x="914400" y="1752600"/>
          <a:ext cx="2209800" cy="633413"/>
        </p:xfrm>
        <a:graphic>
          <a:graphicData uri="http://schemas.openxmlformats.org/presentationml/2006/ole">
            <p:oleObj spid="_x0000_s166919" name="Equation" r:id="rId4" imgW="1549080" imgH="444240" progId="Equation.DSMT4">
              <p:embed/>
            </p:oleObj>
          </a:graphicData>
        </a:graphic>
      </p:graphicFrame>
      <p:sp>
        <p:nvSpPr>
          <p:cNvPr id="166920" name="Text Box 8"/>
          <p:cNvSpPr txBox="1">
            <a:spLocks noChangeArrowheads="1"/>
          </p:cNvSpPr>
          <p:nvPr/>
        </p:nvSpPr>
        <p:spPr bwMode="auto">
          <a:xfrm>
            <a:off x="152400" y="4537075"/>
            <a:ext cx="8458200" cy="1927225"/>
          </a:xfrm>
          <a:prstGeom prst="rect">
            <a:avLst/>
          </a:prstGeom>
          <a:solidFill>
            <a:schemeClr val="accent1"/>
          </a:solidFill>
          <a:ln w="9525">
            <a:solidFill>
              <a:schemeClr val="tx1"/>
            </a:solidFill>
            <a:miter lim="800000"/>
            <a:headEnd/>
            <a:tailEnd/>
          </a:ln>
          <a:effectLst/>
        </p:spPr>
        <p:txBody>
          <a:bodyPr>
            <a:spAutoFit/>
          </a:bodyPr>
          <a:lstStyle/>
          <a:p>
            <a:r>
              <a:rPr lang="en-US"/>
              <a:t>This answer is not correct.  Since the units under the radical are [V]</a:t>
            </a:r>
            <a:r>
              <a:rPr lang="en-US" baseline="30000"/>
              <a:t>2</a:t>
            </a:r>
            <a:r>
              <a:rPr lang="en-US"/>
              <a:t>, then when we take the square root, the units in the denominator must be [V].  When 0.5 is divided by some number of [V], the answer must come out in [A].   The units of 0.5 must be </a:t>
            </a:r>
            <a:br>
              <a:rPr lang="en-US"/>
            </a:br>
            <a:r>
              <a:rPr lang="en-US"/>
              <a:t>[V] times [A], or [W]. </a:t>
            </a:r>
          </a:p>
        </p:txBody>
      </p:sp>
      <p:sp>
        <p:nvSpPr>
          <p:cNvPr id="166921" name="Text Box 9"/>
          <p:cNvSpPr txBox="1">
            <a:spLocks noChangeArrowheads="1"/>
          </p:cNvSpPr>
          <p:nvPr/>
        </p:nvSpPr>
        <p:spPr bwMode="auto">
          <a:xfrm>
            <a:off x="7199313" y="6553200"/>
            <a:ext cx="1944687" cy="304800"/>
          </a:xfrm>
          <a:prstGeom prst="rect">
            <a:avLst/>
          </a:prstGeom>
          <a:noFill/>
          <a:ln w="9525">
            <a:noFill/>
            <a:miter lim="800000"/>
            <a:headEnd/>
            <a:tailEnd/>
          </a:ln>
          <a:effectLst/>
        </p:spPr>
        <p:txBody>
          <a:bodyPr wrap="none">
            <a:spAutoFit/>
          </a:bodyPr>
          <a:lstStyle/>
          <a:p>
            <a:r>
              <a:rPr lang="en-US" sz="1400">
                <a:hlinkClick r:id="rId5" action="ppaction://hlinksldjump" tooltip="Go to Solution of Part b)"/>
              </a:rPr>
              <a:t>Go to Solution of Part b)</a:t>
            </a:r>
            <a:endParaRPr 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Textbook Coverage</a:t>
            </a:r>
          </a:p>
        </p:txBody>
      </p:sp>
      <p:sp>
        <p:nvSpPr>
          <p:cNvPr id="54275" name="Rectangle 3"/>
          <p:cNvSpPr>
            <a:spLocks noGrp="1" noChangeArrowheads="1"/>
          </p:cNvSpPr>
          <p:nvPr>
            <p:ph idx="1"/>
          </p:nvPr>
        </p:nvSpPr>
        <p:spPr/>
        <p:txBody>
          <a:bodyPr>
            <a:normAutofit lnSpcReduction="10000"/>
          </a:bodyPr>
          <a:lstStyle/>
          <a:p>
            <a:pPr>
              <a:buFontTx/>
              <a:buNone/>
            </a:pPr>
            <a:r>
              <a:rPr lang="en-US" sz="2400"/>
              <a:t>The material for this problem is covered in your textbook in the following sections:</a:t>
            </a:r>
          </a:p>
          <a:p>
            <a:r>
              <a:rPr lang="en-US" sz="2400" u="sng"/>
              <a:t>Circuits</a:t>
            </a:r>
            <a:r>
              <a:rPr lang="en-US" sz="2400"/>
              <a:t> by Carlson: Section 1.2</a:t>
            </a:r>
          </a:p>
          <a:p>
            <a:r>
              <a:rPr lang="en-US" sz="2400" u="sng"/>
              <a:t>Electric Circuits 6</a:t>
            </a:r>
            <a:r>
              <a:rPr lang="en-US" sz="2400" u="sng" baseline="30000"/>
              <a:t>th</a:t>
            </a:r>
            <a:r>
              <a:rPr lang="en-US" sz="2400" u="sng"/>
              <a:t> Ed.</a:t>
            </a:r>
            <a:r>
              <a:rPr lang="en-US" sz="2400"/>
              <a:t> by Nilsson and Riedel:  Section 2.1</a:t>
            </a:r>
          </a:p>
          <a:p>
            <a:r>
              <a:rPr lang="en-US" sz="2400" u="sng"/>
              <a:t>Basic Engineering Circuit Analysis 6</a:t>
            </a:r>
            <a:r>
              <a:rPr lang="en-US" sz="2400" u="sng" baseline="30000"/>
              <a:t>th</a:t>
            </a:r>
            <a:r>
              <a:rPr lang="en-US" sz="2400" u="sng"/>
              <a:t> Ed.</a:t>
            </a:r>
            <a:r>
              <a:rPr lang="en-US" sz="2400"/>
              <a:t> by Irwin and Wu:  Section 1.3</a:t>
            </a:r>
          </a:p>
          <a:p>
            <a:r>
              <a:rPr lang="en-US" sz="2400" u="sng"/>
              <a:t>Fundamentals of Electric Circuits</a:t>
            </a:r>
            <a:r>
              <a:rPr lang="en-US" sz="2400"/>
              <a:t> by Alexander and Sadiku:  Section 1.6</a:t>
            </a:r>
          </a:p>
          <a:p>
            <a:r>
              <a:rPr lang="en-US" sz="2400" u="sng"/>
              <a:t>Introduction to Electric Circuits 2</a:t>
            </a:r>
            <a:r>
              <a:rPr lang="en-US" sz="2400" u="sng" baseline="30000"/>
              <a:t>nd</a:t>
            </a:r>
            <a:r>
              <a:rPr lang="en-US" sz="2400" u="sng"/>
              <a:t> Ed.</a:t>
            </a:r>
            <a:r>
              <a:rPr lang="en-US" sz="2400"/>
              <a:t> by Dorf:  Sections 2-2, 2-3 &amp; 2-4</a:t>
            </a:r>
          </a:p>
        </p:txBody>
      </p:sp>
      <p:sp>
        <p:nvSpPr>
          <p:cNvPr id="54276" name="Text Box 4"/>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4" action="ppaction://hlinksldjump" tooltip="Next slide"/>
              </a:rPr>
              <a:t>Next slide</a:t>
            </a:r>
            <a:endParaRPr lang="en-US" sz="1400"/>
          </a:p>
        </p:txBody>
      </p:sp>
      <p:pic>
        <p:nvPicPr>
          <p:cNvPr id="54278" name="Picture 6">
            <a:hlinkClick r:id="" action="ppaction://media"/>
          </p:cNvPr>
          <p:cNvPicPr>
            <a:picLocks noRot="1" noChangeAspect="1" noChangeArrowheads="1"/>
          </p:cNvPicPr>
          <p:nvPr>
            <a:wavAudioFile r:embed="rId1" name="Recorded Sound"/>
          </p:nvPr>
        </p:nvPicPr>
        <p:blipFill>
          <a:blip r:embed="rId5" cstate="print"/>
          <a:srcRect/>
          <a:stretch>
            <a:fillRect/>
          </a:stretch>
        </p:blipFill>
        <p:spPr bwMode="auto">
          <a:xfrm>
            <a:off x="7848600" y="6553200"/>
            <a:ext cx="304800" cy="3048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427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9000" fill="hold"/>
                                        <p:tgtEl>
                                          <p:spTgt spid="54278"/>
                                        </p:tgtEl>
                                      </p:cBhvr>
                                    </p:cmd>
                                  </p:childTnLst>
                                </p:cTn>
                              </p:par>
                            </p:childTnLst>
                          </p:cTn>
                        </p:par>
                      </p:childTnLst>
                    </p:cTn>
                  </p:par>
                </p:childTnLst>
              </p:cTn>
              <p:nextCondLst>
                <p:cond evt="onClick" delay="0">
                  <p:tgtEl>
                    <p:spTgt spid="5427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4278"/>
                </p:tgtEl>
              </p:cMediaNode>
            </p:audi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685800" y="304800"/>
            <a:ext cx="7772400" cy="1219200"/>
          </a:xfrm>
        </p:spPr>
        <p:txBody>
          <a:bodyPr/>
          <a:lstStyle/>
          <a:p>
            <a:r>
              <a:rPr lang="en-US" sz="3200"/>
              <a:t>Your Solution – 2</a:t>
            </a:r>
            <a:r>
              <a:rPr lang="en-US" sz="3200" baseline="30000"/>
              <a:t>nd</a:t>
            </a:r>
            <a:r>
              <a:rPr lang="en-US" sz="3200"/>
              <a:t> step, Part b) </a:t>
            </a:r>
            <a:br>
              <a:rPr lang="en-US" sz="3200"/>
            </a:br>
            <a:r>
              <a:rPr lang="en-US" sz="3200">
                <a:solidFill>
                  <a:schemeClr val="accent1"/>
                </a:solidFill>
              </a:rPr>
              <a:t>was [W]</a:t>
            </a:r>
          </a:p>
        </p:txBody>
      </p:sp>
      <p:sp>
        <p:nvSpPr>
          <p:cNvPr id="168966"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68963"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68964"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68965" name="Text Box 5"/>
          <p:cNvSpPr txBox="1">
            <a:spLocks noChangeArrowheads="1"/>
          </p:cNvSpPr>
          <p:nvPr/>
        </p:nvSpPr>
        <p:spPr bwMode="auto">
          <a:xfrm>
            <a:off x="152400" y="3505200"/>
            <a:ext cx="8458200" cy="1063625"/>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a:p>
            <a:pPr marL="457200" indent="-457200">
              <a:spcBef>
                <a:spcPct val="50000"/>
              </a:spcBef>
            </a:pPr>
            <a:r>
              <a:rPr lang="en-US" sz="1800"/>
              <a:t>Now, let’s consider the number 0.5.  What must the units be for this number for the dimensions for the entire expression to come out in [A]?</a:t>
            </a:r>
          </a:p>
        </p:txBody>
      </p:sp>
      <p:graphicFrame>
        <p:nvGraphicFramePr>
          <p:cNvPr id="168967" name="Object 7"/>
          <p:cNvGraphicFramePr>
            <a:graphicFrameLocks noChangeAspect="1"/>
          </p:cNvGraphicFramePr>
          <p:nvPr/>
        </p:nvGraphicFramePr>
        <p:xfrm>
          <a:off x="914400" y="1752600"/>
          <a:ext cx="2209800" cy="633413"/>
        </p:xfrm>
        <a:graphic>
          <a:graphicData uri="http://schemas.openxmlformats.org/presentationml/2006/ole">
            <p:oleObj spid="_x0000_s168967" name="Equation" r:id="rId4" imgW="1549080" imgH="444240" progId="Equation.DSMT4">
              <p:embed/>
            </p:oleObj>
          </a:graphicData>
        </a:graphic>
      </p:graphicFrame>
      <p:sp>
        <p:nvSpPr>
          <p:cNvPr id="168968" name="Text Box 8"/>
          <p:cNvSpPr txBox="1">
            <a:spLocks noChangeArrowheads="1"/>
          </p:cNvSpPr>
          <p:nvPr/>
        </p:nvSpPr>
        <p:spPr bwMode="auto">
          <a:xfrm>
            <a:off x="152400" y="4537075"/>
            <a:ext cx="8458200" cy="1927225"/>
          </a:xfrm>
          <a:prstGeom prst="rect">
            <a:avLst/>
          </a:prstGeom>
          <a:solidFill>
            <a:schemeClr val="accent1"/>
          </a:solidFill>
          <a:ln w="9525">
            <a:solidFill>
              <a:schemeClr val="tx1"/>
            </a:solidFill>
            <a:miter lim="800000"/>
            <a:headEnd/>
            <a:tailEnd/>
          </a:ln>
          <a:effectLst/>
        </p:spPr>
        <p:txBody>
          <a:bodyPr>
            <a:spAutoFit/>
          </a:bodyPr>
          <a:lstStyle/>
          <a:p>
            <a:r>
              <a:rPr lang="en-US"/>
              <a:t>This answer is correct.  Since the units under the radical are [V]</a:t>
            </a:r>
            <a:r>
              <a:rPr lang="en-US" baseline="30000"/>
              <a:t>2</a:t>
            </a:r>
            <a:r>
              <a:rPr lang="en-US"/>
              <a:t>, then when we take the square root, the units in the denominator must be [V].  When 0.5 is divided by some number of [V], the answer must come out in [A].   The units of 0.5 must be </a:t>
            </a:r>
            <a:br>
              <a:rPr lang="en-US"/>
            </a:br>
            <a:r>
              <a:rPr lang="en-US"/>
              <a:t>[V] times [A], or [W]. </a:t>
            </a:r>
          </a:p>
        </p:txBody>
      </p:sp>
      <p:sp>
        <p:nvSpPr>
          <p:cNvPr id="168969" name="Text Box 9"/>
          <p:cNvSpPr txBox="1">
            <a:spLocks noChangeArrowheads="1"/>
          </p:cNvSpPr>
          <p:nvPr/>
        </p:nvSpPr>
        <p:spPr bwMode="auto">
          <a:xfrm>
            <a:off x="7199313" y="6553200"/>
            <a:ext cx="1944687" cy="304800"/>
          </a:xfrm>
          <a:prstGeom prst="rect">
            <a:avLst/>
          </a:prstGeom>
          <a:noFill/>
          <a:ln w="9525">
            <a:noFill/>
            <a:miter lim="800000"/>
            <a:headEnd/>
            <a:tailEnd/>
          </a:ln>
          <a:effectLst/>
        </p:spPr>
        <p:txBody>
          <a:bodyPr wrap="none">
            <a:spAutoFit/>
          </a:bodyPr>
          <a:lstStyle/>
          <a:p>
            <a:r>
              <a:rPr lang="en-US" sz="1400">
                <a:hlinkClick r:id="rId5" action="ppaction://hlinksldjump" tooltip="Go to Solution of Part b)"/>
              </a:rPr>
              <a:t>Go to Solution of Part b)</a:t>
            </a:r>
            <a:endParaRPr lang="en-US" sz="1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685800" y="304800"/>
            <a:ext cx="7772400" cy="1219200"/>
          </a:xfrm>
        </p:spPr>
        <p:txBody>
          <a:bodyPr/>
          <a:lstStyle/>
          <a:p>
            <a:r>
              <a:rPr lang="en-US" sz="3200"/>
              <a:t>The Solution for Part b)</a:t>
            </a:r>
            <a:endParaRPr lang="en-US" sz="3200">
              <a:solidFill>
                <a:schemeClr val="accent1"/>
              </a:solidFill>
            </a:endParaRPr>
          </a:p>
        </p:txBody>
      </p:sp>
      <p:sp>
        <p:nvSpPr>
          <p:cNvPr id="171014" name="Rectangle 6"/>
          <p:cNvSpPr>
            <a:spLocks noGrp="1" noChangeArrowheads="1"/>
          </p:cNvSpPr>
          <p:nvPr>
            <p:ph idx="1"/>
          </p:nvPr>
        </p:nvSpPr>
        <p:spPr>
          <a:xfrm>
            <a:off x="228600" y="1371600"/>
            <a:ext cx="8686800" cy="1981200"/>
          </a:xfrm>
          <a:noFill/>
          <a:ln/>
        </p:spPr>
        <p:txBody>
          <a:bodyPr/>
          <a:lstStyle/>
          <a:p>
            <a:pPr marL="609600" indent="-609600">
              <a:buFontTx/>
              <a:buNone/>
            </a:pPr>
            <a:r>
              <a:rPr lang="en-US" sz="1800"/>
              <a:t>A certain source produces a current </a:t>
            </a:r>
            <a:r>
              <a:rPr lang="en-US" sz="1800" i="1"/>
              <a:t>i</a:t>
            </a:r>
            <a:r>
              <a:rPr lang="en-US" sz="1800"/>
              <a:t>, with</a:t>
            </a:r>
          </a:p>
          <a:p>
            <a:pPr marL="609600" indent="-609600">
              <a:buFontTx/>
              <a:buNone/>
            </a:pPr>
            <a:r>
              <a:rPr lang="en-US" sz="1800"/>
              <a:t> </a:t>
            </a:r>
          </a:p>
          <a:p>
            <a:pPr marL="609600" indent="-609600">
              <a:buFontTx/>
              <a:buNone/>
            </a:pPr>
            <a:endParaRPr lang="en-US" sz="1800"/>
          </a:p>
          <a:p>
            <a:pPr marL="609600" indent="-609600">
              <a:buFontTx/>
              <a:buNone/>
            </a:pPr>
            <a:r>
              <a:rPr lang="en-US" sz="1800"/>
              <a:t>where </a:t>
            </a:r>
            <a:r>
              <a:rPr lang="en-US" sz="1800" i="1"/>
              <a:t>v</a:t>
            </a:r>
            <a:r>
              <a:rPr lang="en-US" sz="1800"/>
              <a:t> is given in [V].  </a:t>
            </a:r>
          </a:p>
          <a:p>
            <a:pPr marL="609600" indent="-609600">
              <a:spcBef>
                <a:spcPct val="0"/>
              </a:spcBef>
              <a:buFontTx/>
              <a:buAutoNum type="alphaLcParenR" startAt="2"/>
            </a:pPr>
            <a:r>
              <a:rPr lang="en-US" sz="1800"/>
              <a:t>Give the units that must be associated with the numbers 0.5 and 400 in the first expression, to get the units to come out in [A] as indicated.  </a:t>
            </a:r>
          </a:p>
        </p:txBody>
      </p:sp>
      <p:sp>
        <p:nvSpPr>
          <p:cNvPr id="171011" name="Rectangle 3"/>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71012" name="Text Box 4"/>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71013" name="Text Box 5"/>
          <p:cNvSpPr txBox="1">
            <a:spLocks noChangeArrowheads="1"/>
          </p:cNvSpPr>
          <p:nvPr/>
        </p:nvSpPr>
        <p:spPr bwMode="auto">
          <a:xfrm>
            <a:off x="152400" y="3505200"/>
            <a:ext cx="8458200" cy="376238"/>
          </a:xfrm>
          <a:prstGeom prst="rect">
            <a:avLst/>
          </a:prstGeom>
          <a:solidFill>
            <a:srgbClr val="00FFFF"/>
          </a:solidFill>
          <a:ln w="9525">
            <a:solidFill>
              <a:schemeClr val="tx1"/>
            </a:solidFill>
            <a:miter lim="800000"/>
            <a:headEnd/>
            <a:tailEnd/>
          </a:ln>
          <a:effectLst/>
        </p:spPr>
        <p:txBody>
          <a:bodyPr>
            <a:spAutoFit/>
          </a:bodyPr>
          <a:lstStyle/>
          <a:p>
            <a:pPr marL="457200" indent="-457200">
              <a:spcBef>
                <a:spcPct val="50000"/>
              </a:spcBef>
            </a:pPr>
            <a:r>
              <a:rPr lang="en-US" sz="1800"/>
              <a:t>For Part b), the key is that the dimensions must come out properly.  </a:t>
            </a:r>
          </a:p>
        </p:txBody>
      </p:sp>
      <p:graphicFrame>
        <p:nvGraphicFramePr>
          <p:cNvPr id="171015" name="Object 7"/>
          <p:cNvGraphicFramePr>
            <a:graphicFrameLocks noChangeAspect="1"/>
          </p:cNvGraphicFramePr>
          <p:nvPr/>
        </p:nvGraphicFramePr>
        <p:xfrm>
          <a:off x="914400" y="1752600"/>
          <a:ext cx="2209800" cy="633413"/>
        </p:xfrm>
        <a:graphic>
          <a:graphicData uri="http://schemas.openxmlformats.org/presentationml/2006/ole">
            <p:oleObj spid="_x0000_s171015" name="Equation" r:id="rId4" imgW="1549080" imgH="444240" progId="Equation.DSMT4">
              <p:embed/>
            </p:oleObj>
          </a:graphicData>
        </a:graphic>
      </p:graphicFrame>
      <p:sp>
        <p:nvSpPr>
          <p:cNvPr id="171016" name="Text Box 8"/>
          <p:cNvSpPr txBox="1">
            <a:spLocks noChangeArrowheads="1"/>
          </p:cNvSpPr>
          <p:nvPr/>
        </p:nvSpPr>
        <p:spPr bwMode="auto">
          <a:xfrm>
            <a:off x="152400" y="3962400"/>
            <a:ext cx="8458200" cy="2657475"/>
          </a:xfrm>
          <a:prstGeom prst="rect">
            <a:avLst/>
          </a:prstGeom>
          <a:solidFill>
            <a:schemeClr val="accent1"/>
          </a:solidFill>
          <a:ln w="9525">
            <a:solidFill>
              <a:schemeClr val="tx1"/>
            </a:solidFill>
            <a:miter lim="800000"/>
            <a:headEnd/>
            <a:tailEnd/>
          </a:ln>
          <a:effectLst/>
        </p:spPr>
        <p:txBody>
          <a:bodyPr>
            <a:spAutoFit/>
          </a:bodyPr>
          <a:lstStyle/>
          <a:p>
            <a:r>
              <a:rPr lang="en-US"/>
              <a:t>We have found that the expression for the current could have just as easily been given as</a:t>
            </a:r>
          </a:p>
          <a:p>
            <a:endParaRPr lang="en-US"/>
          </a:p>
          <a:p>
            <a:endParaRPr lang="en-US"/>
          </a:p>
          <a:p>
            <a:r>
              <a:rPr lang="en-US"/>
              <a:t> </a:t>
            </a:r>
          </a:p>
          <a:p>
            <a:r>
              <a:rPr lang="en-US"/>
              <a:t>When we use this format, the units for 400 tell us to use [V] for </a:t>
            </a:r>
            <a:r>
              <a:rPr lang="en-US" i="1"/>
              <a:t>v</a:t>
            </a:r>
            <a:r>
              <a:rPr lang="en-US"/>
              <a:t>, and when we do the unit analysis, the answer comes out in [A].</a:t>
            </a:r>
          </a:p>
        </p:txBody>
      </p:sp>
      <p:graphicFrame>
        <p:nvGraphicFramePr>
          <p:cNvPr id="171017" name="Object 9"/>
          <p:cNvGraphicFramePr>
            <a:graphicFrameLocks noChangeAspect="1"/>
          </p:cNvGraphicFramePr>
          <p:nvPr/>
        </p:nvGraphicFramePr>
        <p:xfrm>
          <a:off x="365125" y="4908550"/>
          <a:ext cx="2698750" cy="723900"/>
        </p:xfrm>
        <a:graphic>
          <a:graphicData uri="http://schemas.openxmlformats.org/presentationml/2006/ole">
            <p:oleObj spid="_x0000_s171017" name="Equation" r:id="rId5" imgW="1892160" imgH="507960" progId="Equation.DSMT4">
              <p:embed/>
            </p:oleObj>
          </a:graphicData>
        </a:graphic>
      </p:graphicFrame>
      <p:sp>
        <p:nvSpPr>
          <p:cNvPr id="171018" name="Text Box 10"/>
          <p:cNvSpPr txBox="1">
            <a:spLocks noChangeArrowheads="1"/>
          </p:cNvSpPr>
          <p:nvPr/>
        </p:nvSpPr>
        <p:spPr bwMode="auto">
          <a:xfrm>
            <a:off x="8099425" y="1905000"/>
            <a:ext cx="1044575" cy="304800"/>
          </a:xfrm>
          <a:prstGeom prst="rect">
            <a:avLst/>
          </a:prstGeom>
          <a:noFill/>
          <a:ln w="9525">
            <a:noFill/>
            <a:miter lim="800000"/>
            <a:headEnd/>
            <a:tailEnd/>
          </a:ln>
          <a:effectLst/>
        </p:spPr>
        <p:txBody>
          <a:bodyPr wrap="none">
            <a:spAutoFit/>
          </a:bodyPr>
          <a:lstStyle/>
          <a:p>
            <a:r>
              <a:rPr lang="en-US" sz="1400">
                <a:hlinkClick r:id="rId6" action="ppaction://hlinksldjump" tooltip="Go to Notes"/>
              </a:rPr>
              <a:t>Go to Notes</a:t>
            </a:r>
            <a:endParaRPr lang="en-US" sz="1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9600" y="609600"/>
            <a:ext cx="7772400" cy="1143000"/>
          </a:xfrm>
        </p:spPr>
        <p:txBody>
          <a:bodyPr/>
          <a:lstStyle/>
          <a:p>
            <a:r>
              <a:rPr lang="en-US" sz="3600"/>
              <a:t>Why is showing the units so important?</a:t>
            </a:r>
          </a:p>
        </p:txBody>
      </p:sp>
      <p:sp>
        <p:nvSpPr>
          <p:cNvPr id="49155" name="Rectangle 3"/>
          <p:cNvSpPr>
            <a:spLocks noGrp="1" noChangeArrowheads="1"/>
          </p:cNvSpPr>
          <p:nvPr>
            <p:ph idx="1"/>
          </p:nvPr>
        </p:nvSpPr>
        <p:spPr>
          <a:xfrm>
            <a:off x="685800" y="1752600"/>
            <a:ext cx="7772400" cy="3429000"/>
          </a:xfrm>
        </p:spPr>
        <p:txBody>
          <a:bodyPr/>
          <a:lstStyle/>
          <a:p>
            <a:r>
              <a:rPr lang="en-US" sz="2000"/>
              <a:t>When we work in a single text, or a single class, or a single area, we often agree to use the same units all the time.  In these situations, it is not that important to show units.</a:t>
            </a:r>
          </a:p>
          <a:p>
            <a:r>
              <a:rPr lang="en-US" sz="2000"/>
              <a:t>However, in any situation where the units being used is not </a:t>
            </a:r>
            <a:r>
              <a:rPr lang="en-US" sz="2000" u="sng"/>
              <a:t>very</a:t>
            </a:r>
            <a:r>
              <a:rPr lang="en-US" sz="2000"/>
              <a:t> clear, it is good practice to show them.  </a:t>
            </a:r>
          </a:p>
          <a:p>
            <a:r>
              <a:rPr lang="en-US" sz="2000"/>
              <a:t>A recent Mars mission failed because two groups used different units and conversions were not made.  This is only one of many, many errors that have happened because of the failure to communicate about units.  </a:t>
            </a:r>
            <a:r>
              <a:rPr lang="en-US" sz="2400"/>
              <a:t>Show units.  When in doubt, show units.  When in doubt about whether you are in doubt, show units.</a:t>
            </a:r>
          </a:p>
        </p:txBody>
      </p:sp>
      <p:pic>
        <p:nvPicPr>
          <p:cNvPr id="49156" name="Picture 4" descr="E:\Program Files\Microsoft Office\Clipart\homeanim\ag00007_.gif"/>
          <p:cNvPicPr>
            <a:picLocks noChangeAspect="1" noChangeArrowheads="1" noCrop="1"/>
          </p:cNvPicPr>
          <p:nvPr/>
        </p:nvPicPr>
        <p:blipFill>
          <a:blip r:embed="rId2" cstate="print"/>
          <a:srcRect/>
          <a:stretch>
            <a:fillRect/>
          </a:stretch>
        </p:blipFill>
        <p:spPr bwMode="auto">
          <a:xfrm>
            <a:off x="5257800" y="5257800"/>
            <a:ext cx="1235075" cy="1428750"/>
          </a:xfrm>
          <a:prstGeom prst="rect">
            <a:avLst/>
          </a:prstGeom>
          <a:noFill/>
        </p:spPr>
      </p:pic>
      <p:sp>
        <p:nvSpPr>
          <p:cNvPr id="49157" name="Text Box 5"/>
          <p:cNvSpPr txBox="1">
            <a:spLocks noChangeArrowheads="1"/>
          </p:cNvSpPr>
          <p:nvPr/>
        </p:nvSpPr>
        <p:spPr bwMode="auto">
          <a:xfrm>
            <a:off x="8077200" y="6127750"/>
            <a:ext cx="1066800" cy="730250"/>
          </a:xfrm>
          <a:prstGeom prst="rect">
            <a:avLst/>
          </a:prstGeom>
          <a:noFill/>
          <a:ln w="9525">
            <a:noFill/>
            <a:miter lim="800000"/>
            <a:headEnd/>
            <a:tailEnd/>
          </a:ln>
          <a:effectLst/>
        </p:spPr>
        <p:txBody>
          <a:bodyPr>
            <a:spAutoFit/>
          </a:bodyPr>
          <a:lstStyle/>
          <a:p>
            <a:pPr algn="ctr">
              <a:spcBef>
                <a:spcPct val="50000"/>
              </a:spcBef>
            </a:pPr>
            <a:r>
              <a:rPr lang="en-US" sz="1400"/>
              <a:t>Go back to </a:t>
            </a:r>
            <a:r>
              <a:rPr lang="en-US" sz="1400">
                <a:hlinkClick r:id="rId3" action="ppaction://hlinksldjump" tooltip="This takes you back to slide 2"/>
              </a:rPr>
              <a:t>Overview</a:t>
            </a:r>
            <a:r>
              <a:rPr lang="en-US" sz="1400">
                <a:hlinkClick r:id="rId3" action="ppaction://hlinksldjump" tooltip="This takes you back to slide 2"/>
              </a:rPr>
              <a:t> </a:t>
            </a:r>
            <a:r>
              <a:rPr lang="en-US" sz="1400"/>
              <a:t>slide.</a:t>
            </a:r>
          </a:p>
        </p:txBody>
      </p:sp>
      <p:sp>
        <p:nvSpPr>
          <p:cNvPr id="49159" name="Text Box 7"/>
          <p:cNvSpPr txBox="1">
            <a:spLocks noChangeArrowheads="1"/>
          </p:cNvSpPr>
          <p:nvPr/>
        </p:nvSpPr>
        <p:spPr bwMode="auto">
          <a:xfrm>
            <a:off x="6934200" y="6340475"/>
            <a:ext cx="990600" cy="517525"/>
          </a:xfrm>
          <a:prstGeom prst="rect">
            <a:avLst/>
          </a:prstGeom>
          <a:noFill/>
          <a:ln w="9525">
            <a:noFill/>
            <a:miter lim="800000"/>
            <a:headEnd/>
            <a:tailEnd/>
          </a:ln>
          <a:effectLst/>
        </p:spPr>
        <p:txBody>
          <a:bodyPr>
            <a:spAutoFit/>
          </a:bodyPr>
          <a:lstStyle/>
          <a:p>
            <a:pPr algn="ctr"/>
            <a:r>
              <a:rPr lang="en-US" sz="1400">
                <a:hlinkClick r:id="rId4" action="ppaction://hlinksldjump" tooltip="Go to Next Note"/>
              </a:rPr>
              <a:t>Go to Next Note</a:t>
            </a:r>
            <a:endParaRPr lang="en-US" sz="1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609600" y="609600"/>
            <a:ext cx="7772400" cy="1143000"/>
          </a:xfrm>
        </p:spPr>
        <p:txBody>
          <a:bodyPr/>
          <a:lstStyle/>
          <a:p>
            <a:r>
              <a:rPr lang="en-US" sz="3600"/>
              <a:t>What is this engineering approximation stuff?</a:t>
            </a:r>
          </a:p>
        </p:txBody>
      </p:sp>
      <p:sp>
        <p:nvSpPr>
          <p:cNvPr id="173059" name="Rectangle 3"/>
          <p:cNvSpPr>
            <a:spLocks noGrp="1" noChangeArrowheads="1"/>
          </p:cNvSpPr>
          <p:nvPr>
            <p:ph idx="1"/>
          </p:nvPr>
        </p:nvSpPr>
        <p:spPr>
          <a:xfrm>
            <a:off x="685800" y="1752600"/>
            <a:ext cx="7772400" cy="3429000"/>
          </a:xfrm>
        </p:spPr>
        <p:txBody>
          <a:bodyPr/>
          <a:lstStyle/>
          <a:p>
            <a:pPr>
              <a:lnSpc>
                <a:spcPct val="90000"/>
              </a:lnSpc>
              <a:spcBef>
                <a:spcPct val="0"/>
              </a:spcBef>
              <a:buFontTx/>
              <a:buNone/>
            </a:pPr>
            <a:r>
              <a:rPr lang="en-US" sz="2000"/>
              <a:t>In this problem, we made the engineering assumption that if we add </a:t>
            </a:r>
            <a:br>
              <a:rPr lang="en-US" sz="2000"/>
            </a:br>
            <a:r>
              <a:rPr lang="en-US" sz="2000"/>
              <a:t>A + B, and if A &gt;&gt;B, then </a:t>
            </a:r>
          </a:p>
          <a:p>
            <a:pPr>
              <a:lnSpc>
                <a:spcPct val="90000"/>
              </a:lnSpc>
              <a:spcBef>
                <a:spcPct val="0"/>
              </a:spcBef>
              <a:buFontTx/>
              <a:buNone/>
            </a:pPr>
            <a:r>
              <a:rPr lang="en-US" sz="2000"/>
              <a:t>		A + B </a:t>
            </a:r>
            <a:r>
              <a:rPr lang="en-US" sz="2000">
                <a:latin typeface="Symbol" pitchFamily="18" charset="2"/>
              </a:rPr>
              <a:t>»</a:t>
            </a:r>
            <a:r>
              <a:rPr lang="en-US" sz="2000"/>
              <a:t> A.</a:t>
            </a:r>
          </a:p>
          <a:p>
            <a:pPr>
              <a:lnSpc>
                <a:spcPct val="90000"/>
              </a:lnSpc>
              <a:spcBef>
                <a:spcPct val="0"/>
              </a:spcBef>
              <a:buFontTx/>
              <a:buNone/>
            </a:pPr>
            <a:endParaRPr lang="en-US" sz="2000"/>
          </a:p>
          <a:p>
            <a:pPr>
              <a:lnSpc>
                <a:spcPct val="90000"/>
              </a:lnSpc>
              <a:spcBef>
                <a:spcPct val="0"/>
              </a:spcBef>
              <a:buFontTx/>
              <a:buNone/>
            </a:pPr>
            <a:r>
              <a:rPr lang="en-US" sz="2000"/>
              <a:t>This is the kind of thing that engineers do to simplify problems, so that we can use a simpler method to solve the problem.  The key is that if we have an accurate enough answer to the problem, it doesn’t matter whether our answer is exact.  Judging when to approximate, and when not to approximate, is a part of engineering.  In this problem, we are not given any firm guidelines.  In engineering practice, the guidelines will depend on the application.</a:t>
            </a:r>
          </a:p>
        </p:txBody>
      </p:sp>
      <p:pic>
        <p:nvPicPr>
          <p:cNvPr id="173060" name="Picture 4" descr="E:\Program Files\Microsoft Office\Clipart\homeanim\ag00007_.gif"/>
          <p:cNvPicPr>
            <a:picLocks noChangeAspect="1" noChangeArrowheads="1" noCrop="1"/>
          </p:cNvPicPr>
          <p:nvPr/>
        </p:nvPicPr>
        <p:blipFill>
          <a:blip r:embed="rId2" cstate="print"/>
          <a:srcRect/>
          <a:stretch>
            <a:fillRect/>
          </a:stretch>
        </p:blipFill>
        <p:spPr bwMode="auto">
          <a:xfrm>
            <a:off x="5257800" y="5257800"/>
            <a:ext cx="1235075" cy="1428750"/>
          </a:xfrm>
          <a:prstGeom prst="rect">
            <a:avLst/>
          </a:prstGeom>
          <a:noFill/>
        </p:spPr>
      </p:pic>
      <p:sp>
        <p:nvSpPr>
          <p:cNvPr id="173061" name="Text Box 5"/>
          <p:cNvSpPr txBox="1">
            <a:spLocks noChangeArrowheads="1"/>
          </p:cNvSpPr>
          <p:nvPr/>
        </p:nvSpPr>
        <p:spPr bwMode="auto">
          <a:xfrm>
            <a:off x="8077200" y="6127750"/>
            <a:ext cx="1066800" cy="730250"/>
          </a:xfrm>
          <a:prstGeom prst="rect">
            <a:avLst/>
          </a:prstGeom>
          <a:noFill/>
          <a:ln w="9525">
            <a:noFill/>
            <a:miter lim="800000"/>
            <a:headEnd/>
            <a:tailEnd/>
          </a:ln>
          <a:effectLst/>
        </p:spPr>
        <p:txBody>
          <a:bodyPr>
            <a:spAutoFit/>
          </a:bodyPr>
          <a:lstStyle/>
          <a:p>
            <a:pPr algn="ctr">
              <a:spcBef>
                <a:spcPct val="50000"/>
              </a:spcBef>
            </a:pPr>
            <a:r>
              <a:rPr lang="en-US" sz="1400"/>
              <a:t>Go back to </a:t>
            </a:r>
            <a:r>
              <a:rPr lang="en-US" sz="1400">
                <a:hlinkClick r:id="rId3" action="ppaction://hlinksldjump" tooltip="This takes you back to slide 2"/>
              </a:rPr>
              <a:t>Overview</a:t>
            </a:r>
            <a:r>
              <a:rPr lang="en-US" sz="1400">
                <a:hlinkClick r:id="rId3" action="ppaction://hlinksldjump" tooltip="This takes you back to slide 2"/>
              </a:rPr>
              <a:t> </a:t>
            </a:r>
            <a:r>
              <a:rPr lang="en-US" sz="1400"/>
              <a:t>slide.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Coverage in this Module</a:t>
            </a:r>
          </a:p>
        </p:txBody>
      </p:sp>
      <p:sp>
        <p:nvSpPr>
          <p:cNvPr id="75779" name="Rectangle 3"/>
          <p:cNvSpPr>
            <a:spLocks noGrp="1" noChangeArrowheads="1"/>
          </p:cNvSpPr>
          <p:nvPr>
            <p:ph idx="1"/>
          </p:nvPr>
        </p:nvSpPr>
        <p:spPr/>
        <p:txBody>
          <a:bodyPr/>
          <a:lstStyle/>
          <a:p>
            <a:pPr>
              <a:buFontTx/>
              <a:buNone/>
            </a:pPr>
            <a:r>
              <a:rPr lang="en-US" sz="2800"/>
              <a:t>The material for this problem is covered in this module in the following presentation:</a:t>
            </a:r>
          </a:p>
          <a:p>
            <a:pPr>
              <a:buFontTx/>
              <a:buNone/>
            </a:pPr>
            <a:endParaRPr lang="en-US" sz="2800"/>
          </a:p>
          <a:p>
            <a:r>
              <a:rPr lang="en-US" sz="2800">
                <a:hlinkClick r:id="rId4" action="ppaction://hlinkpres?slideindex=1&amp;slidetitle="/>
              </a:rPr>
              <a:t>DPKC_Mod01_Part03</a:t>
            </a:r>
            <a:endParaRPr lang="en-US" sz="2800"/>
          </a:p>
        </p:txBody>
      </p:sp>
      <p:sp>
        <p:nvSpPr>
          <p:cNvPr id="75780" name="Text Box 4"/>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5" action="ppaction://hlinksldjump" tooltip="Next slide"/>
              </a:rPr>
              <a:t>Next slide</a:t>
            </a:r>
            <a:endParaRPr lang="en-US" sz="1400"/>
          </a:p>
        </p:txBody>
      </p:sp>
      <p:pic>
        <p:nvPicPr>
          <p:cNvPr id="75781" name="Picture 5">
            <a:hlinkClick r:id="" action="ppaction://media"/>
          </p:cNvPr>
          <p:cNvPicPr>
            <a:picLocks noRot="1" noChangeAspect="1" noChangeArrowheads="1"/>
          </p:cNvPicPr>
          <p:nvPr>
            <a:wavAudioFile r:embed="rId1" name="Recorded Sound"/>
          </p:nvPr>
        </p:nvPicPr>
        <p:blipFill>
          <a:blip r:embed="rId6" cstate="print"/>
          <a:srcRect/>
          <a:stretch>
            <a:fillRect/>
          </a:stretch>
        </p:blipFill>
        <p:spPr bwMode="auto">
          <a:xfrm>
            <a:off x="7772400" y="6553200"/>
            <a:ext cx="304800" cy="3048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5781"/>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4000" fill="hold"/>
                                        <p:tgtEl>
                                          <p:spTgt spid="75781"/>
                                        </p:tgtEl>
                                      </p:cBhvr>
                                    </p:cmd>
                                  </p:childTnLst>
                                </p:cTn>
                              </p:par>
                            </p:childTnLst>
                          </p:cTn>
                        </p:par>
                      </p:childTnLst>
                    </p:cTn>
                  </p:par>
                </p:childTnLst>
              </p:cTn>
              <p:nextCondLst>
                <p:cond evt="onClick" delay="0">
                  <p:tgtEl>
                    <p:spTgt spid="75781"/>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5781"/>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304800"/>
            <a:ext cx="7772400" cy="685800"/>
          </a:xfrm>
        </p:spPr>
        <p:txBody>
          <a:bodyPr/>
          <a:lstStyle/>
          <a:p>
            <a:r>
              <a:rPr lang="en-US" sz="2400"/>
              <a:t>Problem Statement</a:t>
            </a:r>
          </a:p>
        </p:txBody>
      </p:sp>
      <p:sp>
        <p:nvSpPr>
          <p:cNvPr id="56323" name="Rectangle 3"/>
          <p:cNvSpPr>
            <a:spLocks noGrp="1" noChangeArrowheads="1"/>
          </p:cNvSpPr>
          <p:nvPr>
            <p:ph idx="1"/>
          </p:nvPr>
        </p:nvSpPr>
        <p:spPr>
          <a:xfrm>
            <a:off x="228600" y="1981200"/>
            <a:ext cx="8686800" cy="39624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56325" name="Rectangle 5"/>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graphicFrame>
        <p:nvGraphicFramePr>
          <p:cNvPr id="56324" name="Object 4"/>
          <p:cNvGraphicFramePr>
            <a:graphicFrameLocks noChangeAspect="1"/>
          </p:cNvGraphicFramePr>
          <p:nvPr/>
        </p:nvGraphicFramePr>
        <p:xfrm>
          <a:off x="914400" y="2438400"/>
          <a:ext cx="2209800" cy="633413"/>
        </p:xfrm>
        <a:graphic>
          <a:graphicData uri="http://schemas.openxmlformats.org/presentationml/2006/ole">
            <p:oleObj spid="_x0000_s56324" name="Equation" r:id="rId5" imgW="1549080" imgH="444240" progId="Equation.DSMT4">
              <p:embed/>
            </p:oleObj>
          </a:graphicData>
        </a:graphic>
      </p:graphicFrame>
      <p:graphicFrame>
        <p:nvGraphicFramePr>
          <p:cNvPr id="56329" name="Object 9"/>
          <p:cNvGraphicFramePr>
            <a:graphicFrameLocks noChangeAspect="1"/>
          </p:cNvGraphicFramePr>
          <p:nvPr/>
        </p:nvGraphicFramePr>
        <p:xfrm>
          <a:off x="914400" y="3886200"/>
          <a:ext cx="1143000" cy="387350"/>
        </p:xfrm>
        <a:graphic>
          <a:graphicData uri="http://schemas.openxmlformats.org/presentationml/2006/ole">
            <p:oleObj spid="_x0000_s56329" name="Equation" r:id="rId6" imgW="787320" imgH="266400" progId="Equation.DSMT4">
              <p:embed/>
            </p:oleObj>
          </a:graphicData>
        </a:graphic>
      </p:graphicFrame>
      <p:sp>
        <p:nvSpPr>
          <p:cNvPr id="56332" name="Text Box 12"/>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7" action="ppaction://hlinksldjump" tooltip="Next slide"/>
              </a:rPr>
              <a:t>Next slide</a:t>
            </a:r>
            <a:endParaRPr lang="en-US" sz="1400"/>
          </a:p>
        </p:txBody>
      </p:sp>
      <p:pic>
        <p:nvPicPr>
          <p:cNvPr id="56333" name="Picture 13">
            <a:hlinkClick r:id="" action="ppaction://media"/>
          </p:cNvPr>
          <p:cNvPicPr>
            <a:picLocks noRot="1" noChangeAspect="1" noChangeArrowheads="1"/>
          </p:cNvPicPr>
          <p:nvPr>
            <a:wavAudioFile r:embed="rId2" name="Recorded Sound"/>
          </p:nvPr>
        </p:nvPicPr>
        <p:blipFill>
          <a:blip r:embed="rId8" cstate="print"/>
          <a:srcRect/>
          <a:stretch>
            <a:fillRect/>
          </a:stretch>
        </p:blipFill>
        <p:spPr bwMode="auto">
          <a:xfrm>
            <a:off x="7924800" y="6553200"/>
            <a:ext cx="304800" cy="304800"/>
          </a:xfrm>
          <a:prstGeom prst="rect">
            <a:avLst/>
          </a:prstGeom>
          <a:noFill/>
        </p:spPr>
      </p:pic>
      <p:pic>
        <p:nvPicPr>
          <p:cNvPr id="56338" name="Picture 18" descr="E:\Program Files\Microsoft Office\Clipart\standard\stddir3\in00589_.wmf"/>
          <p:cNvPicPr>
            <a:picLocks noChangeAspect="1" noChangeArrowheads="1"/>
          </p:cNvPicPr>
          <p:nvPr/>
        </p:nvPicPr>
        <p:blipFill>
          <a:blip r:embed="rId9" cstate="print"/>
          <a:srcRect/>
          <a:stretch>
            <a:fillRect/>
          </a:stretch>
        </p:blipFill>
        <p:spPr bwMode="auto">
          <a:xfrm>
            <a:off x="6107113" y="152400"/>
            <a:ext cx="2774950" cy="32766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633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000" fill="hold"/>
                                        <p:tgtEl>
                                          <p:spTgt spid="56333"/>
                                        </p:tgtEl>
                                      </p:cBhvr>
                                    </p:cmd>
                                  </p:childTnLst>
                                </p:cTn>
                              </p:par>
                            </p:childTnLst>
                          </p:cTn>
                        </p:par>
                      </p:childTnLst>
                    </p:cTn>
                  </p:par>
                </p:childTnLst>
              </p:cTn>
              <p:nextCondLst>
                <p:cond evt="onClick" delay="0">
                  <p:tgtEl>
                    <p:spTgt spid="56333"/>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6333"/>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304800"/>
            <a:ext cx="7772400" cy="685800"/>
          </a:xfrm>
        </p:spPr>
        <p:txBody>
          <a:bodyPr/>
          <a:lstStyle/>
          <a:p>
            <a:r>
              <a:rPr lang="en-US" sz="2400"/>
              <a:t>Solution – First Step – Where to Start?</a:t>
            </a:r>
          </a:p>
        </p:txBody>
      </p:sp>
      <p:sp>
        <p:nvSpPr>
          <p:cNvPr id="61443" name="Rectangle 3"/>
          <p:cNvSpPr>
            <a:spLocks noGrp="1" noChangeArrowheads="1"/>
          </p:cNvSpPr>
          <p:nvPr>
            <p:ph idx="1"/>
          </p:nvPr>
        </p:nvSpPr>
        <p:spPr>
          <a:xfrm>
            <a:off x="228600" y="1143000"/>
            <a:ext cx="8686800" cy="48006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spcBef>
                <a:spcPct val="0"/>
              </a:spcBef>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61444"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61448" name="Text Box 8"/>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61449" name="Text Box 9"/>
          <p:cNvSpPr txBox="1">
            <a:spLocks noChangeArrowheads="1"/>
          </p:cNvSpPr>
          <p:nvPr/>
        </p:nvSpPr>
        <p:spPr bwMode="auto">
          <a:xfrm>
            <a:off x="382588" y="5483225"/>
            <a:ext cx="4648200" cy="314325"/>
          </a:xfrm>
          <a:prstGeom prst="rect">
            <a:avLst/>
          </a:prstGeom>
          <a:solidFill>
            <a:srgbClr val="00FFFF"/>
          </a:solidFill>
          <a:ln w="9525">
            <a:solidFill>
              <a:schemeClr val="tx1"/>
            </a:solidFill>
            <a:miter lim="800000"/>
            <a:headEnd/>
            <a:tailEnd/>
          </a:ln>
          <a:effectLst/>
        </p:spPr>
        <p:txBody>
          <a:bodyPr>
            <a:spAutoFit/>
          </a:bodyPr>
          <a:lstStyle/>
          <a:p>
            <a:pPr>
              <a:spcBef>
                <a:spcPct val="50000"/>
              </a:spcBef>
            </a:pPr>
            <a:r>
              <a:rPr lang="en-US" sz="1400"/>
              <a:t>How should we start this problem?  What is the first step?</a:t>
            </a:r>
          </a:p>
        </p:txBody>
      </p:sp>
      <p:sp>
        <p:nvSpPr>
          <p:cNvPr id="61451" name="Text Box 11"/>
          <p:cNvSpPr txBox="1">
            <a:spLocks noChangeArrowheads="1"/>
          </p:cNvSpPr>
          <p:nvPr/>
        </p:nvSpPr>
        <p:spPr bwMode="auto">
          <a:xfrm>
            <a:off x="8232775" y="6553200"/>
            <a:ext cx="911225" cy="304800"/>
          </a:xfrm>
          <a:prstGeom prst="rect">
            <a:avLst/>
          </a:prstGeom>
          <a:noFill/>
          <a:ln w="9525">
            <a:noFill/>
            <a:miter lim="800000"/>
            <a:headEnd/>
            <a:tailEnd/>
          </a:ln>
          <a:effectLst/>
        </p:spPr>
        <p:txBody>
          <a:bodyPr wrap="none">
            <a:spAutoFit/>
          </a:bodyPr>
          <a:lstStyle/>
          <a:p>
            <a:r>
              <a:rPr lang="en-US" sz="1400">
                <a:hlinkClick r:id="rId5" action="ppaction://hlinksldjump" tooltip="Next slide"/>
              </a:rPr>
              <a:t>Next slide</a:t>
            </a:r>
            <a:endParaRPr lang="en-US" sz="1400"/>
          </a:p>
        </p:txBody>
      </p:sp>
      <p:pic>
        <p:nvPicPr>
          <p:cNvPr id="61452" name="Picture 12">
            <a:hlinkClick r:id="" action="ppaction://media"/>
          </p:cNvPr>
          <p:cNvPicPr>
            <a:picLocks noRot="1" noChangeAspect="1" noChangeArrowheads="1"/>
          </p:cNvPicPr>
          <p:nvPr>
            <a:wavAudioFile r:embed="rId2" name="Recorded Sound"/>
          </p:nvPr>
        </p:nvPicPr>
        <p:blipFill>
          <a:blip r:embed="rId6" cstate="print"/>
          <a:srcRect/>
          <a:stretch>
            <a:fillRect/>
          </a:stretch>
        </p:blipFill>
        <p:spPr bwMode="auto">
          <a:xfrm>
            <a:off x="7924800" y="6553200"/>
            <a:ext cx="304800" cy="304800"/>
          </a:xfrm>
          <a:prstGeom prst="rect">
            <a:avLst/>
          </a:prstGeom>
          <a:noFill/>
        </p:spPr>
      </p:pic>
      <p:graphicFrame>
        <p:nvGraphicFramePr>
          <p:cNvPr id="61455" name="Object 15"/>
          <p:cNvGraphicFramePr>
            <a:graphicFrameLocks noChangeAspect="1"/>
          </p:cNvGraphicFramePr>
          <p:nvPr/>
        </p:nvGraphicFramePr>
        <p:xfrm>
          <a:off x="914400" y="1600200"/>
          <a:ext cx="2209800" cy="633413"/>
        </p:xfrm>
        <a:graphic>
          <a:graphicData uri="http://schemas.openxmlformats.org/presentationml/2006/ole">
            <p:oleObj spid="_x0000_s61455" name="Equation" r:id="rId7" imgW="1549080" imgH="444240" progId="Equation.DSMT4">
              <p:embed/>
            </p:oleObj>
          </a:graphicData>
        </a:graphic>
      </p:graphicFrame>
      <p:graphicFrame>
        <p:nvGraphicFramePr>
          <p:cNvPr id="61456" name="Object 16"/>
          <p:cNvGraphicFramePr>
            <a:graphicFrameLocks noChangeAspect="1"/>
          </p:cNvGraphicFramePr>
          <p:nvPr/>
        </p:nvGraphicFramePr>
        <p:xfrm>
          <a:off x="914400" y="3124200"/>
          <a:ext cx="1143000" cy="387350"/>
        </p:xfrm>
        <a:graphic>
          <a:graphicData uri="http://schemas.openxmlformats.org/presentationml/2006/ole">
            <p:oleObj spid="_x0000_s61456" name="Equation" r:id="rId8" imgW="787320" imgH="266400" progId="Equation.DSMT4">
              <p:embed/>
            </p:oleObj>
          </a:graphicData>
        </a:graphic>
      </p:graphicFrame>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145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8000" fill="hold"/>
                                        <p:tgtEl>
                                          <p:spTgt spid="61452"/>
                                        </p:tgtEl>
                                      </p:cBhvr>
                                    </p:cmd>
                                  </p:childTnLst>
                                </p:cTn>
                              </p:par>
                            </p:childTnLst>
                          </p:cTn>
                        </p:par>
                      </p:childTnLst>
                    </p:cTn>
                  </p:par>
                </p:childTnLst>
              </p:cTn>
              <p:nextCondLst>
                <p:cond evt="onClick" delay="0">
                  <p:tgtEl>
                    <p:spTgt spid="61452"/>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1452"/>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04800"/>
            <a:ext cx="7772400" cy="685800"/>
          </a:xfrm>
        </p:spPr>
        <p:txBody>
          <a:bodyPr/>
          <a:lstStyle/>
          <a:p>
            <a:r>
              <a:rPr lang="en-US" sz="2400"/>
              <a:t>Problem Solution – First Step</a:t>
            </a:r>
          </a:p>
        </p:txBody>
      </p:sp>
      <p:sp>
        <p:nvSpPr>
          <p:cNvPr id="63491" name="Rectangle 3"/>
          <p:cNvSpPr>
            <a:spLocks noGrp="1" noChangeArrowheads="1"/>
          </p:cNvSpPr>
          <p:nvPr>
            <p:ph idx="1"/>
          </p:nvPr>
        </p:nvSpPr>
        <p:spPr>
          <a:xfrm>
            <a:off x="228600" y="838200"/>
            <a:ext cx="8686800" cy="48006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spcBef>
                <a:spcPct val="0"/>
              </a:spcBef>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63492"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63496" name="Text Box 8"/>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63497" name="Text Box 9"/>
          <p:cNvSpPr txBox="1">
            <a:spLocks noChangeArrowheads="1"/>
          </p:cNvSpPr>
          <p:nvPr/>
        </p:nvSpPr>
        <p:spPr bwMode="auto">
          <a:xfrm>
            <a:off x="533400" y="4419600"/>
            <a:ext cx="4648200" cy="1909763"/>
          </a:xfrm>
          <a:prstGeom prst="rect">
            <a:avLst/>
          </a:prstGeom>
          <a:solidFill>
            <a:srgbClr val="CC3399"/>
          </a:solidFill>
          <a:ln w="9525">
            <a:solidFill>
              <a:schemeClr val="tx1"/>
            </a:solidFill>
            <a:miter lim="800000"/>
            <a:headEnd/>
            <a:tailEnd/>
          </a:ln>
          <a:effectLst/>
        </p:spPr>
        <p:txBody>
          <a:bodyPr>
            <a:spAutoFit/>
          </a:bodyPr>
          <a:lstStyle/>
          <a:p>
            <a:pPr marL="457200" indent="-457200">
              <a:spcBef>
                <a:spcPct val="50000"/>
              </a:spcBef>
            </a:pPr>
            <a:r>
              <a:rPr lang="en-US" sz="1400"/>
              <a:t>How should we start this problem?  What is the first step?</a:t>
            </a:r>
          </a:p>
          <a:p>
            <a:pPr marL="457200" indent="-457200">
              <a:spcBef>
                <a:spcPct val="50000"/>
              </a:spcBef>
              <a:buFontTx/>
              <a:buAutoNum type="alphaLcParenR"/>
            </a:pPr>
            <a:r>
              <a:rPr lang="en-US" sz="1400">
                <a:hlinkClick r:id="rId5" action="ppaction://hlinksldjump" tooltip="Plot the current versus the voltage"/>
              </a:rPr>
              <a:t>Plot the current versus the voltage</a:t>
            </a:r>
            <a:r>
              <a:rPr lang="en-US" sz="1400"/>
              <a:t>.</a:t>
            </a:r>
          </a:p>
          <a:p>
            <a:pPr marL="457200" indent="-457200">
              <a:spcBef>
                <a:spcPct val="50000"/>
              </a:spcBef>
              <a:buFontTx/>
              <a:buAutoNum type="alphaLcParenR"/>
            </a:pPr>
            <a:r>
              <a:rPr lang="en-US" sz="1400">
                <a:hlinkClick r:id="rId5" action="ppaction://hlinksldjump" tooltip="Plot the voltage versus the current"/>
              </a:rPr>
              <a:t>Plot the voltage versus the current</a:t>
            </a:r>
            <a:r>
              <a:rPr lang="en-US" sz="1400"/>
              <a:t>.</a:t>
            </a:r>
          </a:p>
          <a:p>
            <a:pPr marL="457200" indent="-457200">
              <a:spcBef>
                <a:spcPct val="50000"/>
              </a:spcBef>
              <a:buFontTx/>
              <a:buAutoNum type="alphaLcParenR"/>
            </a:pPr>
            <a:r>
              <a:rPr lang="en-US" sz="1400">
                <a:hlinkClick r:id="rId6" action="ppaction://hlinksldjump" tooltip="Calculate the current"/>
              </a:rPr>
              <a:t>Calculate the current</a:t>
            </a:r>
            <a:r>
              <a:rPr lang="en-US" sz="1400"/>
              <a:t>.</a:t>
            </a:r>
          </a:p>
          <a:p>
            <a:pPr marL="457200" indent="-457200">
              <a:spcBef>
                <a:spcPct val="50000"/>
              </a:spcBef>
              <a:buFontTx/>
              <a:buAutoNum type="alphaLcParenR"/>
            </a:pPr>
            <a:r>
              <a:rPr lang="en-US" sz="1400">
                <a:hlinkClick r:id="rId7" action="ppaction://hlinksldjump" tooltip="Calculate the voltage"/>
              </a:rPr>
              <a:t>Calculate the voltage</a:t>
            </a:r>
            <a:r>
              <a:rPr lang="en-US" sz="1400"/>
              <a:t>.</a:t>
            </a:r>
          </a:p>
          <a:p>
            <a:pPr marL="457200" indent="-457200">
              <a:spcBef>
                <a:spcPct val="50000"/>
              </a:spcBef>
              <a:buFontTx/>
              <a:buAutoNum type="alphaLcParenR"/>
            </a:pPr>
            <a:r>
              <a:rPr lang="en-US" sz="1400">
                <a:hlinkClick r:id="rId8" action="ppaction://hlinksldjump" tooltip="State the definition of an “ideal current source”"/>
              </a:rPr>
              <a:t>State the definition of an “ideal current source”</a:t>
            </a:r>
            <a:r>
              <a:rPr lang="en-US" sz="1400"/>
              <a:t>.</a:t>
            </a:r>
          </a:p>
        </p:txBody>
      </p:sp>
      <p:pic>
        <p:nvPicPr>
          <p:cNvPr id="63498" name="Picture 10">
            <a:hlinkClick r:id="" action="ppaction://media"/>
          </p:cNvPr>
          <p:cNvPicPr>
            <a:picLocks noRot="1" noChangeAspect="1" noChangeArrowheads="1"/>
          </p:cNvPicPr>
          <p:nvPr>
            <a:wavAudioFile r:embed="rId2" name="Recorded Sound"/>
          </p:nvPr>
        </p:nvPicPr>
        <p:blipFill>
          <a:blip r:embed="rId9" cstate="print"/>
          <a:srcRect/>
          <a:stretch>
            <a:fillRect/>
          </a:stretch>
        </p:blipFill>
        <p:spPr bwMode="auto">
          <a:xfrm>
            <a:off x="7924800" y="6553200"/>
            <a:ext cx="304800" cy="304800"/>
          </a:xfrm>
          <a:prstGeom prst="rect">
            <a:avLst/>
          </a:prstGeom>
          <a:noFill/>
        </p:spPr>
      </p:pic>
      <p:graphicFrame>
        <p:nvGraphicFramePr>
          <p:cNvPr id="63499" name="Object 11"/>
          <p:cNvGraphicFramePr>
            <a:graphicFrameLocks noChangeAspect="1"/>
          </p:cNvGraphicFramePr>
          <p:nvPr/>
        </p:nvGraphicFramePr>
        <p:xfrm>
          <a:off x="914400" y="1295400"/>
          <a:ext cx="2209800" cy="633413"/>
        </p:xfrm>
        <a:graphic>
          <a:graphicData uri="http://schemas.openxmlformats.org/presentationml/2006/ole">
            <p:oleObj spid="_x0000_s63499" name="Equation" r:id="rId10" imgW="1549080" imgH="444240" progId="Equation.DSMT4">
              <p:embed/>
            </p:oleObj>
          </a:graphicData>
        </a:graphic>
      </p:graphicFrame>
      <p:graphicFrame>
        <p:nvGraphicFramePr>
          <p:cNvPr id="63500" name="Object 12"/>
          <p:cNvGraphicFramePr>
            <a:graphicFrameLocks noChangeAspect="1"/>
          </p:cNvGraphicFramePr>
          <p:nvPr/>
        </p:nvGraphicFramePr>
        <p:xfrm>
          <a:off x="914400" y="2819400"/>
          <a:ext cx="1143000" cy="387350"/>
        </p:xfrm>
        <a:graphic>
          <a:graphicData uri="http://schemas.openxmlformats.org/presentationml/2006/ole">
            <p:oleObj spid="_x0000_s63500" name="Equation" r:id="rId11" imgW="787320" imgH="266400" progId="Equation.DSMT4">
              <p:embed/>
            </p:oleObj>
          </a:graphicData>
        </a:graphic>
      </p:graphicFrame>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349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743" fill="hold"/>
                                        <p:tgtEl>
                                          <p:spTgt spid="63498"/>
                                        </p:tgtEl>
                                      </p:cBhvr>
                                    </p:cmd>
                                  </p:childTnLst>
                                </p:cTn>
                              </p:par>
                            </p:childTnLst>
                          </p:cTn>
                        </p:par>
                      </p:childTnLst>
                    </p:cTn>
                  </p:par>
                </p:childTnLst>
              </p:cTn>
              <p:nextCondLst>
                <p:cond evt="onClick" delay="0">
                  <p:tgtEl>
                    <p:spTgt spid="6349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3498"/>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85800" y="304800"/>
            <a:ext cx="7772400" cy="685800"/>
          </a:xfrm>
        </p:spPr>
        <p:txBody>
          <a:bodyPr>
            <a:normAutofit fontScale="90000"/>
          </a:bodyPr>
          <a:lstStyle/>
          <a:p>
            <a:r>
              <a:rPr lang="en-US" sz="2400"/>
              <a:t>You Said the First Step Was to </a:t>
            </a:r>
            <a:r>
              <a:rPr lang="en-US" sz="2400">
                <a:solidFill>
                  <a:schemeClr val="accent1"/>
                </a:solidFill>
              </a:rPr>
              <a:t>Calculate the Current</a:t>
            </a:r>
          </a:p>
        </p:txBody>
      </p:sp>
      <p:sp>
        <p:nvSpPr>
          <p:cNvPr id="126979" name="Rectangle 3"/>
          <p:cNvSpPr>
            <a:spLocks noGrp="1" noChangeArrowheads="1"/>
          </p:cNvSpPr>
          <p:nvPr>
            <p:ph idx="1"/>
          </p:nvPr>
        </p:nvSpPr>
        <p:spPr>
          <a:xfrm>
            <a:off x="228600" y="838200"/>
            <a:ext cx="8686800" cy="32766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spcBef>
                <a:spcPct val="0"/>
              </a:spcBef>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126980"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26981"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26984" name="Object 8"/>
          <p:cNvGraphicFramePr>
            <a:graphicFrameLocks noChangeAspect="1"/>
          </p:cNvGraphicFramePr>
          <p:nvPr/>
        </p:nvGraphicFramePr>
        <p:xfrm>
          <a:off x="914400" y="1295400"/>
          <a:ext cx="2209800" cy="633413"/>
        </p:xfrm>
        <a:graphic>
          <a:graphicData uri="http://schemas.openxmlformats.org/presentationml/2006/ole">
            <p:oleObj spid="_x0000_s126984" name="Equation" r:id="rId4" imgW="1549080" imgH="444240" progId="Equation.DSMT4">
              <p:embed/>
            </p:oleObj>
          </a:graphicData>
        </a:graphic>
      </p:graphicFrame>
      <p:graphicFrame>
        <p:nvGraphicFramePr>
          <p:cNvPr id="126985" name="Object 9"/>
          <p:cNvGraphicFramePr>
            <a:graphicFrameLocks noChangeAspect="1"/>
          </p:cNvGraphicFramePr>
          <p:nvPr/>
        </p:nvGraphicFramePr>
        <p:xfrm>
          <a:off x="914400" y="2819400"/>
          <a:ext cx="1143000" cy="387350"/>
        </p:xfrm>
        <a:graphic>
          <a:graphicData uri="http://schemas.openxmlformats.org/presentationml/2006/ole">
            <p:oleObj spid="_x0000_s126985" name="Equation" r:id="rId5" imgW="787320" imgH="266400" progId="Equation.DSMT4">
              <p:embed/>
            </p:oleObj>
          </a:graphicData>
        </a:graphic>
      </p:graphicFrame>
      <p:sp>
        <p:nvSpPr>
          <p:cNvPr id="126986" name="Text Box 10"/>
          <p:cNvSpPr txBox="1">
            <a:spLocks noChangeArrowheads="1"/>
          </p:cNvSpPr>
          <p:nvPr/>
        </p:nvSpPr>
        <p:spPr bwMode="auto">
          <a:xfrm>
            <a:off x="822325" y="4156075"/>
            <a:ext cx="7635875" cy="2292350"/>
          </a:xfrm>
          <a:prstGeom prst="rect">
            <a:avLst/>
          </a:prstGeom>
          <a:solidFill>
            <a:srgbClr val="CC3399"/>
          </a:solidFill>
          <a:ln w="9525">
            <a:solidFill>
              <a:schemeClr val="tx1"/>
            </a:solidFill>
            <a:miter lim="800000"/>
            <a:headEnd/>
            <a:tailEnd/>
          </a:ln>
          <a:effectLst/>
        </p:spPr>
        <p:txBody>
          <a:bodyPr>
            <a:spAutoFit/>
          </a:bodyPr>
          <a:lstStyle/>
          <a:p>
            <a:r>
              <a:rPr lang="en-US"/>
              <a:t>“Calculating the current” is not the best first step.  It is possible to plug in values for voltage and find the current that results.  However, it is not clear what the results will tell you.  It is better to establish first what the goal is.</a:t>
            </a:r>
          </a:p>
          <a:p>
            <a:r>
              <a:rPr lang="en-US"/>
              <a:t>If you knew the goal already, then this might give you some insight.  However, we recommend that you </a:t>
            </a:r>
            <a:r>
              <a:rPr lang="en-US">
                <a:hlinkClick r:id="rId6" action="ppaction://hlinksldjump" tooltip="Try again"/>
              </a:rPr>
              <a:t>try again</a:t>
            </a:r>
            <a:r>
              <a:rPr lang="en-US"/>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685800" y="304800"/>
            <a:ext cx="7772400" cy="685800"/>
          </a:xfrm>
        </p:spPr>
        <p:txBody>
          <a:bodyPr/>
          <a:lstStyle/>
          <a:p>
            <a:r>
              <a:rPr lang="en-US" sz="2400"/>
              <a:t>You Said the First Step Was to </a:t>
            </a:r>
            <a:r>
              <a:rPr lang="en-US" sz="2400">
                <a:solidFill>
                  <a:schemeClr val="accent1"/>
                </a:solidFill>
              </a:rPr>
              <a:t>Calculate the Voltage</a:t>
            </a:r>
          </a:p>
        </p:txBody>
      </p:sp>
      <p:sp>
        <p:nvSpPr>
          <p:cNvPr id="129027" name="Rectangle 3"/>
          <p:cNvSpPr>
            <a:spLocks noGrp="1" noChangeArrowheads="1"/>
          </p:cNvSpPr>
          <p:nvPr>
            <p:ph idx="1"/>
          </p:nvPr>
        </p:nvSpPr>
        <p:spPr>
          <a:xfrm>
            <a:off x="228600" y="838200"/>
            <a:ext cx="8686800" cy="3276600"/>
          </a:xfrm>
        </p:spPr>
        <p:txBody>
          <a:bodyPr/>
          <a:lstStyle/>
          <a:p>
            <a:pPr marL="609600" indent="-609600">
              <a:buFontTx/>
              <a:buNone/>
            </a:pPr>
            <a:r>
              <a:rPr lang="en-US" sz="1600"/>
              <a:t>A certain source produces a current </a:t>
            </a:r>
            <a:r>
              <a:rPr lang="en-US" sz="1600" i="1"/>
              <a:t>i</a:t>
            </a:r>
            <a:r>
              <a:rPr lang="en-US" sz="1600"/>
              <a:t>, with</a:t>
            </a:r>
          </a:p>
          <a:p>
            <a:pPr marL="609600" indent="-609600">
              <a:buFontTx/>
              <a:buNone/>
            </a:pPr>
            <a:r>
              <a:rPr lang="en-US" sz="1600"/>
              <a:t> </a:t>
            </a:r>
          </a:p>
          <a:p>
            <a:pPr marL="609600" indent="-609600">
              <a:buFontTx/>
              <a:buNone/>
            </a:pPr>
            <a:endParaRPr lang="en-US" sz="1600"/>
          </a:p>
          <a:p>
            <a:pPr marL="609600" indent="-609600">
              <a:buFontTx/>
              <a:buNone/>
            </a:pPr>
            <a:endParaRPr lang="en-US" sz="1600"/>
          </a:p>
          <a:p>
            <a:pPr marL="609600" indent="-609600">
              <a:spcBef>
                <a:spcPct val="0"/>
              </a:spcBef>
              <a:buFontTx/>
              <a:buNone/>
            </a:pPr>
            <a:r>
              <a:rPr lang="en-US" sz="1600"/>
              <a:t>where </a:t>
            </a:r>
            <a:r>
              <a:rPr lang="en-US" sz="1600" i="1"/>
              <a:t>v</a:t>
            </a:r>
            <a:r>
              <a:rPr lang="en-US" sz="1600"/>
              <a:t> is given in [V].  </a:t>
            </a:r>
          </a:p>
          <a:p>
            <a:pPr marL="609600" indent="-609600">
              <a:spcBef>
                <a:spcPct val="0"/>
              </a:spcBef>
              <a:buFontTx/>
              <a:buAutoNum type="alphaLcParenR"/>
            </a:pPr>
            <a:r>
              <a:rPr lang="en-US" sz="1600"/>
              <a:t>Justify the assertion that it acts like an ideal current source when</a:t>
            </a:r>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endParaRPr lang="en-US" sz="1600"/>
          </a:p>
          <a:p>
            <a:pPr marL="609600" indent="-609600">
              <a:spcBef>
                <a:spcPct val="0"/>
              </a:spcBef>
              <a:buFontTx/>
              <a:buAutoNum type="alphaLcParenR"/>
            </a:pPr>
            <a:r>
              <a:rPr lang="en-US" sz="1600"/>
              <a:t>Give the units that must be associated with the numbers 0.5 and 400 in the first expression, to get the units to come out in [A] as indicated.  </a:t>
            </a:r>
          </a:p>
        </p:txBody>
      </p:sp>
      <p:sp>
        <p:nvSpPr>
          <p:cNvPr id="129028" name="Rectangle 4"/>
          <p:cNvSpPr>
            <a:spLocks noChangeArrowheads="1"/>
          </p:cNvSpPr>
          <p:nvPr/>
        </p:nvSpPr>
        <p:spPr bwMode="auto">
          <a:xfrm>
            <a:off x="3448050" y="3309938"/>
            <a:ext cx="9144000" cy="0"/>
          </a:xfrm>
          <a:prstGeom prst="rect">
            <a:avLst/>
          </a:prstGeom>
          <a:noFill/>
          <a:ln w="9525">
            <a:noFill/>
            <a:miter lim="800000"/>
            <a:headEnd/>
            <a:tailEnd/>
          </a:ln>
          <a:effectLst/>
        </p:spPr>
        <p:txBody>
          <a:bodyPr>
            <a:spAutoFit/>
          </a:bodyPr>
          <a:lstStyle/>
          <a:p>
            <a:endParaRPr lang="en-US"/>
          </a:p>
        </p:txBody>
      </p:sp>
      <p:sp>
        <p:nvSpPr>
          <p:cNvPr id="129029" name="Text Box 5"/>
          <p:cNvSpPr txBox="1">
            <a:spLocks noChangeArrowheads="1"/>
          </p:cNvSpPr>
          <p:nvPr/>
        </p:nvSpPr>
        <p:spPr bwMode="auto">
          <a:xfrm>
            <a:off x="228600" y="5638800"/>
            <a:ext cx="4724400" cy="457200"/>
          </a:xfrm>
          <a:prstGeom prst="rect">
            <a:avLst/>
          </a:prstGeom>
          <a:noFill/>
          <a:ln w="9525">
            <a:noFill/>
            <a:miter lim="800000"/>
            <a:headEnd/>
            <a:tailEnd/>
          </a:ln>
          <a:effectLst/>
        </p:spPr>
        <p:txBody>
          <a:bodyPr>
            <a:spAutoFit/>
          </a:bodyPr>
          <a:lstStyle/>
          <a:p>
            <a:pPr>
              <a:spcBef>
                <a:spcPct val="50000"/>
              </a:spcBef>
            </a:pPr>
            <a:endParaRPr lang="en-US"/>
          </a:p>
        </p:txBody>
      </p:sp>
      <p:graphicFrame>
        <p:nvGraphicFramePr>
          <p:cNvPr id="129030" name="Object 6"/>
          <p:cNvGraphicFramePr>
            <a:graphicFrameLocks noChangeAspect="1"/>
          </p:cNvGraphicFramePr>
          <p:nvPr/>
        </p:nvGraphicFramePr>
        <p:xfrm>
          <a:off x="914400" y="1295400"/>
          <a:ext cx="2209800" cy="633413"/>
        </p:xfrm>
        <a:graphic>
          <a:graphicData uri="http://schemas.openxmlformats.org/presentationml/2006/ole">
            <p:oleObj spid="_x0000_s129030" name="Equation" r:id="rId4" imgW="1549080" imgH="444240" progId="Equation.DSMT4">
              <p:embed/>
            </p:oleObj>
          </a:graphicData>
        </a:graphic>
      </p:graphicFrame>
      <p:graphicFrame>
        <p:nvGraphicFramePr>
          <p:cNvPr id="129031" name="Object 7"/>
          <p:cNvGraphicFramePr>
            <a:graphicFrameLocks noChangeAspect="1"/>
          </p:cNvGraphicFramePr>
          <p:nvPr/>
        </p:nvGraphicFramePr>
        <p:xfrm>
          <a:off x="914400" y="2819400"/>
          <a:ext cx="1143000" cy="387350"/>
        </p:xfrm>
        <a:graphic>
          <a:graphicData uri="http://schemas.openxmlformats.org/presentationml/2006/ole">
            <p:oleObj spid="_x0000_s129031" name="Equation" r:id="rId5" imgW="787320" imgH="266400" progId="Equation.DSMT4">
              <p:embed/>
            </p:oleObj>
          </a:graphicData>
        </a:graphic>
      </p:graphicFrame>
      <p:sp>
        <p:nvSpPr>
          <p:cNvPr id="129032" name="Text Box 8"/>
          <p:cNvSpPr txBox="1">
            <a:spLocks noChangeArrowheads="1"/>
          </p:cNvSpPr>
          <p:nvPr/>
        </p:nvSpPr>
        <p:spPr bwMode="auto">
          <a:xfrm>
            <a:off x="822325" y="4156075"/>
            <a:ext cx="7635875" cy="2657475"/>
          </a:xfrm>
          <a:prstGeom prst="rect">
            <a:avLst/>
          </a:prstGeom>
          <a:solidFill>
            <a:srgbClr val="CC3399"/>
          </a:solidFill>
          <a:ln w="9525">
            <a:solidFill>
              <a:schemeClr val="tx1"/>
            </a:solidFill>
            <a:miter lim="800000"/>
            <a:headEnd/>
            <a:tailEnd/>
          </a:ln>
          <a:effectLst/>
        </p:spPr>
        <p:txBody>
          <a:bodyPr>
            <a:spAutoFit/>
          </a:bodyPr>
          <a:lstStyle/>
          <a:p>
            <a:r>
              <a:rPr lang="en-US"/>
              <a:t>“Calculating the voltage” is not the best first step.  It is possible, but not easy, to plug in values for voltage and find the current that results.  However, it is not clear what the results will tell you.  It is better to establish first what the goal is.</a:t>
            </a:r>
          </a:p>
          <a:p>
            <a:r>
              <a:rPr lang="en-US"/>
              <a:t>If you knew the goal already, then this might give you some insight.  However, we recommend that you </a:t>
            </a:r>
            <a:r>
              <a:rPr lang="en-US">
                <a:hlinkClick r:id="rId6" action="ppaction://hlinksldjump" tooltip="Try again"/>
              </a:rPr>
              <a:t>try again</a:t>
            </a:r>
            <a:r>
              <a:rPr lang="en-US"/>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1552</TotalTime>
  <Words>4371</Words>
  <Application>Microsoft Office PowerPoint</Application>
  <PresentationFormat>On-screen Show (4:3)</PresentationFormat>
  <Paragraphs>407</Paragraphs>
  <Slides>33</Slides>
  <Notes>30</Notes>
  <HiddenSlides>0</HiddenSlides>
  <MMClips>9</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39" baseType="lpstr">
      <vt:lpstr>Times New Roman</vt:lpstr>
      <vt:lpstr>Symbol</vt:lpstr>
      <vt:lpstr>Aspect</vt:lpstr>
      <vt:lpstr>MathType 4.0 Equation</vt:lpstr>
      <vt:lpstr>Microsoft Excel Chart</vt:lpstr>
      <vt:lpstr>Microsoft Office Visio Drawing</vt:lpstr>
      <vt:lpstr>Problems With Assistance Module 1 – Problem 2 </vt:lpstr>
      <vt:lpstr>Overview of this Problem</vt:lpstr>
      <vt:lpstr>Textbook Coverage</vt:lpstr>
      <vt:lpstr>Coverage in this Module</vt:lpstr>
      <vt:lpstr>Problem Statement</vt:lpstr>
      <vt:lpstr>Solution – First Step – Where to Start?</vt:lpstr>
      <vt:lpstr>Problem Solution – First Step</vt:lpstr>
      <vt:lpstr>You Said the First Step Was to Calculate the Current</vt:lpstr>
      <vt:lpstr>You Said the First Step Was to Calculate the Voltage</vt:lpstr>
      <vt:lpstr>You Said the First Step Was to Plot the Current versus Voltage, or to Plot the Voltage versus the Current.</vt:lpstr>
      <vt:lpstr>You Said the First Step Was to State the Definition of an “Ideal Current Source”.</vt:lpstr>
      <vt:lpstr>The Definition of an “Ideal Current Source”.</vt:lpstr>
      <vt:lpstr>Suggestion:  Try Making a Plot of this Formula</vt:lpstr>
      <vt:lpstr>Plot of Current vs. Voltage</vt:lpstr>
      <vt:lpstr>An Analytical Approach:   Is the Current Independent of Voltage?</vt:lpstr>
      <vt:lpstr>The Current is Independent of Voltage,  Within an Error of 11%</vt:lpstr>
      <vt:lpstr>Solution for Part b) — Step 1</vt:lpstr>
      <vt:lpstr>Solution for Part b) — Step 1 What is Your Answer?</vt:lpstr>
      <vt:lpstr>Your Solution for Part b) was [V]</vt:lpstr>
      <vt:lpstr>Your Solution for Part b) was [V]1/2</vt:lpstr>
      <vt:lpstr>Your Solution for Part b) was [V/A]</vt:lpstr>
      <vt:lpstr>Your Solution for Part b) was [A/V]</vt:lpstr>
      <vt:lpstr>Your Solution for Part b) was [V]2</vt:lpstr>
      <vt:lpstr>Solution for Part b) — Step 2 What is Your Answer?</vt:lpstr>
      <vt:lpstr>Your Solution – 2nd step, Part b)  was [V]</vt:lpstr>
      <vt:lpstr>Your Solution – 2nd step, Part b)  was [V]2</vt:lpstr>
      <vt:lpstr>Your Solution – 2nd step, Part b)  was [V/A]</vt:lpstr>
      <vt:lpstr>Your Solution – 2nd step, Part b)  was [A/V]</vt:lpstr>
      <vt:lpstr>Your Solution – 2nd step, Part b)  was [V]1/2</vt:lpstr>
      <vt:lpstr>Your Solution – 2nd step, Part b)  was [W]</vt:lpstr>
      <vt:lpstr>The Solution for Part b)</vt:lpstr>
      <vt:lpstr>Why is showing the units so important?</vt:lpstr>
      <vt:lpstr>What is this engineering approximation stuff?</vt:lpstr>
    </vt:vector>
  </TitlesOfParts>
  <Company>University of Houston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DPKC_Mod01_Part01</dc:title>
  <dc:subject>What are Voltage and Current?</dc:subject>
  <dc:creator>Dave Shattuck</dc:creator>
  <cp:lastModifiedBy>David P. Shattuck</cp:lastModifiedBy>
  <cp:revision>146</cp:revision>
  <dcterms:created xsi:type="dcterms:W3CDTF">2000-01-13T21:18:34Z</dcterms:created>
  <dcterms:modified xsi:type="dcterms:W3CDTF">2013-01-16T18:13:49Z</dcterms:modified>
</cp:coreProperties>
</file>