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07" r:id="rId2"/>
    <p:sldId id="408" r:id="rId3"/>
    <p:sldId id="409" r:id="rId4"/>
    <p:sldId id="410" r:id="rId5"/>
    <p:sldId id="411" r:id="rId6"/>
    <p:sldId id="412" r:id="rId7"/>
    <p:sldId id="413" r:id="rId8"/>
    <p:sldId id="414" r:id="rId9"/>
    <p:sldId id="41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9"/>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876" y="-7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74C6B-E88F-4875-910C-701539A670FC}" type="datetimeFigureOut">
              <a:rPr lang="en-US" smtClean="0"/>
              <a:t>6/18/2017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120B5-F79F-4A5F-B3A5-5BDC44D68CB3}" type="slidenum">
              <a:rPr lang="en-US" smtClean="0"/>
              <a:t>‹#›</a:t>
            </a:fld>
            <a:endParaRPr lang="en-US"/>
          </a:p>
        </p:txBody>
      </p:sp>
    </p:spTree>
    <p:extLst>
      <p:ext uri="{BB962C8B-B14F-4D97-AF65-F5344CB8AC3E}">
        <p14:creationId xmlns:p14="http://schemas.microsoft.com/office/powerpoint/2010/main" val="66349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40466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293681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58037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46D1C-F6EB-43CD-97FD-FFDDB8685432}"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67117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46D1C-F6EB-43CD-97FD-FFDDB8685432}"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01938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E46D1C-F6EB-43CD-97FD-FFDDB8685432}"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54620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E46D1C-F6EB-43CD-97FD-FFDDB8685432}"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49078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46D1C-F6EB-43CD-97FD-FFDDB8685432}"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65313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46D1C-F6EB-43CD-97FD-FFDDB8685432}"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237050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46D1C-F6EB-43CD-97FD-FFDDB8685432}"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101527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46D1C-F6EB-43CD-97FD-FFDDB8685432}"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597DF-4D56-4FF5-975C-2DD25290A209}" type="slidenum">
              <a:rPr lang="en-US" smtClean="0"/>
              <a:t>‹#›</a:t>
            </a:fld>
            <a:endParaRPr lang="en-US"/>
          </a:p>
        </p:txBody>
      </p:sp>
    </p:spTree>
    <p:extLst>
      <p:ext uri="{BB962C8B-B14F-4D97-AF65-F5344CB8AC3E}">
        <p14:creationId xmlns:p14="http://schemas.microsoft.com/office/powerpoint/2010/main" val="33837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6D1C-F6EB-43CD-97FD-FFDDB8685432}" type="datetimeFigureOut">
              <a:rPr lang="en-US" smtClean="0"/>
              <a:t>6/18/2017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97DF-4D56-4FF5-975C-2DD25290A209}" type="slidenum">
              <a:rPr lang="en-US" smtClean="0"/>
              <a:t>‹#›</a:t>
            </a:fld>
            <a:endParaRPr lang="en-US"/>
          </a:p>
        </p:txBody>
      </p:sp>
    </p:spTree>
    <p:extLst>
      <p:ext uri="{BB962C8B-B14F-4D97-AF65-F5344CB8AC3E}">
        <p14:creationId xmlns:p14="http://schemas.microsoft.com/office/powerpoint/2010/main" val="168992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858000" cy="4800600"/>
          </a:xfrm>
          <a:prstGeom prst="rect">
            <a:avLst/>
          </a:prstGeom>
          <a:noFill/>
          <a:ln>
            <a:noFill/>
          </a:ln>
        </p:spPr>
      </p:pic>
      <p:sp>
        <p:nvSpPr>
          <p:cNvPr id="3" name="TextBox 2"/>
          <p:cNvSpPr txBox="1"/>
          <p:nvPr/>
        </p:nvSpPr>
        <p:spPr>
          <a:xfrm>
            <a:off x="342900" y="228600"/>
            <a:ext cx="8458200" cy="1938992"/>
          </a:xfrm>
          <a:prstGeom prst="rect">
            <a:avLst/>
          </a:prstGeom>
          <a:noFill/>
        </p:spPr>
        <p:txBody>
          <a:bodyPr wrap="square" rtlCol="0">
            <a:spAutoFit/>
          </a:bodyPr>
          <a:lstStyle/>
          <a:p>
            <a:r>
              <a:rPr lang="en-US" sz="2000">
                <a:latin typeface="Arial" pitchFamily="34" charset="0"/>
                <a:cs typeface="Arial" pitchFamily="34" charset="0"/>
              </a:rPr>
              <a:t>Use the node-voltage method to write a complete set of equations that could be used to solve the circuit below.  Define all variables.  Do not attempt to simplify the circuit.  Do not attempt to simplify or solve the equations</a:t>
            </a:r>
            <a:r>
              <a:rPr lang="en-US" sz="2000">
                <a:latin typeface="Arial" pitchFamily="34" charset="0"/>
                <a:cs typeface="Arial" pitchFamily="34" charset="0"/>
              </a:rPr>
              <a:t>.  </a:t>
            </a:r>
            <a:r>
              <a:rPr lang="en-US" sz="2000" smtClean="0">
                <a:solidFill>
                  <a:srgbClr val="FF0000"/>
                </a:solidFill>
                <a:latin typeface="Arial" pitchFamily="34" charset="0"/>
                <a:cs typeface="Arial" pitchFamily="34" charset="0"/>
              </a:rPr>
              <a:t>When </a:t>
            </a:r>
            <a:r>
              <a:rPr lang="en-US" sz="2000">
                <a:solidFill>
                  <a:srgbClr val="FF0000"/>
                </a:solidFill>
                <a:latin typeface="Arial" pitchFamily="34" charset="0"/>
                <a:cs typeface="Arial" pitchFamily="34" charset="0"/>
              </a:rPr>
              <a:t>applying the node-voltage method, use the node with most connections as the reference (ground) node. </a:t>
            </a:r>
          </a:p>
          <a:p>
            <a:endParaRPr lang="en-US" sz="2000" smtClean="0">
              <a:latin typeface="Arial" pitchFamily="34" charset="0"/>
              <a:cs typeface="Arial" pitchFamily="34" charset="0"/>
            </a:endParaRPr>
          </a:p>
        </p:txBody>
      </p:sp>
    </p:spTree>
    <p:extLst>
      <p:ext uri="{BB962C8B-B14F-4D97-AF65-F5344CB8AC3E}">
        <p14:creationId xmlns:p14="http://schemas.microsoft.com/office/powerpoint/2010/main" val="138056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66481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4953000"/>
            <a:ext cx="4953000" cy="400110"/>
          </a:xfrm>
          <a:prstGeom prst="rect">
            <a:avLst/>
          </a:prstGeom>
          <a:noFill/>
        </p:spPr>
        <p:txBody>
          <a:bodyPr wrap="square" rtlCol="0">
            <a:spAutoFit/>
          </a:bodyPr>
          <a:lstStyle/>
          <a:p>
            <a:r>
              <a:rPr lang="en-US" sz="2000" b="1" smtClean="0">
                <a:solidFill>
                  <a:srgbClr val="FF0000"/>
                </a:solidFill>
                <a:latin typeface="Arial" pitchFamily="34" charset="0"/>
                <a:cs typeface="Arial" pitchFamily="34" charset="0"/>
              </a:rPr>
              <a:t>supernode</a:t>
            </a:r>
            <a:endParaRPr lang="en-US" sz="2000" b="1">
              <a:solidFill>
                <a:srgbClr val="FF0000"/>
              </a:solidFill>
              <a:latin typeface="Arial" pitchFamily="34" charset="0"/>
              <a:cs typeface="Arial" pitchFamily="34" charset="0"/>
            </a:endParaRPr>
          </a:p>
        </p:txBody>
      </p:sp>
      <p:sp>
        <p:nvSpPr>
          <p:cNvPr id="4" name="TextBox 3"/>
          <p:cNvSpPr txBox="1"/>
          <p:nvPr/>
        </p:nvSpPr>
        <p:spPr>
          <a:xfrm>
            <a:off x="2057400" y="5638800"/>
            <a:ext cx="5105400" cy="400110"/>
          </a:xfrm>
          <a:prstGeom prst="rect">
            <a:avLst/>
          </a:prstGeom>
          <a:noFill/>
        </p:spPr>
        <p:txBody>
          <a:bodyPr wrap="square" rtlCol="0">
            <a:spAutoFit/>
          </a:bodyPr>
          <a:lstStyle/>
          <a:p>
            <a:r>
              <a:rPr lang="en-US" sz="2000" smtClean="0">
                <a:latin typeface="Arial" pitchFamily="34" charset="0"/>
                <a:cs typeface="Arial" pitchFamily="34" charset="0"/>
              </a:rPr>
              <a:t>Do we have any node voltage known?</a:t>
            </a:r>
            <a:endParaRPr lang="en-US" sz="2000">
              <a:latin typeface="Arial" pitchFamily="34" charset="0"/>
              <a:cs typeface="Arial" pitchFamily="34" charset="0"/>
            </a:endParaRPr>
          </a:p>
        </p:txBody>
      </p:sp>
    </p:spTree>
    <p:extLst>
      <p:ext uri="{BB962C8B-B14F-4D97-AF65-F5344CB8AC3E}">
        <p14:creationId xmlns:p14="http://schemas.microsoft.com/office/powerpoint/2010/main" val="266410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66481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0800" y="5334000"/>
            <a:ext cx="5257800" cy="400110"/>
          </a:xfrm>
          <a:prstGeom prst="rect">
            <a:avLst/>
          </a:prstGeom>
          <a:noFill/>
        </p:spPr>
        <p:txBody>
          <a:bodyPr wrap="square" rtlCol="0">
            <a:spAutoFit/>
          </a:bodyPr>
          <a:lstStyle/>
          <a:p>
            <a:r>
              <a:rPr lang="en-US" sz="2000" smtClean="0">
                <a:latin typeface="Arial" pitchFamily="34" charset="0"/>
                <a:cs typeface="Arial" pitchFamily="34" charset="0"/>
              </a:rPr>
              <a:t>Vc= - 4.4 [V]</a:t>
            </a:r>
            <a:endParaRPr lang="en-US" sz="2000">
              <a:latin typeface="Arial" pitchFamily="34" charset="0"/>
              <a:cs typeface="Arial" pitchFamily="34" charset="0"/>
            </a:endParaRPr>
          </a:p>
        </p:txBody>
      </p:sp>
    </p:spTree>
    <p:extLst>
      <p:ext uri="{BB962C8B-B14F-4D97-AF65-F5344CB8AC3E}">
        <p14:creationId xmlns:p14="http://schemas.microsoft.com/office/powerpoint/2010/main" val="141043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0629"/>
            <a:ext cx="66481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5000665"/>
            <a:ext cx="6772439" cy="132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569767"/>
            <a:ext cx="1219200" cy="461665"/>
          </a:xfrm>
          <a:prstGeom prst="rect">
            <a:avLst/>
          </a:prstGeom>
          <a:noFill/>
          <a:ln w="28575">
            <a:solidFill>
              <a:srgbClr val="FF0000"/>
            </a:solidFill>
          </a:ln>
        </p:spPr>
        <p:txBody>
          <a:bodyPr wrap="square" rtlCol="0">
            <a:spAutoFit/>
          </a:bodyPr>
          <a:lstStyle/>
          <a:p>
            <a:r>
              <a:rPr lang="en-US" sz="2400" smtClean="0">
                <a:latin typeface="Arial" pitchFamily="34" charset="0"/>
                <a:cs typeface="Arial" pitchFamily="34" charset="0"/>
              </a:rPr>
              <a:t>A+E+G</a:t>
            </a:r>
            <a:endParaRPr lang="en-US" sz="2400">
              <a:latin typeface="Arial" pitchFamily="34" charset="0"/>
              <a:cs typeface="Arial" pitchFamily="34" charset="0"/>
            </a:endParaRPr>
          </a:p>
        </p:txBody>
      </p:sp>
      <p:cxnSp>
        <p:nvCxnSpPr>
          <p:cNvPr id="5" name="Straight Arrow Connector 4"/>
          <p:cNvCxnSpPr/>
          <p:nvPr/>
        </p:nvCxnSpPr>
        <p:spPr>
          <a:xfrm>
            <a:off x="2590800" y="130629"/>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43200" y="14478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06661" y="27432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33800" y="1828800"/>
            <a:ext cx="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68561" y="39624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6324600"/>
            <a:ext cx="8001000" cy="400110"/>
          </a:xfrm>
          <a:prstGeom prst="rect">
            <a:avLst/>
          </a:prstGeom>
          <a:noFill/>
        </p:spPr>
        <p:txBody>
          <a:bodyPr wrap="square" rtlCol="0">
            <a:spAutoFit/>
          </a:bodyPr>
          <a:lstStyle/>
          <a:p>
            <a:r>
              <a:rPr lang="en-US" sz="2000" smtClean="0">
                <a:latin typeface="Arial" pitchFamily="34" charset="0"/>
                <a:cs typeface="Arial" pitchFamily="34" charset="0"/>
              </a:rPr>
              <a:t>WE NEED TWO MORE EQUATIONS SINCE WE HAVE 3 NODES </a:t>
            </a:r>
            <a:endParaRPr lang="en-US" sz="2000">
              <a:latin typeface="Arial" pitchFamily="34" charset="0"/>
              <a:cs typeface="Arial" pitchFamily="34" charset="0"/>
            </a:endParaRPr>
          </a:p>
        </p:txBody>
      </p:sp>
      <p:sp>
        <p:nvSpPr>
          <p:cNvPr id="14" name="TextBox 13"/>
          <p:cNvSpPr txBox="1"/>
          <p:nvPr/>
        </p:nvSpPr>
        <p:spPr>
          <a:xfrm>
            <a:off x="8229600" y="5462577"/>
            <a:ext cx="762000" cy="400110"/>
          </a:xfrm>
          <a:prstGeom prst="rect">
            <a:avLst/>
          </a:prstGeom>
          <a:solidFill>
            <a:srgbClr val="FFFF00"/>
          </a:solidFill>
        </p:spPr>
        <p:txBody>
          <a:bodyPr wrap="square" rtlCol="0">
            <a:spAutoFit/>
          </a:bodyPr>
          <a:lstStyle/>
          <a:p>
            <a:r>
              <a:rPr lang="en-US" sz="2000" b="1" smtClean="0">
                <a:solidFill>
                  <a:srgbClr val="FF0000"/>
                </a:solidFill>
                <a:latin typeface="Arial" pitchFamily="34" charset="0"/>
                <a:cs typeface="Arial" pitchFamily="34" charset="0"/>
              </a:rPr>
              <a:t>(1)</a:t>
            </a:r>
            <a:endParaRPr lang="en-US" sz="20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7674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0629"/>
            <a:ext cx="66481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285" y="5105400"/>
            <a:ext cx="2871952" cy="152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11226" y="5475661"/>
            <a:ext cx="762000" cy="400110"/>
          </a:xfrm>
          <a:prstGeom prst="rect">
            <a:avLst/>
          </a:prstGeom>
          <a:solidFill>
            <a:srgbClr val="FFFF00"/>
          </a:solidFill>
        </p:spPr>
        <p:txBody>
          <a:bodyPr wrap="square" rtlCol="0">
            <a:spAutoFit/>
          </a:bodyPr>
          <a:lstStyle/>
          <a:p>
            <a:r>
              <a:rPr lang="en-US" sz="2000" b="1" smtClean="0">
                <a:solidFill>
                  <a:srgbClr val="FF0000"/>
                </a:solidFill>
                <a:latin typeface="Arial" pitchFamily="34" charset="0"/>
                <a:cs typeface="Arial" pitchFamily="34" charset="0"/>
              </a:rPr>
              <a:t>(2)</a:t>
            </a:r>
            <a:endParaRPr lang="en-US" sz="2000" b="1">
              <a:solidFill>
                <a:srgbClr val="FF0000"/>
              </a:solidFill>
              <a:latin typeface="Arial" pitchFamily="34" charset="0"/>
              <a:cs typeface="Arial" pitchFamily="34" charset="0"/>
            </a:endParaRPr>
          </a:p>
        </p:txBody>
      </p:sp>
      <p:sp>
        <p:nvSpPr>
          <p:cNvPr id="5" name="Rectangle 4"/>
          <p:cNvSpPr/>
          <p:nvPr/>
        </p:nvSpPr>
        <p:spPr>
          <a:xfrm>
            <a:off x="5753100" y="6115110"/>
            <a:ext cx="497252" cy="400110"/>
          </a:xfrm>
          <a:prstGeom prst="rect">
            <a:avLst/>
          </a:prstGeom>
          <a:solidFill>
            <a:srgbClr val="FFFF00"/>
          </a:solidFill>
        </p:spPr>
        <p:txBody>
          <a:bodyPr wrap="none">
            <a:spAutoFit/>
          </a:bodyPr>
          <a:lstStyle/>
          <a:p>
            <a:pPr lvl="0"/>
            <a:r>
              <a:rPr lang="en-US" sz="2000" b="1" smtClean="0">
                <a:solidFill>
                  <a:srgbClr val="FF0000"/>
                </a:solidFill>
                <a:latin typeface="Arial" pitchFamily="34" charset="0"/>
                <a:cs typeface="Arial" pitchFamily="34" charset="0"/>
              </a:rPr>
              <a:t>(3)</a:t>
            </a:r>
            <a:endParaRPr lang="en-US" sz="20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2114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728540" cy="41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91429"/>
            <a:ext cx="5791200" cy="26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1029" y="4160706"/>
            <a:ext cx="381000" cy="461665"/>
          </a:xfrm>
          <a:prstGeom prst="rect">
            <a:avLst/>
          </a:prstGeom>
          <a:noFill/>
          <a:ln>
            <a:solidFill>
              <a:srgbClr val="FF0000"/>
            </a:solidFill>
          </a:ln>
        </p:spPr>
        <p:txBody>
          <a:bodyPr wrap="square" rtlCol="0">
            <a:spAutoFit/>
          </a:bodyPr>
          <a:lstStyle/>
          <a:p>
            <a:r>
              <a:rPr lang="en-US" sz="2400" smtClean="0">
                <a:latin typeface="Arial" pitchFamily="34" charset="0"/>
                <a:cs typeface="Arial" pitchFamily="34" charset="0"/>
              </a:rPr>
              <a:t>B</a:t>
            </a:r>
            <a:endParaRPr lang="en-US" sz="2400">
              <a:latin typeface="Arial" pitchFamily="34" charset="0"/>
              <a:cs typeface="Arial" pitchFamily="34" charset="0"/>
            </a:endParaRPr>
          </a:p>
        </p:txBody>
      </p:sp>
      <p:sp>
        <p:nvSpPr>
          <p:cNvPr id="4" name="TextBox 3"/>
          <p:cNvSpPr txBox="1"/>
          <p:nvPr/>
        </p:nvSpPr>
        <p:spPr>
          <a:xfrm>
            <a:off x="838200" y="5029200"/>
            <a:ext cx="448130" cy="400110"/>
          </a:xfrm>
          <a:prstGeom prst="rect">
            <a:avLst/>
          </a:prstGeom>
          <a:noFill/>
          <a:ln>
            <a:solidFill>
              <a:srgbClr val="FF0000"/>
            </a:solidFill>
          </a:ln>
        </p:spPr>
        <p:txBody>
          <a:bodyPr wrap="square" rtlCol="0">
            <a:spAutoFit/>
          </a:bodyPr>
          <a:lstStyle/>
          <a:p>
            <a:r>
              <a:rPr lang="en-US" sz="2000" smtClean="0">
                <a:latin typeface="Arial" pitchFamily="34" charset="0"/>
                <a:cs typeface="Arial" pitchFamily="34" charset="0"/>
              </a:rPr>
              <a:t>C</a:t>
            </a:r>
            <a:endParaRPr lang="en-US" sz="2000">
              <a:latin typeface="Arial" pitchFamily="34" charset="0"/>
              <a:cs typeface="Arial" pitchFamily="34" charset="0"/>
            </a:endParaRPr>
          </a:p>
        </p:txBody>
      </p:sp>
      <p:sp>
        <p:nvSpPr>
          <p:cNvPr id="5" name="TextBox 4"/>
          <p:cNvSpPr txBox="1"/>
          <p:nvPr/>
        </p:nvSpPr>
        <p:spPr>
          <a:xfrm>
            <a:off x="887188" y="5970451"/>
            <a:ext cx="399142" cy="400110"/>
          </a:xfrm>
          <a:prstGeom prst="rect">
            <a:avLst/>
          </a:prstGeom>
          <a:noFill/>
          <a:ln>
            <a:solidFill>
              <a:srgbClr val="FF0000"/>
            </a:solidFill>
          </a:ln>
        </p:spPr>
        <p:txBody>
          <a:bodyPr wrap="square" rtlCol="0">
            <a:spAutoFit/>
          </a:bodyPr>
          <a:lstStyle/>
          <a:p>
            <a:r>
              <a:rPr lang="en-US" sz="2000" smtClean="0">
                <a:latin typeface="Arial" pitchFamily="34" charset="0"/>
                <a:cs typeface="Arial" pitchFamily="34" charset="0"/>
              </a:rPr>
              <a:t>D</a:t>
            </a:r>
            <a:endParaRPr lang="en-US" sz="2000">
              <a:latin typeface="Arial" pitchFamily="34" charset="0"/>
              <a:cs typeface="Arial" pitchFamily="34" charset="0"/>
            </a:endParaRPr>
          </a:p>
        </p:txBody>
      </p:sp>
      <p:sp>
        <p:nvSpPr>
          <p:cNvPr id="7" name="TextBox 6"/>
          <p:cNvSpPr txBox="1"/>
          <p:nvPr/>
        </p:nvSpPr>
        <p:spPr>
          <a:xfrm>
            <a:off x="6001726" y="4226036"/>
            <a:ext cx="665774" cy="400110"/>
          </a:xfrm>
          <a:prstGeom prst="rect">
            <a:avLst/>
          </a:prstGeom>
          <a:solidFill>
            <a:srgbClr val="FFFF00"/>
          </a:solidFill>
        </p:spPr>
        <p:txBody>
          <a:bodyPr wrap="square" rtlCol="0">
            <a:spAutoFit/>
          </a:bodyPr>
          <a:lstStyle/>
          <a:p>
            <a:r>
              <a:rPr lang="en-US" sz="2000" b="1" smtClean="0">
                <a:solidFill>
                  <a:srgbClr val="FF0000"/>
                </a:solidFill>
                <a:latin typeface="Arial" pitchFamily="34" charset="0"/>
                <a:cs typeface="Arial" pitchFamily="34" charset="0"/>
              </a:rPr>
              <a:t>(4)</a:t>
            </a:r>
            <a:endParaRPr lang="en-US" sz="2000" b="1">
              <a:solidFill>
                <a:srgbClr val="FF0000"/>
              </a:solidFill>
              <a:latin typeface="Arial" pitchFamily="34" charset="0"/>
              <a:cs typeface="Arial" pitchFamily="34" charset="0"/>
            </a:endParaRPr>
          </a:p>
        </p:txBody>
      </p:sp>
      <p:sp>
        <p:nvSpPr>
          <p:cNvPr id="8" name="Rectangle 7"/>
          <p:cNvSpPr/>
          <p:nvPr/>
        </p:nvSpPr>
        <p:spPr>
          <a:xfrm>
            <a:off x="6001726" y="5029200"/>
            <a:ext cx="497252" cy="400110"/>
          </a:xfrm>
          <a:prstGeom prst="rect">
            <a:avLst/>
          </a:prstGeom>
          <a:solidFill>
            <a:srgbClr val="FFFF00"/>
          </a:solidFill>
        </p:spPr>
        <p:txBody>
          <a:bodyPr wrap="none">
            <a:spAutoFit/>
          </a:bodyPr>
          <a:lstStyle/>
          <a:p>
            <a:pPr lvl="0"/>
            <a:r>
              <a:rPr lang="en-US" sz="2000" b="1" smtClean="0">
                <a:solidFill>
                  <a:srgbClr val="FF0000"/>
                </a:solidFill>
                <a:latin typeface="Arial" pitchFamily="34" charset="0"/>
                <a:cs typeface="Arial" pitchFamily="34" charset="0"/>
              </a:rPr>
              <a:t>(5)</a:t>
            </a:r>
            <a:endParaRPr lang="en-US" sz="2000" b="1">
              <a:solidFill>
                <a:srgbClr val="FF0000"/>
              </a:solidFill>
              <a:latin typeface="Arial" pitchFamily="34" charset="0"/>
              <a:cs typeface="Arial" pitchFamily="34" charset="0"/>
            </a:endParaRPr>
          </a:p>
        </p:txBody>
      </p:sp>
      <p:sp>
        <p:nvSpPr>
          <p:cNvPr id="9" name="Rectangle 8"/>
          <p:cNvSpPr/>
          <p:nvPr/>
        </p:nvSpPr>
        <p:spPr>
          <a:xfrm>
            <a:off x="7599974" y="5770396"/>
            <a:ext cx="497252" cy="400110"/>
          </a:xfrm>
          <a:prstGeom prst="rect">
            <a:avLst/>
          </a:prstGeom>
          <a:solidFill>
            <a:srgbClr val="FFFF00"/>
          </a:solidFill>
        </p:spPr>
        <p:txBody>
          <a:bodyPr wrap="none">
            <a:spAutoFit/>
          </a:bodyPr>
          <a:lstStyle/>
          <a:p>
            <a:pPr lvl="0"/>
            <a:r>
              <a:rPr lang="en-US" sz="2000" b="1" smtClean="0">
                <a:solidFill>
                  <a:srgbClr val="FF0000"/>
                </a:solidFill>
                <a:latin typeface="Arial" pitchFamily="34" charset="0"/>
                <a:cs typeface="Arial" pitchFamily="34" charset="0"/>
              </a:rPr>
              <a:t>(6)</a:t>
            </a:r>
            <a:endParaRPr lang="en-US" sz="20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359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24033"/>
            <a:ext cx="6096000" cy="252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99"/>
            <a:ext cx="5638800" cy="389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3606800" y="1206500"/>
            <a:ext cx="1079500" cy="1465575"/>
          </a:xfrm>
          <a:custGeom>
            <a:avLst/>
            <a:gdLst>
              <a:gd name="connsiteX0" fmla="*/ 1079500 w 1079500"/>
              <a:gd name="connsiteY0" fmla="*/ 0 h 1465575"/>
              <a:gd name="connsiteX1" fmla="*/ 977900 w 1079500"/>
              <a:gd name="connsiteY1" fmla="*/ 114300 h 1465575"/>
              <a:gd name="connsiteX2" fmla="*/ 939800 w 1079500"/>
              <a:gd name="connsiteY2" fmla="*/ 127000 h 1465575"/>
              <a:gd name="connsiteX3" fmla="*/ 901700 w 1079500"/>
              <a:gd name="connsiteY3" fmla="*/ 152400 h 1465575"/>
              <a:gd name="connsiteX4" fmla="*/ 800100 w 1079500"/>
              <a:gd name="connsiteY4" fmla="*/ 177800 h 1465575"/>
              <a:gd name="connsiteX5" fmla="*/ 762000 w 1079500"/>
              <a:gd name="connsiteY5" fmla="*/ 203200 h 1465575"/>
              <a:gd name="connsiteX6" fmla="*/ 711200 w 1079500"/>
              <a:gd name="connsiteY6" fmla="*/ 215900 h 1465575"/>
              <a:gd name="connsiteX7" fmla="*/ 673100 w 1079500"/>
              <a:gd name="connsiteY7" fmla="*/ 228600 h 1465575"/>
              <a:gd name="connsiteX8" fmla="*/ 609600 w 1079500"/>
              <a:gd name="connsiteY8" fmla="*/ 317500 h 1465575"/>
              <a:gd name="connsiteX9" fmla="*/ 571500 w 1079500"/>
              <a:gd name="connsiteY9" fmla="*/ 355600 h 1465575"/>
              <a:gd name="connsiteX10" fmla="*/ 558800 w 1079500"/>
              <a:gd name="connsiteY10" fmla="*/ 393700 h 1465575"/>
              <a:gd name="connsiteX11" fmla="*/ 444500 w 1079500"/>
              <a:gd name="connsiteY11" fmla="*/ 457200 h 1465575"/>
              <a:gd name="connsiteX12" fmla="*/ 368300 w 1079500"/>
              <a:gd name="connsiteY12" fmla="*/ 508000 h 1465575"/>
              <a:gd name="connsiteX13" fmla="*/ 330200 w 1079500"/>
              <a:gd name="connsiteY13" fmla="*/ 533400 h 1465575"/>
              <a:gd name="connsiteX14" fmla="*/ 292100 w 1079500"/>
              <a:gd name="connsiteY14" fmla="*/ 558800 h 1465575"/>
              <a:gd name="connsiteX15" fmla="*/ 254000 w 1079500"/>
              <a:gd name="connsiteY15" fmla="*/ 596900 h 1465575"/>
              <a:gd name="connsiteX16" fmla="*/ 203200 w 1079500"/>
              <a:gd name="connsiteY16" fmla="*/ 609600 h 1465575"/>
              <a:gd name="connsiteX17" fmla="*/ 88900 w 1079500"/>
              <a:gd name="connsiteY17" fmla="*/ 698500 h 1465575"/>
              <a:gd name="connsiteX18" fmla="*/ 76200 w 1079500"/>
              <a:gd name="connsiteY18" fmla="*/ 736600 h 1465575"/>
              <a:gd name="connsiteX19" fmla="*/ 25400 w 1079500"/>
              <a:gd name="connsiteY19" fmla="*/ 812800 h 1465575"/>
              <a:gd name="connsiteX20" fmla="*/ 0 w 1079500"/>
              <a:gd name="connsiteY20" fmla="*/ 889000 h 1465575"/>
              <a:gd name="connsiteX21" fmla="*/ 12700 w 1079500"/>
              <a:gd name="connsiteY21" fmla="*/ 1257300 h 1465575"/>
              <a:gd name="connsiteX22" fmla="*/ 50800 w 1079500"/>
              <a:gd name="connsiteY22" fmla="*/ 1282700 h 1465575"/>
              <a:gd name="connsiteX23" fmla="*/ 88900 w 1079500"/>
              <a:gd name="connsiteY23" fmla="*/ 1270000 h 1465575"/>
              <a:gd name="connsiteX24" fmla="*/ 127000 w 1079500"/>
              <a:gd name="connsiteY24" fmla="*/ 1117600 h 1465575"/>
              <a:gd name="connsiteX25" fmla="*/ 190500 w 1079500"/>
              <a:gd name="connsiteY25" fmla="*/ 1181100 h 1465575"/>
              <a:gd name="connsiteX26" fmla="*/ 228600 w 1079500"/>
              <a:gd name="connsiteY26" fmla="*/ 1257300 h 1465575"/>
              <a:gd name="connsiteX27" fmla="*/ 266700 w 1079500"/>
              <a:gd name="connsiteY27" fmla="*/ 1282700 h 1465575"/>
              <a:gd name="connsiteX28" fmla="*/ 330200 w 1079500"/>
              <a:gd name="connsiteY28" fmla="*/ 1358900 h 1465575"/>
              <a:gd name="connsiteX29" fmla="*/ 355600 w 1079500"/>
              <a:gd name="connsiteY29" fmla="*/ 1397000 h 1465575"/>
              <a:gd name="connsiteX30" fmla="*/ 431800 w 1079500"/>
              <a:gd name="connsiteY30" fmla="*/ 1422400 h 1465575"/>
              <a:gd name="connsiteX31" fmla="*/ 520700 w 1079500"/>
              <a:gd name="connsiteY31" fmla="*/ 1460500 h 1465575"/>
              <a:gd name="connsiteX32" fmla="*/ 558800 w 1079500"/>
              <a:gd name="connsiteY32" fmla="*/ 1447800 h 1465575"/>
              <a:gd name="connsiteX33" fmla="*/ 609600 w 1079500"/>
              <a:gd name="connsiteY33" fmla="*/ 1460500 h 1465575"/>
              <a:gd name="connsiteX34" fmla="*/ 533400 w 1079500"/>
              <a:gd name="connsiteY34" fmla="*/ 1384300 h 1465575"/>
              <a:gd name="connsiteX35" fmla="*/ 508000 w 1079500"/>
              <a:gd name="connsiteY35" fmla="*/ 1346200 h 1465575"/>
              <a:gd name="connsiteX36" fmla="*/ 469900 w 1079500"/>
              <a:gd name="connsiteY36" fmla="*/ 1333500 h 1465575"/>
              <a:gd name="connsiteX37" fmla="*/ 457200 w 1079500"/>
              <a:gd name="connsiteY37" fmla="*/ 1295400 h 1465575"/>
              <a:gd name="connsiteX38" fmla="*/ 393700 w 1079500"/>
              <a:gd name="connsiteY38" fmla="*/ 1244600 h 1465575"/>
              <a:gd name="connsiteX39" fmla="*/ 342900 w 1079500"/>
              <a:gd name="connsiteY39" fmla="*/ 1181100 h 1465575"/>
              <a:gd name="connsiteX40" fmla="*/ 330200 w 1079500"/>
              <a:gd name="connsiteY40" fmla="*/ 1143000 h 1465575"/>
              <a:gd name="connsiteX41" fmla="*/ 304800 w 1079500"/>
              <a:gd name="connsiteY41" fmla="*/ 1104900 h 1465575"/>
              <a:gd name="connsiteX42" fmla="*/ 279400 w 1079500"/>
              <a:gd name="connsiteY42" fmla="*/ 1054100 h 1465575"/>
              <a:gd name="connsiteX43" fmla="*/ 241300 w 1079500"/>
              <a:gd name="connsiteY43" fmla="*/ 1041400 h 1465575"/>
              <a:gd name="connsiteX44" fmla="*/ 203200 w 1079500"/>
              <a:gd name="connsiteY44" fmla="*/ 1016000 h 1465575"/>
              <a:gd name="connsiteX45" fmla="*/ 177800 w 1079500"/>
              <a:gd name="connsiteY45" fmla="*/ 977900 h 1465575"/>
              <a:gd name="connsiteX46" fmla="*/ 177800 w 1079500"/>
              <a:gd name="connsiteY46" fmla="*/ 927100 h 1465575"/>
              <a:gd name="connsiteX47" fmla="*/ 215900 w 1079500"/>
              <a:gd name="connsiteY47" fmla="*/ 850900 h 1465575"/>
              <a:gd name="connsiteX48" fmla="*/ 215900 w 1079500"/>
              <a:gd name="connsiteY48" fmla="*/ 787400 h 14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9500" h="1465575">
                <a:moveTo>
                  <a:pt x="1079500" y="0"/>
                </a:moveTo>
                <a:cubicBezTo>
                  <a:pt x="1040117" y="65638"/>
                  <a:pt x="1046769" y="71257"/>
                  <a:pt x="977900" y="114300"/>
                </a:cubicBezTo>
                <a:cubicBezTo>
                  <a:pt x="966548" y="121395"/>
                  <a:pt x="951774" y="121013"/>
                  <a:pt x="939800" y="127000"/>
                </a:cubicBezTo>
                <a:cubicBezTo>
                  <a:pt x="926148" y="133826"/>
                  <a:pt x="916045" y="147184"/>
                  <a:pt x="901700" y="152400"/>
                </a:cubicBezTo>
                <a:cubicBezTo>
                  <a:pt x="868893" y="164330"/>
                  <a:pt x="800100" y="177800"/>
                  <a:pt x="800100" y="177800"/>
                </a:cubicBezTo>
                <a:cubicBezTo>
                  <a:pt x="787400" y="186267"/>
                  <a:pt x="776029" y="197187"/>
                  <a:pt x="762000" y="203200"/>
                </a:cubicBezTo>
                <a:cubicBezTo>
                  <a:pt x="745957" y="210076"/>
                  <a:pt x="727983" y="211105"/>
                  <a:pt x="711200" y="215900"/>
                </a:cubicBezTo>
                <a:cubicBezTo>
                  <a:pt x="698328" y="219578"/>
                  <a:pt x="685800" y="224367"/>
                  <a:pt x="673100" y="228600"/>
                </a:cubicBezTo>
                <a:cubicBezTo>
                  <a:pt x="652998" y="258753"/>
                  <a:pt x="633229" y="289933"/>
                  <a:pt x="609600" y="317500"/>
                </a:cubicBezTo>
                <a:cubicBezTo>
                  <a:pt x="597911" y="331137"/>
                  <a:pt x="584200" y="342900"/>
                  <a:pt x="571500" y="355600"/>
                </a:cubicBezTo>
                <a:cubicBezTo>
                  <a:pt x="567267" y="368300"/>
                  <a:pt x="568266" y="384234"/>
                  <a:pt x="558800" y="393700"/>
                </a:cubicBezTo>
                <a:cubicBezTo>
                  <a:pt x="460505" y="491995"/>
                  <a:pt x="516365" y="417275"/>
                  <a:pt x="444500" y="457200"/>
                </a:cubicBezTo>
                <a:cubicBezTo>
                  <a:pt x="417815" y="472025"/>
                  <a:pt x="393700" y="491067"/>
                  <a:pt x="368300" y="508000"/>
                </a:cubicBezTo>
                <a:lnTo>
                  <a:pt x="330200" y="533400"/>
                </a:lnTo>
                <a:cubicBezTo>
                  <a:pt x="317500" y="541867"/>
                  <a:pt x="302893" y="548007"/>
                  <a:pt x="292100" y="558800"/>
                </a:cubicBezTo>
                <a:cubicBezTo>
                  <a:pt x="279400" y="571500"/>
                  <a:pt x="269594" y="587989"/>
                  <a:pt x="254000" y="596900"/>
                </a:cubicBezTo>
                <a:cubicBezTo>
                  <a:pt x="238845" y="605560"/>
                  <a:pt x="220133" y="605367"/>
                  <a:pt x="203200" y="609600"/>
                </a:cubicBezTo>
                <a:cubicBezTo>
                  <a:pt x="112056" y="670363"/>
                  <a:pt x="148586" y="638814"/>
                  <a:pt x="88900" y="698500"/>
                </a:cubicBezTo>
                <a:cubicBezTo>
                  <a:pt x="84667" y="711200"/>
                  <a:pt x="82701" y="724898"/>
                  <a:pt x="76200" y="736600"/>
                </a:cubicBezTo>
                <a:cubicBezTo>
                  <a:pt x="61375" y="763285"/>
                  <a:pt x="35053" y="783840"/>
                  <a:pt x="25400" y="812800"/>
                </a:cubicBezTo>
                <a:lnTo>
                  <a:pt x="0" y="889000"/>
                </a:lnTo>
                <a:cubicBezTo>
                  <a:pt x="4233" y="1011767"/>
                  <a:pt x="-3020" y="1135470"/>
                  <a:pt x="12700" y="1257300"/>
                </a:cubicBezTo>
                <a:cubicBezTo>
                  <a:pt x="14653" y="1272438"/>
                  <a:pt x="35744" y="1280191"/>
                  <a:pt x="50800" y="1282700"/>
                </a:cubicBezTo>
                <a:cubicBezTo>
                  <a:pt x="64005" y="1284901"/>
                  <a:pt x="76200" y="1274233"/>
                  <a:pt x="88900" y="1270000"/>
                </a:cubicBezTo>
                <a:cubicBezTo>
                  <a:pt x="122443" y="1169371"/>
                  <a:pt x="109898" y="1220210"/>
                  <a:pt x="127000" y="1117600"/>
                </a:cubicBezTo>
                <a:cubicBezTo>
                  <a:pt x="165100" y="1143000"/>
                  <a:pt x="169333" y="1138767"/>
                  <a:pt x="190500" y="1181100"/>
                </a:cubicBezTo>
                <a:cubicBezTo>
                  <a:pt x="211158" y="1222417"/>
                  <a:pt x="192204" y="1220904"/>
                  <a:pt x="228600" y="1257300"/>
                </a:cubicBezTo>
                <a:cubicBezTo>
                  <a:pt x="239393" y="1268093"/>
                  <a:pt x="254000" y="1274233"/>
                  <a:pt x="266700" y="1282700"/>
                </a:cubicBezTo>
                <a:cubicBezTo>
                  <a:pt x="329763" y="1377295"/>
                  <a:pt x="248712" y="1261114"/>
                  <a:pt x="330200" y="1358900"/>
                </a:cubicBezTo>
                <a:cubicBezTo>
                  <a:pt x="339971" y="1370626"/>
                  <a:pt x="342657" y="1388910"/>
                  <a:pt x="355600" y="1397000"/>
                </a:cubicBezTo>
                <a:cubicBezTo>
                  <a:pt x="378304" y="1411190"/>
                  <a:pt x="409523" y="1407548"/>
                  <a:pt x="431800" y="1422400"/>
                </a:cubicBezTo>
                <a:cubicBezTo>
                  <a:pt x="484423" y="1457482"/>
                  <a:pt x="455092" y="1444098"/>
                  <a:pt x="520700" y="1460500"/>
                </a:cubicBezTo>
                <a:cubicBezTo>
                  <a:pt x="533400" y="1456267"/>
                  <a:pt x="545413" y="1447800"/>
                  <a:pt x="558800" y="1447800"/>
                </a:cubicBezTo>
                <a:cubicBezTo>
                  <a:pt x="576254" y="1447800"/>
                  <a:pt x="604080" y="1477059"/>
                  <a:pt x="609600" y="1460500"/>
                </a:cubicBezTo>
                <a:cubicBezTo>
                  <a:pt x="618192" y="1434723"/>
                  <a:pt x="548837" y="1394592"/>
                  <a:pt x="533400" y="1384300"/>
                </a:cubicBezTo>
                <a:cubicBezTo>
                  <a:pt x="524933" y="1371600"/>
                  <a:pt x="519919" y="1355735"/>
                  <a:pt x="508000" y="1346200"/>
                </a:cubicBezTo>
                <a:cubicBezTo>
                  <a:pt x="497547" y="1337837"/>
                  <a:pt x="479366" y="1342966"/>
                  <a:pt x="469900" y="1333500"/>
                </a:cubicBezTo>
                <a:cubicBezTo>
                  <a:pt x="460434" y="1324034"/>
                  <a:pt x="463187" y="1307374"/>
                  <a:pt x="457200" y="1295400"/>
                </a:cubicBezTo>
                <a:cubicBezTo>
                  <a:pt x="434222" y="1249444"/>
                  <a:pt x="437643" y="1259248"/>
                  <a:pt x="393700" y="1244600"/>
                </a:cubicBezTo>
                <a:cubicBezTo>
                  <a:pt x="361778" y="1148835"/>
                  <a:pt x="408552" y="1263164"/>
                  <a:pt x="342900" y="1181100"/>
                </a:cubicBezTo>
                <a:cubicBezTo>
                  <a:pt x="334537" y="1170647"/>
                  <a:pt x="336187" y="1154974"/>
                  <a:pt x="330200" y="1143000"/>
                </a:cubicBezTo>
                <a:cubicBezTo>
                  <a:pt x="323374" y="1129348"/>
                  <a:pt x="312373" y="1118152"/>
                  <a:pt x="304800" y="1104900"/>
                </a:cubicBezTo>
                <a:cubicBezTo>
                  <a:pt x="295407" y="1088462"/>
                  <a:pt x="292787" y="1067487"/>
                  <a:pt x="279400" y="1054100"/>
                </a:cubicBezTo>
                <a:cubicBezTo>
                  <a:pt x="269934" y="1044634"/>
                  <a:pt x="253274" y="1047387"/>
                  <a:pt x="241300" y="1041400"/>
                </a:cubicBezTo>
                <a:cubicBezTo>
                  <a:pt x="227648" y="1034574"/>
                  <a:pt x="215900" y="1024467"/>
                  <a:pt x="203200" y="1016000"/>
                </a:cubicBezTo>
                <a:cubicBezTo>
                  <a:pt x="194733" y="1003300"/>
                  <a:pt x="188593" y="988693"/>
                  <a:pt x="177800" y="977900"/>
                </a:cubicBezTo>
                <a:cubicBezTo>
                  <a:pt x="137160" y="937260"/>
                  <a:pt x="116840" y="967740"/>
                  <a:pt x="177800" y="927100"/>
                </a:cubicBezTo>
                <a:cubicBezTo>
                  <a:pt x="190642" y="907837"/>
                  <a:pt x="215900" y="877190"/>
                  <a:pt x="215900" y="850900"/>
                </a:cubicBezTo>
                <a:cubicBezTo>
                  <a:pt x="215900" y="780140"/>
                  <a:pt x="186004" y="817296"/>
                  <a:pt x="215900" y="787400"/>
                </a:cubicBezTo>
              </a:path>
            </a:pathLst>
          </a:custGeom>
          <a:solidFill>
            <a:srgbClr val="FFFF00">
              <a:alpha val="4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379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5104" y="4524829"/>
            <a:ext cx="363539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99"/>
            <a:ext cx="5638800" cy="389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3606800" y="1206500"/>
            <a:ext cx="1079500" cy="1465575"/>
          </a:xfrm>
          <a:custGeom>
            <a:avLst/>
            <a:gdLst>
              <a:gd name="connsiteX0" fmla="*/ 1079500 w 1079500"/>
              <a:gd name="connsiteY0" fmla="*/ 0 h 1465575"/>
              <a:gd name="connsiteX1" fmla="*/ 977900 w 1079500"/>
              <a:gd name="connsiteY1" fmla="*/ 114300 h 1465575"/>
              <a:gd name="connsiteX2" fmla="*/ 939800 w 1079500"/>
              <a:gd name="connsiteY2" fmla="*/ 127000 h 1465575"/>
              <a:gd name="connsiteX3" fmla="*/ 901700 w 1079500"/>
              <a:gd name="connsiteY3" fmla="*/ 152400 h 1465575"/>
              <a:gd name="connsiteX4" fmla="*/ 800100 w 1079500"/>
              <a:gd name="connsiteY4" fmla="*/ 177800 h 1465575"/>
              <a:gd name="connsiteX5" fmla="*/ 762000 w 1079500"/>
              <a:gd name="connsiteY5" fmla="*/ 203200 h 1465575"/>
              <a:gd name="connsiteX6" fmla="*/ 711200 w 1079500"/>
              <a:gd name="connsiteY6" fmla="*/ 215900 h 1465575"/>
              <a:gd name="connsiteX7" fmla="*/ 673100 w 1079500"/>
              <a:gd name="connsiteY7" fmla="*/ 228600 h 1465575"/>
              <a:gd name="connsiteX8" fmla="*/ 609600 w 1079500"/>
              <a:gd name="connsiteY8" fmla="*/ 317500 h 1465575"/>
              <a:gd name="connsiteX9" fmla="*/ 571500 w 1079500"/>
              <a:gd name="connsiteY9" fmla="*/ 355600 h 1465575"/>
              <a:gd name="connsiteX10" fmla="*/ 558800 w 1079500"/>
              <a:gd name="connsiteY10" fmla="*/ 393700 h 1465575"/>
              <a:gd name="connsiteX11" fmla="*/ 444500 w 1079500"/>
              <a:gd name="connsiteY11" fmla="*/ 457200 h 1465575"/>
              <a:gd name="connsiteX12" fmla="*/ 368300 w 1079500"/>
              <a:gd name="connsiteY12" fmla="*/ 508000 h 1465575"/>
              <a:gd name="connsiteX13" fmla="*/ 330200 w 1079500"/>
              <a:gd name="connsiteY13" fmla="*/ 533400 h 1465575"/>
              <a:gd name="connsiteX14" fmla="*/ 292100 w 1079500"/>
              <a:gd name="connsiteY14" fmla="*/ 558800 h 1465575"/>
              <a:gd name="connsiteX15" fmla="*/ 254000 w 1079500"/>
              <a:gd name="connsiteY15" fmla="*/ 596900 h 1465575"/>
              <a:gd name="connsiteX16" fmla="*/ 203200 w 1079500"/>
              <a:gd name="connsiteY16" fmla="*/ 609600 h 1465575"/>
              <a:gd name="connsiteX17" fmla="*/ 88900 w 1079500"/>
              <a:gd name="connsiteY17" fmla="*/ 698500 h 1465575"/>
              <a:gd name="connsiteX18" fmla="*/ 76200 w 1079500"/>
              <a:gd name="connsiteY18" fmla="*/ 736600 h 1465575"/>
              <a:gd name="connsiteX19" fmla="*/ 25400 w 1079500"/>
              <a:gd name="connsiteY19" fmla="*/ 812800 h 1465575"/>
              <a:gd name="connsiteX20" fmla="*/ 0 w 1079500"/>
              <a:gd name="connsiteY20" fmla="*/ 889000 h 1465575"/>
              <a:gd name="connsiteX21" fmla="*/ 12700 w 1079500"/>
              <a:gd name="connsiteY21" fmla="*/ 1257300 h 1465575"/>
              <a:gd name="connsiteX22" fmla="*/ 50800 w 1079500"/>
              <a:gd name="connsiteY22" fmla="*/ 1282700 h 1465575"/>
              <a:gd name="connsiteX23" fmla="*/ 88900 w 1079500"/>
              <a:gd name="connsiteY23" fmla="*/ 1270000 h 1465575"/>
              <a:gd name="connsiteX24" fmla="*/ 127000 w 1079500"/>
              <a:gd name="connsiteY24" fmla="*/ 1117600 h 1465575"/>
              <a:gd name="connsiteX25" fmla="*/ 190500 w 1079500"/>
              <a:gd name="connsiteY25" fmla="*/ 1181100 h 1465575"/>
              <a:gd name="connsiteX26" fmla="*/ 228600 w 1079500"/>
              <a:gd name="connsiteY26" fmla="*/ 1257300 h 1465575"/>
              <a:gd name="connsiteX27" fmla="*/ 266700 w 1079500"/>
              <a:gd name="connsiteY27" fmla="*/ 1282700 h 1465575"/>
              <a:gd name="connsiteX28" fmla="*/ 330200 w 1079500"/>
              <a:gd name="connsiteY28" fmla="*/ 1358900 h 1465575"/>
              <a:gd name="connsiteX29" fmla="*/ 355600 w 1079500"/>
              <a:gd name="connsiteY29" fmla="*/ 1397000 h 1465575"/>
              <a:gd name="connsiteX30" fmla="*/ 431800 w 1079500"/>
              <a:gd name="connsiteY30" fmla="*/ 1422400 h 1465575"/>
              <a:gd name="connsiteX31" fmla="*/ 520700 w 1079500"/>
              <a:gd name="connsiteY31" fmla="*/ 1460500 h 1465575"/>
              <a:gd name="connsiteX32" fmla="*/ 558800 w 1079500"/>
              <a:gd name="connsiteY32" fmla="*/ 1447800 h 1465575"/>
              <a:gd name="connsiteX33" fmla="*/ 609600 w 1079500"/>
              <a:gd name="connsiteY33" fmla="*/ 1460500 h 1465575"/>
              <a:gd name="connsiteX34" fmla="*/ 533400 w 1079500"/>
              <a:gd name="connsiteY34" fmla="*/ 1384300 h 1465575"/>
              <a:gd name="connsiteX35" fmla="*/ 508000 w 1079500"/>
              <a:gd name="connsiteY35" fmla="*/ 1346200 h 1465575"/>
              <a:gd name="connsiteX36" fmla="*/ 469900 w 1079500"/>
              <a:gd name="connsiteY36" fmla="*/ 1333500 h 1465575"/>
              <a:gd name="connsiteX37" fmla="*/ 457200 w 1079500"/>
              <a:gd name="connsiteY37" fmla="*/ 1295400 h 1465575"/>
              <a:gd name="connsiteX38" fmla="*/ 393700 w 1079500"/>
              <a:gd name="connsiteY38" fmla="*/ 1244600 h 1465575"/>
              <a:gd name="connsiteX39" fmla="*/ 342900 w 1079500"/>
              <a:gd name="connsiteY39" fmla="*/ 1181100 h 1465575"/>
              <a:gd name="connsiteX40" fmla="*/ 330200 w 1079500"/>
              <a:gd name="connsiteY40" fmla="*/ 1143000 h 1465575"/>
              <a:gd name="connsiteX41" fmla="*/ 304800 w 1079500"/>
              <a:gd name="connsiteY41" fmla="*/ 1104900 h 1465575"/>
              <a:gd name="connsiteX42" fmla="*/ 279400 w 1079500"/>
              <a:gd name="connsiteY42" fmla="*/ 1054100 h 1465575"/>
              <a:gd name="connsiteX43" fmla="*/ 241300 w 1079500"/>
              <a:gd name="connsiteY43" fmla="*/ 1041400 h 1465575"/>
              <a:gd name="connsiteX44" fmla="*/ 203200 w 1079500"/>
              <a:gd name="connsiteY44" fmla="*/ 1016000 h 1465575"/>
              <a:gd name="connsiteX45" fmla="*/ 177800 w 1079500"/>
              <a:gd name="connsiteY45" fmla="*/ 977900 h 1465575"/>
              <a:gd name="connsiteX46" fmla="*/ 177800 w 1079500"/>
              <a:gd name="connsiteY46" fmla="*/ 927100 h 1465575"/>
              <a:gd name="connsiteX47" fmla="*/ 215900 w 1079500"/>
              <a:gd name="connsiteY47" fmla="*/ 850900 h 1465575"/>
              <a:gd name="connsiteX48" fmla="*/ 215900 w 1079500"/>
              <a:gd name="connsiteY48" fmla="*/ 787400 h 14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9500" h="1465575">
                <a:moveTo>
                  <a:pt x="1079500" y="0"/>
                </a:moveTo>
                <a:cubicBezTo>
                  <a:pt x="1040117" y="65638"/>
                  <a:pt x="1046769" y="71257"/>
                  <a:pt x="977900" y="114300"/>
                </a:cubicBezTo>
                <a:cubicBezTo>
                  <a:pt x="966548" y="121395"/>
                  <a:pt x="951774" y="121013"/>
                  <a:pt x="939800" y="127000"/>
                </a:cubicBezTo>
                <a:cubicBezTo>
                  <a:pt x="926148" y="133826"/>
                  <a:pt x="916045" y="147184"/>
                  <a:pt x="901700" y="152400"/>
                </a:cubicBezTo>
                <a:cubicBezTo>
                  <a:pt x="868893" y="164330"/>
                  <a:pt x="800100" y="177800"/>
                  <a:pt x="800100" y="177800"/>
                </a:cubicBezTo>
                <a:cubicBezTo>
                  <a:pt x="787400" y="186267"/>
                  <a:pt x="776029" y="197187"/>
                  <a:pt x="762000" y="203200"/>
                </a:cubicBezTo>
                <a:cubicBezTo>
                  <a:pt x="745957" y="210076"/>
                  <a:pt x="727983" y="211105"/>
                  <a:pt x="711200" y="215900"/>
                </a:cubicBezTo>
                <a:cubicBezTo>
                  <a:pt x="698328" y="219578"/>
                  <a:pt x="685800" y="224367"/>
                  <a:pt x="673100" y="228600"/>
                </a:cubicBezTo>
                <a:cubicBezTo>
                  <a:pt x="652998" y="258753"/>
                  <a:pt x="633229" y="289933"/>
                  <a:pt x="609600" y="317500"/>
                </a:cubicBezTo>
                <a:cubicBezTo>
                  <a:pt x="597911" y="331137"/>
                  <a:pt x="584200" y="342900"/>
                  <a:pt x="571500" y="355600"/>
                </a:cubicBezTo>
                <a:cubicBezTo>
                  <a:pt x="567267" y="368300"/>
                  <a:pt x="568266" y="384234"/>
                  <a:pt x="558800" y="393700"/>
                </a:cubicBezTo>
                <a:cubicBezTo>
                  <a:pt x="460505" y="491995"/>
                  <a:pt x="516365" y="417275"/>
                  <a:pt x="444500" y="457200"/>
                </a:cubicBezTo>
                <a:cubicBezTo>
                  <a:pt x="417815" y="472025"/>
                  <a:pt x="393700" y="491067"/>
                  <a:pt x="368300" y="508000"/>
                </a:cubicBezTo>
                <a:lnTo>
                  <a:pt x="330200" y="533400"/>
                </a:lnTo>
                <a:cubicBezTo>
                  <a:pt x="317500" y="541867"/>
                  <a:pt x="302893" y="548007"/>
                  <a:pt x="292100" y="558800"/>
                </a:cubicBezTo>
                <a:cubicBezTo>
                  <a:pt x="279400" y="571500"/>
                  <a:pt x="269594" y="587989"/>
                  <a:pt x="254000" y="596900"/>
                </a:cubicBezTo>
                <a:cubicBezTo>
                  <a:pt x="238845" y="605560"/>
                  <a:pt x="220133" y="605367"/>
                  <a:pt x="203200" y="609600"/>
                </a:cubicBezTo>
                <a:cubicBezTo>
                  <a:pt x="112056" y="670363"/>
                  <a:pt x="148586" y="638814"/>
                  <a:pt x="88900" y="698500"/>
                </a:cubicBezTo>
                <a:cubicBezTo>
                  <a:pt x="84667" y="711200"/>
                  <a:pt x="82701" y="724898"/>
                  <a:pt x="76200" y="736600"/>
                </a:cubicBezTo>
                <a:cubicBezTo>
                  <a:pt x="61375" y="763285"/>
                  <a:pt x="35053" y="783840"/>
                  <a:pt x="25400" y="812800"/>
                </a:cubicBezTo>
                <a:lnTo>
                  <a:pt x="0" y="889000"/>
                </a:lnTo>
                <a:cubicBezTo>
                  <a:pt x="4233" y="1011767"/>
                  <a:pt x="-3020" y="1135470"/>
                  <a:pt x="12700" y="1257300"/>
                </a:cubicBezTo>
                <a:cubicBezTo>
                  <a:pt x="14653" y="1272438"/>
                  <a:pt x="35744" y="1280191"/>
                  <a:pt x="50800" y="1282700"/>
                </a:cubicBezTo>
                <a:cubicBezTo>
                  <a:pt x="64005" y="1284901"/>
                  <a:pt x="76200" y="1274233"/>
                  <a:pt x="88900" y="1270000"/>
                </a:cubicBezTo>
                <a:cubicBezTo>
                  <a:pt x="122443" y="1169371"/>
                  <a:pt x="109898" y="1220210"/>
                  <a:pt x="127000" y="1117600"/>
                </a:cubicBezTo>
                <a:cubicBezTo>
                  <a:pt x="165100" y="1143000"/>
                  <a:pt x="169333" y="1138767"/>
                  <a:pt x="190500" y="1181100"/>
                </a:cubicBezTo>
                <a:cubicBezTo>
                  <a:pt x="211158" y="1222417"/>
                  <a:pt x="192204" y="1220904"/>
                  <a:pt x="228600" y="1257300"/>
                </a:cubicBezTo>
                <a:cubicBezTo>
                  <a:pt x="239393" y="1268093"/>
                  <a:pt x="254000" y="1274233"/>
                  <a:pt x="266700" y="1282700"/>
                </a:cubicBezTo>
                <a:cubicBezTo>
                  <a:pt x="329763" y="1377295"/>
                  <a:pt x="248712" y="1261114"/>
                  <a:pt x="330200" y="1358900"/>
                </a:cubicBezTo>
                <a:cubicBezTo>
                  <a:pt x="339971" y="1370626"/>
                  <a:pt x="342657" y="1388910"/>
                  <a:pt x="355600" y="1397000"/>
                </a:cubicBezTo>
                <a:cubicBezTo>
                  <a:pt x="378304" y="1411190"/>
                  <a:pt x="409523" y="1407548"/>
                  <a:pt x="431800" y="1422400"/>
                </a:cubicBezTo>
                <a:cubicBezTo>
                  <a:pt x="484423" y="1457482"/>
                  <a:pt x="455092" y="1444098"/>
                  <a:pt x="520700" y="1460500"/>
                </a:cubicBezTo>
                <a:cubicBezTo>
                  <a:pt x="533400" y="1456267"/>
                  <a:pt x="545413" y="1447800"/>
                  <a:pt x="558800" y="1447800"/>
                </a:cubicBezTo>
                <a:cubicBezTo>
                  <a:pt x="576254" y="1447800"/>
                  <a:pt x="604080" y="1477059"/>
                  <a:pt x="609600" y="1460500"/>
                </a:cubicBezTo>
                <a:cubicBezTo>
                  <a:pt x="618192" y="1434723"/>
                  <a:pt x="548837" y="1394592"/>
                  <a:pt x="533400" y="1384300"/>
                </a:cubicBezTo>
                <a:cubicBezTo>
                  <a:pt x="524933" y="1371600"/>
                  <a:pt x="519919" y="1355735"/>
                  <a:pt x="508000" y="1346200"/>
                </a:cubicBezTo>
                <a:cubicBezTo>
                  <a:pt x="497547" y="1337837"/>
                  <a:pt x="479366" y="1342966"/>
                  <a:pt x="469900" y="1333500"/>
                </a:cubicBezTo>
                <a:cubicBezTo>
                  <a:pt x="460434" y="1324034"/>
                  <a:pt x="463187" y="1307374"/>
                  <a:pt x="457200" y="1295400"/>
                </a:cubicBezTo>
                <a:cubicBezTo>
                  <a:pt x="434222" y="1249444"/>
                  <a:pt x="437643" y="1259248"/>
                  <a:pt x="393700" y="1244600"/>
                </a:cubicBezTo>
                <a:cubicBezTo>
                  <a:pt x="361778" y="1148835"/>
                  <a:pt x="408552" y="1263164"/>
                  <a:pt x="342900" y="1181100"/>
                </a:cubicBezTo>
                <a:cubicBezTo>
                  <a:pt x="334537" y="1170647"/>
                  <a:pt x="336187" y="1154974"/>
                  <a:pt x="330200" y="1143000"/>
                </a:cubicBezTo>
                <a:cubicBezTo>
                  <a:pt x="323374" y="1129348"/>
                  <a:pt x="312373" y="1118152"/>
                  <a:pt x="304800" y="1104900"/>
                </a:cubicBezTo>
                <a:cubicBezTo>
                  <a:pt x="295407" y="1088462"/>
                  <a:pt x="292787" y="1067487"/>
                  <a:pt x="279400" y="1054100"/>
                </a:cubicBezTo>
                <a:cubicBezTo>
                  <a:pt x="269934" y="1044634"/>
                  <a:pt x="253274" y="1047387"/>
                  <a:pt x="241300" y="1041400"/>
                </a:cubicBezTo>
                <a:cubicBezTo>
                  <a:pt x="227648" y="1034574"/>
                  <a:pt x="215900" y="1024467"/>
                  <a:pt x="203200" y="1016000"/>
                </a:cubicBezTo>
                <a:cubicBezTo>
                  <a:pt x="194733" y="1003300"/>
                  <a:pt x="188593" y="988693"/>
                  <a:pt x="177800" y="977900"/>
                </a:cubicBezTo>
                <a:cubicBezTo>
                  <a:pt x="137160" y="937260"/>
                  <a:pt x="116840" y="967740"/>
                  <a:pt x="177800" y="927100"/>
                </a:cubicBezTo>
                <a:cubicBezTo>
                  <a:pt x="190642" y="907837"/>
                  <a:pt x="215900" y="877190"/>
                  <a:pt x="215900" y="850900"/>
                </a:cubicBezTo>
                <a:cubicBezTo>
                  <a:pt x="215900" y="780140"/>
                  <a:pt x="186004" y="817296"/>
                  <a:pt x="215900" y="787400"/>
                </a:cubicBezTo>
              </a:path>
            </a:pathLst>
          </a:custGeom>
          <a:solidFill>
            <a:srgbClr val="FFFF00">
              <a:alpha val="4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85800" y="3919598"/>
            <a:ext cx="6858000" cy="400110"/>
          </a:xfrm>
          <a:prstGeom prst="rect">
            <a:avLst/>
          </a:prstGeom>
          <a:noFill/>
        </p:spPr>
        <p:txBody>
          <a:bodyPr wrap="square" rtlCol="0">
            <a:spAutoFit/>
          </a:bodyPr>
          <a:lstStyle/>
          <a:p>
            <a:r>
              <a:rPr lang="en-US" sz="2000" smtClean="0">
                <a:latin typeface="Arial" pitchFamily="34" charset="0"/>
                <a:cs typeface="Arial" pitchFamily="34" charset="0"/>
              </a:rPr>
              <a:t>Dependent variables ix, vx and iy</a:t>
            </a:r>
            <a:endParaRPr lang="en-US" sz="2000">
              <a:latin typeface="Arial" pitchFamily="34" charset="0"/>
              <a:cs typeface="Arial" pitchFamily="34" charset="0"/>
            </a:endParaRPr>
          </a:p>
        </p:txBody>
      </p:sp>
      <p:sp>
        <p:nvSpPr>
          <p:cNvPr id="6" name="TextBox 5"/>
          <p:cNvSpPr txBox="1"/>
          <p:nvPr/>
        </p:nvSpPr>
        <p:spPr>
          <a:xfrm>
            <a:off x="2743200" y="1143000"/>
            <a:ext cx="304800" cy="1200329"/>
          </a:xfrm>
          <a:prstGeom prst="rect">
            <a:avLst/>
          </a:prstGeom>
          <a:noFill/>
        </p:spPr>
        <p:txBody>
          <a:bodyPr wrap="square" rtlCol="0">
            <a:spAutoFit/>
          </a:bodyPr>
          <a:lstStyle/>
          <a:p>
            <a:r>
              <a:rPr lang="en-US" b="1" smtClean="0">
                <a:solidFill>
                  <a:srgbClr val="FF0000"/>
                </a:solidFill>
                <a:latin typeface="Arial" pitchFamily="34" charset="0"/>
                <a:cs typeface="Arial" pitchFamily="34" charset="0"/>
              </a:rPr>
              <a:t>D</a:t>
            </a:r>
          </a:p>
          <a:p>
            <a:endParaRPr lang="en-US" b="1">
              <a:solidFill>
                <a:srgbClr val="FF0000"/>
              </a:solidFill>
              <a:latin typeface="Arial" pitchFamily="34" charset="0"/>
              <a:cs typeface="Arial" pitchFamily="34" charset="0"/>
            </a:endParaRPr>
          </a:p>
          <a:p>
            <a:endParaRPr lang="en-US" b="1" smtClean="0">
              <a:solidFill>
                <a:srgbClr val="FF0000"/>
              </a:solidFill>
              <a:latin typeface="Arial" pitchFamily="34" charset="0"/>
              <a:cs typeface="Arial" pitchFamily="34" charset="0"/>
            </a:endParaRPr>
          </a:p>
          <a:p>
            <a:r>
              <a:rPr lang="en-US" b="1">
                <a:solidFill>
                  <a:srgbClr val="FF0000"/>
                </a:solidFill>
                <a:latin typeface="Arial" pitchFamily="34" charset="0"/>
                <a:cs typeface="Arial" pitchFamily="34" charset="0"/>
              </a:rPr>
              <a:t>E</a:t>
            </a:r>
            <a:endParaRPr lang="en-US" b="1">
              <a:solidFill>
                <a:srgbClr val="FF0000"/>
              </a:solidFill>
              <a:latin typeface="Arial" pitchFamily="34" charset="0"/>
              <a:cs typeface="Arial" pitchFamily="34" charset="0"/>
            </a:endParaRPr>
          </a:p>
        </p:txBody>
      </p:sp>
      <p:cxnSp>
        <p:nvCxnSpPr>
          <p:cNvPr id="8" name="Straight Connector 7"/>
          <p:cNvCxnSpPr/>
          <p:nvPr/>
        </p:nvCxnSpPr>
        <p:spPr>
          <a:xfrm>
            <a:off x="5029200" y="914400"/>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57800" y="7620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876300"/>
            <a:ext cx="0" cy="114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520629" y="359596"/>
            <a:ext cx="585627" cy="955496"/>
          </a:xfrm>
          <a:custGeom>
            <a:avLst/>
            <a:gdLst>
              <a:gd name="connsiteX0" fmla="*/ 0 w 585627"/>
              <a:gd name="connsiteY0" fmla="*/ 955496 h 955496"/>
              <a:gd name="connsiteX1" fmla="*/ 51371 w 585627"/>
              <a:gd name="connsiteY1" fmla="*/ 924674 h 955496"/>
              <a:gd name="connsiteX2" fmla="*/ 92468 w 585627"/>
              <a:gd name="connsiteY2" fmla="*/ 914400 h 955496"/>
              <a:gd name="connsiteX3" fmla="*/ 123290 w 585627"/>
              <a:gd name="connsiteY3" fmla="*/ 904125 h 955496"/>
              <a:gd name="connsiteX4" fmla="*/ 143838 w 585627"/>
              <a:gd name="connsiteY4" fmla="*/ 873303 h 955496"/>
              <a:gd name="connsiteX5" fmla="*/ 184935 w 585627"/>
              <a:gd name="connsiteY5" fmla="*/ 821932 h 955496"/>
              <a:gd name="connsiteX6" fmla="*/ 236306 w 585627"/>
              <a:gd name="connsiteY6" fmla="*/ 739739 h 955496"/>
              <a:gd name="connsiteX7" fmla="*/ 369870 w 585627"/>
              <a:gd name="connsiteY7" fmla="*/ 667820 h 955496"/>
              <a:gd name="connsiteX8" fmla="*/ 400692 w 585627"/>
              <a:gd name="connsiteY8" fmla="*/ 647271 h 955496"/>
              <a:gd name="connsiteX9" fmla="*/ 421241 w 585627"/>
              <a:gd name="connsiteY9" fmla="*/ 575352 h 955496"/>
              <a:gd name="connsiteX10" fmla="*/ 431515 w 585627"/>
              <a:gd name="connsiteY10" fmla="*/ 482885 h 955496"/>
              <a:gd name="connsiteX11" fmla="*/ 452063 w 585627"/>
              <a:gd name="connsiteY11" fmla="*/ 380143 h 955496"/>
              <a:gd name="connsiteX12" fmla="*/ 441789 w 585627"/>
              <a:gd name="connsiteY12" fmla="*/ 184934 h 955496"/>
              <a:gd name="connsiteX13" fmla="*/ 441789 w 585627"/>
              <a:gd name="connsiteY13" fmla="*/ 30822 h 955496"/>
              <a:gd name="connsiteX14" fmla="*/ 503434 w 585627"/>
              <a:gd name="connsiteY14" fmla="*/ 0 h 955496"/>
              <a:gd name="connsiteX15" fmla="*/ 534256 w 585627"/>
              <a:gd name="connsiteY15" fmla="*/ 10274 h 955496"/>
              <a:gd name="connsiteX16" fmla="*/ 554805 w 585627"/>
              <a:gd name="connsiteY16" fmla="*/ 71919 h 955496"/>
              <a:gd name="connsiteX17" fmla="*/ 565079 w 585627"/>
              <a:gd name="connsiteY17" fmla="*/ 267128 h 955496"/>
              <a:gd name="connsiteX18" fmla="*/ 585627 w 585627"/>
              <a:gd name="connsiteY18" fmla="*/ 328773 h 955496"/>
              <a:gd name="connsiteX19" fmla="*/ 575353 w 585627"/>
              <a:gd name="connsiteY19" fmla="*/ 678094 h 955496"/>
              <a:gd name="connsiteX20" fmla="*/ 565079 w 585627"/>
              <a:gd name="connsiteY20" fmla="*/ 708916 h 955496"/>
              <a:gd name="connsiteX21" fmla="*/ 554805 w 585627"/>
              <a:gd name="connsiteY21" fmla="*/ 760287 h 955496"/>
              <a:gd name="connsiteX22" fmla="*/ 472611 w 585627"/>
              <a:gd name="connsiteY22" fmla="*/ 801384 h 955496"/>
              <a:gd name="connsiteX23" fmla="*/ 349322 w 585627"/>
              <a:gd name="connsiteY23" fmla="*/ 821932 h 955496"/>
              <a:gd name="connsiteX24" fmla="*/ 226032 w 585627"/>
              <a:gd name="connsiteY24" fmla="*/ 842480 h 955496"/>
              <a:gd name="connsiteX25" fmla="*/ 205483 w 585627"/>
              <a:gd name="connsiteY25" fmla="*/ 863029 h 955496"/>
              <a:gd name="connsiteX26" fmla="*/ 143838 w 585627"/>
              <a:gd name="connsiteY26" fmla="*/ 893851 h 955496"/>
              <a:gd name="connsiteX27" fmla="*/ 143838 w 585627"/>
              <a:gd name="connsiteY27" fmla="*/ 914400 h 9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5627" h="955496">
                <a:moveTo>
                  <a:pt x="0" y="955496"/>
                </a:moveTo>
                <a:cubicBezTo>
                  <a:pt x="17124" y="945222"/>
                  <a:pt x="33123" y="932784"/>
                  <a:pt x="51371" y="924674"/>
                </a:cubicBezTo>
                <a:cubicBezTo>
                  <a:pt x="64275" y="918939"/>
                  <a:pt x="78891" y="918279"/>
                  <a:pt x="92468" y="914400"/>
                </a:cubicBezTo>
                <a:cubicBezTo>
                  <a:pt x="102881" y="911425"/>
                  <a:pt x="113016" y="907550"/>
                  <a:pt x="123290" y="904125"/>
                </a:cubicBezTo>
                <a:cubicBezTo>
                  <a:pt x="130139" y="893851"/>
                  <a:pt x="136124" y="882945"/>
                  <a:pt x="143838" y="873303"/>
                </a:cubicBezTo>
                <a:cubicBezTo>
                  <a:pt x="165189" y="846615"/>
                  <a:pt x="169122" y="857512"/>
                  <a:pt x="184935" y="821932"/>
                </a:cubicBezTo>
                <a:cubicBezTo>
                  <a:pt x="220970" y="740851"/>
                  <a:pt x="180858" y="776703"/>
                  <a:pt x="236306" y="739739"/>
                </a:cubicBezTo>
                <a:cubicBezTo>
                  <a:pt x="268816" y="642208"/>
                  <a:pt x="235283" y="680055"/>
                  <a:pt x="369870" y="667820"/>
                </a:cubicBezTo>
                <a:cubicBezTo>
                  <a:pt x="380144" y="660970"/>
                  <a:pt x="392978" y="656913"/>
                  <a:pt x="400692" y="647271"/>
                </a:cubicBezTo>
                <a:cubicBezTo>
                  <a:pt x="406054" y="640568"/>
                  <a:pt x="420569" y="578041"/>
                  <a:pt x="421241" y="575352"/>
                </a:cubicBezTo>
                <a:cubicBezTo>
                  <a:pt x="424666" y="544530"/>
                  <a:pt x="426678" y="513518"/>
                  <a:pt x="431515" y="482885"/>
                </a:cubicBezTo>
                <a:cubicBezTo>
                  <a:pt x="436962" y="448387"/>
                  <a:pt x="452063" y="380143"/>
                  <a:pt x="452063" y="380143"/>
                </a:cubicBezTo>
                <a:cubicBezTo>
                  <a:pt x="448638" y="315073"/>
                  <a:pt x="447434" y="249849"/>
                  <a:pt x="441789" y="184934"/>
                </a:cubicBezTo>
                <a:cubicBezTo>
                  <a:pt x="434495" y="101057"/>
                  <a:pt x="397674" y="174197"/>
                  <a:pt x="441789" y="30822"/>
                </a:cubicBezTo>
                <a:cubicBezTo>
                  <a:pt x="446341" y="16026"/>
                  <a:pt x="491841" y="3864"/>
                  <a:pt x="503434" y="0"/>
                </a:cubicBezTo>
                <a:cubicBezTo>
                  <a:pt x="513708" y="3425"/>
                  <a:pt x="527961" y="1461"/>
                  <a:pt x="534256" y="10274"/>
                </a:cubicBezTo>
                <a:cubicBezTo>
                  <a:pt x="546846" y="27899"/>
                  <a:pt x="554805" y="71919"/>
                  <a:pt x="554805" y="71919"/>
                </a:cubicBezTo>
                <a:cubicBezTo>
                  <a:pt x="558230" y="136989"/>
                  <a:pt x="557316" y="202432"/>
                  <a:pt x="565079" y="267128"/>
                </a:cubicBezTo>
                <a:cubicBezTo>
                  <a:pt x="567660" y="288634"/>
                  <a:pt x="585627" y="328773"/>
                  <a:pt x="585627" y="328773"/>
                </a:cubicBezTo>
                <a:cubicBezTo>
                  <a:pt x="582202" y="445213"/>
                  <a:pt x="581641" y="561773"/>
                  <a:pt x="575353" y="678094"/>
                </a:cubicBezTo>
                <a:cubicBezTo>
                  <a:pt x="574768" y="688908"/>
                  <a:pt x="567706" y="698410"/>
                  <a:pt x="565079" y="708916"/>
                </a:cubicBezTo>
                <a:cubicBezTo>
                  <a:pt x="560844" y="725857"/>
                  <a:pt x="561684" y="744236"/>
                  <a:pt x="554805" y="760287"/>
                </a:cubicBezTo>
                <a:cubicBezTo>
                  <a:pt x="542851" y="788180"/>
                  <a:pt x="489979" y="795594"/>
                  <a:pt x="472611" y="801384"/>
                </a:cubicBezTo>
                <a:cubicBezTo>
                  <a:pt x="409968" y="822266"/>
                  <a:pt x="459428" y="808169"/>
                  <a:pt x="349322" y="821932"/>
                </a:cubicBezTo>
                <a:cubicBezTo>
                  <a:pt x="281352" y="830428"/>
                  <a:pt x="285835" y="830519"/>
                  <a:pt x="226032" y="842480"/>
                </a:cubicBezTo>
                <a:cubicBezTo>
                  <a:pt x="219182" y="849330"/>
                  <a:pt x="213789" y="858045"/>
                  <a:pt x="205483" y="863029"/>
                </a:cubicBezTo>
                <a:cubicBezTo>
                  <a:pt x="179239" y="878775"/>
                  <a:pt x="165095" y="865508"/>
                  <a:pt x="143838" y="893851"/>
                </a:cubicBezTo>
                <a:cubicBezTo>
                  <a:pt x="139728" y="899331"/>
                  <a:pt x="143838" y="907550"/>
                  <a:pt x="143838" y="914400"/>
                </a:cubicBezTo>
              </a:path>
            </a:pathLst>
          </a:custGeom>
          <a:solidFill>
            <a:srgbClr val="FFFF00">
              <a:alpha val="44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6130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54864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91000"/>
            <a:ext cx="8000999" cy="106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1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120</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Lamar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Sayil</dc:creator>
  <cp:lastModifiedBy>Dr. Sayil</cp:lastModifiedBy>
  <cp:revision>45</cp:revision>
  <dcterms:created xsi:type="dcterms:W3CDTF">2017-05-07T04:45:06Z</dcterms:created>
  <dcterms:modified xsi:type="dcterms:W3CDTF">2017-06-19T03:07:23Z</dcterms:modified>
</cp:coreProperties>
</file>