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73"/>
  </p:notesMasterIdLst>
  <p:sldIdLst>
    <p:sldId id="353" r:id="rId2"/>
    <p:sldId id="302" r:id="rId3"/>
    <p:sldId id="403" r:id="rId4"/>
    <p:sldId id="405"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69" r:id="rId44"/>
    <p:sldId id="471" r:id="rId45"/>
    <p:sldId id="472" r:id="rId46"/>
    <p:sldId id="473" r:id="rId47"/>
    <p:sldId id="470" r:id="rId48"/>
    <p:sldId id="444" r:id="rId49"/>
    <p:sldId id="445" r:id="rId50"/>
    <p:sldId id="447" r:id="rId51"/>
    <p:sldId id="448" r:id="rId52"/>
    <p:sldId id="449" r:id="rId53"/>
    <p:sldId id="450" r:id="rId54"/>
    <p:sldId id="451" r:id="rId55"/>
    <p:sldId id="452" r:id="rId56"/>
    <p:sldId id="453" r:id="rId57"/>
    <p:sldId id="454" r:id="rId58"/>
    <p:sldId id="455" r:id="rId59"/>
    <p:sldId id="456" r:id="rId60"/>
    <p:sldId id="457" r:id="rId61"/>
    <p:sldId id="458" r:id="rId62"/>
    <p:sldId id="459" r:id="rId63"/>
    <p:sldId id="460" r:id="rId64"/>
    <p:sldId id="461" r:id="rId65"/>
    <p:sldId id="462" r:id="rId66"/>
    <p:sldId id="463" r:id="rId67"/>
    <p:sldId id="464" r:id="rId68"/>
    <p:sldId id="465" r:id="rId69"/>
    <p:sldId id="466" r:id="rId70"/>
    <p:sldId id="467" r:id="rId71"/>
    <p:sldId id="468" r:id="rId72"/>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63" autoAdjust="0"/>
    <p:restoredTop sz="90929"/>
  </p:normalViewPr>
  <p:slideViewPr>
    <p:cSldViewPr>
      <p:cViewPr>
        <p:scale>
          <a:sx n="93" d="100"/>
          <a:sy n="93" d="100"/>
        </p:scale>
        <p:origin x="-858"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4.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2.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2.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4.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5.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64.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7.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smtClean="0"/>
            </a:lvl1pPr>
          </a:lstStyle>
          <a:p>
            <a:pPr>
              <a:defRPr/>
            </a:pPr>
            <a:endParaRPr lang="en-US"/>
          </a:p>
        </p:txBody>
      </p:sp>
      <p:sp>
        <p:nvSpPr>
          <p:cNvPr id="75779" name="Rectangle 3"/>
          <p:cNvSpPr>
            <a:spLocks noGrp="1" noChangeArrowheads="1"/>
          </p:cNvSpPr>
          <p:nvPr>
            <p:ph type="dt" idx="1"/>
          </p:nvPr>
        </p:nvSpPr>
        <p:spPr bwMode="auto">
          <a:xfrm>
            <a:off x="4010342"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smtClean="0"/>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943610" y="4447461"/>
            <a:ext cx="5189855"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894921"/>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smtClean="0"/>
            </a:lvl1pPr>
          </a:lstStyle>
          <a:p>
            <a:pPr>
              <a:defRPr/>
            </a:pPr>
            <a:endParaRPr lang="en-US"/>
          </a:p>
        </p:txBody>
      </p:sp>
      <p:sp>
        <p:nvSpPr>
          <p:cNvPr id="75783" name="Rectangle 7"/>
          <p:cNvSpPr>
            <a:spLocks noGrp="1" noChangeArrowheads="1"/>
          </p:cNvSpPr>
          <p:nvPr>
            <p:ph type="sldNum" sz="quarter" idx="5"/>
          </p:nvPr>
        </p:nvSpPr>
        <p:spPr bwMode="auto">
          <a:xfrm>
            <a:off x="4010342" y="8894921"/>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8D721F2F-8ED5-4D05-83EA-05814C31AFE3}" type="slidenum">
              <a:rPr lang="en-US" altLang="en-US"/>
              <a:pPr/>
              <a:t>‹#›</a:t>
            </a:fld>
            <a:endParaRPr lang="en-US" altLang="en-US"/>
          </a:p>
        </p:txBody>
      </p:sp>
    </p:spTree>
    <p:extLst>
      <p:ext uri="{BB962C8B-B14F-4D97-AF65-F5344CB8AC3E}">
        <p14:creationId xmlns:p14="http://schemas.microsoft.com/office/powerpoint/2010/main" val="3951113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1548462-063A-4712-BDDA-11B3CA05162B}" type="slidenum">
              <a:rPr lang="en-US" altLang="en-US" sz="1200"/>
              <a:pPr eaLnBrk="1" hangingPunct="1"/>
              <a:t>3</a:t>
            </a:fld>
            <a:endParaRPr lang="en-US" altLang="en-US"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You can click on the links to jump to the subject that you want to learn about now.</a:t>
            </a:r>
          </a:p>
        </p:txBody>
      </p:sp>
    </p:spTree>
    <p:extLst>
      <p:ext uri="{BB962C8B-B14F-4D97-AF65-F5344CB8AC3E}">
        <p14:creationId xmlns:p14="http://schemas.microsoft.com/office/powerpoint/2010/main" val="131771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F5A70EC1-905D-456B-B755-01841826E706}" type="slidenum">
              <a:rPr lang="en-US" altLang="en-US" sz="1200"/>
              <a:pPr eaLnBrk="1" hangingPunct="1"/>
              <a:t>12</a:t>
            </a:fld>
            <a:endParaRPr lang="en-US" altLang="en-US" sz="120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838621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8FE43052-31AA-4F8B-B22E-9E71521F0BC5}" type="slidenum">
              <a:rPr lang="en-US" altLang="en-US" sz="1200"/>
              <a:pPr eaLnBrk="1" hangingPunct="1"/>
              <a:t>13</a:t>
            </a:fld>
            <a:endParaRPr lang="en-US" altLang="en-US" sz="12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878682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04F8B10-6338-4F83-AD12-1CA1A0CEE80D}" type="slidenum">
              <a:rPr lang="en-US" altLang="en-US" sz="1200"/>
              <a:pPr eaLnBrk="1" hangingPunct="1"/>
              <a:t>14</a:t>
            </a:fld>
            <a:endParaRPr lang="en-US" altLang="en-US" sz="120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11826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0B83C1D-A61A-423F-9F40-FFEB14EFF67C}" type="slidenum">
              <a:rPr lang="en-US" altLang="en-US" sz="1200"/>
              <a:pPr eaLnBrk="1" hangingPunct="1"/>
              <a:t>15</a:t>
            </a:fld>
            <a:endParaRPr lang="en-US" altLang="en-US" sz="120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088823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ADDF291-E75F-4B76-9F86-0E4E962E1778}" type="slidenum">
              <a:rPr lang="en-US" altLang="en-US" sz="1200"/>
              <a:pPr eaLnBrk="1" hangingPunct="1"/>
              <a:t>16</a:t>
            </a:fld>
            <a:endParaRPr lang="en-US" altLang="en-US" sz="120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78471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2756A3FC-F900-4F2F-8767-C97BF7771572}" type="slidenum">
              <a:rPr lang="en-US" altLang="en-US" sz="1200"/>
              <a:pPr eaLnBrk="1" hangingPunct="1"/>
              <a:t>17</a:t>
            </a:fld>
            <a:endParaRPr lang="en-US" altLang="en-US" sz="120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959063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FC51989-2A4B-428B-91AD-C395D9293211}" type="slidenum">
              <a:rPr lang="en-US" altLang="en-US" sz="1200"/>
              <a:pPr eaLnBrk="1" hangingPunct="1"/>
              <a:t>18</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28426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7C16A36-292C-4FAB-9755-9B15B7BFE63D}" type="slidenum">
              <a:rPr lang="en-US" altLang="en-US" sz="1200"/>
              <a:pPr eaLnBrk="1" hangingPunct="1"/>
              <a:t>19</a:t>
            </a:fld>
            <a:endParaRPr lang="en-US" altLang="en-US" sz="120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767260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EB400144-F79E-4B33-A94F-77F0F110AB97}" type="slidenum">
              <a:rPr lang="en-US" altLang="en-US" sz="1200"/>
              <a:pPr eaLnBrk="1" hangingPunct="1"/>
              <a:t>20</a:t>
            </a:fld>
            <a:endParaRPr lang="en-US" altLang="en-US" sz="120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345139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8809E21-FD4B-4EB6-99F5-C6C1F08CBCF0}" type="slidenum">
              <a:rPr lang="en-US" altLang="en-US" sz="1200"/>
              <a:pPr eaLnBrk="1" hangingPunct="1"/>
              <a:t>21</a:t>
            </a:fld>
            <a:endParaRPr lang="en-US" altLang="en-US" sz="120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80916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4790B9C0-5D29-4163-9945-B125291696FA}" type="slidenum">
              <a:rPr lang="en-US" altLang="en-US" sz="1200"/>
              <a:pPr eaLnBrk="1" hangingPunct="1"/>
              <a:t>4</a:t>
            </a:fld>
            <a:endParaRPr lang="en-US" altLang="en-US"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175950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DA75257-7FE8-4864-93FB-C823DF9051C2}" type="slidenum">
              <a:rPr lang="en-US" altLang="en-US" sz="1200"/>
              <a:pPr eaLnBrk="1" hangingPunct="1"/>
              <a:t>22</a:t>
            </a:fld>
            <a:endParaRPr lang="en-US" altLang="en-US" sz="120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402921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5A9167FE-86A7-4A9E-BC8C-EBCA2AE34B7F}" type="slidenum">
              <a:rPr lang="en-US" altLang="en-US" sz="1200"/>
              <a:pPr eaLnBrk="1" hangingPunct="1"/>
              <a:t>23</a:t>
            </a:fld>
            <a:endParaRPr lang="en-US" altLang="en-US" sz="120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152671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8E7575D4-FAF8-4DA4-8946-DC923FE0A708}" type="slidenum">
              <a:rPr lang="en-US" altLang="en-US" sz="1200"/>
              <a:pPr eaLnBrk="1" hangingPunct="1"/>
              <a:t>24</a:t>
            </a:fld>
            <a:endParaRPr lang="en-US" altLang="en-US" sz="120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59568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576B8AA-2BCF-40FE-BD3B-EE9CA3CC7049}" type="slidenum">
              <a:rPr lang="en-US" altLang="en-US" sz="1200"/>
              <a:pPr eaLnBrk="1" hangingPunct="1"/>
              <a:t>25</a:t>
            </a:fld>
            <a:endParaRPr lang="en-US" altLang="en-US" sz="12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683423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8E41755-24B2-4CFC-A178-7110953F70DC}" type="slidenum">
              <a:rPr lang="en-US" altLang="en-US" sz="1200"/>
              <a:pPr eaLnBrk="1" hangingPunct="1"/>
              <a:t>26</a:t>
            </a:fld>
            <a:endParaRPr lang="en-US" altLang="en-US" sz="12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746506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5A5F5EF0-10C0-492E-BC91-8DF220463061}" type="slidenum">
              <a:rPr lang="en-US" altLang="en-US" sz="1200"/>
              <a:pPr eaLnBrk="1" hangingPunct="1"/>
              <a:t>27</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374182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84D74BC-1FEF-46D5-BB7E-A301CA7DEAE7}" type="slidenum">
              <a:rPr lang="en-US" altLang="en-US" sz="1200"/>
              <a:pPr eaLnBrk="1" hangingPunct="1"/>
              <a:t>28</a:t>
            </a:fld>
            <a:endParaRPr lang="en-US" altLang="en-US" sz="120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351277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B6FA8D4C-9236-41E4-B084-9574A777E8B9}" type="slidenum">
              <a:rPr lang="en-US" altLang="en-US" sz="1200"/>
              <a:pPr eaLnBrk="1" hangingPunct="1"/>
              <a:t>29</a:t>
            </a:fld>
            <a:endParaRPr lang="en-US" altLang="en-US"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036871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9738326-D186-46A7-92FA-55503DCCF1B4}" type="slidenum">
              <a:rPr lang="en-US" altLang="en-US" sz="1200"/>
              <a:pPr eaLnBrk="1" hangingPunct="1"/>
              <a:t>30</a:t>
            </a:fld>
            <a:endParaRPr lang="en-US" altLang="en-US" sz="120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071711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7F6A81A-4D2A-407D-A6BC-CBCB854BA1F5}" type="slidenum">
              <a:rPr lang="en-US" altLang="en-US" sz="1200"/>
              <a:pPr eaLnBrk="1" hangingPunct="1"/>
              <a:t>31</a:t>
            </a:fld>
            <a:endParaRPr lang="en-US" altLang="en-US" sz="1200"/>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75643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59DDEF2-7BCC-4072-87EF-5F4200899792}" type="slidenum">
              <a:rPr lang="en-US" altLang="en-US" sz="1200"/>
              <a:pPr eaLnBrk="1" hangingPunct="1"/>
              <a:t>5</a:t>
            </a:fld>
            <a:endParaRPr lang="en-US" altLang="en-US" sz="120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829101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8BF48F68-E3FA-4D1F-9BE6-4A10189A9E40}" type="slidenum">
              <a:rPr lang="en-US" altLang="en-US" sz="1200"/>
              <a:pPr eaLnBrk="1" hangingPunct="1"/>
              <a:t>32</a:t>
            </a:fld>
            <a:endParaRPr lang="en-US" altLang="en-US" sz="120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842675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434D02AD-3F91-4C71-BBBF-B28B6786EEA7}" type="slidenum">
              <a:rPr lang="en-US" altLang="en-US" sz="1200"/>
              <a:pPr eaLnBrk="1" hangingPunct="1"/>
              <a:t>33</a:t>
            </a:fld>
            <a:endParaRPr lang="en-US" altLang="en-US" sz="120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4214833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5A95A16C-10AC-459B-8113-1560C4FB125B}" type="slidenum">
              <a:rPr lang="en-US" altLang="en-US" sz="1200"/>
              <a:pPr eaLnBrk="1" hangingPunct="1"/>
              <a:t>34</a:t>
            </a:fld>
            <a:endParaRPr lang="en-US" altLang="en-US" sz="120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205119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1179D02-6E4D-4F6F-98D9-92EE988481CF}" type="slidenum">
              <a:rPr lang="en-US" altLang="en-US" sz="1200"/>
              <a:pPr eaLnBrk="1" hangingPunct="1"/>
              <a:t>35</a:t>
            </a:fld>
            <a:endParaRPr lang="en-US" altLang="en-US" sz="120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303937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7C127A75-0A5A-4FA3-B6EA-7F2E6A8E5C4B}" type="slidenum">
              <a:rPr lang="en-US" altLang="en-US" sz="1200"/>
              <a:pPr eaLnBrk="1" hangingPunct="1"/>
              <a:t>36</a:t>
            </a:fld>
            <a:endParaRPr lang="en-US" altLang="en-US" sz="1200"/>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968508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BF1CD3B-029F-421B-B5F5-7966D6E66B61}" type="slidenum">
              <a:rPr lang="en-US" altLang="en-US" sz="1200"/>
              <a:pPr eaLnBrk="1" hangingPunct="1"/>
              <a:t>37</a:t>
            </a:fld>
            <a:endParaRPr lang="en-US" altLang="en-US" sz="120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804867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0695A34-C483-4DF8-9974-2FC61555A053}" type="slidenum">
              <a:rPr lang="en-US" altLang="en-US" sz="1200"/>
              <a:pPr eaLnBrk="1" hangingPunct="1"/>
              <a:t>38</a:t>
            </a:fld>
            <a:endParaRPr lang="en-US" altLang="en-US" sz="120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648101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E7531B2D-46CE-4DF8-B416-69F1EEE41EB2}" type="slidenum">
              <a:rPr lang="en-US" altLang="en-US" sz="1200"/>
              <a:pPr eaLnBrk="1" hangingPunct="1"/>
              <a:t>39</a:t>
            </a:fld>
            <a:endParaRPr lang="en-US" altLang="en-US"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595829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E5F56167-F82D-4B1A-86CA-2EA338F72487}" type="slidenum">
              <a:rPr lang="en-US" altLang="en-US" sz="1200"/>
              <a:pPr eaLnBrk="1" hangingPunct="1"/>
              <a:t>40</a:t>
            </a:fld>
            <a:endParaRPr lang="en-US" altLang="en-US" sz="12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874401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D2E255D-5D2B-4048-8C4B-75E2DD452386}" type="slidenum">
              <a:rPr lang="en-US" altLang="en-US" sz="1200"/>
              <a:pPr eaLnBrk="1" hangingPunct="1"/>
              <a:t>41</a:t>
            </a:fld>
            <a:endParaRPr lang="en-US" altLang="en-US" sz="120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69485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053CA93-48BA-4F87-B5AD-A6E7E48435C9}" type="slidenum">
              <a:rPr lang="en-US" altLang="en-US" sz="1200"/>
              <a:pPr eaLnBrk="1" hangingPunct="1"/>
              <a:t>6</a:t>
            </a:fld>
            <a:endParaRPr lang="en-US" altLang="en-US"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840531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7C0B28D-0A4D-4853-8D5C-0A122E6B5F0F}" type="slidenum">
              <a:rPr lang="en-US" altLang="en-US" sz="1200"/>
              <a:pPr eaLnBrk="1" hangingPunct="1"/>
              <a:t>42</a:t>
            </a:fld>
            <a:endParaRPr lang="en-US" altLang="en-US" sz="120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14066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62FF3814-B361-436C-8163-96ECB645B306}" type="slidenum">
              <a:rPr lang="en-US" altLang="en-US" sz="1200"/>
              <a:pPr eaLnBrk="1" hangingPunct="1"/>
              <a:t>43</a:t>
            </a:fld>
            <a:endParaRPr lang="en-US" altLang="en-US" sz="12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894050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62FF3814-B361-436C-8163-96ECB645B306}" type="slidenum">
              <a:rPr lang="en-US" altLang="en-US" sz="1200"/>
              <a:pPr eaLnBrk="1" hangingPunct="1"/>
              <a:t>44</a:t>
            </a:fld>
            <a:endParaRPr lang="en-US" altLang="en-US" sz="12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894050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62FF3814-B361-436C-8163-96ECB645B306}" type="slidenum">
              <a:rPr lang="en-US" altLang="en-US" sz="1200"/>
              <a:pPr eaLnBrk="1" hangingPunct="1"/>
              <a:t>45</a:t>
            </a:fld>
            <a:endParaRPr lang="en-US" altLang="en-US" sz="12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8940507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62FF3814-B361-436C-8163-96ECB645B306}" type="slidenum">
              <a:rPr lang="en-US" altLang="en-US" sz="1200"/>
              <a:pPr eaLnBrk="1" hangingPunct="1"/>
              <a:t>46</a:t>
            </a:fld>
            <a:endParaRPr lang="en-US" altLang="en-US" sz="12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894050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E126643-0594-4A53-9492-D2C7CD46515A}" type="slidenum">
              <a:rPr lang="en-US" altLang="en-US" sz="1200"/>
              <a:pPr eaLnBrk="1" hangingPunct="1"/>
              <a:t>47</a:t>
            </a:fld>
            <a:endParaRPr lang="en-US" altLang="en-US" sz="12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9129331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57B2E5C-2440-4B0D-A0F9-E804BAEB4423}" type="slidenum">
              <a:rPr lang="en-US" altLang="en-US" sz="1200"/>
              <a:pPr eaLnBrk="1" hangingPunct="1"/>
              <a:t>49</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You can click on the links to jump to the subject that you want to learn about now.</a:t>
            </a:r>
          </a:p>
        </p:txBody>
      </p:sp>
    </p:spTree>
    <p:extLst>
      <p:ext uri="{BB962C8B-B14F-4D97-AF65-F5344CB8AC3E}">
        <p14:creationId xmlns:p14="http://schemas.microsoft.com/office/powerpoint/2010/main" val="3145832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5374A39A-2CE9-4B81-9654-9A4A5F5527F1}" type="slidenum">
              <a:rPr lang="en-US" altLang="en-US" sz="1200"/>
              <a:pPr eaLnBrk="1" hangingPunct="1"/>
              <a:t>50</a:t>
            </a:fld>
            <a:endParaRPr lang="en-US" altLang="en-US" sz="12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210713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6E33E0B-5E58-4468-9256-6B2ACF161C2B}" type="slidenum">
              <a:rPr lang="en-US" altLang="en-US" sz="1200"/>
              <a:pPr eaLnBrk="1" hangingPunct="1"/>
              <a:t>51</a:t>
            </a:fld>
            <a:endParaRPr lang="en-US" altLang="en-US" sz="12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3935393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37B4B63-EC43-435D-9BF0-A9768235141B}" type="slidenum">
              <a:rPr lang="en-US" altLang="en-US" sz="1200"/>
              <a:pPr eaLnBrk="1" hangingPunct="1"/>
              <a:t>52</a:t>
            </a:fld>
            <a:endParaRPr lang="en-US" altLang="en-US" sz="12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00832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5BFA50DB-B337-4EE0-8C3B-39811BBD977C}" type="slidenum">
              <a:rPr lang="en-US" altLang="en-US" sz="1200"/>
              <a:pPr eaLnBrk="1" hangingPunct="1"/>
              <a:t>7</a:t>
            </a:fld>
            <a:endParaRPr lang="en-US" altLang="en-US"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984031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6D78EB5-D375-4B50-AF40-D89E561683D2}" type="slidenum">
              <a:rPr lang="en-US" altLang="en-US" sz="1200"/>
              <a:pPr eaLnBrk="1" hangingPunct="1"/>
              <a:t>53</a:t>
            </a:fld>
            <a:endParaRPr lang="en-US" altLang="en-US" sz="12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6722784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26CF3EC2-1B30-4BA5-96B4-9908FD568943}" type="slidenum">
              <a:rPr lang="en-US" altLang="en-US" sz="1200"/>
              <a:pPr eaLnBrk="1" hangingPunct="1"/>
              <a:t>54</a:t>
            </a:fld>
            <a:endParaRPr lang="en-US" altLang="en-US" sz="12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8533827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55E908E9-7B14-413C-8639-2DEB4CDA2EA4}" type="slidenum">
              <a:rPr lang="en-US" altLang="en-US" sz="1200"/>
              <a:pPr eaLnBrk="1" hangingPunct="1"/>
              <a:t>55</a:t>
            </a:fld>
            <a:endParaRPr lang="en-US" altLang="en-US" sz="12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272574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82F0811-C7B4-4D01-85F6-7CB22E801509}" type="slidenum">
              <a:rPr lang="en-US" altLang="en-US" sz="1200"/>
              <a:pPr eaLnBrk="1" hangingPunct="1"/>
              <a:t>56</a:t>
            </a:fld>
            <a:endParaRPr lang="en-US" altLang="en-US" sz="120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555490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3F20710-FB7E-4917-BF5F-0CB266071112}" type="slidenum">
              <a:rPr lang="en-US" altLang="en-US" sz="1200"/>
              <a:pPr eaLnBrk="1" hangingPunct="1"/>
              <a:t>57</a:t>
            </a:fld>
            <a:endParaRPr lang="en-US" altLang="en-US" sz="120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2023108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846019E-F21A-4BEC-AB0A-B3A4935535FD}" type="slidenum">
              <a:rPr lang="en-US" altLang="en-US" sz="1200"/>
              <a:pPr eaLnBrk="1" hangingPunct="1"/>
              <a:t>58</a:t>
            </a:fld>
            <a:endParaRPr lang="en-US" altLang="en-US" sz="120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5612020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E0BE912-D71A-424A-8FC4-6D6C86B29BE9}" type="slidenum">
              <a:rPr lang="en-US" altLang="en-US" sz="1200"/>
              <a:pPr eaLnBrk="1" hangingPunct="1"/>
              <a:t>59</a:t>
            </a:fld>
            <a:endParaRPr lang="en-US" altLang="en-US" sz="120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7939802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25D48200-B579-4983-AB3C-BBFC4291B2C8}" type="slidenum">
              <a:rPr lang="en-US" altLang="en-US" sz="1200"/>
              <a:pPr eaLnBrk="1" hangingPunct="1"/>
              <a:t>60</a:t>
            </a:fld>
            <a:endParaRPr lang="en-US" altLang="en-US" sz="120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7285103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FE4CAA7E-A3AC-4D80-92DB-99793A695E05}" type="slidenum">
              <a:rPr lang="en-US" altLang="en-US" sz="1200"/>
              <a:pPr eaLnBrk="1" hangingPunct="1"/>
              <a:t>61</a:t>
            </a:fld>
            <a:endParaRPr lang="en-US" altLang="en-US" sz="12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0125037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9A2F74F-D09F-484F-9BDB-B3D43D9D4B6A}" type="slidenum">
              <a:rPr lang="en-US" altLang="en-US" sz="1200"/>
              <a:pPr eaLnBrk="1" hangingPunct="1"/>
              <a:t>62</a:t>
            </a:fld>
            <a:endParaRPr lang="en-US" altLang="en-US" sz="12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042554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FBBF25DC-D180-444C-AC06-E620BA6D4842}" type="slidenum">
              <a:rPr lang="en-US" altLang="en-US" sz="1200"/>
              <a:pPr eaLnBrk="1" hangingPunct="1"/>
              <a:t>8</a:t>
            </a:fld>
            <a:endParaRPr lang="en-US" altLang="en-US"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42500091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578D7B2-9F14-47E8-9517-AFBD29CC14F7}" type="slidenum">
              <a:rPr lang="en-US" altLang="en-US" sz="1200"/>
              <a:pPr eaLnBrk="1" hangingPunct="1"/>
              <a:t>63</a:t>
            </a:fld>
            <a:endParaRPr lang="en-US" altLang="en-US" sz="120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557405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42D40131-BDAA-4110-B303-3BB07307484E}" type="slidenum">
              <a:rPr lang="en-US" altLang="en-US" sz="1200"/>
              <a:pPr eaLnBrk="1" hangingPunct="1"/>
              <a:t>64</a:t>
            </a:fld>
            <a:endParaRPr lang="en-US" altLang="en-US" sz="12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5313821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F7C37D44-7D90-4311-9C91-A392B7D15D74}" type="slidenum">
              <a:rPr lang="en-US" altLang="en-US" sz="1200"/>
              <a:pPr eaLnBrk="1" hangingPunct="1"/>
              <a:t>65</a:t>
            </a:fld>
            <a:endParaRPr lang="en-US" altLang="en-US" sz="12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847061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710345C-310A-42DD-B409-C983D0A076B7}" type="slidenum">
              <a:rPr lang="en-US" altLang="en-US" sz="1200"/>
              <a:pPr eaLnBrk="1" hangingPunct="1"/>
              <a:t>66</a:t>
            </a:fld>
            <a:endParaRPr lang="en-US" altLang="en-US" sz="12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7970592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0F054377-B935-4ABE-9DE3-A94ABAE2D419}" type="slidenum">
              <a:rPr lang="en-US" altLang="en-US" sz="1200"/>
              <a:pPr eaLnBrk="1" hangingPunct="1"/>
              <a:t>67</a:t>
            </a:fld>
            <a:endParaRPr lang="en-US" altLang="en-US" sz="1200"/>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4403084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BB8984C3-8CE0-4E41-8F49-EAB8636EEEB4}" type="slidenum">
              <a:rPr lang="en-US" altLang="en-US" sz="1200"/>
              <a:pPr eaLnBrk="1" hangingPunct="1"/>
              <a:t>68</a:t>
            </a:fld>
            <a:endParaRPr lang="en-US" altLang="en-US" sz="12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621641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4DD662B7-FB9D-4165-894B-C0EB76903AAC}" type="slidenum">
              <a:rPr lang="en-US" altLang="en-US" sz="1200"/>
              <a:pPr eaLnBrk="1" hangingPunct="1"/>
              <a:t>69</a:t>
            </a:fld>
            <a:endParaRPr lang="en-US" altLang="en-US" sz="120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337240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062A3843-AB66-4D9E-9D7A-5EB4A5677253}" type="slidenum">
              <a:rPr lang="en-US" altLang="en-US" sz="1200"/>
              <a:pPr eaLnBrk="1" hangingPunct="1"/>
              <a:t>70</a:t>
            </a:fld>
            <a:endParaRPr lang="en-US" altLang="en-US" sz="120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9209610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E6CFE1E-D263-4CC0-98E8-C6CF1D5EE73C}" type="slidenum">
              <a:rPr lang="en-US" altLang="en-US" sz="1200"/>
              <a:pPr eaLnBrk="1" hangingPunct="1"/>
              <a:t>71</a:t>
            </a:fld>
            <a:endParaRPr lang="en-US" altLang="en-US" sz="12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75507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6E56AB8-3892-4DD6-B1FC-EACEC2A815E3}" type="slidenum">
              <a:rPr lang="en-US" altLang="en-US" sz="1200"/>
              <a:pPr eaLnBrk="1" hangingPunct="1"/>
              <a:t>9</a:t>
            </a:fld>
            <a:endParaRPr lang="en-US" alt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49854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E7908FFA-B8F5-4BEF-A78D-651EF1E695CA}" type="slidenum">
              <a:rPr lang="en-US" altLang="en-US" sz="1200"/>
              <a:pPr eaLnBrk="1" hangingPunct="1"/>
              <a:t>10</a:t>
            </a:fld>
            <a:endParaRPr lang="en-US" altLang="en-US"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09725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FD0A6689-C303-45BF-97CF-7792A7527B8B}" type="slidenum">
              <a:rPr lang="en-US" altLang="en-US" sz="1200"/>
              <a:pPr eaLnBrk="1" hangingPunct="1"/>
              <a:t>11</a:t>
            </a:fld>
            <a:endParaRPr lang="en-US" altLang="en-US"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87912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51ADC4C3-FB30-4983-ACC8-307D6DDFE74F}" type="slidenum">
              <a:rPr lang="en-US" altLang="en-US"/>
              <a:pPr/>
              <a:t>‹#›</a:t>
            </a:fld>
            <a:endParaRPr lang="en-US" altLang="en-US"/>
          </a:p>
        </p:txBody>
      </p:sp>
    </p:spTree>
    <p:extLst>
      <p:ext uri="{BB962C8B-B14F-4D97-AF65-F5344CB8AC3E}">
        <p14:creationId xmlns:p14="http://schemas.microsoft.com/office/powerpoint/2010/main" val="268036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2EDFC27C-DA28-4023-A447-72345B1B14FB}" type="slidenum">
              <a:rPr lang="en-US" altLang="en-US"/>
              <a:pPr/>
              <a:t>‹#›</a:t>
            </a:fld>
            <a:endParaRPr lang="en-US" altLang="en-US"/>
          </a:p>
        </p:txBody>
      </p:sp>
    </p:spTree>
    <p:extLst>
      <p:ext uri="{BB962C8B-B14F-4D97-AF65-F5344CB8AC3E}">
        <p14:creationId xmlns:p14="http://schemas.microsoft.com/office/powerpoint/2010/main" val="172729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16882935-4C5E-4304-8618-83FEF206B818}" type="slidenum">
              <a:rPr lang="en-US" altLang="en-US"/>
              <a:pPr/>
              <a:t>‹#›</a:t>
            </a:fld>
            <a:endParaRPr lang="en-US" altLang="en-US"/>
          </a:p>
        </p:txBody>
      </p:sp>
    </p:spTree>
    <p:extLst>
      <p:ext uri="{BB962C8B-B14F-4D97-AF65-F5344CB8AC3E}">
        <p14:creationId xmlns:p14="http://schemas.microsoft.com/office/powerpoint/2010/main" val="366445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1ED1D990-CC9B-4D0F-96C1-229DB18185D9}" type="slidenum">
              <a:rPr lang="en-US" altLang="en-US"/>
              <a:pPr/>
              <a:t>‹#›</a:t>
            </a:fld>
            <a:endParaRPr lang="en-US" altLang="en-US"/>
          </a:p>
        </p:txBody>
      </p:sp>
    </p:spTree>
    <p:extLst>
      <p:ext uri="{BB962C8B-B14F-4D97-AF65-F5344CB8AC3E}">
        <p14:creationId xmlns:p14="http://schemas.microsoft.com/office/powerpoint/2010/main" val="307695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A71776E1-C2D3-4381-B3D2-E56F18DB682E}" type="slidenum">
              <a:rPr lang="en-US" altLang="en-US"/>
              <a:pPr/>
              <a:t>‹#›</a:t>
            </a:fld>
            <a:endParaRPr lang="en-US" altLang="en-US"/>
          </a:p>
        </p:txBody>
      </p:sp>
    </p:spTree>
    <p:extLst>
      <p:ext uri="{BB962C8B-B14F-4D97-AF65-F5344CB8AC3E}">
        <p14:creationId xmlns:p14="http://schemas.microsoft.com/office/powerpoint/2010/main" val="216296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7068EE09-DCA9-49D0-886D-1D11AC4669A9}" type="slidenum">
              <a:rPr lang="en-US" altLang="en-US"/>
              <a:pPr/>
              <a:t>‹#›</a:t>
            </a:fld>
            <a:endParaRPr lang="en-US" altLang="en-US"/>
          </a:p>
        </p:txBody>
      </p:sp>
    </p:spTree>
    <p:extLst>
      <p:ext uri="{BB962C8B-B14F-4D97-AF65-F5344CB8AC3E}">
        <p14:creationId xmlns:p14="http://schemas.microsoft.com/office/powerpoint/2010/main" val="9075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2CC07065-F894-466B-B3AE-A4CE4504D206}" type="slidenum">
              <a:rPr lang="en-US" altLang="en-US"/>
              <a:pPr/>
              <a:t>‹#›</a:t>
            </a:fld>
            <a:endParaRPr lang="en-US" altLang="en-US"/>
          </a:p>
        </p:txBody>
      </p:sp>
    </p:spTree>
    <p:extLst>
      <p:ext uri="{BB962C8B-B14F-4D97-AF65-F5344CB8AC3E}">
        <p14:creationId xmlns:p14="http://schemas.microsoft.com/office/powerpoint/2010/main" val="337047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C9934F2E-A348-4E0D-8BFA-88A7184FAC3E}" type="slidenum">
              <a:rPr lang="en-US" altLang="en-US"/>
              <a:pPr/>
              <a:t>‹#›</a:t>
            </a:fld>
            <a:endParaRPr lang="en-US" altLang="en-US"/>
          </a:p>
        </p:txBody>
      </p:sp>
    </p:spTree>
    <p:extLst>
      <p:ext uri="{BB962C8B-B14F-4D97-AF65-F5344CB8AC3E}">
        <p14:creationId xmlns:p14="http://schemas.microsoft.com/office/powerpoint/2010/main" val="258431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91F335A8-5DC3-4F31-B457-DCB46EDD5387}" type="slidenum">
              <a:rPr lang="en-US" altLang="en-US"/>
              <a:pPr/>
              <a:t>‹#›</a:t>
            </a:fld>
            <a:endParaRPr lang="en-US" altLang="en-US"/>
          </a:p>
        </p:txBody>
      </p:sp>
    </p:spTree>
    <p:extLst>
      <p:ext uri="{BB962C8B-B14F-4D97-AF65-F5344CB8AC3E}">
        <p14:creationId xmlns:p14="http://schemas.microsoft.com/office/powerpoint/2010/main" val="121343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A28E8940-512A-4D65-B4C2-1C76BBB65E19}" type="slidenum">
              <a:rPr lang="en-US" altLang="en-US"/>
              <a:pPr/>
              <a:t>‹#›</a:t>
            </a:fld>
            <a:endParaRPr lang="en-US" altLang="en-US"/>
          </a:p>
        </p:txBody>
      </p:sp>
    </p:spTree>
    <p:extLst>
      <p:ext uri="{BB962C8B-B14F-4D97-AF65-F5344CB8AC3E}">
        <p14:creationId xmlns:p14="http://schemas.microsoft.com/office/powerpoint/2010/main" val="199602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DAB31E23-EC38-4457-B6BB-1AD3D3804EA0}" type="slidenum">
              <a:rPr lang="en-US" altLang="en-US"/>
              <a:pPr/>
              <a:t>‹#›</a:t>
            </a:fld>
            <a:endParaRPr lang="en-US" altLang="en-US"/>
          </a:p>
        </p:txBody>
      </p:sp>
    </p:spTree>
    <p:extLst>
      <p:ext uri="{BB962C8B-B14F-4D97-AF65-F5344CB8AC3E}">
        <p14:creationId xmlns:p14="http://schemas.microsoft.com/office/powerpoint/2010/main" val="338975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defRPr/>
            </a:pPr>
            <a:endParaRPr lang="en-US"/>
          </a:p>
        </p:txBody>
      </p:sp>
      <p:grpSp>
        <p:nvGrpSpPr>
          <p:cNvPr id="1029"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1030"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1031"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panose="020B0604020202020204" pitchFamily="34" charset="0"/>
              </a:defRPr>
            </a:lvl1pPr>
          </a:lstStyle>
          <a:p>
            <a:fld id="{E5C0D72F-A6C0-4F3C-BAC6-227C380D8358}" type="slidenum">
              <a:rPr lang="en-US" altLang="en-US"/>
              <a:pPr/>
              <a:t>‹#›</a:t>
            </a:fld>
            <a:endParaRPr lang="en-US" altLang="en-US"/>
          </a:p>
        </p:txBody>
      </p:sp>
      <p:graphicFrame>
        <p:nvGraphicFramePr>
          <p:cNvPr id="1026"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1063" name="VISIO" r:id="rId14" imgW="2662920" imgH="721080" progId="Visio.Drawing.6">
                  <p:embed/>
                </p:oleObj>
              </mc:Choice>
              <mc:Fallback>
                <p:oleObj name="VISIO" r:id="rId14" imgW="2662920" imgH="721080" progId="Visio.Drawing.6">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Arial" charset="0"/>
        </a:defRPr>
      </a:lvl2pPr>
      <a:lvl3pPr algn="r" rtl="0" eaLnBrk="0" fontAlgn="base" hangingPunct="0">
        <a:spcBef>
          <a:spcPct val="0"/>
        </a:spcBef>
        <a:spcAft>
          <a:spcPct val="0"/>
        </a:spcAft>
        <a:defRPr sz="4400" i="1">
          <a:solidFill>
            <a:schemeClr val="tx2"/>
          </a:solidFill>
          <a:latin typeface="Arial" charset="0"/>
        </a:defRPr>
      </a:lvl3pPr>
      <a:lvl4pPr algn="r" rtl="0" eaLnBrk="0" fontAlgn="base" hangingPunct="0">
        <a:spcBef>
          <a:spcPct val="0"/>
        </a:spcBef>
        <a:spcAft>
          <a:spcPct val="0"/>
        </a:spcAft>
        <a:defRPr sz="4400" i="1">
          <a:solidFill>
            <a:schemeClr val="tx2"/>
          </a:solidFill>
          <a:latin typeface="Arial" charset="0"/>
        </a:defRPr>
      </a:lvl4pPr>
      <a:lvl5pPr algn="r" rtl="0" eaLnBrk="0" fontAlgn="base" hangingPunct="0">
        <a:spcBef>
          <a:spcPct val="0"/>
        </a:spcBef>
        <a:spcAft>
          <a:spcPct val="0"/>
        </a:spcAft>
        <a:defRPr sz="4400" i="1">
          <a:solidFill>
            <a:schemeClr val="tx2"/>
          </a:solidFill>
          <a:latin typeface="Arial" charset="0"/>
        </a:defRPr>
      </a:lvl5pPr>
      <a:lvl6pPr marL="457200" algn="r" rtl="0" fontAlgn="base">
        <a:spcBef>
          <a:spcPct val="0"/>
        </a:spcBef>
        <a:spcAft>
          <a:spcPct val="0"/>
        </a:spcAft>
        <a:defRPr sz="4400" i="1">
          <a:solidFill>
            <a:schemeClr val="tx2"/>
          </a:solidFill>
          <a:latin typeface="Arial" charset="0"/>
        </a:defRPr>
      </a:lvl6pPr>
      <a:lvl7pPr marL="914400" algn="r" rtl="0" fontAlgn="base">
        <a:spcBef>
          <a:spcPct val="0"/>
        </a:spcBef>
        <a:spcAft>
          <a:spcPct val="0"/>
        </a:spcAft>
        <a:defRPr sz="4400" i="1">
          <a:solidFill>
            <a:schemeClr val="tx2"/>
          </a:solidFill>
          <a:latin typeface="Arial" charset="0"/>
        </a:defRPr>
      </a:lvl7pPr>
      <a:lvl8pPr marL="1371600" algn="r" rtl="0" fontAlgn="base">
        <a:spcBef>
          <a:spcPct val="0"/>
        </a:spcBef>
        <a:spcAft>
          <a:spcPct val="0"/>
        </a:spcAft>
        <a:defRPr sz="4400" i="1">
          <a:solidFill>
            <a:schemeClr val="tx2"/>
          </a:solidFill>
          <a:latin typeface="Arial" charset="0"/>
        </a:defRPr>
      </a:lvl8pPr>
      <a:lvl9pPr marL="1828800" algn="r" rtl="0" fontAlgn="base">
        <a:spcBef>
          <a:spcPct val="0"/>
        </a:spcBef>
        <a:spcAft>
          <a:spcPct val="0"/>
        </a:spcAft>
        <a:defRPr sz="4400" i="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9.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1.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9.w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9.w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14.w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16.w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17.w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14.wmf"/><Relationship Id="rId4"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5.bin"/><Relationship Id="rId5" Type="http://schemas.openxmlformats.org/officeDocument/2006/relationships/image" Target="../media/image19.w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24.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7.bin"/><Relationship Id="rId5" Type="http://schemas.openxmlformats.org/officeDocument/2006/relationships/image" Target="../media/image14.wmf"/><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2.wmf"/><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0.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slide" Target="slide2.xml"/><Relationship Id="rId5" Type="http://schemas.openxmlformats.org/officeDocument/2006/relationships/image" Target="../media/image23.wmf"/><Relationship Id="rId4" Type="http://schemas.openxmlformats.org/officeDocument/2006/relationships/oleObject" Target="../embeddings/oleObject29.bin"/></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4.wmf"/><Relationship Id="rId4" Type="http://schemas.openxmlformats.org/officeDocument/2006/relationships/oleObject" Target="../embeddings/oleObject3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4.wmf"/><Relationship Id="rId4" Type="http://schemas.openxmlformats.org/officeDocument/2006/relationships/oleObject" Target="../embeddings/oleObject3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4.wmf"/><Relationship Id="rId4" Type="http://schemas.openxmlformats.org/officeDocument/2006/relationships/oleObject" Target="../embeddings/oleObject3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4.bin"/><Relationship Id="rId5" Type="http://schemas.openxmlformats.org/officeDocument/2006/relationships/image" Target="../media/image24.wmf"/><Relationship Id="rId4" Type="http://schemas.openxmlformats.org/officeDocument/2006/relationships/oleObject" Target="../embeddings/oleObject3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6.bin"/><Relationship Id="rId5" Type="http://schemas.openxmlformats.org/officeDocument/2006/relationships/image" Target="../media/image24.wmf"/><Relationship Id="rId4" Type="http://schemas.openxmlformats.org/officeDocument/2006/relationships/oleObject" Target="../embeddings/oleObject35.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36.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38.bin"/><Relationship Id="rId5" Type="http://schemas.openxmlformats.org/officeDocument/2006/relationships/image" Target="../media/image24.wmf"/><Relationship Id="rId4" Type="http://schemas.openxmlformats.org/officeDocument/2006/relationships/oleObject" Target="../embeddings/oleObject37.bin"/><Relationship Id="rId9" Type="http://schemas.openxmlformats.org/officeDocument/2006/relationships/image" Target="../media/image28.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41.bin"/><Relationship Id="rId5" Type="http://schemas.openxmlformats.org/officeDocument/2006/relationships/image" Target="../media/image29.wmf"/><Relationship Id="rId4"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43.bin"/><Relationship Id="rId5" Type="http://schemas.openxmlformats.org/officeDocument/2006/relationships/image" Target="../media/image31.wmf"/><Relationship Id="rId4" Type="http://schemas.openxmlformats.org/officeDocument/2006/relationships/oleObject" Target="../embeddings/oleObject4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32.wmf"/><Relationship Id="rId4" Type="http://schemas.openxmlformats.org/officeDocument/2006/relationships/oleObject" Target="../embeddings/oleObject44.bin"/></Relationships>
</file>

<file path=ppt/slides/_rels/slide4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33.emf"/><Relationship Id="rId4" Type="http://schemas.openxmlformats.org/officeDocument/2006/relationships/oleObject" Target="../embeddings/oleObject45.bin"/></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7.emf"/><Relationship Id="rId4" Type="http://schemas.openxmlformats.org/officeDocument/2006/relationships/oleObject" Target="../embeddings/oleObject46.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7.xml"/><Relationship Id="rId4" Type="http://schemas.openxmlformats.org/officeDocument/2006/relationships/slide" Target="slide6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0.gif"/><Relationship Id="rId4" Type="http://schemas.openxmlformats.org/officeDocument/2006/relationships/image" Target="../media/image39.gi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41.wmf"/><Relationship Id="rId5" Type="http://schemas.openxmlformats.org/officeDocument/2006/relationships/oleObject" Target="../embeddings/oleObject47.bin"/><Relationship Id="rId4" Type="http://schemas.openxmlformats.org/officeDocument/2006/relationships/image" Target="../media/image40.gif"/></Relationships>
</file>

<file path=ppt/slides/_rels/slide52.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49.xml"/><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42.wmf"/><Relationship Id="rId5" Type="http://schemas.openxmlformats.org/officeDocument/2006/relationships/oleObject" Target="../embeddings/oleObject48.bin"/><Relationship Id="rId4" Type="http://schemas.openxmlformats.org/officeDocument/2006/relationships/image" Target="../media/image40.gif"/></Relationships>
</file>

<file path=ppt/slides/_rels/slide53.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notesSlide" Target="../notesSlides/notesSlide50.xml"/><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42.wmf"/><Relationship Id="rId5" Type="http://schemas.openxmlformats.org/officeDocument/2006/relationships/oleObject" Target="../embeddings/oleObject50.bin"/><Relationship Id="rId4" Type="http://schemas.openxmlformats.org/officeDocument/2006/relationships/image" Target="../media/image40.gif"/></Relationships>
</file>

<file path=ppt/slides/_rels/slide5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51.xml"/><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42.wmf"/><Relationship Id="rId5" Type="http://schemas.openxmlformats.org/officeDocument/2006/relationships/oleObject" Target="../embeddings/oleObject52.bin"/><Relationship Id="rId4" Type="http://schemas.openxmlformats.org/officeDocument/2006/relationships/image" Target="../media/image40.gif"/></Relationships>
</file>

<file path=ppt/slides/_rels/slide5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52.xml"/><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42.wmf"/><Relationship Id="rId5" Type="http://schemas.openxmlformats.org/officeDocument/2006/relationships/oleObject" Target="../embeddings/oleObject54.bin"/><Relationship Id="rId4" Type="http://schemas.openxmlformats.org/officeDocument/2006/relationships/image" Target="../media/image40.gif"/></Relationships>
</file>

<file path=ppt/slides/_rels/slide5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53.xml"/><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46.wmf"/><Relationship Id="rId11" Type="http://schemas.openxmlformats.org/officeDocument/2006/relationships/slide" Target="slide2.xml"/><Relationship Id="rId5" Type="http://schemas.openxmlformats.org/officeDocument/2006/relationships/oleObject" Target="../embeddings/oleObject56.bin"/><Relationship Id="rId10" Type="http://schemas.openxmlformats.org/officeDocument/2006/relationships/image" Target="../media/image48.wmf"/><Relationship Id="rId4" Type="http://schemas.openxmlformats.org/officeDocument/2006/relationships/image" Target="../media/image40.gif"/><Relationship Id="rId9" Type="http://schemas.openxmlformats.org/officeDocument/2006/relationships/oleObject" Target="../embeddings/oleObject58.bin"/></Relationships>
</file>

<file path=ppt/slides/_rels/slide5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0.gif"/><Relationship Id="rId4" Type="http://schemas.openxmlformats.org/officeDocument/2006/relationships/image" Target="../media/image49.gi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51.wmf"/><Relationship Id="rId5" Type="http://schemas.openxmlformats.org/officeDocument/2006/relationships/oleObject" Target="../embeddings/oleObject59.bin"/><Relationship Id="rId4" Type="http://schemas.openxmlformats.org/officeDocument/2006/relationships/image" Target="../media/image40.gif"/></Relationships>
</file>

<file path=ppt/slides/_rels/slide59.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56.xml"/><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52.wmf"/><Relationship Id="rId5" Type="http://schemas.openxmlformats.org/officeDocument/2006/relationships/oleObject" Target="../embeddings/oleObject60.bin"/><Relationship Id="rId4" Type="http://schemas.openxmlformats.org/officeDocument/2006/relationships/image" Target="../media/image40.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57.xml"/><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54.wmf"/><Relationship Id="rId5" Type="http://schemas.openxmlformats.org/officeDocument/2006/relationships/oleObject" Target="../embeddings/oleObject62.bin"/><Relationship Id="rId4" Type="http://schemas.openxmlformats.org/officeDocument/2006/relationships/image" Target="../media/image40.gif"/></Relationships>
</file>

<file path=ppt/slides/_rels/slide61.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58.xml"/><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55.wmf"/><Relationship Id="rId5" Type="http://schemas.openxmlformats.org/officeDocument/2006/relationships/oleObject" Target="../embeddings/oleObject64.bin"/><Relationship Id="rId4" Type="http://schemas.openxmlformats.org/officeDocument/2006/relationships/image" Target="../media/image40.gif"/></Relationships>
</file>

<file path=ppt/slides/_rels/slide62.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59.xml"/><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56.wmf"/><Relationship Id="rId5" Type="http://schemas.openxmlformats.org/officeDocument/2006/relationships/oleObject" Target="../embeddings/oleObject66.bin"/><Relationship Id="rId4" Type="http://schemas.openxmlformats.org/officeDocument/2006/relationships/image" Target="../media/image40.gif"/></Relationships>
</file>

<file path=ppt/slides/_rels/slide63.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notesSlide" Target="../notesSlides/notesSlide60.xml"/><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57.wmf"/><Relationship Id="rId11" Type="http://schemas.openxmlformats.org/officeDocument/2006/relationships/slide" Target="slide2.xml"/><Relationship Id="rId5" Type="http://schemas.openxmlformats.org/officeDocument/2006/relationships/oleObject" Target="../embeddings/oleObject68.bin"/><Relationship Id="rId10" Type="http://schemas.openxmlformats.org/officeDocument/2006/relationships/image" Target="../media/image59.wmf"/><Relationship Id="rId4" Type="http://schemas.openxmlformats.org/officeDocument/2006/relationships/image" Target="../media/image40.gif"/><Relationship Id="rId9" Type="http://schemas.openxmlformats.org/officeDocument/2006/relationships/oleObject" Target="../embeddings/oleObject70.bin"/></Relationships>
</file>

<file path=ppt/slides/_rels/slide64.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notesSlide" Target="../notesSlides/notesSlide61.xml"/><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60.wmf"/><Relationship Id="rId5" Type="http://schemas.openxmlformats.org/officeDocument/2006/relationships/oleObject" Target="../embeddings/oleObject71.bin"/><Relationship Id="rId4" Type="http://schemas.openxmlformats.org/officeDocument/2006/relationships/image" Target="../media/image40.gif"/></Relationships>
</file>

<file path=ppt/slides/_rels/slide65.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notesSlide" Target="../notesSlides/notesSlide62.xml"/><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62.wmf"/><Relationship Id="rId5" Type="http://schemas.openxmlformats.org/officeDocument/2006/relationships/oleObject" Target="../embeddings/oleObject73.bin"/><Relationship Id="rId4" Type="http://schemas.openxmlformats.org/officeDocument/2006/relationships/image" Target="../media/image40.gif"/></Relationships>
</file>

<file path=ppt/slides/_rels/slide66.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notesSlide" Target="../notesSlides/notesSlide63.xml"/><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62.wmf"/><Relationship Id="rId5" Type="http://schemas.openxmlformats.org/officeDocument/2006/relationships/oleObject" Target="../embeddings/oleObject75.bin"/><Relationship Id="rId4" Type="http://schemas.openxmlformats.org/officeDocument/2006/relationships/image" Target="../media/image40.gif"/><Relationship Id="rId9" Type="http://schemas.openxmlformats.org/officeDocument/2006/relationships/slide" Target="slide2.xml"/></Relationships>
</file>

<file path=ppt/slides/_rels/slide67.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64.xml"/><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64.wmf"/><Relationship Id="rId5" Type="http://schemas.openxmlformats.org/officeDocument/2006/relationships/oleObject" Target="../embeddings/oleObject77.bin"/><Relationship Id="rId4" Type="http://schemas.openxmlformats.org/officeDocument/2006/relationships/image" Target="../media/image40.gif"/></Relationships>
</file>

<file path=ppt/slides/_rels/slide68.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notesSlide" Target="../notesSlides/notesSlide65.xml"/><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65.wmf"/><Relationship Id="rId5" Type="http://schemas.openxmlformats.org/officeDocument/2006/relationships/oleObject" Target="../embeddings/oleObject79.bin"/><Relationship Id="rId4" Type="http://schemas.openxmlformats.org/officeDocument/2006/relationships/image" Target="../media/image40.gif"/></Relationships>
</file>

<file path=ppt/slides/_rels/slide69.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notesSlide" Target="../notesSlides/notesSlide66.xml"/><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67.wmf"/><Relationship Id="rId5" Type="http://schemas.openxmlformats.org/officeDocument/2006/relationships/oleObject" Target="../embeddings/oleObject81.bin"/><Relationship Id="rId4" Type="http://schemas.openxmlformats.org/officeDocument/2006/relationships/image" Target="../media/image40.gif"/><Relationship Id="rId9"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image" Target="../media/image68.w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90600" y="609600"/>
            <a:ext cx="7772400" cy="762000"/>
          </a:xfrm>
        </p:spPr>
        <p:txBody>
          <a:bodyPr/>
          <a:lstStyle/>
          <a:p>
            <a:pPr algn="ctr" eaLnBrk="1" hangingPunct="1"/>
            <a:r>
              <a:rPr lang="en-US" altLang="en-US" sz="3600" dirty="0" smtClean="0"/>
              <a:t>ECE 2201</a:t>
            </a:r>
            <a:br>
              <a:rPr lang="en-US" altLang="en-US" sz="3600" dirty="0" smtClean="0"/>
            </a:br>
            <a:r>
              <a:rPr lang="en-US" altLang="en-US" sz="3600" dirty="0" smtClean="0"/>
              <a:t> Circuit Analysis</a:t>
            </a:r>
          </a:p>
        </p:txBody>
      </p:sp>
      <p:sp>
        <p:nvSpPr>
          <p:cNvPr id="50179" name="Text Box 4"/>
          <p:cNvSpPr txBox="1">
            <a:spLocks noChangeArrowheads="1"/>
          </p:cNvSpPr>
          <p:nvPr/>
        </p:nvSpPr>
        <p:spPr bwMode="auto">
          <a:xfrm>
            <a:off x="533400" y="1828800"/>
            <a:ext cx="81534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dirty="0">
                <a:latin typeface="Arial" panose="020B0604020202020204" pitchFamily="34" charset="0"/>
              </a:rPr>
              <a:t>Lecture Set #3</a:t>
            </a:r>
          </a:p>
          <a:p>
            <a:pPr algn="ctr"/>
            <a:r>
              <a:rPr lang="en-US" altLang="en-US" sz="3600" b="1" dirty="0">
                <a:latin typeface="Arial" panose="020B0604020202020204" pitchFamily="34" charset="0"/>
              </a:rPr>
              <a:t>Equivalent Circuits</a:t>
            </a:r>
          </a:p>
          <a:p>
            <a:pPr algn="ctr"/>
            <a:r>
              <a:rPr lang="en-US" altLang="en-US" sz="3600" b="1" dirty="0">
                <a:latin typeface="Arial" panose="020B0604020202020204" pitchFamily="34" charset="0"/>
              </a:rPr>
              <a:t>Series, Parallel, Delta-to-Wye,</a:t>
            </a:r>
          </a:p>
          <a:p>
            <a:pPr algn="ctr"/>
            <a:r>
              <a:rPr lang="en-US" altLang="en-US" sz="3600" b="1" dirty="0">
                <a:latin typeface="Arial" panose="020B0604020202020204" pitchFamily="34" charset="0"/>
              </a:rPr>
              <a:t>Voltage Divider and </a:t>
            </a:r>
          </a:p>
          <a:p>
            <a:pPr algn="ctr"/>
            <a:r>
              <a:rPr lang="en-US" altLang="en-US" sz="3600" b="1" dirty="0">
                <a:latin typeface="Arial" panose="020B0604020202020204" pitchFamily="34" charset="0"/>
              </a:rPr>
              <a:t>Current Divider </a:t>
            </a:r>
            <a:r>
              <a:rPr lang="en-US" altLang="en-US" sz="3600" b="1" dirty="0" smtClean="0">
                <a:latin typeface="Arial" panose="020B0604020202020204" pitchFamily="34" charset="0"/>
              </a:rPr>
              <a:t>Rules</a:t>
            </a:r>
          </a:p>
          <a:p>
            <a:pPr algn="ctr"/>
            <a:r>
              <a:rPr lang="en-US" altLang="en-US" sz="1000" b="1" dirty="0" smtClean="0">
                <a:latin typeface="Arial" panose="020B0604020202020204" pitchFamily="34" charset="0"/>
              </a:rPr>
              <a:t>Version </a:t>
            </a:r>
            <a:r>
              <a:rPr lang="en-US" altLang="en-US" sz="1000" b="1" dirty="0" smtClean="0">
                <a:latin typeface="Arial" panose="020B0604020202020204" pitchFamily="34" charset="0"/>
              </a:rPr>
              <a:t>28</a:t>
            </a:r>
            <a:endParaRPr lang="en-US" altLang="en-US" sz="1000" dirty="0">
              <a:latin typeface="Arial" panose="020B0604020202020204" pitchFamily="34" charset="0"/>
            </a:endParaRPr>
          </a:p>
        </p:txBody>
      </p:sp>
      <p:sp>
        <p:nvSpPr>
          <p:cNvPr id="4" name="Text Box 3"/>
          <p:cNvSpPr txBox="1">
            <a:spLocks noChangeArrowheads="1"/>
          </p:cNvSpPr>
          <p:nvPr/>
        </p:nvSpPr>
        <p:spPr bwMode="auto">
          <a:xfrm>
            <a:off x="2510319" y="5089525"/>
            <a:ext cx="4068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t>Dr. Dave Shattuck</a:t>
            </a:r>
          </a:p>
          <a:p>
            <a:pPr algn="ctr"/>
            <a:r>
              <a:rPr lang="en-US" altLang="en-US" dirty="0"/>
              <a:t>Associate Professor, ECE Dept.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ChangeArrowheads="1"/>
          </p:cNvSpPr>
          <p:nvPr/>
        </p:nvSpPr>
        <p:spPr bwMode="auto">
          <a:xfrm>
            <a:off x="4114800" y="4572000"/>
            <a:ext cx="3810000" cy="1828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0419" name="Rectangle 2"/>
          <p:cNvSpPr>
            <a:spLocks noGrp="1" noChangeArrowheads="1"/>
          </p:cNvSpPr>
          <p:nvPr>
            <p:ph type="title"/>
          </p:nvPr>
        </p:nvSpPr>
        <p:spPr>
          <a:xfrm>
            <a:off x="609600" y="304800"/>
            <a:ext cx="7772400" cy="1143000"/>
          </a:xfrm>
        </p:spPr>
        <p:txBody>
          <a:bodyPr/>
          <a:lstStyle/>
          <a:p>
            <a:pPr eaLnBrk="1" hangingPunct="1"/>
            <a:r>
              <a:rPr lang="en-US" altLang="en-US" sz="3600" smtClean="0"/>
              <a:t>Series Combination:</a:t>
            </a:r>
            <a:br>
              <a:rPr lang="en-US" altLang="en-US" sz="3600" smtClean="0"/>
            </a:br>
            <a:r>
              <a:rPr lang="en-US" altLang="en-US" sz="3600" smtClean="0"/>
              <a:t>Hydraulic Version of the Definition</a:t>
            </a:r>
          </a:p>
        </p:txBody>
      </p:sp>
      <p:sp>
        <p:nvSpPr>
          <p:cNvPr id="60420" name="Rectangle 3"/>
          <p:cNvSpPr>
            <a:spLocks noGrp="1" noChangeArrowheads="1"/>
          </p:cNvSpPr>
          <p:nvPr>
            <p:ph type="body" idx="1"/>
          </p:nvPr>
        </p:nvSpPr>
        <p:spPr>
          <a:xfrm>
            <a:off x="228600" y="1524000"/>
            <a:ext cx="6324600" cy="2895600"/>
          </a:xfrm>
        </p:spPr>
        <p:txBody>
          <a:bodyPr/>
          <a:lstStyle/>
          <a:p>
            <a:pPr marL="0" indent="458788" eaLnBrk="1" hangingPunct="1">
              <a:buFontTx/>
              <a:buNone/>
            </a:pPr>
            <a:r>
              <a:rPr lang="en-US" altLang="en-US" sz="2400" dirty="0" smtClean="0">
                <a:cs typeface="Times New Roman" panose="02020603050405020304" pitchFamily="18" charset="0"/>
              </a:rPr>
              <a:t>A Definition:</a:t>
            </a:r>
          </a:p>
          <a:p>
            <a:pPr marL="0" indent="458788" eaLnBrk="1" hangingPunct="1">
              <a:buFontTx/>
              <a:buNone/>
            </a:pPr>
            <a:r>
              <a:rPr lang="en-US" altLang="en-US" sz="2400" dirty="0" smtClean="0">
                <a:cs typeface="Times New Roman" panose="02020603050405020304" pitchFamily="18" charset="0"/>
              </a:rPr>
              <a:t>Two parts of a circuit are in series if the same current flows through both of them.  </a:t>
            </a:r>
          </a:p>
          <a:p>
            <a:pPr marL="0" indent="458788" eaLnBrk="1" hangingPunct="1">
              <a:buFontTx/>
              <a:buNone/>
            </a:pPr>
            <a:r>
              <a:rPr lang="en-US" altLang="en-US" sz="2400" dirty="0" smtClean="0">
                <a:cs typeface="Times New Roman" panose="02020603050405020304" pitchFamily="18" charset="0"/>
              </a:rPr>
              <a:t>A hydraulic analogy:  Two water pipes are in series if every drop of water that goes through one pipe, then goes through the other pipe.    </a:t>
            </a:r>
            <a:endParaRPr lang="en-US" altLang="en-US" sz="2400" dirty="0" smtClean="0"/>
          </a:p>
        </p:txBody>
      </p:sp>
      <p:grpSp>
        <p:nvGrpSpPr>
          <p:cNvPr id="60421" name="Group 4"/>
          <p:cNvGrpSpPr>
            <a:grpSpLocks/>
          </p:cNvGrpSpPr>
          <p:nvPr/>
        </p:nvGrpSpPr>
        <p:grpSpPr bwMode="auto">
          <a:xfrm>
            <a:off x="4191000" y="4648200"/>
            <a:ext cx="3657600" cy="1657350"/>
            <a:chOff x="3264" y="3120"/>
            <a:chExt cx="1680" cy="852"/>
          </a:xfrm>
        </p:grpSpPr>
        <p:pic>
          <p:nvPicPr>
            <p:cNvPr id="60422" name="Picture 5" descr="pe0121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 y="3168"/>
              <a:ext cx="571"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6" descr="bd0983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3120"/>
              <a:ext cx="1104"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304800"/>
            <a:ext cx="7772400" cy="1143000"/>
          </a:xfrm>
        </p:spPr>
        <p:txBody>
          <a:bodyPr/>
          <a:lstStyle/>
          <a:p>
            <a:pPr eaLnBrk="1" hangingPunct="1"/>
            <a:r>
              <a:rPr lang="en-US" altLang="en-US" sz="4000" dirty="0" smtClean="0"/>
              <a:t>Series Combination:</a:t>
            </a:r>
            <a:br>
              <a:rPr lang="en-US" altLang="en-US" sz="4000" dirty="0" smtClean="0"/>
            </a:br>
            <a:r>
              <a:rPr lang="en-US" altLang="en-US" sz="4000" dirty="0" smtClean="0"/>
              <a:t>A Hydraulic Example</a:t>
            </a:r>
          </a:p>
        </p:txBody>
      </p:sp>
      <p:sp>
        <p:nvSpPr>
          <p:cNvPr id="61443" name="Rectangle 3"/>
          <p:cNvSpPr>
            <a:spLocks noGrp="1" noChangeArrowheads="1"/>
          </p:cNvSpPr>
          <p:nvPr>
            <p:ph type="body" idx="1"/>
          </p:nvPr>
        </p:nvSpPr>
        <p:spPr>
          <a:xfrm>
            <a:off x="228600" y="1905000"/>
            <a:ext cx="8763000" cy="4419600"/>
          </a:xfrm>
        </p:spPr>
        <p:txBody>
          <a:bodyPr/>
          <a:lstStyle/>
          <a:p>
            <a:pPr marL="0" indent="458788" eaLnBrk="1" hangingPunct="1">
              <a:buFontTx/>
              <a:buNone/>
            </a:pPr>
            <a:r>
              <a:rPr lang="en-US" altLang="en-US" sz="2000" dirty="0" smtClean="0">
                <a:cs typeface="Times New Roman" panose="02020603050405020304" pitchFamily="18" charset="0"/>
              </a:rPr>
              <a:t>A Definition:</a:t>
            </a:r>
          </a:p>
          <a:p>
            <a:pPr marL="0" indent="458788" eaLnBrk="1" hangingPunct="1">
              <a:buFontTx/>
              <a:buNone/>
            </a:pPr>
            <a:r>
              <a:rPr lang="en-US" altLang="en-US" sz="2000" dirty="0" smtClean="0">
                <a:cs typeface="Times New Roman" panose="02020603050405020304" pitchFamily="18" charset="0"/>
              </a:rPr>
              <a:t>Two parts of a circuit are in series if the same current flows through both of them.  </a:t>
            </a:r>
          </a:p>
          <a:p>
            <a:pPr marL="0" indent="458788" eaLnBrk="1" hangingPunct="1">
              <a:buFontTx/>
              <a:buNone/>
            </a:pPr>
            <a:r>
              <a:rPr lang="en-US" altLang="en-US" sz="2000" dirty="0" smtClean="0">
                <a:cs typeface="Times New Roman" panose="02020603050405020304" pitchFamily="18" charset="0"/>
              </a:rPr>
              <a:t>A hydraulic analogy:  Two water pipes are in series if every drop of water that goes through one pipe, then goes through the other pipe.</a:t>
            </a:r>
          </a:p>
          <a:p>
            <a:pPr marL="0" indent="458788" eaLnBrk="1" hangingPunct="1">
              <a:buFontTx/>
              <a:buNone/>
            </a:pPr>
            <a:r>
              <a:rPr lang="en-US" altLang="en-US" sz="2000" dirty="0" smtClean="0">
                <a:cs typeface="Times New Roman" panose="02020603050405020304" pitchFamily="18" charset="0"/>
              </a:rPr>
              <a:t>In this picture, the green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part</a:t>
            </a:r>
            <a:r>
              <a:rPr lang="en-US" altLang="en-US" sz="2000" dirty="0">
                <a:cs typeface="Times New Roman" panose="02020603050405020304" pitchFamily="18" charset="0"/>
              </a:rPr>
              <a:t> </a:t>
            </a:r>
            <a:r>
              <a:rPr lang="en-US" altLang="en-US" sz="2000" dirty="0" smtClean="0">
                <a:cs typeface="Times New Roman" panose="02020603050405020304" pitchFamily="18" charset="0"/>
              </a:rPr>
              <a:t>and the blue part of the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pipes are in series, but the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blue part and the orange part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are not in series.</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    </a:t>
            </a:r>
            <a:endParaRPr lang="en-US" altLang="en-US" sz="2000" dirty="0" smtClean="0"/>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4078" y="3810000"/>
            <a:ext cx="5254384" cy="2933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5486400" y="1371600"/>
            <a:ext cx="3657600" cy="5486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2" name="Rectangle 2"/>
          <p:cNvSpPr>
            <a:spLocks noGrp="1" noChangeArrowheads="1"/>
          </p:cNvSpPr>
          <p:nvPr>
            <p:ph type="title"/>
          </p:nvPr>
        </p:nvSpPr>
        <p:spPr>
          <a:xfrm>
            <a:off x="609600" y="304800"/>
            <a:ext cx="7772400" cy="1143000"/>
          </a:xfrm>
        </p:spPr>
        <p:txBody>
          <a:bodyPr/>
          <a:lstStyle/>
          <a:p>
            <a:pPr eaLnBrk="1" hangingPunct="1"/>
            <a:r>
              <a:rPr lang="en-US" altLang="en-US" sz="4000" smtClean="0"/>
              <a:t>Parallel Combination:</a:t>
            </a:r>
            <a:br>
              <a:rPr lang="en-US" altLang="en-US" sz="4000" smtClean="0"/>
            </a:br>
            <a:r>
              <a:rPr lang="en-US" altLang="en-US" sz="4000" smtClean="0"/>
              <a:t>A Structural Definition</a:t>
            </a:r>
          </a:p>
        </p:txBody>
      </p:sp>
      <p:sp>
        <p:nvSpPr>
          <p:cNvPr id="2053" name="Rectangle 3"/>
          <p:cNvSpPr>
            <a:spLocks noGrp="1" noChangeArrowheads="1"/>
          </p:cNvSpPr>
          <p:nvPr>
            <p:ph type="body" idx="1"/>
          </p:nvPr>
        </p:nvSpPr>
        <p:spPr>
          <a:xfrm>
            <a:off x="228600" y="1524000"/>
            <a:ext cx="5181600" cy="4267200"/>
          </a:xfrm>
        </p:spPr>
        <p:txBody>
          <a:bodyPr/>
          <a:lstStyle/>
          <a:p>
            <a:pPr marL="0" indent="458788" eaLnBrk="1" hangingPunct="1">
              <a:buFontTx/>
              <a:buNone/>
            </a:pPr>
            <a:r>
              <a:rPr lang="en-US" altLang="en-US" sz="2400" dirty="0" smtClean="0">
                <a:cs typeface="Times New Roman" panose="02020603050405020304" pitchFamily="18" charset="0"/>
              </a:rPr>
              <a:t>A Definition:</a:t>
            </a:r>
          </a:p>
          <a:p>
            <a:pPr marL="0" indent="458788" eaLnBrk="1" hangingPunct="1">
              <a:buFontTx/>
              <a:buNone/>
            </a:pPr>
            <a:r>
              <a:rPr lang="en-US" altLang="en-US" sz="2400" dirty="0" smtClean="0">
                <a:cs typeface="Times New Roman" panose="02020603050405020304" pitchFamily="18" charset="0"/>
              </a:rPr>
              <a:t>Two parts of a circuit are in parallel if the same voltage is across both of them.  </a:t>
            </a:r>
          </a:p>
          <a:p>
            <a:pPr marL="0" indent="458788" eaLnBrk="1" hangingPunct="1">
              <a:buFontTx/>
              <a:buNone/>
            </a:pPr>
            <a:r>
              <a:rPr lang="en-US" altLang="en-US" sz="2400" dirty="0" smtClean="0">
                <a:cs typeface="Times New Roman" panose="02020603050405020304" pitchFamily="18" charset="0"/>
              </a:rPr>
              <a:t>Note:  It must be more than just the same value of the voltage in the two parts.  The same exact voltage must be across each part of the circuit.  In other words, the two end points must be connected together.</a:t>
            </a:r>
            <a:endParaRPr lang="en-US" altLang="en-US" sz="2400" dirty="0" smtClean="0"/>
          </a:p>
        </p:txBody>
      </p:sp>
      <p:graphicFrame>
        <p:nvGraphicFramePr>
          <p:cNvPr id="2050" name="Object 4"/>
          <p:cNvGraphicFramePr>
            <a:graphicFrameLocks noChangeAspect="1"/>
          </p:cNvGraphicFramePr>
          <p:nvPr/>
        </p:nvGraphicFramePr>
        <p:xfrm>
          <a:off x="5549900" y="1447800"/>
          <a:ext cx="3594100" cy="5202238"/>
        </p:xfrm>
        <a:graphic>
          <a:graphicData uri="http://schemas.openxmlformats.org/presentationml/2006/ole">
            <mc:AlternateContent xmlns:mc="http://schemas.openxmlformats.org/markup-compatibility/2006">
              <mc:Choice xmlns:v="urn:schemas-microsoft-com:vml" Requires="v">
                <p:oleObj spid="_x0000_s2079" name="VISIO" r:id="rId4" imgW="4659480" imgH="6745680" progId="Visio.Drawing.6">
                  <p:embed/>
                </p:oleObj>
              </mc:Choice>
              <mc:Fallback>
                <p:oleObj name="VISIO" r:id="rId4" imgW="4659480" imgH="674568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900" y="1447800"/>
                        <a:ext cx="3594100" cy="520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5791200" y="1828800"/>
            <a:ext cx="3352800" cy="5029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Rectangle 2"/>
          <p:cNvSpPr>
            <a:spLocks noGrp="1" noChangeArrowheads="1"/>
          </p:cNvSpPr>
          <p:nvPr>
            <p:ph type="title"/>
          </p:nvPr>
        </p:nvSpPr>
        <p:spPr>
          <a:xfrm>
            <a:off x="609600" y="304800"/>
            <a:ext cx="7772400" cy="1143000"/>
          </a:xfrm>
        </p:spPr>
        <p:txBody>
          <a:bodyPr/>
          <a:lstStyle/>
          <a:p>
            <a:pPr eaLnBrk="1" hangingPunct="1"/>
            <a:r>
              <a:rPr lang="en-US" altLang="en-US" sz="3600" smtClean="0"/>
              <a:t>Parallel Combination:</a:t>
            </a:r>
            <a:br>
              <a:rPr lang="en-US" altLang="en-US" sz="3600" smtClean="0"/>
            </a:br>
            <a:r>
              <a:rPr lang="en-US" altLang="en-US" sz="3600" smtClean="0"/>
              <a:t>Hydraulic Version of the Definition</a:t>
            </a:r>
          </a:p>
        </p:txBody>
      </p:sp>
      <p:sp>
        <p:nvSpPr>
          <p:cNvPr id="3077" name="Rectangle 3"/>
          <p:cNvSpPr>
            <a:spLocks noGrp="1" noChangeArrowheads="1"/>
          </p:cNvSpPr>
          <p:nvPr>
            <p:ph type="body" idx="1"/>
          </p:nvPr>
        </p:nvSpPr>
        <p:spPr>
          <a:xfrm>
            <a:off x="228600" y="1524000"/>
            <a:ext cx="5334000" cy="4800600"/>
          </a:xfrm>
        </p:spPr>
        <p:txBody>
          <a:bodyPr/>
          <a:lstStyle/>
          <a:p>
            <a:pPr marL="0" indent="458788" eaLnBrk="1" hangingPunct="1">
              <a:lnSpc>
                <a:spcPct val="90000"/>
              </a:lnSpc>
              <a:buFontTx/>
              <a:buNone/>
            </a:pPr>
            <a:r>
              <a:rPr lang="en-US" altLang="en-US" sz="2400" dirty="0" smtClean="0">
                <a:cs typeface="Times New Roman" panose="02020603050405020304" pitchFamily="18" charset="0"/>
              </a:rPr>
              <a:t>A Definition:</a:t>
            </a:r>
          </a:p>
          <a:p>
            <a:pPr marL="0" indent="458788" eaLnBrk="1" hangingPunct="1">
              <a:lnSpc>
                <a:spcPct val="90000"/>
              </a:lnSpc>
              <a:buFontTx/>
              <a:buNone/>
            </a:pPr>
            <a:r>
              <a:rPr lang="en-US" altLang="en-US" sz="2400" dirty="0" smtClean="0">
                <a:cs typeface="Times New Roman" panose="02020603050405020304" pitchFamily="18" charset="0"/>
              </a:rPr>
              <a:t>Two parts of a circuit are in parallel if the same voltage is across both of them. </a:t>
            </a:r>
          </a:p>
          <a:p>
            <a:pPr marL="0" indent="458788" eaLnBrk="1" hangingPunct="1">
              <a:lnSpc>
                <a:spcPct val="90000"/>
              </a:lnSpc>
              <a:buFontTx/>
              <a:buNone/>
            </a:pPr>
            <a:r>
              <a:rPr lang="en-US" altLang="en-US" sz="2400" dirty="0" smtClean="0">
                <a:cs typeface="Times New Roman" panose="02020603050405020304" pitchFamily="18" charset="0"/>
              </a:rPr>
              <a:t>A hydraulic analogy:  Two water pipes are in parallel the two pipes have their ends connected together.  The analogy here is between voltage and height.  The difference between the height of two ends of a pipe, must be the same as that between the two ends of another pipe, if the two pipes are connected together.</a:t>
            </a:r>
          </a:p>
        </p:txBody>
      </p:sp>
      <p:graphicFrame>
        <p:nvGraphicFramePr>
          <p:cNvPr id="3074" name="Object 4"/>
          <p:cNvGraphicFramePr>
            <a:graphicFrameLocks noChangeAspect="1"/>
          </p:cNvGraphicFramePr>
          <p:nvPr/>
        </p:nvGraphicFramePr>
        <p:xfrm>
          <a:off x="5865813" y="1905000"/>
          <a:ext cx="3278187" cy="4745038"/>
        </p:xfrm>
        <a:graphic>
          <a:graphicData uri="http://schemas.openxmlformats.org/presentationml/2006/ole">
            <mc:AlternateContent xmlns:mc="http://schemas.openxmlformats.org/markup-compatibility/2006">
              <mc:Choice xmlns:v="urn:schemas-microsoft-com:vml" Requires="v">
                <p:oleObj spid="_x0000_s3103" name="VISIO" r:id="rId4" imgW="4659480" imgH="6745680" progId="Visio.Drawing.6">
                  <p:embed/>
                </p:oleObj>
              </mc:Choice>
              <mc:Fallback>
                <p:oleObj name="VISIO" r:id="rId4" imgW="4659480" imgH="674568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813" y="1905000"/>
                        <a:ext cx="3278187" cy="474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76400" y="304800"/>
            <a:ext cx="6705600" cy="1143000"/>
          </a:xfrm>
        </p:spPr>
        <p:txBody>
          <a:bodyPr/>
          <a:lstStyle/>
          <a:p>
            <a:pPr eaLnBrk="1" hangingPunct="1"/>
            <a:r>
              <a:rPr lang="en-US" altLang="en-US" sz="4000" smtClean="0"/>
              <a:t>Parallel Combination:</a:t>
            </a:r>
            <a:br>
              <a:rPr lang="en-US" altLang="en-US" sz="4000" smtClean="0"/>
            </a:br>
            <a:r>
              <a:rPr lang="en-US" altLang="en-US" sz="4000" smtClean="0"/>
              <a:t>A Hydraulic Example</a:t>
            </a:r>
          </a:p>
        </p:txBody>
      </p:sp>
      <p:sp>
        <p:nvSpPr>
          <p:cNvPr id="62467" name="Rectangle 3"/>
          <p:cNvSpPr>
            <a:spLocks noGrp="1" noChangeArrowheads="1"/>
          </p:cNvSpPr>
          <p:nvPr>
            <p:ph type="body" idx="1"/>
          </p:nvPr>
        </p:nvSpPr>
        <p:spPr>
          <a:xfrm>
            <a:off x="228600" y="1524000"/>
            <a:ext cx="4419600" cy="4800600"/>
          </a:xfrm>
        </p:spPr>
        <p:txBody>
          <a:bodyPr/>
          <a:lstStyle/>
          <a:p>
            <a:pPr marL="0" indent="458788" eaLnBrk="1" hangingPunct="1">
              <a:lnSpc>
                <a:spcPct val="90000"/>
              </a:lnSpc>
              <a:buFontTx/>
              <a:buNone/>
            </a:pPr>
            <a:r>
              <a:rPr lang="en-US" altLang="en-US" sz="2400" dirty="0" smtClean="0">
                <a:cs typeface="Times New Roman" panose="02020603050405020304" pitchFamily="18" charset="0"/>
              </a:rPr>
              <a:t>A Definition:</a:t>
            </a:r>
          </a:p>
          <a:p>
            <a:pPr marL="0" indent="458788" eaLnBrk="1" hangingPunct="1">
              <a:lnSpc>
                <a:spcPct val="90000"/>
              </a:lnSpc>
              <a:buFontTx/>
              <a:buNone/>
            </a:pPr>
            <a:r>
              <a:rPr lang="en-US" altLang="en-US" sz="2400" dirty="0" smtClean="0">
                <a:cs typeface="Times New Roman" panose="02020603050405020304" pitchFamily="18" charset="0"/>
              </a:rPr>
              <a:t>Two parts of a circuit are in parallel if the same voltage is across both of them. </a:t>
            </a:r>
          </a:p>
          <a:p>
            <a:pPr marL="0" indent="458788" eaLnBrk="1" hangingPunct="1">
              <a:lnSpc>
                <a:spcPct val="90000"/>
              </a:lnSpc>
              <a:buFontTx/>
              <a:buNone/>
            </a:pPr>
            <a:r>
              <a:rPr lang="en-US" altLang="en-US" sz="2400" dirty="0" smtClean="0">
                <a:cs typeface="Times New Roman" panose="02020603050405020304" pitchFamily="18" charset="0"/>
              </a:rPr>
              <a:t>A hydraulic analogy:  Two water pipes are in parallel if the two pipes have their ends connected together.  The Pipe Section 1 </a:t>
            </a:r>
            <a:r>
              <a:rPr lang="en-US" altLang="en-US" sz="2400" dirty="0" smtClean="0">
                <a:solidFill>
                  <a:srgbClr val="FF0000"/>
                </a:solidFill>
                <a:cs typeface="Times New Roman" panose="02020603050405020304" pitchFamily="18" charset="0"/>
              </a:rPr>
              <a:t>(in red)</a:t>
            </a:r>
            <a:r>
              <a:rPr lang="en-US" altLang="en-US" sz="2400" dirty="0" smtClean="0">
                <a:cs typeface="Times New Roman" panose="02020603050405020304" pitchFamily="18" charset="0"/>
              </a:rPr>
              <a:t> and Pipe Section 2 </a:t>
            </a:r>
            <a:r>
              <a:rPr lang="en-US" altLang="en-US" sz="2400" dirty="0" smtClean="0">
                <a:solidFill>
                  <a:srgbClr val="00FF00"/>
                </a:solidFill>
                <a:cs typeface="Times New Roman" panose="02020603050405020304" pitchFamily="18" charset="0"/>
              </a:rPr>
              <a:t>(in green)</a:t>
            </a:r>
            <a:r>
              <a:rPr lang="en-US" altLang="en-US" sz="2400" dirty="0" smtClean="0">
                <a:cs typeface="Times New Roman" panose="02020603050405020304" pitchFamily="18" charset="0"/>
              </a:rPr>
              <a:t> in this set of water pipes are in parallel.  Their ends are connected together.</a:t>
            </a:r>
          </a:p>
        </p:txBody>
      </p:sp>
      <p:pic>
        <p:nvPicPr>
          <p:cNvPr id="62468" name="Picture 4" descr="parallel_pipe_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450" y="1619250"/>
            <a:ext cx="41465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152400" y="4343400"/>
            <a:ext cx="3352800" cy="990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01" name="Rectangle 2"/>
          <p:cNvSpPr>
            <a:spLocks noGrp="1" noChangeArrowheads="1"/>
          </p:cNvSpPr>
          <p:nvPr>
            <p:ph type="title"/>
          </p:nvPr>
        </p:nvSpPr>
        <p:spPr>
          <a:xfrm>
            <a:off x="609600" y="609600"/>
            <a:ext cx="7772400" cy="838200"/>
          </a:xfrm>
        </p:spPr>
        <p:txBody>
          <a:bodyPr/>
          <a:lstStyle/>
          <a:p>
            <a:pPr eaLnBrk="1" hangingPunct="1"/>
            <a:r>
              <a:rPr lang="en-US" altLang="en-US" sz="3600" smtClean="0"/>
              <a:t>Series Resistors Equivalent Circuits</a:t>
            </a:r>
          </a:p>
        </p:txBody>
      </p:sp>
      <p:sp>
        <p:nvSpPr>
          <p:cNvPr id="4102" name="Rectangle 3"/>
          <p:cNvSpPr>
            <a:spLocks noGrp="1" noChangeArrowheads="1"/>
          </p:cNvSpPr>
          <p:nvPr>
            <p:ph type="body" idx="1"/>
          </p:nvPr>
        </p:nvSpPr>
        <p:spPr>
          <a:xfrm>
            <a:off x="228600" y="1524000"/>
            <a:ext cx="2895600" cy="2971800"/>
          </a:xfrm>
        </p:spPr>
        <p:txBody>
          <a:bodyPr/>
          <a:lstStyle/>
          <a:p>
            <a:pPr marL="0" indent="458788" eaLnBrk="1" hangingPunct="1">
              <a:buFontTx/>
              <a:buNone/>
            </a:pPr>
            <a:r>
              <a:rPr lang="en-US" altLang="en-US" sz="2400" dirty="0" smtClean="0">
                <a:cs typeface="Times New Roman" panose="02020603050405020304" pitchFamily="18" charset="0"/>
              </a:rPr>
              <a:t>Two series resistors, </a:t>
            </a:r>
            <a:r>
              <a:rPr lang="en-US" altLang="en-US" sz="2400" i="1" dirty="0" smtClean="0">
                <a:cs typeface="Times New Roman" panose="02020603050405020304" pitchFamily="18" charset="0"/>
              </a:rPr>
              <a:t>R</a:t>
            </a:r>
            <a:r>
              <a:rPr lang="en-US" altLang="en-US" sz="2400" i="1" baseline="-25000" dirty="0" smtClean="0">
                <a:cs typeface="Times New Roman" panose="02020603050405020304" pitchFamily="18" charset="0"/>
              </a:rPr>
              <a:t>1</a:t>
            </a:r>
            <a:r>
              <a:rPr lang="en-US" altLang="en-US" sz="2400" dirty="0" smtClean="0">
                <a:cs typeface="Times New Roman" panose="02020603050405020304" pitchFamily="18" charset="0"/>
              </a:rPr>
              <a:t> and </a:t>
            </a:r>
            <a:r>
              <a:rPr lang="en-US" altLang="en-US" sz="2400" i="1" dirty="0" smtClean="0">
                <a:cs typeface="Times New Roman" panose="02020603050405020304" pitchFamily="18" charset="0"/>
              </a:rPr>
              <a:t>R</a:t>
            </a:r>
            <a:r>
              <a:rPr lang="en-US" altLang="en-US" sz="2400" i="1" baseline="-25000" dirty="0" smtClean="0">
                <a:cs typeface="Times New Roman" panose="02020603050405020304" pitchFamily="18" charset="0"/>
              </a:rPr>
              <a:t>2</a:t>
            </a:r>
            <a:r>
              <a:rPr lang="en-US" altLang="en-US" sz="2400" dirty="0" smtClean="0">
                <a:cs typeface="Times New Roman" panose="02020603050405020304" pitchFamily="18" charset="0"/>
              </a:rPr>
              <a:t>, can be replaced with an equivalent circuit with a single resistor </a:t>
            </a:r>
            <a:r>
              <a:rPr lang="en-US" altLang="en-US" sz="2400" i="1" dirty="0" smtClean="0">
                <a:cs typeface="Times New Roman" panose="02020603050405020304" pitchFamily="18" charset="0"/>
              </a:rPr>
              <a:t>R</a:t>
            </a:r>
            <a:r>
              <a:rPr lang="en-US" altLang="en-US" sz="2400" i="1" baseline="-25000" dirty="0" smtClean="0">
                <a:cs typeface="Times New Roman" panose="02020603050405020304" pitchFamily="18" charset="0"/>
              </a:rPr>
              <a:t>EQ</a:t>
            </a:r>
            <a:r>
              <a:rPr lang="en-US" altLang="en-US" sz="2400" dirty="0" smtClean="0">
                <a:cs typeface="Times New Roman" panose="02020603050405020304" pitchFamily="18" charset="0"/>
              </a:rPr>
              <a:t>, as long as</a:t>
            </a:r>
          </a:p>
        </p:txBody>
      </p:sp>
      <p:graphicFrame>
        <p:nvGraphicFramePr>
          <p:cNvPr id="4098" name="Object 4"/>
          <p:cNvGraphicFramePr>
            <a:graphicFrameLocks noChangeAspect="1"/>
          </p:cNvGraphicFramePr>
          <p:nvPr/>
        </p:nvGraphicFramePr>
        <p:xfrm>
          <a:off x="228600" y="4419600"/>
          <a:ext cx="3276600" cy="889000"/>
        </p:xfrm>
        <a:graphic>
          <a:graphicData uri="http://schemas.openxmlformats.org/presentationml/2006/ole">
            <mc:AlternateContent xmlns:mc="http://schemas.openxmlformats.org/markup-compatibility/2006">
              <mc:Choice xmlns:v="urn:schemas-microsoft-com:vml" Requires="v">
                <p:oleObj spid="_x0000_s4151" name="Equation" r:id="rId4" imgW="888840" imgH="241200" progId="Equation.DSMT4">
                  <p:embed/>
                </p:oleObj>
              </mc:Choice>
              <mc:Fallback>
                <p:oleObj name="Equation" r:id="rId4" imgW="88884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419600"/>
                        <a:ext cx="32766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5"/>
          <p:cNvGraphicFramePr>
            <a:graphicFrameLocks noChangeAspect="1"/>
          </p:cNvGraphicFramePr>
          <p:nvPr/>
        </p:nvGraphicFramePr>
        <p:xfrm>
          <a:off x="3581400" y="1371600"/>
          <a:ext cx="5297488" cy="4859338"/>
        </p:xfrm>
        <a:graphic>
          <a:graphicData uri="http://schemas.openxmlformats.org/presentationml/2006/ole">
            <mc:AlternateContent xmlns:mc="http://schemas.openxmlformats.org/markup-compatibility/2006">
              <mc:Choice xmlns:v="urn:schemas-microsoft-com:vml" Requires="v">
                <p:oleObj spid="_x0000_s4152" name="VISIO" r:id="rId6" imgW="5298120" imgH="4859640" progId="Visio.Drawing.6">
                  <p:embed/>
                </p:oleObj>
              </mc:Choice>
              <mc:Fallback>
                <p:oleObj name="VISIO" r:id="rId6" imgW="529812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371600"/>
                        <a:ext cx="5297488" cy="4859338"/>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ChangeArrowheads="1"/>
          </p:cNvSpPr>
          <p:nvPr/>
        </p:nvSpPr>
        <p:spPr bwMode="auto">
          <a:xfrm>
            <a:off x="152400" y="4800600"/>
            <a:ext cx="3352800" cy="762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 name="Rectangle 2"/>
          <p:cNvSpPr>
            <a:spLocks noGrp="1" noChangeArrowheads="1"/>
          </p:cNvSpPr>
          <p:nvPr>
            <p:ph type="title"/>
          </p:nvPr>
        </p:nvSpPr>
        <p:spPr>
          <a:xfrm>
            <a:off x="609600" y="609600"/>
            <a:ext cx="7772400" cy="838200"/>
          </a:xfrm>
        </p:spPr>
        <p:txBody>
          <a:bodyPr/>
          <a:lstStyle/>
          <a:p>
            <a:pPr eaLnBrk="1" hangingPunct="1"/>
            <a:r>
              <a:rPr lang="en-US" altLang="en-US" sz="4000" smtClean="0"/>
              <a:t>More than 2 Series Resistors</a:t>
            </a:r>
          </a:p>
        </p:txBody>
      </p:sp>
      <p:sp>
        <p:nvSpPr>
          <p:cNvPr id="5126" name="Rectangle 3"/>
          <p:cNvSpPr>
            <a:spLocks noGrp="1" noChangeArrowheads="1"/>
          </p:cNvSpPr>
          <p:nvPr>
            <p:ph type="body" idx="1"/>
          </p:nvPr>
        </p:nvSpPr>
        <p:spPr>
          <a:xfrm>
            <a:off x="228600" y="1524000"/>
            <a:ext cx="2895600" cy="2971800"/>
          </a:xfrm>
        </p:spPr>
        <p:txBody>
          <a:bodyPr/>
          <a:lstStyle/>
          <a:p>
            <a:pPr marL="0" indent="458788" eaLnBrk="1" hangingPunct="1">
              <a:lnSpc>
                <a:spcPct val="90000"/>
              </a:lnSpc>
              <a:buFontTx/>
              <a:buNone/>
            </a:pPr>
            <a:r>
              <a:rPr lang="en-US" altLang="en-US" sz="2800" dirty="0" smtClean="0">
                <a:cs typeface="Times New Roman" panose="02020603050405020304" pitchFamily="18" charset="0"/>
              </a:rPr>
              <a:t>This rule can be extended to more than two series resistors.  In this case, for N series resistors, we have</a:t>
            </a:r>
          </a:p>
        </p:txBody>
      </p:sp>
      <p:graphicFrame>
        <p:nvGraphicFramePr>
          <p:cNvPr id="5122" name="Object 4"/>
          <p:cNvGraphicFramePr>
            <a:graphicFrameLocks noChangeAspect="1"/>
          </p:cNvGraphicFramePr>
          <p:nvPr/>
        </p:nvGraphicFramePr>
        <p:xfrm>
          <a:off x="228600" y="4876800"/>
          <a:ext cx="3200400" cy="538163"/>
        </p:xfrm>
        <a:graphic>
          <a:graphicData uri="http://schemas.openxmlformats.org/presentationml/2006/ole">
            <mc:AlternateContent xmlns:mc="http://schemas.openxmlformats.org/markup-compatibility/2006">
              <mc:Choice xmlns:v="urn:schemas-microsoft-com:vml" Requires="v">
                <p:oleObj spid="_x0000_s5175" name="Equation" r:id="rId4" imgW="1434960" imgH="241200" progId="Equation.DSMT4">
                  <p:embed/>
                </p:oleObj>
              </mc:Choice>
              <mc:Fallback>
                <p:oleObj name="Equation" r:id="rId4" imgW="143496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876800"/>
                        <a:ext cx="3200400"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5"/>
          <p:cNvGraphicFramePr>
            <a:graphicFrameLocks noChangeAspect="1"/>
          </p:cNvGraphicFramePr>
          <p:nvPr/>
        </p:nvGraphicFramePr>
        <p:xfrm>
          <a:off x="3581400" y="1371600"/>
          <a:ext cx="5297488" cy="4859338"/>
        </p:xfrm>
        <a:graphic>
          <a:graphicData uri="http://schemas.openxmlformats.org/presentationml/2006/ole">
            <mc:AlternateContent xmlns:mc="http://schemas.openxmlformats.org/markup-compatibility/2006">
              <mc:Choice xmlns:v="urn:schemas-microsoft-com:vml" Requires="v">
                <p:oleObj spid="_x0000_s5176" name="VISIO" r:id="rId6" imgW="5298120" imgH="4859640" progId="Visio.Drawing.6">
                  <p:embed/>
                </p:oleObj>
              </mc:Choice>
              <mc:Fallback>
                <p:oleObj name="VISIO" r:id="rId6" imgW="529812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371600"/>
                        <a:ext cx="5297488" cy="4859338"/>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7"/>
          <p:cNvSpPr>
            <a:spLocks noChangeArrowheads="1"/>
          </p:cNvSpPr>
          <p:nvPr/>
        </p:nvSpPr>
        <p:spPr bwMode="auto">
          <a:xfrm>
            <a:off x="152400" y="3657600"/>
            <a:ext cx="3276600" cy="990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49" name="Rectangle 2"/>
          <p:cNvSpPr>
            <a:spLocks noGrp="1" noChangeArrowheads="1"/>
          </p:cNvSpPr>
          <p:nvPr>
            <p:ph type="title"/>
          </p:nvPr>
        </p:nvSpPr>
        <p:spPr>
          <a:xfrm>
            <a:off x="2286000" y="0"/>
            <a:ext cx="6705600" cy="1295400"/>
          </a:xfrm>
        </p:spPr>
        <p:txBody>
          <a:bodyPr/>
          <a:lstStyle/>
          <a:p>
            <a:pPr eaLnBrk="1" hangingPunct="1"/>
            <a:r>
              <a:rPr lang="en-US" altLang="en-US" sz="4000" smtClean="0"/>
              <a:t>Series Resistors Equivalent Circuits: A Reminder</a:t>
            </a:r>
          </a:p>
        </p:txBody>
      </p:sp>
      <p:sp>
        <p:nvSpPr>
          <p:cNvPr id="6150" name="Rectangle 3"/>
          <p:cNvSpPr>
            <a:spLocks noGrp="1" noChangeArrowheads="1"/>
          </p:cNvSpPr>
          <p:nvPr>
            <p:ph type="body" idx="1"/>
          </p:nvPr>
        </p:nvSpPr>
        <p:spPr>
          <a:xfrm>
            <a:off x="228600" y="1524000"/>
            <a:ext cx="2895600" cy="2971800"/>
          </a:xfrm>
        </p:spPr>
        <p:txBody>
          <a:bodyPr/>
          <a:lstStyle/>
          <a:p>
            <a:pPr marL="0" indent="458788" eaLnBrk="1" hangingPunct="1">
              <a:buFontTx/>
              <a:buNone/>
            </a:pPr>
            <a:r>
              <a:rPr lang="en-US" altLang="en-US" sz="2000" smtClean="0">
                <a:cs typeface="Times New Roman" panose="02020603050405020304" pitchFamily="18" charset="0"/>
              </a:rPr>
              <a:t>Two series resistors,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1</a:t>
            </a:r>
            <a:r>
              <a:rPr lang="en-US" altLang="en-US" sz="2000" smtClean="0">
                <a:cs typeface="Times New Roman" panose="02020603050405020304" pitchFamily="18" charset="0"/>
              </a:rPr>
              <a:t> and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2</a:t>
            </a:r>
            <a:r>
              <a:rPr lang="en-US" altLang="en-US" sz="2000" smtClean="0">
                <a:cs typeface="Times New Roman" panose="02020603050405020304" pitchFamily="18" charset="0"/>
              </a:rPr>
              <a:t>, can be replaced with an equivalent circuit with a single resistor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EQ</a:t>
            </a:r>
            <a:r>
              <a:rPr lang="en-US" altLang="en-US" sz="2000" smtClean="0">
                <a:cs typeface="Times New Roman" panose="02020603050405020304" pitchFamily="18" charset="0"/>
              </a:rPr>
              <a:t>, as long as</a:t>
            </a:r>
          </a:p>
        </p:txBody>
      </p:sp>
      <p:graphicFrame>
        <p:nvGraphicFramePr>
          <p:cNvPr id="6146" name="Object 4"/>
          <p:cNvGraphicFramePr>
            <a:graphicFrameLocks noChangeAspect="1"/>
          </p:cNvGraphicFramePr>
          <p:nvPr/>
        </p:nvGraphicFramePr>
        <p:xfrm>
          <a:off x="228600" y="3733800"/>
          <a:ext cx="3048000" cy="827088"/>
        </p:xfrm>
        <a:graphic>
          <a:graphicData uri="http://schemas.openxmlformats.org/presentationml/2006/ole">
            <mc:AlternateContent xmlns:mc="http://schemas.openxmlformats.org/markup-compatibility/2006">
              <mc:Choice xmlns:v="urn:schemas-microsoft-com:vml" Requires="v">
                <p:oleObj spid="_x0000_s6200" name="Equation" r:id="rId4" imgW="888840" imgH="241200" progId="Equation.DSMT4">
                  <p:embed/>
                </p:oleObj>
              </mc:Choice>
              <mc:Fallback>
                <p:oleObj name="Equation" r:id="rId4" imgW="88884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733800"/>
                        <a:ext cx="3048000" cy="82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5"/>
          <p:cNvGraphicFramePr>
            <a:graphicFrameLocks noChangeAspect="1"/>
          </p:cNvGraphicFramePr>
          <p:nvPr/>
        </p:nvGraphicFramePr>
        <p:xfrm>
          <a:off x="3657600" y="1828800"/>
          <a:ext cx="5297488" cy="4859338"/>
        </p:xfrm>
        <a:graphic>
          <a:graphicData uri="http://schemas.openxmlformats.org/presentationml/2006/ole">
            <mc:AlternateContent xmlns:mc="http://schemas.openxmlformats.org/markup-compatibility/2006">
              <mc:Choice xmlns:v="urn:schemas-microsoft-com:vml" Requires="v">
                <p:oleObj spid="_x0000_s6201" name="VISIO" r:id="rId6" imgW="5298120" imgH="4859640" progId="Visio.Drawing.6">
                  <p:embed/>
                </p:oleObj>
              </mc:Choice>
              <mc:Fallback>
                <p:oleObj name="VISIO" r:id="rId6" imgW="529812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828800"/>
                        <a:ext cx="5297488" cy="4859338"/>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Text Box 6"/>
          <p:cNvSpPr txBox="1">
            <a:spLocks noChangeArrowheads="1"/>
          </p:cNvSpPr>
          <p:nvPr/>
        </p:nvSpPr>
        <p:spPr bwMode="auto">
          <a:xfrm>
            <a:off x="0" y="5029200"/>
            <a:ext cx="3505200" cy="1654175"/>
          </a:xfrm>
          <a:prstGeom prst="rect">
            <a:avLst/>
          </a:prstGeom>
          <a:solidFill>
            <a:schemeClr val="accent1"/>
          </a:solidFill>
          <a:ln w="38100">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dirty="0">
                <a:solidFill>
                  <a:schemeClr val="bg1"/>
                </a:solidFill>
                <a:latin typeface="Arial" panose="020B0604020202020204" pitchFamily="34" charset="0"/>
              </a:rPr>
              <a:t>Remember that these two equivalent circuits are equivalent only with respect to the circuit connected to them. </a:t>
            </a:r>
            <a:r>
              <a:rPr lang="en-US" altLang="en-US" sz="2000" dirty="0">
                <a:solidFill>
                  <a:srgbClr val="FFFF00"/>
                </a:solidFill>
                <a:latin typeface="Arial" panose="020B0604020202020204" pitchFamily="34" charset="0"/>
              </a:rPr>
              <a:t>(In yellow here.)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7"/>
          <p:cNvSpPr>
            <a:spLocks noChangeArrowheads="1"/>
          </p:cNvSpPr>
          <p:nvPr/>
        </p:nvSpPr>
        <p:spPr bwMode="auto">
          <a:xfrm>
            <a:off x="533400" y="3657600"/>
            <a:ext cx="2971800" cy="914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73" name="Rectangle 2"/>
          <p:cNvSpPr>
            <a:spLocks noGrp="1" noChangeArrowheads="1"/>
          </p:cNvSpPr>
          <p:nvPr>
            <p:ph type="title"/>
          </p:nvPr>
        </p:nvSpPr>
        <p:spPr>
          <a:xfrm>
            <a:off x="2209800" y="609600"/>
            <a:ext cx="6172200" cy="1066800"/>
          </a:xfrm>
        </p:spPr>
        <p:txBody>
          <a:bodyPr/>
          <a:lstStyle/>
          <a:p>
            <a:pPr eaLnBrk="1" hangingPunct="1"/>
            <a:r>
              <a:rPr lang="en-US" altLang="en-US" sz="3600" smtClean="0"/>
              <a:t>Series Resistors Equivalent Circuits: Another Reminder</a:t>
            </a:r>
          </a:p>
        </p:txBody>
      </p:sp>
      <p:sp>
        <p:nvSpPr>
          <p:cNvPr id="7174" name="Rectangle 3"/>
          <p:cNvSpPr>
            <a:spLocks noGrp="1" noChangeArrowheads="1"/>
          </p:cNvSpPr>
          <p:nvPr>
            <p:ph type="body" idx="1"/>
          </p:nvPr>
        </p:nvSpPr>
        <p:spPr>
          <a:xfrm>
            <a:off x="457200" y="2057400"/>
            <a:ext cx="2895600" cy="1524000"/>
          </a:xfrm>
        </p:spPr>
        <p:txBody>
          <a:bodyPr/>
          <a:lstStyle/>
          <a:p>
            <a:pPr marL="0" indent="458788" eaLnBrk="1" hangingPunct="1">
              <a:buFontTx/>
              <a:buNone/>
            </a:pPr>
            <a:r>
              <a:rPr lang="en-US" altLang="en-US" sz="2000" smtClean="0">
                <a:cs typeface="Times New Roman" panose="02020603050405020304" pitchFamily="18" charset="0"/>
              </a:rPr>
              <a:t>Resistors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1</a:t>
            </a:r>
            <a:r>
              <a:rPr lang="en-US" altLang="en-US" sz="2000" smtClean="0">
                <a:cs typeface="Times New Roman" panose="02020603050405020304" pitchFamily="18" charset="0"/>
              </a:rPr>
              <a:t> and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2</a:t>
            </a:r>
            <a:r>
              <a:rPr lang="en-US" altLang="en-US" sz="2000" smtClean="0">
                <a:cs typeface="Times New Roman" panose="02020603050405020304" pitchFamily="18" charset="0"/>
              </a:rPr>
              <a:t> can be replaced with a single resistor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EQ</a:t>
            </a:r>
            <a:r>
              <a:rPr lang="en-US" altLang="en-US" sz="2000" smtClean="0">
                <a:cs typeface="Times New Roman" panose="02020603050405020304" pitchFamily="18" charset="0"/>
              </a:rPr>
              <a:t>, as long as</a:t>
            </a:r>
          </a:p>
        </p:txBody>
      </p:sp>
      <p:graphicFrame>
        <p:nvGraphicFramePr>
          <p:cNvPr id="7170" name="Object 4"/>
          <p:cNvGraphicFramePr>
            <a:graphicFrameLocks noChangeAspect="1"/>
          </p:cNvGraphicFramePr>
          <p:nvPr/>
        </p:nvGraphicFramePr>
        <p:xfrm>
          <a:off x="609600" y="3733800"/>
          <a:ext cx="2743200" cy="744538"/>
        </p:xfrm>
        <a:graphic>
          <a:graphicData uri="http://schemas.openxmlformats.org/presentationml/2006/ole">
            <mc:AlternateContent xmlns:mc="http://schemas.openxmlformats.org/markup-compatibility/2006">
              <mc:Choice xmlns:v="urn:schemas-microsoft-com:vml" Requires="v">
                <p:oleObj spid="_x0000_s7224" name="Equation" r:id="rId4" imgW="888840" imgH="241200" progId="Equation.DSMT4">
                  <p:embed/>
                </p:oleObj>
              </mc:Choice>
              <mc:Fallback>
                <p:oleObj name="Equation" r:id="rId4" imgW="88884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733800"/>
                        <a:ext cx="274320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5" name="Text Box 5"/>
          <p:cNvSpPr txBox="1">
            <a:spLocks noChangeArrowheads="1"/>
          </p:cNvSpPr>
          <p:nvPr/>
        </p:nvSpPr>
        <p:spPr bwMode="auto">
          <a:xfrm>
            <a:off x="152400" y="4594225"/>
            <a:ext cx="3657600" cy="2263775"/>
          </a:xfrm>
          <a:prstGeom prst="rect">
            <a:avLst/>
          </a:prstGeom>
          <a:solidFill>
            <a:schemeClr val="accent1"/>
          </a:solidFill>
          <a:ln w="38100">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dirty="0">
                <a:solidFill>
                  <a:schemeClr val="bg1"/>
                </a:solidFill>
                <a:latin typeface="Arial" panose="020B0604020202020204" pitchFamily="34" charset="0"/>
              </a:rPr>
              <a:t>Remember that these two equivalent circuits are equivalent only with respect to the circuit connected to them. </a:t>
            </a:r>
            <a:r>
              <a:rPr lang="en-US" altLang="en-US" sz="2000" dirty="0">
                <a:solidFill>
                  <a:srgbClr val="FFFF00"/>
                </a:solidFill>
                <a:latin typeface="Arial" panose="020B0604020202020204" pitchFamily="34" charset="0"/>
              </a:rPr>
              <a:t>(In yellow here.)</a:t>
            </a:r>
            <a:r>
              <a:rPr lang="en-US" altLang="en-US" sz="2000" dirty="0">
                <a:solidFill>
                  <a:schemeClr val="bg1"/>
                </a:solidFill>
                <a:latin typeface="Arial" panose="020B0604020202020204" pitchFamily="34" charset="0"/>
              </a:rPr>
              <a:t>  </a:t>
            </a:r>
            <a:r>
              <a:rPr lang="en-US" altLang="en-US" sz="2000" b="1" i="1" dirty="0">
                <a:solidFill>
                  <a:schemeClr val="bg1"/>
                </a:solidFill>
                <a:latin typeface="Arial" panose="020B0604020202020204" pitchFamily="34" charset="0"/>
              </a:rPr>
              <a:t>The voltage v</a:t>
            </a:r>
            <a:r>
              <a:rPr lang="en-US" altLang="en-US" sz="2000" b="1" i="1" baseline="-25000" dirty="0">
                <a:solidFill>
                  <a:schemeClr val="bg1"/>
                </a:solidFill>
                <a:latin typeface="Arial" panose="020B0604020202020204" pitchFamily="34" charset="0"/>
              </a:rPr>
              <a:t>R2</a:t>
            </a:r>
            <a:r>
              <a:rPr lang="en-US" altLang="en-US" sz="2000" b="1" i="1" dirty="0">
                <a:solidFill>
                  <a:schemeClr val="bg1"/>
                </a:solidFill>
                <a:latin typeface="Arial" panose="020B0604020202020204" pitchFamily="34" charset="0"/>
              </a:rPr>
              <a:t> does not exist in the right hand equivalent.</a:t>
            </a:r>
          </a:p>
        </p:txBody>
      </p:sp>
      <p:graphicFrame>
        <p:nvGraphicFramePr>
          <p:cNvPr id="7171" name="Object 6"/>
          <p:cNvGraphicFramePr>
            <a:graphicFrameLocks noChangeAspect="1"/>
          </p:cNvGraphicFramePr>
          <p:nvPr/>
        </p:nvGraphicFramePr>
        <p:xfrm>
          <a:off x="3841750" y="1998663"/>
          <a:ext cx="5302250" cy="4859337"/>
        </p:xfrm>
        <a:graphic>
          <a:graphicData uri="http://schemas.openxmlformats.org/presentationml/2006/ole">
            <mc:AlternateContent xmlns:mc="http://schemas.openxmlformats.org/markup-compatibility/2006">
              <mc:Choice xmlns:v="urn:schemas-microsoft-com:vml" Requires="v">
                <p:oleObj spid="_x0000_s7225" name="VISIO" r:id="rId6" imgW="5301720" imgH="4859640" progId="Visio.Drawing.6">
                  <p:embed/>
                </p:oleObj>
              </mc:Choice>
              <mc:Fallback>
                <p:oleObj name="VISIO" r:id="rId6" imgW="5301720" imgH="48596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1750" y="1998663"/>
                        <a:ext cx="5302250" cy="4859337"/>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8"/>
          <p:cNvSpPr>
            <a:spLocks noChangeArrowheads="1"/>
          </p:cNvSpPr>
          <p:nvPr/>
        </p:nvSpPr>
        <p:spPr bwMode="auto">
          <a:xfrm>
            <a:off x="228600" y="3200400"/>
            <a:ext cx="3429000" cy="990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7" name="Rectangle 2"/>
          <p:cNvSpPr>
            <a:spLocks noGrp="1" noChangeArrowheads="1"/>
          </p:cNvSpPr>
          <p:nvPr>
            <p:ph type="title"/>
          </p:nvPr>
        </p:nvSpPr>
        <p:spPr>
          <a:xfrm>
            <a:off x="609600" y="609600"/>
            <a:ext cx="7772400" cy="838200"/>
          </a:xfrm>
        </p:spPr>
        <p:txBody>
          <a:bodyPr/>
          <a:lstStyle/>
          <a:p>
            <a:pPr eaLnBrk="1" hangingPunct="1"/>
            <a:r>
              <a:rPr lang="en-US" altLang="en-US" sz="4000" dirty="0" smtClean="0"/>
              <a:t>The Resistors Must be in Series</a:t>
            </a:r>
          </a:p>
        </p:txBody>
      </p:sp>
      <p:sp>
        <p:nvSpPr>
          <p:cNvPr id="8198" name="Rectangle 3"/>
          <p:cNvSpPr>
            <a:spLocks noGrp="1" noChangeArrowheads="1"/>
          </p:cNvSpPr>
          <p:nvPr>
            <p:ph type="body" idx="1"/>
          </p:nvPr>
        </p:nvSpPr>
        <p:spPr>
          <a:xfrm>
            <a:off x="152400" y="1828800"/>
            <a:ext cx="3581400" cy="1295400"/>
          </a:xfrm>
        </p:spPr>
        <p:txBody>
          <a:bodyPr/>
          <a:lstStyle/>
          <a:p>
            <a:pPr marL="0" indent="458788" eaLnBrk="1" hangingPunct="1">
              <a:buFontTx/>
              <a:buNone/>
            </a:pPr>
            <a:r>
              <a:rPr lang="en-US" altLang="en-US" sz="2000" smtClean="0">
                <a:cs typeface="Times New Roman" panose="02020603050405020304" pitchFamily="18" charset="0"/>
              </a:rPr>
              <a:t>Resistors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1</a:t>
            </a:r>
            <a:r>
              <a:rPr lang="en-US" altLang="en-US" sz="2000" smtClean="0">
                <a:cs typeface="Times New Roman" panose="02020603050405020304" pitchFamily="18" charset="0"/>
              </a:rPr>
              <a:t> and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2</a:t>
            </a:r>
            <a:r>
              <a:rPr lang="en-US" altLang="en-US" sz="2000" smtClean="0">
                <a:cs typeface="Times New Roman" panose="02020603050405020304" pitchFamily="18" charset="0"/>
              </a:rPr>
              <a:t> can be replaced with a single resistor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EQ</a:t>
            </a:r>
            <a:r>
              <a:rPr lang="en-US" altLang="en-US" sz="2000" smtClean="0">
                <a:cs typeface="Times New Roman" panose="02020603050405020304" pitchFamily="18" charset="0"/>
              </a:rPr>
              <a:t>, as long as</a:t>
            </a:r>
          </a:p>
        </p:txBody>
      </p:sp>
      <p:graphicFrame>
        <p:nvGraphicFramePr>
          <p:cNvPr id="8194" name="Object 4"/>
          <p:cNvGraphicFramePr>
            <a:graphicFrameLocks noChangeAspect="1"/>
          </p:cNvGraphicFramePr>
          <p:nvPr/>
        </p:nvGraphicFramePr>
        <p:xfrm>
          <a:off x="304800" y="3276600"/>
          <a:ext cx="3276600" cy="889000"/>
        </p:xfrm>
        <a:graphic>
          <a:graphicData uri="http://schemas.openxmlformats.org/presentationml/2006/ole">
            <mc:AlternateContent xmlns:mc="http://schemas.openxmlformats.org/markup-compatibility/2006">
              <mc:Choice xmlns:v="urn:schemas-microsoft-com:vml" Requires="v">
                <p:oleObj spid="_x0000_s8249" name="Equation" r:id="rId4" imgW="888840" imgH="241200" progId="Equation.DSMT4">
                  <p:embed/>
                </p:oleObj>
              </mc:Choice>
              <mc:Fallback>
                <p:oleObj name="Equation" r:id="rId4" imgW="88884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76600"/>
                        <a:ext cx="32766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Text Box 5"/>
          <p:cNvSpPr txBox="1">
            <a:spLocks noChangeArrowheads="1"/>
          </p:cNvSpPr>
          <p:nvPr/>
        </p:nvSpPr>
        <p:spPr bwMode="auto">
          <a:xfrm>
            <a:off x="152400" y="4289425"/>
            <a:ext cx="3581400" cy="2568575"/>
          </a:xfrm>
          <a:prstGeom prst="rect">
            <a:avLst/>
          </a:prstGeom>
          <a:solidFill>
            <a:schemeClr val="accent1"/>
          </a:solidFill>
          <a:ln w="38100">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dirty="0">
                <a:solidFill>
                  <a:schemeClr val="bg1"/>
                </a:solidFill>
                <a:latin typeface="Arial" panose="020B0604020202020204" pitchFamily="34" charset="0"/>
              </a:rPr>
              <a:t>Remember also that these two equivalent circuits are equivalent </a:t>
            </a:r>
            <a:r>
              <a:rPr lang="en-US" altLang="en-US" sz="2000" b="1" i="1" dirty="0">
                <a:solidFill>
                  <a:schemeClr val="bg1"/>
                </a:solidFill>
                <a:latin typeface="Arial" panose="020B0604020202020204" pitchFamily="34" charset="0"/>
              </a:rPr>
              <a:t>only when R</a:t>
            </a:r>
            <a:r>
              <a:rPr lang="en-US" altLang="en-US" sz="2000" b="1" i="1" baseline="-25000" dirty="0">
                <a:solidFill>
                  <a:schemeClr val="bg1"/>
                </a:solidFill>
                <a:latin typeface="Arial" panose="020B0604020202020204" pitchFamily="34" charset="0"/>
              </a:rPr>
              <a:t>1</a:t>
            </a:r>
            <a:r>
              <a:rPr lang="en-US" altLang="en-US" sz="2000" b="1" i="1" dirty="0">
                <a:solidFill>
                  <a:schemeClr val="bg1"/>
                </a:solidFill>
                <a:latin typeface="Arial" panose="020B0604020202020204" pitchFamily="34" charset="0"/>
              </a:rPr>
              <a:t> and R</a:t>
            </a:r>
            <a:r>
              <a:rPr lang="en-US" altLang="en-US" sz="2000" b="1" i="1" baseline="-25000" dirty="0">
                <a:solidFill>
                  <a:schemeClr val="bg1"/>
                </a:solidFill>
                <a:latin typeface="Arial" panose="020B0604020202020204" pitchFamily="34" charset="0"/>
              </a:rPr>
              <a:t>2</a:t>
            </a:r>
            <a:r>
              <a:rPr lang="en-US" altLang="en-US" sz="2000" b="1" i="1" dirty="0">
                <a:solidFill>
                  <a:schemeClr val="bg1"/>
                </a:solidFill>
                <a:latin typeface="Arial" panose="020B0604020202020204" pitchFamily="34" charset="0"/>
              </a:rPr>
              <a:t> are in series</a:t>
            </a:r>
            <a:r>
              <a:rPr lang="en-US" altLang="en-US" sz="2000" dirty="0">
                <a:solidFill>
                  <a:schemeClr val="bg1"/>
                </a:solidFill>
                <a:latin typeface="Arial" panose="020B0604020202020204" pitchFamily="34" charset="0"/>
              </a:rPr>
              <a:t>.  If there is something connected to the node between them, and it carries current, (</a:t>
            </a:r>
            <a:r>
              <a:rPr lang="en-US" altLang="en-US" sz="2000" i="1" dirty="0" err="1">
                <a:solidFill>
                  <a:schemeClr val="bg1"/>
                </a:solidFill>
                <a:latin typeface="Arial" panose="020B0604020202020204" pitchFamily="34" charset="0"/>
              </a:rPr>
              <a:t>i</a:t>
            </a:r>
            <a:r>
              <a:rPr lang="en-US" altLang="en-US" sz="2000" i="1" baseline="-25000" dirty="0" err="1">
                <a:solidFill>
                  <a:schemeClr val="bg1"/>
                </a:solidFill>
                <a:latin typeface="Arial" panose="020B0604020202020204" pitchFamily="34" charset="0"/>
              </a:rPr>
              <a:t>X</a:t>
            </a:r>
            <a:r>
              <a:rPr lang="en-US" altLang="en-US" sz="2000" dirty="0">
                <a:solidFill>
                  <a:schemeClr val="bg1"/>
                </a:solidFill>
                <a:latin typeface="Arial" panose="020B0604020202020204" pitchFamily="34" charset="0"/>
              </a:rPr>
              <a:t> </a:t>
            </a:r>
            <a:r>
              <a:rPr lang="en-US" altLang="en-US" sz="2000" dirty="0">
                <a:solidFill>
                  <a:schemeClr val="bg1"/>
                </a:solidFill>
                <a:latin typeface="Symbol" panose="05050102010706020507" pitchFamily="18" charset="2"/>
              </a:rPr>
              <a:t>¹</a:t>
            </a:r>
            <a:r>
              <a:rPr lang="en-US" altLang="en-US" sz="2000" dirty="0">
                <a:solidFill>
                  <a:schemeClr val="bg1"/>
                </a:solidFill>
                <a:latin typeface="Arial" panose="020B0604020202020204" pitchFamily="34" charset="0"/>
              </a:rPr>
              <a:t> 0) then this does not work.</a:t>
            </a:r>
          </a:p>
        </p:txBody>
      </p:sp>
      <p:graphicFrame>
        <p:nvGraphicFramePr>
          <p:cNvPr id="8195" name="Object 6"/>
          <p:cNvGraphicFramePr>
            <a:graphicFrameLocks noChangeAspect="1"/>
          </p:cNvGraphicFramePr>
          <p:nvPr/>
        </p:nvGraphicFramePr>
        <p:xfrm>
          <a:off x="3841750" y="1998663"/>
          <a:ext cx="5302250" cy="4859337"/>
        </p:xfrm>
        <a:graphic>
          <a:graphicData uri="http://schemas.openxmlformats.org/presentationml/2006/ole">
            <mc:AlternateContent xmlns:mc="http://schemas.openxmlformats.org/markup-compatibility/2006">
              <mc:Choice xmlns:v="urn:schemas-microsoft-com:vml" Requires="v">
                <p:oleObj spid="_x0000_s8250" name="VISIO" r:id="rId6" imgW="5301720" imgH="4859640" progId="Visio.Drawing.6">
                  <p:embed/>
                </p:oleObj>
              </mc:Choice>
              <mc:Fallback>
                <p:oleObj name="VISIO" r:id="rId6" imgW="5301720" imgH="48596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1750" y="1998663"/>
                        <a:ext cx="5302250" cy="4859337"/>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0" name="Text Box 7"/>
          <p:cNvSpPr txBox="1">
            <a:spLocks noChangeArrowheads="1"/>
          </p:cNvSpPr>
          <p:nvPr/>
        </p:nvSpPr>
        <p:spPr bwMode="auto">
          <a:xfrm>
            <a:off x="3733800" y="1447800"/>
            <a:ext cx="2667000" cy="860425"/>
          </a:xfrm>
          <a:prstGeom prst="rect">
            <a:avLst/>
          </a:prstGeom>
          <a:solidFill>
            <a:schemeClr val="accent1"/>
          </a:solidFill>
          <a:ln w="38100">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i="1">
                <a:solidFill>
                  <a:schemeClr val="bg1"/>
                </a:solidFill>
              </a:rPr>
              <a:t>R</a:t>
            </a:r>
            <a:r>
              <a:rPr lang="en-US" altLang="en-US" i="1" baseline="-25000">
                <a:solidFill>
                  <a:schemeClr val="bg1"/>
                </a:solidFill>
              </a:rPr>
              <a:t>1</a:t>
            </a:r>
            <a:r>
              <a:rPr lang="en-US" altLang="en-US">
                <a:solidFill>
                  <a:schemeClr val="bg1"/>
                </a:solidFill>
              </a:rPr>
              <a:t> and </a:t>
            </a:r>
            <a:r>
              <a:rPr lang="en-US" altLang="en-US" i="1">
                <a:solidFill>
                  <a:schemeClr val="bg1"/>
                </a:solidFill>
              </a:rPr>
              <a:t>R</a:t>
            </a:r>
            <a:r>
              <a:rPr lang="en-US" altLang="en-US" i="1" baseline="-25000">
                <a:solidFill>
                  <a:schemeClr val="bg1"/>
                </a:solidFill>
              </a:rPr>
              <a:t>2</a:t>
            </a:r>
            <a:r>
              <a:rPr lang="en-US" altLang="en-US">
                <a:solidFill>
                  <a:schemeClr val="bg1"/>
                </a:solidFill>
              </a:rPr>
              <a:t> are not in series here.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762000" y="533400"/>
            <a:ext cx="7772400" cy="1981200"/>
          </a:xfrm>
        </p:spPr>
        <p:txBody>
          <a:bodyPr/>
          <a:lstStyle/>
          <a:p>
            <a:pPr eaLnBrk="1" hangingPunct="1"/>
            <a:r>
              <a:rPr lang="en-US" altLang="en-US" sz="4000" b="1" dirty="0" smtClean="0"/>
              <a:t>Series, Parallel, and other Resistance Equivalent Circuits</a:t>
            </a:r>
          </a:p>
        </p:txBody>
      </p:sp>
      <p:pic>
        <p:nvPicPr>
          <p:cNvPr id="51203" name="Picture 10" descr="puzzle_picture"/>
          <p:cNvPicPr>
            <a:picLocks noChangeAspect="1" noChangeArrowheads="1"/>
          </p:cNvPicPr>
          <p:nvPr/>
        </p:nvPicPr>
        <p:blipFill>
          <a:blip r:embed="rId2">
            <a:extLst>
              <a:ext uri="{28A0092B-C50C-407E-A947-70E740481C1C}">
                <a14:useLocalDpi xmlns:a14="http://schemas.microsoft.com/office/drawing/2010/main" val="0"/>
              </a:ext>
            </a:extLst>
          </a:blip>
          <a:srcRect l="4688"/>
          <a:stretch>
            <a:fillRect/>
          </a:stretch>
        </p:blipFill>
        <p:spPr bwMode="auto">
          <a:xfrm>
            <a:off x="2590800" y="3352800"/>
            <a:ext cx="4648200" cy="3238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6"/>
          <p:cNvSpPr>
            <a:spLocks noChangeArrowheads="1"/>
          </p:cNvSpPr>
          <p:nvPr/>
        </p:nvSpPr>
        <p:spPr bwMode="auto">
          <a:xfrm>
            <a:off x="0" y="4724400"/>
            <a:ext cx="3352800" cy="1600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21" name="Rectangle 2"/>
          <p:cNvSpPr>
            <a:spLocks noGrp="1" noChangeArrowheads="1"/>
          </p:cNvSpPr>
          <p:nvPr>
            <p:ph type="title"/>
          </p:nvPr>
        </p:nvSpPr>
        <p:spPr>
          <a:xfrm>
            <a:off x="609600" y="609600"/>
            <a:ext cx="7772400" cy="838200"/>
          </a:xfrm>
        </p:spPr>
        <p:txBody>
          <a:bodyPr/>
          <a:lstStyle/>
          <a:p>
            <a:pPr eaLnBrk="1" hangingPunct="1"/>
            <a:r>
              <a:rPr lang="en-US" altLang="en-US" sz="4000" smtClean="0"/>
              <a:t>Parallel Resistors </a:t>
            </a:r>
            <a:br>
              <a:rPr lang="en-US" altLang="en-US" sz="4000" smtClean="0"/>
            </a:br>
            <a:r>
              <a:rPr lang="en-US" altLang="en-US" sz="4000" smtClean="0"/>
              <a:t>Equivalent Circuits</a:t>
            </a:r>
          </a:p>
        </p:txBody>
      </p:sp>
      <p:sp>
        <p:nvSpPr>
          <p:cNvPr id="9222" name="Rectangle 3"/>
          <p:cNvSpPr>
            <a:spLocks noGrp="1" noChangeArrowheads="1"/>
          </p:cNvSpPr>
          <p:nvPr>
            <p:ph type="body" idx="1"/>
          </p:nvPr>
        </p:nvSpPr>
        <p:spPr>
          <a:xfrm>
            <a:off x="228600" y="2286000"/>
            <a:ext cx="2895600" cy="2209800"/>
          </a:xfrm>
        </p:spPr>
        <p:txBody>
          <a:bodyPr/>
          <a:lstStyle/>
          <a:p>
            <a:pPr marL="0" indent="458788" eaLnBrk="1" hangingPunct="1">
              <a:buFontTx/>
              <a:buNone/>
            </a:pPr>
            <a:r>
              <a:rPr lang="en-US" altLang="en-US" sz="2000" dirty="0" smtClean="0">
                <a:cs typeface="Times New Roman" panose="02020603050405020304" pitchFamily="18" charset="0"/>
              </a:rPr>
              <a:t>Two parallel resistors, </a:t>
            </a:r>
            <a:r>
              <a:rPr lang="en-US" altLang="en-US" sz="2000" i="1" dirty="0" smtClean="0">
                <a:cs typeface="Times New Roman" panose="02020603050405020304" pitchFamily="18" charset="0"/>
              </a:rPr>
              <a:t>R</a:t>
            </a:r>
            <a:r>
              <a:rPr lang="en-US" altLang="en-US" sz="2000" i="1" baseline="-25000" dirty="0" smtClean="0">
                <a:cs typeface="Times New Roman" panose="02020603050405020304" pitchFamily="18" charset="0"/>
              </a:rPr>
              <a:t>1</a:t>
            </a:r>
            <a:r>
              <a:rPr lang="en-US" altLang="en-US" sz="2000" dirty="0" smtClean="0">
                <a:cs typeface="Times New Roman" panose="02020603050405020304" pitchFamily="18" charset="0"/>
              </a:rPr>
              <a:t> and </a:t>
            </a:r>
            <a:r>
              <a:rPr lang="en-US" altLang="en-US" sz="2000" i="1" dirty="0" smtClean="0">
                <a:cs typeface="Times New Roman" panose="02020603050405020304" pitchFamily="18" charset="0"/>
              </a:rPr>
              <a:t>R</a:t>
            </a:r>
            <a:r>
              <a:rPr lang="en-US" altLang="en-US" sz="2000" i="1" baseline="-25000" dirty="0" smtClean="0">
                <a:cs typeface="Times New Roman" panose="02020603050405020304" pitchFamily="18" charset="0"/>
              </a:rPr>
              <a:t>2</a:t>
            </a:r>
            <a:r>
              <a:rPr lang="en-US" altLang="en-US" sz="2000" dirty="0" smtClean="0">
                <a:cs typeface="Times New Roman" panose="02020603050405020304" pitchFamily="18" charset="0"/>
              </a:rPr>
              <a:t>, can be replaced with an equivalent circuit with a single resistor </a:t>
            </a:r>
            <a:r>
              <a:rPr lang="en-US" altLang="en-US" sz="2000" i="1" dirty="0" smtClean="0">
                <a:cs typeface="Times New Roman" panose="02020603050405020304" pitchFamily="18" charset="0"/>
              </a:rPr>
              <a:t>R</a:t>
            </a:r>
            <a:r>
              <a:rPr lang="en-US" altLang="en-US" sz="2000" i="1" baseline="-25000" dirty="0" smtClean="0">
                <a:cs typeface="Times New Roman" panose="02020603050405020304" pitchFamily="18" charset="0"/>
              </a:rPr>
              <a:t>EQ</a:t>
            </a:r>
            <a:r>
              <a:rPr lang="en-US" altLang="en-US" sz="2000" dirty="0" smtClean="0">
                <a:cs typeface="Times New Roman" panose="02020603050405020304" pitchFamily="18" charset="0"/>
              </a:rPr>
              <a:t>, as long as</a:t>
            </a:r>
          </a:p>
        </p:txBody>
      </p:sp>
      <p:graphicFrame>
        <p:nvGraphicFramePr>
          <p:cNvPr id="9218" name="Object 4"/>
          <p:cNvGraphicFramePr>
            <a:graphicFrameLocks noChangeAspect="1"/>
          </p:cNvGraphicFramePr>
          <p:nvPr/>
        </p:nvGraphicFramePr>
        <p:xfrm>
          <a:off x="152400" y="4800600"/>
          <a:ext cx="3111500" cy="1433513"/>
        </p:xfrm>
        <a:graphic>
          <a:graphicData uri="http://schemas.openxmlformats.org/presentationml/2006/ole">
            <mc:AlternateContent xmlns:mc="http://schemas.openxmlformats.org/markup-compatibility/2006">
              <mc:Choice xmlns:v="urn:schemas-microsoft-com:vml" Requires="v">
                <p:oleObj spid="_x0000_s9271" name="Equation" r:id="rId4" imgW="965160" imgH="444240" progId="Equation.DSMT4">
                  <p:embed/>
                </p:oleObj>
              </mc:Choice>
              <mc:Fallback>
                <p:oleObj name="Equation" r:id="rId4" imgW="96516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800600"/>
                        <a:ext cx="3111500"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5"/>
          <p:cNvGraphicFramePr>
            <a:graphicFrameLocks noChangeAspect="1"/>
          </p:cNvGraphicFramePr>
          <p:nvPr/>
        </p:nvGraphicFramePr>
        <p:xfrm>
          <a:off x="3429000" y="1828800"/>
          <a:ext cx="5530850" cy="4859338"/>
        </p:xfrm>
        <a:graphic>
          <a:graphicData uri="http://schemas.openxmlformats.org/presentationml/2006/ole">
            <mc:AlternateContent xmlns:mc="http://schemas.openxmlformats.org/markup-compatibility/2006">
              <mc:Choice xmlns:v="urn:schemas-microsoft-com:vml" Requires="v">
                <p:oleObj spid="_x0000_s9272" name="VISIO" r:id="rId6" imgW="5530320" imgH="4859640" progId="Visio.Drawing.6">
                  <p:embed/>
                </p:oleObj>
              </mc:Choice>
              <mc:Fallback>
                <p:oleObj name="VISIO" r:id="rId6" imgW="553032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828800"/>
                        <a:ext cx="5530850" cy="4859338"/>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6"/>
          <p:cNvSpPr>
            <a:spLocks noChangeArrowheads="1"/>
          </p:cNvSpPr>
          <p:nvPr/>
        </p:nvSpPr>
        <p:spPr bwMode="auto">
          <a:xfrm>
            <a:off x="0" y="5486400"/>
            <a:ext cx="3352800" cy="1143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5" name="Rectangle 2"/>
          <p:cNvSpPr>
            <a:spLocks noGrp="1" noChangeArrowheads="1"/>
          </p:cNvSpPr>
          <p:nvPr>
            <p:ph type="title"/>
          </p:nvPr>
        </p:nvSpPr>
        <p:spPr>
          <a:xfrm>
            <a:off x="609600" y="609600"/>
            <a:ext cx="7772400" cy="838200"/>
          </a:xfrm>
        </p:spPr>
        <p:txBody>
          <a:bodyPr/>
          <a:lstStyle/>
          <a:p>
            <a:pPr eaLnBrk="1" hangingPunct="1"/>
            <a:r>
              <a:rPr lang="en-US" altLang="en-US" sz="4000" smtClean="0"/>
              <a:t>More than 2 Parallel Resistors</a:t>
            </a:r>
          </a:p>
        </p:txBody>
      </p:sp>
      <p:sp>
        <p:nvSpPr>
          <p:cNvPr id="10246" name="Rectangle 3"/>
          <p:cNvSpPr>
            <a:spLocks noGrp="1" noChangeArrowheads="1"/>
          </p:cNvSpPr>
          <p:nvPr>
            <p:ph type="body" idx="1"/>
          </p:nvPr>
        </p:nvSpPr>
        <p:spPr>
          <a:xfrm>
            <a:off x="228600" y="2438400"/>
            <a:ext cx="2895600" cy="2057400"/>
          </a:xfrm>
        </p:spPr>
        <p:txBody>
          <a:bodyPr/>
          <a:lstStyle/>
          <a:p>
            <a:pPr marL="0" indent="458788" eaLnBrk="1" hangingPunct="1">
              <a:buFontTx/>
              <a:buNone/>
            </a:pPr>
            <a:r>
              <a:rPr lang="en-US" altLang="en-US" sz="2000" dirty="0" smtClean="0">
                <a:cs typeface="Times New Roman" panose="02020603050405020304" pitchFamily="18" charset="0"/>
              </a:rPr>
              <a:t>This rule can be extended to more than two parallel resistors.  In this case, for </a:t>
            </a:r>
            <a:r>
              <a:rPr lang="en-US" altLang="en-US" sz="2000" i="1" dirty="0" smtClean="0">
                <a:cs typeface="Times New Roman" panose="02020603050405020304" pitchFamily="18" charset="0"/>
              </a:rPr>
              <a:t>N</a:t>
            </a:r>
            <a:r>
              <a:rPr lang="en-US" altLang="en-US" sz="2000" dirty="0" smtClean="0">
                <a:cs typeface="Times New Roman" panose="02020603050405020304" pitchFamily="18" charset="0"/>
              </a:rPr>
              <a:t> parallel resistors, we have</a:t>
            </a:r>
          </a:p>
        </p:txBody>
      </p:sp>
      <p:graphicFrame>
        <p:nvGraphicFramePr>
          <p:cNvPr id="10242" name="Object 4"/>
          <p:cNvGraphicFramePr>
            <a:graphicFrameLocks noChangeAspect="1"/>
          </p:cNvGraphicFramePr>
          <p:nvPr/>
        </p:nvGraphicFramePr>
        <p:xfrm>
          <a:off x="152400" y="5562600"/>
          <a:ext cx="3095625" cy="887413"/>
        </p:xfrm>
        <a:graphic>
          <a:graphicData uri="http://schemas.openxmlformats.org/presentationml/2006/ole">
            <mc:AlternateContent xmlns:mc="http://schemas.openxmlformats.org/markup-compatibility/2006">
              <mc:Choice xmlns:v="urn:schemas-microsoft-com:vml" Requires="v">
                <p:oleObj spid="_x0000_s10295" name="Equation" r:id="rId4" imgW="1549080" imgH="444240" progId="Equation.DSMT4">
                  <p:embed/>
                </p:oleObj>
              </mc:Choice>
              <mc:Fallback>
                <p:oleObj name="Equation" r:id="rId4" imgW="154908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562600"/>
                        <a:ext cx="3095625"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5"/>
          <p:cNvGraphicFramePr>
            <a:graphicFrameLocks noChangeAspect="1"/>
          </p:cNvGraphicFramePr>
          <p:nvPr/>
        </p:nvGraphicFramePr>
        <p:xfrm>
          <a:off x="3429000" y="1828800"/>
          <a:ext cx="5530850" cy="4859338"/>
        </p:xfrm>
        <a:graphic>
          <a:graphicData uri="http://schemas.openxmlformats.org/presentationml/2006/ole">
            <mc:AlternateContent xmlns:mc="http://schemas.openxmlformats.org/markup-compatibility/2006">
              <mc:Choice xmlns:v="urn:schemas-microsoft-com:vml" Requires="v">
                <p:oleObj spid="_x0000_s10296" name="VISIO" r:id="rId6" imgW="5530320" imgH="4859640" progId="Visio.Drawing.6">
                  <p:embed/>
                </p:oleObj>
              </mc:Choice>
              <mc:Fallback>
                <p:oleObj name="VISIO" r:id="rId6" imgW="553032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828800"/>
                        <a:ext cx="5530850" cy="4859338"/>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6"/>
          <p:cNvSpPr>
            <a:spLocks noChangeArrowheads="1"/>
          </p:cNvSpPr>
          <p:nvPr/>
        </p:nvSpPr>
        <p:spPr bwMode="auto">
          <a:xfrm>
            <a:off x="381000" y="4572000"/>
            <a:ext cx="2667000" cy="1752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9" name="Rectangle 2"/>
          <p:cNvSpPr>
            <a:spLocks noGrp="1" noChangeArrowheads="1"/>
          </p:cNvSpPr>
          <p:nvPr>
            <p:ph type="title"/>
          </p:nvPr>
        </p:nvSpPr>
        <p:spPr>
          <a:xfrm>
            <a:off x="609600" y="304800"/>
            <a:ext cx="7772400" cy="1295400"/>
          </a:xfrm>
        </p:spPr>
        <p:txBody>
          <a:bodyPr/>
          <a:lstStyle/>
          <a:p>
            <a:pPr eaLnBrk="1" hangingPunct="1"/>
            <a:r>
              <a:rPr lang="en-US" altLang="en-US" sz="4000" smtClean="0"/>
              <a:t>Parallel Resistors </a:t>
            </a:r>
            <a:br>
              <a:rPr lang="en-US" altLang="en-US" sz="4000" smtClean="0"/>
            </a:br>
            <a:r>
              <a:rPr lang="en-US" altLang="en-US" sz="4000" smtClean="0"/>
              <a:t>Notation</a:t>
            </a:r>
          </a:p>
        </p:txBody>
      </p:sp>
      <p:sp>
        <p:nvSpPr>
          <p:cNvPr id="11270" name="Rectangle 3"/>
          <p:cNvSpPr>
            <a:spLocks noGrp="1" noChangeArrowheads="1"/>
          </p:cNvSpPr>
          <p:nvPr>
            <p:ph type="body" idx="1"/>
          </p:nvPr>
        </p:nvSpPr>
        <p:spPr>
          <a:xfrm>
            <a:off x="228600" y="1600200"/>
            <a:ext cx="2895600" cy="2971800"/>
          </a:xfrm>
        </p:spPr>
        <p:txBody>
          <a:bodyPr/>
          <a:lstStyle/>
          <a:p>
            <a:pPr marL="0" indent="458788" eaLnBrk="1" hangingPunct="1">
              <a:buFontTx/>
              <a:buNone/>
            </a:pPr>
            <a:r>
              <a:rPr lang="en-US" altLang="en-US" sz="2000" dirty="0" smtClean="0">
                <a:cs typeface="Times New Roman" panose="02020603050405020304" pitchFamily="18" charset="0"/>
              </a:rPr>
              <a:t>We have a special notation for this operation.  When two things, Thing1 and Thing2, are in parallel, we write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Thing1||Thing2</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to indicate this.  So, we can say that </a:t>
            </a:r>
          </a:p>
        </p:txBody>
      </p:sp>
      <p:graphicFrame>
        <p:nvGraphicFramePr>
          <p:cNvPr id="11266" name="Object 4"/>
          <p:cNvGraphicFramePr>
            <a:graphicFrameLocks noChangeAspect="1"/>
          </p:cNvGraphicFramePr>
          <p:nvPr/>
        </p:nvGraphicFramePr>
        <p:xfrm>
          <a:off x="457200" y="4648200"/>
          <a:ext cx="2540000" cy="1565275"/>
        </p:xfrm>
        <a:graphic>
          <a:graphicData uri="http://schemas.openxmlformats.org/presentationml/2006/ole">
            <mc:AlternateContent xmlns:mc="http://schemas.openxmlformats.org/markup-compatibility/2006">
              <mc:Choice xmlns:v="urn:schemas-microsoft-com:vml" Requires="v">
                <p:oleObj spid="_x0000_s11319" name="Equation" r:id="rId4" imgW="1155600" imgH="711000" progId="Equation.DSMT4">
                  <p:embed/>
                </p:oleObj>
              </mc:Choice>
              <mc:Fallback>
                <p:oleObj name="Equation" r:id="rId4" imgW="1155600" imgH="711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648200"/>
                        <a:ext cx="2540000" cy="156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7" name="Object 5"/>
          <p:cNvGraphicFramePr>
            <a:graphicFrameLocks noChangeAspect="1"/>
          </p:cNvGraphicFramePr>
          <p:nvPr/>
        </p:nvGraphicFramePr>
        <p:xfrm>
          <a:off x="3429000" y="1828800"/>
          <a:ext cx="5530850" cy="4859338"/>
        </p:xfrm>
        <a:graphic>
          <a:graphicData uri="http://schemas.openxmlformats.org/presentationml/2006/ole">
            <mc:AlternateContent xmlns:mc="http://schemas.openxmlformats.org/markup-compatibility/2006">
              <mc:Choice xmlns:v="urn:schemas-microsoft-com:vml" Requires="v">
                <p:oleObj spid="_x0000_s11320" name="VISIO" r:id="rId6" imgW="5530320" imgH="4859640" progId="Visio.Drawing.6">
                  <p:embed/>
                </p:oleObj>
              </mc:Choice>
              <mc:Fallback>
                <p:oleObj name="VISIO" r:id="rId6" imgW="553032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828800"/>
                        <a:ext cx="5530850" cy="4859338"/>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152400" y="3429000"/>
            <a:ext cx="3276600" cy="1066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293" name="Rectangle 2"/>
          <p:cNvSpPr>
            <a:spLocks noGrp="1" noChangeArrowheads="1"/>
          </p:cNvSpPr>
          <p:nvPr>
            <p:ph type="title"/>
          </p:nvPr>
        </p:nvSpPr>
        <p:spPr>
          <a:xfrm>
            <a:off x="609600" y="304800"/>
            <a:ext cx="7772400" cy="1066800"/>
          </a:xfrm>
        </p:spPr>
        <p:txBody>
          <a:bodyPr/>
          <a:lstStyle/>
          <a:p>
            <a:pPr eaLnBrk="1" hangingPunct="1"/>
            <a:r>
              <a:rPr lang="en-US" altLang="en-US" sz="3600" smtClean="0"/>
              <a:t>Parallel Resistor Rule for 2 Resistors</a:t>
            </a:r>
          </a:p>
        </p:txBody>
      </p:sp>
      <p:sp>
        <p:nvSpPr>
          <p:cNvPr id="12294" name="Rectangle 3"/>
          <p:cNvSpPr>
            <a:spLocks noGrp="1" noChangeArrowheads="1"/>
          </p:cNvSpPr>
          <p:nvPr>
            <p:ph type="body" idx="1"/>
          </p:nvPr>
        </p:nvSpPr>
        <p:spPr>
          <a:xfrm>
            <a:off x="228600" y="1600200"/>
            <a:ext cx="2895600" cy="2971800"/>
          </a:xfrm>
        </p:spPr>
        <p:txBody>
          <a:bodyPr/>
          <a:lstStyle/>
          <a:p>
            <a:pPr marL="0" indent="458788" eaLnBrk="1" hangingPunct="1">
              <a:buFontTx/>
              <a:buNone/>
            </a:pPr>
            <a:r>
              <a:rPr lang="en-US" altLang="en-US" sz="2000" dirty="0" smtClean="0">
                <a:cs typeface="Times New Roman" panose="02020603050405020304" pitchFamily="18" charset="0"/>
              </a:rPr>
              <a:t>When there are only two resistors, then you can perform the algebra, and find that</a:t>
            </a:r>
          </a:p>
        </p:txBody>
      </p:sp>
      <p:graphicFrame>
        <p:nvGraphicFramePr>
          <p:cNvPr id="12290" name="Object 4"/>
          <p:cNvGraphicFramePr>
            <a:graphicFrameLocks noChangeAspect="1"/>
          </p:cNvGraphicFramePr>
          <p:nvPr/>
        </p:nvGraphicFramePr>
        <p:xfrm>
          <a:off x="228600" y="3505200"/>
          <a:ext cx="3113088" cy="904875"/>
        </p:xfrm>
        <a:graphic>
          <a:graphicData uri="http://schemas.openxmlformats.org/presentationml/2006/ole">
            <mc:AlternateContent xmlns:mc="http://schemas.openxmlformats.org/markup-compatibility/2006">
              <mc:Choice xmlns:v="urn:schemas-microsoft-com:vml" Requires="v">
                <p:oleObj spid="_x0000_s12344" name="Equation" r:id="rId4" imgW="1485720" imgH="431640" progId="Equation.DSMT4">
                  <p:embed/>
                </p:oleObj>
              </mc:Choice>
              <mc:Fallback>
                <p:oleObj name="Equation" r:id="rId4" imgW="1485720" imgH="4316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505200"/>
                        <a:ext cx="3113088"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1" name="Object 5"/>
          <p:cNvGraphicFramePr>
            <a:graphicFrameLocks noChangeAspect="1"/>
          </p:cNvGraphicFramePr>
          <p:nvPr/>
        </p:nvGraphicFramePr>
        <p:xfrm>
          <a:off x="3429000" y="1828800"/>
          <a:ext cx="5530850" cy="4859338"/>
        </p:xfrm>
        <a:graphic>
          <a:graphicData uri="http://schemas.openxmlformats.org/presentationml/2006/ole">
            <mc:AlternateContent xmlns:mc="http://schemas.openxmlformats.org/markup-compatibility/2006">
              <mc:Choice xmlns:v="urn:schemas-microsoft-com:vml" Requires="v">
                <p:oleObj spid="_x0000_s12345" name="VISIO" r:id="rId6" imgW="5530320" imgH="4859640" progId="Visio.Drawing.6">
                  <p:embed/>
                </p:oleObj>
              </mc:Choice>
              <mc:Fallback>
                <p:oleObj name="VISIO" r:id="rId6" imgW="553032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828800"/>
                        <a:ext cx="5530850" cy="4859338"/>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Text Box 6"/>
          <p:cNvSpPr txBox="1">
            <a:spLocks noChangeArrowheads="1"/>
          </p:cNvSpPr>
          <p:nvPr/>
        </p:nvSpPr>
        <p:spPr bwMode="auto">
          <a:xfrm>
            <a:off x="228600" y="4495800"/>
            <a:ext cx="3048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latin typeface="Arial" panose="020B0604020202020204" pitchFamily="34" charset="0"/>
              </a:rPr>
              <a:t>This is called the product-over-sum rule for parallel resistors.  Remember that the product-over-sum rule </a:t>
            </a:r>
            <a:r>
              <a:rPr lang="en-US" altLang="en-US" sz="1800" b="1" i="1" dirty="0">
                <a:latin typeface="Arial" panose="020B0604020202020204" pitchFamily="34" charset="0"/>
              </a:rPr>
              <a:t>only works for two resistors</a:t>
            </a:r>
            <a:r>
              <a:rPr lang="en-US" altLang="en-US" sz="1800" dirty="0">
                <a:latin typeface="Arial" panose="020B0604020202020204" pitchFamily="34" charset="0"/>
              </a:rPr>
              <a:t>, not for three or more.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81000" y="3429000"/>
            <a:ext cx="2895600" cy="1447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17" name="Rectangle 2"/>
          <p:cNvSpPr>
            <a:spLocks noGrp="1" noChangeArrowheads="1"/>
          </p:cNvSpPr>
          <p:nvPr>
            <p:ph type="title"/>
          </p:nvPr>
        </p:nvSpPr>
        <p:spPr>
          <a:xfrm>
            <a:off x="2133600" y="152400"/>
            <a:ext cx="6248400" cy="1676400"/>
          </a:xfrm>
        </p:spPr>
        <p:txBody>
          <a:bodyPr/>
          <a:lstStyle/>
          <a:p>
            <a:pPr eaLnBrk="1" hangingPunct="1"/>
            <a:r>
              <a:rPr lang="en-US" altLang="en-US" sz="4000" smtClean="0"/>
              <a:t>Parallel Resistors Equivalent Circuits: A Reminder</a:t>
            </a:r>
          </a:p>
        </p:txBody>
      </p:sp>
      <p:sp>
        <p:nvSpPr>
          <p:cNvPr id="13318" name="Rectangle 3"/>
          <p:cNvSpPr>
            <a:spLocks noGrp="1" noChangeArrowheads="1"/>
          </p:cNvSpPr>
          <p:nvPr>
            <p:ph type="body" idx="1"/>
          </p:nvPr>
        </p:nvSpPr>
        <p:spPr>
          <a:xfrm>
            <a:off x="228600" y="1676400"/>
            <a:ext cx="2895600" cy="1676400"/>
          </a:xfrm>
        </p:spPr>
        <p:txBody>
          <a:bodyPr/>
          <a:lstStyle/>
          <a:p>
            <a:pPr marL="0" indent="458788" eaLnBrk="1" hangingPunct="1">
              <a:buFontTx/>
              <a:buNone/>
            </a:pPr>
            <a:r>
              <a:rPr lang="en-US" altLang="en-US" sz="2000" smtClean="0">
                <a:cs typeface="Times New Roman" panose="02020603050405020304" pitchFamily="18" charset="0"/>
              </a:rPr>
              <a:t>Two parallel resistors,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1</a:t>
            </a:r>
            <a:r>
              <a:rPr lang="en-US" altLang="en-US" sz="2000" smtClean="0">
                <a:cs typeface="Times New Roman" panose="02020603050405020304" pitchFamily="18" charset="0"/>
              </a:rPr>
              <a:t> and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2</a:t>
            </a:r>
            <a:r>
              <a:rPr lang="en-US" altLang="en-US" sz="2000" smtClean="0">
                <a:cs typeface="Times New Roman" panose="02020603050405020304" pitchFamily="18" charset="0"/>
              </a:rPr>
              <a:t>, can be replaced with a single resistor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EQ</a:t>
            </a:r>
            <a:r>
              <a:rPr lang="en-US" altLang="en-US" sz="2000" smtClean="0">
                <a:cs typeface="Times New Roman" panose="02020603050405020304" pitchFamily="18" charset="0"/>
              </a:rPr>
              <a:t>, as long as</a:t>
            </a:r>
          </a:p>
        </p:txBody>
      </p:sp>
      <p:graphicFrame>
        <p:nvGraphicFramePr>
          <p:cNvPr id="13314" name="Object 4"/>
          <p:cNvGraphicFramePr>
            <a:graphicFrameLocks noChangeAspect="1"/>
          </p:cNvGraphicFramePr>
          <p:nvPr/>
        </p:nvGraphicFramePr>
        <p:xfrm>
          <a:off x="381000" y="3505200"/>
          <a:ext cx="2819400" cy="1298575"/>
        </p:xfrm>
        <a:graphic>
          <a:graphicData uri="http://schemas.openxmlformats.org/presentationml/2006/ole">
            <mc:AlternateContent xmlns:mc="http://schemas.openxmlformats.org/markup-compatibility/2006">
              <mc:Choice xmlns:v="urn:schemas-microsoft-com:vml" Requires="v">
                <p:oleObj spid="_x0000_s13368" name="Equation" r:id="rId4" imgW="965160" imgH="444240" progId="Equation.DSMT4">
                  <p:embed/>
                </p:oleObj>
              </mc:Choice>
              <mc:Fallback>
                <p:oleObj name="Equation" r:id="rId4" imgW="96516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05200"/>
                        <a:ext cx="2819400"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5" name="Object 5"/>
          <p:cNvGraphicFramePr>
            <a:graphicFrameLocks noChangeAspect="1"/>
          </p:cNvGraphicFramePr>
          <p:nvPr/>
        </p:nvGraphicFramePr>
        <p:xfrm>
          <a:off x="3429000" y="1828800"/>
          <a:ext cx="5530850" cy="4859338"/>
        </p:xfrm>
        <a:graphic>
          <a:graphicData uri="http://schemas.openxmlformats.org/presentationml/2006/ole">
            <mc:AlternateContent xmlns:mc="http://schemas.openxmlformats.org/markup-compatibility/2006">
              <mc:Choice xmlns:v="urn:schemas-microsoft-com:vml" Requires="v">
                <p:oleObj spid="_x0000_s13369" name="VISIO" r:id="rId6" imgW="5530320" imgH="4859640" progId="Visio.Drawing.6">
                  <p:embed/>
                </p:oleObj>
              </mc:Choice>
              <mc:Fallback>
                <p:oleObj name="VISIO" r:id="rId6" imgW="553032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828800"/>
                        <a:ext cx="5530850" cy="4859338"/>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6"/>
          <p:cNvSpPr txBox="1">
            <a:spLocks noChangeArrowheads="1"/>
          </p:cNvSpPr>
          <p:nvPr/>
        </p:nvSpPr>
        <p:spPr bwMode="auto">
          <a:xfrm>
            <a:off x="0" y="4899025"/>
            <a:ext cx="3276600" cy="1958975"/>
          </a:xfrm>
          <a:prstGeom prst="rect">
            <a:avLst/>
          </a:prstGeom>
          <a:solidFill>
            <a:schemeClr val="accent1"/>
          </a:solidFill>
          <a:ln w="38100">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dirty="0">
                <a:solidFill>
                  <a:schemeClr val="bg1"/>
                </a:solidFill>
                <a:latin typeface="Arial" panose="020B0604020202020204" pitchFamily="34" charset="0"/>
              </a:rPr>
              <a:t>Remember that these two equivalent circuits are equivalent only with respect to the circuit connected to them. </a:t>
            </a:r>
            <a:r>
              <a:rPr lang="en-US" altLang="en-US" sz="2000" dirty="0">
                <a:solidFill>
                  <a:srgbClr val="FFFF00"/>
                </a:solidFill>
                <a:latin typeface="Arial" panose="020B0604020202020204" pitchFamily="34" charset="0"/>
              </a:rPr>
              <a:t>(In yellow here.)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7"/>
          <p:cNvSpPr>
            <a:spLocks noChangeArrowheads="1"/>
          </p:cNvSpPr>
          <p:nvPr/>
        </p:nvSpPr>
        <p:spPr bwMode="auto">
          <a:xfrm>
            <a:off x="457200" y="3124200"/>
            <a:ext cx="2514600" cy="1143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4338" name="Object 2"/>
          <p:cNvGraphicFramePr>
            <a:graphicFrameLocks noChangeAspect="1"/>
          </p:cNvGraphicFramePr>
          <p:nvPr/>
        </p:nvGraphicFramePr>
        <p:xfrm>
          <a:off x="3384550" y="1998663"/>
          <a:ext cx="5759450" cy="4859337"/>
        </p:xfrm>
        <a:graphic>
          <a:graphicData uri="http://schemas.openxmlformats.org/presentationml/2006/ole">
            <mc:AlternateContent xmlns:mc="http://schemas.openxmlformats.org/markup-compatibility/2006">
              <mc:Choice xmlns:v="urn:schemas-microsoft-com:vml" Requires="v">
                <p:oleObj spid="_x0000_s14392" name="VISIO" r:id="rId4" imgW="5758920" imgH="4859640" progId="Visio.Drawing.6">
                  <p:embed/>
                </p:oleObj>
              </mc:Choice>
              <mc:Fallback>
                <p:oleObj name="VISIO" r:id="rId4" imgW="5758920" imgH="485964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4550" y="1998663"/>
                        <a:ext cx="5759450" cy="4859337"/>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Rectangle 3"/>
          <p:cNvSpPr>
            <a:spLocks noGrp="1" noChangeArrowheads="1"/>
          </p:cNvSpPr>
          <p:nvPr>
            <p:ph type="title"/>
          </p:nvPr>
        </p:nvSpPr>
        <p:spPr>
          <a:xfrm>
            <a:off x="1143000" y="152400"/>
            <a:ext cx="8001000" cy="1447800"/>
          </a:xfrm>
        </p:spPr>
        <p:txBody>
          <a:bodyPr/>
          <a:lstStyle/>
          <a:p>
            <a:pPr eaLnBrk="1" hangingPunct="1"/>
            <a:r>
              <a:rPr lang="en-US" altLang="en-US" sz="3600" smtClean="0"/>
              <a:t>Parallel Resistors </a:t>
            </a:r>
            <a:br>
              <a:rPr lang="en-US" altLang="en-US" sz="3600" smtClean="0"/>
            </a:br>
            <a:r>
              <a:rPr lang="en-US" altLang="en-US" sz="3600" smtClean="0"/>
              <a:t>Equivalent Circuits: Another Reminder</a:t>
            </a:r>
          </a:p>
        </p:txBody>
      </p:sp>
      <p:sp>
        <p:nvSpPr>
          <p:cNvPr id="14342" name="Rectangle 4"/>
          <p:cNvSpPr>
            <a:spLocks noGrp="1" noChangeArrowheads="1"/>
          </p:cNvSpPr>
          <p:nvPr>
            <p:ph type="body" idx="1"/>
          </p:nvPr>
        </p:nvSpPr>
        <p:spPr>
          <a:xfrm>
            <a:off x="152400" y="1600200"/>
            <a:ext cx="2895600" cy="1447800"/>
          </a:xfrm>
        </p:spPr>
        <p:txBody>
          <a:bodyPr/>
          <a:lstStyle/>
          <a:p>
            <a:pPr marL="0" indent="458788" eaLnBrk="1" hangingPunct="1">
              <a:buFontTx/>
              <a:buNone/>
            </a:pPr>
            <a:r>
              <a:rPr lang="en-US" altLang="en-US" sz="2000" smtClean="0">
                <a:cs typeface="Times New Roman" panose="02020603050405020304" pitchFamily="18" charset="0"/>
              </a:rPr>
              <a:t>Two parallel resistors,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1</a:t>
            </a:r>
            <a:r>
              <a:rPr lang="en-US" altLang="en-US" sz="2000" smtClean="0">
                <a:cs typeface="Times New Roman" panose="02020603050405020304" pitchFamily="18" charset="0"/>
              </a:rPr>
              <a:t> and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2</a:t>
            </a:r>
            <a:r>
              <a:rPr lang="en-US" altLang="en-US" sz="2000" smtClean="0">
                <a:cs typeface="Times New Roman" panose="02020603050405020304" pitchFamily="18" charset="0"/>
              </a:rPr>
              <a:t>, can be replaced with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EQ</a:t>
            </a:r>
            <a:r>
              <a:rPr lang="en-US" altLang="en-US" sz="2000" smtClean="0">
                <a:cs typeface="Times New Roman" panose="02020603050405020304" pitchFamily="18" charset="0"/>
              </a:rPr>
              <a:t>, as long as</a:t>
            </a:r>
          </a:p>
        </p:txBody>
      </p:sp>
      <p:graphicFrame>
        <p:nvGraphicFramePr>
          <p:cNvPr id="14339" name="Object 5"/>
          <p:cNvGraphicFramePr>
            <a:graphicFrameLocks noChangeAspect="1"/>
          </p:cNvGraphicFramePr>
          <p:nvPr/>
        </p:nvGraphicFramePr>
        <p:xfrm>
          <a:off x="533400" y="3124200"/>
          <a:ext cx="2362200" cy="1087438"/>
        </p:xfrm>
        <a:graphic>
          <a:graphicData uri="http://schemas.openxmlformats.org/presentationml/2006/ole">
            <mc:AlternateContent xmlns:mc="http://schemas.openxmlformats.org/markup-compatibility/2006">
              <mc:Choice xmlns:v="urn:schemas-microsoft-com:vml" Requires="v">
                <p:oleObj spid="_x0000_s14393" name="Equation" r:id="rId6" imgW="965160" imgH="444240" progId="Equation.DSMT4">
                  <p:embed/>
                </p:oleObj>
              </mc:Choice>
              <mc:Fallback>
                <p:oleObj name="Equation" r:id="rId6" imgW="965160" imgH="4442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124200"/>
                        <a:ext cx="2362200" cy="108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Text Box 6"/>
          <p:cNvSpPr txBox="1">
            <a:spLocks noChangeArrowheads="1"/>
          </p:cNvSpPr>
          <p:nvPr/>
        </p:nvSpPr>
        <p:spPr bwMode="auto">
          <a:xfrm>
            <a:off x="0" y="4289425"/>
            <a:ext cx="3429000" cy="2568575"/>
          </a:xfrm>
          <a:prstGeom prst="rect">
            <a:avLst/>
          </a:prstGeom>
          <a:solidFill>
            <a:schemeClr val="accent1"/>
          </a:solidFill>
          <a:ln w="38100">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dirty="0">
                <a:solidFill>
                  <a:schemeClr val="bg1"/>
                </a:solidFill>
                <a:latin typeface="Arial" panose="020B0604020202020204" pitchFamily="34" charset="0"/>
              </a:rPr>
              <a:t>Remember that these two equivalent circuits are equivalent only with respect to the circuit connected to them. </a:t>
            </a:r>
            <a:r>
              <a:rPr lang="en-US" altLang="en-US" sz="2000" dirty="0">
                <a:solidFill>
                  <a:srgbClr val="FFFF00"/>
                </a:solidFill>
                <a:latin typeface="Arial" panose="020B0604020202020204" pitchFamily="34" charset="0"/>
              </a:rPr>
              <a:t>(In yellow here.)</a:t>
            </a:r>
            <a:r>
              <a:rPr lang="en-US" altLang="en-US" sz="2000" dirty="0">
                <a:solidFill>
                  <a:schemeClr val="bg1"/>
                </a:solidFill>
                <a:latin typeface="Arial" panose="020B0604020202020204" pitchFamily="34" charset="0"/>
              </a:rPr>
              <a:t>  </a:t>
            </a:r>
            <a:r>
              <a:rPr lang="en-US" altLang="en-US" sz="2000" b="1" i="1" dirty="0">
                <a:solidFill>
                  <a:schemeClr val="bg1"/>
                </a:solidFill>
                <a:latin typeface="Arial" panose="020B0604020202020204" pitchFamily="34" charset="0"/>
              </a:rPr>
              <a:t>The current i</a:t>
            </a:r>
            <a:r>
              <a:rPr lang="en-US" altLang="en-US" sz="2000" b="1" i="1" baseline="-25000" dirty="0">
                <a:solidFill>
                  <a:schemeClr val="bg1"/>
                </a:solidFill>
                <a:latin typeface="Arial" panose="020B0604020202020204" pitchFamily="34" charset="0"/>
              </a:rPr>
              <a:t>R2</a:t>
            </a:r>
            <a:r>
              <a:rPr lang="en-US" altLang="en-US" sz="2000" b="1" i="1" dirty="0">
                <a:solidFill>
                  <a:schemeClr val="bg1"/>
                </a:solidFill>
                <a:latin typeface="Arial" panose="020B0604020202020204" pitchFamily="34" charset="0"/>
              </a:rPr>
              <a:t> does not exist in the right hand equivalent.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9"/>
          <p:cNvSpPr>
            <a:spLocks noChangeArrowheads="1"/>
          </p:cNvSpPr>
          <p:nvPr/>
        </p:nvSpPr>
        <p:spPr bwMode="auto">
          <a:xfrm>
            <a:off x="533400" y="3124200"/>
            <a:ext cx="2514600" cy="1219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5" name="Rectangle 2"/>
          <p:cNvSpPr>
            <a:spLocks noGrp="1" noChangeArrowheads="1"/>
          </p:cNvSpPr>
          <p:nvPr>
            <p:ph type="title"/>
          </p:nvPr>
        </p:nvSpPr>
        <p:spPr>
          <a:xfrm>
            <a:off x="2514600" y="152400"/>
            <a:ext cx="5562600" cy="1295400"/>
          </a:xfrm>
        </p:spPr>
        <p:txBody>
          <a:bodyPr/>
          <a:lstStyle/>
          <a:p>
            <a:pPr eaLnBrk="1" hangingPunct="1"/>
            <a:r>
              <a:rPr lang="en-US" altLang="en-US" sz="4000" smtClean="0"/>
              <a:t>The Resistors </a:t>
            </a:r>
            <a:br>
              <a:rPr lang="en-US" altLang="en-US" sz="4000" smtClean="0"/>
            </a:br>
            <a:r>
              <a:rPr lang="en-US" altLang="en-US" sz="4000" smtClean="0"/>
              <a:t>Must be in Parallel</a:t>
            </a:r>
          </a:p>
        </p:txBody>
      </p:sp>
      <p:sp>
        <p:nvSpPr>
          <p:cNvPr id="15366" name="Rectangle 3"/>
          <p:cNvSpPr>
            <a:spLocks noGrp="1" noChangeArrowheads="1"/>
          </p:cNvSpPr>
          <p:nvPr>
            <p:ph type="body" idx="1"/>
          </p:nvPr>
        </p:nvSpPr>
        <p:spPr>
          <a:xfrm>
            <a:off x="304800" y="1676400"/>
            <a:ext cx="2895600" cy="1447800"/>
          </a:xfrm>
        </p:spPr>
        <p:txBody>
          <a:bodyPr/>
          <a:lstStyle/>
          <a:p>
            <a:pPr marL="0" indent="458788" eaLnBrk="1" hangingPunct="1">
              <a:buFontTx/>
              <a:buNone/>
            </a:pPr>
            <a:r>
              <a:rPr lang="en-US" altLang="en-US" sz="2000" smtClean="0">
                <a:cs typeface="Times New Roman" panose="02020603050405020304" pitchFamily="18" charset="0"/>
              </a:rPr>
              <a:t>Two parallel resistors,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1</a:t>
            </a:r>
            <a:r>
              <a:rPr lang="en-US" altLang="en-US" sz="2000" smtClean="0">
                <a:cs typeface="Times New Roman" panose="02020603050405020304" pitchFamily="18" charset="0"/>
              </a:rPr>
              <a:t> and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2</a:t>
            </a:r>
            <a:r>
              <a:rPr lang="en-US" altLang="en-US" sz="2000" smtClean="0">
                <a:cs typeface="Times New Roman" panose="02020603050405020304" pitchFamily="18" charset="0"/>
              </a:rPr>
              <a:t>, can be replaced with </a:t>
            </a:r>
            <a:r>
              <a:rPr lang="en-US" altLang="en-US" sz="2000" i="1" smtClean="0">
                <a:cs typeface="Times New Roman" panose="02020603050405020304" pitchFamily="18" charset="0"/>
              </a:rPr>
              <a:t>R</a:t>
            </a:r>
            <a:r>
              <a:rPr lang="en-US" altLang="en-US" sz="2000" i="1" baseline="-25000" smtClean="0">
                <a:cs typeface="Times New Roman" panose="02020603050405020304" pitchFamily="18" charset="0"/>
              </a:rPr>
              <a:t>EQ</a:t>
            </a:r>
            <a:r>
              <a:rPr lang="en-US" altLang="en-US" sz="2000" smtClean="0">
                <a:cs typeface="Times New Roman" panose="02020603050405020304" pitchFamily="18" charset="0"/>
              </a:rPr>
              <a:t>, as long as</a:t>
            </a:r>
          </a:p>
        </p:txBody>
      </p:sp>
      <p:graphicFrame>
        <p:nvGraphicFramePr>
          <p:cNvPr id="15362" name="Object 4"/>
          <p:cNvGraphicFramePr>
            <a:graphicFrameLocks noChangeAspect="1"/>
          </p:cNvGraphicFramePr>
          <p:nvPr/>
        </p:nvGraphicFramePr>
        <p:xfrm>
          <a:off x="609600" y="3200400"/>
          <a:ext cx="2286000" cy="1052513"/>
        </p:xfrm>
        <a:graphic>
          <a:graphicData uri="http://schemas.openxmlformats.org/presentationml/2006/ole">
            <mc:AlternateContent xmlns:mc="http://schemas.openxmlformats.org/markup-compatibility/2006">
              <mc:Choice xmlns:v="urn:schemas-microsoft-com:vml" Requires="v">
                <p:oleObj spid="_x0000_s15418" name="Equation" r:id="rId4" imgW="965160" imgH="444240" progId="Equation.DSMT4">
                  <p:embed/>
                </p:oleObj>
              </mc:Choice>
              <mc:Fallback>
                <p:oleObj name="Equation" r:id="rId4" imgW="96516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200400"/>
                        <a:ext cx="2286000"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Text Box 5"/>
          <p:cNvSpPr txBox="1">
            <a:spLocks noChangeArrowheads="1"/>
          </p:cNvSpPr>
          <p:nvPr/>
        </p:nvSpPr>
        <p:spPr bwMode="auto">
          <a:xfrm>
            <a:off x="0" y="4289425"/>
            <a:ext cx="3352800" cy="2568575"/>
          </a:xfrm>
          <a:prstGeom prst="rect">
            <a:avLst/>
          </a:prstGeom>
          <a:solidFill>
            <a:schemeClr val="accent1"/>
          </a:solidFill>
          <a:ln w="38100">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dirty="0">
                <a:solidFill>
                  <a:schemeClr val="bg1"/>
                </a:solidFill>
                <a:latin typeface="Arial" panose="020B0604020202020204" pitchFamily="34" charset="0"/>
              </a:rPr>
              <a:t>Remember also that these two equivalent circuits are equivalent </a:t>
            </a:r>
            <a:r>
              <a:rPr lang="en-US" altLang="en-US" sz="2000" b="1" i="1" dirty="0">
                <a:solidFill>
                  <a:schemeClr val="bg1"/>
                </a:solidFill>
                <a:latin typeface="Arial" panose="020B0604020202020204" pitchFamily="34" charset="0"/>
              </a:rPr>
              <a:t>only when R</a:t>
            </a:r>
            <a:r>
              <a:rPr lang="en-US" altLang="en-US" sz="2000" b="1" i="1" baseline="-25000" dirty="0">
                <a:solidFill>
                  <a:schemeClr val="bg1"/>
                </a:solidFill>
                <a:latin typeface="Arial" panose="020B0604020202020204" pitchFamily="34" charset="0"/>
              </a:rPr>
              <a:t>1</a:t>
            </a:r>
            <a:r>
              <a:rPr lang="en-US" altLang="en-US" sz="2000" b="1" i="1" dirty="0">
                <a:solidFill>
                  <a:schemeClr val="bg1"/>
                </a:solidFill>
                <a:latin typeface="Arial" panose="020B0604020202020204" pitchFamily="34" charset="0"/>
              </a:rPr>
              <a:t> and R</a:t>
            </a:r>
            <a:r>
              <a:rPr lang="en-US" altLang="en-US" sz="2000" b="1" i="1" baseline="-25000" dirty="0">
                <a:solidFill>
                  <a:schemeClr val="bg1"/>
                </a:solidFill>
                <a:latin typeface="Arial" panose="020B0604020202020204" pitchFamily="34" charset="0"/>
              </a:rPr>
              <a:t>2</a:t>
            </a:r>
            <a:r>
              <a:rPr lang="en-US" altLang="en-US" sz="2000" b="1" i="1" dirty="0">
                <a:solidFill>
                  <a:schemeClr val="bg1"/>
                </a:solidFill>
                <a:latin typeface="Arial" panose="020B0604020202020204" pitchFamily="34" charset="0"/>
              </a:rPr>
              <a:t> are in parallel</a:t>
            </a:r>
            <a:r>
              <a:rPr lang="en-US" altLang="en-US" sz="2000" dirty="0">
                <a:solidFill>
                  <a:schemeClr val="bg1"/>
                </a:solidFill>
                <a:latin typeface="Arial" panose="020B0604020202020204" pitchFamily="34" charset="0"/>
              </a:rPr>
              <a:t>.  If the two terminals of the resistors are not connected together, then this does not work.</a:t>
            </a:r>
          </a:p>
        </p:txBody>
      </p:sp>
      <p:graphicFrame>
        <p:nvGraphicFramePr>
          <p:cNvPr id="15363" name="Object 6"/>
          <p:cNvGraphicFramePr>
            <a:graphicFrameLocks noChangeAspect="1"/>
          </p:cNvGraphicFramePr>
          <p:nvPr/>
        </p:nvGraphicFramePr>
        <p:xfrm>
          <a:off x="3384550" y="1998663"/>
          <a:ext cx="5759450" cy="4859337"/>
        </p:xfrm>
        <a:graphic>
          <a:graphicData uri="http://schemas.openxmlformats.org/presentationml/2006/ole">
            <mc:AlternateContent xmlns:mc="http://schemas.openxmlformats.org/markup-compatibility/2006">
              <mc:Choice xmlns:v="urn:schemas-microsoft-com:vml" Requires="v">
                <p:oleObj spid="_x0000_s15419" name="VISIO" r:id="rId6" imgW="5758920" imgH="4859640" progId="Visio.Drawing.6">
                  <p:embed/>
                </p:oleObj>
              </mc:Choice>
              <mc:Fallback>
                <p:oleObj name="VISIO" r:id="rId6" imgW="5758920" imgH="48596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4550" y="1998663"/>
                        <a:ext cx="5759450" cy="4859337"/>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8" name="Text Box 7"/>
          <p:cNvSpPr txBox="1">
            <a:spLocks noChangeArrowheads="1"/>
          </p:cNvSpPr>
          <p:nvPr/>
        </p:nvSpPr>
        <p:spPr bwMode="auto">
          <a:xfrm>
            <a:off x="3505200" y="1447800"/>
            <a:ext cx="2667000" cy="860425"/>
          </a:xfrm>
          <a:prstGeom prst="rect">
            <a:avLst/>
          </a:prstGeom>
          <a:solidFill>
            <a:schemeClr val="accent1"/>
          </a:solidFill>
          <a:ln w="38100">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i="1"/>
              <a:t>R</a:t>
            </a:r>
            <a:r>
              <a:rPr lang="en-US" altLang="en-US" i="1" baseline="-25000"/>
              <a:t>1</a:t>
            </a:r>
            <a:r>
              <a:rPr lang="en-US" altLang="en-US"/>
              <a:t> and </a:t>
            </a:r>
            <a:r>
              <a:rPr lang="en-US" altLang="en-US" i="1"/>
              <a:t>R</a:t>
            </a:r>
            <a:r>
              <a:rPr lang="en-US" altLang="en-US" i="1" baseline="-25000"/>
              <a:t>2</a:t>
            </a:r>
            <a:r>
              <a:rPr lang="en-US" altLang="en-US"/>
              <a:t> are not in parallel here.</a:t>
            </a:r>
          </a:p>
        </p:txBody>
      </p:sp>
      <p:sp>
        <p:nvSpPr>
          <p:cNvPr id="15369" name="Text Box 8"/>
          <p:cNvSpPr txBox="1">
            <a:spLocks noChangeArrowheads="1"/>
          </p:cNvSpPr>
          <p:nvPr/>
        </p:nvSpPr>
        <p:spPr bwMode="auto">
          <a:xfrm>
            <a:off x="8077200" y="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8"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ChangeArrowheads="1"/>
          </p:cNvSpPr>
          <p:nvPr/>
        </p:nvSpPr>
        <p:spPr bwMode="auto">
          <a:xfrm>
            <a:off x="6629400" y="5334000"/>
            <a:ext cx="1447800" cy="1524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3491" name="Rectangle 2"/>
          <p:cNvSpPr>
            <a:spLocks noGrp="1" noChangeArrowheads="1"/>
          </p:cNvSpPr>
          <p:nvPr>
            <p:ph type="title"/>
          </p:nvPr>
        </p:nvSpPr>
        <p:spPr>
          <a:xfrm>
            <a:off x="609600" y="457200"/>
            <a:ext cx="7772400" cy="1066800"/>
          </a:xfrm>
        </p:spPr>
        <p:txBody>
          <a:bodyPr/>
          <a:lstStyle/>
          <a:p>
            <a:pPr eaLnBrk="1" hangingPunct="1"/>
            <a:r>
              <a:rPr lang="en-US" altLang="en-US" sz="3600" dirty="0" smtClean="0"/>
              <a:t>Why are we doing this?  </a:t>
            </a:r>
            <a:br>
              <a:rPr lang="en-US" altLang="en-US" sz="3600" dirty="0" smtClean="0"/>
            </a:br>
            <a:r>
              <a:rPr lang="en-US" altLang="en-US" sz="3600" dirty="0" smtClean="0"/>
              <a:t>Isn’t all this obvious?</a:t>
            </a:r>
          </a:p>
        </p:txBody>
      </p:sp>
      <p:sp>
        <p:nvSpPr>
          <p:cNvPr id="63492" name="Rectangle 3"/>
          <p:cNvSpPr>
            <a:spLocks noGrp="1" noChangeArrowheads="1"/>
          </p:cNvSpPr>
          <p:nvPr>
            <p:ph type="body" idx="1"/>
          </p:nvPr>
        </p:nvSpPr>
        <p:spPr>
          <a:xfrm>
            <a:off x="533400" y="1752600"/>
            <a:ext cx="7924800" cy="4876800"/>
          </a:xfrm>
        </p:spPr>
        <p:txBody>
          <a:bodyPr/>
          <a:lstStyle/>
          <a:p>
            <a:pPr eaLnBrk="1" hangingPunct="1">
              <a:lnSpc>
                <a:spcPct val="90000"/>
              </a:lnSpc>
            </a:pPr>
            <a:r>
              <a:rPr lang="en-US" altLang="en-US" sz="2800" dirty="0" smtClean="0"/>
              <a:t>This is a good question.  </a:t>
            </a:r>
          </a:p>
          <a:p>
            <a:pPr eaLnBrk="1" hangingPunct="1">
              <a:lnSpc>
                <a:spcPct val="90000"/>
              </a:lnSpc>
            </a:pPr>
            <a:r>
              <a:rPr lang="en-US" altLang="en-US" sz="2800" dirty="0" smtClean="0"/>
              <a:t>Indeed, most students come to the study of engineering circuit analysis with a little background in circuits.  Among the things that they believe that they do know is the concept of series and parallel.</a:t>
            </a:r>
          </a:p>
          <a:p>
            <a:pPr eaLnBrk="1" hangingPunct="1">
              <a:lnSpc>
                <a:spcPct val="90000"/>
              </a:lnSpc>
            </a:pPr>
            <a:r>
              <a:rPr lang="en-US" altLang="en-US" sz="2800" dirty="0" smtClean="0"/>
              <a:t>However, once complicated circuits are encountered, the simple rules that some students have used to identify </a:t>
            </a:r>
            <a:br>
              <a:rPr lang="en-US" altLang="en-US" sz="2800" dirty="0" smtClean="0"/>
            </a:br>
            <a:r>
              <a:rPr lang="en-US" altLang="en-US" sz="2800" dirty="0" smtClean="0"/>
              <a:t>series and parallel combinations </a:t>
            </a:r>
            <a:br>
              <a:rPr lang="en-US" altLang="en-US" sz="2800" dirty="0" smtClean="0"/>
            </a:br>
            <a:r>
              <a:rPr lang="en-US" altLang="en-US" sz="2800" dirty="0" smtClean="0"/>
              <a:t>can fail.  We need rules that will </a:t>
            </a:r>
            <a:br>
              <a:rPr lang="en-US" altLang="en-US" sz="2800" dirty="0" smtClean="0"/>
            </a:br>
            <a:r>
              <a:rPr lang="en-US" altLang="en-US" sz="2800" dirty="0" smtClean="0"/>
              <a:t>always work.</a:t>
            </a:r>
          </a:p>
        </p:txBody>
      </p:sp>
      <p:pic>
        <p:nvPicPr>
          <p:cNvPr id="63493"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42925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457200"/>
            <a:ext cx="7772400" cy="1066800"/>
          </a:xfrm>
        </p:spPr>
        <p:txBody>
          <a:bodyPr/>
          <a:lstStyle/>
          <a:p>
            <a:pPr eaLnBrk="1" hangingPunct="1"/>
            <a:r>
              <a:rPr lang="en-US" altLang="en-US" sz="3600" smtClean="0"/>
              <a:t>Why It Isn’t Obvious</a:t>
            </a:r>
          </a:p>
        </p:txBody>
      </p:sp>
      <p:sp>
        <p:nvSpPr>
          <p:cNvPr id="64515" name="Rectangle 3"/>
          <p:cNvSpPr>
            <a:spLocks noGrp="1" noChangeArrowheads="1"/>
          </p:cNvSpPr>
          <p:nvPr>
            <p:ph type="body" idx="1"/>
          </p:nvPr>
        </p:nvSpPr>
        <p:spPr>
          <a:xfrm>
            <a:off x="533400" y="1752600"/>
            <a:ext cx="7924800" cy="4572000"/>
          </a:xfrm>
        </p:spPr>
        <p:txBody>
          <a:bodyPr/>
          <a:lstStyle/>
          <a:p>
            <a:pPr eaLnBrk="1" hangingPunct="1"/>
            <a:r>
              <a:rPr lang="en-US" altLang="en-US" sz="2400" dirty="0" smtClean="0"/>
              <a:t>The problem for students in many cases is that they identify series and parallel by the orientation and position of the resistors, and not by the way they are connected.</a:t>
            </a:r>
          </a:p>
          <a:p>
            <a:pPr eaLnBrk="1" hangingPunct="1"/>
            <a:r>
              <a:rPr lang="en-US" altLang="en-US" sz="2400" dirty="0" smtClean="0"/>
              <a:t>In the case of parallel resistors, the resistors do not have to be drawn “parallel”, that is, along lines with the same slope.  The angle does not matter.  Only the nature of the connection matters.</a:t>
            </a:r>
          </a:p>
          <a:p>
            <a:pPr eaLnBrk="1" hangingPunct="1"/>
            <a:r>
              <a:rPr lang="en-US" altLang="en-US" sz="2400" dirty="0" smtClean="0"/>
              <a:t>In the case of series resistors, they do not have to be drawn along a single line.  The alignment does not matter. Only the nature of the connection matters.</a:t>
            </a:r>
          </a:p>
        </p:txBody>
      </p:sp>
      <p:sp>
        <p:nvSpPr>
          <p:cNvPr id="64516" name="Text Box 4"/>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3"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09600" y="457200"/>
            <a:ext cx="7772400" cy="609600"/>
          </a:xfrm>
        </p:spPr>
        <p:txBody>
          <a:bodyPr/>
          <a:lstStyle/>
          <a:p>
            <a:pPr eaLnBrk="1" hangingPunct="1"/>
            <a:r>
              <a:rPr lang="en-US" altLang="en-US" sz="3600" smtClean="0"/>
              <a:t>Examples (Parallel)</a:t>
            </a:r>
          </a:p>
        </p:txBody>
      </p:sp>
      <p:sp>
        <p:nvSpPr>
          <p:cNvPr id="16388" name="Rectangle 3"/>
          <p:cNvSpPr>
            <a:spLocks noGrp="1" noChangeArrowheads="1"/>
          </p:cNvSpPr>
          <p:nvPr>
            <p:ph type="body" idx="1"/>
          </p:nvPr>
        </p:nvSpPr>
        <p:spPr>
          <a:xfrm>
            <a:off x="533400" y="1295400"/>
            <a:ext cx="7924800" cy="609600"/>
          </a:xfrm>
        </p:spPr>
        <p:txBody>
          <a:bodyPr/>
          <a:lstStyle/>
          <a:p>
            <a:pPr eaLnBrk="1" hangingPunct="1"/>
            <a:r>
              <a:rPr lang="en-US" altLang="en-US" smtClean="0"/>
              <a:t>Some examples are given here.</a:t>
            </a:r>
          </a:p>
        </p:txBody>
      </p:sp>
      <p:graphicFrame>
        <p:nvGraphicFramePr>
          <p:cNvPr id="16386" name="Object 4"/>
          <p:cNvGraphicFramePr>
            <a:graphicFrameLocks noChangeAspect="1"/>
          </p:cNvGraphicFramePr>
          <p:nvPr/>
        </p:nvGraphicFramePr>
        <p:xfrm>
          <a:off x="0" y="2362200"/>
          <a:ext cx="9088438" cy="3602038"/>
        </p:xfrm>
        <a:graphic>
          <a:graphicData uri="http://schemas.openxmlformats.org/presentationml/2006/ole">
            <mc:AlternateContent xmlns:mc="http://schemas.openxmlformats.org/markup-compatibility/2006">
              <mc:Choice xmlns:v="urn:schemas-microsoft-com:vml" Requires="v">
                <p:oleObj spid="_x0000_s16413" name="VISIO" r:id="rId4" imgW="9088920" imgH="3602520" progId="Visio.Drawing.6">
                  <p:embed/>
                </p:oleObj>
              </mc:Choice>
              <mc:Fallback>
                <p:oleObj name="VISIO" r:id="rId4" imgW="9088920" imgH="36025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2200"/>
                        <a:ext cx="9088438" cy="360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 y="609600"/>
            <a:ext cx="8610600" cy="1371600"/>
          </a:xfrm>
        </p:spPr>
        <p:txBody>
          <a:bodyPr/>
          <a:lstStyle/>
          <a:p>
            <a:pPr eaLnBrk="1" hangingPunct="1"/>
            <a:r>
              <a:rPr lang="en-US" altLang="en-US" sz="4000" dirty="0" smtClean="0"/>
              <a:t>Overview </a:t>
            </a:r>
            <a:br>
              <a:rPr lang="en-US" altLang="en-US" sz="4000" dirty="0" smtClean="0"/>
            </a:br>
            <a:r>
              <a:rPr lang="en-US" altLang="en-US" sz="4000" dirty="0" smtClean="0"/>
              <a:t> </a:t>
            </a:r>
            <a:r>
              <a:rPr lang="en-US" altLang="en-US" sz="4000" b="1" dirty="0" smtClean="0"/>
              <a:t>Series, Parallel, and other Resistance Equivalent Circuits</a:t>
            </a:r>
          </a:p>
        </p:txBody>
      </p:sp>
      <p:sp>
        <p:nvSpPr>
          <p:cNvPr id="52227" name="Rectangle 3"/>
          <p:cNvSpPr>
            <a:spLocks noGrp="1" noChangeArrowheads="1"/>
          </p:cNvSpPr>
          <p:nvPr>
            <p:ph type="body" idx="1"/>
          </p:nvPr>
        </p:nvSpPr>
        <p:spPr>
          <a:xfrm>
            <a:off x="762000" y="2362200"/>
            <a:ext cx="7772400" cy="4343400"/>
          </a:xfrm>
        </p:spPr>
        <p:txBody>
          <a:bodyPr/>
          <a:lstStyle/>
          <a:p>
            <a:pPr eaLnBrk="1" hangingPunct="1">
              <a:buFontTx/>
              <a:buNone/>
            </a:pPr>
            <a:r>
              <a:rPr lang="en-US" altLang="en-US" dirty="0" smtClean="0"/>
              <a:t>In this lecture set, we will cover the following topics:</a:t>
            </a:r>
          </a:p>
          <a:p>
            <a:pPr eaLnBrk="1" hangingPunct="1"/>
            <a:r>
              <a:rPr lang="en-US" altLang="en-US" dirty="0" smtClean="0">
                <a:hlinkClick r:id="rId3" action="ppaction://hlinksldjump" tooltip="Equivalent Circuits"/>
              </a:rPr>
              <a:t>Equivalent circuits</a:t>
            </a:r>
            <a:endParaRPr lang="en-US" altLang="en-US" dirty="0" smtClean="0"/>
          </a:p>
          <a:p>
            <a:pPr eaLnBrk="1" hangingPunct="1"/>
            <a:r>
              <a:rPr lang="en-US" altLang="en-US" dirty="0" smtClean="0">
                <a:hlinkClick r:id="rId4" action="ppaction://hlinksldjump" tooltip="Definitions of series and parallel"/>
              </a:rPr>
              <a:t>Definitions of series and parallel</a:t>
            </a:r>
            <a:endParaRPr lang="en-US" altLang="en-US" dirty="0" smtClean="0"/>
          </a:p>
          <a:p>
            <a:pPr eaLnBrk="1" hangingPunct="1"/>
            <a:r>
              <a:rPr lang="en-US" altLang="en-US" dirty="0" smtClean="0">
                <a:hlinkClick r:id="rId5" action="ppaction://hlinksldjump" tooltip="Series and parallel resistors"/>
              </a:rPr>
              <a:t>Series and parallel resistors</a:t>
            </a:r>
            <a:endParaRPr lang="en-US" altLang="en-US" dirty="0" smtClean="0"/>
          </a:p>
          <a:p>
            <a:pPr eaLnBrk="1" hangingPunct="1"/>
            <a:r>
              <a:rPr lang="en-US" altLang="en-US" dirty="0" smtClean="0">
                <a:hlinkClick r:id="rId6" action="ppaction://hlinksldjump" tooltip="Delta-to-wye transformations"/>
              </a:rPr>
              <a:t>Delta-to-wye transformations</a:t>
            </a:r>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09600" y="457200"/>
            <a:ext cx="7772400" cy="609600"/>
          </a:xfrm>
        </p:spPr>
        <p:txBody>
          <a:bodyPr/>
          <a:lstStyle/>
          <a:p>
            <a:pPr eaLnBrk="1" hangingPunct="1"/>
            <a:r>
              <a:rPr lang="en-US" altLang="en-US" sz="3600" smtClean="0"/>
              <a:t>Examples (Series)</a:t>
            </a:r>
          </a:p>
        </p:txBody>
      </p:sp>
      <p:sp>
        <p:nvSpPr>
          <p:cNvPr id="17412" name="Rectangle 3"/>
          <p:cNvSpPr>
            <a:spLocks noGrp="1" noChangeArrowheads="1"/>
          </p:cNvSpPr>
          <p:nvPr>
            <p:ph type="body" idx="1"/>
          </p:nvPr>
        </p:nvSpPr>
        <p:spPr>
          <a:xfrm>
            <a:off x="533400" y="1066800"/>
            <a:ext cx="7924800" cy="609600"/>
          </a:xfrm>
        </p:spPr>
        <p:txBody>
          <a:bodyPr/>
          <a:lstStyle/>
          <a:p>
            <a:pPr eaLnBrk="1" hangingPunct="1"/>
            <a:r>
              <a:rPr lang="en-US" altLang="en-US" smtClean="0"/>
              <a:t>Some more examples are given here.</a:t>
            </a:r>
          </a:p>
        </p:txBody>
      </p:sp>
      <p:graphicFrame>
        <p:nvGraphicFramePr>
          <p:cNvPr id="17410" name="Object 4"/>
          <p:cNvGraphicFramePr>
            <a:graphicFrameLocks noChangeAspect="1"/>
          </p:cNvGraphicFramePr>
          <p:nvPr/>
        </p:nvGraphicFramePr>
        <p:xfrm>
          <a:off x="533400" y="1770063"/>
          <a:ext cx="7931150" cy="5087937"/>
        </p:xfrm>
        <a:graphic>
          <a:graphicData uri="http://schemas.openxmlformats.org/presentationml/2006/ole">
            <mc:AlternateContent xmlns:mc="http://schemas.openxmlformats.org/markup-compatibility/2006">
              <mc:Choice xmlns:v="urn:schemas-microsoft-com:vml" Requires="v">
                <p:oleObj spid="_x0000_s17438" name="VISIO" r:id="rId4" imgW="7930440" imgH="5088240" progId="Visio.Drawing.6">
                  <p:embed/>
                </p:oleObj>
              </mc:Choice>
              <mc:Fallback>
                <p:oleObj name="VISIO" r:id="rId4" imgW="7930440" imgH="508824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70063"/>
                        <a:ext cx="7931150" cy="508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Text Box 5"/>
          <p:cNvSpPr txBox="1">
            <a:spLocks noChangeArrowheads="1"/>
          </p:cNvSpPr>
          <p:nvPr/>
        </p:nvSpPr>
        <p:spPr bwMode="auto">
          <a:xfrm>
            <a:off x="8077200" y="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6"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ChangeArrowheads="1"/>
          </p:cNvSpPr>
          <p:nvPr/>
        </p:nvSpPr>
        <p:spPr bwMode="auto">
          <a:xfrm>
            <a:off x="6629400" y="5334000"/>
            <a:ext cx="1447800" cy="1524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539" name="Rectangle 2"/>
          <p:cNvSpPr>
            <a:spLocks noGrp="1" noChangeArrowheads="1"/>
          </p:cNvSpPr>
          <p:nvPr>
            <p:ph type="title"/>
          </p:nvPr>
        </p:nvSpPr>
        <p:spPr>
          <a:xfrm>
            <a:off x="2286000" y="0"/>
            <a:ext cx="6858000" cy="685800"/>
          </a:xfrm>
        </p:spPr>
        <p:txBody>
          <a:bodyPr/>
          <a:lstStyle/>
          <a:p>
            <a:pPr eaLnBrk="1" hangingPunct="1"/>
            <a:r>
              <a:rPr lang="en-US" altLang="en-US" sz="3200" smtClean="0"/>
              <a:t>How do we use equivalent circuits?</a:t>
            </a:r>
          </a:p>
        </p:txBody>
      </p:sp>
      <p:sp>
        <p:nvSpPr>
          <p:cNvPr id="65540" name="Rectangle 3"/>
          <p:cNvSpPr>
            <a:spLocks noGrp="1" noChangeArrowheads="1"/>
          </p:cNvSpPr>
          <p:nvPr>
            <p:ph type="body" idx="1"/>
          </p:nvPr>
        </p:nvSpPr>
        <p:spPr>
          <a:xfrm>
            <a:off x="533400" y="1371600"/>
            <a:ext cx="7924800" cy="5181600"/>
          </a:xfrm>
        </p:spPr>
        <p:txBody>
          <a:bodyPr/>
          <a:lstStyle/>
          <a:p>
            <a:pPr eaLnBrk="1" hangingPunct="1"/>
            <a:r>
              <a:rPr lang="en-US" altLang="en-US" sz="2000" dirty="0" smtClean="0"/>
              <a:t>This is yet another good question.  </a:t>
            </a:r>
          </a:p>
          <a:p>
            <a:pPr eaLnBrk="1" hangingPunct="1"/>
            <a:r>
              <a:rPr lang="en-US" altLang="en-US" sz="2000" dirty="0" smtClean="0"/>
              <a:t>We will often use these equivalents to simplify circuits, making them easier to solve. Sometimes, equivalent circuits are used in other ways.  In some cases, one equivalent circuit is not simpler than another; rather one of them fits the needs of the particular circuit better.  The delta-to-wye transformations that we cover next fit in this category.  In yet other cases, we will have equivalent circuits for things that we would not otherwise be able to solve.  For example, we will have equivalent circuits for devices such as diodes and transistors, that allow us to solve circuits that include these devices.</a:t>
            </a:r>
          </a:p>
          <a:p>
            <a:pPr eaLnBrk="1" hangingPunct="1"/>
            <a:r>
              <a:rPr lang="en-US" altLang="en-US" sz="2000" dirty="0" smtClean="0"/>
              <a:t>The key point is this:  Equivalent circuits are used throughout circuits and electronics.  We need to use them </a:t>
            </a:r>
            <a:br>
              <a:rPr lang="en-US" altLang="en-US" sz="2000" dirty="0" smtClean="0"/>
            </a:br>
            <a:r>
              <a:rPr lang="en-US" altLang="en-US" sz="2000" dirty="0" smtClean="0"/>
              <a:t>correctly.  </a:t>
            </a:r>
            <a:r>
              <a:rPr lang="en-US" altLang="en-US" sz="2000" b="1" i="1" dirty="0" smtClean="0"/>
              <a:t>Equivalent circuits are equivalent </a:t>
            </a:r>
            <a:br>
              <a:rPr lang="en-US" altLang="en-US" sz="2000" b="1" i="1" dirty="0" smtClean="0"/>
            </a:br>
            <a:r>
              <a:rPr lang="en-US" altLang="en-US" sz="2000" b="1" i="1" dirty="0" smtClean="0"/>
              <a:t>only with respect to the circuit outside them.</a:t>
            </a:r>
          </a:p>
        </p:txBody>
      </p:sp>
      <p:pic>
        <p:nvPicPr>
          <p:cNvPr id="65541"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42925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685800"/>
            <a:ext cx="7848600" cy="762000"/>
          </a:xfrm>
        </p:spPr>
        <p:txBody>
          <a:bodyPr/>
          <a:lstStyle/>
          <a:p>
            <a:pPr eaLnBrk="1" hangingPunct="1"/>
            <a:r>
              <a:rPr lang="en-US" altLang="en-US" sz="3600" dirty="0" smtClean="0"/>
              <a:t>Delta-to-Wye Transformations</a:t>
            </a:r>
          </a:p>
        </p:txBody>
      </p:sp>
      <p:sp>
        <p:nvSpPr>
          <p:cNvPr id="66563" name="Rectangle 3"/>
          <p:cNvSpPr>
            <a:spLocks noGrp="1" noChangeArrowheads="1"/>
          </p:cNvSpPr>
          <p:nvPr>
            <p:ph type="body" idx="1"/>
          </p:nvPr>
        </p:nvSpPr>
        <p:spPr>
          <a:xfrm>
            <a:off x="533400" y="1828800"/>
            <a:ext cx="8305800" cy="5029200"/>
          </a:xfrm>
        </p:spPr>
        <p:txBody>
          <a:bodyPr/>
          <a:lstStyle/>
          <a:p>
            <a:pPr eaLnBrk="1" hangingPunct="1">
              <a:lnSpc>
                <a:spcPct val="90000"/>
              </a:lnSpc>
            </a:pPr>
            <a:r>
              <a:rPr lang="en-US" altLang="en-US" sz="2400" dirty="0" smtClean="0"/>
              <a:t>The transformations, or equivalent circuits, that we cover next are called delta-to-wye, or wye-to-delta transformations.  They are also sometimes called </a:t>
            </a:r>
            <a:br>
              <a:rPr lang="en-US" altLang="en-US" sz="2400" dirty="0" smtClean="0"/>
            </a:br>
            <a:r>
              <a:rPr lang="en-US" altLang="en-US" sz="2400" dirty="0" smtClean="0"/>
              <a:t>pi-to-tee or tee-to-pi transformations.  For these lecture sets, we will call them the delta-to-wye transformations.</a:t>
            </a:r>
          </a:p>
          <a:p>
            <a:pPr eaLnBrk="1" hangingPunct="1">
              <a:lnSpc>
                <a:spcPct val="90000"/>
              </a:lnSpc>
            </a:pPr>
            <a:r>
              <a:rPr lang="en-US" altLang="en-US" sz="2400" dirty="0" smtClean="0"/>
              <a:t>These are equivalent circuit pairs.  They apply for parts of circuits that have three terminals.  Each version of the equivalent circuit has three resistors.</a:t>
            </a:r>
          </a:p>
          <a:p>
            <a:pPr eaLnBrk="1" hangingPunct="1">
              <a:lnSpc>
                <a:spcPct val="90000"/>
              </a:lnSpc>
            </a:pPr>
            <a:r>
              <a:rPr lang="en-US" altLang="en-US" sz="2400" dirty="0" smtClean="0"/>
              <a:t>Many courses do not cover these particular equivalent circuits at this point, delaying coverage until they are specifically needed during the discussion of three phase circuits.  However, they are an excellent example of equivalent circuits, and can be used in some cases to solve circuits more easily.</a:t>
            </a:r>
            <a:endParaRPr lang="en-US" altLang="en-US" sz="2400" b="1" i="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905000" y="152400"/>
            <a:ext cx="7239000" cy="838200"/>
          </a:xfrm>
        </p:spPr>
        <p:txBody>
          <a:bodyPr/>
          <a:lstStyle/>
          <a:p>
            <a:pPr eaLnBrk="1" hangingPunct="1"/>
            <a:r>
              <a:rPr lang="en-US" altLang="en-US" sz="4000" smtClean="0"/>
              <a:t>Delta-to-Wye Transformations</a:t>
            </a:r>
          </a:p>
        </p:txBody>
      </p:sp>
      <p:sp>
        <p:nvSpPr>
          <p:cNvPr id="18436" name="Rectangle 3"/>
          <p:cNvSpPr>
            <a:spLocks noGrp="1" noChangeArrowheads="1"/>
          </p:cNvSpPr>
          <p:nvPr>
            <p:ph type="body" idx="1"/>
          </p:nvPr>
        </p:nvSpPr>
        <p:spPr>
          <a:xfrm>
            <a:off x="228600" y="914400"/>
            <a:ext cx="8686800" cy="1447800"/>
          </a:xfrm>
        </p:spPr>
        <p:txBody>
          <a:bodyPr/>
          <a:lstStyle/>
          <a:p>
            <a:pPr marL="0" indent="458788" eaLnBrk="1" hangingPunct="1">
              <a:lnSpc>
                <a:spcPct val="90000"/>
              </a:lnSpc>
              <a:buFontTx/>
              <a:buNone/>
            </a:pPr>
            <a:r>
              <a:rPr lang="en-US" altLang="en-US" sz="2000" dirty="0" smtClean="0">
                <a:cs typeface="Times New Roman" panose="02020603050405020304" pitchFamily="18" charset="0"/>
              </a:rPr>
              <a:t>Three resistors in a part of a circuit with three terminals can be replaced with another version, also with three resistors.  The two versions are shown here.  Note that none of these resistors is in series with any other resistor, nor in parallel with any other resistor.  The three terminals in this example are labeled A, B, and C. </a:t>
            </a:r>
          </a:p>
        </p:txBody>
      </p:sp>
      <p:graphicFrame>
        <p:nvGraphicFramePr>
          <p:cNvPr id="18434" name="Object 4"/>
          <p:cNvGraphicFramePr>
            <a:graphicFrameLocks noChangeAspect="1"/>
          </p:cNvGraphicFramePr>
          <p:nvPr/>
        </p:nvGraphicFramePr>
        <p:xfrm>
          <a:off x="228600" y="2514600"/>
          <a:ext cx="8763000" cy="4237038"/>
        </p:xfrm>
        <a:graphic>
          <a:graphicData uri="http://schemas.openxmlformats.org/presentationml/2006/ole">
            <mc:AlternateContent xmlns:mc="http://schemas.openxmlformats.org/markup-compatibility/2006">
              <mc:Choice xmlns:v="urn:schemas-microsoft-com:vml" Requires="v">
                <p:oleObj spid="_x0000_s18462" name="VISIO" r:id="rId4" imgW="9546120" imgH="4615920" progId="Visio.Drawing.6">
                  <p:embed/>
                </p:oleObj>
              </mc:Choice>
              <mc:Fallback>
                <p:oleObj name="VISIO" r:id="rId4" imgW="9546120" imgH="46159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514600"/>
                        <a:ext cx="8763000" cy="42370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600200" y="304800"/>
            <a:ext cx="6781800" cy="1143000"/>
          </a:xfrm>
        </p:spPr>
        <p:txBody>
          <a:bodyPr/>
          <a:lstStyle/>
          <a:p>
            <a:pPr eaLnBrk="1" hangingPunct="1"/>
            <a:r>
              <a:rPr lang="en-US" altLang="en-US" sz="3200" smtClean="0"/>
              <a:t>Delta-to-Wye Transformations </a:t>
            </a:r>
            <a:br>
              <a:rPr lang="en-US" altLang="en-US" sz="3200" smtClean="0"/>
            </a:br>
            <a:r>
              <a:rPr lang="en-US" altLang="en-US" sz="3200" smtClean="0"/>
              <a:t>(Notes on Names)</a:t>
            </a:r>
          </a:p>
        </p:txBody>
      </p:sp>
      <p:sp>
        <p:nvSpPr>
          <p:cNvPr id="19460" name="Rectangle 3"/>
          <p:cNvSpPr>
            <a:spLocks noGrp="1" noChangeArrowheads="1"/>
          </p:cNvSpPr>
          <p:nvPr>
            <p:ph type="body" idx="1"/>
          </p:nvPr>
        </p:nvSpPr>
        <p:spPr>
          <a:xfrm>
            <a:off x="228600" y="1371600"/>
            <a:ext cx="8686800" cy="1600200"/>
          </a:xfrm>
        </p:spPr>
        <p:txBody>
          <a:bodyPr/>
          <a:lstStyle/>
          <a:p>
            <a:pPr marL="0" indent="458788" eaLnBrk="1" hangingPunct="1">
              <a:lnSpc>
                <a:spcPct val="90000"/>
              </a:lnSpc>
              <a:buFontTx/>
              <a:buNone/>
            </a:pPr>
            <a:r>
              <a:rPr lang="en-US" altLang="en-US" sz="2000" dirty="0" smtClean="0">
                <a:cs typeface="Times New Roman" panose="02020603050405020304" pitchFamily="18" charset="0"/>
              </a:rPr>
              <a:t>The version on the left hand side is called the delta connection, for the Greek letter </a:t>
            </a:r>
            <a:r>
              <a:rPr lang="en-US" altLang="en-US" sz="2000" dirty="0" smtClean="0">
                <a:latin typeface="Symbol" panose="05050102010706020507" pitchFamily="18" charset="2"/>
                <a:cs typeface="Times New Roman" panose="02020603050405020304" pitchFamily="18" charset="0"/>
              </a:rPr>
              <a:t>D</a:t>
            </a:r>
            <a:r>
              <a:rPr lang="en-US" altLang="en-US" sz="2000" dirty="0" smtClean="0">
                <a:cs typeface="Times New Roman" panose="02020603050405020304" pitchFamily="18" charset="0"/>
              </a:rPr>
              <a:t>.  The version on the right hand side is called the wye connection, for the letter Y.  The delta connection is also called the pi (</a:t>
            </a:r>
            <a:r>
              <a:rPr lang="en-US" altLang="en-US" sz="2000" dirty="0" smtClean="0">
                <a:latin typeface="Symbol" panose="05050102010706020507" pitchFamily="18" charset="2"/>
                <a:cs typeface="Times New Roman" panose="02020603050405020304" pitchFamily="18" charset="0"/>
              </a:rPr>
              <a:t>p</a:t>
            </a:r>
            <a:r>
              <a:rPr lang="en-US" altLang="en-US" sz="2000" dirty="0" smtClean="0">
                <a:cs typeface="Times New Roman" panose="02020603050405020304" pitchFamily="18" charset="0"/>
              </a:rPr>
              <a:t>) connection, and the wye interconnection is also called the tee (T) connection.  All these names come from the shapes of the drawings.  </a:t>
            </a:r>
          </a:p>
        </p:txBody>
      </p:sp>
      <p:graphicFrame>
        <p:nvGraphicFramePr>
          <p:cNvPr id="19458" name="Object 4"/>
          <p:cNvGraphicFramePr>
            <a:graphicFrameLocks noChangeAspect="1"/>
          </p:cNvGraphicFramePr>
          <p:nvPr/>
        </p:nvGraphicFramePr>
        <p:xfrm>
          <a:off x="762000" y="2976563"/>
          <a:ext cx="7543800" cy="3646487"/>
        </p:xfrm>
        <a:graphic>
          <a:graphicData uri="http://schemas.openxmlformats.org/presentationml/2006/ole">
            <mc:AlternateContent xmlns:mc="http://schemas.openxmlformats.org/markup-compatibility/2006">
              <mc:Choice xmlns:v="urn:schemas-microsoft-com:vml" Requires="v">
                <p:oleObj spid="_x0000_s19486" name="VISIO" r:id="rId4" imgW="9546120" imgH="4615920" progId="Visio.Drawing.6">
                  <p:embed/>
                </p:oleObj>
              </mc:Choice>
              <mc:Fallback>
                <p:oleObj name="VISIO" r:id="rId4" imgW="9546120" imgH="46159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976563"/>
                        <a:ext cx="7543800" cy="36464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371600" y="0"/>
            <a:ext cx="7772400" cy="1219200"/>
          </a:xfrm>
        </p:spPr>
        <p:txBody>
          <a:bodyPr/>
          <a:lstStyle/>
          <a:p>
            <a:pPr eaLnBrk="1" hangingPunct="1"/>
            <a:r>
              <a:rPr lang="en-US" altLang="en-US" sz="3200" smtClean="0"/>
              <a:t>Delta-to-Wye Transformations (More Notes)</a:t>
            </a:r>
          </a:p>
        </p:txBody>
      </p:sp>
      <p:sp>
        <p:nvSpPr>
          <p:cNvPr id="20484" name="Rectangle 3"/>
          <p:cNvSpPr>
            <a:spLocks noGrp="1" noChangeArrowheads="1"/>
          </p:cNvSpPr>
          <p:nvPr>
            <p:ph type="body" idx="1"/>
          </p:nvPr>
        </p:nvSpPr>
        <p:spPr>
          <a:xfrm>
            <a:off x="228600" y="1524000"/>
            <a:ext cx="8686800" cy="1295400"/>
          </a:xfrm>
        </p:spPr>
        <p:txBody>
          <a:bodyPr/>
          <a:lstStyle/>
          <a:p>
            <a:pPr marL="0" indent="458788" eaLnBrk="1" hangingPunct="1">
              <a:lnSpc>
                <a:spcPct val="90000"/>
              </a:lnSpc>
              <a:buFontTx/>
              <a:buNone/>
            </a:pPr>
            <a:r>
              <a:rPr lang="en-US" altLang="en-US" sz="2000" dirty="0" smtClean="0">
                <a:cs typeface="Times New Roman" panose="02020603050405020304" pitchFamily="18" charset="0"/>
              </a:rPr>
              <a:t>When we go from the delta connection (on the left) to the wye connection (on the right), we call this the delta-to-wye transformation.  Going in the other direction is called the wye-to-delta transformation.  One can go in either direction, as needed.  These are equivalent circuits.</a:t>
            </a:r>
          </a:p>
        </p:txBody>
      </p:sp>
      <p:graphicFrame>
        <p:nvGraphicFramePr>
          <p:cNvPr id="20482" name="Object 4"/>
          <p:cNvGraphicFramePr>
            <a:graphicFrameLocks noChangeAspect="1"/>
          </p:cNvGraphicFramePr>
          <p:nvPr/>
        </p:nvGraphicFramePr>
        <p:xfrm>
          <a:off x="609600" y="2743200"/>
          <a:ext cx="8077200" cy="3903663"/>
        </p:xfrm>
        <a:graphic>
          <a:graphicData uri="http://schemas.openxmlformats.org/presentationml/2006/ole">
            <mc:AlternateContent xmlns:mc="http://schemas.openxmlformats.org/markup-compatibility/2006">
              <mc:Choice xmlns:v="urn:schemas-microsoft-com:vml" Requires="v">
                <p:oleObj spid="_x0000_s20510" name="VISIO" r:id="rId4" imgW="9546120" imgH="4615920" progId="Visio.Drawing.6">
                  <p:embed/>
                </p:oleObj>
              </mc:Choice>
              <mc:Fallback>
                <p:oleObj name="VISIO" r:id="rId4" imgW="9546120" imgH="46159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743200"/>
                        <a:ext cx="8077200" cy="39036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609600" y="609600"/>
            <a:ext cx="7772400" cy="838200"/>
          </a:xfrm>
        </p:spPr>
        <p:txBody>
          <a:bodyPr/>
          <a:lstStyle/>
          <a:p>
            <a:pPr eaLnBrk="1" hangingPunct="1"/>
            <a:r>
              <a:rPr lang="en-US" altLang="en-US" sz="3200" smtClean="0"/>
              <a:t>Delta-to-Wye Transformation Equations</a:t>
            </a:r>
          </a:p>
        </p:txBody>
      </p:sp>
      <p:sp>
        <p:nvSpPr>
          <p:cNvPr id="21509" name="Rectangle 3"/>
          <p:cNvSpPr>
            <a:spLocks noGrp="1" noChangeArrowheads="1"/>
          </p:cNvSpPr>
          <p:nvPr>
            <p:ph type="body" idx="1"/>
          </p:nvPr>
        </p:nvSpPr>
        <p:spPr>
          <a:xfrm>
            <a:off x="228600" y="1524000"/>
            <a:ext cx="8686800" cy="1219200"/>
          </a:xfrm>
        </p:spPr>
        <p:txBody>
          <a:bodyPr/>
          <a:lstStyle/>
          <a:p>
            <a:pPr marL="0" indent="458788" eaLnBrk="1" hangingPunct="1">
              <a:lnSpc>
                <a:spcPct val="90000"/>
              </a:lnSpc>
              <a:buFontTx/>
              <a:buNone/>
            </a:pPr>
            <a:r>
              <a:rPr lang="en-US" altLang="en-US" sz="2800" dirty="0" smtClean="0">
                <a:cs typeface="Times New Roman" panose="02020603050405020304" pitchFamily="18" charset="0"/>
              </a:rPr>
              <a:t>When we perform the delta-to-wye transformation (going from left to right) we use the equations given below.  </a:t>
            </a:r>
          </a:p>
        </p:txBody>
      </p:sp>
      <p:graphicFrame>
        <p:nvGraphicFramePr>
          <p:cNvPr id="21506" name="Object 4"/>
          <p:cNvGraphicFramePr>
            <a:graphicFrameLocks noChangeAspect="1"/>
          </p:cNvGraphicFramePr>
          <p:nvPr/>
        </p:nvGraphicFramePr>
        <p:xfrm>
          <a:off x="157163" y="3276600"/>
          <a:ext cx="6400800" cy="3094038"/>
        </p:xfrm>
        <a:graphic>
          <a:graphicData uri="http://schemas.openxmlformats.org/presentationml/2006/ole">
            <mc:AlternateContent xmlns:mc="http://schemas.openxmlformats.org/markup-compatibility/2006">
              <mc:Choice xmlns:v="urn:schemas-microsoft-com:vml" Requires="v">
                <p:oleObj spid="_x0000_s21560" name="VISIO" r:id="rId4" imgW="9546120" imgH="4615920" progId="Visio.Drawing.6">
                  <p:embed/>
                </p:oleObj>
              </mc:Choice>
              <mc:Fallback>
                <p:oleObj name="VISIO" r:id="rId4" imgW="9546120" imgH="46159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3" y="3276600"/>
                        <a:ext cx="6400800" cy="30940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5"/>
          <p:cNvGraphicFramePr>
            <a:graphicFrameLocks noChangeAspect="1"/>
          </p:cNvGraphicFramePr>
          <p:nvPr>
            <p:extLst>
              <p:ext uri="{D42A27DB-BD31-4B8C-83A1-F6EECF244321}">
                <p14:modId xmlns:p14="http://schemas.microsoft.com/office/powerpoint/2010/main" val="1608062679"/>
              </p:ext>
            </p:extLst>
          </p:nvPr>
        </p:nvGraphicFramePr>
        <p:xfrm>
          <a:off x="6019800" y="3962400"/>
          <a:ext cx="2997200" cy="2667000"/>
        </p:xfrm>
        <a:graphic>
          <a:graphicData uri="http://schemas.openxmlformats.org/presentationml/2006/ole">
            <mc:AlternateContent xmlns:mc="http://schemas.openxmlformats.org/markup-compatibility/2006">
              <mc:Choice xmlns:v="urn:schemas-microsoft-com:vml" Requires="v">
                <p:oleObj spid="_x0000_s21561" name="Equation" r:id="rId6" imgW="1498320" imgH="1333440" progId="Equation.DSMT4">
                  <p:embed/>
                </p:oleObj>
              </mc:Choice>
              <mc:Fallback>
                <p:oleObj name="Equation" r:id="rId6" imgW="1498320" imgH="1333440" progId="Equation.DSMT4">
                  <p:embed/>
                  <p:pic>
                    <p:nvPicPr>
                      <p:cNvPr id="0" name="Object 5"/>
                      <p:cNvPicPr>
                        <a:picLocks noChangeAspect="1" noChangeArrowheads="1"/>
                      </p:cNvPicPr>
                      <p:nvPr/>
                    </p:nvPicPr>
                    <p:blipFill>
                      <a:blip r:embed="rId7"/>
                      <a:srcRect/>
                      <a:stretch>
                        <a:fillRect/>
                      </a:stretch>
                    </p:blipFill>
                    <p:spPr bwMode="auto">
                      <a:xfrm>
                        <a:off x="6019800" y="3962400"/>
                        <a:ext cx="2997200" cy="26670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609600" y="609600"/>
            <a:ext cx="7772400" cy="838200"/>
          </a:xfrm>
        </p:spPr>
        <p:txBody>
          <a:bodyPr/>
          <a:lstStyle/>
          <a:p>
            <a:pPr eaLnBrk="1" hangingPunct="1"/>
            <a:r>
              <a:rPr lang="en-US" altLang="en-US" sz="3200" smtClean="0"/>
              <a:t>Wye-to-Delta Transformation Equations</a:t>
            </a:r>
          </a:p>
        </p:txBody>
      </p:sp>
      <p:sp>
        <p:nvSpPr>
          <p:cNvPr id="22533" name="Rectangle 3"/>
          <p:cNvSpPr>
            <a:spLocks noGrp="1" noChangeArrowheads="1"/>
          </p:cNvSpPr>
          <p:nvPr>
            <p:ph type="body" idx="1"/>
          </p:nvPr>
        </p:nvSpPr>
        <p:spPr>
          <a:xfrm>
            <a:off x="228600" y="1524000"/>
            <a:ext cx="8686800" cy="1066800"/>
          </a:xfrm>
        </p:spPr>
        <p:txBody>
          <a:bodyPr/>
          <a:lstStyle/>
          <a:p>
            <a:pPr marL="0" indent="458788" eaLnBrk="1" hangingPunct="1">
              <a:lnSpc>
                <a:spcPct val="90000"/>
              </a:lnSpc>
              <a:buFontTx/>
              <a:buNone/>
            </a:pPr>
            <a:r>
              <a:rPr lang="en-US" altLang="en-US" sz="2800" dirty="0" smtClean="0">
                <a:cs typeface="Times New Roman" panose="02020603050405020304" pitchFamily="18" charset="0"/>
              </a:rPr>
              <a:t>When we perform the wye-to-delta transformation (going from right to left) we use the equations given below.  </a:t>
            </a:r>
          </a:p>
        </p:txBody>
      </p:sp>
      <p:graphicFrame>
        <p:nvGraphicFramePr>
          <p:cNvPr id="22530" name="Object 4"/>
          <p:cNvGraphicFramePr>
            <a:graphicFrameLocks noChangeAspect="1"/>
          </p:cNvGraphicFramePr>
          <p:nvPr/>
        </p:nvGraphicFramePr>
        <p:xfrm>
          <a:off x="152400" y="3048000"/>
          <a:ext cx="6400800" cy="3094038"/>
        </p:xfrm>
        <a:graphic>
          <a:graphicData uri="http://schemas.openxmlformats.org/presentationml/2006/ole">
            <mc:AlternateContent xmlns:mc="http://schemas.openxmlformats.org/markup-compatibility/2006">
              <mc:Choice xmlns:v="urn:schemas-microsoft-com:vml" Requires="v">
                <p:oleObj spid="_x0000_s22584" name="VISIO" r:id="rId4" imgW="9546120" imgH="4615920" progId="Visio.Drawing.6">
                  <p:embed/>
                </p:oleObj>
              </mc:Choice>
              <mc:Fallback>
                <p:oleObj name="VISIO" r:id="rId4" imgW="9546120" imgH="46159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0"/>
                        <a:ext cx="6400800" cy="30940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5"/>
          <p:cNvGraphicFramePr>
            <a:graphicFrameLocks noChangeAspect="1"/>
          </p:cNvGraphicFramePr>
          <p:nvPr>
            <p:extLst>
              <p:ext uri="{D42A27DB-BD31-4B8C-83A1-F6EECF244321}">
                <p14:modId xmlns:p14="http://schemas.microsoft.com/office/powerpoint/2010/main" val="1501628011"/>
              </p:ext>
            </p:extLst>
          </p:nvPr>
        </p:nvGraphicFramePr>
        <p:xfrm>
          <a:off x="5943600" y="4114800"/>
          <a:ext cx="2873375" cy="2066925"/>
        </p:xfrm>
        <a:graphic>
          <a:graphicData uri="http://schemas.openxmlformats.org/presentationml/2006/ole">
            <mc:AlternateContent xmlns:mc="http://schemas.openxmlformats.org/markup-compatibility/2006">
              <mc:Choice xmlns:v="urn:schemas-microsoft-com:vml" Requires="v">
                <p:oleObj spid="_x0000_s22585" name="Equation" r:id="rId6" imgW="1854000" imgH="1333440" progId="Equation.DSMT4">
                  <p:embed/>
                </p:oleObj>
              </mc:Choice>
              <mc:Fallback>
                <p:oleObj name="Equation" r:id="rId6" imgW="1854000" imgH="1333440" progId="Equation.DSMT4">
                  <p:embed/>
                  <p:pic>
                    <p:nvPicPr>
                      <p:cNvPr id="0" name="Object 5"/>
                      <p:cNvPicPr>
                        <a:picLocks noChangeAspect="1" noChangeArrowheads="1"/>
                      </p:cNvPicPr>
                      <p:nvPr/>
                    </p:nvPicPr>
                    <p:blipFill>
                      <a:blip r:embed="rId7"/>
                      <a:srcRect/>
                      <a:stretch>
                        <a:fillRect/>
                      </a:stretch>
                    </p:blipFill>
                    <p:spPr bwMode="auto">
                      <a:xfrm>
                        <a:off x="5943600" y="4114800"/>
                        <a:ext cx="2873375" cy="206692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2438400" y="0"/>
            <a:ext cx="6553200" cy="838200"/>
          </a:xfrm>
        </p:spPr>
        <p:txBody>
          <a:bodyPr/>
          <a:lstStyle/>
          <a:p>
            <a:pPr eaLnBrk="1" hangingPunct="1"/>
            <a:r>
              <a:rPr lang="en-US" altLang="en-US" sz="3200" smtClean="0"/>
              <a:t>Deriving the Equations</a:t>
            </a:r>
          </a:p>
        </p:txBody>
      </p:sp>
      <p:sp>
        <p:nvSpPr>
          <p:cNvPr id="23558" name="Rectangle 3"/>
          <p:cNvSpPr>
            <a:spLocks noGrp="1" noChangeArrowheads="1"/>
          </p:cNvSpPr>
          <p:nvPr>
            <p:ph type="body" idx="1"/>
          </p:nvPr>
        </p:nvSpPr>
        <p:spPr>
          <a:xfrm>
            <a:off x="228600" y="838200"/>
            <a:ext cx="8686800" cy="2514600"/>
          </a:xfrm>
        </p:spPr>
        <p:txBody>
          <a:bodyPr/>
          <a:lstStyle/>
          <a:p>
            <a:pPr marL="0" indent="458788" eaLnBrk="1" hangingPunct="1">
              <a:lnSpc>
                <a:spcPct val="90000"/>
              </a:lnSpc>
              <a:buFontTx/>
              <a:buNone/>
            </a:pPr>
            <a:r>
              <a:rPr lang="en-US" altLang="en-US" sz="2000" dirty="0" smtClean="0">
                <a:cs typeface="Times New Roman" panose="02020603050405020304" pitchFamily="18" charset="0"/>
              </a:rPr>
              <a:t>While these equivalent circuits are useful, perhaps the most important insight is gained from asking where these useful equations come from.  How were these equations derived?</a:t>
            </a:r>
          </a:p>
          <a:p>
            <a:pPr marL="0" indent="458788" eaLnBrk="1" hangingPunct="1">
              <a:lnSpc>
                <a:spcPct val="90000"/>
              </a:lnSpc>
              <a:buFontTx/>
              <a:buNone/>
            </a:pPr>
            <a:r>
              <a:rPr lang="en-US" altLang="en-US" sz="2000" dirty="0" smtClean="0">
                <a:cs typeface="Times New Roman" panose="02020603050405020304" pitchFamily="18" charset="0"/>
              </a:rPr>
              <a:t>The answer is that they were derived using the fundamental rule for equivalent circuits.  These two equivalent circuits have to behave the same way no matter what circuit is connected to them.  So, we can choose specific circuits to connect to the equivalents.  We make the derivation by solving for equivalent resistances, using our series and parallel rules, under different, specific conditions.    </a:t>
            </a:r>
          </a:p>
        </p:txBody>
      </p:sp>
      <p:graphicFrame>
        <p:nvGraphicFramePr>
          <p:cNvPr id="23554" name="Object 4"/>
          <p:cNvGraphicFramePr>
            <a:graphicFrameLocks noChangeAspect="1"/>
          </p:cNvGraphicFramePr>
          <p:nvPr/>
        </p:nvGraphicFramePr>
        <p:xfrm>
          <a:off x="152400" y="3429000"/>
          <a:ext cx="6400800" cy="3094038"/>
        </p:xfrm>
        <a:graphic>
          <a:graphicData uri="http://schemas.openxmlformats.org/presentationml/2006/ole">
            <mc:AlternateContent xmlns:mc="http://schemas.openxmlformats.org/markup-compatibility/2006">
              <mc:Choice xmlns:v="urn:schemas-microsoft-com:vml" Requires="v">
                <p:oleObj spid="_x0000_s23634" name="VISIO" r:id="rId4" imgW="9546120" imgH="4615920" progId="Visio.Drawing.6">
                  <p:embed/>
                </p:oleObj>
              </mc:Choice>
              <mc:Fallback>
                <p:oleObj name="VISIO" r:id="rId4" imgW="9546120" imgH="46159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429000"/>
                        <a:ext cx="6400800" cy="30940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5"/>
          <p:cNvGraphicFramePr>
            <a:graphicFrameLocks noChangeAspect="1"/>
          </p:cNvGraphicFramePr>
          <p:nvPr/>
        </p:nvGraphicFramePr>
        <p:xfrm>
          <a:off x="6858000" y="5181600"/>
          <a:ext cx="1752600" cy="1519238"/>
        </p:xfrm>
        <a:graphic>
          <a:graphicData uri="http://schemas.openxmlformats.org/presentationml/2006/ole">
            <mc:AlternateContent xmlns:mc="http://schemas.openxmlformats.org/markup-compatibility/2006">
              <mc:Choice xmlns:v="urn:schemas-microsoft-com:vml" Requires="v">
                <p:oleObj spid="_x0000_s23635" name="Equation" r:id="rId6" imgW="1523880" imgH="1320480" progId="Equation.DSMT4">
                  <p:embed/>
                </p:oleObj>
              </mc:Choice>
              <mc:Fallback>
                <p:oleObj name="Equation" r:id="rId6" imgW="1523880" imgH="132048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5181600"/>
                        <a:ext cx="1752600" cy="1519238"/>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6"/>
          <p:cNvGraphicFramePr>
            <a:graphicFrameLocks noChangeAspect="1"/>
          </p:cNvGraphicFramePr>
          <p:nvPr/>
        </p:nvGraphicFramePr>
        <p:xfrm>
          <a:off x="7010400" y="3429000"/>
          <a:ext cx="1387475" cy="1600200"/>
        </p:xfrm>
        <a:graphic>
          <a:graphicData uri="http://schemas.openxmlformats.org/presentationml/2006/ole">
            <mc:AlternateContent xmlns:mc="http://schemas.openxmlformats.org/markup-compatibility/2006">
              <mc:Choice xmlns:v="urn:schemas-microsoft-com:vml" Requires="v">
                <p:oleObj spid="_x0000_s23636" name="Equation" r:id="rId8" imgW="1155600" imgH="1333440" progId="Equation.DSMT4">
                  <p:embed/>
                </p:oleObj>
              </mc:Choice>
              <mc:Fallback>
                <p:oleObj name="Equation" r:id="rId8" imgW="1155600" imgH="133344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3429000"/>
                        <a:ext cx="1387475" cy="16002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685800" y="152400"/>
            <a:ext cx="7772400" cy="838200"/>
          </a:xfrm>
        </p:spPr>
        <p:txBody>
          <a:bodyPr/>
          <a:lstStyle/>
          <a:p>
            <a:pPr eaLnBrk="1" hangingPunct="1"/>
            <a:r>
              <a:rPr lang="en-US" altLang="en-US" sz="3200" smtClean="0"/>
              <a:t>Equation 1</a:t>
            </a:r>
          </a:p>
        </p:txBody>
      </p:sp>
      <p:sp>
        <p:nvSpPr>
          <p:cNvPr id="24581" name="Rectangle 3"/>
          <p:cNvSpPr>
            <a:spLocks noGrp="1" noChangeArrowheads="1"/>
          </p:cNvSpPr>
          <p:nvPr>
            <p:ph type="body" idx="1"/>
          </p:nvPr>
        </p:nvSpPr>
        <p:spPr>
          <a:xfrm>
            <a:off x="228600" y="838200"/>
            <a:ext cx="8686800" cy="1371600"/>
          </a:xfrm>
        </p:spPr>
        <p:txBody>
          <a:bodyPr/>
          <a:lstStyle/>
          <a:p>
            <a:pPr marL="0" indent="458788" eaLnBrk="1" hangingPunct="1">
              <a:buFontTx/>
              <a:buNone/>
            </a:pPr>
            <a:r>
              <a:rPr lang="en-US" altLang="en-US" sz="2000" dirty="0" smtClean="0">
                <a:cs typeface="Times New Roman" panose="02020603050405020304" pitchFamily="18" charset="0"/>
              </a:rPr>
              <a:t>We can calculate the equivalent resistance between terminals A and B, when C is not connected anywhere.  The two cases are shown below.  This is the same as connecting an ohmmeter, which measures resistance, between terminals A and B, while terminal C is left disconnected.    </a:t>
            </a:r>
          </a:p>
        </p:txBody>
      </p:sp>
      <p:graphicFrame>
        <p:nvGraphicFramePr>
          <p:cNvPr id="24578" name="Object 4"/>
          <p:cNvGraphicFramePr>
            <a:graphicFrameLocks noChangeAspect="1"/>
          </p:cNvGraphicFramePr>
          <p:nvPr/>
        </p:nvGraphicFramePr>
        <p:xfrm>
          <a:off x="304800" y="2438400"/>
          <a:ext cx="7162800" cy="685800"/>
        </p:xfrm>
        <a:graphic>
          <a:graphicData uri="http://schemas.openxmlformats.org/presentationml/2006/ole">
            <mc:AlternateContent xmlns:mc="http://schemas.openxmlformats.org/markup-compatibility/2006">
              <mc:Choice xmlns:v="urn:schemas-microsoft-com:vml" Requires="v">
                <p:oleObj spid="_x0000_s24632" name="Equation" r:id="rId4" imgW="4775040" imgH="457200" progId="Equation.DSMT4">
                  <p:embed/>
                </p:oleObj>
              </mc:Choice>
              <mc:Fallback>
                <p:oleObj name="Equation" r:id="rId4" imgW="4775040" imgH="457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438400"/>
                        <a:ext cx="7162800" cy="6858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79" name="Object 5"/>
          <p:cNvGraphicFramePr>
            <a:graphicFrameLocks noChangeAspect="1"/>
          </p:cNvGraphicFramePr>
          <p:nvPr/>
        </p:nvGraphicFramePr>
        <p:xfrm>
          <a:off x="152400" y="3200400"/>
          <a:ext cx="6934200" cy="3490913"/>
        </p:xfrm>
        <a:graphic>
          <a:graphicData uri="http://schemas.openxmlformats.org/presentationml/2006/ole">
            <mc:AlternateContent xmlns:mc="http://schemas.openxmlformats.org/markup-compatibility/2006">
              <mc:Choice xmlns:v="urn:schemas-microsoft-com:vml" Requires="v">
                <p:oleObj spid="_x0000_s24633" name="VISIO" r:id="rId6" imgW="8745840" imgH="4402440" progId="Visio.Drawing.6">
                  <p:embed/>
                </p:oleObj>
              </mc:Choice>
              <mc:Fallback>
                <p:oleObj name="VISIO" r:id="rId6" imgW="8745840" imgH="44024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200400"/>
                        <a:ext cx="6934200" cy="34909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609600"/>
            <a:ext cx="7772400" cy="1143000"/>
          </a:xfrm>
        </p:spPr>
        <p:txBody>
          <a:bodyPr/>
          <a:lstStyle/>
          <a:p>
            <a:pPr eaLnBrk="1" hangingPunct="1"/>
            <a:r>
              <a:rPr lang="en-US" altLang="en-US" sz="4000" dirty="0" smtClean="0"/>
              <a:t>Equivalent Circuits – The Concept</a:t>
            </a:r>
          </a:p>
        </p:txBody>
      </p:sp>
      <p:sp>
        <p:nvSpPr>
          <p:cNvPr id="54275" name="Rectangle 3"/>
          <p:cNvSpPr>
            <a:spLocks noGrp="1" noChangeArrowheads="1"/>
          </p:cNvSpPr>
          <p:nvPr>
            <p:ph type="body" idx="1"/>
          </p:nvPr>
        </p:nvSpPr>
        <p:spPr>
          <a:xfrm>
            <a:off x="304800" y="1752600"/>
            <a:ext cx="5181600" cy="4953000"/>
          </a:xfrm>
        </p:spPr>
        <p:txBody>
          <a:bodyPr/>
          <a:lstStyle/>
          <a:p>
            <a:pPr marL="0" indent="223838" eaLnBrk="1" hangingPunct="1">
              <a:lnSpc>
                <a:spcPct val="90000"/>
              </a:lnSpc>
              <a:buFontTx/>
              <a:buNone/>
            </a:pPr>
            <a:r>
              <a:rPr lang="en-US" altLang="en-US" sz="2800" dirty="0" smtClean="0"/>
              <a:t>Equivalent circuits are ways of looking at or solving circuits.  The idea is that if we can make a circuit simpler, we can make it easier to solve, and easier to understand.  </a:t>
            </a:r>
          </a:p>
          <a:p>
            <a:pPr marL="0" indent="223838" eaLnBrk="1" hangingPunct="1">
              <a:lnSpc>
                <a:spcPct val="90000"/>
              </a:lnSpc>
              <a:buFontTx/>
              <a:buNone/>
            </a:pPr>
            <a:r>
              <a:rPr lang="en-US" altLang="en-US" sz="2800" dirty="0" smtClean="0"/>
              <a:t>The key is to use equivalent circuits properly.  After defining equivalent circuits, we will start with the simplest equivalent circuits, series and parallel combinations of resistors.</a:t>
            </a:r>
          </a:p>
        </p:txBody>
      </p:sp>
      <p:pic>
        <p:nvPicPr>
          <p:cNvPr id="54276" name="Picture 4" descr="in0039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905000"/>
            <a:ext cx="26733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685800" y="152400"/>
            <a:ext cx="7772400" cy="838200"/>
          </a:xfrm>
        </p:spPr>
        <p:txBody>
          <a:bodyPr/>
          <a:lstStyle/>
          <a:p>
            <a:pPr eaLnBrk="1" hangingPunct="1"/>
            <a:r>
              <a:rPr lang="en-US" altLang="en-US" sz="3200" smtClean="0"/>
              <a:t>Equations 2 and 3</a:t>
            </a:r>
          </a:p>
        </p:txBody>
      </p:sp>
      <p:sp>
        <p:nvSpPr>
          <p:cNvPr id="25605" name="Rectangle 3"/>
          <p:cNvSpPr>
            <a:spLocks noGrp="1" noChangeArrowheads="1"/>
          </p:cNvSpPr>
          <p:nvPr>
            <p:ph type="body" idx="1"/>
          </p:nvPr>
        </p:nvSpPr>
        <p:spPr>
          <a:xfrm>
            <a:off x="228600" y="838200"/>
            <a:ext cx="8686800" cy="1676400"/>
          </a:xfrm>
        </p:spPr>
        <p:txBody>
          <a:bodyPr/>
          <a:lstStyle/>
          <a:p>
            <a:pPr marL="0" indent="458788" eaLnBrk="1" hangingPunct="1">
              <a:buFontTx/>
              <a:buNone/>
            </a:pPr>
            <a:r>
              <a:rPr lang="en-US" altLang="en-US" sz="2400" dirty="0" smtClean="0">
                <a:cs typeface="Times New Roman" panose="02020603050405020304" pitchFamily="18" charset="0"/>
              </a:rPr>
              <a:t>So, the equation that results from the first situation is    </a:t>
            </a:r>
          </a:p>
        </p:txBody>
      </p:sp>
      <p:graphicFrame>
        <p:nvGraphicFramePr>
          <p:cNvPr id="25602" name="Object 4"/>
          <p:cNvGraphicFramePr>
            <a:graphicFrameLocks noChangeAspect="1"/>
          </p:cNvGraphicFramePr>
          <p:nvPr/>
        </p:nvGraphicFramePr>
        <p:xfrm>
          <a:off x="1905000" y="1371600"/>
          <a:ext cx="4267200" cy="646113"/>
        </p:xfrm>
        <a:graphic>
          <a:graphicData uri="http://schemas.openxmlformats.org/presentationml/2006/ole">
            <mc:AlternateContent xmlns:mc="http://schemas.openxmlformats.org/markup-compatibility/2006">
              <mc:Choice xmlns:v="urn:schemas-microsoft-com:vml" Requires="v">
                <p:oleObj spid="_x0000_s25657" name="Equation" r:id="rId4" imgW="1511280" imgH="228600" progId="Equation.DSMT4">
                  <p:embed/>
                </p:oleObj>
              </mc:Choice>
              <mc:Fallback>
                <p:oleObj name="Equation" r:id="rId4" imgW="1511280" imgH="228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371600"/>
                        <a:ext cx="4267200" cy="646113"/>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3" name="Object 5"/>
          <p:cNvGraphicFramePr>
            <a:graphicFrameLocks noChangeAspect="1"/>
          </p:cNvGraphicFramePr>
          <p:nvPr/>
        </p:nvGraphicFramePr>
        <p:xfrm>
          <a:off x="152400" y="3200400"/>
          <a:ext cx="6934200" cy="3490913"/>
        </p:xfrm>
        <a:graphic>
          <a:graphicData uri="http://schemas.openxmlformats.org/presentationml/2006/ole">
            <mc:AlternateContent xmlns:mc="http://schemas.openxmlformats.org/markup-compatibility/2006">
              <mc:Choice xmlns:v="urn:schemas-microsoft-com:vml" Requires="v">
                <p:oleObj spid="_x0000_s25658" name="VISIO" r:id="rId6" imgW="8745840" imgH="4402440" progId="Visio.Drawing.6">
                  <p:embed/>
                </p:oleObj>
              </mc:Choice>
              <mc:Fallback>
                <p:oleObj name="VISIO" r:id="rId6" imgW="8745840" imgH="44024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200400"/>
                        <a:ext cx="6934200" cy="34909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6" name="Text Box 6"/>
          <p:cNvSpPr txBox="1">
            <a:spLocks noChangeArrowheads="1"/>
          </p:cNvSpPr>
          <p:nvPr/>
        </p:nvSpPr>
        <p:spPr bwMode="auto">
          <a:xfrm>
            <a:off x="228600" y="2133600"/>
            <a:ext cx="838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dirty="0"/>
              <a:t>We can make this measurement two other ways, and get two more equations.  Specifically, we can measure the resistance between A and C, with B left open, and we can measure the resistance between B and C, with A left open.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85800" y="152400"/>
            <a:ext cx="7772400" cy="838200"/>
          </a:xfrm>
        </p:spPr>
        <p:txBody>
          <a:bodyPr/>
          <a:lstStyle/>
          <a:p>
            <a:pPr eaLnBrk="1" hangingPunct="1"/>
            <a:r>
              <a:rPr lang="en-US" altLang="en-US" sz="3200" smtClean="0"/>
              <a:t>All Three Equations</a:t>
            </a:r>
          </a:p>
        </p:txBody>
      </p:sp>
      <p:sp>
        <p:nvSpPr>
          <p:cNvPr id="26628" name="Rectangle 3"/>
          <p:cNvSpPr>
            <a:spLocks noGrp="1" noChangeArrowheads="1"/>
          </p:cNvSpPr>
          <p:nvPr>
            <p:ph type="body" idx="1"/>
          </p:nvPr>
        </p:nvSpPr>
        <p:spPr>
          <a:xfrm>
            <a:off x="228600" y="838200"/>
            <a:ext cx="8686800" cy="1676400"/>
          </a:xfrm>
        </p:spPr>
        <p:txBody>
          <a:bodyPr/>
          <a:lstStyle/>
          <a:p>
            <a:pPr marL="0" indent="458788" eaLnBrk="1" hangingPunct="1">
              <a:buFontTx/>
              <a:buNone/>
            </a:pPr>
            <a:r>
              <a:rPr lang="en-US" altLang="en-US" sz="2400" dirty="0" smtClean="0">
                <a:cs typeface="Times New Roman" panose="02020603050405020304" pitchFamily="18" charset="0"/>
              </a:rPr>
              <a:t>The three equations we can obtain are    </a:t>
            </a:r>
          </a:p>
        </p:txBody>
      </p:sp>
      <p:graphicFrame>
        <p:nvGraphicFramePr>
          <p:cNvPr id="26626" name="Object 4"/>
          <p:cNvGraphicFramePr>
            <a:graphicFrameLocks noChangeAspect="1"/>
          </p:cNvGraphicFramePr>
          <p:nvPr/>
        </p:nvGraphicFramePr>
        <p:xfrm>
          <a:off x="685800" y="1600200"/>
          <a:ext cx="5091113" cy="1938338"/>
        </p:xfrm>
        <a:graphic>
          <a:graphicData uri="http://schemas.openxmlformats.org/presentationml/2006/ole">
            <mc:AlternateContent xmlns:mc="http://schemas.openxmlformats.org/markup-compatibility/2006">
              <mc:Choice xmlns:v="urn:schemas-microsoft-com:vml" Requires="v">
                <p:oleObj spid="_x0000_s26655" name="Equation" r:id="rId4" imgW="1803240" imgH="685800" progId="Equation.DSMT4">
                  <p:embed/>
                </p:oleObj>
              </mc:Choice>
              <mc:Fallback>
                <p:oleObj name="Equation" r:id="rId4" imgW="1803240" imgH="685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5091113" cy="1938338"/>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533400" y="4038600"/>
            <a:ext cx="8077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dirty="0"/>
              <a:t>This is all that we need.  These three equations can be manipulated algebraically to obtain either the set of equations for the delta-to-wye transformation (by solving for </a:t>
            </a:r>
            <a:r>
              <a:rPr lang="en-US" altLang="en-US" i="1" dirty="0"/>
              <a:t>R</a:t>
            </a:r>
            <a:r>
              <a:rPr lang="en-US" altLang="en-US" i="1" baseline="-25000" dirty="0"/>
              <a:t>1</a:t>
            </a:r>
            <a:r>
              <a:rPr lang="en-US" altLang="en-US" dirty="0"/>
              <a:t>, </a:t>
            </a:r>
            <a:r>
              <a:rPr lang="en-US" altLang="en-US" i="1" dirty="0"/>
              <a:t>R</a:t>
            </a:r>
            <a:r>
              <a:rPr lang="en-US" altLang="en-US" i="1" baseline="-25000" dirty="0"/>
              <a:t>2 </a:t>
            </a:r>
            <a:r>
              <a:rPr lang="en-US" altLang="en-US" dirty="0"/>
              <a:t>, and </a:t>
            </a:r>
            <a:r>
              <a:rPr lang="en-US" altLang="en-US" i="1" dirty="0"/>
              <a:t>R</a:t>
            </a:r>
            <a:r>
              <a:rPr lang="en-US" altLang="en-US" i="1" baseline="-25000" dirty="0"/>
              <a:t>3</a:t>
            </a:r>
            <a:r>
              <a:rPr lang="en-US" altLang="en-US" dirty="0"/>
              <a:t>), or the set of equations for the wye-to-delta transformation (by solving for </a:t>
            </a:r>
            <a:r>
              <a:rPr lang="en-US" altLang="en-US" i="1" dirty="0"/>
              <a:t>R</a:t>
            </a:r>
            <a:r>
              <a:rPr lang="en-US" altLang="en-US" i="1" baseline="-25000" dirty="0"/>
              <a:t>A</a:t>
            </a:r>
            <a:r>
              <a:rPr lang="en-US" altLang="en-US" dirty="0"/>
              <a:t>, </a:t>
            </a:r>
            <a:r>
              <a:rPr lang="en-US" altLang="en-US" i="1" dirty="0"/>
              <a:t>R</a:t>
            </a:r>
            <a:r>
              <a:rPr lang="en-US" altLang="en-US" i="1" baseline="-25000" dirty="0"/>
              <a:t>B </a:t>
            </a:r>
            <a:r>
              <a:rPr lang="en-US" altLang="en-US" dirty="0"/>
              <a:t>, and </a:t>
            </a:r>
            <a:r>
              <a:rPr lang="en-US" altLang="en-US" i="1" dirty="0"/>
              <a:t>R</a:t>
            </a:r>
            <a:r>
              <a:rPr lang="en-US" altLang="en-US" i="1" baseline="-25000" dirty="0"/>
              <a:t>C</a:t>
            </a:r>
            <a:r>
              <a:rPr lang="en-US" altLang="en-US" dirty="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ChangeArrowheads="1"/>
          </p:cNvSpPr>
          <p:nvPr/>
        </p:nvSpPr>
        <p:spPr bwMode="auto">
          <a:xfrm>
            <a:off x="6629400" y="5334000"/>
            <a:ext cx="1447800" cy="1524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7587" name="Rectangle 2"/>
          <p:cNvSpPr>
            <a:spLocks noGrp="1" noChangeArrowheads="1"/>
          </p:cNvSpPr>
          <p:nvPr>
            <p:ph type="title"/>
          </p:nvPr>
        </p:nvSpPr>
        <p:spPr>
          <a:xfrm>
            <a:off x="609600" y="457200"/>
            <a:ext cx="7772400" cy="1066800"/>
          </a:xfrm>
        </p:spPr>
        <p:txBody>
          <a:bodyPr/>
          <a:lstStyle/>
          <a:p>
            <a:pPr eaLnBrk="1" hangingPunct="1"/>
            <a:r>
              <a:rPr lang="en-US" altLang="en-US" sz="3600" smtClean="0"/>
              <a:t>Why Are Delta-to-Wye </a:t>
            </a:r>
            <a:br>
              <a:rPr lang="en-US" altLang="en-US" sz="3600" smtClean="0"/>
            </a:br>
            <a:r>
              <a:rPr lang="en-US" altLang="en-US" sz="3600" smtClean="0"/>
              <a:t>Transformations Needed?</a:t>
            </a:r>
          </a:p>
        </p:txBody>
      </p:sp>
      <p:sp>
        <p:nvSpPr>
          <p:cNvPr id="67588" name="Rectangle 3"/>
          <p:cNvSpPr>
            <a:spLocks noGrp="1" noChangeArrowheads="1"/>
          </p:cNvSpPr>
          <p:nvPr>
            <p:ph type="body" idx="1"/>
          </p:nvPr>
        </p:nvSpPr>
        <p:spPr>
          <a:xfrm>
            <a:off x="533400" y="1600200"/>
            <a:ext cx="7924800" cy="4572000"/>
          </a:xfrm>
        </p:spPr>
        <p:txBody>
          <a:bodyPr/>
          <a:lstStyle/>
          <a:p>
            <a:pPr eaLnBrk="1" hangingPunct="1">
              <a:lnSpc>
                <a:spcPct val="90000"/>
              </a:lnSpc>
            </a:pPr>
            <a:r>
              <a:rPr lang="en-US" altLang="en-US" sz="2400" dirty="0" smtClean="0"/>
              <a:t>This is a good question.  In fact, it should be pointed out that these transformations are not necessary.  Rather, they are like many other aspects of circuit analysis in that they allow us to solve circuits more quickly and more easily.  They are used in cases where the resistors are neither in series nor parallel, so to simplify the circuit requires something more.</a:t>
            </a:r>
          </a:p>
          <a:p>
            <a:pPr eaLnBrk="1" hangingPunct="1">
              <a:lnSpc>
                <a:spcPct val="90000"/>
              </a:lnSpc>
            </a:pPr>
            <a:r>
              <a:rPr lang="en-US" altLang="en-US" sz="2400" dirty="0" smtClean="0"/>
              <a:t>One key in applying these equivalents is to get the proper resistors in the proper place in the equivalents and equations.  We recommend that you</a:t>
            </a:r>
            <a:br>
              <a:rPr lang="en-US" altLang="en-US" sz="2400" dirty="0" smtClean="0"/>
            </a:br>
            <a:r>
              <a:rPr lang="en-US" altLang="en-US" sz="2400" dirty="0" smtClean="0"/>
              <a:t>name the terminals each time, on the </a:t>
            </a:r>
            <a:br>
              <a:rPr lang="en-US" altLang="en-US" sz="2400" dirty="0" smtClean="0"/>
            </a:br>
            <a:r>
              <a:rPr lang="en-US" altLang="en-US" sz="2400" dirty="0" smtClean="0"/>
              <a:t>circuit diagrams, to help you get these </a:t>
            </a:r>
            <a:br>
              <a:rPr lang="en-US" altLang="en-US" sz="2400" dirty="0" smtClean="0"/>
            </a:br>
            <a:r>
              <a:rPr lang="en-US" altLang="en-US" sz="2400" dirty="0" smtClean="0"/>
              <a:t>things in the right places.  </a:t>
            </a:r>
          </a:p>
        </p:txBody>
      </p:sp>
      <p:pic>
        <p:nvPicPr>
          <p:cNvPr id="67589"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42925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9"/>
          <p:cNvSpPr>
            <a:spLocks noChangeArrowheads="1"/>
          </p:cNvSpPr>
          <p:nvPr/>
        </p:nvSpPr>
        <p:spPr bwMode="auto">
          <a:xfrm>
            <a:off x="1295400" y="990600"/>
            <a:ext cx="7086600" cy="5867400"/>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52" name="Rectangle 3"/>
          <p:cNvSpPr>
            <a:spLocks noGrp="1" noChangeArrowheads="1"/>
          </p:cNvSpPr>
          <p:nvPr>
            <p:ph type="title"/>
          </p:nvPr>
        </p:nvSpPr>
        <p:spPr>
          <a:xfrm>
            <a:off x="1371600" y="0"/>
            <a:ext cx="7772400" cy="838200"/>
          </a:xfrm>
        </p:spPr>
        <p:txBody>
          <a:bodyPr/>
          <a:lstStyle/>
          <a:p>
            <a:pPr eaLnBrk="1" hangingPunct="1"/>
            <a:r>
              <a:rPr lang="en-US" altLang="en-US" sz="3600" dirty="0" smtClean="0"/>
              <a:t>Example Problem #1</a:t>
            </a:r>
          </a:p>
        </p:txBody>
      </p:sp>
      <p:graphicFrame>
        <p:nvGraphicFramePr>
          <p:cNvPr id="27650" name="Object 8"/>
          <p:cNvGraphicFramePr>
            <a:graphicFrameLocks noChangeAspect="1"/>
          </p:cNvGraphicFramePr>
          <p:nvPr>
            <p:extLst>
              <p:ext uri="{D42A27DB-BD31-4B8C-83A1-F6EECF244321}">
                <p14:modId xmlns:p14="http://schemas.microsoft.com/office/powerpoint/2010/main" val="1943120185"/>
              </p:ext>
            </p:extLst>
          </p:nvPr>
        </p:nvGraphicFramePr>
        <p:xfrm>
          <a:off x="1371600" y="1069975"/>
          <a:ext cx="6934200" cy="5749925"/>
        </p:xfrm>
        <a:graphic>
          <a:graphicData uri="http://schemas.openxmlformats.org/presentationml/2006/ole">
            <mc:AlternateContent xmlns:mc="http://schemas.openxmlformats.org/markup-compatibility/2006">
              <mc:Choice xmlns:v="urn:schemas-microsoft-com:vml" Requires="v">
                <p:oleObj spid="_x0000_s27677" name="Visio" r:id="rId4" imgW="5689540" imgH="4717980" progId="Visio.Drawing.11">
                  <p:embed/>
                </p:oleObj>
              </mc:Choice>
              <mc:Fallback>
                <p:oleObj name="Visio" r:id="rId4" imgW="5689540" imgH="4717980" progId="Visio.Drawing.11">
                  <p:embed/>
                  <p:pic>
                    <p:nvPicPr>
                      <p:cNvPr id="0" name="Object 8"/>
                      <p:cNvPicPr>
                        <a:picLocks noChangeAspect="1" noChangeArrowheads="1"/>
                      </p:cNvPicPr>
                      <p:nvPr/>
                    </p:nvPicPr>
                    <p:blipFill>
                      <a:blip r:embed="rId5"/>
                      <a:srcRect/>
                      <a:stretch>
                        <a:fillRect/>
                      </a:stretch>
                    </p:blipFill>
                    <p:spPr bwMode="auto">
                      <a:xfrm>
                        <a:off x="1371600" y="1069975"/>
                        <a:ext cx="6934200" cy="574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9"/>
          <p:cNvSpPr>
            <a:spLocks noChangeArrowheads="1"/>
          </p:cNvSpPr>
          <p:nvPr/>
        </p:nvSpPr>
        <p:spPr bwMode="auto">
          <a:xfrm>
            <a:off x="1295400" y="990600"/>
            <a:ext cx="7086600" cy="5867400"/>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52" name="Rectangle 3"/>
          <p:cNvSpPr>
            <a:spLocks noGrp="1" noChangeArrowheads="1"/>
          </p:cNvSpPr>
          <p:nvPr>
            <p:ph type="title"/>
          </p:nvPr>
        </p:nvSpPr>
        <p:spPr>
          <a:xfrm>
            <a:off x="1371600" y="0"/>
            <a:ext cx="7772400" cy="838200"/>
          </a:xfrm>
        </p:spPr>
        <p:txBody>
          <a:bodyPr/>
          <a:lstStyle/>
          <a:p>
            <a:pPr eaLnBrk="1" hangingPunct="1"/>
            <a:r>
              <a:rPr lang="en-US" altLang="en-US" sz="3600" dirty="0" smtClean="0"/>
              <a:t>Example Problem </a:t>
            </a:r>
            <a:r>
              <a:rPr lang="en-US" altLang="en-US" sz="3600" dirty="0" smtClean="0"/>
              <a:t>#2</a:t>
            </a:r>
            <a:endParaRPr lang="en-US" altLang="en-US" sz="3600" dirty="0" smtClean="0"/>
          </a:p>
        </p:txBody>
      </p:sp>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000874"/>
            <a:ext cx="6248400" cy="5279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840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9"/>
          <p:cNvSpPr>
            <a:spLocks noChangeArrowheads="1"/>
          </p:cNvSpPr>
          <p:nvPr/>
        </p:nvSpPr>
        <p:spPr bwMode="auto">
          <a:xfrm>
            <a:off x="1295400" y="990600"/>
            <a:ext cx="7086600" cy="5867400"/>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52" name="Rectangle 3"/>
          <p:cNvSpPr>
            <a:spLocks noGrp="1" noChangeArrowheads="1"/>
          </p:cNvSpPr>
          <p:nvPr>
            <p:ph type="title"/>
          </p:nvPr>
        </p:nvSpPr>
        <p:spPr>
          <a:xfrm>
            <a:off x="1371600" y="0"/>
            <a:ext cx="7772400" cy="838200"/>
          </a:xfrm>
        </p:spPr>
        <p:txBody>
          <a:bodyPr/>
          <a:lstStyle/>
          <a:p>
            <a:pPr eaLnBrk="1" hangingPunct="1"/>
            <a:r>
              <a:rPr lang="en-US" altLang="en-US" sz="3600" dirty="0" smtClean="0"/>
              <a:t>Example Problem </a:t>
            </a:r>
            <a:r>
              <a:rPr lang="en-US" altLang="en-US" sz="3600" dirty="0" smtClean="0"/>
              <a:t>#3</a:t>
            </a:r>
            <a:endParaRPr lang="en-US" altLang="en-US" sz="3600" dirty="0" smtClean="0"/>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06011"/>
            <a:ext cx="6019800" cy="5453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9781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9"/>
          <p:cNvSpPr>
            <a:spLocks noChangeArrowheads="1"/>
          </p:cNvSpPr>
          <p:nvPr/>
        </p:nvSpPr>
        <p:spPr bwMode="auto">
          <a:xfrm>
            <a:off x="1295400" y="990600"/>
            <a:ext cx="7086600" cy="5867400"/>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52" name="Rectangle 3"/>
          <p:cNvSpPr>
            <a:spLocks noGrp="1" noChangeArrowheads="1"/>
          </p:cNvSpPr>
          <p:nvPr>
            <p:ph type="title"/>
          </p:nvPr>
        </p:nvSpPr>
        <p:spPr>
          <a:xfrm>
            <a:off x="1371600" y="0"/>
            <a:ext cx="7772400" cy="838200"/>
          </a:xfrm>
        </p:spPr>
        <p:txBody>
          <a:bodyPr/>
          <a:lstStyle/>
          <a:p>
            <a:pPr eaLnBrk="1" hangingPunct="1"/>
            <a:r>
              <a:rPr lang="en-US" altLang="en-US" sz="3600" dirty="0" smtClean="0"/>
              <a:t>Example Problem </a:t>
            </a:r>
            <a:r>
              <a:rPr lang="en-US" altLang="en-US" sz="3600" dirty="0" smtClean="0"/>
              <a:t>#4</a:t>
            </a:r>
            <a:endParaRPr lang="en-US" altLang="en-US" sz="3600" dirty="0" smtClean="0"/>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990600"/>
            <a:ext cx="6096000" cy="559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5543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ChangeArrowheads="1"/>
          </p:cNvSpPr>
          <p:nvPr/>
        </p:nvSpPr>
        <p:spPr bwMode="auto">
          <a:xfrm>
            <a:off x="0" y="1600200"/>
            <a:ext cx="9144000" cy="5257800"/>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8132" name="Rectangle 3"/>
          <p:cNvSpPr>
            <a:spLocks noGrp="1" noChangeArrowheads="1"/>
          </p:cNvSpPr>
          <p:nvPr>
            <p:ph type="title"/>
          </p:nvPr>
        </p:nvSpPr>
        <p:spPr>
          <a:xfrm>
            <a:off x="1371600" y="0"/>
            <a:ext cx="7772400" cy="685800"/>
          </a:xfrm>
        </p:spPr>
        <p:txBody>
          <a:bodyPr/>
          <a:lstStyle/>
          <a:p>
            <a:pPr eaLnBrk="1" hangingPunct="1"/>
            <a:r>
              <a:rPr lang="en-US" altLang="en-US" sz="3600" dirty="0" smtClean="0"/>
              <a:t>Example Problem </a:t>
            </a:r>
            <a:r>
              <a:rPr lang="en-US" altLang="en-US" sz="3600" dirty="0" smtClean="0"/>
              <a:t>#5</a:t>
            </a:r>
            <a:endParaRPr lang="en-US" altLang="en-US" sz="3600" dirty="0" smtClean="0"/>
          </a:p>
        </p:txBody>
      </p:sp>
      <p:graphicFrame>
        <p:nvGraphicFramePr>
          <p:cNvPr id="48130" name="Object 5"/>
          <p:cNvGraphicFramePr>
            <a:graphicFrameLocks noChangeAspect="1"/>
          </p:cNvGraphicFramePr>
          <p:nvPr/>
        </p:nvGraphicFramePr>
        <p:xfrm>
          <a:off x="606425" y="1839913"/>
          <a:ext cx="8537575" cy="5018087"/>
        </p:xfrm>
        <a:graphic>
          <a:graphicData uri="http://schemas.openxmlformats.org/presentationml/2006/ole">
            <mc:AlternateContent xmlns:mc="http://schemas.openxmlformats.org/markup-compatibility/2006">
              <mc:Choice xmlns:v="urn:schemas-microsoft-com:vml" Requires="v">
                <p:oleObj spid="_x0000_s48158" name="Visio" r:id="rId4" imgW="8537929" imgH="5018699" progId="Visio.Drawing.11">
                  <p:embed/>
                </p:oleObj>
              </mc:Choice>
              <mc:Fallback>
                <p:oleObj name="Visio" r:id="rId4" imgW="8537929" imgH="5018699"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 y="1839913"/>
                        <a:ext cx="8537575"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3" name="Text Box 6"/>
          <p:cNvSpPr txBox="1">
            <a:spLocks noChangeArrowheads="1"/>
          </p:cNvSpPr>
          <p:nvPr/>
        </p:nvSpPr>
        <p:spPr bwMode="auto">
          <a:xfrm>
            <a:off x="152400" y="1066800"/>
            <a:ext cx="865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Arial Unicode MS" panose="020B0604020202020204" pitchFamily="34" charset="-128"/>
              </a:rPr>
              <a:t>Find the equivalent resistance as seen from terminals A and B.</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685800" y="533400"/>
            <a:ext cx="7772400" cy="2133600"/>
          </a:xfrm>
        </p:spPr>
        <p:txBody>
          <a:bodyPr/>
          <a:lstStyle/>
          <a:p>
            <a:pPr eaLnBrk="1" hangingPunct="1"/>
            <a:r>
              <a:rPr lang="en-US" altLang="en-US" dirty="0" smtClean="0"/>
              <a:t/>
            </a:r>
            <a:br>
              <a:rPr lang="en-US" altLang="en-US" dirty="0" smtClean="0"/>
            </a:br>
            <a:r>
              <a:rPr lang="en-US" altLang="en-US" dirty="0" smtClean="0"/>
              <a:t>Voltage Divider and Current Divider Rules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28600" y="0"/>
            <a:ext cx="8610600" cy="1981200"/>
          </a:xfrm>
        </p:spPr>
        <p:txBody>
          <a:bodyPr/>
          <a:lstStyle/>
          <a:p>
            <a:pPr eaLnBrk="1" hangingPunct="1"/>
            <a:r>
              <a:rPr lang="en-US" altLang="en-US" sz="4000" smtClean="0"/>
              <a:t>Overview</a:t>
            </a:r>
            <a:br>
              <a:rPr lang="en-US" altLang="en-US" sz="4000" smtClean="0"/>
            </a:br>
            <a:r>
              <a:rPr lang="en-US" altLang="en-US" sz="4000" smtClean="0"/>
              <a:t> </a:t>
            </a:r>
            <a:r>
              <a:rPr lang="en-US" altLang="en-US" sz="4000" u="sng" smtClean="0"/>
              <a:t>Series, Parallel, and other Resistance Equivalent Circuits</a:t>
            </a:r>
          </a:p>
        </p:txBody>
      </p:sp>
      <p:sp>
        <p:nvSpPr>
          <p:cNvPr id="69635" name="Rectangle 3"/>
          <p:cNvSpPr>
            <a:spLocks noGrp="1" noChangeArrowheads="1"/>
          </p:cNvSpPr>
          <p:nvPr>
            <p:ph type="body" idx="1"/>
          </p:nvPr>
        </p:nvSpPr>
        <p:spPr>
          <a:xfrm>
            <a:off x="762000" y="2362200"/>
            <a:ext cx="7772400" cy="4343400"/>
          </a:xfrm>
        </p:spPr>
        <p:txBody>
          <a:bodyPr/>
          <a:lstStyle/>
          <a:p>
            <a:pPr eaLnBrk="1" hangingPunct="1">
              <a:buFontTx/>
              <a:buNone/>
            </a:pPr>
            <a:r>
              <a:rPr lang="en-US" altLang="en-US" dirty="0" smtClean="0"/>
              <a:t>In this part, we will cover the following topics:</a:t>
            </a:r>
          </a:p>
          <a:p>
            <a:pPr eaLnBrk="1" hangingPunct="1"/>
            <a:r>
              <a:rPr lang="en-US" altLang="en-US" dirty="0" smtClean="0">
                <a:hlinkClick r:id="rId3" action="ppaction://hlinksldjump" tooltip="Voltage Divider Rule"/>
              </a:rPr>
              <a:t>Voltage Divider Rule</a:t>
            </a:r>
            <a:endParaRPr lang="en-US" altLang="en-US" dirty="0" smtClean="0"/>
          </a:p>
          <a:p>
            <a:pPr eaLnBrk="1" hangingPunct="1"/>
            <a:r>
              <a:rPr lang="en-US" altLang="en-US" dirty="0" smtClean="0">
                <a:hlinkClick r:id="rId4" action="ppaction://hlinksldjump" tooltip="Current Divider Rule"/>
              </a:rPr>
              <a:t>Current Divider Rule</a:t>
            </a:r>
            <a:endParaRPr lang="en-US" altLang="en-US" dirty="0" smtClean="0"/>
          </a:p>
          <a:p>
            <a:pPr eaLnBrk="1" hangingPunct="1"/>
            <a:r>
              <a:rPr lang="en-US" altLang="en-US" dirty="0" smtClean="0">
                <a:hlinkClick r:id="rId5" action="ppaction://hlinksldjump" tooltip="Signs in the Voltage Divider Rule"/>
              </a:rPr>
              <a:t>Signs in the Voltage Divider Rule</a:t>
            </a:r>
            <a:endParaRPr lang="en-US" altLang="en-US" dirty="0" smtClean="0"/>
          </a:p>
          <a:p>
            <a:pPr eaLnBrk="1" hangingPunct="1"/>
            <a:r>
              <a:rPr lang="en-US" altLang="en-US" dirty="0" smtClean="0">
                <a:hlinkClick r:id="rId6" action="ppaction://hlinksldjump" tooltip="Signs in the Current Divider Rule"/>
              </a:rPr>
              <a:t>Signs in the Current Divider Rule</a:t>
            </a:r>
            <a:endParaRPr lang="en-US"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304800"/>
            <a:ext cx="7772400" cy="1143000"/>
          </a:xfrm>
        </p:spPr>
        <p:txBody>
          <a:bodyPr/>
          <a:lstStyle/>
          <a:p>
            <a:pPr eaLnBrk="1" hangingPunct="1"/>
            <a:r>
              <a:rPr lang="en-US" altLang="en-US" sz="4000" smtClean="0"/>
              <a:t>Equivalent Circuits: </a:t>
            </a:r>
            <a:br>
              <a:rPr lang="en-US" altLang="en-US" sz="4000" smtClean="0"/>
            </a:br>
            <a:r>
              <a:rPr lang="en-US" altLang="en-US" sz="4000" smtClean="0"/>
              <a:t>A Definition</a:t>
            </a:r>
          </a:p>
        </p:txBody>
      </p:sp>
      <p:sp>
        <p:nvSpPr>
          <p:cNvPr id="55299" name="Rectangle 3"/>
          <p:cNvSpPr>
            <a:spLocks noGrp="1" noChangeArrowheads="1"/>
          </p:cNvSpPr>
          <p:nvPr>
            <p:ph type="body" idx="1"/>
          </p:nvPr>
        </p:nvSpPr>
        <p:spPr>
          <a:xfrm>
            <a:off x="381000" y="1600200"/>
            <a:ext cx="8305800" cy="3962400"/>
          </a:xfrm>
        </p:spPr>
        <p:txBody>
          <a:bodyPr/>
          <a:lstStyle/>
          <a:p>
            <a:pPr marL="0" indent="458788" eaLnBrk="1" hangingPunct="1">
              <a:buFontTx/>
              <a:buNone/>
            </a:pPr>
            <a:r>
              <a:rPr lang="en-US" altLang="en-US" sz="2000" dirty="0" smtClean="0">
                <a:cs typeface="Times New Roman" panose="02020603050405020304" pitchFamily="18" charset="0"/>
              </a:rPr>
              <a:t>Imagine that we have a circuit, and a portion of the circuit can be identified, made up of one or more parts.  That portion can be replaced with another set of components, if we do it properly.  We call these portions equivalent circuits.  </a:t>
            </a:r>
          </a:p>
          <a:p>
            <a:pPr marL="0" indent="458788" eaLnBrk="1" hangingPunct="1">
              <a:buFontTx/>
              <a:buNone/>
            </a:pPr>
            <a:r>
              <a:rPr lang="en-US" altLang="en-US" sz="2000" dirty="0" smtClean="0">
                <a:cs typeface="Times New Roman" panose="02020603050405020304" pitchFamily="18" charset="0"/>
              </a:rPr>
              <a:t>Two circuits are considered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to be equivalent if they behave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the same with respect to the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things to which they are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connected.  One can replace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one circuit with another circuit,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and everything else cannot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tell the difference. </a:t>
            </a:r>
            <a:r>
              <a:rPr lang="en-US" altLang="en-US" sz="2000" dirty="0" smtClean="0"/>
              <a:t> </a:t>
            </a:r>
          </a:p>
        </p:txBody>
      </p:sp>
      <p:pic>
        <p:nvPicPr>
          <p:cNvPr id="55300" name="Picture 4" descr="puzzle_picture"/>
          <p:cNvPicPr>
            <a:picLocks noChangeAspect="1" noChangeArrowheads="1"/>
          </p:cNvPicPr>
          <p:nvPr/>
        </p:nvPicPr>
        <p:blipFill>
          <a:blip r:embed="rId3">
            <a:extLst>
              <a:ext uri="{28A0092B-C50C-407E-A947-70E740481C1C}">
                <a14:useLocalDpi xmlns:a14="http://schemas.microsoft.com/office/drawing/2010/main" val="0"/>
              </a:ext>
            </a:extLst>
          </a:blip>
          <a:srcRect l="4688"/>
          <a:stretch>
            <a:fillRect/>
          </a:stretch>
        </p:blipFill>
        <p:spPr bwMode="auto">
          <a:xfrm>
            <a:off x="4495800" y="3124200"/>
            <a:ext cx="4648200" cy="3238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1" name="Text Box 5"/>
          <p:cNvSpPr txBox="1">
            <a:spLocks noChangeArrowheads="1"/>
          </p:cNvSpPr>
          <p:nvPr/>
        </p:nvSpPr>
        <p:spPr bwMode="auto">
          <a:xfrm>
            <a:off x="228600" y="5638800"/>
            <a:ext cx="8763000" cy="1108075"/>
          </a:xfrm>
          <a:prstGeom prst="rect">
            <a:avLst/>
          </a:prstGeom>
          <a:solidFill>
            <a:schemeClr val="accent1"/>
          </a:solidFill>
          <a:ln w="38100">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solidFill>
                  <a:schemeClr val="bg1"/>
                </a:solidFill>
                <a:latin typeface="Arial" panose="020B0604020202020204" pitchFamily="34" charset="0"/>
              </a:rPr>
              <a:t>We will use an analogy for equivalent circuits here.  This analogy is that of jigsaw puzzle pieces.  The idea is that two different jigsaw puzzle pieces with the same shape can be thought of as equivalent, even though they are different.  The rest of the puzzle does not “notice” a difference.  This is analogous to the case with equivalent circuits.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9"/>
          <p:cNvSpPr>
            <a:spLocks noChangeArrowheads="1"/>
          </p:cNvSpPr>
          <p:nvPr/>
        </p:nvSpPr>
        <p:spPr bwMode="auto">
          <a:xfrm>
            <a:off x="4953000" y="5562600"/>
            <a:ext cx="1752600" cy="1295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683" name="Rectangle 8"/>
          <p:cNvSpPr>
            <a:spLocks noChangeArrowheads="1"/>
          </p:cNvSpPr>
          <p:nvPr/>
        </p:nvSpPr>
        <p:spPr bwMode="auto">
          <a:xfrm>
            <a:off x="6096000" y="3886200"/>
            <a:ext cx="3048000" cy="2819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684" name="Rectangle 7"/>
          <p:cNvSpPr>
            <a:spLocks noChangeArrowheads="1"/>
          </p:cNvSpPr>
          <p:nvPr/>
        </p:nvSpPr>
        <p:spPr bwMode="auto">
          <a:xfrm>
            <a:off x="5410200" y="2133600"/>
            <a:ext cx="3733800" cy="2286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685" name="Rectangle 2"/>
          <p:cNvSpPr>
            <a:spLocks noGrp="1" noChangeArrowheads="1"/>
          </p:cNvSpPr>
          <p:nvPr>
            <p:ph type="title"/>
          </p:nvPr>
        </p:nvSpPr>
        <p:spPr>
          <a:xfrm>
            <a:off x="685800" y="609600"/>
            <a:ext cx="7772400" cy="1143000"/>
          </a:xfrm>
        </p:spPr>
        <p:txBody>
          <a:bodyPr/>
          <a:lstStyle/>
          <a:p>
            <a:pPr eaLnBrk="1" hangingPunct="1"/>
            <a:r>
              <a:rPr lang="en-US" altLang="en-US" sz="4000" dirty="0" smtClean="0"/>
              <a:t>Voltage Divider Rule – </a:t>
            </a:r>
            <a:br>
              <a:rPr lang="en-US" altLang="en-US" sz="4000" dirty="0" smtClean="0"/>
            </a:br>
            <a:r>
              <a:rPr lang="en-US" altLang="en-US" sz="4000" dirty="0" smtClean="0"/>
              <a:t>Our First Circuit Analysis Tool</a:t>
            </a:r>
          </a:p>
        </p:txBody>
      </p:sp>
      <p:sp>
        <p:nvSpPr>
          <p:cNvPr id="71686" name="Rectangle 3"/>
          <p:cNvSpPr>
            <a:spLocks noGrp="1" noChangeArrowheads="1"/>
          </p:cNvSpPr>
          <p:nvPr>
            <p:ph type="body" idx="1"/>
          </p:nvPr>
        </p:nvSpPr>
        <p:spPr>
          <a:xfrm>
            <a:off x="304800" y="1752600"/>
            <a:ext cx="5181600" cy="4953000"/>
          </a:xfrm>
        </p:spPr>
        <p:txBody>
          <a:bodyPr/>
          <a:lstStyle/>
          <a:p>
            <a:pPr marL="0" indent="454025" eaLnBrk="1" hangingPunct="1">
              <a:buFontTx/>
              <a:buNone/>
            </a:pPr>
            <a:r>
              <a:rPr lang="en-US" altLang="en-US" sz="2400" dirty="0" smtClean="0"/>
              <a:t>The Voltage Divider Rule (VDR) is the first of a long list of tools that we are going to develop to make circuit analysis quicker and easier.  The idea is this:  if the same situation occurs often, we can derive the solution once, and use it whenever it applies.  As with any tools, the keys are:</a:t>
            </a:r>
          </a:p>
          <a:p>
            <a:pPr marL="0" indent="454025" eaLnBrk="1" hangingPunct="1">
              <a:buFontTx/>
              <a:buAutoNum type="arabicPeriod"/>
            </a:pPr>
            <a:r>
              <a:rPr lang="en-US" altLang="en-US" sz="2400" dirty="0" smtClean="0"/>
              <a:t>Recognizing when the tool works and when it doesn’t work.</a:t>
            </a:r>
          </a:p>
          <a:p>
            <a:pPr marL="0" indent="454025" eaLnBrk="1" hangingPunct="1">
              <a:buFontTx/>
              <a:buAutoNum type="arabicPeriod"/>
            </a:pPr>
            <a:r>
              <a:rPr lang="en-US" altLang="en-US" sz="2400" dirty="0" smtClean="0"/>
              <a:t>Using the tool properly.</a:t>
            </a:r>
          </a:p>
        </p:txBody>
      </p:sp>
      <p:pic>
        <p:nvPicPr>
          <p:cNvPr id="71687" name="Picture 4" descr="ag0003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09800"/>
            <a:ext cx="3657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5" descr="ag0018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962400"/>
            <a:ext cx="2819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6" descr="bd1365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410200"/>
            <a:ext cx="16002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152400" y="5486400"/>
            <a:ext cx="18288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6" name="Rectangle 2"/>
          <p:cNvSpPr>
            <a:spLocks noGrp="1" noChangeArrowheads="1"/>
          </p:cNvSpPr>
          <p:nvPr>
            <p:ph type="title"/>
          </p:nvPr>
        </p:nvSpPr>
        <p:spPr>
          <a:xfrm>
            <a:off x="1371600" y="152400"/>
            <a:ext cx="6553200" cy="1066800"/>
          </a:xfrm>
        </p:spPr>
        <p:txBody>
          <a:bodyPr/>
          <a:lstStyle/>
          <a:p>
            <a:pPr eaLnBrk="1" hangingPunct="1"/>
            <a:r>
              <a:rPr lang="en-US" altLang="en-US" sz="3200" smtClean="0"/>
              <a:t>Voltage Divider Rule – </a:t>
            </a:r>
            <a:br>
              <a:rPr lang="en-US" altLang="en-US" sz="3200" smtClean="0"/>
            </a:br>
            <a:r>
              <a:rPr lang="en-US" altLang="en-US" sz="3200" smtClean="0"/>
              <a:t>Setting up the Derivation</a:t>
            </a:r>
          </a:p>
        </p:txBody>
      </p:sp>
      <p:sp>
        <p:nvSpPr>
          <p:cNvPr id="28677" name="Rectangle 3"/>
          <p:cNvSpPr>
            <a:spLocks noGrp="1" noChangeArrowheads="1"/>
          </p:cNvSpPr>
          <p:nvPr>
            <p:ph type="body" idx="1"/>
          </p:nvPr>
        </p:nvSpPr>
        <p:spPr>
          <a:xfrm>
            <a:off x="304800" y="1752600"/>
            <a:ext cx="6477000" cy="3657600"/>
          </a:xfrm>
        </p:spPr>
        <p:txBody>
          <a:bodyPr/>
          <a:lstStyle/>
          <a:p>
            <a:pPr marL="0" indent="454025" eaLnBrk="1" hangingPunct="1">
              <a:lnSpc>
                <a:spcPct val="90000"/>
              </a:lnSpc>
              <a:buFontTx/>
              <a:buNone/>
            </a:pPr>
            <a:r>
              <a:rPr lang="en-US" altLang="en-US" sz="2800" dirty="0" smtClean="0"/>
              <a:t>The Voltage Divider Rule involves the voltages across series resistors.  Let’s take the case where we have two resistors in series.  Assume for the moment that the voltage across these two resistors, </a:t>
            </a:r>
            <a:r>
              <a:rPr lang="en-US" altLang="en-US" sz="2800" i="1" dirty="0" err="1" smtClean="0">
                <a:solidFill>
                  <a:srgbClr val="FF0000"/>
                </a:solidFill>
              </a:rPr>
              <a:t>v</a:t>
            </a:r>
            <a:r>
              <a:rPr lang="en-US" altLang="en-US" sz="2800" i="1" baseline="-25000" dirty="0" err="1" smtClean="0">
                <a:solidFill>
                  <a:srgbClr val="FF0000"/>
                </a:solidFill>
              </a:rPr>
              <a:t>TOTAL</a:t>
            </a:r>
            <a:r>
              <a:rPr lang="en-US" altLang="en-US" sz="2800" dirty="0" smtClean="0"/>
              <a:t>, is known.  Assume that we want the voltage across one of the resistors, shown here as </a:t>
            </a:r>
            <a:r>
              <a:rPr lang="en-US" altLang="en-US" sz="2800" i="1" dirty="0" smtClean="0">
                <a:solidFill>
                  <a:srgbClr val="3366FF"/>
                </a:solidFill>
              </a:rPr>
              <a:t>v</a:t>
            </a:r>
            <a:r>
              <a:rPr lang="en-US" altLang="en-US" sz="2800" i="1" baseline="-25000" dirty="0" smtClean="0">
                <a:solidFill>
                  <a:srgbClr val="3366FF"/>
                </a:solidFill>
              </a:rPr>
              <a:t>R1</a:t>
            </a:r>
            <a:r>
              <a:rPr lang="en-US" altLang="en-US" sz="2800" dirty="0" smtClean="0"/>
              <a:t>.  Let’s find it.</a:t>
            </a:r>
          </a:p>
        </p:txBody>
      </p:sp>
      <p:pic>
        <p:nvPicPr>
          <p:cNvPr id="28678"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4" name="Object 5"/>
          <p:cNvGraphicFramePr>
            <a:graphicFrameLocks noChangeAspect="1"/>
          </p:cNvGraphicFramePr>
          <p:nvPr/>
        </p:nvGraphicFramePr>
        <p:xfrm>
          <a:off x="6943725" y="1223963"/>
          <a:ext cx="2200275" cy="5634037"/>
        </p:xfrm>
        <a:graphic>
          <a:graphicData uri="http://schemas.openxmlformats.org/presentationml/2006/ole">
            <mc:AlternateContent xmlns:mc="http://schemas.openxmlformats.org/markup-compatibility/2006">
              <mc:Choice xmlns:v="urn:schemas-microsoft-com:vml" Requires="v">
                <p:oleObj spid="_x0000_s28704" name="VISIO" r:id="rId5" imgW="2200320" imgH="5634720" progId="Visio.Drawing.6">
                  <p:embed/>
                </p:oleObj>
              </mc:Choice>
              <mc:Fallback>
                <p:oleObj name="VISIO" r:id="rId5" imgW="2200320" imgH="563472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3725" y="1223963"/>
                        <a:ext cx="2200275" cy="56340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7"/>
          <p:cNvSpPr>
            <a:spLocks noChangeArrowheads="1"/>
          </p:cNvSpPr>
          <p:nvPr/>
        </p:nvSpPr>
        <p:spPr bwMode="auto">
          <a:xfrm>
            <a:off x="304800" y="5486400"/>
            <a:ext cx="17526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701" name="Rectangle 2"/>
          <p:cNvSpPr>
            <a:spLocks noGrp="1" noChangeArrowheads="1"/>
          </p:cNvSpPr>
          <p:nvPr>
            <p:ph type="title"/>
          </p:nvPr>
        </p:nvSpPr>
        <p:spPr>
          <a:xfrm>
            <a:off x="1371600" y="152400"/>
            <a:ext cx="6553200" cy="990600"/>
          </a:xfrm>
        </p:spPr>
        <p:txBody>
          <a:bodyPr/>
          <a:lstStyle/>
          <a:p>
            <a:pPr eaLnBrk="1" hangingPunct="1"/>
            <a:r>
              <a:rPr lang="en-US" altLang="en-US" sz="3200" smtClean="0"/>
              <a:t>Voltage Divider Rule – </a:t>
            </a:r>
            <a:br>
              <a:rPr lang="en-US" altLang="en-US" sz="3200" smtClean="0"/>
            </a:br>
            <a:r>
              <a:rPr lang="en-US" altLang="en-US" sz="3200" smtClean="0"/>
              <a:t>Derivation Step 1</a:t>
            </a:r>
          </a:p>
        </p:txBody>
      </p:sp>
      <p:sp>
        <p:nvSpPr>
          <p:cNvPr id="29702" name="Rectangle 3"/>
          <p:cNvSpPr>
            <a:spLocks noGrp="1" noChangeArrowheads="1"/>
          </p:cNvSpPr>
          <p:nvPr>
            <p:ph type="body" idx="1"/>
          </p:nvPr>
        </p:nvSpPr>
        <p:spPr>
          <a:xfrm>
            <a:off x="304800" y="1752600"/>
            <a:ext cx="6477000" cy="1524000"/>
          </a:xfrm>
        </p:spPr>
        <p:txBody>
          <a:bodyPr/>
          <a:lstStyle/>
          <a:p>
            <a:pPr marL="0" indent="454025" eaLnBrk="1" hangingPunct="1">
              <a:lnSpc>
                <a:spcPct val="90000"/>
              </a:lnSpc>
              <a:buFontTx/>
              <a:buNone/>
            </a:pPr>
            <a:r>
              <a:rPr lang="en-US" altLang="en-US" sz="2800" dirty="0" smtClean="0"/>
              <a:t>The current through both of these resistors is the same, since the resistors are in series.  The current, </a:t>
            </a:r>
            <a:r>
              <a:rPr lang="en-US" altLang="en-US" sz="2800" i="1" dirty="0" err="1" smtClean="0">
                <a:solidFill>
                  <a:srgbClr val="00FF00"/>
                </a:solidFill>
              </a:rPr>
              <a:t>i</a:t>
            </a:r>
            <a:r>
              <a:rPr lang="en-US" altLang="en-US" sz="2800" i="1" baseline="-25000" dirty="0" err="1" smtClean="0">
                <a:solidFill>
                  <a:srgbClr val="00FF00"/>
                </a:solidFill>
              </a:rPr>
              <a:t>X</a:t>
            </a:r>
            <a:r>
              <a:rPr lang="en-US" altLang="en-US" sz="2800" dirty="0" smtClean="0"/>
              <a:t>, is</a:t>
            </a:r>
          </a:p>
        </p:txBody>
      </p:sp>
      <p:pic>
        <p:nvPicPr>
          <p:cNvPr id="29703"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698" name="Object 5"/>
          <p:cNvGraphicFramePr>
            <a:graphicFrameLocks noChangeAspect="1"/>
          </p:cNvGraphicFramePr>
          <p:nvPr/>
        </p:nvGraphicFramePr>
        <p:xfrm>
          <a:off x="6943725" y="1223963"/>
          <a:ext cx="2200275" cy="5634037"/>
        </p:xfrm>
        <a:graphic>
          <a:graphicData uri="http://schemas.openxmlformats.org/presentationml/2006/ole">
            <mc:AlternateContent xmlns:mc="http://schemas.openxmlformats.org/markup-compatibility/2006">
              <mc:Choice xmlns:v="urn:schemas-microsoft-com:vml" Requires="v">
                <p:oleObj spid="_x0000_s29754" name="VISIO" r:id="rId5" imgW="2200320" imgH="5634720" progId="Visio.Drawing.6">
                  <p:embed/>
                </p:oleObj>
              </mc:Choice>
              <mc:Fallback>
                <p:oleObj name="VISIO" r:id="rId5" imgW="2200320" imgH="563472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3725" y="1223963"/>
                        <a:ext cx="2200275" cy="56340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6"/>
          <p:cNvGraphicFramePr>
            <a:graphicFrameLocks noChangeAspect="1"/>
          </p:cNvGraphicFramePr>
          <p:nvPr/>
        </p:nvGraphicFramePr>
        <p:xfrm>
          <a:off x="2514600" y="3200400"/>
          <a:ext cx="2209800" cy="1174750"/>
        </p:xfrm>
        <a:graphic>
          <a:graphicData uri="http://schemas.openxmlformats.org/presentationml/2006/ole">
            <mc:AlternateContent xmlns:mc="http://schemas.openxmlformats.org/markup-compatibility/2006">
              <mc:Choice xmlns:v="urn:schemas-microsoft-com:vml" Requires="v">
                <p:oleObj spid="_x0000_s29755" name="Equation" r:id="rId7" imgW="812520" imgH="431640" progId="Equation.DSMT4">
                  <p:embed/>
                </p:oleObj>
              </mc:Choice>
              <mc:Fallback>
                <p:oleObj name="Equation" r:id="rId7" imgW="812520" imgH="4316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200400"/>
                        <a:ext cx="2209800"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7"/>
          <p:cNvSpPr>
            <a:spLocks noChangeArrowheads="1"/>
          </p:cNvSpPr>
          <p:nvPr/>
        </p:nvSpPr>
        <p:spPr bwMode="auto">
          <a:xfrm>
            <a:off x="457200" y="5486400"/>
            <a:ext cx="18288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5" name="Rectangle 2"/>
          <p:cNvSpPr>
            <a:spLocks noGrp="1" noChangeArrowheads="1"/>
          </p:cNvSpPr>
          <p:nvPr>
            <p:ph type="title"/>
          </p:nvPr>
        </p:nvSpPr>
        <p:spPr>
          <a:xfrm>
            <a:off x="1371600" y="152400"/>
            <a:ext cx="6553200" cy="1066800"/>
          </a:xfrm>
        </p:spPr>
        <p:txBody>
          <a:bodyPr/>
          <a:lstStyle/>
          <a:p>
            <a:pPr eaLnBrk="1" hangingPunct="1"/>
            <a:r>
              <a:rPr lang="en-US" altLang="en-US" sz="3200" smtClean="0"/>
              <a:t>Voltage Divider Rule – </a:t>
            </a:r>
            <a:br>
              <a:rPr lang="en-US" altLang="en-US" sz="3200" smtClean="0"/>
            </a:br>
            <a:r>
              <a:rPr lang="en-US" altLang="en-US" sz="3200" smtClean="0"/>
              <a:t>Derivation Step 2</a:t>
            </a:r>
          </a:p>
        </p:txBody>
      </p:sp>
      <p:sp>
        <p:nvSpPr>
          <p:cNvPr id="30726" name="Rectangle 3"/>
          <p:cNvSpPr>
            <a:spLocks noGrp="1" noChangeArrowheads="1"/>
          </p:cNvSpPr>
          <p:nvPr>
            <p:ph type="body" idx="1"/>
          </p:nvPr>
        </p:nvSpPr>
        <p:spPr>
          <a:xfrm>
            <a:off x="304800" y="1752600"/>
            <a:ext cx="6477000" cy="1524000"/>
          </a:xfrm>
        </p:spPr>
        <p:txBody>
          <a:bodyPr/>
          <a:lstStyle/>
          <a:p>
            <a:pPr marL="0" indent="454025" eaLnBrk="1" hangingPunct="1">
              <a:lnSpc>
                <a:spcPct val="90000"/>
              </a:lnSpc>
              <a:buFontTx/>
              <a:buNone/>
            </a:pPr>
            <a:r>
              <a:rPr lang="en-US" altLang="en-US" dirty="0" smtClean="0"/>
              <a:t>The current through resistor </a:t>
            </a:r>
            <a:r>
              <a:rPr lang="en-US" altLang="en-US" i="1" dirty="0" smtClean="0"/>
              <a:t>R</a:t>
            </a:r>
            <a:r>
              <a:rPr lang="en-US" altLang="en-US" i="1" baseline="-25000" dirty="0" smtClean="0"/>
              <a:t>1</a:t>
            </a:r>
            <a:r>
              <a:rPr lang="en-US" altLang="en-US" dirty="0" smtClean="0"/>
              <a:t> is the same current.  The current, </a:t>
            </a:r>
            <a:r>
              <a:rPr lang="en-US" altLang="en-US" i="1" dirty="0" err="1" smtClean="0">
                <a:solidFill>
                  <a:srgbClr val="00FF00"/>
                </a:solidFill>
              </a:rPr>
              <a:t>i</a:t>
            </a:r>
            <a:r>
              <a:rPr lang="en-US" altLang="en-US" i="1" baseline="-25000" dirty="0" err="1" smtClean="0">
                <a:solidFill>
                  <a:srgbClr val="00FF00"/>
                </a:solidFill>
              </a:rPr>
              <a:t>X</a:t>
            </a:r>
            <a:r>
              <a:rPr lang="en-US" altLang="en-US" dirty="0" smtClean="0"/>
              <a:t>, is</a:t>
            </a:r>
          </a:p>
        </p:txBody>
      </p:sp>
      <p:pic>
        <p:nvPicPr>
          <p:cNvPr id="30727"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2" name="Object 5"/>
          <p:cNvGraphicFramePr>
            <a:graphicFrameLocks noChangeAspect="1"/>
          </p:cNvGraphicFramePr>
          <p:nvPr/>
        </p:nvGraphicFramePr>
        <p:xfrm>
          <a:off x="6943725" y="1223963"/>
          <a:ext cx="2200275" cy="5634037"/>
        </p:xfrm>
        <a:graphic>
          <a:graphicData uri="http://schemas.openxmlformats.org/presentationml/2006/ole">
            <mc:AlternateContent xmlns:mc="http://schemas.openxmlformats.org/markup-compatibility/2006">
              <mc:Choice xmlns:v="urn:schemas-microsoft-com:vml" Requires="v">
                <p:oleObj spid="_x0000_s30778" name="VISIO" r:id="rId5" imgW="2200320" imgH="5634720" progId="Visio.Drawing.6">
                  <p:embed/>
                </p:oleObj>
              </mc:Choice>
              <mc:Fallback>
                <p:oleObj name="VISIO" r:id="rId5" imgW="2200320" imgH="563472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3725" y="1223963"/>
                        <a:ext cx="2200275" cy="56340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6"/>
          <p:cNvGraphicFramePr>
            <a:graphicFrameLocks noChangeAspect="1"/>
          </p:cNvGraphicFramePr>
          <p:nvPr/>
        </p:nvGraphicFramePr>
        <p:xfrm>
          <a:off x="2859088" y="3200400"/>
          <a:ext cx="1519237" cy="1174750"/>
        </p:xfrm>
        <a:graphic>
          <a:graphicData uri="http://schemas.openxmlformats.org/presentationml/2006/ole">
            <mc:AlternateContent xmlns:mc="http://schemas.openxmlformats.org/markup-compatibility/2006">
              <mc:Choice xmlns:v="urn:schemas-microsoft-com:vml" Requires="v">
                <p:oleObj spid="_x0000_s30779" name="Equation" r:id="rId7" imgW="558720" imgH="431640" progId="Equation.DSMT4">
                  <p:embed/>
                </p:oleObj>
              </mc:Choice>
              <mc:Fallback>
                <p:oleObj name="Equation" r:id="rId7" imgW="558720" imgH="4316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9088" y="3200400"/>
                        <a:ext cx="1519237"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7"/>
          <p:cNvSpPr>
            <a:spLocks noChangeArrowheads="1"/>
          </p:cNvSpPr>
          <p:nvPr/>
        </p:nvSpPr>
        <p:spPr bwMode="auto">
          <a:xfrm>
            <a:off x="685800" y="5486400"/>
            <a:ext cx="17526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749" name="Rectangle 2"/>
          <p:cNvSpPr>
            <a:spLocks noGrp="1" noChangeArrowheads="1"/>
          </p:cNvSpPr>
          <p:nvPr>
            <p:ph type="title"/>
          </p:nvPr>
        </p:nvSpPr>
        <p:spPr>
          <a:xfrm>
            <a:off x="1371600" y="152400"/>
            <a:ext cx="6553200" cy="990600"/>
          </a:xfrm>
        </p:spPr>
        <p:txBody>
          <a:bodyPr/>
          <a:lstStyle/>
          <a:p>
            <a:pPr eaLnBrk="1" hangingPunct="1"/>
            <a:r>
              <a:rPr lang="en-US" altLang="en-US" sz="3200" smtClean="0"/>
              <a:t>Voltage Divider Rule – </a:t>
            </a:r>
            <a:br>
              <a:rPr lang="en-US" altLang="en-US" sz="3200" smtClean="0"/>
            </a:br>
            <a:r>
              <a:rPr lang="en-US" altLang="en-US" sz="3200" smtClean="0"/>
              <a:t>Derivation Step 3</a:t>
            </a:r>
          </a:p>
        </p:txBody>
      </p:sp>
      <p:sp>
        <p:nvSpPr>
          <p:cNvPr id="31750" name="Rectangle 3"/>
          <p:cNvSpPr>
            <a:spLocks noGrp="1" noChangeArrowheads="1"/>
          </p:cNvSpPr>
          <p:nvPr>
            <p:ph type="body" idx="1"/>
          </p:nvPr>
        </p:nvSpPr>
        <p:spPr>
          <a:xfrm>
            <a:off x="304800" y="1752600"/>
            <a:ext cx="6477000" cy="1524000"/>
          </a:xfrm>
        </p:spPr>
        <p:txBody>
          <a:bodyPr/>
          <a:lstStyle/>
          <a:p>
            <a:pPr marL="0" indent="454025" eaLnBrk="1" hangingPunct="1">
              <a:buFontTx/>
              <a:buNone/>
            </a:pPr>
            <a:r>
              <a:rPr lang="en-US" altLang="en-US" sz="2800" dirty="0" smtClean="0"/>
              <a:t>These are two expressions for the same current, so they must be equal to each other.  Therefore, we can write</a:t>
            </a:r>
          </a:p>
        </p:txBody>
      </p:sp>
      <p:pic>
        <p:nvPicPr>
          <p:cNvPr id="31751"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746" name="Object 5"/>
          <p:cNvGraphicFramePr>
            <a:graphicFrameLocks noChangeAspect="1"/>
          </p:cNvGraphicFramePr>
          <p:nvPr/>
        </p:nvGraphicFramePr>
        <p:xfrm>
          <a:off x="6943725" y="1223963"/>
          <a:ext cx="2200275" cy="5634037"/>
        </p:xfrm>
        <a:graphic>
          <a:graphicData uri="http://schemas.openxmlformats.org/presentationml/2006/ole">
            <mc:AlternateContent xmlns:mc="http://schemas.openxmlformats.org/markup-compatibility/2006">
              <mc:Choice xmlns:v="urn:schemas-microsoft-com:vml" Requires="v">
                <p:oleObj spid="_x0000_s31802" name="VISIO" r:id="rId5" imgW="2200320" imgH="5634720" progId="Visio.Drawing.6">
                  <p:embed/>
                </p:oleObj>
              </mc:Choice>
              <mc:Fallback>
                <p:oleObj name="VISIO" r:id="rId5" imgW="2200320" imgH="563472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3725" y="1223963"/>
                        <a:ext cx="2200275" cy="56340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6"/>
          <p:cNvGraphicFramePr>
            <a:graphicFrameLocks noChangeAspect="1"/>
          </p:cNvGraphicFramePr>
          <p:nvPr/>
        </p:nvGraphicFramePr>
        <p:xfrm>
          <a:off x="381000" y="3200400"/>
          <a:ext cx="6388100" cy="2417763"/>
        </p:xfrm>
        <a:graphic>
          <a:graphicData uri="http://schemas.openxmlformats.org/presentationml/2006/ole">
            <mc:AlternateContent xmlns:mc="http://schemas.openxmlformats.org/markup-compatibility/2006">
              <mc:Choice xmlns:v="urn:schemas-microsoft-com:vml" Requires="v">
                <p:oleObj spid="_x0000_s31803" name="Equation" r:id="rId7" imgW="2349360" imgH="888840" progId="Equation.DSMT4">
                  <p:embed/>
                </p:oleObj>
              </mc:Choice>
              <mc:Fallback>
                <p:oleObj name="Equation" r:id="rId7" imgW="2349360" imgH="8888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200400"/>
                        <a:ext cx="6388100" cy="2417763"/>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7"/>
          <p:cNvSpPr>
            <a:spLocks noChangeArrowheads="1"/>
          </p:cNvSpPr>
          <p:nvPr/>
        </p:nvSpPr>
        <p:spPr bwMode="auto">
          <a:xfrm>
            <a:off x="914400" y="5486400"/>
            <a:ext cx="17526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73" name="Rectangle 2"/>
          <p:cNvSpPr>
            <a:spLocks noGrp="1" noChangeArrowheads="1"/>
          </p:cNvSpPr>
          <p:nvPr>
            <p:ph type="title"/>
          </p:nvPr>
        </p:nvSpPr>
        <p:spPr>
          <a:xfrm>
            <a:off x="1371600" y="152400"/>
            <a:ext cx="6553200" cy="990600"/>
          </a:xfrm>
        </p:spPr>
        <p:txBody>
          <a:bodyPr/>
          <a:lstStyle/>
          <a:p>
            <a:pPr eaLnBrk="1" hangingPunct="1"/>
            <a:r>
              <a:rPr lang="en-US" altLang="en-US" sz="3200" smtClean="0"/>
              <a:t>The Voltage Divider Rule</a:t>
            </a:r>
          </a:p>
        </p:txBody>
      </p:sp>
      <p:sp>
        <p:nvSpPr>
          <p:cNvPr id="32774" name="Rectangle 3"/>
          <p:cNvSpPr>
            <a:spLocks noGrp="1" noChangeArrowheads="1"/>
          </p:cNvSpPr>
          <p:nvPr>
            <p:ph type="body" idx="1"/>
          </p:nvPr>
        </p:nvSpPr>
        <p:spPr>
          <a:xfrm>
            <a:off x="304800" y="1752600"/>
            <a:ext cx="6477000" cy="1752600"/>
          </a:xfrm>
        </p:spPr>
        <p:txBody>
          <a:bodyPr/>
          <a:lstStyle/>
          <a:p>
            <a:pPr marL="0" indent="454025" eaLnBrk="1" hangingPunct="1">
              <a:buFontTx/>
              <a:buNone/>
            </a:pPr>
            <a:r>
              <a:rPr lang="en-US" altLang="en-US" dirty="0" smtClean="0"/>
              <a:t>This is the expression we wanted.  We call this the Voltage Divider Rule (VDR).</a:t>
            </a:r>
          </a:p>
        </p:txBody>
      </p:sp>
      <p:pic>
        <p:nvPicPr>
          <p:cNvPr id="32775"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770" name="Object 5"/>
          <p:cNvGraphicFramePr>
            <a:graphicFrameLocks noChangeAspect="1"/>
          </p:cNvGraphicFramePr>
          <p:nvPr/>
        </p:nvGraphicFramePr>
        <p:xfrm>
          <a:off x="6943725" y="1223963"/>
          <a:ext cx="2200275" cy="5634037"/>
        </p:xfrm>
        <a:graphic>
          <a:graphicData uri="http://schemas.openxmlformats.org/presentationml/2006/ole">
            <mc:AlternateContent xmlns:mc="http://schemas.openxmlformats.org/markup-compatibility/2006">
              <mc:Choice xmlns:v="urn:schemas-microsoft-com:vml" Requires="v">
                <p:oleObj spid="_x0000_s32826" name="VISIO" r:id="rId5" imgW="2200320" imgH="5634720" progId="Visio.Drawing.6">
                  <p:embed/>
                </p:oleObj>
              </mc:Choice>
              <mc:Fallback>
                <p:oleObj name="VISIO" r:id="rId5" imgW="2200320" imgH="563472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3725" y="1223963"/>
                        <a:ext cx="2200275" cy="56340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6"/>
          <p:cNvGraphicFramePr>
            <a:graphicFrameLocks noChangeAspect="1"/>
          </p:cNvGraphicFramePr>
          <p:nvPr>
            <p:extLst>
              <p:ext uri="{D42A27DB-BD31-4B8C-83A1-F6EECF244321}">
                <p14:modId xmlns:p14="http://schemas.microsoft.com/office/powerpoint/2010/main" val="1370772757"/>
              </p:ext>
            </p:extLst>
          </p:nvPr>
        </p:nvGraphicFramePr>
        <p:xfrm>
          <a:off x="1676400" y="3429000"/>
          <a:ext cx="3349625" cy="1174750"/>
        </p:xfrm>
        <a:graphic>
          <a:graphicData uri="http://schemas.openxmlformats.org/presentationml/2006/ole">
            <mc:AlternateContent xmlns:mc="http://schemas.openxmlformats.org/markup-compatibility/2006">
              <mc:Choice xmlns:v="urn:schemas-microsoft-com:vml" Requires="v">
                <p:oleObj spid="_x0000_s32827" name="Equation" r:id="rId7" imgW="1231560" imgH="431640" progId="Equation.DSMT4">
                  <p:embed/>
                </p:oleObj>
              </mc:Choice>
              <mc:Fallback>
                <p:oleObj name="Equation" r:id="rId7" imgW="1231560" imgH="4316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429000"/>
                        <a:ext cx="3349625"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9"/>
          <p:cNvSpPr>
            <a:spLocks noChangeArrowheads="1"/>
          </p:cNvSpPr>
          <p:nvPr/>
        </p:nvSpPr>
        <p:spPr bwMode="auto">
          <a:xfrm>
            <a:off x="1066800" y="5486400"/>
            <a:ext cx="17526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3798" name="Rectangle 2"/>
          <p:cNvSpPr>
            <a:spLocks noGrp="1" noChangeArrowheads="1"/>
          </p:cNvSpPr>
          <p:nvPr>
            <p:ph type="title"/>
          </p:nvPr>
        </p:nvSpPr>
        <p:spPr>
          <a:xfrm>
            <a:off x="1371600" y="152400"/>
            <a:ext cx="6553200" cy="1066800"/>
          </a:xfrm>
        </p:spPr>
        <p:txBody>
          <a:bodyPr/>
          <a:lstStyle/>
          <a:p>
            <a:pPr eaLnBrk="1" hangingPunct="1"/>
            <a:r>
              <a:rPr lang="en-US" altLang="en-US" sz="3200" smtClean="0"/>
              <a:t>Voltage Divider Rule – </a:t>
            </a:r>
            <a:br>
              <a:rPr lang="en-US" altLang="en-US" sz="3200" smtClean="0"/>
            </a:br>
            <a:r>
              <a:rPr lang="en-US" altLang="en-US" sz="3200" smtClean="0"/>
              <a:t>For Each Resistor</a:t>
            </a:r>
          </a:p>
        </p:txBody>
      </p:sp>
      <p:sp>
        <p:nvSpPr>
          <p:cNvPr id="33799" name="Rectangle 3"/>
          <p:cNvSpPr>
            <a:spLocks noGrp="1" noChangeArrowheads="1"/>
          </p:cNvSpPr>
          <p:nvPr>
            <p:ph type="body" idx="1"/>
          </p:nvPr>
        </p:nvSpPr>
        <p:spPr>
          <a:xfrm>
            <a:off x="152400" y="1752600"/>
            <a:ext cx="6629400" cy="3581400"/>
          </a:xfrm>
        </p:spPr>
        <p:txBody>
          <a:bodyPr/>
          <a:lstStyle/>
          <a:p>
            <a:pPr marL="0" indent="454025" eaLnBrk="1" hangingPunct="1">
              <a:lnSpc>
                <a:spcPct val="90000"/>
              </a:lnSpc>
              <a:buFontTx/>
              <a:buNone/>
            </a:pPr>
            <a:r>
              <a:rPr lang="en-US" altLang="en-US" sz="2800" dirty="0" smtClean="0"/>
              <a:t>This is easy enough to remember that most people just memorize it.  Remember that it only works for resistors that are in series.  Of course, there is a similar rule for the other resistor.  For the voltage across one resistor, we put </a:t>
            </a:r>
            <a:br>
              <a:rPr lang="en-US" altLang="en-US" sz="2800" dirty="0" smtClean="0"/>
            </a:br>
            <a:r>
              <a:rPr lang="en-US" altLang="en-US" sz="2800" dirty="0" smtClean="0"/>
              <a:t>that resistor value </a:t>
            </a:r>
            <a:br>
              <a:rPr lang="en-US" altLang="en-US" sz="2800" dirty="0" smtClean="0"/>
            </a:br>
            <a:r>
              <a:rPr lang="en-US" altLang="en-US" sz="2800" dirty="0" smtClean="0"/>
              <a:t>in the numerator.</a:t>
            </a:r>
          </a:p>
        </p:txBody>
      </p:sp>
      <p:pic>
        <p:nvPicPr>
          <p:cNvPr id="33800"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794" name="Object 5"/>
          <p:cNvGraphicFramePr>
            <a:graphicFrameLocks noChangeAspect="1"/>
          </p:cNvGraphicFramePr>
          <p:nvPr/>
        </p:nvGraphicFramePr>
        <p:xfrm>
          <a:off x="3200400" y="4191000"/>
          <a:ext cx="3349625" cy="1174750"/>
        </p:xfrm>
        <a:graphic>
          <a:graphicData uri="http://schemas.openxmlformats.org/presentationml/2006/ole">
            <mc:AlternateContent xmlns:mc="http://schemas.openxmlformats.org/markup-compatibility/2006">
              <mc:Choice xmlns:v="urn:schemas-microsoft-com:vml" Requires="v">
                <p:oleObj spid="_x0000_s33877" name="Equation" r:id="rId5" imgW="1231560" imgH="431640" progId="Equation.DSMT4">
                  <p:embed/>
                </p:oleObj>
              </mc:Choice>
              <mc:Fallback>
                <p:oleObj name="Equation" r:id="rId5" imgW="1231560" imgH="431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191000"/>
                        <a:ext cx="3349625"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5" name="Object 6"/>
          <p:cNvGraphicFramePr>
            <a:graphicFrameLocks noChangeAspect="1"/>
          </p:cNvGraphicFramePr>
          <p:nvPr/>
        </p:nvGraphicFramePr>
        <p:xfrm>
          <a:off x="6943725" y="1223963"/>
          <a:ext cx="2200275" cy="5634037"/>
        </p:xfrm>
        <a:graphic>
          <a:graphicData uri="http://schemas.openxmlformats.org/presentationml/2006/ole">
            <mc:AlternateContent xmlns:mc="http://schemas.openxmlformats.org/markup-compatibility/2006">
              <mc:Choice xmlns:v="urn:schemas-microsoft-com:vml" Requires="v">
                <p:oleObj spid="_x0000_s33878" name="VISIO" r:id="rId7" imgW="2200320" imgH="5634720" progId="Visio.Drawing.6">
                  <p:embed/>
                </p:oleObj>
              </mc:Choice>
              <mc:Fallback>
                <p:oleObj name="VISIO" r:id="rId7" imgW="2200320" imgH="5634720" progId="Visio.Drawing.6">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3725" y="1223963"/>
                        <a:ext cx="2200275" cy="56340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7"/>
          <p:cNvGraphicFramePr>
            <a:graphicFrameLocks noChangeAspect="1"/>
          </p:cNvGraphicFramePr>
          <p:nvPr/>
        </p:nvGraphicFramePr>
        <p:xfrm>
          <a:off x="3182938" y="5410200"/>
          <a:ext cx="3384550" cy="1174750"/>
        </p:xfrm>
        <a:graphic>
          <a:graphicData uri="http://schemas.openxmlformats.org/presentationml/2006/ole">
            <mc:AlternateContent xmlns:mc="http://schemas.openxmlformats.org/markup-compatibility/2006">
              <mc:Choice xmlns:v="urn:schemas-microsoft-com:vml" Requires="v">
                <p:oleObj spid="_x0000_s33879" name="Equation" r:id="rId9" imgW="1244520" imgH="431640" progId="Equation.DSMT4">
                  <p:embed/>
                </p:oleObj>
              </mc:Choice>
              <mc:Fallback>
                <p:oleObj name="Equation" r:id="rId9" imgW="1244520" imgH="43164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2938" y="5410200"/>
                        <a:ext cx="3384550"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1" name="Text Box 8"/>
          <p:cNvSpPr txBox="1">
            <a:spLocks noChangeArrowheads="1"/>
          </p:cNvSpPr>
          <p:nvPr/>
        </p:nvSpPr>
        <p:spPr bwMode="auto">
          <a:xfrm>
            <a:off x="8077200" y="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11"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9"/>
          <p:cNvSpPr>
            <a:spLocks noChangeArrowheads="1"/>
          </p:cNvSpPr>
          <p:nvPr/>
        </p:nvSpPr>
        <p:spPr bwMode="auto">
          <a:xfrm>
            <a:off x="5410200" y="1981200"/>
            <a:ext cx="2438400" cy="2362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2707" name="Rectangle 8"/>
          <p:cNvSpPr>
            <a:spLocks noChangeArrowheads="1"/>
          </p:cNvSpPr>
          <p:nvPr/>
        </p:nvSpPr>
        <p:spPr bwMode="auto">
          <a:xfrm>
            <a:off x="4953000" y="5334000"/>
            <a:ext cx="1752600" cy="1524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2708" name="Rectangle 7"/>
          <p:cNvSpPr>
            <a:spLocks noChangeArrowheads="1"/>
          </p:cNvSpPr>
          <p:nvPr/>
        </p:nvSpPr>
        <p:spPr bwMode="auto">
          <a:xfrm>
            <a:off x="6629400" y="4572000"/>
            <a:ext cx="2209800" cy="1905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2709" name="Rectangle 2"/>
          <p:cNvSpPr>
            <a:spLocks noGrp="1" noChangeArrowheads="1"/>
          </p:cNvSpPr>
          <p:nvPr>
            <p:ph type="title"/>
          </p:nvPr>
        </p:nvSpPr>
        <p:spPr>
          <a:xfrm>
            <a:off x="685800" y="609600"/>
            <a:ext cx="7772400" cy="1143000"/>
          </a:xfrm>
        </p:spPr>
        <p:txBody>
          <a:bodyPr/>
          <a:lstStyle/>
          <a:p>
            <a:pPr eaLnBrk="1" hangingPunct="1"/>
            <a:r>
              <a:rPr lang="en-US" altLang="en-US" sz="4000" dirty="0" smtClean="0"/>
              <a:t>Current Divider Rule – </a:t>
            </a:r>
            <a:br>
              <a:rPr lang="en-US" altLang="en-US" sz="4000" dirty="0" smtClean="0"/>
            </a:br>
            <a:r>
              <a:rPr lang="en-US" altLang="en-US" sz="4000" dirty="0" smtClean="0"/>
              <a:t>Our Second Circuit Analysis Tool</a:t>
            </a:r>
          </a:p>
        </p:txBody>
      </p:sp>
      <p:sp>
        <p:nvSpPr>
          <p:cNvPr id="72710" name="Rectangle 3"/>
          <p:cNvSpPr>
            <a:spLocks noGrp="1" noChangeArrowheads="1"/>
          </p:cNvSpPr>
          <p:nvPr>
            <p:ph type="body" idx="1"/>
          </p:nvPr>
        </p:nvSpPr>
        <p:spPr>
          <a:xfrm>
            <a:off x="304800" y="1752600"/>
            <a:ext cx="5181600" cy="4953000"/>
          </a:xfrm>
        </p:spPr>
        <p:txBody>
          <a:bodyPr/>
          <a:lstStyle/>
          <a:p>
            <a:pPr marL="0" indent="454025" eaLnBrk="1" hangingPunct="1">
              <a:buFontTx/>
              <a:buNone/>
            </a:pPr>
            <a:r>
              <a:rPr lang="en-US" altLang="en-US" sz="2400" dirty="0" smtClean="0"/>
              <a:t>The Current Divider Rule (CDR) is the second of a long list of tools that we are going to develop to make circuit analysis quicker and easier.  Again, if the same situation occurs often, we can derive the solution once, and use it whenever it applies.  As with any tools, the keys are:</a:t>
            </a:r>
          </a:p>
          <a:p>
            <a:pPr marL="0" indent="454025" eaLnBrk="1" hangingPunct="1">
              <a:buFontTx/>
              <a:buAutoNum type="arabicPeriod"/>
            </a:pPr>
            <a:r>
              <a:rPr lang="en-US" altLang="en-US" sz="2400" dirty="0" smtClean="0"/>
              <a:t>Recognizing when the tool works and when it doesn’t work.</a:t>
            </a:r>
          </a:p>
          <a:p>
            <a:pPr marL="0" indent="454025" eaLnBrk="1" hangingPunct="1">
              <a:buFontTx/>
              <a:buAutoNum type="arabicPeriod"/>
            </a:pPr>
            <a:r>
              <a:rPr lang="en-US" altLang="en-US" sz="2400" dirty="0" smtClean="0"/>
              <a:t>Using the tool properly.</a:t>
            </a:r>
          </a:p>
        </p:txBody>
      </p:sp>
      <p:pic>
        <p:nvPicPr>
          <p:cNvPr id="72711" name="Picture 4" descr="bd1365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410200"/>
            <a:ext cx="16002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5" descr="j00761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648200"/>
            <a:ext cx="19812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6" descr="ag00172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057400"/>
            <a:ext cx="2209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6"/>
          <p:cNvSpPr>
            <a:spLocks noChangeArrowheads="1"/>
          </p:cNvSpPr>
          <p:nvPr/>
        </p:nvSpPr>
        <p:spPr bwMode="auto">
          <a:xfrm>
            <a:off x="1371600" y="5486400"/>
            <a:ext cx="18288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0" name="Rectangle 2"/>
          <p:cNvSpPr>
            <a:spLocks noGrp="1" noChangeArrowheads="1"/>
          </p:cNvSpPr>
          <p:nvPr>
            <p:ph type="title"/>
          </p:nvPr>
        </p:nvSpPr>
        <p:spPr>
          <a:xfrm>
            <a:off x="1371600" y="152400"/>
            <a:ext cx="6553200" cy="1447800"/>
          </a:xfrm>
        </p:spPr>
        <p:txBody>
          <a:bodyPr/>
          <a:lstStyle/>
          <a:p>
            <a:pPr eaLnBrk="1" hangingPunct="1"/>
            <a:r>
              <a:rPr lang="en-US" altLang="en-US" sz="3200" smtClean="0"/>
              <a:t>Current Divider Rule – </a:t>
            </a:r>
            <a:br>
              <a:rPr lang="en-US" altLang="en-US" sz="3200" smtClean="0"/>
            </a:br>
            <a:r>
              <a:rPr lang="en-US" altLang="en-US" sz="3200" smtClean="0"/>
              <a:t>Setting up the Derivation</a:t>
            </a:r>
          </a:p>
        </p:txBody>
      </p:sp>
      <p:sp>
        <p:nvSpPr>
          <p:cNvPr id="34821" name="Rectangle 3"/>
          <p:cNvSpPr>
            <a:spLocks noGrp="1" noChangeArrowheads="1"/>
          </p:cNvSpPr>
          <p:nvPr>
            <p:ph type="body" idx="1"/>
          </p:nvPr>
        </p:nvSpPr>
        <p:spPr>
          <a:xfrm>
            <a:off x="304800" y="1828800"/>
            <a:ext cx="5486400" cy="3581400"/>
          </a:xfrm>
        </p:spPr>
        <p:txBody>
          <a:bodyPr/>
          <a:lstStyle/>
          <a:p>
            <a:pPr marL="0" indent="454025" eaLnBrk="1" hangingPunct="1">
              <a:buFontTx/>
              <a:buNone/>
            </a:pPr>
            <a:r>
              <a:rPr lang="en-US" altLang="en-US" sz="2400" dirty="0" smtClean="0"/>
              <a:t>The Current Divider Rule involves the currents through parallel resistors.  Let’s take the case where we have two resistors in parallel.  Assume for the moment that the current feeding these two resistors, </a:t>
            </a:r>
            <a:r>
              <a:rPr lang="en-US" altLang="en-US" sz="2400" i="1" dirty="0" err="1" smtClean="0">
                <a:solidFill>
                  <a:srgbClr val="FF0000"/>
                </a:solidFill>
              </a:rPr>
              <a:t>i</a:t>
            </a:r>
            <a:r>
              <a:rPr lang="en-US" altLang="en-US" sz="2400" i="1" baseline="-25000" dirty="0" err="1" smtClean="0">
                <a:solidFill>
                  <a:srgbClr val="FF0000"/>
                </a:solidFill>
              </a:rPr>
              <a:t>TOTAL</a:t>
            </a:r>
            <a:r>
              <a:rPr lang="en-US" altLang="en-US" sz="2400" dirty="0" smtClean="0"/>
              <a:t>, is known.  Assume that we want the current through one of the resistors, shown here as </a:t>
            </a:r>
            <a:r>
              <a:rPr lang="en-US" altLang="en-US" sz="2400" i="1" dirty="0" smtClean="0">
                <a:solidFill>
                  <a:srgbClr val="3366FF"/>
                </a:solidFill>
              </a:rPr>
              <a:t>i</a:t>
            </a:r>
            <a:r>
              <a:rPr lang="en-US" altLang="en-US" sz="2400" i="1" baseline="-25000" dirty="0" smtClean="0">
                <a:solidFill>
                  <a:srgbClr val="3366FF"/>
                </a:solidFill>
              </a:rPr>
              <a:t>R1</a:t>
            </a:r>
            <a:r>
              <a:rPr lang="en-US" altLang="en-US" sz="2400" dirty="0" smtClean="0"/>
              <a:t>.  Let’s find it.</a:t>
            </a:r>
          </a:p>
        </p:txBody>
      </p:sp>
      <p:pic>
        <p:nvPicPr>
          <p:cNvPr id="34822"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818" name="Object 5"/>
          <p:cNvGraphicFramePr>
            <a:graphicFrameLocks noChangeAspect="1"/>
          </p:cNvGraphicFramePr>
          <p:nvPr/>
        </p:nvGraphicFramePr>
        <p:xfrm>
          <a:off x="5838825" y="2227263"/>
          <a:ext cx="3305175" cy="4630737"/>
        </p:xfrm>
        <a:graphic>
          <a:graphicData uri="http://schemas.openxmlformats.org/presentationml/2006/ole">
            <mc:AlternateContent xmlns:mc="http://schemas.openxmlformats.org/markup-compatibility/2006">
              <mc:Choice xmlns:v="urn:schemas-microsoft-com:vml" Requires="v">
                <p:oleObj spid="_x0000_s34848" name="VISIO" r:id="rId5" imgW="3686040" imgH="4631040" progId="Visio.Drawing.6">
                  <p:embed/>
                </p:oleObj>
              </mc:Choice>
              <mc:Fallback>
                <p:oleObj name="VISIO" r:id="rId5" imgW="3686040" imgH="463104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r="10336"/>
                      <a:stretch>
                        <a:fillRect/>
                      </a:stretch>
                    </p:blipFill>
                    <p:spPr bwMode="auto">
                      <a:xfrm>
                        <a:off x="5838825" y="2227263"/>
                        <a:ext cx="3305175" cy="46307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7"/>
          <p:cNvSpPr>
            <a:spLocks noChangeArrowheads="1"/>
          </p:cNvSpPr>
          <p:nvPr/>
        </p:nvSpPr>
        <p:spPr bwMode="auto">
          <a:xfrm>
            <a:off x="1524000" y="5486400"/>
            <a:ext cx="17526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5845" name="Rectangle 2"/>
          <p:cNvSpPr>
            <a:spLocks noGrp="1" noChangeArrowheads="1"/>
          </p:cNvSpPr>
          <p:nvPr>
            <p:ph type="title"/>
          </p:nvPr>
        </p:nvSpPr>
        <p:spPr>
          <a:xfrm>
            <a:off x="1371600" y="152400"/>
            <a:ext cx="6553200" cy="1447800"/>
          </a:xfrm>
        </p:spPr>
        <p:txBody>
          <a:bodyPr/>
          <a:lstStyle/>
          <a:p>
            <a:pPr eaLnBrk="1" hangingPunct="1"/>
            <a:r>
              <a:rPr lang="en-US" altLang="en-US" sz="3200" smtClean="0"/>
              <a:t>Current Divider Rule – </a:t>
            </a:r>
            <a:br>
              <a:rPr lang="en-US" altLang="en-US" sz="3200" smtClean="0"/>
            </a:br>
            <a:r>
              <a:rPr lang="en-US" altLang="en-US" sz="3200" smtClean="0"/>
              <a:t>Derivation Step 1</a:t>
            </a:r>
          </a:p>
        </p:txBody>
      </p:sp>
      <p:sp>
        <p:nvSpPr>
          <p:cNvPr id="35846" name="Rectangle 3"/>
          <p:cNvSpPr>
            <a:spLocks noGrp="1" noChangeArrowheads="1"/>
          </p:cNvSpPr>
          <p:nvPr>
            <p:ph type="body" idx="1"/>
          </p:nvPr>
        </p:nvSpPr>
        <p:spPr>
          <a:xfrm>
            <a:off x="304800" y="1752600"/>
            <a:ext cx="5486400" cy="2057400"/>
          </a:xfrm>
        </p:spPr>
        <p:txBody>
          <a:bodyPr/>
          <a:lstStyle/>
          <a:p>
            <a:pPr marL="0" indent="454025" eaLnBrk="1" hangingPunct="1">
              <a:buFontTx/>
              <a:buNone/>
            </a:pPr>
            <a:r>
              <a:rPr lang="en-US" altLang="en-US" sz="2400" dirty="0" smtClean="0"/>
              <a:t>The voltage across both of these resistors is the same, since the resistors are in parallel.  The voltage, </a:t>
            </a:r>
            <a:r>
              <a:rPr lang="en-US" altLang="en-US" sz="2400" i="1" dirty="0" err="1" smtClean="0">
                <a:solidFill>
                  <a:srgbClr val="00FF00"/>
                </a:solidFill>
              </a:rPr>
              <a:t>v</a:t>
            </a:r>
            <a:r>
              <a:rPr lang="en-US" altLang="en-US" sz="2400" i="1" baseline="-25000" dirty="0" err="1" smtClean="0">
                <a:solidFill>
                  <a:srgbClr val="00FF00"/>
                </a:solidFill>
              </a:rPr>
              <a:t>X</a:t>
            </a:r>
            <a:r>
              <a:rPr lang="en-US" altLang="en-US" sz="2400" dirty="0" smtClean="0"/>
              <a:t>, is the current multiplied by the equivalent parallel resistance,  </a:t>
            </a:r>
          </a:p>
        </p:txBody>
      </p:sp>
      <p:pic>
        <p:nvPicPr>
          <p:cNvPr id="35847"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42" name="Object 5"/>
          <p:cNvGraphicFramePr>
            <a:graphicFrameLocks noChangeAspect="1"/>
          </p:cNvGraphicFramePr>
          <p:nvPr/>
        </p:nvGraphicFramePr>
        <p:xfrm>
          <a:off x="1219200" y="3733800"/>
          <a:ext cx="3970338" cy="2003425"/>
        </p:xfrm>
        <a:graphic>
          <a:graphicData uri="http://schemas.openxmlformats.org/presentationml/2006/ole">
            <mc:AlternateContent xmlns:mc="http://schemas.openxmlformats.org/markup-compatibility/2006">
              <mc:Choice xmlns:v="urn:schemas-microsoft-com:vml" Requires="v">
                <p:oleObj spid="_x0000_s35898" name="Equation" r:id="rId5" imgW="1460160" imgH="736560" progId="Equation.DSMT4">
                  <p:embed/>
                </p:oleObj>
              </mc:Choice>
              <mc:Fallback>
                <p:oleObj name="Equation" r:id="rId5" imgW="1460160" imgH="7365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733800"/>
                        <a:ext cx="3970338" cy="20034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3" name="Object 6"/>
          <p:cNvGraphicFramePr>
            <a:graphicFrameLocks noChangeAspect="1"/>
          </p:cNvGraphicFramePr>
          <p:nvPr/>
        </p:nvGraphicFramePr>
        <p:xfrm>
          <a:off x="5991225" y="2227263"/>
          <a:ext cx="3152775" cy="4630737"/>
        </p:xfrm>
        <a:graphic>
          <a:graphicData uri="http://schemas.openxmlformats.org/presentationml/2006/ole">
            <mc:AlternateContent xmlns:mc="http://schemas.openxmlformats.org/markup-compatibility/2006">
              <mc:Choice xmlns:v="urn:schemas-microsoft-com:vml" Requires="v">
                <p:oleObj spid="_x0000_s35899" name="VISIO" r:id="rId7" imgW="3686040" imgH="4631040" progId="Visio.Drawing.6">
                  <p:embed/>
                </p:oleObj>
              </mc:Choice>
              <mc:Fallback>
                <p:oleObj name="VISIO" r:id="rId7" imgW="3686040" imgH="4631040" progId="Visio.Drawing.6">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r="14470"/>
                      <a:stretch>
                        <a:fillRect/>
                      </a:stretch>
                    </p:blipFill>
                    <p:spPr bwMode="auto">
                      <a:xfrm>
                        <a:off x="5991225" y="2227263"/>
                        <a:ext cx="3152775" cy="46307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304800"/>
            <a:ext cx="7772400" cy="1143000"/>
          </a:xfrm>
        </p:spPr>
        <p:txBody>
          <a:bodyPr/>
          <a:lstStyle/>
          <a:p>
            <a:pPr eaLnBrk="1" hangingPunct="1"/>
            <a:r>
              <a:rPr lang="en-US" altLang="en-US" sz="4000" smtClean="0"/>
              <a:t>Equivalent Circuits: </a:t>
            </a:r>
            <a:br>
              <a:rPr lang="en-US" altLang="en-US" sz="4000" smtClean="0"/>
            </a:br>
            <a:r>
              <a:rPr lang="en-US" altLang="en-US" sz="4000" smtClean="0"/>
              <a:t>A Definition Considered</a:t>
            </a:r>
          </a:p>
        </p:txBody>
      </p:sp>
      <p:sp>
        <p:nvSpPr>
          <p:cNvPr id="56323" name="Rectangle 3"/>
          <p:cNvSpPr>
            <a:spLocks noGrp="1" noChangeArrowheads="1"/>
          </p:cNvSpPr>
          <p:nvPr>
            <p:ph type="body" idx="1"/>
          </p:nvPr>
        </p:nvSpPr>
        <p:spPr>
          <a:xfrm>
            <a:off x="152400" y="2057400"/>
            <a:ext cx="4267200" cy="4495800"/>
          </a:xfrm>
        </p:spPr>
        <p:txBody>
          <a:bodyPr/>
          <a:lstStyle/>
          <a:p>
            <a:pPr marL="0" indent="458788" eaLnBrk="1" hangingPunct="1">
              <a:buFontTx/>
              <a:buNone/>
            </a:pPr>
            <a:r>
              <a:rPr lang="en-US" altLang="en-US" sz="2000" dirty="0" smtClean="0">
                <a:cs typeface="Times New Roman" panose="02020603050405020304" pitchFamily="18" charset="0"/>
              </a:rPr>
              <a:t>Two circuits are considered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to be equivalent if they behave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the same with respect to the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things to which they are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connected.  One can replace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one circuit with another circuit,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and everything else cannot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tell the difference. </a:t>
            </a:r>
            <a:r>
              <a:rPr lang="en-US" altLang="en-US" sz="2000" dirty="0" smtClean="0"/>
              <a:t> </a:t>
            </a:r>
          </a:p>
          <a:p>
            <a:pPr marL="0" indent="458788" eaLnBrk="1" hangingPunct="1">
              <a:buFontTx/>
              <a:buNone/>
            </a:pPr>
            <a:r>
              <a:rPr lang="en-US" altLang="en-US" sz="2000" dirty="0" smtClean="0"/>
              <a:t>In this jigsaw puzzle, the rest of the puzzle cannot tell whether the yellow or the green piece is inserted.  This is analogous to what happens with equivalent circuits.</a:t>
            </a:r>
          </a:p>
        </p:txBody>
      </p:sp>
      <p:pic>
        <p:nvPicPr>
          <p:cNvPr id="56324" name="Picture 4" descr="puzzle_picture"/>
          <p:cNvPicPr>
            <a:picLocks noChangeAspect="1" noChangeArrowheads="1"/>
          </p:cNvPicPr>
          <p:nvPr/>
        </p:nvPicPr>
        <p:blipFill>
          <a:blip r:embed="rId3">
            <a:extLst>
              <a:ext uri="{28A0092B-C50C-407E-A947-70E740481C1C}">
                <a14:useLocalDpi xmlns:a14="http://schemas.microsoft.com/office/drawing/2010/main" val="0"/>
              </a:ext>
            </a:extLst>
          </a:blip>
          <a:srcRect l="5426"/>
          <a:stretch>
            <a:fillRect/>
          </a:stretch>
        </p:blipFill>
        <p:spPr bwMode="auto">
          <a:xfrm>
            <a:off x="4343400" y="3048000"/>
            <a:ext cx="4648200" cy="3238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7"/>
          <p:cNvSpPr>
            <a:spLocks noChangeArrowheads="1"/>
          </p:cNvSpPr>
          <p:nvPr/>
        </p:nvSpPr>
        <p:spPr bwMode="auto">
          <a:xfrm>
            <a:off x="1752600" y="5486400"/>
            <a:ext cx="17526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869" name="Rectangle 2"/>
          <p:cNvSpPr>
            <a:spLocks noGrp="1" noChangeArrowheads="1"/>
          </p:cNvSpPr>
          <p:nvPr>
            <p:ph type="title"/>
          </p:nvPr>
        </p:nvSpPr>
        <p:spPr>
          <a:xfrm>
            <a:off x="1371600" y="152400"/>
            <a:ext cx="6553200" cy="1447800"/>
          </a:xfrm>
        </p:spPr>
        <p:txBody>
          <a:bodyPr/>
          <a:lstStyle/>
          <a:p>
            <a:pPr eaLnBrk="1" hangingPunct="1"/>
            <a:r>
              <a:rPr lang="en-US" altLang="en-US" sz="3200" smtClean="0"/>
              <a:t>Current Divider Rule – </a:t>
            </a:r>
            <a:br>
              <a:rPr lang="en-US" altLang="en-US" sz="3200" smtClean="0"/>
            </a:br>
            <a:r>
              <a:rPr lang="en-US" altLang="en-US" sz="3200" smtClean="0"/>
              <a:t>Derivation Step 2</a:t>
            </a:r>
          </a:p>
        </p:txBody>
      </p:sp>
      <p:sp>
        <p:nvSpPr>
          <p:cNvPr id="36870" name="Rectangle 3"/>
          <p:cNvSpPr>
            <a:spLocks noGrp="1" noChangeArrowheads="1"/>
          </p:cNvSpPr>
          <p:nvPr>
            <p:ph type="body" idx="1"/>
          </p:nvPr>
        </p:nvSpPr>
        <p:spPr>
          <a:xfrm>
            <a:off x="304800" y="1752600"/>
            <a:ext cx="5638800" cy="1524000"/>
          </a:xfrm>
        </p:spPr>
        <p:txBody>
          <a:bodyPr/>
          <a:lstStyle/>
          <a:p>
            <a:pPr marL="0" indent="454025" eaLnBrk="1" hangingPunct="1">
              <a:lnSpc>
                <a:spcPct val="90000"/>
              </a:lnSpc>
              <a:buFontTx/>
              <a:buNone/>
            </a:pPr>
            <a:r>
              <a:rPr lang="en-US" altLang="en-US" dirty="0" smtClean="0"/>
              <a:t>The voltage across resistor </a:t>
            </a:r>
            <a:r>
              <a:rPr lang="en-US" altLang="en-US" i="1" dirty="0" smtClean="0"/>
              <a:t>R</a:t>
            </a:r>
            <a:r>
              <a:rPr lang="en-US" altLang="en-US" i="1" baseline="-25000" dirty="0" smtClean="0"/>
              <a:t>1</a:t>
            </a:r>
            <a:r>
              <a:rPr lang="en-US" altLang="en-US" dirty="0" smtClean="0"/>
              <a:t> is the same voltage, </a:t>
            </a:r>
            <a:r>
              <a:rPr lang="en-US" altLang="en-US" i="1" dirty="0" err="1" smtClean="0">
                <a:solidFill>
                  <a:srgbClr val="00FF00"/>
                </a:solidFill>
              </a:rPr>
              <a:t>v</a:t>
            </a:r>
            <a:r>
              <a:rPr lang="en-US" altLang="en-US" i="1" baseline="-25000" dirty="0" err="1" smtClean="0">
                <a:solidFill>
                  <a:srgbClr val="00FF00"/>
                </a:solidFill>
              </a:rPr>
              <a:t>X</a:t>
            </a:r>
            <a:r>
              <a:rPr lang="en-US" altLang="en-US" dirty="0" smtClean="0"/>
              <a:t>.  The voltage, </a:t>
            </a:r>
            <a:r>
              <a:rPr lang="en-US" altLang="en-US" i="1" dirty="0" err="1" smtClean="0">
                <a:solidFill>
                  <a:srgbClr val="00FF00"/>
                </a:solidFill>
              </a:rPr>
              <a:t>v</a:t>
            </a:r>
            <a:r>
              <a:rPr lang="en-US" altLang="en-US" i="1" baseline="-25000" dirty="0" err="1" smtClean="0">
                <a:solidFill>
                  <a:srgbClr val="00FF00"/>
                </a:solidFill>
              </a:rPr>
              <a:t>X</a:t>
            </a:r>
            <a:r>
              <a:rPr lang="en-US" altLang="en-US" dirty="0" smtClean="0"/>
              <a:t>, is</a:t>
            </a:r>
          </a:p>
        </p:txBody>
      </p:sp>
      <p:pic>
        <p:nvPicPr>
          <p:cNvPr id="36871"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66" name="Object 5"/>
          <p:cNvGraphicFramePr>
            <a:graphicFrameLocks noChangeAspect="1"/>
          </p:cNvGraphicFramePr>
          <p:nvPr/>
        </p:nvGraphicFramePr>
        <p:xfrm>
          <a:off x="2165350" y="4256088"/>
          <a:ext cx="1760538" cy="587375"/>
        </p:xfrm>
        <a:graphic>
          <a:graphicData uri="http://schemas.openxmlformats.org/presentationml/2006/ole">
            <mc:AlternateContent xmlns:mc="http://schemas.openxmlformats.org/markup-compatibility/2006">
              <mc:Choice xmlns:v="urn:schemas-microsoft-com:vml" Requires="v">
                <p:oleObj spid="_x0000_s36922" name="Equation" r:id="rId5" imgW="647640" imgH="215640" progId="Equation.DSMT4">
                  <p:embed/>
                </p:oleObj>
              </mc:Choice>
              <mc:Fallback>
                <p:oleObj name="Equation" r:id="rId5" imgW="647640" imgH="215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4256088"/>
                        <a:ext cx="1760538" cy="58737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7" name="Object 6"/>
          <p:cNvGraphicFramePr>
            <a:graphicFrameLocks noChangeAspect="1"/>
          </p:cNvGraphicFramePr>
          <p:nvPr/>
        </p:nvGraphicFramePr>
        <p:xfrm>
          <a:off x="5991225" y="2227263"/>
          <a:ext cx="3152775" cy="4630737"/>
        </p:xfrm>
        <a:graphic>
          <a:graphicData uri="http://schemas.openxmlformats.org/presentationml/2006/ole">
            <mc:AlternateContent xmlns:mc="http://schemas.openxmlformats.org/markup-compatibility/2006">
              <mc:Choice xmlns:v="urn:schemas-microsoft-com:vml" Requires="v">
                <p:oleObj spid="_x0000_s36923" name="VISIO" r:id="rId7" imgW="3686040" imgH="4631040" progId="Visio.Drawing.6">
                  <p:embed/>
                </p:oleObj>
              </mc:Choice>
              <mc:Fallback>
                <p:oleObj name="VISIO" r:id="rId7" imgW="3686040" imgH="4631040" progId="Visio.Drawing.6">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r="14470"/>
                      <a:stretch>
                        <a:fillRect/>
                      </a:stretch>
                    </p:blipFill>
                    <p:spPr bwMode="auto">
                      <a:xfrm>
                        <a:off x="5991225" y="2227263"/>
                        <a:ext cx="3152775" cy="46307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7"/>
          <p:cNvSpPr>
            <a:spLocks noChangeArrowheads="1"/>
          </p:cNvSpPr>
          <p:nvPr/>
        </p:nvSpPr>
        <p:spPr bwMode="auto">
          <a:xfrm>
            <a:off x="1981200" y="5486400"/>
            <a:ext cx="18288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7893" name="Rectangle 2"/>
          <p:cNvSpPr>
            <a:spLocks noGrp="1" noChangeArrowheads="1"/>
          </p:cNvSpPr>
          <p:nvPr>
            <p:ph type="title"/>
          </p:nvPr>
        </p:nvSpPr>
        <p:spPr>
          <a:xfrm>
            <a:off x="1371600" y="152400"/>
            <a:ext cx="6553200" cy="1447800"/>
          </a:xfrm>
        </p:spPr>
        <p:txBody>
          <a:bodyPr/>
          <a:lstStyle/>
          <a:p>
            <a:pPr eaLnBrk="1" hangingPunct="1"/>
            <a:r>
              <a:rPr lang="en-US" altLang="en-US" sz="3200" smtClean="0"/>
              <a:t>Current Divider Rule – </a:t>
            </a:r>
            <a:br>
              <a:rPr lang="en-US" altLang="en-US" sz="3200" smtClean="0"/>
            </a:br>
            <a:r>
              <a:rPr lang="en-US" altLang="en-US" sz="3200" smtClean="0"/>
              <a:t>Derivation Step 3</a:t>
            </a:r>
          </a:p>
        </p:txBody>
      </p:sp>
      <p:sp>
        <p:nvSpPr>
          <p:cNvPr id="37894" name="Rectangle 3"/>
          <p:cNvSpPr>
            <a:spLocks noGrp="1" noChangeArrowheads="1"/>
          </p:cNvSpPr>
          <p:nvPr>
            <p:ph type="body" idx="1"/>
          </p:nvPr>
        </p:nvSpPr>
        <p:spPr>
          <a:xfrm>
            <a:off x="304800" y="1752600"/>
            <a:ext cx="5638800" cy="1524000"/>
          </a:xfrm>
        </p:spPr>
        <p:txBody>
          <a:bodyPr/>
          <a:lstStyle/>
          <a:p>
            <a:pPr marL="0" indent="454025" eaLnBrk="1" hangingPunct="1">
              <a:lnSpc>
                <a:spcPct val="90000"/>
              </a:lnSpc>
              <a:buFontTx/>
              <a:buNone/>
            </a:pPr>
            <a:r>
              <a:rPr lang="en-US" altLang="en-US" sz="2800" dirty="0" smtClean="0"/>
              <a:t>These are two expressions for the same voltage, so they must be equal to each other.  Therefore, we can write</a:t>
            </a:r>
          </a:p>
        </p:txBody>
      </p:sp>
      <p:pic>
        <p:nvPicPr>
          <p:cNvPr id="37895"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0" name="Object 5"/>
          <p:cNvGraphicFramePr>
            <a:graphicFrameLocks noChangeAspect="1"/>
          </p:cNvGraphicFramePr>
          <p:nvPr/>
        </p:nvGraphicFramePr>
        <p:xfrm>
          <a:off x="341313" y="3505200"/>
          <a:ext cx="5360987" cy="2208213"/>
        </p:xfrm>
        <a:graphic>
          <a:graphicData uri="http://schemas.openxmlformats.org/presentationml/2006/ole">
            <mc:AlternateContent xmlns:mc="http://schemas.openxmlformats.org/markup-compatibility/2006">
              <mc:Choice xmlns:v="urn:schemas-microsoft-com:vml" Requires="v">
                <p:oleObj spid="_x0000_s37946" name="Equation" r:id="rId5" imgW="2158920" imgH="888840" progId="Equation.DSMT4">
                  <p:embed/>
                </p:oleObj>
              </mc:Choice>
              <mc:Fallback>
                <p:oleObj name="Equation" r:id="rId5" imgW="2158920" imgH="8888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13" y="3505200"/>
                        <a:ext cx="5360987" cy="2208213"/>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1" name="Object 6"/>
          <p:cNvGraphicFramePr>
            <a:graphicFrameLocks noChangeAspect="1"/>
          </p:cNvGraphicFramePr>
          <p:nvPr/>
        </p:nvGraphicFramePr>
        <p:xfrm>
          <a:off x="5991225" y="2227263"/>
          <a:ext cx="3152775" cy="4630737"/>
        </p:xfrm>
        <a:graphic>
          <a:graphicData uri="http://schemas.openxmlformats.org/presentationml/2006/ole">
            <mc:AlternateContent xmlns:mc="http://schemas.openxmlformats.org/markup-compatibility/2006">
              <mc:Choice xmlns:v="urn:schemas-microsoft-com:vml" Requires="v">
                <p:oleObj spid="_x0000_s37947" name="VISIO" r:id="rId7" imgW="3686040" imgH="4631040" progId="Visio.Drawing.6">
                  <p:embed/>
                </p:oleObj>
              </mc:Choice>
              <mc:Fallback>
                <p:oleObj name="VISIO" r:id="rId7" imgW="3686040" imgH="4631040" progId="Visio.Drawing.6">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r="14470"/>
                      <a:stretch>
                        <a:fillRect/>
                      </a:stretch>
                    </p:blipFill>
                    <p:spPr bwMode="auto">
                      <a:xfrm>
                        <a:off x="5991225" y="2227263"/>
                        <a:ext cx="3152775" cy="46307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7"/>
          <p:cNvSpPr>
            <a:spLocks noChangeArrowheads="1"/>
          </p:cNvSpPr>
          <p:nvPr/>
        </p:nvSpPr>
        <p:spPr bwMode="auto">
          <a:xfrm>
            <a:off x="2209800" y="5486400"/>
            <a:ext cx="18288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17" name="Rectangle 2"/>
          <p:cNvSpPr>
            <a:spLocks noGrp="1" noChangeArrowheads="1"/>
          </p:cNvSpPr>
          <p:nvPr>
            <p:ph type="title"/>
          </p:nvPr>
        </p:nvSpPr>
        <p:spPr>
          <a:xfrm>
            <a:off x="1371600" y="152400"/>
            <a:ext cx="6553200" cy="1447800"/>
          </a:xfrm>
        </p:spPr>
        <p:txBody>
          <a:bodyPr/>
          <a:lstStyle/>
          <a:p>
            <a:pPr eaLnBrk="1" hangingPunct="1"/>
            <a:r>
              <a:rPr lang="en-US" altLang="en-US" sz="3200" smtClean="0"/>
              <a:t>The Current Divider Rule</a:t>
            </a:r>
          </a:p>
        </p:txBody>
      </p:sp>
      <p:sp>
        <p:nvSpPr>
          <p:cNvPr id="38918" name="Rectangle 3"/>
          <p:cNvSpPr>
            <a:spLocks noGrp="1" noChangeArrowheads="1"/>
          </p:cNvSpPr>
          <p:nvPr>
            <p:ph type="body" idx="1"/>
          </p:nvPr>
        </p:nvSpPr>
        <p:spPr>
          <a:xfrm>
            <a:off x="304800" y="1752600"/>
            <a:ext cx="5562600" cy="1981200"/>
          </a:xfrm>
        </p:spPr>
        <p:txBody>
          <a:bodyPr/>
          <a:lstStyle/>
          <a:p>
            <a:pPr marL="0" indent="454025" eaLnBrk="1" hangingPunct="1">
              <a:buFontTx/>
              <a:buNone/>
            </a:pPr>
            <a:r>
              <a:rPr lang="en-US" altLang="en-US" dirty="0" smtClean="0"/>
              <a:t>This is the expression we wanted.  We call this the Current Divider Rule (CDR).</a:t>
            </a:r>
          </a:p>
        </p:txBody>
      </p:sp>
      <p:pic>
        <p:nvPicPr>
          <p:cNvPr id="38919"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14" name="Object 5"/>
          <p:cNvGraphicFramePr>
            <a:graphicFrameLocks noChangeAspect="1"/>
          </p:cNvGraphicFramePr>
          <p:nvPr/>
        </p:nvGraphicFramePr>
        <p:xfrm>
          <a:off x="1219200" y="4114800"/>
          <a:ext cx="3176588" cy="1174750"/>
        </p:xfrm>
        <a:graphic>
          <a:graphicData uri="http://schemas.openxmlformats.org/presentationml/2006/ole">
            <mc:AlternateContent xmlns:mc="http://schemas.openxmlformats.org/markup-compatibility/2006">
              <mc:Choice xmlns:v="urn:schemas-microsoft-com:vml" Requires="v">
                <p:oleObj spid="_x0000_s38970" name="Equation" r:id="rId5" imgW="1168200" imgH="431640" progId="Equation.DSMT4">
                  <p:embed/>
                </p:oleObj>
              </mc:Choice>
              <mc:Fallback>
                <p:oleObj name="Equation" r:id="rId5" imgW="1168200" imgH="431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114800"/>
                        <a:ext cx="3176588"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5" name="Object 6"/>
          <p:cNvGraphicFramePr>
            <a:graphicFrameLocks noChangeAspect="1"/>
          </p:cNvGraphicFramePr>
          <p:nvPr/>
        </p:nvGraphicFramePr>
        <p:xfrm>
          <a:off x="5991225" y="2227263"/>
          <a:ext cx="3152775" cy="4630737"/>
        </p:xfrm>
        <a:graphic>
          <a:graphicData uri="http://schemas.openxmlformats.org/presentationml/2006/ole">
            <mc:AlternateContent xmlns:mc="http://schemas.openxmlformats.org/markup-compatibility/2006">
              <mc:Choice xmlns:v="urn:schemas-microsoft-com:vml" Requires="v">
                <p:oleObj spid="_x0000_s38971" name="VISIO" r:id="rId7" imgW="3686040" imgH="4631040" progId="Visio.Drawing.6">
                  <p:embed/>
                </p:oleObj>
              </mc:Choice>
              <mc:Fallback>
                <p:oleObj name="VISIO" r:id="rId7" imgW="3686040" imgH="4631040" progId="Visio.Drawing.6">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r="14470"/>
                      <a:stretch>
                        <a:fillRect/>
                      </a:stretch>
                    </p:blipFill>
                    <p:spPr bwMode="auto">
                      <a:xfrm>
                        <a:off x="5991225" y="2227263"/>
                        <a:ext cx="3152775" cy="46307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9"/>
          <p:cNvSpPr>
            <a:spLocks noChangeArrowheads="1"/>
          </p:cNvSpPr>
          <p:nvPr/>
        </p:nvSpPr>
        <p:spPr bwMode="auto">
          <a:xfrm>
            <a:off x="304800" y="4648200"/>
            <a:ext cx="1752600" cy="1447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9942" name="Rectangle 2"/>
          <p:cNvSpPr>
            <a:spLocks noGrp="1" noChangeArrowheads="1"/>
          </p:cNvSpPr>
          <p:nvPr>
            <p:ph type="title"/>
          </p:nvPr>
        </p:nvSpPr>
        <p:spPr>
          <a:xfrm>
            <a:off x="1371600" y="152400"/>
            <a:ext cx="6553200" cy="1447800"/>
          </a:xfrm>
        </p:spPr>
        <p:txBody>
          <a:bodyPr/>
          <a:lstStyle/>
          <a:p>
            <a:pPr eaLnBrk="1" hangingPunct="1"/>
            <a:r>
              <a:rPr lang="en-US" altLang="en-US" sz="3200" smtClean="0"/>
              <a:t>Current Divider Rule – </a:t>
            </a:r>
            <a:br>
              <a:rPr lang="en-US" altLang="en-US" sz="3200" smtClean="0"/>
            </a:br>
            <a:r>
              <a:rPr lang="en-US" altLang="en-US" sz="3200" smtClean="0"/>
              <a:t>For Each Resistor</a:t>
            </a:r>
          </a:p>
        </p:txBody>
      </p:sp>
      <p:sp>
        <p:nvSpPr>
          <p:cNvPr id="39943" name="Rectangle 3"/>
          <p:cNvSpPr>
            <a:spLocks noGrp="1" noChangeArrowheads="1"/>
          </p:cNvSpPr>
          <p:nvPr>
            <p:ph type="body" idx="1"/>
          </p:nvPr>
        </p:nvSpPr>
        <p:spPr>
          <a:xfrm>
            <a:off x="304800" y="1371600"/>
            <a:ext cx="5562600" cy="3200400"/>
          </a:xfrm>
        </p:spPr>
        <p:txBody>
          <a:bodyPr/>
          <a:lstStyle/>
          <a:p>
            <a:pPr marL="0" indent="454025" eaLnBrk="1" hangingPunct="1">
              <a:buFontTx/>
              <a:buNone/>
            </a:pPr>
            <a:r>
              <a:rPr lang="en-US" altLang="en-US" sz="2400" dirty="0" smtClean="0"/>
              <a:t>Most people just memorize this.  Remember that it only works for resistors that are in parallel.  Of course, there is a similar rule for the other resistor.  For the current through one resistor, we put the opposite resistor value in the numerator.</a:t>
            </a:r>
          </a:p>
        </p:txBody>
      </p:sp>
      <p:pic>
        <p:nvPicPr>
          <p:cNvPr id="39944"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724400"/>
            <a:ext cx="16002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38" name="Object 5"/>
          <p:cNvGraphicFramePr>
            <a:graphicFrameLocks noChangeAspect="1"/>
          </p:cNvGraphicFramePr>
          <p:nvPr/>
        </p:nvGraphicFramePr>
        <p:xfrm>
          <a:off x="2371725" y="4191000"/>
          <a:ext cx="3176588" cy="1174750"/>
        </p:xfrm>
        <a:graphic>
          <a:graphicData uri="http://schemas.openxmlformats.org/presentationml/2006/ole">
            <mc:AlternateContent xmlns:mc="http://schemas.openxmlformats.org/markup-compatibility/2006">
              <mc:Choice xmlns:v="urn:schemas-microsoft-com:vml" Requires="v">
                <p:oleObj spid="_x0000_s40021" name="Equation" r:id="rId5" imgW="1168200" imgH="431640" progId="Equation.DSMT4">
                  <p:embed/>
                </p:oleObj>
              </mc:Choice>
              <mc:Fallback>
                <p:oleObj name="Equation" r:id="rId5" imgW="1168200" imgH="431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1725" y="4191000"/>
                        <a:ext cx="3176588"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9" name="Object 6"/>
          <p:cNvGraphicFramePr>
            <a:graphicFrameLocks noChangeAspect="1"/>
          </p:cNvGraphicFramePr>
          <p:nvPr/>
        </p:nvGraphicFramePr>
        <p:xfrm>
          <a:off x="2371725" y="5410200"/>
          <a:ext cx="3211513" cy="1174750"/>
        </p:xfrm>
        <a:graphic>
          <a:graphicData uri="http://schemas.openxmlformats.org/presentationml/2006/ole">
            <mc:AlternateContent xmlns:mc="http://schemas.openxmlformats.org/markup-compatibility/2006">
              <mc:Choice xmlns:v="urn:schemas-microsoft-com:vml" Requires="v">
                <p:oleObj spid="_x0000_s40022" name="Equation" r:id="rId7" imgW="1180800" imgH="431640" progId="Equation.DSMT4">
                  <p:embed/>
                </p:oleObj>
              </mc:Choice>
              <mc:Fallback>
                <p:oleObj name="Equation" r:id="rId7" imgW="1180800" imgH="4316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1725" y="5410200"/>
                        <a:ext cx="3211513"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0" name="Object 7"/>
          <p:cNvGraphicFramePr>
            <a:graphicFrameLocks noChangeAspect="1"/>
          </p:cNvGraphicFramePr>
          <p:nvPr/>
        </p:nvGraphicFramePr>
        <p:xfrm>
          <a:off x="5991225" y="2227263"/>
          <a:ext cx="3152775" cy="4630737"/>
        </p:xfrm>
        <a:graphic>
          <a:graphicData uri="http://schemas.openxmlformats.org/presentationml/2006/ole">
            <mc:AlternateContent xmlns:mc="http://schemas.openxmlformats.org/markup-compatibility/2006">
              <mc:Choice xmlns:v="urn:schemas-microsoft-com:vml" Requires="v">
                <p:oleObj spid="_x0000_s40023" name="VISIO" r:id="rId9" imgW="3686040" imgH="4631040" progId="Visio.Drawing.6">
                  <p:embed/>
                </p:oleObj>
              </mc:Choice>
              <mc:Fallback>
                <p:oleObj name="VISIO" r:id="rId9" imgW="3686040" imgH="4631040" progId="Visio.Drawing.6">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r="14470"/>
                      <a:stretch>
                        <a:fillRect/>
                      </a:stretch>
                    </p:blipFill>
                    <p:spPr bwMode="auto">
                      <a:xfrm>
                        <a:off x="5991225" y="2227263"/>
                        <a:ext cx="3152775" cy="46307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5" name="Text Box 8"/>
          <p:cNvSpPr txBox="1">
            <a:spLocks noChangeArrowheads="1"/>
          </p:cNvSpPr>
          <p:nvPr/>
        </p:nvSpPr>
        <p:spPr bwMode="auto">
          <a:xfrm>
            <a:off x="8077200" y="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11"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7"/>
          <p:cNvSpPr>
            <a:spLocks noChangeArrowheads="1"/>
          </p:cNvSpPr>
          <p:nvPr/>
        </p:nvSpPr>
        <p:spPr bwMode="auto">
          <a:xfrm>
            <a:off x="2667000" y="5486400"/>
            <a:ext cx="17526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65" name="Rectangle 2"/>
          <p:cNvSpPr>
            <a:spLocks noGrp="1" noChangeArrowheads="1"/>
          </p:cNvSpPr>
          <p:nvPr>
            <p:ph type="title"/>
          </p:nvPr>
        </p:nvSpPr>
        <p:spPr>
          <a:xfrm>
            <a:off x="1371600" y="152400"/>
            <a:ext cx="6553200" cy="1066800"/>
          </a:xfrm>
        </p:spPr>
        <p:txBody>
          <a:bodyPr/>
          <a:lstStyle/>
          <a:p>
            <a:pPr eaLnBrk="1" hangingPunct="1"/>
            <a:r>
              <a:rPr lang="en-US" altLang="en-US" sz="3200" dirty="0" smtClean="0"/>
              <a:t>Signs in the Voltage Divider Rule</a:t>
            </a:r>
          </a:p>
        </p:txBody>
      </p:sp>
      <p:sp>
        <p:nvSpPr>
          <p:cNvPr id="40966" name="Rectangle 3"/>
          <p:cNvSpPr>
            <a:spLocks noGrp="1" noChangeArrowheads="1"/>
          </p:cNvSpPr>
          <p:nvPr>
            <p:ph type="body" idx="1"/>
          </p:nvPr>
        </p:nvSpPr>
        <p:spPr>
          <a:xfrm>
            <a:off x="304800" y="1752600"/>
            <a:ext cx="6477000" cy="2743200"/>
          </a:xfrm>
        </p:spPr>
        <p:txBody>
          <a:bodyPr/>
          <a:lstStyle/>
          <a:p>
            <a:pPr marL="0" indent="454025" eaLnBrk="1" hangingPunct="1">
              <a:lnSpc>
                <a:spcPct val="90000"/>
              </a:lnSpc>
              <a:buFontTx/>
              <a:buNone/>
            </a:pPr>
            <a:r>
              <a:rPr lang="en-US" altLang="en-US" sz="2800" dirty="0" smtClean="0"/>
              <a:t>As in most every equation we write, we need to be careful about the sign in the Voltage Divider Rule (VDR).  Notice that when we wrote this expression, there is a positive sign.  This is because the voltage </a:t>
            </a:r>
            <a:r>
              <a:rPr lang="en-US" altLang="en-US" sz="2800" i="1" dirty="0" err="1" smtClean="0">
                <a:solidFill>
                  <a:srgbClr val="FF0000"/>
                </a:solidFill>
              </a:rPr>
              <a:t>v</a:t>
            </a:r>
            <a:r>
              <a:rPr lang="en-US" altLang="en-US" sz="2800" i="1" baseline="-25000" dirty="0" err="1" smtClean="0">
                <a:solidFill>
                  <a:srgbClr val="FF0000"/>
                </a:solidFill>
              </a:rPr>
              <a:t>TOTAL</a:t>
            </a:r>
            <a:r>
              <a:rPr lang="en-US" altLang="en-US" sz="2800" dirty="0" smtClean="0"/>
              <a:t> is in the same relative polarity as </a:t>
            </a:r>
            <a:r>
              <a:rPr lang="en-US" altLang="en-US" sz="2800" i="1" dirty="0" smtClean="0">
                <a:solidFill>
                  <a:srgbClr val="3366FF"/>
                </a:solidFill>
              </a:rPr>
              <a:t>v</a:t>
            </a:r>
            <a:r>
              <a:rPr lang="en-US" altLang="en-US" sz="2800" i="1" baseline="-25000" dirty="0" smtClean="0">
                <a:solidFill>
                  <a:srgbClr val="3366FF"/>
                </a:solidFill>
              </a:rPr>
              <a:t>R1</a:t>
            </a:r>
            <a:r>
              <a:rPr lang="en-US" altLang="en-US" sz="2800" dirty="0" smtClean="0"/>
              <a:t>.</a:t>
            </a:r>
          </a:p>
        </p:txBody>
      </p:sp>
      <p:pic>
        <p:nvPicPr>
          <p:cNvPr id="40967"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62" name="Object 5"/>
          <p:cNvGraphicFramePr>
            <a:graphicFrameLocks noChangeAspect="1"/>
          </p:cNvGraphicFramePr>
          <p:nvPr/>
        </p:nvGraphicFramePr>
        <p:xfrm>
          <a:off x="6943725" y="1223963"/>
          <a:ext cx="2200275" cy="5634037"/>
        </p:xfrm>
        <a:graphic>
          <a:graphicData uri="http://schemas.openxmlformats.org/presentationml/2006/ole">
            <mc:AlternateContent xmlns:mc="http://schemas.openxmlformats.org/markup-compatibility/2006">
              <mc:Choice xmlns:v="urn:schemas-microsoft-com:vml" Requires="v">
                <p:oleObj spid="_x0000_s41018" name="VISIO" r:id="rId5" imgW="2200320" imgH="5634720" progId="Visio.Drawing.6">
                  <p:embed/>
                </p:oleObj>
              </mc:Choice>
              <mc:Fallback>
                <p:oleObj name="VISIO" r:id="rId5" imgW="2200320" imgH="563472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3725" y="1223963"/>
                        <a:ext cx="2200275" cy="56340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6"/>
          <p:cNvGraphicFramePr>
            <a:graphicFrameLocks noChangeAspect="1"/>
          </p:cNvGraphicFramePr>
          <p:nvPr/>
        </p:nvGraphicFramePr>
        <p:xfrm>
          <a:off x="641350" y="4572000"/>
          <a:ext cx="3590925" cy="1174750"/>
        </p:xfrm>
        <a:graphic>
          <a:graphicData uri="http://schemas.openxmlformats.org/presentationml/2006/ole">
            <mc:AlternateContent xmlns:mc="http://schemas.openxmlformats.org/markup-compatibility/2006">
              <mc:Choice xmlns:v="urn:schemas-microsoft-com:vml" Requires="v">
                <p:oleObj spid="_x0000_s41019" name="Equation" r:id="rId7" imgW="1320480" imgH="431640" progId="Equation.DSMT4">
                  <p:embed/>
                </p:oleObj>
              </mc:Choice>
              <mc:Fallback>
                <p:oleObj name="Equation" r:id="rId7" imgW="1320480" imgH="4316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350" y="4572000"/>
                        <a:ext cx="3590925"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7"/>
          <p:cNvSpPr>
            <a:spLocks noChangeArrowheads="1"/>
          </p:cNvSpPr>
          <p:nvPr/>
        </p:nvSpPr>
        <p:spPr bwMode="auto">
          <a:xfrm>
            <a:off x="2667000" y="5486400"/>
            <a:ext cx="17526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989" name="Rectangle 2"/>
          <p:cNvSpPr>
            <a:spLocks noGrp="1" noChangeArrowheads="1"/>
          </p:cNvSpPr>
          <p:nvPr>
            <p:ph type="title"/>
          </p:nvPr>
        </p:nvSpPr>
        <p:spPr>
          <a:xfrm>
            <a:off x="762000" y="152400"/>
            <a:ext cx="8001000" cy="1066800"/>
          </a:xfrm>
        </p:spPr>
        <p:txBody>
          <a:bodyPr/>
          <a:lstStyle/>
          <a:p>
            <a:pPr eaLnBrk="1" hangingPunct="1"/>
            <a:r>
              <a:rPr lang="en-US" altLang="en-US" sz="3200" smtClean="0"/>
              <a:t>Negative Signs in the Voltage Divider Rule</a:t>
            </a:r>
          </a:p>
        </p:txBody>
      </p:sp>
      <p:sp>
        <p:nvSpPr>
          <p:cNvPr id="41990" name="Rectangle 3"/>
          <p:cNvSpPr>
            <a:spLocks noGrp="1" noChangeArrowheads="1"/>
          </p:cNvSpPr>
          <p:nvPr>
            <p:ph type="body" idx="1"/>
          </p:nvPr>
        </p:nvSpPr>
        <p:spPr>
          <a:xfrm>
            <a:off x="304800" y="1752600"/>
            <a:ext cx="6477000" cy="2743200"/>
          </a:xfrm>
        </p:spPr>
        <p:txBody>
          <a:bodyPr/>
          <a:lstStyle/>
          <a:p>
            <a:pPr marL="0" indent="454025" eaLnBrk="1" hangingPunct="1">
              <a:buFontTx/>
              <a:buNone/>
            </a:pPr>
            <a:r>
              <a:rPr lang="en-US" altLang="en-US" dirty="0" smtClean="0"/>
              <a:t>If, instead, we had solved for </a:t>
            </a:r>
            <a:r>
              <a:rPr lang="en-US" altLang="en-US" i="1" dirty="0" err="1" smtClean="0">
                <a:solidFill>
                  <a:srgbClr val="3366FF"/>
                </a:solidFill>
              </a:rPr>
              <a:t>v</a:t>
            </a:r>
            <a:r>
              <a:rPr lang="en-US" altLang="en-US" i="1" baseline="-25000" dirty="0" err="1" smtClean="0">
                <a:solidFill>
                  <a:srgbClr val="3366FF"/>
                </a:solidFill>
              </a:rPr>
              <a:t>Q</a:t>
            </a:r>
            <a:r>
              <a:rPr lang="en-US" altLang="en-US" dirty="0" smtClean="0"/>
              <a:t>, we would need to change the sign in the equation.  This is because the voltage </a:t>
            </a:r>
            <a:r>
              <a:rPr lang="en-US" altLang="en-US" i="1" dirty="0" err="1" smtClean="0">
                <a:solidFill>
                  <a:srgbClr val="FF0000"/>
                </a:solidFill>
              </a:rPr>
              <a:t>v</a:t>
            </a:r>
            <a:r>
              <a:rPr lang="en-US" altLang="en-US" i="1" baseline="-25000" dirty="0" err="1" smtClean="0">
                <a:solidFill>
                  <a:srgbClr val="FF0000"/>
                </a:solidFill>
              </a:rPr>
              <a:t>TOTAL</a:t>
            </a:r>
            <a:r>
              <a:rPr lang="en-US" altLang="en-US" dirty="0" smtClean="0"/>
              <a:t> is in the opposite relative polarity from </a:t>
            </a:r>
            <a:r>
              <a:rPr lang="en-US" altLang="en-US" i="1" dirty="0" err="1" smtClean="0">
                <a:solidFill>
                  <a:srgbClr val="3366FF"/>
                </a:solidFill>
              </a:rPr>
              <a:t>v</a:t>
            </a:r>
            <a:r>
              <a:rPr lang="en-US" altLang="en-US" i="1" baseline="-25000" dirty="0" err="1" smtClean="0">
                <a:solidFill>
                  <a:srgbClr val="3366FF"/>
                </a:solidFill>
              </a:rPr>
              <a:t>Q</a:t>
            </a:r>
            <a:r>
              <a:rPr lang="en-US" altLang="en-US" dirty="0" smtClean="0"/>
              <a:t>.</a:t>
            </a:r>
          </a:p>
        </p:txBody>
      </p:sp>
      <p:pic>
        <p:nvPicPr>
          <p:cNvPr id="41991"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86" name="Object 5"/>
          <p:cNvGraphicFramePr>
            <a:graphicFrameLocks noChangeAspect="1"/>
          </p:cNvGraphicFramePr>
          <p:nvPr/>
        </p:nvGraphicFramePr>
        <p:xfrm>
          <a:off x="6943725" y="1223963"/>
          <a:ext cx="2200275" cy="5634037"/>
        </p:xfrm>
        <a:graphic>
          <a:graphicData uri="http://schemas.openxmlformats.org/presentationml/2006/ole">
            <mc:AlternateContent xmlns:mc="http://schemas.openxmlformats.org/markup-compatibility/2006">
              <mc:Choice xmlns:v="urn:schemas-microsoft-com:vml" Requires="v">
                <p:oleObj spid="_x0000_s42042" name="VISIO" r:id="rId5" imgW="2200320" imgH="5634720" progId="Visio.Drawing.6">
                  <p:embed/>
                </p:oleObj>
              </mc:Choice>
              <mc:Fallback>
                <p:oleObj name="VISIO" r:id="rId5" imgW="2200320" imgH="563472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3725" y="1223963"/>
                        <a:ext cx="2200275" cy="56340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6"/>
          <p:cNvGraphicFramePr>
            <a:graphicFrameLocks noChangeAspect="1"/>
          </p:cNvGraphicFramePr>
          <p:nvPr/>
        </p:nvGraphicFramePr>
        <p:xfrm>
          <a:off x="914400" y="4419600"/>
          <a:ext cx="3487738" cy="1174750"/>
        </p:xfrm>
        <a:graphic>
          <a:graphicData uri="http://schemas.openxmlformats.org/presentationml/2006/ole">
            <mc:AlternateContent xmlns:mc="http://schemas.openxmlformats.org/markup-compatibility/2006">
              <mc:Choice xmlns:v="urn:schemas-microsoft-com:vml" Requires="v">
                <p:oleObj spid="_x0000_s42043" name="Equation" r:id="rId7" imgW="1282680" imgH="431640" progId="Equation.DSMT4">
                  <p:embed/>
                </p:oleObj>
              </mc:Choice>
              <mc:Fallback>
                <p:oleObj name="Equation" r:id="rId7" imgW="1282680" imgH="4316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419600"/>
                        <a:ext cx="3487738"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8"/>
          <p:cNvSpPr>
            <a:spLocks noChangeArrowheads="1"/>
          </p:cNvSpPr>
          <p:nvPr/>
        </p:nvSpPr>
        <p:spPr bwMode="auto">
          <a:xfrm>
            <a:off x="2895600" y="5410200"/>
            <a:ext cx="1752600" cy="1447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3013" name="Rectangle 2"/>
          <p:cNvSpPr>
            <a:spLocks noGrp="1" noChangeArrowheads="1"/>
          </p:cNvSpPr>
          <p:nvPr>
            <p:ph type="title"/>
          </p:nvPr>
        </p:nvSpPr>
        <p:spPr>
          <a:xfrm>
            <a:off x="762000" y="152400"/>
            <a:ext cx="8229600" cy="1066800"/>
          </a:xfrm>
        </p:spPr>
        <p:txBody>
          <a:bodyPr/>
          <a:lstStyle/>
          <a:p>
            <a:pPr eaLnBrk="1" hangingPunct="1"/>
            <a:r>
              <a:rPr lang="en-US" altLang="en-US" sz="3200" smtClean="0"/>
              <a:t>Check for Signs in the Voltage Divider Rule</a:t>
            </a:r>
          </a:p>
        </p:txBody>
      </p:sp>
      <p:sp>
        <p:nvSpPr>
          <p:cNvPr id="43014" name="Rectangle 3"/>
          <p:cNvSpPr>
            <a:spLocks noGrp="1" noChangeArrowheads="1"/>
          </p:cNvSpPr>
          <p:nvPr>
            <p:ph type="body" idx="1"/>
          </p:nvPr>
        </p:nvSpPr>
        <p:spPr>
          <a:xfrm>
            <a:off x="304800" y="1752600"/>
            <a:ext cx="6477000" cy="2743200"/>
          </a:xfrm>
        </p:spPr>
        <p:txBody>
          <a:bodyPr/>
          <a:lstStyle/>
          <a:p>
            <a:pPr marL="0" indent="454025" eaLnBrk="1" hangingPunct="1">
              <a:buFontTx/>
              <a:buNone/>
            </a:pPr>
            <a:r>
              <a:rPr lang="en-US" altLang="en-US" smtClean="0"/>
              <a:t>The rule for proper use of this tool, then, is to check the relative polarity of the voltage across the series resistors, and the voltage across one of the resistors.</a:t>
            </a:r>
          </a:p>
        </p:txBody>
      </p:sp>
      <p:pic>
        <p:nvPicPr>
          <p:cNvPr id="43015"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3010" name="Object 5"/>
          <p:cNvGraphicFramePr>
            <a:graphicFrameLocks noChangeAspect="1"/>
          </p:cNvGraphicFramePr>
          <p:nvPr/>
        </p:nvGraphicFramePr>
        <p:xfrm>
          <a:off x="6943725" y="1223963"/>
          <a:ext cx="2200275" cy="5634037"/>
        </p:xfrm>
        <a:graphic>
          <a:graphicData uri="http://schemas.openxmlformats.org/presentationml/2006/ole">
            <mc:AlternateContent xmlns:mc="http://schemas.openxmlformats.org/markup-compatibility/2006">
              <mc:Choice xmlns:v="urn:schemas-microsoft-com:vml" Requires="v">
                <p:oleObj spid="_x0000_s43065" name="VISIO" r:id="rId5" imgW="2200320" imgH="5634720" progId="Visio.Drawing.6">
                  <p:embed/>
                </p:oleObj>
              </mc:Choice>
              <mc:Fallback>
                <p:oleObj name="VISIO" r:id="rId5" imgW="2200320" imgH="563472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3725" y="1223963"/>
                        <a:ext cx="2200275" cy="56340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1" name="Object 6"/>
          <p:cNvGraphicFramePr>
            <a:graphicFrameLocks noChangeAspect="1"/>
          </p:cNvGraphicFramePr>
          <p:nvPr/>
        </p:nvGraphicFramePr>
        <p:xfrm>
          <a:off x="914400" y="4419600"/>
          <a:ext cx="3487738" cy="1174750"/>
        </p:xfrm>
        <a:graphic>
          <a:graphicData uri="http://schemas.openxmlformats.org/presentationml/2006/ole">
            <mc:AlternateContent xmlns:mc="http://schemas.openxmlformats.org/markup-compatibility/2006">
              <mc:Choice xmlns:v="urn:schemas-microsoft-com:vml" Requires="v">
                <p:oleObj spid="_x0000_s43066" name="Equation" r:id="rId7" imgW="1282680" imgH="431640" progId="Equation.DSMT4">
                  <p:embed/>
                </p:oleObj>
              </mc:Choice>
              <mc:Fallback>
                <p:oleObj name="Equation" r:id="rId7" imgW="1282680" imgH="4316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419600"/>
                        <a:ext cx="3487738"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6" name="Text Box 7"/>
          <p:cNvSpPr txBox="1">
            <a:spLocks noChangeArrowheads="1"/>
          </p:cNvSpPr>
          <p:nvPr/>
        </p:nvSpPr>
        <p:spPr bwMode="auto">
          <a:xfrm>
            <a:off x="8077200" y="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9"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7"/>
          <p:cNvSpPr>
            <a:spLocks noChangeArrowheads="1"/>
          </p:cNvSpPr>
          <p:nvPr/>
        </p:nvSpPr>
        <p:spPr bwMode="auto">
          <a:xfrm>
            <a:off x="3429000" y="5486400"/>
            <a:ext cx="16002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37" name="Rectangle 2"/>
          <p:cNvSpPr>
            <a:spLocks noGrp="1" noChangeArrowheads="1"/>
          </p:cNvSpPr>
          <p:nvPr>
            <p:ph type="title"/>
          </p:nvPr>
        </p:nvSpPr>
        <p:spPr>
          <a:xfrm>
            <a:off x="1371600" y="152400"/>
            <a:ext cx="6553200" cy="1143000"/>
          </a:xfrm>
        </p:spPr>
        <p:txBody>
          <a:bodyPr/>
          <a:lstStyle/>
          <a:p>
            <a:pPr eaLnBrk="1" hangingPunct="1"/>
            <a:r>
              <a:rPr lang="en-US" altLang="en-US" sz="3200" dirty="0" smtClean="0"/>
              <a:t>Signs in the Current Divider Rule</a:t>
            </a:r>
          </a:p>
        </p:txBody>
      </p:sp>
      <p:sp>
        <p:nvSpPr>
          <p:cNvPr id="44038" name="Rectangle 3"/>
          <p:cNvSpPr>
            <a:spLocks noGrp="1" noChangeArrowheads="1"/>
          </p:cNvSpPr>
          <p:nvPr>
            <p:ph type="body" idx="1"/>
          </p:nvPr>
        </p:nvSpPr>
        <p:spPr>
          <a:xfrm>
            <a:off x="304800" y="1295400"/>
            <a:ext cx="5638800" cy="3200400"/>
          </a:xfrm>
        </p:spPr>
        <p:txBody>
          <a:bodyPr/>
          <a:lstStyle/>
          <a:p>
            <a:pPr marL="0" indent="454025" eaLnBrk="1" hangingPunct="1">
              <a:lnSpc>
                <a:spcPct val="90000"/>
              </a:lnSpc>
              <a:buFontTx/>
              <a:buNone/>
            </a:pPr>
            <a:r>
              <a:rPr lang="en-US" altLang="en-US" sz="2800" dirty="0" smtClean="0"/>
              <a:t>As in most every equation we write, we need to be careful about the sign in the Current Divider Rule (CDR).  Notice that when we wrote this expression, there is a positive sign.  This is because the current </a:t>
            </a:r>
            <a:r>
              <a:rPr lang="en-US" altLang="en-US" sz="2800" i="1" dirty="0" err="1" smtClean="0">
                <a:solidFill>
                  <a:srgbClr val="FF0000"/>
                </a:solidFill>
              </a:rPr>
              <a:t>i</a:t>
            </a:r>
            <a:r>
              <a:rPr lang="en-US" altLang="en-US" sz="2800" i="1" baseline="-25000" dirty="0" err="1" smtClean="0">
                <a:solidFill>
                  <a:srgbClr val="FF0000"/>
                </a:solidFill>
              </a:rPr>
              <a:t>TOTAL</a:t>
            </a:r>
            <a:r>
              <a:rPr lang="en-US" altLang="en-US" sz="2800" dirty="0" smtClean="0"/>
              <a:t> is in the same relative polarity as </a:t>
            </a:r>
            <a:r>
              <a:rPr lang="en-US" altLang="en-US" sz="2800" i="1" dirty="0" smtClean="0">
                <a:solidFill>
                  <a:srgbClr val="3366FF"/>
                </a:solidFill>
              </a:rPr>
              <a:t>i</a:t>
            </a:r>
            <a:r>
              <a:rPr lang="en-US" altLang="en-US" sz="2800" i="1" baseline="-25000" dirty="0" smtClean="0">
                <a:solidFill>
                  <a:srgbClr val="3366FF"/>
                </a:solidFill>
              </a:rPr>
              <a:t>R1</a:t>
            </a:r>
            <a:r>
              <a:rPr lang="en-US" altLang="en-US" sz="2800" dirty="0" smtClean="0"/>
              <a:t>.</a:t>
            </a:r>
          </a:p>
        </p:txBody>
      </p:sp>
      <p:pic>
        <p:nvPicPr>
          <p:cNvPr id="44039"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34" name="Object 5"/>
          <p:cNvGraphicFramePr>
            <a:graphicFrameLocks noChangeAspect="1"/>
          </p:cNvGraphicFramePr>
          <p:nvPr/>
        </p:nvGraphicFramePr>
        <p:xfrm>
          <a:off x="727075" y="4572000"/>
          <a:ext cx="3417888" cy="1174750"/>
        </p:xfrm>
        <a:graphic>
          <a:graphicData uri="http://schemas.openxmlformats.org/presentationml/2006/ole">
            <mc:AlternateContent xmlns:mc="http://schemas.openxmlformats.org/markup-compatibility/2006">
              <mc:Choice xmlns:v="urn:schemas-microsoft-com:vml" Requires="v">
                <p:oleObj spid="_x0000_s44090" name="Equation" r:id="rId5" imgW="1257120" imgH="431640" progId="Equation.DSMT4">
                  <p:embed/>
                </p:oleObj>
              </mc:Choice>
              <mc:Fallback>
                <p:oleObj name="Equation" r:id="rId5" imgW="1257120" imgH="431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075" y="4572000"/>
                        <a:ext cx="3417888"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5" name="Object 6"/>
          <p:cNvGraphicFramePr>
            <a:graphicFrameLocks noChangeAspect="1"/>
          </p:cNvGraphicFramePr>
          <p:nvPr/>
        </p:nvGraphicFramePr>
        <p:xfrm>
          <a:off x="5991225" y="2227263"/>
          <a:ext cx="3152775" cy="4630737"/>
        </p:xfrm>
        <a:graphic>
          <a:graphicData uri="http://schemas.openxmlformats.org/presentationml/2006/ole">
            <mc:AlternateContent xmlns:mc="http://schemas.openxmlformats.org/markup-compatibility/2006">
              <mc:Choice xmlns:v="urn:schemas-microsoft-com:vml" Requires="v">
                <p:oleObj spid="_x0000_s44091" name="VISIO" r:id="rId7" imgW="3686040" imgH="4631040" progId="Visio.Drawing.6">
                  <p:embed/>
                </p:oleObj>
              </mc:Choice>
              <mc:Fallback>
                <p:oleObj name="VISIO" r:id="rId7" imgW="3686040" imgH="4631040" progId="Visio.Drawing.6">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r="14470"/>
                      <a:stretch>
                        <a:fillRect/>
                      </a:stretch>
                    </p:blipFill>
                    <p:spPr bwMode="auto">
                      <a:xfrm>
                        <a:off x="5991225" y="2227263"/>
                        <a:ext cx="3152775" cy="46307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7"/>
          <p:cNvSpPr>
            <a:spLocks noChangeArrowheads="1"/>
          </p:cNvSpPr>
          <p:nvPr/>
        </p:nvSpPr>
        <p:spPr bwMode="auto">
          <a:xfrm>
            <a:off x="4038600" y="5486400"/>
            <a:ext cx="17526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5061" name="Rectangle 2"/>
          <p:cNvSpPr>
            <a:spLocks noGrp="1" noChangeArrowheads="1"/>
          </p:cNvSpPr>
          <p:nvPr>
            <p:ph type="title"/>
          </p:nvPr>
        </p:nvSpPr>
        <p:spPr>
          <a:xfrm>
            <a:off x="1371600" y="152400"/>
            <a:ext cx="7391400" cy="1447800"/>
          </a:xfrm>
        </p:spPr>
        <p:txBody>
          <a:bodyPr/>
          <a:lstStyle/>
          <a:p>
            <a:pPr eaLnBrk="1" hangingPunct="1"/>
            <a:r>
              <a:rPr lang="en-US" altLang="en-US" sz="3200" smtClean="0"/>
              <a:t>Negative Signs in the Current Divider Rule</a:t>
            </a:r>
          </a:p>
        </p:txBody>
      </p:sp>
      <p:sp>
        <p:nvSpPr>
          <p:cNvPr id="45062" name="Rectangle 3"/>
          <p:cNvSpPr>
            <a:spLocks noGrp="1" noChangeArrowheads="1"/>
          </p:cNvSpPr>
          <p:nvPr>
            <p:ph type="body" idx="1"/>
          </p:nvPr>
        </p:nvSpPr>
        <p:spPr>
          <a:xfrm>
            <a:off x="304800" y="1752600"/>
            <a:ext cx="5715000" cy="2743200"/>
          </a:xfrm>
        </p:spPr>
        <p:txBody>
          <a:bodyPr/>
          <a:lstStyle/>
          <a:p>
            <a:pPr marL="0" indent="454025" eaLnBrk="1" hangingPunct="1">
              <a:lnSpc>
                <a:spcPct val="90000"/>
              </a:lnSpc>
              <a:buFontTx/>
              <a:buNone/>
            </a:pPr>
            <a:r>
              <a:rPr lang="en-US" altLang="en-US" dirty="0" smtClean="0"/>
              <a:t>If, instead, we had solved for </a:t>
            </a:r>
            <a:r>
              <a:rPr lang="en-US" altLang="en-US" i="1" dirty="0" err="1" smtClean="0">
                <a:solidFill>
                  <a:srgbClr val="3366FF"/>
                </a:solidFill>
              </a:rPr>
              <a:t>i</a:t>
            </a:r>
            <a:r>
              <a:rPr lang="en-US" altLang="en-US" i="1" baseline="-25000" dirty="0" err="1" smtClean="0">
                <a:solidFill>
                  <a:srgbClr val="3366FF"/>
                </a:solidFill>
              </a:rPr>
              <a:t>Q</a:t>
            </a:r>
            <a:r>
              <a:rPr lang="en-US" altLang="en-US" dirty="0" smtClean="0"/>
              <a:t>, we would need to change the sign in the equation.  This is because the current </a:t>
            </a:r>
            <a:r>
              <a:rPr lang="en-US" altLang="en-US" i="1" dirty="0" err="1" smtClean="0">
                <a:solidFill>
                  <a:srgbClr val="FF0000"/>
                </a:solidFill>
              </a:rPr>
              <a:t>i</a:t>
            </a:r>
            <a:r>
              <a:rPr lang="en-US" altLang="en-US" i="1" baseline="-25000" dirty="0" err="1" smtClean="0">
                <a:solidFill>
                  <a:srgbClr val="FF0000"/>
                </a:solidFill>
              </a:rPr>
              <a:t>TOTAL</a:t>
            </a:r>
            <a:r>
              <a:rPr lang="en-US" altLang="en-US" dirty="0" smtClean="0"/>
              <a:t> is in the opposite relative polarity from </a:t>
            </a:r>
            <a:r>
              <a:rPr lang="en-US" altLang="en-US" i="1" dirty="0" err="1" smtClean="0">
                <a:solidFill>
                  <a:srgbClr val="3366FF"/>
                </a:solidFill>
              </a:rPr>
              <a:t>i</a:t>
            </a:r>
            <a:r>
              <a:rPr lang="en-US" altLang="en-US" i="1" baseline="-25000" dirty="0" err="1" smtClean="0">
                <a:solidFill>
                  <a:srgbClr val="3366FF"/>
                </a:solidFill>
              </a:rPr>
              <a:t>Q</a:t>
            </a:r>
            <a:r>
              <a:rPr lang="en-US" altLang="en-US" dirty="0" smtClean="0"/>
              <a:t>.</a:t>
            </a:r>
          </a:p>
        </p:txBody>
      </p:sp>
      <p:pic>
        <p:nvPicPr>
          <p:cNvPr id="45063"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5058" name="Object 5"/>
          <p:cNvGraphicFramePr>
            <a:graphicFrameLocks noChangeAspect="1"/>
          </p:cNvGraphicFramePr>
          <p:nvPr/>
        </p:nvGraphicFramePr>
        <p:xfrm>
          <a:off x="449263" y="5105400"/>
          <a:ext cx="3349625" cy="1174750"/>
        </p:xfrm>
        <a:graphic>
          <a:graphicData uri="http://schemas.openxmlformats.org/presentationml/2006/ole">
            <mc:AlternateContent xmlns:mc="http://schemas.openxmlformats.org/markup-compatibility/2006">
              <mc:Choice xmlns:v="urn:schemas-microsoft-com:vml" Requires="v">
                <p:oleObj spid="_x0000_s45114" name="Equation" r:id="rId5" imgW="1231560" imgH="431640" progId="Equation.DSMT4">
                  <p:embed/>
                </p:oleObj>
              </mc:Choice>
              <mc:Fallback>
                <p:oleObj name="Equation" r:id="rId5" imgW="1231560" imgH="431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263" y="5105400"/>
                        <a:ext cx="3349625"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59" name="Object 6"/>
          <p:cNvGraphicFramePr>
            <a:graphicFrameLocks noChangeAspect="1"/>
          </p:cNvGraphicFramePr>
          <p:nvPr/>
        </p:nvGraphicFramePr>
        <p:xfrm>
          <a:off x="5991225" y="2227263"/>
          <a:ext cx="3152775" cy="4630737"/>
        </p:xfrm>
        <a:graphic>
          <a:graphicData uri="http://schemas.openxmlformats.org/presentationml/2006/ole">
            <mc:AlternateContent xmlns:mc="http://schemas.openxmlformats.org/markup-compatibility/2006">
              <mc:Choice xmlns:v="urn:schemas-microsoft-com:vml" Requires="v">
                <p:oleObj spid="_x0000_s45115" name="VISIO" r:id="rId7" imgW="3686040" imgH="4631040" progId="Visio.Drawing.6">
                  <p:embed/>
                </p:oleObj>
              </mc:Choice>
              <mc:Fallback>
                <p:oleObj name="VISIO" r:id="rId7" imgW="3686040" imgH="4631040" progId="Visio.Drawing.6">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r="14470"/>
                      <a:stretch>
                        <a:fillRect/>
                      </a:stretch>
                    </p:blipFill>
                    <p:spPr bwMode="auto">
                      <a:xfrm>
                        <a:off x="5991225" y="2227263"/>
                        <a:ext cx="3152775" cy="46307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8"/>
          <p:cNvSpPr>
            <a:spLocks noChangeArrowheads="1"/>
          </p:cNvSpPr>
          <p:nvPr/>
        </p:nvSpPr>
        <p:spPr bwMode="auto">
          <a:xfrm>
            <a:off x="4343400" y="5486400"/>
            <a:ext cx="1600200" cy="1371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6085" name="Rectangle 2"/>
          <p:cNvSpPr>
            <a:spLocks noGrp="1" noChangeArrowheads="1"/>
          </p:cNvSpPr>
          <p:nvPr>
            <p:ph type="title"/>
          </p:nvPr>
        </p:nvSpPr>
        <p:spPr>
          <a:xfrm>
            <a:off x="1371600" y="152400"/>
            <a:ext cx="7620000" cy="1447800"/>
          </a:xfrm>
        </p:spPr>
        <p:txBody>
          <a:bodyPr/>
          <a:lstStyle/>
          <a:p>
            <a:pPr eaLnBrk="1" hangingPunct="1"/>
            <a:r>
              <a:rPr lang="en-US" altLang="en-US" sz="3200" smtClean="0"/>
              <a:t>Check for Signs in the Current Divider Rule</a:t>
            </a:r>
          </a:p>
        </p:txBody>
      </p:sp>
      <p:sp>
        <p:nvSpPr>
          <p:cNvPr id="46086" name="Rectangle 3"/>
          <p:cNvSpPr>
            <a:spLocks noGrp="1" noChangeArrowheads="1"/>
          </p:cNvSpPr>
          <p:nvPr>
            <p:ph type="body" idx="1"/>
          </p:nvPr>
        </p:nvSpPr>
        <p:spPr>
          <a:xfrm>
            <a:off x="304800" y="1752600"/>
            <a:ext cx="5638800" cy="2743200"/>
          </a:xfrm>
        </p:spPr>
        <p:txBody>
          <a:bodyPr/>
          <a:lstStyle/>
          <a:p>
            <a:pPr marL="0" indent="454025" eaLnBrk="1" hangingPunct="1">
              <a:lnSpc>
                <a:spcPct val="90000"/>
              </a:lnSpc>
              <a:buFontTx/>
              <a:buNone/>
            </a:pPr>
            <a:r>
              <a:rPr lang="en-US" altLang="en-US" dirty="0" smtClean="0"/>
              <a:t>The rule for proper use of this tool, then, is to check the relative polarity of the current through the parallel resistors, and the current through one of the resistors.</a:t>
            </a:r>
          </a:p>
        </p:txBody>
      </p:sp>
      <p:pic>
        <p:nvPicPr>
          <p:cNvPr id="46087" name="Picture 4" descr="bd1365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532438"/>
            <a:ext cx="1600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082" name="Object 5"/>
          <p:cNvGraphicFramePr>
            <a:graphicFrameLocks noChangeAspect="1"/>
          </p:cNvGraphicFramePr>
          <p:nvPr/>
        </p:nvGraphicFramePr>
        <p:xfrm>
          <a:off x="982663" y="4419600"/>
          <a:ext cx="3349625" cy="1174750"/>
        </p:xfrm>
        <a:graphic>
          <a:graphicData uri="http://schemas.openxmlformats.org/presentationml/2006/ole">
            <mc:AlternateContent xmlns:mc="http://schemas.openxmlformats.org/markup-compatibility/2006">
              <mc:Choice xmlns:v="urn:schemas-microsoft-com:vml" Requires="v">
                <p:oleObj spid="_x0000_s46137" name="Equation" r:id="rId5" imgW="1231560" imgH="431640" progId="Equation.DSMT4">
                  <p:embed/>
                </p:oleObj>
              </mc:Choice>
              <mc:Fallback>
                <p:oleObj name="Equation" r:id="rId5" imgW="1231560" imgH="431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663" y="4419600"/>
                        <a:ext cx="3349625" cy="11747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3" name="Object 6"/>
          <p:cNvGraphicFramePr>
            <a:graphicFrameLocks noChangeAspect="1"/>
          </p:cNvGraphicFramePr>
          <p:nvPr/>
        </p:nvGraphicFramePr>
        <p:xfrm>
          <a:off x="5991225" y="2227263"/>
          <a:ext cx="3152775" cy="4630737"/>
        </p:xfrm>
        <a:graphic>
          <a:graphicData uri="http://schemas.openxmlformats.org/presentationml/2006/ole">
            <mc:AlternateContent xmlns:mc="http://schemas.openxmlformats.org/markup-compatibility/2006">
              <mc:Choice xmlns:v="urn:schemas-microsoft-com:vml" Requires="v">
                <p:oleObj spid="_x0000_s46138" name="VISIO" r:id="rId7" imgW="3686040" imgH="4631040" progId="Visio.Drawing.6">
                  <p:embed/>
                </p:oleObj>
              </mc:Choice>
              <mc:Fallback>
                <p:oleObj name="VISIO" r:id="rId7" imgW="3686040" imgH="4631040" progId="Visio.Drawing.6">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r="14470"/>
                      <a:stretch>
                        <a:fillRect/>
                      </a:stretch>
                    </p:blipFill>
                    <p:spPr bwMode="auto">
                      <a:xfrm>
                        <a:off x="5991225" y="2227263"/>
                        <a:ext cx="3152775" cy="46307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8" name="Text Box 7"/>
          <p:cNvSpPr txBox="1">
            <a:spLocks noChangeArrowheads="1"/>
          </p:cNvSpPr>
          <p:nvPr/>
        </p:nvSpPr>
        <p:spPr bwMode="auto">
          <a:xfrm>
            <a:off x="8077200" y="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9"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304800"/>
            <a:ext cx="8305800" cy="1143000"/>
          </a:xfrm>
        </p:spPr>
        <p:txBody>
          <a:bodyPr/>
          <a:lstStyle/>
          <a:p>
            <a:pPr eaLnBrk="1" hangingPunct="1"/>
            <a:r>
              <a:rPr lang="en-US" altLang="en-US" sz="3600" smtClean="0"/>
              <a:t>Equivalent Circuits: </a:t>
            </a:r>
            <a:br>
              <a:rPr lang="en-US" altLang="en-US" sz="3600" smtClean="0"/>
            </a:br>
            <a:r>
              <a:rPr lang="en-US" altLang="en-US" sz="3600" smtClean="0"/>
              <a:t>Defined in Terms of Terminal Properties</a:t>
            </a:r>
          </a:p>
        </p:txBody>
      </p:sp>
      <p:sp>
        <p:nvSpPr>
          <p:cNvPr id="57347" name="Rectangle 3"/>
          <p:cNvSpPr>
            <a:spLocks noGrp="1" noChangeArrowheads="1"/>
          </p:cNvSpPr>
          <p:nvPr>
            <p:ph type="body" idx="1"/>
          </p:nvPr>
        </p:nvSpPr>
        <p:spPr>
          <a:xfrm>
            <a:off x="152400" y="1981200"/>
            <a:ext cx="4038600" cy="4876800"/>
          </a:xfrm>
        </p:spPr>
        <p:txBody>
          <a:bodyPr/>
          <a:lstStyle/>
          <a:p>
            <a:pPr marL="0" indent="458788" eaLnBrk="1" hangingPunct="1">
              <a:buFontTx/>
              <a:buNone/>
            </a:pPr>
            <a:r>
              <a:rPr lang="en-US" altLang="en-US" sz="2000" dirty="0" smtClean="0">
                <a:cs typeface="Times New Roman" panose="02020603050405020304" pitchFamily="18" charset="0"/>
              </a:rPr>
              <a:t>Two circuits are considered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to be equivalent if they behave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the same with respect to the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things to which they are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connected.  One can replace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one circuit with another circuit,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and everything else cannot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tell the difference. </a:t>
            </a:r>
            <a:r>
              <a:rPr lang="en-US" altLang="en-US" sz="2000" dirty="0" smtClean="0"/>
              <a:t> </a:t>
            </a:r>
          </a:p>
          <a:p>
            <a:pPr marL="0" indent="458788" eaLnBrk="1" hangingPunct="1">
              <a:buFontTx/>
              <a:buNone/>
            </a:pPr>
            <a:r>
              <a:rPr lang="en-US" altLang="en-US" sz="2000" dirty="0" smtClean="0"/>
              <a:t>We often talk about equivalent circuits as being equivalent in terms of </a:t>
            </a:r>
            <a:r>
              <a:rPr lang="en-US" altLang="en-US" sz="2000" i="1" dirty="0" smtClean="0"/>
              <a:t>terminal properties</a:t>
            </a:r>
            <a:r>
              <a:rPr lang="en-US" altLang="en-US" sz="2000" dirty="0" smtClean="0"/>
              <a:t>.  The properties (voltage, current, power) within the circuit may be different.</a:t>
            </a:r>
          </a:p>
        </p:txBody>
      </p:sp>
      <p:pic>
        <p:nvPicPr>
          <p:cNvPr id="57348" name="Picture 4" descr="puzzle_picture"/>
          <p:cNvPicPr>
            <a:picLocks noChangeAspect="1" noChangeArrowheads="1"/>
          </p:cNvPicPr>
          <p:nvPr/>
        </p:nvPicPr>
        <p:blipFill>
          <a:blip r:embed="rId3">
            <a:extLst>
              <a:ext uri="{28A0092B-C50C-407E-A947-70E740481C1C}">
                <a14:useLocalDpi xmlns:a14="http://schemas.microsoft.com/office/drawing/2010/main" val="0"/>
              </a:ext>
            </a:extLst>
          </a:blip>
          <a:srcRect l="5426"/>
          <a:stretch>
            <a:fillRect/>
          </a:stretch>
        </p:blipFill>
        <p:spPr bwMode="auto">
          <a:xfrm>
            <a:off x="4267200" y="3048000"/>
            <a:ext cx="4648200" cy="3238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ChangeArrowheads="1"/>
          </p:cNvSpPr>
          <p:nvPr/>
        </p:nvSpPr>
        <p:spPr bwMode="auto">
          <a:xfrm>
            <a:off x="6629400" y="5410200"/>
            <a:ext cx="1371600" cy="1447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731" name="Rectangle 2"/>
          <p:cNvSpPr>
            <a:spLocks noGrp="1" noChangeArrowheads="1"/>
          </p:cNvSpPr>
          <p:nvPr>
            <p:ph type="title"/>
          </p:nvPr>
        </p:nvSpPr>
        <p:spPr>
          <a:xfrm>
            <a:off x="609600" y="457200"/>
            <a:ext cx="7772400" cy="1066800"/>
          </a:xfrm>
        </p:spPr>
        <p:txBody>
          <a:bodyPr/>
          <a:lstStyle/>
          <a:p>
            <a:pPr eaLnBrk="1" hangingPunct="1"/>
            <a:r>
              <a:rPr lang="en-US" altLang="en-US" sz="3600" dirty="0" smtClean="0"/>
              <a:t>Do We Always Need to </a:t>
            </a:r>
            <a:br>
              <a:rPr lang="en-US" altLang="en-US" sz="3600" dirty="0" smtClean="0"/>
            </a:br>
            <a:r>
              <a:rPr lang="en-US" altLang="en-US" sz="3600" dirty="0" smtClean="0"/>
              <a:t>Worry About Signs?</a:t>
            </a:r>
          </a:p>
        </p:txBody>
      </p:sp>
      <p:sp>
        <p:nvSpPr>
          <p:cNvPr id="73732" name="Rectangle 3"/>
          <p:cNvSpPr>
            <a:spLocks noGrp="1" noChangeArrowheads="1"/>
          </p:cNvSpPr>
          <p:nvPr>
            <p:ph type="body" idx="1"/>
          </p:nvPr>
        </p:nvSpPr>
        <p:spPr>
          <a:xfrm>
            <a:off x="533400" y="1752600"/>
            <a:ext cx="7924800" cy="4038600"/>
          </a:xfrm>
        </p:spPr>
        <p:txBody>
          <a:bodyPr/>
          <a:lstStyle/>
          <a:p>
            <a:pPr eaLnBrk="1" hangingPunct="1"/>
            <a:r>
              <a:rPr lang="en-US" altLang="en-US" dirty="0" smtClean="0"/>
              <a:t>Unfortunately, the answer to this question is: YES!  There is almost always a question of what the sign should be in a given circuits equation.  The key is to learn how to get the sign right every time.  As mentioned earlier, this is the key purpose in introducing reference polarities.</a:t>
            </a:r>
          </a:p>
        </p:txBody>
      </p:sp>
      <p:pic>
        <p:nvPicPr>
          <p:cNvPr id="73733"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42925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9"/>
          <p:cNvSpPr>
            <a:spLocks noChangeArrowheads="1"/>
          </p:cNvSpPr>
          <p:nvPr/>
        </p:nvSpPr>
        <p:spPr bwMode="auto">
          <a:xfrm>
            <a:off x="457200" y="1981200"/>
            <a:ext cx="8382000" cy="4038600"/>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7108" name="Rectangle 3"/>
          <p:cNvSpPr>
            <a:spLocks noGrp="1" noChangeArrowheads="1"/>
          </p:cNvSpPr>
          <p:nvPr>
            <p:ph type="title"/>
          </p:nvPr>
        </p:nvSpPr>
        <p:spPr>
          <a:xfrm>
            <a:off x="609600" y="457200"/>
            <a:ext cx="7772400" cy="1066800"/>
          </a:xfrm>
        </p:spPr>
        <p:txBody>
          <a:bodyPr/>
          <a:lstStyle/>
          <a:p>
            <a:pPr eaLnBrk="1" hangingPunct="1"/>
            <a:r>
              <a:rPr lang="en-US" altLang="en-US" sz="3600" dirty="0" smtClean="0"/>
              <a:t>Example Problem </a:t>
            </a:r>
            <a:r>
              <a:rPr lang="en-US" altLang="en-US" sz="3600" dirty="0" smtClean="0"/>
              <a:t>#6</a:t>
            </a:r>
            <a:endParaRPr lang="en-US" altLang="en-US" sz="3600" dirty="0" smtClean="0"/>
          </a:p>
        </p:txBody>
      </p:sp>
      <p:graphicFrame>
        <p:nvGraphicFramePr>
          <p:cNvPr id="47106" name="Object 8"/>
          <p:cNvGraphicFramePr>
            <a:graphicFrameLocks noChangeAspect="1"/>
          </p:cNvGraphicFramePr>
          <p:nvPr/>
        </p:nvGraphicFramePr>
        <p:xfrm>
          <a:off x="609600" y="2133600"/>
          <a:ext cx="8077200" cy="3822700"/>
        </p:xfrm>
        <a:graphic>
          <a:graphicData uri="http://schemas.openxmlformats.org/presentationml/2006/ole">
            <mc:AlternateContent xmlns:mc="http://schemas.openxmlformats.org/markup-compatibility/2006">
              <mc:Choice xmlns:v="urn:schemas-microsoft-com:vml" Requires="v">
                <p:oleObj spid="_x0000_s47133" name="VISIO" r:id="rId4" imgW="6914160" imgH="3271680" progId="Visio.Drawing.6">
                  <p:embed/>
                </p:oleObj>
              </mc:Choice>
              <mc:Fallback>
                <p:oleObj name="VISIO" r:id="rId4" imgW="6914160" imgH="3271680" progId="Visio.Drawing.6">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33600"/>
                        <a:ext cx="80772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304800"/>
            <a:ext cx="7772400" cy="1143000"/>
          </a:xfrm>
        </p:spPr>
        <p:txBody>
          <a:bodyPr/>
          <a:lstStyle/>
          <a:p>
            <a:pPr eaLnBrk="1" hangingPunct="1"/>
            <a:r>
              <a:rPr lang="en-US" altLang="en-US" sz="4000" smtClean="0"/>
              <a:t>Equivalent Circuits: </a:t>
            </a:r>
            <a:br>
              <a:rPr lang="en-US" altLang="en-US" sz="4000" smtClean="0"/>
            </a:br>
            <a:r>
              <a:rPr lang="en-US" altLang="en-US" sz="4000" smtClean="0"/>
              <a:t>A Caution</a:t>
            </a:r>
          </a:p>
        </p:txBody>
      </p:sp>
      <p:sp>
        <p:nvSpPr>
          <p:cNvPr id="58371" name="Rectangle 3"/>
          <p:cNvSpPr>
            <a:spLocks noGrp="1" noChangeArrowheads="1"/>
          </p:cNvSpPr>
          <p:nvPr>
            <p:ph type="body" idx="1"/>
          </p:nvPr>
        </p:nvSpPr>
        <p:spPr>
          <a:xfrm>
            <a:off x="152400" y="1447800"/>
            <a:ext cx="4038600" cy="5257800"/>
          </a:xfrm>
        </p:spPr>
        <p:txBody>
          <a:bodyPr/>
          <a:lstStyle/>
          <a:p>
            <a:pPr marL="0" indent="458788" eaLnBrk="1" hangingPunct="1">
              <a:lnSpc>
                <a:spcPct val="90000"/>
              </a:lnSpc>
              <a:buFontTx/>
              <a:buNone/>
            </a:pPr>
            <a:r>
              <a:rPr lang="en-US" altLang="en-US" sz="2000" dirty="0" smtClean="0">
                <a:cs typeface="Times New Roman" panose="02020603050405020304" pitchFamily="18" charset="0"/>
              </a:rPr>
              <a:t>Two circuits are considered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to be equivalent if they behave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the same with respect to the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things to which they are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connected. </a:t>
            </a:r>
            <a:r>
              <a:rPr lang="en-US" altLang="en-US" sz="2000" dirty="0" smtClean="0"/>
              <a:t>The properties (voltage, current, power) within the circuit may be different.</a:t>
            </a:r>
          </a:p>
          <a:p>
            <a:pPr marL="0" indent="458788" eaLnBrk="1" hangingPunct="1">
              <a:lnSpc>
                <a:spcPct val="90000"/>
              </a:lnSpc>
              <a:buFontTx/>
              <a:buNone/>
            </a:pPr>
            <a:r>
              <a:rPr lang="en-US" altLang="en-US" sz="2000" dirty="0" smtClean="0"/>
              <a:t>It is important to keep this concept in mind.  A common error for beginners is to assume that voltages or currents </a:t>
            </a:r>
            <a:r>
              <a:rPr lang="en-US" altLang="en-US" sz="2000" b="1" i="1" dirty="0" smtClean="0"/>
              <a:t>within</a:t>
            </a:r>
            <a:r>
              <a:rPr lang="en-US" altLang="en-US" sz="2000" dirty="0" smtClean="0"/>
              <a:t> a pair of equivalent circuits are equal.  They may not be.  These voltages and currents are only required to be equal if they can be identified outside the equivalent circuit.  This will become clearer as we see the examples that follow in the other parts of this lecture set.</a:t>
            </a:r>
          </a:p>
        </p:txBody>
      </p:sp>
      <p:pic>
        <p:nvPicPr>
          <p:cNvPr id="58372" name="Picture 4" descr="puzzle_picture"/>
          <p:cNvPicPr>
            <a:picLocks noChangeAspect="1" noChangeArrowheads="1"/>
          </p:cNvPicPr>
          <p:nvPr/>
        </p:nvPicPr>
        <p:blipFill>
          <a:blip r:embed="rId3">
            <a:extLst>
              <a:ext uri="{28A0092B-C50C-407E-A947-70E740481C1C}">
                <a14:useLocalDpi xmlns:a14="http://schemas.microsoft.com/office/drawing/2010/main" val="0"/>
              </a:ext>
            </a:extLst>
          </a:blip>
          <a:srcRect l="5426"/>
          <a:stretch>
            <a:fillRect/>
          </a:stretch>
        </p:blipFill>
        <p:spPr bwMode="auto">
          <a:xfrm>
            <a:off x="4267200" y="2895600"/>
            <a:ext cx="4648200" cy="3238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3"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ChangeArrowheads="1"/>
          </p:cNvSpPr>
          <p:nvPr/>
        </p:nvSpPr>
        <p:spPr bwMode="auto">
          <a:xfrm>
            <a:off x="4114800" y="4572000"/>
            <a:ext cx="3810000" cy="1828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9395" name="Rectangle 2"/>
          <p:cNvSpPr>
            <a:spLocks noGrp="1" noChangeArrowheads="1"/>
          </p:cNvSpPr>
          <p:nvPr>
            <p:ph type="title"/>
          </p:nvPr>
        </p:nvSpPr>
        <p:spPr>
          <a:xfrm>
            <a:off x="609600" y="304800"/>
            <a:ext cx="7772400" cy="1143000"/>
          </a:xfrm>
        </p:spPr>
        <p:txBody>
          <a:bodyPr/>
          <a:lstStyle/>
          <a:p>
            <a:pPr eaLnBrk="1" hangingPunct="1"/>
            <a:r>
              <a:rPr lang="en-US" altLang="en-US" sz="4000" smtClean="0"/>
              <a:t>Series Combination:</a:t>
            </a:r>
            <a:br>
              <a:rPr lang="en-US" altLang="en-US" sz="4000" smtClean="0"/>
            </a:br>
            <a:r>
              <a:rPr lang="en-US" altLang="en-US" sz="4000" smtClean="0"/>
              <a:t>A Structural Definition</a:t>
            </a:r>
          </a:p>
        </p:txBody>
      </p:sp>
      <p:sp>
        <p:nvSpPr>
          <p:cNvPr id="59396" name="Rectangle 3"/>
          <p:cNvSpPr>
            <a:spLocks noGrp="1" noChangeArrowheads="1"/>
          </p:cNvSpPr>
          <p:nvPr>
            <p:ph type="body" idx="1"/>
          </p:nvPr>
        </p:nvSpPr>
        <p:spPr>
          <a:xfrm>
            <a:off x="152400" y="1524000"/>
            <a:ext cx="6324600" cy="2895600"/>
          </a:xfrm>
        </p:spPr>
        <p:txBody>
          <a:bodyPr/>
          <a:lstStyle/>
          <a:p>
            <a:pPr marL="0" indent="458788" eaLnBrk="1" hangingPunct="1">
              <a:buFontTx/>
              <a:buNone/>
            </a:pPr>
            <a:r>
              <a:rPr lang="en-US" altLang="en-US" sz="2400" dirty="0" smtClean="0">
                <a:cs typeface="Times New Roman" panose="02020603050405020304" pitchFamily="18" charset="0"/>
              </a:rPr>
              <a:t>A Definition:</a:t>
            </a:r>
          </a:p>
          <a:p>
            <a:pPr marL="0" indent="458788" eaLnBrk="1" hangingPunct="1">
              <a:buFontTx/>
              <a:buNone/>
            </a:pPr>
            <a:r>
              <a:rPr lang="en-US" altLang="en-US" sz="2400" dirty="0" smtClean="0">
                <a:cs typeface="Times New Roman" panose="02020603050405020304" pitchFamily="18" charset="0"/>
              </a:rPr>
              <a:t>Two parts of a circuit are in series if the same current flows through both of them.  </a:t>
            </a:r>
          </a:p>
          <a:p>
            <a:pPr marL="0" indent="458788" eaLnBrk="1" hangingPunct="1">
              <a:buFontTx/>
              <a:buNone/>
            </a:pPr>
            <a:r>
              <a:rPr lang="en-US" altLang="en-US" sz="2400" dirty="0" smtClean="0">
                <a:cs typeface="Times New Roman" panose="02020603050405020304" pitchFamily="18" charset="0"/>
              </a:rPr>
              <a:t>Note:  It must be more than just the same value of current in the two parts.  The same exact charge carriers need to go through one, and then the other, part of the circuit.  </a:t>
            </a:r>
            <a:endParaRPr lang="en-US" altLang="en-US" sz="2400" dirty="0" smtClean="0"/>
          </a:p>
        </p:txBody>
      </p:sp>
      <p:grpSp>
        <p:nvGrpSpPr>
          <p:cNvPr id="59397" name="Group 4"/>
          <p:cNvGrpSpPr>
            <a:grpSpLocks/>
          </p:cNvGrpSpPr>
          <p:nvPr/>
        </p:nvGrpSpPr>
        <p:grpSpPr bwMode="auto">
          <a:xfrm>
            <a:off x="4191000" y="4648200"/>
            <a:ext cx="3657600" cy="1657350"/>
            <a:chOff x="3264" y="3120"/>
            <a:chExt cx="1680" cy="852"/>
          </a:xfrm>
        </p:grpSpPr>
        <p:pic>
          <p:nvPicPr>
            <p:cNvPr id="59398" name="Picture 5" descr="pe0121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 y="3168"/>
              <a:ext cx="571"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6" descr="bd0983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3120"/>
              <a:ext cx="1104"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6449</TotalTime>
  <Words>3439</Words>
  <Application>Microsoft Office PowerPoint</Application>
  <PresentationFormat>On-screen Show (4:3)</PresentationFormat>
  <Paragraphs>277</Paragraphs>
  <Slides>71</Slides>
  <Notes>68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71</vt:i4>
      </vt:variant>
    </vt:vector>
  </HeadingPairs>
  <TitlesOfParts>
    <vt:vector size="76" baseType="lpstr">
      <vt:lpstr>Fireball</vt:lpstr>
      <vt:lpstr>VISIO</vt:lpstr>
      <vt:lpstr>Equation</vt:lpstr>
      <vt:lpstr>Microsoft Visio Drawing</vt:lpstr>
      <vt:lpstr>Visio</vt:lpstr>
      <vt:lpstr>ECE 2201  Circuit Analysis</vt:lpstr>
      <vt:lpstr>Series, Parallel, and other Resistance Equivalent Circuits</vt:lpstr>
      <vt:lpstr>Overview   Series, Parallel, and other Resistance Equivalent Circuits</vt:lpstr>
      <vt:lpstr>Equivalent Circuits – The Concept</vt:lpstr>
      <vt:lpstr>Equivalent Circuits:  A Definition</vt:lpstr>
      <vt:lpstr>Equivalent Circuits:  A Definition Considered</vt:lpstr>
      <vt:lpstr>Equivalent Circuits:  Defined in Terms of Terminal Properties</vt:lpstr>
      <vt:lpstr>Equivalent Circuits:  A Caution</vt:lpstr>
      <vt:lpstr>Series Combination: A Structural Definition</vt:lpstr>
      <vt:lpstr>Series Combination: Hydraulic Version of the Definition</vt:lpstr>
      <vt:lpstr>Series Combination: A Hydraulic Example</vt:lpstr>
      <vt:lpstr>Parallel Combination: A Structural Definition</vt:lpstr>
      <vt:lpstr>Parallel Combination: Hydraulic Version of the Definition</vt:lpstr>
      <vt:lpstr>Parallel Combination: A Hydraulic Example</vt:lpstr>
      <vt:lpstr>Series Resistors Equivalent Circuits</vt:lpstr>
      <vt:lpstr>More than 2 Series Resistors</vt:lpstr>
      <vt:lpstr>Series Resistors Equivalent Circuits: A Reminder</vt:lpstr>
      <vt:lpstr>Series Resistors Equivalent Circuits: Another Reminder</vt:lpstr>
      <vt:lpstr>The Resistors Must be in Series</vt:lpstr>
      <vt:lpstr>Parallel Resistors  Equivalent Circuits</vt:lpstr>
      <vt:lpstr>More than 2 Parallel Resistors</vt:lpstr>
      <vt:lpstr>Parallel Resistors  Notation</vt:lpstr>
      <vt:lpstr>Parallel Resistor Rule for 2 Resistors</vt:lpstr>
      <vt:lpstr>Parallel Resistors Equivalent Circuits: A Reminder</vt:lpstr>
      <vt:lpstr>Parallel Resistors  Equivalent Circuits: Another Reminder</vt:lpstr>
      <vt:lpstr>The Resistors  Must be in Parallel</vt:lpstr>
      <vt:lpstr>Why are we doing this?   Isn’t all this obvious?</vt:lpstr>
      <vt:lpstr>Why It Isn’t Obvious</vt:lpstr>
      <vt:lpstr>Examples (Parallel)</vt:lpstr>
      <vt:lpstr>Examples (Series)</vt:lpstr>
      <vt:lpstr>How do we use equivalent circuits?</vt:lpstr>
      <vt:lpstr>Delta-to-Wye Transformations</vt:lpstr>
      <vt:lpstr>Delta-to-Wye Transformations</vt:lpstr>
      <vt:lpstr>Delta-to-Wye Transformations  (Notes on Names)</vt:lpstr>
      <vt:lpstr>Delta-to-Wye Transformations (More Notes)</vt:lpstr>
      <vt:lpstr>Delta-to-Wye Transformation Equations</vt:lpstr>
      <vt:lpstr>Wye-to-Delta Transformation Equations</vt:lpstr>
      <vt:lpstr>Deriving the Equations</vt:lpstr>
      <vt:lpstr>Equation 1</vt:lpstr>
      <vt:lpstr>Equations 2 and 3</vt:lpstr>
      <vt:lpstr>All Three Equations</vt:lpstr>
      <vt:lpstr>Why Are Delta-to-Wye  Transformations Needed?</vt:lpstr>
      <vt:lpstr>Example Problem #1</vt:lpstr>
      <vt:lpstr>Example Problem #2</vt:lpstr>
      <vt:lpstr>Example Problem #3</vt:lpstr>
      <vt:lpstr>Example Problem #4</vt:lpstr>
      <vt:lpstr>Example Problem #5</vt:lpstr>
      <vt:lpstr> Voltage Divider and Current Divider Rules</vt:lpstr>
      <vt:lpstr>Overview  Series, Parallel, and other Resistance Equivalent Circuits</vt:lpstr>
      <vt:lpstr>Voltage Divider Rule –  Our First Circuit Analysis Tool</vt:lpstr>
      <vt:lpstr>Voltage Divider Rule –  Setting up the Derivation</vt:lpstr>
      <vt:lpstr>Voltage Divider Rule –  Derivation Step 1</vt:lpstr>
      <vt:lpstr>Voltage Divider Rule –  Derivation Step 2</vt:lpstr>
      <vt:lpstr>Voltage Divider Rule –  Derivation Step 3</vt:lpstr>
      <vt:lpstr>The Voltage Divider Rule</vt:lpstr>
      <vt:lpstr>Voltage Divider Rule –  For Each Resistor</vt:lpstr>
      <vt:lpstr>Current Divider Rule –  Our Second Circuit Analysis Tool</vt:lpstr>
      <vt:lpstr>Current Divider Rule –  Setting up the Derivation</vt:lpstr>
      <vt:lpstr>Current Divider Rule –  Derivation Step 1</vt:lpstr>
      <vt:lpstr>Current Divider Rule –  Derivation Step 2</vt:lpstr>
      <vt:lpstr>Current Divider Rule –  Derivation Step 3</vt:lpstr>
      <vt:lpstr>The Current Divider Rule</vt:lpstr>
      <vt:lpstr>Current Divider Rule –  For Each Resistor</vt:lpstr>
      <vt:lpstr>Signs in the Voltage Divider Rule</vt:lpstr>
      <vt:lpstr>Negative Signs in the Voltage Divider Rule</vt:lpstr>
      <vt:lpstr>Check for Signs in the Voltage Divider Rule</vt:lpstr>
      <vt:lpstr>Signs in the Current Divider Rule</vt:lpstr>
      <vt:lpstr>Negative Signs in the Current Divider Rule</vt:lpstr>
      <vt:lpstr>Check for Signs in the Current Divider Rule</vt:lpstr>
      <vt:lpstr>Do We Always Need to  Worry About Signs?</vt:lpstr>
      <vt:lpstr>Example Problem #6</vt:lpstr>
    </vt:vector>
  </TitlesOfParts>
  <Company>UH ECE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Equivalent Circuits, Circuit Tools</dc:title>
  <dc:subject>Series, Parallel, Delta to Wye, VDR, CDR</dc:subject>
  <dc:creator>Dave Shattuck</dc:creator>
  <cp:lastModifiedBy>Shattuck, David P</cp:lastModifiedBy>
  <cp:revision>208</cp:revision>
  <cp:lastPrinted>2016-09-22T19:26:08Z</cp:lastPrinted>
  <dcterms:created xsi:type="dcterms:W3CDTF">1999-08-24T13:57:19Z</dcterms:created>
  <dcterms:modified xsi:type="dcterms:W3CDTF">2020-02-27T16:01:41Z</dcterms:modified>
</cp:coreProperties>
</file>