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6"/>
  </p:notesMasterIdLst>
  <p:sldIdLst>
    <p:sldId id="353" r:id="rId2"/>
    <p:sldId id="560" r:id="rId3"/>
    <p:sldId id="561" r:id="rId4"/>
    <p:sldId id="562" r:id="rId5"/>
    <p:sldId id="563" r:id="rId6"/>
    <p:sldId id="564" r:id="rId7"/>
    <p:sldId id="565" r:id="rId8"/>
    <p:sldId id="566" r:id="rId9"/>
    <p:sldId id="567" r:id="rId10"/>
    <p:sldId id="568" r:id="rId11"/>
    <p:sldId id="569" r:id="rId12"/>
    <p:sldId id="570" r:id="rId13"/>
    <p:sldId id="571" r:id="rId14"/>
    <p:sldId id="572" r:id="rId15"/>
    <p:sldId id="573" r:id="rId16"/>
    <p:sldId id="574" r:id="rId17"/>
    <p:sldId id="575" r:id="rId18"/>
    <p:sldId id="576" r:id="rId19"/>
    <p:sldId id="577" r:id="rId20"/>
    <p:sldId id="578" r:id="rId21"/>
    <p:sldId id="579" r:id="rId22"/>
    <p:sldId id="580" r:id="rId23"/>
    <p:sldId id="581" r:id="rId24"/>
    <p:sldId id="582" r:id="rId25"/>
    <p:sldId id="583" r:id="rId26"/>
    <p:sldId id="584" r:id="rId27"/>
    <p:sldId id="585" r:id="rId28"/>
    <p:sldId id="586" r:id="rId29"/>
    <p:sldId id="587" r:id="rId30"/>
    <p:sldId id="588" r:id="rId31"/>
    <p:sldId id="589" r:id="rId32"/>
    <p:sldId id="590" r:id="rId33"/>
    <p:sldId id="591" r:id="rId34"/>
    <p:sldId id="592" r:id="rId35"/>
    <p:sldId id="593" r:id="rId36"/>
    <p:sldId id="594" r:id="rId37"/>
    <p:sldId id="595" r:id="rId38"/>
    <p:sldId id="596" r:id="rId39"/>
    <p:sldId id="597" r:id="rId40"/>
    <p:sldId id="598" r:id="rId41"/>
    <p:sldId id="599" r:id="rId42"/>
    <p:sldId id="600" r:id="rId43"/>
    <p:sldId id="601" r:id="rId44"/>
    <p:sldId id="602"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63" autoAdjust="0"/>
    <p:restoredTop sz="90929"/>
  </p:normalViewPr>
  <p:slideViewPr>
    <p:cSldViewPr>
      <p:cViewPr varScale="1">
        <p:scale>
          <a:sx n="102" d="100"/>
          <a:sy n="102" d="100"/>
        </p:scale>
        <p:origin x="-5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4.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57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57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FEB0E36-53DC-45EA-AA49-E38BC12066E7}" type="slidenum">
              <a:rPr lang="en-US"/>
              <a:pPr>
                <a:defRPr/>
              </a:pPr>
              <a:t>‹#›</a:t>
            </a:fld>
            <a:endParaRPr lang="en-US"/>
          </a:p>
        </p:txBody>
      </p:sp>
    </p:spTree>
    <p:extLst>
      <p:ext uri="{BB962C8B-B14F-4D97-AF65-F5344CB8AC3E}">
        <p14:creationId xmlns:p14="http://schemas.microsoft.com/office/powerpoint/2010/main" val="1445845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F822864-C193-4703-BF1B-20136D3C8871}" type="slidenum">
              <a:rPr lang="en-US"/>
              <a:pPr/>
              <a:t>3</a:t>
            </a:fld>
            <a:endParaRPr lang="en-US"/>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r>
              <a:rPr lang="en-US" smtClean="0"/>
              <a:t>You can click on the blue text to jump to the subject that you want to learn about now.</a:t>
            </a:r>
          </a:p>
        </p:txBody>
      </p:sp>
    </p:spTree>
    <p:extLst>
      <p:ext uri="{BB962C8B-B14F-4D97-AF65-F5344CB8AC3E}">
        <p14:creationId xmlns:p14="http://schemas.microsoft.com/office/powerpoint/2010/main" val="723292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9C4B64B-3C8B-4E62-86A9-0118BD39ED69}" type="slidenum">
              <a:rPr lang="en-US"/>
              <a:pPr/>
              <a:t>12</a:t>
            </a:fld>
            <a:endParaRPr lang="en-US"/>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2806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03B3D60-E386-478B-8F07-921D3D522835}" type="slidenum">
              <a:rPr lang="en-US"/>
              <a:pPr/>
              <a:t>13</a:t>
            </a:fld>
            <a:endParaRPr lang="en-US"/>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50566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AA91CCF-5AC2-4C84-A3CE-B6A553A9FF99}" type="slidenum">
              <a:rPr lang="en-US"/>
              <a:pPr/>
              <a:t>14</a:t>
            </a:fld>
            <a:endParaRPr lang="en-US"/>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457430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A2A6796-70E1-40C6-A47E-4026745074FC}" type="slidenum">
              <a:rPr lang="en-US"/>
              <a:pPr/>
              <a:t>15</a:t>
            </a:fld>
            <a:endParaRPr lang="en-US"/>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794722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1803FD4-87D9-48B4-9C8F-9F7319DF4513}" type="slidenum">
              <a:rPr lang="en-US"/>
              <a:pPr/>
              <a:t>16</a:t>
            </a:fld>
            <a:endParaRPr lang="en-US"/>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558376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2126A19-029A-4A01-B72D-F127B0E9FD05}" type="slidenum">
              <a:rPr lang="en-US"/>
              <a:pPr/>
              <a:t>17</a:t>
            </a:fld>
            <a:endParaRPr lang="en-US"/>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990511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C7692CC-9BCB-4DF6-8319-08ECEB43235A}" type="slidenum">
              <a:rPr lang="en-US"/>
              <a:pPr/>
              <a:t>18</a:t>
            </a:fld>
            <a:endParaRPr 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467964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BF0E8EB0-861D-4E77-8EE7-6C0AE696A0C8}" type="slidenum">
              <a:rPr lang="en-US"/>
              <a:pPr/>
              <a:t>19</a:t>
            </a:fld>
            <a:endParaRPr lang="en-US"/>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709720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6AABB7B-1FE4-4396-B347-5509C8E9A059}" type="slidenum">
              <a:rPr lang="en-US"/>
              <a:pPr/>
              <a:t>20</a:t>
            </a:fld>
            <a:endParaRPr lang="en-US"/>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060677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92220AF-9EBC-435D-9E90-6367FFFCE079}" type="slidenum">
              <a:rPr lang="en-US"/>
              <a:pPr/>
              <a:t>21</a:t>
            </a:fld>
            <a:endParaRPr lang="en-US"/>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41505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FD045AE-34F9-483B-9688-4F67521D83C0}" type="slidenum">
              <a:rPr lang="en-US"/>
              <a:pPr/>
              <a:t>4</a:t>
            </a:fld>
            <a:endParaRPr lang="en-US"/>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r>
              <a:rPr lang="en-US" smtClean="0"/>
              <a:t>You should also read these sections in your text.  This material is intended to complement your textbook coverage, not replace it.</a:t>
            </a:r>
          </a:p>
        </p:txBody>
      </p:sp>
    </p:spTree>
    <p:extLst>
      <p:ext uri="{BB962C8B-B14F-4D97-AF65-F5344CB8AC3E}">
        <p14:creationId xmlns:p14="http://schemas.microsoft.com/office/powerpoint/2010/main" val="1074075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F6036FC-F730-4E5E-8D02-9D482637BE25}" type="slidenum">
              <a:rPr lang="en-US"/>
              <a:pPr/>
              <a:t>22</a:t>
            </a:fld>
            <a:endParaRPr lang="en-US"/>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560446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2B67B84-9DED-4E9A-ABA4-542649BA258B}" type="slidenum">
              <a:rPr lang="en-US"/>
              <a:pPr/>
              <a:t>23</a:t>
            </a:fld>
            <a:endParaRPr lang="en-US"/>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579453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EDBD52E-D7B6-42DB-A79D-95A0FCC779A2}" type="slidenum">
              <a:rPr lang="en-US"/>
              <a:pPr/>
              <a:t>24</a:t>
            </a:fld>
            <a:endParaRPr lang="en-US"/>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814638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8E9B25A-219D-4CD9-9025-F8ECDAE9BD75}" type="slidenum">
              <a:rPr lang="en-US"/>
              <a:pPr/>
              <a:t>25</a:t>
            </a:fld>
            <a:endParaRPr lang="en-US"/>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564318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48918C3-F64E-466C-B228-103379BE96E0}" type="slidenum">
              <a:rPr lang="en-US"/>
              <a:pPr/>
              <a:t>26</a:t>
            </a:fld>
            <a:endParaRPr lang="en-US"/>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936028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EC32795-0341-409D-82BA-85DD65AD803A}" type="slidenum">
              <a:rPr lang="en-US"/>
              <a:pPr/>
              <a:t>27</a:t>
            </a:fld>
            <a:endParaRPr lang="en-US"/>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517032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3B8EDDF-3014-4718-BD58-BD68CE49C316}" type="slidenum">
              <a:rPr lang="en-US"/>
              <a:pPr/>
              <a:t>28</a:t>
            </a:fld>
            <a:endParaRPr lang="en-US"/>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730058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43BD1A8-7002-4B40-AF03-24A380C3C905}" type="slidenum">
              <a:rPr lang="en-US"/>
              <a:pPr/>
              <a:t>29</a:t>
            </a:fld>
            <a:endParaRPr lang="en-US"/>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786567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2BF3D15-0FE2-49B2-8B6D-2D97E056A4D2}" type="slidenum">
              <a:rPr lang="en-US"/>
              <a:pPr/>
              <a:t>30</a:t>
            </a:fld>
            <a:endParaRPr lang="en-US"/>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999106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EE4B655-BA1C-4709-B698-649C93A12026}" type="slidenum">
              <a:rPr lang="en-US"/>
              <a:pPr/>
              <a:t>31</a:t>
            </a:fld>
            <a:endParaRPr lang="en-US"/>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408660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3E12448-72D5-4AAC-B49E-D5120B1DCD1B}" type="slidenum">
              <a:rPr lang="en-US"/>
              <a:pPr/>
              <a:t>5</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580229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1A9AFE8-B8B7-41F4-B747-E18BF57A8EA6}" type="slidenum">
              <a:rPr lang="en-US"/>
              <a:pPr/>
              <a:t>32</a:t>
            </a:fld>
            <a:endParaRPr lang="en-US"/>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722429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BF4ED439-5298-435A-A56A-7CBC31122D7D}" type="slidenum">
              <a:rPr lang="en-US"/>
              <a:pPr/>
              <a:t>33</a:t>
            </a:fld>
            <a:endParaRPr lang="en-US"/>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171846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71AA348-9606-42C5-86B7-154637BC1B65}" type="slidenum">
              <a:rPr lang="en-US"/>
              <a:pPr/>
              <a:t>34</a:t>
            </a:fld>
            <a:endParaRPr lang="en-US"/>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637808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7313E38-0404-467D-8FFA-EB19F6ACDD87}" type="slidenum">
              <a:rPr lang="en-US"/>
              <a:pPr/>
              <a:t>35</a:t>
            </a:fld>
            <a:endParaRPr lang="en-US"/>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3775469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03157E7-B67E-43C1-AD73-68817C1DF6CA}" type="slidenum">
              <a:rPr lang="en-US"/>
              <a:pPr/>
              <a:t>36</a:t>
            </a:fld>
            <a:endParaRPr lang="en-US"/>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676481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2F5D3F84-6731-49F6-A49E-01CCB21CB6C7}" type="slidenum">
              <a:rPr lang="en-US"/>
              <a:pPr/>
              <a:t>37</a:t>
            </a:fld>
            <a:endParaRPr lang="en-US"/>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956655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77C0904-61C7-4DB3-B93D-CB6FC6823CF5}" type="slidenum">
              <a:rPr lang="en-US"/>
              <a:pPr/>
              <a:t>38</a:t>
            </a:fld>
            <a:endParaRPr lang="en-US"/>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018195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3661B0C-82A1-4DDD-93B2-75E8047F3B03}" type="slidenum">
              <a:rPr lang="en-US"/>
              <a:pPr/>
              <a:t>39</a:t>
            </a:fld>
            <a:endParaRPr lang="en-US"/>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756660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ED274C3-17EF-4BEC-A6CF-626AC8D0D9E4}" type="slidenum">
              <a:rPr lang="en-US"/>
              <a:pPr/>
              <a:t>40</a:t>
            </a:fld>
            <a:endParaRPr lang="en-US"/>
          </a:p>
        </p:txBody>
      </p:sp>
      <p:sp>
        <p:nvSpPr>
          <p:cNvPr id="87043" name="Rectangle 2"/>
          <p:cNvSpPr>
            <a:spLocks noGrp="1" noRot="1" noChangeAspect="1" noChangeArrowheads="1" noTextEdit="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133089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A409882-727E-4A23-9F6C-690445A74D60}" type="slidenum">
              <a:rPr lang="en-US"/>
              <a:pPr/>
              <a:t>41</a:t>
            </a:fld>
            <a:endParaRPr lang="en-US"/>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233588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87446C1-C34B-4CBA-A49C-CB2D4575C4A5}" type="slidenum">
              <a:rPr lang="en-US"/>
              <a:pPr/>
              <a:t>6</a:t>
            </a:fld>
            <a:endParaRPr lang="en-US"/>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90171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01BC858-E870-4A2B-8AFF-69EE2D3F5A73}" type="slidenum">
              <a:rPr lang="en-US"/>
              <a:pPr/>
              <a:t>42</a:t>
            </a:fld>
            <a:endParaRPr lang="en-US"/>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1466988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93874AE-ECA5-4910-91FD-32B86844DA7C}" type="slidenum">
              <a:rPr lang="en-US"/>
              <a:pPr/>
              <a:t>43</a:t>
            </a:fld>
            <a:endParaRPr lang="en-US"/>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955171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C216D86-2432-474F-A789-1C76A3433769}" type="slidenum">
              <a:rPr lang="en-US"/>
              <a:pPr/>
              <a:t>7</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803190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3661F68-2B37-4C43-9686-59416280929C}" type="slidenum">
              <a:rPr lang="en-US"/>
              <a:pPr/>
              <a:t>8</a:t>
            </a:fld>
            <a:endParaRPr lang="en-US"/>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271242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8AE7C2E-A603-4452-8B0D-E27ADAD3B680}" type="slidenum">
              <a:rPr lang="en-US"/>
              <a:pPr/>
              <a:t>9</a:t>
            </a:fld>
            <a:endParaRPr lang="en-US"/>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619765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6A33662-0D03-4A0E-8457-D0D0AC432F13}" type="slidenum">
              <a:rPr lang="en-US"/>
              <a:pPr/>
              <a:t>10</a:t>
            </a:fld>
            <a:endParaRPr lang="en-US"/>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176134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66AF32E-2064-4383-9BC2-E98407528EEC}" type="slidenum">
              <a:rPr lang="en-US"/>
              <a:pPr/>
              <a:t>11</a:t>
            </a:fld>
            <a:endParaRPr lang="en-US"/>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extLst>
      <p:ext uri="{BB962C8B-B14F-4D97-AF65-F5344CB8AC3E}">
        <p14:creationId xmlns:p14="http://schemas.microsoft.com/office/powerpoint/2010/main" val="369324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3175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175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smtClean="0"/>
            </a:lvl1pPr>
          </a:lstStyle>
          <a:p>
            <a:pPr>
              <a:defRPr/>
            </a:pPr>
            <a:endParaRPr lang="en-US"/>
          </a:p>
        </p:txBody>
      </p:sp>
      <p:sp>
        <p:nvSpPr>
          <p:cNvPr id="10" name="Rectangle 10"/>
          <p:cNvSpPr>
            <a:spLocks noGrp="1" noChangeArrowheads="1"/>
          </p:cNvSpPr>
          <p:nvPr>
            <p:ph type="ftr" sz="quarter" idx="11"/>
          </p:nvPr>
        </p:nvSpPr>
        <p:spPr/>
        <p:txBody>
          <a:bodyPr/>
          <a:lstStyle>
            <a:lvl1pPr>
              <a:defRPr smtClean="0"/>
            </a:lvl1pPr>
          </a:lstStyle>
          <a:p>
            <a:pPr>
              <a:defRPr/>
            </a:pPr>
            <a:endParaRPr lang="en-US"/>
          </a:p>
        </p:txBody>
      </p:sp>
      <p:sp>
        <p:nvSpPr>
          <p:cNvPr id="11" name="Rectangle 11"/>
          <p:cNvSpPr>
            <a:spLocks noGrp="1" noChangeArrowheads="1"/>
          </p:cNvSpPr>
          <p:nvPr>
            <p:ph type="sldNum" sz="quarter" idx="12"/>
          </p:nvPr>
        </p:nvSpPr>
        <p:spPr/>
        <p:txBody>
          <a:bodyPr/>
          <a:lstStyle>
            <a:lvl1pPr>
              <a:defRPr smtClean="0"/>
            </a:lvl1pPr>
          </a:lstStyle>
          <a:p>
            <a:pPr>
              <a:defRPr/>
            </a:pPr>
            <a:fld id="{A082F2BA-0C18-4E04-9BEE-F4DEEF8F346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E6C4A03-BBCA-4A69-B0B2-FCB0289C4A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05B846C-041C-4234-BDD0-411134A6A2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ACE3F35-8D27-4CE8-B5FD-70AD2121C8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3DAF6AF-9A1C-433F-B713-F2BCF73DB0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8332E45B-03CB-4223-99CF-9CE6106F29F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5A22F7BB-4ADA-4D82-9448-0B67C39D06C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8DCD0293-B652-4B12-B709-1E7EBDAF66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B1E27CA3-6C1C-467E-B8CB-054792F8AA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44F0285-F5FD-4527-BB76-B8176F2FEF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8A60494-84C0-40E6-8C0F-CD4A842DAA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3" name="Rectangle 13"/>
          <p:cNvSpPr>
            <a:spLocks noChangeArrowheads="1"/>
          </p:cNvSpPr>
          <p:nvPr userDrawn="1"/>
        </p:nvSpPr>
        <p:spPr bwMode="auto">
          <a:xfrm>
            <a:off x="0" y="0"/>
            <a:ext cx="2286000" cy="685800"/>
          </a:xfrm>
          <a:prstGeom prst="rect">
            <a:avLst/>
          </a:prstGeom>
          <a:solidFill>
            <a:schemeClr val="accent1"/>
          </a:solidFill>
          <a:ln w="12700">
            <a:solidFill>
              <a:schemeClr val="tx1"/>
            </a:solidFill>
            <a:miter lim="800000"/>
            <a:headEnd type="none" w="sm" len="sm"/>
            <a:tailEnd type="none" w="sm" len="sm"/>
          </a:ln>
          <a:effectLst/>
        </p:spPr>
        <p:txBody>
          <a:bodyPr wrap="none" anchor="ctr"/>
          <a:lstStyle/>
          <a:p>
            <a:pPr>
              <a:defRPr/>
            </a:pPr>
            <a:endParaRPr lang="en-US"/>
          </a:p>
        </p:txBody>
      </p:sp>
      <p:grpSp>
        <p:nvGrpSpPr>
          <p:cNvPr id="1029" name="Group 2"/>
          <p:cNvGrpSpPr>
            <a:grpSpLocks/>
          </p:cNvGrpSpPr>
          <p:nvPr/>
        </p:nvGrpSpPr>
        <p:grpSpPr bwMode="auto">
          <a:xfrm>
            <a:off x="457200" y="992188"/>
            <a:ext cx="8153400" cy="1600200"/>
            <a:chOff x="288" y="625"/>
            <a:chExt cx="5136" cy="1008"/>
          </a:xfrm>
        </p:grpSpPr>
        <p:sp>
          <p:nvSpPr>
            <p:cNvPr id="3072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path>
                <a:path w="21912" h="43200" stroke="0" extrusionOk="0">
                  <a:moveTo>
                    <a:pt x="300" y="0"/>
                  </a:moveTo>
                  <a:cubicBezTo>
                    <a:pt x="304" y="0"/>
                    <a:pt x="308" y="-1"/>
                    <a:pt x="312" y="0"/>
                  </a:cubicBezTo>
                  <a:cubicBezTo>
                    <a:pt x="12241" y="0"/>
                    <a:pt x="21912" y="9670"/>
                    <a:pt x="21912" y="21600"/>
                  </a:cubicBezTo>
                  <a:cubicBezTo>
                    <a:pt x="21912" y="33529"/>
                    <a:pt x="12241" y="43200"/>
                    <a:pt x="312" y="43200"/>
                  </a:cubicBezTo>
                  <a:cubicBezTo>
                    <a:pt x="207" y="43200"/>
                    <a:pt x="103" y="43199"/>
                    <a:pt x="0" y="43197"/>
                  </a:cubicBezTo>
                  <a:lnTo>
                    <a:pt x="312" y="21600"/>
                  </a:lnTo>
                  <a:close/>
                </a:path>
              </a:pathLst>
            </a:custGeom>
            <a:gradFill rotWithShape="0">
              <a:gsLst>
                <a:gs pos="0">
                  <a:schemeClr val="bg1"/>
                </a:gs>
                <a:gs pos="100000">
                  <a:srgbClr val="663300"/>
                </a:gs>
              </a:gsLst>
              <a:lin ang="0" scaled="1"/>
            </a:gradFill>
            <a:ln w="9525" cap="rnd">
              <a:noFill/>
              <a:round/>
              <a:headEnd/>
              <a:tailEnd/>
            </a:ln>
            <a:effectLst/>
          </p:spPr>
          <p:txBody>
            <a:bodyPr wrap="none" anchor="ctr"/>
            <a:lstStyle/>
            <a:p>
              <a:pPr>
                <a:defRPr/>
              </a:pPr>
              <a:endParaRPr lang="en-US"/>
            </a:p>
          </p:txBody>
        </p:sp>
        <p:sp>
          <p:nvSpPr>
            <p:cNvPr id="3072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path>
                <a:path w="21924" h="43200" stroke="0" extrusionOk="0">
                  <a:moveTo>
                    <a:pt x="312" y="0"/>
                  </a:moveTo>
                  <a:cubicBezTo>
                    <a:pt x="316" y="0"/>
                    <a:pt x="320" y="-1"/>
                    <a:pt x="324" y="0"/>
                  </a:cubicBezTo>
                  <a:cubicBezTo>
                    <a:pt x="12253" y="0"/>
                    <a:pt x="21924" y="9670"/>
                    <a:pt x="21924" y="21600"/>
                  </a:cubicBezTo>
                  <a:cubicBezTo>
                    <a:pt x="21924" y="33529"/>
                    <a:pt x="12253" y="43200"/>
                    <a:pt x="324" y="43200"/>
                  </a:cubicBezTo>
                  <a:cubicBezTo>
                    <a:pt x="215" y="43200"/>
                    <a:pt x="107" y="43199"/>
                    <a:pt x="0" y="43197"/>
                  </a:cubicBezTo>
                  <a:lnTo>
                    <a:pt x="324" y="21600"/>
                  </a:lnTo>
                  <a:close/>
                </a:path>
              </a:pathLst>
            </a:custGeom>
            <a:gradFill rotWithShape="0">
              <a:gsLst>
                <a:gs pos="0">
                  <a:schemeClr val="bg1"/>
                </a:gs>
                <a:gs pos="100000">
                  <a:srgbClr val="894400"/>
                </a:gs>
              </a:gsLst>
              <a:lin ang="0" scaled="1"/>
            </a:gradFill>
            <a:ln w="9525" cap="rnd">
              <a:noFill/>
              <a:round/>
              <a:headEnd/>
              <a:tailEnd/>
            </a:ln>
            <a:effectLst/>
          </p:spPr>
          <p:txBody>
            <a:bodyPr wrap="none" anchor="ctr"/>
            <a:lstStyle/>
            <a:p>
              <a:pPr>
                <a:defRPr/>
              </a:pPr>
              <a:endParaRPr lang="en-US"/>
            </a:p>
          </p:txBody>
        </p:sp>
        <p:sp>
          <p:nvSpPr>
            <p:cNvPr id="3072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path>
                <a:path w="21925" h="43200" stroke="0" extrusionOk="0">
                  <a:moveTo>
                    <a:pt x="313" y="0"/>
                  </a:moveTo>
                  <a:cubicBezTo>
                    <a:pt x="317" y="0"/>
                    <a:pt x="321" y="-1"/>
                    <a:pt x="325" y="0"/>
                  </a:cubicBezTo>
                  <a:cubicBezTo>
                    <a:pt x="12254" y="0"/>
                    <a:pt x="21925" y="9670"/>
                    <a:pt x="21925" y="21600"/>
                  </a:cubicBezTo>
                  <a:cubicBezTo>
                    <a:pt x="21925" y="33529"/>
                    <a:pt x="12254" y="43200"/>
                    <a:pt x="325" y="43200"/>
                  </a:cubicBezTo>
                  <a:cubicBezTo>
                    <a:pt x="216" y="43200"/>
                    <a:pt x="108" y="43199"/>
                    <a:pt x="0" y="43197"/>
                  </a:cubicBezTo>
                  <a:lnTo>
                    <a:pt x="325" y="21600"/>
                  </a:lnTo>
                  <a:close/>
                </a:path>
              </a:pathLst>
            </a:custGeom>
            <a:gradFill rotWithShape="0">
              <a:gsLst>
                <a:gs pos="0">
                  <a:schemeClr val="bg1"/>
                </a:gs>
                <a:gs pos="100000">
                  <a:srgbClr val="B75B00"/>
                </a:gs>
              </a:gsLst>
              <a:lin ang="0" scaled="1"/>
            </a:gradFill>
            <a:ln w="9525" cap="rnd">
              <a:noFill/>
              <a:round/>
              <a:headEnd/>
              <a:tailEnd/>
            </a:ln>
            <a:effectLst/>
          </p:spPr>
          <p:txBody>
            <a:bodyPr wrap="none" anchor="ctr"/>
            <a:lstStyle/>
            <a:p>
              <a:pPr>
                <a:defRPr/>
              </a:pPr>
              <a:endParaRPr lang="en-US"/>
            </a:p>
          </p:txBody>
        </p:sp>
        <p:sp>
          <p:nvSpPr>
            <p:cNvPr id="3072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w="9525">
              <a:noFill/>
              <a:round/>
              <a:headEnd/>
              <a:tailEnd/>
            </a:ln>
            <a:effectLst/>
          </p:spPr>
          <p:txBody>
            <a:bodyPr wrap="none" anchor="ctr"/>
            <a:lstStyle/>
            <a:p>
              <a:pPr>
                <a:defRPr/>
              </a:pPr>
              <a:endParaRPr lang="en-US"/>
            </a:p>
          </p:txBody>
        </p:sp>
      </p:grpSp>
      <p:sp>
        <p:nvSpPr>
          <p:cNvPr id="1030" name="Rectangle 7"/>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1" name="Rectangle 8"/>
          <p:cNvSpPr>
            <a:spLocks noGrp="1" noChangeArrowheads="1"/>
          </p:cNvSpPr>
          <p:nvPr>
            <p:ph type="body" idx="1"/>
          </p:nvPr>
        </p:nvSpPr>
        <p:spPr bwMode="auto">
          <a:xfrm>
            <a:off x="685800" y="20574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smtClean="0">
                <a:latin typeface="+mn-lt"/>
              </a:defRPr>
            </a:lvl1pPr>
          </a:lstStyle>
          <a:p>
            <a:pPr>
              <a:defRPr/>
            </a:pPr>
            <a:endParaRPr lang="en-US"/>
          </a:p>
        </p:txBody>
      </p:sp>
      <p:sp>
        <p:nvSpPr>
          <p:cNvPr id="3073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smtClean="0">
                <a:latin typeface="+mn-lt"/>
              </a:defRPr>
            </a:lvl1pPr>
          </a:lstStyle>
          <a:p>
            <a:pPr>
              <a:defRPr/>
            </a:pPr>
            <a:endParaRPr lang="en-US"/>
          </a:p>
        </p:txBody>
      </p:sp>
      <p:sp>
        <p:nvSpPr>
          <p:cNvPr id="3073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atin typeface="+mn-lt"/>
              </a:defRPr>
            </a:lvl1pPr>
          </a:lstStyle>
          <a:p>
            <a:pPr>
              <a:defRPr/>
            </a:pPr>
            <a:fld id="{A0216BA9-1B2F-475A-A0A8-1519DF35CD95}" type="slidenum">
              <a:rPr lang="en-US"/>
              <a:pPr>
                <a:defRPr/>
              </a:pPr>
              <a:t>‹#›</a:t>
            </a:fld>
            <a:endParaRPr lang="en-US"/>
          </a:p>
        </p:txBody>
      </p:sp>
      <p:graphicFrame>
        <p:nvGraphicFramePr>
          <p:cNvPr id="1026" name="Object 12"/>
          <p:cNvGraphicFramePr>
            <a:graphicFrameLocks noChangeAspect="1"/>
          </p:cNvGraphicFramePr>
          <p:nvPr/>
        </p:nvGraphicFramePr>
        <p:xfrm>
          <a:off x="0" y="0"/>
          <a:ext cx="2662238" cy="720725"/>
        </p:xfrm>
        <a:graphic>
          <a:graphicData uri="http://schemas.openxmlformats.org/presentationml/2006/ole">
            <mc:AlternateContent xmlns:mc="http://schemas.openxmlformats.org/markup-compatibility/2006">
              <mc:Choice xmlns:v="urn:schemas-microsoft-com:vml" Requires="v">
                <p:oleObj spid="_x0000_s1064" name="VISIO" r:id="rId14" imgW="2662920" imgH="721080" progId="Visio.Drawing.11">
                  <p:embed/>
                </p:oleObj>
              </mc:Choice>
              <mc:Fallback>
                <p:oleObj name="VISIO" r:id="rId14" imgW="2662920" imgH="721080" progId="Visio.Drawing.11">
                  <p:embed/>
                  <p:pic>
                    <p:nvPicPr>
                      <p:cNvPr id="0"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2662238" cy="720725"/>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12700">
                            <a:solidFill>
                              <a:srgbClr val="FFFFCC"/>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5F5F5F"/>
                              </a:outerShdw>
                            </a:effectLst>
                          </a14:hiddenEffects>
                        </a:ext>
                      </a:extLst>
                    </p:spPr>
                  </p:pic>
                </p:oleObj>
              </mc:Fallback>
            </mc:AlternateContent>
          </a:graphicData>
        </a:graphic>
      </p:graphicFrame>
    </p:spTree>
  </p:cSld>
  <p:clrMap bg1="dk2" tx1="lt1" bg2="dk1" tx2="lt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Arial" pitchFamily="34" charset="0"/>
        </a:defRPr>
      </a:lvl2pPr>
      <a:lvl3pPr algn="r" rtl="0" eaLnBrk="0" fontAlgn="base" hangingPunct="0">
        <a:spcBef>
          <a:spcPct val="0"/>
        </a:spcBef>
        <a:spcAft>
          <a:spcPct val="0"/>
        </a:spcAft>
        <a:defRPr sz="4400" i="1">
          <a:solidFill>
            <a:schemeClr val="tx2"/>
          </a:solidFill>
          <a:latin typeface="Arial" pitchFamily="34" charset="0"/>
        </a:defRPr>
      </a:lvl3pPr>
      <a:lvl4pPr algn="r" rtl="0" eaLnBrk="0" fontAlgn="base" hangingPunct="0">
        <a:spcBef>
          <a:spcPct val="0"/>
        </a:spcBef>
        <a:spcAft>
          <a:spcPct val="0"/>
        </a:spcAft>
        <a:defRPr sz="4400" i="1">
          <a:solidFill>
            <a:schemeClr val="tx2"/>
          </a:solidFill>
          <a:latin typeface="Arial" pitchFamily="34" charset="0"/>
        </a:defRPr>
      </a:lvl4pPr>
      <a:lvl5pPr algn="r" rtl="0" eaLnBrk="0" fontAlgn="base" hangingPunct="0">
        <a:spcBef>
          <a:spcPct val="0"/>
        </a:spcBef>
        <a:spcAft>
          <a:spcPct val="0"/>
        </a:spcAft>
        <a:defRPr sz="4400" i="1">
          <a:solidFill>
            <a:schemeClr val="tx2"/>
          </a:solidFill>
          <a:latin typeface="Arial" pitchFamily="34" charset="0"/>
        </a:defRPr>
      </a:lvl5pPr>
      <a:lvl6pPr marL="457200" algn="r" rtl="0" fontAlgn="base">
        <a:spcBef>
          <a:spcPct val="0"/>
        </a:spcBef>
        <a:spcAft>
          <a:spcPct val="0"/>
        </a:spcAft>
        <a:defRPr sz="4400" i="1">
          <a:solidFill>
            <a:schemeClr val="tx2"/>
          </a:solidFill>
          <a:latin typeface="Arial" pitchFamily="34" charset="0"/>
        </a:defRPr>
      </a:lvl6pPr>
      <a:lvl7pPr marL="914400" algn="r" rtl="0" fontAlgn="base">
        <a:spcBef>
          <a:spcPct val="0"/>
        </a:spcBef>
        <a:spcAft>
          <a:spcPct val="0"/>
        </a:spcAft>
        <a:defRPr sz="4400" i="1">
          <a:solidFill>
            <a:schemeClr val="tx2"/>
          </a:solidFill>
          <a:latin typeface="Arial" pitchFamily="34" charset="0"/>
        </a:defRPr>
      </a:lvl7pPr>
      <a:lvl8pPr marL="1371600" algn="r" rtl="0" fontAlgn="base">
        <a:spcBef>
          <a:spcPct val="0"/>
        </a:spcBef>
        <a:spcAft>
          <a:spcPct val="0"/>
        </a:spcAft>
        <a:defRPr sz="4400" i="1">
          <a:solidFill>
            <a:schemeClr val="tx2"/>
          </a:solidFill>
          <a:latin typeface="Arial" pitchFamily="34" charset="0"/>
        </a:defRPr>
      </a:lvl8pPr>
      <a:lvl9pPr marL="1828800" algn="r" rtl="0" fontAlgn="base">
        <a:spcBef>
          <a:spcPct val="0"/>
        </a:spcBef>
        <a:spcAft>
          <a:spcPct val="0"/>
        </a:spcAft>
        <a:defRPr sz="4400" i="1">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12.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4.e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16.emf"/><Relationship Id="rId4"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4.bin"/><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6.bin"/><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22.w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3.wmf"/><Relationship Id="rId4"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5.emf"/><Relationship Id="rId4"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6.emf"/><Relationship Id="rId4" Type="http://schemas.openxmlformats.org/officeDocument/2006/relationships/oleObject" Target="../embeddings/oleObject2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7.emf"/><Relationship Id="rId4"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4.bin"/><Relationship Id="rId5" Type="http://schemas.openxmlformats.org/officeDocument/2006/relationships/image" Target="../media/image28.emf"/><Relationship Id="rId4" Type="http://schemas.openxmlformats.org/officeDocument/2006/relationships/oleObject" Target="../embeddings/oleObject2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26.bin"/><Relationship Id="rId5" Type="http://schemas.openxmlformats.org/officeDocument/2006/relationships/image" Target="../media/image30.emf"/><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32.wmf"/><Relationship Id="rId4" Type="http://schemas.openxmlformats.org/officeDocument/2006/relationships/oleObject" Target="../embeddings/oleObject2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33.emf"/><Relationship Id="rId4"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34.emf"/><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18.xml"/><Relationship Id="rId4" Type="http://schemas.openxmlformats.org/officeDocument/2006/relationships/slide" Target="slide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5.emf"/><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32.bin"/><Relationship Id="rId5" Type="http://schemas.openxmlformats.org/officeDocument/2006/relationships/image" Target="../media/image36.emf"/><Relationship Id="rId4" Type="http://schemas.openxmlformats.org/officeDocument/2006/relationships/oleObject" Target="../embeddings/oleObject3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34.bin"/><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36.bin"/><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38.bin"/><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40.bin"/><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42.bin"/><Relationship Id="rId5" Type="http://schemas.openxmlformats.org/officeDocument/2006/relationships/image" Target="../media/image45.emf"/><Relationship Id="rId4" Type="http://schemas.openxmlformats.org/officeDocument/2006/relationships/oleObject" Target="../embeddings/oleObject4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44.bin"/><Relationship Id="rId5" Type="http://schemas.openxmlformats.org/officeDocument/2006/relationships/image" Target="../media/image46.wmf"/><Relationship Id="rId4" Type="http://schemas.openxmlformats.org/officeDocument/2006/relationships/oleObject" Target="../embeddings/oleObject4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46.bin"/><Relationship Id="rId5" Type="http://schemas.openxmlformats.org/officeDocument/2006/relationships/image" Target="../media/image48.wmf"/><Relationship Id="rId4" Type="http://schemas.openxmlformats.org/officeDocument/2006/relationships/oleObject" Target="../embeddings/oleObject45.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48.bin"/><Relationship Id="rId5" Type="http://schemas.openxmlformats.org/officeDocument/2006/relationships/image" Target="../media/image50.emf"/><Relationship Id="rId4" Type="http://schemas.openxmlformats.org/officeDocument/2006/relationships/oleObject" Target="../embeddings/oleObject47.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50.bin"/><Relationship Id="rId5" Type="http://schemas.openxmlformats.org/officeDocument/2006/relationships/image" Target="../media/image52.emf"/><Relationship Id="rId4" Type="http://schemas.openxmlformats.org/officeDocument/2006/relationships/oleObject" Target="../embeddings/oleObject4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52.bin"/><Relationship Id="rId5" Type="http://schemas.openxmlformats.org/officeDocument/2006/relationships/image" Target="../media/image54.emf"/><Relationship Id="rId4" Type="http://schemas.openxmlformats.org/officeDocument/2006/relationships/oleObject" Target="../embeddings/oleObject51.bin"/></Relationships>
</file>

<file path=ppt/slides/_rels/slide4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slide" Target="slide26.xml"/><Relationship Id="rId4" Type="http://schemas.openxmlformats.org/officeDocument/2006/relationships/slide" Target="slide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90600" y="609600"/>
            <a:ext cx="7772400" cy="762000"/>
          </a:xfrm>
        </p:spPr>
        <p:txBody>
          <a:bodyPr/>
          <a:lstStyle/>
          <a:p>
            <a:pPr algn="ctr" eaLnBrk="1" hangingPunct="1"/>
            <a:r>
              <a:rPr lang="en-US" sz="3600" dirty="0" smtClean="0"/>
              <a:t>ECE 2201</a:t>
            </a:r>
            <a:br>
              <a:rPr lang="en-US" sz="3600" dirty="0" smtClean="0"/>
            </a:br>
            <a:r>
              <a:rPr lang="en-US" sz="3600" dirty="0" smtClean="0"/>
              <a:t> Circuit Analysis</a:t>
            </a:r>
          </a:p>
        </p:txBody>
      </p:sp>
      <p:sp>
        <p:nvSpPr>
          <p:cNvPr id="36867" name="Text Box 10"/>
          <p:cNvSpPr txBox="1">
            <a:spLocks noChangeArrowheads="1"/>
          </p:cNvSpPr>
          <p:nvPr/>
        </p:nvSpPr>
        <p:spPr bwMode="auto">
          <a:xfrm>
            <a:off x="762000" y="2209800"/>
            <a:ext cx="7696200" cy="2154436"/>
          </a:xfrm>
          <a:prstGeom prst="rect">
            <a:avLst/>
          </a:prstGeom>
          <a:noFill/>
          <a:ln w="9525">
            <a:noFill/>
            <a:miter lim="800000"/>
            <a:headEnd/>
            <a:tailEnd/>
          </a:ln>
        </p:spPr>
        <p:txBody>
          <a:bodyPr>
            <a:spAutoFit/>
          </a:bodyPr>
          <a:lstStyle/>
          <a:p>
            <a:pPr algn="ctr" eaLnBrk="0" hangingPunct="0"/>
            <a:r>
              <a:rPr lang="en-US" sz="3600" b="1" dirty="0">
                <a:latin typeface="Arial" charset="0"/>
              </a:rPr>
              <a:t>Lecture Set </a:t>
            </a:r>
            <a:r>
              <a:rPr lang="en-US" sz="3600" b="1" dirty="0" smtClean="0">
                <a:latin typeface="Arial" charset="0"/>
              </a:rPr>
              <a:t>#5</a:t>
            </a:r>
            <a:endParaRPr lang="en-US" sz="3600" b="1" dirty="0">
              <a:latin typeface="Arial" charset="0"/>
            </a:endParaRPr>
          </a:p>
          <a:p>
            <a:pPr algn="ctr" eaLnBrk="0" hangingPunct="0"/>
            <a:r>
              <a:rPr lang="en-US" sz="4400" i="1" dirty="0">
                <a:solidFill>
                  <a:schemeClr val="tx2"/>
                </a:solidFill>
                <a:latin typeface="Arial" charset="0"/>
              </a:rPr>
              <a:t>The Node Voltage Method with Voltage </a:t>
            </a:r>
            <a:r>
              <a:rPr lang="en-US" sz="4400" i="1" dirty="0" smtClean="0">
                <a:solidFill>
                  <a:schemeClr val="tx2"/>
                </a:solidFill>
                <a:latin typeface="Arial" charset="0"/>
              </a:rPr>
              <a:t>Sources</a:t>
            </a:r>
          </a:p>
          <a:p>
            <a:pPr algn="ctr" eaLnBrk="0" hangingPunct="0"/>
            <a:r>
              <a:rPr lang="en-US" sz="1000" i="1" dirty="0" smtClean="0">
                <a:solidFill>
                  <a:schemeClr val="tx2"/>
                </a:solidFill>
                <a:latin typeface="Arial" charset="0"/>
              </a:rPr>
              <a:t>Version </a:t>
            </a:r>
            <a:r>
              <a:rPr lang="en-US" sz="1000" i="1" dirty="0" smtClean="0">
                <a:solidFill>
                  <a:schemeClr val="tx2"/>
                </a:solidFill>
                <a:latin typeface="Arial" charset="0"/>
              </a:rPr>
              <a:t>17</a:t>
            </a:r>
            <a:endParaRPr lang="en-US" sz="1000" i="1" dirty="0">
              <a:solidFill>
                <a:schemeClr val="tx2"/>
              </a:solidFill>
              <a:latin typeface="Arial" charset="0"/>
            </a:endParaRPr>
          </a:p>
        </p:txBody>
      </p:sp>
      <p:sp>
        <p:nvSpPr>
          <p:cNvPr id="5" name="Text Box 3"/>
          <p:cNvSpPr txBox="1">
            <a:spLocks noChangeArrowheads="1"/>
          </p:cNvSpPr>
          <p:nvPr/>
        </p:nvSpPr>
        <p:spPr bwMode="auto">
          <a:xfrm>
            <a:off x="2514599" y="4876800"/>
            <a:ext cx="4068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dirty="0"/>
              <a:t>Dr. Dave Shattuck</a:t>
            </a:r>
          </a:p>
          <a:p>
            <a:pPr algn="ctr"/>
            <a:r>
              <a:rPr lang="en-US" altLang="en-US" dirty="0"/>
              <a:t>Associate Professor, ECE Dept.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286000" y="0"/>
            <a:ext cx="6400800" cy="1219200"/>
          </a:xfrm>
        </p:spPr>
        <p:txBody>
          <a:bodyPr/>
          <a:lstStyle/>
          <a:p>
            <a:pPr eaLnBrk="1" hangingPunct="1"/>
            <a:r>
              <a:rPr lang="en-US" sz="3600" smtClean="0"/>
              <a:t>NVM – Voltage Source in Series Step 1</a:t>
            </a:r>
          </a:p>
        </p:txBody>
      </p:sp>
      <p:sp>
        <p:nvSpPr>
          <p:cNvPr id="3076" name="Text Box 3"/>
          <p:cNvSpPr txBox="1">
            <a:spLocks noChangeArrowheads="1"/>
          </p:cNvSpPr>
          <p:nvPr/>
        </p:nvSpPr>
        <p:spPr bwMode="auto">
          <a:xfrm>
            <a:off x="304800" y="1905000"/>
            <a:ext cx="8001000" cy="10160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The first step is to identify the essential nodes.  There are three, marked in red.  The fourth node, marked in dark blue, is not an essential node.  It only connects two components, not three.</a:t>
            </a:r>
          </a:p>
        </p:txBody>
      </p:sp>
      <p:graphicFrame>
        <p:nvGraphicFramePr>
          <p:cNvPr id="3074" name="Object 4"/>
          <p:cNvGraphicFramePr>
            <a:graphicFrameLocks noChangeAspect="1"/>
          </p:cNvGraphicFramePr>
          <p:nvPr/>
        </p:nvGraphicFramePr>
        <p:xfrm>
          <a:off x="0" y="3298825"/>
          <a:ext cx="9144000" cy="3559175"/>
        </p:xfrm>
        <a:graphic>
          <a:graphicData uri="http://schemas.openxmlformats.org/presentationml/2006/ole">
            <mc:AlternateContent xmlns:mc="http://schemas.openxmlformats.org/markup-compatibility/2006">
              <mc:Choice xmlns:v="urn:schemas-microsoft-com:vml" Requires="v">
                <p:oleObj spid="_x0000_s3112" name="VISIO" r:id="rId4" imgW="9047880" imgH="3521160" progId="Visio.Drawing.11">
                  <p:embed/>
                </p:oleObj>
              </mc:Choice>
              <mc:Fallback>
                <p:oleObj name="VISIO" r:id="rId4" imgW="9047880" imgH="352116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98825"/>
                        <a:ext cx="9144000" cy="35591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2286000" y="0"/>
            <a:ext cx="6324600" cy="1143000"/>
          </a:xfrm>
        </p:spPr>
        <p:txBody>
          <a:bodyPr/>
          <a:lstStyle/>
          <a:p>
            <a:pPr eaLnBrk="1" hangingPunct="1"/>
            <a:r>
              <a:rPr lang="en-US" sz="3600" smtClean="0"/>
              <a:t>NVM – Voltage Source in Series Step 2</a:t>
            </a:r>
          </a:p>
        </p:txBody>
      </p:sp>
      <p:sp>
        <p:nvSpPr>
          <p:cNvPr id="4100" name="Text Box 3"/>
          <p:cNvSpPr txBox="1">
            <a:spLocks noChangeArrowheads="1"/>
          </p:cNvSpPr>
          <p:nvPr/>
        </p:nvSpPr>
        <p:spPr bwMode="auto">
          <a:xfrm>
            <a:off x="304800" y="1905000"/>
            <a:ext cx="8001000" cy="10160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The second step is to define one essential node as the reference node.  This is done here.  The bottom node is picked since it has four connections.</a:t>
            </a:r>
          </a:p>
        </p:txBody>
      </p:sp>
      <p:graphicFrame>
        <p:nvGraphicFramePr>
          <p:cNvPr id="4098" name="Object 4"/>
          <p:cNvGraphicFramePr>
            <a:graphicFrameLocks noChangeAspect="1"/>
          </p:cNvGraphicFramePr>
          <p:nvPr>
            <p:extLst>
              <p:ext uri="{D42A27DB-BD31-4B8C-83A1-F6EECF244321}">
                <p14:modId xmlns:p14="http://schemas.microsoft.com/office/powerpoint/2010/main" val="623947577"/>
              </p:ext>
            </p:extLst>
          </p:nvPr>
        </p:nvGraphicFramePr>
        <p:xfrm>
          <a:off x="0" y="3298825"/>
          <a:ext cx="9144000" cy="3559175"/>
        </p:xfrm>
        <a:graphic>
          <a:graphicData uri="http://schemas.openxmlformats.org/presentationml/2006/ole">
            <mc:AlternateContent xmlns:mc="http://schemas.openxmlformats.org/markup-compatibility/2006">
              <mc:Choice xmlns:v="urn:schemas-microsoft-com:vml" Requires="v">
                <p:oleObj spid="_x0000_s4136" name="Visio" r:id="rId4" imgW="9047833" imgH="3521070" progId="Visio.Drawing.11">
                  <p:embed/>
                </p:oleObj>
              </mc:Choice>
              <mc:Fallback>
                <p:oleObj name="Visio" r:id="rId4" imgW="9047833" imgH="3521070" progId="Visio.Drawing.11">
                  <p:embed/>
                  <p:pic>
                    <p:nvPicPr>
                      <p:cNvPr id="0" name="Object 4"/>
                      <p:cNvPicPr>
                        <a:picLocks noChangeAspect="1" noChangeArrowheads="1"/>
                      </p:cNvPicPr>
                      <p:nvPr/>
                    </p:nvPicPr>
                    <p:blipFill>
                      <a:blip r:embed="rId5"/>
                      <a:srcRect/>
                      <a:stretch>
                        <a:fillRect/>
                      </a:stretch>
                    </p:blipFill>
                    <p:spPr bwMode="auto">
                      <a:xfrm>
                        <a:off x="0" y="3298825"/>
                        <a:ext cx="9144000" cy="35591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286000" y="0"/>
            <a:ext cx="6172200" cy="1143000"/>
          </a:xfrm>
        </p:spPr>
        <p:txBody>
          <a:bodyPr/>
          <a:lstStyle/>
          <a:p>
            <a:pPr eaLnBrk="1" hangingPunct="1"/>
            <a:r>
              <a:rPr lang="en-US" sz="3600" smtClean="0"/>
              <a:t>NVM – Voltage Source in Series Step 3</a:t>
            </a:r>
          </a:p>
        </p:txBody>
      </p:sp>
      <p:sp>
        <p:nvSpPr>
          <p:cNvPr id="5124" name="Text Box 3"/>
          <p:cNvSpPr txBox="1">
            <a:spLocks noChangeArrowheads="1"/>
          </p:cNvSpPr>
          <p:nvPr/>
        </p:nvSpPr>
        <p:spPr bwMode="auto">
          <a:xfrm>
            <a:off x="304800" y="1905000"/>
            <a:ext cx="8001000" cy="4064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The third step is to define the node voltages.  We have two to define.</a:t>
            </a:r>
          </a:p>
        </p:txBody>
      </p:sp>
      <p:graphicFrame>
        <p:nvGraphicFramePr>
          <p:cNvPr id="5122" name="Object 4"/>
          <p:cNvGraphicFramePr>
            <a:graphicFrameLocks noChangeAspect="1"/>
          </p:cNvGraphicFramePr>
          <p:nvPr>
            <p:extLst>
              <p:ext uri="{D42A27DB-BD31-4B8C-83A1-F6EECF244321}">
                <p14:modId xmlns:p14="http://schemas.microsoft.com/office/powerpoint/2010/main" val="2542521317"/>
              </p:ext>
            </p:extLst>
          </p:nvPr>
        </p:nvGraphicFramePr>
        <p:xfrm>
          <a:off x="0" y="3127375"/>
          <a:ext cx="9144000" cy="3730625"/>
        </p:xfrm>
        <a:graphic>
          <a:graphicData uri="http://schemas.openxmlformats.org/presentationml/2006/ole">
            <mc:AlternateContent xmlns:mc="http://schemas.openxmlformats.org/markup-compatibility/2006">
              <mc:Choice xmlns:v="urn:schemas-microsoft-com:vml" Requires="v">
                <p:oleObj spid="_x0000_s5160" name="Visio" r:id="rId4" imgW="9047833" imgH="3691440" progId="Visio.Drawing.11">
                  <p:embed/>
                </p:oleObj>
              </mc:Choice>
              <mc:Fallback>
                <p:oleObj name="Visio" r:id="rId4" imgW="9047833" imgH="3691440" progId="Visio.Drawing.11">
                  <p:embed/>
                  <p:pic>
                    <p:nvPicPr>
                      <p:cNvPr id="0" name="Object 4"/>
                      <p:cNvPicPr>
                        <a:picLocks noChangeAspect="1" noChangeArrowheads="1"/>
                      </p:cNvPicPr>
                      <p:nvPr/>
                    </p:nvPicPr>
                    <p:blipFill>
                      <a:blip r:embed="rId5"/>
                      <a:srcRect/>
                      <a:stretch>
                        <a:fillRect/>
                      </a:stretch>
                    </p:blipFill>
                    <p:spPr bwMode="auto">
                      <a:xfrm>
                        <a:off x="0" y="3127375"/>
                        <a:ext cx="9144000" cy="37306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6000" y="0"/>
            <a:ext cx="6172200" cy="1143000"/>
          </a:xfrm>
        </p:spPr>
        <p:txBody>
          <a:bodyPr/>
          <a:lstStyle/>
          <a:p>
            <a:pPr eaLnBrk="1" hangingPunct="1"/>
            <a:r>
              <a:rPr lang="en-US" sz="3600" smtClean="0"/>
              <a:t>NVM – Voltage Source in Series Step 4 – Part 1</a:t>
            </a:r>
          </a:p>
        </p:txBody>
      </p:sp>
      <p:sp>
        <p:nvSpPr>
          <p:cNvPr id="6148" name="Text Box 3"/>
          <p:cNvSpPr txBox="1">
            <a:spLocks noChangeArrowheads="1"/>
          </p:cNvSpPr>
          <p:nvPr/>
        </p:nvSpPr>
        <p:spPr bwMode="auto">
          <a:xfrm>
            <a:off x="152400" y="1752600"/>
            <a:ext cx="8001000" cy="13208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The fourth step is to write KCL equations for nodes A and B.  The difficult term to write will be for the current going through the voltage source and through R</a:t>
            </a:r>
            <a:r>
              <a:rPr lang="en-US" sz="2000" baseline="-25000" dirty="0">
                <a:latin typeface="Arial" charset="0"/>
              </a:rPr>
              <a:t>2</a:t>
            </a:r>
            <a:r>
              <a:rPr lang="en-US" sz="2000" dirty="0">
                <a:latin typeface="Arial" charset="0"/>
              </a:rPr>
              <a:t>.  This current is shown with a </a:t>
            </a:r>
            <a:r>
              <a:rPr lang="en-US" sz="2000" dirty="0">
                <a:solidFill>
                  <a:srgbClr val="FF0000"/>
                </a:solidFill>
                <a:latin typeface="Arial" charset="0"/>
              </a:rPr>
              <a:t>red current arrow</a:t>
            </a:r>
            <a:r>
              <a:rPr lang="en-US" sz="2000" dirty="0">
                <a:latin typeface="Arial" charset="0"/>
              </a:rPr>
              <a:t> below.</a:t>
            </a:r>
          </a:p>
        </p:txBody>
      </p:sp>
      <p:graphicFrame>
        <p:nvGraphicFramePr>
          <p:cNvPr id="6146" name="Object 4"/>
          <p:cNvGraphicFramePr>
            <a:graphicFrameLocks noChangeAspect="1"/>
          </p:cNvGraphicFramePr>
          <p:nvPr>
            <p:extLst>
              <p:ext uri="{D42A27DB-BD31-4B8C-83A1-F6EECF244321}">
                <p14:modId xmlns:p14="http://schemas.microsoft.com/office/powerpoint/2010/main" val="2386580481"/>
              </p:ext>
            </p:extLst>
          </p:nvPr>
        </p:nvGraphicFramePr>
        <p:xfrm>
          <a:off x="0" y="3127375"/>
          <a:ext cx="9144000" cy="3730625"/>
        </p:xfrm>
        <a:graphic>
          <a:graphicData uri="http://schemas.openxmlformats.org/presentationml/2006/ole">
            <mc:AlternateContent xmlns:mc="http://schemas.openxmlformats.org/markup-compatibility/2006">
              <mc:Choice xmlns:v="urn:schemas-microsoft-com:vml" Requires="v">
                <p:oleObj spid="_x0000_s6184" name="Visio" r:id="rId4" imgW="9047833" imgH="3691440" progId="Visio.Drawing.11">
                  <p:embed/>
                </p:oleObj>
              </mc:Choice>
              <mc:Fallback>
                <p:oleObj name="Visio" r:id="rId4" imgW="9047833" imgH="3691440" progId="Visio.Drawing.11">
                  <p:embed/>
                  <p:pic>
                    <p:nvPicPr>
                      <p:cNvPr id="0" name="Object 4"/>
                      <p:cNvPicPr>
                        <a:picLocks noChangeAspect="1" noChangeArrowheads="1"/>
                      </p:cNvPicPr>
                      <p:nvPr/>
                    </p:nvPicPr>
                    <p:blipFill>
                      <a:blip r:embed="rId5"/>
                      <a:srcRect/>
                      <a:stretch>
                        <a:fillRect/>
                      </a:stretch>
                    </p:blipFill>
                    <p:spPr bwMode="auto">
                      <a:xfrm>
                        <a:off x="0" y="3127375"/>
                        <a:ext cx="9144000" cy="37306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286000" y="0"/>
            <a:ext cx="6172200" cy="1143000"/>
          </a:xfrm>
        </p:spPr>
        <p:txBody>
          <a:bodyPr/>
          <a:lstStyle/>
          <a:p>
            <a:pPr eaLnBrk="1" hangingPunct="1"/>
            <a:r>
              <a:rPr lang="en-US" sz="3600" smtClean="0"/>
              <a:t>NVM – Voltage Source in Series Step 4 – Part 2</a:t>
            </a:r>
          </a:p>
        </p:txBody>
      </p:sp>
      <p:graphicFrame>
        <p:nvGraphicFramePr>
          <p:cNvPr id="7170" name="Object 3"/>
          <p:cNvGraphicFramePr>
            <a:graphicFrameLocks noChangeAspect="1"/>
          </p:cNvGraphicFramePr>
          <p:nvPr>
            <p:extLst>
              <p:ext uri="{D42A27DB-BD31-4B8C-83A1-F6EECF244321}">
                <p14:modId xmlns:p14="http://schemas.microsoft.com/office/powerpoint/2010/main" val="2736315691"/>
              </p:ext>
            </p:extLst>
          </p:nvPr>
        </p:nvGraphicFramePr>
        <p:xfrm>
          <a:off x="0" y="3127375"/>
          <a:ext cx="9144000" cy="3730625"/>
        </p:xfrm>
        <a:graphic>
          <a:graphicData uri="http://schemas.openxmlformats.org/presentationml/2006/ole">
            <mc:AlternateContent xmlns:mc="http://schemas.openxmlformats.org/markup-compatibility/2006">
              <mc:Choice xmlns:v="urn:schemas-microsoft-com:vml" Requires="v">
                <p:oleObj spid="_x0000_s7221" name="Visio" r:id="rId4" imgW="9047833" imgH="3691440" progId="Visio.Drawing.11">
                  <p:embed/>
                </p:oleObj>
              </mc:Choice>
              <mc:Fallback>
                <p:oleObj name="Visio" r:id="rId4" imgW="9047833" imgH="3691440" progId="Visio.Drawing.11">
                  <p:embed/>
                  <p:pic>
                    <p:nvPicPr>
                      <p:cNvPr id="0" name="Object 3"/>
                      <p:cNvPicPr>
                        <a:picLocks noChangeAspect="1" noChangeArrowheads="1"/>
                      </p:cNvPicPr>
                      <p:nvPr/>
                    </p:nvPicPr>
                    <p:blipFill>
                      <a:blip r:embed="rId5"/>
                      <a:srcRect/>
                      <a:stretch>
                        <a:fillRect/>
                      </a:stretch>
                    </p:blipFill>
                    <p:spPr bwMode="auto">
                      <a:xfrm>
                        <a:off x="0" y="3127375"/>
                        <a:ext cx="9144000" cy="37306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Text Box 4"/>
          <p:cNvSpPr txBox="1">
            <a:spLocks noChangeArrowheads="1"/>
          </p:cNvSpPr>
          <p:nvPr/>
        </p:nvSpPr>
        <p:spPr bwMode="auto">
          <a:xfrm>
            <a:off x="228600" y="1447800"/>
            <a:ext cx="8534400" cy="16256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This current shown with a </a:t>
            </a:r>
            <a:r>
              <a:rPr lang="en-US" sz="2000" dirty="0">
                <a:solidFill>
                  <a:srgbClr val="FF0000"/>
                </a:solidFill>
                <a:latin typeface="Arial" charset="0"/>
              </a:rPr>
              <a:t>red current arrow</a:t>
            </a:r>
            <a:r>
              <a:rPr lang="en-US" sz="2000" dirty="0">
                <a:latin typeface="Arial" charset="0"/>
              </a:rPr>
              <a:t> below can be expressed using the resistor R</a:t>
            </a:r>
            <a:r>
              <a:rPr lang="en-US" sz="2000" baseline="-25000" dirty="0">
                <a:latin typeface="Arial" charset="0"/>
              </a:rPr>
              <a:t>2</a:t>
            </a:r>
            <a:r>
              <a:rPr lang="en-US" sz="2000" dirty="0">
                <a:latin typeface="Arial" charset="0"/>
              </a:rPr>
              <a:t>.  The key is to be able to determine the voltage across the resistor in terms of the existing variables.  </a:t>
            </a:r>
          </a:p>
          <a:p>
            <a:pPr eaLnBrk="0" hangingPunct="0"/>
            <a:r>
              <a:rPr lang="en-US" sz="2000" dirty="0">
                <a:latin typeface="Arial" charset="0"/>
              </a:rPr>
              <a:t>Note that the voltage </a:t>
            </a:r>
            <a:r>
              <a:rPr lang="en-US" sz="2000" i="1" dirty="0" err="1" smtClean="0"/>
              <a:t>v</a:t>
            </a:r>
            <a:r>
              <a:rPr lang="en-US" sz="2000" i="1" baseline="-25000" dirty="0" err="1" smtClean="0"/>
              <a:t>TEMP</a:t>
            </a:r>
            <a:r>
              <a:rPr lang="en-US" sz="2000" dirty="0" smtClean="0">
                <a:latin typeface="Arial" charset="0"/>
              </a:rPr>
              <a:t> </a:t>
            </a:r>
            <a:r>
              <a:rPr lang="en-US" sz="2000" dirty="0">
                <a:latin typeface="Arial" charset="0"/>
              </a:rPr>
              <a:t>shown is given by </a:t>
            </a:r>
            <a:r>
              <a:rPr lang="en-US" sz="2000" i="1" dirty="0" err="1" smtClean="0"/>
              <a:t>v</a:t>
            </a:r>
            <a:r>
              <a:rPr lang="en-US" sz="2000" i="1" baseline="-25000" dirty="0" err="1" smtClean="0"/>
              <a:t>TEMP</a:t>
            </a:r>
            <a:r>
              <a:rPr lang="en-US" sz="2000" dirty="0" smtClean="0"/>
              <a:t> </a:t>
            </a:r>
            <a:r>
              <a:rPr lang="en-US" sz="2000" dirty="0"/>
              <a:t>= </a:t>
            </a:r>
            <a:r>
              <a:rPr lang="en-US" sz="2000" i="1" dirty="0" err="1"/>
              <a:t>v</a:t>
            </a:r>
            <a:r>
              <a:rPr lang="en-US" sz="2000" i="1" baseline="-25000" dirty="0" err="1"/>
              <a:t>B</a:t>
            </a:r>
            <a:r>
              <a:rPr lang="en-US" sz="2000" dirty="0"/>
              <a:t> – </a:t>
            </a:r>
            <a:r>
              <a:rPr lang="en-US" sz="2000" i="1" dirty="0" err="1"/>
              <a:t>v</a:t>
            </a:r>
            <a:r>
              <a:rPr lang="en-US" sz="2000" i="1" baseline="-25000" dirty="0" err="1"/>
              <a:t>S</a:t>
            </a:r>
            <a:r>
              <a:rPr lang="en-US" sz="2000" dirty="0" err="1">
                <a:latin typeface="Arial" charset="0"/>
              </a:rPr>
              <a:t>.</a:t>
            </a:r>
            <a:r>
              <a:rPr lang="en-US" sz="2000" dirty="0">
                <a:latin typeface="Arial" charset="0"/>
              </a:rPr>
              <a:t>  We can show this by writing KVL around the loop shown.</a:t>
            </a:r>
          </a:p>
        </p:txBody>
      </p:sp>
      <p:graphicFrame>
        <p:nvGraphicFramePr>
          <p:cNvPr id="2" name="Object 1"/>
          <p:cNvGraphicFramePr>
            <a:graphicFrameLocks noChangeAspect="1"/>
          </p:cNvGraphicFramePr>
          <p:nvPr>
            <p:extLst>
              <p:ext uri="{D42A27DB-BD31-4B8C-83A1-F6EECF244321}">
                <p14:modId xmlns:p14="http://schemas.microsoft.com/office/powerpoint/2010/main" val="1776606917"/>
              </p:ext>
            </p:extLst>
          </p:nvPr>
        </p:nvGraphicFramePr>
        <p:xfrm>
          <a:off x="6096000" y="2895600"/>
          <a:ext cx="2114550" cy="427038"/>
        </p:xfrm>
        <a:graphic>
          <a:graphicData uri="http://schemas.openxmlformats.org/presentationml/2006/ole">
            <mc:AlternateContent xmlns:mc="http://schemas.openxmlformats.org/markup-compatibility/2006">
              <mc:Choice xmlns:v="urn:schemas-microsoft-com:vml" Requires="v">
                <p:oleObj spid="_x0000_s7222" name="Equation" r:id="rId6" imgW="1130040" imgH="228600" progId="Equation.DSMT4">
                  <p:embed/>
                </p:oleObj>
              </mc:Choice>
              <mc:Fallback>
                <p:oleObj name="Equation" r:id="rId6" imgW="1130040" imgH="228600" progId="Equation.DSMT4">
                  <p:embed/>
                  <p:pic>
                    <p:nvPicPr>
                      <p:cNvPr id="0" name="Object 5"/>
                      <p:cNvPicPr>
                        <a:picLocks noChangeAspect="1" noChangeArrowheads="1"/>
                      </p:cNvPicPr>
                      <p:nvPr/>
                    </p:nvPicPr>
                    <p:blipFill>
                      <a:blip r:embed="rId7"/>
                      <a:srcRect/>
                      <a:stretch>
                        <a:fillRect/>
                      </a:stretch>
                    </p:blipFill>
                    <p:spPr bwMode="auto">
                      <a:xfrm>
                        <a:off x="6096000" y="2895600"/>
                        <a:ext cx="2114550" cy="4270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2286000" y="0"/>
            <a:ext cx="6172200" cy="1143000"/>
          </a:xfrm>
        </p:spPr>
        <p:txBody>
          <a:bodyPr/>
          <a:lstStyle/>
          <a:p>
            <a:pPr eaLnBrk="1" hangingPunct="1"/>
            <a:r>
              <a:rPr lang="en-US" sz="3600" smtClean="0"/>
              <a:t>NVM – Voltage Source in Series Step 4 – Part 3</a:t>
            </a:r>
          </a:p>
        </p:txBody>
      </p:sp>
      <p:graphicFrame>
        <p:nvGraphicFramePr>
          <p:cNvPr id="8194" name="Object 3"/>
          <p:cNvGraphicFramePr>
            <a:graphicFrameLocks noChangeAspect="1"/>
          </p:cNvGraphicFramePr>
          <p:nvPr>
            <p:extLst>
              <p:ext uri="{D42A27DB-BD31-4B8C-83A1-F6EECF244321}">
                <p14:modId xmlns:p14="http://schemas.microsoft.com/office/powerpoint/2010/main" val="1979353767"/>
              </p:ext>
            </p:extLst>
          </p:nvPr>
        </p:nvGraphicFramePr>
        <p:xfrm>
          <a:off x="0" y="3127375"/>
          <a:ext cx="9144000" cy="3730625"/>
        </p:xfrm>
        <a:graphic>
          <a:graphicData uri="http://schemas.openxmlformats.org/presentationml/2006/ole">
            <mc:AlternateContent xmlns:mc="http://schemas.openxmlformats.org/markup-compatibility/2006">
              <mc:Choice xmlns:v="urn:schemas-microsoft-com:vml" Requires="v">
                <p:oleObj spid="_x0000_s8271" name="Visio" r:id="rId4" imgW="9047833" imgH="3691440" progId="Visio.Drawing.11">
                  <p:embed/>
                </p:oleObj>
              </mc:Choice>
              <mc:Fallback>
                <p:oleObj name="Visio" r:id="rId4" imgW="9047833" imgH="3691440" progId="Visio.Drawing.11">
                  <p:embed/>
                  <p:pic>
                    <p:nvPicPr>
                      <p:cNvPr id="0" name="Object 3"/>
                      <p:cNvPicPr>
                        <a:picLocks noChangeAspect="1" noChangeArrowheads="1"/>
                      </p:cNvPicPr>
                      <p:nvPr/>
                    </p:nvPicPr>
                    <p:blipFill>
                      <a:blip r:embed="rId5"/>
                      <a:srcRect/>
                      <a:stretch>
                        <a:fillRect/>
                      </a:stretch>
                    </p:blipFill>
                    <p:spPr bwMode="auto">
                      <a:xfrm>
                        <a:off x="0" y="3127375"/>
                        <a:ext cx="9144000" cy="37306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Text Box 4"/>
          <p:cNvSpPr txBox="1">
            <a:spLocks noChangeArrowheads="1"/>
          </p:cNvSpPr>
          <p:nvPr/>
        </p:nvSpPr>
        <p:spPr bwMode="auto">
          <a:xfrm>
            <a:off x="304800" y="1676400"/>
            <a:ext cx="5257800" cy="10160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This current shown with a </a:t>
            </a:r>
            <a:r>
              <a:rPr lang="en-US" sz="2000" dirty="0">
                <a:solidFill>
                  <a:srgbClr val="FF0000"/>
                </a:solidFill>
                <a:latin typeface="Arial" charset="0"/>
              </a:rPr>
              <a:t>red current arrow</a:t>
            </a:r>
            <a:r>
              <a:rPr lang="en-US" sz="2000" dirty="0">
                <a:latin typeface="Arial" charset="0"/>
              </a:rPr>
              <a:t> below can be expressed using </a:t>
            </a:r>
            <a:r>
              <a:rPr lang="en-US" sz="2000" dirty="0" smtClean="0">
                <a:latin typeface="Arial" charset="0"/>
              </a:rPr>
              <a:t>the voltage </a:t>
            </a:r>
            <a:r>
              <a:rPr lang="en-US" sz="2000" dirty="0">
                <a:latin typeface="Arial" charset="0"/>
              </a:rPr>
              <a:t>across the resistor R</a:t>
            </a:r>
            <a:r>
              <a:rPr lang="en-US" sz="2000" baseline="-25000" dirty="0">
                <a:latin typeface="Arial" charset="0"/>
              </a:rPr>
              <a:t>2</a:t>
            </a:r>
            <a:r>
              <a:rPr lang="en-US" sz="2000" dirty="0">
                <a:latin typeface="Arial" charset="0"/>
              </a:rPr>
              <a:t>.  The current is </a:t>
            </a:r>
          </a:p>
        </p:txBody>
      </p:sp>
      <p:graphicFrame>
        <p:nvGraphicFramePr>
          <p:cNvPr id="8195" name="Object 5"/>
          <p:cNvGraphicFramePr>
            <a:graphicFrameLocks noChangeAspect="1"/>
          </p:cNvGraphicFramePr>
          <p:nvPr>
            <p:extLst>
              <p:ext uri="{D42A27DB-BD31-4B8C-83A1-F6EECF244321}">
                <p14:modId xmlns:p14="http://schemas.microsoft.com/office/powerpoint/2010/main" val="1165037429"/>
              </p:ext>
            </p:extLst>
          </p:nvPr>
        </p:nvGraphicFramePr>
        <p:xfrm>
          <a:off x="6172200" y="1447800"/>
          <a:ext cx="2209800" cy="1709738"/>
        </p:xfrm>
        <a:graphic>
          <a:graphicData uri="http://schemas.openxmlformats.org/presentationml/2006/ole">
            <mc:AlternateContent xmlns:mc="http://schemas.openxmlformats.org/markup-compatibility/2006">
              <mc:Choice xmlns:v="urn:schemas-microsoft-com:vml" Requires="v">
                <p:oleObj spid="_x0000_s8272" name="Equation" r:id="rId6" imgW="1180800" imgH="914400" progId="Equation.DSMT4">
                  <p:embed/>
                </p:oleObj>
              </mc:Choice>
              <mc:Fallback>
                <p:oleObj name="Equation" r:id="rId6" imgW="1180800" imgH="9144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447800"/>
                        <a:ext cx="2209800" cy="17097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2286000" y="0"/>
            <a:ext cx="6172200" cy="1143000"/>
          </a:xfrm>
        </p:spPr>
        <p:txBody>
          <a:bodyPr/>
          <a:lstStyle/>
          <a:p>
            <a:pPr eaLnBrk="1" hangingPunct="1"/>
            <a:r>
              <a:rPr lang="en-US" sz="3600" smtClean="0"/>
              <a:t>NVM – Voltage Source in Series Step 4 – Part 4</a:t>
            </a:r>
          </a:p>
        </p:txBody>
      </p:sp>
      <p:graphicFrame>
        <p:nvGraphicFramePr>
          <p:cNvPr id="9218" name="Object 3"/>
          <p:cNvGraphicFramePr>
            <a:graphicFrameLocks noChangeAspect="1"/>
          </p:cNvGraphicFramePr>
          <p:nvPr>
            <p:extLst>
              <p:ext uri="{D42A27DB-BD31-4B8C-83A1-F6EECF244321}">
                <p14:modId xmlns:p14="http://schemas.microsoft.com/office/powerpoint/2010/main" val="2677551596"/>
              </p:ext>
            </p:extLst>
          </p:nvPr>
        </p:nvGraphicFramePr>
        <p:xfrm>
          <a:off x="0" y="3127375"/>
          <a:ext cx="9144000" cy="3730625"/>
        </p:xfrm>
        <a:graphic>
          <a:graphicData uri="http://schemas.openxmlformats.org/presentationml/2006/ole">
            <mc:AlternateContent xmlns:mc="http://schemas.openxmlformats.org/markup-compatibility/2006">
              <mc:Choice xmlns:v="urn:schemas-microsoft-com:vml" Requires="v">
                <p:oleObj spid="_x0000_s9294" name="Visio" r:id="rId4" imgW="9047833" imgH="3691440" progId="Visio.Drawing.11">
                  <p:embed/>
                </p:oleObj>
              </mc:Choice>
              <mc:Fallback>
                <p:oleObj name="Visio" r:id="rId4" imgW="9047833" imgH="3691440" progId="Visio.Drawing.11">
                  <p:embed/>
                  <p:pic>
                    <p:nvPicPr>
                      <p:cNvPr id="0" name="Object 3"/>
                      <p:cNvPicPr>
                        <a:picLocks noChangeAspect="1" noChangeArrowheads="1"/>
                      </p:cNvPicPr>
                      <p:nvPr/>
                    </p:nvPicPr>
                    <p:blipFill>
                      <a:blip r:embed="rId5"/>
                      <a:srcRect/>
                      <a:stretch>
                        <a:fillRect/>
                      </a:stretch>
                    </p:blipFill>
                    <p:spPr bwMode="auto">
                      <a:xfrm>
                        <a:off x="0" y="3127375"/>
                        <a:ext cx="9144000" cy="37306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Text Box 4"/>
          <p:cNvSpPr txBox="1">
            <a:spLocks noChangeArrowheads="1"/>
          </p:cNvSpPr>
          <p:nvPr/>
        </p:nvSpPr>
        <p:spPr bwMode="auto">
          <a:xfrm>
            <a:off x="304800" y="1676400"/>
            <a:ext cx="4495800" cy="10160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Using these results, we can write the two KCL relationships that we wanted.  </a:t>
            </a:r>
          </a:p>
        </p:txBody>
      </p:sp>
      <p:graphicFrame>
        <p:nvGraphicFramePr>
          <p:cNvPr id="9219" name="Object 5"/>
          <p:cNvGraphicFramePr>
            <a:graphicFrameLocks noChangeAspect="1"/>
          </p:cNvGraphicFramePr>
          <p:nvPr>
            <p:extLst>
              <p:ext uri="{D42A27DB-BD31-4B8C-83A1-F6EECF244321}">
                <p14:modId xmlns:p14="http://schemas.microsoft.com/office/powerpoint/2010/main" val="2913763791"/>
              </p:ext>
            </p:extLst>
          </p:nvPr>
        </p:nvGraphicFramePr>
        <p:xfrm>
          <a:off x="5319810" y="1558925"/>
          <a:ext cx="3819525" cy="1606550"/>
        </p:xfrm>
        <a:graphic>
          <a:graphicData uri="http://schemas.openxmlformats.org/presentationml/2006/ole">
            <mc:AlternateContent xmlns:mc="http://schemas.openxmlformats.org/markup-compatibility/2006">
              <mc:Choice xmlns:v="urn:schemas-microsoft-com:vml" Requires="v">
                <p:oleObj spid="_x0000_s9295" name="Equation" r:id="rId6" imgW="2234880" imgH="939600" progId="Equation.DSMT4">
                  <p:embed/>
                </p:oleObj>
              </mc:Choice>
              <mc:Fallback>
                <p:oleObj name="Equation" r:id="rId6" imgW="2234880" imgH="939600" progId="Equation.DSMT4">
                  <p:embed/>
                  <p:pic>
                    <p:nvPicPr>
                      <p:cNvPr id="0" name="Object 5"/>
                      <p:cNvPicPr>
                        <a:picLocks noChangeAspect="1" noChangeArrowheads="1"/>
                      </p:cNvPicPr>
                      <p:nvPr/>
                    </p:nvPicPr>
                    <p:blipFill>
                      <a:blip r:embed="rId7"/>
                      <a:srcRect/>
                      <a:stretch>
                        <a:fillRect/>
                      </a:stretch>
                    </p:blipFill>
                    <p:spPr bwMode="auto">
                      <a:xfrm>
                        <a:off x="5319810" y="1558925"/>
                        <a:ext cx="3819525" cy="1606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2" name="Line 6"/>
          <p:cNvSpPr>
            <a:spLocks noChangeShapeType="1"/>
          </p:cNvSpPr>
          <p:nvPr/>
        </p:nvSpPr>
        <p:spPr bwMode="auto">
          <a:xfrm>
            <a:off x="4800600" y="1981200"/>
            <a:ext cx="533400" cy="0"/>
          </a:xfrm>
          <a:prstGeom prst="line">
            <a:avLst/>
          </a:prstGeom>
          <a:noFill/>
          <a:ln w="38100">
            <a:solidFill>
              <a:schemeClr val="tx1"/>
            </a:solidFill>
            <a:round/>
            <a:headEnd/>
            <a:tailEnd type="triangle" w="med" len="med"/>
          </a:ln>
        </p:spPr>
        <p:txBody>
          <a:bodyPr/>
          <a:lstStyle/>
          <a:p>
            <a:endParaRPr lang="en-US"/>
          </a:p>
        </p:txBody>
      </p:sp>
      <p:sp>
        <p:nvSpPr>
          <p:cNvPr id="9223" name="Line 7"/>
          <p:cNvSpPr>
            <a:spLocks noChangeShapeType="1"/>
          </p:cNvSpPr>
          <p:nvPr/>
        </p:nvSpPr>
        <p:spPr bwMode="auto">
          <a:xfrm>
            <a:off x="4800600" y="1981200"/>
            <a:ext cx="533400" cy="7620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2286000" y="0"/>
            <a:ext cx="6172200" cy="1143000"/>
          </a:xfrm>
        </p:spPr>
        <p:txBody>
          <a:bodyPr/>
          <a:lstStyle/>
          <a:p>
            <a:pPr eaLnBrk="1" hangingPunct="1"/>
            <a:r>
              <a:rPr lang="en-US" sz="3600" smtClean="0"/>
              <a:t>NVM – Voltage Source in Series Step 4 – Notes</a:t>
            </a:r>
          </a:p>
        </p:txBody>
      </p:sp>
      <p:graphicFrame>
        <p:nvGraphicFramePr>
          <p:cNvPr id="10242" name="Object 3"/>
          <p:cNvGraphicFramePr>
            <a:graphicFrameLocks noChangeAspect="1"/>
          </p:cNvGraphicFramePr>
          <p:nvPr>
            <p:extLst>
              <p:ext uri="{D42A27DB-BD31-4B8C-83A1-F6EECF244321}">
                <p14:modId xmlns:p14="http://schemas.microsoft.com/office/powerpoint/2010/main" val="1389460346"/>
              </p:ext>
            </p:extLst>
          </p:nvPr>
        </p:nvGraphicFramePr>
        <p:xfrm>
          <a:off x="0" y="4402138"/>
          <a:ext cx="6019800" cy="2455862"/>
        </p:xfrm>
        <a:graphic>
          <a:graphicData uri="http://schemas.openxmlformats.org/presentationml/2006/ole">
            <mc:AlternateContent xmlns:mc="http://schemas.openxmlformats.org/markup-compatibility/2006">
              <mc:Choice xmlns:v="urn:schemas-microsoft-com:vml" Requires="v">
                <p:oleObj spid="_x0000_s10318" name="Visio" r:id="rId4" imgW="9047833" imgH="3691440" progId="Visio.Drawing.11">
                  <p:embed/>
                </p:oleObj>
              </mc:Choice>
              <mc:Fallback>
                <p:oleObj name="Visio" r:id="rId4" imgW="9047833" imgH="3691440" progId="Visio.Drawing.11">
                  <p:embed/>
                  <p:pic>
                    <p:nvPicPr>
                      <p:cNvPr id="0" name="Object 3"/>
                      <p:cNvPicPr>
                        <a:picLocks noChangeAspect="1" noChangeArrowheads="1"/>
                      </p:cNvPicPr>
                      <p:nvPr/>
                    </p:nvPicPr>
                    <p:blipFill>
                      <a:blip r:embed="rId5"/>
                      <a:srcRect/>
                      <a:stretch>
                        <a:fillRect/>
                      </a:stretch>
                    </p:blipFill>
                    <p:spPr bwMode="auto">
                      <a:xfrm>
                        <a:off x="0" y="4402138"/>
                        <a:ext cx="6019800" cy="24558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4"/>
          <p:cNvGraphicFramePr>
            <a:graphicFrameLocks noChangeAspect="1"/>
          </p:cNvGraphicFramePr>
          <p:nvPr/>
        </p:nvGraphicFramePr>
        <p:xfrm>
          <a:off x="0" y="1600200"/>
          <a:ext cx="3276600" cy="1606550"/>
        </p:xfrm>
        <a:graphic>
          <a:graphicData uri="http://schemas.openxmlformats.org/presentationml/2006/ole">
            <mc:AlternateContent xmlns:mc="http://schemas.openxmlformats.org/markup-compatibility/2006">
              <mc:Choice xmlns:v="urn:schemas-microsoft-com:vml" Requires="v">
                <p:oleObj spid="_x0000_s10319" name="Equation" r:id="rId6" imgW="1917360" imgH="939600" progId="Equation.DSMT4">
                  <p:embed/>
                </p:oleObj>
              </mc:Choice>
              <mc:Fallback>
                <p:oleObj name="Equation" r:id="rId6" imgW="1917360" imgH="939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00200"/>
                        <a:ext cx="3276600" cy="1606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Text Box 5"/>
          <p:cNvSpPr txBox="1">
            <a:spLocks noChangeArrowheads="1"/>
          </p:cNvSpPr>
          <p:nvPr/>
        </p:nvSpPr>
        <p:spPr bwMode="auto">
          <a:xfrm>
            <a:off x="0" y="3200400"/>
            <a:ext cx="3352800" cy="1200150"/>
          </a:xfrm>
          <a:prstGeom prst="rect">
            <a:avLst/>
          </a:prstGeom>
          <a:solidFill>
            <a:schemeClr val="accent1"/>
          </a:solidFill>
          <a:ln w="9525">
            <a:solidFill>
              <a:schemeClr val="tx1"/>
            </a:solidFill>
            <a:miter lim="800000"/>
            <a:headEnd/>
            <a:tailEnd/>
          </a:ln>
        </p:spPr>
        <p:txBody>
          <a:bodyPr>
            <a:spAutoFit/>
          </a:bodyPr>
          <a:lstStyle/>
          <a:p>
            <a:pPr eaLnBrk="0" hangingPunct="0"/>
            <a:r>
              <a:rPr lang="en-US" sz="1800" dirty="0">
                <a:latin typeface="Arial" charset="0"/>
              </a:rPr>
              <a:t>Note that this current is </a:t>
            </a:r>
            <a:r>
              <a:rPr lang="en-US" sz="1800" dirty="0"/>
              <a:t>–</a:t>
            </a:r>
            <a:r>
              <a:rPr lang="en-US" sz="1800" i="1" dirty="0" err="1"/>
              <a:t>i</a:t>
            </a:r>
            <a:r>
              <a:rPr lang="en-US" sz="1800" i="1" baseline="-25000" dirty="0" err="1"/>
              <a:t>X</a:t>
            </a:r>
            <a:r>
              <a:rPr lang="en-US" sz="1800" dirty="0">
                <a:latin typeface="Arial" charset="0"/>
              </a:rPr>
              <a:t>.  This term is the current leaving node B, so the red term has a positive sign.</a:t>
            </a:r>
          </a:p>
        </p:txBody>
      </p:sp>
      <p:sp>
        <p:nvSpPr>
          <p:cNvPr id="10246" name="Line 6"/>
          <p:cNvSpPr>
            <a:spLocks noChangeShapeType="1"/>
          </p:cNvSpPr>
          <p:nvPr/>
        </p:nvSpPr>
        <p:spPr bwMode="auto">
          <a:xfrm flipH="1" flipV="1">
            <a:off x="2438400" y="2971800"/>
            <a:ext cx="304800" cy="381000"/>
          </a:xfrm>
          <a:prstGeom prst="line">
            <a:avLst/>
          </a:prstGeom>
          <a:noFill/>
          <a:ln w="38100">
            <a:solidFill>
              <a:srgbClr val="FF0000"/>
            </a:solidFill>
            <a:round/>
            <a:headEnd/>
            <a:tailEnd type="triangle" w="med" len="med"/>
          </a:ln>
        </p:spPr>
        <p:txBody>
          <a:bodyPr/>
          <a:lstStyle/>
          <a:p>
            <a:endParaRPr lang="en-US"/>
          </a:p>
        </p:txBody>
      </p:sp>
      <p:sp>
        <p:nvSpPr>
          <p:cNvPr id="10247" name="Text Box 7"/>
          <p:cNvSpPr txBox="1">
            <a:spLocks noChangeArrowheads="1"/>
          </p:cNvSpPr>
          <p:nvPr/>
        </p:nvSpPr>
        <p:spPr bwMode="auto">
          <a:xfrm>
            <a:off x="3352800" y="1219200"/>
            <a:ext cx="5791200" cy="3397250"/>
          </a:xfrm>
          <a:prstGeom prst="rect">
            <a:avLst/>
          </a:prstGeom>
          <a:solidFill>
            <a:schemeClr val="accent1"/>
          </a:solidFill>
          <a:ln w="9525">
            <a:solidFill>
              <a:schemeClr val="tx1"/>
            </a:solidFill>
            <a:miter lim="800000"/>
            <a:headEnd/>
            <a:tailEnd/>
          </a:ln>
        </p:spPr>
        <p:txBody>
          <a:bodyPr>
            <a:spAutoFit/>
          </a:bodyPr>
          <a:lstStyle/>
          <a:p>
            <a:pPr indent="231775" eaLnBrk="0" hangingPunct="0"/>
            <a:r>
              <a:rPr lang="en-US" sz="1800" dirty="0">
                <a:latin typeface="Arial" charset="0"/>
              </a:rPr>
              <a:t>We have written what we wanted, two equations and two unknowns.  While we could not write a current expression for the current through the voltage source directly, we were able to write one using the element in series with it.  </a:t>
            </a:r>
          </a:p>
          <a:p>
            <a:pPr indent="231775" eaLnBrk="0" hangingPunct="0"/>
            <a:r>
              <a:rPr lang="en-US" sz="1800" dirty="0">
                <a:latin typeface="Arial" charset="0"/>
              </a:rPr>
              <a:t>If the element in series with the voltage source had been a current source, this would have been even easier; the current source determines the value of the current.  If the element had been another voltage source, then the two voltage sources can be thought of as one voltage source between two essential nodes, which we handle in the next two cases.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2286000" y="0"/>
            <a:ext cx="6172200" cy="1143000"/>
          </a:xfrm>
        </p:spPr>
        <p:txBody>
          <a:bodyPr/>
          <a:lstStyle/>
          <a:p>
            <a:pPr eaLnBrk="1" hangingPunct="1"/>
            <a:r>
              <a:rPr lang="en-US" sz="3600" smtClean="0"/>
              <a:t>NVM – Voltage Source in Series Step 5</a:t>
            </a:r>
          </a:p>
        </p:txBody>
      </p:sp>
      <p:graphicFrame>
        <p:nvGraphicFramePr>
          <p:cNvPr id="11266" name="Object 3"/>
          <p:cNvGraphicFramePr>
            <a:graphicFrameLocks noChangeAspect="1"/>
          </p:cNvGraphicFramePr>
          <p:nvPr>
            <p:extLst>
              <p:ext uri="{D42A27DB-BD31-4B8C-83A1-F6EECF244321}">
                <p14:modId xmlns:p14="http://schemas.microsoft.com/office/powerpoint/2010/main" val="3424490391"/>
              </p:ext>
            </p:extLst>
          </p:nvPr>
        </p:nvGraphicFramePr>
        <p:xfrm>
          <a:off x="0" y="3127375"/>
          <a:ext cx="9144000" cy="3730625"/>
        </p:xfrm>
        <a:graphic>
          <a:graphicData uri="http://schemas.openxmlformats.org/presentationml/2006/ole">
            <mc:AlternateContent xmlns:mc="http://schemas.openxmlformats.org/markup-compatibility/2006">
              <mc:Choice xmlns:v="urn:schemas-microsoft-com:vml" Requires="v">
                <p:oleObj spid="_x0000_s11342" name="Visio" r:id="rId4" imgW="9047833" imgH="3691440" progId="Visio.Drawing.11">
                  <p:embed/>
                </p:oleObj>
              </mc:Choice>
              <mc:Fallback>
                <p:oleObj name="Visio" r:id="rId4" imgW="9047833" imgH="3691440" progId="Visio.Drawing.11">
                  <p:embed/>
                  <p:pic>
                    <p:nvPicPr>
                      <p:cNvPr id="0" name="Object 3"/>
                      <p:cNvPicPr>
                        <a:picLocks noChangeAspect="1" noChangeArrowheads="1"/>
                      </p:cNvPicPr>
                      <p:nvPr/>
                    </p:nvPicPr>
                    <p:blipFill>
                      <a:blip r:embed="rId5"/>
                      <a:srcRect/>
                      <a:stretch>
                        <a:fillRect/>
                      </a:stretch>
                    </p:blipFill>
                    <p:spPr bwMode="auto">
                      <a:xfrm>
                        <a:off x="0" y="3127375"/>
                        <a:ext cx="9144000" cy="37306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4"/>
          <p:cNvGraphicFramePr>
            <a:graphicFrameLocks noChangeAspect="1"/>
          </p:cNvGraphicFramePr>
          <p:nvPr/>
        </p:nvGraphicFramePr>
        <p:xfrm>
          <a:off x="0" y="1600200"/>
          <a:ext cx="3276600" cy="1606550"/>
        </p:xfrm>
        <a:graphic>
          <a:graphicData uri="http://schemas.openxmlformats.org/presentationml/2006/ole">
            <mc:AlternateContent xmlns:mc="http://schemas.openxmlformats.org/markup-compatibility/2006">
              <mc:Choice xmlns:v="urn:schemas-microsoft-com:vml" Requires="v">
                <p:oleObj spid="_x0000_s11343" name="Equation" r:id="rId6" imgW="1917360" imgH="939600" progId="Equation.DSMT4">
                  <p:embed/>
                </p:oleObj>
              </mc:Choice>
              <mc:Fallback>
                <p:oleObj name="Equation" r:id="rId6" imgW="1917360" imgH="939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600200"/>
                        <a:ext cx="3276600" cy="16065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Text Box 5"/>
          <p:cNvSpPr txBox="1">
            <a:spLocks noChangeArrowheads="1"/>
          </p:cNvSpPr>
          <p:nvPr/>
        </p:nvSpPr>
        <p:spPr bwMode="auto">
          <a:xfrm>
            <a:off x="3505200" y="1641475"/>
            <a:ext cx="5638800" cy="650875"/>
          </a:xfrm>
          <a:prstGeom prst="rect">
            <a:avLst/>
          </a:prstGeom>
          <a:solidFill>
            <a:schemeClr val="accent1"/>
          </a:solidFill>
          <a:ln w="9525">
            <a:solidFill>
              <a:schemeClr val="tx1"/>
            </a:solidFill>
            <a:miter lim="800000"/>
            <a:headEnd/>
            <a:tailEnd/>
          </a:ln>
        </p:spPr>
        <p:txBody>
          <a:bodyPr>
            <a:spAutoFit/>
          </a:bodyPr>
          <a:lstStyle/>
          <a:p>
            <a:pPr eaLnBrk="0" hangingPunct="0"/>
            <a:r>
              <a:rPr lang="en-US" sz="1800">
                <a:latin typeface="Arial" charset="0"/>
              </a:rPr>
              <a:t>Step 5 is not needed because there are no dependent sources in this circuit.  We are done.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286000" y="0"/>
            <a:ext cx="6172200" cy="1600200"/>
          </a:xfrm>
        </p:spPr>
        <p:txBody>
          <a:bodyPr/>
          <a:lstStyle/>
          <a:p>
            <a:pPr eaLnBrk="1" hangingPunct="1"/>
            <a:r>
              <a:rPr lang="en-US" sz="3200" dirty="0" smtClean="0"/>
              <a:t>NVM – Voltage Source Between the Reference Node and Another Essential Node</a:t>
            </a:r>
          </a:p>
        </p:txBody>
      </p:sp>
      <p:sp>
        <p:nvSpPr>
          <p:cNvPr id="12292" name="Text Box 3"/>
          <p:cNvSpPr txBox="1">
            <a:spLocks noChangeArrowheads="1"/>
          </p:cNvSpPr>
          <p:nvPr/>
        </p:nvSpPr>
        <p:spPr bwMode="auto">
          <a:xfrm>
            <a:off x="381000" y="1752600"/>
            <a:ext cx="8229600" cy="16256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Again, it seems to be best to study the NVM by doing examples. Our second example circuit is given here.  We will go through the entire solution, but our emphasis will be on step 4.  Note that here the voltage source </a:t>
            </a:r>
            <a:r>
              <a:rPr lang="en-US" sz="2000" i="1" dirty="0" err="1"/>
              <a:t>v</a:t>
            </a:r>
            <a:r>
              <a:rPr lang="en-US" sz="2000" i="1" baseline="-25000" dirty="0" err="1"/>
              <a:t>S</a:t>
            </a:r>
            <a:r>
              <a:rPr lang="en-US" sz="2000" dirty="0">
                <a:latin typeface="Arial" charset="0"/>
              </a:rPr>
              <a:t> is between two essential nodes.  We will pick one of them to be the reference node.</a:t>
            </a:r>
          </a:p>
        </p:txBody>
      </p:sp>
      <p:graphicFrame>
        <p:nvGraphicFramePr>
          <p:cNvPr id="12290" name="Object 4"/>
          <p:cNvGraphicFramePr>
            <a:graphicFrameLocks noChangeAspect="1"/>
          </p:cNvGraphicFramePr>
          <p:nvPr/>
        </p:nvGraphicFramePr>
        <p:xfrm>
          <a:off x="0" y="3368675"/>
          <a:ext cx="9144000" cy="3489325"/>
        </p:xfrm>
        <a:graphic>
          <a:graphicData uri="http://schemas.openxmlformats.org/presentationml/2006/ole">
            <mc:AlternateContent xmlns:mc="http://schemas.openxmlformats.org/markup-compatibility/2006">
              <mc:Choice xmlns:v="urn:schemas-microsoft-com:vml" Requires="v">
                <p:oleObj spid="_x0000_s12328" name="VISIO" r:id="rId4" imgW="9001080" imgH="3434760" progId="Visio.Drawing.11">
                  <p:embed/>
                </p:oleObj>
              </mc:Choice>
              <mc:Fallback>
                <p:oleObj name="VISIO" r:id="rId4" imgW="9001080" imgH="343476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68675"/>
                        <a:ext cx="9144000" cy="3489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609600" y="304800"/>
            <a:ext cx="7772400" cy="1981200"/>
          </a:xfrm>
        </p:spPr>
        <p:txBody>
          <a:bodyPr/>
          <a:lstStyle/>
          <a:p>
            <a:pPr eaLnBrk="1" hangingPunct="1"/>
            <a:r>
              <a:rPr lang="en-US" dirty="0" smtClean="0"/>
              <a:t>Node-Voltage Method with Voltage Sources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86000" y="0"/>
            <a:ext cx="6400800" cy="1524000"/>
          </a:xfrm>
        </p:spPr>
        <p:txBody>
          <a:bodyPr/>
          <a:lstStyle/>
          <a:p>
            <a:pPr eaLnBrk="1" hangingPunct="1"/>
            <a:r>
              <a:rPr lang="en-US" sz="3200" smtClean="0"/>
              <a:t>NVM – Voltage Source Between the Reference Node and Another Essential Node – Step 1</a:t>
            </a:r>
          </a:p>
        </p:txBody>
      </p:sp>
      <p:sp>
        <p:nvSpPr>
          <p:cNvPr id="13316" name="Text Box 3"/>
          <p:cNvSpPr txBox="1">
            <a:spLocks noChangeArrowheads="1"/>
          </p:cNvSpPr>
          <p:nvPr/>
        </p:nvSpPr>
        <p:spPr bwMode="auto">
          <a:xfrm>
            <a:off x="381000" y="1752600"/>
            <a:ext cx="8229600" cy="7112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The first step is to find the essential nodes.  There are four of them here.  They are shown in </a:t>
            </a:r>
            <a:r>
              <a:rPr lang="en-US" sz="2000" dirty="0">
                <a:solidFill>
                  <a:srgbClr val="FF0000"/>
                </a:solidFill>
                <a:latin typeface="Arial" charset="0"/>
              </a:rPr>
              <a:t>red</a:t>
            </a:r>
            <a:r>
              <a:rPr lang="en-US" sz="2000" dirty="0">
                <a:latin typeface="Arial" charset="0"/>
              </a:rPr>
              <a:t>.</a:t>
            </a:r>
          </a:p>
        </p:txBody>
      </p:sp>
      <p:graphicFrame>
        <p:nvGraphicFramePr>
          <p:cNvPr id="13314" name="Object 4"/>
          <p:cNvGraphicFramePr>
            <a:graphicFrameLocks noChangeAspect="1"/>
          </p:cNvGraphicFramePr>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13353" name="VISIO" r:id="rId4" imgW="9001080" imgH="3615840" progId="Visio.Drawing.11">
                  <p:embed/>
                </p:oleObj>
              </mc:Choice>
              <mc:Fallback>
                <p:oleObj name="VISIO" r:id="rId4" imgW="9001080" imgH="361584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86000" y="0"/>
            <a:ext cx="6400800" cy="1524000"/>
          </a:xfrm>
        </p:spPr>
        <p:txBody>
          <a:bodyPr/>
          <a:lstStyle/>
          <a:p>
            <a:pPr eaLnBrk="1" hangingPunct="1"/>
            <a:r>
              <a:rPr lang="en-US" sz="3200" smtClean="0"/>
              <a:t>NVM – Voltage Source Between the Reference Node and Another Essential Node – Step 2</a:t>
            </a:r>
          </a:p>
        </p:txBody>
      </p:sp>
      <p:sp>
        <p:nvSpPr>
          <p:cNvPr id="14340" name="Text Box 3"/>
          <p:cNvSpPr txBox="1">
            <a:spLocks noChangeArrowheads="1"/>
          </p:cNvSpPr>
          <p:nvPr/>
        </p:nvSpPr>
        <p:spPr bwMode="auto">
          <a:xfrm>
            <a:off x="381000" y="1752600"/>
            <a:ext cx="8229600" cy="7112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The second step is to define the reference node.  We will choose the bottom node again, because again it has the most connections.</a:t>
            </a:r>
          </a:p>
        </p:txBody>
      </p:sp>
      <p:graphicFrame>
        <p:nvGraphicFramePr>
          <p:cNvPr id="14338" name="Object 4"/>
          <p:cNvGraphicFramePr>
            <a:graphicFrameLocks noChangeAspect="1"/>
          </p:cNvGraphicFramePr>
          <p:nvPr>
            <p:extLst>
              <p:ext uri="{D42A27DB-BD31-4B8C-83A1-F6EECF244321}">
                <p14:modId xmlns:p14="http://schemas.microsoft.com/office/powerpoint/2010/main" val="1775920943"/>
              </p:ext>
            </p:extLst>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14377" name="Visio" r:id="rId4" imgW="9001100" imgH="3615570" progId="Visio.Drawing.11">
                  <p:embed/>
                </p:oleObj>
              </mc:Choice>
              <mc:Fallback>
                <p:oleObj name="Visio" r:id="rId4" imgW="9001100" imgH="3615570" progId="Visio.Drawing.11">
                  <p:embed/>
                  <p:pic>
                    <p:nvPicPr>
                      <p:cNvPr id="0" name="Object 4"/>
                      <p:cNvPicPr>
                        <a:picLocks noChangeAspect="1" noChangeArrowheads="1"/>
                      </p:cNvPicPr>
                      <p:nvPr/>
                    </p:nvPicPr>
                    <p:blipFill>
                      <a:blip r:embed="rId5"/>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286000" y="0"/>
            <a:ext cx="6400800" cy="1524000"/>
          </a:xfrm>
        </p:spPr>
        <p:txBody>
          <a:bodyPr/>
          <a:lstStyle/>
          <a:p>
            <a:pPr eaLnBrk="1" hangingPunct="1"/>
            <a:r>
              <a:rPr lang="en-US" sz="3200" smtClean="0"/>
              <a:t>NVM – Voltage Source Between the Reference Node and Another Essential Node – Step 3</a:t>
            </a:r>
          </a:p>
        </p:txBody>
      </p:sp>
      <p:sp>
        <p:nvSpPr>
          <p:cNvPr id="15364" name="Text Box 3"/>
          <p:cNvSpPr txBox="1">
            <a:spLocks noChangeArrowheads="1"/>
          </p:cNvSpPr>
          <p:nvPr/>
        </p:nvSpPr>
        <p:spPr bwMode="auto">
          <a:xfrm>
            <a:off x="381000" y="1752600"/>
            <a:ext cx="8229600" cy="7112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The third step is to define the node voltages, and label them.  </a:t>
            </a:r>
            <a:r>
              <a:rPr lang="en-US" sz="2000" dirty="0" smtClean="0">
                <a:latin typeface="Arial" charset="0"/>
              </a:rPr>
              <a:t>We </a:t>
            </a:r>
            <a:r>
              <a:rPr lang="en-US" sz="2000" dirty="0">
                <a:latin typeface="Arial" charset="0"/>
              </a:rPr>
              <a:t>will also name the nodes at the same time.</a:t>
            </a:r>
          </a:p>
        </p:txBody>
      </p:sp>
      <p:graphicFrame>
        <p:nvGraphicFramePr>
          <p:cNvPr id="15362" name="Object 4"/>
          <p:cNvGraphicFramePr>
            <a:graphicFrameLocks noChangeAspect="1"/>
          </p:cNvGraphicFramePr>
          <p:nvPr>
            <p:extLst>
              <p:ext uri="{D42A27DB-BD31-4B8C-83A1-F6EECF244321}">
                <p14:modId xmlns:p14="http://schemas.microsoft.com/office/powerpoint/2010/main" val="3398551277"/>
              </p:ext>
            </p:extLst>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15401" name="Visio" r:id="rId4" imgW="9001100" imgH="3615570" progId="Visio.Drawing.11">
                  <p:embed/>
                </p:oleObj>
              </mc:Choice>
              <mc:Fallback>
                <p:oleObj name="Visio" r:id="rId4" imgW="9001100" imgH="3615570" progId="Visio.Drawing.11">
                  <p:embed/>
                  <p:pic>
                    <p:nvPicPr>
                      <p:cNvPr id="0" name="Object 4"/>
                      <p:cNvPicPr>
                        <a:picLocks noChangeAspect="1" noChangeArrowheads="1"/>
                      </p:cNvPicPr>
                      <p:nvPr/>
                    </p:nvPicPr>
                    <p:blipFill>
                      <a:blip r:embed="rId5"/>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286000" y="0"/>
            <a:ext cx="6400800" cy="1524000"/>
          </a:xfrm>
        </p:spPr>
        <p:txBody>
          <a:bodyPr/>
          <a:lstStyle/>
          <a:p>
            <a:pPr eaLnBrk="1" hangingPunct="1"/>
            <a:r>
              <a:rPr lang="en-US" sz="3200" smtClean="0"/>
              <a:t>NVM – Voltage Source Between the Reference Node and Another Essential Node – Step 4 – Part 1</a:t>
            </a:r>
          </a:p>
        </p:txBody>
      </p:sp>
      <p:sp>
        <p:nvSpPr>
          <p:cNvPr id="16388" name="Text Box 3"/>
          <p:cNvSpPr txBox="1">
            <a:spLocks noChangeArrowheads="1"/>
          </p:cNvSpPr>
          <p:nvPr/>
        </p:nvSpPr>
        <p:spPr bwMode="auto">
          <a:xfrm>
            <a:off x="228600" y="1752600"/>
            <a:ext cx="8686800" cy="13208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The fourth step is to write KCL for nodes A, B, and C.  We can write KCL equations for nodes A and C using the techniques we have already, but for B we will get into trouble since the current through the voltage source is not known, and cannot be easily given in terms of the node voltages.</a:t>
            </a:r>
          </a:p>
        </p:txBody>
      </p:sp>
      <p:graphicFrame>
        <p:nvGraphicFramePr>
          <p:cNvPr id="16386" name="Object 4"/>
          <p:cNvGraphicFramePr>
            <a:graphicFrameLocks noChangeAspect="1"/>
          </p:cNvGraphicFramePr>
          <p:nvPr>
            <p:extLst>
              <p:ext uri="{D42A27DB-BD31-4B8C-83A1-F6EECF244321}">
                <p14:modId xmlns:p14="http://schemas.microsoft.com/office/powerpoint/2010/main" val="4170602534"/>
              </p:ext>
            </p:extLst>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16425" name="Visio" r:id="rId4" imgW="9001100" imgH="3615570" progId="Visio.Drawing.11">
                  <p:embed/>
                </p:oleObj>
              </mc:Choice>
              <mc:Fallback>
                <p:oleObj name="Visio" r:id="rId4" imgW="9001100" imgH="3615570" progId="Visio.Drawing.11">
                  <p:embed/>
                  <p:pic>
                    <p:nvPicPr>
                      <p:cNvPr id="0" name="Object 4"/>
                      <p:cNvPicPr>
                        <a:picLocks noChangeAspect="1" noChangeArrowheads="1"/>
                      </p:cNvPicPr>
                      <p:nvPr/>
                    </p:nvPicPr>
                    <p:blipFill>
                      <a:blip r:embed="rId5"/>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2286000" y="0"/>
            <a:ext cx="6400800" cy="1524000"/>
          </a:xfrm>
        </p:spPr>
        <p:txBody>
          <a:bodyPr/>
          <a:lstStyle/>
          <a:p>
            <a:pPr eaLnBrk="1" hangingPunct="1"/>
            <a:r>
              <a:rPr lang="en-US" sz="3200" smtClean="0"/>
              <a:t>NVM – Voltage Source Between the Reference Node and Another Essential Node – Step 4 – Part 2</a:t>
            </a:r>
          </a:p>
        </p:txBody>
      </p:sp>
      <p:sp>
        <p:nvSpPr>
          <p:cNvPr id="17412" name="Text Box 3"/>
          <p:cNvSpPr txBox="1">
            <a:spLocks noChangeArrowheads="1"/>
          </p:cNvSpPr>
          <p:nvPr/>
        </p:nvSpPr>
        <p:spPr bwMode="auto">
          <a:xfrm>
            <a:off x="381000" y="1752600"/>
            <a:ext cx="8229600" cy="13208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We can write KCL equations for nodes A and C using the techniques we had already, but for B we will get into trouble.  However, we do know something useful; the voltage source determines the node voltage </a:t>
            </a:r>
            <a:r>
              <a:rPr lang="en-US" sz="2000" i="1" dirty="0" err="1"/>
              <a:t>v</a:t>
            </a:r>
            <a:r>
              <a:rPr lang="en-US" sz="2000" i="1" baseline="-25000" dirty="0" err="1"/>
              <a:t>B</a:t>
            </a:r>
            <a:r>
              <a:rPr lang="en-US" sz="2000" dirty="0" err="1">
                <a:latin typeface="Arial" charset="0"/>
              </a:rPr>
              <a:t>.</a:t>
            </a:r>
            <a:r>
              <a:rPr lang="en-US" sz="2000" dirty="0">
                <a:latin typeface="Arial" charset="0"/>
              </a:rPr>
              <a:t>  This can </a:t>
            </a:r>
            <a:r>
              <a:rPr lang="en-US" sz="2000" b="1" dirty="0">
                <a:latin typeface="Arial" charset="0"/>
              </a:rPr>
              <a:t>be</a:t>
            </a:r>
            <a:r>
              <a:rPr lang="en-US" sz="2000" dirty="0">
                <a:latin typeface="Arial" charset="0"/>
              </a:rPr>
              <a:t> our third equation.</a:t>
            </a:r>
          </a:p>
        </p:txBody>
      </p:sp>
      <p:graphicFrame>
        <p:nvGraphicFramePr>
          <p:cNvPr id="17410" name="Object 4"/>
          <p:cNvGraphicFramePr>
            <a:graphicFrameLocks noChangeAspect="1"/>
          </p:cNvGraphicFramePr>
          <p:nvPr>
            <p:extLst>
              <p:ext uri="{D42A27DB-BD31-4B8C-83A1-F6EECF244321}">
                <p14:modId xmlns:p14="http://schemas.microsoft.com/office/powerpoint/2010/main" val="543028951"/>
              </p:ext>
            </p:extLst>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17449" name="Visio" r:id="rId4" imgW="9001100" imgH="3615570" progId="Visio.Drawing.11">
                  <p:embed/>
                </p:oleObj>
              </mc:Choice>
              <mc:Fallback>
                <p:oleObj name="Visio" r:id="rId4" imgW="9001100" imgH="3615570" progId="Visio.Drawing.11">
                  <p:embed/>
                  <p:pic>
                    <p:nvPicPr>
                      <p:cNvPr id="0" name="Object 4"/>
                      <p:cNvPicPr>
                        <a:picLocks noChangeAspect="1" noChangeArrowheads="1"/>
                      </p:cNvPicPr>
                      <p:nvPr/>
                    </p:nvPicPr>
                    <p:blipFill>
                      <a:blip r:embed="rId5"/>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2286000" y="0"/>
            <a:ext cx="6400800" cy="1524000"/>
          </a:xfrm>
        </p:spPr>
        <p:txBody>
          <a:bodyPr/>
          <a:lstStyle/>
          <a:p>
            <a:pPr eaLnBrk="1" hangingPunct="1"/>
            <a:r>
              <a:rPr lang="en-US" sz="3200" smtClean="0"/>
              <a:t>NVM – Voltage Source Between the Reference Node and Another Essential Node – Step 4 – Part 3</a:t>
            </a:r>
          </a:p>
        </p:txBody>
      </p:sp>
      <p:sp>
        <p:nvSpPr>
          <p:cNvPr id="18437" name="Text Box 3"/>
          <p:cNvSpPr txBox="1">
            <a:spLocks noChangeArrowheads="1"/>
          </p:cNvSpPr>
          <p:nvPr/>
        </p:nvSpPr>
        <p:spPr bwMode="auto">
          <a:xfrm>
            <a:off x="381000" y="1752600"/>
            <a:ext cx="1752600" cy="10160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a:latin typeface="Arial" charset="0"/>
              </a:rPr>
              <a:t>We can write the following equations:</a:t>
            </a:r>
          </a:p>
        </p:txBody>
      </p:sp>
      <p:graphicFrame>
        <p:nvGraphicFramePr>
          <p:cNvPr id="18434" name="Object 4"/>
          <p:cNvGraphicFramePr>
            <a:graphicFrameLocks noChangeAspect="1"/>
          </p:cNvGraphicFramePr>
          <p:nvPr>
            <p:extLst>
              <p:ext uri="{D42A27DB-BD31-4B8C-83A1-F6EECF244321}">
                <p14:modId xmlns:p14="http://schemas.microsoft.com/office/powerpoint/2010/main" val="45448893"/>
              </p:ext>
            </p:extLst>
          </p:nvPr>
        </p:nvGraphicFramePr>
        <p:xfrm>
          <a:off x="228600" y="3398838"/>
          <a:ext cx="8610600" cy="3459162"/>
        </p:xfrm>
        <a:graphic>
          <a:graphicData uri="http://schemas.openxmlformats.org/presentationml/2006/ole">
            <mc:AlternateContent xmlns:mc="http://schemas.openxmlformats.org/markup-compatibility/2006">
              <mc:Choice xmlns:v="urn:schemas-microsoft-com:vml" Requires="v">
                <p:oleObj spid="_x0000_s18512" name="Visio" r:id="rId4" imgW="9001100" imgH="3615570" progId="Visio.Drawing.11">
                  <p:embed/>
                </p:oleObj>
              </mc:Choice>
              <mc:Fallback>
                <p:oleObj name="Visio" r:id="rId4" imgW="9001100" imgH="3615570" progId="Visio.Drawing.11">
                  <p:embed/>
                  <p:pic>
                    <p:nvPicPr>
                      <p:cNvPr id="0" name="Object 4"/>
                      <p:cNvPicPr>
                        <a:picLocks noChangeAspect="1" noChangeArrowheads="1"/>
                      </p:cNvPicPr>
                      <p:nvPr/>
                    </p:nvPicPr>
                    <p:blipFill>
                      <a:blip r:embed="rId5"/>
                      <a:srcRect/>
                      <a:stretch>
                        <a:fillRect/>
                      </a:stretch>
                    </p:blipFill>
                    <p:spPr bwMode="auto">
                      <a:xfrm>
                        <a:off x="228600" y="3398838"/>
                        <a:ext cx="8610600" cy="34591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5"/>
          <p:cNvGraphicFramePr>
            <a:graphicFrameLocks noChangeAspect="1"/>
          </p:cNvGraphicFramePr>
          <p:nvPr>
            <p:extLst>
              <p:ext uri="{D42A27DB-BD31-4B8C-83A1-F6EECF244321}">
                <p14:modId xmlns:p14="http://schemas.microsoft.com/office/powerpoint/2010/main" val="850317855"/>
              </p:ext>
            </p:extLst>
          </p:nvPr>
        </p:nvGraphicFramePr>
        <p:xfrm>
          <a:off x="2493963" y="1524000"/>
          <a:ext cx="2633662" cy="1884363"/>
        </p:xfrm>
        <a:graphic>
          <a:graphicData uri="http://schemas.openxmlformats.org/presentationml/2006/ole">
            <mc:AlternateContent xmlns:mc="http://schemas.openxmlformats.org/markup-compatibility/2006">
              <mc:Choice xmlns:v="urn:schemas-microsoft-com:vml" Requires="v">
                <p:oleObj spid="_x0000_s18513" name="Equation" r:id="rId6" imgW="1562040" imgH="1117440" progId="Equation.DSMT4">
                  <p:embed/>
                </p:oleObj>
              </mc:Choice>
              <mc:Fallback>
                <p:oleObj name="Equation" r:id="rId6" imgW="1562040" imgH="1117440" progId="Equation.DSMT4">
                  <p:embed/>
                  <p:pic>
                    <p:nvPicPr>
                      <p:cNvPr id="0" name="Object 5"/>
                      <p:cNvPicPr>
                        <a:picLocks noChangeAspect="1" noChangeArrowheads="1"/>
                      </p:cNvPicPr>
                      <p:nvPr/>
                    </p:nvPicPr>
                    <p:blipFill>
                      <a:blip r:embed="rId7"/>
                      <a:srcRect/>
                      <a:stretch>
                        <a:fillRect/>
                      </a:stretch>
                    </p:blipFill>
                    <p:spPr bwMode="auto">
                      <a:xfrm>
                        <a:off x="2493963" y="1524000"/>
                        <a:ext cx="2633662" cy="1884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8" name="Text Box 6"/>
          <p:cNvSpPr txBox="1">
            <a:spLocks noChangeArrowheads="1"/>
          </p:cNvSpPr>
          <p:nvPr/>
        </p:nvSpPr>
        <p:spPr bwMode="auto">
          <a:xfrm>
            <a:off x="5562600" y="1524000"/>
            <a:ext cx="3352800" cy="2298700"/>
          </a:xfrm>
          <a:prstGeom prst="rect">
            <a:avLst/>
          </a:prstGeom>
          <a:solidFill>
            <a:schemeClr val="accent1"/>
          </a:solidFill>
          <a:ln w="9525">
            <a:solidFill>
              <a:schemeClr val="tx1"/>
            </a:solidFill>
            <a:miter lim="800000"/>
            <a:headEnd/>
            <a:tailEnd/>
          </a:ln>
        </p:spPr>
        <p:txBody>
          <a:bodyPr>
            <a:spAutoFit/>
          </a:bodyPr>
          <a:lstStyle/>
          <a:p>
            <a:pPr eaLnBrk="0" hangingPunct="0"/>
            <a:r>
              <a:rPr lang="en-US" sz="1800" dirty="0">
                <a:solidFill>
                  <a:srgbClr val="FF0000"/>
                </a:solidFill>
                <a:latin typeface="Arial" charset="0"/>
              </a:rPr>
              <a:t>This equation indicates that the node-voltage </a:t>
            </a:r>
            <a:r>
              <a:rPr lang="en-US" sz="1800" i="1" dirty="0" err="1">
                <a:solidFill>
                  <a:srgbClr val="FF0000"/>
                </a:solidFill>
              </a:rPr>
              <a:t>v</a:t>
            </a:r>
            <a:r>
              <a:rPr lang="en-US" sz="1800" i="1" baseline="-25000" dirty="0" err="1">
                <a:solidFill>
                  <a:srgbClr val="FF0000"/>
                </a:solidFill>
              </a:rPr>
              <a:t>B</a:t>
            </a:r>
            <a:r>
              <a:rPr lang="en-US" sz="1800" dirty="0">
                <a:solidFill>
                  <a:srgbClr val="FF0000"/>
                </a:solidFill>
                <a:latin typeface="Arial" charset="0"/>
              </a:rPr>
              <a:t> is equal to the voltage source.  Take care about the signs in this equation.  There is no minus sign here, because the polarities of </a:t>
            </a:r>
            <a:r>
              <a:rPr lang="en-US" sz="1800" i="1" dirty="0" err="1">
                <a:solidFill>
                  <a:srgbClr val="FF0000"/>
                </a:solidFill>
              </a:rPr>
              <a:t>v</a:t>
            </a:r>
            <a:r>
              <a:rPr lang="en-US" sz="1800" i="1" baseline="-25000" dirty="0" err="1">
                <a:solidFill>
                  <a:srgbClr val="FF0000"/>
                </a:solidFill>
              </a:rPr>
              <a:t>S</a:t>
            </a:r>
            <a:r>
              <a:rPr lang="en-US" sz="1800" dirty="0">
                <a:solidFill>
                  <a:srgbClr val="FF0000"/>
                </a:solidFill>
                <a:latin typeface="Arial" charset="0"/>
              </a:rPr>
              <a:t> and </a:t>
            </a:r>
            <a:r>
              <a:rPr lang="en-US" sz="1800" i="1" dirty="0" err="1">
                <a:solidFill>
                  <a:srgbClr val="FF0000"/>
                </a:solidFill>
              </a:rPr>
              <a:t>v</a:t>
            </a:r>
            <a:r>
              <a:rPr lang="en-US" sz="1800" i="1" baseline="-25000" dirty="0" err="1">
                <a:solidFill>
                  <a:srgbClr val="FF0000"/>
                </a:solidFill>
              </a:rPr>
              <a:t>B</a:t>
            </a:r>
            <a:r>
              <a:rPr lang="en-US" sz="1800" dirty="0">
                <a:solidFill>
                  <a:srgbClr val="FF0000"/>
                </a:solidFill>
                <a:latin typeface="Arial" charset="0"/>
              </a:rPr>
              <a:t> are aligned.</a:t>
            </a:r>
          </a:p>
        </p:txBody>
      </p:sp>
      <p:sp>
        <p:nvSpPr>
          <p:cNvPr id="18439" name="Line 7"/>
          <p:cNvSpPr>
            <a:spLocks noChangeShapeType="1"/>
          </p:cNvSpPr>
          <p:nvPr/>
        </p:nvSpPr>
        <p:spPr bwMode="auto">
          <a:xfrm flipH="1">
            <a:off x="4343400" y="2514600"/>
            <a:ext cx="1219200" cy="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2286000" y="0"/>
            <a:ext cx="6400800" cy="1524000"/>
          </a:xfrm>
        </p:spPr>
        <p:txBody>
          <a:bodyPr/>
          <a:lstStyle/>
          <a:p>
            <a:pPr eaLnBrk="1" hangingPunct="1"/>
            <a:r>
              <a:rPr lang="en-US" sz="3200" smtClean="0"/>
              <a:t>NVM – Voltage Source Between the Reference Node and Another Essential Node – Step 5</a:t>
            </a:r>
          </a:p>
        </p:txBody>
      </p:sp>
      <p:sp>
        <p:nvSpPr>
          <p:cNvPr id="19461" name="Text Box 3"/>
          <p:cNvSpPr txBox="1">
            <a:spLocks noChangeArrowheads="1"/>
          </p:cNvSpPr>
          <p:nvPr/>
        </p:nvSpPr>
        <p:spPr bwMode="auto">
          <a:xfrm>
            <a:off x="5715000" y="1600200"/>
            <a:ext cx="1752600" cy="16256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a:latin typeface="Arial" charset="0"/>
              </a:rPr>
              <a:t>There are no dependent sources here, so we are done.</a:t>
            </a:r>
          </a:p>
        </p:txBody>
      </p:sp>
      <p:graphicFrame>
        <p:nvGraphicFramePr>
          <p:cNvPr id="19458" name="Object 4"/>
          <p:cNvGraphicFramePr>
            <a:graphicFrameLocks noChangeAspect="1"/>
          </p:cNvGraphicFramePr>
          <p:nvPr>
            <p:extLst>
              <p:ext uri="{D42A27DB-BD31-4B8C-83A1-F6EECF244321}">
                <p14:modId xmlns:p14="http://schemas.microsoft.com/office/powerpoint/2010/main" val="858053806"/>
              </p:ext>
            </p:extLst>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19534" name="Visio" r:id="rId4" imgW="9001100" imgH="3615570" progId="Visio.Drawing.11">
                  <p:embed/>
                </p:oleObj>
              </mc:Choice>
              <mc:Fallback>
                <p:oleObj name="Visio" r:id="rId4" imgW="9001100" imgH="3615570" progId="Visio.Drawing.11">
                  <p:embed/>
                  <p:pic>
                    <p:nvPicPr>
                      <p:cNvPr id="0" name="Object 4"/>
                      <p:cNvPicPr>
                        <a:picLocks noChangeAspect="1" noChangeArrowheads="1"/>
                      </p:cNvPicPr>
                      <p:nvPr/>
                    </p:nvPicPr>
                    <p:blipFill>
                      <a:blip r:embed="rId5"/>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5"/>
          <p:cNvGraphicFramePr>
            <a:graphicFrameLocks noChangeAspect="1"/>
          </p:cNvGraphicFramePr>
          <p:nvPr/>
        </p:nvGraphicFramePr>
        <p:xfrm>
          <a:off x="533400" y="1219200"/>
          <a:ext cx="2590800" cy="1884363"/>
        </p:xfrm>
        <a:graphic>
          <a:graphicData uri="http://schemas.openxmlformats.org/presentationml/2006/ole">
            <mc:AlternateContent xmlns:mc="http://schemas.openxmlformats.org/markup-compatibility/2006">
              <mc:Choice xmlns:v="urn:schemas-microsoft-com:vml" Requires="v">
                <p:oleObj spid="_x0000_s19535" name="Equation" r:id="rId6" imgW="1536480" imgH="1117440" progId="Equation.DSMT4">
                  <p:embed/>
                </p:oleObj>
              </mc:Choice>
              <mc:Fallback>
                <p:oleObj name="Equation" r:id="rId6" imgW="1536480" imgH="11174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1219200"/>
                        <a:ext cx="2590800" cy="18843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371600" y="0"/>
            <a:ext cx="7772400" cy="1143000"/>
          </a:xfrm>
        </p:spPr>
        <p:txBody>
          <a:bodyPr/>
          <a:lstStyle/>
          <a:p>
            <a:pPr eaLnBrk="1" hangingPunct="1"/>
            <a:r>
              <a:rPr lang="en-US" sz="3200" dirty="0" smtClean="0"/>
              <a:t>NVM – Voltage Source Between Two </a:t>
            </a:r>
            <a:br>
              <a:rPr lang="en-US" sz="3200" dirty="0" smtClean="0"/>
            </a:br>
            <a:r>
              <a:rPr lang="en-US" sz="3200" dirty="0" smtClean="0"/>
              <a:t>Non-Reference Essential Nodes</a:t>
            </a:r>
          </a:p>
        </p:txBody>
      </p:sp>
      <p:sp>
        <p:nvSpPr>
          <p:cNvPr id="20484" name="Text Box 3"/>
          <p:cNvSpPr txBox="1">
            <a:spLocks noChangeArrowheads="1"/>
          </p:cNvSpPr>
          <p:nvPr/>
        </p:nvSpPr>
        <p:spPr bwMode="auto">
          <a:xfrm>
            <a:off x="381000" y="1447800"/>
            <a:ext cx="8229600" cy="16256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Again, it seems to be best to study the NVM by doing examples. Our third example circuit is given here.  We will go through the entire solution, but our emphasis will be on step 4.  Note that here the voltage source </a:t>
            </a:r>
            <a:r>
              <a:rPr lang="en-US" sz="2000" i="1" dirty="0" err="1"/>
              <a:t>v</a:t>
            </a:r>
            <a:r>
              <a:rPr lang="en-US" sz="2000" i="1" baseline="-25000" dirty="0" err="1"/>
              <a:t>S</a:t>
            </a:r>
            <a:r>
              <a:rPr lang="en-US" sz="2000" dirty="0">
                <a:latin typeface="Arial" charset="0"/>
              </a:rPr>
              <a:t> is between two essential nodes.  We will pick yet another essential node to be the reference node.</a:t>
            </a:r>
          </a:p>
        </p:txBody>
      </p:sp>
      <p:graphicFrame>
        <p:nvGraphicFramePr>
          <p:cNvPr id="20482" name="Object 4"/>
          <p:cNvGraphicFramePr>
            <a:graphicFrameLocks noChangeAspect="1"/>
          </p:cNvGraphicFramePr>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20521" name="VISIO" r:id="rId4" imgW="9001080" imgH="3615840" progId="Visio.Drawing.11">
                  <p:embed/>
                </p:oleObj>
              </mc:Choice>
              <mc:Fallback>
                <p:oleObj name="VISIO" r:id="rId4" imgW="9001080" imgH="361584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304800" y="0"/>
            <a:ext cx="8839200" cy="1219200"/>
          </a:xfrm>
        </p:spPr>
        <p:txBody>
          <a:bodyPr/>
          <a:lstStyle/>
          <a:p>
            <a:pPr eaLnBrk="1" hangingPunct="1"/>
            <a:r>
              <a:rPr lang="en-US" sz="2800" smtClean="0"/>
              <a:t>NVM – Voltage Source Between Two </a:t>
            </a:r>
            <a:br>
              <a:rPr lang="en-US" sz="2800" smtClean="0"/>
            </a:br>
            <a:r>
              <a:rPr lang="en-US" sz="2800" smtClean="0"/>
              <a:t>Non-Reference Essential Nodes – Steps 1, 2, and 3</a:t>
            </a:r>
          </a:p>
        </p:txBody>
      </p:sp>
      <p:sp>
        <p:nvSpPr>
          <p:cNvPr id="21508" name="Text Box 3"/>
          <p:cNvSpPr txBox="1">
            <a:spLocks noChangeArrowheads="1"/>
          </p:cNvSpPr>
          <p:nvPr/>
        </p:nvSpPr>
        <p:spPr bwMode="auto">
          <a:xfrm>
            <a:off x="381000" y="1600200"/>
            <a:ext cx="8229600" cy="13208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Since we have done similar circuits already, we have completed steps 1, 2, and 3 in this single slide.  We identified four essential nodes, and picked the bottom node as reference, since it has five connections.  We named the other three nodes, and labeled the node-voltages for each.  </a:t>
            </a:r>
          </a:p>
        </p:txBody>
      </p:sp>
      <p:graphicFrame>
        <p:nvGraphicFramePr>
          <p:cNvPr id="21506" name="Object 4"/>
          <p:cNvGraphicFramePr>
            <a:graphicFrameLocks noChangeAspect="1"/>
          </p:cNvGraphicFramePr>
          <p:nvPr>
            <p:extLst>
              <p:ext uri="{D42A27DB-BD31-4B8C-83A1-F6EECF244321}">
                <p14:modId xmlns:p14="http://schemas.microsoft.com/office/powerpoint/2010/main" val="1434570443"/>
              </p:ext>
            </p:extLst>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21545" name="Visio" r:id="rId4" imgW="9001100" imgH="3615570" progId="Visio.Drawing.11">
                  <p:embed/>
                </p:oleObj>
              </mc:Choice>
              <mc:Fallback>
                <p:oleObj name="Visio" r:id="rId4" imgW="9001100" imgH="3615570" progId="Visio.Drawing.11">
                  <p:embed/>
                  <p:pic>
                    <p:nvPicPr>
                      <p:cNvPr id="0" name="Object 4"/>
                      <p:cNvPicPr>
                        <a:picLocks noChangeAspect="1" noChangeArrowheads="1"/>
                      </p:cNvPicPr>
                      <p:nvPr/>
                    </p:nvPicPr>
                    <p:blipFill>
                      <a:blip r:embed="rId5"/>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85800" y="228600"/>
            <a:ext cx="8305800" cy="1295400"/>
          </a:xfrm>
        </p:spPr>
        <p:txBody>
          <a:bodyPr/>
          <a:lstStyle/>
          <a:p>
            <a:pPr eaLnBrk="1" hangingPunct="1"/>
            <a:r>
              <a:rPr lang="en-US" sz="2800" smtClean="0"/>
              <a:t>NVM – Voltage Source Between Two </a:t>
            </a:r>
            <a:br>
              <a:rPr lang="en-US" sz="2800" smtClean="0"/>
            </a:br>
            <a:r>
              <a:rPr lang="en-US" sz="2800" smtClean="0"/>
              <a:t>Non-Reference Essential Nodes – Step 4 – Part 1</a:t>
            </a:r>
          </a:p>
        </p:txBody>
      </p:sp>
      <p:graphicFrame>
        <p:nvGraphicFramePr>
          <p:cNvPr id="22530" name="Object 4"/>
          <p:cNvGraphicFramePr>
            <a:graphicFrameLocks noChangeAspect="1"/>
          </p:cNvGraphicFramePr>
          <p:nvPr>
            <p:extLst>
              <p:ext uri="{D42A27DB-BD31-4B8C-83A1-F6EECF244321}">
                <p14:modId xmlns:p14="http://schemas.microsoft.com/office/powerpoint/2010/main" val="3796024354"/>
              </p:ext>
            </p:extLst>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22569" name="Visio" r:id="rId4" imgW="9001100" imgH="3615570" progId="Visio.Drawing.11">
                  <p:embed/>
                </p:oleObj>
              </mc:Choice>
              <mc:Fallback>
                <p:oleObj name="Visio" r:id="rId4" imgW="9001100" imgH="3615570" progId="Visio.Drawing.11">
                  <p:embed/>
                  <p:pic>
                    <p:nvPicPr>
                      <p:cNvPr id="0" name="Object 4"/>
                      <p:cNvPicPr>
                        <a:picLocks noChangeAspect="1" noChangeArrowheads="1"/>
                      </p:cNvPicPr>
                      <p:nvPr/>
                    </p:nvPicPr>
                    <p:blipFill>
                      <a:blip r:embed="rId5"/>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2" name="Text Box 3"/>
          <p:cNvSpPr txBox="1">
            <a:spLocks noChangeArrowheads="1"/>
          </p:cNvSpPr>
          <p:nvPr/>
        </p:nvSpPr>
        <p:spPr bwMode="auto">
          <a:xfrm>
            <a:off x="381000" y="1600200"/>
            <a:ext cx="8229600" cy="1938992"/>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Now we want to write KCL equations for the three nodes, A, B, and C.  However, we will have difficulties writing the equations for nodes B and C, because the voltage source can have any current through it.  In addition, we note that </a:t>
            </a:r>
            <a:r>
              <a:rPr lang="en-US" sz="2000" i="1" dirty="0" err="1"/>
              <a:t>v</a:t>
            </a:r>
            <a:r>
              <a:rPr lang="en-US" sz="2000" i="1" baseline="-25000" dirty="0" err="1"/>
              <a:t>S</a:t>
            </a:r>
            <a:r>
              <a:rPr lang="en-US" sz="2000" dirty="0">
                <a:latin typeface="Arial" charset="0"/>
              </a:rPr>
              <a:t> is not equal to </a:t>
            </a:r>
            <a:r>
              <a:rPr lang="en-US" sz="2000" i="1" dirty="0" err="1"/>
              <a:t>v</a:t>
            </a:r>
            <a:r>
              <a:rPr lang="en-US" sz="2000" i="1" baseline="-25000" dirty="0" err="1"/>
              <a:t>B</a:t>
            </a:r>
            <a:r>
              <a:rPr lang="en-US" sz="2000" dirty="0">
                <a:latin typeface="Arial" charset="0"/>
              </a:rPr>
              <a:t>, nor is it equal to </a:t>
            </a:r>
            <a:r>
              <a:rPr lang="en-US" sz="2000" i="1" dirty="0" err="1"/>
              <a:t>v</a:t>
            </a:r>
            <a:r>
              <a:rPr lang="en-US" sz="2000" i="1" baseline="-25000" dirty="0" err="1"/>
              <a:t>C</a:t>
            </a:r>
            <a:r>
              <a:rPr lang="en-US" sz="2000" dirty="0">
                <a:latin typeface="Arial" charset="0"/>
              </a:rPr>
              <a:t>. </a:t>
            </a:r>
            <a:r>
              <a:rPr lang="en-US" sz="2000" dirty="0">
                <a:latin typeface="Arial" charset="0"/>
              </a:rPr>
              <a:t>Thus, we cannot use the nice, simple KVL that we used when we had a voltage source between the reference node and another essential node.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Overview of this Lecture Set</a:t>
            </a:r>
          </a:p>
        </p:txBody>
      </p:sp>
      <p:sp>
        <p:nvSpPr>
          <p:cNvPr id="38915" name="Rectangle 3"/>
          <p:cNvSpPr>
            <a:spLocks noGrp="1" noChangeArrowheads="1"/>
          </p:cNvSpPr>
          <p:nvPr>
            <p:ph type="body" idx="1"/>
          </p:nvPr>
        </p:nvSpPr>
        <p:spPr>
          <a:xfrm>
            <a:off x="685800" y="1981200"/>
            <a:ext cx="7772400" cy="4343400"/>
          </a:xfrm>
        </p:spPr>
        <p:txBody>
          <a:bodyPr/>
          <a:lstStyle/>
          <a:p>
            <a:pPr eaLnBrk="1" hangingPunct="1">
              <a:buFontTx/>
              <a:buNone/>
            </a:pPr>
            <a:r>
              <a:rPr lang="en-US" sz="2800" dirty="0" smtClean="0"/>
              <a:t>In this lecture set, we will cover the following topics:</a:t>
            </a:r>
          </a:p>
          <a:p>
            <a:pPr eaLnBrk="1" hangingPunct="1"/>
            <a:r>
              <a:rPr lang="en-US" sz="2800" dirty="0" smtClean="0">
                <a:hlinkClick r:id="rId3" action="ppaction://hlinksldjump" tooltip="Voltage sources in the Node-Voltage Method"/>
              </a:rPr>
              <a:t>Voltage sources in the Node-Voltage Method</a:t>
            </a:r>
            <a:endParaRPr lang="en-US" sz="2800" dirty="0" smtClean="0"/>
          </a:p>
          <a:p>
            <a:pPr eaLnBrk="1" hangingPunct="1"/>
            <a:r>
              <a:rPr lang="en-US" sz="2800" dirty="0" smtClean="0">
                <a:hlinkClick r:id="rId4" action="ppaction://hlinksldjump" tooltip="Voltage sources in series with an element"/>
              </a:rPr>
              <a:t>Voltage sources in series with an element</a:t>
            </a:r>
            <a:endParaRPr lang="en-US" sz="2800" dirty="0" smtClean="0"/>
          </a:p>
          <a:p>
            <a:pPr eaLnBrk="1" hangingPunct="1"/>
            <a:r>
              <a:rPr lang="en-US" sz="2800" dirty="0" smtClean="0">
                <a:hlinkClick r:id="rId5" action="ppaction://hlinksldjump" tooltip="Voltage sources between reference node and another essential node"/>
              </a:rPr>
              <a:t>Voltage sources between reference node and another essential node</a:t>
            </a:r>
            <a:endParaRPr lang="en-US" sz="2800" dirty="0" smtClean="0"/>
          </a:p>
          <a:p>
            <a:pPr eaLnBrk="1" hangingPunct="1"/>
            <a:r>
              <a:rPr lang="en-US" sz="2800" dirty="0" smtClean="0">
                <a:hlinkClick r:id="rId6" action="ppaction://hlinksldjump" tooltip="Voltage sources between two non-reference essential nodes"/>
              </a:rPr>
              <a:t>Voltage sources between two non-reference essential nodes</a:t>
            </a:r>
            <a:endParaRPr lang="en-US" sz="28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685800" y="228600"/>
            <a:ext cx="8305800" cy="990600"/>
          </a:xfrm>
        </p:spPr>
        <p:txBody>
          <a:bodyPr/>
          <a:lstStyle/>
          <a:p>
            <a:pPr eaLnBrk="1" hangingPunct="1"/>
            <a:r>
              <a:rPr lang="en-US" sz="2800" smtClean="0"/>
              <a:t>NVM – Voltage Source Between Two </a:t>
            </a:r>
            <a:br>
              <a:rPr lang="en-US" sz="2800" smtClean="0"/>
            </a:br>
            <a:r>
              <a:rPr lang="en-US" sz="2800" smtClean="0"/>
              <a:t>Non-Reference Essential Nodes – Step 4 – Part 2</a:t>
            </a:r>
          </a:p>
        </p:txBody>
      </p:sp>
      <p:sp>
        <p:nvSpPr>
          <p:cNvPr id="23556" name="Text Box 3"/>
          <p:cNvSpPr txBox="1">
            <a:spLocks noChangeArrowheads="1"/>
          </p:cNvSpPr>
          <p:nvPr/>
        </p:nvSpPr>
        <p:spPr bwMode="auto">
          <a:xfrm>
            <a:off x="381000" y="1447800"/>
            <a:ext cx="8229600" cy="16256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We are going to take a very deliberate approach to this case, since many students find it difficult.  To start, </a:t>
            </a:r>
            <a:r>
              <a:rPr lang="en-US" sz="2000" dirty="0" smtClean="0">
                <a:latin typeface="Arial" charset="0"/>
              </a:rPr>
              <a:t>we will </a:t>
            </a:r>
            <a:r>
              <a:rPr lang="en-US" sz="2000" dirty="0">
                <a:latin typeface="Arial" charset="0"/>
              </a:rPr>
              <a:t>assume that we were willing to introduce an additional variable.  (We will later show that we don’t have to, but this is just to explain the technique.)  We define the current through the voltage source to be </a:t>
            </a:r>
            <a:r>
              <a:rPr lang="en-US" sz="2000" i="1" dirty="0" err="1">
                <a:solidFill>
                  <a:srgbClr val="FF0000"/>
                </a:solidFill>
              </a:rPr>
              <a:t>i</a:t>
            </a:r>
            <a:r>
              <a:rPr lang="en-US" sz="2000" i="1" baseline="-25000" dirty="0" err="1">
                <a:solidFill>
                  <a:srgbClr val="FF0000"/>
                </a:solidFill>
              </a:rPr>
              <a:t>X</a:t>
            </a:r>
            <a:r>
              <a:rPr lang="en-US" sz="2000" dirty="0">
                <a:latin typeface="Arial" charset="0"/>
              </a:rPr>
              <a:t>. </a:t>
            </a:r>
          </a:p>
        </p:txBody>
      </p:sp>
      <p:graphicFrame>
        <p:nvGraphicFramePr>
          <p:cNvPr id="23554" name="Object 4"/>
          <p:cNvGraphicFramePr>
            <a:graphicFrameLocks noChangeAspect="1"/>
          </p:cNvGraphicFramePr>
          <p:nvPr>
            <p:extLst>
              <p:ext uri="{D42A27DB-BD31-4B8C-83A1-F6EECF244321}">
                <p14:modId xmlns:p14="http://schemas.microsoft.com/office/powerpoint/2010/main" val="1388685982"/>
              </p:ext>
            </p:extLst>
          </p:nvPr>
        </p:nvGraphicFramePr>
        <p:xfrm>
          <a:off x="0" y="3113088"/>
          <a:ext cx="9144000" cy="3744912"/>
        </p:xfrm>
        <a:graphic>
          <a:graphicData uri="http://schemas.openxmlformats.org/presentationml/2006/ole">
            <mc:AlternateContent xmlns:mc="http://schemas.openxmlformats.org/markup-compatibility/2006">
              <mc:Choice xmlns:v="urn:schemas-microsoft-com:vml" Requires="v">
                <p:oleObj spid="_x0000_s23593" name="Visio" r:id="rId4" imgW="9047833" imgH="3704670" progId="Visio.Drawing.11">
                  <p:embed/>
                </p:oleObj>
              </mc:Choice>
              <mc:Fallback>
                <p:oleObj name="Visio" r:id="rId4" imgW="9047833" imgH="3704670" progId="Visio.Drawing.11">
                  <p:embed/>
                  <p:pic>
                    <p:nvPicPr>
                      <p:cNvPr id="0" name="Object 4"/>
                      <p:cNvPicPr>
                        <a:picLocks noChangeAspect="1" noChangeArrowheads="1"/>
                      </p:cNvPicPr>
                      <p:nvPr/>
                    </p:nvPicPr>
                    <p:blipFill>
                      <a:blip r:embed="rId5"/>
                      <a:srcRect/>
                      <a:stretch>
                        <a:fillRect/>
                      </a:stretch>
                    </p:blipFill>
                    <p:spPr bwMode="auto">
                      <a:xfrm>
                        <a:off x="0" y="3113088"/>
                        <a:ext cx="9144000" cy="37449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685800" y="228600"/>
            <a:ext cx="8305800" cy="914400"/>
          </a:xfrm>
        </p:spPr>
        <p:txBody>
          <a:bodyPr/>
          <a:lstStyle/>
          <a:p>
            <a:pPr eaLnBrk="1" hangingPunct="1"/>
            <a:r>
              <a:rPr lang="en-US" sz="2800" smtClean="0"/>
              <a:t>NVM – Voltage Source Between Two </a:t>
            </a:r>
            <a:br>
              <a:rPr lang="en-US" sz="2800" smtClean="0"/>
            </a:br>
            <a:r>
              <a:rPr lang="en-US" sz="2800" smtClean="0"/>
              <a:t>Non-Reference Essential Nodes – Step 4 – Part 3</a:t>
            </a:r>
          </a:p>
        </p:txBody>
      </p:sp>
      <p:sp>
        <p:nvSpPr>
          <p:cNvPr id="24581" name="Text Box 3"/>
          <p:cNvSpPr txBox="1">
            <a:spLocks noChangeArrowheads="1"/>
          </p:cNvSpPr>
          <p:nvPr/>
        </p:nvSpPr>
        <p:spPr bwMode="auto">
          <a:xfrm>
            <a:off x="381000" y="1447800"/>
            <a:ext cx="4114800" cy="7112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Now, we can write KCL equations for nodes B and C, using </a:t>
            </a:r>
            <a:r>
              <a:rPr lang="en-US" sz="2000" i="1" dirty="0" err="1"/>
              <a:t>i</a:t>
            </a:r>
            <a:r>
              <a:rPr lang="en-US" sz="2000" i="1" baseline="-25000" dirty="0" err="1"/>
              <a:t>X</a:t>
            </a:r>
            <a:r>
              <a:rPr lang="en-US" sz="2000" dirty="0">
                <a:latin typeface="Arial" charset="0"/>
              </a:rPr>
              <a:t>.</a:t>
            </a:r>
          </a:p>
        </p:txBody>
      </p:sp>
      <p:graphicFrame>
        <p:nvGraphicFramePr>
          <p:cNvPr id="24578" name="Object 4"/>
          <p:cNvGraphicFramePr>
            <a:graphicFrameLocks noChangeAspect="1"/>
          </p:cNvGraphicFramePr>
          <p:nvPr>
            <p:extLst>
              <p:ext uri="{D42A27DB-BD31-4B8C-83A1-F6EECF244321}">
                <p14:modId xmlns:p14="http://schemas.microsoft.com/office/powerpoint/2010/main" val="877836141"/>
              </p:ext>
            </p:extLst>
          </p:nvPr>
        </p:nvGraphicFramePr>
        <p:xfrm>
          <a:off x="0" y="3113088"/>
          <a:ext cx="9144000" cy="3744912"/>
        </p:xfrm>
        <a:graphic>
          <a:graphicData uri="http://schemas.openxmlformats.org/presentationml/2006/ole">
            <mc:AlternateContent xmlns:mc="http://schemas.openxmlformats.org/markup-compatibility/2006">
              <mc:Choice xmlns:v="urn:schemas-microsoft-com:vml" Requires="v">
                <p:oleObj spid="_x0000_s24656" name="Visio" r:id="rId4" imgW="9047833" imgH="3704670" progId="Visio.Drawing.11">
                  <p:embed/>
                </p:oleObj>
              </mc:Choice>
              <mc:Fallback>
                <p:oleObj name="Visio" r:id="rId4" imgW="9047833" imgH="3704670" progId="Visio.Drawing.11">
                  <p:embed/>
                  <p:pic>
                    <p:nvPicPr>
                      <p:cNvPr id="0" name="Object 4"/>
                      <p:cNvPicPr>
                        <a:picLocks noChangeAspect="1" noChangeArrowheads="1"/>
                      </p:cNvPicPr>
                      <p:nvPr/>
                    </p:nvPicPr>
                    <p:blipFill>
                      <a:blip r:embed="rId5"/>
                      <a:srcRect/>
                      <a:stretch>
                        <a:fillRect/>
                      </a:stretch>
                    </p:blipFill>
                    <p:spPr bwMode="auto">
                      <a:xfrm>
                        <a:off x="0" y="3113088"/>
                        <a:ext cx="9144000" cy="37449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5"/>
          <p:cNvGraphicFramePr>
            <a:graphicFrameLocks noChangeAspect="1"/>
          </p:cNvGraphicFramePr>
          <p:nvPr>
            <p:extLst>
              <p:ext uri="{D42A27DB-BD31-4B8C-83A1-F6EECF244321}">
                <p14:modId xmlns:p14="http://schemas.microsoft.com/office/powerpoint/2010/main" val="1067393275"/>
              </p:ext>
            </p:extLst>
          </p:nvPr>
        </p:nvGraphicFramePr>
        <p:xfrm>
          <a:off x="4411663" y="1447800"/>
          <a:ext cx="3522662" cy="1689100"/>
        </p:xfrm>
        <a:graphic>
          <a:graphicData uri="http://schemas.openxmlformats.org/presentationml/2006/ole">
            <mc:AlternateContent xmlns:mc="http://schemas.openxmlformats.org/markup-compatibility/2006">
              <mc:Choice xmlns:v="urn:schemas-microsoft-com:vml" Requires="v">
                <p:oleObj spid="_x0000_s24657" name="Equation" r:id="rId6" imgW="1854000" imgH="888840" progId="Equation.DSMT4">
                  <p:embed/>
                </p:oleObj>
              </mc:Choice>
              <mc:Fallback>
                <p:oleObj name="Equation" r:id="rId6" imgW="1854000" imgH="888840" progId="Equation.DSMT4">
                  <p:embed/>
                  <p:pic>
                    <p:nvPicPr>
                      <p:cNvPr id="0" name="Object 5"/>
                      <p:cNvPicPr>
                        <a:picLocks noChangeAspect="1" noChangeArrowheads="1"/>
                      </p:cNvPicPr>
                      <p:nvPr/>
                    </p:nvPicPr>
                    <p:blipFill>
                      <a:blip r:embed="rId7"/>
                      <a:srcRect/>
                      <a:stretch>
                        <a:fillRect/>
                      </a:stretch>
                    </p:blipFill>
                    <p:spPr bwMode="auto">
                      <a:xfrm>
                        <a:off x="4411663" y="1447800"/>
                        <a:ext cx="3522662" cy="1689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685800" y="228600"/>
            <a:ext cx="8305800" cy="914400"/>
          </a:xfrm>
        </p:spPr>
        <p:txBody>
          <a:bodyPr/>
          <a:lstStyle/>
          <a:p>
            <a:pPr eaLnBrk="1" hangingPunct="1"/>
            <a:r>
              <a:rPr lang="en-US" sz="2800" smtClean="0"/>
              <a:t>NVM – Voltage Source Between Two </a:t>
            </a:r>
            <a:br>
              <a:rPr lang="en-US" sz="2800" smtClean="0"/>
            </a:br>
            <a:r>
              <a:rPr lang="en-US" sz="2800" smtClean="0"/>
              <a:t>Non-Reference Essential Nodes – Step 4 – Part 4</a:t>
            </a:r>
          </a:p>
        </p:txBody>
      </p:sp>
      <p:sp>
        <p:nvSpPr>
          <p:cNvPr id="25605" name="Text Box 3"/>
          <p:cNvSpPr txBox="1">
            <a:spLocks noChangeArrowheads="1"/>
          </p:cNvSpPr>
          <p:nvPr/>
        </p:nvSpPr>
        <p:spPr bwMode="auto">
          <a:xfrm>
            <a:off x="381000" y="1447800"/>
            <a:ext cx="4114800" cy="25400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Now, remember that we did not want to use the variable </a:t>
            </a:r>
            <a:r>
              <a:rPr lang="en-US" sz="2000" i="1" dirty="0" err="1"/>
              <a:t>i</a:t>
            </a:r>
            <a:r>
              <a:rPr lang="en-US" sz="2000" i="1" baseline="-25000" dirty="0" err="1"/>
              <a:t>X</a:t>
            </a:r>
            <a:r>
              <a:rPr lang="en-US" sz="2000" dirty="0">
                <a:latin typeface="Arial" charset="0"/>
              </a:rPr>
              <a:t>.  If we examine the equations that we have just written, we note that we can eliminate </a:t>
            </a:r>
            <a:r>
              <a:rPr lang="en-US" sz="2000" i="1" dirty="0" err="1"/>
              <a:t>i</a:t>
            </a:r>
            <a:r>
              <a:rPr lang="en-US" sz="2000" i="1" baseline="-25000" dirty="0" err="1"/>
              <a:t>X</a:t>
            </a:r>
            <a:r>
              <a:rPr lang="en-US" sz="2000" dirty="0">
                <a:latin typeface="Arial" charset="0"/>
              </a:rPr>
              <a:t>  by adding the two equations together.  We add the B equation to the C equation, and get:</a:t>
            </a:r>
          </a:p>
        </p:txBody>
      </p:sp>
      <p:graphicFrame>
        <p:nvGraphicFramePr>
          <p:cNvPr id="25602" name="Object 4"/>
          <p:cNvGraphicFramePr>
            <a:graphicFrameLocks noChangeAspect="1"/>
          </p:cNvGraphicFramePr>
          <p:nvPr>
            <p:extLst>
              <p:ext uri="{D42A27DB-BD31-4B8C-83A1-F6EECF244321}">
                <p14:modId xmlns:p14="http://schemas.microsoft.com/office/powerpoint/2010/main" val="1510093582"/>
              </p:ext>
            </p:extLst>
          </p:nvPr>
        </p:nvGraphicFramePr>
        <p:xfrm>
          <a:off x="0" y="4017963"/>
          <a:ext cx="6934200" cy="2840037"/>
        </p:xfrm>
        <a:graphic>
          <a:graphicData uri="http://schemas.openxmlformats.org/presentationml/2006/ole">
            <mc:AlternateContent xmlns:mc="http://schemas.openxmlformats.org/markup-compatibility/2006">
              <mc:Choice xmlns:v="urn:schemas-microsoft-com:vml" Requires="v">
                <p:oleObj spid="_x0000_s25680" name="Visio" r:id="rId4" imgW="9047833" imgH="3704670" progId="Visio.Drawing.11">
                  <p:embed/>
                </p:oleObj>
              </mc:Choice>
              <mc:Fallback>
                <p:oleObj name="Visio" r:id="rId4" imgW="9047833" imgH="3704670" progId="Visio.Drawing.11">
                  <p:embed/>
                  <p:pic>
                    <p:nvPicPr>
                      <p:cNvPr id="0" name="Object 4"/>
                      <p:cNvPicPr>
                        <a:picLocks noChangeAspect="1" noChangeArrowheads="1"/>
                      </p:cNvPicPr>
                      <p:nvPr/>
                    </p:nvPicPr>
                    <p:blipFill>
                      <a:blip r:embed="rId5"/>
                      <a:srcRect/>
                      <a:stretch>
                        <a:fillRect/>
                      </a:stretch>
                    </p:blipFill>
                    <p:spPr bwMode="auto">
                      <a:xfrm>
                        <a:off x="0" y="4017963"/>
                        <a:ext cx="6934200" cy="2840037"/>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5"/>
          <p:cNvGraphicFramePr>
            <a:graphicFrameLocks noChangeAspect="1"/>
          </p:cNvGraphicFramePr>
          <p:nvPr>
            <p:extLst>
              <p:ext uri="{D42A27DB-BD31-4B8C-83A1-F6EECF244321}">
                <p14:modId xmlns:p14="http://schemas.microsoft.com/office/powerpoint/2010/main" val="527614124"/>
              </p:ext>
            </p:extLst>
          </p:nvPr>
        </p:nvGraphicFramePr>
        <p:xfrm>
          <a:off x="4572000" y="1436688"/>
          <a:ext cx="4029075" cy="2533650"/>
        </p:xfrm>
        <a:graphic>
          <a:graphicData uri="http://schemas.openxmlformats.org/presentationml/2006/ole">
            <mc:AlternateContent xmlns:mc="http://schemas.openxmlformats.org/markup-compatibility/2006">
              <mc:Choice xmlns:v="urn:schemas-microsoft-com:vml" Requires="v">
                <p:oleObj spid="_x0000_s25681" name="Equation" r:id="rId6" imgW="2120760" imgH="1333440" progId="Equation.DSMT4">
                  <p:embed/>
                </p:oleObj>
              </mc:Choice>
              <mc:Fallback>
                <p:oleObj name="Equation" r:id="rId6" imgW="2120760" imgH="1333440" progId="Equation.DSMT4">
                  <p:embed/>
                  <p:pic>
                    <p:nvPicPr>
                      <p:cNvPr id="0" name="Object 5"/>
                      <p:cNvPicPr>
                        <a:picLocks noChangeAspect="1" noChangeArrowheads="1"/>
                      </p:cNvPicPr>
                      <p:nvPr/>
                    </p:nvPicPr>
                    <p:blipFill>
                      <a:blip r:embed="rId7"/>
                      <a:srcRect/>
                      <a:stretch>
                        <a:fillRect/>
                      </a:stretch>
                    </p:blipFill>
                    <p:spPr bwMode="auto">
                      <a:xfrm>
                        <a:off x="4572000" y="1436688"/>
                        <a:ext cx="4029075" cy="25336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p:cNvGraphicFramePr>
            <a:graphicFrameLocks noChangeAspect="1"/>
          </p:cNvGraphicFramePr>
          <p:nvPr>
            <p:extLst>
              <p:ext uri="{D42A27DB-BD31-4B8C-83A1-F6EECF244321}">
                <p14:modId xmlns:p14="http://schemas.microsoft.com/office/powerpoint/2010/main" val="461177522"/>
              </p:ext>
            </p:extLst>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26704" name="Visio" r:id="rId4" imgW="9001100" imgH="3615570" progId="Visio.Drawing.11">
                  <p:embed/>
                </p:oleObj>
              </mc:Choice>
              <mc:Fallback>
                <p:oleObj name="Visio" r:id="rId4" imgW="9001100" imgH="3615570" progId="Visio.Drawing.11">
                  <p:embed/>
                  <p:pic>
                    <p:nvPicPr>
                      <p:cNvPr id="0" name="Object 2"/>
                      <p:cNvPicPr>
                        <a:picLocks noChangeAspect="1" noChangeArrowheads="1"/>
                      </p:cNvPicPr>
                      <p:nvPr/>
                    </p:nvPicPr>
                    <p:blipFill>
                      <a:blip r:embed="rId5"/>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28" name="Rectangle 3"/>
          <p:cNvSpPr>
            <a:spLocks noGrp="1" noChangeArrowheads="1"/>
          </p:cNvSpPr>
          <p:nvPr>
            <p:ph type="title"/>
          </p:nvPr>
        </p:nvSpPr>
        <p:spPr>
          <a:xfrm>
            <a:off x="685800" y="228600"/>
            <a:ext cx="8305800" cy="990600"/>
          </a:xfrm>
        </p:spPr>
        <p:txBody>
          <a:bodyPr/>
          <a:lstStyle/>
          <a:p>
            <a:pPr eaLnBrk="1" hangingPunct="1"/>
            <a:r>
              <a:rPr lang="en-US" sz="2800" smtClean="0"/>
              <a:t>NVM – Voltage Source Between Two </a:t>
            </a:r>
            <a:br>
              <a:rPr lang="en-US" sz="2800" smtClean="0"/>
            </a:br>
            <a:r>
              <a:rPr lang="en-US" sz="2800" smtClean="0"/>
              <a:t>Non-Reference Essential Nodes – Step 4 – Part 5</a:t>
            </a:r>
          </a:p>
        </p:txBody>
      </p:sp>
      <p:sp>
        <p:nvSpPr>
          <p:cNvPr id="26629" name="Text Box 4"/>
          <p:cNvSpPr txBox="1">
            <a:spLocks noChangeArrowheads="1"/>
          </p:cNvSpPr>
          <p:nvPr/>
        </p:nvSpPr>
        <p:spPr bwMode="auto">
          <a:xfrm>
            <a:off x="381000" y="1447800"/>
            <a:ext cx="4114800" cy="2024063"/>
          </a:xfrm>
          <a:prstGeom prst="rect">
            <a:avLst/>
          </a:prstGeom>
          <a:solidFill>
            <a:schemeClr val="accent1"/>
          </a:solidFill>
          <a:ln w="9525">
            <a:solidFill>
              <a:schemeClr val="tx1"/>
            </a:solidFill>
            <a:miter lim="800000"/>
            <a:headEnd/>
            <a:tailEnd/>
          </a:ln>
        </p:spPr>
        <p:txBody>
          <a:bodyPr>
            <a:spAutoFit/>
          </a:bodyPr>
          <a:lstStyle/>
          <a:p>
            <a:pPr eaLnBrk="0" hangingPunct="0"/>
            <a:r>
              <a:rPr lang="en-US" sz="1800" dirty="0">
                <a:latin typeface="Arial" charset="0"/>
              </a:rPr>
              <a:t>Next, we examine this new equation that we have titled B+C.  If we look at the circuit, this is just KCL applied to a closed surface that surrounds the voltage source. The correspondence between currents and KCL terms is shown with colors. </a:t>
            </a:r>
          </a:p>
        </p:txBody>
      </p:sp>
      <p:graphicFrame>
        <p:nvGraphicFramePr>
          <p:cNvPr id="26627" name="Object 5"/>
          <p:cNvGraphicFramePr>
            <a:graphicFrameLocks noChangeAspect="1"/>
          </p:cNvGraphicFramePr>
          <p:nvPr/>
        </p:nvGraphicFramePr>
        <p:xfrm>
          <a:off x="4648200" y="2209800"/>
          <a:ext cx="3908425" cy="820738"/>
        </p:xfrm>
        <a:graphic>
          <a:graphicData uri="http://schemas.openxmlformats.org/presentationml/2006/ole">
            <mc:AlternateContent xmlns:mc="http://schemas.openxmlformats.org/markup-compatibility/2006">
              <mc:Choice xmlns:v="urn:schemas-microsoft-com:vml" Requires="v">
                <p:oleObj spid="_x0000_s26705" name="Equation" r:id="rId6" imgW="2057400" imgH="431640" progId="Equation.DSMT4">
                  <p:embed/>
                </p:oleObj>
              </mc:Choice>
              <mc:Fallback>
                <p:oleObj name="Equation" r:id="rId6" imgW="2057400" imgH="4316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2209800"/>
                        <a:ext cx="3908425" cy="8207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Line 6"/>
          <p:cNvSpPr>
            <a:spLocks noChangeShapeType="1"/>
          </p:cNvSpPr>
          <p:nvPr/>
        </p:nvSpPr>
        <p:spPr bwMode="auto">
          <a:xfrm flipH="1">
            <a:off x="4800600" y="2971800"/>
            <a:ext cx="838200" cy="2286000"/>
          </a:xfrm>
          <a:prstGeom prst="line">
            <a:avLst/>
          </a:prstGeom>
          <a:noFill/>
          <a:ln w="38100">
            <a:solidFill>
              <a:srgbClr val="66FF66"/>
            </a:solidFill>
            <a:round/>
            <a:headEnd/>
            <a:tailEnd type="triangle" w="med" len="med"/>
          </a:ln>
        </p:spPr>
        <p:txBody>
          <a:bodyPr/>
          <a:lstStyle/>
          <a:p>
            <a:endParaRPr lang="en-US"/>
          </a:p>
        </p:txBody>
      </p:sp>
      <p:sp>
        <p:nvSpPr>
          <p:cNvPr id="26631" name="Line 7"/>
          <p:cNvSpPr>
            <a:spLocks noChangeShapeType="1"/>
          </p:cNvSpPr>
          <p:nvPr/>
        </p:nvSpPr>
        <p:spPr bwMode="auto">
          <a:xfrm flipH="1">
            <a:off x="3505200" y="2971800"/>
            <a:ext cx="2895600" cy="1371600"/>
          </a:xfrm>
          <a:prstGeom prst="line">
            <a:avLst/>
          </a:prstGeom>
          <a:noFill/>
          <a:ln w="38100">
            <a:solidFill>
              <a:srgbClr val="FF00FF"/>
            </a:solidFill>
            <a:round/>
            <a:headEnd/>
            <a:tailEnd type="triangle" w="med" len="med"/>
          </a:ln>
        </p:spPr>
        <p:txBody>
          <a:bodyPr/>
          <a:lstStyle/>
          <a:p>
            <a:endParaRPr lang="en-US"/>
          </a:p>
        </p:txBody>
      </p:sp>
      <p:sp>
        <p:nvSpPr>
          <p:cNvPr id="26632" name="Line 8"/>
          <p:cNvSpPr>
            <a:spLocks noChangeShapeType="1"/>
          </p:cNvSpPr>
          <p:nvPr/>
        </p:nvSpPr>
        <p:spPr bwMode="auto">
          <a:xfrm>
            <a:off x="7315200" y="2895600"/>
            <a:ext cx="762000" cy="2209800"/>
          </a:xfrm>
          <a:prstGeom prst="line">
            <a:avLst/>
          </a:prstGeom>
          <a:noFill/>
          <a:ln w="38100">
            <a:solidFill>
              <a:srgbClr val="FF0000"/>
            </a:solidFill>
            <a:round/>
            <a:headEnd/>
            <a:tailEnd type="triangle" w="med" len="med"/>
          </a:ln>
        </p:spPr>
        <p:txBody>
          <a:bodyPr/>
          <a:lstStyle/>
          <a:p>
            <a:endParaRPr lang="en-US"/>
          </a:p>
        </p:txBody>
      </p:sp>
      <p:sp>
        <p:nvSpPr>
          <p:cNvPr id="26633" name="Line 9"/>
          <p:cNvSpPr>
            <a:spLocks noChangeShapeType="1"/>
          </p:cNvSpPr>
          <p:nvPr/>
        </p:nvSpPr>
        <p:spPr bwMode="auto">
          <a:xfrm flipH="1">
            <a:off x="6629400" y="2971800"/>
            <a:ext cx="1295400" cy="1828800"/>
          </a:xfrm>
          <a:prstGeom prst="line">
            <a:avLst/>
          </a:prstGeom>
          <a:noFill/>
          <a:ln w="38100">
            <a:solidFill>
              <a:srgbClr val="3366FF"/>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extLst>
              <p:ext uri="{D42A27DB-BD31-4B8C-83A1-F6EECF244321}">
                <p14:modId xmlns:p14="http://schemas.microsoft.com/office/powerpoint/2010/main" val="747154820"/>
              </p:ext>
            </p:extLst>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27726" name="Visio" r:id="rId4" imgW="9001100" imgH="3615570" progId="Visio.Drawing.11">
                  <p:embed/>
                </p:oleObj>
              </mc:Choice>
              <mc:Fallback>
                <p:oleObj name="Visio" r:id="rId4" imgW="9001100" imgH="3615570" progId="Visio.Drawing.11">
                  <p:embed/>
                  <p:pic>
                    <p:nvPicPr>
                      <p:cNvPr id="0" name="Object 2"/>
                      <p:cNvPicPr>
                        <a:picLocks noChangeAspect="1" noChangeArrowheads="1"/>
                      </p:cNvPicPr>
                      <p:nvPr/>
                    </p:nvPicPr>
                    <p:blipFill>
                      <a:blip r:embed="rId5"/>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Rectangle 3"/>
          <p:cNvSpPr>
            <a:spLocks noGrp="1" noChangeArrowheads="1"/>
          </p:cNvSpPr>
          <p:nvPr>
            <p:ph type="title"/>
          </p:nvPr>
        </p:nvSpPr>
        <p:spPr>
          <a:xfrm>
            <a:off x="685800" y="228600"/>
            <a:ext cx="8305800" cy="990600"/>
          </a:xfrm>
        </p:spPr>
        <p:txBody>
          <a:bodyPr/>
          <a:lstStyle/>
          <a:p>
            <a:pPr eaLnBrk="1" hangingPunct="1"/>
            <a:r>
              <a:rPr lang="en-US" sz="2800" smtClean="0"/>
              <a:t>NVM – Voltage Source Between Two </a:t>
            </a:r>
            <a:br>
              <a:rPr lang="en-US" sz="2800" smtClean="0"/>
            </a:br>
            <a:r>
              <a:rPr lang="en-US" sz="2800" smtClean="0"/>
              <a:t>Non-Reference Essential Nodes – Step 4 – Part 6</a:t>
            </a:r>
          </a:p>
        </p:txBody>
      </p:sp>
      <p:sp>
        <p:nvSpPr>
          <p:cNvPr id="27653" name="Text Box 4"/>
          <p:cNvSpPr txBox="1">
            <a:spLocks noChangeArrowheads="1"/>
          </p:cNvSpPr>
          <p:nvPr/>
        </p:nvSpPr>
        <p:spPr bwMode="auto">
          <a:xfrm>
            <a:off x="381000" y="1447800"/>
            <a:ext cx="4114800" cy="19304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The large closed surface that includes the voltage source is called a </a:t>
            </a:r>
            <a:r>
              <a:rPr lang="en-US" sz="2000" b="1" dirty="0" err="1">
                <a:latin typeface="Arial" charset="0"/>
              </a:rPr>
              <a:t>Supernode</a:t>
            </a:r>
            <a:r>
              <a:rPr lang="en-US" sz="2000" dirty="0">
                <a:latin typeface="Arial" charset="0"/>
              </a:rPr>
              <a:t>.  We will call the KCL equation that we write for this closed surface a </a:t>
            </a:r>
            <a:r>
              <a:rPr lang="en-US" sz="2000" b="1" dirty="0" err="1">
                <a:latin typeface="Arial" charset="0"/>
              </a:rPr>
              <a:t>Supernode</a:t>
            </a:r>
            <a:r>
              <a:rPr lang="en-US" sz="2000" b="1" dirty="0">
                <a:latin typeface="Arial" charset="0"/>
              </a:rPr>
              <a:t> Equation</a:t>
            </a:r>
            <a:r>
              <a:rPr lang="en-US" sz="2000" dirty="0">
                <a:latin typeface="Arial" charset="0"/>
              </a:rPr>
              <a:t>.</a:t>
            </a:r>
          </a:p>
        </p:txBody>
      </p:sp>
      <p:graphicFrame>
        <p:nvGraphicFramePr>
          <p:cNvPr id="27651" name="Object 5"/>
          <p:cNvGraphicFramePr>
            <a:graphicFrameLocks noChangeAspect="1"/>
          </p:cNvGraphicFramePr>
          <p:nvPr/>
        </p:nvGraphicFramePr>
        <p:xfrm>
          <a:off x="4648200" y="1447800"/>
          <a:ext cx="3908425" cy="820738"/>
        </p:xfrm>
        <a:graphic>
          <a:graphicData uri="http://schemas.openxmlformats.org/presentationml/2006/ole">
            <mc:AlternateContent xmlns:mc="http://schemas.openxmlformats.org/markup-compatibility/2006">
              <mc:Choice xmlns:v="urn:schemas-microsoft-com:vml" Requires="v">
                <p:oleObj spid="_x0000_s27727" name="Equation" r:id="rId6" imgW="2057400" imgH="431640" progId="Equation.DSMT4">
                  <p:embed/>
                </p:oleObj>
              </mc:Choice>
              <mc:Fallback>
                <p:oleObj name="Equation" r:id="rId6" imgW="2057400" imgH="4316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447800"/>
                        <a:ext cx="3908425" cy="8207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4" name="Line 6"/>
          <p:cNvSpPr>
            <a:spLocks noChangeShapeType="1"/>
          </p:cNvSpPr>
          <p:nvPr/>
        </p:nvSpPr>
        <p:spPr bwMode="auto">
          <a:xfrm>
            <a:off x="5334000" y="2971800"/>
            <a:ext cx="0" cy="304800"/>
          </a:xfrm>
          <a:prstGeom prst="line">
            <a:avLst/>
          </a:prstGeom>
          <a:noFill/>
          <a:ln w="38100">
            <a:solidFill>
              <a:srgbClr val="FF0000"/>
            </a:solidFill>
            <a:round/>
            <a:headEnd/>
            <a:tailEnd type="triangle" w="med" len="med"/>
          </a:ln>
        </p:spPr>
        <p:txBody>
          <a:bodyPr/>
          <a:lstStyle/>
          <a:p>
            <a:endParaRPr lang="en-US"/>
          </a:p>
        </p:txBody>
      </p:sp>
      <p:sp>
        <p:nvSpPr>
          <p:cNvPr id="27655" name="Text Box 7"/>
          <p:cNvSpPr txBox="1">
            <a:spLocks noChangeArrowheads="1"/>
          </p:cNvSpPr>
          <p:nvPr/>
        </p:nvSpPr>
        <p:spPr bwMode="auto">
          <a:xfrm>
            <a:off x="4572000" y="2514600"/>
            <a:ext cx="1524000" cy="466725"/>
          </a:xfrm>
          <a:prstGeom prst="rect">
            <a:avLst/>
          </a:prstGeom>
          <a:solidFill>
            <a:srgbClr val="FF0000"/>
          </a:solidFill>
          <a:ln w="9525">
            <a:solidFill>
              <a:schemeClr val="tx1"/>
            </a:solidFill>
            <a:miter lim="800000"/>
            <a:headEnd/>
            <a:tailEnd/>
          </a:ln>
        </p:spPr>
        <p:txBody>
          <a:bodyPr>
            <a:spAutoFit/>
          </a:bodyPr>
          <a:lstStyle/>
          <a:p>
            <a:pPr eaLnBrk="0" hangingPunct="0">
              <a:spcBef>
                <a:spcPct val="50000"/>
              </a:spcBef>
            </a:pPr>
            <a:r>
              <a:rPr lang="en-US"/>
              <a:t>Supernode</a:t>
            </a:r>
          </a:p>
        </p:txBody>
      </p:sp>
      <p:sp>
        <p:nvSpPr>
          <p:cNvPr id="27656" name="Text Box 8"/>
          <p:cNvSpPr txBox="1">
            <a:spLocks noChangeArrowheads="1"/>
          </p:cNvSpPr>
          <p:nvPr/>
        </p:nvSpPr>
        <p:spPr bwMode="auto">
          <a:xfrm>
            <a:off x="6172200" y="2514600"/>
            <a:ext cx="2819400" cy="466725"/>
          </a:xfrm>
          <a:prstGeom prst="rect">
            <a:avLst/>
          </a:prstGeom>
          <a:solidFill>
            <a:srgbClr val="FF0000"/>
          </a:solidFill>
          <a:ln w="9525">
            <a:solidFill>
              <a:schemeClr val="tx1"/>
            </a:solidFill>
            <a:miter lim="800000"/>
            <a:headEnd/>
            <a:tailEnd/>
          </a:ln>
        </p:spPr>
        <p:txBody>
          <a:bodyPr>
            <a:spAutoFit/>
          </a:bodyPr>
          <a:lstStyle/>
          <a:p>
            <a:pPr eaLnBrk="0" hangingPunct="0">
              <a:spcBef>
                <a:spcPct val="50000"/>
              </a:spcBef>
            </a:pPr>
            <a:r>
              <a:rPr lang="en-US"/>
              <a:t>Supernode Equation</a:t>
            </a:r>
          </a:p>
        </p:txBody>
      </p:sp>
      <p:sp>
        <p:nvSpPr>
          <p:cNvPr id="27657" name="Line 9"/>
          <p:cNvSpPr>
            <a:spLocks noChangeShapeType="1"/>
          </p:cNvSpPr>
          <p:nvPr/>
        </p:nvSpPr>
        <p:spPr bwMode="auto">
          <a:xfrm flipH="1" flipV="1">
            <a:off x="7086600" y="2209800"/>
            <a:ext cx="304800" cy="3048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extLst>
              <p:ext uri="{D42A27DB-BD31-4B8C-83A1-F6EECF244321}">
                <p14:modId xmlns:p14="http://schemas.microsoft.com/office/powerpoint/2010/main" val="1190341163"/>
              </p:ext>
            </p:extLst>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28750" name="Visio" r:id="rId4" imgW="9001100" imgH="3615570" progId="Visio.Drawing.11">
                  <p:embed/>
                </p:oleObj>
              </mc:Choice>
              <mc:Fallback>
                <p:oleObj name="Visio" r:id="rId4" imgW="9001100" imgH="3615570" progId="Visio.Drawing.11">
                  <p:embed/>
                  <p:pic>
                    <p:nvPicPr>
                      <p:cNvPr id="0" name="Object 2"/>
                      <p:cNvPicPr>
                        <a:picLocks noChangeAspect="1" noChangeArrowheads="1"/>
                      </p:cNvPicPr>
                      <p:nvPr/>
                    </p:nvPicPr>
                    <p:blipFill>
                      <a:blip r:embed="rId5"/>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6" name="Rectangle 3"/>
          <p:cNvSpPr>
            <a:spLocks noGrp="1" noChangeArrowheads="1"/>
          </p:cNvSpPr>
          <p:nvPr>
            <p:ph type="title"/>
          </p:nvPr>
        </p:nvSpPr>
        <p:spPr>
          <a:xfrm>
            <a:off x="685800" y="228600"/>
            <a:ext cx="8305800" cy="990600"/>
          </a:xfrm>
        </p:spPr>
        <p:txBody>
          <a:bodyPr/>
          <a:lstStyle/>
          <a:p>
            <a:pPr eaLnBrk="1" hangingPunct="1"/>
            <a:r>
              <a:rPr lang="en-US" sz="2800" smtClean="0"/>
              <a:t>NVM – Voltage Source Between Two </a:t>
            </a:r>
            <a:br>
              <a:rPr lang="en-US" sz="2800" smtClean="0"/>
            </a:br>
            <a:r>
              <a:rPr lang="en-US" sz="2800" smtClean="0"/>
              <a:t>Non-Reference Essential Nodes – Step 4 – Part 7</a:t>
            </a:r>
          </a:p>
        </p:txBody>
      </p:sp>
      <p:sp>
        <p:nvSpPr>
          <p:cNvPr id="28677" name="Text Box 4"/>
          <p:cNvSpPr txBox="1">
            <a:spLocks noChangeArrowheads="1"/>
          </p:cNvSpPr>
          <p:nvPr/>
        </p:nvSpPr>
        <p:spPr bwMode="auto">
          <a:xfrm>
            <a:off x="381000" y="1447800"/>
            <a:ext cx="4114800" cy="19304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The </a:t>
            </a:r>
            <a:r>
              <a:rPr lang="en-US" sz="2000" dirty="0" err="1">
                <a:latin typeface="Arial" charset="0"/>
              </a:rPr>
              <a:t>Supernode</a:t>
            </a:r>
            <a:r>
              <a:rPr lang="en-US" sz="2000" dirty="0">
                <a:latin typeface="Arial" charset="0"/>
              </a:rPr>
              <a:t> Equation is fine, but it is not enough.  With the equation for node A, we still only have two equations, and three unknowns.  We need one more equation.</a:t>
            </a:r>
          </a:p>
        </p:txBody>
      </p:sp>
      <p:graphicFrame>
        <p:nvGraphicFramePr>
          <p:cNvPr id="28675" name="Object 5"/>
          <p:cNvGraphicFramePr>
            <a:graphicFrameLocks noChangeAspect="1"/>
          </p:cNvGraphicFramePr>
          <p:nvPr/>
        </p:nvGraphicFramePr>
        <p:xfrm>
          <a:off x="4648200" y="1447800"/>
          <a:ext cx="3908425" cy="820738"/>
        </p:xfrm>
        <a:graphic>
          <a:graphicData uri="http://schemas.openxmlformats.org/presentationml/2006/ole">
            <mc:AlternateContent xmlns:mc="http://schemas.openxmlformats.org/markup-compatibility/2006">
              <mc:Choice xmlns:v="urn:schemas-microsoft-com:vml" Requires="v">
                <p:oleObj spid="_x0000_s28751" name="Equation" r:id="rId6" imgW="2057400" imgH="431640" progId="Equation.DSMT4">
                  <p:embed/>
                </p:oleObj>
              </mc:Choice>
              <mc:Fallback>
                <p:oleObj name="Equation" r:id="rId6" imgW="2057400" imgH="4316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447800"/>
                        <a:ext cx="3908425" cy="8207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8" name="Line 6"/>
          <p:cNvSpPr>
            <a:spLocks noChangeShapeType="1"/>
          </p:cNvSpPr>
          <p:nvPr/>
        </p:nvSpPr>
        <p:spPr bwMode="auto">
          <a:xfrm>
            <a:off x="5334000" y="2971800"/>
            <a:ext cx="0" cy="304800"/>
          </a:xfrm>
          <a:prstGeom prst="line">
            <a:avLst/>
          </a:prstGeom>
          <a:noFill/>
          <a:ln w="38100">
            <a:solidFill>
              <a:srgbClr val="FF0000"/>
            </a:solidFill>
            <a:round/>
            <a:headEnd/>
            <a:tailEnd type="triangle" w="med" len="med"/>
          </a:ln>
        </p:spPr>
        <p:txBody>
          <a:bodyPr/>
          <a:lstStyle/>
          <a:p>
            <a:endParaRPr lang="en-US"/>
          </a:p>
        </p:txBody>
      </p:sp>
      <p:sp>
        <p:nvSpPr>
          <p:cNvPr id="28679" name="Text Box 7"/>
          <p:cNvSpPr txBox="1">
            <a:spLocks noChangeArrowheads="1"/>
          </p:cNvSpPr>
          <p:nvPr/>
        </p:nvSpPr>
        <p:spPr bwMode="auto">
          <a:xfrm>
            <a:off x="4267200" y="2514600"/>
            <a:ext cx="1828800" cy="466725"/>
          </a:xfrm>
          <a:prstGeom prst="rect">
            <a:avLst/>
          </a:prstGeom>
          <a:solidFill>
            <a:srgbClr val="FF0000"/>
          </a:solidFill>
          <a:ln w="9525">
            <a:solidFill>
              <a:schemeClr val="tx1"/>
            </a:solidFill>
            <a:miter lim="800000"/>
            <a:headEnd/>
            <a:tailEnd/>
          </a:ln>
        </p:spPr>
        <p:txBody>
          <a:bodyPr>
            <a:spAutoFit/>
          </a:bodyPr>
          <a:lstStyle/>
          <a:p>
            <a:pPr eaLnBrk="0" hangingPunct="0">
              <a:spcBef>
                <a:spcPct val="50000"/>
              </a:spcBef>
            </a:pPr>
            <a:r>
              <a:rPr lang="en-US">
                <a:latin typeface="Arial" charset="0"/>
              </a:rPr>
              <a:t>Supernode</a:t>
            </a:r>
          </a:p>
        </p:txBody>
      </p:sp>
      <p:sp>
        <p:nvSpPr>
          <p:cNvPr id="28680" name="Text Box 8"/>
          <p:cNvSpPr txBox="1">
            <a:spLocks noChangeArrowheads="1"/>
          </p:cNvSpPr>
          <p:nvPr/>
        </p:nvSpPr>
        <p:spPr bwMode="auto">
          <a:xfrm>
            <a:off x="6172200" y="2514600"/>
            <a:ext cx="2819400" cy="831850"/>
          </a:xfrm>
          <a:prstGeom prst="rect">
            <a:avLst/>
          </a:prstGeom>
          <a:solidFill>
            <a:srgbClr val="FF0000"/>
          </a:solidFill>
          <a:ln w="9525">
            <a:solidFill>
              <a:schemeClr val="tx1"/>
            </a:solidFill>
            <a:miter lim="800000"/>
            <a:headEnd/>
            <a:tailEnd/>
          </a:ln>
        </p:spPr>
        <p:txBody>
          <a:bodyPr>
            <a:spAutoFit/>
          </a:bodyPr>
          <a:lstStyle/>
          <a:p>
            <a:pPr eaLnBrk="0" hangingPunct="0">
              <a:spcBef>
                <a:spcPct val="50000"/>
              </a:spcBef>
            </a:pPr>
            <a:r>
              <a:rPr lang="en-US">
                <a:latin typeface="Arial" charset="0"/>
              </a:rPr>
              <a:t>Supernode Equation</a:t>
            </a:r>
          </a:p>
        </p:txBody>
      </p:sp>
      <p:sp>
        <p:nvSpPr>
          <p:cNvPr id="28681" name="Line 9"/>
          <p:cNvSpPr>
            <a:spLocks noChangeShapeType="1"/>
          </p:cNvSpPr>
          <p:nvPr/>
        </p:nvSpPr>
        <p:spPr bwMode="auto">
          <a:xfrm flipH="1" flipV="1">
            <a:off x="7086600" y="2209800"/>
            <a:ext cx="304800" cy="3048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extLst>
              <p:ext uri="{D42A27DB-BD31-4B8C-83A1-F6EECF244321}">
                <p14:modId xmlns:p14="http://schemas.microsoft.com/office/powerpoint/2010/main" val="3228053538"/>
              </p:ext>
            </p:extLst>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29774" name="Visio" r:id="rId4" imgW="9001100" imgH="3615570" progId="Visio.Drawing.11">
                  <p:embed/>
                </p:oleObj>
              </mc:Choice>
              <mc:Fallback>
                <p:oleObj name="Visio" r:id="rId4" imgW="9001100" imgH="3615570" progId="Visio.Drawing.11">
                  <p:embed/>
                  <p:pic>
                    <p:nvPicPr>
                      <p:cNvPr id="0" name="Object 2"/>
                      <p:cNvPicPr>
                        <a:picLocks noChangeAspect="1" noChangeArrowheads="1"/>
                      </p:cNvPicPr>
                      <p:nvPr/>
                    </p:nvPicPr>
                    <p:blipFill>
                      <a:blip r:embed="rId5"/>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0" name="Rectangle 3"/>
          <p:cNvSpPr>
            <a:spLocks noGrp="1" noChangeArrowheads="1"/>
          </p:cNvSpPr>
          <p:nvPr>
            <p:ph type="title"/>
          </p:nvPr>
        </p:nvSpPr>
        <p:spPr>
          <a:xfrm>
            <a:off x="685800" y="228600"/>
            <a:ext cx="8305800" cy="914400"/>
          </a:xfrm>
        </p:spPr>
        <p:txBody>
          <a:bodyPr/>
          <a:lstStyle/>
          <a:p>
            <a:pPr eaLnBrk="1" hangingPunct="1"/>
            <a:r>
              <a:rPr lang="en-US" sz="2800" smtClean="0"/>
              <a:t>NVM – Voltage Source Between Two </a:t>
            </a:r>
            <a:br>
              <a:rPr lang="en-US" sz="2800" smtClean="0"/>
            </a:br>
            <a:r>
              <a:rPr lang="en-US" sz="2800" smtClean="0"/>
              <a:t>Non-Reference Essential Nodes – Step 4 – Part 8</a:t>
            </a:r>
          </a:p>
        </p:txBody>
      </p:sp>
      <p:sp>
        <p:nvSpPr>
          <p:cNvPr id="29701" name="Text Box 4"/>
          <p:cNvSpPr txBox="1">
            <a:spLocks noChangeArrowheads="1"/>
          </p:cNvSpPr>
          <p:nvPr/>
        </p:nvSpPr>
        <p:spPr bwMode="auto">
          <a:xfrm>
            <a:off x="381000" y="1447800"/>
            <a:ext cx="4114800" cy="2024063"/>
          </a:xfrm>
          <a:prstGeom prst="rect">
            <a:avLst/>
          </a:prstGeom>
          <a:solidFill>
            <a:schemeClr val="accent1"/>
          </a:solidFill>
          <a:ln w="9525">
            <a:solidFill>
              <a:schemeClr val="tx1"/>
            </a:solidFill>
            <a:miter lim="800000"/>
            <a:headEnd/>
            <a:tailEnd/>
          </a:ln>
        </p:spPr>
        <p:txBody>
          <a:bodyPr>
            <a:spAutoFit/>
          </a:bodyPr>
          <a:lstStyle/>
          <a:p>
            <a:pPr eaLnBrk="0" hangingPunct="0"/>
            <a:r>
              <a:rPr lang="en-US" sz="1800" dirty="0">
                <a:latin typeface="Arial" charset="0"/>
              </a:rPr>
              <a:t>We need one more equation.  We now note that we have not used the value of the voltage source, which we expect to influence the solution somehow.  Note that the voltage source determines the difference between </a:t>
            </a:r>
            <a:r>
              <a:rPr lang="en-US" sz="1800" i="1" dirty="0" err="1"/>
              <a:t>v</a:t>
            </a:r>
            <a:r>
              <a:rPr lang="en-US" sz="1800" i="1" baseline="-25000" dirty="0" err="1"/>
              <a:t>B</a:t>
            </a:r>
            <a:r>
              <a:rPr lang="en-US" sz="1800" dirty="0">
                <a:latin typeface="Arial" charset="0"/>
              </a:rPr>
              <a:t> and </a:t>
            </a:r>
            <a:r>
              <a:rPr lang="en-US" sz="1800" i="1" dirty="0" err="1"/>
              <a:t>v</a:t>
            </a:r>
            <a:r>
              <a:rPr lang="en-US" sz="1800" i="1" baseline="-25000" dirty="0" err="1"/>
              <a:t>C</a:t>
            </a:r>
            <a:r>
              <a:rPr lang="en-US" sz="1800" dirty="0">
                <a:latin typeface="Arial" charset="0"/>
              </a:rPr>
              <a:t>.  </a:t>
            </a:r>
          </a:p>
        </p:txBody>
      </p:sp>
      <p:graphicFrame>
        <p:nvGraphicFramePr>
          <p:cNvPr id="29699" name="Object 5"/>
          <p:cNvGraphicFramePr>
            <a:graphicFrameLocks noChangeAspect="1"/>
          </p:cNvGraphicFramePr>
          <p:nvPr/>
        </p:nvGraphicFramePr>
        <p:xfrm>
          <a:off x="4648200" y="1447800"/>
          <a:ext cx="3908425" cy="820738"/>
        </p:xfrm>
        <a:graphic>
          <a:graphicData uri="http://schemas.openxmlformats.org/presentationml/2006/ole">
            <mc:AlternateContent xmlns:mc="http://schemas.openxmlformats.org/markup-compatibility/2006">
              <mc:Choice xmlns:v="urn:schemas-microsoft-com:vml" Requires="v">
                <p:oleObj spid="_x0000_s29775" name="Equation" r:id="rId6" imgW="2057400" imgH="431640" progId="Equation.DSMT4">
                  <p:embed/>
                </p:oleObj>
              </mc:Choice>
              <mc:Fallback>
                <p:oleObj name="Equation" r:id="rId6" imgW="2057400" imgH="4316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447800"/>
                        <a:ext cx="3908425" cy="8207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685800" y="228600"/>
            <a:ext cx="8305800" cy="990600"/>
          </a:xfrm>
        </p:spPr>
        <p:txBody>
          <a:bodyPr/>
          <a:lstStyle/>
          <a:p>
            <a:pPr eaLnBrk="1" hangingPunct="1"/>
            <a:r>
              <a:rPr lang="en-US" sz="2800" smtClean="0"/>
              <a:t>NVM – Voltage Source Between Two </a:t>
            </a:r>
            <a:br>
              <a:rPr lang="en-US" sz="2800" smtClean="0"/>
            </a:br>
            <a:r>
              <a:rPr lang="en-US" sz="2800" smtClean="0"/>
              <a:t>Non-Reference Essential Nodes – Step 4 – Part 9</a:t>
            </a:r>
          </a:p>
        </p:txBody>
      </p:sp>
      <p:sp>
        <p:nvSpPr>
          <p:cNvPr id="30725" name="Text Box 3"/>
          <p:cNvSpPr txBox="1">
            <a:spLocks noChangeArrowheads="1"/>
          </p:cNvSpPr>
          <p:nvPr/>
        </p:nvSpPr>
        <p:spPr bwMode="auto">
          <a:xfrm>
            <a:off x="381000" y="1447800"/>
            <a:ext cx="4114800" cy="1749425"/>
          </a:xfrm>
          <a:prstGeom prst="rect">
            <a:avLst/>
          </a:prstGeom>
          <a:solidFill>
            <a:schemeClr val="accent1"/>
          </a:solidFill>
          <a:ln w="9525">
            <a:solidFill>
              <a:schemeClr val="tx1"/>
            </a:solidFill>
            <a:miter lim="800000"/>
            <a:headEnd/>
            <a:tailEnd/>
          </a:ln>
        </p:spPr>
        <p:txBody>
          <a:bodyPr>
            <a:spAutoFit/>
          </a:bodyPr>
          <a:lstStyle/>
          <a:p>
            <a:pPr eaLnBrk="0" hangingPunct="0"/>
            <a:r>
              <a:rPr lang="en-US" sz="1800" dirty="0">
                <a:latin typeface="Arial" charset="0"/>
              </a:rPr>
              <a:t>The voltage source determines the difference between </a:t>
            </a:r>
            <a:r>
              <a:rPr lang="en-US" sz="1800" i="1" dirty="0" err="1"/>
              <a:t>v</a:t>
            </a:r>
            <a:r>
              <a:rPr lang="en-US" sz="1800" i="1" baseline="-25000" dirty="0" err="1"/>
              <a:t>B</a:t>
            </a:r>
            <a:r>
              <a:rPr lang="en-US" sz="1800" dirty="0">
                <a:latin typeface="Arial" charset="0"/>
              </a:rPr>
              <a:t> and </a:t>
            </a:r>
            <a:r>
              <a:rPr lang="en-US" sz="1800" i="1" dirty="0" err="1"/>
              <a:t>v</a:t>
            </a:r>
            <a:r>
              <a:rPr lang="en-US" sz="1800" i="1" baseline="-25000" dirty="0" err="1"/>
              <a:t>C</a:t>
            </a:r>
            <a:r>
              <a:rPr lang="en-US" sz="1800" dirty="0">
                <a:latin typeface="Arial" charset="0"/>
              </a:rPr>
              <a:t>.  We can use this to write the third equation we need.  Using KVL around the </a:t>
            </a:r>
            <a:r>
              <a:rPr lang="en-US" sz="1800" dirty="0">
                <a:solidFill>
                  <a:schemeClr val="accent2"/>
                </a:solidFill>
                <a:latin typeface="Arial" charset="0"/>
              </a:rPr>
              <a:t>dark blue loop</a:t>
            </a:r>
            <a:r>
              <a:rPr lang="en-US" sz="1800" dirty="0">
                <a:latin typeface="Arial" charset="0"/>
              </a:rPr>
              <a:t> in the circuit below, we write the following equation.</a:t>
            </a:r>
          </a:p>
        </p:txBody>
      </p:sp>
      <p:graphicFrame>
        <p:nvGraphicFramePr>
          <p:cNvPr id="30722" name="Object 4"/>
          <p:cNvGraphicFramePr>
            <a:graphicFrameLocks noChangeAspect="1"/>
          </p:cNvGraphicFramePr>
          <p:nvPr/>
        </p:nvGraphicFramePr>
        <p:xfrm>
          <a:off x="5516563" y="1857375"/>
          <a:ext cx="2170112" cy="434975"/>
        </p:xfrm>
        <a:graphic>
          <a:graphicData uri="http://schemas.openxmlformats.org/presentationml/2006/ole">
            <mc:AlternateContent xmlns:mc="http://schemas.openxmlformats.org/markup-compatibility/2006">
              <mc:Choice xmlns:v="urn:schemas-microsoft-com:vml" Requires="v">
                <p:oleObj spid="_x0000_s30798" name="Equation" r:id="rId4" imgW="1143000" imgH="228600" progId="Equation.DSMT4">
                  <p:embed/>
                </p:oleObj>
              </mc:Choice>
              <mc:Fallback>
                <p:oleObj name="Equation" r:id="rId4" imgW="1143000" imgH="228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6563" y="1857375"/>
                        <a:ext cx="2170112" cy="434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5"/>
          <p:cNvGraphicFramePr>
            <a:graphicFrameLocks noChangeAspect="1"/>
          </p:cNvGraphicFramePr>
          <p:nvPr>
            <p:extLst>
              <p:ext uri="{D42A27DB-BD31-4B8C-83A1-F6EECF244321}">
                <p14:modId xmlns:p14="http://schemas.microsoft.com/office/powerpoint/2010/main" val="2556319708"/>
              </p:ext>
            </p:extLst>
          </p:nvPr>
        </p:nvGraphicFramePr>
        <p:xfrm>
          <a:off x="0" y="3184525"/>
          <a:ext cx="9144000" cy="3673475"/>
        </p:xfrm>
        <a:graphic>
          <a:graphicData uri="http://schemas.openxmlformats.org/presentationml/2006/ole">
            <mc:AlternateContent xmlns:mc="http://schemas.openxmlformats.org/markup-compatibility/2006">
              <mc:Choice xmlns:v="urn:schemas-microsoft-com:vml" Requires="v">
                <p:oleObj spid="_x0000_s30799" name="Visio" r:id="rId6" imgW="9001100" imgH="3615570" progId="Visio.Drawing.11">
                  <p:embed/>
                </p:oleObj>
              </mc:Choice>
              <mc:Fallback>
                <p:oleObj name="Visio" r:id="rId6" imgW="9001100" imgH="3615570" progId="Visio.Drawing.11">
                  <p:embed/>
                  <p:pic>
                    <p:nvPicPr>
                      <p:cNvPr id="0" name="Object 5"/>
                      <p:cNvPicPr>
                        <a:picLocks noChangeAspect="1" noChangeArrowheads="1"/>
                      </p:cNvPicPr>
                      <p:nvPr/>
                    </p:nvPicPr>
                    <p:blipFill>
                      <a:blip r:embed="rId7"/>
                      <a:srcRect/>
                      <a:stretch>
                        <a:fillRect/>
                      </a:stretch>
                    </p:blipFill>
                    <p:spPr bwMode="auto">
                      <a:xfrm>
                        <a:off x="0" y="3184525"/>
                        <a:ext cx="9144000" cy="36734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457200" y="228600"/>
            <a:ext cx="8534400" cy="990600"/>
          </a:xfrm>
        </p:spPr>
        <p:txBody>
          <a:bodyPr/>
          <a:lstStyle/>
          <a:p>
            <a:pPr eaLnBrk="1" hangingPunct="1"/>
            <a:r>
              <a:rPr lang="en-US" sz="2800" smtClean="0"/>
              <a:t>NVM – Voltage Source Between Two </a:t>
            </a:r>
            <a:br>
              <a:rPr lang="en-US" sz="2800" smtClean="0"/>
            </a:br>
            <a:r>
              <a:rPr lang="en-US" sz="2800" smtClean="0"/>
              <a:t>Non-Reference Essential Nodes – Step 4 – Part 10</a:t>
            </a:r>
          </a:p>
        </p:txBody>
      </p:sp>
      <p:sp>
        <p:nvSpPr>
          <p:cNvPr id="31749" name="Text Box 3"/>
          <p:cNvSpPr txBox="1">
            <a:spLocks noChangeArrowheads="1"/>
          </p:cNvSpPr>
          <p:nvPr/>
        </p:nvSpPr>
        <p:spPr bwMode="auto">
          <a:xfrm>
            <a:off x="381000" y="1447800"/>
            <a:ext cx="4114800" cy="1200150"/>
          </a:xfrm>
          <a:prstGeom prst="rect">
            <a:avLst/>
          </a:prstGeom>
          <a:solidFill>
            <a:schemeClr val="accent1"/>
          </a:solidFill>
          <a:ln w="9525">
            <a:solidFill>
              <a:schemeClr val="tx1"/>
            </a:solidFill>
            <a:miter lim="800000"/>
            <a:headEnd/>
            <a:tailEnd/>
          </a:ln>
        </p:spPr>
        <p:txBody>
          <a:bodyPr>
            <a:spAutoFit/>
          </a:bodyPr>
          <a:lstStyle/>
          <a:p>
            <a:pPr eaLnBrk="0" hangingPunct="0"/>
            <a:r>
              <a:rPr lang="en-US" sz="1800" dirty="0">
                <a:latin typeface="Arial" charset="0"/>
              </a:rPr>
              <a:t>To complete the set of equations, we write the KCL equation for node A.  That gives us three equations in three unknowns.</a:t>
            </a:r>
          </a:p>
        </p:txBody>
      </p:sp>
      <p:graphicFrame>
        <p:nvGraphicFramePr>
          <p:cNvPr id="31746" name="Object 4"/>
          <p:cNvGraphicFramePr>
            <a:graphicFrameLocks noChangeAspect="1"/>
          </p:cNvGraphicFramePr>
          <p:nvPr>
            <p:extLst>
              <p:ext uri="{D42A27DB-BD31-4B8C-83A1-F6EECF244321}">
                <p14:modId xmlns:p14="http://schemas.microsoft.com/office/powerpoint/2010/main" val="2996557092"/>
              </p:ext>
            </p:extLst>
          </p:nvPr>
        </p:nvGraphicFramePr>
        <p:xfrm>
          <a:off x="4348163" y="1435100"/>
          <a:ext cx="4511675" cy="2125663"/>
        </p:xfrm>
        <a:graphic>
          <a:graphicData uri="http://schemas.openxmlformats.org/presentationml/2006/ole">
            <mc:AlternateContent xmlns:mc="http://schemas.openxmlformats.org/markup-compatibility/2006">
              <mc:Choice xmlns:v="urn:schemas-microsoft-com:vml" Requires="v">
                <p:oleObj spid="_x0000_s31822" name="Equation" r:id="rId4" imgW="2374560" imgH="1117440" progId="Equation.DSMT4">
                  <p:embed/>
                </p:oleObj>
              </mc:Choice>
              <mc:Fallback>
                <p:oleObj name="Equation" r:id="rId4" imgW="2374560" imgH="1117440" progId="Equation.DSMT4">
                  <p:embed/>
                  <p:pic>
                    <p:nvPicPr>
                      <p:cNvPr id="0" name="Object 4"/>
                      <p:cNvPicPr>
                        <a:picLocks noChangeAspect="1" noChangeArrowheads="1"/>
                      </p:cNvPicPr>
                      <p:nvPr/>
                    </p:nvPicPr>
                    <p:blipFill>
                      <a:blip r:embed="rId5"/>
                      <a:srcRect/>
                      <a:stretch>
                        <a:fillRect/>
                      </a:stretch>
                    </p:blipFill>
                    <p:spPr bwMode="auto">
                      <a:xfrm>
                        <a:off x="4348163" y="1435100"/>
                        <a:ext cx="4511675" cy="21256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7" name="Object 5"/>
          <p:cNvGraphicFramePr>
            <a:graphicFrameLocks noChangeAspect="1"/>
          </p:cNvGraphicFramePr>
          <p:nvPr>
            <p:extLst>
              <p:ext uri="{D42A27DB-BD31-4B8C-83A1-F6EECF244321}">
                <p14:modId xmlns:p14="http://schemas.microsoft.com/office/powerpoint/2010/main" val="3075847394"/>
              </p:ext>
            </p:extLst>
          </p:nvPr>
        </p:nvGraphicFramePr>
        <p:xfrm>
          <a:off x="0" y="3582988"/>
          <a:ext cx="8153400" cy="3275012"/>
        </p:xfrm>
        <a:graphic>
          <a:graphicData uri="http://schemas.openxmlformats.org/presentationml/2006/ole">
            <mc:AlternateContent xmlns:mc="http://schemas.openxmlformats.org/markup-compatibility/2006">
              <mc:Choice xmlns:v="urn:schemas-microsoft-com:vml" Requires="v">
                <p:oleObj spid="_x0000_s31823" name="Visio" r:id="rId6" imgW="9001100" imgH="3615570" progId="Visio.Drawing.11">
                  <p:embed/>
                </p:oleObj>
              </mc:Choice>
              <mc:Fallback>
                <p:oleObj name="Visio" r:id="rId6" imgW="9001100" imgH="3615570" progId="Visio.Drawing.11">
                  <p:embed/>
                  <p:pic>
                    <p:nvPicPr>
                      <p:cNvPr id="0" name="Object 5"/>
                      <p:cNvPicPr>
                        <a:picLocks noChangeAspect="1" noChangeArrowheads="1"/>
                      </p:cNvPicPr>
                      <p:nvPr/>
                    </p:nvPicPr>
                    <p:blipFill>
                      <a:blip r:embed="rId7"/>
                      <a:srcRect/>
                      <a:stretch>
                        <a:fillRect/>
                      </a:stretch>
                    </p:blipFill>
                    <p:spPr bwMode="auto">
                      <a:xfrm>
                        <a:off x="0" y="3582988"/>
                        <a:ext cx="8153400" cy="327501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extLst>
              <p:ext uri="{D42A27DB-BD31-4B8C-83A1-F6EECF244321}">
                <p14:modId xmlns:p14="http://schemas.microsoft.com/office/powerpoint/2010/main" val="2181559120"/>
              </p:ext>
            </p:extLst>
          </p:nvPr>
        </p:nvGraphicFramePr>
        <p:xfrm>
          <a:off x="0" y="4287838"/>
          <a:ext cx="6400800" cy="2570162"/>
        </p:xfrm>
        <a:graphic>
          <a:graphicData uri="http://schemas.openxmlformats.org/presentationml/2006/ole">
            <mc:AlternateContent xmlns:mc="http://schemas.openxmlformats.org/markup-compatibility/2006">
              <mc:Choice xmlns:v="urn:schemas-microsoft-com:vml" Requires="v">
                <p:oleObj spid="_x0000_s32846" name="Visio" r:id="rId4" imgW="9001100" imgH="3615570" progId="Visio.Drawing.11">
                  <p:embed/>
                </p:oleObj>
              </mc:Choice>
              <mc:Fallback>
                <p:oleObj name="Visio" r:id="rId4" imgW="9001100" imgH="3615570" progId="Visio.Drawing.11">
                  <p:embed/>
                  <p:pic>
                    <p:nvPicPr>
                      <p:cNvPr id="0" name="Object 2"/>
                      <p:cNvPicPr>
                        <a:picLocks noChangeAspect="1" noChangeArrowheads="1"/>
                      </p:cNvPicPr>
                      <p:nvPr/>
                    </p:nvPicPr>
                    <p:blipFill>
                      <a:blip r:embed="rId5"/>
                      <a:srcRect/>
                      <a:stretch>
                        <a:fillRect/>
                      </a:stretch>
                    </p:blipFill>
                    <p:spPr bwMode="auto">
                      <a:xfrm>
                        <a:off x="0" y="4287838"/>
                        <a:ext cx="6400800" cy="2570162"/>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Rectangle 3"/>
          <p:cNvSpPr>
            <a:spLocks noGrp="1" noChangeArrowheads="1"/>
          </p:cNvSpPr>
          <p:nvPr>
            <p:ph type="title"/>
          </p:nvPr>
        </p:nvSpPr>
        <p:spPr>
          <a:xfrm>
            <a:off x="457200" y="228600"/>
            <a:ext cx="8534400" cy="990600"/>
          </a:xfrm>
        </p:spPr>
        <p:txBody>
          <a:bodyPr/>
          <a:lstStyle/>
          <a:p>
            <a:pPr eaLnBrk="1" hangingPunct="1"/>
            <a:r>
              <a:rPr lang="en-US" sz="2800" smtClean="0"/>
              <a:t>NVM – Voltage Source Between Two </a:t>
            </a:r>
            <a:br>
              <a:rPr lang="en-US" sz="2800" smtClean="0"/>
            </a:br>
            <a:r>
              <a:rPr lang="en-US" sz="2800" smtClean="0"/>
              <a:t>Non-Reference Essential Nodes – Step 4 – Part 11</a:t>
            </a:r>
          </a:p>
        </p:txBody>
      </p:sp>
      <p:sp>
        <p:nvSpPr>
          <p:cNvPr id="32773" name="Text Box 4"/>
          <p:cNvSpPr txBox="1">
            <a:spLocks noChangeArrowheads="1"/>
          </p:cNvSpPr>
          <p:nvPr/>
        </p:nvSpPr>
        <p:spPr bwMode="auto">
          <a:xfrm>
            <a:off x="0" y="1447800"/>
            <a:ext cx="4495800" cy="28448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To summarize our approach then, when we have a voltage source between two non-reference essential nodes, we: </a:t>
            </a:r>
          </a:p>
          <a:p>
            <a:pPr eaLnBrk="0" hangingPunct="0">
              <a:buFontTx/>
              <a:buChar char="•"/>
            </a:pPr>
            <a:r>
              <a:rPr lang="en-US" sz="2000" dirty="0">
                <a:latin typeface="Arial" charset="0"/>
              </a:rPr>
              <a:t> write one equation applying KCL to a </a:t>
            </a:r>
            <a:r>
              <a:rPr lang="en-US" sz="2000" dirty="0" err="1">
                <a:latin typeface="Arial" charset="0"/>
              </a:rPr>
              <a:t>supernode</a:t>
            </a:r>
            <a:r>
              <a:rPr lang="en-US" sz="2000" dirty="0">
                <a:latin typeface="Arial" charset="0"/>
              </a:rPr>
              <a:t> around the voltage source, and </a:t>
            </a:r>
          </a:p>
          <a:p>
            <a:pPr eaLnBrk="0" hangingPunct="0">
              <a:buFontTx/>
              <a:buChar char="•"/>
            </a:pPr>
            <a:r>
              <a:rPr lang="en-US" sz="2000" dirty="0">
                <a:latin typeface="Arial" charset="0"/>
              </a:rPr>
              <a:t> write a KVL using the voltage source to relate the two node voltages.</a:t>
            </a:r>
          </a:p>
        </p:txBody>
      </p:sp>
      <p:graphicFrame>
        <p:nvGraphicFramePr>
          <p:cNvPr id="32771" name="Object 5"/>
          <p:cNvGraphicFramePr>
            <a:graphicFrameLocks noChangeAspect="1"/>
          </p:cNvGraphicFramePr>
          <p:nvPr/>
        </p:nvGraphicFramePr>
        <p:xfrm>
          <a:off x="4852988" y="1905000"/>
          <a:ext cx="3956050" cy="2100263"/>
        </p:xfrm>
        <a:graphic>
          <a:graphicData uri="http://schemas.openxmlformats.org/presentationml/2006/ole">
            <mc:AlternateContent xmlns:mc="http://schemas.openxmlformats.org/markup-compatibility/2006">
              <mc:Choice xmlns:v="urn:schemas-microsoft-com:vml" Requires="v">
                <p:oleObj spid="_x0000_s32847" name="Equation" r:id="rId6" imgW="2082600" imgH="1104840" progId="Equation.DSMT4">
                  <p:embed/>
                </p:oleObj>
              </mc:Choice>
              <mc:Fallback>
                <p:oleObj name="Equation" r:id="rId6" imgW="2082600" imgH="110484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2988" y="1905000"/>
                        <a:ext cx="3956050" cy="2100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4" name="Line 6"/>
          <p:cNvSpPr>
            <a:spLocks noChangeShapeType="1"/>
          </p:cNvSpPr>
          <p:nvPr/>
        </p:nvSpPr>
        <p:spPr bwMode="auto">
          <a:xfrm flipV="1">
            <a:off x="4381500" y="3124200"/>
            <a:ext cx="495300" cy="0"/>
          </a:xfrm>
          <a:prstGeom prst="line">
            <a:avLst/>
          </a:prstGeom>
          <a:noFill/>
          <a:ln w="38100">
            <a:solidFill>
              <a:schemeClr val="tx1"/>
            </a:solidFill>
            <a:round/>
            <a:headEnd/>
            <a:tailEnd type="triangle" w="med" len="med"/>
          </a:ln>
        </p:spPr>
        <p:txBody>
          <a:bodyPr/>
          <a:lstStyle/>
          <a:p>
            <a:endParaRPr lang="en-US"/>
          </a:p>
        </p:txBody>
      </p:sp>
      <p:sp>
        <p:nvSpPr>
          <p:cNvPr id="32775" name="Line 7"/>
          <p:cNvSpPr>
            <a:spLocks noChangeShapeType="1"/>
          </p:cNvSpPr>
          <p:nvPr/>
        </p:nvSpPr>
        <p:spPr bwMode="auto">
          <a:xfrm flipV="1">
            <a:off x="3962400" y="3810000"/>
            <a:ext cx="838200" cy="3048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Textbook Coverage</a:t>
            </a:r>
          </a:p>
        </p:txBody>
      </p:sp>
      <p:sp>
        <p:nvSpPr>
          <p:cNvPr id="39939" name="Rectangle 3"/>
          <p:cNvSpPr>
            <a:spLocks noGrp="1" noChangeArrowheads="1"/>
          </p:cNvSpPr>
          <p:nvPr>
            <p:ph type="body" idx="1"/>
          </p:nvPr>
        </p:nvSpPr>
        <p:spPr/>
        <p:txBody>
          <a:bodyPr/>
          <a:lstStyle/>
          <a:p>
            <a:pPr eaLnBrk="1" hangingPunct="1">
              <a:buFontTx/>
              <a:buNone/>
            </a:pPr>
            <a:r>
              <a:rPr lang="en-US" sz="2800" smtClean="0"/>
              <a:t>This material is covered in your textbook in the following sections:</a:t>
            </a:r>
          </a:p>
          <a:p>
            <a:pPr eaLnBrk="1" hangingPunct="1"/>
            <a:r>
              <a:rPr lang="en-US" sz="2800" u="sng" smtClean="0"/>
              <a:t>Electric Circuits 8</a:t>
            </a:r>
            <a:r>
              <a:rPr lang="en-US" sz="2800" u="sng" baseline="30000" smtClean="0"/>
              <a:t>th</a:t>
            </a:r>
            <a:r>
              <a:rPr lang="en-US" sz="2800" u="sng" smtClean="0"/>
              <a:t> Ed.</a:t>
            </a:r>
            <a:r>
              <a:rPr lang="en-US" sz="2800" smtClean="0"/>
              <a:t> by Nilsson and Riedel:  Sections 4.1 through 4.4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2"/>
          <p:cNvSpPr txBox="1">
            <a:spLocks noChangeArrowheads="1"/>
          </p:cNvSpPr>
          <p:nvPr/>
        </p:nvSpPr>
        <p:spPr bwMode="auto">
          <a:xfrm>
            <a:off x="3657600" y="3048000"/>
            <a:ext cx="1616075" cy="822325"/>
          </a:xfrm>
          <a:prstGeom prst="rect">
            <a:avLst/>
          </a:prstGeom>
          <a:solidFill>
            <a:srgbClr val="CCFFFF"/>
          </a:solidFill>
          <a:ln w="9525">
            <a:solidFill>
              <a:schemeClr val="tx1"/>
            </a:solidFill>
            <a:miter lim="800000"/>
            <a:headEnd/>
            <a:tailEnd/>
          </a:ln>
        </p:spPr>
        <p:txBody>
          <a:bodyPr/>
          <a:lstStyle/>
          <a:p>
            <a:pPr eaLnBrk="0" hangingPunct="0"/>
            <a:r>
              <a:rPr lang="en-US">
                <a:solidFill>
                  <a:srgbClr val="3366FF"/>
                </a:solidFill>
                <a:latin typeface="Arial" charset="0"/>
              </a:rPr>
              <a:t>Constraint Equation</a:t>
            </a:r>
          </a:p>
        </p:txBody>
      </p:sp>
      <p:sp>
        <p:nvSpPr>
          <p:cNvPr id="33797" name="Text Box 3"/>
          <p:cNvSpPr txBox="1">
            <a:spLocks noChangeArrowheads="1"/>
          </p:cNvSpPr>
          <p:nvPr/>
        </p:nvSpPr>
        <p:spPr bwMode="auto">
          <a:xfrm>
            <a:off x="3505200" y="1981200"/>
            <a:ext cx="1768475" cy="822325"/>
          </a:xfrm>
          <a:prstGeom prst="rect">
            <a:avLst/>
          </a:prstGeom>
          <a:solidFill>
            <a:srgbClr val="CCFFFF"/>
          </a:solidFill>
          <a:ln w="9525">
            <a:solidFill>
              <a:schemeClr val="tx1"/>
            </a:solidFill>
            <a:miter lim="800000"/>
            <a:headEnd/>
            <a:tailEnd/>
          </a:ln>
        </p:spPr>
        <p:txBody>
          <a:bodyPr/>
          <a:lstStyle/>
          <a:p>
            <a:pPr eaLnBrk="0" hangingPunct="0"/>
            <a:r>
              <a:rPr lang="en-US">
                <a:solidFill>
                  <a:srgbClr val="FF0000"/>
                </a:solidFill>
                <a:latin typeface="Arial" charset="0"/>
              </a:rPr>
              <a:t>Supernode Equation</a:t>
            </a:r>
          </a:p>
        </p:txBody>
      </p:sp>
      <p:graphicFrame>
        <p:nvGraphicFramePr>
          <p:cNvPr id="33794" name="Object 4"/>
          <p:cNvGraphicFramePr>
            <a:graphicFrameLocks noChangeAspect="1"/>
          </p:cNvGraphicFramePr>
          <p:nvPr>
            <p:extLst>
              <p:ext uri="{D42A27DB-BD31-4B8C-83A1-F6EECF244321}">
                <p14:modId xmlns:p14="http://schemas.microsoft.com/office/powerpoint/2010/main" val="3102950892"/>
              </p:ext>
            </p:extLst>
          </p:nvPr>
        </p:nvGraphicFramePr>
        <p:xfrm>
          <a:off x="0" y="4013200"/>
          <a:ext cx="7086600" cy="2844800"/>
        </p:xfrm>
        <a:graphic>
          <a:graphicData uri="http://schemas.openxmlformats.org/presentationml/2006/ole">
            <mc:AlternateContent xmlns:mc="http://schemas.openxmlformats.org/markup-compatibility/2006">
              <mc:Choice xmlns:v="urn:schemas-microsoft-com:vml" Requires="v">
                <p:oleObj spid="_x0000_s33870" name="Visio" r:id="rId4" imgW="9001100" imgH="3615570" progId="Visio.Drawing.11">
                  <p:embed/>
                </p:oleObj>
              </mc:Choice>
              <mc:Fallback>
                <p:oleObj name="Visio" r:id="rId4" imgW="9001100" imgH="3615570" progId="Visio.Drawing.11">
                  <p:embed/>
                  <p:pic>
                    <p:nvPicPr>
                      <p:cNvPr id="0" name="Object 4"/>
                      <p:cNvPicPr>
                        <a:picLocks noChangeAspect="1" noChangeArrowheads="1"/>
                      </p:cNvPicPr>
                      <p:nvPr/>
                    </p:nvPicPr>
                    <p:blipFill>
                      <a:blip r:embed="rId5"/>
                      <a:srcRect/>
                      <a:stretch>
                        <a:fillRect/>
                      </a:stretch>
                    </p:blipFill>
                    <p:spPr bwMode="auto">
                      <a:xfrm>
                        <a:off x="0" y="4013200"/>
                        <a:ext cx="7086600" cy="284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8" name="Rectangle 5"/>
          <p:cNvSpPr>
            <a:spLocks noGrp="1" noChangeArrowheads="1"/>
          </p:cNvSpPr>
          <p:nvPr>
            <p:ph type="title"/>
          </p:nvPr>
        </p:nvSpPr>
        <p:spPr>
          <a:xfrm>
            <a:off x="457200" y="228600"/>
            <a:ext cx="8534400" cy="990600"/>
          </a:xfrm>
        </p:spPr>
        <p:txBody>
          <a:bodyPr/>
          <a:lstStyle/>
          <a:p>
            <a:pPr eaLnBrk="1" hangingPunct="1"/>
            <a:r>
              <a:rPr lang="en-US" sz="2800" smtClean="0"/>
              <a:t>NVM – Voltage Source Between Two </a:t>
            </a:r>
            <a:br>
              <a:rPr lang="en-US" sz="2800" smtClean="0"/>
            </a:br>
            <a:r>
              <a:rPr lang="en-US" sz="2800" smtClean="0"/>
              <a:t>Non-Reference Essential Nodes – Step 4 – Part 12</a:t>
            </a:r>
          </a:p>
        </p:txBody>
      </p:sp>
      <p:sp>
        <p:nvSpPr>
          <p:cNvPr id="33799" name="Text Box 6"/>
          <p:cNvSpPr txBox="1">
            <a:spLocks noChangeArrowheads="1"/>
          </p:cNvSpPr>
          <p:nvPr/>
        </p:nvSpPr>
        <p:spPr bwMode="auto">
          <a:xfrm>
            <a:off x="152400" y="1905000"/>
            <a:ext cx="3429000" cy="2024063"/>
          </a:xfrm>
          <a:prstGeom prst="rect">
            <a:avLst/>
          </a:prstGeom>
          <a:solidFill>
            <a:schemeClr val="accent1"/>
          </a:solidFill>
          <a:ln w="9525">
            <a:solidFill>
              <a:schemeClr val="tx1"/>
            </a:solidFill>
            <a:miter lim="800000"/>
            <a:headEnd/>
            <a:tailEnd/>
          </a:ln>
        </p:spPr>
        <p:txBody>
          <a:bodyPr>
            <a:spAutoFit/>
          </a:bodyPr>
          <a:lstStyle/>
          <a:p>
            <a:pPr eaLnBrk="0" hangingPunct="0"/>
            <a:r>
              <a:rPr lang="en-US" sz="1800">
                <a:latin typeface="Arial" charset="0"/>
              </a:rPr>
              <a:t>We write: </a:t>
            </a:r>
          </a:p>
          <a:p>
            <a:pPr eaLnBrk="0" hangingPunct="0">
              <a:buFontTx/>
              <a:buChar char="•"/>
            </a:pPr>
            <a:r>
              <a:rPr lang="en-US" sz="1800">
                <a:solidFill>
                  <a:srgbClr val="FF0000"/>
                </a:solidFill>
                <a:latin typeface="Arial" charset="0"/>
              </a:rPr>
              <a:t> one equation applying KCL to a supernode around the voltage source</a:t>
            </a:r>
            <a:r>
              <a:rPr lang="en-US" sz="1800">
                <a:latin typeface="Arial" charset="0"/>
              </a:rPr>
              <a:t>, and </a:t>
            </a:r>
          </a:p>
          <a:p>
            <a:pPr eaLnBrk="0" hangingPunct="0">
              <a:buFontTx/>
              <a:buChar char="•"/>
            </a:pPr>
            <a:r>
              <a:rPr lang="en-US" sz="1800">
                <a:solidFill>
                  <a:srgbClr val="3366FF"/>
                </a:solidFill>
                <a:latin typeface="Arial" charset="0"/>
              </a:rPr>
              <a:t> one KVL using the voltage source to relate the two node voltages</a:t>
            </a:r>
            <a:r>
              <a:rPr lang="en-US" sz="1800">
                <a:latin typeface="Arial" charset="0"/>
              </a:rPr>
              <a:t>.</a:t>
            </a:r>
          </a:p>
        </p:txBody>
      </p:sp>
      <p:graphicFrame>
        <p:nvGraphicFramePr>
          <p:cNvPr id="33795" name="Object 7"/>
          <p:cNvGraphicFramePr>
            <a:graphicFrameLocks noChangeAspect="1"/>
          </p:cNvGraphicFramePr>
          <p:nvPr/>
        </p:nvGraphicFramePr>
        <p:xfrm>
          <a:off x="5389563" y="1922463"/>
          <a:ext cx="3494087" cy="1854200"/>
        </p:xfrm>
        <a:graphic>
          <a:graphicData uri="http://schemas.openxmlformats.org/presentationml/2006/ole">
            <mc:AlternateContent xmlns:mc="http://schemas.openxmlformats.org/markup-compatibility/2006">
              <mc:Choice xmlns:v="urn:schemas-microsoft-com:vml" Requires="v">
                <p:oleObj spid="_x0000_s33871" name="Equation" r:id="rId6" imgW="2082600" imgH="1104840" progId="Equation.DSMT4">
                  <p:embed/>
                </p:oleObj>
              </mc:Choice>
              <mc:Fallback>
                <p:oleObj name="Equation" r:id="rId6" imgW="2082600" imgH="110484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9563" y="1922463"/>
                        <a:ext cx="3494087" cy="1854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0" name="Line 8"/>
          <p:cNvSpPr>
            <a:spLocks noChangeShapeType="1"/>
          </p:cNvSpPr>
          <p:nvPr/>
        </p:nvSpPr>
        <p:spPr bwMode="auto">
          <a:xfrm>
            <a:off x="5105400" y="2667000"/>
            <a:ext cx="381000" cy="228600"/>
          </a:xfrm>
          <a:prstGeom prst="line">
            <a:avLst/>
          </a:prstGeom>
          <a:noFill/>
          <a:ln w="38100">
            <a:solidFill>
              <a:srgbClr val="FF0000"/>
            </a:solidFill>
            <a:round/>
            <a:headEnd/>
            <a:tailEnd type="triangle" w="med" len="med"/>
          </a:ln>
        </p:spPr>
        <p:txBody>
          <a:bodyPr/>
          <a:lstStyle/>
          <a:p>
            <a:endParaRPr lang="en-US"/>
          </a:p>
        </p:txBody>
      </p:sp>
      <p:sp>
        <p:nvSpPr>
          <p:cNvPr id="33801" name="Line 9"/>
          <p:cNvSpPr>
            <a:spLocks noChangeShapeType="1"/>
          </p:cNvSpPr>
          <p:nvPr/>
        </p:nvSpPr>
        <p:spPr bwMode="auto">
          <a:xfrm>
            <a:off x="5105400" y="3505200"/>
            <a:ext cx="381000" cy="76200"/>
          </a:xfrm>
          <a:prstGeom prst="line">
            <a:avLst/>
          </a:prstGeom>
          <a:noFill/>
          <a:ln w="38100">
            <a:solidFill>
              <a:srgbClr val="3366FF"/>
            </a:solidFill>
            <a:round/>
            <a:headEnd/>
            <a:tailEnd type="triangle" w="med" len="med"/>
          </a:ln>
        </p:spPr>
        <p:txBody>
          <a:bodyPr/>
          <a:lstStyle/>
          <a:p>
            <a:endParaRPr lang="en-US"/>
          </a:p>
        </p:txBody>
      </p:sp>
      <p:sp>
        <p:nvSpPr>
          <p:cNvPr id="33802" name="Line 10"/>
          <p:cNvSpPr>
            <a:spLocks noChangeShapeType="1"/>
          </p:cNvSpPr>
          <p:nvPr/>
        </p:nvSpPr>
        <p:spPr bwMode="auto">
          <a:xfrm flipH="1">
            <a:off x="3276600" y="2362200"/>
            <a:ext cx="457200" cy="152400"/>
          </a:xfrm>
          <a:prstGeom prst="line">
            <a:avLst/>
          </a:prstGeom>
          <a:noFill/>
          <a:ln w="38100">
            <a:solidFill>
              <a:srgbClr val="FF0000"/>
            </a:solidFill>
            <a:round/>
            <a:headEnd/>
            <a:tailEnd type="triangle" w="med" len="med"/>
          </a:ln>
        </p:spPr>
        <p:txBody>
          <a:bodyPr/>
          <a:lstStyle/>
          <a:p>
            <a:endParaRPr lang="en-US"/>
          </a:p>
        </p:txBody>
      </p:sp>
      <p:sp>
        <p:nvSpPr>
          <p:cNvPr id="33803" name="Line 11"/>
          <p:cNvSpPr>
            <a:spLocks noChangeShapeType="1"/>
          </p:cNvSpPr>
          <p:nvPr/>
        </p:nvSpPr>
        <p:spPr bwMode="auto">
          <a:xfrm flipH="1" flipV="1">
            <a:off x="3048000" y="3352800"/>
            <a:ext cx="762000" cy="76200"/>
          </a:xfrm>
          <a:prstGeom prst="line">
            <a:avLst/>
          </a:prstGeom>
          <a:noFill/>
          <a:ln w="38100">
            <a:solidFill>
              <a:srgbClr val="3366FF"/>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13"/>
          <p:cNvSpPr txBox="1">
            <a:spLocks noChangeArrowheads="1"/>
          </p:cNvSpPr>
          <p:nvPr/>
        </p:nvSpPr>
        <p:spPr bwMode="auto">
          <a:xfrm>
            <a:off x="3657600" y="3048000"/>
            <a:ext cx="1616075" cy="822325"/>
          </a:xfrm>
          <a:prstGeom prst="rect">
            <a:avLst/>
          </a:prstGeom>
          <a:solidFill>
            <a:srgbClr val="CCFFFF"/>
          </a:solidFill>
          <a:ln w="9525">
            <a:solidFill>
              <a:schemeClr val="tx1"/>
            </a:solidFill>
            <a:miter lim="800000"/>
            <a:headEnd/>
            <a:tailEnd/>
          </a:ln>
        </p:spPr>
        <p:txBody>
          <a:bodyPr/>
          <a:lstStyle/>
          <a:p>
            <a:pPr eaLnBrk="0" hangingPunct="0"/>
            <a:r>
              <a:rPr lang="en-US">
                <a:solidFill>
                  <a:srgbClr val="3366FF"/>
                </a:solidFill>
                <a:latin typeface="Arial" charset="0"/>
              </a:rPr>
              <a:t>Constraint Equation</a:t>
            </a:r>
          </a:p>
        </p:txBody>
      </p:sp>
      <p:sp>
        <p:nvSpPr>
          <p:cNvPr id="34821" name="Text Box 14"/>
          <p:cNvSpPr txBox="1">
            <a:spLocks noChangeArrowheads="1"/>
          </p:cNvSpPr>
          <p:nvPr/>
        </p:nvSpPr>
        <p:spPr bwMode="auto">
          <a:xfrm>
            <a:off x="3505200" y="1981200"/>
            <a:ext cx="1768475" cy="822325"/>
          </a:xfrm>
          <a:prstGeom prst="rect">
            <a:avLst/>
          </a:prstGeom>
          <a:solidFill>
            <a:srgbClr val="CCFFFF"/>
          </a:solidFill>
          <a:ln w="9525">
            <a:solidFill>
              <a:schemeClr val="tx1"/>
            </a:solidFill>
            <a:miter lim="800000"/>
            <a:headEnd/>
            <a:tailEnd/>
          </a:ln>
        </p:spPr>
        <p:txBody>
          <a:bodyPr/>
          <a:lstStyle/>
          <a:p>
            <a:pPr eaLnBrk="0" hangingPunct="0"/>
            <a:r>
              <a:rPr lang="en-US">
                <a:solidFill>
                  <a:srgbClr val="FF0000"/>
                </a:solidFill>
                <a:latin typeface="Arial" charset="0"/>
              </a:rPr>
              <a:t>Supernode Equation</a:t>
            </a:r>
          </a:p>
        </p:txBody>
      </p:sp>
      <p:sp>
        <p:nvSpPr>
          <p:cNvPr id="34822" name="Text Box 15"/>
          <p:cNvSpPr txBox="1">
            <a:spLocks noChangeArrowheads="1"/>
          </p:cNvSpPr>
          <p:nvPr/>
        </p:nvSpPr>
        <p:spPr bwMode="auto">
          <a:xfrm>
            <a:off x="152400" y="1905000"/>
            <a:ext cx="3429000" cy="2024063"/>
          </a:xfrm>
          <a:prstGeom prst="rect">
            <a:avLst/>
          </a:prstGeom>
          <a:solidFill>
            <a:schemeClr val="accent1"/>
          </a:solidFill>
          <a:ln w="9525">
            <a:solidFill>
              <a:schemeClr val="tx1"/>
            </a:solidFill>
            <a:miter lim="800000"/>
            <a:headEnd/>
            <a:tailEnd/>
          </a:ln>
        </p:spPr>
        <p:txBody>
          <a:bodyPr>
            <a:spAutoFit/>
          </a:bodyPr>
          <a:lstStyle/>
          <a:p>
            <a:pPr eaLnBrk="0" hangingPunct="0"/>
            <a:r>
              <a:rPr lang="en-US" sz="1800">
                <a:latin typeface="Arial" charset="0"/>
              </a:rPr>
              <a:t>We write: </a:t>
            </a:r>
          </a:p>
          <a:p>
            <a:pPr eaLnBrk="0" hangingPunct="0">
              <a:buFontTx/>
              <a:buChar char="•"/>
            </a:pPr>
            <a:r>
              <a:rPr lang="en-US" sz="1800">
                <a:solidFill>
                  <a:srgbClr val="FF0000"/>
                </a:solidFill>
                <a:latin typeface="Arial" charset="0"/>
              </a:rPr>
              <a:t> one equation applying KCL to a supernode around the voltage source</a:t>
            </a:r>
            <a:r>
              <a:rPr lang="en-US" sz="1800">
                <a:latin typeface="Arial" charset="0"/>
              </a:rPr>
              <a:t>, and </a:t>
            </a:r>
          </a:p>
          <a:p>
            <a:pPr eaLnBrk="0" hangingPunct="0">
              <a:buFontTx/>
              <a:buChar char="•"/>
            </a:pPr>
            <a:r>
              <a:rPr lang="en-US" sz="1800">
                <a:solidFill>
                  <a:srgbClr val="3366FF"/>
                </a:solidFill>
                <a:latin typeface="Arial" charset="0"/>
              </a:rPr>
              <a:t> one KVL using the voltage source to relate the two node voltages</a:t>
            </a:r>
            <a:r>
              <a:rPr lang="en-US" sz="1800">
                <a:latin typeface="Arial" charset="0"/>
              </a:rPr>
              <a:t>.</a:t>
            </a:r>
          </a:p>
        </p:txBody>
      </p:sp>
      <p:graphicFrame>
        <p:nvGraphicFramePr>
          <p:cNvPr id="34818" name="Object 4"/>
          <p:cNvGraphicFramePr>
            <a:graphicFrameLocks noChangeAspect="1"/>
          </p:cNvGraphicFramePr>
          <p:nvPr>
            <p:extLst>
              <p:ext uri="{D42A27DB-BD31-4B8C-83A1-F6EECF244321}">
                <p14:modId xmlns:p14="http://schemas.microsoft.com/office/powerpoint/2010/main" val="1423455216"/>
              </p:ext>
            </p:extLst>
          </p:nvPr>
        </p:nvGraphicFramePr>
        <p:xfrm>
          <a:off x="0" y="4225925"/>
          <a:ext cx="6553200" cy="2632075"/>
        </p:xfrm>
        <a:graphic>
          <a:graphicData uri="http://schemas.openxmlformats.org/presentationml/2006/ole">
            <mc:AlternateContent xmlns:mc="http://schemas.openxmlformats.org/markup-compatibility/2006">
              <mc:Choice xmlns:v="urn:schemas-microsoft-com:vml" Requires="v">
                <p:oleObj spid="_x0000_s34894" name="Visio" r:id="rId4" imgW="9001100" imgH="3615570" progId="Visio.Drawing.11">
                  <p:embed/>
                </p:oleObj>
              </mc:Choice>
              <mc:Fallback>
                <p:oleObj name="Visio" r:id="rId4" imgW="9001100" imgH="3615570" progId="Visio.Drawing.11">
                  <p:embed/>
                  <p:pic>
                    <p:nvPicPr>
                      <p:cNvPr id="0" name="Object 4"/>
                      <p:cNvPicPr>
                        <a:picLocks noChangeAspect="1" noChangeArrowheads="1"/>
                      </p:cNvPicPr>
                      <p:nvPr/>
                    </p:nvPicPr>
                    <p:blipFill>
                      <a:blip r:embed="rId5"/>
                      <a:srcRect/>
                      <a:stretch>
                        <a:fillRect/>
                      </a:stretch>
                    </p:blipFill>
                    <p:spPr bwMode="auto">
                      <a:xfrm>
                        <a:off x="0" y="4225925"/>
                        <a:ext cx="6553200" cy="263207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3" name="Rectangle 5"/>
          <p:cNvSpPr>
            <a:spLocks noGrp="1" noChangeArrowheads="1"/>
          </p:cNvSpPr>
          <p:nvPr>
            <p:ph type="title"/>
          </p:nvPr>
        </p:nvSpPr>
        <p:spPr>
          <a:xfrm>
            <a:off x="457200" y="228600"/>
            <a:ext cx="8534400" cy="990600"/>
          </a:xfrm>
        </p:spPr>
        <p:txBody>
          <a:bodyPr/>
          <a:lstStyle/>
          <a:p>
            <a:pPr eaLnBrk="1" hangingPunct="1"/>
            <a:r>
              <a:rPr lang="en-US" sz="2800" smtClean="0"/>
              <a:t>NVM – Voltage Source Between Two </a:t>
            </a:r>
            <a:br>
              <a:rPr lang="en-US" sz="2800" smtClean="0"/>
            </a:br>
            <a:r>
              <a:rPr lang="en-US" sz="2800" smtClean="0"/>
              <a:t>Non-Reference Essential Nodes – Step 5</a:t>
            </a:r>
          </a:p>
        </p:txBody>
      </p:sp>
      <p:graphicFrame>
        <p:nvGraphicFramePr>
          <p:cNvPr id="34819" name="Object 7"/>
          <p:cNvGraphicFramePr>
            <a:graphicFrameLocks noChangeAspect="1"/>
          </p:cNvGraphicFramePr>
          <p:nvPr/>
        </p:nvGraphicFramePr>
        <p:xfrm>
          <a:off x="5389563" y="1922463"/>
          <a:ext cx="3494087" cy="1854200"/>
        </p:xfrm>
        <a:graphic>
          <a:graphicData uri="http://schemas.openxmlformats.org/presentationml/2006/ole">
            <mc:AlternateContent xmlns:mc="http://schemas.openxmlformats.org/markup-compatibility/2006">
              <mc:Choice xmlns:v="urn:schemas-microsoft-com:vml" Requires="v">
                <p:oleObj spid="_x0000_s34895" name="Equation" r:id="rId6" imgW="2082600" imgH="1104840" progId="Equation.DSMT4">
                  <p:embed/>
                </p:oleObj>
              </mc:Choice>
              <mc:Fallback>
                <p:oleObj name="Equation" r:id="rId6" imgW="2082600" imgH="110484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9563" y="1922463"/>
                        <a:ext cx="3494087" cy="1854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4" name="Line 8"/>
          <p:cNvSpPr>
            <a:spLocks noChangeShapeType="1"/>
          </p:cNvSpPr>
          <p:nvPr/>
        </p:nvSpPr>
        <p:spPr bwMode="auto">
          <a:xfrm>
            <a:off x="5105400" y="2667000"/>
            <a:ext cx="533400" cy="228600"/>
          </a:xfrm>
          <a:prstGeom prst="line">
            <a:avLst/>
          </a:prstGeom>
          <a:noFill/>
          <a:ln w="38100">
            <a:solidFill>
              <a:srgbClr val="FF0000"/>
            </a:solidFill>
            <a:round/>
            <a:headEnd/>
            <a:tailEnd type="triangle" w="med" len="med"/>
          </a:ln>
        </p:spPr>
        <p:txBody>
          <a:bodyPr/>
          <a:lstStyle/>
          <a:p>
            <a:endParaRPr lang="en-US"/>
          </a:p>
        </p:txBody>
      </p:sp>
      <p:sp>
        <p:nvSpPr>
          <p:cNvPr id="34825" name="Line 9"/>
          <p:cNvSpPr>
            <a:spLocks noChangeShapeType="1"/>
          </p:cNvSpPr>
          <p:nvPr/>
        </p:nvSpPr>
        <p:spPr bwMode="auto">
          <a:xfrm>
            <a:off x="5105400" y="3505200"/>
            <a:ext cx="381000" cy="76200"/>
          </a:xfrm>
          <a:prstGeom prst="line">
            <a:avLst/>
          </a:prstGeom>
          <a:noFill/>
          <a:ln w="38100">
            <a:solidFill>
              <a:srgbClr val="3366FF"/>
            </a:solidFill>
            <a:round/>
            <a:headEnd/>
            <a:tailEnd type="triangle" w="med" len="med"/>
          </a:ln>
        </p:spPr>
        <p:txBody>
          <a:bodyPr/>
          <a:lstStyle/>
          <a:p>
            <a:endParaRPr lang="en-US"/>
          </a:p>
        </p:txBody>
      </p:sp>
      <p:sp>
        <p:nvSpPr>
          <p:cNvPr id="34826" name="Line 10"/>
          <p:cNvSpPr>
            <a:spLocks noChangeShapeType="1"/>
          </p:cNvSpPr>
          <p:nvPr/>
        </p:nvSpPr>
        <p:spPr bwMode="auto">
          <a:xfrm flipH="1">
            <a:off x="3276600" y="2362200"/>
            <a:ext cx="457200" cy="152400"/>
          </a:xfrm>
          <a:prstGeom prst="line">
            <a:avLst/>
          </a:prstGeom>
          <a:noFill/>
          <a:ln w="38100">
            <a:solidFill>
              <a:srgbClr val="FF0000"/>
            </a:solidFill>
            <a:round/>
            <a:headEnd/>
            <a:tailEnd type="triangle" w="med" len="med"/>
          </a:ln>
        </p:spPr>
        <p:txBody>
          <a:bodyPr/>
          <a:lstStyle/>
          <a:p>
            <a:endParaRPr lang="en-US"/>
          </a:p>
        </p:txBody>
      </p:sp>
      <p:sp>
        <p:nvSpPr>
          <p:cNvPr id="34827" name="Line 11"/>
          <p:cNvSpPr>
            <a:spLocks noChangeShapeType="1"/>
          </p:cNvSpPr>
          <p:nvPr/>
        </p:nvSpPr>
        <p:spPr bwMode="auto">
          <a:xfrm flipH="1" flipV="1">
            <a:off x="3048000" y="3352800"/>
            <a:ext cx="762000" cy="76200"/>
          </a:xfrm>
          <a:prstGeom prst="line">
            <a:avLst/>
          </a:prstGeom>
          <a:noFill/>
          <a:ln w="38100">
            <a:solidFill>
              <a:srgbClr val="3366FF"/>
            </a:solidFill>
            <a:round/>
            <a:headEnd/>
            <a:tailEnd type="triangle" w="med" len="med"/>
          </a:ln>
        </p:spPr>
        <p:txBody>
          <a:bodyPr/>
          <a:lstStyle/>
          <a:p>
            <a:endParaRPr lang="en-US"/>
          </a:p>
        </p:txBody>
      </p:sp>
      <p:sp>
        <p:nvSpPr>
          <p:cNvPr id="34828" name="Text Box 12"/>
          <p:cNvSpPr txBox="1">
            <a:spLocks noChangeArrowheads="1"/>
          </p:cNvSpPr>
          <p:nvPr/>
        </p:nvSpPr>
        <p:spPr bwMode="auto">
          <a:xfrm>
            <a:off x="6613525" y="4232275"/>
            <a:ext cx="2301875" cy="2292350"/>
          </a:xfrm>
          <a:prstGeom prst="rect">
            <a:avLst/>
          </a:prstGeom>
          <a:solidFill>
            <a:schemeClr val="accent1"/>
          </a:solidFill>
          <a:ln w="9525">
            <a:solidFill>
              <a:schemeClr val="tx1"/>
            </a:solidFill>
            <a:miter lim="800000"/>
            <a:headEnd/>
            <a:tailEnd/>
          </a:ln>
        </p:spPr>
        <p:txBody>
          <a:bodyPr>
            <a:spAutoFit/>
          </a:bodyPr>
          <a:lstStyle/>
          <a:p>
            <a:pPr eaLnBrk="0" hangingPunct="0"/>
            <a:r>
              <a:rPr lang="en-US">
                <a:latin typeface="Arial" charset="0"/>
              </a:rPr>
              <a:t>Step 5 is not needed in this problem since we do not have any dependent sources.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ChangeArrowheads="1"/>
          </p:cNvSpPr>
          <p:nvPr/>
        </p:nvSpPr>
        <p:spPr bwMode="auto">
          <a:xfrm>
            <a:off x="6705600" y="5334000"/>
            <a:ext cx="1371600" cy="15240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45059" name="Rectangle 2"/>
          <p:cNvSpPr>
            <a:spLocks noGrp="1" noChangeArrowheads="1"/>
          </p:cNvSpPr>
          <p:nvPr>
            <p:ph type="title"/>
          </p:nvPr>
        </p:nvSpPr>
        <p:spPr>
          <a:xfrm>
            <a:off x="2438400" y="304800"/>
            <a:ext cx="6477000" cy="1066800"/>
          </a:xfrm>
        </p:spPr>
        <p:txBody>
          <a:bodyPr/>
          <a:lstStyle/>
          <a:p>
            <a:pPr eaLnBrk="1" hangingPunct="1"/>
            <a:r>
              <a:rPr lang="en-US" sz="2800" smtClean="0"/>
              <a:t>How many node-voltage equations do we need to write?</a:t>
            </a:r>
          </a:p>
        </p:txBody>
      </p:sp>
      <p:sp>
        <p:nvSpPr>
          <p:cNvPr id="45060" name="Rectangle 3"/>
          <p:cNvSpPr>
            <a:spLocks noGrp="1" noChangeArrowheads="1"/>
          </p:cNvSpPr>
          <p:nvPr>
            <p:ph type="body" idx="1"/>
          </p:nvPr>
        </p:nvSpPr>
        <p:spPr>
          <a:xfrm>
            <a:off x="533400" y="1676400"/>
            <a:ext cx="8153400" cy="3581400"/>
          </a:xfrm>
        </p:spPr>
        <p:txBody>
          <a:bodyPr/>
          <a:lstStyle/>
          <a:p>
            <a:pPr eaLnBrk="1" hangingPunct="1">
              <a:lnSpc>
                <a:spcPct val="90000"/>
              </a:lnSpc>
            </a:pPr>
            <a:r>
              <a:rPr lang="en-US" sz="2000" dirty="0" smtClean="0"/>
              <a:t>This has not changed.  The presence or absence of voltage sources does not change the rules about the number or equations.  In addition, it does not matter whether the voltage sources are dependent or independent.</a:t>
            </a:r>
          </a:p>
          <a:p>
            <a:pPr eaLnBrk="1" hangingPunct="1">
              <a:lnSpc>
                <a:spcPct val="90000"/>
              </a:lnSpc>
            </a:pPr>
            <a:r>
              <a:rPr lang="en-US" sz="2000" dirty="0" smtClean="0"/>
              <a:t>The fundamental rule is this:  If there are </a:t>
            </a:r>
            <a:r>
              <a:rPr lang="en-US" sz="2000" i="1" dirty="0" smtClean="0"/>
              <a:t>n</a:t>
            </a:r>
            <a:r>
              <a:rPr lang="en-US" sz="2000" i="1" baseline="-25000" dirty="0" smtClean="0"/>
              <a:t>e</a:t>
            </a:r>
            <a:r>
              <a:rPr lang="en-US" sz="2000" dirty="0" smtClean="0"/>
              <a:t> essential nodes, you need to write </a:t>
            </a:r>
            <a:r>
              <a:rPr lang="en-US" sz="2000" i="1" dirty="0" smtClean="0"/>
              <a:t>n</a:t>
            </a:r>
            <a:r>
              <a:rPr lang="en-US" sz="2000" i="1" baseline="-25000" dirty="0" smtClean="0"/>
              <a:t>e</a:t>
            </a:r>
            <a:r>
              <a:rPr lang="en-US" sz="2000" dirty="0" smtClean="0"/>
              <a:t>-1 equations.   Remember that one essential node is the reference node, and we do not write a KCL equation for the reference node.</a:t>
            </a:r>
          </a:p>
          <a:p>
            <a:pPr eaLnBrk="1" hangingPunct="1">
              <a:lnSpc>
                <a:spcPct val="90000"/>
              </a:lnSpc>
            </a:pPr>
            <a:r>
              <a:rPr lang="en-US" sz="2000" dirty="0" smtClean="0"/>
              <a:t>If there are dependent sources present, then the number of equations has to increase.  In general, each dependent source introduces a variable which is unknown.  If </a:t>
            </a:r>
            <a:r>
              <a:rPr lang="en-US" sz="2000" i="1" dirty="0" smtClean="0"/>
              <a:t>v</a:t>
            </a:r>
            <a:r>
              <a:rPr lang="en-US" sz="2000" dirty="0" smtClean="0"/>
              <a:t> is the number of variables that dependent sources depend on, then you need to write </a:t>
            </a:r>
            <a:r>
              <a:rPr lang="en-US" sz="2000" i="1" dirty="0" smtClean="0"/>
              <a:t>n</a:t>
            </a:r>
            <a:r>
              <a:rPr lang="en-US" sz="2000" i="1" baseline="-25000" dirty="0" smtClean="0"/>
              <a:t>e</a:t>
            </a:r>
            <a:r>
              <a:rPr lang="en-US" sz="2000" i="1" dirty="0" smtClean="0"/>
              <a:t> -</a:t>
            </a:r>
            <a:r>
              <a:rPr lang="en-US" sz="2000" dirty="0" smtClean="0"/>
              <a:t>1</a:t>
            </a:r>
            <a:r>
              <a:rPr lang="en-US" sz="2000" i="1" dirty="0" smtClean="0"/>
              <a:t>+v</a:t>
            </a:r>
            <a:r>
              <a:rPr lang="en-US" sz="2000" dirty="0" smtClean="0"/>
              <a:t> equations.</a:t>
            </a:r>
          </a:p>
        </p:txBody>
      </p:sp>
      <p:pic>
        <p:nvPicPr>
          <p:cNvPr id="45061" name="Picture 4" descr="ag00007_"/>
          <p:cNvPicPr>
            <a:picLocks noChangeAspect="1" noChangeArrowheads="1" noCrop="1"/>
          </p:cNvPicPr>
          <p:nvPr/>
        </p:nvPicPr>
        <p:blipFill>
          <a:blip r:embed="rId3" cstate="print"/>
          <a:srcRect/>
          <a:stretch>
            <a:fillRect/>
          </a:stretch>
        </p:blipFill>
        <p:spPr bwMode="auto">
          <a:xfrm>
            <a:off x="6781800" y="5429250"/>
            <a:ext cx="1235075" cy="1428750"/>
          </a:xfrm>
          <a:prstGeom prst="rect">
            <a:avLst/>
          </a:prstGeom>
          <a:noFill/>
          <a:ln w="9525">
            <a:noFill/>
            <a:miter lim="800000"/>
            <a:headEnd/>
            <a:tailEnd/>
          </a:ln>
        </p:spPr>
      </p:pic>
      <p:sp>
        <p:nvSpPr>
          <p:cNvPr id="45062" name="Text Box 5"/>
          <p:cNvSpPr txBox="1">
            <a:spLocks noChangeArrowheads="1"/>
          </p:cNvSpPr>
          <p:nvPr/>
        </p:nvSpPr>
        <p:spPr bwMode="auto">
          <a:xfrm>
            <a:off x="8077200" y="6127750"/>
            <a:ext cx="1066800" cy="730250"/>
          </a:xfrm>
          <a:prstGeom prst="rect">
            <a:avLst/>
          </a:prstGeom>
          <a:noFill/>
          <a:ln w="9525">
            <a:noFill/>
            <a:miter lim="800000"/>
            <a:headEnd/>
            <a:tailEnd/>
          </a:ln>
        </p:spPr>
        <p:txBody>
          <a:bodyPr>
            <a:spAutoFit/>
          </a:bodyPr>
          <a:lstStyle/>
          <a:p>
            <a:pPr algn="ctr" eaLnBrk="0" hangingPunct="0">
              <a:spcBef>
                <a:spcPct val="50000"/>
              </a:spcBef>
            </a:pPr>
            <a:r>
              <a:rPr lang="en-US" sz="1400"/>
              <a:t>Go back to </a:t>
            </a:r>
            <a:r>
              <a:rPr lang="en-US" sz="1400">
                <a:hlinkClick r:id="rId4" action="ppaction://hlinksldjump" tooltip="This takes you back to slide 2"/>
              </a:rPr>
              <a:t>Overview </a:t>
            </a:r>
            <a:r>
              <a:rPr lang="en-US" sz="1400"/>
              <a:t>slide.</a:t>
            </a:r>
          </a:p>
        </p:txBody>
      </p:sp>
      <p:sp>
        <p:nvSpPr>
          <p:cNvPr id="45063" name="Text Box 6"/>
          <p:cNvSpPr txBox="1">
            <a:spLocks noChangeArrowheads="1"/>
          </p:cNvSpPr>
          <p:nvPr/>
        </p:nvSpPr>
        <p:spPr bwMode="auto">
          <a:xfrm>
            <a:off x="5715000" y="5915025"/>
            <a:ext cx="838200" cy="942975"/>
          </a:xfrm>
          <a:prstGeom prst="rect">
            <a:avLst/>
          </a:prstGeom>
          <a:noFill/>
          <a:ln w="9525">
            <a:noFill/>
            <a:miter lim="800000"/>
            <a:headEnd/>
            <a:tailEnd/>
          </a:ln>
        </p:spPr>
        <p:txBody>
          <a:bodyPr>
            <a:spAutoFit/>
          </a:bodyPr>
          <a:lstStyle/>
          <a:p>
            <a:pPr algn="ctr" eaLnBrk="0" hangingPunct="0">
              <a:spcBef>
                <a:spcPct val="50000"/>
              </a:spcBef>
            </a:pPr>
            <a:r>
              <a:rPr lang="en-US" sz="1400"/>
              <a:t>Go to </a:t>
            </a:r>
            <a:r>
              <a:rPr lang="en-US" sz="1400">
                <a:hlinkClick r:id="rId5" action="ppaction://hlinksldjump" tooltip="next notes"/>
              </a:rPr>
              <a:t>next notes</a:t>
            </a:r>
            <a:r>
              <a:rPr lang="en-US" sz="1400">
                <a:hlinkClick r:id="rId4" action="ppaction://hlinksldjump" tooltip="This takes you back to slide 2"/>
              </a:rPr>
              <a:t> </a:t>
            </a:r>
            <a:r>
              <a:rPr lang="en-US" sz="1400"/>
              <a:t>slide.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ChangeArrowheads="1"/>
          </p:cNvSpPr>
          <p:nvPr/>
        </p:nvSpPr>
        <p:spPr bwMode="auto">
          <a:xfrm>
            <a:off x="6705600" y="5334000"/>
            <a:ext cx="1371600" cy="1524000"/>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46083" name="Rectangle 2"/>
          <p:cNvSpPr>
            <a:spLocks noGrp="1" noChangeArrowheads="1"/>
          </p:cNvSpPr>
          <p:nvPr>
            <p:ph type="title"/>
          </p:nvPr>
        </p:nvSpPr>
        <p:spPr>
          <a:xfrm>
            <a:off x="2362200" y="228600"/>
            <a:ext cx="6400800" cy="914400"/>
          </a:xfrm>
        </p:spPr>
        <p:txBody>
          <a:bodyPr/>
          <a:lstStyle/>
          <a:p>
            <a:pPr eaLnBrk="1" hangingPunct="1"/>
            <a:r>
              <a:rPr lang="en-US" sz="2800" smtClean="0"/>
              <a:t>What do we do when we have voltage sources?</a:t>
            </a:r>
          </a:p>
        </p:txBody>
      </p:sp>
      <p:sp>
        <p:nvSpPr>
          <p:cNvPr id="46084" name="Rectangle 3"/>
          <p:cNvSpPr>
            <a:spLocks noGrp="1" noChangeArrowheads="1"/>
          </p:cNvSpPr>
          <p:nvPr>
            <p:ph type="body" idx="1"/>
          </p:nvPr>
        </p:nvSpPr>
        <p:spPr>
          <a:xfrm>
            <a:off x="533400" y="1219200"/>
            <a:ext cx="7924800" cy="3810000"/>
          </a:xfrm>
        </p:spPr>
        <p:txBody>
          <a:bodyPr/>
          <a:lstStyle/>
          <a:p>
            <a:pPr eaLnBrk="1" hangingPunct="1">
              <a:lnSpc>
                <a:spcPct val="90000"/>
              </a:lnSpc>
              <a:buFontTx/>
              <a:buNone/>
            </a:pPr>
            <a:r>
              <a:rPr lang="en-US" sz="2000" dirty="0" smtClean="0"/>
              <a:t>Our steps when we have voltage sources depend on how the voltage sources appear.</a:t>
            </a:r>
          </a:p>
          <a:p>
            <a:pPr eaLnBrk="1" hangingPunct="1">
              <a:lnSpc>
                <a:spcPct val="90000"/>
              </a:lnSpc>
            </a:pPr>
            <a:r>
              <a:rPr lang="en-US" sz="2000" dirty="0" smtClean="0"/>
              <a:t>If the voltage source is in series with another element, we use that series element to come up with an expression for the current.</a:t>
            </a:r>
          </a:p>
          <a:p>
            <a:pPr eaLnBrk="1" hangingPunct="1">
              <a:lnSpc>
                <a:spcPct val="90000"/>
              </a:lnSpc>
            </a:pPr>
            <a:r>
              <a:rPr lang="en-US" sz="2000" dirty="0" smtClean="0"/>
              <a:t>If the voltage source is between the reference node and another essential node, we set that </a:t>
            </a:r>
            <a:r>
              <a:rPr lang="en-US" sz="2000" dirty="0" smtClean="0"/>
              <a:t>node voltage </a:t>
            </a:r>
            <a:r>
              <a:rPr lang="en-US" sz="2000" dirty="0" smtClean="0"/>
              <a:t>equal to the voltage source, being careful about the polarity.</a:t>
            </a:r>
          </a:p>
          <a:p>
            <a:pPr eaLnBrk="1" hangingPunct="1">
              <a:lnSpc>
                <a:spcPct val="90000"/>
              </a:lnSpc>
            </a:pPr>
            <a:r>
              <a:rPr lang="en-US" sz="2000" dirty="0" smtClean="0"/>
              <a:t>If the voltage source is between two non-reference essential nodes, we </a:t>
            </a:r>
          </a:p>
          <a:p>
            <a:pPr lvl="1" eaLnBrk="1" hangingPunct="1">
              <a:lnSpc>
                <a:spcPct val="90000"/>
              </a:lnSpc>
            </a:pPr>
            <a:r>
              <a:rPr lang="en-US" sz="1800" dirty="0" smtClean="0"/>
              <a:t>write a </a:t>
            </a:r>
            <a:r>
              <a:rPr lang="en-US" sz="1800" dirty="0" err="1" smtClean="0"/>
              <a:t>supernode</a:t>
            </a:r>
            <a:r>
              <a:rPr lang="en-US" sz="1800" dirty="0" smtClean="0"/>
              <a:t> equation using a closed surface around the source (</a:t>
            </a:r>
            <a:r>
              <a:rPr lang="en-US" sz="1800" dirty="0" err="1" smtClean="0"/>
              <a:t>supernode</a:t>
            </a:r>
            <a:r>
              <a:rPr lang="en-US" sz="1800" dirty="0" smtClean="0"/>
              <a:t> equation), and </a:t>
            </a:r>
          </a:p>
          <a:p>
            <a:pPr lvl="1" eaLnBrk="1" hangingPunct="1">
              <a:lnSpc>
                <a:spcPct val="90000"/>
              </a:lnSpc>
            </a:pPr>
            <a:r>
              <a:rPr lang="en-US" sz="1800" dirty="0" smtClean="0"/>
              <a:t>write a KVL using the voltage source and the two </a:t>
            </a:r>
            <a:r>
              <a:rPr lang="en-US" sz="1800" dirty="0" smtClean="0"/>
              <a:t>node voltages </a:t>
            </a:r>
            <a:r>
              <a:rPr lang="en-US" sz="1800" dirty="0" smtClean="0"/>
              <a:t>(constraint equation).</a:t>
            </a:r>
          </a:p>
        </p:txBody>
      </p:sp>
      <p:pic>
        <p:nvPicPr>
          <p:cNvPr id="46085" name="Picture 4" descr="ag00007_"/>
          <p:cNvPicPr>
            <a:picLocks noChangeAspect="1" noChangeArrowheads="1" noCrop="1"/>
          </p:cNvPicPr>
          <p:nvPr/>
        </p:nvPicPr>
        <p:blipFill>
          <a:blip r:embed="rId3" cstate="print"/>
          <a:srcRect/>
          <a:stretch>
            <a:fillRect/>
          </a:stretch>
        </p:blipFill>
        <p:spPr bwMode="auto">
          <a:xfrm>
            <a:off x="6781800" y="5429250"/>
            <a:ext cx="1235075" cy="1428750"/>
          </a:xfrm>
          <a:prstGeom prst="rect">
            <a:avLst/>
          </a:prstGeom>
          <a:noFill/>
          <a:ln w="9525">
            <a:noFill/>
            <a:miter lim="800000"/>
            <a:headEnd/>
            <a:tailEnd/>
          </a:ln>
        </p:spPr>
      </p:pic>
      <p:sp>
        <p:nvSpPr>
          <p:cNvPr id="46086" name="Text Box 5"/>
          <p:cNvSpPr txBox="1">
            <a:spLocks noChangeArrowheads="1"/>
          </p:cNvSpPr>
          <p:nvPr/>
        </p:nvSpPr>
        <p:spPr bwMode="auto">
          <a:xfrm>
            <a:off x="8077200" y="6127750"/>
            <a:ext cx="1066800" cy="730250"/>
          </a:xfrm>
          <a:prstGeom prst="rect">
            <a:avLst/>
          </a:prstGeom>
          <a:noFill/>
          <a:ln w="9525">
            <a:noFill/>
            <a:miter lim="800000"/>
            <a:headEnd/>
            <a:tailEnd/>
          </a:ln>
        </p:spPr>
        <p:txBody>
          <a:bodyPr>
            <a:spAutoFit/>
          </a:bodyPr>
          <a:lstStyle/>
          <a:p>
            <a:pPr algn="ctr" eaLnBrk="0" hangingPunct="0">
              <a:spcBef>
                <a:spcPct val="50000"/>
              </a:spcBef>
            </a:pPr>
            <a:r>
              <a:rPr lang="en-US" sz="1400"/>
              <a:t>Go back to </a:t>
            </a:r>
            <a:r>
              <a:rPr lang="en-US" sz="1400">
                <a:hlinkClick r:id="rId4" action="ppaction://hlinksldjump" tooltip="This takes you back to slide 2"/>
              </a:rPr>
              <a:t>Overview </a:t>
            </a:r>
            <a:r>
              <a:rPr lang="en-US" sz="1400"/>
              <a:t>slide.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1600200" y="852488"/>
            <a:ext cx="9144000" cy="0"/>
          </a:xfrm>
          <a:prstGeom prst="rect">
            <a:avLst/>
          </a:prstGeom>
          <a:noFill/>
          <a:ln w="12700">
            <a:noFill/>
            <a:miter lim="800000"/>
            <a:headEnd type="none" w="sm" len="sm"/>
            <a:tailEnd type="none" w="sm" len="sm"/>
          </a:ln>
        </p:spPr>
        <p:txBody>
          <a:bodyPr>
            <a:spAutoFit/>
          </a:bodyPr>
          <a:lstStyle/>
          <a:p>
            <a:endParaRPr lang="en-US"/>
          </a:p>
        </p:txBody>
      </p:sp>
      <p:sp>
        <p:nvSpPr>
          <p:cNvPr id="6" name="TextBox 5"/>
          <p:cNvSpPr txBox="1"/>
          <p:nvPr/>
        </p:nvSpPr>
        <p:spPr>
          <a:xfrm>
            <a:off x="2286000" y="0"/>
            <a:ext cx="6858000" cy="877163"/>
          </a:xfrm>
          <a:prstGeom prst="rect">
            <a:avLst/>
          </a:prstGeom>
          <a:noFill/>
        </p:spPr>
        <p:txBody>
          <a:bodyPr wrap="square" rtlCol="0">
            <a:spAutoFit/>
          </a:bodyPr>
          <a:lstStyle/>
          <a:p>
            <a:r>
              <a:rPr lang="en-US" sz="1700" dirty="0" smtClean="0">
                <a:latin typeface="+mn-lt"/>
              </a:rPr>
              <a:t>Example Problem: Use the node-voltage method to write a set of equations that could be used to solve the circuit below.  Do not attempt to simplify the circuit.  Do not attempt to solve the equations. </a:t>
            </a:r>
            <a:endParaRPr lang="en-US" sz="1700" dirty="0">
              <a:latin typeface="+mn-lt"/>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08949"/>
            <a:ext cx="8534400" cy="575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smtClean="0"/>
              <a:t>The Node-Voltage Method (NVM)</a:t>
            </a:r>
          </a:p>
        </p:txBody>
      </p:sp>
      <p:sp>
        <p:nvSpPr>
          <p:cNvPr id="40963" name="Rectangle 3"/>
          <p:cNvSpPr>
            <a:spLocks noGrp="1" noChangeArrowheads="1"/>
          </p:cNvSpPr>
          <p:nvPr>
            <p:ph type="body" idx="1"/>
          </p:nvPr>
        </p:nvSpPr>
        <p:spPr>
          <a:xfrm>
            <a:off x="304800" y="1752600"/>
            <a:ext cx="4953000" cy="4800600"/>
          </a:xfrm>
        </p:spPr>
        <p:txBody>
          <a:bodyPr/>
          <a:lstStyle/>
          <a:p>
            <a:pPr eaLnBrk="1" hangingPunct="1">
              <a:buFontTx/>
              <a:buNone/>
            </a:pPr>
            <a:r>
              <a:rPr lang="en-US" sz="2400" smtClean="0"/>
              <a:t>The Node-Voltage Method (NVM) is a systematic way to write all the equations needed to solve a circuit, and to write just the number of equations needed.  The idea is that any other current or voltage can be found from these node voltages.</a:t>
            </a:r>
          </a:p>
        </p:txBody>
      </p:sp>
      <p:pic>
        <p:nvPicPr>
          <p:cNvPr id="40964" name="Picture 4" descr="in00320_"/>
          <p:cNvPicPr>
            <a:picLocks noChangeAspect="1" noChangeArrowheads="1"/>
          </p:cNvPicPr>
          <p:nvPr/>
        </p:nvPicPr>
        <p:blipFill>
          <a:blip r:embed="rId3" cstate="print"/>
          <a:srcRect/>
          <a:stretch>
            <a:fillRect/>
          </a:stretch>
        </p:blipFill>
        <p:spPr bwMode="auto">
          <a:xfrm>
            <a:off x="5410200" y="1828800"/>
            <a:ext cx="3581400" cy="2322513"/>
          </a:xfrm>
          <a:prstGeom prst="rect">
            <a:avLst/>
          </a:prstGeom>
          <a:solidFill>
            <a:srgbClr val="996633"/>
          </a:solidFill>
          <a:ln w="9525">
            <a:noFill/>
            <a:miter lim="800000"/>
            <a:headEnd/>
            <a:tailEnd/>
          </a:ln>
        </p:spPr>
      </p:pic>
      <p:sp>
        <p:nvSpPr>
          <p:cNvPr id="40965" name="Text Box 5"/>
          <p:cNvSpPr txBox="1">
            <a:spLocks noChangeArrowheads="1"/>
          </p:cNvSpPr>
          <p:nvPr/>
        </p:nvSpPr>
        <p:spPr bwMode="auto">
          <a:xfrm>
            <a:off x="5410200" y="4079875"/>
            <a:ext cx="3581400" cy="2563813"/>
          </a:xfrm>
          <a:prstGeom prst="rect">
            <a:avLst/>
          </a:prstGeom>
          <a:solidFill>
            <a:srgbClr val="996633"/>
          </a:solidFill>
          <a:ln w="9525">
            <a:noFill/>
            <a:miter lim="800000"/>
            <a:headEnd/>
            <a:tailEnd/>
          </a:ln>
        </p:spPr>
        <p:txBody>
          <a:bodyPr>
            <a:spAutoFit/>
          </a:bodyPr>
          <a:lstStyle/>
          <a:p>
            <a:pPr eaLnBrk="0" hangingPunct="0"/>
            <a:r>
              <a:rPr lang="en-US" sz="1800">
                <a:solidFill>
                  <a:schemeClr val="accent1"/>
                </a:solidFill>
                <a:latin typeface="Arial" charset="0"/>
              </a:rPr>
              <a:t>The Node-Voltage Method is a system.  And like the sprinkler system here, the goal is be sure that nothing gets missed, and everything is done correctly.  We want to write all the equations, the minimum number of equations, and nothing but </a:t>
            </a:r>
            <a:r>
              <a:rPr lang="en-US" sz="1800" b="1" u="sng">
                <a:solidFill>
                  <a:schemeClr val="accent1"/>
                </a:solidFill>
                <a:latin typeface="Arial" charset="0"/>
              </a:rPr>
              <a:t>correct</a:t>
            </a:r>
            <a:r>
              <a:rPr lang="en-US" sz="1800">
                <a:solidFill>
                  <a:schemeClr val="accent1"/>
                </a:solidFill>
                <a:latin typeface="Arial" charset="0"/>
              </a:rPr>
              <a:t> equations.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457200"/>
            <a:ext cx="7772400" cy="1143000"/>
          </a:xfrm>
        </p:spPr>
        <p:txBody>
          <a:bodyPr/>
          <a:lstStyle/>
          <a:p>
            <a:pPr eaLnBrk="1" hangingPunct="1"/>
            <a:r>
              <a:rPr lang="en-US" sz="4000" dirty="0" smtClean="0"/>
              <a:t>The Steps in the Node-Voltage Method (NVM)</a:t>
            </a:r>
          </a:p>
        </p:txBody>
      </p:sp>
      <p:sp>
        <p:nvSpPr>
          <p:cNvPr id="41987" name="Rectangle 3"/>
          <p:cNvSpPr>
            <a:spLocks noGrp="1" noChangeArrowheads="1"/>
          </p:cNvSpPr>
          <p:nvPr>
            <p:ph type="body" idx="1"/>
          </p:nvPr>
        </p:nvSpPr>
        <p:spPr>
          <a:xfrm>
            <a:off x="609600" y="1905000"/>
            <a:ext cx="5410200" cy="4648200"/>
          </a:xfrm>
        </p:spPr>
        <p:txBody>
          <a:bodyPr/>
          <a:lstStyle/>
          <a:p>
            <a:pPr marL="474663" indent="-474663" eaLnBrk="1" hangingPunct="1">
              <a:lnSpc>
                <a:spcPct val="90000"/>
              </a:lnSpc>
              <a:buFontTx/>
              <a:buNone/>
            </a:pPr>
            <a:r>
              <a:rPr lang="en-US" sz="2400" dirty="0" smtClean="0"/>
              <a:t>The Node-Voltage Method steps are:</a:t>
            </a:r>
          </a:p>
          <a:p>
            <a:pPr marL="474663" indent="-474663" eaLnBrk="1" hangingPunct="1">
              <a:lnSpc>
                <a:spcPct val="90000"/>
              </a:lnSpc>
              <a:buFontTx/>
              <a:buAutoNum type="arabicPeriod"/>
            </a:pPr>
            <a:r>
              <a:rPr lang="en-US" sz="2400" dirty="0" smtClean="0"/>
              <a:t>Find the </a:t>
            </a:r>
            <a:r>
              <a:rPr lang="en-US" sz="2400" dirty="0" smtClean="0">
                <a:cs typeface="Times New Roman" pitchFamily="18" charset="0"/>
              </a:rPr>
              <a:t>essential nodes.</a:t>
            </a:r>
          </a:p>
          <a:p>
            <a:pPr marL="474663" indent="-474663" eaLnBrk="1" hangingPunct="1">
              <a:lnSpc>
                <a:spcPct val="90000"/>
              </a:lnSpc>
              <a:buFontTx/>
              <a:buAutoNum type="arabicPeriod"/>
            </a:pPr>
            <a:r>
              <a:rPr lang="en-US" sz="2400" dirty="0" smtClean="0">
                <a:cs typeface="Times New Roman" pitchFamily="18" charset="0"/>
              </a:rPr>
              <a:t>Define one essential node as the reference node.</a:t>
            </a:r>
          </a:p>
          <a:p>
            <a:pPr marL="474663" indent="-474663" eaLnBrk="1" hangingPunct="1">
              <a:lnSpc>
                <a:spcPct val="90000"/>
              </a:lnSpc>
              <a:buFontTx/>
              <a:buAutoNum type="arabicPeriod"/>
            </a:pPr>
            <a:r>
              <a:rPr lang="en-US" sz="2400" dirty="0" smtClean="0">
                <a:cs typeface="Times New Roman" pitchFamily="18" charset="0"/>
              </a:rPr>
              <a:t>Define the node voltages, the essential nodes with respect to the reference node.  Label them.</a:t>
            </a:r>
          </a:p>
          <a:p>
            <a:pPr marL="474663" indent="-474663" eaLnBrk="1" hangingPunct="1">
              <a:lnSpc>
                <a:spcPct val="90000"/>
              </a:lnSpc>
              <a:buFontTx/>
              <a:buAutoNum type="arabicPeriod"/>
            </a:pPr>
            <a:r>
              <a:rPr lang="en-US" sz="2400" dirty="0" smtClean="0">
                <a:cs typeface="Times New Roman" pitchFamily="18" charset="0"/>
              </a:rPr>
              <a:t>Apply KCL for each non-reference essential node.</a:t>
            </a:r>
          </a:p>
          <a:p>
            <a:pPr marL="474663" indent="-474663" eaLnBrk="1" hangingPunct="1">
              <a:lnSpc>
                <a:spcPct val="90000"/>
              </a:lnSpc>
              <a:buFontTx/>
              <a:buAutoNum type="arabicPeriod"/>
            </a:pPr>
            <a:r>
              <a:rPr lang="en-US" sz="2400" dirty="0" smtClean="0">
                <a:cs typeface="Times New Roman" pitchFamily="18" charset="0"/>
              </a:rPr>
              <a:t>Write an equation for each current or voltage upon which dependent sources depend, as needed.</a:t>
            </a:r>
            <a:endParaRPr lang="en-US" sz="2400" dirty="0" smtClean="0"/>
          </a:p>
        </p:txBody>
      </p:sp>
      <p:sp>
        <p:nvSpPr>
          <p:cNvPr id="41988" name="Text Box 4"/>
          <p:cNvSpPr txBox="1">
            <a:spLocks noChangeArrowheads="1"/>
          </p:cNvSpPr>
          <p:nvPr/>
        </p:nvSpPr>
        <p:spPr bwMode="auto">
          <a:xfrm>
            <a:off x="6019800" y="5029200"/>
            <a:ext cx="2743200" cy="1552575"/>
          </a:xfrm>
          <a:prstGeom prst="rect">
            <a:avLst/>
          </a:prstGeom>
          <a:solidFill>
            <a:srgbClr val="336699"/>
          </a:solidFill>
          <a:ln w="9525">
            <a:noFill/>
            <a:miter lim="800000"/>
            <a:headEnd/>
            <a:tailEnd/>
          </a:ln>
        </p:spPr>
        <p:txBody>
          <a:bodyPr>
            <a:spAutoFit/>
          </a:bodyPr>
          <a:lstStyle/>
          <a:p>
            <a:pPr eaLnBrk="0" hangingPunct="0"/>
            <a:r>
              <a:rPr lang="en-US" dirty="0">
                <a:solidFill>
                  <a:schemeClr val="bg1"/>
                </a:solidFill>
                <a:latin typeface="Arial" charset="0"/>
              </a:rPr>
              <a:t>These steps were explained in detail in the last set of lecture notes. </a:t>
            </a:r>
            <a:r>
              <a:rPr lang="en-US" dirty="0">
                <a:latin typeface="Arial" charset="0"/>
              </a:rPr>
              <a:t> </a:t>
            </a:r>
          </a:p>
        </p:txBody>
      </p:sp>
      <p:pic>
        <p:nvPicPr>
          <p:cNvPr id="41989" name="Picture 5" descr="bd05516_"/>
          <p:cNvPicPr>
            <a:picLocks noChangeAspect="1" noChangeArrowheads="1"/>
          </p:cNvPicPr>
          <p:nvPr/>
        </p:nvPicPr>
        <p:blipFill>
          <a:blip r:embed="rId3" cstate="print"/>
          <a:srcRect/>
          <a:stretch>
            <a:fillRect/>
          </a:stretch>
        </p:blipFill>
        <p:spPr bwMode="auto">
          <a:xfrm>
            <a:off x="6019800" y="1676400"/>
            <a:ext cx="2774950" cy="343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362200" y="76200"/>
            <a:ext cx="6781800" cy="685800"/>
          </a:xfrm>
        </p:spPr>
        <p:txBody>
          <a:bodyPr/>
          <a:lstStyle/>
          <a:p>
            <a:pPr eaLnBrk="1" hangingPunct="1"/>
            <a:r>
              <a:rPr lang="en-US" sz="3600" smtClean="0"/>
              <a:t>Voltage Sources and the NVM</a:t>
            </a:r>
          </a:p>
        </p:txBody>
      </p:sp>
      <p:sp>
        <p:nvSpPr>
          <p:cNvPr id="43011" name="Rectangle 3"/>
          <p:cNvSpPr>
            <a:spLocks noGrp="1" noChangeArrowheads="1"/>
          </p:cNvSpPr>
          <p:nvPr>
            <p:ph type="body" idx="1"/>
          </p:nvPr>
        </p:nvSpPr>
        <p:spPr>
          <a:xfrm>
            <a:off x="152400" y="1066800"/>
            <a:ext cx="5867400" cy="2667000"/>
          </a:xfrm>
          <a:solidFill>
            <a:srgbClr val="CCFFFF"/>
          </a:solidFill>
          <a:ln>
            <a:solidFill>
              <a:schemeClr val="tx1"/>
            </a:solidFill>
          </a:ln>
        </p:spPr>
        <p:txBody>
          <a:bodyPr/>
          <a:lstStyle/>
          <a:p>
            <a:pPr marL="474663" indent="-474663" eaLnBrk="1" hangingPunct="1">
              <a:buClr>
                <a:schemeClr val="bg1"/>
              </a:buClr>
              <a:buFontTx/>
              <a:buNone/>
            </a:pPr>
            <a:r>
              <a:rPr lang="en-US" sz="1800" smtClean="0">
                <a:solidFill>
                  <a:schemeClr val="bg1"/>
                </a:solidFill>
              </a:rPr>
              <a:t>The NVM steps are:</a:t>
            </a:r>
          </a:p>
          <a:p>
            <a:pPr marL="474663" indent="-474663" eaLnBrk="1" hangingPunct="1">
              <a:buClr>
                <a:schemeClr val="bg1"/>
              </a:buClr>
              <a:buFontTx/>
              <a:buAutoNum type="arabicPeriod"/>
            </a:pPr>
            <a:r>
              <a:rPr lang="en-US" sz="1800" smtClean="0">
                <a:solidFill>
                  <a:schemeClr val="bg1"/>
                </a:solidFill>
              </a:rPr>
              <a:t>Find the </a:t>
            </a:r>
            <a:r>
              <a:rPr lang="en-US" sz="1800" smtClean="0">
                <a:solidFill>
                  <a:schemeClr val="bg1"/>
                </a:solidFill>
                <a:cs typeface="Times New Roman" pitchFamily="18" charset="0"/>
              </a:rPr>
              <a:t>essential nodes.</a:t>
            </a:r>
          </a:p>
          <a:p>
            <a:pPr marL="474663" indent="-474663" eaLnBrk="1" hangingPunct="1">
              <a:buClr>
                <a:schemeClr val="bg1"/>
              </a:buClr>
              <a:buFontTx/>
              <a:buAutoNum type="arabicPeriod"/>
            </a:pPr>
            <a:r>
              <a:rPr lang="en-US" sz="1800" smtClean="0">
                <a:solidFill>
                  <a:schemeClr val="bg1"/>
                </a:solidFill>
                <a:cs typeface="Times New Roman" pitchFamily="18" charset="0"/>
              </a:rPr>
              <a:t>Define one essential node as the reference node.</a:t>
            </a:r>
          </a:p>
          <a:p>
            <a:pPr marL="474663" indent="-474663" eaLnBrk="1" hangingPunct="1">
              <a:buClr>
                <a:schemeClr val="bg1"/>
              </a:buClr>
              <a:buFontTx/>
              <a:buAutoNum type="arabicPeriod"/>
            </a:pPr>
            <a:r>
              <a:rPr lang="en-US" sz="1800" smtClean="0">
                <a:solidFill>
                  <a:schemeClr val="bg1"/>
                </a:solidFill>
                <a:cs typeface="Times New Roman" pitchFamily="18" charset="0"/>
              </a:rPr>
              <a:t>Define the node voltages, the essential nodes with respect to the reference node.  Label them.</a:t>
            </a:r>
          </a:p>
          <a:p>
            <a:pPr marL="474663" indent="-474663" eaLnBrk="1" hangingPunct="1">
              <a:buClr>
                <a:schemeClr val="bg1"/>
              </a:buClr>
              <a:buFontTx/>
              <a:buAutoNum type="arabicPeriod"/>
            </a:pPr>
            <a:r>
              <a:rPr lang="en-US" sz="1800" smtClean="0">
                <a:solidFill>
                  <a:schemeClr val="accent2"/>
                </a:solidFill>
                <a:cs typeface="Times New Roman" pitchFamily="18" charset="0"/>
              </a:rPr>
              <a:t>Apply KCL for each non-reference essential node.</a:t>
            </a:r>
          </a:p>
          <a:p>
            <a:pPr marL="474663" indent="-474663" eaLnBrk="1" hangingPunct="1">
              <a:buClr>
                <a:schemeClr val="bg1"/>
              </a:buClr>
              <a:buFontTx/>
              <a:buAutoNum type="arabicPeriod"/>
            </a:pPr>
            <a:r>
              <a:rPr lang="en-US" sz="1800" smtClean="0">
                <a:solidFill>
                  <a:schemeClr val="bg1"/>
                </a:solidFill>
                <a:cs typeface="Times New Roman" pitchFamily="18" charset="0"/>
              </a:rPr>
              <a:t>Write an equation for each current or voltage upon which dependent sources depend, as needed.</a:t>
            </a:r>
            <a:endParaRPr lang="en-US" sz="1800" smtClean="0">
              <a:solidFill>
                <a:schemeClr val="bg1"/>
              </a:solidFill>
            </a:endParaRPr>
          </a:p>
        </p:txBody>
      </p:sp>
      <p:sp>
        <p:nvSpPr>
          <p:cNvPr id="43012" name="Text Box 4"/>
          <p:cNvSpPr txBox="1">
            <a:spLocks noChangeArrowheads="1"/>
          </p:cNvSpPr>
          <p:nvPr/>
        </p:nvSpPr>
        <p:spPr bwMode="auto">
          <a:xfrm>
            <a:off x="152400" y="3708400"/>
            <a:ext cx="6019800" cy="31496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solidFill>
                  <a:schemeClr val="bg2"/>
                </a:solidFill>
                <a:latin typeface="Arial" charset="0"/>
              </a:rPr>
              <a:t>A problem arises when using the NVM when there are voltage sources present.  The problem is in </a:t>
            </a:r>
            <a:r>
              <a:rPr lang="en-US" sz="2000" dirty="0">
                <a:solidFill>
                  <a:schemeClr val="accent2"/>
                </a:solidFill>
                <a:latin typeface="Arial" charset="0"/>
              </a:rPr>
              <a:t>Step 4</a:t>
            </a:r>
            <a:r>
              <a:rPr lang="en-US" sz="2000" dirty="0">
                <a:solidFill>
                  <a:schemeClr val="bg2"/>
                </a:solidFill>
                <a:latin typeface="Arial" charset="0"/>
              </a:rPr>
              <a:t>.  The current </a:t>
            </a:r>
            <a:r>
              <a:rPr lang="en-US" sz="2000" dirty="0" smtClean="0">
                <a:solidFill>
                  <a:schemeClr val="bg2"/>
                </a:solidFill>
                <a:latin typeface="Arial" charset="0"/>
              </a:rPr>
              <a:t>through a </a:t>
            </a:r>
            <a:r>
              <a:rPr lang="en-US" sz="2000" dirty="0">
                <a:solidFill>
                  <a:schemeClr val="bg2"/>
                </a:solidFill>
                <a:latin typeface="Arial" charset="0"/>
              </a:rPr>
              <a:t>voltage source can be anything; the current depends on what the voltage source is connected to. Therefore, it is not clear what to write for the KCL expression. We could introduce a new current variable, but we would rather not introduce another variable. In addition, if all we do is directly write KCL equations, we cannot include the value of the voltage source. </a:t>
            </a:r>
          </a:p>
        </p:txBody>
      </p:sp>
      <p:pic>
        <p:nvPicPr>
          <p:cNvPr id="43013" name="Picture 5" descr="bd19546_"/>
          <p:cNvPicPr>
            <a:picLocks noChangeAspect="1" noChangeArrowheads="1" noCrop="1"/>
          </p:cNvPicPr>
          <p:nvPr/>
        </p:nvPicPr>
        <p:blipFill>
          <a:blip r:embed="rId3" cstate="print"/>
          <a:srcRect/>
          <a:stretch>
            <a:fillRect/>
          </a:stretch>
        </p:blipFill>
        <p:spPr bwMode="auto">
          <a:xfrm>
            <a:off x="6324600" y="1371600"/>
            <a:ext cx="1787525" cy="2667000"/>
          </a:xfrm>
          <a:prstGeom prst="rect">
            <a:avLst/>
          </a:prstGeom>
          <a:noFill/>
          <a:ln w="9525">
            <a:noFill/>
            <a:miter lim="800000"/>
            <a:headEnd/>
            <a:tailEnd/>
          </a:ln>
        </p:spPr>
      </p:pic>
      <p:pic>
        <p:nvPicPr>
          <p:cNvPr id="43014" name="Picture 6" descr="bd05048_"/>
          <p:cNvPicPr>
            <a:picLocks noChangeAspect="1" noChangeArrowheads="1"/>
          </p:cNvPicPr>
          <p:nvPr/>
        </p:nvPicPr>
        <p:blipFill>
          <a:blip r:embed="rId4" cstate="print"/>
          <a:srcRect/>
          <a:stretch>
            <a:fillRect/>
          </a:stretch>
        </p:blipFill>
        <p:spPr bwMode="auto">
          <a:xfrm>
            <a:off x="6372225" y="3975100"/>
            <a:ext cx="2771775" cy="288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362200" y="0"/>
            <a:ext cx="6705600" cy="1295400"/>
          </a:xfrm>
        </p:spPr>
        <p:txBody>
          <a:bodyPr/>
          <a:lstStyle/>
          <a:p>
            <a:pPr eaLnBrk="1" hangingPunct="1"/>
            <a:r>
              <a:rPr lang="en-US" sz="3600" smtClean="0"/>
              <a:t>Voltage Sources and the NVM – Solution</a:t>
            </a:r>
            <a:r>
              <a:rPr lang="en-US" sz="4000" smtClean="0"/>
              <a:t> </a:t>
            </a:r>
          </a:p>
        </p:txBody>
      </p:sp>
      <p:sp>
        <p:nvSpPr>
          <p:cNvPr id="44035" name="Rectangle 3"/>
          <p:cNvSpPr>
            <a:spLocks noGrp="1" noChangeArrowheads="1"/>
          </p:cNvSpPr>
          <p:nvPr>
            <p:ph type="body" idx="1"/>
          </p:nvPr>
        </p:nvSpPr>
        <p:spPr>
          <a:xfrm>
            <a:off x="76200" y="762000"/>
            <a:ext cx="5410200" cy="3429000"/>
          </a:xfrm>
          <a:solidFill>
            <a:srgbClr val="CCFFFF"/>
          </a:solidFill>
          <a:ln>
            <a:solidFill>
              <a:schemeClr val="tx1"/>
            </a:solidFill>
          </a:ln>
        </p:spPr>
        <p:txBody>
          <a:bodyPr/>
          <a:lstStyle/>
          <a:p>
            <a:pPr marL="474663" indent="-474663" eaLnBrk="1" hangingPunct="1">
              <a:lnSpc>
                <a:spcPct val="90000"/>
              </a:lnSpc>
              <a:buClr>
                <a:schemeClr val="bg1"/>
              </a:buClr>
              <a:buFontTx/>
              <a:buNone/>
            </a:pPr>
            <a:r>
              <a:rPr lang="en-US" sz="1800" smtClean="0">
                <a:solidFill>
                  <a:schemeClr val="bg1"/>
                </a:solidFill>
              </a:rPr>
              <a:t>The NVM steps are:</a:t>
            </a:r>
          </a:p>
          <a:p>
            <a:pPr marL="474663" indent="-474663" eaLnBrk="1" hangingPunct="1">
              <a:lnSpc>
                <a:spcPct val="90000"/>
              </a:lnSpc>
              <a:buClr>
                <a:schemeClr val="bg1"/>
              </a:buClr>
              <a:buFontTx/>
              <a:buAutoNum type="arabicPeriod"/>
            </a:pPr>
            <a:r>
              <a:rPr lang="en-US" sz="1800" smtClean="0">
                <a:solidFill>
                  <a:schemeClr val="bg1"/>
                </a:solidFill>
              </a:rPr>
              <a:t>Find the </a:t>
            </a:r>
            <a:r>
              <a:rPr lang="en-US" sz="1800" smtClean="0">
                <a:solidFill>
                  <a:schemeClr val="bg1"/>
                </a:solidFill>
                <a:cs typeface="Times New Roman" pitchFamily="18" charset="0"/>
              </a:rPr>
              <a:t>essential nodes.</a:t>
            </a:r>
          </a:p>
          <a:p>
            <a:pPr marL="474663" indent="-474663" eaLnBrk="1" hangingPunct="1">
              <a:lnSpc>
                <a:spcPct val="90000"/>
              </a:lnSpc>
              <a:buClr>
                <a:schemeClr val="bg1"/>
              </a:buClr>
              <a:buFontTx/>
              <a:buAutoNum type="arabicPeriod"/>
            </a:pPr>
            <a:r>
              <a:rPr lang="en-US" sz="1800" smtClean="0">
                <a:solidFill>
                  <a:schemeClr val="bg1"/>
                </a:solidFill>
                <a:cs typeface="Times New Roman" pitchFamily="18" charset="0"/>
              </a:rPr>
              <a:t>Define one essential node as the reference node.</a:t>
            </a:r>
          </a:p>
          <a:p>
            <a:pPr marL="474663" indent="-474663" eaLnBrk="1" hangingPunct="1">
              <a:lnSpc>
                <a:spcPct val="90000"/>
              </a:lnSpc>
              <a:buClr>
                <a:schemeClr val="bg1"/>
              </a:buClr>
              <a:buFontTx/>
              <a:buAutoNum type="arabicPeriod"/>
            </a:pPr>
            <a:r>
              <a:rPr lang="en-US" sz="1800" smtClean="0">
                <a:solidFill>
                  <a:schemeClr val="bg1"/>
                </a:solidFill>
                <a:cs typeface="Times New Roman" pitchFamily="18" charset="0"/>
              </a:rPr>
              <a:t>Define the node voltages, the essential nodes with respect to the reference node.  Label them.</a:t>
            </a:r>
          </a:p>
          <a:p>
            <a:pPr marL="474663" indent="-474663" eaLnBrk="1" hangingPunct="1">
              <a:lnSpc>
                <a:spcPct val="90000"/>
              </a:lnSpc>
              <a:buClr>
                <a:schemeClr val="bg1"/>
              </a:buClr>
              <a:buFontTx/>
              <a:buAutoNum type="arabicPeriod"/>
            </a:pPr>
            <a:r>
              <a:rPr lang="en-US" sz="1800" smtClean="0">
                <a:solidFill>
                  <a:srgbClr val="FF0000"/>
                </a:solidFill>
                <a:cs typeface="Times New Roman" pitchFamily="18" charset="0"/>
              </a:rPr>
              <a:t>Apply KCL for each non-reference essential node.</a:t>
            </a:r>
          </a:p>
          <a:p>
            <a:pPr marL="474663" indent="-474663" eaLnBrk="1" hangingPunct="1">
              <a:lnSpc>
                <a:spcPct val="90000"/>
              </a:lnSpc>
              <a:buClr>
                <a:schemeClr val="bg1"/>
              </a:buClr>
              <a:buFontTx/>
              <a:buAutoNum type="arabicPeriod"/>
            </a:pPr>
            <a:r>
              <a:rPr lang="en-US" sz="1800" smtClean="0">
                <a:solidFill>
                  <a:schemeClr val="bg1"/>
                </a:solidFill>
                <a:cs typeface="Times New Roman" pitchFamily="18" charset="0"/>
              </a:rPr>
              <a:t>Write an equation for each current or voltage upon which dependent sources depend, as needed.</a:t>
            </a:r>
            <a:endParaRPr lang="en-US" sz="1800" smtClean="0">
              <a:solidFill>
                <a:schemeClr val="bg1"/>
              </a:solidFill>
            </a:endParaRPr>
          </a:p>
        </p:txBody>
      </p:sp>
      <p:sp>
        <p:nvSpPr>
          <p:cNvPr id="44036" name="Text Box 4"/>
          <p:cNvSpPr txBox="1">
            <a:spLocks noChangeArrowheads="1"/>
          </p:cNvSpPr>
          <p:nvPr/>
        </p:nvSpPr>
        <p:spPr bwMode="auto">
          <a:xfrm>
            <a:off x="228600" y="4267200"/>
            <a:ext cx="8458200" cy="2235200"/>
          </a:xfrm>
          <a:prstGeom prst="rect">
            <a:avLst/>
          </a:prstGeom>
          <a:solidFill>
            <a:schemeClr val="accent1"/>
          </a:solidFill>
          <a:ln w="9525">
            <a:solidFill>
              <a:schemeClr val="tx1"/>
            </a:solidFill>
            <a:miter lim="800000"/>
            <a:headEnd/>
            <a:tailEnd/>
          </a:ln>
        </p:spPr>
        <p:txBody>
          <a:bodyPr>
            <a:spAutoFit/>
          </a:bodyPr>
          <a:lstStyle/>
          <a:p>
            <a:pPr marL="457200" indent="-457200" eaLnBrk="0" hangingPunct="0"/>
            <a:r>
              <a:rPr lang="en-US" sz="2000" dirty="0">
                <a:latin typeface="Arial" charset="0"/>
              </a:rPr>
              <a:t>The solution for what to do when there is a voltage source present depends on how it appears.  There are three possibilities.  We will handle each of them in turn.  The three possibilities are:</a:t>
            </a:r>
          </a:p>
          <a:p>
            <a:pPr marL="457200" indent="-457200" eaLnBrk="0" hangingPunct="0">
              <a:buFontTx/>
              <a:buAutoNum type="arabicPeriod"/>
            </a:pPr>
            <a:r>
              <a:rPr lang="en-US" sz="2000" dirty="0">
                <a:latin typeface="Arial" charset="0"/>
                <a:hlinkClick r:id="rId3" action="ppaction://hlinksldjump" tooltip="A voltage source in series with another element"/>
              </a:rPr>
              <a:t>A voltage source in series with another element</a:t>
            </a:r>
            <a:r>
              <a:rPr lang="en-US" sz="2000" dirty="0">
                <a:latin typeface="Arial" charset="0"/>
              </a:rPr>
              <a:t>.</a:t>
            </a:r>
          </a:p>
          <a:p>
            <a:pPr marL="457200" indent="-457200" eaLnBrk="0" hangingPunct="0">
              <a:buFontTx/>
              <a:buAutoNum type="arabicPeriod"/>
            </a:pPr>
            <a:r>
              <a:rPr lang="en-US" sz="2000" dirty="0">
                <a:latin typeface="Arial" charset="0"/>
                <a:hlinkClick r:id="rId4" action="ppaction://hlinksldjump" tooltip="A voltage source between the reference node and another essential node"/>
              </a:rPr>
              <a:t>A voltage source between the reference node and another essential node</a:t>
            </a:r>
            <a:r>
              <a:rPr lang="en-US" sz="2000" dirty="0">
                <a:latin typeface="Arial" charset="0"/>
              </a:rPr>
              <a:t>.</a:t>
            </a:r>
          </a:p>
          <a:p>
            <a:pPr marL="457200" indent="-457200" eaLnBrk="0" hangingPunct="0">
              <a:buFontTx/>
              <a:buAutoNum type="arabicPeriod"/>
            </a:pPr>
            <a:r>
              <a:rPr lang="en-US" sz="2000" dirty="0">
                <a:latin typeface="Arial" charset="0"/>
                <a:hlinkClick r:id="rId5" action="ppaction://hlinksldjump" tooltip="A voltage source between two non-reference essential nodes"/>
              </a:rPr>
              <a:t>A voltage source between two non-reference essential nodes</a:t>
            </a:r>
            <a:r>
              <a:rPr lang="en-US" sz="2000" dirty="0">
                <a:latin typeface="Arial" charset="0"/>
              </a:rPr>
              <a:t>.  </a:t>
            </a:r>
          </a:p>
        </p:txBody>
      </p:sp>
      <p:pic>
        <p:nvPicPr>
          <p:cNvPr id="44037" name="Picture 5" descr="bd05053_"/>
          <p:cNvPicPr>
            <a:picLocks noChangeAspect="1" noChangeArrowheads="1"/>
          </p:cNvPicPr>
          <p:nvPr/>
        </p:nvPicPr>
        <p:blipFill>
          <a:blip r:embed="rId6" cstate="print"/>
          <a:srcRect/>
          <a:stretch>
            <a:fillRect/>
          </a:stretch>
        </p:blipFill>
        <p:spPr bwMode="auto">
          <a:xfrm>
            <a:off x="5715000" y="1676400"/>
            <a:ext cx="3082925"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286000" y="0"/>
            <a:ext cx="6553200" cy="1371600"/>
          </a:xfrm>
        </p:spPr>
        <p:txBody>
          <a:bodyPr/>
          <a:lstStyle/>
          <a:p>
            <a:pPr eaLnBrk="1" hangingPunct="1"/>
            <a:r>
              <a:rPr lang="en-US" sz="3600" dirty="0" smtClean="0"/>
              <a:t>NVM – Voltage Source in Series with Another Element</a:t>
            </a:r>
          </a:p>
        </p:txBody>
      </p:sp>
      <p:sp>
        <p:nvSpPr>
          <p:cNvPr id="2052" name="Text Box 3"/>
          <p:cNvSpPr txBox="1">
            <a:spLocks noChangeArrowheads="1"/>
          </p:cNvSpPr>
          <p:nvPr/>
        </p:nvSpPr>
        <p:spPr bwMode="auto">
          <a:xfrm>
            <a:off x="304800" y="1905000"/>
            <a:ext cx="8001000" cy="1320800"/>
          </a:xfrm>
          <a:prstGeom prst="rect">
            <a:avLst/>
          </a:prstGeom>
          <a:solidFill>
            <a:schemeClr val="accent1"/>
          </a:solidFill>
          <a:ln w="9525">
            <a:solidFill>
              <a:schemeClr val="tx1"/>
            </a:solidFill>
            <a:miter lim="800000"/>
            <a:headEnd/>
            <a:tailEnd/>
          </a:ln>
        </p:spPr>
        <p:txBody>
          <a:bodyPr>
            <a:spAutoFit/>
          </a:bodyPr>
          <a:lstStyle/>
          <a:p>
            <a:pPr eaLnBrk="0" hangingPunct="0"/>
            <a:r>
              <a:rPr lang="en-US" sz="2000" dirty="0">
                <a:latin typeface="Arial" charset="0"/>
              </a:rPr>
              <a:t>As before, it seems to be best to introduce the NVM by doing examples. Our first example circuit is given here.  We will go through the entire solution, but our emphasis will be on step 4.  Note that here the voltage source </a:t>
            </a:r>
            <a:r>
              <a:rPr lang="en-US" sz="2000" i="1" dirty="0" err="1"/>
              <a:t>v</a:t>
            </a:r>
            <a:r>
              <a:rPr lang="en-US" sz="2000" i="1" baseline="-25000" dirty="0" err="1"/>
              <a:t>S</a:t>
            </a:r>
            <a:r>
              <a:rPr lang="en-US" sz="2000" dirty="0">
                <a:latin typeface="Arial" charset="0"/>
              </a:rPr>
              <a:t> is in series with the resistor </a:t>
            </a:r>
            <a:r>
              <a:rPr lang="en-US" sz="2000" dirty="0"/>
              <a:t>R</a:t>
            </a:r>
            <a:r>
              <a:rPr lang="en-US" sz="2000" baseline="-25000" dirty="0"/>
              <a:t>2</a:t>
            </a:r>
            <a:r>
              <a:rPr lang="en-US" sz="2000" dirty="0">
                <a:latin typeface="Arial" charset="0"/>
              </a:rPr>
              <a:t>.</a:t>
            </a:r>
          </a:p>
        </p:txBody>
      </p:sp>
      <p:graphicFrame>
        <p:nvGraphicFramePr>
          <p:cNvPr id="2050" name="Object 4"/>
          <p:cNvGraphicFramePr>
            <a:graphicFrameLocks noChangeAspect="1"/>
          </p:cNvGraphicFramePr>
          <p:nvPr/>
        </p:nvGraphicFramePr>
        <p:xfrm>
          <a:off x="0" y="3368675"/>
          <a:ext cx="9144000" cy="3489325"/>
        </p:xfrm>
        <a:graphic>
          <a:graphicData uri="http://schemas.openxmlformats.org/presentationml/2006/ole">
            <mc:AlternateContent xmlns:mc="http://schemas.openxmlformats.org/markup-compatibility/2006">
              <mc:Choice xmlns:v="urn:schemas-microsoft-com:vml" Requires="v">
                <p:oleObj spid="_x0000_s2088" name="VISIO" r:id="rId4" imgW="9001080" imgH="3434760" progId="Visio.Drawing.11">
                  <p:embed/>
                </p:oleObj>
              </mc:Choice>
              <mc:Fallback>
                <p:oleObj name="VISIO" r:id="rId4" imgW="9001080" imgH="3434760" progId="Visio.Drawing.11">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68675"/>
                        <a:ext cx="9144000" cy="3489325"/>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Designs\Fireball.pot</Template>
  <TotalTime>4282</TotalTime>
  <Words>2795</Words>
  <Application>Microsoft Office PowerPoint</Application>
  <PresentationFormat>On-screen Show (4:3)</PresentationFormat>
  <Paragraphs>189</Paragraphs>
  <Slides>44</Slides>
  <Notes>41</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44</vt:i4>
      </vt:variant>
    </vt:vector>
  </HeadingPairs>
  <TitlesOfParts>
    <vt:vector size="50" baseType="lpstr">
      <vt:lpstr>Fireball</vt:lpstr>
      <vt:lpstr>VISIO</vt:lpstr>
      <vt:lpstr>Visio</vt:lpstr>
      <vt:lpstr>Microsoft Visio Drawing</vt:lpstr>
      <vt:lpstr>MathType 6.0 Equation</vt:lpstr>
      <vt:lpstr>Equation</vt:lpstr>
      <vt:lpstr>ECE 2201  Circuit Analysis</vt:lpstr>
      <vt:lpstr>Node-Voltage Method with Voltage Sources</vt:lpstr>
      <vt:lpstr>Overview of this Lecture Set</vt:lpstr>
      <vt:lpstr>Textbook Coverage</vt:lpstr>
      <vt:lpstr>The Node-Voltage Method (NVM)</vt:lpstr>
      <vt:lpstr>The Steps in the Node-Voltage Method (NVM)</vt:lpstr>
      <vt:lpstr>Voltage Sources and the NVM</vt:lpstr>
      <vt:lpstr>Voltage Sources and the NVM – Solution </vt:lpstr>
      <vt:lpstr>NVM – Voltage Source in Series with Another Element</vt:lpstr>
      <vt:lpstr>NVM – Voltage Source in Series Step 1</vt:lpstr>
      <vt:lpstr>NVM – Voltage Source in Series Step 2</vt:lpstr>
      <vt:lpstr>NVM – Voltage Source in Series Step 3</vt:lpstr>
      <vt:lpstr>NVM – Voltage Source in Series Step 4 – Part 1</vt:lpstr>
      <vt:lpstr>NVM – Voltage Source in Series Step 4 – Part 2</vt:lpstr>
      <vt:lpstr>NVM – Voltage Source in Series Step 4 – Part 3</vt:lpstr>
      <vt:lpstr>NVM – Voltage Source in Series Step 4 – Part 4</vt:lpstr>
      <vt:lpstr>NVM – Voltage Source in Series Step 4 – Notes</vt:lpstr>
      <vt:lpstr>NVM – Voltage Source in Series Step 5</vt:lpstr>
      <vt:lpstr>NVM – Voltage Source Between the Reference Node and Another Essential Node</vt:lpstr>
      <vt:lpstr>NVM – Voltage Source Between the Reference Node and Another Essential Node – Step 1</vt:lpstr>
      <vt:lpstr>NVM – Voltage Source Between the Reference Node and Another Essential Node – Step 2</vt:lpstr>
      <vt:lpstr>NVM – Voltage Source Between the Reference Node and Another Essential Node – Step 3</vt:lpstr>
      <vt:lpstr>NVM – Voltage Source Between the Reference Node and Another Essential Node – Step 4 – Part 1</vt:lpstr>
      <vt:lpstr>NVM – Voltage Source Between the Reference Node and Another Essential Node – Step 4 – Part 2</vt:lpstr>
      <vt:lpstr>NVM – Voltage Source Between the Reference Node and Another Essential Node – Step 4 – Part 3</vt:lpstr>
      <vt:lpstr>NVM – Voltage Source Between the Reference Node and Another Essential Node – Step 5</vt:lpstr>
      <vt:lpstr>NVM – Voltage Source Between Two  Non-Reference Essential Nodes</vt:lpstr>
      <vt:lpstr>NVM – Voltage Source Between Two  Non-Reference Essential Nodes – Steps 1, 2, and 3</vt:lpstr>
      <vt:lpstr>NVM – Voltage Source Between Two  Non-Reference Essential Nodes – Step 4 – Part 1</vt:lpstr>
      <vt:lpstr>NVM – Voltage Source Between Two  Non-Reference Essential Nodes – Step 4 – Part 2</vt:lpstr>
      <vt:lpstr>NVM – Voltage Source Between Two  Non-Reference Essential Nodes – Step 4 – Part 3</vt:lpstr>
      <vt:lpstr>NVM – Voltage Source Between Two  Non-Reference Essential Nodes – Step 4 – Part 4</vt:lpstr>
      <vt:lpstr>NVM – Voltage Source Between Two  Non-Reference Essential Nodes – Step 4 – Part 5</vt:lpstr>
      <vt:lpstr>NVM – Voltage Source Between Two  Non-Reference Essential Nodes – Step 4 – Part 6</vt:lpstr>
      <vt:lpstr>NVM – Voltage Source Between Two  Non-Reference Essential Nodes – Step 4 – Part 7</vt:lpstr>
      <vt:lpstr>NVM – Voltage Source Between Two  Non-Reference Essential Nodes – Step 4 – Part 8</vt:lpstr>
      <vt:lpstr>NVM – Voltage Source Between Two  Non-Reference Essential Nodes – Step 4 – Part 9</vt:lpstr>
      <vt:lpstr>NVM – Voltage Source Between Two  Non-Reference Essential Nodes – Step 4 – Part 10</vt:lpstr>
      <vt:lpstr>NVM – Voltage Source Between Two  Non-Reference Essential Nodes – Step 4 – Part 11</vt:lpstr>
      <vt:lpstr>NVM – Voltage Source Between Two  Non-Reference Essential Nodes – Step 4 – Part 12</vt:lpstr>
      <vt:lpstr>NVM – Voltage Source Between Two  Non-Reference Essential Nodes – Step 5</vt:lpstr>
      <vt:lpstr>How many node-voltage equations do we need to write?</vt:lpstr>
      <vt:lpstr>What do we do when we have voltage sources?</vt:lpstr>
      <vt:lpstr>PowerPoint Presentation</vt:lpstr>
    </vt:vector>
  </TitlesOfParts>
  <Company>UH ECE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Node-Voltage Method with Voltage Sources, Lecture Set 5</dc:title>
  <dc:subject>Node-Voltage Method with voltage sources, Chapter 4</dc:subject>
  <dc:creator>Dave Shattuck</dc:creator>
  <cp:lastModifiedBy>Shattuck, David P</cp:lastModifiedBy>
  <cp:revision>232</cp:revision>
  <cp:lastPrinted>1999-08-25T18:07:04Z</cp:lastPrinted>
  <dcterms:created xsi:type="dcterms:W3CDTF">1999-08-24T13:57:19Z</dcterms:created>
  <dcterms:modified xsi:type="dcterms:W3CDTF">2019-12-09T22:30:42Z</dcterms:modified>
</cp:coreProperties>
</file>