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3"/>
  </p:notesMasterIdLst>
  <p:sldIdLst>
    <p:sldId id="256" r:id="rId2"/>
    <p:sldId id="275" r:id="rId3"/>
    <p:sldId id="333" r:id="rId4"/>
    <p:sldId id="334" r:id="rId5"/>
    <p:sldId id="335" r:id="rId6"/>
    <p:sldId id="404" r:id="rId7"/>
    <p:sldId id="405" r:id="rId8"/>
    <p:sldId id="406" r:id="rId9"/>
    <p:sldId id="407" r:id="rId10"/>
    <p:sldId id="336" r:id="rId11"/>
    <p:sldId id="409" r:id="rId12"/>
    <p:sldId id="408" r:id="rId13"/>
    <p:sldId id="347" r:id="rId14"/>
    <p:sldId id="348" r:id="rId15"/>
    <p:sldId id="349" r:id="rId16"/>
    <p:sldId id="351" r:id="rId17"/>
    <p:sldId id="353" r:id="rId18"/>
    <p:sldId id="354" r:id="rId19"/>
    <p:sldId id="356" r:id="rId20"/>
    <p:sldId id="410" r:id="rId21"/>
    <p:sldId id="361"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06" autoAdjust="0"/>
    <p:restoredTop sz="90934"/>
  </p:normalViewPr>
  <p:slideViewPr>
    <p:cSldViewPr>
      <p:cViewPr varScale="1">
        <p:scale>
          <a:sx n="69" d="100"/>
          <a:sy n="69" d="100"/>
        </p:scale>
        <p:origin x="15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578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F1B5A36-9C69-4B63-8BB4-1B42BBA2BABB}" type="slidenum">
              <a:rPr lang="en-US" altLang="en-US"/>
              <a:pPr/>
              <a:t>‹#›</a:t>
            </a:fld>
            <a:endParaRPr lang="en-US" altLang="en-US"/>
          </a:p>
        </p:txBody>
      </p:sp>
    </p:spTree>
    <p:extLst>
      <p:ext uri="{BB962C8B-B14F-4D97-AF65-F5344CB8AC3E}">
        <p14:creationId xmlns:p14="http://schemas.microsoft.com/office/powerpoint/2010/main" val="938804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72D2FB-DF9D-4A1F-B41E-B13849FF22B0}" type="slidenum">
              <a:rPr lang="en-US" altLang="en-US"/>
              <a:pPr/>
              <a:t>3</a:t>
            </a:fld>
            <a:endParaRPr lang="en-US" altLang="en-US"/>
          </a:p>
        </p:txBody>
      </p:sp>
      <p:sp>
        <p:nvSpPr>
          <p:cNvPr id="2949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4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BC66297-8F16-4E10-8C9D-39900B69E71D}" type="slidenum">
              <a:rPr lang="en-US" altLang="en-US"/>
              <a:pPr/>
              <a:t>12</a:t>
            </a:fld>
            <a:endParaRPr lang="en-US" altLang="en-US"/>
          </a:p>
        </p:txBody>
      </p:sp>
      <p:sp>
        <p:nvSpPr>
          <p:cNvPr id="3010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10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B935012-2B70-4A0B-9502-1CBFCFFB2235}" type="slidenum">
              <a:rPr lang="en-US" altLang="en-US"/>
              <a:pPr/>
              <a:t>13</a:t>
            </a:fld>
            <a:endParaRPr lang="en-US" altLang="en-US"/>
          </a:p>
        </p:txBody>
      </p:sp>
      <p:sp>
        <p:nvSpPr>
          <p:cNvPr id="3235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3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086266-1366-4949-BC56-96DBBFCA1304}" type="slidenum">
              <a:rPr lang="en-US" altLang="en-US"/>
              <a:pPr/>
              <a:t>14</a:t>
            </a:fld>
            <a:endParaRPr lang="en-US" altLang="en-US"/>
          </a:p>
        </p:txBody>
      </p:sp>
      <p:sp>
        <p:nvSpPr>
          <p:cNvPr id="3256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56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8B1209-8618-4D16-BB2C-9E765A90EFA3}" type="slidenum">
              <a:rPr lang="en-US" altLang="en-US"/>
              <a:pPr/>
              <a:t>15</a:t>
            </a:fld>
            <a:endParaRPr lang="en-US" altLang="en-US"/>
          </a:p>
        </p:txBody>
      </p:sp>
      <p:sp>
        <p:nvSpPr>
          <p:cNvPr id="3276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6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B05F3BC-90AC-4E97-8E55-4A5CAE0218DF}" type="slidenum">
              <a:rPr lang="en-US" altLang="en-US"/>
              <a:pPr/>
              <a:t>16</a:t>
            </a:fld>
            <a:endParaRPr lang="en-US" altLang="en-US"/>
          </a:p>
        </p:txBody>
      </p:sp>
      <p:sp>
        <p:nvSpPr>
          <p:cNvPr id="3317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1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A5A6CC4-7C4C-4506-80CB-A8EC0CEDEDC2}" type="slidenum">
              <a:rPr lang="en-US" altLang="en-US"/>
              <a:pPr/>
              <a:t>17</a:t>
            </a:fld>
            <a:endParaRPr lang="en-US" altLang="en-US"/>
          </a:p>
        </p:txBody>
      </p:sp>
      <p:sp>
        <p:nvSpPr>
          <p:cNvPr id="3358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5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FD61091-38B7-49DB-AFFB-721C670D652F}" type="slidenum">
              <a:rPr lang="en-US" altLang="en-US"/>
              <a:pPr/>
              <a:t>18</a:t>
            </a:fld>
            <a:endParaRPr lang="en-US" altLang="en-US"/>
          </a:p>
        </p:txBody>
      </p:sp>
      <p:sp>
        <p:nvSpPr>
          <p:cNvPr id="3379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DBAE61A-C550-44DF-A69F-A17A33C79741}" type="slidenum">
              <a:rPr lang="en-US" altLang="en-US"/>
              <a:pPr/>
              <a:t>19</a:t>
            </a:fld>
            <a:endParaRPr lang="en-US" altLang="en-US"/>
          </a:p>
        </p:txBody>
      </p:sp>
      <p:sp>
        <p:nvSpPr>
          <p:cNvPr id="3420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20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DBAE61A-C550-44DF-A69F-A17A33C79741}" type="slidenum">
              <a:rPr lang="en-US" altLang="en-US"/>
              <a:pPr/>
              <a:t>20</a:t>
            </a:fld>
            <a:endParaRPr lang="en-US" altLang="en-US"/>
          </a:p>
        </p:txBody>
      </p:sp>
      <p:sp>
        <p:nvSpPr>
          <p:cNvPr id="3420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20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E44EBFE-17DA-4D72-AF5A-B001BE3F08F6}" type="slidenum">
              <a:rPr lang="en-US" altLang="en-US"/>
              <a:pPr/>
              <a:t>21</a:t>
            </a:fld>
            <a:endParaRPr lang="en-US" altLang="en-US"/>
          </a:p>
        </p:txBody>
      </p:sp>
      <p:sp>
        <p:nvSpPr>
          <p:cNvPr id="352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2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788A859-1B53-4271-A1B3-A5C507691F1C}" type="slidenum">
              <a:rPr lang="en-US" altLang="en-US"/>
              <a:pPr/>
              <a:t>4</a:t>
            </a:fld>
            <a:endParaRPr lang="en-US" altLang="en-US"/>
          </a:p>
        </p:txBody>
      </p:sp>
      <p:sp>
        <p:nvSpPr>
          <p:cNvPr id="2969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dirty="0"/>
              <a:t>You should also read these sections in other textbooks.  These slides are intended to complement textbook coverage, not replace 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5</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6</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7</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8</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C2A75F-46D6-4A4D-864D-75547B9A2FDD}" type="slidenum">
              <a:rPr lang="en-US" altLang="en-US"/>
              <a:pPr/>
              <a:t>9</a:t>
            </a:fld>
            <a:endParaRPr lang="en-US" altLang="en-US"/>
          </a:p>
        </p:txBody>
      </p:sp>
      <p:sp>
        <p:nvSpPr>
          <p:cNvPr id="299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9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BC66297-8F16-4E10-8C9D-39900B69E71D}" type="slidenum">
              <a:rPr lang="en-US" altLang="en-US"/>
              <a:pPr/>
              <a:t>10</a:t>
            </a:fld>
            <a:endParaRPr lang="en-US" altLang="en-US"/>
          </a:p>
        </p:txBody>
      </p:sp>
      <p:sp>
        <p:nvSpPr>
          <p:cNvPr id="3010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10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BC66297-8F16-4E10-8C9D-39900B69E71D}" type="slidenum">
              <a:rPr lang="en-US" altLang="en-US"/>
              <a:pPr/>
              <a:t>11</a:t>
            </a:fld>
            <a:endParaRPr lang="en-US" altLang="en-US"/>
          </a:p>
        </p:txBody>
      </p:sp>
      <p:sp>
        <p:nvSpPr>
          <p:cNvPr id="3010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10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57200" y="2363788"/>
            <a:ext cx="8153400" cy="1600200"/>
            <a:chOff x="288" y="1489"/>
            <a:chExt cx="5136" cy="1008"/>
          </a:xfrm>
        </p:grpSpPr>
        <p:sp>
          <p:nvSpPr>
            <p:cNvPr id="3174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a:t>Click to edit Master subtitle style</a:t>
            </a:r>
          </a:p>
        </p:txBody>
      </p:sp>
      <p:sp>
        <p:nvSpPr>
          <p:cNvPr id="31753" name="Rectangle 9"/>
          <p:cNvSpPr>
            <a:spLocks noGrp="1" noChangeArrowheads="1"/>
          </p:cNvSpPr>
          <p:nvPr>
            <p:ph type="dt" sz="quarter" idx="2"/>
          </p:nvPr>
        </p:nvSpPr>
        <p:spPr/>
        <p:txBody>
          <a:bodyPr/>
          <a:lstStyle>
            <a:lvl1pPr>
              <a:defRPr/>
            </a:lvl1pPr>
          </a:lstStyle>
          <a:p>
            <a:endParaRPr lang="en-US" altLang="en-US"/>
          </a:p>
        </p:txBody>
      </p:sp>
      <p:sp>
        <p:nvSpPr>
          <p:cNvPr id="31754" name="Rectangle 10"/>
          <p:cNvSpPr>
            <a:spLocks noGrp="1" noChangeArrowheads="1"/>
          </p:cNvSpPr>
          <p:nvPr>
            <p:ph type="ftr" sz="quarter" idx="3"/>
          </p:nvPr>
        </p:nvSpPr>
        <p:spPr/>
        <p:txBody>
          <a:bodyPr/>
          <a:lstStyle>
            <a:lvl1pPr>
              <a:defRPr/>
            </a:lvl1pPr>
          </a:lstStyle>
          <a:p>
            <a:endParaRPr lang="en-US" altLang="en-US"/>
          </a:p>
        </p:txBody>
      </p:sp>
      <p:sp>
        <p:nvSpPr>
          <p:cNvPr id="31755" name="Rectangle 11"/>
          <p:cNvSpPr>
            <a:spLocks noGrp="1" noChangeArrowheads="1"/>
          </p:cNvSpPr>
          <p:nvPr>
            <p:ph type="sldNum" sz="quarter" idx="4"/>
          </p:nvPr>
        </p:nvSpPr>
        <p:spPr/>
        <p:txBody>
          <a:bodyPr/>
          <a:lstStyle>
            <a:lvl1pPr>
              <a:defRPr/>
            </a:lvl1pPr>
          </a:lstStyle>
          <a:p>
            <a:fld id="{F344A400-FB02-4465-8792-342BA737A6D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87E177D-4816-4119-B86E-05A21AA35F80}" type="slidenum">
              <a:rPr lang="en-US" altLang="en-US"/>
              <a:pPr/>
              <a:t>‹#›</a:t>
            </a:fld>
            <a:endParaRPr lang="en-US" altLang="en-US"/>
          </a:p>
        </p:txBody>
      </p:sp>
    </p:spTree>
    <p:extLst>
      <p:ext uri="{BB962C8B-B14F-4D97-AF65-F5344CB8AC3E}">
        <p14:creationId xmlns:p14="http://schemas.microsoft.com/office/powerpoint/2010/main" val="80770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2A4DD94-0AE6-4104-8111-DE54CF8217DA}" type="slidenum">
              <a:rPr lang="en-US" altLang="en-US"/>
              <a:pPr/>
              <a:t>‹#›</a:t>
            </a:fld>
            <a:endParaRPr lang="en-US" altLang="en-US"/>
          </a:p>
        </p:txBody>
      </p:sp>
    </p:spTree>
    <p:extLst>
      <p:ext uri="{BB962C8B-B14F-4D97-AF65-F5344CB8AC3E}">
        <p14:creationId xmlns:p14="http://schemas.microsoft.com/office/powerpoint/2010/main" val="49433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C2CF65A-E3EA-4C4D-98E7-D1EAF692D849}" type="slidenum">
              <a:rPr lang="en-US" altLang="en-US"/>
              <a:pPr/>
              <a:t>‹#›</a:t>
            </a:fld>
            <a:endParaRPr lang="en-US" altLang="en-US"/>
          </a:p>
        </p:txBody>
      </p:sp>
    </p:spTree>
    <p:extLst>
      <p:ext uri="{BB962C8B-B14F-4D97-AF65-F5344CB8AC3E}">
        <p14:creationId xmlns:p14="http://schemas.microsoft.com/office/powerpoint/2010/main" val="280510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747D5DA-B0B0-46AD-BB4A-4466BF896205}" type="slidenum">
              <a:rPr lang="en-US" altLang="en-US"/>
              <a:pPr/>
              <a:t>‹#›</a:t>
            </a:fld>
            <a:endParaRPr lang="en-US" altLang="en-US"/>
          </a:p>
        </p:txBody>
      </p:sp>
    </p:spTree>
    <p:extLst>
      <p:ext uri="{BB962C8B-B14F-4D97-AF65-F5344CB8AC3E}">
        <p14:creationId xmlns:p14="http://schemas.microsoft.com/office/powerpoint/2010/main" val="287720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DCC860A-6AEE-4A8E-82B5-840194EBA2AE}" type="slidenum">
              <a:rPr lang="en-US" altLang="en-US"/>
              <a:pPr/>
              <a:t>‹#›</a:t>
            </a:fld>
            <a:endParaRPr lang="en-US" altLang="en-US"/>
          </a:p>
        </p:txBody>
      </p:sp>
    </p:spTree>
    <p:extLst>
      <p:ext uri="{BB962C8B-B14F-4D97-AF65-F5344CB8AC3E}">
        <p14:creationId xmlns:p14="http://schemas.microsoft.com/office/powerpoint/2010/main" val="45649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2538520-FD77-40AB-B524-50A9B87CB8D5}" type="slidenum">
              <a:rPr lang="en-US" altLang="en-US"/>
              <a:pPr/>
              <a:t>‹#›</a:t>
            </a:fld>
            <a:endParaRPr lang="en-US" altLang="en-US"/>
          </a:p>
        </p:txBody>
      </p:sp>
    </p:spTree>
    <p:extLst>
      <p:ext uri="{BB962C8B-B14F-4D97-AF65-F5344CB8AC3E}">
        <p14:creationId xmlns:p14="http://schemas.microsoft.com/office/powerpoint/2010/main" val="245047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52AD842-56CE-4448-A6DF-D0E5549BA3BE}" type="slidenum">
              <a:rPr lang="en-US" altLang="en-US"/>
              <a:pPr/>
              <a:t>‹#›</a:t>
            </a:fld>
            <a:endParaRPr lang="en-US" altLang="en-US"/>
          </a:p>
        </p:txBody>
      </p:sp>
    </p:spTree>
    <p:extLst>
      <p:ext uri="{BB962C8B-B14F-4D97-AF65-F5344CB8AC3E}">
        <p14:creationId xmlns:p14="http://schemas.microsoft.com/office/powerpoint/2010/main" val="3390702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CC14F65-2C37-47FD-8BF4-4BFA1A5A8489}" type="slidenum">
              <a:rPr lang="en-US" altLang="en-US"/>
              <a:pPr/>
              <a:t>‹#›</a:t>
            </a:fld>
            <a:endParaRPr lang="en-US" altLang="en-US"/>
          </a:p>
        </p:txBody>
      </p:sp>
    </p:spTree>
    <p:extLst>
      <p:ext uri="{BB962C8B-B14F-4D97-AF65-F5344CB8AC3E}">
        <p14:creationId xmlns:p14="http://schemas.microsoft.com/office/powerpoint/2010/main" val="390325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E51D75-D522-4540-BB97-1CDBAA979C57}" type="slidenum">
              <a:rPr lang="en-US" altLang="en-US"/>
              <a:pPr/>
              <a:t>‹#›</a:t>
            </a:fld>
            <a:endParaRPr lang="en-US" altLang="en-US"/>
          </a:p>
        </p:txBody>
      </p:sp>
    </p:spTree>
    <p:extLst>
      <p:ext uri="{BB962C8B-B14F-4D97-AF65-F5344CB8AC3E}">
        <p14:creationId xmlns:p14="http://schemas.microsoft.com/office/powerpoint/2010/main" val="861698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8830790-47B9-4D2D-ABE6-078D6FDC3356}" type="slidenum">
              <a:rPr lang="en-US" altLang="en-US"/>
              <a:pPr/>
              <a:t>‹#›</a:t>
            </a:fld>
            <a:endParaRPr lang="en-US" altLang="en-US"/>
          </a:p>
        </p:txBody>
      </p:sp>
    </p:spTree>
    <p:extLst>
      <p:ext uri="{BB962C8B-B14F-4D97-AF65-F5344CB8AC3E}">
        <p14:creationId xmlns:p14="http://schemas.microsoft.com/office/powerpoint/2010/main" val="15020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2"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27"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30728"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atin typeface="+mn-lt"/>
              </a:defRPr>
            </a:lvl1pPr>
          </a:lstStyle>
          <a:p>
            <a:fld id="{FFB81BB8-E57B-4E00-B5E5-D6C076F342DF}" type="slidenum">
              <a:rPr lang="en-US" altLang="en-US"/>
              <a:pPr/>
              <a:t>‹#›</a:t>
            </a:fld>
            <a:endParaRPr lang="en-US" altLang="en-US"/>
          </a:p>
        </p:txBody>
      </p:sp>
      <p:graphicFrame>
        <p:nvGraphicFramePr>
          <p:cNvPr id="30732"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30783"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9.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wmf"/><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e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e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3.bin"/><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6.emf"/><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8.png"/><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image" Target="../media/image2.wmf"/><Relationship Id="rId9"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png"/><Relationship Id="rId4" Type="http://schemas.openxmlformats.org/officeDocument/2006/relationships/image" Target="../media/image2.wmf"/><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609600"/>
            <a:ext cx="7772400" cy="762000"/>
          </a:xfrm>
        </p:spPr>
        <p:txBody>
          <a:bodyPr/>
          <a:lstStyle/>
          <a:p>
            <a:pPr algn="ctr"/>
            <a:r>
              <a:rPr lang="en-US" altLang="en-US" sz="3600" dirty="0"/>
              <a:t>ECE 2201</a:t>
            </a:r>
            <a:br>
              <a:rPr lang="en-US" altLang="en-US" sz="3600" dirty="0"/>
            </a:br>
            <a:r>
              <a:rPr lang="en-US" altLang="en-US" sz="3600" dirty="0"/>
              <a:t> Circuit Analysis</a:t>
            </a:r>
          </a:p>
        </p:txBody>
      </p:sp>
      <p:sp>
        <p:nvSpPr>
          <p:cNvPr id="4099" name="Text Box 3"/>
          <p:cNvSpPr txBox="1">
            <a:spLocks noChangeArrowheads="1"/>
          </p:cNvSpPr>
          <p:nvPr/>
        </p:nvSpPr>
        <p:spPr bwMode="auto">
          <a:xfrm>
            <a:off x="2590800" y="3962400"/>
            <a:ext cx="4068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a:t>Dr. Dave Shattuck</a:t>
            </a:r>
          </a:p>
          <a:p>
            <a:pPr algn="ctr" eaLnBrk="0" hangingPunct="0"/>
            <a:r>
              <a:rPr lang="en-US" altLang="en-US"/>
              <a:t>Associate Professor, ECE Dept.</a:t>
            </a:r>
          </a:p>
        </p:txBody>
      </p:sp>
      <p:sp>
        <p:nvSpPr>
          <p:cNvPr id="4100" name="Text Box 4"/>
          <p:cNvSpPr txBox="1">
            <a:spLocks noChangeArrowheads="1"/>
          </p:cNvSpPr>
          <p:nvPr/>
        </p:nvSpPr>
        <p:spPr bwMode="auto">
          <a:xfrm>
            <a:off x="609600" y="2133600"/>
            <a:ext cx="81534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3600" b="1" dirty="0">
                <a:solidFill>
                  <a:schemeClr val="accent1"/>
                </a:solidFill>
                <a:latin typeface="Arial" charset="0"/>
              </a:rPr>
              <a:t>Lecture Set #10</a:t>
            </a:r>
          </a:p>
          <a:p>
            <a:pPr algn="ctr" eaLnBrk="0" hangingPunct="0"/>
            <a:r>
              <a:rPr lang="en-US" altLang="en-US" sz="3600" b="1" dirty="0">
                <a:solidFill>
                  <a:schemeClr val="accent1"/>
                </a:solidFill>
                <a:latin typeface="Arial" charset="0"/>
              </a:rPr>
              <a:t>Maximum Power Transfer</a:t>
            </a:r>
          </a:p>
          <a:p>
            <a:pPr algn="ctr" eaLnBrk="0" hangingPunct="0"/>
            <a:r>
              <a:rPr lang="en-US" altLang="en-US" sz="1000" b="1" dirty="0">
                <a:solidFill>
                  <a:schemeClr val="accent1"/>
                </a:solidFill>
                <a:latin typeface="Arial" charset="0"/>
              </a:rPr>
              <a:t>Version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Grp="1" noChangeArrowheads="1"/>
          </p:cNvSpPr>
          <p:nvPr>
            <p:ph type="title"/>
          </p:nvPr>
        </p:nvSpPr>
        <p:spPr>
          <a:xfrm>
            <a:off x="2362200" y="0"/>
            <a:ext cx="6400800" cy="1143000"/>
          </a:xfrm>
        </p:spPr>
        <p:txBody>
          <a:bodyPr/>
          <a:lstStyle/>
          <a:p>
            <a:r>
              <a:rPr lang="en-US" altLang="en-US" sz="2800" dirty="0"/>
              <a:t>Maximum Power Transfer – </a:t>
            </a:r>
            <a:br>
              <a:rPr lang="en-US" altLang="en-US" sz="2800" dirty="0"/>
            </a:br>
            <a:r>
              <a:rPr lang="en-US" altLang="en-US" sz="2800" dirty="0"/>
              <a:t>Maxima and Minima Problem</a:t>
            </a:r>
          </a:p>
        </p:txBody>
      </p:sp>
      <p:sp>
        <p:nvSpPr>
          <p:cNvPr id="300036" name="Rectangle 4"/>
          <p:cNvSpPr>
            <a:spLocks noGrp="1" noChangeArrowheads="1"/>
          </p:cNvSpPr>
          <p:nvPr>
            <p:ph type="body" idx="1"/>
          </p:nvPr>
        </p:nvSpPr>
        <p:spPr>
          <a:xfrm>
            <a:off x="304800" y="2209800"/>
            <a:ext cx="8534400" cy="2133600"/>
          </a:xfrm>
          <a:noFill/>
          <a:ln/>
        </p:spPr>
        <p:txBody>
          <a:bodyPr lIns="91440" tIns="45720" rIns="91440" bIns="45720"/>
          <a:lstStyle/>
          <a:p>
            <a:pPr marL="0" indent="458788">
              <a:lnSpc>
                <a:spcPct val="90000"/>
              </a:lnSpc>
              <a:buFontTx/>
              <a:buNone/>
            </a:pPr>
            <a:r>
              <a:rPr lang="en-US" altLang="en-US" sz="2400" dirty="0">
                <a:cs typeface="Times New Roman" pitchFamily="18" charset="0"/>
              </a:rPr>
              <a:t>It is probably obvious to you that this is a problem we should approach with the techniques we learned in calculus to determine the maxima and minima of a function.  We begin by setting up the formula for the power absorbed by the load.  We have</a:t>
            </a:r>
          </a:p>
        </p:txBody>
      </p:sp>
      <p:graphicFrame>
        <p:nvGraphicFramePr>
          <p:cNvPr id="2" name="Object 1"/>
          <p:cNvGraphicFramePr>
            <a:graphicFrameLocks noChangeAspect="1"/>
          </p:cNvGraphicFramePr>
          <p:nvPr>
            <p:extLst>
              <p:ext uri="{D42A27DB-BD31-4B8C-83A1-F6EECF244321}">
                <p14:modId xmlns:p14="http://schemas.microsoft.com/office/powerpoint/2010/main" val="638484081"/>
              </p:ext>
            </p:extLst>
          </p:nvPr>
        </p:nvGraphicFramePr>
        <p:xfrm>
          <a:off x="1138237" y="4038600"/>
          <a:ext cx="6867526" cy="2128838"/>
        </p:xfrm>
        <a:graphic>
          <a:graphicData uri="http://schemas.openxmlformats.org/presentationml/2006/ole">
            <mc:AlternateContent xmlns:mc="http://schemas.openxmlformats.org/markup-compatibility/2006">
              <mc:Choice xmlns:v="urn:schemas-microsoft-com:vml" Requires="v">
                <p:oleObj spid="_x0000_s300136" name="Equation" r:id="rId4" imgW="6222960" imgH="1930320" progId="Equation.DSMT4">
                  <p:embed/>
                </p:oleObj>
              </mc:Choice>
              <mc:Fallback>
                <p:oleObj name="Equation" r:id="rId4" imgW="6222960" imgH="1930320" progId="Equation.DSMT4">
                  <p:embed/>
                  <p:pic>
                    <p:nvPicPr>
                      <p:cNvPr id="0" name="Object 2"/>
                      <p:cNvPicPr>
                        <a:picLocks noChangeAspect="1" noChangeArrowheads="1"/>
                      </p:cNvPicPr>
                      <p:nvPr/>
                    </p:nvPicPr>
                    <p:blipFill>
                      <a:blip r:embed="rId5"/>
                      <a:srcRect/>
                      <a:stretch>
                        <a:fillRect/>
                      </a:stretch>
                    </p:blipFill>
                    <p:spPr bwMode="auto">
                      <a:xfrm>
                        <a:off x="1138237" y="4038600"/>
                        <a:ext cx="6867526" cy="2128838"/>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Grp="1" noChangeArrowheads="1"/>
          </p:cNvSpPr>
          <p:nvPr>
            <p:ph type="title"/>
          </p:nvPr>
        </p:nvSpPr>
        <p:spPr>
          <a:xfrm>
            <a:off x="2362200" y="0"/>
            <a:ext cx="6400800" cy="1143000"/>
          </a:xfrm>
        </p:spPr>
        <p:txBody>
          <a:bodyPr/>
          <a:lstStyle/>
          <a:p>
            <a:r>
              <a:rPr lang="en-US" altLang="en-US" sz="2800" dirty="0"/>
              <a:t>Maximum Power Transfer – </a:t>
            </a:r>
            <a:br>
              <a:rPr lang="en-US" altLang="en-US" sz="2800" dirty="0"/>
            </a:br>
            <a:r>
              <a:rPr lang="en-US" altLang="en-US" sz="2800" dirty="0"/>
              <a:t>Maxima and Minima Problem</a:t>
            </a:r>
          </a:p>
        </p:txBody>
      </p:sp>
      <p:sp>
        <p:nvSpPr>
          <p:cNvPr id="300036" name="Rectangle 4"/>
          <p:cNvSpPr>
            <a:spLocks noGrp="1" noChangeArrowheads="1"/>
          </p:cNvSpPr>
          <p:nvPr>
            <p:ph type="body" idx="1"/>
          </p:nvPr>
        </p:nvSpPr>
        <p:spPr>
          <a:xfrm>
            <a:off x="152400" y="1371600"/>
            <a:ext cx="8534400" cy="990600"/>
          </a:xfrm>
          <a:noFill/>
          <a:ln/>
        </p:spPr>
        <p:txBody>
          <a:bodyPr lIns="91440" tIns="45720" rIns="91440" bIns="45720"/>
          <a:lstStyle/>
          <a:p>
            <a:pPr marL="0" indent="458788">
              <a:lnSpc>
                <a:spcPct val="90000"/>
              </a:lnSpc>
              <a:buFontTx/>
              <a:buNone/>
            </a:pPr>
            <a:r>
              <a:rPr lang="en-US" altLang="en-US" sz="2400" dirty="0">
                <a:cs typeface="Times New Roman" pitchFamily="18" charset="0"/>
              </a:rPr>
              <a:t>Next, we differentiate the power expression, with respect to </a:t>
            </a:r>
            <a:r>
              <a:rPr lang="en-US" altLang="en-US" sz="2400" i="1" dirty="0">
                <a:cs typeface="Times New Roman" pitchFamily="18" charset="0"/>
              </a:rPr>
              <a:t>R</a:t>
            </a:r>
            <a:r>
              <a:rPr lang="en-US" altLang="en-US" sz="2400" i="1" baseline="-25000" dirty="0">
                <a:cs typeface="Times New Roman" pitchFamily="18" charset="0"/>
              </a:rPr>
              <a:t>L</a:t>
            </a:r>
            <a:r>
              <a:rPr lang="en-US" altLang="en-US" sz="2400" dirty="0">
                <a:cs typeface="Times New Roman" pitchFamily="18" charset="0"/>
              </a:rPr>
              <a:t>.  We get</a:t>
            </a:r>
          </a:p>
        </p:txBody>
      </p:sp>
      <p:graphicFrame>
        <p:nvGraphicFramePr>
          <p:cNvPr id="2" name="Object 1"/>
          <p:cNvGraphicFramePr>
            <a:graphicFrameLocks noChangeAspect="1"/>
          </p:cNvGraphicFramePr>
          <p:nvPr>
            <p:extLst>
              <p:ext uri="{D42A27DB-BD31-4B8C-83A1-F6EECF244321}">
                <p14:modId xmlns:p14="http://schemas.microsoft.com/office/powerpoint/2010/main" val="3427102807"/>
              </p:ext>
            </p:extLst>
          </p:nvPr>
        </p:nvGraphicFramePr>
        <p:xfrm>
          <a:off x="381000" y="2438400"/>
          <a:ext cx="7639050" cy="1119188"/>
        </p:xfrm>
        <a:graphic>
          <a:graphicData uri="http://schemas.openxmlformats.org/presentationml/2006/ole">
            <mc:AlternateContent xmlns:mc="http://schemas.openxmlformats.org/markup-compatibility/2006">
              <mc:Choice xmlns:v="urn:schemas-microsoft-com:vml" Requires="v">
                <p:oleObj spid="_x0000_s438332" name="Equation" r:id="rId4" imgW="6921360" imgH="1015920" progId="Equation.DSMT4">
                  <p:embed/>
                </p:oleObj>
              </mc:Choice>
              <mc:Fallback>
                <p:oleObj name="Equation" r:id="rId4" imgW="6921360" imgH="1015920" progId="Equation.DSMT4">
                  <p:embed/>
                  <p:pic>
                    <p:nvPicPr>
                      <p:cNvPr id="0" name=""/>
                      <p:cNvPicPr>
                        <a:picLocks noChangeAspect="1" noChangeArrowheads="1"/>
                      </p:cNvPicPr>
                      <p:nvPr/>
                    </p:nvPicPr>
                    <p:blipFill>
                      <a:blip r:embed="rId5"/>
                      <a:srcRect/>
                      <a:stretch>
                        <a:fillRect/>
                      </a:stretch>
                    </p:blipFill>
                    <p:spPr bwMode="auto">
                      <a:xfrm>
                        <a:off x="381000" y="2438400"/>
                        <a:ext cx="7639050" cy="1119188"/>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p:cNvSpPr txBox="1">
            <a:spLocks noChangeArrowheads="1"/>
          </p:cNvSpPr>
          <p:nvPr/>
        </p:nvSpPr>
        <p:spPr bwMode="auto">
          <a:xfrm>
            <a:off x="304800" y="3657600"/>
            <a:ext cx="8534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400" kern="0" dirty="0">
                <a:cs typeface="Times New Roman" pitchFamily="18" charset="0"/>
              </a:rPr>
              <a:t>After that, we set this derivative equal to zero and solve, to get</a:t>
            </a:r>
          </a:p>
        </p:txBody>
      </p:sp>
      <p:graphicFrame>
        <p:nvGraphicFramePr>
          <p:cNvPr id="3" name="Object 2"/>
          <p:cNvGraphicFramePr>
            <a:graphicFrameLocks noChangeAspect="1"/>
          </p:cNvGraphicFramePr>
          <p:nvPr>
            <p:extLst>
              <p:ext uri="{D42A27DB-BD31-4B8C-83A1-F6EECF244321}">
                <p14:modId xmlns:p14="http://schemas.microsoft.com/office/powerpoint/2010/main" val="1015930104"/>
              </p:ext>
            </p:extLst>
          </p:nvPr>
        </p:nvGraphicFramePr>
        <p:xfrm>
          <a:off x="3810000" y="4438650"/>
          <a:ext cx="1358900" cy="419100"/>
        </p:xfrm>
        <a:graphic>
          <a:graphicData uri="http://schemas.openxmlformats.org/presentationml/2006/ole">
            <mc:AlternateContent xmlns:mc="http://schemas.openxmlformats.org/markup-compatibility/2006">
              <mc:Choice xmlns:v="urn:schemas-microsoft-com:vml" Requires="v">
                <p:oleObj spid="_x0000_s438333" name="Equation" r:id="rId6" imgW="1231560" imgH="380880" progId="Equation.DSMT4">
                  <p:embed/>
                </p:oleObj>
              </mc:Choice>
              <mc:Fallback>
                <p:oleObj name="Equation" r:id="rId6" imgW="1231560" imgH="380880" progId="Equation.DSMT4">
                  <p:embed/>
                  <p:pic>
                    <p:nvPicPr>
                      <p:cNvPr id="0" name=""/>
                      <p:cNvPicPr>
                        <a:picLocks noChangeAspect="1" noChangeArrowheads="1"/>
                      </p:cNvPicPr>
                      <p:nvPr/>
                    </p:nvPicPr>
                    <p:blipFill>
                      <a:blip r:embed="rId7"/>
                      <a:srcRect/>
                      <a:stretch>
                        <a:fillRect/>
                      </a:stretch>
                    </p:blipFill>
                    <p:spPr bwMode="auto">
                      <a:xfrm>
                        <a:off x="3810000" y="4438650"/>
                        <a:ext cx="1358900" cy="4191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4"/>
          <p:cNvSpPr txBox="1">
            <a:spLocks noChangeArrowheads="1"/>
          </p:cNvSpPr>
          <p:nvPr/>
        </p:nvSpPr>
        <p:spPr bwMode="auto">
          <a:xfrm>
            <a:off x="381000" y="5029200"/>
            <a:ext cx="8534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400" kern="0" dirty="0">
                <a:cs typeface="Times New Roman" pitchFamily="18" charset="0"/>
              </a:rPr>
              <a:t>Then, we examine the second </a:t>
            </a:r>
            <a:br>
              <a:rPr lang="en-US" altLang="en-US" sz="2400" kern="0" dirty="0">
                <a:cs typeface="Times New Roman" pitchFamily="18" charset="0"/>
              </a:rPr>
            </a:br>
            <a:r>
              <a:rPr lang="en-US" altLang="en-US" sz="2400" kern="0" dirty="0">
                <a:cs typeface="Times New Roman" pitchFamily="18" charset="0"/>
              </a:rPr>
              <a:t>derivative, and find out it is negative, </a:t>
            </a:r>
            <a:br>
              <a:rPr lang="en-US" altLang="en-US" sz="2400" kern="0" dirty="0">
                <a:cs typeface="Times New Roman" pitchFamily="18" charset="0"/>
              </a:rPr>
            </a:br>
            <a:r>
              <a:rPr lang="en-US" altLang="en-US" sz="2400" kern="0" dirty="0">
                <a:cs typeface="Times New Roman" pitchFamily="18" charset="0"/>
              </a:rPr>
              <a:t>so this is a local maximum.  </a:t>
            </a:r>
          </a:p>
        </p:txBody>
      </p:sp>
      <p:pic>
        <p:nvPicPr>
          <p:cNvPr id="8" name="Picture 4" descr="E:\Program Files\Microsoft Office\Clipart\standard\stddir2\bd07276_.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83245" y="5029200"/>
            <a:ext cx="2538984"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852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Grp="1" noChangeArrowheads="1"/>
          </p:cNvSpPr>
          <p:nvPr>
            <p:ph type="title"/>
          </p:nvPr>
        </p:nvSpPr>
        <p:spPr>
          <a:xfrm>
            <a:off x="2362200" y="0"/>
            <a:ext cx="6400800" cy="1143000"/>
          </a:xfrm>
        </p:spPr>
        <p:txBody>
          <a:bodyPr/>
          <a:lstStyle/>
          <a:p>
            <a:r>
              <a:rPr lang="en-US" altLang="en-US" sz="2800" dirty="0"/>
              <a:t>Maximum Power Transfer – </a:t>
            </a:r>
            <a:br>
              <a:rPr lang="en-US" altLang="en-US" sz="2800" dirty="0"/>
            </a:br>
            <a:r>
              <a:rPr lang="en-US" altLang="en-US" sz="2800" dirty="0"/>
              <a:t>Maxima and Minima Problem</a:t>
            </a:r>
          </a:p>
        </p:txBody>
      </p:sp>
      <p:sp>
        <p:nvSpPr>
          <p:cNvPr id="300036" name="Rectangle 4"/>
          <p:cNvSpPr>
            <a:spLocks noGrp="1" noChangeArrowheads="1"/>
          </p:cNvSpPr>
          <p:nvPr>
            <p:ph type="body" idx="1"/>
          </p:nvPr>
        </p:nvSpPr>
        <p:spPr>
          <a:xfrm>
            <a:off x="152400" y="1371600"/>
            <a:ext cx="8534400" cy="990600"/>
          </a:xfrm>
          <a:noFill/>
          <a:ln/>
        </p:spPr>
        <p:txBody>
          <a:bodyPr lIns="91440" tIns="45720" rIns="91440" bIns="45720"/>
          <a:lstStyle/>
          <a:p>
            <a:pPr marL="0" indent="458788">
              <a:lnSpc>
                <a:spcPct val="90000"/>
              </a:lnSpc>
              <a:buFontTx/>
              <a:buNone/>
            </a:pPr>
            <a:r>
              <a:rPr lang="en-US" altLang="en-US" sz="2400" dirty="0">
                <a:cs typeface="Times New Roman" pitchFamily="18" charset="0"/>
              </a:rPr>
              <a:t>So, we have </a:t>
            </a:r>
          </a:p>
        </p:txBody>
      </p:sp>
      <p:sp>
        <p:nvSpPr>
          <p:cNvPr id="5" name="Rectangle 4"/>
          <p:cNvSpPr txBox="1">
            <a:spLocks noChangeArrowheads="1"/>
          </p:cNvSpPr>
          <p:nvPr/>
        </p:nvSpPr>
        <p:spPr bwMode="auto">
          <a:xfrm>
            <a:off x="304800" y="3276600"/>
            <a:ext cx="8534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0">
              <a:lnSpc>
                <a:spcPct val="90000"/>
              </a:lnSpc>
              <a:buFontTx/>
              <a:buNone/>
            </a:pPr>
            <a:r>
              <a:rPr lang="en-US" altLang="en-US" sz="2400" kern="0" dirty="0">
                <a:cs typeface="Times New Roman" pitchFamily="18" charset="0"/>
              </a:rPr>
              <a:t>as a local maximum.  To complete the process, we examine the end points of the possible range of values, which we actually already did with our Guess 1 and Guess 2.  Those end points, where </a:t>
            </a:r>
            <a:r>
              <a:rPr lang="en-US" altLang="en-US" sz="2400" i="1" kern="0" dirty="0">
                <a:latin typeface="Times New Roman" panose="02020603050405020304" pitchFamily="18" charset="0"/>
                <a:cs typeface="Times New Roman" panose="02020603050405020304" pitchFamily="18" charset="0"/>
              </a:rPr>
              <a:t>R</a:t>
            </a:r>
            <a:r>
              <a:rPr lang="en-US" altLang="en-US" sz="2400" i="1" kern="0" baseline="-25000" dirty="0">
                <a:latin typeface="Times New Roman" panose="02020603050405020304" pitchFamily="18" charset="0"/>
                <a:cs typeface="Times New Roman" panose="02020603050405020304" pitchFamily="18" charset="0"/>
              </a:rPr>
              <a:t>L</a:t>
            </a:r>
            <a:r>
              <a:rPr lang="en-US" altLang="en-US" sz="2400" kern="0" dirty="0">
                <a:cs typeface="Times New Roman" pitchFamily="18" charset="0"/>
              </a:rPr>
              <a:t> = 0 and </a:t>
            </a:r>
            <a:r>
              <a:rPr lang="en-US" altLang="en-US" sz="2400" i="1" kern="0" dirty="0">
                <a:latin typeface="Times New Roman" panose="02020603050405020304" pitchFamily="18" charset="0"/>
                <a:cs typeface="Times New Roman" panose="02020603050405020304" pitchFamily="18" charset="0"/>
              </a:rPr>
              <a:t>R</a:t>
            </a:r>
            <a:r>
              <a:rPr lang="en-US" altLang="en-US" sz="2400" i="1" kern="0" baseline="-25000" dirty="0">
                <a:latin typeface="Times New Roman" panose="02020603050405020304" pitchFamily="18" charset="0"/>
                <a:cs typeface="Times New Roman" panose="02020603050405020304" pitchFamily="18" charset="0"/>
              </a:rPr>
              <a:t>L</a:t>
            </a:r>
            <a:r>
              <a:rPr lang="en-US" altLang="en-US" sz="2400" kern="0" dirty="0">
                <a:cs typeface="Times New Roman" pitchFamily="18" charset="0"/>
              </a:rPr>
              <a:t> = </a:t>
            </a:r>
            <a:r>
              <a:rPr lang="en-US" sz="2400" dirty="0">
                <a:latin typeface="Symbol" panose="05050102010706020507" pitchFamily="18" charset="2"/>
              </a:rPr>
              <a:t>¥</a:t>
            </a:r>
            <a:r>
              <a:rPr lang="en-US" altLang="en-US" sz="2400" kern="0" dirty="0">
                <a:cs typeface="Times New Roman" pitchFamily="18" charset="0"/>
              </a:rPr>
              <a:t>, were both zero values for power, so they were not the maximum value.  </a:t>
            </a:r>
          </a:p>
        </p:txBody>
      </p:sp>
      <p:graphicFrame>
        <p:nvGraphicFramePr>
          <p:cNvPr id="3" name="Object 2"/>
          <p:cNvGraphicFramePr>
            <a:graphicFrameLocks noChangeAspect="1"/>
          </p:cNvGraphicFramePr>
          <p:nvPr>
            <p:extLst>
              <p:ext uri="{D42A27DB-BD31-4B8C-83A1-F6EECF244321}">
                <p14:modId xmlns:p14="http://schemas.microsoft.com/office/powerpoint/2010/main" val="3163167461"/>
              </p:ext>
            </p:extLst>
          </p:nvPr>
        </p:nvGraphicFramePr>
        <p:xfrm>
          <a:off x="2362199" y="2057400"/>
          <a:ext cx="2223655" cy="685800"/>
        </p:xfrm>
        <a:graphic>
          <a:graphicData uri="http://schemas.openxmlformats.org/presentationml/2006/ole">
            <mc:AlternateContent xmlns:mc="http://schemas.openxmlformats.org/markup-compatibility/2006">
              <mc:Choice xmlns:v="urn:schemas-microsoft-com:vml" Requires="v">
                <p:oleObj spid="_x0000_s437283" name="Equation" r:id="rId4" imgW="1231560" imgH="380880" progId="Equation.DSMT4">
                  <p:embed/>
                </p:oleObj>
              </mc:Choice>
              <mc:Fallback>
                <p:oleObj name="Equation" r:id="rId4" imgW="1231560" imgH="380880" progId="Equation.DSMT4">
                  <p:embed/>
                  <p:pic>
                    <p:nvPicPr>
                      <p:cNvPr id="0" name="Object 1"/>
                      <p:cNvPicPr>
                        <a:picLocks noChangeAspect="1" noChangeArrowheads="1"/>
                      </p:cNvPicPr>
                      <p:nvPr/>
                    </p:nvPicPr>
                    <p:blipFill>
                      <a:blip r:embed="rId5"/>
                      <a:srcRect/>
                      <a:stretch>
                        <a:fillRect/>
                      </a:stretch>
                    </p:blipFill>
                    <p:spPr bwMode="auto">
                      <a:xfrm>
                        <a:off x="2362199" y="2057400"/>
                        <a:ext cx="2223655" cy="685800"/>
                      </a:xfrm>
                      <a:prstGeom prst="rect">
                        <a:avLst/>
                      </a:prstGeom>
                      <a:solidFill>
                        <a:schemeClr val="accent1"/>
                      </a:solidFill>
                      <a:ln w="12700">
                        <a:solidFill>
                          <a:srgbClr val="000000"/>
                        </a:solidFill>
                        <a:miter lim="800000"/>
                        <a:headEnd/>
                        <a:tailEnd/>
                      </a:ln>
                      <a:effectLst/>
                    </p:spPr>
                  </p:pic>
                </p:oleObj>
              </mc:Fallback>
            </mc:AlternateContent>
          </a:graphicData>
        </a:graphic>
      </p:graphicFrame>
      <p:sp>
        <p:nvSpPr>
          <p:cNvPr id="7" name="Rectangle 4"/>
          <p:cNvSpPr txBox="1">
            <a:spLocks noChangeArrowheads="1"/>
          </p:cNvSpPr>
          <p:nvPr/>
        </p:nvSpPr>
        <p:spPr bwMode="auto">
          <a:xfrm>
            <a:off x="381000" y="5029200"/>
            <a:ext cx="8534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400" kern="0" dirty="0">
                <a:cs typeface="Times New Roman" pitchFamily="18" charset="0"/>
              </a:rPr>
              <a:t>Finally, we look for discontinuities in the </a:t>
            </a:r>
            <a:br>
              <a:rPr lang="en-US" altLang="en-US" sz="2400" kern="0" dirty="0">
                <a:cs typeface="Times New Roman" pitchFamily="18" charset="0"/>
              </a:rPr>
            </a:br>
            <a:r>
              <a:rPr lang="en-US" altLang="en-US" sz="2400" kern="0" dirty="0">
                <a:cs typeface="Times New Roman" pitchFamily="18" charset="0"/>
              </a:rPr>
              <a:t>function, but there are none for positive </a:t>
            </a:r>
            <a:br>
              <a:rPr lang="en-US" altLang="en-US" sz="2400" kern="0" dirty="0">
                <a:cs typeface="Times New Roman" pitchFamily="18" charset="0"/>
              </a:rPr>
            </a:br>
            <a:r>
              <a:rPr lang="en-US" altLang="en-US" sz="2400" kern="0" dirty="0">
                <a:cs typeface="Times New Roman" pitchFamily="18" charset="0"/>
              </a:rPr>
              <a:t>values of </a:t>
            </a:r>
            <a:r>
              <a:rPr lang="en-US" altLang="en-US" sz="2400" i="1" kern="0" dirty="0">
                <a:latin typeface="Times New Roman" panose="02020603050405020304" pitchFamily="18" charset="0"/>
                <a:cs typeface="Times New Roman" panose="02020603050405020304" pitchFamily="18" charset="0"/>
              </a:rPr>
              <a:t>R</a:t>
            </a:r>
            <a:r>
              <a:rPr lang="en-US" altLang="en-US" sz="2400" i="1" kern="0" baseline="-25000" dirty="0">
                <a:latin typeface="Times New Roman" panose="02020603050405020304" pitchFamily="18" charset="0"/>
                <a:cs typeface="Times New Roman" panose="02020603050405020304" pitchFamily="18" charset="0"/>
              </a:rPr>
              <a:t>L</a:t>
            </a:r>
            <a:r>
              <a:rPr lang="en-US" altLang="en-US" sz="2400" kern="0" dirty="0">
                <a:cs typeface="Times New Roman" pitchFamily="18" charset="0"/>
              </a:rPr>
              <a:t> and </a:t>
            </a:r>
            <a:r>
              <a:rPr lang="en-US" altLang="en-US" sz="2400" i="1" kern="0" dirty="0">
                <a:latin typeface="Times New Roman" panose="02020603050405020304" pitchFamily="18" charset="0"/>
                <a:cs typeface="Times New Roman" panose="02020603050405020304" pitchFamily="18" charset="0"/>
              </a:rPr>
              <a:t>R</a:t>
            </a:r>
            <a:r>
              <a:rPr lang="en-US" altLang="en-US" sz="2400" i="1" kern="0" baseline="-25000" dirty="0">
                <a:latin typeface="Times New Roman" panose="02020603050405020304" pitchFamily="18" charset="0"/>
                <a:cs typeface="Times New Roman" panose="02020603050405020304" pitchFamily="18" charset="0"/>
              </a:rPr>
              <a:t>TH</a:t>
            </a:r>
            <a:r>
              <a:rPr lang="en-US" altLang="en-US" sz="2400" kern="0" dirty="0">
                <a:cs typeface="Times New Roman" pitchFamily="18" charset="0"/>
              </a:rPr>
              <a:t>.  </a:t>
            </a:r>
          </a:p>
          <a:p>
            <a:pPr marL="0" indent="458788">
              <a:lnSpc>
                <a:spcPct val="90000"/>
              </a:lnSpc>
              <a:buFontTx/>
              <a:buNone/>
            </a:pPr>
            <a:r>
              <a:rPr lang="en-US" altLang="en-US" sz="2400" kern="0" dirty="0">
                <a:cs typeface="Times New Roman" pitchFamily="18" charset="0"/>
              </a:rPr>
              <a:t>This value is our maximum value.</a:t>
            </a:r>
          </a:p>
        </p:txBody>
      </p:sp>
      <p:pic>
        <p:nvPicPr>
          <p:cNvPr id="8" name="Picture 4" descr="E:\Program Files\Microsoft Office\Clipart\standard\stddir2\bd07276_.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83245" y="5029200"/>
            <a:ext cx="2538984"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573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8" name="Rectangle 8"/>
          <p:cNvSpPr>
            <a:spLocks noChangeArrowheads="1"/>
          </p:cNvSpPr>
          <p:nvPr/>
        </p:nvSpPr>
        <p:spPr bwMode="auto">
          <a:xfrm>
            <a:off x="457200" y="4724400"/>
            <a:ext cx="8382000" cy="2133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562" name="Rectangle 2"/>
          <p:cNvSpPr>
            <a:spLocks noGrp="1" noChangeArrowheads="1"/>
          </p:cNvSpPr>
          <p:nvPr>
            <p:ph type="title"/>
          </p:nvPr>
        </p:nvSpPr>
        <p:spPr>
          <a:xfrm>
            <a:off x="609600" y="304800"/>
            <a:ext cx="7772400" cy="762000"/>
          </a:xfrm>
        </p:spPr>
        <p:txBody>
          <a:bodyPr/>
          <a:lstStyle/>
          <a:p>
            <a:r>
              <a:rPr lang="en-US" altLang="en-US" sz="4000"/>
              <a:t>Notes</a:t>
            </a:r>
          </a:p>
        </p:txBody>
      </p:sp>
      <p:sp>
        <p:nvSpPr>
          <p:cNvPr id="322563" name="Rectangle 3"/>
          <p:cNvSpPr>
            <a:spLocks noGrp="1" noChangeArrowheads="1"/>
          </p:cNvSpPr>
          <p:nvPr>
            <p:ph type="body" idx="1"/>
          </p:nvPr>
        </p:nvSpPr>
        <p:spPr>
          <a:xfrm>
            <a:off x="152400" y="1828800"/>
            <a:ext cx="8686800" cy="2871788"/>
          </a:xfrm>
          <a:noFill/>
          <a:ln/>
        </p:spPr>
        <p:txBody>
          <a:bodyPr lIns="91440" tIns="45720" rIns="91440" bIns="45720"/>
          <a:lstStyle/>
          <a:p>
            <a:pPr marL="0" indent="458788">
              <a:lnSpc>
                <a:spcPct val="90000"/>
              </a:lnSpc>
              <a:spcBef>
                <a:spcPct val="0"/>
              </a:spcBef>
              <a:buFontTx/>
              <a:buAutoNum type="arabicPeriod"/>
            </a:pPr>
            <a:r>
              <a:rPr lang="en-US" altLang="en-US" sz="2000" b="1" dirty="0"/>
              <a:t>We found that the maximum power is extracted from the source, when the load resistance is equal to the Thevenin resistance of the source.  </a:t>
            </a:r>
          </a:p>
          <a:p>
            <a:pPr marL="0" indent="458788">
              <a:lnSpc>
                <a:spcPct val="90000"/>
              </a:lnSpc>
              <a:spcBef>
                <a:spcPct val="0"/>
              </a:spcBef>
              <a:buFontTx/>
              <a:buAutoNum type="arabicPeriod"/>
            </a:pPr>
            <a:r>
              <a:rPr lang="en-US" altLang="en-US" sz="2000" dirty="0"/>
              <a:t>So the answer is that we should pick the resistance of the speaker in our vehicle to be equal to the Thevenin resistance of our audio source, to get the maximum power out of that audio source. </a:t>
            </a:r>
          </a:p>
          <a:p>
            <a:pPr marL="0" indent="458788">
              <a:lnSpc>
                <a:spcPct val="90000"/>
              </a:lnSpc>
              <a:spcBef>
                <a:spcPct val="0"/>
              </a:spcBef>
              <a:buFontTx/>
              <a:buAutoNum type="arabicPeriod"/>
            </a:pPr>
            <a:r>
              <a:rPr lang="en-US" altLang="en-US" sz="2000" dirty="0"/>
              <a:t>However, this conclusion is generally valid, and therefore significantly valuable.  We call the rule stated in note 1 as the Maximum Power Transfer rule.  </a:t>
            </a:r>
          </a:p>
          <a:p>
            <a:pPr marL="0" indent="458788">
              <a:lnSpc>
                <a:spcPct val="90000"/>
              </a:lnSpc>
              <a:spcBef>
                <a:spcPct val="0"/>
              </a:spcBef>
              <a:buFontTx/>
              <a:buAutoNum type="arabicPeriod"/>
            </a:pPr>
            <a:r>
              <a:rPr lang="en-US" altLang="en-US" sz="2000" dirty="0">
                <a:cs typeface="Times New Roman" pitchFamily="18" charset="0"/>
              </a:rPr>
              <a:t>This will be useful in a wide range of applications.  </a:t>
            </a:r>
          </a:p>
        </p:txBody>
      </p:sp>
      <p:pic>
        <p:nvPicPr>
          <p:cNvPr id="322565" name="Picture 5" descr="AG00384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246688"/>
            <a:ext cx="2438400" cy="1195387"/>
          </a:xfrm>
          <a:prstGeom prst="rect">
            <a:avLst/>
          </a:prstGeom>
          <a:noFill/>
          <a:extLst>
            <a:ext uri="{909E8E84-426E-40DD-AFC4-6F175D3DCCD1}">
              <a14:hiddenFill xmlns:a14="http://schemas.microsoft.com/office/drawing/2010/main">
                <a:solidFill>
                  <a:srgbClr val="FFFFFF"/>
                </a:solidFill>
              </a14:hiddenFill>
            </a:ext>
          </a:extLst>
        </p:spPr>
      </p:pic>
      <p:pic>
        <p:nvPicPr>
          <p:cNvPr id="322566" name="Picture 6" descr="j025449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572000"/>
            <a:ext cx="1752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22567" name="Picture 7" descr="AG00384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181600"/>
            <a:ext cx="2438400" cy="1195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609600" y="304800"/>
            <a:ext cx="7772400" cy="762000"/>
          </a:xfrm>
        </p:spPr>
        <p:txBody>
          <a:bodyPr/>
          <a:lstStyle/>
          <a:p>
            <a:r>
              <a:rPr lang="en-US" altLang="en-US" sz="4000" dirty="0"/>
              <a:t>Example Problem</a:t>
            </a:r>
          </a:p>
        </p:txBody>
      </p:sp>
      <p:sp>
        <p:nvSpPr>
          <p:cNvPr id="324611" name="Rectangle 3"/>
          <p:cNvSpPr>
            <a:spLocks noGrp="1" noChangeArrowheads="1"/>
          </p:cNvSpPr>
          <p:nvPr>
            <p:ph type="body" idx="1"/>
          </p:nvPr>
        </p:nvSpPr>
        <p:spPr>
          <a:xfrm>
            <a:off x="607017" y="1032575"/>
            <a:ext cx="7772400" cy="2209800"/>
          </a:xfrm>
          <a:noFill/>
          <a:ln/>
        </p:spPr>
        <p:txBody>
          <a:bodyPr lIns="91440" tIns="45720" rIns="91440" bIns="45720"/>
          <a:lstStyle/>
          <a:p>
            <a:pPr marL="0" indent="458788">
              <a:lnSpc>
                <a:spcPct val="90000"/>
              </a:lnSpc>
              <a:buFontTx/>
              <a:buNone/>
            </a:pPr>
            <a:r>
              <a:rPr lang="en-US" altLang="en-US" sz="2800" dirty="0">
                <a:cs typeface="Times New Roman" pitchFamily="18" charset="0"/>
              </a:rPr>
              <a:t>We wish to find the </a:t>
            </a:r>
            <a:r>
              <a:rPr lang="en-US" altLang="en-US" sz="2800" dirty="0"/>
              <a:t>maximum power that can be delivered to the load resistor, </a:t>
            </a:r>
            <a:r>
              <a:rPr lang="en-US" altLang="en-US" sz="2800" i="1" dirty="0">
                <a:latin typeface="Times New Roman" panose="02020603050405020304" pitchFamily="18" charset="0"/>
                <a:cs typeface="Times New Roman" panose="02020603050405020304" pitchFamily="18" charset="0"/>
              </a:rPr>
              <a:t>R</a:t>
            </a:r>
            <a:r>
              <a:rPr lang="en-US" altLang="en-US" sz="2800" i="1" baseline="-25000" dirty="0">
                <a:latin typeface="Times New Roman" panose="02020603050405020304" pitchFamily="18" charset="0"/>
                <a:cs typeface="Times New Roman" panose="02020603050405020304" pitchFamily="18" charset="0"/>
              </a:rPr>
              <a:t>L</a:t>
            </a:r>
            <a:r>
              <a:rPr lang="en-US" altLang="en-US" sz="2800" dirty="0"/>
              <a:t>, in the circuit below.  </a:t>
            </a:r>
            <a:r>
              <a:rPr lang="en-US" altLang="en-US" sz="2800" dirty="0">
                <a:cs typeface="Times New Roman" pitchFamily="18" charset="0"/>
              </a:rPr>
              <a:t>  </a:t>
            </a:r>
          </a:p>
          <a:p>
            <a:pPr marL="0" indent="458788">
              <a:lnSpc>
                <a:spcPct val="90000"/>
              </a:lnSpc>
              <a:buFontTx/>
              <a:buNone/>
            </a:pPr>
            <a:r>
              <a:rPr lang="en-US" altLang="en-US" sz="2000" dirty="0">
                <a:cs typeface="Times New Roman" pitchFamily="18" charset="0"/>
              </a:rPr>
              <a:t>We will find the </a:t>
            </a:r>
            <a:r>
              <a:rPr lang="en-US" altLang="en-US" sz="2000" dirty="0"/>
              <a:t>Thevenin </a:t>
            </a:r>
            <a:r>
              <a:rPr lang="en-US" altLang="en-US" sz="2000" dirty="0">
                <a:cs typeface="Times New Roman" pitchFamily="18" charset="0"/>
              </a:rPr>
              <a:t>equivalent as seen by the load resistor,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and use it to get the solution.  We begin by naming the terminals of the resistor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  </a:t>
            </a:r>
            <a:r>
              <a:rPr lang="en-US" altLang="en-US" sz="2000" dirty="0">
                <a:cs typeface="Times New Roman" pitchFamily="18" charset="0"/>
              </a:rPr>
              <a:t>in the diagram, as </a:t>
            </a:r>
            <a:r>
              <a:rPr lang="en-US" altLang="en-US" sz="2000" dirty="0">
                <a:latin typeface="Times New Roman" panose="02020603050405020304" pitchFamily="18" charset="0"/>
                <a:cs typeface="Times New Roman" panose="02020603050405020304" pitchFamily="18" charset="0"/>
              </a:rPr>
              <a:t>A</a:t>
            </a:r>
            <a:r>
              <a:rPr lang="en-US" altLang="en-US" sz="2000" dirty="0">
                <a:cs typeface="Times New Roman" pitchFamily="18" charset="0"/>
              </a:rPr>
              <a:t> and </a:t>
            </a:r>
            <a:r>
              <a:rPr lang="en-US" altLang="en-US" sz="2000" dirty="0">
                <a:latin typeface="Times New Roman" panose="02020603050405020304" pitchFamily="18" charset="0"/>
                <a:cs typeface="Times New Roman" panose="02020603050405020304" pitchFamily="18" charset="0"/>
              </a:rPr>
              <a:t>B</a:t>
            </a:r>
            <a:r>
              <a:rPr lang="en-US" altLang="en-US" sz="2000" dirty="0">
                <a:cs typeface="Times New Roman" pitchFamily="18" charset="0"/>
              </a:rPr>
              <a:t>.  </a:t>
            </a:r>
          </a:p>
        </p:txBody>
      </p:sp>
      <p:graphicFrame>
        <p:nvGraphicFramePr>
          <p:cNvPr id="324612" name="Object 4"/>
          <p:cNvGraphicFramePr>
            <a:graphicFrameLocks noChangeAspect="1"/>
          </p:cNvGraphicFramePr>
          <p:nvPr>
            <p:extLst>
              <p:ext uri="{D42A27DB-BD31-4B8C-83A1-F6EECF244321}">
                <p14:modId xmlns:p14="http://schemas.microsoft.com/office/powerpoint/2010/main" val="2500147584"/>
              </p:ext>
            </p:extLst>
          </p:nvPr>
        </p:nvGraphicFramePr>
        <p:xfrm>
          <a:off x="381000" y="3200400"/>
          <a:ext cx="8483600" cy="3403600"/>
        </p:xfrm>
        <a:graphic>
          <a:graphicData uri="http://schemas.openxmlformats.org/presentationml/2006/ole">
            <mc:AlternateContent xmlns:mc="http://schemas.openxmlformats.org/markup-compatibility/2006">
              <mc:Choice xmlns:v="urn:schemas-microsoft-com:vml" Requires="v">
                <p:oleObj spid="_x0000_s324665" name="Visio" r:id="rId4" imgW="8483795" imgH="3403080" progId="Visio.Drawing.11">
                  <p:embed/>
                </p:oleObj>
              </mc:Choice>
              <mc:Fallback>
                <p:oleObj name="Visio" r:id="rId4" imgW="8483795" imgH="3403080" progId="Visio.Drawing.11">
                  <p:embed/>
                  <p:pic>
                    <p:nvPicPr>
                      <p:cNvPr id="0" name="Object 4"/>
                      <p:cNvPicPr>
                        <a:picLocks noChangeAspect="1" noChangeArrowheads="1"/>
                      </p:cNvPicPr>
                      <p:nvPr/>
                    </p:nvPicPr>
                    <p:blipFill>
                      <a:blip r:embed="rId5"/>
                      <a:srcRect/>
                      <a:stretch>
                        <a:fillRect/>
                      </a:stretch>
                    </p:blipFill>
                    <p:spPr bwMode="auto">
                      <a:xfrm>
                        <a:off x="381000" y="3200400"/>
                        <a:ext cx="8483600" cy="34036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371600" y="0"/>
            <a:ext cx="7772400" cy="914400"/>
          </a:xfrm>
        </p:spPr>
        <p:txBody>
          <a:bodyPr/>
          <a:lstStyle/>
          <a:p>
            <a:r>
              <a:rPr lang="en-US" altLang="en-US" sz="4000"/>
              <a:t>Example Problem – Step 1</a:t>
            </a:r>
          </a:p>
        </p:txBody>
      </p:sp>
      <p:sp>
        <p:nvSpPr>
          <p:cNvPr id="326659" name="Rectangle 3"/>
          <p:cNvSpPr>
            <a:spLocks noGrp="1" noChangeArrowheads="1"/>
          </p:cNvSpPr>
          <p:nvPr>
            <p:ph type="body" idx="1"/>
          </p:nvPr>
        </p:nvSpPr>
        <p:spPr>
          <a:xfrm>
            <a:off x="609600" y="914400"/>
            <a:ext cx="7772400" cy="2362200"/>
          </a:xfrm>
          <a:noFill/>
          <a:ln/>
        </p:spPr>
        <p:txBody>
          <a:bodyPr lIns="91440" tIns="45720" rIns="91440" bIns="45720"/>
          <a:lstStyle/>
          <a:p>
            <a:pPr marL="0" indent="458788">
              <a:buFontTx/>
              <a:buNone/>
            </a:pPr>
            <a:r>
              <a:rPr lang="en-US" altLang="en-US" sz="2400" dirty="0">
                <a:cs typeface="Times New Roman" pitchFamily="18" charset="0"/>
              </a:rPr>
              <a:t>We begin by finding the open-circuit voltage </a:t>
            </a:r>
            <a:r>
              <a:rPr lang="en-US" altLang="en-US" sz="2400" i="1" dirty="0" err="1">
                <a:solidFill>
                  <a:srgbClr val="FF0000"/>
                </a:solidFill>
                <a:latin typeface="Times New Roman" panose="02020603050405020304" pitchFamily="18" charset="0"/>
                <a:cs typeface="Times New Roman" panose="02020603050405020304" pitchFamily="18" charset="0"/>
              </a:rPr>
              <a:t>v</a:t>
            </a:r>
            <a:r>
              <a:rPr lang="en-US" altLang="en-US" sz="2400" i="1" baseline="-25000" dirty="0" err="1">
                <a:solidFill>
                  <a:srgbClr val="FF0000"/>
                </a:solidFill>
                <a:latin typeface="Times New Roman" panose="02020603050405020304" pitchFamily="18" charset="0"/>
                <a:cs typeface="Times New Roman" panose="02020603050405020304" pitchFamily="18" charset="0"/>
              </a:rPr>
              <a:t>OC</a:t>
            </a:r>
            <a:r>
              <a:rPr lang="en-US" altLang="en-US" sz="2400" dirty="0">
                <a:cs typeface="Times New Roman" pitchFamily="18" charset="0"/>
              </a:rPr>
              <a:t> with the polarity defined in the circuit given below. 	</a:t>
            </a:r>
          </a:p>
          <a:p>
            <a:pPr marL="0" indent="458788">
              <a:buFontTx/>
              <a:buNone/>
            </a:pPr>
            <a:r>
              <a:rPr lang="en-US" altLang="en-US" sz="2400" dirty="0">
                <a:cs typeface="Times New Roman" pitchFamily="18" charset="0"/>
              </a:rPr>
              <a:t>We remove </a:t>
            </a:r>
            <a:r>
              <a:rPr lang="en-US" altLang="en-US" sz="2400" i="1" dirty="0">
                <a:latin typeface="Times New Roman" panose="02020603050405020304" pitchFamily="18" charset="0"/>
                <a:cs typeface="Times New Roman" panose="02020603050405020304" pitchFamily="18" charset="0"/>
              </a:rPr>
              <a:t>R</a:t>
            </a:r>
            <a:r>
              <a:rPr lang="en-US" altLang="en-US" sz="2400" i="1" baseline="-25000" dirty="0">
                <a:latin typeface="Times New Roman" panose="02020603050405020304" pitchFamily="18" charset="0"/>
                <a:cs typeface="Times New Roman" panose="02020603050405020304" pitchFamily="18" charset="0"/>
              </a:rPr>
              <a:t>L</a:t>
            </a:r>
            <a:r>
              <a:rPr lang="en-US" altLang="en-US" sz="2400" dirty="0">
                <a:cs typeface="Times New Roman" pitchFamily="18" charset="0"/>
              </a:rPr>
              <a:t>, since we are finding the Thevenin equivalent with respect to it.  </a:t>
            </a:r>
          </a:p>
        </p:txBody>
      </p:sp>
      <p:graphicFrame>
        <p:nvGraphicFramePr>
          <p:cNvPr id="326660" name="Object 4"/>
          <p:cNvGraphicFramePr>
            <a:graphicFrameLocks noChangeAspect="1"/>
          </p:cNvGraphicFramePr>
          <p:nvPr>
            <p:extLst>
              <p:ext uri="{D42A27DB-BD31-4B8C-83A1-F6EECF244321}">
                <p14:modId xmlns:p14="http://schemas.microsoft.com/office/powerpoint/2010/main" val="424040417"/>
              </p:ext>
            </p:extLst>
          </p:nvPr>
        </p:nvGraphicFramePr>
        <p:xfrm>
          <a:off x="381000" y="2971800"/>
          <a:ext cx="8483600" cy="3403600"/>
        </p:xfrm>
        <a:graphic>
          <a:graphicData uri="http://schemas.openxmlformats.org/presentationml/2006/ole">
            <mc:AlternateContent xmlns:mc="http://schemas.openxmlformats.org/markup-compatibility/2006">
              <mc:Choice xmlns:v="urn:schemas-microsoft-com:vml" Requires="v">
                <p:oleObj spid="_x0000_s326716" name="Visio" r:id="rId4" imgW="8483795" imgH="3403080" progId="Visio.Drawing.11">
                  <p:embed/>
                </p:oleObj>
              </mc:Choice>
              <mc:Fallback>
                <p:oleObj name="Visio" r:id="rId4" imgW="8483795" imgH="3403080" progId="Visio.Drawing.11">
                  <p:embed/>
                  <p:pic>
                    <p:nvPicPr>
                      <p:cNvPr id="0" name="Object 4"/>
                      <p:cNvPicPr>
                        <a:picLocks noChangeAspect="1" noChangeArrowheads="1"/>
                      </p:cNvPicPr>
                      <p:nvPr/>
                    </p:nvPicPr>
                    <p:blipFill>
                      <a:blip r:embed="rId5"/>
                      <a:srcRect/>
                      <a:stretch>
                        <a:fillRect/>
                      </a:stretch>
                    </p:blipFill>
                    <p:spPr bwMode="auto">
                      <a:xfrm>
                        <a:off x="381000" y="2971800"/>
                        <a:ext cx="8483600" cy="34036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1371600" y="0"/>
            <a:ext cx="7772400" cy="685800"/>
          </a:xfrm>
        </p:spPr>
        <p:txBody>
          <a:bodyPr/>
          <a:lstStyle/>
          <a:p>
            <a:r>
              <a:rPr lang="en-US" altLang="en-US" sz="4000"/>
              <a:t>Example Problem – Step 2</a:t>
            </a:r>
          </a:p>
        </p:txBody>
      </p:sp>
      <p:sp>
        <p:nvSpPr>
          <p:cNvPr id="330755" name="Rectangle 3"/>
          <p:cNvSpPr>
            <a:spLocks noGrp="1" noChangeArrowheads="1"/>
          </p:cNvSpPr>
          <p:nvPr>
            <p:ph type="body" idx="1"/>
          </p:nvPr>
        </p:nvSpPr>
        <p:spPr>
          <a:xfrm>
            <a:off x="609600" y="914400"/>
            <a:ext cx="7772400" cy="1600200"/>
          </a:xfrm>
          <a:noFill/>
          <a:ln/>
        </p:spPr>
        <p:txBody>
          <a:bodyPr lIns="91440" tIns="45720" rIns="91440" bIns="45720"/>
          <a:lstStyle/>
          <a:p>
            <a:pPr marL="0" indent="458788">
              <a:buFontTx/>
              <a:buNone/>
            </a:pPr>
            <a:r>
              <a:rPr lang="en-US" altLang="en-US" sz="2800" dirty="0">
                <a:cs typeface="Times New Roman" pitchFamily="18" charset="0"/>
              </a:rPr>
              <a:t>We find the voltage </a:t>
            </a:r>
            <a:r>
              <a:rPr lang="en-US" altLang="en-US" sz="2800" i="1" dirty="0" err="1">
                <a:solidFill>
                  <a:srgbClr val="FF0000"/>
                </a:solidFill>
                <a:latin typeface="Times New Roman" panose="02020603050405020304" pitchFamily="18" charset="0"/>
                <a:cs typeface="Times New Roman" panose="02020603050405020304" pitchFamily="18" charset="0"/>
              </a:rPr>
              <a:t>v</a:t>
            </a:r>
            <a:r>
              <a:rPr lang="en-US" altLang="en-US" sz="2800" i="1" baseline="-25000" dirty="0" err="1">
                <a:solidFill>
                  <a:srgbClr val="FF0000"/>
                </a:solidFill>
                <a:latin typeface="Times New Roman" panose="02020603050405020304" pitchFamily="18" charset="0"/>
                <a:cs typeface="Times New Roman" panose="02020603050405020304" pitchFamily="18" charset="0"/>
              </a:rPr>
              <a:t>OC</a:t>
            </a:r>
            <a:r>
              <a:rPr lang="en-US" altLang="en-US" sz="2800" dirty="0" err="1">
                <a:cs typeface="Times New Roman" pitchFamily="18" charset="0"/>
              </a:rPr>
              <a:t>.</a:t>
            </a:r>
            <a:r>
              <a:rPr lang="en-US" altLang="en-US" sz="2800" dirty="0">
                <a:cs typeface="Times New Roman" pitchFamily="18" charset="0"/>
              </a:rPr>
              <a:t>  Writing VDR as</a:t>
            </a:r>
          </a:p>
        </p:txBody>
      </p:sp>
      <p:sp>
        <p:nvSpPr>
          <p:cNvPr id="330758" name="Rectangle 6"/>
          <p:cNvSpPr>
            <a:spLocks noChangeArrowheads="1"/>
          </p:cNvSpPr>
          <p:nvPr/>
        </p:nvSpPr>
        <p:spPr bwMode="auto">
          <a:xfrm>
            <a:off x="1143000" y="1828800"/>
            <a:ext cx="6096000" cy="1219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330756" name="Object 4"/>
          <p:cNvGraphicFramePr>
            <a:graphicFrameLocks noChangeAspect="1"/>
          </p:cNvGraphicFramePr>
          <p:nvPr>
            <p:extLst>
              <p:ext uri="{D42A27DB-BD31-4B8C-83A1-F6EECF244321}">
                <p14:modId xmlns:p14="http://schemas.microsoft.com/office/powerpoint/2010/main" val="1915918558"/>
              </p:ext>
            </p:extLst>
          </p:nvPr>
        </p:nvGraphicFramePr>
        <p:xfrm>
          <a:off x="1209675" y="1787525"/>
          <a:ext cx="5810250" cy="1027113"/>
        </p:xfrm>
        <a:graphic>
          <a:graphicData uri="http://schemas.openxmlformats.org/presentationml/2006/ole">
            <mc:AlternateContent xmlns:mc="http://schemas.openxmlformats.org/markup-compatibility/2006">
              <mc:Choice xmlns:v="urn:schemas-microsoft-com:vml" Requires="v">
                <p:oleObj spid="_x0000_s330867" name="Equation" r:id="rId4" imgW="2654280" imgH="469800" progId="Equation.DSMT4">
                  <p:embed/>
                </p:oleObj>
              </mc:Choice>
              <mc:Fallback>
                <p:oleObj name="Equation" r:id="rId4" imgW="2654280" imgH="469800" progId="Equation.DSMT4">
                  <p:embed/>
                  <p:pic>
                    <p:nvPicPr>
                      <p:cNvPr id="0" name="Object 4"/>
                      <p:cNvPicPr>
                        <a:picLocks noChangeAspect="1" noChangeArrowheads="1"/>
                      </p:cNvPicPr>
                      <p:nvPr/>
                    </p:nvPicPr>
                    <p:blipFill>
                      <a:blip r:embed="rId5"/>
                      <a:srcRect/>
                      <a:stretch>
                        <a:fillRect/>
                      </a:stretch>
                    </p:blipFill>
                    <p:spPr bwMode="auto">
                      <a:xfrm>
                        <a:off x="1209675" y="1787525"/>
                        <a:ext cx="5810250" cy="102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4040417"/>
              </p:ext>
            </p:extLst>
          </p:nvPr>
        </p:nvGraphicFramePr>
        <p:xfrm>
          <a:off x="381000" y="2971800"/>
          <a:ext cx="8483600" cy="3403600"/>
        </p:xfrm>
        <a:graphic>
          <a:graphicData uri="http://schemas.openxmlformats.org/presentationml/2006/ole">
            <mc:AlternateContent xmlns:mc="http://schemas.openxmlformats.org/markup-compatibility/2006">
              <mc:Choice xmlns:v="urn:schemas-microsoft-com:vml" Requires="v">
                <p:oleObj spid="_x0000_s330868" name="Visio" r:id="rId6" imgW="8483795" imgH="3403080" progId="Visio.Drawing.11">
                  <p:embed/>
                </p:oleObj>
              </mc:Choice>
              <mc:Fallback>
                <p:oleObj name="Visio" r:id="rId6" imgW="8483795" imgH="3403080" progId="Visio.Drawing.11">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2971800"/>
                        <a:ext cx="8483600" cy="34036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1" name="Rectangle 3"/>
          <p:cNvSpPr>
            <a:spLocks noGrp="1" noChangeArrowheads="1"/>
          </p:cNvSpPr>
          <p:nvPr>
            <p:ph type="title"/>
          </p:nvPr>
        </p:nvSpPr>
        <p:spPr>
          <a:xfrm>
            <a:off x="1371600" y="0"/>
            <a:ext cx="7772400" cy="685800"/>
          </a:xfrm>
        </p:spPr>
        <p:txBody>
          <a:bodyPr/>
          <a:lstStyle/>
          <a:p>
            <a:r>
              <a:rPr lang="en-US" altLang="en-US" sz="4000" dirty="0"/>
              <a:t>Example Problem – Step 3</a:t>
            </a:r>
          </a:p>
        </p:txBody>
      </p:sp>
      <p:sp>
        <p:nvSpPr>
          <p:cNvPr id="334852" name="Rectangle 4"/>
          <p:cNvSpPr>
            <a:spLocks noGrp="1" noChangeArrowheads="1"/>
          </p:cNvSpPr>
          <p:nvPr>
            <p:ph type="body" idx="1"/>
          </p:nvPr>
        </p:nvSpPr>
        <p:spPr>
          <a:xfrm>
            <a:off x="3086100" y="1067593"/>
            <a:ext cx="5638800" cy="2614127"/>
          </a:xfrm>
          <a:noFill/>
          <a:ln/>
        </p:spPr>
        <p:txBody>
          <a:bodyPr lIns="91440" tIns="45720" rIns="91440" bIns="45720"/>
          <a:lstStyle/>
          <a:p>
            <a:pPr marL="0" indent="458788">
              <a:buFontTx/>
              <a:buNone/>
            </a:pPr>
            <a:r>
              <a:rPr lang="en-US" altLang="en-US" sz="2400" dirty="0">
                <a:cs typeface="Times New Roman" pitchFamily="18" charset="0"/>
              </a:rPr>
              <a:t>Next, we will find the equivalent resistance seen by the load resistor.  We will call this equivalent resistance </a:t>
            </a:r>
            <a:r>
              <a:rPr lang="en-US" altLang="en-US" sz="2400" i="1" dirty="0">
                <a:solidFill>
                  <a:srgbClr val="FF0000"/>
                </a:solidFill>
                <a:latin typeface="Times New Roman" panose="02020603050405020304" pitchFamily="18" charset="0"/>
                <a:cs typeface="Times New Roman" panose="02020603050405020304" pitchFamily="18" charset="0"/>
              </a:rPr>
              <a:t>R</a:t>
            </a:r>
            <a:r>
              <a:rPr lang="en-US" altLang="en-US" sz="2400" i="1" baseline="-25000" dirty="0">
                <a:solidFill>
                  <a:srgbClr val="FF0000"/>
                </a:solidFill>
                <a:latin typeface="Times New Roman" panose="02020603050405020304" pitchFamily="18" charset="0"/>
                <a:cs typeface="Times New Roman" panose="02020603050405020304" pitchFamily="18" charset="0"/>
              </a:rPr>
              <a:t>EQ</a:t>
            </a:r>
            <a:r>
              <a:rPr lang="en-US" altLang="en-US" sz="2400" dirty="0">
                <a:cs typeface="Times New Roman" pitchFamily="18" charset="0"/>
              </a:rPr>
              <a:t>.  The first step in this solution is to set the independent sources equal to zero.  We get this circuit, shown below.</a:t>
            </a:r>
          </a:p>
        </p:txBody>
      </p:sp>
      <p:grpSp>
        <p:nvGrpSpPr>
          <p:cNvPr id="2" name="Group 1"/>
          <p:cNvGrpSpPr/>
          <p:nvPr/>
        </p:nvGrpSpPr>
        <p:grpSpPr>
          <a:xfrm>
            <a:off x="0" y="2385527"/>
            <a:ext cx="9144000" cy="4495800"/>
            <a:chOff x="0" y="2362200"/>
            <a:chExt cx="9144000" cy="4495800"/>
          </a:xfrm>
        </p:grpSpPr>
        <p:graphicFrame>
          <p:nvGraphicFramePr>
            <p:cNvPr id="334850" name="Object 2"/>
            <p:cNvGraphicFramePr>
              <a:graphicFrameLocks noChangeAspect="1"/>
            </p:cNvGraphicFramePr>
            <p:nvPr>
              <p:extLst>
                <p:ext uri="{D42A27DB-BD31-4B8C-83A1-F6EECF244321}">
                  <p14:modId xmlns:p14="http://schemas.microsoft.com/office/powerpoint/2010/main" val="588255639"/>
                </p:ext>
              </p:extLst>
            </p:nvPr>
          </p:nvGraphicFramePr>
          <p:xfrm>
            <a:off x="2667000" y="3884613"/>
            <a:ext cx="6477000" cy="2973387"/>
          </p:xfrm>
          <a:graphic>
            <a:graphicData uri="http://schemas.openxmlformats.org/presentationml/2006/ole">
              <mc:AlternateContent xmlns:mc="http://schemas.openxmlformats.org/markup-compatibility/2006">
                <mc:Choice xmlns:v="urn:schemas-microsoft-com:vml" Requires="v">
                  <p:oleObj spid="_x0000_s334909" name="Visio" r:id="rId4" imgW="7416230" imgH="3403080" progId="Visio.Drawing.11">
                    <p:embed/>
                  </p:oleObj>
                </mc:Choice>
                <mc:Fallback>
                  <p:oleObj name="Visio" r:id="rId4" imgW="7416230" imgH="3403080" progId="Visio.Drawing.11">
                    <p:embed/>
                    <p:pic>
                      <p:nvPicPr>
                        <p:cNvPr id="0" name="Object 2"/>
                        <p:cNvPicPr>
                          <a:picLocks noChangeAspect="1" noChangeArrowheads="1"/>
                        </p:cNvPicPr>
                        <p:nvPr/>
                      </p:nvPicPr>
                      <p:blipFill>
                        <a:blip r:embed="rId5"/>
                        <a:srcRect/>
                        <a:stretch>
                          <a:fillRect/>
                        </a:stretch>
                      </p:blipFill>
                      <p:spPr bwMode="auto">
                        <a:xfrm>
                          <a:off x="2667000" y="3884613"/>
                          <a:ext cx="6477000" cy="297338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4853" name="Text Box 5"/>
            <p:cNvSpPr txBox="1">
              <a:spLocks noChangeArrowheads="1"/>
            </p:cNvSpPr>
            <p:nvPr/>
          </p:nvSpPr>
          <p:spPr bwMode="auto">
            <a:xfrm>
              <a:off x="0" y="2362200"/>
              <a:ext cx="2590800" cy="3416300"/>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solidFill>
                    <a:schemeClr val="bg1"/>
                  </a:solidFill>
                </a:rPr>
                <a:t>Note that the voltage source becomes a short circuit, and the current source becomes an open circuit.  These represent zero-valued sources.</a:t>
              </a:r>
            </a:p>
          </p:txBody>
        </p:sp>
        <p:sp>
          <p:nvSpPr>
            <p:cNvPr id="334854" name="Line 6"/>
            <p:cNvSpPr>
              <a:spLocks noChangeShapeType="1"/>
            </p:cNvSpPr>
            <p:nvPr/>
          </p:nvSpPr>
          <p:spPr bwMode="auto">
            <a:xfrm>
              <a:off x="2133600" y="3733800"/>
              <a:ext cx="2362200" cy="1524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4855" name="Line 7"/>
            <p:cNvSpPr>
              <a:spLocks noChangeShapeType="1"/>
            </p:cNvSpPr>
            <p:nvPr/>
          </p:nvSpPr>
          <p:spPr bwMode="auto">
            <a:xfrm>
              <a:off x="2209800" y="4876800"/>
              <a:ext cx="533400" cy="609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2" name="Rectangle 6"/>
          <p:cNvSpPr>
            <a:spLocks noChangeArrowheads="1"/>
          </p:cNvSpPr>
          <p:nvPr/>
        </p:nvSpPr>
        <p:spPr bwMode="auto">
          <a:xfrm>
            <a:off x="762000" y="2122714"/>
            <a:ext cx="7696200" cy="1066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6898" name="Rectangle 2"/>
          <p:cNvSpPr>
            <a:spLocks noGrp="1" noChangeArrowheads="1"/>
          </p:cNvSpPr>
          <p:nvPr>
            <p:ph type="title"/>
          </p:nvPr>
        </p:nvSpPr>
        <p:spPr>
          <a:xfrm>
            <a:off x="1371600" y="0"/>
            <a:ext cx="7772400" cy="685800"/>
          </a:xfrm>
        </p:spPr>
        <p:txBody>
          <a:bodyPr/>
          <a:lstStyle/>
          <a:p>
            <a:r>
              <a:rPr lang="en-US" altLang="en-US" sz="4000" dirty="0"/>
              <a:t>Example Problem – Step 4</a:t>
            </a:r>
          </a:p>
        </p:txBody>
      </p:sp>
      <p:sp>
        <p:nvSpPr>
          <p:cNvPr id="336899" name="Rectangle 3"/>
          <p:cNvSpPr>
            <a:spLocks noGrp="1" noChangeArrowheads="1"/>
          </p:cNvSpPr>
          <p:nvPr>
            <p:ph type="body" idx="1"/>
          </p:nvPr>
        </p:nvSpPr>
        <p:spPr>
          <a:xfrm>
            <a:off x="609600" y="914400"/>
            <a:ext cx="7772400" cy="1447800"/>
          </a:xfrm>
          <a:noFill/>
          <a:ln/>
        </p:spPr>
        <p:txBody>
          <a:bodyPr lIns="91440" tIns="45720" rIns="91440" bIns="45720"/>
          <a:lstStyle/>
          <a:p>
            <a:pPr marL="0" indent="458788">
              <a:lnSpc>
                <a:spcPct val="90000"/>
              </a:lnSpc>
              <a:buFontTx/>
              <a:buNone/>
            </a:pPr>
            <a:r>
              <a:rPr lang="en-US" altLang="en-US" sz="2000" dirty="0">
                <a:cs typeface="Times New Roman" pitchFamily="18" charset="0"/>
              </a:rPr>
              <a:t>To find the equivalent resistance, </a:t>
            </a:r>
            <a:r>
              <a:rPr lang="en-US" altLang="en-US" sz="2000" i="1" dirty="0">
                <a:solidFill>
                  <a:srgbClr val="FF0000"/>
                </a:solidFill>
                <a:latin typeface="Times New Roman" panose="02020603050405020304" pitchFamily="18" charset="0"/>
                <a:cs typeface="Times New Roman" panose="02020603050405020304" pitchFamily="18" charset="0"/>
              </a:rPr>
              <a:t>R</a:t>
            </a:r>
            <a:r>
              <a:rPr lang="en-US" altLang="en-US" sz="2000" i="1" baseline="-25000" dirty="0">
                <a:solidFill>
                  <a:srgbClr val="FF0000"/>
                </a:solidFill>
                <a:latin typeface="Times New Roman" panose="02020603050405020304" pitchFamily="18" charset="0"/>
                <a:cs typeface="Times New Roman" panose="02020603050405020304" pitchFamily="18" charset="0"/>
              </a:rPr>
              <a:t>EQ</a:t>
            </a:r>
            <a:r>
              <a:rPr lang="en-US" altLang="en-US" sz="2000" dirty="0">
                <a:cs typeface="Times New Roman" pitchFamily="18" charset="0"/>
              </a:rPr>
              <a:t>, we simply combine resistances in parallel and in series. We have</a:t>
            </a:r>
          </a:p>
        </p:txBody>
      </p:sp>
      <p:graphicFrame>
        <p:nvGraphicFramePr>
          <p:cNvPr id="336900" name="Object 4"/>
          <p:cNvGraphicFramePr>
            <a:graphicFrameLocks noChangeAspect="1"/>
          </p:cNvGraphicFramePr>
          <p:nvPr>
            <p:extLst>
              <p:ext uri="{D42A27DB-BD31-4B8C-83A1-F6EECF244321}">
                <p14:modId xmlns:p14="http://schemas.microsoft.com/office/powerpoint/2010/main" val="176616805"/>
              </p:ext>
            </p:extLst>
          </p:nvPr>
        </p:nvGraphicFramePr>
        <p:xfrm>
          <a:off x="1447800" y="2185420"/>
          <a:ext cx="6143625" cy="941388"/>
        </p:xfrm>
        <a:graphic>
          <a:graphicData uri="http://schemas.openxmlformats.org/presentationml/2006/ole">
            <mc:AlternateContent xmlns:mc="http://schemas.openxmlformats.org/markup-compatibility/2006">
              <mc:Choice xmlns:v="urn:schemas-microsoft-com:vml" Requires="v">
                <p:oleObj spid="_x0000_s337007" name="Equation" r:id="rId4" imgW="3314520" imgH="507960" progId="Equation.DSMT4">
                  <p:embed/>
                </p:oleObj>
              </mc:Choice>
              <mc:Fallback>
                <p:oleObj name="Equation" r:id="rId4" imgW="3314520" imgH="507960" progId="Equation.DSMT4">
                  <p:embed/>
                  <p:pic>
                    <p:nvPicPr>
                      <p:cNvPr id="0" name="Object 4"/>
                      <p:cNvPicPr>
                        <a:picLocks noChangeAspect="1" noChangeArrowheads="1"/>
                      </p:cNvPicPr>
                      <p:nvPr/>
                    </p:nvPicPr>
                    <p:blipFill>
                      <a:blip r:embed="rId5"/>
                      <a:srcRect/>
                      <a:stretch>
                        <a:fillRect/>
                      </a:stretch>
                    </p:blipFill>
                    <p:spPr bwMode="auto">
                      <a:xfrm>
                        <a:off x="1447800" y="2185420"/>
                        <a:ext cx="6143625"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2"/>
          <p:cNvGraphicFramePr>
            <a:graphicFrameLocks noChangeAspect="1"/>
          </p:cNvGraphicFramePr>
          <p:nvPr>
            <p:extLst>
              <p:ext uri="{D42A27DB-BD31-4B8C-83A1-F6EECF244321}">
                <p14:modId xmlns:p14="http://schemas.microsoft.com/office/powerpoint/2010/main" val="2400889096"/>
              </p:ext>
            </p:extLst>
          </p:nvPr>
        </p:nvGraphicFramePr>
        <p:xfrm>
          <a:off x="2438400" y="3581400"/>
          <a:ext cx="6477000" cy="2973387"/>
        </p:xfrm>
        <a:graphic>
          <a:graphicData uri="http://schemas.openxmlformats.org/presentationml/2006/ole">
            <mc:AlternateContent xmlns:mc="http://schemas.openxmlformats.org/markup-compatibility/2006">
              <mc:Choice xmlns:v="urn:schemas-microsoft-com:vml" Requires="v">
                <p:oleObj spid="_x0000_s337008" name="Visio" r:id="rId6" imgW="7416230" imgH="3403080" progId="Visio.Drawing.11">
                  <p:embed/>
                </p:oleObj>
              </mc:Choice>
              <mc:Fallback>
                <p:oleObj name="Visio" r:id="rId6" imgW="7416230" imgH="3403080" progId="Visio.Drawing.11">
                  <p:embed/>
                  <p:pic>
                    <p:nvPicPr>
                      <p:cNvPr id="0" name=""/>
                      <p:cNvPicPr>
                        <a:picLocks noChangeAspect="1" noChangeArrowheads="1"/>
                      </p:cNvPicPr>
                      <p:nvPr/>
                    </p:nvPicPr>
                    <p:blipFill>
                      <a:blip r:embed="rId7"/>
                      <a:srcRect/>
                      <a:stretch>
                        <a:fillRect/>
                      </a:stretch>
                    </p:blipFill>
                    <p:spPr bwMode="auto">
                      <a:xfrm>
                        <a:off x="2438400" y="3581400"/>
                        <a:ext cx="6477000" cy="297338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1371600" y="0"/>
            <a:ext cx="7772400" cy="685800"/>
          </a:xfrm>
        </p:spPr>
        <p:txBody>
          <a:bodyPr/>
          <a:lstStyle/>
          <a:p>
            <a:r>
              <a:rPr lang="en-US" altLang="en-US" sz="3200" dirty="0"/>
              <a:t>Example Problem – Step 5</a:t>
            </a:r>
          </a:p>
        </p:txBody>
      </p:sp>
      <p:sp>
        <p:nvSpPr>
          <p:cNvPr id="340995" name="Rectangle 3"/>
          <p:cNvSpPr>
            <a:spLocks noGrp="1" noChangeArrowheads="1"/>
          </p:cNvSpPr>
          <p:nvPr>
            <p:ph type="body" idx="1"/>
          </p:nvPr>
        </p:nvSpPr>
        <p:spPr>
          <a:xfrm>
            <a:off x="381000" y="1143000"/>
            <a:ext cx="8534400" cy="1905000"/>
          </a:xfrm>
          <a:noFill/>
          <a:ln/>
        </p:spPr>
        <p:txBody>
          <a:bodyPr lIns="91440" tIns="45720" rIns="91440" bIns="45720"/>
          <a:lstStyle/>
          <a:p>
            <a:pPr marL="0" indent="458788">
              <a:lnSpc>
                <a:spcPct val="90000"/>
              </a:lnSpc>
              <a:buFontTx/>
              <a:buNone/>
            </a:pPr>
            <a:r>
              <a:rPr lang="en-US" altLang="en-US" sz="2400" dirty="0">
                <a:cs typeface="Times New Roman" pitchFamily="18" charset="0"/>
              </a:rPr>
              <a:t>To complete this problem, we would redraw the circuit, showing the complete </a:t>
            </a:r>
            <a:r>
              <a:rPr lang="en-US" altLang="en-US" sz="2400" dirty="0" err="1"/>
              <a:t>Thevenin</a:t>
            </a:r>
            <a:r>
              <a:rPr lang="en-US" altLang="en-US" sz="2400" dirty="0" err="1">
                <a:latin typeface="Times New Roman"/>
                <a:cs typeface="Times New Roman" pitchFamily="18" charset="0"/>
              </a:rPr>
              <a:t>’</a:t>
            </a:r>
            <a:r>
              <a:rPr lang="en-US" altLang="en-US" sz="2400" dirty="0" err="1">
                <a:cs typeface="Times New Roman" pitchFamily="18" charset="0"/>
              </a:rPr>
              <a:t>s</a:t>
            </a:r>
            <a:r>
              <a:rPr lang="en-US" altLang="en-US" sz="2400" dirty="0">
                <a:cs typeface="Times New Roman" pitchFamily="18" charset="0"/>
              </a:rPr>
              <a:t> equivalent, connected to the load.  Also, to get maximum power transfer, we make the load equal to the Thevenin resistance of the source.  This has been done here.  </a:t>
            </a:r>
          </a:p>
        </p:txBody>
      </p:sp>
      <p:pic>
        <p:nvPicPr>
          <p:cNvPr id="341051" name="Picture 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00400"/>
            <a:ext cx="5867400" cy="2967813"/>
          </a:xfrm>
          <a:prstGeom prst="rect">
            <a:avLst/>
          </a:prstGeom>
          <a:solidFill>
            <a:srgbClr val="FFC000"/>
          </a:solidFill>
          <a:ln w="76200">
            <a:solidFill>
              <a:srgbClr val="FFC000"/>
            </a:solidFill>
          </a:ln>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685800"/>
            <a:ext cx="7772400" cy="2133600"/>
          </a:xfrm>
        </p:spPr>
        <p:txBody>
          <a:bodyPr/>
          <a:lstStyle/>
          <a:p>
            <a:r>
              <a:rPr lang="en-US" altLang="en-US" dirty="0"/>
              <a:t>Maximum Power Transfer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1371600" y="0"/>
            <a:ext cx="7772400" cy="685800"/>
          </a:xfrm>
        </p:spPr>
        <p:txBody>
          <a:bodyPr/>
          <a:lstStyle/>
          <a:p>
            <a:r>
              <a:rPr lang="en-US" altLang="en-US" sz="3200" dirty="0"/>
              <a:t>Example Problem – Step 6</a:t>
            </a:r>
          </a:p>
        </p:txBody>
      </p:sp>
      <p:sp>
        <p:nvSpPr>
          <p:cNvPr id="340995" name="Rectangle 3"/>
          <p:cNvSpPr>
            <a:spLocks noGrp="1" noChangeArrowheads="1"/>
          </p:cNvSpPr>
          <p:nvPr>
            <p:ph type="body" idx="1"/>
          </p:nvPr>
        </p:nvSpPr>
        <p:spPr>
          <a:xfrm>
            <a:off x="304800" y="838200"/>
            <a:ext cx="7772400" cy="1905000"/>
          </a:xfrm>
          <a:noFill/>
          <a:ln/>
        </p:spPr>
        <p:txBody>
          <a:bodyPr lIns="91440" tIns="45720" rIns="91440" bIns="45720"/>
          <a:lstStyle/>
          <a:p>
            <a:pPr marL="0" indent="458788">
              <a:lnSpc>
                <a:spcPct val="90000"/>
              </a:lnSpc>
              <a:buFontTx/>
              <a:buNone/>
            </a:pPr>
            <a:r>
              <a:rPr lang="en-US" altLang="en-US" sz="2400" dirty="0">
                <a:cs typeface="Times New Roman" pitchFamily="18" charset="0"/>
              </a:rPr>
              <a:t>Finally, we calculate the power absorbed by the load.  Because the resistances are equal, the voltage across the load is half that of the source.   We have  </a:t>
            </a:r>
          </a:p>
        </p:txBody>
      </p:sp>
      <p:graphicFrame>
        <p:nvGraphicFramePr>
          <p:cNvPr id="340997" name="Object 5"/>
          <p:cNvGraphicFramePr>
            <a:graphicFrameLocks noChangeAspect="1"/>
          </p:cNvGraphicFramePr>
          <p:nvPr>
            <p:extLst>
              <p:ext uri="{D42A27DB-BD31-4B8C-83A1-F6EECF244321}">
                <p14:modId xmlns:p14="http://schemas.microsoft.com/office/powerpoint/2010/main" val="214129017"/>
              </p:ext>
            </p:extLst>
          </p:nvPr>
        </p:nvGraphicFramePr>
        <p:xfrm>
          <a:off x="1752600" y="2057400"/>
          <a:ext cx="7235825" cy="2201814"/>
        </p:xfrm>
        <a:graphic>
          <a:graphicData uri="http://schemas.openxmlformats.org/presentationml/2006/ole">
            <mc:AlternateContent xmlns:mc="http://schemas.openxmlformats.org/markup-compatibility/2006">
              <mc:Choice xmlns:v="urn:schemas-microsoft-com:vml" Requires="v">
                <p:oleObj spid="_x0000_s439322" name="Equation" r:id="rId4" imgW="6045120" imgH="1828800" progId="Equation.DSMT4">
                  <p:embed/>
                </p:oleObj>
              </mc:Choice>
              <mc:Fallback>
                <p:oleObj name="Equation" r:id="rId4" imgW="6045120" imgH="1828800" progId="Equation.DSMT4">
                  <p:embed/>
                  <p:pic>
                    <p:nvPicPr>
                      <p:cNvPr id="0" name=""/>
                      <p:cNvPicPr>
                        <a:picLocks noChangeAspect="1" noChangeArrowheads="1"/>
                      </p:cNvPicPr>
                      <p:nvPr/>
                    </p:nvPicPr>
                    <p:blipFill>
                      <a:blip r:embed="rId5"/>
                      <a:srcRect/>
                      <a:stretch>
                        <a:fillRect/>
                      </a:stretch>
                    </p:blipFill>
                    <p:spPr bwMode="auto">
                      <a:xfrm>
                        <a:off x="1752600" y="2057400"/>
                        <a:ext cx="7235825" cy="2201814"/>
                      </a:xfrm>
                      <a:prstGeom prst="rect">
                        <a:avLst/>
                      </a:prstGeom>
                      <a:solidFill>
                        <a:schemeClr val="accent1"/>
                      </a:solidFill>
                      <a:ln w="38100">
                        <a:solidFill>
                          <a:srgbClr val="FF0000"/>
                        </a:solidFill>
                        <a:miter lim="800000"/>
                        <a:headEnd/>
                        <a:tailEnd/>
                      </a:ln>
                      <a:effectLst/>
                      <a:extLst/>
                    </p:spPr>
                  </p:pic>
                </p:oleObj>
              </mc:Fallback>
            </mc:AlternateContent>
          </a:graphicData>
        </a:graphic>
      </p:graphicFrame>
      <p:pic>
        <p:nvPicPr>
          <p:cNvPr id="341051" name="Picture 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4402101"/>
            <a:ext cx="4648200" cy="2351124"/>
          </a:xfrm>
          <a:prstGeom prst="rect">
            <a:avLst/>
          </a:prstGeom>
          <a:solidFill>
            <a:srgbClr val="FFC000"/>
          </a:solidFill>
          <a:ln w="76200">
            <a:solidFill>
              <a:srgbClr val="FFC000"/>
            </a:solidFill>
          </a:ln>
          <a:extLst/>
        </p:spPr>
      </p:pic>
    </p:spTree>
    <p:extLst>
      <p:ext uri="{BB962C8B-B14F-4D97-AF65-F5344CB8AC3E}">
        <p14:creationId xmlns:p14="http://schemas.microsoft.com/office/powerpoint/2010/main" val="129791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8" name="Rectangle 6"/>
          <p:cNvSpPr>
            <a:spLocks noChangeArrowheads="1"/>
          </p:cNvSpPr>
          <p:nvPr/>
        </p:nvSpPr>
        <p:spPr bwMode="auto">
          <a:xfrm>
            <a:off x="6858000" y="4800600"/>
            <a:ext cx="1371600" cy="1676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1234" name="Rectangle 2"/>
          <p:cNvSpPr>
            <a:spLocks noGrp="1" noChangeArrowheads="1"/>
          </p:cNvSpPr>
          <p:nvPr>
            <p:ph type="title"/>
          </p:nvPr>
        </p:nvSpPr>
        <p:spPr>
          <a:xfrm>
            <a:off x="1219200" y="152400"/>
            <a:ext cx="7772400" cy="1066800"/>
          </a:xfrm>
        </p:spPr>
        <p:txBody>
          <a:bodyPr/>
          <a:lstStyle/>
          <a:p>
            <a:r>
              <a:rPr lang="en-US" altLang="en-US" sz="3600" dirty="0"/>
              <a:t>What is the deal here?</a:t>
            </a:r>
            <a:br>
              <a:rPr lang="en-US" altLang="en-US" sz="3600" dirty="0"/>
            </a:br>
            <a:r>
              <a:rPr lang="en-US" altLang="en-US" sz="3600" dirty="0"/>
              <a:t>Is this worth all this trouble?</a:t>
            </a:r>
          </a:p>
        </p:txBody>
      </p:sp>
      <p:sp>
        <p:nvSpPr>
          <p:cNvPr id="351235" name="Rectangle 3"/>
          <p:cNvSpPr>
            <a:spLocks noGrp="1" noChangeArrowheads="1"/>
          </p:cNvSpPr>
          <p:nvPr>
            <p:ph type="body" idx="1"/>
          </p:nvPr>
        </p:nvSpPr>
        <p:spPr>
          <a:xfrm>
            <a:off x="533400" y="1371600"/>
            <a:ext cx="7924800" cy="3581400"/>
          </a:xfrm>
        </p:spPr>
        <p:txBody>
          <a:bodyPr/>
          <a:lstStyle/>
          <a:p>
            <a:r>
              <a:rPr lang="en-US" altLang="en-US" sz="2400" dirty="0"/>
              <a:t>This is a good question.  Yes, maximum power transfer is a very useful concept.  Aside from the issue of getting as much power as possible from a source, there is the issue of reducing the effects from noise sources, which are always present in real world applications.  By getting the signal power as large as possible, we increase the ratio of the signal to the noise, which is very helpful.  So, yes, this concept is very much worth knowing.  </a:t>
            </a:r>
          </a:p>
        </p:txBody>
      </p:sp>
      <p:pic>
        <p:nvPicPr>
          <p:cNvPr id="351236" name="Picture 4" descr="ag0000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876800"/>
            <a:ext cx="123507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228600" y="609600"/>
            <a:ext cx="8610600" cy="1371600"/>
          </a:xfrm>
        </p:spPr>
        <p:txBody>
          <a:bodyPr/>
          <a:lstStyle/>
          <a:p>
            <a:r>
              <a:rPr lang="en-US" altLang="en-US" sz="4000" dirty="0"/>
              <a:t>Overview </a:t>
            </a:r>
            <a:br>
              <a:rPr lang="en-US" altLang="en-US" sz="4000" dirty="0"/>
            </a:br>
            <a:r>
              <a:rPr lang="en-US" altLang="en-US" sz="4000" dirty="0"/>
              <a:t> </a:t>
            </a:r>
            <a:r>
              <a:rPr lang="en-US" altLang="en-US" dirty="0"/>
              <a:t>Maximum Power Transfer</a:t>
            </a:r>
          </a:p>
        </p:txBody>
      </p:sp>
      <p:sp>
        <p:nvSpPr>
          <p:cNvPr id="293891" name="Rectangle 3"/>
          <p:cNvSpPr>
            <a:spLocks noGrp="1" noChangeArrowheads="1"/>
          </p:cNvSpPr>
          <p:nvPr>
            <p:ph type="body" idx="1"/>
          </p:nvPr>
        </p:nvSpPr>
        <p:spPr>
          <a:xfrm>
            <a:off x="762000" y="2362200"/>
            <a:ext cx="7772400" cy="4343400"/>
          </a:xfrm>
        </p:spPr>
        <p:txBody>
          <a:bodyPr/>
          <a:lstStyle/>
          <a:p>
            <a:pPr>
              <a:buFontTx/>
              <a:buNone/>
            </a:pPr>
            <a:r>
              <a:rPr lang="en-US" altLang="en-US" dirty="0"/>
              <a:t>In this lecture set, we will cover the following topics:</a:t>
            </a:r>
          </a:p>
          <a:p>
            <a:r>
              <a:rPr lang="en-US" altLang="en-US" dirty="0"/>
              <a:t>Maximum Power Transfer</a:t>
            </a:r>
          </a:p>
          <a:p>
            <a:r>
              <a:rPr lang="en-US" altLang="en-US" dirty="0"/>
              <a:t>Example Problem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ltLang="en-US" dirty="0"/>
              <a:t>Textbook Coverage</a:t>
            </a:r>
          </a:p>
        </p:txBody>
      </p:sp>
      <p:sp>
        <p:nvSpPr>
          <p:cNvPr id="295939" name="Rectangle 3"/>
          <p:cNvSpPr>
            <a:spLocks noGrp="1" noChangeArrowheads="1"/>
          </p:cNvSpPr>
          <p:nvPr>
            <p:ph type="body" idx="1"/>
          </p:nvPr>
        </p:nvSpPr>
        <p:spPr>
          <a:xfrm>
            <a:off x="685800" y="1981200"/>
            <a:ext cx="7772400" cy="4495800"/>
          </a:xfrm>
        </p:spPr>
        <p:txBody>
          <a:bodyPr/>
          <a:lstStyle/>
          <a:p>
            <a:pPr>
              <a:buFontTx/>
              <a:buNone/>
            </a:pPr>
            <a:r>
              <a:rPr lang="en-US" altLang="en-US" sz="2800" dirty="0"/>
              <a:t>This material is introduced in different ways in different textbooks.  Approximately this same material is covered in the Nilsson and Riedel textbook in the following sections:</a:t>
            </a:r>
          </a:p>
          <a:p>
            <a:r>
              <a:rPr lang="en-US" altLang="en-US" sz="2800" dirty="0"/>
              <a:t>Electric Circuits 10</a:t>
            </a:r>
            <a:r>
              <a:rPr lang="en-US" altLang="en-US" sz="2800" baseline="30000" dirty="0"/>
              <a:t>th</a:t>
            </a:r>
            <a:r>
              <a:rPr lang="en-US" altLang="en-US" sz="2800" dirty="0"/>
              <a:t> Ed. by Nilsson and Riedel:  Section 4.12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E:\Program Files\Microsoft Office\Clipart\standard\stddir2\bd07276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4740752"/>
            <a:ext cx="2973463" cy="2085975"/>
          </a:xfrm>
          <a:prstGeom prst="rect">
            <a:avLst/>
          </a:prstGeom>
          <a:noFill/>
          <a:extLst>
            <a:ext uri="{909E8E84-426E-40DD-AFC4-6F175D3DCCD1}">
              <a14:hiddenFill xmlns:a14="http://schemas.microsoft.com/office/drawing/2010/main">
                <a:solidFill>
                  <a:srgbClr val="FFFFFF"/>
                </a:solidFill>
              </a14:hiddenFill>
            </a:ext>
          </a:extLst>
        </p:spPr>
      </p:pic>
      <p:sp>
        <p:nvSpPr>
          <p:cNvPr id="297986" name="Rectangle 2"/>
          <p:cNvSpPr>
            <a:spLocks noGrp="1" noChangeArrowheads="1"/>
          </p:cNvSpPr>
          <p:nvPr>
            <p:ph type="title"/>
          </p:nvPr>
        </p:nvSpPr>
        <p:spPr>
          <a:xfrm>
            <a:off x="2362200" y="0"/>
            <a:ext cx="6629400" cy="762000"/>
          </a:xfrm>
        </p:spPr>
        <p:txBody>
          <a:bodyPr/>
          <a:lstStyle/>
          <a:p>
            <a:r>
              <a:rPr lang="en-US" altLang="en-US" dirty="0"/>
              <a:t>Maximum Power Transfer</a:t>
            </a:r>
            <a:endParaRPr lang="en-US" altLang="en-US" sz="4000" dirty="0"/>
          </a:p>
        </p:txBody>
      </p:sp>
      <p:sp>
        <p:nvSpPr>
          <p:cNvPr id="297987" name="Rectangle 3"/>
          <p:cNvSpPr>
            <a:spLocks noGrp="1" noChangeArrowheads="1"/>
          </p:cNvSpPr>
          <p:nvPr>
            <p:ph type="body" idx="1"/>
          </p:nvPr>
        </p:nvSpPr>
        <p:spPr>
          <a:xfrm>
            <a:off x="228601" y="685800"/>
            <a:ext cx="8686800" cy="3733800"/>
          </a:xfrm>
        </p:spPr>
        <p:txBody>
          <a:bodyPr/>
          <a:lstStyle/>
          <a:p>
            <a:pPr marL="0" indent="458788">
              <a:lnSpc>
                <a:spcPct val="90000"/>
              </a:lnSpc>
              <a:buFontTx/>
              <a:buNone/>
            </a:pPr>
            <a:r>
              <a:rPr lang="en-US" altLang="en-US" sz="2000" dirty="0"/>
              <a:t>Imagine a situation where the goal is to determine what load to attach to a source, so that as much power as possible can be extracted from that source.  </a:t>
            </a:r>
            <a:r>
              <a:rPr lang="en-US" altLang="en-US" sz="2000" dirty="0">
                <a:cs typeface="Times New Roman" pitchFamily="18" charset="0"/>
              </a:rPr>
              <a:t>As just one practical example, imagine that you had an audio source in your vehicle.  You wanted to get as much sound as possible out of that audio source, so that you could play your music as loud as possible.  </a:t>
            </a:r>
          </a:p>
          <a:p>
            <a:pPr marL="0" indent="458788">
              <a:lnSpc>
                <a:spcPct val="90000"/>
              </a:lnSpc>
              <a:buFontTx/>
              <a:buNone/>
            </a:pPr>
            <a:r>
              <a:rPr lang="en-US" altLang="en-US" sz="2000" dirty="0">
                <a:cs typeface="Times New Roman" pitchFamily="18" charset="0"/>
              </a:rPr>
              <a:t>We could think of this with the following circuit assumptions.  Assume that your audio source can be modeled with a Thevenin equivalent. </a:t>
            </a:r>
            <a:r>
              <a:rPr lang="en-US" sz="2000" dirty="0"/>
              <a:t>Assume that this Thevenin equivalent has a positive value for the Thevenin equivalent resistance. Thus,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TH</a:t>
            </a:r>
            <a:r>
              <a:rPr lang="en-US" sz="2000" dirty="0"/>
              <a:t> is positive. </a:t>
            </a:r>
            <a:r>
              <a:rPr lang="en-US" altLang="en-US" sz="2000" dirty="0">
                <a:cs typeface="Times New Roman" pitchFamily="18" charset="0"/>
              </a:rPr>
              <a:t> Assume that your load, in this case, your speaker, could be modeled by a resistor</a:t>
            </a:r>
            <a:r>
              <a:rPr lang="en-US" sz="2000" dirty="0"/>
              <a:t>, which means that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sz="2000" dirty="0"/>
              <a:t> is positive</a:t>
            </a:r>
            <a:r>
              <a:rPr lang="en-US" altLang="en-US" sz="2000" dirty="0">
                <a:cs typeface="Times New Roman" pitchFamily="18" charset="0"/>
              </a:rPr>
              <a:t>.  The question would then translate to this: How can you pick the load resistor value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to get as much power as possible out of the audio source?</a:t>
            </a:r>
          </a:p>
        </p:txBody>
      </p:sp>
      <p:pic>
        <p:nvPicPr>
          <p:cNvPr id="298024"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4191000"/>
            <a:ext cx="4537788" cy="2577919"/>
          </a:xfrm>
          <a:prstGeom prst="rect">
            <a:avLst/>
          </a:prstGeom>
          <a:solidFill>
            <a:srgbClr val="FFC000"/>
          </a:solidFill>
          <a:ln w="76200">
            <a:solidFill>
              <a:srgbClr val="FFC000"/>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E:\Program Files\Microsoft Office\Clipart\standard\stddir2\bd07276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3245" y="5029200"/>
            <a:ext cx="2538984" cy="1781175"/>
          </a:xfrm>
          <a:prstGeom prst="rect">
            <a:avLst/>
          </a:prstGeom>
          <a:noFill/>
          <a:extLst>
            <a:ext uri="{909E8E84-426E-40DD-AFC4-6F175D3DCCD1}">
              <a14:hiddenFill xmlns:a14="http://schemas.microsoft.com/office/drawing/2010/main">
                <a:solidFill>
                  <a:srgbClr val="FFFFFF"/>
                </a:solidFill>
              </a14:hiddenFill>
            </a:ext>
          </a:extLst>
        </p:spPr>
      </p:pic>
      <p:sp>
        <p:nvSpPr>
          <p:cNvPr id="297986" name="Rectangle 2"/>
          <p:cNvSpPr>
            <a:spLocks noGrp="1" noChangeArrowheads="1"/>
          </p:cNvSpPr>
          <p:nvPr>
            <p:ph type="title"/>
          </p:nvPr>
        </p:nvSpPr>
        <p:spPr>
          <a:xfrm>
            <a:off x="2362200" y="0"/>
            <a:ext cx="6629400" cy="762000"/>
          </a:xfrm>
        </p:spPr>
        <p:txBody>
          <a:bodyPr/>
          <a:lstStyle/>
          <a:p>
            <a:r>
              <a:rPr lang="en-US" altLang="en-US" sz="2800" dirty="0"/>
              <a:t>Maximum Power Transfer – Guess 1</a:t>
            </a:r>
          </a:p>
        </p:txBody>
      </p:sp>
      <p:sp>
        <p:nvSpPr>
          <p:cNvPr id="297987" name="Rectangle 3"/>
          <p:cNvSpPr>
            <a:spLocks noGrp="1" noChangeArrowheads="1"/>
          </p:cNvSpPr>
          <p:nvPr>
            <p:ph type="body" idx="1"/>
          </p:nvPr>
        </p:nvSpPr>
        <p:spPr>
          <a:xfrm>
            <a:off x="228600" y="762000"/>
            <a:ext cx="8686800" cy="3581400"/>
          </a:xfrm>
        </p:spPr>
        <p:txBody>
          <a:bodyPr/>
          <a:lstStyle/>
          <a:p>
            <a:pPr marL="0" indent="458788">
              <a:lnSpc>
                <a:spcPct val="90000"/>
              </a:lnSpc>
              <a:buFontTx/>
              <a:buNone/>
            </a:pPr>
            <a:r>
              <a:rPr lang="en-US" altLang="en-US" sz="2000" dirty="0">
                <a:cs typeface="Times New Roman" pitchFamily="18" charset="0"/>
              </a:rPr>
              <a:t>How can you pick the load resistor value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to get as much power as possible out of the audio source?</a:t>
            </a:r>
          </a:p>
          <a:p>
            <a:pPr marL="0" indent="458788">
              <a:lnSpc>
                <a:spcPct val="90000"/>
              </a:lnSpc>
              <a:buFontTx/>
              <a:buNone/>
            </a:pPr>
            <a:endParaRPr lang="en-US" altLang="en-US" sz="2000" dirty="0">
              <a:cs typeface="Times New Roman" pitchFamily="18" charset="0"/>
            </a:endParaRPr>
          </a:p>
          <a:p>
            <a:pPr marL="0" indent="458788">
              <a:lnSpc>
                <a:spcPct val="90000"/>
              </a:lnSpc>
              <a:buFontTx/>
              <a:buNone/>
            </a:pPr>
            <a:endParaRPr lang="en-US" altLang="en-US" sz="2000" dirty="0">
              <a:cs typeface="Times New Roman" pitchFamily="18" charset="0"/>
            </a:endParaRPr>
          </a:p>
          <a:p>
            <a:pPr marL="0" indent="458788">
              <a:lnSpc>
                <a:spcPct val="90000"/>
              </a:lnSpc>
              <a:buFontTx/>
              <a:buNone/>
            </a:pPr>
            <a:r>
              <a:rPr lang="en-US" altLang="en-US" sz="2000" dirty="0">
                <a:cs typeface="Times New Roman" pitchFamily="18" charset="0"/>
              </a:rPr>
              <a:t>Guess #1.  Let us imagine that we decided to get maximum power absorbed by the load,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by </a:t>
            </a:r>
            <a:r>
              <a:rPr lang="en-US" altLang="en-US" sz="2000" b="1" dirty="0">
                <a:cs typeface="Times New Roman" pitchFamily="18" charset="0"/>
              </a:rPr>
              <a:t>maximizing the current through the load</a:t>
            </a:r>
            <a:r>
              <a:rPr lang="en-US" altLang="en-US" sz="2000" dirty="0">
                <a:cs typeface="Times New Roman" pitchFamily="18" charset="0"/>
              </a:rPr>
              <a:t>.  We could maximize the current, </a:t>
            </a:r>
            <a:r>
              <a:rPr lang="en-US" altLang="en-US" sz="2000" i="1" dirty="0" err="1">
                <a:latin typeface="Times New Roman" panose="02020603050405020304" pitchFamily="18" charset="0"/>
                <a:cs typeface="Times New Roman" panose="02020603050405020304" pitchFamily="18" charset="0"/>
              </a:rPr>
              <a:t>i</a:t>
            </a:r>
            <a:r>
              <a:rPr lang="en-US" altLang="en-US" sz="2000" i="1" baseline="-25000" dirty="0" err="1">
                <a:latin typeface="Times New Roman" panose="02020603050405020304" pitchFamily="18" charset="0"/>
                <a:cs typeface="Times New Roman" panose="02020603050405020304" pitchFamily="18" charset="0"/>
              </a:rPr>
              <a:t>L</a:t>
            </a:r>
            <a:r>
              <a:rPr lang="en-US" altLang="en-US" sz="2000" dirty="0">
                <a:cs typeface="Times New Roman" pitchFamily="18" charset="0"/>
              </a:rPr>
              <a:t>, by picking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 0.  Let us consider what would happen.    </a:t>
            </a:r>
          </a:p>
        </p:txBody>
      </p:sp>
      <p:pic>
        <p:nvPicPr>
          <p:cNvPr id="298024"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612" y="3962400"/>
            <a:ext cx="4648200" cy="2640644"/>
          </a:xfrm>
          <a:prstGeom prst="rect">
            <a:avLst/>
          </a:prstGeom>
          <a:solidFill>
            <a:srgbClr val="FFC000"/>
          </a:solidFill>
          <a:ln w="76200">
            <a:solidFill>
              <a:srgbClr val="FFC000"/>
            </a:solidFill>
          </a:ln>
        </p:spPr>
      </p:pic>
    </p:spTree>
    <p:extLst>
      <p:ext uri="{BB962C8B-B14F-4D97-AF65-F5344CB8AC3E}">
        <p14:creationId xmlns:p14="http://schemas.microsoft.com/office/powerpoint/2010/main" val="191620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E:\Program Files\Microsoft Office\Clipart\standard\stddir2\bd07276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3245" y="5029200"/>
            <a:ext cx="2538984" cy="1781175"/>
          </a:xfrm>
          <a:prstGeom prst="rect">
            <a:avLst/>
          </a:prstGeom>
          <a:noFill/>
          <a:extLst>
            <a:ext uri="{909E8E84-426E-40DD-AFC4-6F175D3DCCD1}">
              <a14:hiddenFill xmlns:a14="http://schemas.microsoft.com/office/drawing/2010/main">
                <a:solidFill>
                  <a:srgbClr val="FFFFFF"/>
                </a:solidFill>
              </a14:hiddenFill>
            </a:ext>
          </a:extLst>
        </p:spPr>
      </p:pic>
      <p:sp>
        <p:nvSpPr>
          <p:cNvPr id="297987" name="Rectangle 3"/>
          <p:cNvSpPr>
            <a:spLocks noGrp="1" noChangeArrowheads="1"/>
          </p:cNvSpPr>
          <p:nvPr>
            <p:ph type="body" idx="1"/>
          </p:nvPr>
        </p:nvSpPr>
        <p:spPr>
          <a:xfrm>
            <a:off x="228600" y="762000"/>
            <a:ext cx="8686800" cy="1752600"/>
          </a:xfrm>
        </p:spPr>
        <p:txBody>
          <a:bodyPr/>
          <a:lstStyle/>
          <a:p>
            <a:pPr marL="0" indent="458788">
              <a:lnSpc>
                <a:spcPct val="90000"/>
              </a:lnSpc>
              <a:buFontTx/>
              <a:buNone/>
            </a:pPr>
            <a:r>
              <a:rPr lang="en-US" altLang="en-US" sz="2000" dirty="0">
                <a:cs typeface="Times New Roman" pitchFamily="18" charset="0"/>
              </a:rPr>
              <a:t>How can you pick the load resistor value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to get as much power as possible out of the audio source?</a:t>
            </a:r>
          </a:p>
          <a:p>
            <a:pPr marL="0" indent="458788">
              <a:lnSpc>
                <a:spcPct val="90000"/>
              </a:lnSpc>
              <a:buFontTx/>
              <a:buNone/>
            </a:pPr>
            <a:endParaRPr lang="en-US" altLang="en-US" sz="2000" dirty="0">
              <a:cs typeface="Times New Roman" pitchFamily="18" charset="0"/>
            </a:endParaRPr>
          </a:p>
          <a:p>
            <a:pPr marL="0" indent="458788">
              <a:lnSpc>
                <a:spcPct val="90000"/>
              </a:lnSpc>
              <a:buFontTx/>
              <a:buNone/>
            </a:pPr>
            <a:endParaRPr lang="en-US" altLang="en-US" sz="2000" dirty="0">
              <a:cs typeface="Times New Roman" pitchFamily="18" charset="0"/>
            </a:endParaRPr>
          </a:p>
          <a:p>
            <a:pPr marL="0" indent="458788">
              <a:lnSpc>
                <a:spcPct val="90000"/>
              </a:lnSpc>
              <a:buFontTx/>
              <a:buNone/>
            </a:pPr>
            <a:r>
              <a:rPr lang="en-US" altLang="en-US" sz="2000" dirty="0">
                <a:cs typeface="Times New Roman" pitchFamily="18" charset="0"/>
              </a:rPr>
              <a:t>With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 0, we would have the following.  The equation for </a:t>
            </a:r>
            <a:r>
              <a:rPr lang="en-US" altLang="en-US" sz="2000" i="1" dirty="0" err="1">
                <a:latin typeface="Times New Roman" panose="02020603050405020304" pitchFamily="18" charset="0"/>
                <a:cs typeface="Times New Roman" panose="02020603050405020304" pitchFamily="18" charset="0"/>
              </a:rPr>
              <a:t>v</a:t>
            </a:r>
            <a:r>
              <a:rPr lang="en-US" altLang="en-US" sz="2000" i="1" baseline="-25000" dirty="0" err="1">
                <a:latin typeface="Times New Roman" panose="02020603050405020304" pitchFamily="18" charset="0"/>
                <a:cs typeface="Times New Roman" panose="02020603050405020304" pitchFamily="18" charset="0"/>
              </a:rPr>
              <a:t>L</a:t>
            </a:r>
            <a:r>
              <a:rPr lang="en-US" altLang="en-US" sz="2000" dirty="0">
                <a:cs typeface="Times New Roman" pitchFamily="18" charset="0"/>
              </a:rPr>
              <a:t> would be</a:t>
            </a:r>
          </a:p>
          <a:p>
            <a:pPr marL="0" indent="458788">
              <a:lnSpc>
                <a:spcPct val="90000"/>
              </a:lnSpc>
              <a:buFontTx/>
              <a:buNone/>
            </a:pPr>
            <a:r>
              <a:rPr lang="en-US" altLang="en-US" sz="2000" dirty="0">
                <a:cs typeface="Times New Roman" pitchFamily="18" charset="0"/>
              </a:rPr>
              <a:t>    </a:t>
            </a:r>
          </a:p>
        </p:txBody>
      </p:sp>
      <p:pic>
        <p:nvPicPr>
          <p:cNvPr id="298024"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1802" y="2514600"/>
            <a:ext cx="4648200" cy="2640644"/>
          </a:xfrm>
          <a:prstGeom prst="rect">
            <a:avLst/>
          </a:prstGeom>
          <a:solidFill>
            <a:srgbClr val="FFC000"/>
          </a:solidFill>
          <a:ln w="76200">
            <a:solidFill>
              <a:srgbClr val="FFC000"/>
            </a:solidFill>
          </a:ln>
        </p:spPr>
      </p:pic>
      <p:sp>
        <p:nvSpPr>
          <p:cNvPr id="7" name="Rectangle 2"/>
          <p:cNvSpPr txBox="1">
            <a:spLocks noChangeArrowheads="1"/>
          </p:cNvSpPr>
          <p:nvPr/>
        </p:nvSpPr>
        <p:spPr bwMode="auto">
          <a:xfrm>
            <a:off x="2362200" y="0"/>
            <a:ext cx="6629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a:lstStyle>
          <a:p>
            <a:r>
              <a:rPr lang="en-US" altLang="en-US" sz="2800" kern="0"/>
              <a:t>Maximum Power Transfer – Guess 1</a:t>
            </a:r>
            <a:endParaRPr lang="en-US" altLang="en-US" sz="2800" kern="0" dirty="0"/>
          </a:p>
        </p:txBody>
      </p:sp>
      <p:graphicFrame>
        <p:nvGraphicFramePr>
          <p:cNvPr id="3" name="Object 2"/>
          <p:cNvGraphicFramePr>
            <a:graphicFrameLocks noChangeAspect="1"/>
          </p:cNvGraphicFramePr>
          <p:nvPr>
            <p:extLst>
              <p:ext uri="{D42A27DB-BD31-4B8C-83A1-F6EECF244321}">
                <p14:modId xmlns:p14="http://schemas.microsoft.com/office/powerpoint/2010/main" val="2581938534"/>
              </p:ext>
            </p:extLst>
          </p:nvPr>
        </p:nvGraphicFramePr>
        <p:xfrm>
          <a:off x="304800" y="5181600"/>
          <a:ext cx="4400550" cy="476250"/>
        </p:xfrm>
        <a:graphic>
          <a:graphicData uri="http://schemas.openxmlformats.org/presentationml/2006/ole">
            <mc:AlternateContent xmlns:mc="http://schemas.openxmlformats.org/markup-compatibility/2006">
              <mc:Choice xmlns:v="urn:schemas-microsoft-com:vml" Requires="v">
                <p:oleObj spid="_x0000_s435265" name="Equation" r:id="rId6" imgW="3987720" imgH="431640" progId="Equation.DSMT4">
                  <p:embed/>
                </p:oleObj>
              </mc:Choice>
              <mc:Fallback>
                <p:oleObj name="Equation" r:id="rId6" imgW="3987720" imgH="431640" progId="Equation.DSMT4">
                  <p:embed/>
                  <p:pic>
                    <p:nvPicPr>
                      <p:cNvPr id="0" name="Object 5"/>
                      <p:cNvPicPr>
                        <a:picLocks noChangeAspect="1" noChangeArrowheads="1"/>
                      </p:cNvPicPr>
                      <p:nvPr/>
                    </p:nvPicPr>
                    <p:blipFill>
                      <a:blip r:embed="rId7"/>
                      <a:srcRect/>
                      <a:stretch>
                        <a:fillRect/>
                      </a:stretch>
                    </p:blipFill>
                    <p:spPr bwMode="auto">
                      <a:xfrm>
                        <a:off x="304800" y="5181600"/>
                        <a:ext cx="4400550" cy="47625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69742745"/>
              </p:ext>
            </p:extLst>
          </p:nvPr>
        </p:nvGraphicFramePr>
        <p:xfrm>
          <a:off x="609600" y="2667000"/>
          <a:ext cx="3335338" cy="2020888"/>
        </p:xfrm>
        <a:graphic>
          <a:graphicData uri="http://schemas.openxmlformats.org/presentationml/2006/ole">
            <mc:AlternateContent xmlns:mc="http://schemas.openxmlformats.org/markup-compatibility/2006">
              <mc:Choice xmlns:v="urn:schemas-microsoft-com:vml" Requires="v">
                <p:oleObj spid="_x0000_s435266" name="Equation" r:id="rId8" imgW="3022560" imgH="1828800" progId="Equation.DSMT4">
                  <p:embed/>
                </p:oleObj>
              </mc:Choice>
              <mc:Fallback>
                <p:oleObj name="Equation" r:id="rId8" imgW="3022560" imgH="182880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2667000"/>
                        <a:ext cx="3335338" cy="2020888"/>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Rectangle 3"/>
          <p:cNvSpPr txBox="1">
            <a:spLocks noChangeArrowheads="1"/>
          </p:cNvSpPr>
          <p:nvPr/>
        </p:nvSpPr>
        <p:spPr bwMode="auto">
          <a:xfrm>
            <a:off x="304800" y="5829300"/>
            <a:ext cx="55626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000" kern="0" dirty="0">
                <a:cs typeface="Times New Roman" pitchFamily="18" charset="0"/>
              </a:rPr>
              <a:t>Clearly, that was not the correct guess.  Let us try again.  </a:t>
            </a:r>
          </a:p>
        </p:txBody>
      </p:sp>
    </p:spTree>
    <p:extLst>
      <p:ext uri="{BB962C8B-B14F-4D97-AF65-F5344CB8AC3E}">
        <p14:creationId xmlns:p14="http://schemas.microsoft.com/office/powerpoint/2010/main" val="289480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E:\Program Files\Microsoft Office\Clipart\standard\stddir2\bd07276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3245" y="5029200"/>
            <a:ext cx="2538984" cy="1781175"/>
          </a:xfrm>
          <a:prstGeom prst="rect">
            <a:avLst/>
          </a:prstGeom>
          <a:noFill/>
          <a:extLst>
            <a:ext uri="{909E8E84-426E-40DD-AFC4-6F175D3DCCD1}">
              <a14:hiddenFill xmlns:a14="http://schemas.microsoft.com/office/drawing/2010/main">
                <a:solidFill>
                  <a:srgbClr val="FFFFFF"/>
                </a:solidFill>
              </a14:hiddenFill>
            </a:ext>
          </a:extLst>
        </p:spPr>
      </p:pic>
      <p:sp>
        <p:nvSpPr>
          <p:cNvPr id="297986" name="Rectangle 2"/>
          <p:cNvSpPr>
            <a:spLocks noGrp="1" noChangeArrowheads="1"/>
          </p:cNvSpPr>
          <p:nvPr>
            <p:ph type="title"/>
          </p:nvPr>
        </p:nvSpPr>
        <p:spPr>
          <a:xfrm>
            <a:off x="2362200" y="0"/>
            <a:ext cx="6629400" cy="762000"/>
          </a:xfrm>
        </p:spPr>
        <p:txBody>
          <a:bodyPr/>
          <a:lstStyle/>
          <a:p>
            <a:r>
              <a:rPr lang="en-US" altLang="en-US" sz="2800" dirty="0"/>
              <a:t>Maximum Power Transfer – Guess 2</a:t>
            </a:r>
          </a:p>
        </p:txBody>
      </p:sp>
      <p:sp>
        <p:nvSpPr>
          <p:cNvPr id="297987" name="Rectangle 3"/>
          <p:cNvSpPr>
            <a:spLocks noGrp="1" noChangeArrowheads="1"/>
          </p:cNvSpPr>
          <p:nvPr>
            <p:ph type="body" idx="1"/>
          </p:nvPr>
        </p:nvSpPr>
        <p:spPr>
          <a:xfrm>
            <a:off x="228600" y="762000"/>
            <a:ext cx="8686800" cy="3581400"/>
          </a:xfrm>
        </p:spPr>
        <p:txBody>
          <a:bodyPr/>
          <a:lstStyle/>
          <a:p>
            <a:pPr marL="0" indent="458788">
              <a:lnSpc>
                <a:spcPct val="90000"/>
              </a:lnSpc>
              <a:buFontTx/>
              <a:buNone/>
            </a:pPr>
            <a:r>
              <a:rPr lang="en-US" altLang="en-US" sz="2000" dirty="0">
                <a:cs typeface="Times New Roman" pitchFamily="18" charset="0"/>
              </a:rPr>
              <a:t>How can you pick the load resistor value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to get as much power as possible out of the audio source?</a:t>
            </a:r>
          </a:p>
          <a:p>
            <a:pPr marL="0" indent="458788">
              <a:lnSpc>
                <a:spcPct val="90000"/>
              </a:lnSpc>
              <a:buFontTx/>
              <a:buNone/>
            </a:pPr>
            <a:endParaRPr lang="en-US" altLang="en-US" sz="2000" dirty="0">
              <a:cs typeface="Times New Roman" pitchFamily="18" charset="0"/>
            </a:endParaRPr>
          </a:p>
          <a:p>
            <a:pPr marL="0" indent="458788">
              <a:lnSpc>
                <a:spcPct val="90000"/>
              </a:lnSpc>
              <a:buFontTx/>
              <a:buNone/>
            </a:pPr>
            <a:endParaRPr lang="en-US" altLang="en-US" sz="2000" dirty="0">
              <a:cs typeface="Times New Roman" pitchFamily="18" charset="0"/>
            </a:endParaRPr>
          </a:p>
          <a:p>
            <a:pPr marL="0" indent="458788">
              <a:lnSpc>
                <a:spcPct val="90000"/>
              </a:lnSpc>
              <a:buNone/>
            </a:pPr>
            <a:r>
              <a:rPr lang="en-US" altLang="en-US" sz="2000" dirty="0">
                <a:cs typeface="Times New Roman" pitchFamily="18" charset="0"/>
              </a:rPr>
              <a:t>Guess #2.  Let us imagine that we decided to get maximum power absorbed by the load,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by </a:t>
            </a:r>
            <a:r>
              <a:rPr lang="en-US" altLang="en-US" sz="2000" b="1" dirty="0">
                <a:cs typeface="Times New Roman" pitchFamily="18" charset="0"/>
              </a:rPr>
              <a:t>maximizing the voltage across the load</a:t>
            </a:r>
            <a:r>
              <a:rPr lang="en-US" altLang="en-US" sz="2000" dirty="0">
                <a:cs typeface="Times New Roman" pitchFamily="18" charset="0"/>
              </a:rPr>
              <a:t>.  We could maximize the voltage, </a:t>
            </a:r>
            <a:r>
              <a:rPr lang="en-US" altLang="en-US" sz="2000" i="1" dirty="0" err="1">
                <a:latin typeface="Times New Roman" panose="02020603050405020304" pitchFamily="18" charset="0"/>
                <a:cs typeface="Times New Roman" panose="02020603050405020304" pitchFamily="18" charset="0"/>
              </a:rPr>
              <a:t>v</a:t>
            </a:r>
            <a:r>
              <a:rPr lang="en-US" altLang="en-US" sz="2000" i="1" baseline="-25000" dirty="0" err="1">
                <a:latin typeface="Times New Roman" panose="02020603050405020304" pitchFamily="18" charset="0"/>
                <a:cs typeface="Times New Roman" panose="02020603050405020304" pitchFamily="18" charset="0"/>
              </a:rPr>
              <a:t>L</a:t>
            </a:r>
            <a:r>
              <a:rPr lang="en-US" altLang="en-US" sz="2000" dirty="0">
                <a:cs typeface="Times New Roman" pitchFamily="18" charset="0"/>
              </a:rPr>
              <a:t>, by picking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 </a:t>
            </a:r>
            <a:r>
              <a:rPr lang="en-US" sz="2000" dirty="0">
                <a:latin typeface="Symbol" panose="05050102010706020507" pitchFamily="18" charset="2"/>
              </a:rPr>
              <a:t>¥</a:t>
            </a:r>
            <a:r>
              <a:rPr lang="en-US" altLang="en-US" sz="2000" dirty="0">
                <a:cs typeface="Times New Roman" pitchFamily="18" charset="0"/>
              </a:rPr>
              <a:t>.  Let us consider what would happen.    </a:t>
            </a:r>
          </a:p>
        </p:txBody>
      </p:sp>
      <p:pic>
        <p:nvPicPr>
          <p:cNvPr id="298024"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612" y="3962400"/>
            <a:ext cx="4648200" cy="2640644"/>
          </a:xfrm>
          <a:prstGeom prst="rect">
            <a:avLst/>
          </a:prstGeom>
          <a:solidFill>
            <a:srgbClr val="FFC000"/>
          </a:solidFill>
          <a:ln w="76200">
            <a:solidFill>
              <a:srgbClr val="FFC000"/>
            </a:solidFill>
          </a:ln>
        </p:spPr>
      </p:pic>
    </p:spTree>
    <p:extLst>
      <p:ext uri="{BB962C8B-B14F-4D97-AF65-F5344CB8AC3E}">
        <p14:creationId xmlns:p14="http://schemas.microsoft.com/office/powerpoint/2010/main" val="1624191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E:\Program Files\Microsoft Office\Clipart\standard\stddir2\bd07276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3245" y="5029200"/>
            <a:ext cx="2538984" cy="1781175"/>
          </a:xfrm>
          <a:prstGeom prst="rect">
            <a:avLst/>
          </a:prstGeom>
          <a:noFill/>
          <a:extLst>
            <a:ext uri="{909E8E84-426E-40DD-AFC4-6F175D3DCCD1}">
              <a14:hiddenFill xmlns:a14="http://schemas.microsoft.com/office/drawing/2010/main">
                <a:solidFill>
                  <a:srgbClr val="FFFFFF"/>
                </a:solidFill>
              </a14:hiddenFill>
            </a:ext>
          </a:extLst>
        </p:spPr>
      </p:pic>
      <p:sp>
        <p:nvSpPr>
          <p:cNvPr id="297987" name="Rectangle 3"/>
          <p:cNvSpPr>
            <a:spLocks noGrp="1" noChangeArrowheads="1"/>
          </p:cNvSpPr>
          <p:nvPr>
            <p:ph type="body" idx="1"/>
          </p:nvPr>
        </p:nvSpPr>
        <p:spPr>
          <a:xfrm>
            <a:off x="228600" y="762000"/>
            <a:ext cx="8686800" cy="1752600"/>
          </a:xfrm>
        </p:spPr>
        <p:txBody>
          <a:bodyPr/>
          <a:lstStyle/>
          <a:p>
            <a:pPr marL="0" indent="458788">
              <a:lnSpc>
                <a:spcPct val="90000"/>
              </a:lnSpc>
              <a:buFontTx/>
              <a:buNone/>
            </a:pPr>
            <a:r>
              <a:rPr lang="en-US" altLang="en-US" sz="2000" dirty="0">
                <a:cs typeface="Times New Roman" pitchFamily="18" charset="0"/>
              </a:rPr>
              <a:t>How can you pick the load resistor value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to get as much power as possible out of the audio source?</a:t>
            </a:r>
          </a:p>
          <a:p>
            <a:pPr marL="0" indent="458788">
              <a:lnSpc>
                <a:spcPct val="90000"/>
              </a:lnSpc>
              <a:buFontTx/>
              <a:buNone/>
            </a:pPr>
            <a:endParaRPr lang="en-US" altLang="en-US" sz="2000" dirty="0">
              <a:cs typeface="Times New Roman" pitchFamily="18" charset="0"/>
            </a:endParaRPr>
          </a:p>
          <a:p>
            <a:pPr marL="0" indent="458788">
              <a:lnSpc>
                <a:spcPct val="90000"/>
              </a:lnSpc>
              <a:buFontTx/>
              <a:buNone/>
            </a:pPr>
            <a:endParaRPr lang="en-US" altLang="en-US" sz="2000" dirty="0">
              <a:cs typeface="Times New Roman" pitchFamily="18" charset="0"/>
            </a:endParaRPr>
          </a:p>
          <a:p>
            <a:pPr marL="0" indent="458788">
              <a:lnSpc>
                <a:spcPct val="90000"/>
              </a:lnSpc>
              <a:buFontTx/>
              <a:buNone/>
            </a:pPr>
            <a:r>
              <a:rPr lang="en-US" altLang="en-US" sz="2000" dirty="0">
                <a:cs typeface="Times New Roman" pitchFamily="18" charset="0"/>
              </a:rPr>
              <a:t>With </a:t>
            </a:r>
            <a:r>
              <a:rPr lang="en-US" altLang="en-US" sz="2000" i="1" dirty="0">
                <a:latin typeface="Times New Roman" panose="02020603050405020304" pitchFamily="18" charset="0"/>
                <a:cs typeface="Times New Roman" panose="02020603050405020304" pitchFamily="18" charset="0"/>
              </a:rPr>
              <a:t>R</a:t>
            </a:r>
            <a:r>
              <a:rPr lang="en-US" altLang="en-US" sz="2000" i="1" baseline="-25000" dirty="0">
                <a:latin typeface="Times New Roman" panose="02020603050405020304" pitchFamily="18" charset="0"/>
                <a:cs typeface="Times New Roman" panose="02020603050405020304" pitchFamily="18" charset="0"/>
              </a:rPr>
              <a:t>L</a:t>
            </a:r>
            <a:r>
              <a:rPr lang="en-US" altLang="en-US" sz="2000" dirty="0">
                <a:cs typeface="Times New Roman" pitchFamily="18" charset="0"/>
              </a:rPr>
              <a:t> = </a:t>
            </a:r>
            <a:r>
              <a:rPr lang="en-US" sz="2000" dirty="0">
                <a:latin typeface="Symbol" panose="05050102010706020507" pitchFamily="18" charset="2"/>
              </a:rPr>
              <a:t>¥</a:t>
            </a:r>
            <a:r>
              <a:rPr lang="en-US" altLang="en-US" sz="2000" dirty="0">
                <a:cs typeface="Times New Roman" pitchFamily="18" charset="0"/>
              </a:rPr>
              <a:t>, we would have the following.  The equation for </a:t>
            </a:r>
            <a:r>
              <a:rPr lang="en-US" altLang="en-US" sz="2000" i="1" dirty="0" err="1">
                <a:latin typeface="Times New Roman" panose="02020603050405020304" pitchFamily="18" charset="0"/>
                <a:cs typeface="Times New Roman" panose="02020603050405020304" pitchFamily="18" charset="0"/>
              </a:rPr>
              <a:t>i</a:t>
            </a:r>
            <a:r>
              <a:rPr lang="en-US" altLang="en-US" sz="2000" i="1" baseline="-25000" dirty="0" err="1">
                <a:latin typeface="Times New Roman" panose="02020603050405020304" pitchFamily="18" charset="0"/>
                <a:cs typeface="Times New Roman" panose="02020603050405020304" pitchFamily="18" charset="0"/>
              </a:rPr>
              <a:t>L</a:t>
            </a:r>
            <a:r>
              <a:rPr lang="en-US" altLang="en-US" sz="2000" dirty="0">
                <a:cs typeface="Times New Roman" pitchFamily="18" charset="0"/>
              </a:rPr>
              <a:t> would be</a:t>
            </a:r>
          </a:p>
          <a:p>
            <a:pPr marL="0" indent="458788">
              <a:lnSpc>
                <a:spcPct val="90000"/>
              </a:lnSpc>
              <a:buFontTx/>
              <a:buNone/>
            </a:pPr>
            <a:r>
              <a:rPr lang="en-US" altLang="en-US" sz="2000" dirty="0">
                <a:cs typeface="Times New Roman" pitchFamily="18" charset="0"/>
              </a:rPr>
              <a:t>    </a:t>
            </a:r>
          </a:p>
        </p:txBody>
      </p:sp>
      <p:pic>
        <p:nvPicPr>
          <p:cNvPr id="298024"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1802" y="2514600"/>
            <a:ext cx="4648200" cy="2640644"/>
          </a:xfrm>
          <a:prstGeom prst="rect">
            <a:avLst/>
          </a:prstGeom>
          <a:solidFill>
            <a:srgbClr val="FFC000"/>
          </a:solidFill>
          <a:ln w="76200">
            <a:solidFill>
              <a:srgbClr val="FFC000"/>
            </a:solidFill>
          </a:ln>
        </p:spPr>
      </p:pic>
      <p:sp>
        <p:nvSpPr>
          <p:cNvPr id="7" name="Rectangle 2"/>
          <p:cNvSpPr txBox="1">
            <a:spLocks noChangeArrowheads="1"/>
          </p:cNvSpPr>
          <p:nvPr/>
        </p:nvSpPr>
        <p:spPr bwMode="auto">
          <a:xfrm>
            <a:off x="2362200" y="0"/>
            <a:ext cx="6629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a:lstStyle>
          <a:p>
            <a:r>
              <a:rPr lang="en-US" altLang="en-US" sz="2800" kern="0" dirty="0"/>
              <a:t>Maximum Power Transfer – Guess 2</a:t>
            </a:r>
          </a:p>
        </p:txBody>
      </p:sp>
      <p:graphicFrame>
        <p:nvGraphicFramePr>
          <p:cNvPr id="3" name="Object 2"/>
          <p:cNvGraphicFramePr>
            <a:graphicFrameLocks noChangeAspect="1"/>
          </p:cNvGraphicFramePr>
          <p:nvPr>
            <p:extLst>
              <p:ext uri="{D42A27DB-BD31-4B8C-83A1-F6EECF244321}">
                <p14:modId xmlns:p14="http://schemas.microsoft.com/office/powerpoint/2010/main" val="1812631123"/>
              </p:ext>
            </p:extLst>
          </p:nvPr>
        </p:nvGraphicFramePr>
        <p:xfrm>
          <a:off x="269875" y="5181600"/>
          <a:ext cx="4470400" cy="476250"/>
        </p:xfrm>
        <a:graphic>
          <a:graphicData uri="http://schemas.openxmlformats.org/presentationml/2006/ole">
            <mc:AlternateContent xmlns:mc="http://schemas.openxmlformats.org/markup-compatibility/2006">
              <mc:Choice xmlns:v="urn:schemas-microsoft-com:vml" Requires="v">
                <p:oleObj spid="_x0000_s436287" name="Equation" r:id="rId6" imgW="4051080" imgH="431640" progId="Equation.DSMT4">
                  <p:embed/>
                </p:oleObj>
              </mc:Choice>
              <mc:Fallback>
                <p:oleObj name="Equation" r:id="rId6" imgW="4051080" imgH="431640" progId="Equation.DSMT4">
                  <p:embed/>
                  <p:pic>
                    <p:nvPicPr>
                      <p:cNvPr id="0" name=""/>
                      <p:cNvPicPr>
                        <a:picLocks noChangeAspect="1" noChangeArrowheads="1"/>
                      </p:cNvPicPr>
                      <p:nvPr/>
                    </p:nvPicPr>
                    <p:blipFill>
                      <a:blip r:embed="rId7"/>
                      <a:srcRect/>
                      <a:stretch>
                        <a:fillRect/>
                      </a:stretch>
                    </p:blipFill>
                    <p:spPr bwMode="auto">
                      <a:xfrm>
                        <a:off x="269875" y="5181600"/>
                        <a:ext cx="4470400" cy="47625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68565926"/>
              </p:ext>
            </p:extLst>
          </p:nvPr>
        </p:nvGraphicFramePr>
        <p:xfrm>
          <a:off x="903288" y="2667000"/>
          <a:ext cx="2746375" cy="2020888"/>
        </p:xfrm>
        <a:graphic>
          <a:graphicData uri="http://schemas.openxmlformats.org/presentationml/2006/ole">
            <mc:AlternateContent xmlns:mc="http://schemas.openxmlformats.org/markup-compatibility/2006">
              <mc:Choice xmlns:v="urn:schemas-microsoft-com:vml" Requires="v">
                <p:oleObj spid="_x0000_s436288" name="Equation" r:id="rId8" imgW="2489040" imgH="1828800" progId="Equation.DSMT4">
                  <p:embed/>
                </p:oleObj>
              </mc:Choice>
              <mc:Fallback>
                <p:oleObj name="Equation" r:id="rId8" imgW="2489040" imgH="1828800" progId="Equation.DSMT4">
                  <p:embed/>
                  <p:pic>
                    <p:nvPicPr>
                      <p:cNvPr id="0" name=""/>
                      <p:cNvPicPr>
                        <a:picLocks noChangeAspect="1" noChangeArrowheads="1"/>
                      </p:cNvPicPr>
                      <p:nvPr/>
                    </p:nvPicPr>
                    <p:blipFill>
                      <a:blip r:embed="rId9"/>
                      <a:srcRect/>
                      <a:stretch>
                        <a:fillRect/>
                      </a:stretch>
                    </p:blipFill>
                    <p:spPr bwMode="auto">
                      <a:xfrm>
                        <a:off x="903288" y="2667000"/>
                        <a:ext cx="2746375" cy="2020888"/>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Rectangle 3"/>
          <p:cNvSpPr txBox="1">
            <a:spLocks noChangeArrowheads="1"/>
          </p:cNvSpPr>
          <p:nvPr/>
        </p:nvSpPr>
        <p:spPr bwMode="auto">
          <a:xfrm>
            <a:off x="304800" y="5829300"/>
            <a:ext cx="55626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a:lstStyle>
          <a:p>
            <a:pPr marL="0" indent="458788">
              <a:lnSpc>
                <a:spcPct val="90000"/>
              </a:lnSpc>
              <a:buFontTx/>
              <a:buNone/>
            </a:pPr>
            <a:r>
              <a:rPr lang="en-US" altLang="en-US" sz="2000" kern="0" dirty="0">
                <a:cs typeface="Times New Roman" pitchFamily="18" charset="0"/>
              </a:rPr>
              <a:t>Clearly, that was not the correct guess, either.  Let us try again.  </a:t>
            </a:r>
          </a:p>
        </p:txBody>
      </p:sp>
    </p:spTree>
    <p:extLst>
      <p:ext uri="{BB962C8B-B14F-4D97-AF65-F5344CB8AC3E}">
        <p14:creationId xmlns:p14="http://schemas.microsoft.com/office/powerpoint/2010/main" val="2628783093"/>
      </p:ext>
    </p:extLst>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3277</TotalTime>
  <Words>1349</Words>
  <Application>Microsoft Office PowerPoint</Application>
  <PresentationFormat>On-screen Show (4:3)</PresentationFormat>
  <Paragraphs>96</Paragraphs>
  <Slides>21</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8" baseType="lpstr">
      <vt:lpstr>Arial</vt:lpstr>
      <vt:lpstr>Symbol</vt:lpstr>
      <vt:lpstr>Times New Roman</vt:lpstr>
      <vt:lpstr>Fireball</vt:lpstr>
      <vt:lpstr>VISIO</vt:lpstr>
      <vt:lpstr>Equation</vt:lpstr>
      <vt:lpstr>Visio</vt:lpstr>
      <vt:lpstr>ECE 2201  Circuit Analysis</vt:lpstr>
      <vt:lpstr>Maximum Power Transfer</vt:lpstr>
      <vt:lpstr>Overview   Maximum Power Transfer</vt:lpstr>
      <vt:lpstr>Textbook Coverage</vt:lpstr>
      <vt:lpstr>Maximum Power Transfer</vt:lpstr>
      <vt:lpstr>Maximum Power Transfer – Guess 1</vt:lpstr>
      <vt:lpstr>PowerPoint Presentation</vt:lpstr>
      <vt:lpstr>Maximum Power Transfer – Guess 2</vt:lpstr>
      <vt:lpstr>PowerPoint Presentation</vt:lpstr>
      <vt:lpstr>Maximum Power Transfer –  Maxima and Minima Problem</vt:lpstr>
      <vt:lpstr>Maximum Power Transfer –  Maxima and Minima Problem</vt:lpstr>
      <vt:lpstr>Maximum Power Transfer –  Maxima and Minima Problem</vt:lpstr>
      <vt:lpstr>Notes</vt:lpstr>
      <vt:lpstr>Example Problem</vt:lpstr>
      <vt:lpstr>Example Problem – Step 1</vt:lpstr>
      <vt:lpstr>Example Problem – Step 2</vt:lpstr>
      <vt:lpstr>Example Problem – Step 3</vt:lpstr>
      <vt:lpstr>Example Problem – Step 4</vt:lpstr>
      <vt:lpstr>Example Problem – Step 5</vt:lpstr>
      <vt:lpstr>Example Problem – Step 6</vt:lpstr>
      <vt:lpstr>What is the deal here? Is this worth all this trouble?</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Maximum Power Transfer Lecture Set #10</dc:title>
  <dc:subject>Chapter 8 Maximum Power Transfer</dc:subject>
  <dc:creator>Dave Shattuck</dc:creator>
  <cp:lastModifiedBy>Shattuck, David P</cp:lastModifiedBy>
  <cp:revision>182</cp:revision>
  <cp:lastPrinted>1999-08-25T18:07:04Z</cp:lastPrinted>
  <dcterms:created xsi:type="dcterms:W3CDTF">1999-08-24T13:57:19Z</dcterms:created>
  <dcterms:modified xsi:type="dcterms:W3CDTF">2022-04-14T20:09:23Z</dcterms:modified>
</cp:coreProperties>
</file>