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256" r:id="rId2"/>
    <p:sldId id="283" r:id="rId3"/>
    <p:sldId id="285" r:id="rId4"/>
    <p:sldId id="296" r:id="rId5"/>
    <p:sldId id="286" r:id="rId6"/>
    <p:sldId id="287" r:id="rId7"/>
    <p:sldId id="288" r:id="rId8"/>
    <p:sldId id="289" r:id="rId9"/>
    <p:sldId id="290" r:id="rId10"/>
    <p:sldId id="291" r:id="rId11"/>
    <p:sldId id="295" r:id="rId12"/>
    <p:sldId id="293" r:id="rId13"/>
    <p:sldId id="294"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1" r:id="rId28"/>
    <p:sldId id="312" r:id="rId29"/>
    <p:sldId id="313" r:id="rId30"/>
    <p:sldId id="314" r:id="rId31"/>
    <p:sldId id="315" r:id="rId32"/>
    <p:sldId id="316" r:id="rId33"/>
    <p:sldId id="317" r:id="rId34"/>
    <p:sldId id="282" r:id="rId35"/>
    <p:sldId id="318" r:id="rId36"/>
    <p:sldId id="319"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2" autoAdjust="0"/>
    <p:restoredTop sz="90929"/>
  </p:normalViewPr>
  <p:slideViewPr>
    <p:cSldViewPr>
      <p:cViewPr varScale="1">
        <p:scale>
          <a:sx n="85" d="100"/>
          <a:sy n="85" d="100"/>
        </p:scale>
        <p:origin x="-90"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7.wmf"/><Relationship Id="rId1" Type="http://schemas.openxmlformats.org/officeDocument/2006/relationships/image" Target="../media/image5.wmf"/><Relationship Id="rId4"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9.wmf"/><Relationship Id="rId1" Type="http://schemas.openxmlformats.org/officeDocument/2006/relationships/image" Target="../media/image5.wmf"/><Relationship Id="rId4"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26.wmf"/><Relationship Id="rId4"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27.wmf"/><Relationship Id="rId4"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28.wmf"/><Relationship Id="rId4"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9.wmf"/><Relationship Id="rId1" Type="http://schemas.openxmlformats.org/officeDocument/2006/relationships/image" Target="../media/image5.wmf"/><Relationship Id="rId4"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31.wmf"/><Relationship Id="rId4"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32.wmf"/><Relationship Id="rId4" Type="http://schemas.openxmlformats.org/officeDocument/2006/relationships/image" Target="../media/image2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21.wmf"/><Relationship Id="rId1" Type="http://schemas.openxmlformats.org/officeDocument/2006/relationships/image" Target="../media/image5.wmf"/><Relationship Id="rId4"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9.wmf"/><Relationship Id="rId1" Type="http://schemas.openxmlformats.org/officeDocument/2006/relationships/image" Target="../media/image5.wmf"/><Relationship Id="rId4" Type="http://schemas.openxmlformats.org/officeDocument/2006/relationships/image" Target="../media/image2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35.wmf"/><Relationship Id="rId4" Type="http://schemas.openxmlformats.org/officeDocument/2006/relationships/image" Target="../media/image2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36.wmf"/><Relationship Id="rId4" Type="http://schemas.openxmlformats.org/officeDocument/2006/relationships/image" Target="../media/image2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21.wmf"/><Relationship Id="rId1" Type="http://schemas.openxmlformats.org/officeDocument/2006/relationships/image" Target="../media/image5.wmf"/><Relationship Id="rId4" Type="http://schemas.openxmlformats.org/officeDocument/2006/relationships/image" Target="../media/image3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2.wmf"/><Relationship Id="rId4" Type="http://schemas.openxmlformats.org/officeDocument/2006/relationships/image" Target="../media/image4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3.wmf"/><Relationship Id="rId1" Type="http://schemas.openxmlformats.org/officeDocument/2006/relationships/image" Target="../media/image39.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1.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2.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3.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4.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5.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08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08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08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9EB99E-2283-4FEB-B7B0-10A0331F5F0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8482AF-56D0-4566-A2A9-BFA248FE225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D05EF-3F80-424D-81D2-8D90A43CBA38}" type="slidenum">
              <a:rPr lang="en-US"/>
              <a:pPr/>
              <a:t>1</a:t>
            </a:fld>
            <a:endParaRPr lang="en-US"/>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You can see a brief introduction starting on the next slide, or go right to the problem.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798B0-5196-4B03-B17C-0E01D8217CF2}" type="slidenum">
              <a:rPr lang="en-US"/>
              <a:pPr/>
              <a:t>10</a:t>
            </a:fld>
            <a:endParaRPr lang="en-US"/>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This was not a good choice.  Go back, and try again.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333AA-2B5A-4121-A7A3-76622032D532}" type="slidenum">
              <a:rPr lang="en-US"/>
              <a:pPr/>
              <a:t>11</a:t>
            </a:fld>
            <a:endParaRPr lang="en-US"/>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This was not a good choice.  Go back, and try again.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7EEC4-BD7B-4B2D-B9BF-A16F304CDDA4}" type="slidenum">
              <a:rPr lang="en-US"/>
              <a:pPr/>
              <a:t>12</a:t>
            </a:fld>
            <a:endParaRPr lang="en-US"/>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This was not the best choice.  Go back, and try again.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943BD-01DA-4261-AF27-685BA70E1C3D}" type="slidenum">
              <a:rPr lang="en-US"/>
              <a:pPr/>
              <a:t>13</a:t>
            </a:fld>
            <a:endParaRPr lang="en-US"/>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Now, give this question some thought, and write down your answer before going on to the next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42D38-77FD-4439-9A75-841D2802723E}" type="slidenum">
              <a:rPr lang="en-US"/>
              <a:pPr/>
              <a:t>14</a:t>
            </a:fld>
            <a:endParaRPr lang="en-US"/>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BCD72-41B8-45C0-81FE-64F31FF13FC5}" type="slidenum">
              <a:rPr lang="en-US"/>
              <a:pPr/>
              <a:t>15</a:t>
            </a:fld>
            <a:endParaRPr lang="en-US"/>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Write down your answer before going on to the next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78D17-035C-466B-B00E-E3306AD75CB4}" type="slidenum">
              <a:rPr lang="en-US"/>
              <a:pPr/>
              <a:t>16</a:t>
            </a:fld>
            <a:endParaRPr lang="en-US"/>
          </a:p>
        </p:txBody>
      </p:sp>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Which answer did you get?  Or did you get something else?  Click on the link for your answer.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9BD9A-B0E4-4E61-A25B-9F1FDD71ED97}" type="slidenum">
              <a:rPr lang="en-US"/>
              <a:pPr/>
              <a:t>17</a:t>
            </a:fld>
            <a:endParaRPr lang="en-US"/>
          </a:p>
        </p:txBody>
      </p:sp>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t>Rework the problem, go back, and try again.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FF800-9B2A-46A6-92C6-B4C59F79F6C4}" type="slidenum">
              <a:rPr lang="en-US"/>
              <a:pPr/>
              <a:t>18</a:t>
            </a:fld>
            <a:endParaRPr lang="en-US"/>
          </a:p>
        </p:txBody>
      </p:sp>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Rework the problem, go back, and try again.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B38B5-0EDC-4BFA-9C57-6F3989E26113}" type="slidenum">
              <a:rPr lang="en-US"/>
              <a:pPr/>
              <a:t>19</a:t>
            </a:fld>
            <a:endParaRPr lang="en-US"/>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141E7-6A81-472C-AD54-3990FC234952}" type="slidenum">
              <a:rPr lang="en-US"/>
              <a:pPr/>
              <a:t>2</a:t>
            </a:fld>
            <a:endParaRPr lang="en-US"/>
          </a:p>
        </p:txBody>
      </p:sp>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F063E-F156-4A61-BE1C-DFA34FB4B310}" type="slidenum">
              <a:rPr lang="en-US"/>
              <a:pPr/>
              <a:t>20</a:t>
            </a:fld>
            <a:endParaRPr lang="en-US"/>
          </a:p>
        </p:txBody>
      </p:sp>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Now, give this question some thought, and write down your answer before going on to the next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DBA29-0768-4502-829F-C2F6DDFC6613}" type="slidenum">
              <a:rPr lang="en-US"/>
              <a:pPr/>
              <a:t>21</a:t>
            </a:fld>
            <a:endParaRPr lang="en-US"/>
          </a:p>
        </p:txBody>
      </p:sp>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Which answer did you get?  Or did you get something else?  Click on the link for your answer.</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48AAA-4FC6-41F1-BAAE-0DEF7418A239}" type="slidenum">
              <a:rPr lang="en-US"/>
              <a:pPr/>
              <a:t>22</a:t>
            </a:fld>
            <a:endParaRPr lang="en-US"/>
          </a:p>
        </p:txBody>
      </p:sp>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t>Rework the problem, go back, and try again.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6A9BB5-12BF-431F-81E2-6908EC4E886F}" type="slidenum">
              <a:rPr lang="en-US"/>
              <a:pPr/>
              <a:t>23</a:t>
            </a:fld>
            <a:endParaRPr lang="en-US"/>
          </a:p>
        </p:txBody>
      </p:sp>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t>Rework the problem, go back, and try again.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D0CFA-E53F-4B75-9329-0E0D66E4DCA0}" type="slidenum">
              <a:rPr lang="en-US"/>
              <a:pPr/>
              <a:t>24</a:t>
            </a:fld>
            <a:endParaRPr lang="en-US"/>
          </a:p>
        </p:txBody>
      </p:sp>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744F4-26C6-4473-A849-5E2A9FD47661}" type="slidenum">
              <a:rPr lang="en-US"/>
              <a:pPr/>
              <a:t>25</a:t>
            </a:fld>
            <a:endParaRPr lang="en-US"/>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Now, give this question some thought, and write down your answer before going on to the next slide.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CCAB4D-6907-47F9-86B9-CABB3E8DA6CD}" type="slidenum">
              <a:rPr lang="en-US"/>
              <a:pPr/>
              <a:t>26</a:t>
            </a:fld>
            <a:endParaRPr lang="en-US"/>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t>Which answer did you get?  Or did you get something else?  Click on the link for your answer.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689087-2926-42EB-B0F3-6D20848EEB23}" type="slidenum">
              <a:rPr lang="en-US"/>
              <a:pPr/>
              <a:t>27</a:t>
            </a:fld>
            <a:endParaRPr lang="en-US"/>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t>Rework the problem, go back, and try again.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7890B-C709-49B9-9B3A-E7E5E78EF58D}" type="slidenum">
              <a:rPr lang="en-US"/>
              <a:pPr/>
              <a:t>28</a:t>
            </a:fld>
            <a:endParaRPr lang="en-US"/>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108D5-38F1-4EC6-8E2B-CBFFEC5B3870}" type="slidenum">
              <a:rPr lang="en-US"/>
              <a:pPr/>
              <a:t>29</a:t>
            </a:fld>
            <a:endParaRPr lang="en-US"/>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47BDC-E403-4767-93AE-CDC9283A20A4}" type="slidenum">
              <a:rPr lang="en-US"/>
              <a:pPr/>
              <a:t>3</a:t>
            </a:fld>
            <a:endParaRPr lang="en-US"/>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This is the material in your circuit texts that you might consult to get more help on this problem.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0287E-C5E0-4D1D-9130-0E9B73C99EA7}" type="slidenum">
              <a:rPr lang="en-US"/>
              <a:pPr/>
              <a:t>30</a:t>
            </a:fld>
            <a:endParaRPr lang="en-US"/>
          </a:p>
        </p:txBody>
      </p:sp>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If you already know the equation at the bottom, you can skip the derivation given here.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31489-4149-4846-ADCB-A5EFE2E17DDC}" type="slidenum">
              <a:rPr lang="en-US"/>
              <a:pPr/>
              <a:t>31</a:t>
            </a:fld>
            <a:endParaRPr lang="en-US"/>
          </a:p>
        </p:txBody>
      </p:sp>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79128-13A0-454E-9F88-BDEDCEA6C913}" type="slidenum">
              <a:rPr lang="en-US"/>
              <a:pPr/>
              <a:t>32</a:t>
            </a:fld>
            <a:endParaRPr lang="en-US"/>
          </a:p>
        </p:txBody>
      </p:sp>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This is sample output from one kind of computer math tool, called Mathcad.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C9802-3D07-40D8-9E55-EA0EE64B4A84}" type="slidenum">
              <a:rPr lang="en-US"/>
              <a:pPr/>
              <a:t>33</a:t>
            </a:fld>
            <a:endParaRPr lang="en-US"/>
          </a:p>
        </p:txBody>
      </p:sp>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14CE2-95ED-48BA-BA44-4448CD84580E}" type="slidenum">
              <a:rPr lang="en-US"/>
              <a:pPr/>
              <a:t>4</a:t>
            </a:fld>
            <a:endParaRPr lang="en-US"/>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This is the material in this computer module that you might consult for more explanation.  These are presentations of key concepts that you should find in this problem.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709F9-B1D2-4018-93E4-E5DCC95BDE30}" type="slidenum">
              <a:rPr lang="en-US"/>
              <a:pPr/>
              <a:t>5</a:t>
            </a:fld>
            <a:endParaRPr lang="en-US"/>
          </a:p>
        </p:txBody>
      </p:sp>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t>This is the basic problem.  We will take it step by step.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D1C06-0B6A-439F-ADA1-C09B01E5FF8F}" type="slidenum">
              <a:rPr lang="en-US"/>
              <a:pPr/>
              <a:t>6</a:t>
            </a:fld>
            <a:endParaRPr 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A couple of notes before we begin the problem itself.  We have shown units in this sinusoid argument here just to be as clear as possible.  The units for this coefficient are usually not shown in most textbooks, and not in most applications.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BB718-E527-48F8-963D-BE32FD210750}" type="slidenum">
              <a:rPr lang="en-US"/>
              <a:pPr/>
              <a:t>7</a:t>
            </a:fld>
            <a:endParaRPr lang="en-US"/>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A couple of notes before we begin the problem itself.  I have included square brackets around the units.  This is not required, but is done here to provide extra clarity.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FB7E4-31E7-4CE4-986F-EBEA370D87AC}" type="slidenum">
              <a:rPr lang="en-US"/>
              <a:pPr/>
              <a:t>8</a:t>
            </a:fld>
            <a:endParaRPr lang="en-US"/>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Try to decide on the first step before going to the 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AEB26-2704-41B6-A843-A8FFAB2A2DB7}" type="slidenum">
              <a:rPr lang="en-US"/>
              <a:pPr/>
              <a:t>9</a:t>
            </a:fld>
            <a:endParaRPr 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Click on the step that you think should be next.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77023D63-E62A-45E0-9C7D-FC29A6E1E1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7C62AA-F67F-446D-8C22-E41F747961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12AF9D-78F3-4091-915B-3B547017AD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D914F7-2C37-41F7-BC1D-EFA0682819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2A55D7-743E-4DB3-90B7-D88DB736F4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181BA7-F3FE-42D7-8B65-4F09BFFB06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9E8B057-5095-4818-9F0E-7F56CDD6B4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AE99D4-72E5-4C4A-B4E8-F486A75EEE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6FB289B-6EF0-47DD-9D3C-471AAE3E95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AF272D8-9712-4E66-A77C-3222329EFC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AD1F3F-8EF6-4695-91F3-382C31880724}"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2190741-619B-4D98-A9DD-1FA5F30121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slide" Target="slide8.xml"/><Relationship Id="rId5" Type="http://schemas.openxmlformats.org/officeDocument/2006/relationships/slide" Target="slide5.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oleObject" Target="../embeddings/oleObject18.bin"/><Relationship Id="rId2" Type="http://schemas.openxmlformats.org/officeDocument/2006/relationships/audio" Target="../media/audio9.wav"/><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notesSlide" Target="../notesSlides/notesSlide10.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oleObject" Target="../embeddings/oleObject21.bin"/><Relationship Id="rId2" Type="http://schemas.openxmlformats.org/officeDocument/2006/relationships/audio" Target="../media/audio10.wav"/><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notesSlide" Target="../notesSlides/notesSlide1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oleObject" Target="../embeddings/oleObject24.bin"/><Relationship Id="rId2" Type="http://schemas.openxmlformats.org/officeDocument/2006/relationships/audio" Target="../media/audio11.wav"/><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notesSlide" Target="../notesSlides/notesSlide12.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Layout" Target="../slideLayouts/slideLayout2.xml"/><Relationship Id="rId7" Type="http://schemas.openxmlformats.org/officeDocument/2006/relationships/oleObject" Target="../embeddings/oleObject27.bin"/><Relationship Id="rId2" Type="http://schemas.openxmlformats.org/officeDocument/2006/relationships/audio" Target="../media/audio12.wav"/><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notesSlide" Target="../notesSlides/notesSlide13.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notesSlide" Target="../notesSlides/notesSlide14.xml"/><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slideLayout" Target="../slideLayouts/slideLayout2.xml"/><Relationship Id="rId7" Type="http://schemas.openxmlformats.org/officeDocument/2006/relationships/oleObject" Target="../embeddings/oleObject34.bin"/><Relationship Id="rId2" Type="http://schemas.openxmlformats.org/officeDocument/2006/relationships/audio" Target="../media/audio13.wav"/><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oleObject" Target="../embeddings/oleObject32.bin"/><Relationship Id="rId10" Type="http://schemas.openxmlformats.org/officeDocument/2006/relationships/image" Target="../media/image3.png"/><Relationship Id="rId4" Type="http://schemas.openxmlformats.org/officeDocument/2006/relationships/notesSlide" Target="../notesSlides/notesSlide15.xml"/><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oleObject" Target="../embeddings/oleObject41.bin"/><Relationship Id="rId3" Type="http://schemas.openxmlformats.org/officeDocument/2006/relationships/slideLayout" Target="../slideLayouts/slideLayout2.xml"/><Relationship Id="rId7" Type="http://schemas.openxmlformats.org/officeDocument/2006/relationships/oleObject" Target="../embeddings/oleObject38.bin"/><Relationship Id="rId12" Type="http://schemas.openxmlformats.org/officeDocument/2006/relationships/oleObject" Target="../embeddings/oleObject40.bin"/><Relationship Id="rId2" Type="http://schemas.openxmlformats.org/officeDocument/2006/relationships/audio" Target="../media/audio14.wav"/><Relationship Id="rId1" Type="http://schemas.openxmlformats.org/officeDocument/2006/relationships/vmlDrawing" Target="../drawings/vmlDrawing13.vml"/><Relationship Id="rId6" Type="http://schemas.openxmlformats.org/officeDocument/2006/relationships/oleObject" Target="../embeddings/oleObject37.bin"/><Relationship Id="rId11" Type="http://schemas.openxmlformats.org/officeDocument/2006/relationships/slide" Target="slide18.xml"/><Relationship Id="rId5" Type="http://schemas.openxmlformats.org/officeDocument/2006/relationships/oleObject" Target="../embeddings/oleObject36.bin"/><Relationship Id="rId10" Type="http://schemas.openxmlformats.org/officeDocument/2006/relationships/slide" Target="slide19.xml"/><Relationship Id="rId4" Type="http://schemas.openxmlformats.org/officeDocument/2006/relationships/notesSlide" Target="../notesSlides/notesSlide16.xml"/><Relationship Id="rId9" Type="http://schemas.openxmlformats.org/officeDocument/2006/relationships/slide" Target="slide17.xml"/><Relationship Id="rId1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slideLayout" Target="../slideLayouts/slideLayout2.xml"/><Relationship Id="rId7" Type="http://schemas.openxmlformats.org/officeDocument/2006/relationships/oleObject" Target="../embeddings/oleObject44.bin"/><Relationship Id="rId2" Type="http://schemas.openxmlformats.org/officeDocument/2006/relationships/audio" Target="../media/audio15.wav"/><Relationship Id="rId1" Type="http://schemas.openxmlformats.org/officeDocument/2006/relationships/vmlDrawing" Target="../drawings/vmlDrawing14.vml"/><Relationship Id="rId6" Type="http://schemas.openxmlformats.org/officeDocument/2006/relationships/oleObject" Target="../embeddings/oleObject43.bin"/><Relationship Id="rId11" Type="http://schemas.openxmlformats.org/officeDocument/2006/relationships/image" Target="../media/image3.png"/><Relationship Id="rId5" Type="http://schemas.openxmlformats.org/officeDocument/2006/relationships/oleObject" Target="../embeddings/oleObject42.bin"/><Relationship Id="rId10" Type="http://schemas.openxmlformats.org/officeDocument/2006/relationships/oleObject" Target="../embeddings/oleObject46.bin"/><Relationship Id="rId4" Type="http://schemas.openxmlformats.org/officeDocument/2006/relationships/notesSlide" Target="../notesSlides/notesSlide17.xml"/><Relationship Id="rId9"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slideLayout" Target="../slideLayouts/slideLayout2.xml"/><Relationship Id="rId7" Type="http://schemas.openxmlformats.org/officeDocument/2006/relationships/oleObject" Target="../embeddings/oleObject49.bin"/><Relationship Id="rId12" Type="http://schemas.openxmlformats.org/officeDocument/2006/relationships/image" Target="../media/image3.png"/><Relationship Id="rId2" Type="http://schemas.openxmlformats.org/officeDocument/2006/relationships/audio" Target="../media/audio15.wav"/><Relationship Id="rId1" Type="http://schemas.openxmlformats.org/officeDocument/2006/relationships/vmlDrawing" Target="../drawings/vmlDrawing15.vml"/><Relationship Id="rId6" Type="http://schemas.openxmlformats.org/officeDocument/2006/relationships/oleObject" Target="../embeddings/oleObject48.bin"/><Relationship Id="rId11" Type="http://schemas.openxmlformats.org/officeDocument/2006/relationships/oleObject" Target="../embeddings/oleObject51.bin"/><Relationship Id="rId5" Type="http://schemas.openxmlformats.org/officeDocument/2006/relationships/oleObject" Target="../embeddings/oleObject47.bin"/><Relationship Id="rId10" Type="http://schemas.openxmlformats.org/officeDocument/2006/relationships/slide" Target="slide19.xml"/><Relationship Id="rId4" Type="http://schemas.openxmlformats.org/officeDocument/2006/relationships/notesSlide" Target="../notesSlides/notesSlide18.xml"/><Relationship Id="rId9" Type="http://schemas.openxmlformats.org/officeDocument/2006/relationships/slide" Target="slide16.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19.xml"/><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oleObject" Target="../embeddings/oleObject52.bin"/><Relationship Id="rId9"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slideLayout" Target="../slideLayouts/slideLayout2.xml"/><Relationship Id="rId7" Type="http://schemas.openxmlformats.org/officeDocument/2006/relationships/oleObject" Target="../embeddings/oleObject59.bin"/><Relationship Id="rId2" Type="http://schemas.openxmlformats.org/officeDocument/2006/relationships/audio" Target="../media/audio13.wav"/><Relationship Id="rId1" Type="http://schemas.openxmlformats.org/officeDocument/2006/relationships/vmlDrawing" Target="../drawings/vmlDrawing17.vml"/><Relationship Id="rId6" Type="http://schemas.openxmlformats.org/officeDocument/2006/relationships/oleObject" Target="../embeddings/oleObject58.bin"/><Relationship Id="rId5" Type="http://schemas.openxmlformats.org/officeDocument/2006/relationships/oleObject" Target="../embeddings/oleObject57.bin"/><Relationship Id="rId10" Type="http://schemas.openxmlformats.org/officeDocument/2006/relationships/image" Target="../media/image3.png"/><Relationship Id="rId4" Type="http://schemas.openxmlformats.org/officeDocument/2006/relationships/notesSlide" Target="../notesSlides/notesSlide20.xml"/><Relationship Id="rId9"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oleObject" Target="../embeddings/oleObject66.bin"/><Relationship Id="rId3" Type="http://schemas.openxmlformats.org/officeDocument/2006/relationships/slideLayout" Target="../slideLayouts/slideLayout2.xml"/><Relationship Id="rId7" Type="http://schemas.openxmlformats.org/officeDocument/2006/relationships/slide" Target="slide23.xml"/><Relationship Id="rId12" Type="http://schemas.openxmlformats.org/officeDocument/2006/relationships/oleObject" Target="../embeddings/oleObject65.bin"/><Relationship Id="rId2" Type="http://schemas.openxmlformats.org/officeDocument/2006/relationships/audio" Target="../media/audio14.wav"/><Relationship Id="rId1" Type="http://schemas.openxmlformats.org/officeDocument/2006/relationships/vmlDrawing" Target="../drawings/vmlDrawing18.vml"/><Relationship Id="rId6" Type="http://schemas.openxmlformats.org/officeDocument/2006/relationships/slide" Target="slide22.xml"/><Relationship Id="rId11" Type="http://schemas.openxmlformats.org/officeDocument/2006/relationships/oleObject" Target="../embeddings/oleObject64.bin"/><Relationship Id="rId5" Type="http://schemas.openxmlformats.org/officeDocument/2006/relationships/slide" Target="slide24.xml"/><Relationship Id="rId10" Type="http://schemas.openxmlformats.org/officeDocument/2006/relationships/oleObject" Target="../embeddings/oleObject63.bin"/><Relationship Id="rId4" Type="http://schemas.openxmlformats.org/officeDocument/2006/relationships/notesSlide" Target="../notesSlides/notesSlide21.xml"/><Relationship Id="rId9" Type="http://schemas.openxmlformats.org/officeDocument/2006/relationships/oleObject" Target="../embeddings/oleObject62.bin"/><Relationship Id="rId1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slideLayout" Target="../slideLayouts/slideLayout2.xml"/><Relationship Id="rId7" Type="http://schemas.openxmlformats.org/officeDocument/2006/relationships/oleObject" Target="../embeddings/oleObject69.bin"/><Relationship Id="rId2" Type="http://schemas.openxmlformats.org/officeDocument/2006/relationships/audio" Target="../media/audio15.wav"/><Relationship Id="rId1" Type="http://schemas.openxmlformats.org/officeDocument/2006/relationships/vmlDrawing" Target="../drawings/vmlDrawing19.vml"/><Relationship Id="rId6" Type="http://schemas.openxmlformats.org/officeDocument/2006/relationships/oleObject" Target="../embeddings/oleObject68.bin"/><Relationship Id="rId11" Type="http://schemas.openxmlformats.org/officeDocument/2006/relationships/image" Target="../media/image3.png"/><Relationship Id="rId5" Type="http://schemas.openxmlformats.org/officeDocument/2006/relationships/oleObject" Target="../embeddings/oleObject67.bin"/><Relationship Id="rId10" Type="http://schemas.openxmlformats.org/officeDocument/2006/relationships/oleObject" Target="../embeddings/oleObject71.bin"/><Relationship Id="rId4" Type="http://schemas.openxmlformats.org/officeDocument/2006/relationships/notesSlide" Target="../notesSlides/notesSlide22.xml"/><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slideLayout" Target="../slideLayouts/slideLayout2.xml"/><Relationship Id="rId7" Type="http://schemas.openxmlformats.org/officeDocument/2006/relationships/oleObject" Target="../embeddings/oleObject74.bin"/><Relationship Id="rId12" Type="http://schemas.openxmlformats.org/officeDocument/2006/relationships/image" Target="../media/image3.png"/><Relationship Id="rId2" Type="http://schemas.openxmlformats.org/officeDocument/2006/relationships/audio" Target="../media/audio15.wav"/><Relationship Id="rId1" Type="http://schemas.openxmlformats.org/officeDocument/2006/relationships/vmlDrawing" Target="../drawings/vmlDrawing20.vml"/><Relationship Id="rId6" Type="http://schemas.openxmlformats.org/officeDocument/2006/relationships/oleObject" Target="../embeddings/oleObject73.bin"/><Relationship Id="rId11" Type="http://schemas.openxmlformats.org/officeDocument/2006/relationships/oleObject" Target="../embeddings/oleObject76.bin"/><Relationship Id="rId5" Type="http://schemas.openxmlformats.org/officeDocument/2006/relationships/oleObject" Target="../embeddings/oleObject72.bin"/><Relationship Id="rId10" Type="http://schemas.openxmlformats.org/officeDocument/2006/relationships/slide" Target="slide24.xml"/><Relationship Id="rId4" Type="http://schemas.openxmlformats.org/officeDocument/2006/relationships/notesSlide" Target="../notesSlides/notesSlide23.xml"/><Relationship Id="rId9"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notesSlide" Target="../notesSlides/notesSlide24.xml"/><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79.bin"/><Relationship Id="rId5" Type="http://schemas.openxmlformats.org/officeDocument/2006/relationships/oleObject" Target="../embeddings/oleObject78.bin"/><Relationship Id="rId4" Type="http://schemas.openxmlformats.org/officeDocument/2006/relationships/oleObject" Target="../embeddings/oleObject7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slideLayout" Target="../slideLayouts/slideLayout2.xml"/><Relationship Id="rId7" Type="http://schemas.openxmlformats.org/officeDocument/2006/relationships/oleObject" Target="../embeddings/oleObject83.bin"/><Relationship Id="rId2" Type="http://schemas.openxmlformats.org/officeDocument/2006/relationships/audio" Target="../media/audio13.wav"/><Relationship Id="rId1" Type="http://schemas.openxmlformats.org/officeDocument/2006/relationships/vmlDrawing" Target="../drawings/vmlDrawing22.vml"/><Relationship Id="rId6" Type="http://schemas.openxmlformats.org/officeDocument/2006/relationships/oleObject" Target="../embeddings/oleObject82.bin"/><Relationship Id="rId5" Type="http://schemas.openxmlformats.org/officeDocument/2006/relationships/oleObject" Target="../embeddings/oleObject81.bin"/><Relationship Id="rId10" Type="http://schemas.openxmlformats.org/officeDocument/2006/relationships/image" Target="../media/image3.png"/><Relationship Id="rId4" Type="http://schemas.openxmlformats.org/officeDocument/2006/relationships/notesSlide" Target="../notesSlides/notesSlide25.xml"/><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slideLayout" Target="../slideLayouts/slideLayout2.xml"/><Relationship Id="rId7" Type="http://schemas.openxmlformats.org/officeDocument/2006/relationships/oleObject" Target="../embeddings/oleObject87.bin"/><Relationship Id="rId12" Type="http://schemas.openxmlformats.org/officeDocument/2006/relationships/image" Target="../media/image3.png"/><Relationship Id="rId2" Type="http://schemas.openxmlformats.org/officeDocument/2006/relationships/audio" Target="../media/audio14.wav"/><Relationship Id="rId1" Type="http://schemas.openxmlformats.org/officeDocument/2006/relationships/vmlDrawing" Target="../drawings/vmlDrawing23.vml"/><Relationship Id="rId6" Type="http://schemas.openxmlformats.org/officeDocument/2006/relationships/oleObject" Target="../embeddings/oleObject86.bin"/><Relationship Id="rId11" Type="http://schemas.openxmlformats.org/officeDocument/2006/relationships/oleObject" Target="../embeddings/oleObject89.bin"/><Relationship Id="rId5" Type="http://schemas.openxmlformats.org/officeDocument/2006/relationships/oleObject" Target="../embeddings/oleObject85.bin"/><Relationship Id="rId10" Type="http://schemas.openxmlformats.org/officeDocument/2006/relationships/slide" Target="slide27.xml"/><Relationship Id="rId4" Type="http://schemas.openxmlformats.org/officeDocument/2006/relationships/notesSlide" Target="../notesSlides/notesSlide26.xml"/><Relationship Id="rId9" Type="http://schemas.openxmlformats.org/officeDocument/2006/relationships/slide" Target="slide28.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oleObject" Target="../embeddings/oleObject92.bin"/><Relationship Id="rId12" Type="http://schemas.openxmlformats.org/officeDocument/2006/relationships/oleObject" Target="../embeddings/oleObject94.bin"/><Relationship Id="rId2" Type="http://schemas.openxmlformats.org/officeDocument/2006/relationships/audio" Target="../media/audio15.wav"/><Relationship Id="rId1" Type="http://schemas.openxmlformats.org/officeDocument/2006/relationships/vmlDrawing" Target="../drawings/vmlDrawing24.vml"/><Relationship Id="rId6" Type="http://schemas.openxmlformats.org/officeDocument/2006/relationships/oleObject" Target="../embeddings/oleObject91.bin"/><Relationship Id="rId11" Type="http://schemas.openxmlformats.org/officeDocument/2006/relationships/slide" Target="slide28.xml"/><Relationship Id="rId5" Type="http://schemas.openxmlformats.org/officeDocument/2006/relationships/oleObject" Target="../embeddings/oleObject90.bin"/><Relationship Id="rId10" Type="http://schemas.openxmlformats.org/officeDocument/2006/relationships/slide" Target="slide24.xml"/><Relationship Id="rId4" Type="http://schemas.openxmlformats.org/officeDocument/2006/relationships/notesSlide" Target="../notesSlides/notesSlide27.xml"/><Relationship Id="rId9" Type="http://schemas.openxmlformats.org/officeDocument/2006/relationships/slide" Target="slide21.xml"/></Relationships>
</file>

<file path=ppt/slides/_rels/slide28.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notesSlide" Target="../notesSlides/notesSlide28.xml"/><Relationship Id="rId7"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97.bin"/><Relationship Id="rId5" Type="http://schemas.openxmlformats.org/officeDocument/2006/relationships/oleObject" Target="../embeddings/oleObject96.bin"/><Relationship Id="rId4" Type="http://schemas.openxmlformats.org/officeDocument/2006/relationships/oleObject" Target="../embeddings/oleObject9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notesSlide" Target="../notesSlides/notesSlide29.xml"/><Relationship Id="rId7"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01.bin"/><Relationship Id="rId5" Type="http://schemas.openxmlformats.org/officeDocument/2006/relationships/oleObject" Target="../embeddings/oleObject100.bin"/><Relationship Id="rId4" Type="http://schemas.openxmlformats.org/officeDocument/2006/relationships/oleObject" Target="../embeddings/oleObject99.bin"/><Relationship Id="rId9"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3.png"/><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slideLayout" Target="../slideLayouts/slideLayout2.xml"/><Relationship Id="rId7" Type="http://schemas.openxmlformats.org/officeDocument/2006/relationships/oleObject" Target="../embeddings/oleObject106.bin"/><Relationship Id="rId12" Type="http://schemas.openxmlformats.org/officeDocument/2006/relationships/oleObject" Target="../embeddings/oleObject109.bin"/><Relationship Id="rId2" Type="http://schemas.openxmlformats.org/officeDocument/2006/relationships/audio" Target="../media/audio16.wav"/><Relationship Id="rId1" Type="http://schemas.openxmlformats.org/officeDocument/2006/relationships/vmlDrawing" Target="../drawings/vmlDrawing27.vml"/><Relationship Id="rId6" Type="http://schemas.openxmlformats.org/officeDocument/2006/relationships/oleObject" Target="../embeddings/oleObject105.bin"/><Relationship Id="rId11" Type="http://schemas.openxmlformats.org/officeDocument/2006/relationships/oleObject" Target="../embeddings/oleObject108.bin"/><Relationship Id="rId5" Type="http://schemas.openxmlformats.org/officeDocument/2006/relationships/oleObject" Target="../embeddings/oleObject104.bin"/><Relationship Id="rId10" Type="http://schemas.openxmlformats.org/officeDocument/2006/relationships/image" Target="../media/image3.png"/><Relationship Id="rId4" Type="http://schemas.openxmlformats.org/officeDocument/2006/relationships/notesSlide" Target="../notesSlides/notesSlide30.xml"/><Relationship Id="rId9"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notesSlide" Target="../notesSlides/notesSlide31.xml"/><Relationship Id="rId7"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12.bin"/><Relationship Id="rId5" Type="http://schemas.openxmlformats.org/officeDocument/2006/relationships/oleObject" Target="../embeddings/oleObject111.bin"/><Relationship Id="rId4" Type="http://schemas.openxmlformats.org/officeDocument/2006/relationships/oleObject" Target="../embeddings/oleObject110.bin"/></Relationships>
</file>

<file path=ppt/slides/_rels/slide32.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3.png"/><Relationship Id="rId3" Type="http://schemas.openxmlformats.org/officeDocument/2006/relationships/notesSlide" Target="../notesSlides/notesSlide32.xml"/><Relationship Id="rId7" Type="http://schemas.openxmlformats.org/officeDocument/2006/relationships/image" Target="../media/image51.wmf"/><Relationship Id="rId12" Type="http://schemas.openxmlformats.org/officeDocument/2006/relationships/slide" Target="slide33.xml"/><Relationship Id="rId2" Type="http://schemas.openxmlformats.org/officeDocument/2006/relationships/slideLayout" Target="../slideLayouts/slideLayout6.xml"/><Relationship Id="rId1" Type="http://schemas.openxmlformats.org/officeDocument/2006/relationships/audio" Target="../media/audio17.wav"/><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notesSlide" Target="../notesSlides/notesSlide33.xml"/><Relationship Id="rId7"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16.bin"/><Relationship Id="rId5" Type="http://schemas.openxmlformats.org/officeDocument/2006/relationships/oleObject" Target="../embeddings/oleObject115.bin"/><Relationship Id="rId4" Type="http://schemas.openxmlformats.org/officeDocument/2006/relationships/oleObject" Target="../embeddings/oleObject114.bin"/></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gif"/><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gif"/><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3.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2.xml"/><Relationship Id="rId7" Type="http://schemas.openxmlformats.org/officeDocument/2006/relationships/oleObject" Target="../embeddings/oleObject3.bin"/><Relationship Id="rId2" Type="http://schemas.openxmlformats.org/officeDocument/2006/relationships/audio" Target="../media/audio4.wav"/><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audio" Target="../media/audio5.wav"/><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2.xml"/><Relationship Id="rId7" Type="http://schemas.openxmlformats.org/officeDocument/2006/relationships/oleObject" Target="../embeddings/oleObject9.bin"/><Relationship Id="rId2" Type="http://schemas.openxmlformats.org/officeDocument/2006/relationships/audio" Target="../media/audio6.wav"/><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notesSlide" Target="../notesSlides/notesSlide7.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oleObject" Target="../embeddings/oleObject12.bin"/><Relationship Id="rId2" Type="http://schemas.openxmlformats.org/officeDocument/2006/relationships/audio" Target="../media/audio7.wav"/><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notesSlide" Target="../notesSlides/notesSlide8.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2.xml"/><Relationship Id="rId7" Type="http://schemas.openxmlformats.org/officeDocument/2006/relationships/oleObject" Target="../embeddings/oleObject15.bin"/><Relationship Id="rId12" Type="http://schemas.openxmlformats.org/officeDocument/2006/relationships/image" Target="../media/image3.png"/><Relationship Id="rId2" Type="http://schemas.openxmlformats.org/officeDocument/2006/relationships/audio" Target="../media/audio8.wav"/><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slide" Target="slide12.xml"/><Relationship Id="rId5" Type="http://schemas.openxmlformats.org/officeDocument/2006/relationships/oleObject" Target="../embeddings/oleObject13.bin"/><Relationship Id="rId10" Type="http://schemas.openxmlformats.org/officeDocument/2006/relationships/slide" Target="slide13.xml"/><Relationship Id="rId4" Type="http://schemas.openxmlformats.org/officeDocument/2006/relationships/notesSlide" Target="../notesSlides/notesSlide9.xml"/><Relationship Id="rId9"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28800"/>
            <a:ext cx="7772400" cy="1600200"/>
          </a:xfrm>
        </p:spPr>
        <p:txBody>
          <a:bodyPr>
            <a:normAutofit fontScale="90000"/>
          </a:bodyPr>
          <a:lstStyle/>
          <a:p>
            <a:r>
              <a:rPr lang="en-US"/>
              <a:t>Problems With Assistance</a:t>
            </a:r>
            <a:br>
              <a:rPr lang="en-US"/>
            </a:br>
            <a:r>
              <a:rPr lang="en-US"/>
              <a:t>Module 1 – Problem 1</a:t>
            </a:r>
            <a:br>
              <a:rPr lang="en-US"/>
            </a:br>
            <a:endParaRPr lang="en-US"/>
          </a:p>
        </p:txBody>
      </p:sp>
      <p:sp>
        <p:nvSpPr>
          <p:cNvPr id="2051" name="Rectangle 3"/>
          <p:cNvSpPr>
            <a:spLocks noGrp="1" noChangeArrowheads="1"/>
          </p:cNvSpPr>
          <p:nvPr>
            <p:ph type="subTitle" idx="1"/>
          </p:nvPr>
        </p:nvSpPr>
        <p:spPr/>
        <p:txBody>
          <a:bodyPr/>
          <a:lstStyle/>
          <a:p>
            <a:r>
              <a:rPr lang="en-US" sz="1400"/>
              <a:t>Filename:  PWA_Mod01_Prob01.ppt</a:t>
            </a:r>
          </a:p>
        </p:txBody>
      </p:sp>
      <p:sp>
        <p:nvSpPr>
          <p:cNvPr id="2052" name="Text Box 4"/>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4" action="ppaction://hlinksldjump" tooltip="Next slide"/>
              </a:rPr>
              <a:t>Next slide</a:t>
            </a:r>
            <a:endParaRPr lang="en-US" sz="1400"/>
          </a:p>
        </p:txBody>
      </p:sp>
      <p:sp>
        <p:nvSpPr>
          <p:cNvPr id="2053" name="Text Box 5"/>
          <p:cNvSpPr txBox="1">
            <a:spLocks noChangeArrowheads="1"/>
          </p:cNvSpPr>
          <p:nvPr/>
        </p:nvSpPr>
        <p:spPr bwMode="auto">
          <a:xfrm>
            <a:off x="8232775" y="5181600"/>
            <a:ext cx="911225" cy="1155700"/>
          </a:xfrm>
          <a:prstGeom prst="rect">
            <a:avLst/>
          </a:prstGeom>
          <a:noFill/>
          <a:ln w="9525">
            <a:noFill/>
            <a:miter lim="800000"/>
            <a:headEnd/>
            <a:tailEnd/>
          </a:ln>
          <a:effectLst/>
        </p:spPr>
        <p:txBody>
          <a:bodyPr>
            <a:spAutoFit/>
          </a:bodyPr>
          <a:lstStyle/>
          <a:p>
            <a:r>
              <a:rPr lang="en-US" sz="1400">
                <a:hlinkClick r:id="rId5" action="ppaction://hlinksldjump" tooltip="Go straight to the Problem Statement"/>
              </a:rPr>
              <a:t>Go straight to the Problem Statement</a:t>
            </a:r>
            <a:endParaRPr lang="en-US" sz="1400"/>
          </a:p>
        </p:txBody>
      </p:sp>
      <p:sp>
        <p:nvSpPr>
          <p:cNvPr id="2054" name="Rectangle 6"/>
          <p:cNvSpPr>
            <a:spLocks noChangeArrowheads="1"/>
          </p:cNvSpPr>
          <p:nvPr/>
        </p:nvSpPr>
        <p:spPr bwMode="auto">
          <a:xfrm>
            <a:off x="8229600" y="3810000"/>
            <a:ext cx="914400" cy="942975"/>
          </a:xfrm>
          <a:prstGeom prst="rect">
            <a:avLst/>
          </a:prstGeom>
          <a:noFill/>
          <a:ln w="9525">
            <a:noFill/>
            <a:miter lim="800000"/>
            <a:headEnd/>
            <a:tailEnd/>
          </a:ln>
          <a:effectLst/>
        </p:spPr>
        <p:txBody>
          <a:bodyPr>
            <a:spAutoFit/>
          </a:bodyPr>
          <a:lstStyle/>
          <a:p>
            <a:r>
              <a:rPr lang="en-US" sz="1400">
                <a:hlinkClick r:id="rId6" action="ppaction://hlinksldjump" tooltip="Go straight to the First Step"/>
              </a:rPr>
              <a:t>Go straight to the First Step</a:t>
            </a:r>
            <a:endParaRPr lang="en-US" sz="1400"/>
          </a:p>
        </p:txBody>
      </p:sp>
      <p:pic>
        <p:nvPicPr>
          <p:cNvPr id="2055" name="Picture 7">
            <a:hlinkClick r:id="" action="ppaction://ole?verb=0"/>
          </p:cNvPr>
          <p:cNvPicPr>
            <a:picLocks noRot="1" noChangeAspect="1" noChangeArrowheads="1"/>
          </p:cNvPicPr>
          <p:nvPr>
            <a:wavAudioFile r:embed="rId1" name="Recorded Sound"/>
          </p:nvPr>
        </p:nvPicPr>
        <p:blipFill>
          <a:blip r:embed="rId7"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2055"/>
                                        </p:tgtEl>
                                      </p:cBhvr>
                                    </p:cmd>
                                  </p:childTnLst>
                                </p:cTn>
                              </p:par>
                            </p:childTnLst>
                          </p:cTn>
                        </p:par>
                      </p:childTnLst>
                    </p:cTn>
                  </p:par>
                </p:childTnLst>
              </p:cTn>
              <p:nextCondLst>
                <p:cond evt="onClick" delay="0">
                  <p:tgtEl>
                    <p:spTgt spid="205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5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04800"/>
            <a:ext cx="7772400" cy="685800"/>
          </a:xfrm>
        </p:spPr>
        <p:txBody>
          <a:bodyPr/>
          <a:lstStyle/>
          <a:p>
            <a:r>
              <a:rPr lang="en-US" sz="1600"/>
              <a:t>Problem Solution – First Step -- </a:t>
            </a:r>
            <a:r>
              <a:rPr lang="en-US" sz="2400">
                <a:solidFill>
                  <a:srgbClr val="00FFFF"/>
                </a:solidFill>
              </a:rPr>
              <a:t>Integrate the voltage over one period.</a:t>
            </a:r>
          </a:p>
        </p:txBody>
      </p:sp>
      <p:sp>
        <p:nvSpPr>
          <p:cNvPr id="65539"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65540"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65541" name="Object 5"/>
          <p:cNvGraphicFramePr>
            <a:graphicFrameLocks noChangeAspect="1"/>
          </p:cNvGraphicFramePr>
          <p:nvPr/>
        </p:nvGraphicFramePr>
        <p:xfrm>
          <a:off x="1371600" y="1295400"/>
          <a:ext cx="3048000" cy="322263"/>
        </p:xfrm>
        <a:graphic>
          <a:graphicData uri="http://schemas.openxmlformats.org/presentationml/2006/ole">
            <p:oleObj spid="_x0000_s65541" r:id="rId5" imgW="2247900" imgH="241300" progId="Equation.DSMT4">
              <p:embed/>
            </p:oleObj>
          </a:graphicData>
        </a:graphic>
      </p:graphicFrame>
      <p:graphicFrame>
        <p:nvGraphicFramePr>
          <p:cNvPr id="65542" name="Object 6"/>
          <p:cNvGraphicFramePr>
            <a:graphicFrameLocks noChangeAspect="1"/>
          </p:cNvGraphicFramePr>
          <p:nvPr/>
        </p:nvGraphicFramePr>
        <p:xfrm>
          <a:off x="1304925" y="2057400"/>
          <a:ext cx="3989388" cy="447675"/>
        </p:xfrm>
        <a:graphic>
          <a:graphicData uri="http://schemas.openxmlformats.org/presentationml/2006/ole">
            <p:oleObj spid="_x0000_s65542" name="Equation" r:id="rId6" imgW="2603160" imgH="291960" progId="Equation.DSMT4">
              <p:embed/>
            </p:oleObj>
          </a:graphicData>
        </a:graphic>
      </p:graphicFrame>
      <p:graphicFrame>
        <p:nvGraphicFramePr>
          <p:cNvPr id="65543" name="Object 7"/>
          <p:cNvGraphicFramePr>
            <a:graphicFrameLocks noChangeAspect="1"/>
          </p:cNvGraphicFramePr>
          <p:nvPr/>
        </p:nvGraphicFramePr>
        <p:xfrm>
          <a:off x="5105400" y="3505200"/>
          <a:ext cx="3373438" cy="2744788"/>
        </p:xfrm>
        <a:graphic>
          <a:graphicData uri="http://schemas.openxmlformats.org/presentationml/2006/ole">
            <p:oleObj spid="_x0000_s65543" name="VISIO" r:id="rId7" imgW="3373920" imgH="2745000" progId="Visio.Drawing.6">
              <p:embed/>
            </p:oleObj>
          </a:graphicData>
        </a:graphic>
      </p:graphicFrame>
      <p:sp>
        <p:nvSpPr>
          <p:cNvPr id="65544"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5545" name="Text Box 9"/>
          <p:cNvSpPr txBox="1">
            <a:spLocks noChangeArrowheads="1"/>
          </p:cNvSpPr>
          <p:nvPr/>
        </p:nvSpPr>
        <p:spPr bwMode="auto">
          <a:xfrm>
            <a:off x="152400" y="5105400"/>
            <a:ext cx="4648200" cy="73977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This is not a good choice for a first step.  While we have to integrate power to get energy, integrating voltage does not give us anything we can use in this problem.  </a:t>
            </a:r>
          </a:p>
        </p:txBody>
      </p:sp>
      <p:sp>
        <p:nvSpPr>
          <p:cNvPr id="65546" name="Text Box 10"/>
          <p:cNvSpPr txBox="1">
            <a:spLocks noChangeArrowheads="1"/>
          </p:cNvSpPr>
          <p:nvPr/>
        </p:nvSpPr>
        <p:spPr bwMode="auto">
          <a:xfrm>
            <a:off x="533400" y="5943600"/>
            <a:ext cx="3886200" cy="336550"/>
          </a:xfrm>
          <a:prstGeom prst="rect">
            <a:avLst/>
          </a:prstGeom>
          <a:noFill/>
          <a:ln w="9525">
            <a:noFill/>
            <a:miter lim="800000"/>
            <a:headEnd/>
            <a:tailEnd/>
          </a:ln>
          <a:effectLst/>
        </p:spPr>
        <p:txBody>
          <a:bodyPr>
            <a:spAutoFit/>
          </a:bodyPr>
          <a:lstStyle/>
          <a:p>
            <a:pPr>
              <a:spcBef>
                <a:spcPct val="50000"/>
              </a:spcBef>
            </a:pPr>
            <a:r>
              <a:rPr lang="en-US" sz="1600">
                <a:hlinkClick r:id="rId8" action="ppaction://hlinksldjump" tooltip="Go back and try again"/>
              </a:rPr>
              <a:t>Go back to Problem Solution – First Step.</a:t>
            </a:r>
            <a:endParaRPr lang="en-US" sz="1600"/>
          </a:p>
        </p:txBody>
      </p:sp>
      <p:pic>
        <p:nvPicPr>
          <p:cNvPr id="65547" name="Picture 11">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7724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554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43" fill="hold"/>
                                        <p:tgtEl>
                                          <p:spTgt spid="65547"/>
                                        </p:tgtEl>
                                      </p:cBhvr>
                                    </p:cmd>
                                  </p:childTnLst>
                                </p:cTn>
                              </p:par>
                            </p:childTnLst>
                          </p:cTn>
                        </p:par>
                      </p:childTnLst>
                    </p:cTn>
                  </p:par>
                </p:childTnLst>
              </p:cTn>
              <p:nextCondLst>
                <p:cond evt="onClick" delay="0">
                  <p:tgtEl>
                    <p:spTgt spid="6554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554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04800"/>
            <a:ext cx="7772400" cy="685800"/>
          </a:xfrm>
        </p:spPr>
        <p:txBody>
          <a:bodyPr/>
          <a:lstStyle/>
          <a:p>
            <a:r>
              <a:rPr lang="en-US" sz="1600"/>
              <a:t>Problem Solution – First Step -- </a:t>
            </a:r>
            <a:r>
              <a:rPr lang="en-US" sz="2400">
                <a:solidFill>
                  <a:srgbClr val="00FFFF"/>
                </a:solidFill>
              </a:rPr>
              <a:t>Integrate the current over one period.</a:t>
            </a:r>
          </a:p>
        </p:txBody>
      </p:sp>
      <p:sp>
        <p:nvSpPr>
          <p:cNvPr id="73731"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73732"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73733" name="Object 5"/>
          <p:cNvGraphicFramePr>
            <a:graphicFrameLocks noChangeAspect="1"/>
          </p:cNvGraphicFramePr>
          <p:nvPr/>
        </p:nvGraphicFramePr>
        <p:xfrm>
          <a:off x="1371600" y="1295400"/>
          <a:ext cx="3048000" cy="322263"/>
        </p:xfrm>
        <a:graphic>
          <a:graphicData uri="http://schemas.openxmlformats.org/presentationml/2006/ole">
            <p:oleObj spid="_x0000_s73733" r:id="rId5" imgW="2247900" imgH="241300" progId="Equation.DSMT4">
              <p:embed/>
            </p:oleObj>
          </a:graphicData>
        </a:graphic>
      </p:graphicFrame>
      <p:graphicFrame>
        <p:nvGraphicFramePr>
          <p:cNvPr id="73734" name="Object 6"/>
          <p:cNvGraphicFramePr>
            <a:graphicFrameLocks noChangeAspect="1"/>
          </p:cNvGraphicFramePr>
          <p:nvPr/>
        </p:nvGraphicFramePr>
        <p:xfrm>
          <a:off x="1304925" y="2057400"/>
          <a:ext cx="3989388" cy="447675"/>
        </p:xfrm>
        <a:graphic>
          <a:graphicData uri="http://schemas.openxmlformats.org/presentationml/2006/ole">
            <p:oleObj spid="_x0000_s73734" name="Equation" r:id="rId6" imgW="2603160" imgH="291960" progId="Equation.DSMT4">
              <p:embed/>
            </p:oleObj>
          </a:graphicData>
        </a:graphic>
      </p:graphicFrame>
      <p:graphicFrame>
        <p:nvGraphicFramePr>
          <p:cNvPr id="73735" name="Object 7"/>
          <p:cNvGraphicFramePr>
            <a:graphicFrameLocks noChangeAspect="1"/>
          </p:cNvGraphicFramePr>
          <p:nvPr/>
        </p:nvGraphicFramePr>
        <p:xfrm>
          <a:off x="5105400" y="3505200"/>
          <a:ext cx="3373438" cy="2744788"/>
        </p:xfrm>
        <a:graphic>
          <a:graphicData uri="http://schemas.openxmlformats.org/presentationml/2006/ole">
            <p:oleObj spid="_x0000_s73735" name="VISIO" r:id="rId7" imgW="3373920" imgH="2745000" progId="Visio.Drawing.6">
              <p:embed/>
            </p:oleObj>
          </a:graphicData>
        </a:graphic>
      </p:graphicFrame>
      <p:sp>
        <p:nvSpPr>
          <p:cNvPr id="73736"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73737" name="Text Box 9"/>
          <p:cNvSpPr txBox="1">
            <a:spLocks noChangeArrowheads="1"/>
          </p:cNvSpPr>
          <p:nvPr/>
        </p:nvSpPr>
        <p:spPr bwMode="auto">
          <a:xfrm>
            <a:off x="152400" y="5105400"/>
            <a:ext cx="4648200" cy="95250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This is not a good choice for a first step.  While we have to integrate power to get energy, integrating current, while it does give us total charge,  does not give us anything we can use in this problem.  </a:t>
            </a:r>
          </a:p>
        </p:txBody>
      </p:sp>
      <p:sp>
        <p:nvSpPr>
          <p:cNvPr id="73738" name="Text Box 10"/>
          <p:cNvSpPr txBox="1">
            <a:spLocks noChangeArrowheads="1"/>
          </p:cNvSpPr>
          <p:nvPr/>
        </p:nvSpPr>
        <p:spPr bwMode="auto">
          <a:xfrm>
            <a:off x="609600" y="6172200"/>
            <a:ext cx="3886200" cy="336550"/>
          </a:xfrm>
          <a:prstGeom prst="rect">
            <a:avLst/>
          </a:prstGeom>
          <a:noFill/>
          <a:ln w="9525">
            <a:noFill/>
            <a:miter lim="800000"/>
            <a:headEnd/>
            <a:tailEnd/>
          </a:ln>
          <a:effectLst/>
        </p:spPr>
        <p:txBody>
          <a:bodyPr>
            <a:spAutoFit/>
          </a:bodyPr>
          <a:lstStyle/>
          <a:p>
            <a:pPr>
              <a:spcBef>
                <a:spcPct val="50000"/>
              </a:spcBef>
            </a:pPr>
            <a:r>
              <a:rPr lang="en-US" sz="1600">
                <a:hlinkClick r:id="rId8" action="ppaction://hlinksldjump" tooltip="Go back and try again."/>
              </a:rPr>
              <a:t>Go back to Problem Solution – First Step.</a:t>
            </a:r>
            <a:endParaRPr lang="en-US" sz="1600"/>
          </a:p>
        </p:txBody>
      </p:sp>
      <p:pic>
        <p:nvPicPr>
          <p:cNvPr id="73739" name="Picture 11">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8486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37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43" fill="hold"/>
                                        <p:tgtEl>
                                          <p:spTgt spid="73739"/>
                                        </p:tgtEl>
                                      </p:cBhvr>
                                    </p:cmd>
                                  </p:childTnLst>
                                </p:cTn>
                              </p:par>
                            </p:childTnLst>
                          </p:cTn>
                        </p:par>
                      </p:childTnLst>
                    </p:cTn>
                  </p:par>
                </p:childTnLst>
              </p:cTn>
              <p:nextCondLst>
                <p:cond evt="onClick" delay="0">
                  <p:tgtEl>
                    <p:spTgt spid="7373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373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04800"/>
            <a:ext cx="7772400" cy="685800"/>
          </a:xfrm>
        </p:spPr>
        <p:txBody>
          <a:bodyPr/>
          <a:lstStyle/>
          <a:p>
            <a:r>
              <a:rPr lang="en-US" sz="1400"/>
              <a:t>Problem Solution – First Step -- </a:t>
            </a:r>
            <a:r>
              <a:rPr lang="en-US" sz="2400">
                <a:solidFill>
                  <a:srgbClr val="00FFFF"/>
                </a:solidFill>
              </a:rPr>
              <a:t>Find the period of the sinusoid.</a:t>
            </a:r>
          </a:p>
        </p:txBody>
      </p:sp>
      <p:sp>
        <p:nvSpPr>
          <p:cNvPr id="69635"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69636"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69637" name="Object 5"/>
          <p:cNvGraphicFramePr>
            <a:graphicFrameLocks noChangeAspect="1"/>
          </p:cNvGraphicFramePr>
          <p:nvPr/>
        </p:nvGraphicFramePr>
        <p:xfrm>
          <a:off x="1371600" y="1295400"/>
          <a:ext cx="3048000" cy="322263"/>
        </p:xfrm>
        <a:graphic>
          <a:graphicData uri="http://schemas.openxmlformats.org/presentationml/2006/ole">
            <p:oleObj spid="_x0000_s69637" r:id="rId5" imgW="2247900" imgH="241300" progId="Equation.DSMT4">
              <p:embed/>
            </p:oleObj>
          </a:graphicData>
        </a:graphic>
      </p:graphicFrame>
      <p:graphicFrame>
        <p:nvGraphicFramePr>
          <p:cNvPr id="69638" name="Object 6"/>
          <p:cNvGraphicFramePr>
            <a:graphicFrameLocks noChangeAspect="1"/>
          </p:cNvGraphicFramePr>
          <p:nvPr/>
        </p:nvGraphicFramePr>
        <p:xfrm>
          <a:off x="1304925" y="2057400"/>
          <a:ext cx="3989388" cy="447675"/>
        </p:xfrm>
        <a:graphic>
          <a:graphicData uri="http://schemas.openxmlformats.org/presentationml/2006/ole">
            <p:oleObj spid="_x0000_s69638" name="Equation" r:id="rId6" imgW="2603160" imgH="291960" progId="Equation.DSMT4">
              <p:embed/>
            </p:oleObj>
          </a:graphicData>
        </a:graphic>
      </p:graphicFrame>
      <p:graphicFrame>
        <p:nvGraphicFramePr>
          <p:cNvPr id="69639" name="Object 7"/>
          <p:cNvGraphicFramePr>
            <a:graphicFrameLocks noChangeAspect="1"/>
          </p:cNvGraphicFramePr>
          <p:nvPr/>
        </p:nvGraphicFramePr>
        <p:xfrm>
          <a:off x="5105400" y="3505200"/>
          <a:ext cx="3373438" cy="2744788"/>
        </p:xfrm>
        <a:graphic>
          <a:graphicData uri="http://schemas.openxmlformats.org/presentationml/2006/ole">
            <p:oleObj spid="_x0000_s69639" name="VISIO" r:id="rId7" imgW="3373920" imgH="2745000" progId="Visio.Drawing.6">
              <p:embed/>
            </p:oleObj>
          </a:graphicData>
        </a:graphic>
      </p:graphicFrame>
      <p:sp>
        <p:nvSpPr>
          <p:cNvPr id="69640"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9641" name="Text Box 9"/>
          <p:cNvSpPr txBox="1">
            <a:spLocks noChangeArrowheads="1"/>
          </p:cNvSpPr>
          <p:nvPr/>
        </p:nvSpPr>
        <p:spPr bwMode="auto">
          <a:xfrm>
            <a:off x="152400" y="5105400"/>
            <a:ext cx="4648200" cy="95250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It would be useful to know the period of the sinusoid at some point in this problem, but not at the beginning.  In Part d) we will use this, but it is not crucial at the beginning.  It would be better to start someplace else.</a:t>
            </a:r>
          </a:p>
        </p:txBody>
      </p:sp>
      <p:sp>
        <p:nvSpPr>
          <p:cNvPr id="69642" name="Text Box 10"/>
          <p:cNvSpPr txBox="1">
            <a:spLocks noChangeArrowheads="1"/>
          </p:cNvSpPr>
          <p:nvPr/>
        </p:nvSpPr>
        <p:spPr bwMode="auto">
          <a:xfrm>
            <a:off x="609600" y="6172200"/>
            <a:ext cx="3886200" cy="336550"/>
          </a:xfrm>
          <a:prstGeom prst="rect">
            <a:avLst/>
          </a:prstGeom>
          <a:noFill/>
          <a:ln w="9525">
            <a:noFill/>
            <a:miter lim="800000"/>
            <a:headEnd/>
            <a:tailEnd/>
          </a:ln>
          <a:effectLst/>
        </p:spPr>
        <p:txBody>
          <a:bodyPr>
            <a:spAutoFit/>
          </a:bodyPr>
          <a:lstStyle/>
          <a:p>
            <a:pPr>
              <a:spcBef>
                <a:spcPct val="50000"/>
              </a:spcBef>
            </a:pPr>
            <a:r>
              <a:rPr lang="en-US" sz="1600">
                <a:hlinkClick r:id="rId8" action="ppaction://hlinksldjump" tooltip="Go back and try again."/>
              </a:rPr>
              <a:t>Go back to Problem Solution – First Step.</a:t>
            </a:r>
            <a:endParaRPr lang="en-US" sz="1600"/>
          </a:p>
        </p:txBody>
      </p:sp>
      <p:pic>
        <p:nvPicPr>
          <p:cNvPr id="69643" name="Picture 11">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7724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64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0" fill="hold"/>
                                        <p:tgtEl>
                                          <p:spTgt spid="69643"/>
                                        </p:tgtEl>
                                      </p:cBhvr>
                                    </p:cmd>
                                  </p:childTnLst>
                                </p:cTn>
                              </p:par>
                            </p:childTnLst>
                          </p:cTn>
                        </p:par>
                      </p:childTnLst>
                    </p:cTn>
                  </p:par>
                </p:childTnLst>
              </p:cTn>
              <p:nextCondLst>
                <p:cond evt="onClick" delay="0">
                  <p:tgtEl>
                    <p:spTgt spid="6964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964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304800"/>
            <a:ext cx="7772400" cy="685800"/>
          </a:xfrm>
        </p:spPr>
        <p:txBody>
          <a:bodyPr/>
          <a:lstStyle/>
          <a:p>
            <a:r>
              <a:rPr lang="en-US" sz="1400"/>
              <a:t>Problem Solution – First Step -- </a:t>
            </a:r>
            <a:r>
              <a:rPr lang="en-US" sz="2400">
                <a:solidFill>
                  <a:srgbClr val="00FFFF"/>
                </a:solidFill>
              </a:rPr>
              <a:t>Find an expression for the power with the right sign.</a:t>
            </a:r>
          </a:p>
        </p:txBody>
      </p:sp>
      <p:sp>
        <p:nvSpPr>
          <p:cNvPr id="71683"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7168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71685" name="Object 5"/>
          <p:cNvGraphicFramePr>
            <a:graphicFrameLocks noChangeAspect="1"/>
          </p:cNvGraphicFramePr>
          <p:nvPr/>
        </p:nvGraphicFramePr>
        <p:xfrm>
          <a:off x="1371600" y="1295400"/>
          <a:ext cx="3048000" cy="322263"/>
        </p:xfrm>
        <a:graphic>
          <a:graphicData uri="http://schemas.openxmlformats.org/presentationml/2006/ole">
            <p:oleObj spid="_x0000_s71685" r:id="rId5" imgW="2247900" imgH="241300" progId="Equation.DSMT4">
              <p:embed/>
            </p:oleObj>
          </a:graphicData>
        </a:graphic>
      </p:graphicFrame>
      <p:graphicFrame>
        <p:nvGraphicFramePr>
          <p:cNvPr id="71686" name="Object 6"/>
          <p:cNvGraphicFramePr>
            <a:graphicFrameLocks noChangeAspect="1"/>
          </p:cNvGraphicFramePr>
          <p:nvPr/>
        </p:nvGraphicFramePr>
        <p:xfrm>
          <a:off x="1304925" y="2057400"/>
          <a:ext cx="3989388" cy="447675"/>
        </p:xfrm>
        <a:graphic>
          <a:graphicData uri="http://schemas.openxmlformats.org/presentationml/2006/ole">
            <p:oleObj spid="_x0000_s71686" name="Equation" r:id="rId6" imgW="2603160" imgH="291960" progId="Equation.DSMT4">
              <p:embed/>
            </p:oleObj>
          </a:graphicData>
        </a:graphic>
      </p:graphicFrame>
      <p:graphicFrame>
        <p:nvGraphicFramePr>
          <p:cNvPr id="71687" name="Object 7"/>
          <p:cNvGraphicFramePr>
            <a:graphicFrameLocks noChangeAspect="1"/>
          </p:cNvGraphicFramePr>
          <p:nvPr/>
        </p:nvGraphicFramePr>
        <p:xfrm>
          <a:off x="5105400" y="3505200"/>
          <a:ext cx="3373438" cy="2744788"/>
        </p:xfrm>
        <a:graphic>
          <a:graphicData uri="http://schemas.openxmlformats.org/presentationml/2006/ole">
            <p:oleObj spid="_x0000_s71687" name="VISIO" r:id="rId7" imgW="3373920" imgH="2745000" progId="Visio.Drawing.6">
              <p:embed/>
            </p:oleObj>
          </a:graphicData>
        </a:graphic>
      </p:graphicFrame>
      <p:sp>
        <p:nvSpPr>
          <p:cNvPr id="7168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71689" name="Text Box 9"/>
          <p:cNvSpPr txBox="1">
            <a:spLocks noChangeArrowheads="1"/>
          </p:cNvSpPr>
          <p:nvPr/>
        </p:nvSpPr>
        <p:spPr bwMode="auto">
          <a:xfrm>
            <a:off x="152400" y="5105400"/>
            <a:ext cx="4648200" cy="1058863"/>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This is a good choice for a place to start.  Once we have this expression, we can start finding things of interest.  Now, what should the correct expression be?</a:t>
            </a:r>
          </a:p>
          <a:p>
            <a:pPr marL="457200" indent="-457200">
              <a:spcBef>
                <a:spcPct val="50000"/>
              </a:spcBef>
            </a:pPr>
            <a:endParaRPr lang="en-US" sz="1400"/>
          </a:p>
        </p:txBody>
      </p:sp>
      <p:sp>
        <p:nvSpPr>
          <p:cNvPr id="71690" name="Text Box 10"/>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pic>
        <p:nvPicPr>
          <p:cNvPr id="71691" name="Picture 11">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69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71691"/>
                                        </p:tgtEl>
                                      </p:cBhvr>
                                    </p:cmd>
                                  </p:childTnLst>
                                </p:cTn>
                              </p:par>
                            </p:childTnLst>
                          </p:cTn>
                        </p:par>
                      </p:childTnLst>
                    </p:cTn>
                  </p:par>
                </p:childTnLst>
              </p:cTn>
              <p:nextCondLst>
                <p:cond evt="onClick" delay="0">
                  <p:tgtEl>
                    <p:spTgt spid="7169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169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04800"/>
            <a:ext cx="7772400" cy="685800"/>
          </a:xfrm>
        </p:spPr>
        <p:txBody>
          <a:bodyPr/>
          <a:lstStyle/>
          <a:p>
            <a:r>
              <a:rPr lang="en-US" sz="3200"/>
              <a:t>Power – Using the Proper Sign</a:t>
            </a:r>
            <a:endParaRPr lang="en-US" sz="3200">
              <a:solidFill>
                <a:srgbClr val="00FFFF"/>
              </a:solidFill>
            </a:endParaRPr>
          </a:p>
        </p:txBody>
      </p:sp>
      <p:sp>
        <p:nvSpPr>
          <p:cNvPr id="77827"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77828"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77829" name="Object 5"/>
          <p:cNvGraphicFramePr>
            <a:graphicFrameLocks noChangeAspect="1"/>
          </p:cNvGraphicFramePr>
          <p:nvPr/>
        </p:nvGraphicFramePr>
        <p:xfrm>
          <a:off x="1371600" y="1295400"/>
          <a:ext cx="3048000" cy="322263"/>
        </p:xfrm>
        <a:graphic>
          <a:graphicData uri="http://schemas.openxmlformats.org/presentationml/2006/ole">
            <p:oleObj spid="_x0000_s77829" r:id="rId4" imgW="2247900" imgH="241300" progId="Equation.DSMT4">
              <p:embed/>
            </p:oleObj>
          </a:graphicData>
        </a:graphic>
      </p:graphicFrame>
      <p:graphicFrame>
        <p:nvGraphicFramePr>
          <p:cNvPr id="77830" name="Object 6"/>
          <p:cNvGraphicFramePr>
            <a:graphicFrameLocks noChangeAspect="1"/>
          </p:cNvGraphicFramePr>
          <p:nvPr/>
        </p:nvGraphicFramePr>
        <p:xfrm>
          <a:off x="1304925" y="2057400"/>
          <a:ext cx="3989388" cy="447675"/>
        </p:xfrm>
        <a:graphic>
          <a:graphicData uri="http://schemas.openxmlformats.org/presentationml/2006/ole">
            <p:oleObj spid="_x0000_s77830" name="Equation" r:id="rId5" imgW="2603160" imgH="291960" progId="Equation.DSMT4">
              <p:embed/>
            </p:oleObj>
          </a:graphicData>
        </a:graphic>
      </p:graphicFrame>
      <p:graphicFrame>
        <p:nvGraphicFramePr>
          <p:cNvPr id="77831" name="Object 7"/>
          <p:cNvGraphicFramePr>
            <a:graphicFrameLocks noChangeAspect="1"/>
          </p:cNvGraphicFramePr>
          <p:nvPr/>
        </p:nvGraphicFramePr>
        <p:xfrm>
          <a:off x="5105400" y="3505200"/>
          <a:ext cx="3373438" cy="2744788"/>
        </p:xfrm>
        <a:graphic>
          <a:graphicData uri="http://schemas.openxmlformats.org/presentationml/2006/ole">
            <p:oleObj spid="_x0000_s77831" name="VISIO" r:id="rId6" imgW="3373920" imgH="2745000" progId="Visio.Drawing.6">
              <p:embed/>
            </p:oleObj>
          </a:graphicData>
        </a:graphic>
      </p:graphicFrame>
      <p:sp>
        <p:nvSpPr>
          <p:cNvPr id="77832"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77833" name="Text Box 9"/>
          <p:cNvSpPr txBox="1">
            <a:spLocks noChangeArrowheads="1"/>
          </p:cNvSpPr>
          <p:nvPr/>
        </p:nvSpPr>
        <p:spPr bwMode="auto">
          <a:xfrm>
            <a:off x="152400" y="5105400"/>
            <a:ext cx="4648200" cy="159067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We can write a power expression for either the blender or for the wall socket.  It makes sense to write the expression for the blender, since all the questions relate to the blender.  We would write:</a:t>
            </a:r>
          </a:p>
          <a:p>
            <a:pPr marL="457200" indent="-457200">
              <a:spcBef>
                <a:spcPct val="50000"/>
              </a:spcBef>
            </a:pPr>
            <a:endParaRPr lang="en-US" sz="1400"/>
          </a:p>
          <a:p>
            <a:pPr marL="457200" indent="-457200">
              <a:spcBef>
                <a:spcPct val="50000"/>
              </a:spcBef>
            </a:pPr>
            <a:endParaRPr lang="en-US" sz="1400"/>
          </a:p>
        </p:txBody>
      </p:sp>
      <p:graphicFrame>
        <p:nvGraphicFramePr>
          <p:cNvPr id="77834" name="Object 10"/>
          <p:cNvGraphicFramePr>
            <a:graphicFrameLocks noChangeAspect="1"/>
          </p:cNvGraphicFramePr>
          <p:nvPr/>
        </p:nvGraphicFramePr>
        <p:xfrm>
          <a:off x="412750" y="6019800"/>
          <a:ext cx="3797300" cy="596900"/>
        </p:xfrm>
        <a:graphic>
          <a:graphicData uri="http://schemas.openxmlformats.org/presentationml/2006/ole">
            <p:oleObj spid="_x0000_s77834" name="Equation" r:id="rId7" imgW="3797280" imgH="596880" progId="Equation.DSMT4">
              <p:embed/>
            </p:oleObj>
          </a:graphicData>
        </a:graphic>
      </p:graphicFrame>
      <p:sp>
        <p:nvSpPr>
          <p:cNvPr id="77835" name="Text Box 11"/>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04800"/>
            <a:ext cx="7772400" cy="685800"/>
          </a:xfrm>
        </p:spPr>
        <p:txBody>
          <a:bodyPr/>
          <a:lstStyle/>
          <a:p>
            <a:r>
              <a:rPr lang="en-US" sz="3200"/>
              <a:t>Solution for Part a)—Step 1</a:t>
            </a:r>
            <a:endParaRPr lang="en-US" sz="3200">
              <a:solidFill>
                <a:srgbClr val="00FFFF"/>
              </a:solidFill>
            </a:endParaRPr>
          </a:p>
        </p:txBody>
      </p:sp>
      <p:sp>
        <p:nvSpPr>
          <p:cNvPr id="79875"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p:txBody>
      </p:sp>
      <p:sp>
        <p:nvSpPr>
          <p:cNvPr id="79876"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79877" name="Object 5"/>
          <p:cNvGraphicFramePr>
            <a:graphicFrameLocks noChangeAspect="1"/>
          </p:cNvGraphicFramePr>
          <p:nvPr/>
        </p:nvGraphicFramePr>
        <p:xfrm>
          <a:off x="1371600" y="1295400"/>
          <a:ext cx="3048000" cy="322263"/>
        </p:xfrm>
        <a:graphic>
          <a:graphicData uri="http://schemas.openxmlformats.org/presentationml/2006/ole">
            <p:oleObj spid="_x0000_s79877" r:id="rId5" imgW="2247900" imgH="241300" progId="Equation.DSMT4">
              <p:embed/>
            </p:oleObj>
          </a:graphicData>
        </a:graphic>
      </p:graphicFrame>
      <p:graphicFrame>
        <p:nvGraphicFramePr>
          <p:cNvPr id="79878" name="Object 6"/>
          <p:cNvGraphicFramePr>
            <a:graphicFrameLocks noChangeAspect="1"/>
          </p:cNvGraphicFramePr>
          <p:nvPr/>
        </p:nvGraphicFramePr>
        <p:xfrm>
          <a:off x="1304925" y="2057400"/>
          <a:ext cx="3989388" cy="447675"/>
        </p:xfrm>
        <a:graphic>
          <a:graphicData uri="http://schemas.openxmlformats.org/presentationml/2006/ole">
            <p:oleObj spid="_x0000_s79878" name="Equation" r:id="rId6" imgW="2603160" imgH="291960" progId="Equation.DSMT4">
              <p:embed/>
            </p:oleObj>
          </a:graphicData>
        </a:graphic>
      </p:graphicFrame>
      <p:graphicFrame>
        <p:nvGraphicFramePr>
          <p:cNvPr id="79879" name="Object 7"/>
          <p:cNvGraphicFramePr>
            <a:graphicFrameLocks noChangeAspect="1"/>
          </p:cNvGraphicFramePr>
          <p:nvPr/>
        </p:nvGraphicFramePr>
        <p:xfrm>
          <a:off x="5105400" y="3505200"/>
          <a:ext cx="3373438" cy="2744788"/>
        </p:xfrm>
        <a:graphic>
          <a:graphicData uri="http://schemas.openxmlformats.org/presentationml/2006/ole">
            <p:oleObj spid="_x0000_s79879" name="VISIO" r:id="rId7" imgW="3373920" imgH="2745000" progId="Visio.Drawing.6">
              <p:embed/>
            </p:oleObj>
          </a:graphicData>
        </a:graphic>
      </p:graphicFrame>
      <p:sp>
        <p:nvSpPr>
          <p:cNvPr id="79880"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79881" name="Text Box 9"/>
          <p:cNvSpPr txBox="1">
            <a:spLocks noChangeArrowheads="1"/>
          </p:cNvSpPr>
          <p:nvPr/>
        </p:nvSpPr>
        <p:spPr bwMode="auto">
          <a:xfrm>
            <a:off x="152400" y="3505200"/>
            <a:ext cx="4724400" cy="201612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a), the solution is obtained by substituting in t = 0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79882" name="Object 10"/>
          <p:cNvGraphicFramePr>
            <a:graphicFrameLocks noChangeAspect="1"/>
          </p:cNvGraphicFramePr>
          <p:nvPr/>
        </p:nvGraphicFramePr>
        <p:xfrm>
          <a:off x="457200" y="4419600"/>
          <a:ext cx="3797300" cy="596900"/>
        </p:xfrm>
        <a:graphic>
          <a:graphicData uri="http://schemas.openxmlformats.org/presentationml/2006/ole">
            <p:oleObj spid="_x0000_s79882" name="Equation" r:id="rId8" imgW="3797280" imgH="596880" progId="Equation.DSMT4">
              <p:embed/>
            </p:oleObj>
          </a:graphicData>
        </a:graphic>
      </p:graphicFrame>
      <p:sp>
        <p:nvSpPr>
          <p:cNvPr id="79884" name="Text Box 12"/>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9" action="ppaction://hlinksldjump" tooltip="Next slide"/>
              </a:rPr>
              <a:t>Next slide</a:t>
            </a:r>
            <a:endParaRPr lang="en-US" sz="1400"/>
          </a:p>
        </p:txBody>
      </p:sp>
      <p:pic>
        <p:nvPicPr>
          <p:cNvPr id="79885" name="Picture 13">
            <a:hlinkClick r:id="" action="ppaction://media"/>
          </p:cNvPr>
          <p:cNvPicPr>
            <a:picLocks noRot="1" noChangeAspect="1" noChangeArrowheads="1"/>
          </p:cNvPicPr>
          <p:nvPr>
            <a:wavAudioFile r:embed="rId2" name="Recorded Sound"/>
          </p:nvPr>
        </p:nvPicPr>
        <p:blipFill>
          <a:blip r:embed="rId10"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988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79885"/>
                                        </p:tgtEl>
                                      </p:cBhvr>
                                    </p:cmd>
                                  </p:childTnLst>
                                </p:cTn>
                              </p:par>
                            </p:childTnLst>
                          </p:cTn>
                        </p:par>
                      </p:childTnLst>
                    </p:cTn>
                  </p:par>
                </p:childTnLst>
              </p:cTn>
              <p:nextCondLst>
                <p:cond evt="onClick" delay="0">
                  <p:tgtEl>
                    <p:spTgt spid="7988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988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304800"/>
            <a:ext cx="7772400" cy="685800"/>
          </a:xfrm>
        </p:spPr>
        <p:txBody>
          <a:bodyPr/>
          <a:lstStyle/>
          <a:p>
            <a:r>
              <a:rPr lang="en-US" sz="3200"/>
              <a:t>Solution for Part a) — Evaluating</a:t>
            </a:r>
          </a:p>
        </p:txBody>
      </p:sp>
      <p:sp>
        <p:nvSpPr>
          <p:cNvPr id="81923"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p:txBody>
      </p:sp>
      <p:sp>
        <p:nvSpPr>
          <p:cNvPr id="8192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81925" name="Object 5"/>
          <p:cNvGraphicFramePr>
            <a:graphicFrameLocks noChangeAspect="1"/>
          </p:cNvGraphicFramePr>
          <p:nvPr/>
        </p:nvGraphicFramePr>
        <p:xfrm>
          <a:off x="1371600" y="1295400"/>
          <a:ext cx="3048000" cy="322263"/>
        </p:xfrm>
        <a:graphic>
          <a:graphicData uri="http://schemas.openxmlformats.org/presentationml/2006/ole">
            <p:oleObj spid="_x0000_s81925" r:id="rId5" imgW="2247900" imgH="241300" progId="Equation.DSMT4">
              <p:embed/>
            </p:oleObj>
          </a:graphicData>
        </a:graphic>
      </p:graphicFrame>
      <p:graphicFrame>
        <p:nvGraphicFramePr>
          <p:cNvPr id="81926" name="Object 6"/>
          <p:cNvGraphicFramePr>
            <a:graphicFrameLocks noChangeAspect="1"/>
          </p:cNvGraphicFramePr>
          <p:nvPr/>
        </p:nvGraphicFramePr>
        <p:xfrm>
          <a:off x="1304925" y="2057400"/>
          <a:ext cx="3989388" cy="447675"/>
        </p:xfrm>
        <a:graphic>
          <a:graphicData uri="http://schemas.openxmlformats.org/presentationml/2006/ole">
            <p:oleObj spid="_x0000_s81926" name="Equation" r:id="rId6" imgW="2603160" imgH="291960" progId="Equation.DSMT4">
              <p:embed/>
            </p:oleObj>
          </a:graphicData>
        </a:graphic>
      </p:graphicFrame>
      <p:graphicFrame>
        <p:nvGraphicFramePr>
          <p:cNvPr id="81927" name="Object 7"/>
          <p:cNvGraphicFramePr>
            <a:graphicFrameLocks noChangeAspect="1"/>
          </p:cNvGraphicFramePr>
          <p:nvPr/>
        </p:nvGraphicFramePr>
        <p:xfrm>
          <a:off x="5105400" y="3505200"/>
          <a:ext cx="3373438" cy="2744788"/>
        </p:xfrm>
        <a:graphic>
          <a:graphicData uri="http://schemas.openxmlformats.org/presentationml/2006/ole">
            <p:oleObj spid="_x0000_s81927" name="VISIO" r:id="rId7" imgW="3373920" imgH="2745000" progId="Visio.Drawing.6">
              <p:embed/>
            </p:oleObj>
          </a:graphicData>
        </a:graphic>
      </p:graphicFrame>
      <p:sp>
        <p:nvSpPr>
          <p:cNvPr id="8192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1929"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a), the solution is obtained by substituting in t = 0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81930" name="Object 10"/>
          <p:cNvGraphicFramePr>
            <a:graphicFrameLocks noChangeAspect="1"/>
          </p:cNvGraphicFramePr>
          <p:nvPr/>
        </p:nvGraphicFramePr>
        <p:xfrm>
          <a:off x="381000" y="4267200"/>
          <a:ext cx="3797300" cy="596900"/>
        </p:xfrm>
        <a:graphic>
          <a:graphicData uri="http://schemas.openxmlformats.org/presentationml/2006/ole">
            <p:oleObj spid="_x0000_s81930" name="Equation" r:id="rId8" imgW="3797280" imgH="596880" progId="Equation.DSMT4">
              <p:embed/>
            </p:oleObj>
          </a:graphicData>
        </a:graphic>
      </p:graphicFrame>
      <p:sp>
        <p:nvSpPr>
          <p:cNvPr id="81931" name="Text Box 11"/>
          <p:cNvSpPr txBox="1">
            <a:spLocks noChangeArrowheads="1"/>
          </p:cNvSpPr>
          <p:nvPr/>
        </p:nvSpPr>
        <p:spPr bwMode="auto">
          <a:xfrm>
            <a:off x="152400" y="5257800"/>
            <a:ext cx="4724400" cy="144621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For your answer, did you get:</a:t>
            </a:r>
          </a:p>
          <a:p>
            <a:pPr>
              <a:spcBef>
                <a:spcPct val="50000"/>
              </a:spcBef>
            </a:pPr>
            <a:r>
              <a:rPr lang="en-US" sz="1600">
                <a:hlinkClick r:id="rId9" action="ppaction://hlinksldjump" tooltip="750[W]"/>
              </a:rPr>
              <a:t>Answer 1</a:t>
            </a:r>
            <a:r>
              <a:rPr lang="en-US" sz="1600"/>
              <a:t>:  </a:t>
            </a:r>
          </a:p>
          <a:p>
            <a:pPr>
              <a:spcBef>
                <a:spcPct val="50000"/>
              </a:spcBef>
            </a:pPr>
            <a:r>
              <a:rPr lang="en-US" sz="1600">
                <a:hlinkClick r:id="rId10" action="ppaction://hlinksldjump" tooltip="747[W]"/>
              </a:rPr>
              <a:t>Answer 2</a:t>
            </a:r>
            <a:r>
              <a:rPr lang="en-US" sz="1600"/>
              <a:t>:  </a:t>
            </a:r>
          </a:p>
          <a:p>
            <a:pPr>
              <a:spcBef>
                <a:spcPct val="50000"/>
              </a:spcBef>
            </a:pPr>
            <a:r>
              <a:rPr lang="en-US" sz="1600">
                <a:hlinkClick r:id="rId11" action="ppaction://hlinksldjump" tooltip="Something else"/>
              </a:rPr>
              <a:t>Something else</a:t>
            </a:r>
            <a:r>
              <a:rPr lang="en-US" sz="1600"/>
              <a:t>?</a:t>
            </a:r>
          </a:p>
        </p:txBody>
      </p:sp>
      <p:graphicFrame>
        <p:nvGraphicFramePr>
          <p:cNvPr id="81933" name="Object 13"/>
          <p:cNvGraphicFramePr>
            <a:graphicFrameLocks noChangeAspect="1"/>
          </p:cNvGraphicFramePr>
          <p:nvPr/>
        </p:nvGraphicFramePr>
        <p:xfrm>
          <a:off x="1219200" y="5715000"/>
          <a:ext cx="1714500" cy="266700"/>
        </p:xfrm>
        <a:graphic>
          <a:graphicData uri="http://schemas.openxmlformats.org/presentationml/2006/ole">
            <p:oleObj spid="_x0000_s81933" name="Equation" r:id="rId12" imgW="1714320" imgH="266400" progId="Equation.DSMT4">
              <p:embed/>
            </p:oleObj>
          </a:graphicData>
        </a:graphic>
      </p:graphicFrame>
      <p:graphicFrame>
        <p:nvGraphicFramePr>
          <p:cNvPr id="81934" name="Object 14"/>
          <p:cNvGraphicFramePr>
            <a:graphicFrameLocks noChangeAspect="1"/>
          </p:cNvGraphicFramePr>
          <p:nvPr/>
        </p:nvGraphicFramePr>
        <p:xfrm>
          <a:off x="1219200" y="6019800"/>
          <a:ext cx="1714500" cy="266700"/>
        </p:xfrm>
        <a:graphic>
          <a:graphicData uri="http://schemas.openxmlformats.org/presentationml/2006/ole">
            <p:oleObj spid="_x0000_s81934" name="Equation" r:id="rId13" imgW="1714320" imgH="266400" progId="Equation.DSMT4">
              <p:embed/>
            </p:oleObj>
          </a:graphicData>
        </a:graphic>
      </p:graphicFrame>
      <p:pic>
        <p:nvPicPr>
          <p:cNvPr id="81935" name="Picture 15">
            <a:hlinkClick r:id="" action="ppaction://media"/>
          </p:cNvPr>
          <p:cNvPicPr>
            <a:picLocks noRot="1" noChangeAspect="1" noChangeArrowheads="1"/>
          </p:cNvPicPr>
          <p:nvPr>
            <a:wavAudioFile r:embed="rId2" name="Recorded Sound"/>
          </p:nvPr>
        </p:nvPicPr>
        <p:blipFill>
          <a:blip r:embed="rId14" cstate="print"/>
          <a:srcRect/>
          <a:stretch>
            <a:fillRect/>
          </a:stretch>
        </p:blipFill>
        <p:spPr bwMode="auto">
          <a:xfrm>
            <a:off x="80772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93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81935"/>
                                        </p:tgtEl>
                                      </p:cBhvr>
                                    </p:cmd>
                                  </p:childTnLst>
                                </p:cTn>
                              </p:par>
                            </p:childTnLst>
                          </p:cTn>
                        </p:par>
                      </p:childTnLst>
                    </p:cTn>
                  </p:par>
                </p:childTnLst>
              </p:cTn>
              <p:nextCondLst>
                <p:cond evt="onClick" delay="0">
                  <p:tgtEl>
                    <p:spTgt spid="8193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193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04800"/>
            <a:ext cx="7772400" cy="685800"/>
          </a:xfrm>
        </p:spPr>
        <p:txBody>
          <a:bodyPr/>
          <a:lstStyle/>
          <a:p>
            <a:r>
              <a:rPr lang="en-US" sz="3200"/>
              <a:t>Your Solution for Part a) was 750[W]</a:t>
            </a:r>
            <a:endParaRPr lang="en-US" sz="3200">
              <a:solidFill>
                <a:srgbClr val="00FFFF"/>
              </a:solidFill>
            </a:endParaRPr>
          </a:p>
        </p:txBody>
      </p:sp>
      <p:sp>
        <p:nvSpPr>
          <p:cNvPr id="83971"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p:txBody>
      </p:sp>
      <p:sp>
        <p:nvSpPr>
          <p:cNvPr id="83972"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83973" name="Object 5"/>
          <p:cNvGraphicFramePr>
            <a:graphicFrameLocks noChangeAspect="1"/>
          </p:cNvGraphicFramePr>
          <p:nvPr/>
        </p:nvGraphicFramePr>
        <p:xfrm>
          <a:off x="1371600" y="1295400"/>
          <a:ext cx="3048000" cy="322263"/>
        </p:xfrm>
        <a:graphic>
          <a:graphicData uri="http://schemas.openxmlformats.org/presentationml/2006/ole">
            <p:oleObj spid="_x0000_s83973" r:id="rId5" imgW="2247900" imgH="241300" progId="Equation.DSMT4">
              <p:embed/>
            </p:oleObj>
          </a:graphicData>
        </a:graphic>
      </p:graphicFrame>
      <p:graphicFrame>
        <p:nvGraphicFramePr>
          <p:cNvPr id="83974" name="Object 6"/>
          <p:cNvGraphicFramePr>
            <a:graphicFrameLocks noChangeAspect="1"/>
          </p:cNvGraphicFramePr>
          <p:nvPr/>
        </p:nvGraphicFramePr>
        <p:xfrm>
          <a:off x="1304925" y="2057400"/>
          <a:ext cx="3989388" cy="447675"/>
        </p:xfrm>
        <a:graphic>
          <a:graphicData uri="http://schemas.openxmlformats.org/presentationml/2006/ole">
            <p:oleObj spid="_x0000_s83974" name="Equation" r:id="rId6" imgW="2603160" imgH="291960" progId="Equation.DSMT4">
              <p:embed/>
            </p:oleObj>
          </a:graphicData>
        </a:graphic>
      </p:graphicFrame>
      <p:graphicFrame>
        <p:nvGraphicFramePr>
          <p:cNvPr id="83975" name="Object 7"/>
          <p:cNvGraphicFramePr>
            <a:graphicFrameLocks noChangeAspect="1"/>
          </p:cNvGraphicFramePr>
          <p:nvPr/>
        </p:nvGraphicFramePr>
        <p:xfrm>
          <a:off x="5105400" y="3505200"/>
          <a:ext cx="3373438" cy="2744788"/>
        </p:xfrm>
        <a:graphic>
          <a:graphicData uri="http://schemas.openxmlformats.org/presentationml/2006/ole">
            <p:oleObj spid="_x0000_s83975" name="VISIO" r:id="rId7" imgW="3373920" imgH="2745000" progId="Visio.Drawing.6">
              <p:embed/>
            </p:oleObj>
          </a:graphicData>
        </a:graphic>
      </p:graphicFrame>
      <p:sp>
        <p:nvSpPr>
          <p:cNvPr id="83976"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3977"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a), the solution is obtained by substituting in t = 0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83978" name="Object 10"/>
          <p:cNvGraphicFramePr>
            <a:graphicFrameLocks noChangeAspect="1"/>
          </p:cNvGraphicFramePr>
          <p:nvPr/>
        </p:nvGraphicFramePr>
        <p:xfrm>
          <a:off x="381000" y="4267200"/>
          <a:ext cx="3797300" cy="596900"/>
        </p:xfrm>
        <a:graphic>
          <a:graphicData uri="http://schemas.openxmlformats.org/presentationml/2006/ole">
            <p:oleObj spid="_x0000_s83978" name="Equation" r:id="rId8" imgW="3797280" imgH="596880" progId="Equation.DSMT4">
              <p:embed/>
            </p:oleObj>
          </a:graphicData>
        </a:graphic>
      </p:graphicFrame>
      <p:sp>
        <p:nvSpPr>
          <p:cNvPr id="83979" name="Text Box 11"/>
          <p:cNvSpPr txBox="1">
            <a:spLocks noChangeArrowheads="1"/>
          </p:cNvSpPr>
          <p:nvPr/>
        </p:nvSpPr>
        <p:spPr bwMode="auto">
          <a:xfrm>
            <a:off x="152400" y="5257800"/>
            <a:ext cx="4724400" cy="1568450"/>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a:t>
            </a:r>
          </a:p>
          <a:p>
            <a:pPr>
              <a:spcBef>
                <a:spcPct val="50000"/>
              </a:spcBef>
            </a:pPr>
            <a:endParaRPr lang="en-US" sz="1600"/>
          </a:p>
          <a:p>
            <a:pPr>
              <a:spcBef>
                <a:spcPct val="50000"/>
              </a:spcBef>
            </a:pPr>
            <a:r>
              <a:rPr lang="en-US" sz="1600"/>
              <a:t>then you have made an error.  You have neglected to find the cos (-5</a:t>
            </a:r>
            <a:r>
              <a:rPr lang="en-US" sz="1600" baseline="30000"/>
              <a:t>o</a:t>
            </a:r>
            <a:r>
              <a:rPr lang="en-US" sz="1600"/>
              <a:t>) when you evaluated, or made some error getting it.  </a:t>
            </a:r>
            <a:r>
              <a:rPr lang="en-US" sz="1600">
                <a:hlinkClick r:id="rId9" action="ppaction://hlinksldjump"/>
              </a:rPr>
              <a:t>Try again.</a:t>
            </a:r>
            <a:endParaRPr lang="en-US" sz="1600"/>
          </a:p>
        </p:txBody>
      </p:sp>
      <p:graphicFrame>
        <p:nvGraphicFramePr>
          <p:cNvPr id="83980" name="Object 12"/>
          <p:cNvGraphicFramePr>
            <a:graphicFrameLocks noChangeAspect="1"/>
          </p:cNvGraphicFramePr>
          <p:nvPr/>
        </p:nvGraphicFramePr>
        <p:xfrm>
          <a:off x="457200" y="5715000"/>
          <a:ext cx="1625600" cy="266700"/>
        </p:xfrm>
        <a:graphic>
          <a:graphicData uri="http://schemas.openxmlformats.org/presentationml/2006/ole">
            <p:oleObj spid="_x0000_s83980" name="Equation" r:id="rId10" imgW="1625400" imgH="266400" progId="Equation.DSMT4">
              <p:embed/>
            </p:oleObj>
          </a:graphicData>
        </a:graphic>
      </p:graphicFrame>
      <p:pic>
        <p:nvPicPr>
          <p:cNvPr id="83983" name="Picture 15">
            <a:hlinkClick r:id="" action="ppaction://media"/>
          </p:cNvPr>
          <p:cNvPicPr>
            <a:picLocks noRot="1" noChangeAspect="1" noChangeArrowheads="1"/>
          </p:cNvPicPr>
          <p:nvPr>
            <a:wavAudioFile r:embed="rId2" name="Recorded Sound"/>
          </p:nvPr>
        </p:nvPicPr>
        <p:blipFill>
          <a:blip r:embed="rId11"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398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83983"/>
                                        </p:tgtEl>
                                      </p:cBhvr>
                                    </p:cmd>
                                  </p:childTnLst>
                                </p:cTn>
                              </p:par>
                            </p:childTnLst>
                          </p:cTn>
                        </p:par>
                      </p:childTnLst>
                    </p:cTn>
                  </p:par>
                </p:childTnLst>
              </p:cTn>
              <p:nextCondLst>
                <p:cond evt="onClick" delay="0">
                  <p:tgtEl>
                    <p:spTgt spid="8398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398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304800"/>
            <a:ext cx="7772400" cy="685800"/>
          </a:xfrm>
        </p:spPr>
        <p:txBody>
          <a:bodyPr/>
          <a:lstStyle/>
          <a:p>
            <a:r>
              <a:rPr lang="en-US" sz="3200"/>
              <a:t>Your Solution for Part a) was Something Else</a:t>
            </a:r>
            <a:endParaRPr lang="en-US" sz="3200">
              <a:solidFill>
                <a:srgbClr val="00FFFF"/>
              </a:solidFill>
            </a:endParaRPr>
          </a:p>
        </p:txBody>
      </p:sp>
      <p:sp>
        <p:nvSpPr>
          <p:cNvPr id="86019"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p:txBody>
      </p:sp>
      <p:sp>
        <p:nvSpPr>
          <p:cNvPr id="86020"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86021" name="Object 5"/>
          <p:cNvGraphicFramePr>
            <a:graphicFrameLocks noChangeAspect="1"/>
          </p:cNvGraphicFramePr>
          <p:nvPr/>
        </p:nvGraphicFramePr>
        <p:xfrm>
          <a:off x="1371600" y="1295400"/>
          <a:ext cx="3048000" cy="322263"/>
        </p:xfrm>
        <a:graphic>
          <a:graphicData uri="http://schemas.openxmlformats.org/presentationml/2006/ole">
            <p:oleObj spid="_x0000_s86021" r:id="rId5" imgW="2247900" imgH="241300" progId="Equation.DSMT4">
              <p:embed/>
            </p:oleObj>
          </a:graphicData>
        </a:graphic>
      </p:graphicFrame>
      <p:graphicFrame>
        <p:nvGraphicFramePr>
          <p:cNvPr id="86022" name="Object 6"/>
          <p:cNvGraphicFramePr>
            <a:graphicFrameLocks noChangeAspect="1"/>
          </p:cNvGraphicFramePr>
          <p:nvPr/>
        </p:nvGraphicFramePr>
        <p:xfrm>
          <a:off x="1304925" y="2057400"/>
          <a:ext cx="3989388" cy="447675"/>
        </p:xfrm>
        <a:graphic>
          <a:graphicData uri="http://schemas.openxmlformats.org/presentationml/2006/ole">
            <p:oleObj spid="_x0000_s86022" name="Equation" r:id="rId6" imgW="2603160" imgH="291960" progId="Equation.DSMT4">
              <p:embed/>
            </p:oleObj>
          </a:graphicData>
        </a:graphic>
      </p:graphicFrame>
      <p:graphicFrame>
        <p:nvGraphicFramePr>
          <p:cNvPr id="86023" name="Object 7"/>
          <p:cNvGraphicFramePr>
            <a:graphicFrameLocks noChangeAspect="1"/>
          </p:cNvGraphicFramePr>
          <p:nvPr/>
        </p:nvGraphicFramePr>
        <p:xfrm>
          <a:off x="5105400" y="3505200"/>
          <a:ext cx="3373438" cy="2744788"/>
        </p:xfrm>
        <a:graphic>
          <a:graphicData uri="http://schemas.openxmlformats.org/presentationml/2006/ole">
            <p:oleObj spid="_x0000_s86023" name="VISIO" r:id="rId7" imgW="3373920" imgH="2745000" progId="Visio.Drawing.6">
              <p:embed/>
            </p:oleObj>
          </a:graphicData>
        </a:graphic>
      </p:graphicFrame>
      <p:sp>
        <p:nvSpPr>
          <p:cNvPr id="86024"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6025"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a), the solution is obtained by substituting in t = 0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86026" name="Object 10"/>
          <p:cNvGraphicFramePr>
            <a:graphicFrameLocks noChangeAspect="1"/>
          </p:cNvGraphicFramePr>
          <p:nvPr/>
        </p:nvGraphicFramePr>
        <p:xfrm>
          <a:off x="381000" y="4267200"/>
          <a:ext cx="3797300" cy="596900"/>
        </p:xfrm>
        <a:graphic>
          <a:graphicData uri="http://schemas.openxmlformats.org/presentationml/2006/ole">
            <p:oleObj spid="_x0000_s86026" name="Equation" r:id="rId8" imgW="3797280" imgH="596880" progId="Equation.DSMT4">
              <p:embed/>
            </p:oleObj>
          </a:graphicData>
        </a:graphic>
      </p:graphicFrame>
      <p:sp>
        <p:nvSpPr>
          <p:cNvPr id="86027" name="Text Box 11"/>
          <p:cNvSpPr txBox="1">
            <a:spLocks noChangeArrowheads="1"/>
          </p:cNvSpPr>
          <p:nvPr/>
        </p:nvSpPr>
        <p:spPr bwMode="auto">
          <a:xfrm>
            <a:off x="152400" y="5257800"/>
            <a:ext cx="4724400" cy="1323975"/>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 not</a:t>
            </a:r>
          </a:p>
          <a:p>
            <a:pPr>
              <a:spcBef>
                <a:spcPct val="50000"/>
              </a:spcBef>
            </a:pPr>
            <a:endParaRPr lang="en-US" sz="1600"/>
          </a:p>
          <a:p>
            <a:pPr>
              <a:spcBef>
                <a:spcPct val="50000"/>
              </a:spcBef>
            </a:pPr>
            <a:r>
              <a:rPr lang="en-US" sz="1600"/>
              <a:t>then you have made an error. You could </a:t>
            </a:r>
            <a:r>
              <a:rPr lang="en-US" sz="1600">
                <a:hlinkClick r:id="rId9" action="ppaction://hlinksldjump"/>
              </a:rPr>
              <a:t>try again,</a:t>
            </a:r>
            <a:r>
              <a:rPr lang="en-US" sz="1600"/>
              <a:t>  or you can look at the </a:t>
            </a:r>
            <a:r>
              <a:rPr lang="en-US" sz="1600">
                <a:hlinkClick r:id="rId10" action="ppaction://hlinksldjump" tooltip="Solution"/>
              </a:rPr>
              <a:t>solution</a:t>
            </a:r>
            <a:r>
              <a:rPr lang="en-US" sz="1600"/>
              <a:t>.</a:t>
            </a:r>
          </a:p>
        </p:txBody>
      </p:sp>
      <p:graphicFrame>
        <p:nvGraphicFramePr>
          <p:cNvPr id="86028" name="Object 12"/>
          <p:cNvGraphicFramePr>
            <a:graphicFrameLocks noChangeAspect="1"/>
          </p:cNvGraphicFramePr>
          <p:nvPr/>
        </p:nvGraphicFramePr>
        <p:xfrm>
          <a:off x="457200" y="5715000"/>
          <a:ext cx="1625600" cy="266700"/>
        </p:xfrm>
        <a:graphic>
          <a:graphicData uri="http://schemas.openxmlformats.org/presentationml/2006/ole">
            <p:oleObj spid="_x0000_s86028" name="Equation" r:id="rId11" imgW="1625400" imgH="266400" progId="Equation.DSMT4">
              <p:embed/>
            </p:oleObj>
          </a:graphicData>
        </a:graphic>
      </p:graphicFrame>
      <p:pic>
        <p:nvPicPr>
          <p:cNvPr id="86032" name="Picture 16">
            <a:hlinkClick r:id="" action="ppaction://media"/>
          </p:cNvPr>
          <p:cNvPicPr>
            <a:picLocks noRot="1" noChangeAspect="1" noChangeArrowheads="1"/>
          </p:cNvPicPr>
          <p:nvPr>
            <a:wavAudioFile r:embed="rId2" name="Recorded Sound"/>
          </p:nvPr>
        </p:nvPicPr>
        <p:blipFill>
          <a:blip r:embed="rId12"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603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86032"/>
                                        </p:tgtEl>
                                      </p:cBhvr>
                                    </p:cmd>
                                  </p:childTnLst>
                                </p:cTn>
                              </p:par>
                            </p:childTnLst>
                          </p:cTn>
                        </p:par>
                      </p:childTnLst>
                    </p:cTn>
                  </p:par>
                </p:childTnLst>
              </p:cTn>
              <p:nextCondLst>
                <p:cond evt="onClick" delay="0">
                  <p:tgtEl>
                    <p:spTgt spid="8603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603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04800"/>
            <a:ext cx="7772400" cy="685800"/>
          </a:xfrm>
        </p:spPr>
        <p:txBody>
          <a:bodyPr/>
          <a:lstStyle/>
          <a:p>
            <a:r>
              <a:rPr lang="en-US" sz="3200"/>
              <a:t>Your Solution for Part a) was 747[W]</a:t>
            </a:r>
            <a:endParaRPr lang="en-US" sz="3200">
              <a:solidFill>
                <a:srgbClr val="00FFFF"/>
              </a:solidFill>
            </a:endParaRPr>
          </a:p>
        </p:txBody>
      </p:sp>
      <p:sp>
        <p:nvSpPr>
          <p:cNvPr id="88067"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p:txBody>
      </p:sp>
      <p:sp>
        <p:nvSpPr>
          <p:cNvPr id="88068"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88069" name="Object 5"/>
          <p:cNvGraphicFramePr>
            <a:graphicFrameLocks noChangeAspect="1"/>
          </p:cNvGraphicFramePr>
          <p:nvPr/>
        </p:nvGraphicFramePr>
        <p:xfrm>
          <a:off x="1371600" y="1295400"/>
          <a:ext cx="3048000" cy="322263"/>
        </p:xfrm>
        <a:graphic>
          <a:graphicData uri="http://schemas.openxmlformats.org/presentationml/2006/ole">
            <p:oleObj spid="_x0000_s88069" r:id="rId4" imgW="2247900" imgH="241300" progId="Equation.DSMT4">
              <p:embed/>
            </p:oleObj>
          </a:graphicData>
        </a:graphic>
      </p:graphicFrame>
      <p:graphicFrame>
        <p:nvGraphicFramePr>
          <p:cNvPr id="88070" name="Object 6"/>
          <p:cNvGraphicFramePr>
            <a:graphicFrameLocks noChangeAspect="1"/>
          </p:cNvGraphicFramePr>
          <p:nvPr/>
        </p:nvGraphicFramePr>
        <p:xfrm>
          <a:off x="1304925" y="2057400"/>
          <a:ext cx="3989388" cy="447675"/>
        </p:xfrm>
        <a:graphic>
          <a:graphicData uri="http://schemas.openxmlformats.org/presentationml/2006/ole">
            <p:oleObj spid="_x0000_s88070" name="Equation" r:id="rId5" imgW="2603160" imgH="291960" progId="Equation.DSMT4">
              <p:embed/>
            </p:oleObj>
          </a:graphicData>
        </a:graphic>
      </p:graphicFrame>
      <p:graphicFrame>
        <p:nvGraphicFramePr>
          <p:cNvPr id="88071" name="Object 7"/>
          <p:cNvGraphicFramePr>
            <a:graphicFrameLocks noChangeAspect="1"/>
          </p:cNvGraphicFramePr>
          <p:nvPr/>
        </p:nvGraphicFramePr>
        <p:xfrm>
          <a:off x="5105400" y="3505200"/>
          <a:ext cx="3373438" cy="2744788"/>
        </p:xfrm>
        <a:graphic>
          <a:graphicData uri="http://schemas.openxmlformats.org/presentationml/2006/ole">
            <p:oleObj spid="_x0000_s88071" name="VISIO" r:id="rId6" imgW="3373920" imgH="2745000" progId="Visio.Drawing.6">
              <p:embed/>
            </p:oleObj>
          </a:graphicData>
        </a:graphic>
      </p:graphicFrame>
      <p:sp>
        <p:nvSpPr>
          <p:cNvPr id="88072"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8073" name="Text Box 9"/>
          <p:cNvSpPr txBox="1">
            <a:spLocks noChangeArrowheads="1"/>
          </p:cNvSpPr>
          <p:nvPr/>
        </p:nvSpPr>
        <p:spPr bwMode="auto">
          <a:xfrm>
            <a:off x="152400" y="3505200"/>
            <a:ext cx="4724400" cy="52705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a), the solution is obtained by substituting in t = 0 in this expression, and evaluating. </a:t>
            </a:r>
          </a:p>
        </p:txBody>
      </p:sp>
      <p:sp>
        <p:nvSpPr>
          <p:cNvPr id="88075" name="Text Box 11"/>
          <p:cNvSpPr txBox="1">
            <a:spLocks noChangeArrowheads="1"/>
          </p:cNvSpPr>
          <p:nvPr/>
        </p:nvSpPr>
        <p:spPr bwMode="auto">
          <a:xfrm>
            <a:off x="152400" y="4114800"/>
            <a:ext cx="4724400" cy="2546350"/>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a:t>
            </a:r>
          </a:p>
          <a:p>
            <a:pPr>
              <a:spcBef>
                <a:spcPct val="50000"/>
              </a:spcBef>
            </a:pPr>
            <a:endParaRPr lang="en-US" sz="1600"/>
          </a:p>
          <a:p>
            <a:pPr>
              <a:spcBef>
                <a:spcPct val="50000"/>
              </a:spcBef>
            </a:pPr>
            <a:r>
              <a:rPr lang="en-US" sz="1600"/>
              <a:t>then you have the correct solution.  What you did was</a:t>
            </a:r>
          </a:p>
          <a:p>
            <a:pPr>
              <a:spcBef>
                <a:spcPct val="50000"/>
              </a:spcBef>
            </a:pPr>
            <a:endParaRPr lang="en-US" sz="1600"/>
          </a:p>
          <a:p>
            <a:pPr>
              <a:spcBef>
                <a:spcPct val="50000"/>
              </a:spcBef>
            </a:pPr>
            <a:endParaRPr lang="en-US" sz="1600"/>
          </a:p>
          <a:p>
            <a:pPr>
              <a:spcBef>
                <a:spcPct val="50000"/>
              </a:spcBef>
            </a:pPr>
            <a:endParaRPr lang="en-US" sz="1600"/>
          </a:p>
          <a:p>
            <a:pPr>
              <a:spcBef>
                <a:spcPct val="50000"/>
              </a:spcBef>
            </a:pPr>
            <a:endParaRPr lang="en-US" sz="1600"/>
          </a:p>
        </p:txBody>
      </p:sp>
      <p:graphicFrame>
        <p:nvGraphicFramePr>
          <p:cNvPr id="88076" name="Object 12"/>
          <p:cNvGraphicFramePr>
            <a:graphicFrameLocks noChangeAspect="1"/>
          </p:cNvGraphicFramePr>
          <p:nvPr/>
        </p:nvGraphicFramePr>
        <p:xfrm>
          <a:off x="381000" y="4495800"/>
          <a:ext cx="1625600" cy="266700"/>
        </p:xfrm>
        <a:graphic>
          <a:graphicData uri="http://schemas.openxmlformats.org/presentationml/2006/ole">
            <p:oleObj spid="_x0000_s88076" name="Equation" r:id="rId7" imgW="1625400" imgH="266400" progId="Equation.DSMT4">
              <p:embed/>
            </p:oleObj>
          </a:graphicData>
        </a:graphic>
      </p:graphicFrame>
      <p:graphicFrame>
        <p:nvGraphicFramePr>
          <p:cNvPr id="88077" name="Object 13"/>
          <p:cNvGraphicFramePr>
            <a:graphicFrameLocks noChangeAspect="1"/>
          </p:cNvGraphicFramePr>
          <p:nvPr/>
        </p:nvGraphicFramePr>
        <p:xfrm>
          <a:off x="304800" y="5257800"/>
          <a:ext cx="4419600" cy="939800"/>
        </p:xfrm>
        <a:graphic>
          <a:graphicData uri="http://schemas.openxmlformats.org/presentationml/2006/ole">
            <p:oleObj spid="_x0000_s88077" name="Equation" r:id="rId8" imgW="4419360" imgH="939600" progId="Equation.DSMT4">
              <p:embed/>
            </p:oleObj>
          </a:graphicData>
        </a:graphic>
      </p:graphicFrame>
      <p:sp>
        <p:nvSpPr>
          <p:cNvPr id="88078" name="Text Box 14"/>
          <p:cNvSpPr txBox="1">
            <a:spLocks noChangeArrowheads="1"/>
          </p:cNvSpPr>
          <p:nvPr/>
        </p:nvSpPr>
        <p:spPr bwMode="auto">
          <a:xfrm>
            <a:off x="8042275" y="6553200"/>
            <a:ext cx="1101725" cy="304800"/>
          </a:xfrm>
          <a:prstGeom prst="rect">
            <a:avLst/>
          </a:prstGeom>
          <a:noFill/>
          <a:ln w="9525">
            <a:noFill/>
            <a:miter lim="800000"/>
            <a:headEnd/>
            <a:tailEnd/>
          </a:ln>
          <a:effectLst/>
        </p:spPr>
        <p:txBody>
          <a:bodyPr wrap="none">
            <a:spAutoFit/>
          </a:bodyPr>
          <a:lstStyle/>
          <a:p>
            <a:r>
              <a:rPr lang="en-US" sz="1400">
                <a:hlinkClick r:id="rId9" action="ppaction://hlinksldjump" tooltip="Part b)"/>
              </a:rPr>
              <a:t>Next part (b)</a:t>
            </a:r>
            <a:endParaRPr 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Overview of this Problem</a:t>
            </a:r>
          </a:p>
        </p:txBody>
      </p:sp>
      <p:sp>
        <p:nvSpPr>
          <p:cNvPr id="50179" name="Rectangle 3"/>
          <p:cNvSpPr>
            <a:spLocks noGrp="1" noChangeArrowheads="1"/>
          </p:cNvSpPr>
          <p:nvPr>
            <p:ph idx="1"/>
          </p:nvPr>
        </p:nvSpPr>
        <p:spPr/>
        <p:txBody>
          <a:bodyPr/>
          <a:lstStyle/>
          <a:p>
            <a:pPr>
              <a:buFontTx/>
              <a:buNone/>
            </a:pPr>
            <a:r>
              <a:rPr lang="en-US"/>
              <a:t>In this problem, we will use the following concepts:</a:t>
            </a:r>
          </a:p>
          <a:p>
            <a:r>
              <a:rPr lang="en-US"/>
              <a:t>Power and energy</a:t>
            </a:r>
          </a:p>
          <a:p>
            <a:r>
              <a:rPr lang="en-US"/>
              <a:t>Sign conventions</a:t>
            </a:r>
          </a:p>
          <a:p>
            <a:r>
              <a:rPr lang="en-US"/>
              <a:t>Changing directions of energy flow</a:t>
            </a:r>
          </a:p>
          <a:p>
            <a:pPr>
              <a:buFontTx/>
              <a:buNone/>
            </a:pPr>
            <a:endParaRPr lang="en-US" sz="2000"/>
          </a:p>
        </p:txBody>
      </p:sp>
      <p:sp>
        <p:nvSpPr>
          <p:cNvPr id="50180" name="Text Box 4"/>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3" action="ppaction://hlinksldjump" tooltip="Next slide"/>
              </a:rPr>
              <a:t>Next slide</a:t>
            </a:r>
            <a:endParaRPr 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304800"/>
            <a:ext cx="7772400" cy="685800"/>
          </a:xfrm>
        </p:spPr>
        <p:txBody>
          <a:bodyPr/>
          <a:lstStyle/>
          <a:p>
            <a:r>
              <a:rPr lang="en-US" sz="3200"/>
              <a:t>Solution for Part b) — Step 1</a:t>
            </a:r>
          </a:p>
        </p:txBody>
      </p:sp>
      <p:sp>
        <p:nvSpPr>
          <p:cNvPr id="90115"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2"/>
            </a:pPr>
            <a:r>
              <a:rPr lang="en-US" sz="1600"/>
              <a:t>Find the power absorbed by the blender </a:t>
            </a:r>
            <a:br>
              <a:rPr lang="en-US" sz="1600"/>
            </a:br>
            <a:r>
              <a:rPr lang="en-US" sz="1600"/>
              <a:t>at </a:t>
            </a:r>
            <a:r>
              <a:rPr lang="en-US" sz="1600" i="1"/>
              <a:t>t</a:t>
            </a:r>
            <a:r>
              <a:rPr lang="en-US" sz="1600"/>
              <a:t> = 4.3[ms].</a:t>
            </a:r>
          </a:p>
        </p:txBody>
      </p:sp>
      <p:sp>
        <p:nvSpPr>
          <p:cNvPr id="90116"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90117" name="Object 5"/>
          <p:cNvGraphicFramePr>
            <a:graphicFrameLocks noChangeAspect="1"/>
          </p:cNvGraphicFramePr>
          <p:nvPr/>
        </p:nvGraphicFramePr>
        <p:xfrm>
          <a:off x="1371600" y="1295400"/>
          <a:ext cx="3048000" cy="322263"/>
        </p:xfrm>
        <a:graphic>
          <a:graphicData uri="http://schemas.openxmlformats.org/presentationml/2006/ole">
            <p:oleObj spid="_x0000_s90117" r:id="rId5" imgW="2247900" imgH="241300" progId="Equation.DSMT4">
              <p:embed/>
            </p:oleObj>
          </a:graphicData>
        </a:graphic>
      </p:graphicFrame>
      <p:graphicFrame>
        <p:nvGraphicFramePr>
          <p:cNvPr id="90118" name="Object 6"/>
          <p:cNvGraphicFramePr>
            <a:graphicFrameLocks noChangeAspect="1"/>
          </p:cNvGraphicFramePr>
          <p:nvPr/>
        </p:nvGraphicFramePr>
        <p:xfrm>
          <a:off x="1304925" y="2057400"/>
          <a:ext cx="3989388" cy="447675"/>
        </p:xfrm>
        <a:graphic>
          <a:graphicData uri="http://schemas.openxmlformats.org/presentationml/2006/ole">
            <p:oleObj spid="_x0000_s90118" name="Equation" r:id="rId6" imgW="2603160" imgH="291960" progId="Equation.DSMT4">
              <p:embed/>
            </p:oleObj>
          </a:graphicData>
        </a:graphic>
      </p:graphicFrame>
      <p:graphicFrame>
        <p:nvGraphicFramePr>
          <p:cNvPr id="90119" name="Object 7"/>
          <p:cNvGraphicFramePr>
            <a:graphicFrameLocks noChangeAspect="1"/>
          </p:cNvGraphicFramePr>
          <p:nvPr/>
        </p:nvGraphicFramePr>
        <p:xfrm>
          <a:off x="5105400" y="3505200"/>
          <a:ext cx="3373438" cy="2744788"/>
        </p:xfrm>
        <a:graphic>
          <a:graphicData uri="http://schemas.openxmlformats.org/presentationml/2006/ole">
            <p:oleObj spid="_x0000_s90119" name="VISIO" r:id="rId7" imgW="3373920" imgH="2745000" progId="Visio.Drawing.6">
              <p:embed/>
            </p:oleObj>
          </a:graphicData>
        </a:graphic>
      </p:graphicFrame>
      <p:sp>
        <p:nvSpPr>
          <p:cNvPr id="90120"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0121" name="Text Box 9"/>
          <p:cNvSpPr txBox="1">
            <a:spLocks noChangeArrowheads="1"/>
          </p:cNvSpPr>
          <p:nvPr/>
        </p:nvSpPr>
        <p:spPr bwMode="auto">
          <a:xfrm>
            <a:off x="152400" y="3505200"/>
            <a:ext cx="4724400" cy="201612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b), the solution is obtained by substituting in t = 4.3[ms]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90122" name="Object 10"/>
          <p:cNvGraphicFramePr>
            <a:graphicFrameLocks noChangeAspect="1"/>
          </p:cNvGraphicFramePr>
          <p:nvPr/>
        </p:nvGraphicFramePr>
        <p:xfrm>
          <a:off x="457200" y="4419600"/>
          <a:ext cx="3797300" cy="596900"/>
        </p:xfrm>
        <a:graphic>
          <a:graphicData uri="http://schemas.openxmlformats.org/presentationml/2006/ole">
            <p:oleObj spid="_x0000_s90122" name="Equation" r:id="rId8" imgW="3797280" imgH="596880" progId="Equation.DSMT4">
              <p:embed/>
            </p:oleObj>
          </a:graphicData>
        </a:graphic>
      </p:graphicFrame>
      <p:sp>
        <p:nvSpPr>
          <p:cNvPr id="90124" name="Text Box 12"/>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9" action="ppaction://hlinksldjump" tooltip="Next slide"/>
              </a:rPr>
              <a:t>Next slide</a:t>
            </a:r>
            <a:endParaRPr lang="en-US" sz="1400"/>
          </a:p>
        </p:txBody>
      </p:sp>
      <p:pic>
        <p:nvPicPr>
          <p:cNvPr id="90125" name="Picture 13">
            <a:hlinkClick r:id="" action="ppaction://media"/>
          </p:cNvPr>
          <p:cNvPicPr>
            <a:picLocks noRot="1" noChangeAspect="1" noChangeArrowheads="1"/>
          </p:cNvPicPr>
          <p:nvPr>
            <a:wavAudioFile r:embed="rId2" name="Recorded Sound"/>
          </p:nvPr>
        </p:nvPicPr>
        <p:blipFill>
          <a:blip r:embed="rId10"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012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90125"/>
                                        </p:tgtEl>
                                      </p:cBhvr>
                                    </p:cmd>
                                  </p:childTnLst>
                                </p:cTn>
                              </p:par>
                            </p:childTnLst>
                          </p:cTn>
                        </p:par>
                      </p:childTnLst>
                    </p:cTn>
                  </p:par>
                </p:childTnLst>
              </p:cTn>
              <p:nextCondLst>
                <p:cond evt="onClick" delay="0">
                  <p:tgtEl>
                    <p:spTgt spid="9012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012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5" name="Text Box 15"/>
          <p:cNvSpPr txBox="1">
            <a:spLocks noChangeArrowheads="1"/>
          </p:cNvSpPr>
          <p:nvPr/>
        </p:nvSpPr>
        <p:spPr bwMode="auto">
          <a:xfrm>
            <a:off x="152400" y="5257800"/>
            <a:ext cx="4724400" cy="144621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For your answer, did you get:</a:t>
            </a:r>
          </a:p>
          <a:p>
            <a:pPr>
              <a:spcBef>
                <a:spcPct val="50000"/>
              </a:spcBef>
            </a:pPr>
            <a:r>
              <a:rPr lang="en-US" sz="1600">
                <a:hlinkClick r:id="rId5" action="ppaction://hlinksldjump" tooltip="-1.39[W]"/>
              </a:rPr>
              <a:t>Answer 1</a:t>
            </a:r>
            <a:r>
              <a:rPr lang="en-US" sz="1600"/>
              <a:t>:  </a:t>
            </a:r>
          </a:p>
          <a:p>
            <a:pPr>
              <a:spcBef>
                <a:spcPct val="50000"/>
              </a:spcBef>
            </a:pPr>
            <a:r>
              <a:rPr lang="en-US" sz="1600">
                <a:hlinkClick r:id="rId6" action="ppaction://hlinksldjump" tooltip="748[W]"/>
              </a:rPr>
              <a:t>Answer 2</a:t>
            </a:r>
            <a:r>
              <a:rPr lang="en-US" sz="1600"/>
              <a:t>:  </a:t>
            </a:r>
          </a:p>
          <a:p>
            <a:pPr>
              <a:spcBef>
                <a:spcPct val="50000"/>
              </a:spcBef>
            </a:pPr>
            <a:r>
              <a:rPr lang="en-US" sz="1600">
                <a:hlinkClick r:id="rId7" action="ppaction://hlinksldjump" tooltip="Something else"/>
              </a:rPr>
              <a:t>Something else</a:t>
            </a:r>
            <a:r>
              <a:rPr lang="en-US" sz="1600"/>
              <a:t>?</a:t>
            </a:r>
          </a:p>
        </p:txBody>
      </p:sp>
      <p:sp>
        <p:nvSpPr>
          <p:cNvPr id="92162" name="Rectangle 2"/>
          <p:cNvSpPr>
            <a:spLocks noGrp="1" noChangeArrowheads="1"/>
          </p:cNvSpPr>
          <p:nvPr>
            <p:ph type="title"/>
          </p:nvPr>
        </p:nvSpPr>
        <p:spPr>
          <a:xfrm>
            <a:off x="685800" y="304800"/>
            <a:ext cx="7772400" cy="685800"/>
          </a:xfrm>
        </p:spPr>
        <p:txBody>
          <a:bodyPr/>
          <a:lstStyle/>
          <a:p>
            <a:r>
              <a:rPr lang="en-US" sz="3200"/>
              <a:t>Solution for Part b) — Evaluating</a:t>
            </a:r>
          </a:p>
        </p:txBody>
      </p:sp>
      <p:sp>
        <p:nvSpPr>
          <p:cNvPr id="92163"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2"/>
            </a:pPr>
            <a:r>
              <a:rPr lang="en-US" sz="1600"/>
              <a:t>Find the power absorbed by the blender </a:t>
            </a:r>
            <a:br>
              <a:rPr lang="en-US" sz="1600"/>
            </a:br>
            <a:r>
              <a:rPr lang="en-US" sz="1600"/>
              <a:t>at </a:t>
            </a:r>
            <a:r>
              <a:rPr lang="en-US" sz="1600" i="1"/>
              <a:t>t</a:t>
            </a:r>
            <a:r>
              <a:rPr lang="en-US" sz="1600"/>
              <a:t> = 4.3[ms].</a:t>
            </a:r>
          </a:p>
        </p:txBody>
      </p:sp>
      <p:sp>
        <p:nvSpPr>
          <p:cNvPr id="9216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92165" name="Object 5"/>
          <p:cNvGraphicFramePr>
            <a:graphicFrameLocks noChangeAspect="1"/>
          </p:cNvGraphicFramePr>
          <p:nvPr/>
        </p:nvGraphicFramePr>
        <p:xfrm>
          <a:off x="1371600" y="1295400"/>
          <a:ext cx="3048000" cy="322263"/>
        </p:xfrm>
        <a:graphic>
          <a:graphicData uri="http://schemas.openxmlformats.org/presentationml/2006/ole">
            <p:oleObj spid="_x0000_s92165" r:id="rId8" imgW="2247900" imgH="241300" progId="Equation.DSMT4">
              <p:embed/>
            </p:oleObj>
          </a:graphicData>
        </a:graphic>
      </p:graphicFrame>
      <p:graphicFrame>
        <p:nvGraphicFramePr>
          <p:cNvPr id="92166" name="Object 6"/>
          <p:cNvGraphicFramePr>
            <a:graphicFrameLocks noChangeAspect="1"/>
          </p:cNvGraphicFramePr>
          <p:nvPr/>
        </p:nvGraphicFramePr>
        <p:xfrm>
          <a:off x="1304925" y="2057400"/>
          <a:ext cx="3989388" cy="447675"/>
        </p:xfrm>
        <a:graphic>
          <a:graphicData uri="http://schemas.openxmlformats.org/presentationml/2006/ole">
            <p:oleObj spid="_x0000_s92166" name="Equation" r:id="rId9" imgW="2603160" imgH="291960" progId="Equation.DSMT4">
              <p:embed/>
            </p:oleObj>
          </a:graphicData>
        </a:graphic>
      </p:graphicFrame>
      <p:graphicFrame>
        <p:nvGraphicFramePr>
          <p:cNvPr id="92167" name="Object 7"/>
          <p:cNvGraphicFramePr>
            <a:graphicFrameLocks noChangeAspect="1"/>
          </p:cNvGraphicFramePr>
          <p:nvPr/>
        </p:nvGraphicFramePr>
        <p:xfrm>
          <a:off x="5105400" y="3505200"/>
          <a:ext cx="3373438" cy="2744788"/>
        </p:xfrm>
        <a:graphic>
          <a:graphicData uri="http://schemas.openxmlformats.org/presentationml/2006/ole">
            <p:oleObj spid="_x0000_s92167" name="VISIO" r:id="rId10" imgW="3373920" imgH="2745000" progId="Visio.Drawing.6">
              <p:embed/>
            </p:oleObj>
          </a:graphicData>
        </a:graphic>
      </p:graphicFrame>
      <p:sp>
        <p:nvSpPr>
          <p:cNvPr id="9216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2169"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b), the solution is obtained by substituting in t = 4.3[ms]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92170" name="Object 10"/>
          <p:cNvGraphicFramePr>
            <a:graphicFrameLocks noChangeAspect="1"/>
          </p:cNvGraphicFramePr>
          <p:nvPr/>
        </p:nvGraphicFramePr>
        <p:xfrm>
          <a:off x="381000" y="4267200"/>
          <a:ext cx="3797300" cy="596900"/>
        </p:xfrm>
        <a:graphic>
          <a:graphicData uri="http://schemas.openxmlformats.org/presentationml/2006/ole">
            <p:oleObj spid="_x0000_s92170" name="Equation" r:id="rId11" imgW="3797280" imgH="596880" progId="Equation.DSMT4">
              <p:embed/>
            </p:oleObj>
          </a:graphicData>
        </a:graphic>
      </p:graphicFrame>
      <p:graphicFrame>
        <p:nvGraphicFramePr>
          <p:cNvPr id="92172" name="Object 12"/>
          <p:cNvGraphicFramePr>
            <a:graphicFrameLocks noChangeAspect="1"/>
          </p:cNvGraphicFramePr>
          <p:nvPr/>
        </p:nvGraphicFramePr>
        <p:xfrm>
          <a:off x="1143000" y="5715000"/>
          <a:ext cx="2120900" cy="266700"/>
        </p:xfrm>
        <a:graphic>
          <a:graphicData uri="http://schemas.openxmlformats.org/presentationml/2006/ole">
            <p:oleObj spid="_x0000_s92172" name="Equation" r:id="rId12" imgW="2120760" imgH="266400" progId="Equation.DSMT4">
              <p:embed/>
            </p:oleObj>
          </a:graphicData>
        </a:graphic>
      </p:graphicFrame>
      <p:graphicFrame>
        <p:nvGraphicFramePr>
          <p:cNvPr id="92173" name="Object 13"/>
          <p:cNvGraphicFramePr>
            <a:graphicFrameLocks noChangeAspect="1"/>
          </p:cNvGraphicFramePr>
          <p:nvPr/>
        </p:nvGraphicFramePr>
        <p:xfrm>
          <a:off x="1143000" y="6019800"/>
          <a:ext cx="1981200" cy="266700"/>
        </p:xfrm>
        <a:graphic>
          <a:graphicData uri="http://schemas.openxmlformats.org/presentationml/2006/ole">
            <p:oleObj spid="_x0000_s92173" name="Equation" r:id="rId13" imgW="1981080" imgH="266400" progId="Equation.DSMT4">
              <p:embed/>
            </p:oleObj>
          </a:graphicData>
        </a:graphic>
      </p:graphicFrame>
      <p:pic>
        <p:nvPicPr>
          <p:cNvPr id="92176" name="Picture 16">
            <a:hlinkClick r:id="" action="ppaction://media"/>
          </p:cNvPr>
          <p:cNvPicPr>
            <a:picLocks noRot="1" noChangeAspect="1" noChangeArrowheads="1"/>
          </p:cNvPicPr>
          <p:nvPr>
            <a:wavAudioFile r:embed="rId2" name="Recorded Sound"/>
          </p:nvPr>
        </p:nvPicPr>
        <p:blipFill>
          <a:blip r:embed="rId14" cstate="print"/>
          <a:srcRect/>
          <a:stretch>
            <a:fillRect/>
          </a:stretch>
        </p:blipFill>
        <p:spPr bwMode="auto">
          <a:xfrm>
            <a:off x="80772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217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92176"/>
                                        </p:tgtEl>
                                      </p:cBhvr>
                                    </p:cmd>
                                  </p:childTnLst>
                                </p:cTn>
                              </p:par>
                            </p:childTnLst>
                          </p:cTn>
                        </p:par>
                      </p:childTnLst>
                    </p:cTn>
                  </p:par>
                </p:childTnLst>
              </p:cTn>
              <p:nextCondLst>
                <p:cond evt="onClick" delay="0">
                  <p:tgtEl>
                    <p:spTgt spid="9217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17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304800"/>
            <a:ext cx="7772400" cy="685800"/>
          </a:xfrm>
        </p:spPr>
        <p:txBody>
          <a:bodyPr/>
          <a:lstStyle/>
          <a:p>
            <a:r>
              <a:rPr lang="en-US" sz="3200"/>
              <a:t>Your Solution for Part b) was 748[W]</a:t>
            </a:r>
            <a:endParaRPr lang="en-US" sz="3200">
              <a:solidFill>
                <a:srgbClr val="00FFFF"/>
              </a:solidFill>
            </a:endParaRPr>
          </a:p>
        </p:txBody>
      </p:sp>
      <p:sp>
        <p:nvSpPr>
          <p:cNvPr id="94211"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2"/>
            </a:pPr>
            <a:r>
              <a:rPr lang="en-US" sz="1600"/>
              <a:t>Find the power absorbed by the blender </a:t>
            </a:r>
            <a:br>
              <a:rPr lang="en-US" sz="1600"/>
            </a:br>
            <a:r>
              <a:rPr lang="en-US" sz="1600"/>
              <a:t>at </a:t>
            </a:r>
            <a:r>
              <a:rPr lang="en-US" sz="1600" i="1"/>
              <a:t>t</a:t>
            </a:r>
            <a:r>
              <a:rPr lang="en-US" sz="1600"/>
              <a:t> = 4.3[ms].</a:t>
            </a:r>
          </a:p>
        </p:txBody>
      </p:sp>
      <p:sp>
        <p:nvSpPr>
          <p:cNvPr id="94212"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94213" name="Object 5"/>
          <p:cNvGraphicFramePr>
            <a:graphicFrameLocks noChangeAspect="1"/>
          </p:cNvGraphicFramePr>
          <p:nvPr/>
        </p:nvGraphicFramePr>
        <p:xfrm>
          <a:off x="1371600" y="1295400"/>
          <a:ext cx="3048000" cy="322263"/>
        </p:xfrm>
        <a:graphic>
          <a:graphicData uri="http://schemas.openxmlformats.org/presentationml/2006/ole">
            <p:oleObj spid="_x0000_s94213" r:id="rId5" imgW="2247900" imgH="241300" progId="Equation.DSMT4">
              <p:embed/>
            </p:oleObj>
          </a:graphicData>
        </a:graphic>
      </p:graphicFrame>
      <p:graphicFrame>
        <p:nvGraphicFramePr>
          <p:cNvPr id="94214" name="Object 6"/>
          <p:cNvGraphicFramePr>
            <a:graphicFrameLocks noChangeAspect="1"/>
          </p:cNvGraphicFramePr>
          <p:nvPr/>
        </p:nvGraphicFramePr>
        <p:xfrm>
          <a:off x="1304925" y="2057400"/>
          <a:ext cx="3989388" cy="447675"/>
        </p:xfrm>
        <a:graphic>
          <a:graphicData uri="http://schemas.openxmlformats.org/presentationml/2006/ole">
            <p:oleObj spid="_x0000_s94214" name="Equation" r:id="rId6" imgW="2603160" imgH="291960" progId="Equation.DSMT4">
              <p:embed/>
            </p:oleObj>
          </a:graphicData>
        </a:graphic>
      </p:graphicFrame>
      <p:graphicFrame>
        <p:nvGraphicFramePr>
          <p:cNvPr id="94215" name="Object 7"/>
          <p:cNvGraphicFramePr>
            <a:graphicFrameLocks noChangeAspect="1"/>
          </p:cNvGraphicFramePr>
          <p:nvPr/>
        </p:nvGraphicFramePr>
        <p:xfrm>
          <a:off x="5105400" y="3505200"/>
          <a:ext cx="3373438" cy="2744788"/>
        </p:xfrm>
        <a:graphic>
          <a:graphicData uri="http://schemas.openxmlformats.org/presentationml/2006/ole">
            <p:oleObj spid="_x0000_s94215" name="VISIO" r:id="rId7" imgW="3373920" imgH="2745000" progId="Visio.Drawing.6">
              <p:embed/>
            </p:oleObj>
          </a:graphicData>
        </a:graphic>
      </p:graphicFrame>
      <p:sp>
        <p:nvSpPr>
          <p:cNvPr id="94216"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4217" name="Text Box 9"/>
          <p:cNvSpPr txBox="1">
            <a:spLocks noChangeArrowheads="1"/>
          </p:cNvSpPr>
          <p:nvPr/>
        </p:nvSpPr>
        <p:spPr bwMode="auto">
          <a:xfrm>
            <a:off x="152400" y="3505200"/>
            <a:ext cx="4724400" cy="137795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b), the solution is obtained by substituting in t = 4.3[ms]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p:txBody>
      </p:sp>
      <p:graphicFrame>
        <p:nvGraphicFramePr>
          <p:cNvPr id="94218" name="Object 10"/>
          <p:cNvGraphicFramePr>
            <a:graphicFrameLocks noChangeAspect="1"/>
          </p:cNvGraphicFramePr>
          <p:nvPr/>
        </p:nvGraphicFramePr>
        <p:xfrm>
          <a:off x="381000" y="4267200"/>
          <a:ext cx="3797300" cy="596900"/>
        </p:xfrm>
        <a:graphic>
          <a:graphicData uri="http://schemas.openxmlformats.org/presentationml/2006/ole">
            <p:oleObj spid="_x0000_s94218" name="Equation" r:id="rId8" imgW="3797280" imgH="596880" progId="Equation.DSMT4">
              <p:embed/>
            </p:oleObj>
          </a:graphicData>
        </a:graphic>
      </p:graphicFrame>
      <p:sp>
        <p:nvSpPr>
          <p:cNvPr id="94219" name="Text Box 11"/>
          <p:cNvSpPr txBox="1">
            <a:spLocks noChangeArrowheads="1"/>
          </p:cNvSpPr>
          <p:nvPr/>
        </p:nvSpPr>
        <p:spPr bwMode="auto">
          <a:xfrm>
            <a:off x="152400" y="4953000"/>
            <a:ext cx="5638800" cy="1803400"/>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400"/>
              <a:t>If your answer was</a:t>
            </a:r>
          </a:p>
          <a:p>
            <a:pPr>
              <a:spcBef>
                <a:spcPct val="50000"/>
              </a:spcBef>
            </a:pPr>
            <a:endParaRPr lang="en-US" sz="1400"/>
          </a:p>
          <a:p>
            <a:pPr>
              <a:spcBef>
                <a:spcPct val="50000"/>
              </a:spcBef>
            </a:pPr>
            <a:r>
              <a:rPr lang="en-US" sz="1400"/>
              <a:t>then you have made an error.  You have neglected to convert radians to degrees.  Note that when you plug in 4.3[ms] for t, and multiply by 377, the result will have units of [rad].  You need to convert to degrees, or use radians as your units on your calculator.  Note that you will also need to convert 5 degrees to radians if you take this approach. </a:t>
            </a:r>
            <a:r>
              <a:rPr lang="en-US" sz="1400">
                <a:hlinkClick r:id="rId9" action="ppaction://hlinksldjump"/>
              </a:rPr>
              <a:t> </a:t>
            </a:r>
            <a:r>
              <a:rPr lang="en-US" sz="1400">
                <a:hlinkClick r:id="rId9" action="ppaction://hlinksldjump" tooltip="Try again"/>
              </a:rPr>
              <a:t>Try again.</a:t>
            </a:r>
            <a:endParaRPr lang="en-US" sz="1400"/>
          </a:p>
        </p:txBody>
      </p:sp>
      <p:graphicFrame>
        <p:nvGraphicFramePr>
          <p:cNvPr id="94220" name="Object 12"/>
          <p:cNvGraphicFramePr>
            <a:graphicFrameLocks noChangeAspect="1"/>
          </p:cNvGraphicFramePr>
          <p:nvPr/>
        </p:nvGraphicFramePr>
        <p:xfrm>
          <a:off x="304800" y="5334000"/>
          <a:ext cx="1892300" cy="266700"/>
        </p:xfrm>
        <a:graphic>
          <a:graphicData uri="http://schemas.openxmlformats.org/presentationml/2006/ole">
            <p:oleObj spid="_x0000_s94220" name="Equation" r:id="rId10" imgW="1892160" imgH="266400" progId="Equation.DSMT4">
              <p:embed/>
            </p:oleObj>
          </a:graphicData>
        </a:graphic>
      </p:graphicFrame>
      <p:pic>
        <p:nvPicPr>
          <p:cNvPr id="94221" name="Picture 13">
            <a:hlinkClick r:id="" action="ppaction://media"/>
          </p:cNvPr>
          <p:cNvPicPr>
            <a:picLocks noRot="1" noChangeAspect="1" noChangeArrowheads="1"/>
          </p:cNvPicPr>
          <p:nvPr>
            <a:wavAudioFile r:embed="rId2" name="Recorded Sound"/>
          </p:nvPr>
        </p:nvPicPr>
        <p:blipFill>
          <a:blip r:embed="rId11"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422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94221"/>
                                        </p:tgtEl>
                                      </p:cBhvr>
                                    </p:cmd>
                                  </p:childTnLst>
                                </p:cTn>
                              </p:par>
                            </p:childTnLst>
                          </p:cTn>
                        </p:par>
                      </p:childTnLst>
                    </p:cTn>
                  </p:par>
                </p:childTnLst>
              </p:cTn>
              <p:nextCondLst>
                <p:cond evt="onClick" delay="0">
                  <p:tgtEl>
                    <p:spTgt spid="9422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422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304800"/>
            <a:ext cx="7772400" cy="685800"/>
          </a:xfrm>
        </p:spPr>
        <p:txBody>
          <a:bodyPr/>
          <a:lstStyle/>
          <a:p>
            <a:r>
              <a:rPr lang="en-US" sz="3200"/>
              <a:t>Your Solution for Part b) was Something Else</a:t>
            </a:r>
            <a:endParaRPr lang="en-US" sz="3200">
              <a:solidFill>
                <a:srgbClr val="00FFFF"/>
              </a:solidFill>
            </a:endParaRPr>
          </a:p>
        </p:txBody>
      </p:sp>
      <p:sp>
        <p:nvSpPr>
          <p:cNvPr id="96259"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2"/>
            </a:pPr>
            <a:r>
              <a:rPr lang="en-US" sz="1600"/>
              <a:t>Find the power absorbed by the blender </a:t>
            </a:r>
            <a:br>
              <a:rPr lang="en-US" sz="1600"/>
            </a:br>
            <a:r>
              <a:rPr lang="en-US" sz="1600"/>
              <a:t>at </a:t>
            </a:r>
            <a:r>
              <a:rPr lang="en-US" sz="1600" i="1"/>
              <a:t>t</a:t>
            </a:r>
            <a:r>
              <a:rPr lang="en-US" sz="1600"/>
              <a:t> = 4.3[ms].</a:t>
            </a:r>
          </a:p>
        </p:txBody>
      </p:sp>
      <p:sp>
        <p:nvSpPr>
          <p:cNvPr id="96260"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96261" name="Object 5"/>
          <p:cNvGraphicFramePr>
            <a:graphicFrameLocks noChangeAspect="1"/>
          </p:cNvGraphicFramePr>
          <p:nvPr/>
        </p:nvGraphicFramePr>
        <p:xfrm>
          <a:off x="1371600" y="1295400"/>
          <a:ext cx="3048000" cy="322263"/>
        </p:xfrm>
        <a:graphic>
          <a:graphicData uri="http://schemas.openxmlformats.org/presentationml/2006/ole">
            <p:oleObj spid="_x0000_s96261" r:id="rId5" imgW="2247900" imgH="241300" progId="Equation.DSMT4">
              <p:embed/>
            </p:oleObj>
          </a:graphicData>
        </a:graphic>
      </p:graphicFrame>
      <p:graphicFrame>
        <p:nvGraphicFramePr>
          <p:cNvPr id="96262" name="Object 6"/>
          <p:cNvGraphicFramePr>
            <a:graphicFrameLocks noChangeAspect="1"/>
          </p:cNvGraphicFramePr>
          <p:nvPr/>
        </p:nvGraphicFramePr>
        <p:xfrm>
          <a:off x="1304925" y="2057400"/>
          <a:ext cx="3989388" cy="447675"/>
        </p:xfrm>
        <a:graphic>
          <a:graphicData uri="http://schemas.openxmlformats.org/presentationml/2006/ole">
            <p:oleObj spid="_x0000_s96262" name="Equation" r:id="rId6" imgW="2603160" imgH="291960" progId="Equation.DSMT4">
              <p:embed/>
            </p:oleObj>
          </a:graphicData>
        </a:graphic>
      </p:graphicFrame>
      <p:graphicFrame>
        <p:nvGraphicFramePr>
          <p:cNvPr id="96263" name="Object 7"/>
          <p:cNvGraphicFramePr>
            <a:graphicFrameLocks noChangeAspect="1"/>
          </p:cNvGraphicFramePr>
          <p:nvPr/>
        </p:nvGraphicFramePr>
        <p:xfrm>
          <a:off x="5105400" y="3505200"/>
          <a:ext cx="3373438" cy="2744788"/>
        </p:xfrm>
        <a:graphic>
          <a:graphicData uri="http://schemas.openxmlformats.org/presentationml/2006/ole">
            <p:oleObj spid="_x0000_s96263" name="VISIO" r:id="rId7" imgW="3373920" imgH="2745000" progId="Visio.Drawing.6">
              <p:embed/>
            </p:oleObj>
          </a:graphicData>
        </a:graphic>
      </p:graphicFrame>
      <p:sp>
        <p:nvSpPr>
          <p:cNvPr id="96264"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6265"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b), the solution is obtained by substituting in t = 4.3[ms]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96266" name="Object 10"/>
          <p:cNvGraphicFramePr>
            <a:graphicFrameLocks noChangeAspect="1"/>
          </p:cNvGraphicFramePr>
          <p:nvPr/>
        </p:nvGraphicFramePr>
        <p:xfrm>
          <a:off x="381000" y="4267200"/>
          <a:ext cx="3797300" cy="596900"/>
        </p:xfrm>
        <a:graphic>
          <a:graphicData uri="http://schemas.openxmlformats.org/presentationml/2006/ole">
            <p:oleObj spid="_x0000_s96266" name="Equation" r:id="rId8" imgW="3797280" imgH="596880" progId="Equation.DSMT4">
              <p:embed/>
            </p:oleObj>
          </a:graphicData>
        </a:graphic>
      </p:graphicFrame>
      <p:sp>
        <p:nvSpPr>
          <p:cNvPr id="96267" name="Text Box 11"/>
          <p:cNvSpPr txBox="1">
            <a:spLocks noChangeArrowheads="1"/>
          </p:cNvSpPr>
          <p:nvPr/>
        </p:nvSpPr>
        <p:spPr bwMode="auto">
          <a:xfrm>
            <a:off x="152400" y="5257800"/>
            <a:ext cx="4724400" cy="1323975"/>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 not</a:t>
            </a:r>
          </a:p>
          <a:p>
            <a:pPr>
              <a:spcBef>
                <a:spcPct val="50000"/>
              </a:spcBef>
            </a:pPr>
            <a:endParaRPr lang="en-US" sz="1600"/>
          </a:p>
          <a:p>
            <a:pPr>
              <a:spcBef>
                <a:spcPct val="50000"/>
              </a:spcBef>
            </a:pPr>
            <a:r>
              <a:rPr lang="en-US" sz="1600"/>
              <a:t>then you have made an error. You could </a:t>
            </a:r>
            <a:r>
              <a:rPr lang="en-US" sz="1600">
                <a:hlinkClick r:id="rId9" action="ppaction://hlinksldjump" tooltip="Try again"/>
              </a:rPr>
              <a:t>try again</a:t>
            </a:r>
            <a:r>
              <a:rPr lang="en-US" sz="1600"/>
              <a:t>,  or you can look at the </a:t>
            </a:r>
            <a:r>
              <a:rPr lang="en-US" sz="1600">
                <a:hlinkClick r:id="rId10" action="ppaction://hlinksldjump" tooltip="Solution"/>
              </a:rPr>
              <a:t>solution</a:t>
            </a:r>
            <a:r>
              <a:rPr lang="en-US" sz="1600"/>
              <a:t>.</a:t>
            </a:r>
          </a:p>
        </p:txBody>
      </p:sp>
      <p:graphicFrame>
        <p:nvGraphicFramePr>
          <p:cNvPr id="96268" name="Object 12"/>
          <p:cNvGraphicFramePr>
            <a:graphicFrameLocks noChangeAspect="1"/>
          </p:cNvGraphicFramePr>
          <p:nvPr/>
        </p:nvGraphicFramePr>
        <p:xfrm>
          <a:off x="533400" y="5715000"/>
          <a:ext cx="2032000" cy="266700"/>
        </p:xfrm>
        <a:graphic>
          <a:graphicData uri="http://schemas.openxmlformats.org/presentationml/2006/ole">
            <p:oleObj spid="_x0000_s96268" name="Equation" r:id="rId11" imgW="2031840" imgH="266400" progId="Equation.DSMT4">
              <p:embed/>
            </p:oleObj>
          </a:graphicData>
        </a:graphic>
      </p:graphicFrame>
      <p:pic>
        <p:nvPicPr>
          <p:cNvPr id="96269" name="Picture 13">
            <a:hlinkClick r:id="" action="ppaction://media"/>
          </p:cNvPr>
          <p:cNvPicPr>
            <a:picLocks noRot="1" noChangeAspect="1" noChangeArrowheads="1"/>
          </p:cNvPicPr>
          <p:nvPr>
            <a:wavAudioFile r:embed="rId2" name="Recorded Sound"/>
          </p:nvPr>
        </p:nvPicPr>
        <p:blipFill>
          <a:blip r:embed="rId12"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626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96269"/>
                                        </p:tgtEl>
                                      </p:cBhvr>
                                    </p:cmd>
                                  </p:childTnLst>
                                </p:cTn>
                              </p:par>
                            </p:childTnLst>
                          </p:cTn>
                        </p:par>
                      </p:childTnLst>
                    </p:cTn>
                  </p:par>
                </p:childTnLst>
              </p:cTn>
              <p:nextCondLst>
                <p:cond evt="onClick" delay="0">
                  <p:tgtEl>
                    <p:spTgt spid="9626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6269"/>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304800"/>
            <a:ext cx="7772400" cy="685800"/>
          </a:xfrm>
        </p:spPr>
        <p:txBody>
          <a:bodyPr/>
          <a:lstStyle/>
          <a:p>
            <a:r>
              <a:rPr lang="en-US" sz="3200"/>
              <a:t>Your Solution for Part b) was –1.39[W]</a:t>
            </a:r>
            <a:endParaRPr lang="en-US" sz="3200">
              <a:solidFill>
                <a:srgbClr val="00FFFF"/>
              </a:solidFill>
            </a:endParaRPr>
          </a:p>
        </p:txBody>
      </p:sp>
      <p:sp>
        <p:nvSpPr>
          <p:cNvPr id="98307"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2"/>
            </a:pPr>
            <a:r>
              <a:rPr lang="en-US" sz="1600"/>
              <a:t>Find the power absorbed by the blender </a:t>
            </a:r>
            <a:br>
              <a:rPr lang="en-US" sz="1600"/>
            </a:br>
            <a:r>
              <a:rPr lang="en-US" sz="1600"/>
              <a:t>at </a:t>
            </a:r>
            <a:r>
              <a:rPr lang="en-US" sz="1600" i="1"/>
              <a:t>t</a:t>
            </a:r>
            <a:r>
              <a:rPr lang="en-US" sz="1600"/>
              <a:t> = 4.3[ms].</a:t>
            </a:r>
          </a:p>
        </p:txBody>
      </p:sp>
      <p:sp>
        <p:nvSpPr>
          <p:cNvPr id="98308"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98309" name="Object 5"/>
          <p:cNvGraphicFramePr>
            <a:graphicFrameLocks noChangeAspect="1"/>
          </p:cNvGraphicFramePr>
          <p:nvPr/>
        </p:nvGraphicFramePr>
        <p:xfrm>
          <a:off x="1371600" y="1295400"/>
          <a:ext cx="3048000" cy="322263"/>
        </p:xfrm>
        <a:graphic>
          <a:graphicData uri="http://schemas.openxmlformats.org/presentationml/2006/ole">
            <p:oleObj spid="_x0000_s98309" r:id="rId4" imgW="2247900" imgH="241300" progId="Equation.DSMT4">
              <p:embed/>
            </p:oleObj>
          </a:graphicData>
        </a:graphic>
      </p:graphicFrame>
      <p:graphicFrame>
        <p:nvGraphicFramePr>
          <p:cNvPr id="98310" name="Object 6"/>
          <p:cNvGraphicFramePr>
            <a:graphicFrameLocks noChangeAspect="1"/>
          </p:cNvGraphicFramePr>
          <p:nvPr/>
        </p:nvGraphicFramePr>
        <p:xfrm>
          <a:off x="1304925" y="2057400"/>
          <a:ext cx="3989388" cy="447675"/>
        </p:xfrm>
        <a:graphic>
          <a:graphicData uri="http://schemas.openxmlformats.org/presentationml/2006/ole">
            <p:oleObj spid="_x0000_s98310" name="Equation" r:id="rId5" imgW="2603160" imgH="291960" progId="Equation.DSMT4">
              <p:embed/>
            </p:oleObj>
          </a:graphicData>
        </a:graphic>
      </p:graphicFrame>
      <p:sp>
        <p:nvSpPr>
          <p:cNvPr id="98312"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8313" name="Text Box 9"/>
          <p:cNvSpPr txBox="1">
            <a:spLocks noChangeArrowheads="1"/>
          </p:cNvSpPr>
          <p:nvPr/>
        </p:nvSpPr>
        <p:spPr bwMode="auto">
          <a:xfrm>
            <a:off x="3124200" y="3200400"/>
            <a:ext cx="4876800" cy="52705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b), the solution is obtained by substituting in t = 4.3[ms] in this expression, and evaluating.</a:t>
            </a:r>
          </a:p>
        </p:txBody>
      </p:sp>
      <p:sp>
        <p:nvSpPr>
          <p:cNvPr id="98314" name="Text Box 10"/>
          <p:cNvSpPr txBox="1">
            <a:spLocks noChangeArrowheads="1"/>
          </p:cNvSpPr>
          <p:nvPr/>
        </p:nvSpPr>
        <p:spPr bwMode="auto">
          <a:xfrm>
            <a:off x="304800" y="3733800"/>
            <a:ext cx="7696200" cy="291306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a:t>
            </a:r>
          </a:p>
          <a:p>
            <a:pPr>
              <a:spcBef>
                <a:spcPct val="50000"/>
              </a:spcBef>
            </a:pPr>
            <a:endParaRPr lang="en-US" sz="1600"/>
          </a:p>
          <a:p>
            <a:pPr>
              <a:spcBef>
                <a:spcPct val="50000"/>
              </a:spcBef>
            </a:pPr>
            <a:r>
              <a:rPr lang="en-US" sz="1600"/>
              <a:t>then you have the correct solution.  What you did was</a:t>
            </a:r>
          </a:p>
          <a:p>
            <a:pPr>
              <a:spcBef>
                <a:spcPct val="50000"/>
              </a:spcBef>
            </a:pPr>
            <a:endParaRPr lang="en-US" sz="1600"/>
          </a:p>
          <a:p>
            <a:pPr>
              <a:spcBef>
                <a:spcPct val="50000"/>
              </a:spcBef>
            </a:pPr>
            <a:endParaRPr lang="en-US" sz="1600"/>
          </a:p>
          <a:p>
            <a:pPr>
              <a:spcBef>
                <a:spcPct val="50000"/>
              </a:spcBef>
            </a:pPr>
            <a:endParaRPr lang="en-US" sz="1600"/>
          </a:p>
          <a:p>
            <a:pPr>
              <a:spcBef>
                <a:spcPct val="50000"/>
              </a:spcBef>
            </a:pPr>
            <a:endParaRPr lang="en-US" sz="1600"/>
          </a:p>
          <a:p>
            <a:pPr>
              <a:spcBef>
                <a:spcPct val="50000"/>
              </a:spcBef>
            </a:pPr>
            <a:endParaRPr lang="en-US" sz="1600"/>
          </a:p>
        </p:txBody>
      </p:sp>
      <p:graphicFrame>
        <p:nvGraphicFramePr>
          <p:cNvPr id="98315" name="Object 11"/>
          <p:cNvGraphicFramePr>
            <a:graphicFrameLocks noChangeAspect="1"/>
          </p:cNvGraphicFramePr>
          <p:nvPr/>
        </p:nvGraphicFramePr>
        <p:xfrm>
          <a:off x="838200" y="4191000"/>
          <a:ext cx="2032000" cy="266700"/>
        </p:xfrm>
        <a:graphic>
          <a:graphicData uri="http://schemas.openxmlformats.org/presentationml/2006/ole">
            <p:oleObj spid="_x0000_s98315" name="Equation" r:id="rId6" imgW="2031840" imgH="266400" progId="Equation.DSMT4">
              <p:embed/>
            </p:oleObj>
          </a:graphicData>
        </a:graphic>
      </p:graphicFrame>
      <p:graphicFrame>
        <p:nvGraphicFramePr>
          <p:cNvPr id="98316" name="Object 12"/>
          <p:cNvGraphicFramePr>
            <a:graphicFrameLocks noChangeAspect="1"/>
          </p:cNvGraphicFramePr>
          <p:nvPr/>
        </p:nvGraphicFramePr>
        <p:xfrm>
          <a:off x="457200" y="4800600"/>
          <a:ext cx="7264400" cy="1765300"/>
        </p:xfrm>
        <a:graphic>
          <a:graphicData uri="http://schemas.openxmlformats.org/presentationml/2006/ole">
            <p:oleObj spid="_x0000_s98316" name="Equation" r:id="rId7" imgW="7264080" imgH="1765080" progId="Equation.DSMT4">
              <p:embed/>
            </p:oleObj>
          </a:graphicData>
        </a:graphic>
      </p:graphicFrame>
      <p:sp>
        <p:nvSpPr>
          <p:cNvPr id="98317" name="Text Box 13"/>
          <p:cNvSpPr txBox="1">
            <a:spLocks noChangeArrowheads="1"/>
          </p:cNvSpPr>
          <p:nvPr/>
        </p:nvSpPr>
        <p:spPr bwMode="auto">
          <a:xfrm>
            <a:off x="8042275" y="6553200"/>
            <a:ext cx="1092200" cy="304800"/>
          </a:xfrm>
          <a:prstGeom prst="rect">
            <a:avLst/>
          </a:prstGeom>
          <a:noFill/>
          <a:ln w="9525">
            <a:noFill/>
            <a:miter lim="800000"/>
            <a:headEnd/>
            <a:tailEnd/>
          </a:ln>
          <a:effectLst/>
        </p:spPr>
        <p:txBody>
          <a:bodyPr wrap="none">
            <a:spAutoFit/>
          </a:bodyPr>
          <a:lstStyle/>
          <a:p>
            <a:r>
              <a:rPr lang="en-US" sz="1400">
                <a:hlinkClick r:id="rId8" action="ppaction://hlinksldjump" tooltip="Part c)"/>
              </a:rPr>
              <a:t>Next part (c)</a:t>
            </a:r>
            <a:endParaRPr 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304800"/>
            <a:ext cx="7772400" cy="685800"/>
          </a:xfrm>
        </p:spPr>
        <p:txBody>
          <a:bodyPr/>
          <a:lstStyle/>
          <a:p>
            <a:r>
              <a:rPr lang="en-US" sz="3200"/>
              <a:t>Solution for Part c) — Step 1</a:t>
            </a:r>
          </a:p>
        </p:txBody>
      </p:sp>
      <p:sp>
        <p:nvSpPr>
          <p:cNvPr id="100355"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3"/>
            </a:pPr>
            <a:r>
              <a:rPr lang="en-US" sz="1600"/>
              <a:t>Find the power absorbed by the blender </a:t>
            </a:r>
            <a:br>
              <a:rPr lang="en-US" sz="1600"/>
            </a:br>
            <a:r>
              <a:rPr lang="en-US" sz="1600"/>
              <a:t>at </a:t>
            </a:r>
            <a:r>
              <a:rPr lang="en-US" sz="1600" i="1"/>
              <a:t>t</a:t>
            </a:r>
            <a:r>
              <a:rPr lang="en-US" sz="1600"/>
              <a:t> = 8.6[ms].</a:t>
            </a:r>
          </a:p>
        </p:txBody>
      </p:sp>
      <p:sp>
        <p:nvSpPr>
          <p:cNvPr id="100356"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00357" name="Object 5"/>
          <p:cNvGraphicFramePr>
            <a:graphicFrameLocks noChangeAspect="1"/>
          </p:cNvGraphicFramePr>
          <p:nvPr/>
        </p:nvGraphicFramePr>
        <p:xfrm>
          <a:off x="1371600" y="1295400"/>
          <a:ext cx="3048000" cy="322263"/>
        </p:xfrm>
        <a:graphic>
          <a:graphicData uri="http://schemas.openxmlformats.org/presentationml/2006/ole">
            <p:oleObj spid="_x0000_s100357" r:id="rId5" imgW="2247900" imgH="241300" progId="Equation.DSMT4">
              <p:embed/>
            </p:oleObj>
          </a:graphicData>
        </a:graphic>
      </p:graphicFrame>
      <p:graphicFrame>
        <p:nvGraphicFramePr>
          <p:cNvPr id="100358" name="Object 6"/>
          <p:cNvGraphicFramePr>
            <a:graphicFrameLocks noChangeAspect="1"/>
          </p:cNvGraphicFramePr>
          <p:nvPr/>
        </p:nvGraphicFramePr>
        <p:xfrm>
          <a:off x="1304925" y="2057400"/>
          <a:ext cx="3989388" cy="447675"/>
        </p:xfrm>
        <a:graphic>
          <a:graphicData uri="http://schemas.openxmlformats.org/presentationml/2006/ole">
            <p:oleObj spid="_x0000_s100358" name="Equation" r:id="rId6" imgW="2603160" imgH="291960" progId="Equation.DSMT4">
              <p:embed/>
            </p:oleObj>
          </a:graphicData>
        </a:graphic>
      </p:graphicFrame>
      <p:graphicFrame>
        <p:nvGraphicFramePr>
          <p:cNvPr id="100359" name="Object 7"/>
          <p:cNvGraphicFramePr>
            <a:graphicFrameLocks noChangeAspect="1"/>
          </p:cNvGraphicFramePr>
          <p:nvPr/>
        </p:nvGraphicFramePr>
        <p:xfrm>
          <a:off x="5105400" y="3505200"/>
          <a:ext cx="3373438" cy="2744788"/>
        </p:xfrm>
        <a:graphic>
          <a:graphicData uri="http://schemas.openxmlformats.org/presentationml/2006/ole">
            <p:oleObj spid="_x0000_s100359" name="VISIO" r:id="rId7" imgW="3373920" imgH="2745000" progId="Visio.Drawing.6">
              <p:embed/>
            </p:oleObj>
          </a:graphicData>
        </a:graphic>
      </p:graphicFrame>
      <p:sp>
        <p:nvSpPr>
          <p:cNvPr id="100360"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0361" name="Text Box 9"/>
          <p:cNvSpPr txBox="1">
            <a:spLocks noChangeArrowheads="1"/>
          </p:cNvSpPr>
          <p:nvPr/>
        </p:nvSpPr>
        <p:spPr bwMode="auto">
          <a:xfrm>
            <a:off x="152400" y="3505200"/>
            <a:ext cx="4724400" cy="201612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c), the solution is obtained by substituting in t = 8.6[ms]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100362" name="Object 10"/>
          <p:cNvGraphicFramePr>
            <a:graphicFrameLocks noChangeAspect="1"/>
          </p:cNvGraphicFramePr>
          <p:nvPr/>
        </p:nvGraphicFramePr>
        <p:xfrm>
          <a:off x="457200" y="4419600"/>
          <a:ext cx="3797300" cy="596900"/>
        </p:xfrm>
        <a:graphic>
          <a:graphicData uri="http://schemas.openxmlformats.org/presentationml/2006/ole">
            <p:oleObj spid="_x0000_s100362" name="Equation" r:id="rId8" imgW="3797280" imgH="596880" progId="Equation.DSMT4">
              <p:embed/>
            </p:oleObj>
          </a:graphicData>
        </a:graphic>
      </p:graphicFrame>
      <p:sp>
        <p:nvSpPr>
          <p:cNvPr id="100363" name="Text Box 11"/>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9" action="ppaction://hlinksldjump" tooltip="Next slide"/>
              </a:rPr>
              <a:t>Next slide</a:t>
            </a:r>
            <a:endParaRPr lang="en-US" sz="1400"/>
          </a:p>
        </p:txBody>
      </p:sp>
      <p:pic>
        <p:nvPicPr>
          <p:cNvPr id="100364" name="Picture 12">
            <a:hlinkClick r:id="" action="ppaction://media"/>
          </p:cNvPr>
          <p:cNvPicPr>
            <a:picLocks noRot="1" noChangeAspect="1" noChangeArrowheads="1"/>
          </p:cNvPicPr>
          <p:nvPr>
            <a:wavAudioFile r:embed="rId2" name="Recorded Sound"/>
          </p:nvPr>
        </p:nvPicPr>
        <p:blipFill>
          <a:blip r:embed="rId10"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036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100364"/>
                                        </p:tgtEl>
                                      </p:cBhvr>
                                    </p:cmd>
                                  </p:childTnLst>
                                </p:cTn>
                              </p:par>
                            </p:childTnLst>
                          </p:cTn>
                        </p:par>
                      </p:childTnLst>
                    </p:cTn>
                  </p:par>
                </p:childTnLst>
              </p:cTn>
              <p:nextCondLst>
                <p:cond evt="onClick" delay="0">
                  <p:tgtEl>
                    <p:spTgt spid="10036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036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304800"/>
            <a:ext cx="7772400" cy="685800"/>
          </a:xfrm>
        </p:spPr>
        <p:txBody>
          <a:bodyPr/>
          <a:lstStyle/>
          <a:p>
            <a:r>
              <a:rPr lang="en-US" sz="3200"/>
              <a:t>Solution for Part c) — Evaluating</a:t>
            </a:r>
          </a:p>
        </p:txBody>
      </p:sp>
      <p:sp>
        <p:nvSpPr>
          <p:cNvPr id="102403"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3"/>
            </a:pPr>
            <a:r>
              <a:rPr lang="en-US" sz="1600"/>
              <a:t>Find the power absorbed by the blender </a:t>
            </a:r>
            <a:br>
              <a:rPr lang="en-US" sz="1600"/>
            </a:br>
            <a:r>
              <a:rPr lang="en-US" sz="1600"/>
              <a:t>at </a:t>
            </a:r>
            <a:r>
              <a:rPr lang="en-US" sz="1600" i="1"/>
              <a:t>t</a:t>
            </a:r>
            <a:r>
              <a:rPr lang="en-US" sz="1600"/>
              <a:t> = 8.6[ms].</a:t>
            </a:r>
          </a:p>
        </p:txBody>
      </p:sp>
      <p:sp>
        <p:nvSpPr>
          <p:cNvPr id="10240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02405" name="Object 5"/>
          <p:cNvGraphicFramePr>
            <a:graphicFrameLocks noChangeAspect="1"/>
          </p:cNvGraphicFramePr>
          <p:nvPr/>
        </p:nvGraphicFramePr>
        <p:xfrm>
          <a:off x="1371600" y="1295400"/>
          <a:ext cx="3048000" cy="322263"/>
        </p:xfrm>
        <a:graphic>
          <a:graphicData uri="http://schemas.openxmlformats.org/presentationml/2006/ole">
            <p:oleObj spid="_x0000_s102405" r:id="rId5" imgW="2247900" imgH="241300" progId="Equation.DSMT4">
              <p:embed/>
            </p:oleObj>
          </a:graphicData>
        </a:graphic>
      </p:graphicFrame>
      <p:graphicFrame>
        <p:nvGraphicFramePr>
          <p:cNvPr id="102406" name="Object 6"/>
          <p:cNvGraphicFramePr>
            <a:graphicFrameLocks noChangeAspect="1"/>
          </p:cNvGraphicFramePr>
          <p:nvPr/>
        </p:nvGraphicFramePr>
        <p:xfrm>
          <a:off x="1304925" y="2057400"/>
          <a:ext cx="3989388" cy="447675"/>
        </p:xfrm>
        <a:graphic>
          <a:graphicData uri="http://schemas.openxmlformats.org/presentationml/2006/ole">
            <p:oleObj spid="_x0000_s102406" name="Equation" r:id="rId6" imgW="2603160" imgH="291960" progId="Equation.DSMT4">
              <p:embed/>
            </p:oleObj>
          </a:graphicData>
        </a:graphic>
      </p:graphicFrame>
      <p:graphicFrame>
        <p:nvGraphicFramePr>
          <p:cNvPr id="102407" name="Object 7"/>
          <p:cNvGraphicFramePr>
            <a:graphicFrameLocks noChangeAspect="1"/>
          </p:cNvGraphicFramePr>
          <p:nvPr/>
        </p:nvGraphicFramePr>
        <p:xfrm>
          <a:off x="5105400" y="3505200"/>
          <a:ext cx="3373438" cy="2744788"/>
        </p:xfrm>
        <a:graphic>
          <a:graphicData uri="http://schemas.openxmlformats.org/presentationml/2006/ole">
            <p:oleObj spid="_x0000_s102407" name="VISIO" r:id="rId7" imgW="3373920" imgH="2745000" progId="Visio.Drawing.6">
              <p:embed/>
            </p:oleObj>
          </a:graphicData>
        </a:graphic>
      </p:graphicFrame>
      <p:sp>
        <p:nvSpPr>
          <p:cNvPr id="10240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2409"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c), the solution is obtained by substituting in t = 8.6[ms]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102410" name="Object 10"/>
          <p:cNvGraphicFramePr>
            <a:graphicFrameLocks noChangeAspect="1"/>
          </p:cNvGraphicFramePr>
          <p:nvPr/>
        </p:nvGraphicFramePr>
        <p:xfrm>
          <a:off x="381000" y="4267200"/>
          <a:ext cx="3797300" cy="596900"/>
        </p:xfrm>
        <a:graphic>
          <a:graphicData uri="http://schemas.openxmlformats.org/presentationml/2006/ole">
            <p:oleObj spid="_x0000_s102410" name="Equation" r:id="rId8" imgW="3797280" imgH="596880" progId="Equation.DSMT4">
              <p:embed/>
            </p:oleObj>
          </a:graphicData>
        </a:graphic>
      </p:graphicFrame>
      <p:sp>
        <p:nvSpPr>
          <p:cNvPr id="102411" name="Text Box 11"/>
          <p:cNvSpPr txBox="1">
            <a:spLocks noChangeArrowheads="1"/>
          </p:cNvSpPr>
          <p:nvPr/>
        </p:nvSpPr>
        <p:spPr bwMode="auto">
          <a:xfrm>
            <a:off x="152400" y="5257800"/>
            <a:ext cx="4724400" cy="144621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For your answer, did you get:</a:t>
            </a:r>
          </a:p>
          <a:p>
            <a:pPr>
              <a:spcBef>
                <a:spcPct val="50000"/>
              </a:spcBef>
            </a:pPr>
            <a:r>
              <a:rPr lang="en-US" sz="1600">
                <a:hlinkClick r:id="rId9" action="ppaction://hlinksldjump" tooltip="746[W]"/>
              </a:rPr>
              <a:t>Answer</a:t>
            </a:r>
            <a:r>
              <a:rPr lang="en-US" sz="1600"/>
              <a:t>:  </a:t>
            </a:r>
          </a:p>
          <a:p>
            <a:pPr>
              <a:spcBef>
                <a:spcPct val="50000"/>
              </a:spcBef>
            </a:pPr>
            <a:endParaRPr lang="en-US" sz="1600"/>
          </a:p>
          <a:p>
            <a:pPr>
              <a:spcBef>
                <a:spcPct val="50000"/>
              </a:spcBef>
            </a:pPr>
            <a:r>
              <a:rPr lang="en-US" sz="1600">
                <a:hlinkClick r:id="rId10" action="ppaction://hlinksldjump" tooltip="Something else"/>
              </a:rPr>
              <a:t>Something else</a:t>
            </a:r>
            <a:r>
              <a:rPr lang="en-US" sz="1600"/>
              <a:t>?</a:t>
            </a:r>
          </a:p>
        </p:txBody>
      </p:sp>
      <p:graphicFrame>
        <p:nvGraphicFramePr>
          <p:cNvPr id="102413" name="Object 13"/>
          <p:cNvGraphicFramePr>
            <a:graphicFrameLocks noChangeAspect="1"/>
          </p:cNvGraphicFramePr>
          <p:nvPr/>
        </p:nvGraphicFramePr>
        <p:xfrm>
          <a:off x="1066800" y="5715000"/>
          <a:ext cx="1981200" cy="266700"/>
        </p:xfrm>
        <a:graphic>
          <a:graphicData uri="http://schemas.openxmlformats.org/presentationml/2006/ole">
            <p:oleObj spid="_x0000_s102413" name="Equation" r:id="rId11" imgW="1981080" imgH="266400" progId="Equation.DSMT4">
              <p:embed/>
            </p:oleObj>
          </a:graphicData>
        </a:graphic>
      </p:graphicFrame>
      <p:pic>
        <p:nvPicPr>
          <p:cNvPr id="102414" name="Picture 14">
            <a:hlinkClick r:id="" action="ppaction://media"/>
          </p:cNvPr>
          <p:cNvPicPr>
            <a:picLocks noRot="1" noChangeAspect="1" noChangeArrowheads="1"/>
          </p:cNvPicPr>
          <p:nvPr>
            <a:wavAudioFile r:embed="rId2" name="Recorded Sound"/>
          </p:nvPr>
        </p:nvPicPr>
        <p:blipFill>
          <a:blip r:embed="rId12" cstate="print"/>
          <a:srcRect/>
          <a:stretch>
            <a:fillRect/>
          </a:stretch>
        </p:blipFill>
        <p:spPr bwMode="auto">
          <a:xfrm>
            <a:off x="80772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4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102414"/>
                                        </p:tgtEl>
                                      </p:cBhvr>
                                    </p:cmd>
                                  </p:childTnLst>
                                </p:cTn>
                              </p:par>
                            </p:childTnLst>
                          </p:cTn>
                        </p:par>
                      </p:childTnLst>
                    </p:cTn>
                  </p:par>
                </p:childTnLst>
              </p:cTn>
              <p:nextCondLst>
                <p:cond evt="onClick" delay="0">
                  <p:tgtEl>
                    <p:spTgt spid="1024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241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304800"/>
            <a:ext cx="7772400" cy="685800"/>
          </a:xfrm>
        </p:spPr>
        <p:txBody>
          <a:bodyPr/>
          <a:lstStyle/>
          <a:p>
            <a:r>
              <a:rPr lang="en-US" sz="3200"/>
              <a:t>Your Solution for Part c) was Something Else</a:t>
            </a:r>
            <a:endParaRPr lang="en-US" sz="3200">
              <a:solidFill>
                <a:srgbClr val="00FFFF"/>
              </a:solidFill>
            </a:endParaRPr>
          </a:p>
        </p:txBody>
      </p:sp>
      <p:sp>
        <p:nvSpPr>
          <p:cNvPr id="106499"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3"/>
            </a:pPr>
            <a:r>
              <a:rPr lang="en-US" sz="1600"/>
              <a:t>Find the power absorbed by the blender </a:t>
            </a:r>
            <a:br>
              <a:rPr lang="en-US" sz="1600"/>
            </a:br>
            <a:r>
              <a:rPr lang="en-US" sz="1600"/>
              <a:t>at </a:t>
            </a:r>
            <a:r>
              <a:rPr lang="en-US" sz="1600" i="1"/>
              <a:t>t</a:t>
            </a:r>
            <a:r>
              <a:rPr lang="en-US" sz="1600"/>
              <a:t> = 8.6[ms].</a:t>
            </a:r>
          </a:p>
        </p:txBody>
      </p:sp>
      <p:sp>
        <p:nvSpPr>
          <p:cNvPr id="106500"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06501" name="Object 5"/>
          <p:cNvGraphicFramePr>
            <a:graphicFrameLocks noChangeAspect="1"/>
          </p:cNvGraphicFramePr>
          <p:nvPr/>
        </p:nvGraphicFramePr>
        <p:xfrm>
          <a:off x="1371600" y="1295400"/>
          <a:ext cx="3048000" cy="322263"/>
        </p:xfrm>
        <a:graphic>
          <a:graphicData uri="http://schemas.openxmlformats.org/presentationml/2006/ole">
            <p:oleObj spid="_x0000_s106501" r:id="rId5" imgW="2247900" imgH="241300" progId="Equation.DSMT4">
              <p:embed/>
            </p:oleObj>
          </a:graphicData>
        </a:graphic>
      </p:graphicFrame>
      <p:graphicFrame>
        <p:nvGraphicFramePr>
          <p:cNvPr id="106502" name="Object 6"/>
          <p:cNvGraphicFramePr>
            <a:graphicFrameLocks noChangeAspect="1"/>
          </p:cNvGraphicFramePr>
          <p:nvPr/>
        </p:nvGraphicFramePr>
        <p:xfrm>
          <a:off x="1304925" y="2057400"/>
          <a:ext cx="3989388" cy="447675"/>
        </p:xfrm>
        <a:graphic>
          <a:graphicData uri="http://schemas.openxmlformats.org/presentationml/2006/ole">
            <p:oleObj spid="_x0000_s106502" name="Equation" r:id="rId6" imgW="2603160" imgH="291960" progId="Equation.DSMT4">
              <p:embed/>
            </p:oleObj>
          </a:graphicData>
        </a:graphic>
      </p:graphicFrame>
      <p:graphicFrame>
        <p:nvGraphicFramePr>
          <p:cNvPr id="106503" name="Object 7"/>
          <p:cNvGraphicFramePr>
            <a:graphicFrameLocks noChangeAspect="1"/>
          </p:cNvGraphicFramePr>
          <p:nvPr/>
        </p:nvGraphicFramePr>
        <p:xfrm>
          <a:off x="5105400" y="3505200"/>
          <a:ext cx="3373438" cy="2744788"/>
        </p:xfrm>
        <a:graphic>
          <a:graphicData uri="http://schemas.openxmlformats.org/presentationml/2006/ole">
            <p:oleObj spid="_x0000_s106503" name="VISIO" r:id="rId7" imgW="3373920" imgH="2745000" progId="Visio.Drawing.6">
              <p:embed/>
            </p:oleObj>
          </a:graphicData>
        </a:graphic>
      </p:graphicFrame>
      <p:sp>
        <p:nvSpPr>
          <p:cNvPr id="106504"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6505"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b), the solution is obtained by substituting in t = 8.6[ms]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106506" name="Object 10"/>
          <p:cNvGraphicFramePr>
            <a:graphicFrameLocks noChangeAspect="1"/>
          </p:cNvGraphicFramePr>
          <p:nvPr/>
        </p:nvGraphicFramePr>
        <p:xfrm>
          <a:off x="381000" y="4267200"/>
          <a:ext cx="3797300" cy="596900"/>
        </p:xfrm>
        <a:graphic>
          <a:graphicData uri="http://schemas.openxmlformats.org/presentationml/2006/ole">
            <p:oleObj spid="_x0000_s106506" name="Equation" r:id="rId8" imgW="3797280" imgH="596880" progId="Equation.DSMT4">
              <p:embed/>
            </p:oleObj>
          </a:graphicData>
        </a:graphic>
      </p:graphicFrame>
      <p:sp>
        <p:nvSpPr>
          <p:cNvPr id="106507" name="Text Box 11"/>
          <p:cNvSpPr txBox="1">
            <a:spLocks noChangeArrowheads="1"/>
          </p:cNvSpPr>
          <p:nvPr/>
        </p:nvSpPr>
        <p:spPr bwMode="auto">
          <a:xfrm>
            <a:off x="152400" y="5257800"/>
            <a:ext cx="4724400" cy="1568450"/>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 not</a:t>
            </a:r>
          </a:p>
          <a:p>
            <a:pPr>
              <a:spcBef>
                <a:spcPct val="50000"/>
              </a:spcBef>
            </a:pPr>
            <a:endParaRPr lang="en-US" sz="1600"/>
          </a:p>
          <a:p>
            <a:pPr>
              <a:spcBef>
                <a:spcPct val="50000"/>
              </a:spcBef>
            </a:pPr>
            <a:r>
              <a:rPr lang="en-US" sz="1600"/>
              <a:t>then you have made an error. You could </a:t>
            </a:r>
            <a:r>
              <a:rPr lang="en-US" sz="1600">
                <a:hlinkClick r:id="rId9" action="ppaction://hlinksldjump"/>
              </a:rPr>
              <a:t>try again,</a:t>
            </a:r>
            <a:r>
              <a:rPr lang="en-US" sz="1600"/>
              <a:t>  or you could look at the </a:t>
            </a:r>
            <a:r>
              <a:rPr lang="en-US" sz="1600">
                <a:hlinkClick r:id="rId10" action="ppaction://hlinksldjump" tooltip="Solution for Part b)"/>
              </a:rPr>
              <a:t>solution for Part b)</a:t>
            </a:r>
            <a:r>
              <a:rPr lang="en-US" sz="1600"/>
              <a:t> which is very similar, or you can look at the </a:t>
            </a:r>
            <a:r>
              <a:rPr lang="en-US" sz="1600">
                <a:hlinkClick r:id="rId11" action="ppaction://hlinksldjump" tooltip="Solution for Part c)"/>
              </a:rPr>
              <a:t>solution for Part c)</a:t>
            </a:r>
            <a:r>
              <a:rPr lang="en-US" sz="1600"/>
              <a:t>.</a:t>
            </a:r>
          </a:p>
        </p:txBody>
      </p:sp>
      <p:graphicFrame>
        <p:nvGraphicFramePr>
          <p:cNvPr id="106508" name="Object 12"/>
          <p:cNvGraphicFramePr>
            <a:graphicFrameLocks noChangeAspect="1"/>
          </p:cNvGraphicFramePr>
          <p:nvPr/>
        </p:nvGraphicFramePr>
        <p:xfrm>
          <a:off x="603250" y="5715000"/>
          <a:ext cx="1892300" cy="266700"/>
        </p:xfrm>
        <a:graphic>
          <a:graphicData uri="http://schemas.openxmlformats.org/presentationml/2006/ole">
            <p:oleObj spid="_x0000_s106508" name="Equation" r:id="rId12" imgW="1892160" imgH="266400" progId="Equation.DSMT4">
              <p:embed/>
            </p:oleObj>
          </a:graphicData>
        </a:graphic>
      </p:graphicFrame>
      <p:pic>
        <p:nvPicPr>
          <p:cNvPr id="106509" name="Picture 13">
            <a:hlinkClick r:id="" action="ppaction://media"/>
          </p:cNvPr>
          <p:cNvPicPr>
            <a:picLocks noRot="1" noChangeAspect="1" noChangeArrowheads="1"/>
          </p:cNvPicPr>
          <p:nvPr>
            <a:wavAudioFile r:embed="rId2" name="Recorded Sound"/>
          </p:nvPr>
        </p:nvPicPr>
        <p:blipFill>
          <a:blip r:embed="rId13"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650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106509"/>
                                        </p:tgtEl>
                                      </p:cBhvr>
                                    </p:cmd>
                                  </p:childTnLst>
                                </p:cTn>
                              </p:par>
                            </p:childTnLst>
                          </p:cTn>
                        </p:par>
                      </p:childTnLst>
                    </p:cTn>
                  </p:par>
                </p:childTnLst>
              </p:cTn>
              <p:nextCondLst>
                <p:cond evt="onClick" delay="0">
                  <p:tgtEl>
                    <p:spTgt spid="10650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6509"/>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304800"/>
            <a:ext cx="7772400" cy="685800"/>
          </a:xfrm>
        </p:spPr>
        <p:txBody>
          <a:bodyPr/>
          <a:lstStyle/>
          <a:p>
            <a:r>
              <a:rPr lang="en-US" sz="3200"/>
              <a:t>Your Solution for Part c) was 746[W]</a:t>
            </a:r>
            <a:endParaRPr lang="en-US" sz="3200">
              <a:solidFill>
                <a:srgbClr val="00FFFF"/>
              </a:solidFill>
            </a:endParaRPr>
          </a:p>
        </p:txBody>
      </p:sp>
      <p:sp>
        <p:nvSpPr>
          <p:cNvPr id="108547"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3"/>
            </a:pPr>
            <a:r>
              <a:rPr lang="en-US" sz="1600"/>
              <a:t>Find the power absorbed by the blender </a:t>
            </a:r>
            <a:br>
              <a:rPr lang="en-US" sz="1600"/>
            </a:br>
            <a:r>
              <a:rPr lang="en-US" sz="1600"/>
              <a:t>at </a:t>
            </a:r>
            <a:r>
              <a:rPr lang="en-US" sz="1600" i="1"/>
              <a:t>t</a:t>
            </a:r>
            <a:r>
              <a:rPr lang="en-US" sz="1600"/>
              <a:t> = 8.6[ms].</a:t>
            </a:r>
          </a:p>
        </p:txBody>
      </p:sp>
      <p:sp>
        <p:nvSpPr>
          <p:cNvPr id="108548"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08549" name="Object 5"/>
          <p:cNvGraphicFramePr>
            <a:graphicFrameLocks noChangeAspect="1"/>
          </p:cNvGraphicFramePr>
          <p:nvPr/>
        </p:nvGraphicFramePr>
        <p:xfrm>
          <a:off x="1371600" y="1295400"/>
          <a:ext cx="3048000" cy="322263"/>
        </p:xfrm>
        <a:graphic>
          <a:graphicData uri="http://schemas.openxmlformats.org/presentationml/2006/ole">
            <p:oleObj spid="_x0000_s108549" r:id="rId4" imgW="2247900" imgH="241300" progId="Equation.DSMT4">
              <p:embed/>
            </p:oleObj>
          </a:graphicData>
        </a:graphic>
      </p:graphicFrame>
      <p:graphicFrame>
        <p:nvGraphicFramePr>
          <p:cNvPr id="108550" name="Object 6"/>
          <p:cNvGraphicFramePr>
            <a:graphicFrameLocks noChangeAspect="1"/>
          </p:cNvGraphicFramePr>
          <p:nvPr/>
        </p:nvGraphicFramePr>
        <p:xfrm>
          <a:off x="1304925" y="2057400"/>
          <a:ext cx="3989388" cy="447675"/>
        </p:xfrm>
        <a:graphic>
          <a:graphicData uri="http://schemas.openxmlformats.org/presentationml/2006/ole">
            <p:oleObj spid="_x0000_s108550" name="Equation" r:id="rId5" imgW="2603160" imgH="291960" progId="Equation.DSMT4">
              <p:embed/>
            </p:oleObj>
          </a:graphicData>
        </a:graphic>
      </p:graphicFrame>
      <p:sp>
        <p:nvSpPr>
          <p:cNvPr id="108551" name="Text Box 7"/>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8552" name="Text Box 8"/>
          <p:cNvSpPr txBox="1">
            <a:spLocks noChangeArrowheads="1"/>
          </p:cNvSpPr>
          <p:nvPr/>
        </p:nvSpPr>
        <p:spPr bwMode="auto">
          <a:xfrm>
            <a:off x="3124200" y="3200400"/>
            <a:ext cx="4876800" cy="52705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c), the solution is obtained by substituting in t = 8.6[ms] in this expression, and evaluating.</a:t>
            </a:r>
          </a:p>
        </p:txBody>
      </p:sp>
      <p:sp>
        <p:nvSpPr>
          <p:cNvPr id="108553" name="Text Box 9"/>
          <p:cNvSpPr txBox="1">
            <a:spLocks noChangeArrowheads="1"/>
          </p:cNvSpPr>
          <p:nvPr/>
        </p:nvSpPr>
        <p:spPr bwMode="auto">
          <a:xfrm>
            <a:off x="304800" y="3733800"/>
            <a:ext cx="7696200" cy="291306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a:t>
            </a:r>
          </a:p>
          <a:p>
            <a:pPr>
              <a:spcBef>
                <a:spcPct val="50000"/>
              </a:spcBef>
            </a:pPr>
            <a:endParaRPr lang="en-US" sz="1600"/>
          </a:p>
          <a:p>
            <a:pPr>
              <a:spcBef>
                <a:spcPct val="50000"/>
              </a:spcBef>
            </a:pPr>
            <a:r>
              <a:rPr lang="en-US" sz="1600"/>
              <a:t>then you have the correct solution.  What you did was</a:t>
            </a:r>
          </a:p>
          <a:p>
            <a:pPr>
              <a:spcBef>
                <a:spcPct val="50000"/>
              </a:spcBef>
            </a:pPr>
            <a:endParaRPr lang="en-US" sz="1600"/>
          </a:p>
          <a:p>
            <a:pPr>
              <a:spcBef>
                <a:spcPct val="50000"/>
              </a:spcBef>
            </a:pPr>
            <a:endParaRPr lang="en-US" sz="1600"/>
          </a:p>
          <a:p>
            <a:pPr>
              <a:spcBef>
                <a:spcPct val="50000"/>
              </a:spcBef>
            </a:pPr>
            <a:endParaRPr lang="en-US" sz="1600"/>
          </a:p>
          <a:p>
            <a:pPr>
              <a:spcBef>
                <a:spcPct val="50000"/>
              </a:spcBef>
            </a:pPr>
            <a:endParaRPr lang="en-US" sz="1600"/>
          </a:p>
          <a:p>
            <a:pPr>
              <a:spcBef>
                <a:spcPct val="50000"/>
              </a:spcBef>
            </a:pPr>
            <a:endParaRPr lang="en-US" sz="1600"/>
          </a:p>
        </p:txBody>
      </p:sp>
      <p:graphicFrame>
        <p:nvGraphicFramePr>
          <p:cNvPr id="108554" name="Object 10"/>
          <p:cNvGraphicFramePr>
            <a:graphicFrameLocks noChangeAspect="1"/>
          </p:cNvGraphicFramePr>
          <p:nvPr/>
        </p:nvGraphicFramePr>
        <p:xfrm>
          <a:off x="908050" y="4191000"/>
          <a:ext cx="1892300" cy="266700"/>
        </p:xfrm>
        <a:graphic>
          <a:graphicData uri="http://schemas.openxmlformats.org/presentationml/2006/ole">
            <p:oleObj spid="_x0000_s108554" name="Equation" r:id="rId6" imgW="1892160" imgH="266400" progId="Equation.DSMT4">
              <p:embed/>
            </p:oleObj>
          </a:graphicData>
        </a:graphic>
      </p:graphicFrame>
      <p:graphicFrame>
        <p:nvGraphicFramePr>
          <p:cNvPr id="108555" name="Object 11"/>
          <p:cNvGraphicFramePr>
            <a:graphicFrameLocks noChangeAspect="1"/>
          </p:cNvGraphicFramePr>
          <p:nvPr/>
        </p:nvGraphicFramePr>
        <p:xfrm>
          <a:off x="457200" y="4800600"/>
          <a:ext cx="7264400" cy="1765300"/>
        </p:xfrm>
        <a:graphic>
          <a:graphicData uri="http://schemas.openxmlformats.org/presentationml/2006/ole">
            <p:oleObj spid="_x0000_s108555" name="Equation" r:id="rId7" imgW="7264080" imgH="1765080" progId="Equation.DSMT4">
              <p:embed/>
            </p:oleObj>
          </a:graphicData>
        </a:graphic>
      </p:graphicFrame>
      <p:sp>
        <p:nvSpPr>
          <p:cNvPr id="108556" name="Text Box 12"/>
          <p:cNvSpPr txBox="1">
            <a:spLocks noChangeArrowheads="1"/>
          </p:cNvSpPr>
          <p:nvPr/>
        </p:nvSpPr>
        <p:spPr bwMode="auto">
          <a:xfrm>
            <a:off x="8042275" y="6553200"/>
            <a:ext cx="1101725" cy="304800"/>
          </a:xfrm>
          <a:prstGeom prst="rect">
            <a:avLst/>
          </a:prstGeom>
          <a:noFill/>
          <a:ln w="9525">
            <a:noFill/>
            <a:miter lim="800000"/>
            <a:headEnd/>
            <a:tailEnd/>
          </a:ln>
          <a:effectLst/>
        </p:spPr>
        <p:txBody>
          <a:bodyPr wrap="none">
            <a:spAutoFit/>
          </a:bodyPr>
          <a:lstStyle/>
          <a:p>
            <a:r>
              <a:rPr lang="en-US" sz="1400">
                <a:hlinkClick r:id="rId8" action="ppaction://hlinksldjump" tooltip="Part d)"/>
              </a:rPr>
              <a:t>Next part (d)</a:t>
            </a:r>
            <a:endParaRPr 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304800"/>
            <a:ext cx="7772400" cy="685800"/>
          </a:xfrm>
        </p:spPr>
        <p:txBody>
          <a:bodyPr/>
          <a:lstStyle/>
          <a:p>
            <a:r>
              <a:rPr lang="en-US" sz="3200"/>
              <a:t>Solution for Part d) — Step 1</a:t>
            </a:r>
          </a:p>
        </p:txBody>
      </p:sp>
      <p:sp>
        <p:nvSpPr>
          <p:cNvPr id="110595"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4"/>
            </a:pPr>
            <a:r>
              <a:rPr lang="en-US" sz="1600"/>
              <a:t>Find the energy absorbed by the blender </a:t>
            </a:r>
            <a:br>
              <a:rPr lang="en-US" sz="1600"/>
            </a:br>
            <a:r>
              <a:rPr lang="en-US" sz="1600"/>
              <a:t>over one cycle of the sinusoid.</a:t>
            </a:r>
          </a:p>
        </p:txBody>
      </p:sp>
      <p:sp>
        <p:nvSpPr>
          <p:cNvPr id="110596"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10597" name="Object 5"/>
          <p:cNvGraphicFramePr>
            <a:graphicFrameLocks noChangeAspect="1"/>
          </p:cNvGraphicFramePr>
          <p:nvPr/>
        </p:nvGraphicFramePr>
        <p:xfrm>
          <a:off x="1371600" y="1295400"/>
          <a:ext cx="3048000" cy="322263"/>
        </p:xfrm>
        <a:graphic>
          <a:graphicData uri="http://schemas.openxmlformats.org/presentationml/2006/ole">
            <p:oleObj spid="_x0000_s110597" name="Equation" r:id="rId4" imgW="2247840" imgH="241200" progId="Equation.DSMT4">
              <p:embed/>
            </p:oleObj>
          </a:graphicData>
        </a:graphic>
      </p:graphicFrame>
      <p:graphicFrame>
        <p:nvGraphicFramePr>
          <p:cNvPr id="110598" name="Object 6"/>
          <p:cNvGraphicFramePr>
            <a:graphicFrameLocks noChangeAspect="1"/>
          </p:cNvGraphicFramePr>
          <p:nvPr/>
        </p:nvGraphicFramePr>
        <p:xfrm>
          <a:off x="1304925" y="2057400"/>
          <a:ext cx="3989388" cy="447675"/>
        </p:xfrm>
        <a:graphic>
          <a:graphicData uri="http://schemas.openxmlformats.org/presentationml/2006/ole">
            <p:oleObj spid="_x0000_s110598" name="Equation" r:id="rId5" imgW="2603160" imgH="291960" progId="Equation.DSMT4">
              <p:embed/>
            </p:oleObj>
          </a:graphicData>
        </a:graphic>
      </p:graphicFrame>
      <p:graphicFrame>
        <p:nvGraphicFramePr>
          <p:cNvPr id="110599" name="Object 7"/>
          <p:cNvGraphicFramePr>
            <a:graphicFrameLocks noChangeAspect="1"/>
          </p:cNvGraphicFramePr>
          <p:nvPr/>
        </p:nvGraphicFramePr>
        <p:xfrm>
          <a:off x="5105400" y="3505200"/>
          <a:ext cx="3373438" cy="2744788"/>
        </p:xfrm>
        <a:graphic>
          <a:graphicData uri="http://schemas.openxmlformats.org/presentationml/2006/ole">
            <p:oleObj spid="_x0000_s110599" name="VISIO" r:id="rId6" imgW="3373920" imgH="2745000" progId="Visio.Drawing.6">
              <p:embed/>
            </p:oleObj>
          </a:graphicData>
        </a:graphic>
      </p:graphicFrame>
      <p:sp>
        <p:nvSpPr>
          <p:cNvPr id="110600"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0601" name="Text Box 9"/>
          <p:cNvSpPr txBox="1">
            <a:spLocks noChangeArrowheads="1"/>
          </p:cNvSpPr>
          <p:nvPr/>
        </p:nvSpPr>
        <p:spPr bwMode="auto">
          <a:xfrm>
            <a:off x="152400" y="3505200"/>
            <a:ext cx="4724400" cy="307975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d), the solution is obtained by integrating the power over a single period. The power was</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r>
              <a:rPr lang="en-US" sz="1400"/>
              <a:t>Thus, we want to integrate this over one period.  Any period will be fine.  Generally, we want to use the easiest possible period.  This is usually the period from t=0 to t equal to one period.  Let T be the period, and we write</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r>
              <a:rPr lang="en-US" sz="1400"/>
              <a:t>To do this, we need to find the period, T.</a:t>
            </a:r>
          </a:p>
        </p:txBody>
      </p:sp>
      <p:graphicFrame>
        <p:nvGraphicFramePr>
          <p:cNvPr id="110602" name="Object 10"/>
          <p:cNvGraphicFramePr>
            <a:graphicFrameLocks noChangeAspect="1"/>
          </p:cNvGraphicFramePr>
          <p:nvPr/>
        </p:nvGraphicFramePr>
        <p:xfrm>
          <a:off x="431800" y="4038600"/>
          <a:ext cx="3848100" cy="596900"/>
        </p:xfrm>
        <a:graphic>
          <a:graphicData uri="http://schemas.openxmlformats.org/presentationml/2006/ole">
            <p:oleObj spid="_x0000_s110602" name="Equation" r:id="rId7" imgW="3848040" imgH="596880" progId="Equation.DSMT4">
              <p:embed/>
            </p:oleObj>
          </a:graphicData>
        </a:graphic>
      </p:graphicFrame>
      <p:graphicFrame>
        <p:nvGraphicFramePr>
          <p:cNvPr id="110603" name="Object 11"/>
          <p:cNvGraphicFramePr>
            <a:graphicFrameLocks noChangeAspect="1"/>
          </p:cNvGraphicFramePr>
          <p:nvPr/>
        </p:nvGraphicFramePr>
        <p:xfrm>
          <a:off x="444500" y="5638800"/>
          <a:ext cx="2336800" cy="596900"/>
        </p:xfrm>
        <a:graphic>
          <a:graphicData uri="http://schemas.openxmlformats.org/presentationml/2006/ole">
            <p:oleObj spid="_x0000_s110603" name="Equation" r:id="rId8" imgW="2336760" imgH="596880" progId="Equation.DSMT4">
              <p:embed/>
            </p:oleObj>
          </a:graphicData>
        </a:graphic>
      </p:graphicFrame>
      <p:sp>
        <p:nvSpPr>
          <p:cNvPr id="110604" name="Text Box 12"/>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9" action="ppaction://hlinksldjump" tooltip="Next slide"/>
              </a:rPr>
              <a:t>Next slide</a:t>
            </a:r>
            <a:endParaRPr 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Textbook Coverage</a:t>
            </a:r>
          </a:p>
        </p:txBody>
      </p:sp>
      <p:sp>
        <p:nvSpPr>
          <p:cNvPr id="54275" name="Rectangle 3"/>
          <p:cNvSpPr>
            <a:spLocks noGrp="1" noChangeArrowheads="1"/>
          </p:cNvSpPr>
          <p:nvPr>
            <p:ph idx="1"/>
          </p:nvPr>
        </p:nvSpPr>
        <p:spPr/>
        <p:txBody>
          <a:bodyPr/>
          <a:lstStyle/>
          <a:p>
            <a:pPr>
              <a:lnSpc>
                <a:spcPct val="90000"/>
              </a:lnSpc>
              <a:buFontTx/>
              <a:buNone/>
            </a:pPr>
            <a:r>
              <a:rPr lang="en-US" sz="2400"/>
              <a:t>The material for this problem is covered in your textbook in the following sections:</a:t>
            </a:r>
          </a:p>
          <a:p>
            <a:pPr>
              <a:lnSpc>
                <a:spcPct val="90000"/>
              </a:lnSpc>
            </a:pPr>
            <a:r>
              <a:rPr lang="en-US" sz="2400" u="sng"/>
              <a:t>Circuits</a:t>
            </a:r>
            <a:r>
              <a:rPr lang="en-US" sz="2400"/>
              <a:t> by Carlson: Sections 1.1 &amp; 1.2</a:t>
            </a:r>
          </a:p>
          <a:p>
            <a:pPr>
              <a:lnSpc>
                <a:spcPct val="90000"/>
              </a:lnSpc>
            </a:pPr>
            <a:r>
              <a:rPr lang="en-US" sz="2400" u="sng"/>
              <a:t>Electric Circuits 6</a:t>
            </a:r>
            <a:r>
              <a:rPr lang="en-US" sz="2400" u="sng" baseline="30000"/>
              <a:t>th</a:t>
            </a:r>
            <a:r>
              <a:rPr lang="en-US" sz="2400" u="sng"/>
              <a:t> Ed.</a:t>
            </a:r>
            <a:r>
              <a:rPr lang="en-US" sz="2400"/>
              <a:t> by Nilsson and Riedel:  Sections 1.5 &amp; 1.6</a:t>
            </a:r>
          </a:p>
          <a:p>
            <a:pPr>
              <a:lnSpc>
                <a:spcPct val="90000"/>
              </a:lnSpc>
            </a:pPr>
            <a:r>
              <a:rPr lang="en-US" sz="2400" u="sng"/>
              <a:t>Basic Engineering Circuit Analysis 6</a:t>
            </a:r>
            <a:r>
              <a:rPr lang="en-US" sz="2400" u="sng" baseline="30000"/>
              <a:t>th</a:t>
            </a:r>
            <a:r>
              <a:rPr lang="en-US" sz="2400" u="sng"/>
              <a:t> Ed.</a:t>
            </a:r>
            <a:r>
              <a:rPr lang="en-US" sz="2400"/>
              <a:t> by Irwin and Wu:  Sections 1.2 &amp; 1.3</a:t>
            </a:r>
          </a:p>
          <a:p>
            <a:pPr>
              <a:lnSpc>
                <a:spcPct val="90000"/>
              </a:lnSpc>
            </a:pPr>
            <a:r>
              <a:rPr lang="en-US" sz="2400" u="sng"/>
              <a:t>Fundamentals of Electric Circuits</a:t>
            </a:r>
            <a:r>
              <a:rPr lang="en-US" sz="2400"/>
              <a:t> by Alexander and Sadiku:  Sections 1.3 through 1.6</a:t>
            </a:r>
          </a:p>
          <a:p>
            <a:pPr>
              <a:lnSpc>
                <a:spcPct val="90000"/>
              </a:lnSpc>
            </a:pPr>
            <a:r>
              <a:rPr lang="en-US" sz="2400" u="sng"/>
              <a:t>Introduction to Electric Circuits 2</a:t>
            </a:r>
            <a:r>
              <a:rPr lang="en-US" sz="2400" u="sng" baseline="30000"/>
              <a:t>nd</a:t>
            </a:r>
            <a:r>
              <a:rPr lang="en-US" sz="2400" u="sng"/>
              <a:t> Ed.</a:t>
            </a:r>
            <a:r>
              <a:rPr lang="en-US" sz="2400"/>
              <a:t> by Dorf:  Sections 1-2, 1-4 &amp; 1-5</a:t>
            </a:r>
          </a:p>
        </p:txBody>
      </p:sp>
      <p:sp>
        <p:nvSpPr>
          <p:cNvPr id="54276" name="Text Box 4"/>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4" action="ppaction://hlinksldjump" tooltip="Next slide"/>
              </a:rPr>
              <a:t>Next slide</a:t>
            </a:r>
            <a:endParaRPr lang="en-US" sz="1400"/>
          </a:p>
        </p:txBody>
      </p:sp>
      <p:pic>
        <p:nvPicPr>
          <p:cNvPr id="54278" name="Picture 6">
            <a:hlinkClick r:id="" action="ppaction://media"/>
          </p:cNvPr>
          <p:cNvPicPr>
            <a:picLocks noRot="1" noChangeAspect="1" noChangeArrowheads="1"/>
          </p:cNvPicPr>
          <p:nvPr>
            <a:wavAudioFile r:embed="rId1" name="Recorded Sound"/>
          </p:nvPr>
        </p:nvPicPr>
        <p:blipFill>
          <a:blip r:embed="rId5" cstate="print"/>
          <a:srcRect/>
          <a:stretch>
            <a:fillRect/>
          </a:stretch>
        </p:blipFill>
        <p:spPr bwMode="auto">
          <a:xfrm>
            <a:off x="78486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27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54278"/>
                                        </p:tgtEl>
                                      </p:cBhvr>
                                    </p:cmd>
                                  </p:childTnLst>
                                </p:cTn>
                              </p:par>
                            </p:childTnLst>
                          </p:cTn>
                        </p:par>
                      </p:childTnLst>
                    </p:cTn>
                  </p:par>
                </p:childTnLst>
              </p:cTn>
              <p:nextCondLst>
                <p:cond evt="onClick" delay="0">
                  <p:tgtEl>
                    <p:spTgt spid="5427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427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0" y="0"/>
            <a:ext cx="6858000" cy="914400"/>
          </a:xfrm>
        </p:spPr>
        <p:txBody>
          <a:bodyPr/>
          <a:lstStyle/>
          <a:p>
            <a:r>
              <a:rPr lang="en-US" sz="3200"/>
              <a:t>Solution for Part d) — Finding the Period</a:t>
            </a:r>
            <a:endParaRPr lang="en-US" sz="3200">
              <a:solidFill>
                <a:srgbClr val="00FFFF"/>
              </a:solidFill>
            </a:endParaRPr>
          </a:p>
        </p:txBody>
      </p:sp>
      <p:sp>
        <p:nvSpPr>
          <p:cNvPr id="112643"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4"/>
            </a:pPr>
            <a:r>
              <a:rPr lang="en-US" sz="1600"/>
              <a:t>Find the energy absorbed by the blender </a:t>
            </a:r>
            <a:br>
              <a:rPr lang="en-US" sz="1600"/>
            </a:br>
            <a:r>
              <a:rPr lang="en-US" sz="1600"/>
              <a:t>over one cycle of the sinusoid.</a:t>
            </a:r>
          </a:p>
        </p:txBody>
      </p:sp>
      <p:sp>
        <p:nvSpPr>
          <p:cNvPr id="11264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12645" name="Object 5"/>
          <p:cNvGraphicFramePr>
            <a:graphicFrameLocks noChangeAspect="1"/>
          </p:cNvGraphicFramePr>
          <p:nvPr/>
        </p:nvGraphicFramePr>
        <p:xfrm>
          <a:off x="1371600" y="1295400"/>
          <a:ext cx="3048000" cy="322263"/>
        </p:xfrm>
        <a:graphic>
          <a:graphicData uri="http://schemas.openxmlformats.org/presentationml/2006/ole">
            <p:oleObj spid="_x0000_s112645" name="Equation" r:id="rId5" imgW="2247840" imgH="241200" progId="Equation.DSMT4">
              <p:embed/>
            </p:oleObj>
          </a:graphicData>
        </a:graphic>
      </p:graphicFrame>
      <p:graphicFrame>
        <p:nvGraphicFramePr>
          <p:cNvPr id="112646" name="Object 6"/>
          <p:cNvGraphicFramePr>
            <a:graphicFrameLocks noChangeAspect="1"/>
          </p:cNvGraphicFramePr>
          <p:nvPr/>
        </p:nvGraphicFramePr>
        <p:xfrm>
          <a:off x="1304925" y="2057400"/>
          <a:ext cx="3989388" cy="447675"/>
        </p:xfrm>
        <a:graphic>
          <a:graphicData uri="http://schemas.openxmlformats.org/presentationml/2006/ole">
            <p:oleObj spid="_x0000_s112646" name="Equation" r:id="rId6" imgW="2603160" imgH="291960" progId="Equation.DSMT4">
              <p:embed/>
            </p:oleObj>
          </a:graphicData>
        </a:graphic>
      </p:graphicFrame>
      <p:graphicFrame>
        <p:nvGraphicFramePr>
          <p:cNvPr id="112647" name="Object 7"/>
          <p:cNvGraphicFramePr>
            <a:graphicFrameLocks noChangeAspect="1"/>
          </p:cNvGraphicFramePr>
          <p:nvPr/>
        </p:nvGraphicFramePr>
        <p:xfrm>
          <a:off x="5105400" y="3505200"/>
          <a:ext cx="3373438" cy="2744788"/>
        </p:xfrm>
        <a:graphic>
          <a:graphicData uri="http://schemas.openxmlformats.org/presentationml/2006/ole">
            <p:oleObj spid="_x0000_s112647" name="VISIO" r:id="rId7" imgW="3373920" imgH="2745000" progId="Visio.Drawing.6">
              <p:embed/>
            </p:oleObj>
          </a:graphicData>
        </a:graphic>
      </p:graphicFrame>
      <p:sp>
        <p:nvSpPr>
          <p:cNvPr id="11264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2649" name="Text Box 9"/>
          <p:cNvSpPr txBox="1">
            <a:spLocks noChangeArrowheads="1"/>
          </p:cNvSpPr>
          <p:nvPr/>
        </p:nvSpPr>
        <p:spPr bwMode="auto">
          <a:xfrm>
            <a:off x="152400" y="3352800"/>
            <a:ext cx="4724400" cy="3186113"/>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We need to find the period, </a:t>
            </a:r>
            <a:r>
              <a:rPr lang="en-US" sz="1400" i="1"/>
              <a:t>T</a:t>
            </a:r>
            <a:r>
              <a:rPr lang="en-US" sz="1400"/>
              <a:t>.  Note that we have the frequency in terms of [rad/s].  This is called the angular frequency.  To get the period from this, we convert to frequency in [cycles/s], or [Hertz], or [Hz].  Then we take the inverse.  Or, to help us remember, we can set it up as a series of unit conversions.  We can write</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r>
              <a:rPr lang="en-US" sz="1400"/>
              <a:t>Note that the [cycles] are usually left out of this result.  Symbolically, we can write</a:t>
            </a:r>
          </a:p>
          <a:p>
            <a:pPr marL="457200" indent="-457200">
              <a:spcBef>
                <a:spcPct val="50000"/>
              </a:spcBef>
            </a:pPr>
            <a:endParaRPr lang="en-US" sz="1400"/>
          </a:p>
          <a:p>
            <a:pPr marL="457200" indent="-457200">
              <a:spcBef>
                <a:spcPct val="50000"/>
              </a:spcBef>
            </a:pPr>
            <a:endParaRPr lang="en-US" sz="1400"/>
          </a:p>
        </p:txBody>
      </p:sp>
      <p:graphicFrame>
        <p:nvGraphicFramePr>
          <p:cNvPr id="112652" name="Object 12"/>
          <p:cNvGraphicFramePr>
            <a:graphicFrameLocks noChangeAspect="1"/>
          </p:cNvGraphicFramePr>
          <p:nvPr/>
        </p:nvGraphicFramePr>
        <p:xfrm>
          <a:off x="609600" y="5943600"/>
          <a:ext cx="3073400" cy="457200"/>
        </p:xfrm>
        <a:graphic>
          <a:graphicData uri="http://schemas.openxmlformats.org/presentationml/2006/ole">
            <p:oleObj spid="_x0000_s112652" name="Equation" r:id="rId8" imgW="3073320" imgH="457200" progId="Equation.DSMT4">
              <p:embed/>
            </p:oleObj>
          </a:graphicData>
        </a:graphic>
      </p:graphicFrame>
      <p:sp>
        <p:nvSpPr>
          <p:cNvPr id="112656" name="Text Box 16"/>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9" action="ppaction://hlinksldjump" tooltip="Next slide"/>
              </a:rPr>
              <a:t>Next slide</a:t>
            </a:r>
            <a:endParaRPr lang="en-US" sz="1400"/>
          </a:p>
        </p:txBody>
      </p:sp>
      <p:pic>
        <p:nvPicPr>
          <p:cNvPr id="112657" name="Picture 17">
            <a:hlinkClick r:id="" action="ppaction://media"/>
          </p:cNvPr>
          <p:cNvPicPr>
            <a:picLocks noRot="1" noChangeAspect="1" noChangeArrowheads="1"/>
          </p:cNvPicPr>
          <p:nvPr>
            <a:wavAudioFile r:embed="rId2" name="Recorded Sound"/>
          </p:nvPr>
        </p:nvPicPr>
        <p:blipFill>
          <a:blip r:embed="rId10" cstate="print"/>
          <a:srcRect/>
          <a:stretch>
            <a:fillRect/>
          </a:stretch>
        </p:blipFill>
        <p:spPr bwMode="auto">
          <a:xfrm>
            <a:off x="7848600" y="6553200"/>
            <a:ext cx="304800" cy="304800"/>
          </a:xfrm>
          <a:prstGeom prst="rect">
            <a:avLst/>
          </a:prstGeom>
          <a:noFill/>
        </p:spPr>
      </p:pic>
      <p:graphicFrame>
        <p:nvGraphicFramePr>
          <p:cNvPr id="112658" name="Object 18"/>
          <p:cNvGraphicFramePr>
            <a:graphicFrameLocks noChangeAspect="1"/>
          </p:cNvGraphicFramePr>
          <p:nvPr/>
        </p:nvGraphicFramePr>
        <p:xfrm>
          <a:off x="4114800" y="3328988"/>
          <a:ext cx="914400" cy="198437"/>
        </p:xfrm>
        <a:graphic>
          <a:graphicData uri="http://schemas.openxmlformats.org/presentationml/2006/ole">
            <p:oleObj spid="_x0000_s112658" name="Equation" r:id="rId11" imgW="914400" imgH="198720" progId="Equation.DSMT4">
              <p:embed/>
            </p:oleObj>
          </a:graphicData>
        </a:graphic>
      </p:graphicFrame>
      <p:graphicFrame>
        <p:nvGraphicFramePr>
          <p:cNvPr id="112659" name="Object 19"/>
          <p:cNvGraphicFramePr>
            <a:graphicFrameLocks noChangeAspect="1"/>
          </p:cNvGraphicFramePr>
          <p:nvPr/>
        </p:nvGraphicFramePr>
        <p:xfrm>
          <a:off x="228600" y="4702175"/>
          <a:ext cx="4572000" cy="627063"/>
        </p:xfrm>
        <a:graphic>
          <a:graphicData uri="http://schemas.openxmlformats.org/presentationml/2006/ole">
            <p:oleObj spid="_x0000_s112659" name="Equation" r:id="rId12" imgW="3517560" imgH="482400" progId="Equation.DSMT4">
              <p:embed/>
            </p:oleObj>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265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112657"/>
                                        </p:tgtEl>
                                      </p:cBhvr>
                                    </p:cmd>
                                  </p:childTnLst>
                                </p:cTn>
                              </p:par>
                            </p:childTnLst>
                          </p:cTn>
                        </p:par>
                      </p:childTnLst>
                    </p:cTn>
                  </p:par>
                </p:childTnLst>
              </p:cTn>
              <p:nextCondLst>
                <p:cond evt="onClick" delay="0">
                  <p:tgtEl>
                    <p:spTgt spid="11265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2657"/>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304800"/>
            <a:ext cx="7772400" cy="685800"/>
          </a:xfrm>
        </p:spPr>
        <p:txBody>
          <a:bodyPr/>
          <a:lstStyle/>
          <a:p>
            <a:r>
              <a:rPr lang="en-US" sz="3200"/>
              <a:t>Solution for Part d) — The Integral</a:t>
            </a:r>
            <a:endParaRPr lang="en-US" sz="3200">
              <a:solidFill>
                <a:srgbClr val="00FFFF"/>
              </a:solidFill>
            </a:endParaRPr>
          </a:p>
        </p:txBody>
      </p:sp>
      <p:sp>
        <p:nvSpPr>
          <p:cNvPr id="114691"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4"/>
            </a:pPr>
            <a:r>
              <a:rPr lang="en-US" sz="1600"/>
              <a:t>Find the energy absorbed by the blender </a:t>
            </a:r>
            <a:br>
              <a:rPr lang="en-US" sz="1600"/>
            </a:br>
            <a:r>
              <a:rPr lang="en-US" sz="1600"/>
              <a:t>over one cycle of the sinusoid.</a:t>
            </a:r>
          </a:p>
        </p:txBody>
      </p:sp>
      <p:sp>
        <p:nvSpPr>
          <p:cNvPr id="114692"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14693" name="Object 5"/>
          <p:cNvGraphicFramePr>
            <a:graphicFrameLocks noChangeAspect="1"/>
          </p:cNvGraphicFramePr>
          <p:nvPr/>
        </p:nvGraphicFramePr>
        <p:xfrm>
          <a:off x="1371600" y="1295400"/>
          <a:ext cx="3048000" cy="322263"/>
        </p:xfrm>
        <a:graphic>
          <a:graphicData uri="http://schemas.openxmlformats.org/presentationml/2006/ole">
            <p:oleObj spid="_x0000_s114693" name="Equation" r:id="rId4" imgW="2247840" imgH="241200" progId="Equation.DSMT4">
              <p:embed/>
            </p:oleObj>
          </a:graphicData>
        </a:graphic>
      </p:graphicFrame>
      <p:graphicFrame>
        <p:nvGraphicFramePr>
          <p:cNvPr id="114694" name="Object 6"/>
          <p:cNvGraphicFramePr>
            <a:graphicFrameLocks noChangeAspect="1"/>
          </p:cNvGraphicFramePr>
          <p:nvPr/>
        </p:nvGraphicFramePr>
        <p:xfrm>
          <a:off x="1304925" y="2057400"/>
          <a:ext cx="3989388" cy="447675"/>
        </p:xfrm>
        <a:graphic>
          <a:graphicData uri="http://schemas.openxmlformats.org/presentationml/2006/ole">
            <p:oleObj spid="_x0000_s114694" name="Equation" r:id="rId5" imgW="2603160" imgH="291960" progId="Equation.DSMT4">
              <p:embed/>
            </p:oleObj>
          </a:graphicData>
        </a:graphic>
      </p:graphicFrame>
      <p:graphicFrame>
        <p:nvGraphicFramePr>
          <p:cNvPr id="114695" name="Object 7"/>
          <p:cNvGraphicFramePr>
            <a:graphicFrameLocks noChangeAspect="1"/>
          </p:cNvGraphicFramePr>
          <p:nvPr/>
        </p:nvGraphicFramePr>
        <p:xfrm>
          <a:off x="5105400" y="3505200"/>
          <a:ext cx="3373438" cy="2744788"/>
        </p:xfrm>
        <a:graphic>
          <a:graphicData uri="http://schemas.openxmlformats.org/presentationml/2006/ole">
            <p:oleObj spid="_x0000_s114695" name="VISIO" r:id="rId6" imgW="3373920" imgH="2745000" progId="Visio.Drawing.6">
              <p:embed/>
            </p:oleObj>
          </a:graphicData>
        </a:graphic>
      </p:graphicFrame>
      <p:sp>
        <p:nvSpPr>
          <p:cNvPr id="114696"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4697" name="Text Box 9"/>
          <p:cNvSpPr txBox="1">
            <a:spLocks noChangeArrowheads="1"/>
          </p:cNvSpPr>
          <p:nvPr/>
        </p:nvSpPr>
        <p:spPr bwMode="auto">
          <a:xfrm>
            <a:off x="152400" y="3505200"/>
            <a:ext cx="4724400" cy="2760663"/>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So, for Part d), we need to integrate the power over a single period. We have the integral</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r>
              <a:rPr lang="en-US" sz="1400"/>
              <a:t>To do this integral, we have many choices.  It is complicated enough so that I am going to choose to use a computer mathematics tool.  There are many, but I am going to use Mathcad, a Math Soft product.  </a:t>
            </a:r>
          </a:p>
        </p:txBody>
      </p:sp>
      <p:graphicFrame>
        <p:nvGraphicFramePr>
          <p:cNvPr id="114699" name="Object 11"/>
          <p:cNvGraphicFramePr>
            <a:graphicFrameLocks noChangeAspect="1"/>
          </p:cNvGraphicFramePr>
          <p:nvPr/>
        </p:nvGraphicFramePr>
        <p:xfrm>
          <a:off x="304800" y="4038600"/>
          <a:ext cx="4394200" cy="1231900"/>
        </p:xfrm>
        <a:graphic>
          <a:graphicData uri="http://schemas.openxmlformats.org/presentationml/2006/ole">
            <p:oleObj spid="_x0000_s114699" name="Equation" r:id="rId7" imgW="4394160" imgH="1231560" progId="Equation.DSMT4">
              <p:embed/>
            </p:oleObj>
          </a:graphicData>
        </a:graphic>
      </p:graphicFrame>
      <p:sp>
        <p:nvSpPr>
          <p:cNvPr id="114700" name="Text Box 12"/>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304800"/>
            <a:ext cx="7772400" cy="1143000"/>
          </a:xfrm>
        </p:spPr>
        <p:txBody>
          <a:bodyPr/>
          <a:lstStyle/>
          <a:p>
            <a:r>
              <a:rPr lang="en-US"/>
              <a:t>Mathcad Evaluation</a:t>
            </a:r>
          </a:p>
        </p:txBody>
      </p:sp>
      <p:sp>
        <p:nvSpPr>
          <p:cNvPr id="116749" name="Rectangle 13"/>
          <p:cNvSpPr>
            <a:spLocks noChangeArrowheads="1"/>
          </p:cNvSpPr>
          <p:nvPr/>
        </p:nvSpPr>
        <p:spPr bwMode="auto">
          <a:xfrm>
            <a:off x="1066800" y="1219200"/>
            <a:ext cx="6781800" cy="5140325"/>
          </a:xfrm>
          <a:prstGeom prst="rect">
            <a:avLst/>
          </a:prstGeom>
          <a:noFill/>
          <a:ln w="9525">
            <a:noFill/>
            <a:miter lim="800000"/>
            <a:headEnd/>
            <a:tailEnd/>
          </a:ln>
          <a:effectLst/>
        </p:spPr>
        <p:txBody>
          <a:bodyPr>
            <a:spAutoFit/>
          </a:bodyPr>
          <a:lstStyle/>
          <a:p>
            <a:r>
              <a:rPr lang="en-US" sz="1400">
                <a:latin typeface="Arial" charset="0"/>
                <a:cs typeface="Arial" charset="0"/>
              </a:rPr>
              <a:t>We have been given the following information.</a:t>
            </a:r>
            <a:endParaRPr lang="en-US" sz="1000">
              <a:latin typeface="Arial" charset="0"/>
              <a:cs typeface="Arial" charset="0"/>
            </a:endParaRPr>
          </a:p>
          <a:p>
            <a:r>
              <a:rPr lang="en-US" sz="1400">
                <a:latin typeface="Arial" charset="0"/>
                <a:cs typeface="Arial" charset="0"/>
              </a:rPr>
              <a:t>We want to integrate these over a period.  To make this easier, we convert 5[degrees] to radians.  We use the fact that </a:t>
            </a:r>
            <a:r>
              <a:rPr lang="en-US" sz="1400">
                <a:latin typeface="Symbol" pitchFamily="18" charset="2"/>
                <a:cs typeface="Arial" charset="0"/>
              </a:rPr>
              <a:t>p</a:t>
            </a:r>
            <a:r>
              <a:rPr lang="en-US" sz="1400">
                <a:latin typeface="Arial" charset="0"/>
                <a:cs typeface="Arial" charset="0"/>
              </a:rPr>
              <a:t>[radians]=180[degrees] to write the following.</a:t>
            </a:r>
          </a:p>
          <a:p>
            <a:endParaRPr lang="en-US" sz="1400">
              <a:latin typeface="Arial" charset="0"/>
              <a:cs typeface="Arial" charset="0"/>
            </a:endParaRPr>
          </a:p>
          <a:p>
            <a:endParaRPr lang="en-US" sz="1400">
              <a:latin typeface="Arial" charset="0"/>
              <a:cs typeface="Arial" charset="0"/>
            </a:endParaRPr>
          </a:p>
          <a:p>
            <a:endParaRPr lang="en-US" sz="1000">
              <a:latin typeface="Arial" charset="0"/>
              <a:cs typeface="Arial" charset="0"/>
            </a:endParaRPr>
          </a:p>
          <a:p>
            <a:r>
              <a:rPr lang="en-US" sz="1400">
                <a:latin typeface="Arial" charset="0"/>
                <a:cs typeface="Arial" charset="0"/>
              </a:rPr>
              <a:t>Next we define the variables for Mathcad, and then evaluate.  Here, we have gone ahead and checked our calculations for Parts a), b), and c), and then Part d).</a:t>
            </a:r>
          </a:p>
          <a:p>
            <a:endParaRPr lang="en-US" sz="1400">
              <a:latin typeface="Arial" charset="0"/>
              <a:cs typeface="Arial" charset="0"/>
            </a:endParaRPr>
          </a:p>
          <a:p>
            <a:endParaRPr lang="en-US" sz="1400">
              <a:latin typeface="Arial" charset="0"/>
              <a:cs typeface="Arial" charset="0"/>
            </a:endParaRPr>
          </a:p>
          <a:p>
            <a:endParaRPr lang="en-US" sz="1400">
              <a:latin typeface="Arial" charset="0"/>
              <a:cs typeface="Arial" charset="0"/>
            </a:endParaRPr>
          </a:p>
          <a:p>
            <a:endParaRPr lang="en-US" sz="1000">
              <a:latin typeface="Arial" charset="0"/>
              <a:cs typeface="Arial" charset="0"/>
            </a:endParaRPr>
          </a:p>
          <a:p>
            <a:r>
              <a:rPr lang="en-US" sz="1400">
                <a:latin typeface="Arial" charset="0"/>
                <a:cs typeface="Arial" charset="0"/>
              </a:rPr>
              <a:t>answer for part a)</a:t>
            </a:r>
          </a:p>
          <a:p>
            <a:endParaRPr lang="en-US" sz="1000">
              <a:latin typeface="Arial" charset="0"/>
              <a:cs typeface="Arial" charset="0"/>
            </a:endParaRPr>
          </a:p>
          <a:p>
            <a:r>
              <a:rPr lang="en-US" sz="1400">
                <a:latin typeface="Arial" charset="0"/>
                <a:cs typeface="Arial" charset="0"/>
              </a:rPr>
              <a:t>answer for part b)</a:t>
            </a:r>
          </a:p>
          <a:p>
            <a:endParaRPr lang="en-US" sz="1000">
              <a:latin typeface="Arial" charset="0"/>
              <a:cs typeface="Arial" charset="0"/>
            </a:endParaRPr>
          </a:p>
          <a:p>
            <a:r>
              <a:rPr lang="en-US" sz="1400">
                <a:latin typeface="Arial" charset="0"/>
                <a:cs typeface="Arial" charset="0"/>
              </a:rPr>
              <a:t>answer for part c)</a:t>
            </a:r>
          </a:p>
          <a:p>
            <a:endParaRPr lang="en-US" sz="1000">
              <a:latin typeface="Arial" charset="0"/>
              <a:cs typeface="Arial" charset="0"/>
            </a:endParaRPr>
          </a:p>
          <a:p>
            <a:r>
              <a:rPr lang="en-US" sz="1400">
                <a:latin typeface="Arial" charset="0"/>
                <a:cs typeface="Arial" charset="0"/>
              </a:rPr>
              <a:t>answer for part d)</a:t>
            </a:r>
            <a:endParaRPr lang="en-US" sz="1000">
              <a:latin typeface="Arial" charset="0"/>
              <a:cs typeface="Arial" charset="0"/>
            </a:endParaRPr>
          </a:p>
          <a:p>
            <a:endParaRPr lang="en-US"/>
          </a:p>
          <a:p>
            <a:endParaRPr lang="en-US"/>
          </a:p>
          <a:p>
            <a:endParaRPr lang="en-US"/>
          </a:p>
        </p:txBody>
      </p:sp>
      <p:pic>
        <p:nvPicPr>
          <p:cNvPr id="116748" name="Picture 12"/>
          <p:cNvPicPr>
            <a:picLocks noChangeAspect="1" noChangeArrowheads="1"/>
          </p:cNvPicPr>
          <p:nvPr/>
        </p:nvPicPr>
        <p:blipFill>
          <a:blip r:embed="rId4" cstate="print"/>
          <a:srcRect/>
          <a:stretch>
            <a:fillRect/>
          </a:stretch>
        </p:blipFill>
        <p:spPr bwMode="auto">
          <a:xfrm>
            <a:off x="1143000" y="2171700"/>
            <a:ext cx="2314575" cy="504825"/>
          </a:xfrm>
          <a:prstGeom prst="rect">
            <a:avLst/>
          </a:prstGeom>
          <a:noFill/>
        </p:spPr>
      </p:pic>
      <p:pic>
        <p:nvPicPr>
          <p:cNvPr id="116747" name="Picture 11"/>
          <p:cNvPicPr>
            <a:picLocks noChangeAspect="1" noChangeArrowheads="1"/>
          </p:cNvPicPr>
          <p:nvPr/>
        </p:nvPicPr>
        <p:blipFill>
          <a:blip r:embed="rId5" cstate="print"/>
          <a:srcRect/>
          <a:stretch>
            <a:fillRect/>
          </a:stretch>
        </p:blipFill>
        <p:spPr bwMode="auto">
          <a:xfrm>
            <a:off x="1295400" y="3086100"/>
            <a:ext cx="1952625" cy="266700"/>
          </a:xfrm>
          <a:prstGeom prst="rect">
            <a:avLst/>
          </a:prstGeom>
          <a:noFill/>
        </p:spPr>
      </p:pic>
      <p:pic>
        <p:nvPicPr>
          <p:cNvPr id="116746" name="Picture 10"/>
          <p:cNvPicPr>
            <a:picLocks noChangeAspect="1" noChangeArrowheads="1"/>
          </p:cNvPicPr>
          <p:nvPr/>
        </p:nvPicPr>
        <p:blipFill>
          <a:blip r:embed="rId6" cstate="print"/>
          <a:srcRect/>
          <a:stretch>
            <a:fillRect/>
          </a:stretch>
        </p:blipFill>
        <p:spPr bwMode="auto">
          <a:xfrm>
            <a:off x="1295400" y="3390900"/>
            <a:ext cx="2771775" cy="266700"/>
          </a:xfrm>
          <a:prstGeom prst="rect">
            <a:avLst/>
          </a:prstGeom>
          <a:noFill/>
        </p:spPr>
      </p:pic>
      <p:pic>
        <p:nvPicPr>
          <p:cNvPr id="116745" name="Picture 9"/>
          <p:cNvPicPr>
            <a:picLocks noChangeAspect="1" noChangeArrowheads="1"/>
          </p:cNvPicPr>
          <p:nvPr/>
        </p:nvPicPr>
        <p:blipFill>
          <a:blip r:embed="rId7" cstate="print"/>
          <a:srcRect/>
          <a:stretch>
            <a:fillRect/>
          </a:stretch>
        </p:blipFill>
        <p:spPr bwMode="auto">
          <a:xfrm>
            <a:off x="1371600" y="3695700"/>
            <a:ext cx="1343025" cy="228600"/>
          </a:xfrm>
          <a:prstGeom prst="rect">
            <a:avLst/>
          </a:prstGeom>
          <a:noFill/>
        </p:spPr>
      </p:pic>
      <p:pic>
        <p:nvPicPr>
          <p:cNvPr id="116744" name="Picture 8"/>
          <p:cNvPicPr>
            <a:picLocks noChangeAspect="1" noChangeArrowheads="1"/>
          </p:cNvPicPr>
          <p:nvPr/>
        </p:nvPicPr>
        <p:blipFill>
          <a:blip r:embed="rId8" cstate="print"/>
          <a:srcRect/>
          <a:stretch>
            <a:fillRect/>
          </a:stretch>
        </p:blipFill>
        <p:spPr bwMode="auto">
          <a:xfrm>
            <a:off x="1295400" y="4076700"/>
            <a:ext cx="1076325" cy="209550"/>
          </a:xfrm>
          <a:prstGeom prst="rect">
            <a:avLst/>
          </a:prstGeom>
          <a:noFill/>
        </p:spPr>
      </p:pic>
      <p:pic>
        <p:nvPicPr>
          <p:cNvPr id="116743" name="Picture 7"/>
          <p:cNvPicPr>
            <a:picLocks noChangeAspect="1" noChangeArrowheads="1"/>
          </p:cNvPicPr>
          <p:nvPr/>
        </p:nvPicPr>
        <p:blipFill>
          <a:blip r:embed="rId9" cstate="print"/>
          <a:srcRect/>
          <a:stretch>
            <a:fillRect/>
          </a:stretch>
        </p:blipFill>
        <p:spPr bwMode="auto">
          <a:xfrm>
            <a:off x="1295400" y="4457700"/>
            <a:ext cx="1495425" cy="228600"/>
          </a:xfrm>
          <a:prstGeom prst="rect">
            <a:avLst/>
          </a:prstGeom>
          <a:noFill/>
        </p:spPr>
      </p:pic>
      <p:pic>
        <p:nvPicPr>
          <p:cNvPr id="116742" name="Picture 6"/>
          <p:cNvPicPr>
            <a:picLocks noChangeAspect="1" noChangeArrowheads="1"/>
          </p:cNvPicPr>
          <p:nvPr/>
        </p:nvPicPr>
        <p:blipFill>
          <a:blip r:embed="rId10" cstate="print"/>
          <a:srcRect/>
          <a:stretch>
            <a:fillRect/>
          </a:stretch>
        </p:blipFill>
        <p:spPr bwMode="auto">
          <a:xfrm>
            <a:off x="1295400" y="4838700"/>
            <a:ext cx="1524000" cy="225425"/>
          </a:xfrm>
          <a:prstGeom prst="rect">
            <a:avLst/>
          </a:prstGeom>
          <a:noFill/>
        </p:spPr>
      </p:pic>
      <p:pic>
        <p:nvPicPr>
          <p:cNvPr id="116741" name="Picture 5"/>
          <p:cNvPicPr>
            <a:picLocks noChangeAspect="1" noChangeArrowheads="1"/>
          </p:cNvPicPr>
          <p:nvPr/>
        </p:nvPicPr>
        <p:blipFill>
          <a:blip r:embed="rId11" cstate="print"/>
          <a:srcRect/>
          <a:stretch>
            <a:fillRect/>
          </a:stretch>
        </p:blipFill>
        <p:spPr bwMode="auto">
          <a:xfrm>
            <a:off x="1219200" y="5229225"/>
            <a:ext cx="2695575" cy="1209675"/>
          </a:xfrm>
          <a:prstGeom prst="rect">
            <a:avLst/>
          </a:prstGeom>
          <a:noFill/>
        </p:spPr>
      </p:pic>
      <p:sp>
        <p:nvSpPr>
          <p:cNvPr id="116750" name="Text Box 14"/>
          <p:cNvSpPr txBox="1">
            <a:spLocks noChangeArrowheads="1"/>
          </p:cNvSpPr>
          <p:nvPr/>
        </p:nvSpPr>
        <p:spPr bwMode="auto">
          <a:xfrm>
            <a:off x="4648200" y="3733800"/>
            <a:ext cx="3749675" cy="159067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This is shown as an example only.  It involves several kinds of notation that are special for Mathcad.  The point is that you should find some tool to perform mathematical computations.  This could be a computer program, an advanced calculator, or fundamental calculus skills.</a:t>
            </a:r>
          </a:p>
        </p:txBody>
      </p:sp>
      <p:sp>
        <p:nvSpPr>
          <p:cNvPr id="116751" name="Text Box 15"/>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12" action="ppaction://hlinksldjump" tooltip="Next slide"/>
              </a:rPr>
              <a:t>Next slide</a:t>
            </a:r>
            <a:endParaRPr lang="en-US" sz="1400"/>
          </a:p>
        </p:txBody>
      </p:sp>
      <p:pic>
        <p:nvPicPr>
          <p:cNvPr id="116752" name="Picture 16">
            <a:hlinkClick r:id="" action="ppaction://media"/>
          </p:cNvPr>
          <p:cNvPicPr>
            <a:picLocks noRot="1" noChangeAspect="1" noChangeArrowheads="1"/>
          </p:cNvPicPr>
          <p:nvPr>
            <a:wavAudioFile r:embed="rId1" name="Recorded Sound"/>
          </p:nvPr>
        </p:nvPicPr>
        <p:blipFill>
          <a:blip r:embed="rId13"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675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116752"/>
                                        </p:tgtEl>
                                      </p:cBhvr>
                                    </p:cmd>
                                  </p:childTnLst>
                                </p:cTn>
                              </p:par>
                            </p:childTnLst>
                          </p:cTn>
                        </p:par>
                      </p:childTnLst>
                    </p:cTn>
                  </p:par>
                </p:childTnLst>
              </p:cTn>
              <p:nextCondLst>
                <p:cond evt="onClick" delay="0">
                  <p:tgtEl>
                    <p:spTgt spid="11675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675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9" name="Text Box 9"/>
          <p:cNvSpPr txBox="1">
            <a:spLocks noChangeArrowheads="1"/>
          </p:cNvSpPr>
          <p:nvPr/>
        </p:nvSpPr>
        <p:spPr bwMode="auto">
          <a:xfrm>
            <a:off x="152400" y="3505200"/>
            <a:ext cx="4724400" cy="286702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Thus, when we integrate the power over a single period, we get</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r>
              <a:rPr lang="en-US" sz="1400"/>
              <a:t>  </a:t>
            </a:r>
          </a:p>
          <a:p>
            <a:pPr marL="457200" indent="-457200">
              <a:spcBef>
                <a:spcPct val="50000"/>
              </a:spcBef>
            </a:pPr>
            <a:endParaRPr lang="en-US" sz="1400"/>
          </a:p>
          <a:p>
            <a:pPr marL="457200" indent="-457200">
              <a:spcBef>
                <a:spcPct val="50000"/>
              </a:spcBef>
            </a:pPr>
            <a:r>
              <a:rPr lang="en-US" sz="1400"/>
              <a:t>The answer is   </a:t>
            </a:r>
            <a:r>
              <a:rPr lang="en-US" sz="1400" i="1"/>
              <a:t>w</a:t>
            </a:r>
            <a:r>
              <a:rPr lang="en-US" sz="1400" baseline="-25000"/>
              <a:t>abs,bl</a:t>
            </a:r>
            <a:r>
              <a:rPr lang="en-US" sz="1400"/>
              <a:t> = 6.224[J].</a:t>
            </a:r>
          </a:p>
          <a:p>
            <a:pPr marL="457200" indent="-457200">
              <a:spcBef>
                <a:spcPct val="50000"/>
              </a:spcBef>
            </a:pPr>
            <a:endParaRPr lang="en-US" sz="1400"/>
          </a:p>
        </p:txBody>
      </p:sp>
      <p:sp>
        <p:nvSpPr>
          <p:cNvPr id="117762" name="Rectangle 2"/>
          <p:cNvSpPr>
            <a:spLocks noGrp="1" noChangeArrowheads="1"/>
          </p:cNvSpPr>
          <p:nvPr>
            <p:ph type="title"/>
          </p:nvPr>
        </p:nvSpPr>
        <p:spPr>
          <a:xfrm>
            <a:off x="685800" y="304800"/>
            <a:ext cx="7772400" cy="685800"/>
          </a:xfrm>
        </p:spPr>
        <p:txBody>
          <a:bodyPr/>
          <a:lstStyle/>
          <a:p>
            <a:r>
              <a:rPr lang="en-US" sz="3200"/>
              <a:t>Solution for Part d) – Completed </a:t>
            </a:r>
            <a:endParaRPr lang="en-US" sz="3200">
              <a:solidFill>
                <a:srgbClr val="00FFFF"/>
              </a:solidFill>
            </a:endParaRPr>
          </a:p>
        </p:txBody>
      </p:sp>
      <p:sp>
        <p:nvSpPr>
          <p:cNvPr id="117763"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4"/>
            </a:pPr>
            <a:r>
              <a:rPr lang="en-US" sz="1600"/>
              <a:t>Find the energy absorbed by the blender </a:t>
            </a:r>
            <a:br>
              <a:rPr lang="en-US" sz="1600"/>
            </a:br>
            <a:r>
              <a:rPr lang="en-US" sz="1600"/>
              <a:t>over one cycle of the sinusoid.</a:t>
            </a:r>
          </a:p>
        </p:txBody>
      </p:sp>
      <p:sp>
        <p:nvSpPr>
          <p:cNvPr id="11776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17765" name="Object 5"/>
          <p:cNvGraphicFramePr>
            <a:graphicFrameLocks noChangeAspect="1"/>
          </p:cNvGraphicFramePr>
          <p:nvPr/>
        </p:nvGraphicFramePr>
        <p:xfrm>
          <a:off x="1371600" y="1295400"/>
          <a:ext cx="3048000" cy="322263"/>
        </p:xfrm>
        <a:graphic>
          <a:graphicData uri="http://schemas.openxmlformats.org/presentationml/2006/ole">
            <p:oleObj spid="_x0000_s117765" name="Equation" r:id="rId4" imgW="2247840" imgH="241200" progId="Equation.DSMT4">
              <p:embed/>
            </p:oleObj>
          </a:graphicData>
        </a:graphic>
      </p:graphicFrame>
      <p:graphicFrame>
        <p:nvGraphicFramePr>
          <p:cNvPr id="117766" name="Object 6"/>
          <p:cNvGraphicFramePr>
            <a:graphicFrameLocks noChangeAspect="1"/>
          </p:cNvGraphicFramePr>
          <p:nvPr/>
        </p:nvGraphicFramePr>
        <p:xfrm>
          <a:off x="1304925" y="2057400"/>
          <a:ext cx="3989388" cy="447675"/>
        </p:xfrm>
        <a:graphic>
          <a:graphicData uri="http://schemas.openxmlformats.org/presentationml/2006/ole">
            <p:oleObj spid="_x0000_s117766" name="Equation" r:id="rId5" imgW="2603160" imgH="291960" progId="Equation.DSMT4">
              <p:embed/>
            </p:oleObj>
          </a:graphicData>
        </a:graphic>
      </p:graphicFrame>
      <p:graphicFrame>
        <p:nvGraphicFramePr>
          <p:cNvPr id="117767" name="Object 7"/>
          <p:cNvGraphicFramePr>
            <a:graphicFrameLocks noChangeAspect="1"/>
          </p:cNvGraphicFramePr>
          <p:nvPr/>
        </p:nvGraphicFramePr>
        <p:xfrm>
          <a:off x="5105400" y="3505200"/>
          <a:ext cx="3373438" cy="2744788"/>
        </p:xfrm>
        <a:graphic>
          <a:graphicData uri="http://schemas.openxmlformats.org/presentationml/2006/ole">
            <p:oleObj spid="_x0000_s117767" name="VISIO" r:id="rId6" imgW="3373920" imgH="2745000" progId="Visio.Drawing.6">
              <p:embed/>
            </p:oleObj>
          </a:graphicData>
        </a:graphic>
      </p:graphicFrame>
      <p:sp>
        <p:nvSpPr>
          <p:cNvPr id="11776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17770" name="Object 10"/>
          <p:cNvGraphicFramePr>
            <a:graphicFrameLocks noChangeAspect="1"/>
          </p:cNvGraphicFramePr>
          <p:nvPr/>
        </p:nvGraphicFramePr>
        <p:xfrm>
          <a:off x="254000" y="3905250"/>
          <a:ext cx="4495800" cy="1498600"/>
        </p:xfrm>
        <a:graphic>
          <a:graphicData uri="http://schemas.openxmlformats.org/presentationml/2006/ole">
            <p:oleObj spid="_x0000_s117770" name="Equation" r:id="rId7" imgW="4495680" imgH="1498320" progId="Equation.DSMT4">
              <p:embed/>
            </p:oleObj>
          </a:graphicData>
        </a:graphic>
      </p:graphicFrame>
      <p:sp>
        <p:nvSpPr>
          <p:cNvPr id="117771" name="Rectangle 11"/>
          <p:cNvSpPr>
            <a:spLocks noChangeArrowheads="1"/>
          </p:cNvSpPr>
          <p:nvPr/>
        </p:nvSpPr>
        <p:spPr bwMode="auto">
          <a:xfrm>
            <a:off x="1295400" y="5791200"/>
            <a:ext cx="1371600" cy="304800"/>
          </a:xfrm>
          <a:prstGeom prst="rect">
            <a:avLst/>
          </a:prstGeom>
          <a:noFill/>
          <a:ln w="9525">
            <a:solidFill>
              <a:schemeClr val="tx1"/>
            </a:solidFill>
            <a:miter lim="800000"/>
            <a:headEnd/>
            <a:tailEnd/>
          </a:ln>
          <a:effectLst/>
        </p:spPr>
        <p:txBody>
          <a:bodyPr wrap="none" anchor="ctr"/>
          <a:lstStyle/>
          <a:p>
            <a:endParaRPr lang="en-US"/>
          </a:p>
        </p:txBody>
      </p:sp>
      <p:sp>
        <p:nvSpPr>
          <p:cNvPr id="117772" name="Text Box 12"/>
          <p:cNvSpPr txBox="1">
            <a:spLocks noChangeArrowheads="1"/>
          </p:cNvSpPr>
          <p:nvPr/>
        </p:nvSpPr>
        <p:spPr bwMode="auto">
          <a:xfrm>
            <a:off x="8077200" y="6553200"/>
            <a:ext cx="1066800" cy="304800"/>
          </a:xfrm>
          <a:prstGeom prst="rect">
            <a:avLst/>
          </a:prstGeom>
          <a:noFill/>
          <a:ln w="9525">
            <a:noFill/>
            <a:miter lim="800000"/>
            <a:headEnd/>
            <a:tailEnd/>
          </a:ln>
          <a:effectLst/>
        </p:spPr>
        <p:txBody>
          <a:bodyPr>
            <a:spAutoFit/>
          </a:bodyPr>
          <a:lstStyle/>
          <a:p>
            <a:r>
              <a:rPr lang="en-US" sz="1400">
                <a:hlinkClick r:id="rId8" action="ppaction://hlinksldjump" tooltip="Some notes"/>
              </a:rPr>
              <a:t>Some notes</a:t>
            </a:r>
            <a:endParaRPr 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609600"/>
            <a:ext cx="7772400" cy="1143000"/>
          </a:xfrm>
        </p:spPr>
        <p:txBody>
          <a:bodyPr/>
          <a:lstStyle/>
          <a:p>
            <a:r>
              <a:rPr lang="en-US" sz="3600"/>
              <a:t>Note 1:  Why was the sign of the power changing?</a:t>
            </a:r>
          </a:p>
        </p:txBody>
      </p:sp>
      <p:sp>
        <p:nvSpPr>
          <p:cNvPr id="49155" name="Rectangle 3"/>
          <p:cNvSpPr>
            <a:spLocks noGrp="1" noChangeArrowheads="1"/>
          </p:cNvSpPr>
          <p:nvPr>
            <p:ph idx="1"/>
          </p:nvPr>
        </p:nvSpPr>
        <p:spPr>
          <a:xfrm>
            <a:off x="685800" y="1752600"/>
            <a:ext cx="7772400" cy="2895600"/>
          </a:xfrm>
        </p:spPr>
        <p:txBody>
          <a:bodyPr/>
          <a:lstStyle/>
          <a:p>
            <a:pPr>
              <a:lnSpc>
                <a:spcPct val="90000"/>
              </a:lnSpc>
            </a:pPr>
            <a:r>
              <a:rPr lang="en-US" sz="2000"/>
              <a:t>In this problem, the blender is absorbing positive power most of the time, but is actually delivering positive power to the wall socket part of the time. </a:t>
            </a:r>
          </a:p>
          <a:p>
            <a:pPr>
              <a:lnSpc>
                <a:spcPct val="90000"/>
              </a:lnSpc>
            </a:pPr>
            <a:r>
              <a:rPr lang="en-US" sz="2000"/>
              <a:t>This is possible because of the inductive nature of the motor in the blender.  As we shall see later, energy can be stored in an inductor, and delivered back to the circuit later.</a:t>
            </a:r>
          </a:p>
          <a:p>
            <a:pPr>
              <a:lnSpc>
                <a:spcPct val="90000"/>
              </a:lnSpc>
            </a:pPr>
            <a:r>
              <a:rPr lang="en-US" sz="2000"/>
              <a:t>However, energy flow in inductors is not an important concept right now.  What is important right now is that we need to be very careful to use the correct signs in our power and energy expressions. </a:t>
            </a:r>
          </a:p>
        </p:txBody>
      </p:sp>
      <p:pic>
        <p:nvPicPr>
          <p:cNvPr id="49156" name="Picture 4" descr="E:\Program Files\Microsoft Office\Clipart\homeanim\ag00007_.gif"/>
          <p:cNvPicPr>
            <a:picLocks noChangeAspect="1" noChangeArrowheads="1" noCrop="1"/>
          </p:cNvPicPr>
          <p:nvPr/>
        </p:nvPicPr>
        <p:blipFill>
          <a:blip r:embed="rId2" cstate="print"/>
          <a:srcRect/>
          <a:stretch>
            <a:fillRect/>
          </a:stretch>
        </p:blipFill>
        <p:spPr bwMode="auto">
          <a:xfrm>
            <a:off x="5257800" y="4953000"/>
            <a:ext cx="1235075" cy="1428750"/>
          </a:xfrm>
          <a:prstGeom prst="rect">
            <a:avLst/>
          </a:prstGeom>
          <a:noFill/>
        </p:spPr>
      </p:pic>
      <p:sp>
        <p:nvSpPr>
          <p:cNvPr id="49157" name="Text Box 5"/>
          <p:cNvSpPr txBox="1">
            <a:spLocks noChangeArrowheads="1"/>
          </p:cNvSpPr>
          <p:nvPr/>
        </p:nvSpPr>
        <p:spPr bwMode="auto">
          <a:xfrm>
            <a:off x="8077200" y="6127750"/>
            <a:ext cx="1066800" cy="730250"/>
          </a:xfrm>
          <a:prstGeom prst="rect">
            <a:avLst/>
          </a:prstGeom>
          <a:noFill/>
          <a:ln w="9525">
            <a:noFill/>
            <a:miter lim="800000"/>
            <a:headEnd/>
            <a:tailEnd/>
          </a:ln>
          <a:effectLst/>
        </p:spPr>
        <p:txBody>
          <a:bodyPr>
            <a:spAutoFit/>
          </a:bodyPr>
          <a:lstStyle/>
          <a:p>
            <a:pPr algn="ctr">
              <a:spcBef>
                <a:spcPct val="50000"/>
              </a:spcBef>
            </a:pPr>
            <a:r>
              <a:rPr lang="en-US" sz="1400"/>
              <a:t>Go back to </a:t>
            </a:r>
            <a:r>
              <a:rPr lang="en-US" sz="1400">
                <a:hlinkClick r:id="rId3" action="ppaction://hlinksldjump" tooltip="This takes you back to slide 2"/>
              </a:rPr>
              <a:t>Overview</a:t>
            </a:r>
            <a:r>
              <a:rPr lang="en-US" sz="1400">
                <a:hlinkClick r:id="rId3" action="ppaction://hlinksldjump" tooltip="This takes you back to slide 2"/>
              </a:rPr>
              <a:t> </a:t>
            </a:r>
            <a:r>
              <a:rPr lang="en-US" sz="1400"/>
              <a:t>slide.</a:t>
            </a:r>
          </a:p>
        </p:txBody>
      </p:sp>
      <p:sp>
        <p:nvSpPr>
          <p:cNvPr id="49158" name="Text Box 6"/>
          <p:cNvSpPr txBox="1">
            <a:spLocks noChangeArrowheads="1"/>
          </p:cNvSpPr>
          <p:nvPr/>
        </p:nvSpPr>
        <p:spPr bwMode="auto">
          <a:xfrm>
            <a:off x="8232775" y="5867400"/>
            <a:ext cx="881063" cy="304800"/>
          </a:xfrm>
          <a:prstGeom prst="rect">
            <a:avLst/>
          </a:prstGeom>
          <a:noFill/>
          <a:ln w="9525">
            <a:noFill/>
            <a:miter lim="800000"/>
            <a:headEnd/>
            <a:tailEnd/>
          </a:ln>
          <a:effectLst/>
        </p:spPr>
        <p:txBody>
          <a:bodyPr wrap="none">
            <a:spAutoFit/>
          </a:bodyPr>
          <a:lstStyle/>
          <a:p>
            <a:r>
              <a:rPr lang="en-US" sz="1400">
                <a:hlinkClick r:id="rId4" action="ppaction://hlinksldjump" tooltip="Next note"/>
              </a:rPr>
              <a:t>Next note</a:t>
            </a:r>
            <a:endParaRPr 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09600" y="609600"/>
            <a:ext cx="7772400" cy="1143000"/>
          </a:xfrm>
        </p:spPr>
        <p:txBody>
          <a:bodyPr/>
          <a:lstStyle/>
          <a:p>
            <a:r>
              <a:rPr lang="en-US" sz="3600"/>
              <a:t>Note 2:  Are all the integrals this hard?</a:t>
            </a:r>
          </a:p>
        </p:txBody>
      </p:sp>
      <p:sp>
        <p:nvSpPr>
          <p:cNvPr id="121859" name="Rectangle 3"/>
          <p:cNvSpPr>
            <a:spLocks noGrp="1" noChangeArrowheads="1"/>
          </p:cNvSpPr>
          <p:nvPr>
            <p:ph idx="1"/>
          </p:nvPr>
        </p:nvSpPr>
        <p:spPr>
          <a:xfrm>
            <a:off x="685800" y="1752600"/>
            <a:ext cx="7772400" cy="2895600"/>
          </a:xfrm>
        </p:spPr>
        <p:txBody>
          <a:bodyPr/>
          <a:lstStyle/>
          <a:p>
            <a:pPr>
              <a:lnSpc>
                <a:spcPct val="90000"/>
              </a:lnSpc>
            </a:pPr>
            <a:r>
              <a:rPr lang="en-US" sz="1800"/>
              <a:t>In this problem, the integral is complicated enough so that it might not be included in the integral table in your textbook.  However, most mathematicians would suggest that it is not </a:t>
            </a:r>
            <a:r>
              <a:rPr lang="en-US" sz="1800" i="1"/>
              <a:t>that</a:t>
            </a:r>
            <a:r>
              <a:rPr lang="en-US" sz="1800"/>
              <a:t> complicated, as integrals go. </a:t>
            </a:r>
          </a:p>
          <a:p>
            <a:pPr>
              <a:lnSpc>
                <a:spcPct val="90000"/>
              </a:lnSpc>
            </a:pPr>
            <a:r>
              <a:rPr lang="en-US" sz="1800"/>
              <a:t>Whatever.  The key here is that with present tools, even a complicated integral can be solved relatively easily, so there is no reason to fear them.</a:t>
            </a:r>
          </a:p>
          <a:p>
            <a:pPr>
              <a:lnSpc>
                <a:spcPct val="90000"/>
              </a:lnSpc>
            </a:pPr>
            <a:r>
              <a:rPr lang="en-US" sz="1800"/>
              <a:t>In addition, later in this subject you may be introduced to another technique for solving this kind of problem.  The technique is called </a:t>
            </a:r>
            <a:r>
              <a:rPr lang="en-US" sz="1800" u="sng"/>
              <a:t>complex power</a:t>
            </a:r>
            <a:r>
              <a:rPr lang="en-US" sz="1800"/>
              <a:t>.  Since these kinds of problems are common with sinusoidal power sources, like wall sockets, engineers have come up with this powerful approach that makes these problems easier.  This can be something to look forward to.</a:t>
            </a:r>
            <a:endParaRPr lang="en-US" sz="2000"/>
          </a:p>
        </p:txBody>
      </p:sp>
      <p:pic>
        <p:nvPicPr>
          <p:cNvPr id="121860" name="Picture 4" descr="E:\Program Files\Microsoft Office\Clipart\homeanim\ag00007_.gif"/>
          <p:cNvPicPr>
            <a:picLocks noChangeAspect="1" noChangeArrowheads="1" noCrop="1"/>
          </p:cNvPicPr>
          <p:nvPr/>
        </p:nvPicPr>
        <p:blipFill>
          <a:blip r:embed="rId2" cstate="print"/>
          <a:srcRect/>
          <a:stretch>
            <a:fillRect/>
          </a:stretch>
        </p:blipFill>
        <p:spPr bwMode="auto">
          <a:xfrm>
            <a:off x="5257800" y="4953000"/>
            <a:ext cx="1235075" cy="1428750"/>
          </a:xfrm>
          <a:prstGeom prst="rect">
            <a:avLst/>
          </a:prstGeom>
          <a:noFill/>
        </p:spPr>
      </p:pic>
      <p:sp>
        <p:nvSpPr>
          <p:cNvPr id="121861" name="Text Box 5"/>
          <p:cNvSpPr txBox="1">
            <a:spLocks noChangeArrowheads="1"/>
          </p:cNvSpPr>
          <p:nvPr/>
        </p:nvSpPr>
        <p:spPr bwMode="auto">
          <a:xfrm>
            <a:off x="8077200" y="6127750"/>
            <a:ext cx="1066800" cy="730250"/>
          </a:xfrm>
          <a:prstGeom prst="rect">
            <a:avLst/>
          </a:prstGeom>
          <a:noFill/>
          <a:ln w="9525">
            <a:noFill/>
            <a:miter lim="800000"/>
            <a:headEnd/>
            <a:tailEnd/>
          </a:ln>
          <a:effectLst/>
        </p:spPr>
        <p:txBody>
          <a:bodyPr>
            <a:spAutoFit/>
          </a:bodyPr>
          <a:lstStyle/>
          <a:p>
            <a:pPr algn="ctr">
              <a:spcBef>
                <a:spcPct val="50000"/>
              </a:spcBef>
            </a:pPr>
            <a:r>
              <a:rPr lang="en-US" sz="1400"/>
              <a:t>Go back to </a:t>
            </a:r>
            <a:r>
              <a:rPr lang="en-US" sz="1400">
                <a:hlinkClick r:id="rId3" action="ppaction://hlinksldjump" tooltip="This takes you back to slide 2"/>
              </a:rPr>
              <a:t>Overview</a:t>
            </a:r>
            <a:r>
              <a:rPr lang="en-US" sz="1400">
                <a:hlinkClick r:id="rId3" action="ppaction://hlinksldjump" tooltip="This takes you back to slide 2"/>
              </a:rPr>
              <a:t> </a:t>
            </a:r>
            <a:r>
              <a:rPr lang="en-US" sz="1400"/>
              <a:t>slide.</a:t>
            </a:r>
          </a:p>
        </p:txBody>
      </p:sp>
      <p:sp>
        <p:nvSpPr>
          <p:cNvPr id="121862" name="Text Box 6"/>
          <p:cNvSpPr txBox="1">
            <a:spLocks noChangeArrowheads="1"/>
          </p:cNvSpPr>
          <p:nvPr/>
        </p:nvSpPr>
        <p:spPr bwMode="auto">
          <a:xfrm>
            <a:off x="8232775" y="5867400"/>
            <a:ext cx="881063" cy="304800"/>
          </a:xfrm>
          <a:prstGeom prst="rect">
            <a:avLst/>
          </a:prstGeom>
          <a:noFill/>
          <a:ln w="9525">
            <a:noFill/>
            <a:miter lim="800000"/>
            <a:headEnd/>
            <a:tailEnd/>
          </a:ln>
          <a:effectLst/>
        </p:spPr>
        <p:txBody>
          <a:bodyPr wrap="none">
            <a:spAutoFit/>
          </a:bodyPr>
          <a:lstStyle/>
          <a:p>
            <a:r>
              <a:rPr lang="en-US" sz="1400">
                <a:hlinkClick r:id="rId4" action="ppaction://hlinksldjump" tooltip="Next note"/>
              </a:rPr>
              <a:t>Next note</a:t>
            </a:r>
            <a:endParaRPr 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371600" y="609600"/>
            <a:ext cx="7772400" cy="1447800"/>
          </a:xfrm>
        </p:spPr>
        <p:txBody>
          <a:bodyPr/>
          <a:lstStyle/>
          <a:p>
            <a:r>
              <a:rPr lang="en-US" sz="3600"/>
              <a:t>Note 3:  Why was the phase of the current given in degrees, and not radians?</a:t>
            </a:r>
          </a:p>
        </p:txBody>
      </p:sp>
      <p:sp>
        <p:nvSpPr>
          <p:cNvPr id="122883" name="Rectangle 3"/>
          <p:cNvSpPr>
            <a:spLocks noGrp="1" noChangeArrowheads="1"/>
          </p:cNvSpPr>
          <p:nvPr>
            <p:ph idx="1"/>
          </p:nvPr>
        </p:nvSpPr>
        <p:spPr>
          <a:xfrm>
            <a:off x="762000" y="2057400"/>
            <a:ext cx="7772400" cy="2895600"/>
          </a:xfrm>
        </p:spPr>
        <p:txBody>
          <a:bodyPr/>
          <a:lstStyle/>
          <a:p>
            <a:r>
              <a:rPr lang="en-US" sz="1600"/>
              <a:t>In this problem, one of the major complications was that the coefficient of time was given in [rad/s], and the phase of the sinusoid was given in [degrees].  If the phase had been given in [rad] from the beginning, the problem would have been easier. </a:t>
            </a:r>
          </a:p>
          <a:p>
            <a:r>
              <a:rPr lang="en-US" sz="1600"/>
              <a:t>True enough.  However, in later techniques in the circuits area, it is convenient to use the phase in degrees, since it is a common unit for angles.  The technique is called </a:t>
            </a:r>
            <a:r>
              <a:rPr lang="en-US" sz="1600" u="sng"/>
              <a:t>phasor analysis</a:t>
            </a:r>
            <a:r>
              <a:rPr lang="en-US" sz="1600"/>
              <a:t>.  In any case, this is a recurring problem in all of engineering.  </a:t>
            </a:r>
          </a:p>
          <a:p>
            <a:r>
              <a:rPr lang="en-US" sz="1600"/>
              <a:t>The only real long-term solution is to get in the habit of paying attention to units all the time.  In 1999, a very expensive space probe that was headed to Mars was lost because of insufficient attention to units.  One must be alert to this problem.  If your instructor is emphasizing the importance of units in your course, this is at least one reason why.</a:t>
            </a:r>
          </a:p>
        </p:txBody>
      </p:sp>
      <p:pic>
        <p:nvPicPr>
          <p:cNvPr id="122884" name="Picture 4" descr="E:\Program Files\Microsoft Office\Clipart\homeanim\ag00007_.gif"/>
          <p:cNvPicPr>
            <a:picLocks noChangeAspect="1" noChangeArrowheads="1" noCrop="1"/>
          </p:cNvPicPr>
          <p:nvPr/>
        </p:nvPicPr>
        <p:blipFill>
          <a:blip r:embed="rId2" cstate="print"/>
          <a:srcRect/>
          <a:stretch>
            <a:fillRect/>
          </a:stretch>
        </p:blipFill>
        <p:spPr bwMode="auto">
          <a:xfrm>
            <a:off x="5257800" y="4953000"/>
            <a:ext cx="1235075" cy="1428750"/>
          </a:xfrm>
          <a:prstGeom prst="rect">
            <a:avLst/>
          </a:prstGeom>
          <a:noFill/>
        </p:spPr>
      </p:pic>
      <p:sp>
        <p:nvSpPr>
          <p:cNvPr id="122885" name="Text Box 5"/>
          <p:cNvSpPr txBox="1">
            <a:spLocks noChangeArrowheads="1"/>
          </p:cNvSpPr>
          <p:nvPr/>
        </p:nvSpPr>
        <p:spPr bwMode="auto">
          <a:xfrm>
            <a:off x="8077200" y="6127750"/>
            <a:ext cx="1066800" cy="730250"/>
          </a:xfrm>
          <a:prstGeom prst="rect">
            <a:avLst/>
          </a:prstGeom>
          <a:noFill/>
          <a:ln w="9525">
            <a:noFill/>
            <a:miter lim="800000"/>
            <a:headEnd/>
            <a:tailEnd/>
          </a:ln>
          <a:effectLst/>
        </p:spPr>
        <p:txBody>
          <a:bodyPr>
            <a:spAutoFit/>
          </a:bodyPr>
          <a:lstStyle/>
          <a:p>
            <a:pPr algn="ctr">
              <a:spcBef>
                <a:spcPct val="50000"/>
              </a:spcBef>
            </a:pPr>
            <a:r>
              <a:rPr lang="en-US" sz="1400"/>
              <a:t>Go back to </a:t>
            </a:r>
            <a:r>
              <a:rPr lang="en-US" sz="1400">
                <a:hlinkClick r:id="rId3" action="ppaction://hlinksldjump" tooltip="This takes you back to slide 2"/>
              </a:rPr>
              <a:t>Overview</a:t>
            </a:r>
            <a:r>
              <a:rPr lang="en-US" sz="1400">
                <a:hlinkClick r:id="rId3" action="ppaction://hlinksldjump" tooltip="This takes you back to slide 2"/>
              </a:rPr>
              <a:t> </a:t>
            </a:r>
            <a:r>
              <a:rPr lang="en-US" sz="1400"/>
              <a:t>slide.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Coverage in this Module</a:t>
            </a:r>
          </a:p>
        </p:txBody>
      </p:sp>
      <p:sp>
        <p:nvSpPr>
          <p:cNvPr id="75779" name="Rectangle 3"/>
          <p:cNvSpPr>
            <a:spLocks noGrp="1" noChangeArrowheads="1"/>
          </p:cNvSpPr>
          <p:nvPr>
            <p:ph idx="1"/>
          </p:nvPr>
        </p:nvSpPr>
        <p:spPr/>
        <p:txBody>
          <a:bodyPr/>
          <a:lstStyle/>
          <a:p>
            <a:pPr>
              <a:buFontTx/>
              <a:buNone/>
            </a:pPr>
            <a:r>
              <a:rPr lang="en-US" sz="2800"/>
              <a:t>The material for this problem is covered in this module in the following presentations:</a:t>
            </a:r>
          </a:p>
          <a:p>
            <a:r>
              <a:rPr lang="en-US" sz="2800"/>
              <a:t>DPKC_Mod01_Part01</a:t>
            </a:r>
          </a:p>
          <a:p>
            <a:r>
              <a:rPr lang="en-US" sz="2800"/>
              <a:t>DPKC_Mod01_Part02</a:t>
            </a:r>
          </a:p>
        </p:txBody>
      </p:sp>
      <p:sp>
        <p:nvSpPr>
          <p:cNvPr id="75780" name="Text Box 4"/>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4" action="ppaction://hlinksldjump" tooltip="Next slide"/>
              </a:rPr>
              <a:t>Next slide</a:t>
            </a:r>
            <a:endParaRPr lang="en-US" sz="1400"/>
          </a:p>
        </p:txBody>
      </p:sp>
      <p:pic>
        <p:nvPicPr>
          <p:cNvPr id="75781" name="Picture 5">
            <a:hlinkClick r:id="" action="ppaction://media"/>
          </p:cNvPr>
          <p:cNvPicPr>
            <a:picLocks noRot="1" noChangeAspect="1" noChangeArrowheads="1"/>
          </p:cNvPicPr>
          <p:nvPr>
            <a:wavAudioFile r:embed="rId1" name="Recorded Sound"/>
          </p:nvPr>
        </p:nvPicPr>
        <p:blipFill>
          <a:blip r:embed="rId5" cstate="print"/>
          <a:srcRect/>
          <a:stretch>
            <a:fillRect/>
          </a:stretch>
        </p:blipFill>
        <p:spPr bwMode="auto">
          <a:xfrm>
            <a:off x="77724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578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75781"/>
                                        </p:tgtEl>
                                      </p:cBhvr>
                                    </p:cmd>
                                  </p:childTnLst>
                                </p:cTn>
                              </p:par>
                            </p:childTnLst>
                          </p:cTn>
                        </p:par>
                      </p:childTnLst>
                    </p:cTn>
                  </p:par>
                </p:childTnLst>
              </p:cTn>
              <p:nextCondLst>
                <p:cond evt="onClick" delay="0">
                  <p:tgtEl>
                    <p:spTgt spid="7578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578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31" name="Object 11"/>
          <p:cNvGraphicFramePr>
            <a:graphicFrameLocks noChangeAspect="1"/>
          </p:cNvGraphicFramePr>
          <p:nvPr/>
        </p:nvGraphicFramePr>
        <p:xfrm>
          <a:off x="5105400" y="3505200"/>
          <a:ext cx="3373438" cy="2744788"/>
        </p:xfrm>
        <a:graphic>
          <a:graphicData uri="http://schemas.openxmlformats.org/presentationml/2006/ole">
            <p:oleObj spid="_x0000_s56331" name="VISIO" r:id="rId5" imgW="3373920" imgH="2745000" progId="Visio.Drawing.6">
              <p:embed/>
            </p:oleObj>
          </a:graphicData>
        </a:graphic>
      </p:graphicFrame>
      <p:sp>
        <p:nvSpPr>
          <p:cNvPr id="56322" name="Rectangle 2"/>
          <p:cNvSpPr>
            <a:spLocks noGrp="1" noChangeArrowheads="1"/>
          </p:cNvSpPr>
          <p:nvPr>
            <p:ph type="title"/>
          </p:nvPr>
        </p:nvSpPr>
        <p:spPr>
          <a:xfrm>
            <a:off x="685800" y="304800"/>
            <a:ext cx="7772400" cy="685800"/>
          </a:xfrm>
        </p:spPr>
        <p:txBody>
          <a:bodyPr/>
          <a:lstStyle/>
          <a:p>
            <a:r>
              <a:rPr lang="en-US" sz="2400"/>
              <a:t>Problem Statement</a:t>
            </a:r>
          </a:p>
        </p:txBody>
      </p:sp>
      <p:sp>
        <p:nvSpPr>
          <p:cNvPr id="56323" name="Rectangle 3"/>
          <p:cNvSpPr>
            <a:spLocks noGrp="1" noChangeArrowheads="1"/>
          </p:cNvSpPr>
          <p:nvPr>
            <p:ph idx="1"/>
          </p:nvPr>
        </p:nvSpPr>
        <p:spPr>
          <a:xfrm>
            <a:off x="228600" y="11430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56325" name="Rectangle 5"/>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56324" name="Object 4"/>
          <p:cNvGraphicFramePr>
            <a:graphicFrameLocks noChangeAspect="1"/>
          </p:cNvGraphicFramePr>
          <p:nvPr/>
        </p:nvGraphicFramePr>
        <p:xfrm>
          <a:off x="1371600" y="1600200"/>
          <a:ext cx="3048000" cy="322263"/>
        </p:xfrm>
        <a:graphic>
          <a:graphicData uri="http://schemas.openxmlformats.org/presentationml/2006/ole">
            <p:oleObj spid="_x0000_s56324" r:id="rId6" imgW="2247900" imgH="241300" progId="Equation.DSMT4">
              <p:embed/>
            </p:oleObj>
          </a:graphicData>
        </a:graphic>
      </p:graphicFrame>
      <p:graphicFrame>
        <p:nvGraphicFramePr>
          <p:cNvPr id="56329" name="Object 9"/>
          <p:cNvGraphicFramePr>
            <a:graphicFrameLocks noChangeAspect="1"/>
          </p:cNvGraphicFramePr>
          <p:nvPr/>
        </p:nvGraphicFramePr>
        <p:xfrm>
          <a:off x="1243013" y="2362200"/>
          <a:ext cx="3990975" cy="447675"/>
        </p:xfrm>
        <a:graphic>
          <a:graphicData uri="http://schemas.openxmlformats.org/presentationml/2006/ole">
            <p:oleObj spid="_x0000_s56329" name="Equation" r:id="rId7" imgW="2603160" imgH="291960" progId="Equation.DSMT4">
              <p:embed/>
            </p:oleObj>
          </a:graphicData>
        </a:graphic>
      </p:graphicFrame>
      <p:sp>
        <p:nvSpPr>
          <p:cNvPr id="56332" name="Text Box 12"/>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pic>
        <p:nvPicPr>
          <p:cNvPr id="56333" name="Picture 13">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924800" y="6553200"/>
            <a:ext cx="304800" cy="304800"/>
          </a:xfrm>
          <a:prstGeom prst="rect">
            <a:avLst/>
          </a:prstGeom>
          <a:noFill/>
        </p:spPr>
      </p:pic>
      <p:pic>
        <p:nvPicPr>
          <p:cNvPr id="56334" name="Picture 14" descr="E:\Program Files\Microsoft Office\Clipart\standard\stddir3\hh02122_.wmf"/>
          <p:cNvPicPr>
            <a:picLocks noChangeAspect="1" noChangeArrowheads="1"/>
          </p:cNvPicPr>
          <p:nvPr/>
        </p:nvPicPr>
        <p:blipFill>
          <a:blip r:embed="rId10" cstate="print"/>
          <a:srcRect/>
          <a:stretch>
            <a:fillRect/>
          </a:stretch>
        </p:blipFill>
        <p:spPr bwMode="auto">
          <a:xfrm>
            <a:off x="8001000" y="152400"/>
            <a:ext cx="952500" cy="1781175"/>
          </a:xfrm>
          <a:prstGeom prst="rect">
            <a:avLst/>
          </a:prstGeom>
          <a:noFill/>
        </p:spPr>
      </p:pic>
      <p:sp>
        <p:nvSpPr>
          <p:cNvPr id="56335" name="Text Box 15"/>
          <p:cNvSpPr txBox="1">
            <a:spLocks noChangeArrowheads="1"/>
          </p:cNvSpPr>
          <p:nvPr/>
        </p:nvSpPr>
        <p:spPr bwMode="auto">
          <a:xfrm>
            <a:off x="6553200" y="685800"/>
            <a:ext cx="1001713" cy="346075"/>
          </a:xfrm>
          <a:prstGeom prst="rect">
            <a:avLst/>
          </a:prstGeom>
          <a:solidFill>
            <a:schemeClr val="accent1"/>
          </a:solidFill>
          <a:ln w="9525">
            <a:solidFill>
              <a:schemeClr val="tx1"/>
            </a:solidFill>
            <a:miter lim="800000"/>
            <a:headEnd/>
            <a:tailEnd/>
          </a:ln>
          <a:effectLst/>
        </p:spPr>
        <p:txBody>
          <a:bodyPr wrap="none">
            <a:spAutoFit/>
          </a:bodyPr>
          <a:lstStyle/>
          <a:p>
            <a:r>
              <a:rPr lang="en-US" sz="1600"/>
              <a:t>A blender</a:t>
            </a:r>
          </a:p>
        </p:txBody>
      </p:sp>
      <p:sp>
        <p:nvSpPr>
          <p:cNvPr id="56337" name="Line 17"/>
          <p:cNvSpPr>
            <a:spLocks noChangeShapeType="1"/>
          </p:cNvSpPr>
          <p:nvPr/>
        </p:nvSpPr>
        <p:spPr bwMode="auto">
          <a:xfrm>
            <a:off x="7543800" y="838200"/>
            <a:ext cx="609600" cy="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3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0" fill="hold"/>
                                        <p:tgtEl>
                                          <p:spTgt spid="56333"/>
                                        </p:tgtEl>
                                      </p:cBhvr>
                                    </p:cmd>
                                  </p:childTnLst>
                                </p:cTn>
                              </p:par>
                            </p:childTnLst>
                          </p:cTn>
                        </p:par>
                      </p:childTnLst>
                    </p:cTn>
                  </p:par>
                </p:childTnLst>
              </p:cTn>
              <p:nextCondLst>
                <p:cond evt="onClick" delay="0">
                  <p:tgtEl>
                    <p:spTgt spid="5633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633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54" name="Object 10"/>
          <p:cNvGraphicFramePr>
            <a:graphicFrameLocks noChangeAspect="1"/>
          </p:cNvGraphicFramePr>
          <p:nvPr/>
        </p:nvGraphicFramePr>
        <p:xfrm>
          <a:off x="5105400" y="3505200"/>
          <a:ext cx="3373438" cy="2744788"/>
        </p:xfrm>
        <a:graphic>
          <a:graphicData uri="http://schemas.openxmlformats.org/presentationml/2006/ole">
            <p:oleObj spid="_x0000_s57354" name="VISIO" r:id="rId5" imgW="3373920" imgH="2745000" progId="Visio.Drawing.6">
              <p:embed/>
            </p:oleObj>
          </a:graphicData>
        </a:graphic>
      </p:graphicFrame>
      <p:sp>
        <p:nvSpPr>
          <p:cNvPr id="57346" name="Rectangle 2"/>
          <p:cNvSpPr>
            <a:spLocks noGrp="1" noChangeArrowheads="1"/>
          </p:cNvSpPr>
          <p:nvPr>
            <p:ph type="title"/>
          </p:nvPr>
        </p:nvSpPr>
        <p:spPr>
          <a:xfrm>
            <a:off x="685800" y="304800"/>
            <a:ext cx="7772400" cy="685800"/>
          </a:xfrm>
        </p:spPr>
        <p:txBody>
          <a:bodyPr/>
          <a:lstStyle/>
          <a:p>
            <a:r>
              <a:rPr lang="en-US" sz="2400"/>
              <a:t>Problem Statement (Preliminary Notes 1)</a:t>
            </a:r>
          </a:p>
        </p:txBody>
      </p:sp>
      <p:sp>
        <p:nvSpPr>
          <p:cNvPr id="57347" name="Rectangle 3"/>
          <p:cNvSpPr>
            <a:spLocks noGrp="1" noChangeArrowheads="1"/>
          </p:cNvSpPr>
          <p:nvPr>
            <p:ph idx="1"/>
          </p:nvPr>
        </p:nvSpPr>
        <p:spPr>
          <a:xfrm>
            <a:off x="228600" y="11430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57348"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57349" name="Object 5"/>
          <p:cNvGraphicFramePr>
            <a:graphicFrameLocks noChangeAspect="1"/>
          </p:cNvGraphicFramePr>
          <p:nvPr/>
        </p:nvGraphicFramePr>
        <p:xfrm>
          <a:off x="1371600" y="1600200"/>
          <a:ext cx="3048000" cy="322263"/>
        </p:xfrm>
        <a:graphic>
          <a:graphicData uri="http://schemas.openxmlformats.org/presentationml/2006/ole">
            <p:oleObj spid="_x0000_s57349" name="Equation" r:id="rId6" imgW="2247840" imgH="241200" progId="Equation.DSMT4">
              <p:embed/>
            </p:oleObj>
          </a:graphicData>
        </a:graphic>
      </p:graphicFrame>
      <p:graphicFrame>
        <p:nvGraphicFramePr>
          <p:cNvPr id="57350" name="Object 6"/>
          <p:cNvGraphicFramePr>
            <a:graphicFrameLocks noChangeAspect="1"/>
          </p:cNvGraphicFramePr>
          <p:nvPr/>
        </p:nvGraphicFramePr>
        <p:xfrm>
          <a:off x="1257300" y="2362200"/>
          <a:ext cx="3736975" cy="419100"/>
        </p:xfrm>
        <a:graphic>
          <a:graphicData uri="http://schemas.openxmlformats.org/presentationml/2006/ole">
            <p:oleObj spid="_x0000_s57350" name="Equation" r:id="rId7" imgW="2603160" imgH="291960" progId="Equation.DSMT4">
              <p:embed/>
            </p:oleObj>
          </a:graphicData>
        </a:graphic>
      </p:graphicFrame>
      <p:sp>
        <p:nvSpPr>
          <p:cNvPr id="57352" name="Text Box 8"/>
          <p:cNvSpPr txBox="1">
            <a:spLocks noChangeArrowheads="1"/>
          </p:cNvSpPr>
          <p:nvPr/>
        </p:nvSpPr>
        <p:spPr bwMode="auto">
          <a:xfrm>
            <a:off x="4191000" y="838200"/>
            <a:ext cx="4114800" cy="739775"/>
          </a:xfrm>
          <a:prstGeom prst="rect">
            <a:avLst/>
          </a:prstGeom>
          <a:solidFill>
            <a:srgbClr val="CCFFFF"/>
          </a:solidFill>
          <a:ln w="9525">
            <a:solidFill>
              <a:schemeClr val="tx1"/>
            </a:solidFill>
            <a:miter lim="800000"/>
            <a:headEnd/>
            <a:tailEnd/>
          </a:ln>
          <a:effectLst/>
        </p:spPr>
        <p:txBody>
          <a:bodyPr>
            <a:spAutoFit/>
          </a:bodyPr>
          <a:lstStyle/>
          <a:p>
            <a:r>
              <a:rPr lang="en-US" sz="1400"/>
              <a:t>The coefficient of time in the argument of a sinusoid is typically assumed to have units of [rad/s].  This is usually not shown, but is given here for clarity.</a:t>
            </a:r>
          </a:p>
        </p:txBody>
      </p:sp>
      <p:sp>
        <p:nvSpPr>
          <p:cNvPr id="57353" name="Line 9"/>
          <p:cNvSpPr>
            <a:spLocks noChangeShapeType="1"/>
          </p:cNvSpPr>
          <p:nvPr/>
        </p:nvSpPr>
        <p:spPr bwMode="auto">
          <a:xfrm flipH="1">
            <a:off x="3657600" y="990600"/>
            <a:ext cx="533400" cy="609600"/>
          </a:xfrm>
          <a:prstGeom prst="line">
            <a:avLst/>
          </a:prstGeom>
          <a:noFill/>
          <a:ln w="9525">
            <a:solidFill>
              <a:srgbClr val="00FFFF"/>
            </a:solidFill>
            <a:round/>
            <a:headEnd/>
            <a:tailEnd type="triangle" w="med" len="med"/>
          </a:ln>
          <a:effectLst/>
        </p:spPr>
        <p:txBody>
          <a:bodyPr/>
          <a:lstStyle/>
          <a:p>
            <a:endParaRPr lang="en-US"/>
          </a:p>
        </p:txBody>
      </p:sp>
      <p:sp>
        <p:nvSpPr>
          <p:cNvPr id="57355" name="Text Box 11"/>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pic>
        <p:nvPicPr>
          <p:cNvPr id="57356" name="Picture 12">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35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0" fill="hold"/>
                                        <p:tgtEl>
                                          <p:spTgt spid="57356"/>
                                        </p:tgtEl>
                                      </p:cBhvr>
                                    </p:cmd>
                                  </p:childTnLst>
                                </p:cTn>
                              </p:par>
                            </p:childTnLst>
                          </p:cTn>
                        </p:par>
                      </p:childTnLst>
                    </p:cTn>
                  </p:par>
                </p:childTnLst>
              </p:cTn>
              <p:nextCondLst>
                <p:cond evt="onClick" delay="0">
                  <p:tgtEl>
                    <p:spTgt spid="5735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735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04800"/>
            <a:ext cx="7772400" cy="685800"/>
          </a:xfrm>
        </p:spPr>
        <p:txBody>
          <a:bodyPr/>
          <a:lstStyle/>
          <a:p>
            <a:r>
              <a:rPr lang="en-US" sz="2400"/>
              <a:t>Problem Statement (Preliminary Notes 2)</a:t>
            </a:r>
          </a:p>
        </p:txBody>
      </p:sp>
      <p:sp>
        <p:nvSpPr>
          <p:cNvPr id="59395" name="Rectangle 3"/>
          <p:cNvSpPr>
            <a:spLocks noGrp="1" noChangeArrowheads="1"/>
          </p:cNvSpPr>
          <p:nvPr>
            <p:ph idx="1"/>
          </p:nvPr>
        </p:nvSpPr>
        <p:spPr>
          <a:xfrm>
            <a:off x="228600" y="11430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a:t>
            </a:r>
            <a:r>
              <a:rPr lang="en-US" sz="1600">
                <a:solidFill>
                  <a:srgbClr val="00FFFF"/>
                </a:solidFill>
              </a:rPr>
              <a:t>[</a:t>
            </a:r>
            <a:r>
              <a:rPr lang="en-US" sz="1600"/>
              <a:t>ms</a:t>
            </a:r>
            <a:r>
              <a:rPr lang="en-US" sz="1600">
                <a:solidFill>
                  <a:srgbClr val="00FFFF"/>
                </a:solidFill>
              </a:rPr>
              <a:t>]</a:t>
            </a:r>
            <a:r>
              <a:rPr lang="en-US" sz="1600"/>
              <a:t>.</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59396"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59397" name="Object 5"/>
          <p:cNvGraphicFramePr>
            <a:graphicFrameLocks noChangeAspect="1"/>
          </p:cNvGraphicFramePr>
          <p:nvPr/>
        </p:nvGraphicFramePr>
        <p:xfrm>
          <a:off x="1371600" y="1600200"/>
          <a:ext cx="3048000" cy="322263"/>
        </p:xfrm>
        <a:graphic>
          <a:graphicData uri="http://schemas.openxmlformats.org/presentationml/2006/ole">
            <p:oleObj spid="_x0000_s59397" r:id="rId5" imgW="2247900" imgH="241300" progId="Equation.DSMT4">
              <p:embed/>
            </p:oleObj>
          </a:graphicData>
        </a:graphic>
      </p:graphicFrame>
      <p:graphicFrame>
        <p:nvGraphicFramePr>
          <p:cNvPr id="59398" name="Object 6"/>
          <p:cNvGraphicFramePr>
            <a:graphicFrameLocks noChangeAspect="1"/>
          </p:cNvGraphicFramePr>
          <p:nvPr/>
        </p:nvGraphicFramePr>
        <p:xfrm>
          <a:off x="1257300" y="2362200"/>
          <a:ext cx="3736975" cy="419100"/>
        </p:xfrm>
        <a:graphic>
          <a:graphicData uri="http://schemas.openxmlformats.org/presentationml/2006/ole">
            <p:oleObj spid="_x0000_s59398" name="Equation" r:id="rId6" imgW="2603160" imgH="291960" progId="Equation.DSMT4">
              <p:embed/>
            </p:oleObj>
          </a:graphicData>
        </a:graphic>
      </p:graphicFrame>
      <p:sp>
        <p:nvSpPr>
          <p:cNvPr id="59400" name="Text Box 8"/>
          <p:cNvSpPr txBox="1">
            <a:spLocks noChangeArrowheads="1"/>
          </p:cNvSpPr>
          <p:nvPr/>
        </p:nvSpPr>
        <p:spPr bwMode="auto">
          <a:xfrm>
            <a:off x="4191000" y="838200"/>
            <a:ext cx="4114800" cy="952500"/>
          </a:xfrm>
          <a:prstGeom prst="rect">
            <a:avLst/>
          </a:prstGeom>
          <a:solidFill>
            <a:srgbClr val="CCFFFF"/>
          </a:solidFill>
          <a:ln w="9525">
            <a:solidFill>
              <a:schemeClr val="tx1"/>
            </a:solidFill>
            <a:miter lim="800000"/>
            <a:headEnd/>
            <a:tailEnd/>
          </a:ln>
          <a:effectLst/>
        </p:spPr>
        <p:txBody>
          <a:bodyPr>
            <a:spAutoFit/>
          </a:bodyPr>
          <a:lstStyle/>
          <a:p>
            <a:r>
              <a:rPr lang="en-US" sz="1400"/>
              <a:t>I have enclosed all units in square brackets.  This is not a convention, and you are not required to do so.  However, it sets off units, and thus adds to clarity for these problems.</a:t>
            </a:r>
          </a:p>
        </p:txBody>
      </p:sp>
      <p:sp>
        <p:nvSpPr>
          <p:cNvPr id="59405" name="Line 13"/>
          <p:cNvSpPr>
            <a:spLocks noChangeShapeType="1"/>
          </p:cNvSpPr>
          <p:nvPr/>
        </p:nvSpPr>
        <p:spPr bwMode="auto">
          <a:xfrm flipH="1">
            <a:off x="1676400" y="1752600"/>
            <a:ext cx="2590800" cy="2286000"/>
          </a:xfrm>
          <a:prstGeom prst="line">
            <a:avLst/>
          </a:prstGeom>
          <a:noFill/>
          <a:ln w="9525">
            <a:solidFill>
              <a:srgbClr val="00FFFF"/>
            </a:solidFill>
            <a:round/>
            <a:headEnd/>
            <a:tailEnd type="triangle" w="med" len="med"/>
          </a:ln>
          <a:effectLst/>
        </p:spPr>
        <p:txBody>
          <a:bodyPr/>
          <a:lstStyle/>
          <a:p>
            <a:endParaRPr lang="en-US"/>
          </a:p>
        </p:txBody>
      </p:sp>
      <p:sp>
        <p:nvSpPr>
          <p:cNvPr id="59406" name="Line 14"/>
          <p:cNvSpPr>
            <a:spLocks noChangeShapeType="1"/>
          </p:cNvSpPr>
          <p:nvPr/>
        </p:nvSpPr>
        <p:spPr bwMode="auto">
          <a:xfrm flipH="1">
            <a:off x="1981200" y="1752600"/>
            <a:ext cx="2286000" cy="2286000"/>
          </a:xfrm>
          <a:prstGeom prst="line">
            <a:avLst/>
          </a:prstGeom>
          <a:noFill/>
          <a:ln w="9525">
            <a:solidFill>
              <a:srgbClr val="00FFFF"/>
            </a:solidFill>
            <a:round/>
            <a:headEnd/>
            <a:tailEnd type="triangle" w="med" len="med"/>
          </a:ln>
          <a:effectLst/>
        </p:spPr>
        <p:txBody>
          <a:bodyPr/>
          <a:lstStyle/>
          <a:p>
            <a:endParaRPr lang="en-US"/>
          </a:p>
        </p:txBody>
      </p:sp>
      <p:graphicFrame>
        <p:nvGraphicFramePr>
          <p:cNvPr id="59407" name="Object 15"/>
          <p:cNvGraphicFramePr>
            <a:graphicFrameLocks noChangeAspect="1"/>
          </p:cNvGraphicFramePr>
          <p:nvPr/>
        </p:nvGraphicFramePr>
        <p:xfrm>
          <a:off x="5105400" y="3505200"/>
          <a:ext cx="3373438" cy="2744788"/>
        </p:xfrm>
        <a:graphic>
          <a:graphicData uri="http://schemas.openxmlformats.org/presentationml/2006/ole">
            <p:oleObj spid="_x0000_s59407" name="VISIO" r:id="rId7" imgW="3373920" imgH="2745000" progId="Visio.Drawing.6">
              <p:embed/>
            </p:oleObj>
          </a:graphicData>
        </a:graphic>
      </p:graphicFrame>
      <p:sp>
        <p:nvSpPr>
          <p:cNvPr id="59408" name="Text Box 16"/>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pic>
        <p:nvPicPr>
          <p:cNvPr id="59409" name="Picture 17">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8486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940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59409"/>
                                        </p:tgtEl>
                                      </p:cBhvr>
                                    </p:cmd>
                                  </p:childTnLst>
                                </p:cTn>
                              </p:par>
                            </p:childTnLst>
                          </p:cTn>
                        </p:par>
                      </p:childTnLst>
                    </p:cTn>
                  </p:par>
                </p:childTnLst>
              </p:cTn>
              <p:nextCondLst>
                <p:cond evt="onClick" delay="0">
                  <p:tgtEl>
                    <p:spTgt spid="5940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940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304800"/>
            <a:ext cx="7772400" cy="685800"/>
          </a:xfrm>
        </p:spPr>
        <p:txBody>
          <a:bodyPr/>
          <a:lstStyle/>
          <a:p>
            <a:r>
              <a:rPr lang="en-US" sz="2400"/>
              <a:t>Solution – First Step – Where to Start?</a:t>
            </a:r>
          </a:p>
        </p:txBody>
      </p:sp>
      <p:sp>
        <p:nvSpPr>
          <p:cNvPr id="61443" name="Rectangle 3"/>
          <p:cNvSpPr>
            <a:spLocks noGrp="1" noChangeArrowheads="1"/>
          </p:cNvSpPr>
          <p:nvPr>
            <p:ph idx="1"/>
          </p:nvPr>
        </p:nvSpPr>
        <p:spPr>
          <a:xfrm>
            <a:off x="228600" y="11430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6144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61445" name="Object 5"/>
          <p:cNvGraphicFramePr>
            <a:graphicFrameLocks noChangeAspect="1"/>
          </p:cNvGraphicFramePr>
          <p:nvPr/>
        </p:nvGraphicFramePr>
        <p:xfrm>
          <a:off x="1371600" y="1600200"/>
          <a:ext cx="3048000" cy="322263"/>
        </p:xfrm>
        <a:graphic>
          <a:graphicData uri="http://schemas.openxmlformats.org/presentationml/2006/ole">
            <p:oleObj spid="_x0000_s61445" r:id="rId5" imgW="2247900" imgH="241300" progId="Equation.DSMT4">
              <p:embed/>
            </p:oleObj>
          </a:graphicData>
        </a:graphic>
      </p:graphicFrame>
      <p:graphicFrame>
        <p:nvGraphicFramePr>
          <p:cNvPr id="61446" name="Object 6"/>
          <p:cNvGraphicFramePr>
            <a:graphicFrameLocks noChangeAspect="1"/>
          </p:cNvGraphicFramePr>
          <p:nvPr/>
        </p:nvGraphicFramePr>
        <p:xfrm>
          <a:off x="1243013" y="2362200"/>
          <a:ext cx="3990975" cy="447675"/>
        </p:xfrm>
        <a:graphic>
          <a:graphicData uri="http://schemas.openxmlformats.org/presentationml/2006/ole">
            <p:oleObj spid="_x0000_s61446" name="Equation" r:id="rId6" imgW="2603160" imgH="291960" progId="Equation.DSMT4">
              <p:embed/>
            </p:oleObj>
          </a:graphicData>
        </a:graphic>
      </p:graphicFrame>
      <p:graphicFrame>
        <p:nvGraphicFramePr>
          <p:cNvPr id="61447" name="Object 7"/>
          <p:cNvGraphicFramePr>
            <a:graphicFrameLocks noChangeAspect="1"/>
          </p:cNvGraphicFramePr>
          <p:nvPr/>
        </p:nvGraphicFramePr>
        <p:xfrm>
          <a:off x="5105400" y="3505200"/>
          <a:ext cx="3373438" cy="2744788"/>
        </p:xfrm>
        <a:graphic>
          <a:graphicData uri="http://schemas.openxmlformats.org/presentationml/2006/ole">
            <p:oleObj spid="_x0000_s61447" name="VISIO" r:id="rId7" imgW="3373920" imgH="2745000" progId="Visio.Drawing.6">
              <p:embed/>
            </p:oleObj>
          </a:graphicData>
        </a:graphic>
      </p:graphicFrame>
      <p:sp>
        <p:nvSpPr>
          <p:cNvPr id="6144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1449" name="Text Box 9"/>
          <p:cNvSpPr txBox="1">
            <a:spLocks noChangeArrowheads="1"/>
          </p:cNvSpPr>
          <p:nvPr/>
        </p:nvSpPr>
        <p:spPr bwMode="auto">
          <a:xfrm>
            <a:off x="382588" y="5483225"/>
            <a:ext cx="4648200" cy="314325"/>
          </a:xfrm>
          <a:prstGeom prst="rect">
            <a:avLst/>
          </a:prstGeom>
          <a:solidFill>
            <a:srgbClr val="00FFFF"/>
          </a:solidFill>
          <a:ln w="9525">
            <a:solidFill>
              <a:schemeClr val="tx1"/>
            </a:solidFill>
            <a:miter lim="800000"/>
            <a:headEnd/>
            <a:tailEnd/>
          </a:ln>
          <a:effectLst/>
        </p:spPr>
        <p:txBody>
          <a:bodyPr>
            <a:spAutoFit/>
          </a:bodyPr>
          <a:lstStyle/>
          <a:p>
            <a:pPr>
              <a:spcBef>
                <a:spcPct val="50000"/>
              </a:spcBef>
            </a:pPr>
            <a:r>
              <a:rPr lang="en-US" sz="1400"/>
              <a:t>How should we start this problem?  What is the first step?</a:t>
            </a:r>
          </a:p>
        </p:txBody>
      </p:sp>
      <p:sp>
        <p:nvSpPr>
          <p:cNvPr id="61451" name="Text Box 11"/>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pic>
        <p:nvPicPr>
          <p:cNvPr id="61452" name="Picture 12">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45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61452"/>
                                        </p:tgtEl>
                                      </p:cBhvr>
                                    </p:cmd>
                                  </p:childTnLst>
                                </p:cTn>
                              </p:par>
                            </p:childTnLst>
                          </p:cTn>
                        </p:par>
                      </p:childTnLst>
                    </p:cTn>
                  </p:par>
                </p:childTnLst>
              </p:cTn>
              <p:nextCondLst>
                <p:cond evt="onClick" delay="0">
                  <p:tgtEl>
                    <p:spTgt spid="6145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145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04800"/>
            <a:ext cx="7772400" cy="685800"/>
          </a:xfrm>
        </p:spPr>
        <p:txBody>
          <a:bodyPr/>
          <a:lstStyle/>
          <a:p>
            <a:r>
              <a:rPr lang="en-US" sz="2400"/>
              <a:t>Problem Solution – First Step</a:t>
            </a:r>
          </a:p>
        </p:txBody>
      </p:sp>
      <p:sp>
        <p:nvSpPr>
          <p:cNvPr id="63491"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63492"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63493" name="Object 5"/>
          <p:cNvGraphicFramePr>
            <a:graphicFrameLocks noChangeAspect="1"/>
          </p:cNvGraphicFramePr>
          <p:nvPr/>
        </p:nvGraphicFramePr>
        <p:xfrm>
          <a:off x="1371600" y="1295400"/>
          <a:ext cx="3048000" cy="322263"/>
        </p:xfrm>
        <a:graphic>
          <a:graphicData uri="http://schemas.openxmlformats.org/presentationml/2006/ole">
            <p:oleObj spid="_x0000_s63493" r:id="rId5" imgW="2247900" imgH="241300" progId="Equation.DSMT4">
              <p:embed/>
            </p:oleObj>
          </a:graphicData>
        </a:graphic>
      </p:graphicFrame>
      <p:graphicFrame>
        <p:nvGraphicFramePr>
          <p:cNvPr id="63494" name="Object 6"/>
          <p:cNvGraphicFramePr>
            <a:graphicFrameLocks noChangeAspect="1"/>
          </p:cNvGraphicFramePr>
          <p:nvPr/>
        </p:nvGraphicFramePr>
        <p:xfrm>
          <a:off x="1304925" y="2057400"/>
          <a:ext cx="3989388" cy="447675"/>
        </p:xfrm>
        <a:graphic>
          <a:graphicData uri="http://schemas.openxmlformats.org/presentationml/2006/ole">
            <p:oleObj spid="_x0000_s63494" name="Equation" r:id="rId6" imgW="2603160" imgH="291960" progId="Equation.DSMT4">
              <p:embed/>
            </p:oleObj>
          </a:graphicData>
        </a:graphic>
      </p:graphicFrame>
      <p:graphicFrame>
        <p:nvGraphicFramePr>
          <p:cNvPr id="63495" name="Object 7"/>
          <p:cNvGraphicFramePr>
            <a:graphicFrameLocks noChangeAspect="1"/>
          </p:cNvGraphicFramePr>
          <p:nvPr/>
        </p:nvGraphicFramePr>
        <p:xfrm>
          <a:off x="5105400" y="3505200"/>
          <a:ext cx="3373438" cy="2744788"/>
        </p:xfrm>
        <a:graphic>
          <a:graphicData uri="http://schemas.openxmlformats.org/presentationml/2006/ole">
            <p:oleObj spid="_x0000_s63495" name="VISIO" r:id="rId7" imgW="3373920" imgH="2745000" progId="Visio.Drawing.6">
              <p:embed/>
            </p:oleObj>
          </a:graphicData>
        </a:graphic>
      </p:graphicFrame>
      <p:sp>
        <p:nvSpPr>
          <p:cNvPr id="63496"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3497" name="Text Box 9"/>
          <p:cNvSpPr txBox="1">
            <a:spLocks noChangeArrowheads="1"/>
          </p:cNvSpPr>
          <p:nvPr/>
        </p:nvSpPr>
        <p:spPr bwMode="auto">
          <a:xfrm>
            <a:off x="152400" y="5105400"/>
            <a:ext cx="4648200" cy="159067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How should we start this problem?  What is the first step?</a:t>
            </a:r>
          </a:p>
          <a:p>
            <a:pPr marL="457200" indent="-457200">
              <a:spcBef>
                <a:spcPct val="50000"/>
              </a:spcBef>
              <a:buFontTx/>
              <a:buAutoNum type="alphaLcParenR"/>
            </a:pPr>
            <a:r>
              <a:rPr lang="en-US" sz="1400">
                <a:hlinkClick r:id="rId8" action="ppaction://hlinksldjump" tooltip="Integrate the voltage over one period."/>
              </a:rPr>
              <a:t>Integrate the voltage over one period.</a:t>
            </a:r>
            <a:endParaRPr lang="en-US" sz="1400"/>
          </a:p>
          <a:p>
            <a:pPr marL="457200" indent="-457200">
              <a:spcBef>
                <a:spcPct val="50000"/>
              </a:spcBef>
              <a:buFontTx/>
              <a:buAutoNum type="alphaLcParenR"/>
            </a:pPr>
            <a:r>
              <a:rPr lang="en-US" sz="1400">
                <a:hlinkClick r:id="rId9" action="ppaction://hlinksldjump" tooltip="Integrate the current over one period."/>
              </a:rPr>
              <a:t>Integrate the current over one period.</a:t>
            </a:r>
            <a:endParaRPr lang="en-US" sz="1400"/>
          </a:p>
          <a:p>
            <a:pPr marL="457200" indent="-457200">
              <a:spcBef>
                <a:spcPct val="50000"/>
              </a:spcBef>
              <a:buFontTx/>
              <a:buAutoNum type="alphaLcParenR"/>
            </a:pPr>
            <a:r>
              <a:rPr lang="en-US" sz="1400">
                <a:hlinkClick r:id="rId10" action="ppaction://hlinksldjump" tooltip="Find an expression for the power with the right sign."/>
              </a:rPr>
              <a:t>Find an expression for the power with the right sign.</a:t>
            </a:r>
            <a:endParaRPr lang="en-US" sz="1400"/>
          </a:p>
          <a:p>
            <a:pPr marL="457200" indent="-457200">
              <a:spcBef>
                <a:spcPct val="50000"/>
              </a:spcBef>
              <a:buFontTx/>
              <a:buAutoNum type="alphaLcParenR"/>
            </a:pPr>
            <a:r>
              <a:rPr lang="en-US" sz="1400">
                <a:hlinkClick r:id="rId11" action="ppaction://hlinksldjump" tooltip="Find the period of the sinusoids."/>
              </a:rPr>
              <a:t>Find the period of the sinusoids.</a:t>
            </a:r>
            <a:endParaRPr lang="en-US" sz="1400"/>
          </a:p>
        </p:txBody>
      </p:sp>
      <p:pic>
        <p:nvPicPr>
          <p:cNvPr id="63498" name="Picture 10">
            <a:hlinkClick r:id="" action="ppaction://media"/>
          </p:cNvPr>
          <p:cNvPicPr>
            <a:picLocks noRot="1" noChangeAspect="1" noChangeArrowheads="1"/>
          </p:cNvPicPr>
          <p:nvPr>
            <a:wavAudioFile r:embed="rId2" name="Recorded Sound"/>
          </p:nvPr>
        </p:nvPicPr>
        <p:blipFill>
          <a:blip r:embed="rId12"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49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3" fill="hold"/>
                                        <p:tgtEl>
                                          <p:spTgt spid="63498"/>
                                        </p:tgtEl>
                                      </p:cBhvr>
                                    </p:cmd>
                                  </p:childTnLst>
                                </p:cTn>
                              </p:par>
                            </p:childTnLst>
                          </p:cTn>
                        </p:par>
                      </p:childTnLst>
                    </p:cTn>
                  </p:par>
                </p:childTnLst>
              </p:cTn>
              <p:nextCondLst>
                <p:cond evt="onClick" delay="0">
                  <p:tgtEl>
                    <p:spTgt spid="6349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3498"/>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1241</TotalTime>
  <Words>4506</Words>
  <Application>Microsoft Office PowerPoint</Application>
  <PresentationFormat>On-screen Show (4:3)</PresentationFormat>
  <Paragraphs>531</Paragraphs>
  <Slides>36</Slides>
  <Notes>33</Notes>
  <HiddenSlides>0</HiddenSlides>
  <MMClips>25</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3" baseType="lpstr">
      <vt:lpstr>Times New Roman</vt:lpstr>
      <vt:lpstr>Arial</vt:lpstr>
      <vt:lpstr>Symbol</vt:lpstr>
      <vt:lpstr>Aspect</vt:lpstr>
      <vt:lpstr>MathType 4.0 Equation</vt:lpstr>
      <vt:lpstr>Visio 2000 Drawing</vt:lpstr>
      <vt:lpstr>Microsoft Office Visio Drawing</vt:lpstr>
      <vt:lpstr>Problems With Assistance Module 1 – Problem 1 </vt:lpstr>
      <vt:lpstr>Overview of this Problem</vt:lpstr>
      <vt:lpstr>Textbook Coverage</vt:lpstr>
      <vt:lpstr>Coverage in this Module</vt:lpstr>
      <vt:lpstr>Problem Statement</vt:lpstr>
      <vt:lpstr>Problem Statement (Preliminary Notes 1)</vt:lpstr>
      <vt:lpstr>Problem Statement (Preliminary Notes 2)</vt:lpstr>
      <vt:lpstr>Solution – First Step – Where to Start?</vt:lpstr>
      <vt:lpstr>Problem Solution – First Step</vt:lpstr>
      <vt:lpstr>Problem Solution – First Step -- Integrate the voltage over one period.</vt:lpstr>
      <vt:lpstr>Problem Solution – First Step -- Integrate the current over one period.</vt:lpstr>
      <vt:lpstr>Problem Solution – First Step -- Find the period of the sinusoid.</vt:lpstr>
      <vt:lpstr>Problem Solution – First Step -- Find an expression for the power with the right sign.</vt:lpstr>
      <vt:lpstr>Power – Using the Proper Sign</vt:lpstr>
      <vt:lpstr>Solution for Part a)—Step 1</vt:lpstr>
      <vt:lpstr>Solution for Part a) — Evaluating</vt:lpstr>
      <vt:lpstr>Your Solution for Part a) was 750[W]</vt:lpstr>
      <vt:lpstr>Your Solution for Part a) was Something Else</vt:lpstr>
      <vt:lpstr>Your Solution for Part a) was 747[W]</vt:lpstr>
      <vt:lpstr>Solution for Part b) — Step 1</vt:lpstr>
      <vt:lpstr>Solution for Part b) — Evaluating</vt:lpstr>
      <vt:lpstr>Your Solution for Part b) was 748[W]</vt:lpstr>
      <vt:lpstr>Your Solution for Part b) was Something Else</vt:lpstr>
      <vt:lpstr>Your Solution for Part b) was –1.39[W]</vt:lpstr>
      <vt:lpstr>Solution for Part c) — Step 1</vt:lpstr>
      <vt:lpstr>Solution for Part c) — Evaluating</vt:lpstr>
      <vt:lpstr>Your Solution for Part c) was Something Else</vt:lpstr>
      <vt:lpstr>Your Solution for Part c) was 746[W]</vt:lpstr>
      <vt:lpstr>Solution for Part d) — Step 1</vt:lpstr>
      <vt:lpstr>Solution for Part d) — Finding the Period</vt:lpstr>
      <vt:lpstr>Solution for Part d) — The Integral</vt:lpstr>
      <vt:lpstr>Mathcad Evaluation</vt:lpstr>
      <vt:lpstr>Solution for Part d) – Completed </vt:lpstr>
      <vt:lpstr>Note 1:  Why was the sign of the power changing?</vt:lpstr>
      <vt:lpstr>Note 2:  Are all the integrals this hard?</vt:lpstr>
      <vt:lpstr>Note 3:  Why was the phase of the current given in degrees, and not radians?</vt:lpstr>
    </vt:vector>
  </TitlesOfParts>
  <Company>University of Houston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With Assistance, Module 1, Problem 1</dc:title>
  <dc:subject>Voltage, current, and power</dc:subject>
  <dc:creator>Dave Shattuck</dc:creator>
  <cp:lastModifiedBy>David P. Shattuck</cp:lastModifiedBy>
  <cp:revision>116</cp:revision>
  <dcterms:created xsi:type="dcterms:W3CDTF">2000-01-13T21:18:34Z</dcterms:created>
  <dcterms:modified xsi:type="dcterms:W3CDTF">2013-01-16T17:58:58Z</dcterms:modified>
</cp:coreProperties>
</file>