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75" r:id="rId4"/>
    <p:sldId id="276" r:id="rId5"/>
    <p:sldId id="277" r:id="rId6"/>
    <p:sldId id="285" r:id="rId7"/>
    <p:sldId id="283" r:id="rId8"/>
    <p:sldId id="278" r:id="rId9"/>
    <p:sldId id="288" r:id="rId10"/>
    <p:sldId id="279" r:id="rId11"/>
    <p:sldId id="282" r:id="rId12"/>
    <p:sldId id="281" r:id="rId13"/>
    <p:sldId id="287" r:id="rId14"/>
    <p:sldId id="286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E1F2F3"/>
    <a:srgbClr val="000086"/>
    <a:srgbClr val="000066"/>
    <a:srgbClr val="0000CC"/>
    <a:srgbClr val="FFFF00"/>
    <a:srgbClr val="FFFF66"/>
    <a:srgbClr val="C0C0C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601" autoAdjust="0"/>
  </p:normalViewPr>
  <p:slideViewPr>
    <p:cSldViewPr snapToGrid="0">
      <p:cViewPr>
        <p:scale>
          <a:sx n="130" d="100"/>
          <a:sy n="130" d="100"/>
        </p:scale>
        <p:origin x="3696" y="690"/>
      </p:cViewPr>
      <p:guideLst>
        <p:guide orient="horz" pos="187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92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E37651B-6F39-4793-B4DB-CAF43F186C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B0BD57AD-2BB2-40DE-907E-14CAB227F5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E09A9-E7E9-47C7-9CCF-AEEA4507F50A}" type="slidenum">
              <a:rPr lang="en-US"/>
              <a:pPr/>
              <a:t>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2503E-FF9F-4B1F-940B-4ED7A53BF1EE}" type="slidenum">
              <a:rPr lang="en-US"/>
              <a:pPr/>
              <a:t>10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2503E-FF9F-4B1F-940B-4ED7A53BF1EE}" type="slidenum">
              <a:rPr lang="en-US"/>
              <a:pPr/>
              <a:t>11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99EFF-E360-4614-8269-F8BC962B7FDA}" type="slidenum">
              <a:rPr lang="en-US"/>
              <a:pPr/>
              <a:t>12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99EFF-E360-4614-8269-F8BC962B7FDA}" type="slidenum">
              <a:rPr lang="en-US"/>
              <a:pPr/>
              <a:t>13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6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99EFF-E360-4614-8269-F8BC962B7FDA}" type="slidenum">
              <a:rPr lang="en-US"/>
              <a:pPr/>
              <a:t>14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6E700-5987-4273-879A-0296B238C0B5}" type="slidenum">
              <a:rPr lang="en-US"/>
              <a:pPr/>
              <a:t>2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A434C-730D-4459-B499-D80D164D6D8D}" type="slidenum">
              <a:rPr lang="en-US"/>
              <a:pPr/>
              <a:t>3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61751-5FB8-4551-87EE-E99F0FF259D6}" type="slidenum">
              <a:rPr lang="en-US"/>
              <a:pPr/>
              <a:t>4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F2302-A7BA-4914-A221-22E0CDA36551}" type="slidenum">
              <a:rPr lang="en-US"/>
              <a:pPr/>
              <a:t>5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F2302-A7BA-4914-A221-22E0CDA36551}" type="slidenum">
              <a:rPr lang="en-US"/>
              <a:pPr/>
              <a:t>6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F2302-A7BA-4914-A221-22E0CDA36551}" type="slidenum">
              <a:rPr lang="en-US"/>
              <a:pPr/>
              <a:t>7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44893-5AD9-4C92-A5C1-D5F609D181F7}" type="slidenum">
              <a:rPr lang="en-US"/>
              <a:pPr/>
              <a:t>8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44893-5AD9-4C92-A5C1-D5F609D181F7}" type="slidenum">
              <a:rPr lang="en-US"/>
              <a:pPr/>
              <a:t>9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1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9EA1E8E-1C9D-4894-B01B-9160BEDE5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9EA1E8E-1C9D-4894-B01B-9160BEDE5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9EA1E8E-1C9D-4894-B01B-9160BEDE5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9EA1E8E-1C9D-4894-B01B-9160BEDE5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9EA1E8E-1C9D-4894-B01B-9160BEDE5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9EA1E8E-1C9D-4894-B01B-9160BEDE5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9EA1E8E-1C9D-4894-B01B-9160BEDE5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9EA1E8E-1C9D-4894-B01B-9160BEDE5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9EA1E8E-1C9D-4894-B01B-9160BEDE5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9EA1E8E-1C9D-4894-B01B-9160BEDE5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9EA1E8E-1C9D-4894-B01B-9160BEDE5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9EA1E8E-1C9D-4894-B01B-9160BEDE5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9EA1E8E-1C9D-4894-B01B-9160BEDE5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AVE_PAWS_Radar_Clear_AFS_Alaska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sd0agNuaw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egr.uh.edu/sites/ccoe.egr.uh.edu/files/files/mathtype_for_making_and_managing_equations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hyperlink" Target="http://images.google.com/imgres?imgurl=http://www.pawstrains.com/images/Blma%20NS-600.gif&amp;imgrefurl=http://www.pawstrains.com/blma_parts_and_detail.htm&amp;usg=__HxhlW4aW2OHmPnRGKqfMGjaxXl8=&amp;h=300&amp;w=306&amp;sz=55&amp;hl=en&amp;start=1&amp;um=1&amp;tbnid=UZV_JxKoGFUlTM:&amp;tbnh=115&amp;tbnw=117&amp;prev=/images?q=cell+phone+antenna&amp;um=1&amp;hl=en&amp;rls=com.microsoft:en-us:IE-SearchBox&amp;rlz=1I7GFRC_en&amp;sa=N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hyperlink" Target="http://en.wikipedia.org/wiki/File:PAVE_PAWS_Radar_Clear_AFS_Alaska.jp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hyperlink" Target="http://images.google.com/imgres?imgurl=http://www.erpsoftwarebusiness.com/Pic/RFID2.jpg&amp;imgrefurl=http://www.erpsoftwarebusiness.com/Software/RFID.html&amp;usg=__LWU2C_JVT4GGk4Xl1kVYKPYt0-A=&amp;h=1101&amp;w=1488&amp;sz=332&amp;hl=en&amp;start=2&amp;um=1&amp;tbnid=EsRrZ6pqK_r5MM:&amp;tbnh=111&amp;tbnw=150&amp;prev=/images?q=RFID&amp;um=1&amp;hl=en&amp;rls=com.microsoft:en-us:IE-SearchBox&amp;rlz=1I7GFRC_en&amp;sa=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File:Delta_pylon_near_Madrid.jp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158141" y="3818482"/>
            <a:ext cx="418575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Notes 1           </a:t>
            </a:r>
            <a:b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968706" y="572996"/>
            <a:ext cx="741329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0000FF"/>
                </a:solidFill>
              </a:rPr>
              <a:t>ECE 3317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600" b="1" dirty="0">
                <a:solidFill>
                  <a:srgbClr val="0000FF"/>
                </a:solidFill>
              </a:rPr>
              <a:t>Applied Electromagnetic Waves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Prof. David R. Jackson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Fall 2023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3751997" y="6148316"/>
            <a:ext cx="455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Adapted from notes by Prof. Stuart A. Long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EA1E8E-1C9D-4894-B01B-9160BEDE5AB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40" descr="180px-PAVE_PAWS_Radar_Clear_AFS_Alaska">
            <a:hlinkClick r:id="rId3" tooltip="The PAVE PAWS Radar at Clear AFS, Alaska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782" y="4327374"/>
            <a:ext cx="2547257" cy="22367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41752" y="161925"/>
            <a:ext cx="5486400" cy="457200"/>
          </a:xfrm>
          <a:prstGeom prst="rect">
            <a:avLst/>
          </a:prstGeom>
          <a:gradFill rotWithShape="1">
            <a:gsLst>
              <a:gs pos="0">
                <a:srgbClr val="250CB8"/>
              </a:gs>
              <a:gs pos="100000">
                <a:srgbClr val="0E0448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Announcements (cont.)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741752" y="0"/>
            <a:ext cx="5486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741752" y="685800"/>
            <a:ext cx="5486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741752" y="0"/>
            <a:ext cx="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228152" y="0"/>
            <a:ext cx="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EA1E8E-1C9D-4894-B01B-9160BEDE5AB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85173" y="1577540"/>
            <a:ext cx="8229600" cy="28623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Please read the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charset="0"/>
              </a:rPr>
              <a:t>syllabus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carefully! You are responsible for everything on it! (It is on the Canvas site.)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Please read the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charset="0"/>
              </a:rPr>
              <a:t>UH Academic Honesty Policy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in the online version of the UH Student Handbook (the website is in the syllabus).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Fill out the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charset="0"/>
              </a:rPr>
              <a:t>Academic Honesty and Syllabus Form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, sign it, and return it by the deadline indicated (Aug. 31, 2023) or else you may be dropped. The form is on the Canvas site.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41752" y="161925"/>
            <a:ext cx="5486400" cy="457200"/>
          </a:xfrm>
          <a:prstGeom prst="rect">
            <a:avLst/>
          </a:prstGeom>
          <a:gradFill rotWithShape="1">
            <a:gsLst>
              <a:gs pos="0">
                <a:srgbClr val="250CB8"/>
              </a:gs>
              <a:gs pos="100000">
                <a:srgbClr val="0E0448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Announcements (cont.)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741752" y="0"/>
            <a:ext cx="5486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741752" y="685800"/>
            <a:ext cx="5486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741752" y="0"/>
            <a:ext cx="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228152" y="0"/>
            <a:ext cx="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EA1E8E-1C9D-4894-B01B-9160BEDE5AB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90766" y="1337089"/>
            <a:ext cx="4459875" cy="10002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rPr>
              <a:t>Class attendance is required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rPr>
              <a:t> </a:t>
            </a:r>
            <a:endParaRPr lang="en-US" sz="2400" kern="0" dirty="0">
              <a:solidFill>
                <a:srgbClr val="0000FF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rPr>
              <a:t>Class attendance will be taken.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49430" y="2988652"/>
            <a:ext cx="77724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If you have three </a:t>
            </a: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unexcused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absences, you may be dropped at any time (even at the end of the semester) or fail the course.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To have an absence excused, you must get permission from the instructor </a:t>
            </a: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before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class begins.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85296" y="190500"/>
            <a:ext cx="5486400" cy="457200"/>
          </a:xfrm>
          <a:prstGeom prst="rect">
            <a:avLst/>
          </a:prstGeom>
          <a:gradFill rotWithShape="1">
            <a:gsLst>
              <a:gs pos="0">
                <a:srgbClr val="250CB8"/>
              </a:gs>
              <a:gs pos="100000">
                <a:srgbClr val="0E0448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Class Notes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785296" y="0"/>
            <a:ext cx="5486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785296" y="685800"/>
            <a:ext cx="5486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785296" y="0"/>
            <a:ext cx="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271696" y="0"/>
            <a:ext cx="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EA1E8E-1C9D-4894-B01B-9160BEDE5AB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90550" y="990600"/>
            <a:ext cx="8229600" cy="95410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class notes are on the class Canvas website (both pptx and pdf versions).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09600" y="2257425"/>
            <a:ext cx="79683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 you have trouble reading the equations in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pptx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version, you are most likely having a font problem due to missing MathType fonts or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Handscript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SF font (used to represent time-domain vector fields)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102895" y="4143676"/>
            <a:ext cx="726145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Use the pdf version of the class notes.</a:t>
            </a:r>
          </a:p>
          <a:p>
            <a:pPr marL="233363" lvl="0" indent="-233363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</a:rPr>
              <a:t>Install MathType (see next slide).</a:t>
            </a:r>
            <a:endParaRPr lang="en-US" sz="1800" dirty="0">
              <a:solidFill>
                <a:srgbClr val="000000"/>
              </a:solidFill>
            </a:endParaRPr>
          </a:p>
          <a:p>
            <a:pPr marL="233363" lvl="0" indent="-233363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</a:rPr>
              <a:t>Download the </a:t>
            </a:r>
            <a:r>
              <a:rPr lang="en-US" dirty="0" err="1">
                <a:solidFill>
                  <a:srgbClr val="000000"/>
                </a:solidFill>
              </a:rPr>
              <a:t>Handscript</a:t>
            </a:r>
            <a:r>
              <a:rPr lang="en-US" dirty="0">
                <a:solidFill>
                  <a:srgbClr val="000000"/>
                </a:solidFill>
              </a:rPr>
              <a:t> SF font </a:t>
            </a:r>
            <a:r>
              <a:rPr lang="en-US" sz="1400" dirty="0">
                <a:solidFill>
                  <a:srgbClr val="000000"/>
                </a:solidFill>
              </a:rPr>
              <a:t>(placed on Canvas site under “Handouts”)</a:t>
            </a:r>
            <a:r>
              <a:rPr lang="en-US" dirty="0">
                <a:solidFill>
                  <a:srgbClr val="000000"/>
                </a:solidFill>
              </a:rPr>
              <a:t>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9336" y="3580598"/>
            <a:ext cx="3004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Here is what you can do: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85296" y="190500"/>
            <a:ext cx="5486400" cy="457200"/>
          </a:xfrm>
          <a:prstGeom prst="rect">
            <a:avLst/>
          </a:prstGeom>
          <a:gradFill rotWithShape="1">
            <a:gsLst>
              <a:gs pos="0">
                <a:srgbClr val="250CB8"/>
              </a:gs>
              <a:gs pos="100000">
                <a:srgbClr val="0E0448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MathType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785296" y="0"/>
            <a:ext cx="5486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785296" y="685800"/>
            <a:ext cx="5486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785296" y="0"/>
            <a:ext cx="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271696" y="0"/>
            <a:ext cx="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EA1E8E-1C9D-4894-B01B-9160BEDE5AB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173D81-8DF2-E650-9D3B-ED11DEDF9E57}"/>
              </a:ext>
            </a:extLst>
          </p:cNvPr>
          <p:cNvSpPr txBox="1"/>
          <p:nvPr/>
        </p:nvSpPr>
        <p:spPr>
          <a:xfrm>
            <a:off x="811164" y="1589268"/>
            <a:ext cx="7219331" cy="2756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 order to obtain a free license, please fill out and submit the form that is found at the link below: </a:t>
            </a:r>
            <a:endParaRPr lang="en-US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https://forms.office.com/r/sd0agNuawV</a:t>
            </a:r>
            <a:endParaRPr lang="en-US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338" marR="0" indent="-287338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For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more information about MathType, please see: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https://www.egr.uh.edu/sites/ccoe.egr.uh.edu/files/files/mathtype_for_making_and_managing_equations.pdf</a:t>
            </a:r>
            <a:endParaRPr lang="en-US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4750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85296" y="190500"/>
            <a:ext cx="5486400" cy="457200"/>
          </a:xfrm>
          <a:prstGeom prst="rect">
            <a:avLst/>
          </a:prstGeom>
          <a:gradFill rotWithShape="1">
            <a:gsLst>
              <a:gs pos="0">
                <a:srgbClr val="250CB8"/>
              </a:gs>
              <a:gs pos="100000">
                <a:srgbClr val="0E0448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Reading Assignments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785296" y="0"/>
            <a:ext cx="5486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785296" y="685800"/>
            <a:ext cx="5486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785296" y="0"/>
            <a:ext cx="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271696" y="0"/>
            <a:ext cx="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EA1E8E-1C9D-4894-B01B-9160BEDE5AB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09773" y="1397082"/>
            <a:ext cx="8229600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400" noProof="0" dirty="0">
                <a:solidFill>
                  <a:srgbClr val="000000"/>
                </a:solidFill>
              </a:rPr>
              <a:t>Reading assignments are posted on the Canvas site from both of the recommended texts.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89902" y="2801607"/>
            <a:ext cx="796834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Please follow along with the class notes and read the corresponding sections in the book(s).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Ideally, it would be good to read the appropriate sections in the book before and after seeing the lecture.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1" name="Text Box 33"/>
          <p:cNvSpPr txBox="1">
            <a:spLocks noChangeArrowheads="1"/>
          </p:cNvSpPr>
          <p:nvPr/>
        </p:nvSpPr>
        <p:spPr bwMode="auto">
          <a:xfrm>
            <a:off x="457200" y="1143000"/>
            <a:ext cx="7924800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</a:rPr>
              <a:t>Motivation:</a:t>
            </a:r>
          </a:p>
          <a:p>
            <a:pPr>
              <a:spcBef>
                <a:spcPct val="50000"/>
              </a:spcBef>
            </a:pPr>
            <a:endParaRPr lang="en-US" sz="800" b="1" i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i="1" dirty="0">
                <a:cs typeface="Arial" charset="0"/>
              </a:rPr>
              <a:t>Most basic of all ECE courses</a:t>
            </a:r>
            <a:r>
              <a:rPr lang="en-US" i="1" dirty="0">
                <a:cs typeface="Arial" charset="0"/>
              </a:rPr>
              <a:t>: Electromagnetics provides the foundation for all electrical sciences and engineering. All of circuit theory and power engineering is a special case (low frequency, where dimensions are small relative to a wavelength). </a:t>
            </a:r>
          </a:p>
          <a:p>
            <a:pPr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b="1" i="1" dirty="0">
                <a:cs typeface="Arial" charset="0"/>
              </a:rPr>
              <a:t>Electromagnetics explains physical phenomena</a:t>
            </a:r>
            <a:r>
              <a:rPr lang="en-US" i="1" dirty="0">
                <a:cs typeface="Arial" charset="0"/>
              </a:rPr>
              <a:t>: What is light? How do electric and magnetic fields behave?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b="1" i="1" dirty="0">
                <a:cs typeface="Arial" charset="0"/>
              </a:rPr>
              <a:t>Important to know about EM</a:t>
            </a:r>
            <a:r>
              <a:rPr lang="en-US" i="1" dirty="0">
                <a:cs typeface="Arial" charset="0"/>
              </a:rPr>
              <a:t>: It is extremely important for areas such as wireless communications, microwave engineering, RF design. It is also very important for power engineering and micro/nano-electronics.  It is also good to know for all areas of ECE.  </a:t>
            </a:r>
            <a:endParaRPr lang="el-GR" i="1" dirty="0"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EA1E8E-1C9D-4894-B01B-9160BEDE5A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892761" y="295897"/>
            <a:ext cx="5486400" cy="457200"/>
          </a:xfrm>
          <a:prstGeom prst="rect">
            <a:avLst/>
          </a:prstGeom>
          <a:gradFill rotWithShape="1">
            <a:gsLst>
              <a:gs pos="0">
                <a:srgbClr val="250CB8"/>
              </a:gs>
              <a:gs pos="100000">
                <a:srgbClr val="0E0448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Why study electromagnetic waves?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1643380" y="141518"/>
            <a:ext cx="5486400" cy="457200"/>
          </a:xfrm>
          <a:prstGeom prst="rect">
            <a:avLst/>
          </a:prstGeom>
          <a:gradFill rotWithShape="1">
            <a:gsLst>
              <a:gs pos="0">
                <a:srgbClr val="250CB8"/>
              </a:gs>
              <a:gs pos="100000">
                <a:srgbClr val="0E0448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Applications</a:t>
            </a: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304800" y="0"/>
            <a:ext cx="5486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304800" y="685800"/>
            <a:ext cx="5486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>
            <a:off x="304800" y="0"/>
            <a:ext cx="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5791200" y="0"/>
            <a:ext cx="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191" name="Picture 31" descr="Vertex_Antenna_RGB_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58829"/>
            <a:ext cx="1852613" cy="1905000"/>
          </a:xfrm>
          <a:prstGeom prst="rect">
            <a:avLst/>
          </a:prstGeom>
          <a:noFill/>
        </p:spPr>
      </p:pic>
      <p:sp>
        <p:nvSpPr>
          <p:cNvPr id="92192" name="Text Box 32"/>
          <p:cNvSpPr txBox="1">
            <a:spLocks noChangeArrowheads="1"/>
          </p:cNvSpPr>
          <p:nvPr/>
        </p:nvSpPr>
        <p:spPr bwMode="auto">
          <a:xfrm>
            <a:off x="1595843" y="880979"/>
            <a:ext cx="1159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Antennas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2195" name="Text Box 35"/>
          <p:cNvSpPr txBox="1">
            <a:spLocks noChangeArrowheads="1"/>
          </p:cNvSpPr>
          <p:nvPr/>
        </p:nvSpPr>
        <p:spPr bwMode="auto">
          <a:xfrm>
            <a:off x="696301" y="4273973"/>
            <a:ext cx="2922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Wireless Communications</a:t>
            </a:r>
          </a:p>
        </p:txBody>
      </p:sp>
      <p:pic>
        <p:nvPicPr>
          <p:cNvPr id="92198" name="Picture 38" descr="Bluetoo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0730" y="5065292"/>
            <a:ext cx="1219200" cy="1219200"/>
          </a:xfrm>
          <a:prstGeom prst="rect">
            <a:avLst/>
          </a:prstGeom>
          <a:noFill/>
        </p:spPr>
      </p:pic>
      <p:pic>
        <p:nvPicPr>
          <p:cNvPr id="92200" name="Picture 40" descr="180px-PAVE_PAWS_Radar_Clear_AFS_Alaska">
            <a:hlinkClick r:id="rId5" tooltip="The PAVE PAWS Radar at Clear AFS, Alaska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491818"/>
            <a:ext cx="2057400" cy="1806575"/>
          </a:xfrm>
          <a:prstGeom prst="rect">
            <a:avLst/>
          </a:prstGeom>
          <a:noFill/>
        </p:spPr>
      </p:pic>
      <p:pic>
        <p:nvPicPr>
          <p:cNvPr id="92202" name="Picture 42" descr="Blma%2520NS-60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1400" y="1460139"/>
            <a:ext cx="1937324" cy="1903690"/>
          </a:xfrm>
          <a:prstGeom prst="rect">
            <a:avLst/>
          </a:prstGeom>
          <a:noFill/>
        </p:spPr>
      </p:pic>
      <p:pic>
        <p:nvPicPr>
          <p:cNvPr id="92204" name="Picture 44" descr="RFID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92721" y="4931942"/>
            <a:ext cx="1828800" cy="1352550"/>
          </a:xfrm>
          <a:prstGeom prst="rect">
            <a:avLst/>
          </a:prstGeom>
          <a:noFill/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EA1E8E-1C9D-4894-B01B-9160BEDE5AB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/>
          <a:srcRect l="29745" r="25840"/>
          <a:stretch/>
        </p:blipFill>
        <p:spPr>
          <a:xfrm>
            <a:off x="756802" y="4855047"/>
            <a:ext cx="1439537" cy="18188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23258" y="4766674"/>
            <a:ext cx="2146942" cy="1531486"/>
          </a:xfrm>
          <a:prstGeom prst="rect">
            <a:avLst/>
          </a:prstGeom>
          <a:solidFill>
            <a:srgbClr val="E1F2F3"/>
          </a:solidFill>
        </p:spPr>
      </p:pic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6316737" y="880979"/>
            <a:ext cx="81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Radar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173848" y="4266106"/>
            <a:ext cx="1270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RF circuits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052" name="Picture 4" descr="ULM Doppler radar helping save lives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22"/>
          <a:stretch/>
        </p:blipFill>
        <p:spPr bwMode="auto">
          <a:xfrm>
            <a:off x="6859370" y="1504199"/>
            <a:ext cx="1755820" cy="180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4961006" y="4285966"/>
            <a:ext cx="7381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RFID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65550" y="195948"/>
            <a:ext cx="5486400" cy="457200"/>
          </a:xfrm>
          <a:prstGeom prst="rect">
            <a:avLst/>
          </a:prstGeom>
          <a:gradFill rotWithShape="1">
            <a:gsLst>
              <a:gs pos="0">
                <a:srgbClr val="250CB8"/>
              </a:gs>
              <a:gs pos="100000">
                <a:srgbClr val="0E0448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Applications (cont.)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665550" y="0"/>
            <a:ext cx="5486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665550" y="685800"/>
            <a:ext cx="5486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665550" y="0"/>
            <a:ext cx="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151950" y="0"/>
            <a:ext cx="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304800" y="914400"/>
            <a:ext cx="8618862" cy="2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b="1" i="1" dirty="0">
                <a:solidFill>
                  <a:srgbClr val="0000FF"/>
                </a:solidFill>
              </a:rPr>
              <a:t>Computer and Electronic Applications</a:t>
            </a:r>
            <a:r>
              <a:rPr lang="en-US" i="1" dirty="0">
                <a:solidFill>
                  <a:srgbClr val="0000FF"/>
                </a:solidFill>
              </a:rPr>
              <a:t>: 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i="1" dirty="0"/>
              <a:t>At higher frequencies </a:t>
            </a:r>
            <a:r>
              <a:rPr lang="en-US" i="1" u="sng" dirty="0"/>
              <a:t>transmission line effects</a:t>
            </a:r>
            <a:r>
              <a:rPr lang="en-US" i="1" dirty="0"/>
              <a:t>  issues become more important. It becomes necessary to model the electromagnetic performance of the system (simple circuit theory is no longer adequate). 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i="1" dirty="0"/>
              <a:t>Electromagnetic Compatibility (EMC) and Electromagnetic Interference (EMI) also become important at high frequency due to </a:t>
            </a:r>
            <a:r>
              <a:rPr lang="en-US" i="1" u="sng" dirty="0"/>
              <a:t>radiation</a:t>
            </a:r>
            <a:r>
              <a:rPr lang="en-US" i="1" dirty="0"/>
              <a:t> and </a:t>
            </a:r>
            <a:r>
              <a:rPr lang="en-US" i="1" u="sng" dirty="0"/>
              <a:t>coupling effects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EA1E8E-1C9D-4894-B01B-9160BEDE5AB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141" y="3867899"/>
            <a:ext cx="3594690" cy="2392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2045" y="3867899"/>
            <a:ext cx="4091617" cy="219395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725488" y="1108075"/>
            <a:ext cx="7542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In ECE 3318, you become familiar with </a:t>
            </a:r>
            <a:r>
              <a:rPr lang="en-US" sz="2000" dirty="0">
                <a:solidFill>
                  <a:srgbClr val="FF0000"/>
                </a:solidFill>
              </a:rPr>
              <a:t>static fields</a:t>
            </a:r>
            <a:r>
              <a:rPr lang="en-US" sz="2000" dirty="0"/>
              <a:t>. You also become familiar with </a:t>
            </a:r>
            <a:r>
              <a:rPr lang="en-US" sz="2000" dirty="0">
                <a:solidFill>
                  <a:srgbClr val="FF0000"/>
                </a:solidFill>
              </a:rPr>
              <a:t>vector calculus</a:t>
            </a:r>
            <a:r>
              <a:rPr lang="en-US" sz="2000" dirty="0"/>
              <a:t>.</a:t>
            </a:r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720044" y="2014538"/>
            <a:ext cx="6938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 In ECE 3317, we will deal with </a:t>
            </a:r>
            <a:r>
              <a:rPr lang="en-US" sz="2000" dirty="0">
                <a:solidFill>
                  <a:srgbClr val="FF0000"/>
                </a:solidFill>
              </a:rPr>
              <a:t>time-varying fields</a:t>
            </a:r>
            <a:r>
              <a:rPr lang="en-US" sz="2000" dirty="0"/>
              <a:t>.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EA1E8E-1C9D-4894-B01B-9160BEDE5A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65550" y="195948"/>
            <a:ext cx="5486400" cy="457200"/>
          </a:xfrm>
          <a:prstGeom prst="rect">
            <a:avLst/>
          </a:prstGeom>
          <a:gradFill rotWithShape="1">
            <a:gsLst>
              <a:gs pos="0">
                <a:srgbClr val="250CB8"/>
              </a:gs>
              <a:gs pos="100000">
                <a:srgbClr val="0E0448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Course Theme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61381" y="3484654"/>
            <a:ext cx="7682017" cy="139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ECE 5317: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Microwave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Engineering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Prereq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ECE 3317. Transmission lines, waveguides, microstrip circuits, microwave circuit theory, scattering matrices, impedance transformers,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resonators,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and filters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>
          <a:xfrm>
            <a:off x="639608" y="4841906"/>
            <a:ext cx="7834417" cy="161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fontAlgn="auto">
              <a:spcBef>
                <a:spcPts val="20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Char char="n"/>
            </a:pPr>
            <a:r>
              <a:rPr lang="en-US" sz="1800" b="1" kern="1200" dirty="0">
                <a:latin typeface="Arial" pitchFamily="34" charset="0"/>
                <a:cs typeface="Arial" pitchFamily="34" charset="0"/>
              </a:rPr>
              <a:t>ECE 5318: Antenna Engineering</a:t>
            </a:r>
            <a:br>
              <a:rPr lang="en-US" sz="1800" b="1" kern="1200" dirty="0">
                <a:latin typeface="Arial" pitchFamily="34" charset="0"/>
                <a:cs typeface="Arial" pitchFamily="34" charset="0"/>
              </a:rPr>
            </a:br>
            <a:r>
              <a:rPr lang="en-US" sz="1800" kern="1200" dirty="0" err="1">
                <a:latin typeface="Arial" pitchFamily="34" charset="0"/>
                <a:cs typeface="Arial" pitchFamily="34" charset="0"/>
              </a:rPr>
              <a:t>Prereq</a:t>
            </a:r>
            <a:r>
              <a:rPr lang="en-US" sz="1800" kern="1200" dirty="0">
                <a:latin typeface="Arial" pitchFamily="34" charset="0"/>
                <a:cs typeface="Arial" pitchFamily="34" charset="0"/>
              </a:rPr>
              <a:t>: ECE 3317. Antenna concepts, linear wire antennas, linear arrays, aperture and horn antennas, microstrip antennas, dielectric resonator antennas, frequency-independent antennas, and measurement techniques.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861" y="2818698"/>
            <a:ext cx="6692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More specialized courses (these require ECE 3317):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EA1E8E-1C9D-4894-B01B-9160BEDE5A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65550" y="195948"/>
            <a:ext cx="5486400" cy="457200"/>
          </a:xfrm>
          <a:prstGeom prst="rect">
            <a:avLst/>
          </a:prstGeom>
          <a:gradFill rotWithShape="1">
            <a:gsLst>
              <a:gs pos="0">
                <a:srgbClr val="250CB8"/>
              </a:gs>
              <a:gs pos="100000">
                <a:srgbClr val="0E0448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Course Theme (cont.)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19325" y="819150"/>
            <a:ext cx="4076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ECE 3317 (ECE 5317, ECE 5318)</a:t>
            </a:r>
          </a:p>
        </p:txBody>
      </p:sp>
      <p:pic>
        <p:nvPicPr>
          <p:cNvPr id="35" name="Picture 4" descr="lpf_stepped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950" y="4270375"/>
            <a:ext cx="38004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4176713" y="6388990"/>
            <a:ext cx="4862512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 microwave filter constructed from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microstrip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7" name="Picture 6" descr="nxp_mm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9369" y="1359435"/>
            <a:ext cx="27463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018088" y="3381910"/>
            <a:ext cx="3208337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 microwave integrated circuit.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83868" y="6370825"/>
            <a:ext cx="2868612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microstrip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antenna array.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" name="Picture 14" descr="celltowe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613" y="1438810"/>
            <a:ext cx="2459037" cy="2085975"/>
          </a:xfrm>
          <a:prstGeom prst="rect">
            <a:avLst/>
          </a:prstGeom>
          <a:noFill/>
        </p:spPr>
      </p:pic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46075" y="3593933"/>
            <a:ext cx="3527425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 cell-phone base-station antenna.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2" name="Picture 19" descr="ant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408" y="4215176"/>
            <a:ext cx="2641600" cy="2144712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3438008" y="3019425"/>
            <a:ext cx="19413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Frequency 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3407343" y="2374532"/>
            <a:ext cx="549041" cy="577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480611" y="2397927"/>
            <a:ext cx="551031" cy="573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438008" y="3388757"/>
            <a:ext cx="594977" cy="826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533687" y="3408234"/>
            <a:ext cx="606205" cy="756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EA1E8E-1C9D-4894-B01B-9160BEDE5A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65550" y="195948"/>
            <a:ext cx="5486400" cy="457200"/>
          </a:xfrm>
          <a:prstGeom prst="rect">
            <a:avLst/>
          </a:prstGeom>
          <a:gradFill rotWithShape="1">
            <a:gsLst>
              <a:gs pos="0">
                <a:srgbClr val="250CB8"/>
              </a:gs>
              <a:gs pos="100000">
                <a:srgbClr val="0E0448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Course Theme (cont.)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78871" y="3559918"/>
            <a:ext cx="3208337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A transformer in a substation.</a:t>
            </a:r>
            <a:endParaRPr lang="en-US" sz="1600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26329" y="3690550"/>
            <a:ext cx="3527425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Power buses in a substation.</a:t>
            </a:r>
            <a:endParaRPr lang="en-US" sz="1600" dirty="0"/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498474" y="1536245"/>
          <a:ext cx="2842936" cy="2037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hoto Editor Photo" r:id="rId3" imgW="2857899" imgH="2048161" progId="">
                  <p:embed/>
                </p:oleObj>
              </mc:Choice>
              <mc:Fallback>
                <p:oleObj name="Photo Editor Photo" r:id="rId3" imgW="2857899" imgH="2048161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4" y="1536245"/>
                        <a:ext cx="2842936" cy="2037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6736" y="1510484"/>
            <a:ext cx="2730256" cy="203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upload.wikimedia.org/wikipedia/commons/thumb/c/cd/Delta_pylon_near_Madrid.jpg/225px-Delta_pylon_near_Madri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5684" y="4260702"/>
            <a:ext cx="1582592" cy="2110123"/>
          </a:xfrm>
          <a:prstGeom prst="rect">
            <a:avLst/>
          </a:prstGeom>
          <a:noFill/>
        </p:spPr>
      </p:pic>
      <p:pic>
        <p:nvPicPr>
          <p:cNvPr id="11" name="Picture 2" descr="https://encrypted-tbn1.gstatic.com/images?q=tbn:ANd9GcTRcKXqyQWDMctzsoMIQm26W_6LMqvE9Xu1R-uGWA88mG3nilNia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5606" y="4171785"/>
            <a:ext cx="2997812" cy="224546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40683" y="4381868"/>
            <a:ext cx="18261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 Frequency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022600" y="3355975"/>
            <a:ext cx="529880" cy="9047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018799" y="3355975"/>
            <a:ext cx="657251" cy="9047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840683" y="4814700"/>
            <a:ext cx="711798" cy="903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80299" y="4814700"/>
            <a:ext cx="657251" cy="903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24250" y="904875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ECE 3318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5055" y="6436137"/>
            <a:ext cx="3527425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dirty="0">
                <a:solidFill>
                  <a:srgbClr val="0000FF"/>
                </a:solidFill>
              </a:rPr>
              <a:t>Overhead high-voltage power lines</a:t>
            </a:r>
            <a:endParaRPr lang="en-US" sz="1600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923349" y="6446927"/>
            <a:ext cx="4862512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Large AC generators at Hoover Dam.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74410" y="266700"/>
            <a:ext cx="5486400" cy="457200"/>
          </a:xfrm>
          <a:prstGeom prst="rect">
            <a:avLst/>
          </a:prstGeom>
          <a:gradFill rotWithShape="1">
            <a:gsLst>
              <a:gs pos="0">
                <a:srgbClr val="250CB8"/>
              </a:gs>
              <a:gs pos="100000">
                <a:srgbClr val="0E0448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Homework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774410" y="0"/>
            <a:ext cx="5486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774410" y="685800"/>
            <a:ext cx="5486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774410" y="0"/>
            <a:ext cx="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260810" y="0"/>
            <a:ext cx="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464578" y="1618494"/>
            <a:ext cx="8450810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3550" indent="-463550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Homework is normally assigned once per week. It is due at the beginning of class on the due date (submitted in class).  </a:t>
            </a:r>
          </a:p>
          <a:p>
            <a:pPr marL="463550" indent="-463550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Homework will be distributed via the class Canvas site. </a:t>
            </a:r>
          </a:p>
          <a:p>
            <a:pPr marL="463550" indent="-463550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Please staple it, fold it (vertically), and write on the outside the following: the class number (ECE 3317), the name of instructor (Prof. Jackson), and the homework assignment number (e.g., HW 1).</a:t>
            </a:r>
          </a:p>
          <a:p>
            <a:pPr marL="463550" indent="-463550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No late homework is accepted.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EA1E8E-1C9D-4894-B01B-9160BEDE5AB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74410" y="266700"/>
            <a:ext cx="5486400" cy="457200"/>
          </a:xfrm>
          <a:prstGeom prst="rect">
            <a:avLst/>
          </a:prstGeom>
          <a:gradFill rotWithShape="1">
            <a:gsLst>
              <a:gs pos="0">
                <a:srgbClr val="250CB8"/>
              </a:gs>
              <a:gs pos="100000">
                <a:srgbClr val="0E0448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Announcements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774410" y="0"/>
            <a:ext cx="5486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774410" y="685800"/>
            <a:ext cx="5486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774410" y="0"/>
            <a:ext cx="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260810" y="0"/>
            <a:ext cx="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805067" y="1633242"/>
            <a:ext cx="7970211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3550" indent="-463550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All important announcements will be placed on the class Canvas site in the “Announcements” section. It is your responsibility to check this often.</a:t>
            </a:r>
          </a:p>
          <a:p>
            <a:pPr marL="463550" indent="-463550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Sometimes emails will be sent to the class, so it is your responsibility to make sure that your university email is working properly.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EA1E8E-1C9D-4894-B01B-9160BEDE5AB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061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949</Words>
  <Application>Microsoft Office PowerPoint</Application>
  <PresentationFormat>On-screen Show (4:3)</PresentationFormat>
  <Paragraphs>107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Wingdings</vt:lpstr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Aspen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 Manzanilla</dc:creator>
  <cp:lastModifiedBy>Jackson, David R</cp:lastModifiedBy>
  <cp:revision>187</cp:revision>
  <dcterms:created xsi:type="dcterms:W3CDTF">2006-03-04T19:44:29Z</dcterms:created>
  <dcterms:modified xsi:type="dcterms:W3CDTF">2023-08-13T23:57:36Z</dcterms:modified>
</cp:coreProperties>
</file>