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8" r:id="rId2"/>
    <p:sldId id="328" r:id="rId3"/>
    <p:sldId id="333" r:id="rId4"/>
    <p:sldId id="330" r:id="rId5"/>
    <p:sldId id="331" r:id="rId6"/>
    <p:sldId id="332" r:id="rId7"/>
    <p:sldId id="334" r:id="rId8"/>
    <p:sldId id="351" r:id="rId9"/>
    <p:sldId id="335" r:id="rId10"/>
    <p:sldId id="354" r:id="rId11"/>
    <p:sldId id="355" r:id="rId12"/>
    <p:sldId id="336" r:id="rId13"/>
    <p:sldId id="337" r:id="rId14"/>
    <p:sldId id="352" r:id="rId15"/>
    <p:sldId id="338" r:id="rId16"/>
    <p:sldId id="339" r:id="rId17"/>
    <p:sldId id="350" r:id="rId18"/>
    <p:sldId id="357" r:id="rId19"/>
    <p:sldId id="340" r:id="rId20"/>
    <p:sldId id="341" r:id="rId21"/>
    <p:sldId id="349" r:id="rId22"/>
    <p:sldId id="342" r:id="rId23"/>
    <p:sldId id="345" r:id="rId24"/>
    <p:sldId id="346" r:id="rId25"/>
    <p:sldId id="343" r:id="rId26"/>
    <p:sldId id="344" r:id="rId27"/>
    <p:sldId id="347" r:id="rId28"/>
    <p:sldId id="348" r:id="rId29"/>
    <p:sldId id="353" r:id="rId30"/>
    <p:sldId id="356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z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CCFFFF"/>
    <a:srgbClr val="FFFF99"/>
    <a:srgbClr val="FFFF00"/>
    <a:srgbClr val="2C842C"/>
    <a:srgbClr val="339933"/>
    <a:srgbClr val="FF0000"/>
    <a:srgbClr val="FF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52886" autoAdjust="0"/>
  </p:normalViewPr>
  <p:slideViewPr>
    <p:cSldViewPr snapToGrid="0">
      <p:cViewPr>
        <p:scale>
          <a:sx n="110" d="100"/>
          <a:sy n="110" d="100"/>
        </p:scale>
        <p:origin x="234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14.wmf"/><Relationship Id="rId11" Type="http://schemas.openxmlformats.org/officeDocument/2006/relationships/image" Target="../media/image48.wmf"/><Relationship Id="rId5" Type="http://schemas.openxmlformats.org/officeDocument/2006/relationships/image" Target="../media/image13.wmf"/><Relationship Id="rId10" Type="http://schemas.openxmlformats.org/officeDocument/2006/relationships/image" Target="../media/image47.wmf"/><Relationship Id="rId4" Type="http://schemas.openxmlformats.org/officeDocument/2006/relationships/image" Target="../media/image12.wmf"/><Relationship Id="rId9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40.wmf"/><Relationship Id="rId7" Type="http://schemas.openxmlformats.org/officeDocument/2006/relationships/image" Target="../media/image13.wmf"/><Relationship Id="rId12" Type="http://schemas.openxmlformats.org/officeDocument/2006/relationships/image" Target="../media/image4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12.wmf"/><Relationship Id="rId11" Type="http://schemas.openxmlformats.org/officeDocument/2006/relationships/image" Target="../media/image4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41.wmf"/><Relationship Id="rId9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6.wmf"/><Relationship Id="rId7" Type="http://schemas.openxmlformats.org/officeDocument/2006/relationships/image" Target="../media/image14.wmf"/><Relationship Id="rId2" Type="http://schemas.openxmlformats.org/officeDocument/2006/relationships/image" Target="../media/image45.wmf"/><Relationship Id="rId1" Type="http://schemas.openxmlformats.org/officeDocument/2006/relationships/image" Target="../media/image53.wmf"/><Relationship Id="rId6" Type="http://schemas.openxmlformats.org/officeDocument/2006/relationships/image" Target="../media/image13.wmf"/><Relationship Id="rId11" Type="http://schemas.openxmlformats.org/officeDocument/2006/relationships/image" Target="../media/image47.wmf"/><Relationship Id="rId5" Type="http://schemas.openxmlformats.org/officeDocument/2006/relationships/image" Target="../media/image12.wmf"/><Relationship Id="rId10" Type="http://schemas.openxmlformats.org/officeDocument/2006/relationships/image" Target="../media/image34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e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4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7" Type="http://schemas.openxmlformats.org/officeDocument/2006/relationships/image" Target="../media/image47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8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86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102.wmf"/><Relationship Id="rId7" Type="http://schemas.openxmlformats.org/officeDocument/2006/relationships/image" Target="../media/image105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10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12.wmf"/><Relationship Id="rId7" Type="http://schemas.openxmlformats.org/officeDocument/2006/relationships/image" Target="../media/image99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98.wmf"/><Relationship Id="rId5" Type="http://schemas.openxmlformats.org/officeDocument/2006/relationships/image" Target="../media/image113.wmf"/><Relationship Id="rId4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31.wmf"/><Relationship Id="rId7" Type="http://schemas.openxmlformats.org/officeDocument/2006/relationships/image" Target="../media/image117.wmf"/><Relationship Id="rId2" Type="http://schemas.openxmlformats.org/officeDocument/2006/relationships/image" Target="../media/image30.wmf"/><Relationship Id="rId1" Type="http://schemas.openxmlformats.org/officeDocument/2006/relationships/image" Target="../media/image115.wmf"/><Relationship Id="rId6" Type="http://schemas.openxmlformats.org/officeDocument/2006/relationships/image" Target="../media/image116.wmf"/><Relationship Id="rId5" Type="http://schemas.openxmlformats.org/officeDocument/2006/relationships/image" Target="../media/image4.wmf"/><Relationship Id="rId4" Type="http://schemas.openxmlformats.org/officeDocument/2006/relationships/image" Target="../media/image27.wmf"/><Relationship Id="rId9" Type="http://schemas.openxmlformats.org/officeDocument/2006/relationships/image" Target="../media/image119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2.wmf"/><Relationship Id="rId7" Type="http://schemas.openxmlformats.org/officeDocument/2006/relationships/image" Target="../media/image125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10" Type="http://schemas.openxmlformats.org/officeDocument/2006/relationships/image" Target="../media/image128.wmf"/><Relationship Id="rId4" Type="http://schemas.openxmlformats.org/officeDocument/2006/relationships/image" Target="../media/image27.wmf"/><Relationship Id="rId9" Type="http://schemas.openxmlformats.org/officeDocument/2006/relationships/image" Target="../media/image1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2.wmf"/><Relationship Id="rId3" Type="http://schemas.openxmlformats.org/officeDocument/2006/relationships/image" Target="../media/image21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4.wmf"/><Relationship Id="rId9" Type="http://schemas.openxmlformats.org/officeDocument/2006/relationships/image" Target="../media/image13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33.wmf"/><Relationship Id="rId6" Type="http://schemas.openxmlformats.org/officeDocument/2006/relationships/image" Target="../media/image13.wmf"/><Relationship Id="rId11" Type="http://schemas.openxmlformats.org/officeDocument/2006/relationships/image" Target="../media/image35.wmf"/><Relationship Id="rId5" Type="http://schemas.openxmlformats.org/officeDocument/2006/relationships/image" Target="../media/image12.wmf"/><Relationship Id="rId10" Type="http://schemas.openxmlformats.org/officeDocument/2006/relationships/image" Target="../media/image34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0.wmf"/><Relationship Id="rId7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33.wmf"/><Relationship Id="rId6" Type="http://schemas.openxmlformats.org/officeDocument/2006/relationships/image" Target="../media/image15.wmf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1.wmf"/><Relationship Id="rId7" Type="http://schemas.openxmlformats.org/officeDocument/2006/relationships/image" Target="../media/image14.wmf"/><Relationship Id="rId12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13.wmf"/><Relationship Id="rId11" Type="http://schemas.openxmlformats.org/officeDocument/2006/relationships/image" Target="../media/image43.wmf"/><Relationship Id="rId5" Type="http://schemas.openxmlformats.org/officeDocument/2006/relationships/image" Target="../media/image12.wmf"/><Relationship Id="rId10" Type="http://schemas.openxmlformats.org/officeDocument/2006/relationships/image" Target="../media/image4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003B5BE-AC97-42BA-B32F-4117E682F8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4ACB095-EDF9-4D1D-80F1-5FE7EBE0E5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3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8DCCC-9E0B-4614-9052-BF375F607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6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14.wmf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92.bin"/><Relationship Id="rId5" Type="http://schemas.openxmlformats.org/officeDocument/2006/relationships/image" Target="../media/image39.wmf"/><Relationship Id="rId15" Type="http://schemas.openxmlformats.org/officeDocument/2006/relationships/image" Target="../media/image13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01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34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5.wmf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04.bin"/><Relationship Id="rId5" Type="http://schemas.openxmlformats.org/officeDocument/2006/relationships/image" Target="../media/image45.wmf"/><Relationship Id="rId15" Type="http://schemas.openxmlformats.org/officeDocument/2006/relationships/image" Target="../media/image14.wmf"/><Relationship Id="rId23" Type="http://schemas.openxmlformats.org/officeDocument/2006/relationships/image" Target="../media/image47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10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10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14.bin"/><Relationship Id="rId26" Type="http://schemas.openxmlformats.org/officeDocument/2006/relationships/oleObject" Target="../embeddings/oleObject118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5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13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117.bin"/><Relationship Id="rId5" Type="http://schemas.openxmlformats.org/officeDocument/2006/relationships/image" Target="../media/image51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Relationship Id="rId27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6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6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14.wmf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29.bin"/><Relationship Id="rId5" Type="http://schemas.openxmlformats.org/officeDocument/2006/relationships/image" Target="../media/image53.wmf"/><Relationship Id="rId15" Type="http://schemas.openxmlformats.org/officeDocument/2006/relationships/image" Target="../media/image13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1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5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13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40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6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8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151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3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8.bin"/><Relationship Id="rId11" Type="http://schemas.openxmlformats.org/officeDocument/2006/relationships/image" Target="../media/image12.wmf"/><Relationship Id="rId5" Type="http://schemas.openxmlformats.org/officeDocument/2006/relationships/image" Target="../media/image71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7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15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15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164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1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60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16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7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71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3.bin"/><Relationship Id="rId20" Type="http://schemas.openxmlformats.org/officeDocument/2006/relationships/image" Target="../media/image93.e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68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70.bin"/><Relationship Id="rId19" Type="http://schemas.openxmlformats.org/officeDocument/2006/relationships/oleObject" Target="../embeddings/oleObject175.bin"/><Relationship Id="rId4" Type="http://schemas.openxmlformats.org/officeDocument/2006/relationships/oleObject" Target="../embeddings/oleObject167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7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80.bin"/><Relationship Id="rId17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2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7.bin"/><Relationship Id="rId11" Type="http://schemas.openxmlformats.org/officeDocument/2006/relationships/image" Target="../media/image96.wmf"/><Relationship Id="rId5" Type="http://schemas.openxmlformats.org/officeDocument/2006/relationships/image" Target="../media/image86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6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8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9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87.bin"/><Relationship Id="rId17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9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84.bin"/><Relationship Id="rId11" Type="http://schemas.openxmlformats.org/officeDocument/2006/relationships/image" Target="../media/image82.wmf"/><Relationship Id="rId5" Type="http://schemas.openxmlformats.org/officeDocument/2006/relationships/image" Target="../media/image100.wmf"/><Relationship Id="rId15" Type="http://schemas.openxmlformats.org/officeDocument/2006/relationships/image" Target="../media/image104.wmf"/><Relationship Id="rId10" Type="http://schemas.openxmlformats.org/officeDocument/2006/relationships/oleObject" Target="../embeddings/oleObject186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183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8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98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95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7.bin"/><Relationship Id="rId20" Type="http://schemas.openxmlformats.org/officeDocument/2006/relationships/image" Target="../media/image109.emf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92.bin"/><Relationship Id="rId11" Type="http://schemas.openxmlformats.org/officeDocument/2006/relationships/image" Target="../media/image108.wmf"/><Relationship Id="rId5" Type="http://schemas.openxmlformats.org/officeDocument/2006/relationships/image" Target="../media/image10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94.bin"/><Relationship Id="rId19" Type="http://schemas.openxmlformats.org/officeDocument/2006/relationships/oleObject" Target="../embeddings/oleObject199.bin"/><Relationship Id="rId4" Type="http://schemas.openxmlformats.org/officeDocument/2006/relationships/oleObject" Target="../embeddings/oleObject191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9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2.bin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207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204.bin"/><Relationship Id="rId17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6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01.bin"/><Relationship Id="rId11" Type="http://schemas.openxmlformats.org/officeDocument/2006/relationships/image" Target="../media/image96.wmf"/><Relationship Id="rId5" Type="http://schemas.openxmlformats.org/officeDocument/2006/relationships/image" Target="../media/image110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203.bin"/><Relationship Id="rId19" Type="http://schemas.openxmlformats.org/officeDocument/2006/relationships/image" Target="../media/image114.wmf"/><Relationship Id="rId4" Type="http://schemas.openxmlformats.org/officeDocument/2006/relationships/oleObject" Target="../embeddings/oleObject200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20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215.bin"/><Relationship Id="rId3" Type="http://schemas.openxmlformats.org/officeDocument/2006/relationships/notesSlide" Target="../notesSlides/notesSlide29.xml"/><Relationship Id="rId21" Type="http://schemas.openxmlformats.org/officeDocument/2006/relationships/image" Target="../media/image119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12.bin"/><Relationship Id="rId17" Type="http://schemas.openxmlformats.org/officeDocument/2006/relationships/image" Target="../media/image1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4.bin"/><Relationship Id="rId20" Type="http://schemas.openxmlformats.org/officeDocument/2006/relationships/oleObject" Target="../embeddings/oleObject216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27.wmf"/><Relationship Id="rId5" Type="http://schemas.openxmlformats.org/officeDocument/2006/relationships/image" Target="../media/image115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211.bin"/><Relationship Id="rId19" Type="http://schemas.openxmlformats.org/officeDocument/2006/relationships/image" Target="../media/image118.wmf"/><Relationship Id="rId4" Type="http://schemas.openxmlformats.org/officeDocument/2006/relationships/oleObject" Target="../embeddings/oleObject20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0.wmf"/><Relationship Id="rId5" Type="http://schemas.openxmlformats.org/officeDocument/2006/relationships/image" Target="../media/image17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image" Target="../media/image123.wmf"/><Relationship Id="rId18" Type="http://schemas.openxmlformats.org/officeDocument/2006/relationships/oleObject" Target="../embeddings/oleObject224.bin"/><Relationship Id="rId3" Type="http://schemas.openxmlformats.org/officeDocument/2006/relationships/notesSlide" Target="../notesSlides/notesSlide30.xml"/><Relationship Id="rId21" Type="http://schemas.openxmlformats.org/officeDocument/2006/relationships/image" Target="../media/image127.wmf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221.bin"/><Relationship Id="rId17" Type="http://schemas.openxmlformats.org/officeDocument/2006/relationships/image" Target="../media/image1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3.bin"/><Relationship Id="rId20" Type="http://schemas.openxmlformats.org/officeDocument/2006/relationships/oleObject" Target="../embeddings/oleObject225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18.bin"/><Relationship Id="rId11" Type="http://schemas.openxmlformats.org/officeDocument/2006/relationships/image" Target="../media/image27.wmf"/><Relationship Id="rId5" Type="http://schemas.openxmlformats.org/officeDocument/2006/relationships/image" Target="../media/image120.wmf"/><Relationship Id="rId15" Type="http://schemas.openxmlformats.org/officeDocument/2006/relationships/image" Target="../media/image124.wmf"/><Relationship Id="rId23" Type="http://schemas.openxmlformats.org/officeDocument/2006/relationships/image" Target="../media/image128.wmf"/><Relationship Id="rId10" Type="http://schemas.openxmlformats.org/officeDocument/2006/relationships/oleObject" Target="../embeddings/oleObject220.bin"/><Relationship Id="rId19" Type="http://schemas.openxmlformats.org/officeDocument/2006/relationships/image" Target="../media/image126.wmf"/><Relationship Id="rId4" Type="http://schemas.openxmlformats.org/officeDocument/2006/relationships/oleObject" Target="../embeddings/oleObject217.bin"/><Relationship Id="rId9" Type="http://schemas.openxmlformats.org/officeDocument/2006/relationships/image" Target="../media/image122.wmf"/><Relationship Id="rId14" Type="http://schemas.openxmlformats.org/officeDocument/2006/relationships/oleObject" Target="../embeddings/oleObject222.bin"/><Relationship Id="rId22" Type="http://schemas.openxmlformats.org/officeDocument/2006/relationships/oleObject" Target="../embeddings/oleObject22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3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19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38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12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3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4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14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59.bin"/><Relationship Id="rId5" Type="http://schemas.openxmlformats.org/officeDocument/2006/relationships/image" Target="../media/image33.wmf"/><Relationship Id="rId15" Type="http://schemas.openxmlformats.org/officeDocument/2006/relationships/image" Target="../media/image13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3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5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16.wmf"/><Relationship Id="rId25" Type="http://schemas.openxmlformats.org/officeDocument/2006/relationships/oleObject" Target="../embeddings/oleObject72.bin"/><Relationship Id="rId3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71.bin"/><Relationship Id="rId32" Type="http://schemas.openxmlformats.org/officeDocument/2006/relationships/oleObject" Target="../embeddings/oleObject77.bin"/><Relationship Id="rId5" Type="http://schemas.openxmlformats.org/officeDocument/2006/relationships/image" Target="../media/image33.wmf"/><Relationship Id="rId15" Type="http://schemas.openxmlformats.org/officeDocument/2006/relationships/image" Target="../media/image15.wmf"/><Relationship Id="rId23" Type="http://schemas.openxmlformats.org/officeDocument/2006/relationships/oleObject" Target="../embeddings/oleObject70.bin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34.wmf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75.bin"/><Relationship Id="rId8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976251" y="2522889"/>
            <a:ext cx="72390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10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Transmission Lines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(Reflection and Impedance)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34" descr="lpf_stepped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11" y="4954695"/>
            <a:ext cx="3221037" cy="1621184"/>
          </a:xfrm>
          <a:prstGeom prst="rect">
            <a:avLst/>
          </a:prstGeom>
          <a:noFill/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39678" y="22862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2438400" y="17812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3877" y="1220458"/>
            <a:ext cx="18598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Now let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z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d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721216"/>
              </p:ext>
            </p:extLst>
          </p:nvPr>
        </p:nvGraphicFramePr>
        <p:xfrm>
          <a:off x="2721574" y="1215890"/>
          <a:ext cx="10969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609336" imgH="203112" progId="Equation.DSMT4">
                  <p:embed/>
                </p:oleObj>
              </mc:Choice>
              <mc:Fallback>
                <p:oleObj name="Equation" r:id="rId4" imgW="609336" imgH="203112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574" y="1215890"/>
                        <a:ext cx="10969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120563" y="2209429"/>
            <a:ext cx="6490567" cy="2279155"/>
            <a:chOff x="1120563" y="2209429"/>
            <a:chExt cx="6490567" cy="2279155"/>
          </a:xfrm>
        </p:grpSpPr>
        <p:sp>
          <p:nvSpPr>
            <p:cNvPr id="13" name="Line 37"/>
            <p:cNvSpPr>
              <a:spLocks noChangeShapeType="1"/>
            </p:cNvSpPr>
            <p:nvPr/>
          </p:nvSpPr>
          <p:spPr bwMode="auto">
            <a:xfrm>
              <a:off x="4920880" y="2312431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38"/>
            <p:cNvSpPr>
              <a:spLocks noChangeArrowheads="1"/>
            </p:cNvSpPr>
            <p:nvPr/>
          </p:nvSpPr>
          <p:spPr bwMode="auto">
            <a:xfrm>
              <a:off x="4342617" y="3804969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11"/>
            <p:cNvSpPr>
              <a:spLocks noChangeArrowheads="1"/>
            </p:cNvSpPr>
            <p:nvPr/>
          </p:nvSpPr>
          <p:spPr bwMode="auto">
            <a:xfrm>
              <a:off x="6732156" y="2953993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12"/>
            <p:cNvSpPr>
              <a:spLocks noChangeShapeType="1"/>
            </p:cNvSpPr>
            <p:nvPr/>
          </p:nvSpPr>
          <p:spPr bwMode="auto">
            <a:xfrm>
              <a:off x="6846456" y="276349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 flipH="1">
              <a:off x="6846456" y="326831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27"/>
            <p:cNvSpPr>
              <a:spLocks noChangeArrowheads="1"/>
            </p:cNvSpPr>
            <p:nvPr/>
          </p:nvSpPr>
          <p:spPr bwMode="auto">
            <a:xfrm>
              <a:off x="1969656" y="2674593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29"/>
            <p:cNvSpPr>
              <a:spLocks noChangeShapeType="1"/>
            </p:cNvSpPr>
            <p:nvPr/>
          </p:nvSpPr>
          <p:spPr bwMode="auto">
            <a:xfrm flipH="1">
              <a:off x="1613231" y="2763493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232"/>
            <p:cNvSpPr>
              <a:spLocks noChangeArrowheads="1"/>
            </p:cNvSpPr>
            <p:nvPr/>
          </p:nvSpPr>
          <p:spPr bwMode="auto">
            <a:xfrm>
              <a:off x="2780868" y="272621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33"/>
            <p:cNvSpPr>
              <a:spLocks noChangeArrowheads="1"/>
            </p:cNvSpPr>
            <p:nvPr/>
          </p:nvSpPr>
          <p:spPr bwMode="auto">
            <a:xfrm>
              <a:off x="2755468" y="34492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9"/>
            <p:cNvSpPr>
              <a:spLocks noChangeArrowheads="1"/>
            </p:cNvSpPr>
            <p:nvPr/>
          </p:nvSpPr>
          <p:spPr bwMode="auto">
            <a:xfrm>
              <a:off x="1600593" y="34492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230"/>
            <p:cNvSpPr>
              <a:spLocks noChangeArrowheads="1"/>
            </p:cNvSpPr>
            <p:nvPr/>
          </p:nvSpPr>
          <p:spPr bwMode="auto">
            <a:xfrm>
              <a:off x="1602943" y="27253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1501406" y="3004793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>
              <a:off x="1639456" y="2763493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7"/>
            <p:cNvSpPr>
              <a:spLocks noChangeShapeType="1"/>
            </p:cNvSpPr>
            <p:nvPr/>
          </p:nvSpPr>
          <p:spPr bwMode="auto">
            <a:xfrm>
              <a:off x="1639456" y="3271493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49"/>
            <p:cNvSpPr txBox="1">
              <a:spLocks noChangeArrowheads="1"/>
            </p:cNvSpPr>
            <p:nvPr/>
          </p:nvSpPr>
          <p:spPr bwMode="auto">
            <a:xfrm>
              <a:off x="5071056" y="276190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8" name="Text Box 250"/>
            <p:cNvSpPr txBox="1">
              <a:spLocks noChangeArrowheads="1"/>
            </p:cNvSpPr>
            <p:nvPr/>
          </p:nvSpPr>
          <p:spPr bwMode="auto">
            <a:xfrm>
              <a:off x="5098105" y="3159728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9" name="Line 252"/>
            <p:cNvSpPr>
              <a:spLocks noChangeShapeType="1"/>
            </p:cNvSpPr>
            <p:nvPr/>
          </p:nvSpPr>
          <p:spPr bwMode="auto">
            <a:xfrm flipV="1">
              <a:off x="4746999" y="2763493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" name="Object 8"/>
            <p:cNvGraphicFramePr>
              <a:graphicFrameLocks noChangeAspect="1"/>
            </p:cNvGraphicFramePr>
            <p:nvPr/>
          </p:nvGraphicFramePr>
          <p:xfrm>
            <a:off x="5097833" y="2334347"/>
            <a:ext cx="64135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name="Equation" r:id="rId6" imgW="444114" imgH="253780" progId="Equation.DSMT4">
                    <p:embed/>
                  </p:oleObj>
                </mc:Choice>
                <mc:Fallback>
                  <p:oleObj name="Equation" r:id="rId6" imgW="444114" imgH="253780" progId="Equation.DSMT4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833" y="2334347"/>
                          <a:ext cx="641350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5496295" y="2932834"/>
            <a:ext cx="679450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4" name="Equation" r:id="rId8" imgW="469696" imgH="253890" progId="Equation.DSMT4">
                    <p:embed/>
                  </p:oleObj>
                </mc:Choice>
                <mc:Fallback>
                  <p:oleObj name="Equation" r:id="rId8" imgW="469696" imgH="253890" progId="Equation.DSMT4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6295" y="2932834"/>
                          <a:ext cx="679450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3621763" y="3008643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1763" y="3008643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1"/>
            <p:cNvGraphicFramePr>
              <a:graphicFrameLocks noChangeAspect="1"/>
            </p:cNvGraphicFramePr>
            <p:nvPr/>
          </p:nvGraphicFramePr>
          <p:xfrm>
            <a:off x="7115356" y="2968192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5356" y="2968192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2"/>
            <p:cNvGraphicFramePr>
              <a:graphicFrameLocks noChangeAspect="1"/>
            </p:cNvGraphicFramePr>
            <p:nvPr/>
          </p:nvGraphicFramePr>
          <p:xfrm>
            <a:off x="2019481" y="2209429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7" name="Equation" r:id="rId14" imgW="203112" imgH="241195" progId="Equation.DSMT4">
                    <p:embed/>
                  </p:oleObj>
                </mc:Choice>
                <mc:Fallback>
                  <p:oleObj name="Equation" r:id="rId14" imgW="203112" imgH="241195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9481" y="2209429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249"/>
            <p:cNvSpPr txBox="1">
              <a:spLocks noChangeArrowheads="1"/>
            </p:cNvSpPr>
            <p:nvPr/>
          </p:nvSpPr>
          <p:spPr bwMode="auto">
            <a:xfrm>
              <a:off x="1473820" y="2899956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36" name="Text Box 250"/>
            <p:cNvSpPr txBox="1">
              <a:spLocks noChangeArrowheads="1"/>
            </p:cNvSpPr>
            <p:nvPr/>
          </p:nvSpPr>
          <p:spPr bwMode="auto">
            <a:xfrm>
              <a:off x="1511755" y="300089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37" name="Object 14"/>
            <p:cNvGraphicFramePr>
              <a:graphicFrameLocks noChangeAspect="1"/>
            </p:cNvGraphicFramePr>
            <p:nvPr/>
          </p:nvGraphicFramePr>
          <p:xfrm>
            <a:off x="1120563" y="2967471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tion" r:id="rId16" imgW="177646" imgH="241091" progId="Equation.DSMT4">
                    <p:embed/>
                  </p:oleObj>
                </mc:Choice>
                <mc:Fallback>
                  <p:oleObj name="Equation" r:id="rId16" imgW="177646" imgH="241091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563" y="2967471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5"/>
            <p:cNvGraphicFramePr>
              <a:graphicFrameLocks noChangeAspect="1"/>
            </p:cNvGraphicFramePr>
            <p:nvPr/>
          </p:nvGraphicFramePr>
          <p:xfrm>
            <a:off x="6612118" y="4196979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2118" y="4196979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242"/>
            <p:cNvSpPr>
              <a:spLocks noChangeShapeType="1"/>
            </p:cNvSpPr>
            <p:nvPr/>
          </p:nvSpPr>
          <p:spPr bwMode="auto">
            <a:xfrm>
              <a:off x="6897250" y="2499591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44"/>
            <p:cNvSpPr>
              <a:spLocks noChangeShapeType="1"/>
            </p:cNvSpPr>
            <p:nvPr/>
          </p:nvSpPr>
          <p:spPr bwMode="auto">
            <a:xfrm>
              <a:off x="6837048" y="2259116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" name="Object 16"/>
            <p:cNvGraphicFramePr>
              <a:graphicFrameLocks noChangeAspect="1"/>
            </p:cNvGraphicFramePr>
            <p:nvPr/>
          </p:nvGraphicFramePr>
          <p:xfrm>
            <a:off x="7428568" y="2408486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8568" y="2408486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51"/>
            <p:cNvGraphicFramePr>
              <a:graphicFrameLocks noChangeAspect="1"/>
            </p:cNvGraphicFramePr>
            <p:nvPr/>
          </p:nvGraphicFramePr>
          <p:xfrm>
            <a:off x="3497633" y="4047259"/>
            <a:ext cx="94297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22" imgW="545626" imgH="253780" progId="Equation.DSMT4">
                    <p:embed/>
                  </p:oleObj>
                </mc:Choice>
                <mc:Fallback>
                  <p:oleObj name="Equation" r:id="rId22" imgW="545626" imgH="25378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7633" y="4047259"/>
                          <a:ext cx="942975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>
            <a:xfrm>
              <a:off x="4934320" y="3746788"/>
              <a:ext cx="191304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4" name="Object 14"/>
            <p:cNvGraphicFramePr>
              <a:graphicFrameLocks noChangeAspect="1"/>
            </p:cNvGraphicFramePr>
            <p:nvPr/>
          </p:nvGraphicFramePr>
          <p:xfrm>
            <a:off x="5750295" y="3839297"/>
            <a:ext cx="3000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24" imgW="139579" imgH="177646" progId="Equation.DSMT4">
                    <p:embed/>
                  </p:oleObj>
                </mc:Choice>
                <mc:Fallback>
                  <p:oleObj name="Equation" r:id="rId24" imgW="139579" imgH="177646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295" y="3839297"/>
                          <a:ext cx="300038" cy="3810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5" name="Straight Connector 44"/>
            <p:cNvCxnSpPr/>
            <p:nvPr/>
          </p:nvCxnSpPr>
          <p:spPr>
            <a:xfrm>
              <a:off x="6848845" y="3599584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3"/>
              <a:endCxn id="16" idx="0"/>
            </p:cNvCxnSpPr>
            <p:nvPr/>
          </p:nvCxnSpPr>
          <p:spPr>
            <a:xfrm>
              <a:off x="2363356" y="2763493"/>
              <a:ext cx="44831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48981" y="3496918"/>
              <a:ext cx="5199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324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28728"/>
              </p:ext>
            </p:extLst>
          </p:nvPr>
        </p:nvGraphicFramePr>
        <p:xfrm>
          <a:off x="2835275" y="5118100"/>
          <a:ext cx="35290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26" imgW="1701800" imgH="482600" progId="Equation.DSMT4">
                  <p:embed/>
                </p:oleObj>
              </mc:Choice>
              <mc:Fallback>
                <p:oleObj name="Equation" r:id="rId26" imgW="1701800" imgH="4826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5118100"/>
                        <a:ext cx="3529013" cy="996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88105" y="1233889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(Here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is the distance from the load.)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76251" y="1079315"/>
            <a:ext cx="5046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the beginning of the line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00FF"/>
                </a:solidFill>
              </a:rPr>
              <a:t>) we have:</a:t>
            </a:r>
          </a:p>
        </p:txBody>
      </p:sp>
      <p:sp>
        <p:nvSpPr>
          <p:cNvPr id="444458" name="Text Box 42"/>
          <p:cNvSpPr txBox="1">
            <a:spLocks noChangeArrowheads="1"/>
          </p:cNvSpPr>
          <p:nvPr/>
        </p:nvSpPr>
        <p:spPr bwMode="auto">
          <a:xfrm>
            <a:off x="2352675" y="15437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704029" y="3032115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length of line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326716" y="3905745"/>
            <a:ext cx="6490567" cy="2062163"/>
            <a:chOff x="1329743" y="3905745"/>
            <a:chExt cx="6490567" cy="2062163"/>
          </a:xfrm>
        </p:grpSpPr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3025035" y="3923022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589647" y="5377460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211"/>
            <p:cNvSpPr>
              <a:spLocks noChangeArrowheads="1"/>
            </p:cNvSpPr>
            <p:nvPr/>
          </p:nvSpPr>
          <p:spPr bwMode="auto">
            <a:xfrm>
              <a:off x="6941336" y="465030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12"/>
            <p:cNvSpPr>
              <a:spLocks noChangeShapeType="1"/>
            </p:cNvSpPr>
            <p:nvPr/>
          </p:nvSpPr>
          <p:spPr bwMode="auto">
            <a:xfrm>
              <a:off x="7055636" y="445980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13"/>
            <p:cNvSpPr>
              <a:spLocks noChangeShapeType="1"/>
            </p:cNvSpPr>
            <p:nvPr/>
          </p:nvSpPr>
          <p:spPr bwMode="auto">
            <a:xfrm flipH="1">
              <a:off x="7059829" y="495510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Rectangle 227"/>
            <p:cNvSpPr>
              <a:spLocks noChangeArrowheads="1"/>
            </p:cNvSpPr>
            <p:nvPr/>
          </p:nvSpPr>
          <p:spPr bwMode="auto">
            <a:xfrm>
              <a:off x="2178836" y="4370909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29"/>
            <p:cNvSpPr>
              <a:spLocks noChangeShapeType="1"/>
            </p:cNvSpPr>
            <p:nvPr/>
          </p:nvSpPr>
          <p:spPr bwMode="auto">
            <a:xfrm flipH="1">
              <a:off x="1822411" y="4459809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32"/>
            <p:cNvSpPr>
              <a:spLocks noChangeArrowheads="1"/>
            </p:cNvSpPr>
            <p:nvPr/>
          </p:nvSpPr>
          <p:spPr bwMode="auto">
            <a:xfrm>
              <a:off x="2990048" y="442253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33"/>
            <p:cNvSpPr>
              <a:spLocks noChangeArrowheads="1"/>
            </p:cNvSpPr>
            <p:nvPr/>
          </p:nvSpPr>
          <p:spPr bwMode="auto">
            <a:xfrm>
              <a:off x="2986420" y="51456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9"/>
            <p:cNvSpPr>
              <a:spLocks noChangeArrowheads="1"/>
            </p:cNvSpPr>
            <p:nvPr/>
          </p:nvSpPr>
          <p:spPr bwMode="auto">
            <a:xfrm>
              <a:off x="1809773" y="51456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Oval 230"/>
            <p:cNvSpPr>
              <a:spLocks noChangeArrowheads="1"/>
            </p:cNvSpPr>
            <p:nvPr/>
          </p:nvSpPr>
          <p:spPr bwMode="auto">
            <a:xfrm>
              <a:off x="1812123" y="44217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5"/>
            <p:cNvSpPr>
              <a:spLocks noChangeArrowheads="1"/>
            </p:cNvSpPr>
            <p:nvPr/>
          </p:nvSpPr>
          <p:spPr bwMode="auto">
            <a:xfrm>
              <a:off x="1710586" y="4701109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36"/>
            <p:cNvSpPr>
              <a:spLocks noChangeShapeType="1"/>
            </p:cNvSpPr>
            <p:nvPr/>
          </p:nvSpPr>
          <p:spPr bwMode="auto">
            <a:xfrm>
              <a:off x="1848636" y="4459809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37"/>
            <p:cNvSpPr>
              <a:spLocks noChangeShapeType="1"/>
            </p:cNvSpPr>
            <p:nvPr/>
          </p:nvSpPr>
          <p:spPr bwMode="auto">
            <a:xfrm>
              <a:off x="1848636" y="4967809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49"/>
            <p:cNvSpPr txBox="1">
              <a:spLocks noChangeArrowheads="1"/>
            </p:cNvSpPr>
            <p:nvPr/>
          </p:nvSpPr>
          <p:spPr bwMode="auto">
            <a:xfrm>
              <a:off x="3175211" y="4486796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4" name="Text Box 250"/>
            <p:cNvSpPr txBox="1">
              <a:spLocks noChangeArrowheads="1"/>
            </p:cNvSpPr>
            <p:nvPr/>
          </p:nvSpPr>
          <p:spPr bwMode="auto">
            <a:xfrm>
              <a:off x="3202260" y="4884619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 flipV="1">
              <a:off x="2889254" y="4458448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6" name="Object 8"/>
            <p:cNvGraphicFramePr>
              <a:graphicFrameLocks noChangeAspect="1"/>
            </p:cNvGraphicFramePr>
            <p:nvPr/>
          </p:nvGraphicFramePr>
          <p:xfrm>
            <a:off x="3219450" y="3954463"/>
            <a:ext cx="56832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4" imgW="393529" imgH="253890" progId="Equation.DSMT4">
                    <p:embed/>
                  </p:oleObj>
                </mc:Choice>
                <mc:Fallback>
                  <p:oleObj name="Equation" r:id="rId4" imgW="393529" imgH="253890" progId="Equation.DSMT4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450" y="3954463"/>
                          <a:ext cx="56832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9"/>
            <p:cNvGraphicFramePr>
              <a:graphicFrameLocks noChangeAspect="1"/>
            </p:cNvGraphicFramePr>
            <p:nvPr/>
          </p:nvGraphicFramePr>
          <p:xfrm>
            <a:off x="3541713" y="4705350"/>
            <a:ext cx="604837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5" name="Equation" r:id="rId6" imgW="418918" imgH="253890" progId="Equation.DSMT4">
                    <p:embed/>
                  </p:oleObj>
                </mc:Choice>
                <mc:Fallback>
                  <p:oleObj name="Equation" r:id="rId6" imgW="418918" imgH="253890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713" y="4705350"/>
                          <a:ext cx="604837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10"/>
            <p:cNvGraphicFramePr>
              <a:graphicFrameLocks noChangeAspect="1"/>
            </p:cNvGraphicFramePr>
            <p:nvPr/>
          </p:nvGraphicFramePr>
          <p:xfrm>
            <a:off x="5593068" y="4676384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3068" y="4676384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1"/>
            <p:cNvGraphicFramePr>
              <a:graphicFrameLocks noChangeAspect="1"/>
            </p:cNvGraphicFramePr>
            <p:nvPr/>
          </p:nvGraphicFramePr>
          <p:xfrm>
            <a:off x="7324536" y="4664508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Equation" r:id="rId10" imgW="203112" imgH="228501" progId="Equation.DSMT4">
                    <p:embed/>
                  </p:oleObj>
                </mc:Choice>
                <mc:Fallback>
                  <p:oleObj name="Equation" r:id="rId10" imgW="203112" imgH="228501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4536" y="4664508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2228661" y="3905745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name="Equation" r:id="rId12" imgW="203112" imgH="241195" progId="Equation.DSMT4">
                    <p:embed/>
                  </p:oleObj>
                </mc:Choice>
                <mc:Fallback>
                  <p:oleObj name="Equation" r:id="rId12" imgW="203112" imgH="241195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661" y="3905745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 Box 249"/>
            <p:cNvSpPr txBox="1">
              <a:spLocks noChangeArrowheads="1"/>
            </p:cNvSpPr>
            <p:nvPr/>
          </p:nvSpPr>
          <p:spPr bwMode="auto">
            <a:xfrm>
              <a:off x="1683000" y="4596272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62" name="Text Box 250"/>
            <p:cNvSpPr txBox="1">
              <a:spLocks noChangeArrowheads="1"/>
            </p:cNvSpPr>
            <p:nvPr/>
          </p:nvSpPr>
          <p:spPr bwMode="auto">
            <a:xfrm>
              <a:off x="1710049" y="4697212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63" name="Object 14"/>
            <p:cNvGraphicFramePr>
              <a:graphicFrameLocks noChangeAspect="1"/>
            </p:cNvGraphicFramePr>
            <p:nvPr/>
          </p:nvGraphicFramePr>
          <p:xfrm>
            <a:off x="1329743" y="4663787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name="Equation" r:id="rId14" imgW="177646" imgH="241091" progId="Equation.DSMT4">
                    <p:embed/>
                  </p:oleObj>
                </mc:Choice>
                <mc:Fallback>
                  <p:oleObj name="Equation" r:id="rId14" imgW="177646" imgH="241091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9743" y="4663787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5"/>
            <p:cNvGraphicFramePr>
              <a:graphicFrameLocks noChangeAspect="1"/>
            </p:cNvGraphicFramePr>
            <p:nvPr/>
          </p:nvGraphicFramePr>
          <p:xfrm>
            <a:off x="6821298" y="5712320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1298" y="5712320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Line 242"/>
            <p:cNvSpPr>
              <a:spLocks noChangeShapeType="1"/>
            </p:cNvSpPr>
            <p:nvPr/>
          </p:nvSpPr>
          <p:spPr bwMode="auto">
            <a:xfrm>
              <a:off x="7106430" y="4195907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44"/>
            <p:cNvSpPr>
              <a:spLocks noChangeShapeType="1"/>
            </p:cNvSpPr>
            <p:nvPr/>
          </p:nvSpPr>
          <p:spPr bwMode="auto">
            <a:xfrm>
              <a:off x="7046228" y="3955432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7" name="Object 16"/>
            <p:cNvGraphicFramePr>
              <a:graphicFrameLocks noChangeAspect="1"/>
            </p:cNvGraphicFramePr>
            <p:nvPr/>
          </p:nvGraphicFramePr>
          <p:xfrm>
            <a:off x="7637748" y="4104802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7748" y="4104802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51"/>
            <p:cNvGraphicFramePr>
              <a:graphicFrameLocks noChangeAspect="1"/>
            </p:cNvGraphicFramePr>
            <p:nvPr/>
          </p:nvGraphicFramePr>
          <p:xfrm>
            <a:off x="2323457" y="5537136"/>
            <a:ext cx="373846" cy="396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457" y="5537136"/>
                          <a:ext cx="373846" cy="396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1" name="Straight Arrow Connector 70"/>
            <p:cNvCxnSpPr/>
            <p:nvPr/>
          </p:nvCxnSpPr>
          <p:spPr>
            <a:xfrm>
              <a:off x="3035753" y="5443104"/>
              <a:ext cx="40180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44430" name="Object 14"/>
            <p:cNvGraphicFramePr>
              <a:graphicFrameLocks noChangeAspect="1"/>
            </p:cNvGraphicFramePr>
            <p:nvPr/>
          </p:nvGraphicFramePr>
          <p:xfrm>
            <a:off x="4746625" y="5526088"/>
            <a:ext cx="190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quation" r:id="rId22" imgW="88669" imgH="177338" progId="Equation.DSMT4">
                    <p:embed/>
                  </p:oleObj>
                </mc:Choice>
                <mc:Fallback>
                  <p:oleObj name="Equation" r:id="rId22" imgW="88669" imgH="177338" progId="Equation.DSMT4">
                    <p:embed/>
                    <p:pic>
                      <p:nvPicPr>
                        <p:cNvPr id="0" name="Picture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6625" y="5526088"/>
                          <a:ext cx="190500" cy="3810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2" name="Straight Connector 71"/>
            <p:cNvCxnSpPr/>
            <p:nvPr/>
          </p:nvCxnSpPr>
          <p:spPr>
            <a:xfrm>
              <a:off x="1858161" y="5186410"/>
              <a:ext cx="5199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572536" y="4459809"/>
              <a:ext cx="44831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058025" y="524827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33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90772"/>
              </p:ext>
            </p:extLst>
          </p:nvPr>
        </p:nvGraphicFramePr>
        <p:xfrm>
          <a:off x="2874282" y="1709810"/>
          <a:ext cx="33718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24" imgW="1625600" imgH="482600" progId="Equation.DSMT4">
                  <p:embed/>
                </p:oleObj>
              </mc:Choice>
              <mc:Fallback>
                <p:oleObj name="Equation" r:id="rId24" imgW="1625600" imgH="4826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282" y="1709810"/>
                        <a:ext cx="3371850" cy="996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111724" y="1182900"/>
            <a:ext cx="81098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derive a </a:t>
            </a:r>
            <a:r>
              <a:rPr lang="en-US" sz="2000" u="sng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FF"/>
                </a:solidFill>
              </a:rPr>
              <a:t> form (“tangent form”) for the input impedance.</a:t>
            </a: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84168"/>
              </p:ext>
            </p:extLst>
          </p:nvPr>
        </p:nvGraphicFramePr>
        <p:xfrm>
          <a:off x="2357020" y="2512011"/>
          <a:ext cx="4500563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2717640" imgH="2489040" progId="Equation.DSMT4">
                  <p:embed/>
                </p:oleObj>
              </mc:Choice>
              <mc:Fallback>
                <p:oleObj name="Equation" r:id="rId4" imgW="2717640" imgH="24890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020" y="2512011"/>
                        <a:ext cx="4500563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30" name="Text Box 10"/>
          <p:cNvSpPr txBox="1">
            <a:spLocks noChangeArrowheads="1"/>
          </p:cNvSpPr>
          <p:nvPr/>
        </p:nvSpPr>
        <p:spPr bwMode="auto">
          <a:xfrm>
            <a:off x="2362200" y="13062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04756" y="1840625"/>
            <a:ext cx="6473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Substituting for the load reflection coefficient, we have: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2373" name="Object 5"/>
          <p:cNvGraphicFramePr>
            <a:graphicFrameLocks noChangeAspect="1"/>
          </p:cNvGraphicFramePr>
          <p:nvPr/>
        </p:nvGraphicFramePr>
        <p:xfrm>
          <a:off x="1801256" y="1963881"/>
          <a:ext cx="5108510" cy="354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4" imgW="3060700" imgH="2133600" progId="Equation.DSMT4">
                  <p:embed/>
                </p:oleObj>
              </mc:Choice>
              <mc:Fallback>
                <p:oleObj name="Equation" r:id="rId4" imgW="3060700" imgH="2133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256" y="1963881"/>
                        <a:ext cx="5108510" cy="3548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416776" y="1115943"/>
            <a:ext cx="45015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Rearranging the expression, we have:</a:t>
            </a:r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2447925" y="14250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4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381930"/>
              </p:ext>
            </p:extLst>
          </p:nvPr>
        </p:nvGraphicFramePr>
        <p:xfrm>
          <a:off x="2085975" y="4746625"/>
          <a:ext cx="47180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4" imgW="2095500" imgH="508000" progId="Equation.DSMT4">
                  <p:embed/>
                </p:oleObj>
              </mc:Choice>
              <mc:Fallback>
                <p:oleObj name="Equation" r:id="rId4" imgW="2095500" imgH="5080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4746625"/>
                        <a:ext cx="4718050" cy="1139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58" name="Text Box 42"/>
          <p:cNvSpPr txBox="1">
            <a:spLocks noChangeArrowheads="1"/>
          </p:cNvSpPr>
          <p:nvPr/>
        </p:nvSpPr>
        <p:spPr bwMode="auto">
          <a:xfrm>
            <a:off x="2352675" y="15437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377616" y="6026109"/>
            <a:ext cx="24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distance from load</a:t>
            </a: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1003259" y="1006702"/>
            <a:ext cx="18598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Now let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z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 d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</p:txBody>
      </p:sp>
      <p:graphicFrame>
        <p:nvGraphicFramePr>
          <p:cNvPr id="70" name="Object 8"/>
          <p:cNvGraphicFramePr>
            <a:graphicFrameLocks noChangeAspect="1"/>
          </p:cNvGraphicFramePr>
          <p:nvPr/>
        </p:nvGraphicFramePr>
        <p:xfrm>
          <a:off x="2922547" y="1005114"/>
          <a:ext cx="40925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6" imgW="2273300" imgH="254000" progId="Equation.DSMT4">
                  <p:embed/>
                </p:oleObj>
              </mc:Choice>
              <mc:Fallback>
                <p:oleObj name="Equation" r:id="rId6" imgW="2273300" imgH="2540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47" y="1005114"/>
                        <a:ext cx="409257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" name="Group 111"/>
          <p:cNvGrpSpPr/>
          <p:nvPr/>
        </p:nvGrpSpPr>
        <p:grpSpPr>
          <a:xfrm>
            <a:off x="1234863" y="1866529"/>
            <a:ext cx="6490567" cy="2279155"/>
            <a:chOff x="1234863" y="1866529"/>
            <a:chExt cx="6490567" cy="2279155"/>
          </a:xfrm>
        </p:grpSpPr>
        <p:sp>
          <p:nvSpPr>
            <p:cNvPr id="74" name="Line 37"/>
            <p:cNvSpPr>
              <a:spLocks noChangeShapeType="1"/>
            </p:cNvSpPr>
            <p:nvPr/>
          </p:nvSpPr>
          <p:spPr bwMode="auto">
            <a:xfrm>
              <a:off x="5035180" y="1969531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38"/>
            <p:cNvSpPr>
              <a:spLocks noChangeArrowheads="1"/>
            </p:cNvSpPr>
            <p:nvPr/>
          </p:nvSpPr>
          <p:spPr bwMode="auto">
            <a:xfrm>
              <a:off x="4456917" y="3462069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211"/>
            <p:cNvSpPr>
              <a:spLocks noChangeArrowheads="1"/>
            </p:cNvSpPr>
            <p:nvPr/>
          </p:nvSpPr>
          <p:spPr bwMode="auto">
            <a:xfrm>
              <a:off x="6846456" y="2611093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2"/>
            <p:cNvSpPr>
              <a:spLocks noChangeShapeType="1"/>
            </p:cNvSpPr>
            <p:nvPr/>
          </p:nvSpPr>
          <p:spPr bwMode="auto">
            <a:xfrm>
              <a:off x="6960756" y="242059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13"/>
            <p:cNvSpPr>
              <a:spLocks noChangeShapeType="1"/>
            </p:cNvSpPr>
            <p:nvPr/>
          </p:nvSpPr>
          <p:spPr bwMode="auto">
            <a:xfrm flipH="1">
              <a:off x="6960756" y="292541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Rectangle 227"/>
            <p:cNvSpPr>
              <a:spLocks noChangeArrowheads="1"/>
            </p:cNvSpPr>
            <p:nvPr/>
          </p:nvSpPr>
          <p:spPr bwMode="auto">
            <a:xfrm>
              <a:off x="2083956" y="2331693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29"/>
            <p:cNvSpPr>
              <a:spLocks noChangeShapeType="1"/>
            </p:cNvSpPr>
            <p:nvPr/>
          </p:nvSpPr>
          <p:spPr bwMode="auto">
            <a:xfrm flipH="1">
              <a:off x="1727531" y="2420593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232"/>
            <p:cNvSpPr>
              <a:spLocks noChangeArrowheads="1"/>
            </p:cNvSpPr>
            <p:nvPr/>
          </p:nvSpPr>
          <p:spPr bwMode="auto">
            <a:xfrm>
              <a:off x="2895168" y="238331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233"/>
            <p:cNvSpPr>
              <a:spLocks noChangeArrowheads="1"/>
            </p:cNvSpPr>
            <p:nvPr/>
          </p:nvSpPr>
          <p:spPr bwMode="auto">
            <a:xfrm>
              <a:off x="2869768" y="31063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209"/>
            <p:cNvSpPr>
              <a:spLocks noChangeArrowheads="1"/>
            </p:cNvSpPr>
            <p:nvPr/>
          </p:nvSpPr>
          <p:spPr bwMode="auto">
            <a:xfrm>
              <a:off x="1714893" y="31063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7" name="Oval 230"/>
            <p:cNvSpPr>
              <a:spLocks noChangeArrowheads="1"/>
            </p:cNvSpPr>
            <p:nvPr/>
          </p:nvSpPr>
          <p:spPr bwMode="auto">
            <a:xfrm>
              <a:off x="1717243" y="238249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235"/>
            <p:cNvSpPr>
              <a:spLocks noChangeArrowheads="1"/>
            </p:cNvSpPr>
            <p:nvPr/>
          </p:nvSpPr>
          <p:spPr bwMode="auto">
            <a:xfrm>
              <a:off x="1615706" y="2661893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236"/>
            <p:cNvSpPr>
              <a:spLocks noChangeShapeType="1"/>
            </p:cNvSpPr>
            <p:nvPr/>
          </p:nvSpPr>
          <p:spPr bwMode="auto">
            <a:xfrm>
              <a:off x="1753756" y="2420593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237"/>
            <p:cNvSpPr>
              <a:spLocks noChangeShapeType="1"/>
            </p:cNvSpPr>
            <p:nvPr/>
          </p:nvSpPr>
          <p:spPr bwMode="auto">
            <a:xfrm>
              <a:off x="1753756" y="2928593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249"/>
            <p:cNvSpPr txBox="1">
              <a:spLocks noChangeArrowheads="1"/>
            </p:cNvSpPr>
            <p:nvPr/>
          </p:nvSpPr>
          <p:spPr bwMode="auto">
            <a:xfrm>
              <a:off x="5185356" y="241900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2" name="Text Box 250"/>
            <p:cNvSpPr txBox="1">
              <a:spLocks noChangeArrowheads="1"/>
            </p:cNvSpPr>
            <p:nvPr/>
          </p:nvSpPr>
          <p:spPr bwMode="auto">
            <a:xfrm>
              <a:off x="5212405" y="2816828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3" name="Line 252"/>
            <p:cNvSpPr>
              <a:spLocks noChangeShapeType="1"/>
            </p:cNvSpPr>
            <p:nvPr/>
          </p:nvSpPr>
          <p:spPr bwMode="auto">
            <a:xfrm flipV="1">
              <a:off x="4861299" y="2420593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4" name="Object 8"/>
            <p:cNvGraphicFramePr>
              <a:graphicFrameLocks noChangeAspect="1"/>
            </p:cNvGraphicFramePr>
            <p:nvPr/>
          </p:nvGraphicFramePr>
          <p:xfrm>
            <a:off x="5212133" y="1991447"/>
            <a:ext cx="64135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name="Equation" r:id="rId8" imgW="444114" imgH="253780" progId="Equation.DSMT4">
                    <p:embed/>
                  </p:oleObj>
                </mc:Choice>
                <mc:Fallback>
                  <p:oleObj name="Equation" r:id="rId8" imgW="444114" imgH="253780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2133" y="1991447"/>
                          <a:ext cx="641350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"/>
            <p:cNvGraphicFramePr>
              <a:graphicFrameLocks noChangeAspect="1"/>
            </p:cNvGraphicFramePr>
            <p:nvPr/>
          </p:nvGraphicFramePr>
          <p:xfrm>
            <a:off x="5610595" y="2589934"/>
            <a:ext cx="679450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name="Equation" r:id="rId10" imgW="469696" imgH="253890" progId="Equation.DSMT4">
                    <p:embed/>
                  </p:oleObj>
                </mc:Choice>
                <mc:Fallback>
                  <p:oleObj name="Equation" r:id="rId10" imgW="469696" imgH="25389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0595" y="2589934"/>
                          <a:ext cx="679450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10"/>
            <p:cNvGraphicFramePr>
              <a:graphicFrameLocks noChangeAspect="1"/>
            </p:cNvGraphicFramePr>
            <p:nvPr/>
          </p:nvGraphicFramePr>
          <p:xfrm>
            <a:off x="3736063" y="2665743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6063" y="2665743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11"/>
            <p:cNvGraphicFramePr>
              <a:graphicFrameLocks noChangeAspect="1"/>
            </p:cNvGraphicFramePr>
            <p:nvPr/>
          </p:nvGraphicFramePr>
          <p:xfrm>
            <a:off x="7229656" y="2625292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name="Equation" r:id="rId14" imgW="203112" imgH="228501" progId="Equation.DSMT4">
                    <p:embed/>
                  </p:oleObj>
                </mc:Choice>
                <mc:Fallback>
                  <p:oleObj name="Equation" r:id="rId14" imgW="203112" imgH="228501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9656" y="2625292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12"/>
            <p:cNvGraphicFramePr>
              <a:graphicFrameLocks noChangeAspect="1"/>
            </p:cNvGraphicFramePr>
            <p:nvPr/>
          </p:nvGraphicFramePr>
          <p:xfrm>
            <a:off x="2133781" y="1866529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name="Equation" r:id="rId16" imgW="203112" imgH="241195" progId="Equation.DSMT4">
                    <p:embed/>
                  </p:oleObj>
                </mc:Choice>
                <mc:Fallback>
                  <p:oleObj name="Equation" r:id="rId16" imgW="203112" imgH="241195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781" y="1866529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" name="Text Box 249"/>
            <p:cNvSpPr txBox="1">
              <a:spLocks noChangeArrowheads="1"/>
            </p:cNvSpPr>
            <p:nvPr/>
          </p:nvSpPr>
          <p:spPr bwMode="auto">
            <a:xfrm>
              <a:off x="1588120" y="2557056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00" name="Text Box 250"/>
            <p:cNvSpPr txBox="1">
              <a:spLocks noChangeArrowheads="1"/>
            </p:cNvSpPr>
            <p:nvPr/>
          </p:nvSpPr>
          <p:spPr bwMode="auto">
            <a:xfrm>
              <a:off x="1615169" y="265799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101" name="Object 14"/>
            <p:cNvGraphicFramePr>
              <a:graphicFrameLocks noChangeAspect="1"/>
            </p:cNvGraphicFramePr>
            <p:nvPr/>
          </p:nvGraphicFramePr>
          <p:xfrm>
            <a:off x="1234863" y="2624571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name="Equation" r:id="rId18" imgW="177646" imgH="241091" progId="Equation.DSMT4">
                    <p:embed/>
                  </p:oleObj>
                </mc:Choice>
                <mc:Fallback>
                  <p:oleObj name="Equation" r:id="rId18" imgW="177646" imgH="241091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4863" y="2624571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15"/>
            <p:cNvGraphicFramePr>
              <a:graphicFrameLocks noChangeAspect="1"/>
            </p:cNvGraphicFramePr>
            <p:nvPr/>
          </p:nvGraphicFramePr>
          <p:xfrm>
            <a:off x="6726418" y="3854079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20" imgW="342603" imgH="177646" progId="Equation.DSMT4">
                    <p:embed/>
                  </p:oleObj>
                </mc:Choice>
                <mc:Fallback>
                  <p:oleObj name="Equation" r:id="rId20" imgW="342603" imgH="177646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6418" y="3854079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" name="Line 242"/>
            <p:cNvSpPr>
              <a:spLocks noChangeShapeType="1"/>
            </p:cNvSpPr>
            <p:nvPr/>
          </p:nvSpPr>
          <p:spPr bwMode="auto">
            <a:xfrm>
              <a:off x="7011550" y="2156691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44"/>
            <p:cNvSpPr>
              <a:spLocks noChangeShapeType="1"/>
            </p:cNvSpPr>
            <p:nvPr/>
          </p:nvSpPr>
          <p:spPr bwMode="auto">
            <a:xfrm>
              <a:off x="6951348" y="1916216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5" name="Object 16"/>
            <p:cNvGraphicFramePr>
              <a:graphicFrameLocks noChangeAspect="1"/>
            </p:cNvGraphicFramePr>
            <p:nvPr/>
          </p:nvGraphicFramePr>
          <p:xfrm>
            <a:off x="7542868" y="2065586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2868" y="2065586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51"/>
            <p:cNvGraphicFramePr>
              <a:graphicFrameLocks noChangeAspect="1"/>
            </p:cNvGraphicFramePr>
            <p:nvPr/>
          </p:nvGraphicFramePr>
          <p:xfrm>
            <a:off x="3611933" y="3704359"/>
            <a:ext cx="94297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8" name="Equation" r:id="rId24" imgW="545626" imgH="253780" progId="Equation.DSMT4">
                    <p:embed/>
                  </p:oleObj>
                </mc:Choice>
                <mc:Fallback>
                  <p:oleObj name="Equation" r:id="rId24" imgW="545626" imgH="253780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1933" y="3704359"/>
                          <a:ext cx="942975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7" name="Straight Arrow Connector 106"/>
            <p:cNvCxnSpPr/>
            <p:nvPr/>
          </p:nvCxnSpPr>
          <p:spPr>
            <a:xfrm>
              <a:off x="5048620" y="3403888"/>
              <a:ext cx="191304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8" name="Object 14"/>
            <p:cNvGraphicFramePr>
              <a:graphicFrameLocks noChangeAspect="1"/>
            </p:cNvGraphicFramePr>
            <p:nvPr/>
          </p:nvGraphicFramePr>
          <p:xfrm>
            <a:off x="5864595" y="3496397"/>
            <a:ext cx="3000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9" name="Equation" r:id="rId26" imgW="139579" imgH="177646" progId="Equation.DSMT4">
                    <p:embed/>
                  </p:oleObj>
                </mc:Choice>
                <mc:Fallback>
                  <p:oleObj name="Equation" r:id="rId26" imgW="139579" imgH="177646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595" y="3496397"/>
                          <a:ext cx="300038" cy="3810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9" name="Straight Connector 108"/>
            <p:cNvCxnSpPr/>
            <p:nvPr/>
          </p:nvCxnSpPr>
          <p:spPr>
            <a:xfrm>
              <a:off x="6963145" y="3256684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2" idx="3"/>
              <a:endCxn id="80" idx="0"/>
            </p:cNvCxnSpPr>
            <p:nvPr/>
          </p:nvCxnSpPr>
          <p:spPr>
            <a:xfrm>
              <a:off x="2477656" y="2420593"/>
              <a:ext cx="44831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763281" y="3154018"/>
              <a:ext cx="5199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4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686320"/>
              </p:ext>
            </p:extLst>
          </p:nvPr>
        </p:nvGraphicFramePr>
        <p:xfrm>
          <a:off x="2071688" y="1778000"/>
          <a:ext cx="45180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4" imgW="2006600" imgH="508000" progId="Equation.DSMT4">
                  <p:embed/>
                </p:oleObj>
              </mc:Choice>
              <mc:Fallback>
                <p:oleObj name="Equation" r:id="rId4" imgW="2006600" imgH="5080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778000"/>
                        <a:ext cx="4518025" cy="1139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76251" y="1079315"/>
            <a:ext cx="5027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the beginning of the line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00FF"/>
                </a:solidFill>
              </a:rPr>
              <a:t>) we have:</a:t>
            </a:r>
          </a:p>
        </p:txBody>
      </p:sp>
      <p:sp>
        <p:nvSpPr>
          <p:cNvPr id="444458" name="Text Box 42"/>
          <p:cNvSpPr txBox="1">
            <a:spLocks noChangeArrowheads="1"/>
          </p:cNvSpPr>
          <p:nvPr/>
        </p:nvSpPr>
        <p:spPr bwMode="auto">
          <a:xfrm>
            <a:off x="2352675" y="15437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587154" y="3276600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length of line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1329743" y="4077195"/>
            <a:ext cx="6490567" cy="2062163"/>
            <a:chOff x="1329743" y="3905745"/>
            <a:chExt cx="6490567" cy="2062163"/>
          </a:xfrm>
        </p:grpSpPr>
        <p:sp>
          <p:nvSpPr>
            <p:cNvPr id="69" name="Line 37"/>
            <p:cNvSpPr>
              <a:spLocks noChangeShapeType="1"/>
            </p:cNvSpPr>
            <p:nvPr/>
          </p:nvSpPr>
          <p:spPr bwMode="auto">
            <a:xfrm>
              <a:off x="3025035" y="3923022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AutoShape 38"/>
            <p:cNvSpPr>
              <a:spLocks noChangeArrowheads="1"/>
            </p:cNvSpPr>
            <p:nvPr/>
          </p:nvSpPr>
          <p:spPr bwMode="auto">
            <a:xfrm>
              <a:off x="2589647" y="5377460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11"/>
            <p:cNvSpPr>
              <a:spLocks noChangeArrowheads="1"/>
            </p:cNvSpPr>
            <p:nvPr/>
          </p:nvSpPr>
          <p:spPr bwMode="auto">
            <a:xfrm>
              <a:off x="6941336" y="4650309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212"/>
            <p:cNvSpPr>
              <a:spLocks noChangeShapeType="1"/>
            </p:cNvSpPr>
            <p:nvPr/>
          </p:nvSpPr>
          <p:spPr bwMode="auto">
            <a:xfrm>
              <a:off x="7055636" y="445980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13"/>
            <p:cNvSpPr>
              <a:spLocks noChangeShapeType="1"/>
            </p:cNvSpPr>
            <p:nvPr/>
          </p:nvSpPr>
          <p:spPr bwMode="auto">
            <a:xfrm flipH="1">
              <a:off x="7055636" y="495510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227"/>
            <p:cNvSpPr>
              <a:spLocks noChangeArrowheads="1"/>
            </p:cNvSpPr>
            <p:nvPr/>
          </p:nvSpPr>
          <p:spPr bwMode="auto">
            <a:xfrm>
              <a:off x="2178836" y="4370909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9"/>
            <p:cNvSpPr>
              <a:spLocks noChangeShapeType="1"/>
            </p:cNvSpPr>
            <p:nvPr/>
          </p:nvSpPr>
          <p:spPr bwMode="auto">
            <a:xfrm flipH="1">
              <a:off x="1822411" y="4459809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232"/>
            <p:cNvSpPr>
              <a:spLocks noChangeArrowheads="1"/>
            </p:cNvSpPr>
            <p:nvPr/>
          </p:nvSpPr>
          <p:spPr bwMode="auto">
            <a:xfrm>
              <a:off x="2990048" y="442253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233"/>
            <p:cNvSpPr>
              <a:spLocks noChangeArrowheads="1"/>
            </p:cNvSpPr>
            <p:nvPr/>
          </p:nvSpPr>
          <p:spPr bwMode="auto">
            <a:xfrm>
              <a:off x="2964648" y="51456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209"/>
            <p:cNvSpPr>
              <a:spLocks noChangeArrowheads="1"/>
            </p:cNvSpPr>
            <p:nvPr/>
          </p:nvSpPr>
          <p:spPr bwMode="auto">
            <a:xfrm>
              <a:off x="1809773" y="51456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5" name="Oval 230"/>
            <p:cNvSpPr>
              <a:spLocks noChangeArrowheads="1"/>
            </p:cNvSpPr>
            <p:nvPr/>
          </p:nvSpPr>
          <p:spPr bwMode="auto">
            <a:xfrm>
              <a:off x="1812123" y="44217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235"/>
            <p:cNvSpPr>
              <a:spLocks noChangeArrowheads="1"/>
            </p:cNvSpPr>
            <p:nvPr/>
          </p:nvSpPr>
          <p:spPr bwMode="auto">
            <a:xfrm>
              <a:off x="1710586" y="4701109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36"/>
            <p:cNvSpPr>
              <a:spLocks noChangeShapeType="1"/>
            </p:cNvSpPr>
            <p:nvPr/>
          </p:nvSpPr>
          <p:spPr bwMode="auto">
            <a:xfrm>
              <a:off x="1848636" y="4459809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37"/>
            <p:cNvSpPr>
              <a:spLocks noChangeShapeType="1"/>
            </p:cNvSpPr>
            <p:nvPr/>
          </p:nvSpPr>
          <p:spPr bwMode="auto">
            <a:xfrm>
              <a:off x="1848636" y="4967809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249"/>
            <p:cNvSpPr txBox="1">
              <a:spLocks noChangeArrowheads="1"/>
            </p:cNvSpPr>
            <p:nvPr/>
          </p:nvSpPr>
          <p:spPr bwMode="auto">
            <a:xfrm>
              <a:off x="3175211" y="4486796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0" name="Text Box 250"/>
            <p:cNvSpPr txBox="1">
              <a:spLocks noChangeArrowheads="1"/>
            </p:cNvSpPr>
            <p:nvPr/>
          </p:nvSpPr>
          <p:spPr bwMode="auto">
            <a:xfrm>
              <a:off x="3202260" y="4884619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1" name="Line 252"/>
            <p:cNvSpPr>
              <a:spLocks noChangeShapeType="1"/>
            </p:cNvSpPr>
            <p:nvPr/>
          </p:nvSpPr>
          <p:spPr bwMode="auto">
            <a:xfrm flipV="1">
              <a:off x="2889254" y="4469334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" name="Object 8"/>
            <p:cNvGraphicFramePr>
              <a:graphicFrameLocks noChangeAspect="1"/>
            </p:cNvGraphicFramePr>
            <p:nvPr/>
          </p:nvGraphicFramePr>
          <p:xfrm>
            <a:off x="3219450" y="3954463"/>
            <a:ext cx="56832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1" name="Equation" r:id="rId6" imgW="393529" imgH="253890" progId="Equation.DSMT4">
                    <p:embed/>
                  </p:oleObj>
                </mc:Choice>
                <mc:Fallback>
                  <p:oleObj name="Equation" r:id="rId6" imgW="393529" imgH="253890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450" y="3954463"/>
                          <a:ext cx="56832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9"/>
            <p:cNvGraphicFramePr>
              <a:graphicFrameLocks noChangeAspect="1"/>
            </p:cNvGraphicFramePr>
            <p:nvPr/>
          </p:nvGraphicFramePr>
          <p:xfrm>
            <a:off x="3541713" y="4705350"/>
            <a:ext cx="604837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2" name="Equation" r:id="rId8" imgW="418918" imgH="253890" progId="Equation.DSMT4">
                    <p:embed/>
                  </p:oleObj>
                </mc:Choice>
                <mc:Fallback>
                  <p:oleObj name="Equation" r:id="rId8" imgW="418918" imgH="253890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1713" y="4705350"/>
                          <a:ext cx="604837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10"/>
            <p:cNvGraphicFramePr>
              <a:graphicFrameLocks noChangeAspect="1"/>
            </p:cNvGraphicFramePr>
            <p:nvPr/>
          </p:nvGraphicFramePr>
          <p:xfrm>
            <a:off x="5593068" y="4676384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3068" y="4676384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11"/>
            <p:cNvGraphicFramePr>
              <a:graphicFrameLocks noChangeAspect="1"/>
            </p:cNvGraphicFramePr>
            <p:nvPr/>
          </p:nvGraphicFramePr>
          <p:xfrm>
            <a:off x="7324536" y="4664508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4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4536" y="4664508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12"/>
            <p:cNvGraphicFramePr>
              <a:graphicFrameLocks noChangeAspect="1"/>
            </p:cNvGraphicFramePr>
            <p:nvPr/>
          </p:nvGraphicFramePr>
          <p:xfrm>
            <a:off x="2228661" y="3905745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5" name="Equation" r:id="rId14" imgW="203112" imgH="241195" progId="Equation.DSMT4">
                    <p:embed/>
                  </p:oleObj>
                </mc:Choice>
                <mc:Fallback>
                  <p:oleObj name="Equation" r:id="rId14" imgW="203112" imgH="241195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661" y="3905745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Text Box 249"/>
            <p:cNvSpPr txBox="1">
              <a:spLocks noChangeArrowheads="1"/>
            </p:cNvSpPr>
            <p:nvPr/>
          </p:nvSpPr>
          <p:spPr bwMode="auto">
            <a:xfrm>
              <a:off x="1683000" y="4607158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8" name="Text Box 250"/>
            <p:cNvSpPr txBox="1">
              <a:spLocks noChangeArrowheads="1"/>
            </p:cNvSpPr>
            <p:nvPr/>
          </p:nvSpPr>
          <p:spPr bwMode="auto">
            <a:xfrm>
              <a:off x="1710049" y="4697212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99" name="Object 14"/>
            <p:cNvGraphicFramePr>
              <a:graphicFrameLocks noChangeAspect="1"/>
            </p:cNvGraphicFramePr>
            <p:nvPr/>
          </p:nvGraphicFramePr>
          <p:xfrm>
            <a:off x="1329743" y="4663787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6" name="Equation" r:id="rId16" imgW="177646" imgH="241091" progId="Equation.DSMT4">
                    <p:embed/>
                  </p:oleObj>
                </mc:Choice>
                <mc:Fallback>
                  <p:oleObj name="Equation" r:id="rId16" imgW="177646" imgH="241091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9743" y="4663787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15"/>
            <p:cNvGraphicFramePr>
              <a:graphicFrameLocks noChangeAspect="1"/>
            </p:cNvGraphicFramePr>
            <p:nvPr/>
          </p:nvGraphicFramePr>
          <p:xfrm>
            <a:off x="6821298" y="5712320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7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1298" y="5712320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Line 242"/>
            <p:cNvSpPr>
              <a:spLocks noChangeShapeType="1"/>
            </p:cNvSpPr>
            <p:nvPr/>
          </p:nvSpPr>
          <p:spPr bwMode="auto">
            <a:xfrm>
              <a:off x="7106430" y="4195907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244"/>
            <p:cNvSpPr>
              <a:spLocks noChangeShapeType="1"/>
            </p:cNvSpPr>
            <p:nvPr/>
          </p:nvSpPr>
          <p:spPr bwMode="auto">
            <a:xfrm>
              <a:off x="7046228" y="3955432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" name="Object 16"/>
            <p:cNvGraphicFramePr>
              <a:graphicFrameLocks noChangeAspect="1"/>
            </p:cNvGraphicFramePr>
            <p:nvPr/>
          </p:nvGraphicFramePr>
          <p:xfrm>
            <a:off x="7637748" y="4104802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8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7748" y="4104802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51"/>
            <p:cNvGraphicFramePr>
              <a:graphicFrameLocks noChangeAspect="1"/>
            </p:cNvGraphicFramePr>
            <p:nvPr/>
          </p:nvGraphicFramePr>
          <p:xfrm>
            <a:off x="2323457" y="5537136"/>
            <a:ext cx="373846" cy="396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9" name="Equation" r:id="rId22" imgW="215806" imgH="228501" progId="Equation.DSMT4">
                    <p:embed/>
                  </p:oleObj>
                </mc:Choice>
                <mc:Fallback>
                  <p:oleObj name="Equation" r:id="rId22" imgW="215806" imgH="228501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457" y="5537136"/>
                          <a:ext cx="373846" cy="396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5" name="Straight Arrow Connector 104"/>
            <p:cNvCxnSpPr/>
            <p:nvPr/>
          </p:nvCxnSpPr>
          <p:spPr>
            <a:xfrm>
              <a:off x="3057525" y="5443104"/>
              <a:ext cx="40180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4"/>
            <p:cNvGraphicFramePr>
              <a:graphicFrameLocks noChangeAspect="1"/>
            </p:cNvGraphicFramePr>
            <p:nvPr/>
          </p:nvGraphicFramePr>
          <p:xfrm>
            <a:off x="4746625" y="5526088"/>
            <a:ext cx="190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0" name="Equation" r:id="rId24" imgW="88669" imgH="177338" progId="Equation.DSMT4">
                    <p:embed/>
                  </p:oleObj>
                </mc:Choice>
                <mc:Fallback>
                  <p:oleObj name="Equation" r:id="rId24" imgW="88669" imgH="177338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6625" y="5526088"/>
                          <a:ext cx="190500" cy="3810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7" name="Straight Connector 106"/>
            <p:cNvCxnSpPr/>
            <p:nvPr/>
          </p:nvCxnSpPr>
          <p:spPr>
            <a:xfrm>
              <a:off x="1858161" y="5193234"/>
              <a:ext cx="5199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572536" y="4459809"/>
              <a:ext cx="44831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058025" y="524827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3318404" y="1031937"/>
            <a:ext cx="2206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Limiting Cases</a:t>
            </a:r>
          </a:p>
        </p:txBody>
      </p:sp>
      <p:graphicFrame>
        <p:nvGraphicFramePr>
          <p:cNvPr id="446499" name="Object 35"/>
          <p:cNvGraphicFramePr>
            <a:graphicFrameLocks noChangeAspect="1"/>
          </p:cNvGraphicFramePr>
          <p:nvPr/>
        </p:nvGraphicFramePr>
        <p:xfrm>
          <a:off x="3468688" y="2013713"/>
          <a:ext cx="2806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1244600" imgH="228600" progId="Equation.DSMT4">
                  <p:embed/>
                </p:oleObj>
              </mc:Choice>
              <mc:Fallback>
                <p:oleObj name="Equation" r:id="rId4" imgW="1244600" imgH="2286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2013713"/>
                        <a:ext cx="28067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501" name="Object 37"/>
          <p:cNvGraphicFramePr>
            <a:graphicFrameLocks noChangeAspect="1"/>
          </p:cNvGraphicFramePr>
          <p:nvPr/>
        </p:nvGraphicFramePr>
        <p:xfrm>
          <a:off x="1677988" y="3810000"/>
          <a:ext cx="48609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2159000" imgH="228600" progId="Equation.DSMT4">
                  <p:embed/>
                </p:oleObj>
              </mc:Choice>
              <mc:Fallback>
                <p:oleObj name="Equation" r:id="rId6" imgW="215900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3810000"/>
                        <a:ext cx="48609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02" name="Text Box 38"/>
          <p:cNvSpPr txBox="1">
            <a:spLocks noChangeArrowheads="1"/>
          </p:cNvSpPr>
          <p:nvPr/>
        </p:nvSpPr>
        <p:spPr bwMode="auto">
          <a:xfrm>
            <a:off x="530225" y="3275013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2) Lossless line:</a:t>
            </a:r>
          </a:p>
        </p:txBody>
      </p:sp>
      <p:graphicFrame>
        <p:nvGraphicFramePr>
          <p:cNvPr id="44650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406734"/>
              </p:ext>
            </p:extLst>
          </p:nvPr>
        </p:nvGraphicFramePr>
        <p:xfrm>
          <a:off x="3490997" y="4573981"/>
          <a:ext cx="5412372" cy="59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8" imgW="2628900" imgH="292100" progId="Equation.DSMT4">
                  <p:embed/>
                </p:oleObj>
              </mc:Choice>
              <mc:Fallback>
                <p:oleObj name="Equation" r:id="rId8" imgW="2628900" imgH="2921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97" y="4573981"/>
                        <a:ext cx="5412372" cy="599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04" name="Line 40"/>
          <p:cNvSpPr>
            <a:spLocks noChangeShapeType="1"/>
          </p:cNvSpPr>
          <p:nvPr/>
        </p:nvSpPr>
        <p:spPr bwMode="auto">
          <a:xfrm flipV="1">
            <a:off x="4306455" y="4583687"/>
            <a:ext cx="336100" cy="59107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505" name="Line 41"/>
          <p:cNvSpPr>
            <a:spLocks noChangeShapeType="1"/>
          </p:cNvSpPr>
          <p:nvPr/>
        </p:nvSpPr>
        <p:spPr bwMode="auto">
          <a:xfrm flipV="1">
            <a:off x="5597333" y="4573051"/>
            <a:ext cx="347690" cy="61425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6506" name="Text Box 42"/>
          <p:cNvSpPr txBox="1">
            <a:spLocks noChangeArrowheads="1"/>
          </p:cNvSpPr>
          <p:nvPr/>
        </p:nvSpPr>
        <p:spPr bwMode="auto">
          <a:xfrm>
            <a:off x="492125" y="2030413"/>
            <a:ext cx="2762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1) General (lossy) line:</a:t>
            </a:r>
          </a:p>
        </p:txBody>
      </p:sp>
      <p:sp>
        <p:nvSpPr>
          <p:cNvPr id="446507" name="Text Box 43"/>
          <p:cNvSpPr txBox="1">
            <a:spLocks noChangeArrowheads="1"/>
          </p:cNvSpPr>
          <p:nvPr/>
        </p:nvSpPr>
        <p:spPr bwMode="auto">
          <a:xfrm>
            <a:off x="2376425" y="14250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7573" y="5912519"/>
            <a:ext cx="5407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These limiting cases agree with circuit theory. 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3004746" y="1020062"/>
            <a:ext cx="3163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Limiting Cases (cont.)</a:t>
            </a:r>
          </a:p>
        </p:txBody>
      </p:sp>
      <p:graphicFrame>
        <p:nvGraphicFramePr>
          <p:cNvPr id="446499" name="Object 35"/>
          <p:cNvGraphicFramePr>
            <a:graphicFrameLocks noChangeAspect="1"/>
          </p:cNvGraphicFramePr>
          <p:nvPr/>
        </p:nvGraphicFramePr>
        <p:xfrm>
          <a:off x="2837700" y="1776213"/>
          <a:ext cx="46402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4" imgW="2057400" imgH="228600" progId="Equation.DSMT4">
                  <p:embed/>
                </p:oleObj>
              </mc:Choice>
              <mc:Fallback>
                <p:oleObj name="Equation" r:id="rId4" imgW="2057400" imgH="2286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700" y="1776213"/>
                        <a:ext cx="46402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06" name="Text Box 42"/>
          <p:cNvSpPr txBox="1">
            <a:spLocks noChangeArrowheads="1"/>
          </p:cNvSpPr>
          <p:nvPr/>
        </p:nvSpPr>
        <p:spPr bwMode="auto">
          <a:xfrm>
            <a:off x="492125" y="1816663"/>
            <a:ext cx="2274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3) </a:t>
            </a:r>
            <a:r>
              <a:rPr lang="en-US" u="sng" dirty="0">
                <a:solidFill>
                  <a:srgbClr val="0000FF"/>
                </a:solidFill>
              </a:rPr>
              <a:t>Lossy</a:t>
            </a:r>
            <a:r>
              <a:rPr lang="en-US" dirty="0">
                <a:solidFill>
                  <a:srgbClr val="0000FF"/>
                </a:solidFill>
              </a:rPr>
              <a:t> infinite line:</a:t>
            </a:r>
          </a:p>
        </p:txBody>
      </p:sp>
      <p:sp>
        <p:nvSpPr>
          <p:cNvPr id="446507" name="Text Box 43"/>
          <p:cNvSpPr txBox="1">
            <a:spLocks noChangeArrowheads="1"/>
          </p:cNvSpPr>
          <p:nvPr/>
        </p:nvSpPr>
        <p:spPr bwMode="auto">
          <a:xfrm>
            <a:off x="2423925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79237" name="Object 5"/>
          <p:cNvGraphicFramePr>
            <a:graphicFrameLocks noChangeAspect="1"/>
          </p:cNvGraphicFramePr>
          <p:nvPr/>
        </p:nvGraphicFramePr>
        <p:xfrm>
          <a:off x="2751551" y="2935659"/>
          <a:ext cx="3245489" cy="94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6" imgW="1739900" imgH="508000" progId="Equation.DSMT4">
                  <p:embed/>
                </p:oleObj>
              </mc:Choice>
              <mc:Fallback>
                <p:oleObj name="Equation" r:id="rId6" imgW="1739900" imgH="5080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551" y="2935659"/>
                        <a:ext cx="3245489" cy="944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38" name="Object 6"/>
          <p:cNvGraphicFramePr>
            <a:graphicFrameLocks noChangeAspect="1"/>
          </p:cNvGraphicFramePr>
          <p:nvPr/>
        </p:nvGraphicFramePr>
        <p:xfrm>
          <a:off x="3375149" y="4011901"/>
          <a:ext cx="22526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8" imgW="1206500" imgH="203200" progId="Equation.DSMT4">
                  <p:embed/>
                </p:oleObj>
              </mc:Choice>
              <mc:Fallback>
                <p:oleObj name="Equation" r:id="rId8" imgW="1206500" imgH="2032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149" y="4011901"/>
                        <a:ext cx="22526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39" name="Object 7"/>
          <p:cNvGraphicFramePr>
            <a:graphicFrameLocks noChangeAspect="1"/>
          </p:cNvGraphicFramePr>
          <p:nvPr/>
        </p:nvGraphicFramePr>
        <p:xfrm>
          <a:off x="3756417" y="4571257"/>
          <a:ext cx="158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10" imgW="850531" imgH="253890" progId="Equation.DSMT4">
                  <p:embed/>
                </p:oleObj>
              </mc:Choice>
              <mc:Fallback>
                <p:oleObj name="Equation" r:id="rId10" imgW="850531" imgH="25389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417" y="4571257"/>
                        <a:ext cx="158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40" name="Object 8"/>
          <p:cNvGraphicFramePr>
            <a:graphicFrameLocks noChangeAspect="1"/>
          </p:cNvGraphicFramePr>
          <p:nvPr/>
        </p:nvGraphicFramePr>
        <p:xfrm>
          <a:off x="1636961" y="5391398"/>
          <a:ext cx="6010926" cy="10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12" imgW="4254500" imgH="762000" progId="Equation.DSMT4">
                  <p:embed/>
                </p:oleObj>
              </mc:Choice>
              <mc:Fallback>
                <p:oleObj name="Equation" r:id="rId12" imgW="4254500" imgH="7620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961" y="5391398"/>
                        <a:ext cx="6010926" cy="107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55371" y="258882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Proof:</a:t>
            </a:r>
          </a:p>
        </p:txBody>
      </p:sp>
      <p:graphicFrame>
        <p:nvGraphicFramePr>
          <p:cNvPr id="4792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473700"/>
              </p:ext>
            </p:extLst>
          </p:nvPr>
        </p:nvGraphicFramePr>
        <p:xfrm>
          <a:off x="6669088" y="4864100"/>
          <a:ext cx="67151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4" imgW="418918" imgH="177723" progId="Equation.DSMT4">
                  <p:embed/>
                </p:oleObj>
              </mc:Choice>
              <mc:Fallback>
                <p:oleObj name="Equation" r:id="rId14" imgW="418918" imgH="177723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088" y="4864100"/>
                        <a:ext cx="67151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7010399" y="5225143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3004746" y="1020062"/>
            <a:ext cx="3163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Limiting Cases (cont.)</a:t>
            </a:r>
          </a:p>
        </p:txBody>
      </p:sp>
      <p:sp>
        <p:nvSpPr>
          <p:cNvPr id="446506" name="Text Box 42"/>
          <p:cNvSpPr txBox="1">
            <a:spLocks noChangeArrowheads="1"/>
          </p:cNvSpPr>
          <p:nvPr/>
        </p:nvSpPr>
        <p:spPr bwMode="auto">
          <a:xfrm>
            <a:off x="543883" y="1799410"/>
            <a:ext cx="2852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4) Matched load (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):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6507" name="Text Box 43"/>
          <p:cNvSpPr txBox="1">
            <a:spLocks noChangeArrowheads="1"/>
          </p:cNvSpPr>
          <p:nvPr/>
        </p:nvSpPr>
        <p:spPr bwMode="auto">
          <a:xfrm>
            <a:off x="2423925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792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825103"/>
              </p:ext>
            </p:extLst>
          </p:nvPr>
        </p:nvGraphicFramePr>
        <p:xfrm>
          <a:off x="2780012" y="3953804"/>
          <a:ext cx="322103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4" imgW="1726920" imgH="507960" progId="Equation.DSMT4">
                  <p:embed/>
                </p:oleObj>
              </mc:Choice>
              <mc:Fallback>
                <p:oleObj name="Equation" r:id="rId4" imgW="1726920" imgH="507960" progId="Equation.DSMT4">
                  <p:embed/>
                  <p:pic>
                    <p:nvPicPr>
                      <p:cNvPr id="4792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012" y="3953804"/>
                        <a:ext cx="322103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194627"/>
              </p:ext>
            </p:extLst>
          </p:nvPr>
        </p:nvGraphicFramePr>
        <p:xfrm>
          <a:off x="2792714" y="2429714"/>
          <a:ext cx="324643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6" imgW="3246416" imgH="944913" progId="Equation.DSMT4">
                  <p:embed/>
                </p:oleObj>
              </mc:Choice>
              <mc:Fallback>
                <p:oleObj name="Equation" r:id="rId6" imgW="3246416" imgH="94491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92714" y="2429714"/>
                        <a:ext cx="3246437" cy="94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230583"/>
              </p:ext>
            </p:extLst>
          </p:nvPr>
        </p:nvGraphicFramePr>
        <p:xfrm>
          <a:off x="4199775" y="5717276"/>
          <a:ext cx="967446" cy="42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8" imgW="520560" imgH="228600" progId="Equation.DSMT4">
                  <p:embed/>
                </p:oleObj>
              </mc:Choice>
              <mc:Fallback>
                <p:oleObj name="Equation" r:id="rId8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9775" y="5717276"/>
                        <a:ext cx="967446" cy="424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own Arrow 3"/>
          <p:cNvSpPr/>
          <p:nvPr/>
        </p:nvSpPr>
        <p:spPr>
          <a:xfrm>
            <a:off x="4511615" y="3502324"/>
            <a:ext cx="232913" cy="284672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534619" y="5207478"/>
            <a:ext cx="232913" cy="284672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65629" y="5736567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(independent of line length!)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246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2"/>
          <p:cNvSpPr txBox="1">
            <a:spLocks noChangeArrowheads="1"/>
          </p:cNvSpPr>
          <p:nvPr/>
        </p:nvSpPr>
        <p:spPr bwMode="auto">
          <a:xfrm>
            <a:off x="3409950" y="86518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Lossless Case</a:t>
            </a:r>
          </a:p>
        </p:txBody>
      </p:sp>
      <p:graphicFrame>
        <p:nvGraphicFramePr>
          <p:cNvPr id="448518" name="Object 6"/>
          <p:cNvGraphicFramePr>
            <a:graphicFrameLocks noChangeAspect="1"/>
          </p:cNvGraphicFramePr>
          <p:nvPr/>
        </p:nvGraphicFramePr>
        <p:xfrm>
          <a:off x="1235075" y="1676400"/>
          <a:ext cx="65897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4" imgW="2921000" imgH="292100" progId="Equation.DSMT4">
                  <p:embed/>
                </p:oleObj>
              </mc:Choice>
              <mc:Fallback>
                <p:oleObj name="Equation" r:id="rId4" imgW="2921000" imgH="2921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676400"/>
                        <a:ext cx="658971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9" name="Line 7"/>
          <p:cNvSpPr>
            <a:spLocks noChangeShapeType="1"/>
          </p:cNvSpPr>
          <p:nvPr/>
        </p:nvSpPr>
        <p:spPr bwMode="auto">
          <a:xfrm flipV="1">
            <a:off x="3418775" y="1651000"/>
            <a:ext cx="3683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8520" name="Line 8"/>
          <p:cNvSpPr>
            <a:spLocks noChangeShapeType="1"/>
          </p:cNvSpPr>
          <p:nvPr/>
        </p:nvSpPr>
        <p:spPr bwMode="auto">
          <a:xfrm flipV="1">
            <a:off x="4889500" y="1638300"/>
            <a:ext cx="381000" cy="673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2533650" y="15437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graphicFrame>
        <p:nvGraphicFramePr>
          <p:cNvPr id="448526" name="Object 14"/>
          <p:cNvGraphicFramePr>
            <a:graphicFrameLocks noChangeAspect="1"/>
          </p:cNvGraphicFramePr>
          <p:nvPr/>
        </p:nvGraphicFramePr>
        <p:xfrm>
          <a:off x="2195513" y="2763043"/>
          <a:ext cx="2509837" cy="50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63043"/>
                        <a:ext cx="2509837" cy="50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7" name="Text Box 15"/>
          <p:cNvSpPr txBox="1">
            <a:spLocks noChangeArrowheads="1"/>
          </p:cNvSpPr>
          <p:nvPr/>
        </p:nvSpPr>
        <p:spPr bwMode="auto">
          <a:xfrm>
            <a:off x="1482725" y="2779713"/>
            <a:ext cx="6415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Use</a:t>
            </a:r>
          </a:p>
        </p:txBody>
      </p:sp>
      <p:graphicFrame>
        <p:nvGraphicFramePr>
          <p:cNvPr id="448528" name="Object 16"/>
          <p:cNvGraphicFramePr>
            <a:graphicFrameLocks noChangeAspect="1"/>
          </p:cNvGraphicFramePr>
          <p:nvPr/>
        </p:nvGraphicFramePr>
        <p:xfrm>
          <a:off x="2489076" y="3840516"/>
          <a:ext cx="3626716" cy="104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8" imgW="1752600" imgH="508000" progId="Equation.DSMT4">
                  <p:embed/>
                </p:oleObj>
              </mc:Choice>
              <mc:Fallback>
                <p:oleObj name="Equation" r:id="rId8" imgW="1752600" imgH="5080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076" y="3840516"/>
                        <a:ext cx="3626716" cy="104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80008"/>
              </p:ext>
            </p:extLst>
          </p:nvPr>
        </p:nvGraphicFramePr>
        <p:xfrm>
          <a:off x="1927857" y="5879526"/>
          <a:ext cx="36226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10" imgW="2095200" imgH="431640" progId="Equation.DSMT4">
                  <p:embed/>
                </p:oleObj>
              </mc:Choice>
              <mc:Fallback>
                <p:oleObj name="Equation" r:id="rId10" imgW="2095200" imgH="43164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857" y="5879526"/>
                        <a:ext cx="36226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1575607" y="5299883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448531" name="Text Box 19"/>
          <p:cNvSpPr txBox="1">
            <a:spLocks noChangeArrowheads="1"/>
          </p:cNvSpPr>
          <p:nvPr/>
        </p:nvSpPr>
        <p:spPr bwMode="auto">
          <a:xfrm>
            <a:off x="555625" y="4138613"/>
            <a:ext cx="176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4485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082664"/>
              </p:ext>
            </p:extLst>
          </p:nvPr>
        </p:nvGraphicFramePr>
        <p:xfrm>
          <a:off x="6192269" y="5902324"/>
          <a:ext cx="12922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12" imgW="761760" imgH="457200" progId="Equation.DSMT4">
                  <p:embed/>
                </p:oleObj>
              </mc:Choice>
              <mc:Fallback>
                <p:oleObj name="Equation" r:id="rId12" imgW="761760" imgH="4572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269" y="5902324"/>
                        <a:ext cx="129222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3283650" y="83125"/>
            <a:ext cx="24130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</a:t>
            </a:r>
          </a:p>
        </p:txBody>
      </p:sp>
      <p:sp>
        <p:nvSpPr>
          <p:cNvPr id="272583" name="Text Box 199"/>
          <p:cNvSpPr txBox="1">
            <a:spLocks noChangeArrowheads="1"/>
          </p:cNvSpPr>
          <p:nvPr/>
        </p:nvSpPr>
        <p:spPr bwMode="auto">
          <a:xfrm>
            <a:off x="1095375" y="915988"/>
            <a:ext cx="6808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Consider a transmission line that is terminated with a load:</a:t>
            </a:r>
          </a:p>
        </p:txBody>
      </p:sp>
      <p:sp>
        <p:nvSpPr>
          <p:cNvPr id="272630" name="Text Box 246"/>
          <p:cNvSpPr txBox="1">
            <a:spLocks noChangeArrowheads="1"/>
          </p:cNvSpPr>
          <p:nvPr/>
        </p:nvSpPr>
        <p:spPr bwMode="auto">
          <a:xfrm>
            <a:off x="365125" y="4240213"/>
            <a:ext cx="37307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Voltage and current on the line:</a:t>
            </a:r>
          </a:p>
        </p:txBody>
      </p:sp>
      <p:graphicFrame>
        <p:nvGraphicFramePr>
          <p:cNvPr id="272631" name="Object 247"/>
          <p:cNvGraphicFramePr>
            <a:graphicFrameLocks noChangeAspect="1"/>
          </p:cNvGraphicFramePr>
          <p:nvPr/>
        </p:nvGraphicFramePr>
        <p:xfrm>
          <a:off x="1271526" y="5014274"/>
          <a:ext cx="2374199" cy="41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295400" imgH="228600" progId="Equation.DSMT4">
                  <p:embed/>
                </p:oleObj>
              </mc:Choice>
              <mc:Fallback>
                <p:oleObj name="Equation" r:id="rId4" imgW="1295400" imgH="228600" progId="Equation.DSMT4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26" y="5014274"/>
                        <a:ext cx="2374199" cy="419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32" name="Object 248"/>
          <p:cNvGraphicFramePr>
            <a:graphicFrameLocks noChangeAspect="1"/>
          </p:cNvGraphicFramePr>
          <p:nvPr/>
        </p:nvGraphicFramePr>
        <p:xfrm>
          <a:off x="4478338" y="4826000"/>
          <a:ext cx="31496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1739900" imgH="482600" progId="Equation.DSMT4">
                  <p:embed/>
                </p:oleObj>
              </mc:Choice>
              <mc:Fallback>
                <p:oleObj name="Equation" r:id="rId6" imgW="1739900" imgH="482600" progId="Equation.DSMT4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4826000"/>
                        <a:ext cx="31496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29" name="Object 245"/>
          <p:cNvGraphicFramePr>
            <a:graphicFrameLocks noChangeAspect="1"/>
          </p:cNvGraphicFramePr>
          <p:nvPr/>
        </p:nvGraphicFramePr>
        <p:xfrm>
          <a:off x="3375129" y="3141951"/>
          <a:ext cx="17002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8" imgW="1054100" imgH="469900" progId="Equation.DSMT4">
                  <p:embed/>
                </p:oleObj>
              </mc:Choice>
              <mc:Fallback>
                <p:oleObj name="Equation" r:id="rId8" imgW="1054100" imgH="469900" progId="Equation.DSMT4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129" y="3141951"/>
                        <a:ext cx="170021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FBFB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39" name="Object 2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210678"/>
              </p:ext>
            </p:extLst>
          </p:nvPr>
        </p:nvGraphicFramePr>
        <p:xfrm>
          <a:off x="3194050" y="5989351"/>
          <a:ext cx="688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0" imgW="533169" imgH="304668" progId="Equation.DSMT4">
                  <p:embed/>
                </p:oleObj>
              </mc:Choice>
              <mc:Fallback>
                <p:oleObj name="Equation" r:id="rId10" imgW="533169" imgH="304668" progId="Equation.DSMT4">
                  <p:embed/>
                  <p:pic>
                    <p:nvPicPr>
                      <p:cNvPr id="0" name="Picture 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989351"/>
                        <a:ext cx="688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40" name="Object 256"/>
          <p:cNvGraphicFramePr>
            <a:graphicFrameLocks noChangeAspect="1"/>
          </p:cNvGraphicFramePr>
          <p:nvPr/>
        </p:nvGraphicFramePr>
        <p:xfrm>
          <a:off x="1631950" y="5969000"/>
          <a:ext cx="6905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2" imgW="533169" imgH="304668" progId="Equation.DSMT4">
                  <p:embed/>
                </p:oleObj>
              </mc:Choice>
              <mc:Fallback>
                <p:oleObj name="Equation" r:id="rId12" imgW="533169" imgH="304668" progId="Equation.DSMT4">
                  <p:embed/>
                  <p:pic>
                    <p:nvPicPr>
                      <p:cNvPr id="0" name="Picture 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5969000"/>
                        <a:ext cx="6905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641" name="Line 257"/>
          <p:cNvSpPr>
            <a:spLocks noChangeShapeType="1"/>
          </p:cNvSpPr>
          <p:nvPr/>
        </p:nvSpPr>
        <p:spPr bwMode="auto">
          <a:xfrm flipV="1">
            <a:off x="1968500" y="5473700"/>
            <a:ext cx="2667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642" name="Line 258"/>
          <p:cNvSpPr>
            <a:spLocks noChangeShapeType="1"/>
          </p:cNvSpPr>
          <p:nvPr/>
        </p:nvSpPr>
        <p:spPr bwMode="auto">
          <a:xfrm flipH="1" flipV="1">
            <a:off x="3149600" y="5473700"/>
            <a:ext cx="254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72643" name="Object 259"/>
          <p:cNvGraphicFramePr>
            <a:graphicFrameLocks noChangeAspect="1"/>
          </p:cNvGraphicFramePr>
          <p:nvPr/>
        </p:nvGraphicFramePr>
        <p:xfrm>
          <a:off x="5135563" y="6223000"/>
          <a:ext cx="6397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4" imgW="494870" imgH="304536" progId="Equation.DSMT4">
                  <p:embed/>
                </p:oleObj>
              </mc:Choice>
              <mc:Fallback>
                <p:oleObj name="Equation" r:id="rId14" imgW="494870" imgH="304536" progId="Equation.DSMT4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6223000"/>
                        <a:ext cx="6397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644" name="Object 260"/>
          <p:cNvGraphicFramePr>
            <a:graphicFrameLocks noChangeAspect="1"/>
          </p:cNvGraphicFramePr>
          <p:nvPr/>
        </p:nvGraphicFramePr>
        <p:xfrm>
          <a:off x="7180263" y="6223000"/>
          <a:ext cx="6397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6" imgW="494870" imgH="304536" progId="Equation.DSMT4">
                  <p:embed/>
                </p:oleObj>
              </mc:Choice>
              <mc:Fallback>
                <p:oleObj name="Equation" r:id="rId16" imgW="494870" imgH="304536" progId="Equation.DSMT4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263" y="6223000"/>
                        <a:ext cx="6397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646" name="Line 262"/>
          <p:cNvSpPr>
            <a:spLocks noChangeShapeType="1"/>
          </p:cNvSpPr>
          <p:nvPr/>
        </p:nvSpPr>
        <p:spPr bwMode="auto">
          <a:xfrm flipV="1">
            <a:off x="5511800" y="5715000"/>
            <a:ext cx="2667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647" name="Line 263"/>
          <p:cNvSpPr>
            <a:spLocks noChangeShapeType="1"/>
          </p:cNvSpPr>
          <p:nvPr/>
        </p:nvSpPr>
        <p:spPr bwMode="auto">
          <a:xfrm flipH="1" flipV="1">
            <a:off x="7124700" y="5753100"/>
            <a:ext cx="254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251197" y="1580035"/>
            <a:ext cx="6490567" cy="1643063"/>
            <a:chOff x="1263072" y="2755694"/>
            <a:chExt cx="6490567" cy="1643063"/>
          </a:xfrm>
        </p:grpSpPr>
        <p:sp>
          <p:nvSpPr>
            <p:cNvPr id="48" name="Freeform 207"/>
            <p:cNvSpPr>
              <a:spLocks/>
            </p:cNvSpPr>
            <p:nvPr/>
          </p:nvSpPr>
          <p:spPr bwMode="auto">
            <a:xfrm>
              <a:off x="2443952" y="3311345"/>
              <a:ext cx="45434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08"/>
            <p:cNvSpPr>
              <a:spLocks/>
            </p:cNvSpPr>
            <p:nvPr/>
          </p:nvSpPr>
          <p:spPr bwMode="auto">
            <a:xfrm flipV="1">
              <a:off x="1772440" y="3997145"/>
              <a:ext cx="52165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11"/>
            <p:cNvSpPr>
              <a:spLocks noChangeArrowheads="1"/>
            </p:cNvSpPr>
            <p:nvPr/>
          </p:nvSpPr>
          <p:spPr bwMode="auto">
            <a:xfrm>
              <a:off x="6874665" y="350025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12"/>
            <p:cNvSpPr>
              <a:spLocks noChangeShapeType="1"/>
            </p:cNvSpPr>
            <p:nvPr/>
          </p:nvSpPr>
          <p:spPr bwMode="auto">
            <a:xfrm>
              <a:off x="6988965" y="330975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13"/>
            <p:cNvSpPr>
              <a:spLocks noChangeShapeType="1"/>
            </p:cNvSpPr>
            <p:nvPr/>
          </p:nvSpPr>
          <p:spPr bwMode="auto">
            <a:xfrm flipH="1">
              <a:off x="6988965" y="381607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7"/>
            <p:cNvSpPr>
              <a:spLocks noChangeArrowheads="1"/>
            </p:cNvSpPr>
            <p:nvPr/>
          </p:nvSpPr>
          <p:spPr bwMode="auto">
            <a:xfrm>
              <a:off x="2112165" y="322085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229"/>
            <p:cNvSpPr>
              <a:spLocks noChangeShapeType="1"/>
            </p:cNvSpPr>
            <p:nvPr/>
          </p:nvSpPr>
          <p:spPr bwMode="auto">
            <a:xfrm flipH="1">
              <a:off x="1755740" y="3309758"/>
              <a:ext cx="355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232"/>
            <p:cNvSpPr>
              <a:spLocks noChangeArrowheads="1"/>
            </p:cNvSpPr>
            <p:nvPr/>
          </p:nvSpPr>
          <p:spPr bwMode="auto">
            <a:xfrm>
              <a:off x="2923377" y="327248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233"/>
            <p:cNvSpPr>
              <a:spLocks noChangeArrowheads="1"/>
            </p:cNvSpPr>
            <p:nvPr/>
          </p:nvSpPr>
          <p:spPr bwMode="auto">
            <a:xfrm>
              <a:off x="2897977" y="39955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209"/>
            <p:cNvSpPr>
              <a:spLocks noChangeArrowheads="1"/>
            </p:cNvSpPr>
            <p:nvPr/>
          </p:nvSpPr>
          <p:spPr bwMode="auto">
            <a:xfrm>
              <a:off x="1743102" y="39955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Oval 230"/>
            <p:cNvSpPr>
              <a:spLocks noChangeArrowheads="1"/>
            </p:cNvSpPr>
            <p:nvPr/>
          </p:nvSpPr>
          <p:spPr bwMode="auto">
            <a:xfrm>
              <a:off x="1743960" y="32716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235"/>
            <p:cNvSpPr>
              <a:spLocks noChangeArrowheads="1"/>
            </p:cNvSpPr>
            <p:nvPr/>
          </p:nvSpPr>
          <p:spPr bwMode="auto">
            <a:xfrm>
              <a:off x="1643915" y="3551058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36"/>
            <p:cNvSpPr>
              <a:spLocks noChangeShapeType="1"/>
            </p:cNvSpPr>
            <p:nvPr/>
          </p:nvSpPr>
          <p:spPr bwMode="auto">
            <a:xfrm>
              <a:off x="1781965" y="3309758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37"/>
            <p:cNvSpPr>
              <a:spLocks noChangeShapeType="1"/>
            </p:cNvSpPr>
            <p:nvPr/>
          </p:nvSpPr>
          <p:spPr bwMode="auto">
            <a:xfrm>
              <a:off x="1781965" y="3817758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249"/>
            <p:cNvSpPr txBox="1">
              <a:spLocks noChangeArrowheads="1"/>
            </p:cNvSpPr>
            <p:nvPr/>
          </p:nvSpPr>
          <p:spPr bwMode="auto">
            <a:xfrm>
              <a:off x="4610890" y="3270070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63" name="Text Box 250"/>
            <p:cNvSpPr txBox="1">
              <a:spLocks noChangeArrowheads="1"/>
            </p:cNvSpPr>
            <p:nvPr/>
          </p:nvSpPr>
          <p:spPr bwMode="auto">
            <a:xfrm>
              <a:off x="4637081" y="3667893"/>
              <a:ext cx="244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64" name="Line 252"/>
            <p:cNvSpPr>
              <a:spLocks noChangeShapeType="1"/>
            </p:cNvSpPr>
            <p:nvPr/>
          </p:nvSpPr>
          <p:spPr bwMode="auto">
            <a:xfrm flipV="1">
              <a:off x="5579265" y="3309758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5" name="Object 8"/>
            <p:cNvGraphicFramePr>
              <a:graphicFrameLocks noChangeAspect="1"/>
            </p:cNvGraphicFramePr>
            <p:nvPr/>
          </p:nvGraphicFramePr>
          <p:xfrm>
            <a:off x="5651108" y="2814148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18" imgW="330057" imgH="253890" progId="Equation.DSMT4">
                    <p:embed/>
                  </p:oleObj>
                </mc:Choice>
                <mc:Fallback>
                  <p:oleObj name="Equation" r:id="rId18" imgW="330057" imgH="253890" progId="Equation.DSMT4">
                    <p:embed/>
                    <p:pic>
                      <p:nvPicPr>
                        <p:cNvPr id="0" name="Picture 3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1108" y="2814148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9"/>
            <p:cNvGraphicFramePr>
              <a:graphicFrameLocks noChangeAspect="1"/>
            </p:cNvGraphicFramePr>
            <p:nvPr/>
          </p:nvGraphicFramePr>
          <p:xfrm>
            <a:off x="4918714" y="3512932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20" imgW="355292" imgH="253780" progId="Equation.DSMT4">
                    <p:embed/>
                  </p:oleObj>
                </mc:Choice>
                <mc:Fallback>
                  <p:oleObj name="Equation" r:id="rId20" imgW="355292" imgH="253780" progId="Equation.DSMT4">
                    <p:embed/>
                    <p:pic>
                      <p:nvPicPr>
                        <p:cNvPr id="0" name="Picture 3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714" y="3512932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10"/>
            <p:cNvGraphicFramePr>
              <a:graphicFrameLocks noChangeAspect="1"/>
            </p:cNvGraphicFramePr>
            <p:nvPr/>
          </p:nvGraphicFramePr>
          <p:xfrm>
            <a:off x="3659002" y="3481182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22" imgW="190500" imgH="228600" progId="Equation.DSMT4">
                    <p:embed/>
                  </p:oleObj>
                </mc:Choice>
                <mc:Fallback>
                  <p:oleObj name="Equation" r:id="rId22" imgW="190500" imgH="228600" progId="Equation.DSMT4">
                    <p:embed/>
                    <p:pic>
                      <p:nvPicPr>
                        <p:cNvPr id="0" name="Picture 3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9002" y="3481182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11"/>
            <p:cNvGraphicFramePr>
              <a:graphicFrameLocks noChangeAspect="1"/>
            </p:cNvGraphicFramePr>
            <p:nvPr/>
          </p:nvGraphicFramePr>
          <p:xfrm>
            <a:off x="7257865" y="3514457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24" imgW="203112" imgH="228501" progId="Equation.DSMT4">
                    <p:embed/>
                  </p:oleObj>
                </mc:Choice>
                <mc:Fallback>
                  <p:oleObj name="Equation" r:id="rId24" imgW="203112" imgH="228501" progId="Equation.DSMT4">
                    <p:embed/>
                    <p:pic>
                      <p:nvPicPr>
                        <p:cNvPr id="0" name="Picture 3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7865" y="3514457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12"/>
            <p:cNvGraphicFramePr>
              <a:graphicFrameLocks noChangeAspect="1"/>
            </p:cNvGraphicFramePr>
            <p:nvPr/>
          </p:nvGraphicFramePr>
          <p:xfrm>
            <a:off x="2161990" y="2755694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26" imgW="203112" imgH="241195" progId="Equation.DSMT4">
                    <p:embed/>
                  </p:oleObj>
                </mc:Choice>
                <mc:Fallback>
                  <p:oleObj name="Equation" r:id="rId26" imgW="203112" imgH="241195" progId="Equation.DSMT4">
                    <p:embed/>
                    <p:pic>
                      <p:nvPicPr>
                        <p:cNvPr id="0" name="Picture 3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1990" y="2755694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 Box 249"/>
            <p:cNvSpPr txBox="1">
              <a:spLocks noChangeArrowheads="1"/>
            </p:cNvSpPr>
            <p:nvPr/>
          </p:nvSpPr>
          <p:spPr bwMode="auto">
            <a:xfrm>
              <a:off x="1616329" y="344622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71" name="Text Box 250"/>
            <p:cNvSpPr txBox="1">
              <a:spLocks noChangeArrowheads="1"/>
            </p:cNvSpPr>
            <p:nvPr/>
          </p:nvSpPr>
          <p:spPr bwMode="auto">
            <a:xfrm>
              <a:off x="1654133" y="3547161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72" name="Object 14"/>
            <p:cNvGraphicFramePr>
              <a:graphicFrameLocks noChangeAspect="1"/>
            </p:cNvGraphicFramePr>
            <p:nvPr/>
          </p:nvGraphicFramePr>
          <p:xfrm>
            <a:off x="1263072" y="3513736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28" imgW="177646" imgH="241091" progId="Equation.DSMT4">
                    <p:embed/>
                  </p:oleObj>
                </mc:Choice>
                <mc:Fallback>
                  <p:oleObj name="Equation" r:id="rId28" imgW="177646" imgH="241091" progId="Equation.DSMT4">
                    <p:embed/>
                    <p:pic>
                      <p:nvPicPr>
                        <p:cNvPr id="0" name="Picture 3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3072" y="3513736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15"/>
            <p:cNvGraphicFramePr>
              <a:graphicFrameLocks noChangeAspect="1"/>
            </p:cNvGraphicFramePr>
            <p:nvPr/>
          </p:nvGraphicFramePr>
          <p:xfrm>
            <a:off x="6764152" y="4143169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30" imgW="342603" imgH="177646" progId="Equation.DSMT4">
                    <p:embed/>
                  </p:oleObj>
                </mc:Choice>
                <mc:Fallback>
                  <p:oleObj name="Equation" r:id="rId30" imgW="342603" imgH="177646" progId="Equation.DSMT4">
                    <p:embed/>
                    <p:pic>
                      <p:nvPicPr>
                        <p:cNvPr id="0" name="Picture 3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4152" y="4143169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Line 242"/>
            <p:cNvSpPr>
              <a:spLocks noChangeShapeType="1"/>
            </p:cNvSpPr>
            <p:nvPr/>
          </p:nvSpPr>
          <p:spPr bwMode="auto">
            <a:xfrm>
              <a:off x="7039759" y="3045856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44"/>
            <p:cNvSpPr>
              <a:spLocks noChangeShapeType="1"/>
            </p:cNvSpPr>
            <p:nvPr/>
          </p:nvSpPr>
          <p:spPr bwMode="auto">
            <a:xfrm>
              <a:off x="6979557" y="2805381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6" name="Object 16"/>
            <p:cNvGraphicFramePr>
              <a:graphicFrameLocks noChangeAspect="1"/>
            </p:cNvGraphicFramePr>
            <p:nvPr/>
          </p:nvGraphicFramePr>
          <p:xfrm>
            <a:off x="7571077" y="2954751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32" imgW="126725" imgH="126725" progId="Equation.DSMT4">
                    <p:embed/>
                  </p:oleObj>
                </mc:Choice>
                <mc:Fallback>
                  <p:oleObj name="Equation" r:id="rId32" imgW="126725" imgH="126725" progId="Equation.DSMT4">
                    <p:embed/>
                    <p:pic>
                      <p:nvPicPr>
                        <p:cNvPr id="0" name="Picture 3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1077" y="2954751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" name="TextBox 76"/>
          <p:cNvSpPr txBox="1"/>
          <p:nvPr/>
        </p:nvSpPr>
        <p:spPr>
          <a:xfrm>
            <a:off x="5762625" y="3524250"/>
            <a:ext cx="3000375" cy="73866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</a:t>
            </a:r>
            <a:r>
              <a:rPr lang="en-US" sz="1400" dirty="0"/>
              <a:t>: </a:t>
            </a:r>
          </a:p>
          <a:p>
            <a:pPr algn="ctr"/>
            <a:r>
              <a:rPr lang="en-US" sz="1400" dirty="0"/>
              <a:t>In the frequency domain notes, </a:t>
            </a:r>
          </a:p>
          <a:p>
            <a:pPr algn="ctr"/>
            <a:r>
              <a:rPr lang="en-US" sz="1400" dirty="0"/>
              <a:t>the load is always at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2381250" y="14250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50572" name="Text Box 12"/>
          <p:cNvSpPr txBox="1">
            <a:spLocks noChangeArrowheads="1"/>
          </p:cNvSpPr>
          <p:nvPr/>
        </p:nvSpPr>
        <p:spPr bwMode="auto">
          <a:xfrm>
            <a:off x="1210748" y="958211"/>
            <a:ext cx="6157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Summary of final formula for a </a:t>
            </a:r>
            <a:r>
              <a:rPr lang="en-US" sz="2400" u="sng" dirty="0">
                <a:solidFill>
                  <a:srgbClr val="0000FF"/>
                </a:solidFill>
              </a:rPr>
              <a:t>lossless</a:t>
            </a:r>
            <a:r>
              <a:rPr lang="en-US" sz="2400" dirty="0">
                <a:solidFill>
                  <a:srgbClr val="0000FF"/>
                </a:solidFill>
              </a:rPr>
              <a:t> line:</a:t>
            </a:r>
          </a:p>
        </p:txBody>
      </p:sp>
      <p:graphicFrame>
        <p:nvGraphicFramePr>
          <p:cNvPr id="45060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725449"/>
              </p:ext>
            </p:extLst>
          </p:nvPr>
        </p:nvGraphicFramePr>
        <p:xfrm>
          <a:off x="2532458" y="3725468"/>
          <a:ext cx="3694669" cy="10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4" imgW="1752600" imgH="508000" progId="Equation.DSMT4">
                  <p:embed/>
                </p:oleObj>
              </mc:Choice>
              <mc:Fallback>
                <p:oleObj name="Equation" r:id="rId4" imgW="1752600" imgH="5080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458" y="3725468"/>
                        <a:ext cx="3694669" cy="106708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713189"/>
              </p:ext>
            </p:extLst>
          </p:nvPr>
        </p:nvGraphicFramePr>
        <p:xfrm>
          <a:off x="1990725" y="5297488"/>
          <a:ext cx="37957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6" imgW="2095200" imgH="431640" progId="Equation.DSMT4">
                  <p:embed/>
                </p:oleObj>
              </mc:Choice>
              <mc:Fallback>
                <p:oleObj name="Equation" r:id="rId6" imgW="2095200" imgH="4316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5297488"/>
                        <a:ext cx="3795713" cy="7794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5060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90322"/>
              </p:ext>
            </p:extLst>
          </p:nvPr>
        </p:nvGraphicFramePr>
        <p:xfrm>
          <a:off x="6518275" y="5481638"/>
          <a:ext cx="16033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8" imgW="977760" imgH="266400" progId="Equation.DSMT4">
                  <p:embed/>
                </p:oleObj>
              </mc:Choice>
              <mc:Fallback>
                <p:oleObj name="Equation" r:id="rId8" imgW="977760" imgH="2664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5481638"/>
                        <a:ext cx="1603375" cy="438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331459" y="1909701"/>
            <a:ext cx="5761785" cy="1475116"/>
            <a:chOff x="1309687" y="1898815"/>
            <a:chExt cx="5761785" cy="1475116"/>
          </a:xfrm>
        </p:grpSpPr>
        <p:sp>
          <p:nvSpPr>
            <p:cNvPr id="450578" name="Line 18"/>
            <p:cNvSpPr>
              <a:spLocks noChangeShapeType="1"/>
            </p:cNvSpPr>
            <p:nvPr/>
          </p:nvSpPr>
          <p:spPr bwMode="auto">
            <a:xfrm>
              <a:off x="6517574" y="1924215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579" name="Line 19"/>
            <p:cNvSpPr>
              <a:spLocks noChangeShapeType="1"/>
            </p:cNvSpPr>
            <p:nvPr/>
          </p:nvSpPr>
          <p:spPr bwMode="auto">
            <a:xfrm flipH="1">
              <a:off x="6517574" y="241951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583" name="Oval 23"/>
            <p:cNvSpPr>
              <a:spLocks noChangeArrowheads="1"/>
            </p:cNvSpPr>
            <p:nvPr/>
          </p:nvSpPr>
          <p:spPr bwMode="auto">
            <a:xfrm>
              <a:off x="2417062" y="189881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4" name="Oval 24"/>
            <p:cNvSpPr>
              <a:spLocks noChangeArrowheads="1"/>
            </p:cNvSpPr>
            <p:nvPr/>
          </p:nvSpPr>
          <p:spPr bwMode="auto">
            <a:xfrm>
              <a:off x="2420237" y="261001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99" name="AutoShape 39"/>
            <p:cNvSpPr>
              <a:spLocks noChangeArrowheads="1"/>
            </p:cNvSpPr>
            <p:nvPr/>
          </p:nvSpPr>
          <p:spPr bwMode="auto">
            <a:xfrm>
              <a:off x="2021774" y="2178215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01" name="Line 41"/>
            <p:cNvSpPr>
              <a:spLocks noChangeShapeType="1"/>
            </p:cNvSpPr>
            <p:nvPr/>
          </p:nvSpPr>
          <p:spPr bwMode="auto">
            <a:xfrm>
              <a:off x="2470397" y="2889085"/>
              <a:ext cx="4049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577" name="Rectangle 17"/>
            <p:cNvSpPr>
              <a:spLocks noChangeArrowheads="1"/>
            </p:cNvSpPr>
            <p:nvPr/>
          </p:nvSpPr>
          <p:spPr bwMode="auto">
            <a:xfrm>
              <a:off x="6403274" y="2114715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" name="Object 11"/>
            <p:cNvGraphicFramePr>
              <a:graphicFrameLocks noChangeAspect="1"/>
            </p:cNvGraphicFramePr>
            <p:nvPr/>
          </p:nvGraphicFramePr>
          <p:xfrm>
            <a:off x="6753158" y="2113168"/>
            <a:ext cx="318314" cy="357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5" name="Equation" r:id="rId10" imgW="203112" imgH="228501" progId="Equation.DSMT4">
                    <p:embed/>
                  </p:oleObj>
                </mc:Choice>
                <mc:Fallback>
                  <p:oleObj name="Equation" r:id="rId10" imgW="203112" imgH="228501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3158" y="2113168"/>
                          <a:ext cx="318314" cy="3578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10" name="Object 50"/>
            <p:cNvGraphicFramePr>
              <a:graphicFrameLocks noChangeAspect="1"/>
            </p:cNvGraphicFramePr>
            <p:nvPr/>
          </p:nvGraphicFramePr>
          <p:xfrm>
            <a:off x="4178300" y="2098449"/>
            <a:ext cx="328385" cy="394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300" y="2098449"/>
                          <a:ext cx="328385" cy="3948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11" name="Object 51"/>
            <p:cNvGraphicFramePr>
              <a:graphicFrameLocks noChangeAspect="1"/>
            </p:cNvGraphicFramePr>
            <p:nvPr/>
          </p:nvGraphicFramePr>
          <p:xfrm>
            <a:off x="1309687" y="2111375"/>
            <a:ext cx="344941" cy="366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7" name="Equation" r:id="rId14" imgW="215806" imgH="228501" progId="Equation.DSMT4">
                    <p:embed/>
                  </p:oleObj>
                </mc:Choice>
                <mc:Fallback>
                  <p:oleObj name="Equation" r:id="rId14" imgW="215806" imgH="228501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9687" y="2111375"/>
                          <a:ext cx="344941" cy="366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4"/>
            <p:cNvGraphicFramePr>
              <a:graphicFrameLocks noChangeAspect="1"/>
            </p:cNvGraphicFramePr>
            <p:nvPr/>
          </p:nvGraphicFramePr>
          <p:xfrm>
            <a:off x="4262335" y="2992108"/>
            <a:ext cx="190912" cy="381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8" name="Equation" r:id="rId16" imgW="88669" imgH="177338" progId="Equation.DSMT4">
                    <p:embed/>
                  </p:oleObj>
                </mc:Choice>
                <mc:Fallback>
                  <p:oleObj name="Equation" r:id="rId16" imgW="88669" imgH="177338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2335" y="2992108"/>
                          <a:ext cx="190912" cy="38182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Connector 28"/>
            <p:cNvCxnSpPr/>
            <p:nvPr/>
          </p:nvCxnSpPr>
          <p:spPr>
            <a:xfrm flipH="1">
              <a:off x="2481943" y="1923802"/>
              <a:ext cx="4037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479105" y="2646218"/>
              <a:ext cx="4037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69497" y="5417437"/>
            <a:ext cx="7384166" cy="10763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30708" y="4097975"/>
            <a:ext cx="6610136" cy="10763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2461900" y="10687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graphicFrame>
        <p:nvGraphicFramePr>
          <p:cNvPr id="45060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305167"/>
              </p:ext>
            </p:extLst>
          </p:nvPr>
        </p:nvGraphicFramePr>
        <p:xfrm>
          <a:off x="1540127" y="4210450"/>
          <a:ext cx="285273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4" imgW="1803240" imgH="507960" progId="Equation.DSMT4">
                  <p:embed/>
                </p:oleObj>
              </mc:Choice>
              <mc:Fallback>
                <p:oleObj name="Equation" r:id="rId4" imgW="1803240" imgH="5079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127" y="4210450"/>
                        <a:ext cx="285273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589087"/>
              </p:ext>
            </p:extLst>
          </p:nvPr>
        </p:nvGraphicFramePr>
        <p:xfrm>
          <a:off x="4764088" y="4257675"/>
          <a:ext cx="779462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6" imgW="507960" imgH="431640" progId="Equation.DSMT4">
                  <p:embed/>
                </p:oleObj>
              </mc:Choice>
              <mc:Fallback>
                <p:oleObj name="Equation" r:id="rId6" imgW="507960" imgH="43164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4257675"/>
                        <a:ext cx="779462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7" name="Text Box 47"/>
          <p:cNvSpPr txBox="1">
            <a:spLocks noChangeArrowheads="1"/>
          </p:cNvSpPr>
          <p:nvPr/>
        </p:nvSpPr>
        <p:spPr bwMode="auto">
          <a:xfrm>
            <a:off x="453365" y="1895932"/>
            <a:ext cx="8075220" cy="181588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The input impedance repeats every </a:t>
            </a:r>
            <a:r>
              <a:rPr lang="en-US" sz="1600" dirty="0">
                <a:solidFill>
                  <a:srgbClr val="0000FF"/>
                </a:solidFill>
              </a:rPr>
              <a:t>one-half wavelength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The voltage and current repeat every </a:t>
            </a:r>
            <a:r>
              <a:rPr lang="en-US" sz="1600" dirty="0">
                <a:solidFill>
                  <a:srgbClr val="0000FF"/>
                </a:solidFill>
              </a:rPr>
              <a:t>wavelength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The voltage and current become their negatives after </a:t>
            </a:r>
            <a:r>
              <a:rPr lang="en-US" sz="1600" dirty="0">
                <a:solidFill>
                  <a:srgbClr val="0000FF"/>
                </a:solidFill>
              </a:rPr>
              <a:t>one-half wavelength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n-US" sz="1600" dirty="0"/>
              <a:t>The </a:t>
            </a:r>
            <a:r>
              <a:rPr lang="en-US" sz="1600" u="sng" dirty="0"/>
              <a:t>magnitude</a:t>
            </a:r>
            <a:r>
              <a:rPr lang="en-US" sz="1600" dirty="0"/>
              <a:t> of the voltage and current repeat every </a:t>
            </a:r>
            <a:r>
              <a:rPr lang="en-US" sz="1600" dirty="0">
                <a:solidFill>
                  <a:srgbClr val="0000FF"/>
                </a:solidFill>
              </a:rPr>
              <a:t>one-half wavelength.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50781"/>
              </p:ext>
            </p:extLst>
          </p:nvPr>
        </p:nvGraphicFramePr>
        <p:xfrm>
          <a:off x="1030288" y="5772150"/>
          <a:ext cx="220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8" imgW="1625400" imgH="279360" progId="Equation.DSMT4">
                  <p:embed/>
                </p:oleObj>
              </mc:Choice>
              <mc:Fallback>
                <p:oleObj name="Equation" r:id="rId8" imgW="1625400" imgH="27936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5772150"/>
                        <a:ext cx="22066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694770"/>
              </p:ext>
            </p:extLst>
          </p:nvPr>
        </p:nvGraphicFramePr>
        <p:xfrm>
          <a:off x="3773488" y="5688013"/>
          <a:ext cx="25082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10" imgW="1790640" imgH="431640" progId="Equation.DSMT4">
                  <p:embed/>
                </p:oleObj>
              </mc:Choice>
              <mc:Fallback>
                <p:oleObj name="Equation" r:id="rId10" imgW="1790640" imgH="43164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5688013"/>
                        <a:ext cx="25082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29888" y="1225653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For a lossless line:</a:t>
            </a:r>
          </a:p>
        </p:txBody>
      </p:sp>
      <p:graphicFrame>
        <p:nvGraphicFramePr>
          <p:cNvPr id="468999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269176"/>
              </p:ext>
            </p:extLst>
          </p:nvPr>
        </p:nvGraphicFramePr>
        <p:xfrm>
          <a:off x="6746875" y="5591175"/>
          <a:ext cx="13858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12" imgW="901440" imgH="482400" progId="Equation.DSMT4">
                  <p:embed/>
                </p:oleObj>
              </mc:Choice>
              <mc:Fallback>
                <p:oleObj name="Equation" r:id="rId12" imgW="901440" imgH="4824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5591175"/>
                        <a:ext cx="138588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05615"/>
              </p:ext>
            </p:extLst>
          </p:nvPr>
        </p:nvGraphicFramePr>
        <p:xfrm>
          <a:off x="6035675" y="4230688"/>
          <a:ext cx="14525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4" imgW="914400" imgH="482400" progId="Equation.DSMT4">
                  <p:embed/>
                </p:oleObj>
              </mc:Choice>
              <mc:Fallback>
                <p:oleObj name="Equation" r:id="rId14" imgW="91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35675" y="4230688"/>
                        <a:ext cx="1452563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2334450" y="882135"/>
            <a:ext cx="440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Special Cases of Lossless Line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2388300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3444875" y="1741288"/>
            <a:ext cx="1822450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Short-circuit line</a:t>
            </a:r>
          </a:p>
        </p:txBody>
      </p:sp>
      <p:graphicFrame>
        <p:nvGraphicFramePr>
          <p:cNvPr id="452628" name="Object 20"/>
          <p:cNvGraphicFramePr>
            <a:graphicFrameLocks noChangeAspect="1"/>
          </p:cNvGraphicFramePr>
          <p:nvPr/>
        </p:nvGraphicFramePr>
        <p:xfrm>
          <a:off x="2621988" y="4123238"/>
          <a:ext cx="33782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4" imgW="1752600" imgH="508000" progId="Equation.DSMT4">
                  <p:embed/>
                </p:oleObj>
              </mc:Choice>
              <mc:Fallback>
                <p:oleObj name="Equation" r:id="rId4" imgW="1752600" imgH="5080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988" y="4123238"/>
                        <a:ext cx="337820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2629" name="Line 21"/>
          <p:cNvSpPr>
            <a:spLocks noChangeShapeType="1"/>
          </p:cNvSpPr>
          <p:nvPr/>
        </p:nvSpPr>
        <p:spPr bwMode="auto">
          <a:xfrm flipV="1">
            <a:off x="3680850" y="4137525"/>
            <a:ext cx="419100" cy="584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2630" name="Line 22"/>
          <p:cNvSpPr>
            <a:spLocks noChangeShapeType="1"/>
          </p:cNvSpPr>
          <p:nvPr/>
        </p:nvSpPr>
        <p:spPr bwMode="auto">
          <a:xfrm flipV="1">
            <a:off x="4353950" y="4569325"/>
            <a:ext cx="419100" cy="584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52631" name="Object 23"/>
          <p:cNvGraphicFramePr>
            <a:graphicFrameLocks noChangeAspect="1"/>
          </p:cNvGraphicFramePr>
          <p:nvPr/>
        </p:nvGraphicFramePr>
        <p:xfrm>
          <a:off x="1887538" y="5605463"/>
          <a:ext cx="24876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6" imgW="1104900" imgH="254000" progId="Equation.DSMT4">
                  <p:embed/>
                </p:oleObj>
              </mc:Choice>
              <mc:Fallback>
                <p:oleObj name="Equation" r:id="rId6" imgW="1104900" imgH="2540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5605463"/>
                        <a:ext cx="2487612" cy="569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3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608707"/>
              </p:ext>
            </p:extLst>
          </p:nvPr>
        </p:nvGraphicFramePr>
        <p:xfrm>
          <a:off x="5443538" y="5659438"/>
          <a:ext cx="28305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8" imgW="1422360" imgH="253800" progId="Equation.DSMT4">
                  <p:embed/>
                </p:oleObj>
              </mc:Choice>
              <mc:Fallback>
                <p:oleObj name="Equation" r:id="rId8" imgW="1422360" imgH="2538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5659438"/>
                        <a:ext cx="28305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2634" name="Text Box 26"/>
          <p:cNvSpPr txBox="1">
            <a:spLocks noChangeArrowheads="1"/>
          </p:cNvSpPr>
          <p:nvPr/>
        </p:nvSpPr>
        <p:spPr bwMode="auto">
          <a:xfrm>
            <a:off x="4851400" y="57007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285938" y="2255934"/>
            <a:ext cx="6060765" cy="1509883"/>
            <a:chOff x="1274062" y="2362812"/>
            <a:chExt cx="6060765" cy="1509883"/>
          </a:xfrm>
        </p:grpSpPr>
        <p:sp>
          <p:nvSpPr>
            <p:cNvPr id="452618" name="Line 10"/>
            <p:cNvSpPr>
              <a:spLocks noChangeShapeType="1"/>
            </p:cNvSpPr>
            <p:nvPr/>
          </p:nvSpPr>
          <p:spPr bwMode="auto">
            <a:xfrm>
              <a:off x="6469352" y="2403762"/>
              <a:ext cx="0" cy="736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381436" y="236281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384611" y="310280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39"/>
            <p:cNvSpPr>
              <a:spLocks noChangeArrowheads="1"/>
            </p:cNvSpPr>
            <p:nvPr/>
          </p:nvSpPr>
          <p:spPr bwMode="auto">
            <a:xfrm>
              <a:off x="1986148" y="2676979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434771" y="3387849"/>
              <a:ext cx="4049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2" name="Object 11"/>
            <p:cNvGraphicFramePr>
              <a:graphicFrameLocks noChangeAspect="1"/>
            </p:cNvGraphicFramePr>
            <p:nvPr/>
          </p:nvGraphicFramePr>
          <p:xfrm>
            <a:off x="6691890" y="2611438"/>
            <a:ext cx="64293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3" name="Equation" r:id="rId10" imgW="444307" imgH="228501" progId="Equation.DSMT4">
                    <p:embed/>
                  </p:oleObj>
                </mc:Choice>
                <mc:Fallback>
                  <p:oleObj name="Equation" r:id="rId10" imgW="444307" imgH="228501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1890" y="2611438"/>
                          <a:ext cx="64293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50"/>
            <p:cNvGraphicFramePr>
              <a:graphicFrameLocks noChangeAspect="1"/>
            </p:cNvGraphicFramePr>
            <p:nvPr/>
          </p:nvGraphicFramePr>
          <p:xfrm>
            <a:off x="4142674" y="2586327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4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2674" y="2586327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8879159"/>
                </p:ext>
              </p:extLst>
            </p:nvPr>
          </p:nvGraphicFramePr>
          <p:xfrm>
            <a:off x="1274062" y="2598107"/>
            <a:ext cx="373484" cy="396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5" name="Equation" r:id="rId14" imgW="215806" imgH="228501" progId="Equation.DSMT4">
                    <p:embed/>
                  </p:oleObj>
                </mc:Choice>
                <mc:Fallback>
                  <p:oleObj name="Equation" r:id="rId14" imgW="215806" imgH="228501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4062" y="2598107"/>
                          <a:ext cx="373484" cy="396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4"/>
            <p:cNvGraphicFramePr>
              <a:graphicFrameLocks noChangeAspect="1"/>
            </p:cNvGraphicFramePr>
            <p:nvPr/>
          </p:nvGraphicFramePr>
          <p:xfrm>
            <a:off x="4226709" y="3490872"/>
            <a:ext cx="190912" cy="381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6" name="Equation" r:id="rId16" imgW="88669" imgH="177338" progId="Equation.DSMT4">
                    <p:embed/>
                  </p:oleObj>
                </mc:Choice>
                <mc:Fallback>
                  <p:oleObj name="Equation" r:id="rId16" imgW="88669" imgH="177338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709" y="3490872"/>
                          <a:ext cx="190912" cy="38182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 flipH="1">
              <a:off x="2446317" y="2399674"/>
              <a:ext cx="4037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432462" y="3139006"/>
              <a:ext cx="4037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Text Box 2"/>
          <p:cNvSpPr txBox="1">
            <a:spLocks noChangeArrowheads="1"/>
          </p:cNvSpPr>
          <p:nvPr/>
        </p:nvSpPr>
        <p:spPr bwMode="auto">
          <a:xfrm>
            <a:off x="2419350" y="13062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58755" name="Text Box 3"/>
          <p:cNvSpPr txBox="1">
            <a:spLocks noChangeArrowheads="1"/>
          </p:cNvSpPr>
          <p:nvPr/>
        </p:nvSpPr>
        <p:spPr bwMode="auto">
          <a:xfrm>
            <a:off x="720024" y="986415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Short-circuit line</a:t>
            </a:r>
          </a:p>
        </p:txBody>
      </p:sp>
      <p:graphicFrame>
        <p:nvGraphicFramePr>
          <p:cNvPr id="458778" name="Object 26"/>
          <p:cNvGraphicFramePr>
            <a:graphicFrameLocks noChangeAspect="1"/>
          </p:cNvGraphicFramePr>
          <p:nvPr/>
        </p:nvGraphicFramePr>
        <p:xfrm>
          <a:off x="882650" y="1533525"/>
          <a:ext cx="2084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4" imgW="1066337" imgH="253890" progId="Equation.DSMT4">
                  <p:embed/>
                </p:oleObj>
              </mc:Choice>
              <mc:Fallback>
                <p:oleObj name="Equation" r:id="rId4" imgW="1066337" imgH="25389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533525"/>
                        <a:ext cx="2084388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8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827380"/>
              </p:ext>
            </p:extLst>
          </p:nvPr>
        </p:nvGraphicFramePr>
        <p:xfrm>
          <a:off x="811213" y="2433638"/>
          <a:ext cx="226853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6" imgW="1384200" imgH="253800" progId="Equation.DSMT4">
                  <p:embed/>
                </p:oleObj>
              </mc:Choice>
              <mc:Fallback>
                <p:oleObj name="Equation" r:id="rId6" imgW="1384200" imgH="2538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433638"/>
                        <a:ext cx="2268537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3700" y="21383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5878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594732"/>
              </p:ext>
            </p:extLst>
          </p:nvPr>
        </p:nvGraphicFramePr>
        <p:xfrm>
          <a:off x="3630609" y="1714332"/>
          <a:ext cx="973137" cy="34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8" imgW="634725" imgH="228501" progId="Equation.DSMT4">
                  <p:embed/>
                </p:oleObj>
              </mc:Choice>
              <mc:Fallback>
                <p:oleObj name="Equation" r:id="rId8" imgW="634725" imgH="228501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09" y="1714332"/>
                        <a:ext cx="973137" cy="34886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792686" y="3277590"/>
            <a:ext cx="2018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line is one-fourth of a wavelength long.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043792" y="2886374"/>
            <a:ext cx="6814458" cy="3640519"/>
            <a:chOff x="2076450" y="2842831"/>
            <a:chExt cx="6814458" cy="3640519"/>
          </a:xfrm>
        </p:grpSpPr>
        <p:sp>
          <p:nvSpPr>
            <p:cNvPr id="458757" name="Line 5"/>
            <p:cNvSpPr>
              <a:spLocks noChangeShapeType="1"/>
            </p:cNvSpPr>
            <p:nvPr/>
          </p:nvSpPr>
          <p:spPr bwMode="auto">
            <a:xfrm flipH="1" flipV="1">
              <a:off x="3902075" y="3228975"/>
              <a:ext cx="0" cy="31178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58" name="Line 6"/>
            <p:cNvSpPr>
              <a:spLocks noChangeShapeType="1"/>
            </p:cNvSpPr>
            <p:nvPr/>
          </p:nvSpPr>
          <p:spPr bwMode="auto">
            <a:xfrm flipV="1">
              <a:off x="3419475" y="4881563"/>
              <a:ext cx="3649663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1" name="Line 9"/>
            <p:cNvSpPr>
              <a:spLocks noChangeShapeType="1"/>
            </p:cNvSpPr>
            <p:nvPr/>
          </p:nvSpPr>
          <p:spPr bwMode="auto">
            <a:xfrm flipH="1" flipV="1">
              <a:off x="4318000" y="3197225"/>
              <a:ext cx="22225" cy="31115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2" name="Line 10"/>
            <p:cNvSpPr>
              <a:spLocks noChangeShapeType="1"/>
            </p:cNvSpPr>
            <p:nvPr/>
          </p:nvSpPr>
          <p:spPr bwMode="auto">
            <a:xfrm flipH="1" flipV="1">
              <a:off x="5262563" y="3190875"/>
              <a:ext cx="0" cy="31178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3" name="Line 11"/>
            <p:cNvSpPr>
              <a:spLocks noChangeShapeType="1"/>
            </p:cNvSpPr>
            <p:nvPr/>
          </p:nvSpPr>
          <p:spPr bwMode="auto">
            <a:xfrm flipH="1" flipV="1">
              <a:off x="6183313" y="3190875"/>
              <a:ext cx="0" cy="31178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4" name="Text Box 12"/>
            <p:cNvSpPr txBox="1">
              <a:spLocks noChangeArrowheads="1"/>
            </p:cNvSpPr>
            <p:nvPr/>
          </p:nvSpPr>
          <p:spPr bwMode="auto">
            <a:xfrm>
              <a:off x="4110038" y="4957763"/>
              <a:ext cx="56197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i="1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/2</a:t>
              </a:r>
              <a:endParaRPr lang="el-G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8765" name="Text Box 13"/>
            <p:cNvSpPr txBox="1">
              <a:spLocks noChangeArrowheads="1"/>
            </p:cNvSpPr>
            <p:nvPr/>
          </p:nvSpPr>
          <p:spPr bwMode="auto">
            <a:xfrm>
              <a:off x="4968875" y="4957763"/>
              <a:ext cx="61277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l-GR" i="1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i="1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8767" name="Line 15"/>
            <p:cNvSpPr>
              <a:spLocks noChangeShapeType="1"/>
            </p:cNvSpPr>
            <p:nvPr/>
          </p:nvSpPr>
          <p:spPr bwMode="auto">
            <a:xfrm flipV="1">
              <a:off x="2574925" y="3498850"/>
              <a:ext cx="0" cy="134620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8" name="Line 16"/>
            <p:cNvSpPr>
              <a:spLocks noChangeShapeType="1"/>
            </p:cNvSpPr>
            <p:nvPr/>
          </p:nvSpPr>
          <p:spPr bwMode="auto">
            <a:xfrm flipV="1">
              <a:off x="2574925" y="4843463"/>
              <a:ext cx="0" cy="142081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69" name="Text Box 17"/>
            <p:cNvSpPr txBox="1">
              <a:spLocks noChangeArrowheads="1"/>
            </p:cNvSpPr>
            <p:nvPr/>
          </p:nvSpPr>
          <p:spPr bwMode="auto">
            <a:xfrm>
              <a:off x="2152650" y="4152900"/>
              <a:ext cx="1116013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inductive</a:t>
              </a:r>
            </a:p>
          </p:txBody>
        </p:sp>
        <p:sp>
          <p:nvSpPr>
            <p:cNvPr id="458770" name="Text Box 18"/>
            <p:cNvSpPr txBox="1">
              <a:spLocks noChangeArrowheads="1"/>
            </p:cNvSpPr>
            <p:nvPr/>
          </p:nvSpPr>
          <p:spPr bwMode="auto">
            <a:xfrm>
              <a:off x="2076450" y="5265738"/>
              <a:ext cx="122872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capacitive</a:t>
              </a:r>
            </a:p>
          </p:txBody>
        </p:sp>
        <p:sp>
          <p:nvSpPr>
            <p:cNvPr id="458771" name="Line 19"/>
            <p:cNvSpPr>
              <a:spLocks noChangeShapeType="1"/>
            </p:cNvSpPr>
            <p:nvPr/>
          </p:nvSpPr>
          <p:spPr bwMode="auto">
            <a:xfrm>
              <a:off x="2460625" y="4881563"/>
              <a:ext cx="268288" cy="0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773" name="Arc 21"/>
            <p:cNvSpPr>
              <a:spLocks/>
            </p:cNvSpPr>
            <p:nvPr/>
          </p:nvSpPr>
          <p:spPr bwMode="auto">
            <a:xfrm rot="1596862">
              <a:off x="3178175" y="3179763"/>
              <a:ext cx="1114425" cy="1560512"/>
            </a:xfrm>
            <a:custGeom>
              <a:avLst/>
              <a:gdLst>
                <a:gd name="G0" fmla="+- 0 0 0"/>
                <a:gd name="G1" fmla="+- 15491 0 0"/>
                <a:gd name="G2" fmla="+- 21600 0 0"/>
                <a:gd name="T0" fmla="*/ 15053 w 21600"/>
                <a:gd name="T1" fmla="*/ 0 h 17204"/>
                <a:gd name="T2" fmla="*/ 21532 w 21600"/>
                <a:gd name="T3" fmla="*/ 17204 h 17204"/>
                <a:gd name="T4" fmla="*/ 0 w 21600"/>
                <a:gd name="T5" fmla="*/ 15491 h 17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04" fill="none" extrusionOk="0">
                  <a:moveTo>
                    <a:pt x="15052" y="0"/>
                  </a:moveTo>
                  <a:cubicBezTo>
                    <a:pt x="19238" y="4067"/>
                    <a:pt x="21600" y="9654"/>
                    <a:pt x="21600" y="15491"/>
                  </a:cubicBezTo>
                  <a:cubicBezTo>
                    <a:pt x="21600" y="16062"/>
                    <a:pt x="21577" y="16634"/>
                    <a:pt x="21531" y="17203"/>
                  </a:cubicBezTo>
                </a:path>
                <a:path w="21600" h="17204" stroke="0" extrusionOk="0">
                  <a:moveTo>
                    <a:pt x="15052" y="0"/>
                  </a:moveTo>
                  <a:cubicBezTo>
                    <a:pt x="19238" y="4067"/>
                    <a:pt x="21600" y="9654"/>
                    <a:pt x="21600" y="15491"/>
                  </a:cubicBezTo>
                  <a:cubicBezTo>
                    <a:pt x="21600" y="16062"/>
                    <a:pt x="21577" y="16634"/>
                    <a:pt x="21531" y="17203"/>
                  </a:cubicBezTo>
                  <a:lnTo>
                    <a:pt x="0" y="15491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74" name="Arc 22"/>
            <p:cNvSpPr>
              <a:spLocks/>
            </p:cNvSpPr>
            <p:nvPr/>
          </p:nvSpPr>
          <p:spPr bwMode="auto">
            <a:xfrm rot="1596862">
              <a:off x="4111625" y="3154363"/>
              <a:ext cx="1114425" cy="1570037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7311"/>
                <a:gd name="T2" fmla="*/ 21532 w 21600"/>
                <a:gd name="T3" fmla="*/ 17311 h 17311"/>
                <a:gd name="T4" fmla="*/ 0 w 21600"/>
                <a:gd name="T5" fmla="*/ 15598 h 17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11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169"/>
                    <a:pt x="21577" y="16741"/>
                    <a:pt x="21531" y="17310"/>
                  </a:cubicBezTo>
                </a:path>
                <a:path w="21600" h="17311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169"/>
                    <a:pt x="21577" y="16741"/>
                    <a:pt x="21531" y="17310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75" name="Arc 23"/>
            <p:cNvSpPr>
              <a:spLocks/>
            </p:cNvSpPr>
            <p:nvPr/>
          </p:nvSpPr>
          <p:spPr bwMode="auto">
            <a:xfrm rot="12322850">
              <a:off x="4457700" y="4959350"/>
              <a:ext cx="809625" cy="1485900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8585"/>
                <a:gd name="T2" fmla="*/ 21392 w 21600"/>
                <a:gd name="T3" fmla="*/ 18585 h 18585"/>
                <a:gd name="T4" fmla="*/ 0 w 21600"/>
                <a:gd name="T5" fmla="*/ 15598 h 18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585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</a:path>
                <a:path w="21600" h="18585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76" name="Arc 24"/>
            <p:cNvSpPr>
              <a:spLocks/>
            </p:cNvSpPr>
            <p:nvPr/>
          </p:nvSpPr>
          <p:spPr bwMode="auto">
            <a:xfrm rot="1596862">
              <a:off x="5038725" y="3167063"/>
              <a:ext cx="1114425" cy="1597025"/>
            </a:xfrm>
            <a:custGeom>
              <a:avLst/>
              <a:gdLst>
                <a:gd name="G0" fmla="+- 0 0 0"/>
                <a:gd name="G1" fmla="+- 15892 0 0"/>
                <a:gd name="G2" fmla="+- 21600 0 0"/>
                <a:gd name="T0" fmla="*/ 14629 w 21600"/>
                <a:gd name="T1" fmla="*/ 0 h 17605"/>
                <a:gd name="T2" fmla="*/ 21532 w 21600"/>
                <a:gd name="T3" fmla="*/ 17605 h 17605"/>
                <a:gd name="T4" fmla="*/ 0 w 21600"/>
                <a:gd name="T5" fmla="*/ 15892 h 17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605" fill="none" extrusionOk="0">
                  <a:moveTo>
                    <a:pt x="14628" y="0"/>
                  </a:moveTo>
                  <a:cubicBezTo>
                    <a:pt x="19071" y="4089"/>
                    <a:pt x="21600" y="9853"/>
                    <a:pt x="21600" y="15892"/>
                  </a:cubicBezTo>
                  <a:cubicBezTo>
                    <a:pt x="21600" y="16463"/>
                    <a:pt x="21577" y="17035"/>
                    <a:pt x="21531" y="17604"/>
                  </a:cubicBezTo>
                </a:path>
                <a:path w="21600" h="17605" stroke="0" extrusionOk="0">
                  <a:moveTo>
                    <a:pt x="14628" y="0"/>
                  </a:moveTo>
                  <a:cubicBezTo>
                    <a:pt x="19071" y="4089"/>
                    <a:pt x="21600" y="9853"/>
                    <a:pt x="21600" y="15892"/>
                  </a:cubicBezTo>
                  <a:cubicBezTo>
                    <a:pt x="21600" y="16463"/>
                    <a:pt x="21577" y="17035"/>
                    <a:pt x="21531" y="17604"/>
                  </a:cubicBezTo>
                  <a:lnTo>
                    <a:pt x="0" y="15892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77" name="Arc 25"/>
            <p:cNvSpPr>
              <a:spLocks/>
            </p:cNvSpPr>
            <p:nvPr/>
          </p:nvSpPr>
          <p:spPr bwMode="auto">
            <a:xfrm rot="12322850">
              <a:off x="5378450" y="4997450"/>
              <a:ext cx="809625" cy="1485900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8585"/>
                <a:gd name="T2" fmla="*/ 21392 w 21600"/>
                <a:gd name="T3" fmla="*/ 18585 h 18585"/>
                <a:gd name="T4" fmla="*/ 0 w 21600"/>
                <a:gd name="T5" fmla="*/ 15598 h 18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585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</a:path>
                <a:path w="21600" h="18585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79" name="Text Box 27"/>
            <p:cNvSpPr txBox="1">
              <a:spLocks noChangeArrowheads="1"/>
            </p:cNvSpPr>
            <p:nvPr/>
          </p:nvSpPr>
          <p:spPr bwMode="auto">
            <a:xfrm>
              <a:off x="5908675" y="4957763"/>
              <a:ext cx="61277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l-GR" i="1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168239" y="4227616"/>
              <a:ext cx="93815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4460360" y="3852286"/>
              <a:ext cx="5191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292918" y="4845133"/>
              <a:ext cx="95002" cy="95002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4517572" y="3705101"/>
              <a:ext cx="2215737" cy="109549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878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3913375"/>
                </p:ext>
              </p:extLst>
            </p:nvPr>
          </p:nvGraphicFramePr>
          <p:xfrm>
            <a:off x="6622371" y="3815670"/>
            <a:ext cx="2268537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1" name="Equation" r:id="rId10" imgW="1777680" imgH="253800" progId="Equation.DSMT4">
                    <p:embed/>
                  </p:oleObj>
                </mc:Choice>
                <mc:Fallback>
                  <p:oleObj name="Equation" r:id="rId10" imgW="1777680" imgH="253800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2371" y="3815670"/>
                          <a:ext cx="2268537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6617711" y="2950753"/>
              <a:ext cx="21581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Open circuit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698178" y="4843154"/>
              <a:ext cx="95002" cy="95002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" name="Object 33"/>
            <p:cNvGraphicFramePr>
              <a:graphicFrameLocks noChangeAspect="1"/>
            </p:cNvGraphicFramePr>
            <p:nvPr/>
          </p:nvGraphicFramePr>
          <p:xfrm>
            <a:off x="7133050" y="4753014"/>
            <a:ext cx="331787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2" name="Equation" r:id="rId12" imgW="203024" imgH="203024" progId="Equation.DSMT4">
                    <p:embed/>
                  </p:oleObj>
                </mc:Choice>
                <mc:Fallback>
                  <p:oleObj name="Equation" r:id="rId12" imgW="203024" imgH="203024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3050" y="4753014"/>
                          <a:ext cx="331787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8786" name="Object 34"/>
            <p:cNvGraphicFramePr>
              <a:graphicFrameLocks noChangeAspect="1"/>
            </p:cNvGraphicFramePr>
            <p:nvPr/>
          </p:nvGraphicFramePr>
          <p:xfrm>
            <a:off x="3360903" y="3497324"/>
            <a:ext cx="395287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3" name="Equation" r:id="rId14" imgW="241300" imgH="228600" progId="Equation.DSMT4">
                    <p:embed/>
                  </p:oleObj>
                </mc:Choice>
                <mc:Fallback>
                  <p:oleObj name="Equation" r:id="rId14" imgW="241300" imgH="228600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903" y="3497324"/>
                          <a:ext cx="395287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8787" name="Object 35"/>
            <p:cNvGraphicFramePr>
              <a:graphicFrameLocks noChangeAspect="1"/>
            </p:cNvGraphicFramePr>
            <p:nvPr/>
          </p:nvGraphicFramePr>
          <p:xfrm>
            <a:off x="4112760" y="2842831"/>
            <a:ext cx="381694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4" name="Equation" r:id="rId16" imgW="266353" imgH="177569" progId="Equation.DSMT4">
                    <p:embed/>
                  </p:oleObj>
                </mc:Choice>
                <mc:Fallback>
                  <p:oleObj name="Equation" r:id="rId16" imgW="266353" imgH="177569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760" y="2842831"/>
                          <a:ext cx="381694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8788" name="Object 36"/>
            <p:cNvGraphicFramePr>
              <a:graphicFrameLocks noChangeAspect="1"/>
            </p:cNvGraphicFramePr>
            <p:nvPr/>
          </p:nvGraphicFramePr>
          <p:xfrm>
            <a:off x="5025634" y="2842831"/>
            <a:ext cx="3810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5" name="Equation" r:id="rId18" imgW="266353" imgH="177569" progId="Equation.DSMT4">
                    <p:embed/>
                  </p:oleObj>
                </mc:Choice>
                <mc:Fallback>
                  <p:oleObj name="Equation" r:id="rId18" imgW="266353" imgH="177569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634" y="2842831"/>
                          <a:ext cx="381000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8789" name="Object 37"/>
            <p:cNvGraphicFramePr>
              <a:graphicFrameLocks noChangeAspect="1"/>
            </p:cNvGraphicFramePr>
            <p:nvPr/>
          </p:nvGraphicFramePr>
          <p:xfrm>
            <a:off x="5987535" y="2842831"/>
            <a:ext cx="3810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6" name="Equation" r:id="rId19" imgW="266353" imgH="177569" progId="Equation.DSMT4">
                    <p:embed/>
                  </p:oleObj>
                </mc:Choice>
                <mc:Fallback>
                  <p:oleObj name="Equation" r:id="rId19" imgW="266353" imgH="177569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7535" y="2842831"/>
                          <a:ext cx="381000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271933" y="1109709"/>
            <a:ext cx="4655499" cy="116446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2385950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88950" y="110331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Short-circuit line</a:t>
            </a:r>
          </a:p>
        </p:txBody>
      </p:sp>
      <p:graphicFrame>
        <p:nvGraphicFramePr>
          <p:cNvPr id="460804" name="Object 4"/>
          <p:cNvGraphicFramePr>
            <a:graphicFrameLocks noChangeAspect="1"/>
          </p:cNvGraphicFramePr>
          <p:nvPr/>
        </p:nvGraphicFramePr>
        <p:xfrm>
          <a:off x="384175" y="1597025"/>
          <a:ext cx="2084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4" imgW="1066337" imgH="253890" progId="Equation.DSMT4">
                  <p:embed/>
                </p:oleObj>
              </mc:Choice>
              <mc:Fallback>
                <p:oleObj name="Equation" r:id="rId4" imgW="1066337" imgH="25389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597025"/>
                        <a:ext cx="2084388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26" name="Text Box 26"/>
          <p:cNvSpPr txBox="1">
            <a:spLocks noChangeArrowheads="1"/>
          </p:cNvSpPr>
          <p:nvPr/>
        </p:nvSpPr>
        <p:spPr bwMode="auto">
          <a:xfrm>
            <a:off x="4511301" y="869765"/>
            <a:ext cx="1922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Low frequency:</a:t>
            </a:r>
          </a:p>
        </p:txBody>
      </p:sp>
      <p:graphicFrame>
        <p:nvGraphicFramePr>
          <p:cNvPr id="460827" name="Object 27"/>
          <p:cNvGraphicFramePr>
            <a:graphicFrameLocks noChangeAspect="1"/>
          </p:cNvGraphicFramePr>
          <p:nvPr/>
        </p:nvGraphicFramePr>
        <p:xfrm>
          <a:off x="4295096" y="1379894"/>
          <a:ext cx="2271959" cy="1683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6" imgW="1282700" imgH="952500" progId="Equation.DSMT4">
                  <p:embed/>
                </p:oleObj>
              </mc:Choice>
              <mc:Fallback>
                <p:oleObj name="Equation" r:id="rId6" imgW="1282700" imgH="9525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096" y="1379894"/>
                        <a:ext cx="2271959" cy="1683466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5" name="Object 85"/>
          <p:cNvGraphicFramePr>
            <a:graphicFrameLocks noChangeAspect="1"/>
          </p:cNvGraphicFramePr>
          <p:nvPr/>
        </p:nvGraphicFramePr>
        <p:xfrm>
          <a:off x="6234113" y="4495800"/>
          <a:ext cx="1539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8" imgW="787058" imgH="253890" progId="Equation.DSMT4">
                  <p:embed/>
                </p:oleObj>
              </mc:Choice>
              <mc:Fallback>
                <p:oleObj name="Equation" r:id="rId8" imgW="787058" imgH="25389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4495800"/>
                        <a:ext cx="1539875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45769" y="3196195"/>
            <a:ext cx="5143832" cy="3171268"/>
            <a:chOff x="545769" y="3196195"/>
            <a:chExt cx="5143832" cy="3171268"/>
          </a:xfrm>
        </p:grpSpPr>
        <p:grpSp>
          <p:nvGrpSpPr>
            <p:cNvPr id="460879" name="Group 79"/>
            <p:cNvGrpSpPr>
              <a:grpSpLocks/>
            </p:cNvGrpSpPr>
            <p:nvPr/>
          </p:nvGrpSpPr>
          <p:grpSpPr bwMode="auto">
            <a:xfrm>
              <a:off x="2130425" y="3648075"/>
              <a:ext cx="706438" cy="439738"/>
              <a:chOff x="2302" y="2298"/>
              <a:chExt cx="445" cy="277"/>
            </a:xfrm>
          </p:grpSpPr>
          <p:sp>
            <p:nvSpPr>
              <p:cNvPr id="460830" name="Arc 30"/>
              <p:cNvSpPr>
                <a:spLocks/>
              </p:cNvSpPr>
              <p:nvPr/>
            </p:nvSpPr>
            <p:spPr bwMode="auto">
              <a:xfrm>
                <a:off x="2627" y="2302"/>
                <a:ext cx="120" cy="250"/>
              </a:xfrm>
              <a:custGeom>
                <a:avLst/>
                <a:gdLst>
                  <a:gd name="G0" fmla="+- 21600 0 0"/>
                  <a:gd name="G1" fmla="+- 14893 0 0"/>
                  <a:gd name="G2" fmla="+- 21600 0 0"/>
                  <a:gd name="T0" fmla="*/ 43198 w 43198"/>
                  <a:gd name="T1" fmla="*/ 15171 h 36493"/>
                  <a:gd name="T2" fmla="*/ 5955 w 43198"/>
                  <a:gd name="T3" fmla="*/ 0 h 36493"/>
                  <a:gd name="T4" fmla="*/ 21600 w 43198"/>
                  <a:gd name="T5" fmla="*/ 14893 h 36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6493" fill="none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</a:path>
                  <a:path w="43198" h="36493" stroke="0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  <a:lnTo>
                      <a:pt x="21600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31" name="Arc 31"/>
              <p:cNvSpPr>
                <a:spLocks/>
              </p:cNvSpPr>
              <p:nvPr/>
            </p:nvSpPr>
            <p:spPr bwMode="auto">
              <a:xfrm>
                <a:off x="2546" y="2298"/>
                <a:ext cx="121" cy="267"/>
              </a:xfrm>
              <a:custGeom>
                <a:avLst/>
                <a:gdLst>
                  <a:gd name="G0" fmla="+- 21600 0 0"/>
                  <a:gd name="G1" fmla="+- 17865 0 0"/>
                  <a:gd name="G2" fmla="+- 21600 0 0"/>
                  <a:gd name="T0" fmla="*/ 33741 w 43200"/>
                  <a:gd name="T1" fmla="*/ 0 h 39465"/>
                  <a:gd name="T2" fmla="*/ 7644 w 43200"/>
                  <a:gd name="T3" fmla="*/ 1379 h 39465"/>
                  <a:gd name="T4" fmla="*/ 21600 w 43200"/>
                  <a:gd name="T5" fmla="*/ 17865 h 39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32" name="Arc 32"/>
              <p:cNvSpPr>
                <a:spLocks/>
              </p:cNvSpPr>
              <p:nvPr/>
            </p:nvSpPr>
            <p:spPr bwMode="auto">
              <a:xfrm>
                <a:off x="2469" y="2309"/>
                <a:ext cx="120" cy="256"/>
              </a:xfrm>
              <a:custGeom>
                <a:avLst/>
                <a:gdLst>
                  <a:gd name="G0" fmla="+- 21600 0 0"/>
                  <a:gd name="G1" fmla="+- 15907 0 0"/>
                  <a:gd name="G2" fmla="+- 21600 0 0"/>
                  <a:gd name="T0" fmla="*/ 36212 w 43200"/>
                  <a:gd name="T1" fmla="*/ 0 h 37507"/>
                  <a:gd name="T2" fmla="*/ 6473 w 43200"/>
                  <a:gd name="T3" fmla="*/ 488 h 37507"/>
                  <a:gd name="T4" fmla="*/ 21600 w 43200"/>
                  <a:gd name="T5" fmla="*/ 15907 h 37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33" name="Arc 33"/>
              <p:cNvSpPr>
                <a:spLocks/>
              </p:cNvSpPr>
              <p:nvPr/>
            </p:nvSpPr>
            <p:spPr bwMode="auto">
              <a:xfrm>
                <a:off x="2384" y="2312"/>
                <a:ext cx="121" cy="255"/>
              </a:xfrm>
              <a:custGeom>
                <a:avLst/>
                <a:gdLst>
                  <a:gd name="G0" fmla="+- 21600 0 0"/>
                  <a:gd name="G1" fmla="+- 15795 0 0"/>
                  <a:gd name="G2" fmla="+- 21600 0 0"/>
                  <a:gd name="T0" fmla="*/ 36720 w 43200"/>
                  <a:gd name="T1" fmla="*/ 370 h 37395"/>
                  <a:gd name="T2" fmla="*/ 6866 w 43200"/>
                  <a:gd name="T3" fmla="*/ 0 h 37395"/>
                  <a:gd name="T4" fmla="*/ 21600 w 43200"/>
                  <a:gd name="T5" fmla="*/ 15795 h 37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34" name="Arc 34"/>
              <p:cNvSpPr>
                <a:spLocks/>
              </p:cNvSpPr>
              <p:nvPr/>
            </p:nvSpPr>
            <p:spPr bwMode="auto">
              <a:xfrm>
                <a:off x="2302" y="2315"/>
                <a:ext cx="120" cy="260"/>
              </a:xfrm>
              <a:custGeom>
                <a:avLst/>
                <a:gdLst>
                  <a:gd name="G0" fmla="+- 21598 0 0"/>
                  <a:gd name="G1" fmla="+- 16368 0 0"/>
                  <a:gd name="G2" fmla="+- 21600 0 0"/>
                  <a:gd name="T0" fmla="*/ 35692 w 43198"/>
                  <a:gd name="T1" fmla="*/ 0 h 37968"/>
                  <a:gd name="T2" fmla="*/ 0 w 43198"/>
                  <a:gd name="T3" fmla="*/ 16690 h 37968"/>
                  <a:gd name="T4" fmla="*/ 21598 w 43198"/>
                  <a:gd name="T5" fmla="*/ 16368 h 37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835" name="Line 35"/>
            <p:cNvSpPr>
              <a:spLocks noChangeShapeType="1"/>
            </p:cNvSpPr>
            <p:nvPr/>
          </p:nvSpPr>
          <p:spPr bwMode="auto">
            <a:xfrm>
              <a:off x="2849562" y="3829050"/>
              <a:ext cx="281310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64" name="Line 64"/>
            <p:cNvSpPr>
              <a:spLocks noChangeShapeType="1"/>
            </p:cNvSpPr>
            <p:nvPr/>
          </p:nvSpPr>
          <p:spPr bwMode="auto">
            <a:xfrm>
              <a:off x="1120775" y="5776817"/>
              <a:ext cx="4521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68" name="Line 68"/>
            <p:cNvSpPr>
              <a:spLocks noChangeShapeType="1"/>
            </p:cNvSpPr>
            <p:nvPr/>
          </p:nvSpPr>
          <p:spPr bwMode="auto">
            <a:xfrm flipV="1">
              <a:off x="1139825" y="3868642"/>
              <a:ext cx="9794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76" name="Line 76"/>
            <p:cNvSpPr>
              <a:spLocks noChangeShapeType="1"/>
            </p:cNvSpPr>
            <p:nvPr/>
          </p:nvSpPr>
          <p:spPr bwMode="auto">
            <a:xfrm flipH="1" flipV="1">
              <a:off x="1054100" y="6221413"/>
              <a:ext cx="19208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77" name="Line 77"/>
            <p:cNvSpPr>
              <a:spLocks noChangeShapeType="1"/>
            </p:cNvSpPr>
            <p:nvPr/>
          </p:nvSpPr>
          <p:spPr bwMode="auto">
            <a:xfrm>
              <a:off x="3567113" y="6238875"/>
              <a:ext cx="2122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78" name="Line 78"/>
            <p:cNvSpPr>
              <a:spLocks noChangeShapeType="1"/>
            </p:cNvSpPr>
            <p:nvPr/>
          </p:nvSpPr>
          <p:spPr bwMode="auto">
            <a:xfrm>
              <a:off x="5651500" y="3833717"/>
              <a:ext cx="0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0" name="Line 80"/>
            <p:cNvSpPr>
              <a:spLocks noChangeShapeType="1"/>
            </p:cNvSpPr>
            <p:nvPr/>
          </p:nvSpPr>
          <p:spPr bwMode="auto">
            <a:xfrm>
              <a:off x="3771900" y="4699000"/>
              <a:ext cx="647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1" name="Line 81"/>
            <p:cNvSpPr>
              <a:spLocks noChangeShapeType="1"/>
            </p:cNvSpPr>
            <p:nvPr/>
          </p:nvSpPr>
          <p:spPr bwMode="auto">
            <a:xfrm>
              <a:off x="3771900" y="4851400"/>
              <a:ext cx="647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2" name="Line 82"/>
            <p:cNvSpPr>
              <a:spLocks noChangeShapeType="1"/>
            </p:cNvSpPr>
            <p:nvPr/>
          </p:nvSpPr>
          <p:spPr bwMode="auto">
            <a:xfrm flipV="1">
              <a:off x="4064000" y="3835400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3" name="Line 83"/>
            <p:cNvSpPr>
              <a:spLocks noChangeShapeType="1"/>
            </p:cNvSpPr>
            <p:nvPr/>
          </p:nvSpPr>
          <p:spPr bwMode="auto">
            <a:xfrm>
              <a:off x="4064000" y="4851400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6" name="AutoShape 86"/>
            <p:cNvSpPr>
              <a:spLocks noChangeArrowheads="1"/>
            </p:cNvSpPr>
            <p:nvPr/>
          </p:nvSpPr>
          <p:spPr bwMode="auto">
            <a:xfrm>
              <a:off x="698500" y="4660900"/>
              <a:ext cx="457200" cy="25400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37" name="Oval 37"/>
            <p:cNvSpPr>
              <a:spLocks noChangeArrowheads="1"/>
            </p:cNvSpPr>
            <p:nvPr/>
          </p:nvSpPr>
          <p:spPr bwMode="auto">
            <a:xfrm>
              <a:off x="1082675" y="3827367"/>
              <a:ext cx="60325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5" name="Oval 65"/>
            <p:cNvSpPr>
              <a:spLocks noChangeArrowheads="1"/>
            </p:cNvSpPr>
            <p:nvPr/>
          </p:nvSpPr>
          <p:spPr bwMode="auto">
            <a:xfrm>
              <a:off x="1060450" y="5729288"/>
              <a:ext cx="60325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60890" name="Object 90"/>
            <p:cNvGraphicFramePr>
              <a:graphicFrameLocks noChangeAspect="1"/>
            </p:cNvGraphicFramePr>
            <p:nvPr/>
          </p:nvGraphicFramePr>
          <p:xfrm>
            <a:off x="2335378" y="3196195"/>
            <a:ext cx="3127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1" name="Equation" r:id="rId10" imgW="190335" imgH="177646" progId="Equation.DSMT4">
                    <p:embed/>
                  </p:oleObj>
                </mc:Choice>
                <mc:Fallback>
                  <p:oleObj name="Equation" r:id="rId10" imgW="190335" imgH="177646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378" y="3196195"/>
                          <a:ext cx="312737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91" name="Object 91"/>
            <p:cNvGraphicFramePr>
              <a:graphicFrameLocks noChangeAspect="1"/>
            </p:cNvGraphicFramePr>
            <p:nvPr/>
          </p:nvGraphicFramePr>
          <p:xfrm>
            <a:off x="4651375" y="4630738"/>
            <a:ext cx="333375" cy="290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2" name="Equation" r:id="rId12" imgW="202936" imgH="177569" progId="Equation.DSMT4">
                    <p:embed/>
                  </p:oleObj>
                </mc:Choice>
                <mc:Fallback>
                  <p:oleObj name="Equation" r:id="rId12" imgW="202936" imgH="177569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375" y="4630738"/>
                          <a:ext cx="333375" cy="290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92" name="Object 92"/>
            <p:cNvGraphicFramePr>
              <a:graphicFrameLocks noChangeAspect="1"/>
            </p:cNvGraphicFramePr>
            <p:nvPr/>
          </p:nvGraphicFramePr>
          <p:xfrm>
            <a:off x="545769" y="4103914"/>
            <a:ext cx="397538" cy="417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3" name="Equation" r:id="rId14" imgW="215806" imgH="228501" progId="Equation.DSMT4">
                    <p:embed/>
                  </p:oleObj>
                </mc:Choice>
                <mc:Fallback>
                  <p:oleObj name="Equation" r:id="rId14" imgW="215806" imgH="228501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769" y="4103914"/>
                          <a:ext cx="397538" cy="417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93" name="Object 93"/>
            <p:cNvGraphicFramePr>
              <a:graphicFrameLocks noChangeAspect="1"/>
            </p:cNvGraphicFramePr>
            <p:nvPr/>
          </p:nvGraphicFramePr>
          <p:xfrm>
            <a:off x="3222625" y="6076950"/>
            <a:ext cx="146050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4" name="Equation" r:id="rId16" imgW="88669" imgH="177338" progId="Equation.DSMT4">
                    <p:embed/>
                  </p:oleObj>
                </mc:Choice>
                <mc:Fallback>
                  <p:oleObj name="Equation" r:id="rId16" imgW="88669" imgH="177338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25" y="6076950"/>
                          <a:ext cx="146050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1847850" y="5238750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Ignore (shorted)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3171825" y="4810125"/>
              <a:ext cx="466725" cy="32385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Text Box 2"/>
          <p:cNvSpPr txBox="1">
            <a:spLocks noChangeArrowheads="1"/>
          </p:cNvSpPr>
          <p:nvPr/>
        </p:nvSpPr>
        <p:spPr bwMode="auto">
          <a:xfrm>
            <a:off x="1944049" y="899164"/>
            <a:ext cx="535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Special Cases of Lossless Line (cont.)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2486025" y="1662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535488" y="4132613"/>
            <a:ext cx="3884117" cy="1137887"/>
            <a:chOff x="4535488" y="4170424"/>
            <a:chExt cx="3943350" cy="1100076"/>
          </a:xfrm>
        </p:grpSpPr>
        <p:graphicFrame>
          <p:nvGraphicFramePr>
            <p:cNvPr id="454673" name="Object 17"/>
            <p:cNvGraphicFramePr>
              <a:graphicFrameLocks noChangeAspect="1"/>
            </p:cNvGraphicFramePr>
            <p:nvPr/>
          </p:nvGraphicFramePr>
          <p:xfrm>
            <a:off x="4535488" y="4256088"/>
            <a:ext cx="3943350" cy="976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Equation" r:id="rId4" imgW="2044700" imgH="508000" progId="Equation.DSMT4">
                    <p:embed/>
                  </p:oleObj>
                </mc:Choice>
                <mc:Fallback>
                  <p:oleObj name="Equation" r:id="rId4" imgW="2044700" imgH="508000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5488" y="4256088"/>
                          <a:ext cx="3943350" cy="976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4674" name="Line 18"/>
            <p:cNvSpPr>
              <a:spLocks noChangeShapeType="1"/>
            </p:cNvSpPr>
            <p:nvPr/>
          </p:nvSpPr>
          <p:spPr bwMode="auto">
            <a:xfrm flipV="1">
              <a:off x="6572126" y="4170424"/>
              <a:ext cx="419100" cy="584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5" name="Line 19"/>
            <p:cNvSpPr>
              <a:spLocks noChangeShapeType="1"/>
            </p:cNvSpPr>
            <p:nvPr/>
          </p:nvSpPr>
          <p:spPr bwMode="auto">
            <a:xfrm flipV="1">
              <a:off x="6054725" y="4686300"/>
              <a:ext cx="419100" cy="584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54676" name="Object 20"/>
          <p:cNvGraphicFramePr>
            <a:graphicFrameLocks noChangeAspect="1"/>
          </p:cNvGraphicFramePr>
          <p:nvPr/>
        </p:nvGraphicFramePr>
        <p:xfrm>
          <a:off x="1577975" y="5665788"/>
          <a:ext cx="26876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6" imgW="1193800" imgH="254000" progId="Equation.DSMT4">
                  <p:embed/>
                </p:oleObj>
              </mc:Choice>
              <mc:Fallback>
                <p:oleObj name="Equation" r:id="rId6" imgW="1193800" imgH="2540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5665788"/>
                        <a:ext cx="2687638" cy="569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8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50309"/>
              </p:ext>
            </p:extLst>
          </p:nvPr>
        </p:nvGraphicFramePr>
        <p:xfrm>
          <a:off x="5540375" y="5710238"/>
          <a:ext cx="29543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8" imgW="1511280" imgH="253800" progId="Equation.DSMT4">
                  <p:embed/>
                </p:oleObj>
              </mc:Choice>
              <mc:Fallback>
                <p:oleObj name="Equation" r:id="rId8" imgW="1511280" imgH="2538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5710238"/>
                        <a:ext cx="29543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82" name="Text Box 26"/>
          <p:cNvSpPr txBox="1">
            <a:spLocks noChangeArrowheads="1"/>
          </p:cNvSpPr>
          <p:nvPr/>
        </p:nvSpPr>
        <p:spPr bwMode="auto">
          <a:xfrm>
            <a:off x="4762500" y="57515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343416" y="4322617"/>
          <a:ext cx="3189514" cy="921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0" imgW="1752600" imgH="508000" progId="Equation.DSMT4">
                  <p:embed/>
                </p:oleObj>
              </mc:Choice>
              <mc:Fallback>
                <p:oleObj name="Equation" r:id="rId10" imgW="1752600" imgH="5080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16" y="4322617"/>
                        <a:ext cx="3189514" cy="921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Arrow 25"/>
          <p:cNvSpPr/>
          <p:nvPr/>
        </p:nvSpPr>
        <p:spPr>
          <a:xfrm>
            <a:off x="3829050" y="4600575"/>
            <a:ext cx="514350" cy="295275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561520" y="1709738"/>
            <a:ext cx="5780418" cy="2091705"/>
            <a:chOff x="1585582" y="1709738"/>
            <a:chExt cx="5780418" cy="2091705"/>
          </a:xfrm>
        </p:grpSpPr>
        <p:sp>
          <p:nvSpPr>
            <p:cNvPr id="454660" name="Text Box 4"/>
            <p:cNvSpPr txBox="1">
              <a:spLocks noChangeArrowheads="1"/>
            </p:cNvSpPr>
            <p:nvPr/>
          </p:nvSpPr>
          <p:spPr bwMode="auto">
            <a:xfrm>
              <a:off x="3625850" y="1709738"/>
              <a:ext cx="1835150" cy="36671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Open-circuit line</a:t>
              </a: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2554288" y="228758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7" name="Oval 11"/>
            <p:cNvSpPr>
              <a:spLocks noChangeArrowheads="1"/>
            </p:cNvSpPr>
            <p:nvPr/>
          </p:nvSpPr>
          <p:spPr bwMode="auto">
            <a:xfrm>
              <a:off x="2552700" y="30099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9" name="AutoShape 13"/>
            <p:cNvSpPr>
              <a:spLocks noChangeArrowheads="1"/>
            </p:cNvSpPr>
            <p:nvPr/>
          </p:nvSpPr>
          <p:spPr bwMode="auto">
            <a:xfrm>
              <a:off x="2159000" y="2578100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>
              <a:off x="2643249" y="3288970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6615113" y="22860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6627813" y="30099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" name="Object 11"/>
            <p:cNvGraphicFramePr>
              <a:graphicFrameLocks noChangeAspect="1"/>
            </p:cNvGraphicFramePr>
            <p:nvPr/>
          </p:nvGraphicFramePr>
          <p:xfrm>
            <a:off x="6686550" y="2505075"/>
            <a:ext cx="6794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8" name="Equation" r:id="rId12" imgW="469900" imgH="228600" progId="Equation.DSMT4">
                    <p:embed/>
                  </p:oleObj>
                </mc:Choice>
                <mc:Fallback>
                  <p:oleObj name="Equation" r:id="rId12" imgW="469900" imgH="228600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6550" y="2505075"/>
                          <a:ext cx="67945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8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4697930"/>
                </p:ext>
              </p:extLst>
            </p:nvPr>
          </p:nvGraphicFramePr>
          <p:xfrm>
            <a:off x="1585582" y="2490535"/>
            <a:ext cx="375569" cy="398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9" name="Equation" r:id="rId14" imgW="215806" imgH="228501" progId="Equation.DSMT4">
                    <p:embed/>
                  </p:oleObj>
                </mc:Choice>
                <mc:Fallback>
                  <p:oleObj name="Equation" r:id="rId14" imgW="215806" imgH="228501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5582" y="2490535"/>
                          <a:ext cx="375569" cy="398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85" name="Object 29"/>
            <p:cNvGraphicFramePr>
              <a:graphicFrameLocks noChangeAspect="1"/>
            </p:cNvGraphicFramePr>
            <p:nvPr/>
          </p:nvGraphicFramePr>
          <p:xfrm>
            <a:off x="4487678" y="2467986"/>
            <a:ext cx="357456" cy="427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0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7678" y="2467986"/>
                          <a:ext cx="357456" cy="427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/>
          </p:nvGraphicFramePr>
          <p:xfrm>
            <a:off x="4594844" y="3419620"/>
            <a:ext cx="190912" cy="381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1" name="Equation" r:id="rId18" imgW="88669" imgH="177338" progId="Equation.DSMT4">
                    <p:embed/>
                  </p:oleObj>
                </mc:Choice>
                <mc:Fallback>
                  <p:oleObj name="Equation" r:id="rId18" imgW="88669" imgH="177338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4844" y="3419620"/>
                          <a:ext cx="190912" cy="38182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Connector 32"/>
            <p:cNvCxnSpPr/>
            <p:nvPr/>
          </p:nvCxnSpPr>
          <p:spPr>
            <a:xfrm flipH="1">
              <a:off x="2624446" y="2327563"/>
              <a:ext cx="403761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634342" y="3049978"/>
              <a:ext cx="403761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Text Box 3"/>
          <p:cNvSpPr txBox="1">
            <a:spLocks noChangeArrowheads="1"/>
          </p:cNvSpPr>
          <p:nvPr/>
        </p:nvSpPr>
        <p:spPr bwMode="auto">
          <a:xfrm>
            <a:off x="2428875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631825" y="950913"/>
            <a:ext cx="2037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Open-circuit line</a:t>
            </a:r>
          </a:p>
        </p:txBody>
      </p:sp>
      <p:graphicFrame>
        <p:nvGraphicFramePr>
          <p:cNvPr id="456751" name="Object 47"/>
          <p:cNvGraphicFramePr>
            <a:graphicFrameLocks noChangeAspect="1"/>
          </p:cNvGraphicFramePr>
          <p:nvPr/>
        </p:nvGraphicFramePr>
        <p:xfrm>
          <a:off x="539503" y="1412751"/>
          <a:ext cx="2232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4" imgW="1143000" imgH="254000" progId="Equation.DSMT4">
                  <p:embed/>
                </p:oleObj>
              </mc:Choice>
              <mc:Fallback>
                <p:oleObj name="Equation" r:id="rId4" imgW="1143000" imgH="2540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03" y="1412751"/>
                        <a:ext cx="2232025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5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6297"/>
              </p:ext>
            </p:extLst>
          </p:nvPr>
        </p:nvGraphicFramePr>
        <p:xfrm>
          <a:off x="403225" y="2392363"/>
          <a:ext cx="23939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6" imgW="1460160" imgH="253800" progId="Equation.DSMT4">
                  <p:embed/>
                </p:oleObj>
              </mc:Choice>
              <mc:Fallback>
                <p:oleObj name="Equation" r:id="rId6" imgW="1460160" imgH="2538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392363"/>
                        <a:ext cx="239395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93675" y="2014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56757" name="Object 53"/>
          <p:cNvGraphicFramePr>
            <a:graphicFrameLocks noChangeAspect="1"/>
          </p:cNvGraphicFramePr>
          <p:nvPr/>
        </p:nvGraphicFramePr>
        <p:xfrm>
          <a:off x="3379788" y="1949450"/>
          <a:ext cx="973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8" imgW="634725" imgH="228501" progId="Equation.DSMT4">
                  <p:embed/>
                </p:oleObj>
              </mc:Choice>
              <mc:Fallback>
                <p:oleObj name="Equation" r:id="rId8" imgW="634725" imgH="228501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1949450"/>
                        <a:ext cx="973137" cy="349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792686" y="3277590"/>
            <a:ext cx="2018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line is one-fourth of a wavelength long.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276475" y="2842830"/>
            <a:ext cx="6615113" cy="3650045"/>
            <a:chOff x="2276475" y="2842830"/>
            <a:chExt cx="6615113" cy="3650045"/>
          </a:xfrm>
        </p:grpSpPr>
        <p:sp>
          <p:nvSpPr>
            <p:cNvPr id="456728" name="Line 24"/>
            <p:cNvSpPr>
              <a:spLocks noChangeShapeType="1"/>
            </p:cNvSpPr>
            <p:nvPr/>
          </p:nvSpPr>
          <p:spPr bwMode="auto">
            <a:xfrm flipH="1" flipV="1">
              <a:off x="3619500" y="3238500"/>
              <a:ext cx="0" cy="31178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9" name="Line 25"/>
            <p:cNvSpPr>
              <a:spLocks noChangeShapeType="1"/>
            </p:cNvSpPr>
            <p:nvPr/>
          </p:nvSpPr>
          <p:spPr bwMode="auto">
            <a:xfrm flipV="1">
              <a:off x="3619500" y="4891088"/>
              <a:ext cx="3649663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32" name="Line 28"/>
            <p:cNvSpPr>
              <a:spLocks noChangeShapeType="1"/>
            </p:cNvSpPr>
            <p:nvPr/>
          </p:nvSpPr>
          <p:spPr bwMode="auto">
            <a:xfrm flipH="1" flipV="1">
              <a:off x="4518025" y="3206750"/>
              <a:ext cx="22225" cy="31115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33" name="Line 29"/>
            <p:cNvSpPr>
              <a:spLocks noChangeShapeType="1"/>
            </p:cNvSpPr>
            <p:nvPr/>
          </p:nvSpPr>
          <p:spPr bwMode="auto">
            <a:xfrm flipH="1" flipV="1">
              <a:off x="5462588" y="3200400"/>
              <a:ext cx="0" cy="31178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34" name="Line 30"/>
            <p:cNvSpPr>
              <a:spLocks noChangeShapeType="1"/>
            </p:cNvSpPr>
            <p:nvPr/>
          </p:nvSpPr>
          <p:spPr bwMode="auto">
            <a:xfrm flipH="1" flipV="1">
              <a:off x="6383338" y="3200400"/>
              <a:ext cx="0" cy="31178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35" name="Text Box 31"/>
            <p:cNvSpPr txBox="1">
              <a:spLocks noChangeArrowheads="1"/>
            </p:cNvSpPr>
            <p:nvPr/>
          </p:nvSpPr>
          <p:spPr bwMode="auto">
            <a:xfrm>
              <a:off x="4386263" y="4967288"/>
              <a:ext cx="42227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i="1">
                  <a:latin typeface="Times New Roman" pitchFamily="18" charset="0"/>
                  <a:cs typeface="Times New Roman" pitchFamily="18" charset="0"/>
                </a:rPr>
                <a:t>π</a:t>
              </a:r>
            </a:p>
          </p:txBody>
        </p:sp>
        <p:sp>
          <p:nvSpPr>
            <p:cNvPr id="456736" name="Text Box 32"/>
            <p:cNvSpPr txBox="1">
              <a:spLocks noChangeArrowheads="1"/>
            </p:cNvSpPr>
            <p:nvPr/>
          </p:nvSpPr>
          <p:spPr bwMode="auto">
            <a:xfrm>
              <a:off x="5232400" y="4967288"/>
              <a:ext cx="42227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l-GR" i="1">
                  <a:latin typeface="Times New Roman" pitchFamily="18" charset="0"/>
                  <a:cs typeface="Times New Roman" pitchFamily="18" charset="0"/>
                </a:rPr>
                <a:t>π</a:t>
              </a:r>
            </a:p>
          </p:txBody>
        </p:sp>
        <p:sp>
          <p:nvSpPr>
            <p:cNvPr id="456737" name="Text Box 33"/>
            <p:cNvSpPr txBox="1">
              <a:spLocks noChangeArrowheads="1"/>
            </p:cNvSpPr>
            <p:nvPr/>
          </p:nvSpPr>
          <p:spPr bwMode="auto">
            <a:xfrm>
              <a:off x="6191250" y="4967288"/>
              <a:ext cx="42227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l-GR" i="1">
                  <a:latin typeface="Times New Roman" pitchFamily="18" charset="0"/>
                  <a:cs typeface="Times New Roman" pitchFamily="18" charset="0"/>
                </a:rPr>
                <a:t>π</a:t>
              </a:r>
            </a:p>
          </p:txBody>
        </p:sp>
        <p:sp>
          <p:nvSpPr>
            <p:cNvPr id="456738" name="Line 34"/>
            <p:cNvSpPr>
              <a:spLocks noChangeShapeType="1"/>
            </p:cNvSpPr>
            <p:nvPr/>
          </p:nvSpPr>
          <p:spPr bwMode="auto">
            <a:xfrm flipV="1">
              <a:off x="2774950" y="3508375"/>
              <a:ext cx="0" cy="134620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39" name="Line 35"/>
            <p:cNvSpPr>
              <a:spLocks noChangeShapeType="1"/>
            </p:cNvSpPr>
            <p:nvPr/>
          </p:nvSpPr>
          <p:spPr bwMode="auto">
            <a:xfrm flipV="1">
              <a:off x="2774950" y="4852988"/>
              <a:ext cx="0" cy="1420813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40" name="Text Box 36"/>
            <p:cNvSpPr txBox="1">
              <a:spLocks noChangeArrowheads="1"/>
            </p:cNvSpPr>
            <p:nvPr/>
          </p:nvSpPr>
          <p:spPr bwMode="auto">
            <a:xfrm>
              <a:off x="2352675" y="4162425"/>
              <a:ext cx="1116013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inductive</a:t>
              </a:r>
            </a:p>
          </p:txBody>
        </p:sp>
        <p:sp>
          <p:nvSpPr>
            <p:cNvPr id="456741" name="Text Box 37"/>
            <p:cNvSpPr txBox="1">
              <a:spLocks noChangeArrowheads="1"/>
            </p:cNvSpPr>
            <p:nvPr/>
          </p:nvSpPr>
          <p:spPr bwMode="auto">
            <a:xfrm>
              <a:off x="2276475" y="5275263"/>
              <a:ext cx="122872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capacitive</a:t>
              </a:r>
            </a:p>
          </p:txBody>
        </p:sp>
        <p:sp>
          <p:nvSpPr>
            <p:cNvPr id="456742" name="Line 38"/>
            <p:cNvSpPr>
              <a:spLocks noChangeShapeType="1"/>
            </p:cNvSpPr>
            <p:nvPr/>
          </p:nvSpPr>
          <p:spPr bwMode="auto">
            <a:xfrm>
              <a:off x="2660650" y="4891088"/>
              <a:ext cx="268288" cy="0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45" name="Arc 41"/>
            <p:cNvSpPr>
              <a:spLocks/>
            </p:cNvSpPr>
            <p:nvPr/>
          </p:nvSpPr>
          <p:spPr bwMode="auto">
            <a:xfrm rot="12322850">
              <a:off x="3751263" y="4978400"/>
              <a:ext cx="809625" cy="1485900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8585"/>
                <a:gd name="T2" fmla="*/ 21392 w 21600"/>
                <a:gd name="T3" fmla="*/ 18585 h 18585"/>
                <a:gd name="T4" fmla="*/ 0 w 21600"/>
                <a:gd name="T5" fmla="*/ 15598 h 18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585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</a:path>
                <a:path w="21600" h="18585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6" name="Arc 42"/>
            <p:cNvSpPr>
              <a:spLocks/>
            </p:cNvSpPr>
            <p:nvPr/>
          </p:nvSpPr>
          <p:spPr bwMode="auto">
            <a:xfrm rot="1596862">
              <a:off x="3378200" y="3189288"/>
              <a:ext cx="1114425" cy="1560513"/>
            </a:xfrm>
            <a:custGeom>
              <a:avLst/>
              <a:gdLst>
                <a:gd name="G0" fmla="+- 0 0 0"/>
                <a:gd name="G1" fmla="+- 15491 0 0"/>
                <a:gd name="G2" fmla="+- 21600 0 0"/>
                <a:gd name="T0" fmla="*/ 15053 w 21600"/>
                <a:gd name="T1" fmla="*/ 0 h 17204"/>
                <a:gd name="T2" fmla="*/ 21532 w 21600"/>
                <a:gd name="T3" fmla="*/ 17204 h 17204"/>
                <a:gd name="T4" fmla="*/ 0 w 21600"/>
                <a:gd name="T5" fmla="*/ 15491 h 17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04" fill="none" extrusionOk="0">
                  <a:moveTo>
                    <a:pt x="15052" y="0"/>
                  </a:moveTo>
                  <a:cubicBezTo>
                    <a:pt x="19238" y="4067"/>
                    <a:pt x="21600" y="9654"/>
                    <a:pt x="21600" y="15491"/>
                  </a:cubicBezTo>
                  <a:cubicBezTo>
                    <a:pt x="21600" y="16062"/>
                    <a:pt x="21577" y="16634"/>
                    <a:pt x="21531" y="17203"/>
                  </a:cubicBezTo>
                </a:path>
                <a:path w="21600" h="17204" stroke="0" extrusionOk="0">
                  <a:moveTo>
                    <a:pt x="15052" y="0"/>
                  </a:moveTo>
                  <a:cubicBezTo>
                    <a:pt x="19238" y="4067"/>
                    <a:pt x="21600" y="9654"/>
                    <a:pt x="21600" y="15491"/>
                  </a:cubicBezTo>
                  <a:cubicBezTo>
                    <a:pt x="21600" y="16062"/>
                    <a:pt x="21577" y="16634"/>
                    <a:pt x="21531" y="17203"/>
                  </a:cubicBezTo>
                  <a:lnTo>
                    <a:pt x="0" y="15491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Arc 43"/>
            <p:cNvSpPr>
              <a:spLocks/>
            </p:cNvSpPr>
            <p:nvPr/>
          </p:nvSpPr>
          <p:spPr bwMode="auto">
            <a:xfrm rot="1596862">
              <a:off x="4311650" y="3163888"/>
              <a:ext cx="1114425" cy="1570038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7311"/>
                <a:gd name="T2" fmla="*/ 21532 w 21600"/>
                <a:gd name="T3" fmla="*/ 17311 h 17311"/>
                <a:gd name="T4" fmla="*/ 0 w 21600"/>
                <a:gd name="T5" fmla="*/ 15598 h 17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11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169"/>
                    <a:pt x="21577" y="16741"/>
                    <a:pt x="21531" y="17310"/>
                  </a:cubicBezTo>
                </a:path>
                <a:path w="21600" h="17311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169"/>
                    <a:pt x="21577" y="16741"/>
                    <a:pt x="21531" y="17310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8" name="Arc 44"/>
            <p:cNvSpPr>
              <a:spLocks/>
            </p:cNvSpPr>
            <p:nvPr/>
          </p:nvSpPr>
          <p:spPr bwMode="auto">
            <a:xfrm rot="12322850">
              <a:off x="4657725" y="4968875"/>
              <a:ext cx="809625" cy="1485900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8585"/>
                <a:gd name="T2" fmla="*/ 21392 w 21600"/>
                <a:gd name="T3" fmla="*/ 18585 h 18585"/>
                <a:gd name="T4" fmla="*/ 0 w 21600"/>
                <a:gd name="T5" fmla="*/ 15598 h 18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585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</a:path>
                <a:path w="21600" h="18585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9" name="Arc 45"/>
            <p:cNvSpPr>
              <a:spLocks/>
            </p:cNvSpPr>
            <p:nvPr/>
          </p:nvSpPr>
          <p:spPr bwMode="auto">
            <a:xfrm rot="1596862">
              <a:off x="5238750" y="3176588"/>
              <a:ext cx="1114425" cy="1597025"/>
            </a:xfrm>
            <a:custGeom>
              <a:avLst/>
              <a:gdLst>
                <a:gd name="G0" fmla="+- 0 0 0"/>
                <a:gd name="G1" fmla="+- 15892 0 0"/>
                <a:gd name="G2" fmla="+- 21600 0 0"/>
                <a:gd name="T0" fmla="*/ 14629 w 21600"/>
                <a:gd name="T1" fmla="*/ 0 h 17605"/>
                <a:gd name="T2" fmla="*/ 21532 w 21600"/>
                <a:gd name="T3" fmla="*/ 17605 h 17605"/>
                <a:gd name="T4" fmla="*/ 0 w 21600"/>
                <a:gd name="T5" fmla="*/ 15892 h 17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605" fill="none" extrusionOk="0">
                  <a:moveTo>
                    <a:pt x="14628" y="0"/>
                  </a:moveTo>
                  <a:cubicBezTo>
                    <a:pt x="19071" y="4089"/>
                    <a:pt x="21600" y="9853"/>
                    <a:pt x="21600" y="15892"/>
                  </a:cubicBezTo>
                  <a:cubicBezTo>
                    <a:pt x="21600" y="16463"/>
                    <a:pt x="21577" y="17035"/>
                    <a:pt x="21531" y="17604"/>
                  </a:cubicBezTo>
                </a:path>
                <a:path w="21600" h="17605" stroke="0" extrusionOk="0">
                  <a:moveTo>
                    <a:pt x="14628" y="0"/>
                  </a:moveTo>
                  <a:cubicBezTo>
                    <a:pt x="19071" y="4089"/>
                    <a:pt x="21600" y="9853"/>
                    <a:pt x="21600" y="15892"/>
                  </a:cubicBezTo>
                  <a:cubicBezTo>
                    <a:pt x="21600" y="16463"/>
                    <a:pt x="21577" y="17035"/>
                    <a:pt x="21531" y="17604"/>
                  </a:cubicBezTo>
                  <a:lnTo>
                    <a:pt x="0" y="15892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0" name="Arc 46"/>
            <p:cNvSpPr>
              <a:spLocks/>
            </p:cNvSpPr>
            <p:nvPr/>
          </p:nvSpPr>
          <p:spPr bwMode="auto">
            <a:xfrm rot="12322850">
              <a:off x="5578475" y="5006975"/>
              <a:ext cx="809625" cy="1485900"/>
            </a:xfrm>
            <a:custGeom>
              <a:avLst/>
              <a:gdLst>
                <a:gd name="G0" fmla="+- 0 0 0"/>
                <a:gd name="G1" fmla="+- 15598 0 0"/>
                <a:gd name="G2" fmla="+- 21600 0 0"/>
                <a:gd name="T0" fmla="*/ 14942 w 21600"/>
                <a:gd name="T1" fmla="*/ 0 h 18585"/>
                <a:gd name="T2" fmla="*/ 21392 w 21600"/>
                <a:gd name="T3" fmla="*/ 18585 h 18585"/>
                <a:gd name="T4" fmla="*/ 0 w 21600"/>
                <a:gd name="T5" fmla="*/ 15598 h 18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585" fill="none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</a:path>
                <a:path w="21600" h="18585" stroke="0" extrusionOk="0">
                  <a:moveTo>
                    <a:pt x="14941" y="0"/>
                  </a:moveTo>
                  <a:cubicBezTo>
                    <a:pt x="19195" y="4074"/>
                    <a:pt x="21600" y="9708"/>
                    <a:pt x="21600" y="15598"/>
                  </a:cubicBezTo>
                  <a:cubicBezTo>
                    <a:pt x="21600" y="16597"/>
                    <a:pt x="21530" y="17595"/>
                    <a:pt x="21392" y="18585"/>
                  </a:cubicBezTo>
                  <a:lnTo>
                    <a:pt x="0" y="15598"/>
                  </a:lnTo>
                  <a:close/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7700647"/>
                </p:ext>
              </p:extLst>
            </p:nvPr>
          </p:nvGraphicFramePr>
          <p:xfrm>
            <a:off x="6623050" y="3814763"/>
            <a:ext cx="226853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3" name="Equation" r:id="rId10" imgW="1777680" imgH="253800" progId="Equation.DSMT4">
                    <p:embed/>
                  </p:oleObj>
                </mc:Choice>
                <mc:Fallback>
                  <p:oleObj name="Equation" r:id="rId10" imgW="1777680" imgH="253800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3050" y="3814763"/>
                          <a:ext cx="2268538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Arrow Connector 33"/>
            <p:cNvCxnSpPr/>
            <p:nvPr/>
          </p:nvCxnSpPr>
          <p:spPr>
            <a:xfrm flipH="1">
              <a:off x="4212771" y="3716977"/>
              <a:ext cx="2484913" cy="11271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041565" y="4845133"/>
              <a:ext cx="95002" cy="95002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413176" y="4831278"/>
              <a:ext cx="95002" cy="95002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6617711" y="2950753"/>
              <a:ext cx="21581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Short circuit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3" name="Object 33"/>
            <p:cNvGraphicFramePr>
              <a:graphicFrameLocks noChangeAspect="1"/>
            </p:cNvGraphicFramePr>
            <p:nvPr/>
          </p:nvGraphicFramePr>
          <p:xfrm>
            <a:off x="7358683" y="4741138"/>
            <a:ext cx="331787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4" name="Equation" r:id="rId12" imgW="203024" imgH="203024" progId="Equation.DSMT4">
                    <p:embed/>
                  </p:oleObj>
                </mc:Choice>
                <mc:Fallback>
                  <p:oleObj name="Equation" r:id="rId12" imgW="203024" imgH="203024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8683" y="4741138"/>
                          <a:ext cx="331787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34"/>
            <p:cNvGraphicFramePr>
              <a:graphicFrameLocks noChangeAspect="1"/>
            </p:cNvGraphicFramePr>
            <p:nvPr/>
          </p:nvGraphicFramePr>
          <p:xfrm>
            <a:off x="3087771" y="3295443"/>
            <a:ext cx="395287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5" name="Equation" r:id="rId14" imgW="241300" imgH="228600" progId="Equation.DSMT4">
                    <p:embed/>
                  </p:oleObj>
                </mc:Choice>
                <mc:Fallback>
                  <p:oleObj name="Equation" r:id="rId14" imgW="241300" imgH="228600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7771" y="3295443"/>
                          <a:ext cx="395287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5"/>
            <p:cNvGraphicFramePr>
              <a:graphicFrameLocks noChangeAspect="1"/>
            </p:cNvGraphicFramePr>
            <p:nvPr/>
          </p:nvGraphicFramePr>
          <p:xfrm>
            <a:off x="4302765" y="2842830"/>
            <a:ext cx="381694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6" name="Equation" r:id="rId16" imgW="266353" imgH="177569" progId="Equation.DSMT4">
                    <p:embed/>
                  </p:oleObj>
                </mc:Choice>
                <mc:Fallback>
                  <p:oleObj name="Equation" r:id="rId16" imgW="266353" imgH="177569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765" y="2842830"/>
                          <a:ext cx="381694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35"/>
            <p:cNvGraphicFramePr>
              <a:graphicFrameLocks noChangeAspect="1"/>
            </p:cNvGraphicFramePr>
            <p:nvPr/>
          </p:nvGraphicFramePr>
          <p:xfrm>
            <a:off x="5240916" y="2842830"/>
            <a:ext cx="381694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7" name="Equation" r:id="rId18" imgW="266353" imgH="177569" progId="Equation.DSMT4">
                    <p:embed/>
                  </p:oleObj>
                </mc:Choice>
                <mc:Fallback>
                  <p:oleObj name="Equation" r:id="rId18" imgW="266353" imgH="177569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0916" y="2842830"/>
                          <a:ext cx="381694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35"/>
            <p:cNvGraphicFramePr>
              <a:graphicFrameLocks noChangeAspect="1"/>
            </p:cNvGraphicFramePr>
            <p:nvPr/>
          </p:nvGraphicFramePr>
          <p:xfrm>
            <a:off x="6167191" y="2842830"/>
            <a:ext cx="381694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8" name="Equation" r:id="rId19" imgW="266353" imgH="177569" progId="Equation.DSMT4">
                    <p:embed/>
                  </p:oleObj>
                </mc:Choice>
                <mc:Fallback>
                  <p:oleObj name="Equation" r:id="rId19" imgW="266353" imgH="177569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7191" y="2842830"/>
                          <a:ext cx="381694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954940" y="771361"/>
            <a:ext cx="4893045" cy="179136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2435925" y="13062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508000" y="1027113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Open-circuit line</a:t>
            </a: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319088" y="1454150"/>
          <a:ext cx="22336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4" imgW="1143000" imgH="254000" progId="Equation.DSMT4">
                  <p:embed/>
                </p:oleObj>
              </mc:Choice>
              <mc:Fallback>
                <p:oleObj name="Equation" r:id="rId4" imgW="1143000" imgH="2540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454150"/>
                        <a:ext cx="2233612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4911722" y="891041"/>
            <a:ext cx="1922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Low frequency:</a:t>
            </a:r>
          </a:p>
        </p:txBody>
      </p:sp>
      <p:graphicFrame>
        <p:nvGraphicFramePr>
          <p:cNvPr id="462854" name="Object 6"/>
          <p:cNvGraphicFramePr>
            <a:graphicFrameLocks noChangeAspect="1"/>
          </p:cNvGraphicFramePr>
          <p:nvPr/>
        </p:nvGraphicFramePr>
        <p:xfrm>
          <a:off x="4568640" y="1385453"/>
          <a:ext cx="2553176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6" imgW="1422400" imgH="1219200" progId="Equation.DSMT4">
                  <p:embed/>
                </p:oleObj>
              </mc:Choice>
              <mc:Fallback>
                <p:oleObj name="Equation" r:id="rId6" imgW="1422400" imgH="12192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640" y="1385453"/>
                        <a:ext cx="2553176" cy="218281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79" name="Object 31"/>
          <p:cNvGraphicFramePr>
            <a:graphicFrameLocks noChangeAspect="1"/>
          </p:cNvGraphicFramePr>
          <p:nvPr/>
        </p:nvGraphicFramePr>
        <p:xfrm>
          <a:off x="5984422" y="4936444"/>
          <a:ext cx="1489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8" imgW="761760" imgH="253800" progId="Equation.DSMT4">
                  <p:embed/>
                </p:oleObj>
              </mc:Choice>
              <mc:Fallback>
                <p:oleObj name="Equation" r:id="rId8" imgW="761760" imgH="2538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422" y="4936444"/>
                        <a:ext cx="1489075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3292" y="3374324"/>
            <a:ext cx="5116309" cy="3206895"/>
            <a:chOff x="573292" y="3374324"/>
            <a:chExt cx="5116309" cy="3206895"/>
          </a:xfrm>
        </p:grpSpPr>
        <p:grpSp>
          <p:nvGrpSpPr>
            <p:cNvPr id="462855" name="Group 7"/>
            <p:cNvGrpSpPr>
              <a:grpSpLocks/>
            </p:cNvGrpSpPr>
            <p:nvPr/>
          </p:nvGrpSpPr>
          <p:grpSpPr bwMode="auto">
            <a:xfrm>
              <a:off x="2130425" y="3886200"/>
              <a:ext cx="706438" cy="439738"/>
              <a:chOff x="2302" y="2298"/>
              <a:chExt cx="445" cy="277"/>
            </a:xfrm>
          </p:grpSpPr>
          <p:sp>
            <p:nvSpPr>
              <p:cNvPr id="462856" name="Arc 8"/>
              <p:cNvSpPr>
                <a:spLocks/>
              </p:cNvSpPr>
              <p:nvPr/>
            </p:nvSpPr>
            <p:spPr bwMode="auto">
              <a:xfrm>
                <a:off x="2627" y="2302"/>
                <a:ext cx="120" cy="250"/>
              </a:xfrm>
              <a:custGeom>
                <a:avLst/>
                <a:gdLst>
                  <a:gd name="G0" fmla="+- 21600 0 0"/>
                  <a:gd name="G1" fmla="+- 14893 0 0"/>
                  <a:gd name="G2" fmla="+- 21600 0 0"/>
                  <a:gd name="T0" fmla="*/ 43198 w 43198"/>
                  <a:gd name="T1" fmla="*/ 15171 h 36493"/>
                  <a:gd name="T2" fmla="*/ 5955 w 43198"/>
                  <a:gd name="T3" fmla="*/ 0 h 36493"/>
                  <a:gd name="T4" fmla="*/ 21600 w 43198"/>
                  <a:gd name="T5" fmla="*/ 14893 h 36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6493" fill="none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</a:path>
                  <a:path w="43198" h="36493" stroke="0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  <a:lnTo>
                      <a:pt x="21600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57" name="Arc 9"/>
              <p:cNvSpPr>
                <a:spLocks/>
              </p:cNvSpPr>
              <p:nvPr/>
            </p:nvSpPr>
            <p:spPr bwMode="auto">
              <a:xfrm>
                <a:off x="2546" y="2298"/>
                <a:ext cx="121" cy="267"/>
              </a:xfrm>
              <a:custGeom>
                <a:avLst/>
                <a:gdLst>
                  <a:gd name="G0" fmla="+- 21600 0 0"/>
                  <a:gd name="G1" fmla="+- 17865 0 0"/>
                  <a:gd name="G2" fmla="+- 21600 0 0"/>
                  <a:gd name="T0" fmla="*/ 33741 w 43200"/>
                  <a:gd name="T1" fmla="*/ 0 h 39465"/>
                  <a:gd name="T2" fmla="*/ 7644 w 43200"/>
                  <a:gd name="T3" fmla="*/ 1379 h 39465"/>
                  <a:gd name="T4" fmla="*/ 21600 w 43200"/>
                  <a:gd name="T5" fmla="*/ 17865 h 39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58" name="Arc 10"/>
              <p:cNvSpPr>
                <a:spLocks/>
              </p:cNvSpPr>
              <p:nvPr/>
            </p:nvSpPr>
            <p:spPr bwMode="auto">
              <a:xfrm>
                <a:off x="2469" y="2309"/>
                <a:ext cx="120" cy="256"/>
              </a:xfrm>
              <a:custGeom>
                <a:avLst/>
                <a:gdLst>
                  <a:gd name="G0" fmla="+- 21600 0 0"/>
                  <a:gd name="G1" fmla="+- 15907 0 0"/>
                  <a:gd name="G2" fmla="+- 21600 0 0"/>
                  <a:gd name="T0" fmla="*/ 36212 w 43200"/>
                  <a:gd name="T1" fmla="*/ 0 h 37507"/>
                  <a:gd name="T2" fmla="*/ 6473 w 43200"/>
                  <a:gd name="T3" fmla="*/ 488 h 37507"/>
                  <a:gd name="T4" fmla="*/ 21600 w 43200"/>
                  <a:gd name="T5" fmla="*/ 15907 h 37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59" name="Arc 11"/>
              <p:cNvSpPr>
                <a:spLocks/>
              </p:cNvSpPr>
              <p:nvPr/>
            </p:nvSpPr>
            <p:spPr bwMode="auto">
              <a:xfrm>
                <a:off x="2384" y="2312"/>
                <a:ext cx="121" cy="255"/>
              </a:xfrm>
              <a:custGeom>
                <a:avLst/>
                <a:gdLst>
                  <a:gd name="G0" fmla="+- 21600 0 0"/>
                  <a:gd name="G1" fmla="+- 15795 0 0"/>
                  <a:gd name="G2" fmla="+- 21600 0 0"/>
                  <a:gd name="T0" fmla="*/ 36720 w 43200"/>
                  <a:gd name="T1" fmla="*/ 370 h 37395"/>
                  <a:gd name="T2" fmla="*/ 6866 w 43200"/>
                  <a:gd name="T3" fmla="*/ 0 h 37395"/>
                  <a:gd name="T4" fmla="*/ 21600 w 43200"/>
                  <a:gd name="T5" fmla="*/ 15795 h 37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860" name="Arc 12"/>
              <p:cNvSpPr>
                <a:spLocks/>
              </p:cNvSpPr>
              <p:nvPr/>
            </p:nvSpPr>
            <p:spPr bwMode="auto">
              <a:xfrm>
                <a:off x="2302" y="2315"/>
                <a:ext cx="120" cy="260"/>
              </a:xfrm>
              <a:custGeom>
                <a:avLst/>
                <a:gdLst>
                  <a:gd name="G0" fmla="+- 21598 0 0"/>
                  <a:gd name="G1" fmla="+- 16368 0 0"/>
                  <a:gd name="G2" fmla="+- 21600 0 0"/>
                  <a:gd name="T0" fmla="*/ 35692 w 43198"/>
                  <a:gd name="T1" fmla="*/ 0 h 37968"/>
                  <a:gd name="T2" fmla="*/ 0 w 43198"/>
                  <a:gd name="T3" fmla="*/ 16690 h 37968"/>
                  <a:gd name="T4" fmla="*/ 21598 w 43198"/>
                  <a:gd name="T5" fmla="*/ 16368 h 37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2861" name="Line 13"/>
            <p:cNvSpPr>
              <a:spLocks noChangeShapeType="1"/>
            </p:cNvSpPr>
            <p:nvPr/>
          </p:nvSpPr>
          <p:spPr bwMode="auto">
            <a:xfrm>
              <a:off x="2849563" y="4067175"/>
              <a:ext cx="27701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3" name="Line 15"/>
            <p:cNvSpPr>
              <a:spLocks noChangeShapeType="1"/>
            </p:cNvSpPr>
            <p:nvPr/>
          </p:nvSpPr>
          <p:spPr bwMode="auto">
            <a:xfrm>
              <a:off x="1120775" y="6003925"/>
              <a:ext cx="4521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4" name="Oval 16"/>
            <p:cNvSpPr>
              <a:spLocks noChangeArrowheads="1"/>
            </p:cNvSpPr>
            <p:nvPr/>
          </p:nvSpPr>
          <p:spPr bwMode="auto">
            <a:xfrm>
              <a:off x="1060450" y="5967413"/>
              <a:ext cx="60325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7" name="Line 19"/>
            <p:cNvSpPr>
              <a:spLocks noChangeShapeType="1"/>
            </p:cNvSpPr>
            <p:nvPr/>
          </p:nvSpPr>
          <p:spPr bwMode="auto">
            <a:xfrm flipV="1">
              <a:off x="1139825" y="4095750"/>
              <a:ext cx="979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0" name="Line 22"/>
            <p:cNvSpPr>
              <a:spLocks noChangeShapeType="1"/>
            </p:cNvSpPr>
            <p:nvPr/>
          </p:nvSpPr>
          <p:spPr bwMode="auto">
            <a:xfrm flipH="1" flipV="1">
              <a:off x="1054100" y="6459538"/>
              <a:ext cx="19208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1" name="Line 23"/>
            <p:cNvSpPr>
              <a:spLocks noChangeShapeType="1"/>
            </p:cNvSpPr>
            <p:nvPr/>
          </p:nvSpPr>
          <p:spPr bwMode="auto">
            <a:xfrm>
              <a:off x="3567113" y="6477000"/>
              <a:ext cx="2122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3" name="Line 25"/>
            <p:cNvSpPr>
              <a:spLocks noChangeShapeType="1"/>
            </p:cNvSpPr>
            <p:nvPr/>
          </p:nvSpPr>
          <p:spPr bwMode="auto">
            <a:xfrm>
              <a:off x="3771900" y="4937125"/>
              <a:ext cx="647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4" name="Line 26"/>
            <p:cNvSpPr>
              <a:spLocks noChangeShapeType="1"/>
            </p:cNvSpPr>
            <p:nvPr/>
          </p:nvSpPr>
          <p:spPr bwMode="auto">
            <a:xfrm>
              <a:off x="3771900" y="5089525"/>
              <a:ext cx="647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5" name="Line 27"/>
            <p:cNvSpPr>
              <a:spLocks noChangeShapeType="1"/>
            </p:cNvSpPr>
            <p:nvPr/>
          </p:nvSpPr>
          <p:spPr bwMode="auto">
            <a:xfrm flipV="1">
              <a:off x="4064000" y="4073525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6" name="Line 28"/>
            <p:cNvSpPr>
              <a:spLocks noChangeShapeType="1"/>
            </p:cNvSpPr>
            <p:nvPr/>
          </p:nvSpPr>
          <p:spPr bwMode="auto">
            <a:xfrm>
              <a:off x="4064000" y="5089525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80" name="AutoShape 32"/>
            <p:cNvSpPr>
              <a:spLocks noChangeArrowheads="1"/>
            </p:cNvSpPr>
            <p:nvPr/>
          </p:nvSpPr>
          <p:spPr bwMode="auto">
            <a:xfrm>
              <a:off x="698500" y="4899025"/>
              <a:ext cx="457200" cy="25400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9275645"/>
                </p:ext>
              </p:extLst>
            </p:nvPr>
          </p:nvGraphicFramePr>
          <p:xfrm>
            <a:off x="2359129" y="3374324"/>
            <a:ext cx="3127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5" name="Equation" r:id="rId10" imgW="190335" imgH="177646" progId="Equation.DSMT4">
                    <p:embed/>
                  </p:oleObj>
                </mc:Choice>
                <mc:Fallback>
                  <p:oleObj name="Equation" r:id="rId10" imgW="190335" imgH="177646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129" y="3374324"/>
                          <a:ext cx="312737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372091"/>
                </p:ext>
              </p:extLst>
            </p:nvPr>
          </p:nvGraphicFramePr>
          <p:xfrm>
            <a:off x="4378325" y="4476750"/>
            <a:ext cx="333375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6" name="Equation" r:id="rId12" imgW="202936" imgH="177569" progId="Equation.DSMT4">
                    <p:embed/>
                  </p:oleObj>
                </mc:Choice>
                <mc:Fallback>
                  <p:oleObj name="Equation" r:id="rId12" imgW="202936" imgH="177569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8325" y="4476750"/>
                          <a:ext cx="333375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5394857"/>
                </p:ext>
              </p:extLst>
            </p:nvPr>
          </p:nvGraphicFramePr>
          <p:xfrm>
            <a:off x="573292" y="4321629"/>
            <a:ext cx="389992" cy="409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7" name="Equation" r:id="rId14" imgW="215806" imgH="228501" progId="Equation.DSMT4">
                    <p:embed/>
                  </p:oleObj>
                </mc:Choice>
                <mc:Fallback>
                  <p:oleObj name="Equation" r:id="rId14" imgW="215806" imgH="228501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292" y="4321629"/>
                          <a:ext cx="389992" cy="409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291628"/>
                </p:ext>
              </p:extLst>
            </p:nvPr>
          </p:nvGraphicFramePr>
          <p:xfrm>
            <a:off x="3198874" y="6290706"/>
            <a:ext cx="146050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8" name="Equation" r:id="rId16" imgW="88669" imgH="177338" progId="Equation.DSMT4">
                    <p:embed/>
                  </p:oleObj>
                </mc:Choice>
                <mc:Fallback>
                  <p:oleObj name="Equation" r:id="rId16" imgW="88669" imgH="177338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874" y="6290706"/>
                          <a:ext cx="146050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2862" name="Oval 14"/>
            <p:cNvSpPr>
              <a:spLocks noChangeArrowheads="1"/>
            </p:cNvSpPr>
            <p:nvPr/>
          </p:nvSpPr>
          <p:spPr bwMode="auto">
            <a:xfrm>
              <a:off x="1082675" y="4054475"/>
              <a:ext cx="60325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38275" y="4876800"/>
              <a:ext cx="22303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Ignore (small reactance compared to capacitor)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704975" y="4467225"/>
              <a:ext cx="466725" cy="32385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21"/>
            <p:cNvSpPr>
              <a:spLocks noChangeArrowheads="1"/>
            </p:cNvSpPr>
            <p:nvPr/>
          </p:nvSpPr>
          <p:spPr bwMode="auto">
            <a:xfrm>
              <a:off x="5568514" y="402666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1"/>
            <p:cNvSpPr>
              <a:spLocks noChangeArrowheads="1"/>
            </p:cNvSpPr>
            <p:nvPr/>
          </p:nvSpPr>
          <p:spPr bwMode="auto">
            <a:xfrm>
              <a:off x="5610745" y="597481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62933" name="Object 85"/>
          <p:cNvGraphicFramePr>
            <a:graphicFrameLocks noChangeAspect="1"/>
          </p:cNvGraphicFramePr>
          <p:nvPr/>
        </p:nvGraphicFramePr>
        <p:xfrm>
          <a:off x="6020026" y="4283756"/>
          <a:ext cx="1355358" cy="37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18" imgW="825480" imgH="228600" progId="Equation.DSMT4">
                  <p:embed/>
                </p:oleObj>
              </mc:Choice>
              <mc:Fallback>
                <p:oleObj name="Equation" r:id="rId18" imgW="825480" imgH="228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026" y="4283756"/>
                        <a:ext cx="1355358" cy="375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8616" y="4347713"/>
            <a:ext cx="1635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(for reactive element)</a:t>
            </a:r>
            <a:endParaRPr lang="en-US" sz="1200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2452375" y="118750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Filter Application</a:t>
            </a:r>
          </a:p>
        </p:txBody>
      </p:sp>
      <p:sp>
        <p:nvSpPr>
          <p:cNvPr id="464929" name="Text Box 33"/>
          <p:cNvSpPr txBox="1">
            <a:spLocks noChangeArrowheads="1"/>
          </p:cNvSpPr>
          <p:nvPr/>
        </p:nvSpPr>
        <p:spPr bwMode="auto">
          <a:xfrm>
            <a:off x="217244" y="930008"/>
            <a:ext cx="8751114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rgbClr val="0000FF"/>
                </a:solidFill>
              </a:rPr>
              <a:t>Microstrip Filter 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(Here is an application with microstrip lines being used to realize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 elements.)</a:t>
            </a:r>
          </a:p>
        </p:txBody>
      </p:sp>
      <p:pic>
        <p:nvPicPr>
          <p:cNvPr id="464930" name="Picture 34" descr="lpf_stepped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538" y="2149475"/>
            <a:ext cx="7191375" cy="36195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0321" y="1460336"/>
            <a:ext cx="8515350" cy="4706711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1609726" y="118750"/>
            <a:ext cx="5953124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Appendix: Summary of Formulas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28386" name="Object 3"/>
          <p:cNvGraphicFramePr>
            <a:graphicFrameLocks noChangeAspect="1"/>
          </p:cNvGraphicFramePr>
          <p:nvPr/>
        </p:nvGraphicFramePr>
        <p:xfrm>
          <a:off x="565150" y="1649413"/>
          <a:ext cx="34353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4" imgW="1778000" imgH="508000" progId="Equation.DSMT4">
                  <p:embed/>
                </p:oleObj>
              </mc:Choice>
              <mc:Fallback>
                <p:oleObj name="Equation" r:id="rId4" imgW="1778000" imgH="5080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649413"/>
                        <a:ext cx="34353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636137" y="4060891"/>
          <a:ext cx="30829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6" imgW="1612900" imgH="292100" progId="Equation.DSMT4">
                  <p:embed/>
                </p:oleObj>
              </mc:Choice>
              <mc:Fallback>
                <p:oleObj name="Equation" r:id="rId6" imgW="1612900" imgH="2921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37" y="4060891"/>
                        <a:ext cx="30829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935221"/>
              </p:ext>
            </p:extLst>
          </p:nvPr>
        </p:nvGraphicFramePr>
        <p:xfrm>
          <a:off x="600041" y="4800697"/>
          <a:ext cx="34845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8" imgW="1676400" imgH="431800" progId="Equation.DSMT4">
                  <p:embed/>
                </p:oleObj>
              </mc:Choice>
              <mc:Fallback>
                <p:oleObj name="Equation" r:id="rId8" imgW="1676400" imgH="4318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41" y="4800697"/>
                        <a:ext cx="348456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0" name="Object 6"/>
          <p:cNvGraphicFramePr>
            <a:graphicFrameLocks noChangeAspect="1"/>
          </p:cNvGraphicFramePr>
          <p:nvPr/>
        </p:nvGraphicFramePr>
        <p:xfrm>
          <a:off x="5578248" y="1609593"/>
          <a:ext cx="17780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10" imgW="850531" imgH="431613" progId="Equation.DSMT4">
                  <p:embed/>
                </p:oleObj>
              </mc:Choice>
              <mc:Fallback>
                <p:oleObj name="Equation" r:id="rId10" imgW="850531" imgH="431613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248" y="1609593"/>
                        <a:ext cx="17780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148327"/>
              </p:ext>
            </p:extLst>
          </p:nvPr>
        </p:nvGraphicFramePr>
        <p:xfrm>
          <a:off x="5572307" y="2644600"/>
          <a:ext cx="2034515" cy="906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12" imgW="1054100" imgH="469900" progId="Equation.DSMT4">
                  <p:embed/>
                </p:oleObj>
              </mc:Choice>
              <mc:Fallback>
                <p:oleObj name="Equation" r:id="rId12" imgW="1054100" imgH="4699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307" y="2644600"/>
                        <a:ext cx="2034515" cy="906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FBFB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5" name="Object 11"/>
          <p:cNvGraphicFramePr>
            <a:graphicFrameLocks noChangeAspect="1"/>
          </p:cNvGraphicFramePr>
          <p:nvPr/>
        </p:nvGraphicFramePr>
        <p:xfrm>
          <a:off x="576263" y="2743200"/>
          <a:ext cx="28717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14" imgW="1384300" imgH="482600" progId="Equation.DSMT4">
                  <p:embed/>
                </p:oleObj>
              </mc:Choice>
              <mc:Fallback>
                <p:oleObj name="Equation" r:id="rId14" imgW="1384300" imgH="4826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743200"/>
                        <a:ext cx="2871787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43939" y="827312"/>
            <a:ext cx="2635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General Lossy Case</a:t>
            </a:r>
          </a:p>
        </p:txBody>
      </p:sp>
      <p:graphicFrame>
        <p:nvGraphicFramePr>
          <p:cNvPr id="52840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699533"/>
              </p:ext>
            </p:extLst>
          </p:nvPr>
        </p:nvGraphicFramePr>
        <p:xfrm>
          <a:off x="5095475" y="3861660"/>
          <a:ext cx="368992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16" imgW="1727200" imgH="279400" progId="Equation.DSMT4">
                  <p:embed/>
                </p:oleObj>
              </mc:Choice>
              <mc:Fallback>
                <p:oleObj name="Equation" r:id="rId16" imgW="1727200" imgH="2794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475" y="3861660"/>
                        <a:ext cx="368992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4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484657"/>
              </p:ext>
            </p:extLst>
          </p:nvPr>
        </p:nvGraphicFramePr>
        <p:xfrm>
          <a:off x="5114084" y="4669420"/>
          <a:ext cx="1531938" cy="437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18" imgW="710891" imgH="203112" progId="Equation.DSMT4">
                  <p:embed/>
                </p:oleObj>
              </mc:Choice>
              <mc:Fallback>
                <p:oleObj name="Equation" r:id="rId18" imgW="710891" imgH="203112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084" y="4669420"/>
                        <a:ext cx="1531938" cy="437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18505"/>
              </p:ext>
            </p:extLst>
          </p:nvPr>
        </p:nvGraphicFramePr>
        <p:xfrm>
          <a:off x="5033963" y="5367338"/>
          <a:ext cx="12779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20" imgW="736560" imgH="241200" progId="Equation.DSMT4">
                  <p:embed/>
                </p:oleObj>
              </mc:Choice>
              <mc:Fallback>
                <p:oleObj name="Equation" r:id="rId20" imgW="736560" imgH="2412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5367338"/>
                        <a:ext cx="1277937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2502600" y="106875"/>
            <a:ext cx="38481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(cont.)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806358" y="898134"/>
            <a:ext cx="7825850" cy="13234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Important point: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endParaRPr lang="en-US" sz="600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The forward-traveling and backward-traveling wave amplitudes are the amplitudes that describe the two waves in </a:t>
            </a:r>
            <a:r>
              <a:rPr lang="en-US" u="sng" dirty="0">
                <a:solidFill>
                  <a:srgbClr val="0000FF"/>
                </a:solidFill>
              </a:rPr>
              <a:t>sinusoidal steady-state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(after all bounces have died down and we are in steady state).</a:t>
            </a:r>
          </a:p>
        </p:txBody>
      </p:sp>
      <p:graphicFrame>
        <p:nvGraphicFramePr>
          <p:cNvPr id="434182" name="Object 6"/>
          <p:cNvGraphicFramePr>
            <a:graphicFrameLocks noChangeAspect="1"/>
          </p:cNvGraphicFramePr>
          <p:nvPr/>
        </p:nvGraphicFramePr>
        <p:xfrm>
          <a:off x="1518041" y="5043673"/>
          <a:ext cx="2400815" cy="42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295400" imgH="228600" progId="Equation.DSMT4">
                  <p:embed/>
                </p:oleObj>
              </mc:Choice>
              <mc:Fallback>
                <p:oleObj name="Equation" r:id="rId4" imgW="1295400" imgH="2286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041" y="5043673"/>
                        <a:ext cx="2400815" cy="424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4497079" y="4819774"/>
          <a:ext cx="31496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739900" imgH="482600" progId="Equation.DSMT4">
                  <p:embed/>
                </p:oleObj>
              </mc:Choice>
              <mc:Fallback>
                <p:oleObj name="Equation" r:id="rId6" imgW="1739900" imgH="4826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079" y="4819774"/>
                        <a:ext cx="31496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113809" y="5925787"/>
            <a:ext cx="4822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amplitude of </a:t>
            </a:r>
            <a:r>
              <a:rPr lang="en-US" dirty="0">
                <a:solidFill>
                  <a:srgbClr val="FF0000"/>
                </a:solidFill>
              </a:rPr>
              <a:t>net</a:t>
            </a:r>
            <a:r>
              <a:rPr lang="en-US" dirty="0"/>
              <a:t> forward-traveling wave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/>
              <a:t> amplitude of </a:t>
            </a:r>
            <a:r>
              <a:rPr lang="en-US" dirty="0">
                <a:solidFill>
                  <a:srgbClr val="FF0000"/>
                </a:solidFill>
              </a:rPr>
              <a:t>net</a:t>
            </a:r>
            <a:r>
              <a:rPr lang="en-US" dirty="0"/>
              <a:t> backward-traveling wave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263072" y="2755694"/>
            <a:ext cx="6490567" cy="1643063"/>
            <a:chOff x="1263072" y="2755694"/>
            <a:chExt cx="6490567" cy="1643063"/>
          </a:xfrm>
        </p:grpSpPr>
        <p:sp>
          <p:nvSpPr>
            <p:cNvPr id="35" name="Freeform 207"/>
            <p:cNvSpPr>
              <a:spLocks/>
            </p:cNvSpPr>
            <p:nvPr/>
          </p:nvSpPr>
          <p:spPr bwMode="auto">
            <a:xfrm>
              <a:off x="2443952" y="3311345"/>
              <a:ext cx="45434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208"/>
            <p:cNvSpPr>
              <a:spLocks/>
            </p:cNvSpPr>
            <p:nvPr/>
          </p:nvSpPr>
          <p:spPr bwMode="auto">
            <a:xfrm flipV="1">
              <a:off x="1772440" y="3997145"/>
              <a:ext cx="52165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12"/>
            <p:cNvSpPr>
              <a:spLocks noChangeShapeType="1"/>
            </p:cNvSpPr>
            <p:nvPr/>
          </p:nvSpPr>
          <p:spPr bwMode="auto">
            <a:xfrm>
              <a:off x="6988965" y="3307251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3"/>
            <p:cNvSpPr>
              <a:spLocks noChangeShapeType="1"/>
            </p:cNvSpPr>
            <p:nvPr/>
          </p:nvSpPr>
          <p:spPr bwMode="auto">
            <a:xfrm flipH="1">
              <a:off x="6988965" y="380505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227"/>
            <p:cNvSpPr>
              <a:spLocks noChangeArrowheads="1"/>
            </p:cNvSpPr>
            <p:nvPr/>
          </p:nvSpPr>
          <p:spPr bwMode="auto">
            <a:xfrm>
              <a:off x="2112165" y="322085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29"/>
            <p:cNvSpPr>
              <a:spLocks noChangeShapeType="1"/>
            </p:cNvSpPr>
            <p:nvPr/>
          </p:nvSpPr>
          <p:spPr bwMode="auto">
            <a:xfrm flipH="1">
              <a:off x="1755740" y="3309758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32"/>
            <p:cNvSpPr>
              <a:spLocks noChangeArrowheads="1"/>
            </p:cNvSpPr>
            <p:nvPr/>
          </p:nvSpPr>
          <p:spPr bwMode="auto">
            <a:xfrm>
              <a:off x="2923377" y="327248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33"/>
            <p:cNvSpPr>
              <a:spLocks noChangeArrowheads="1"/>
            </p:cNvSpPr>
            <p:nvPr/>
          </p:nvSpPr>
          <p:spPr bwMode="auto">
            <a:xfrm>
              <a:off x="2897977" y="39955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209"/>
            <p:cNvSpPr>
              <a:spLocks noChangeArrowheads="1"/>
            </p:cNvSpPr>
            <p:nvPr/>
          </p:nvSpPr>
          <p:spPr bwMode="auto">
            <a:xfrm>
              <a:off x="1743102" y="39955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Oval 230"/>
            <p:cNvSpPr>
              <a:spLocks noChangeArrowheads="1"/>
            </p:cNvSpPr>
            <p:nvPr/>
          </p:nvSpPr>
          <p:spPr bwMode="auto">
            <a:xfrm>
              <a:off x="1745452" y="327165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235"/>
            <p:cNvSpPr>
              <a:spLocks noChangeArrowheads="1"/>
            </p:cNvSpPr>
            <p:nvPr/>
          </p:nvSpPr>
          <p:spPr bwMode="auto">
            <a:xfrm>
              <a:off x="1643915" y="3551058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36"/>
            <p:cNvSpPr>
              <a:spLocks noChangeShapeType="1"/>
            </p:cNvSpPr>
            <p:nvPr/>
          </p:nvSpPr>
          <p:spPr bwMode="auto">
            <a:xfrm>
              <a:off x="1781965" y="3309758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37"/>
            <p:cNvSpPr>
              <a:spLocks noChangeShapeType="1"/>
            </p:cNvSpPr>
            <p:nvPr/>
          </p:nvSpPr>
          <p:spPr bwMode="auto">
            <a:xfrm>
              <a:off x="1781965" y="3817758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249"/>
            <p:cNvSpPr txBox="1">
              <a:spLocks noChangeArrowheads="1"/>
            </p:cNvSpPr>
            <p:nvPr/>
          </p:nvSpPr>
          <p:spPr bwMode="auto">
            <a:xfrm>
              <a:off x="4610890" y="3270070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3" name="Text Box 250"/>
            <p:cNvSpPr txBox="1">
              <a:spLocks noChangeArrowheads="1"/>
            </p:cNvSpPr>
            <p:nvPr/>
          </p:nvSpPr>
          <p:spPr bwMode="auto">
            <a:xfrm>
              <a:off x="4626064" y="3667893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 flipV="1">
              <a:off x="5579265" y="3309758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4184" name="Object 8"/>
            <p:cNvGraphicFramePr>
              <a:graphicFrameLocks noChangeAspect="1"/>
            </p:cNvGraphicFramePr>
            <p:nvPr/>
          </p:nvGraphicFramePr>
          <p:xfrm>
            <a:off x="5651108" y="2814148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8" imgW="330057" imgH="253890" progId="Equation.DSMT4">
                    <p:embed/>
                  </p:oleObj>
                </mc:Choice>
                <mc:Fallback>
                  <p:oleObj name="Equation" r:id="rId8" imgW="330057" imgH="253890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1108" y="2814148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4185" name="Object 9"/>
            <p:cNvGraphicFramePr>
              <a:graphicFrameLocks noChangeAspect="1"/>
            </p:cNvGraphicFramePr>
            <p:nvPr/>
          </p:nvGraphicFramePr>
          <p:xfrm>
            <a:off x="4918714" y="3512932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0" imgW="355292" imgH="253780" progId="Equation.DSMT4">
                    <p:embed/>
                  </p:oleObj>
                </mc:Choice>
                <mc:Fallback>
                  <p:oleObj name="Equation" r:id="rId10" imgW="355292" imgH="253780" progId="Equation.DSMT4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714" y="3512932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4186" name="Object 10"/>
            <p:cNvGraphicFramePr>
              <a:graphicFrameLocks noChangeAspect="1"/>
            </p:cNvGraphicFramePr>
            <p:nvPr/>
          </p:nvGraphicFramePr>
          <p:xfrm>
            <a:off x="3659002" y="3481182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9002" y="3481182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4187" name="Object 11"/>
            <p:cNvGraphicFramePr>
              <a:graphicFrameLocks noChangeAspect="1"/>
            </p:cNvGraphicFramePr>
            <p:nvPr/>
          </p:nvGraphicFramePr>
          <p:xfrm>
            <a:off x="7257865" y="3514457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Equation" r:id="rId14" imgW="203112" imgH="228501" progId="Equation.DSMT4">
                    <p:embed/>
                  </p:oleObj>
                </mc:Choice>
                <mc:Fallback>
                  <p:oleObj name="Equation" r:id="rId14" imgW="203112" imgH="228501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7865" y="3514457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4188" name="Object 12"/>
            <p:cNvGraphicFramePr>
              <a:graphicFrameLocks noChangeAspect="1"/>
            </p:cNvGraphicFramePr>
            <p:nvPr/>
          </p:nvGraphicFramePr>
          <p:xfrm>
            <a:off x="2161990" y="2755694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Equation" r:id="rId16" imgW="203112" imgH="241195" progId="Equation.DSMT4">
                    <p:embed/>
                  </p:oleObj>
                </mc:Choice>
                <mc:Fallback>
                  <p:oleObj name="Equation" r:id="rId16" imgW="203112" imgH="241195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1990" y="2755694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Text Box 249"/>
            <p:cNvSpPr txBox="1">
              <a:spLocks noChangeArrowheads="1"/>
            </p:cNvSpPr>
            <p:nvPr/>
          </p:nvSpPr>
          <p:spPr bwMode="auto">
            <a:xfrm>
              <a:off x="1616329" y="344622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50" name="Text Box 250"/>
            <p:cNvSpPr txBox="1">
              <a:spLocks noChangeArrowheads="1"/>
            </p:cNvSpPr>
            <p:nvPr/>
          </p:nvSpPr>
          <p:spPr bwMode="auto">
            <a:xfrm>
              <a:off x="1654133" y="3547161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434190" name="Object 14"/>
            <p:cNvGraphicFramePr>
              <a:graphicFrameLocks noChangeAspect="1"/>
            </p:cNvGraphicFramePr>
            <p:nvPr/>
          </p:nvGraphicFramePr>
          <p:xfrm>
            <a:off x="1263072" y="3513736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18" imgW="177646" imgH="241091" progId="Equation.DSMT4">
                    <p:embed/>
                  </p:oleObj>
                </mc:Choice>
                <mc:Fallback>
                  <p:oleObj name="Equation" r:id="rId18" imgW="177646" imgH="241091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3072" y="3513736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4191" name="Object 15"/>
            <p:cNvGraphicFramePr>
              <a:graphicFrameLocks noChangeAspect="1"/>
            </p:cNvGraphicFramePr>
            <p:nvPr/>
          </p:nvGraphicFramePr>
          <p:xfrm>
            <a:off x="6764152" y="4143169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Equation" r:id="rId20" imgW="342603" imgH="177646" progId="Equation.DSMT4">
                    <p:embed/>
                  </p:oleObj>
                </mc:Choice>
                <mc:Fallback>
                  <p:oleObj name="Equation" r:id="rId20" imgW="342603" imgH="177646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4152" y="4143169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ine 242"/>
            <p:cNvSpPr>
              <a:spLocks noChangeShapeType="1"/>
            </p:cNvSpPr>
            <p:nvPr/>
          </p:nvSpPr>
          <p:spPr bwMode="auto">
            <a:xfrm>
              <a:off x="7039759" y="3045856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44"/>
            <p:cNvSpPr>
              <a:spLocks noChangeShapeType="1"/>
            </p:cNvSpPr>
            <p:nvPr/>
          </p:nvSpPr>
          <p:spPr bwMode="auto">
            <a:xfrm>
              <a:off x="6979557" y="2805381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4192" name="Object 16"/>
            <p:cNvGraphicFramePr>
              <a:graphicFrameLocks noChangeAspect="1"/>
            </p:cNvGraphicFramePr>
            <p:nvPr/>
          </p:nvGraphicFramePr>
          <p:xfrm>
            <a:off x="7571077" y="2954751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1077" y="2954751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211"/>
            <p:cNvSpPr>
              <a:spLocks noChangeArrowheads="1"/>
            </p:cNvSpPr>
            <p:nvPr/>
          </p:nvSpPr>
          <p:spPr bwMode="auto">
            <a:xfrm>
              <a:off x="6874665" y="350025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3697" y="1404257"/>
            <a:ext cx="8515350" cy="476794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1609726" y="118750"/>
            <a:ext cx="5953124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Appendix: Summary of Formulas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28387" name="Object 3"/>
          <p:cNvGraphicFramePr>
            <a:graphicFrameLocks noChangeAspect="1"/>
          </p:cNvGraphicFramePr>
          <p:nvPr/>
        </p:nvGraphicFramePr>
        <p:xfrm>
          <a:off x="575829" y="1694990"/>
          <a:ext cx="3482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4" imgW="1803400" imgH="508000" progId="Equation.DSMT4">
                  <p:embed/>
                </p:oleObj>
              </mc:Choice>
              <mc:Fallback>
                <p:oleObj name="Equation" r:id="rId4" imgW="1803400" imgH="5080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29" y="1694990"/>
                        <a:ext cx="34829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414338" y="4253593"/>
          <a:ext cx="33988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6" imgW="1778000" imgH="330200" progId="Equation.DSMT4">
                  <p:embed/>
                </p:oleObj>
              </mc:Choice>
              <mc:Fallback>
                <p:oleObj name="Equation" r:id="rId6" imgW="1778000" imgH="3302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4253593"/>
                        <a:ext cx="33988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385308" y="4929190"/>
          <a:ext cx="37496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8" imgW="1803400" imgH="431800" progId="Equation.DSMT4">
                  <p:embed/>
                </p:oleObj>
              </mc:Choice>
              <mc:Fallback>
                <p:oleObj name="Equation" r:id="rId8" imgW="1803400" imgH="4318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08" y="4929190"/>
                        <a:ext cx="374967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84499"/>
              </p:ext>
            </p:extLst>
          </p:nvPr>
        </p:nvGraphicFramePr>
        <p:xfrm>
          <a:off x="5750702" y="1595269"/>
          <a:ext cx="17780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10" imgW="850531" imgH="431613" progId="Equation.DSMT4">
                  <p:embed/>
                </p:oleObj>
              </mc:Choice>
              <mc:Fallback>
                <p:oleObj name="Equation" r:id="rId10" imgW="850531" imgH="431613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702" y="1595269"/>
                        <a:ext cx="17780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21205"/>
              </p:ext>
            </p:extLst>
          </p:nvPr>
        </p:nvGraphicFramePr>
        <p:xfrm>
          <a:off x="5471127" y="4940551"/>
          <a:ext cx="2325910" cy="477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12" imgW="1231366" imgH="253890" progId="Equation.DSMT4">
                  <p:embed/>
                </p:oleObj>
              </mc:Choice>
              <mc:Fallback>
                <p:oleObj name="Equation" r:id="rId12" imgW="1231366" imgH="25389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127" y="4940551"/>
                        <a:ext cx="2325910" cy="477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481162"/>
              </p:ext>
            </p:extLst>
          </p:nvPr>
        </p:nvGraphicFramePr>
        <p:xfrm>
          <a:off x="5499738" y="5488158"/>
          <a:ext cx="2387822" cy="46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14" imgW="1307532" imgH="253890" progId="Equation.DSMT4">
                  <p:embed/>
                </p:oleObj>
              </mc:Choice>
              <mc:Fallback>
                <p:oleObj name="Equation" r:id="rId14" imgW="1307532" imgH="25389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738" y="5488158"/>
                        <a:ext cx="2387822" cy="462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38985"/>
              </p:ext>
            </p:extLst>
          </p:nvPr>
        </p:nvGraphicFramePr>
        <p:xfrm>
          <a:off x="5817235" y="2583482"/>
          <a:ext cx="11652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16" imgW="634725" imgH="444307" progId="Equation.DSMT4">
                  <p:embed/>
                </p:oleObj>
              </mc:Choice>
              <mc:Fallback>
                <p:oleObj name="Equation" r:id="rId16" imgW="634725" imgH="444307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235" y="2583482"/>
                        <a:ext cx="11652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FBFB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6" name="Object 12"/>
          <p:cNvGraphicFramePr>
            <a:graphicFrameLocks noChangeAspect="1"/>
          </p:cNvGraphicFramePr>
          <p:nvPr/>
        </p:nvGraphicFramePr>
        <p:xfrm>
          <a:off x="586715" y="2829812"/>
          <a:ext cx="30289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18" imgW="1459866" imgH="482391" progId="Equation.DSMT4">
                  <p:embed/>
                </p:oleObj>
              </mc:Choice>
              <mc:Fallback>
                <p:oleObj name="Equation" r:id="rId18" imgW="1459866" imgH="482391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15" y="2829812"/>
                        <a:ext cx="30289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72537" y="838199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Lossless Case</a:t>
            </a:r>
          </a:p>
        </p:txBody>
      </p:sp>
      <p:graphicFrame>
        <p:nvGraphicFramePr>
          <p:cNvPr id="5560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941914"/>
              </p:ext>
            </p:extLst>
          </p:nvPr>
        </p:nvGraphicFramePr>
        <p:xfrm>
          <a:off x="4707774" y="3606049"/>
          <a:ext cx="37147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20" imgW="2095200" imgH="431640" progId="Equation.DSMT4">
                  <p:embed/>
                </p:oleObj>
              </mc:Choice>
              <mc:Fallback>
                <p:oleObj name="Equation" r:id="rId20" imgW="2095200" imgH="43164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774" y="3606049"/>
                        <a:ext cx="37147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66407"/>
              </p:ext>
            </p:extLst>
          </p:nvPr>
        </p:nvGraphicFramePr>
        <p:xfrm>
          <a:off x="5681829" y="4354513"/>
          <a:ext cx="1597275" cy="43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22" imgW="977760" imgH="266400" progId="Equation.DSMT4">
                  <p:embed/>
                </p:oleObj>
              </mc:Choice>
              <mc:Fallback>
                <p:oleObj name="Equation" r:id="rId22" imgW="977760" imgH="2664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829" y="4354513"/>
                        <a:ext cx="1597275" cy="435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8062" name="Object 30"/>
          <p:cNvGraphicFramePr>
            <a:graphicFrameLocks noChangeAspect="1"/>
          </p:cNvGraphicFramePr>
          <p:nvPr/>
        </p:nvGraphicFramePr>
        <p:xfrm>
          <a:off x="2687638" y="3870263"/>
          <a:ext cx="1571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952087" imgH="253890" progId="Equation.DSMT4">
                  <p:embed/>
                </p:oleObj>
              </mc:Choice>
              <mc:Fallback>
                <p:oleObj name="Equation" r:id="rId4" imgW="952087" imgH="25389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3870263"/>
                        <a:ext cx="15716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5" name="Text Box 63"/>
          <p:cNvSpPr txBox="1">
            <a:spLocks noChangeArrowheads="1"/>
          </p:cNvSpPr>
          <p:nvPr/>
        </p:nvSpPr>
        <p:spPr bwMode="auto">
          <a:xfrm>
            <a:off x="535429" y="3870039"/>
            <a:ext cx="2020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 the load 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= 0</a:t>
            </a:r>
            <a:r>
              <a:rPr lang="en-US" dirty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428096" name="Object 64"/>
          <p:cNvGraphicFramePr>
            <a:graphicFrameLocks noChangeAspect="1"/>
          </p:cNvGraphicFramePr>
          <p:nvPr/>
        </p:nvGraphicFramePr>
        <p:xfrm>
          <a:off x="3354388" y="4613275"/>
          <a:ext cx="253841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" imgW="1536700" imgH="482600" progId="Equation.DSMT4">
                  <p:embed/>
                </p:oleObj>
              </mc:Choice>
              <mc:Fallback>
                <p:oleObj name="Equation" r:id="rId6" imgW="1536700" imgH="4826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613275"/>
                        <a:ext cx="2538412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7" name="Text Box 65"/>
          <p:cNvSpPr txBox="1">
            <a:spLocks noChangeArrowheads="1"/>
          </p:cNvSpPr>
          <p:nvPr/>
        </p:nvSpPr>
        <p:spPr bwMode="auto">
          <a:xfrm>
            <a:off x="1355725" y="4786313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428098" name="Object 66"/>
          <p:cNvGraphicFramePr>
            <a:graphicFrameLocks noChangeAspect="1"/>
          </p:cNvGraphicFramePr>
          <p:nvPr/>
        </p:nvGraphicFramePr>
        <p:xfrm>
          <a:off x="2998086" y="5726317"/>
          <a:ext cx="24542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8" imgW="1485900" imgH="482600" progId="Equation.DSMT4">
                  <p:embed/>
                </p:oleObj>
              </mc:Choice>
              <mc:Fallback>
                <p:oleObj name="Equation" r:id="rId8" imgW="1485900" imgH="48260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086" y="5726317"/>
                        <a:ext cx="24542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9" name="Text Box 67"/>
          <p:cNvSpPr txBox="1">
            <a:spLocks noChangeArrowheads="1"/>
          </p:cNvSpPr>
          <p:nvPr/>
        </p:nvSpPr>
        <p:spPr bwMode="auto">
          <a:xfrm>
            <a:off x="2393496" y="5473680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428101" name="Text Box 69"/>
          <p:cNvSpPr txBox="1">
            <a:spLocks noChangeArrowheads="1"/>
          </p:cNvSpPr>
          <p:nvPr/>
        </p:nvSpPr>
        <p:spPr bwMode="auto">
          <a:xfrm>
            <a:off x="2559500" y="95000"/>
            <a:ext cx="38481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(cont.)</a:t>
            </a:r>
          </a:p>
        </p:txBody>
      </p:sp>
      <p:graphicFrame>
        <p:nvGraphicFramePr>
          <p:cNvPr id="57" name="Object 245"/>
          <p:cNvGraphicFramePr>
            <a:graphicFrameLocks noChangeAspect="1"/>
          </p:cNvGraphicFramePr>
          <p:nvPr/>
        </p:nvGraphicFramePr>
        <p:xfrm>
          <a:off x="3640592" y="2619683"/>
          <a:ext cx="17002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0" imgW="1054100" imgH="469900" progId="Equation.DSMT4">
                  <p:embed/>
                </p:oleObj>
              </mc:Choice>
              <mc:Fallback>
                <p:oleObj name="Equation" r:id="rId10" imgW="1054100" imgH="4699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592" y="2619683"/>
                        <a:ext cx="170021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FBFB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361044" y="1013980"/>
            <a:ext cx="6490567" cy="1643063"/>
            <a:chOff x="1361044" y="894237"/>
            <a:chExt cx="6490567" cy="1643063"/>
          </a:xfrm>
        </p:grpSpPr>
        <p:sp>
          <p:nvSpPr>
            <p:cNvPr id="70" name="Freeform 207"/>
            <p:cNvSpPr>
              <a:spLocks/>
            </p:cNvSpPr>
            <p:nvPr/>
          </p:nvSpPr>
          <p:spPr bwMode="auto">
            <a:xfrm>
              <a:off x="2541924" y="1449888"/>
              <a:ext cx="45434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08"/>
            <p:cNvSpPr>
              <a:spLocks/>
            </p:cNvSpPr>
            <p:nvPr/>
          </p:nvSpPr>
          <p:spPr bwMode="auto">
            <a:xfrm flipV="1">
              <a:off x="1870412" y="2135688"/>
              <a:ext cx="52165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212"/>
            <p:cNvSpPr>
              <a:spLocks noChangeShapeType="1"/>
            </p:cNvSpPr>
            <p:nvPr/>
          </p:nvSpPr>
          <p:spPr bwMode="auto">
            <a:xfrm>
              <a:off x="7086937" y="1445794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13"/>
            <p:cNvSpPr>
              <a:spLocks noChangeShapeType="1"/>
            </p:cNvSpPr>
            <p:nvPr/>
          </p:nvSpPr>
          <p:spPr bwMode="auto">
            <a:xfrm flipH="1">
              <a:off x="7086937" y="194360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27"/>
            <p:cNvSpPr>
              <a:spLocks noChangeArrowheads="1"/>
            </p:cNvSpPr>
            <p:nvPr/>
          </p:nvSpPr>
          <p:spPr bwMode="auto">
            <a:xfrm>
              <a:off x="2210137" y="1359401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229"/>
            <p:cNvSpPr>
              <a:spLocks noChangeShapeType="1"/>
            </p:cNvSpPr>
            <p:nvPr/>
          </p:nvSpPr>
          <p:spPr bwMode="auto">
            <a:xfrm flipH="1">
              <a:off x="1853712" y="1448301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232"/>
            <p:cNvSpPr>
              <a:spLocks noChangeArrowheads="1"/>
            </p:cNvSpPr>
            <p:nvPr/>
          </p:nvSpPr>
          <p:spPr bwMode="auto">
            <a:xfrm>
              <a:off x="3021349" y="141102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233"/>
            <p:cNvSpPr>
              <a:spLocks noChangeArrowheads="1"/>
            </p:cNvSpPr>
            <p:nvPr/>
          </p:nvSpPr>
          <p:spPr bwMode="auto">
            <a:xfrm>
              <a:off x="2995949" y="213410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209"/>
            <p:cNvSpPr>
              <a:spLocks noChangeArrowheads="1"/>
            </p:cNvSpPr>
            <p:nvPr/>
          </p:nvSpPr>
          <p:spPr bwMode="auto">
            <a:xfrm>
              <a:off x="1841074" y="213410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9" name="Oval 230"/>
            <p:cNvSpPr>
              <a:spLocks noChangeArrowheads="1"/>
            </p:cNvSpPr>
            <p:nvPr/>
          </p:nvSpPr>
          <p:spPr bwMode="auto">
            <a:xfrm>
              <a:off x="1843424" y="141020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235"/>
            <p:cNvSpPr>
              <a:spLocks noChangeArrowheads="1"/>
            </p:cNvSpPr>
            <p:nvPr/>
          </p:nvSpPr>
          <p:spPr bwMode="auto">
            <a:xfrm>
              <a:off x="1741887" y="1689601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36"/>
            <p:cNvSpPr>
              <a:spLocks noChangeShapeType="1"/>
            </p:cNvSpPr>
            <p:nvPr/>
          </p:nvSpPr>
          <p:spPr bwMode="auto">
            <a:xfrm>
              <a:off x="1879937" y="1448301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37"/>
            <p:cNvSpPr>
              <a:spLocks noChangeShapeType="1"/>
            </p:cNvSpPr>
            <p:nvPr/>
          </p:nvSpPr>
          <p:spPr bwMode="auto">
            <a:xfrm>
              <a:off x="1879937" y="1956301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249"/>
            <p:cNvSpPr txBox="1">
              <a:spLocks noChangeArrowheads="1"/>
            </p:cNvSpPr>
            <p:nvPr/>
          </p:nvSpPr>
          <p:spPr bwMode="auto">
            <a:xfrm>
              <a:off x="4708862" y="1408613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4" name="Text Box 250"/>
            <p:cNvSpPr txBox="1">
              <a:spLocks noChangeArrowheads="1"/>
            </p:cNvSpPr>
            <p:nvPr/>
          </p:nvSpPr>
          <p:spPr bwMode="auto">
            <a:xfrm>
              <a:off x="4724036" y="180643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85" name="Line 252"/>
            <p:cNvSpPr>
              <a:spLocks noChangeShapeType="1"/>
            </p:cNvSpPr>
            <p:nvPr/>
          </p:nvSpPr>
          <p:spPr bwMode="auto">
            <a:xfrm flipV="1">
              <a:off x="5677237" y="1448301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6" name="Object 8"/>
            <p:cNvGraphicFramePr>
              <a:graphicFrameLocks noChangeAspect="1"/>
            </p:cNvGraphicFramePr>
            <p:nvPr/>
          </p:nvGraphicFramePr>
          <p:xfrm>
            <a:off x="5749080" y="952691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12" imgW="330057" imgH="253890" progId="Equation.DSMT4">
                    <p:embed/>
                  </p:oleObj>
                </mc:Choice>
                <mc:Fallback>
                  <p:oleObj name="Equation" r:id="rId12" imgW="330057" imgH="253890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9080" y="952691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ct 9"/>
            <p:cNvGraphicFramePr>
              <a:graphicFrameLocks noChangeAspect="1"/>
            </p:cNvGraphicFramePr>
            <p:nvPr/>
          </p:nvGraphicFramePr>
          <p:xfrm>
            <a:off x="5016686" y="1651475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14" imgW="355292" imgH="253780" progId="Equation.DSMT4">
                    <p:embed/>
                  </p:oleObj>
                </mc:Choice>
                <mc:Fallback>
                  <p:oleObj name="Equation" r:id="rId14" imgW="355292" imgH="253780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686" y="1651475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ct 10"/>
            <p:cNvGraphicFramePr>
              <a:graphicFrameLocks noChangeAspect="1"/>
            </p:cNvGraphicFramePr>
            <p:nvPr/>
          </p:nvGraphicFramePr>
          <p:xfrm>
            <a:off x="3756974" y="1619725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6974" y="1619725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" name="Object 11"/>
            <p:cNvGraphicFramePr>
              <a:graphicFrameLocks noChangeAspect="1"/>
            </p:cNvGraphicFramePr>
            <p:nvPr/>
          </p:nvGraphicFramePr>
          <p:xfrm>
            <a:off x="7355837" y="1653000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18" imgW="203112" imgH="228501" progId="Equation.DSMT4">
                    <p:embed/>
                  </p:oleObj>
                </mc:Choice>
                <mc:Fallback>
                  <p:oleObj name="Equation" r:id="rId18" imgW="203112" imgH="228501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5837" y="1653000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12"/>
            <p:cNvGraphicFramePr>
              <a:graphicFrameLocks noChangeAspect="1"/>
            </p:cNvGraphicFramePr>
            <p:nvPr/>
          </p:nvGraphicFramePr>
          <p:xfrm>
            <a:off x="2259962" y="894237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20" imgW="203112" imgH="241195" progId="Equation.DSMT4">
                    <p:embed/>
                  </p:oleObj>
                </mc:Choice>
                <mc:Fallback>
                  <p:oleObj name="Equation" r:id="rId20" imgW="203112" imgH="241195" progId="Equation.DSMT4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9962" y="894237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Text Box 249"/>
            <p:cNvSpPr txBox="1">
              <a:spLocks noChangeArrowheads="1"/>
            </p:cNvSpPr>
            <p:nvPr/>
          </p:nvSpPr>
          <p:spPr bwMode="auto">
            <a:xfrm>
              <a:off x="1714301" y="1584764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2" name="Text Box 250"/>
            <p:cNvSpPr txBox="1">
              <a:spLocks noChangeArrowheads="1"/>
            </p:cNvSpPr>
            <p:nvPr/>
          </p:nvSpPr>
          <p:spPr bwMode="auto">
            <a:xfrm>
              <a:off x="1741219" y="1685704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93" name="Object 14"/>
            <p:cNvGraphicFramePr>
              <a:graphicFrameLocks noChangeAspect="1"/>
            </p:cNvGraphicFramePr>
            <p:nvPr/>
          </p:nvGraphicFramePr>
          <p:xfrm>
            <a:off x="1361044" y="1652279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Equation" r:id="rId22" imgW="177646" imgH="241091" progId="Equation.DSMT4">
                    <p:embed/>
                  </p:oleObj>
                </mc:Choice>
                <mc:Fallback>
                  <p:oleObj name="Equation" r:id="rId22" imgW="177646" imgH="241091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1044" y="1652279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15"/>
            <p:cNvGraphicFramePr>
              <a:graphicFrameLocks noChangeAspect="1"/>
            </p:cNvGraphicFramePr>
            <p:nvPr/>
          </p:nvGraphicFramePr>
          <p:xfrm>
            <a:off x="6862124" y="2281712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Equation" r:id="rId24" imgW="342603" imgH="177646" progId="Equation.DSMT4">
                    <p:embed/>
                  </p:oleObj>
                </mc:Choice>
                <mc:Fallback>
                  <p:oleObj name="Equation" r:id="rId24" imgW="342603" imgH="177646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2124" y="2281712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Line 242"/>
            <p:cNvSpPr>
              <a:spLocks noChangeShapeType="1"/>
            </p:cNvSpPr>
            <p:nvPr/>
          </p:nvSpPr>
          <p:spPr bwMode="auto">
            <a:xfrm>
              <a:off x="7137731" y="1184399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44"/>
            <p:cNvSpPr>
              <a:spLocks noChangeShapeType="1"/>
            </p:cNvSpPr>
            <p:nvPr/>
          </p:nvSpPr>
          <p:spPr bwMode="auto">
            <a:xfrm>
              <a:off x="7077529" y="943924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7" name="Object 16"/>
            <p:cNvGraphicFramePr>
              <a:graphicFrameLocks noChangeAspect="1"/>
            </p:cNvGraphicFramePr>
            <p:nvPr/>
          </p:nvGraphicFramePr>
          <p:xfrm>
            <a:off x="7669049" y="1093294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Equation" r:id="rId26" imgW="126725" imgH="126725" progId="Equation.DSMT4">
                    <p:embed/>
                  </p:oleObj>
                </mc:Choice>
                <mc:Fallback>
                  <p:oleObj name="Equation" r:id="rId26" imgW="126725" imgH="126725" progId="Equation.DSMT4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9049" y="1093294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" name="Rectangle 211"/>
            <p:cNvSpPr>
              <a:spLocks noChangeArrowheads="1"/>
            </p:cNvSpPr>
            <p:nvPr/>
          </p:nvSpPr>
          <p:spPr bwMode="auto">
            <a:xfrm>
              <a:off x="6972637" y="1638801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28211" name="Object 179"/>
          <p:cNvGraphicFramePr>
            <a:graphicFrameLocks noChangeAspect="1"/>
          </p:cNvGraphicFramePr>
          <p:nvPr/>
        </p:nvGraphicFramePr>
        <p:xfrm>
          <a:off x="6169477" y="3177590"/>
          <a:ext cx="2016579" cy="35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28" imgW="2400480" imgH="419040" progId="Equation.DSMT4">
                  <p:embed/>
                </p:oleObj>
              </mc:Choice>
              <mc:Fallback>
                <p:oleObj name="Equation" r:id="rId28" imgW="2400480" imgH="41904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477" y="3177590"/>
                        <a:ext cx="2016579" cy="352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212" name="Object 180"/>
          <p:cNvGraphicFramePr>
            <a:graphicFrameLocks noChangeAspect="1"/>
          </p:cNvGraphicFramePr>
          <p:nvPr/>
        </p:nvGraphicFramePr>
        <p:xfrm>
          <a:off x="6146800" y="3519363"/>
          <a:ext cx="2714171" cy="74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30" imgW="3149640" imgH="863640" progId="Equation.DSMT4">
                  <p:embed/>
                </p:oleObj>
              </mc:Choice>
              <mc:Fallback>
                <p:oleObj name="Equation" r:id="rId30" imgW="3149640" imgH="86364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3519363"/>
                        <a:ext cx="2714171" cy="744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3" name="Text Box 33"/>
          <p:cNvSpPr txBox="1">
            <a:spLocks noChangeArrowheads="1"/>
          </p:cNvSpPr>
          <p:nvPr/>
        </p:nvSpPr>
        <p:spPr bwMode="auto">
          <a:xfrm>
            <a:off x="1918075" y="2221713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30115" name="Text Box 35"/>
          <p:cNvSpPr txBox="1">
            <a:spLocks noChangeArrowheads="1"/>
          </p:cNvSpPr>
          <p:nvPr/>
        </p:nvSpPr>
        <p:spPr bwMode="auto">
          <a:xfrm>
            <a:off x="835331" y="1265046"/>
            <a:ext cx="42671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define the </a:t>
            </a:r>
            <a:r>
              <a:rPr lang="en-US" dirty="0">
                <a:solidFill>
                  <a:srgbClr val="FF0000"/>
                </a:solidFill>
              </a:rPr>
              <a:t>load reflection coefficient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30117" name="Text Box 37"/>
          <p:cNvSpPr txBox="1">
            <a:spLocks noChangeArrowheads="1"/>
          </p:cNvSpPr>
          <p:nvPr/>
        </p:nvSpPr>
        <p:spPr bwMode="auto">
          <a:xfrm>
            <a:off x="2779404" y="4902400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30119" name="Object 39"/>
          <p:cNvGraphicFramePr>
            <a:graphicFrameLocks noChangeAspect="1"/>
          </p:cNvGraphicFramePr>
          <p:nvPr/>
        </p:nvGraphicFramePr>
        <p:xfrm>
          <a:off x="5288045" y="1073089"/>
          <a:ext cx="127793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774364" imgH="482391" progId="Equation.DSMT4">
                  <p:embed/>
                </p:oleObj>
              </mc:Choice>
              <mc:Fallback>
                <p:oleObj name="Equation" r:id="rId4" imgW="774364" imgH="482391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045" y="1073089"/>
                        <a:ext cx="1277937" cy="796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848963"/>
              </p:ext>
            </p:extLst>
          </p:nvPr>
        </p:nvGraphicFramePr>
        <p:xfrm>
          <a:off x="3006725" y="2104175"/>
          <a:ext cx="81756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495085" imgH="393529" progId="Equation.DSMT4">
                  <p:embed/>
                </p:oleObj>
              </mc:Choice>
              <mc:Fallback>
                <p:oleObj name="Equation" r:id="rId6" imgW="495085" imgH="393529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2104175"/>
                        <a:ext cx="81756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817324"/>
              </p:ext>
            </p:extLst>
          </p:nvPr>
        </p:nvGraphicFramePr>
        <p:xfrm>
          <a:off x="4191000" y="3553744"/>
          <a:ext cx="1968500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1193800" imgH="939800" progId="Equation.DSMT4">
                  <p:embed/>
                </p:oleObj>
              </mc:Choice>
              <mc:Fallback>
                <p:oleObj name="Equation" r:id="rId8" imgW="1193800" imgH="9398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53744"/>
                        <a:ext cx="1968500" cy="155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2" name="Text Box 42"/>
          <p:cNvSpPr txBox="1">
            <a:spLocks noChangeArrowheads="1"/>
          </p:cNvSpPr>
          <p:nvPr/>
        </p:nvSpPr>
        <p:spPr bwMode="auto">
          <a:xfrm>
            <a:off x="924005" y="3346346"/>
            <a:ext cx="3604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then have, from the last slide,</a:t>
            </a:r>
          </a:p>
        </p:txBody>
      </p:sp>
      <p:graphicFrame>
        <p:nvGraphicFramePr>
          <p:cNvPr id="43012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01731"/>
              </p:ext>
            </p:extLst>
          </p:nvPr>
        </p:nvGraphicFramePr>
        <p:xfrm>
          <a:off x="3326681" y="5459366"/>
          <a:ext cx="177757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0" imgW="850531" imgH="431613" progId="Equation.DSMT4">
                  <p:embed/>
                </p:oleObj>
              </mc:Choice>
              <mc:Fallback>
                <p:oleObj name="Equation" r:id="rId10" imgW="850531" imgH="431613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681" y="5459366"/>
                        <a:ext cx="1777577" cy="904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5" name="Text Box 45"/>
          <p:cNvSpPr txBox="1">
            <a:spLocks noChangeArrowheads="1"/>
          </p:cNvSpPr>
          <p:nvPr/>
        </p:nvSpPr>
        <p:spPr bwMode="auto">
          <a:xfrm>
            <a:off x="1962150" y="95000"/>
            <a:ext cx="48768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Reflection Coefficient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Object 45"/>
          <p:cNvGraphicFramePr>
            <a:graphicFrameLocks noChangeAspect="1"/>
          </p:cNvGraphicFramePr>
          <p:nvPr/>
        </p:nvGraphicFramePr>
        <p:xfrm>
          <a:off x="6055860" y="2202939"/>
          <a:ext cx="2326002" cy="40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2" imgW="1295400" imgH="228600" progId="Equation.DSMT4">
                  <p:embed/>
                </p:oleObj>
              </mc:Choice>
              <mc:Fallback>
                <p:oleObj name="Equation" r:id="rId12" imgW="1295400" imgH="2286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5860" y="2202939"/>
                        <a:ext cx="2326002" cy="409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6" name="Object 46"/>
          <p:cNvGraphicFramePr>
            <a:graphicFrameLocks noChangeAspect="1"/>
          </p:cNvGraphicFramePr>
          <p:nvPr/>
        </p:nvGraphicFramePr>
        <p:xfrm>
          <a:off x="6682549" y="2740774"/>
          <a:ext cx="1416421" cy="76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4" imgW="888614" imgH="482391" progId="Equation.DSMT4">
                  <p:embed/>
                </p:oleObj>
              </mc:Choice>
              <mc:Fallback>
                <p:oleObj name="Equation" r:id="rId14" imgW="888614" imgH="482391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549" y="2740774"/>
                        <a:ext cx="1416421" cy="768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4013860" y="2398820"/>
            <a:ext cx="169817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04951" y="5397020"/>
            <a:ext cx="2677885" cy="116955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is the same formula that we had in the time domain, but here the load impedance and the characteristic impedance may be </a:t>
            </a:r>
            <a:r>
              <a:rPr lang="en-US" sz="1400" u="sng" dirty="0"/>
              <a:t>complex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41" name="Rectangle 13"/>
          <p:cNvSpPr>
            <a:spLocks noChangeArrowheads="1"/>
          </p:cNvSpPr>
          <p:nvPr/>
        </p:nvSpPr>
        <p:spPr bwMode="auto">
          <a:xfrm>
            <a:off x="1901825" y="2038350"/>
            <a:ext cx="5232400" cy="1962150"/>
          </a:xfrm>
          <a:prstGeom prst="rect">
            <a:avLst/>
          </a:prstGeom>
          <a:solidFill>
            <a:srgbClr val="CCFF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504825" y="1243013"/>
            <a:ext cx="4101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then use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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to </a:t>
            </a:r>
            <a:r>
              <a:rPr lang="en-US" sz="2000" dirty="0">
                <a:solidFill>
                  <a:srgbClr val="0000FF"/>
                </a:solidFill>
              </a:rPr>
              <a:t>write: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2147450" y="130625"/>
            <a:ext cx="49149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Voltage and Current</a:t>
            </a:r>
          </a:p>
        </p:txBody>
      </p:sp>
      <p:graphicFrame>
        <p:nvGraphicFramePr>
          <p:cNvPr id="432139" name="Object 11"/>
          <p:cNvGraphicFramePr>
            <a:graphicFrameLocks noChangeAspect="1"/>
          </p:cNvGraphicFramePr>
          <p:nvPr/>
        </p:nvGraphicFramePr>
        <p:xfrm>
          <a:off x="3059113" y="2293938"/>
          <a:ext cx="30829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612900" imgH="292100" progId="Equation.DSMT4">
                  <p:embed/>
                </p:oleObj>
              </mc:Choice>
              <mc:Fallback>
                <p:oleObj name="Equation" r:id="rId4" imgW="1612900" imgH="2921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293938"/>
                        <a:ext cx="30829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40" name="Object 12"/>
          <p:cNvGraphicFramePr>
            <a:graphicFrameLocks noChangeAspect="1"/>
          </p:cNvGraphicFramePr>
          <p:nvPr/>
        </p:nvGraphicFramePr>
        <p:xfrm>
          <a:off x="2881313" y="2974975"/>
          <a:ext cx="34845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1676400" imgH="431800" progId="Equation.DSMT4">
                  <p:embed/>
                </p:oleObj>
              </mc:Choice>
              <mc:Fallback>
                <p:oleObj name="Equation" r:id="rId6" imgW="1676400" imgH="4318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2974975"/>
                        <a:ext cx="348456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A8A8A8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42" name="Text Box 14"/>
          <p:cNvSpPr txBox="1">
            <a:spLocks noChangeArrowheads="1"/>
          </p:cNvSpPr>
          <p:nvPr/>
        </p:nvSpPr>
        <p:spPr bwMode="auto">
          <a:xfrm>
            <a:off x="428625" y="5938838"/>
            <a:ext cx="8285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Note:</a:t>
            </a:r>
            <a:r>
              <a:rPr lang="en-US" dirty="0">
                <a:solidFill>
                  <a:srgbClr val="0000FF"/>
                </a:solidFill>
              </a:rPr>
              <a:t> The generator (source) will determine the unknown (complex) constant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2962E01-2126-ECD9-DC9C-4F7266608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876188"/>
              </p:ext>
            </p:extLst>
          </p:nvPr>
        </p:nvGraphicFramePr>
        <p:xfrm>
          <a:off x="3642198" y="4526176"/>
          <a:ext cx="1619623" cy="82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8" imgW="850680" imgH="431640" progId="Equation.DSMT4">
                  <p:embed/>
                </p:oleObj>
              </mc:Choice>
              <mc:Fallback>
                <p:oleObj name="Equation" r:id="rId8" imgW="850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42198" y="4526176"/>
                        <a:ext cx="1619623" cy="82189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1045218" y="1082130"/>
            <a:ext cx="660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define the </a:t>
            </a:r>
            <a:r>
              <a:rPr lang="en-US" sz="2000" dirty="0">
                <a:solidFill>
                  <a:srgbClr val="FF0000"/>
                </a:solidFill>
              </a:rPr>
              <a:t>input impedance</a:t>
            </a:r>
            <a:r>
              <a:rPr lang="en-US" sz="2000" dirty="0">
                <a:solidFill>
                  <a:srgbClr val="0000FF"/>
                </a:solidFill>
              </a:rPr>
              <a:t> at any point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>
                <a:solidFill>
                  <a:srgbClr val="0000FF"/>
                </a:solidFill>
              </a:rPr>
              <a:t> on the line: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3057525" y="154375"/>
            <a:ext cx="26162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</a:t>
            </a:r>
          </a:p>
        </p:txBody>
      </p:sp>
      <p:graphicFrame>
        <p:nvGraphicFramePr>
          <p:cNvPr id="436266" name="Object 42"/>
          <p:cNvGraphicFramePr>
            <a:graphicFrameLocks noChangeAspect="1"/>
          </p:cNvGraphicFramePr>
          <p:nvPr/>
        </p:nvGraphicFramePr>
        <p:xfrm>
          <a:off x="3656220" y="4378859"/>
          <a:ext cx="1699552" cy="86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927100" imgH="469900" progId="Equation.DSMT4">
                  <p:embed/>
                </p:oleObj>
              </mc:Choice>
              <mc:Fallback>
                <p:oleObj name="Equation" r:id="rId4" imgW="927100" imgH="4699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220" y="4378859"/>
                        <a:ext cx="1699552" cy="86035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009404" y="5557654"/>
            <a:ext cx="713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input impedance is the impedance “seen” looking to the right.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239321" y="1900673"/>
            <a:ext cx="6490567" cy="1992127"/>
            <a:chOff x="1239321" y="1900673"/>
            <a:chExt cx="6490567" cy="1992127"/>
          </a:xfrm>
        </p:grpSpPr>
        <p:sp>
          <p:nvSpPr>
            <p:cNvPr id="436261" name="Line 37"/>
            <p:cNvSpPr>
              <a:spLocks noChangeShapeType="1"/>
            </p:cNvSpPr>
            <p:nvPr/>
          </p:nvSpPr>
          <p:spPr bwMode="auto">
            <a:xfrm>
              <a:off x="4520213" y="2013200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6262" name="AutoShape 38"/>
            <p:cNvSpPr>
              <a:spLocks noChangeArrowheads="1"/>
            </p:cNvSpPr>
            <p:nvPr/>
          </p:nvSpPr>
          <p:spPr bwMode="auto">
            <a:xfrm>
              <a:off x="4082475" y="3477163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207"/>
            <p:cNvSpPr>
              <a:spLocks/>
            </p:cNvSpPr>
            <p:nvPr/>
          </p:nvSpPr>
          <p:spPr bwMode="auto">
            <a:xfrm>
              <a:off x="2420201" y="2456324"/>
              <a:ext cx="45434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208"/>
            <p:cNvSpPr>
              <a:spLocks/>
            </p:cNvSpPr>
            <p:nvPr/>
          </p:nvSpPr>
          <p:spPr bwMode="auto">
            <a:xfrm flipV="1">
              <a:off x="1748689" y="3142124"/>
              <a:ext cx="52165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211"/>
            <p:cNvSpPr>
              <a:spLocks noChangeArrowheads="1"/>
            </p:cNvSpPr>
            <p:nvPr/>
          </p:nvSpPr>
          <p:spPr bwMode="auto">
            <a:xfrm>
              <a:off x="6850914" y="2645237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12"/>
            <p:cNvSpPr>
              <a:spLocks noChangeShapeType="1"/>
            </p:cNvSpPr>
            <p:nvPr/>
          </p:nvSpPr>
          <p:spPr bwMode="auto">
            <a:xfrm>
              <a:off x="6965214" y="2454737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13"/>
            <p:cNvSpPr>
              <a:spLocks noChangeShapeType="1"/>
            </p:cNvSpPr>
            <p:nvPr/>
          </p:nvSpPr>
          <p:spPr bwMode="auto">
            <a:xfrm flipH="1">
              <a:off x="6965214" y="2950037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27"/>
            <p:cNvSpPr>
              <a:spLocks noChangeArrowheads="1"/>
            </p:cNvSpPr>
            <p:nvPr/>
          </p:nvSpPr>
          <p:spPr bwMode="auto">
            <a:xfrm>
              <a:off x="2088414" y="2365837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29"/>
            <p:cNvSpPr>
              <a:spLocks noChangeShapeType="1"/>
            </p:cNvSpPr>
            <p:nvPr/>
          </p:nvSpPr>
          <p:spPr bwMode="auto">
            <a:xfrm flipH="1">
              <a:off x="1731989" y="2454737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32"/>
            <p:cNvSpPr>
              <a:spLocks noChangeArrowheads="1"/>
            </p:cNvSpPr>
            <p:nvPr/>
          </p:nvSpPr>
          <p:spPr bwMode="auto">
            <a:xfrm>
              <a:off x="2899626" y="241746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33"/>
            <p:cNvSpPr>
              <a:spLocks noChangeArrowheads="1"/>
            </p:cNvSpPr>
            <p:nvPr/>
          </p:nvSpPr>
          <p:spPr bwMode="auto">
            <a:xfrm>
              <a:off x="2874226" y="31405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9"/>
            <p:cNvSpPr>
              <a:spLocks noChangeArrowheads="1"/>
            </p:cNvSpPr>
            <p:nvPr/>
          </p:nvSpPr>
          <p:spPr bwMode="auto">
            <a:xfrm>
              <a:off x="1719351" y="31405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Oval 230"/>
            <p:cNvSpPr>
              <a:spLocks noChangeArrowheads="1"/>
            </p:cNvSpPr>
            <p:nvPr/>
          </p:nvSpPr>
          <p:spPr bwMode="auto">
            <a:xfrm>
              <a:off x="1721701" y="24166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5"/>
            <p:cNvSpPr>
              <a:spLocks noChangeArrowheads="1"/>
            </p:cNvSpPr>
            <p:nvPr/>
          </p:nvSpPr>
          <p:spPr bwMode="auto">
            <a:xfrm>
              <a:off x="1620164" y="2696037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36"/>
            <p:cNvSpPr>
              <a:spLocks noChangeShapeType="1"/>
            </p:cNvSpPr>
            <p:nvPr/>
          </p:nvSpPr>
          <p:spPr bwMode="auto">
            <a:xfrm>
              <a:off x="1758214" y="2454737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37"/>
            <p:cNvSpPr>
              <a:spLocks noChangeShapeType="1"/>
            </p:cNvSpPr>
            <p:nvPr/>
          </p:nvSpPr>
          <p:spPr bwMode="auto">
            <a:xfrm>
              <a:off x="1758214" y="2962737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49"/>
            <p:cNvSpPr txBox="1">
              <a:spLocks noChangeArrowheads="1"/>
            </p:cNvSpPr>
            <p:nvPr/>
          </p:nvSpPr>
          <p:spPr bwMode="auto">
            <a:xfrm>
              <a:off x="4587139" y="2415049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4" name="Text Box 250"/>
            <p:cNvSpPr txBox="1">
              <a:spLocks noChangeArrowheads="1"/>
            </p:cNvSpPr>
            <p:nvPr/>
          </p:nvSpPr>
          <p:spPr bwMode="auto">
            <a:xfrm>
              <a:off x="4602313" y="2812872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 flipV="1">
              <a:off x="4379857" y="2454737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6" name="Object 8"/>
            <p:cNvGraphicFramePr>
              <a:graphicFrameLocks noChangeAspect="1"/>
            </p:cNvGraphicFramePr>
            <p:nvPr/>
          </p:nvGraphicFramePr>
          <p:xfrm>
            <a:off x="4641705" y="1959127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9" name="Equation" r:id="rId6" imgW="330057" imgH="253890" progId="Equation.DSMT4">
                    <p:embed/>
                  </p:oleObj>
                </mc:Choice>
                <mc:Fallback>
                  <p:oleObj name="Equation" r:id="rId6" imgW="330057" imgH="253890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705" y="1959127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9"/>
            <p:cNvGraphicFramePr>
              <a:graphicFrameLocks noChangeAspect="1"/>
            </p:cNvGraphicFramePr>
            <p:nvPr/>
          </p:nvGraphicFramePr>
          <p:xfrm>
            <a:off x="4894963" y="2657911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0" name="Equation" r:id="rId8" imgW="355292" imgH="253780" progId="Equation.DSMT4">
                    <p:embed/>
                  </p:oleObj>
                </mc:Choice>
                <mc:Fallback>
                  <p:oleObj name="Equation" r:id="rId8" imgW="355292" imgH="253780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4963" y="2657911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10"/>
            <p:cNvGraphicFramePr>
              <a:graphicFrameLocks noChangeAspect="1"/>
            </p:cNvGraphicFramePr>
            <p:nvPr/>
          </p:nvGraphicFramePr>
          <p:xfrm>
            <a:off x="3373994" y="2721164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1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3994" y="2721164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1"/>
            <p:cNvGraphicFramePr>
              <a:graphicFrameLocks noChangeAspect="1"/>
            </p:cNvGraphicFramePr>
            <p:nvPr/>
          </p:nvGraphicFramePr>
          <p:xfrm>
            <a:off x="7234114" y="2659436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4114" y="2659436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2138239" y="1900673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3" name="Equation" r:id="rId14" imgW="203112" imgH="241195" progId="Equation.DSMT4">
                    <p:embed/>
                  </p:oleObj>
                </mc:Choice>
                <mc:Fallback>
                  <p:oleObj name="Equation" r:id="rId14" imgW="203112" imgH="241195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239" y="1900673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 Box 249"/>
            <p:cNvSpPr txBox="1">
              <a:spLocks noChangeArrowheads="1"/>
            </p:cNvSpPr>
            <p:nvPr/>
          </p:nvSpPr>
          <p:spPr bwMode="auto">
            <a:xfrm>
              <a:off x="1592578" y="2591200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62" name="Text Box 250"/>
            <p:cNvSpPr txBox="1">
              <a:spLocks noChangeArrowheads="1"/>
            </p:cNvSpPr>
            <p:nvPr/>
          </p:nvSpPr>
          <p:spPr bwMode="auto">
            <a:xfrm>
              <a:off x="1630513" y="2692140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63" name="Object 14"/>
            <p:cNvGraphicFramePr>
              <a:graphicFrameLocks noChangeAspect="1"/>
            </p:cNvGraphicFramePr>
            <p:nvPr/>
          </p:nvGraphicFramePr>
          <p:xfrm>
            <a:off x="1239321" y="2658715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16" imgW="177646" imgH="241091" progId="Equation.DSMT4">
                    <p:embed/>
                  </p:oleObj>
                </mc:Choice>
                <mc:Fallback>
                  <p:oleObj name="Equation" r:id="rId16" imgW="177646" imgH="241091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321" y="2658715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5"/>
            <p:cNvGraphicFramePr>
              <a:graphicFrameLocks noChangeAspect="1"/>
            </p:cNvGraphicFramePr>
            <p:nvPr/>
          </p:nvGraphicFramePr>
          <p:xfrm>
            <a:off x="6740401" y="3288148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5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0401" y="3288148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Line 242"/>
            <p:cNvSpPr>
              <a:spLocks noChangeShapeType="1"/>
            </p:cNvSpPr>
            <p:nvPr/>
          </p:nvSpPr>
          <p:spPr bwMode="auto">
            <a:xfrm>
              <a:off x="7016008" y="2190835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44"/>
            <p:cNvSpPr>
              <a:spLocks noChangeShapeType="1"/>
            </p:cNvSpPr>
            <p:nvPr/>
          </p:nvSpPr>
          <p:spPr bwMode="auto">
            <a:xfrm>
              <a:off x="6955806" y="19503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7" name="Object 16"/>
            <p:cNvGraphicFramePr>
              <a:graphicFrameLocks noChangeAspect="1"/>
            </p:cNvGraphicFramePr>
            <p:nvPr/>
          </p:nvGraphicFramePr>
          <p:xfrm>
            <a:off x="7547326" y="2099730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6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7326" y="2099730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6275" name="Object 51"/>
            <p:cNvGraphicFramePr>
              <a:graphicFrameLocks noChangeAspect="1"/>
            </p:cNvGraphicFramePr>
            <p:nvPr/>
          </p:nvGraphicFramePr>
          <p:xfrm>
            <a:off x="3509385" y="3455864"/>
            <a:ext cx="373846" cy="396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" name="Equation" r:id="rId22" imgW="215806" imgH="228501" progId="Equation.DSMT4">
                    <p:embed/>
                  </p:oleObj>
                </mc:Choice>
                <mc:Fallback>
                  <p:oleObj name="Equation" r:id="rId22" imgW="215806" imgH="228501" progId="Equation.DSMT4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9385" y="3455864"/>
                          <a:ext cx="373846" cy="396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6276" name="Object 52"/>
            <p:cNvGraphicFramePr>
              <a:graphicFrameLocks noChangeAspect="1"/>
            </p:cNvGraphicFramePr>
            <p:nvPr/>
          </p:nvGraphicFramePr>
          <p:xfrm>
            <a:off x="4661910" y="3298124"/>
            <a:ext cx="252597" cy="252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" name="Equation" r:id="rId24" imgW="126725" imgH="126725" progId="Equation.DSMT4">
                    <p:embed/>
                  </p:oleObj>
                </mc:Choice>
                <mc:Fallback>
                  <p:oleObj name="Equation" r:id="rId24" imgW="126725" imgH="126725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1910" y="3298124"/>
                          <a:ext cx="252597" cy="252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2850078" y="154375"/>
            <a:ext cx="351509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graphicFrame>
        <p:nvGraphicFramePr>
          <p:cNvPr id="436266" name="Object 42"/>
          <p:cNvGraphicFramePr>
            <a:graphicFrameLocks noChangeAspect="1"/>
          </p:cNvGraphicFramePr>
          <p:nvPr/>
        </p:nvGraphicFramePr>
        <p:xfrm>
          <a:off x="972397" y="3333831"/>
          <a:ext cx="1699552" cy="86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4" imgW="927100" imgH="469900" progId="Equation.DSMT4">
                  <p:embed/>
                </p:oleObj>
              </mc:Choice>
              <mc:Fallback>
                <p:oleObj name="Equation" r:id="rId4" imgW="927100" imgH="4699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397" y="3333831"/>
                        <a:ext cx="1699552" cy="86035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85012" y="5445425"/>
            <a:ext cx="8470230" cy="1138773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The input impedance does not care what is to the left of the point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/>
              <a:t>. </a:t>
            </a:r>
          </a:p>
          <a:p>
            <a:pPr algn="ctr"/>
            <a:r>
              <a:rPr lang="en-US" sz="1600" dirty="0"/>
              <a:t>We can remove everything to the left if we wish. </a:t>
            </a:r>
          </a:p>
          <a:p>
            <a:pPr algn="ctr"/>
            <a:r>
              <a:rPr lang="en-US" sz="1600" dirty="0"/>
              <a:t>(What is to the left of the point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/>
              <a:t> only affects the amplitude level of the voltage and current.)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509387" y="3256645"/>
            <a:ext cx="4315503" cy="1648380"/>
            <a:chOff x="3509387" y="3256645"/>
            <a:chExt cx="4315503" cy="1648380"/>
          </a:xfrm>
        </p:grpSpPr>
        <p:sp>
          <p:nvSpPr>
            <p:cNvPr id="436262" name="AutoShape 38"/>
            <p:cNvSpPr>
              <a:spLocks noChangeArrowheads="1"/>
            </p:cNvSpPr>
            <p:nvPr/>
          </p:nvSpPr>
          <p:spPr bwMode="auto">
            <a:xfrm>
              <a:off x="4046853" y="4023427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12"/>
            <p:cNvSpPr>
              <a:spLocks noChangeShapeType="1"/>
            </p:cNvSpPr>
            <p:nvPr/>
          </p:nvSpPr>
          <p:spPr bwMode="auto">
            <a:xfrm>
              <a:off x="7060216" y="3770547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13"/>
            <p:cNvSpPr>
              <a:spLocks noChangeShapeType="1"/>
            </p:cNvSpPr>
            <p:nvPr/>
          </p:nvSpPr>
          <p:spPr bwMode="auto">
            <a:xfrm flipH="1">
              <a:off x="7060216" y="4265847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32"/>
            <p:cNvSpPr>
              <a:spLocks noChangeArrowheads="1"/>
            </p:cNvSpPr>
            <p:nvPr/>
          </p:nvSpPr>
          <p:spPr bwMode="auto">
            <a:xfrm>
              <a:off x="4431542" y="373562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33"/>
            <p:cNvSpPr>
              <a:spLocks noChangeArrowheads="1"/>
            </p:cNvSpPr>
            <p:nvPr/>
          </p:nvSpPr>
          <p:spPr bwMode="auto">
            <a:xfrm>
              <a:off x="4429893" y="445869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249"/>
            <p:cNvSpPr txBox="1">
              <a:spLocks noChangeArrowheads="1"/>
            </p:cNvSpPr>
            <p:nvPr/>
          </p:nvSpPr>
          <p:spPr bwMode="auto">
            <a:xfrm>
              <a:off x="4420891" y="3745084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4" name="Text Box 250"/>
            <p:cNvSpPr txBox="1">
              <a:spLocks noChangeArrowheads="1"/>
            </p:cNvSpPr>
            <p:nvPr/>
          </p:nvSpPr>
          <p:spPr bwMode="auto">
            <a:xfrm>
              <a:off x="4459815" y="4119157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55" name="Line 252"/>
            <p:cNvSpPr>
              <a:spLocks noChangeShapeType="1"/>
            </p:cNvSpPr>
            <p:nvPr/>
          </p:nvSpPr>
          <p:spPr bwMode="auto">
            <a:xfrm flipV="1">
              <a:off x="4795484" y="3767708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6" name="Object 8"/>
            <p:cNvGraphicFramePr>
              <a:graphicFrameLocks noChangeAspect="1"/>
            </p:cNvGraphicFramePr>
            <p:nvPr/>
          </p:nvGraphicFramePr>
          <p:xfrm>
            <a:off x="4736707" y="3265412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9" name="Equation" r:id="rId6" imgW="330057" imgH="253890" progId="Equation.DSMT4">
                    <p:embed/>
                  </p:oleObj>
                </mc:Choice>
                <mc:Fallback>
                  <p:oleObj name="Equation" r:id="rId6" imgW="330057" imgH="253890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6707" y="3265412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9"/>
            <p:cNvGraphicFramePr>
              <a:graphicFrameLocks noChangeAspect="1"/>
            </p:cNvGraphicFramePr>
            <p:nvPr/>
          </p:nvGraphicFramePr>
          <p:xfrm>
            <a:off x="4740590" y="3964196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Equation" r:id="rId8" imgW="355292" imgH="253780" progId="Equation.DSMT4">
                    <p:embed/>
                  </p:oleObj>
                </mc:Choice>
                <mc:Fallback>
                  <p:oleObj name="Equation" r:id="rId8" imgW="355292" imgH="253780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590" y="3964196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10"/>
            <p:cNvGraphicFramePr>
              <a:graphicFrameLocks noChangeAspect="1"/>
            </p:cNvGraphicFramePr>
            <p:nvPr/>
          </p:nvGraphicFramePr>
          <p:xfrm>
            <a:off x="6022191" y="3968072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2191" y="3968072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1"/>
            <p:cNvGraphicFramePr>
              <a:graphicFrameLocks noChangeAspect="1"/>
            </p:cNvGraphicFramePr>
            <p:nvPr/>
          </p:nvGraphicFramePr>
          <p:xfrm>
            <a:off x="7329116" y="3965721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2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29116" y="3965721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5"/>
            <p:cNvGraphicFramePr>
              <a:graphicFrameLocks noChangeAspect="1"/>
            </p:cNvGraphicFramePr>
            <p:nvPr/>
          </p:nvGraphicFramePr>
          <p:xfrm>
            <a:off x="6835403" y="4594433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3" name="Equation" r:id="rId14" imgW="342603" imgH="177646" progId="Equation.DSMT4">
                    <p:embed/>
                  </p:oleObj>
                </mc:Choice>
                <mc:Fallback>
                  <p:oleObj name="Equation" r:id="rId14" imgW="342603" imgH="177646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403" y="4594433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Line 242"/>
            <p:cNvSpPr>
              <a:spLocks noChangeShapeType="1"/>
            </p:cNvSpPr>
            <p:nvPr/>
          </p:nvSpPr>
          <p:spPr bwMode="auto">
            <a:xfrm>
              <a:off x="7111010" y="3497120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44"/>
            <p:cNvSpPr>
              <a:spLocks noChangeShapeType="1"/>
            </p:cNvSpPr>
            <p:nvPr/>
          </p:nvSpPr>
          <p:spPr bwMode="auto">
            <a:xfrm>
              <a:off x="7050808" y="325664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7" name="Object 16"/>
            <p:cNvGraphicFramePr>
              <a:graphicFrameLocks noChangeAspect="1"/>
            </p:cNvGraphicFramePr>
            <p:nvPr/>
          </p:nvGraphicFramePr>
          <p:xfrm>
            <a:off x="7642328" y="3406015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4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2328" y="3406015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6275" name="Object 51"/>
            <p:cNvGraphicFramePr>
              <a:graphicFrameLocks noChangeAspect="1"/>
            </p:cNvGraphicFramePr>
            <p:nvPr/>
          </p:nvGraphicFramePr>
          <p:xfrm>
            <a:off x="3509387" y="3954627"/>
            <a:ext cx="373846" cy="396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name="Equation" r:id="rId18" imgW="215806" imgH="228501" progId="Equation.DSMT4">
                    <p:embed/>
                  </p:oleObj>
                </mc:Choice>
                <mc:Fallback>
                  <p:oleObj name="Equation" r:id="rId18" imgW="215806" imgH="228501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9387" y="3954627"/>
                          <a:ext cx="373846" cy="396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6" name="Straight Connector 75"/>
            <p:cNvCxnSpPr/>
            <p:nvPr/>
          </p:nvCxnSpPr>
          <p:spPr>
            <a:xfrm flipH="1">
              <a:off x="4465122" y="3772160"/>
              <a:ext cx="26006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4512622" y="4498769"/>
              <a:ext cx="25512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92566" name="Object 22"/>
            <p:cNvGraphicFramePr>
              <a:graphicFrameLocks noChangeAspect="1"/>
            </p:cNvGraphicFramePr>
            <p:nvPr/>
          </p:nvGraphicFramePr>
          <p:xfrm>
            <a:off x="4353729" y="4652612"/>
            <a:ext cx="252412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6" name="Equation" r:id="rId20" imgW="126725" imgH="126725" progId="Equation.DSMT4">
                    <p:embed/>
                  </p:oleObj>
                </mc:Choice>
                <mc:Fallback>
                  <p:oleObj name="Equation" r:id="rId20" imgW="126725" imgH="126725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3729" y="4652612"/>
                          <a:ext cx="252412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ctangle 211"/>
            <p:cNvSpPr>
              <a:spLocks noChangeArrowheads="1"/>
            </p:cNvSpPr>
            <p:nvPr/>
          </p:nvSpPr>
          <p:spPr bwMode="auto">
            <a:xfrm>
              <a:off x="6945916" y="3951522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382196" y="919598"/>
            <a:ext cx="6490567" cy="1992127"/>
            <a:chOff x="1382196" y="919598"/>
            <a:chExt cx="6490567" cy="1992127"/>
          </a:xfrm>
        </p:grpSpPr>
        <p:sp>
          <p:nvSpPr>
            <p:cNvPr id="62" name="Line 37"/>
            <p:cNvSpPr>
              <a:spLocks noChangeShapeType="1"/>
            </p:cNvSpPr>
            <p:nvPr/>
          </p:nvSpPr>
          <p:spPr bwMode="auto">
            <a:xfrm>
              <a:off x="4663088" y="1032125"/>
              <a:ext cx="0" cy="187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utoShape 38"/>
            <p:cNvSpPr>
              <a:spLocks noChangeArrowheads="1"/>
            </p:cNvSpPr>
            <p:nvPr/>
          </p:nvSpPr>
          <p:spPr bwMode="auto">
            <a:xfrm>
              <a:off x="4225350" y="2496088"/>
              <a:ext cx="342900" cy="215900"/>
            </a:xfrm>
            <a:prstGeom prst="rightArrow">
              <a:avLst>
                <a:gd name="adj1" fmla="val 50000"/>
                <a:gd name="adj2" fmla="val 39706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Freeform 207"/>
            <p:cNvSpPr>
              <a:spLocks/>
            </p:cNvSpPr>
            <p:nvPr/>
          </p:nvSpPr>
          <p:spPr bwMode="auto">
            <a:xfrm>
              <a:off x="2563076" y="1475249"/>
              <a:ext cx="45434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208"/>
            <p:cNvSpPr>
              <a:spLocks/>
            </p:cNvSpPr>
            <p:nvPr/>
          </p:nvSpPr>
          <p:spPr bwMode="auto">
            <a:xfrm flipV="1">
              <a:off x="1891564" y="2161049"/>
              <a:ext cx="5216525" cy="42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22" y="0"/>
                </a:cxn>
              </a:cxnLst>
              <a:rect l="0" t="0" r="r" b="b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211"/>
            <p:cNvSpPr>
              <a:spLocks noChangeArrowheads="1"/>
            </p:cNvSpPr>
            <p:nvPr/>
          </p:nvSpPr>
          <p:spPr bwMode="auto">
            <a:xfrm>
              <a:off x="6993789" y="1664162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212"/>
            <p:cNvSpPr>
              <a:spLocks noChangeShapeType="1"/>
            </p:cNvSpPr>
            <p:nvPr/>
          </p:nvSpPr>
          <p:spPr bwMode="auto">
            <a:xfrm>
              <a:off x="7108089" y="1473662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13"/>
            <p:cNvSpPr>
              <a:spLocks noChangeShapeType="1"/>
            </p:cNvSpPr>
            <p:nvPr/>
          </p:nvSpPr>
          <p:spPr bwMode="auto">
            <a:xfrm flipH="1">
              <a:off x="7108089" y="1968962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27"/>
            <p:cNvSpPr>
              <a:spLocks noChangeArrowheads="1"/>
            </p:cNvSpPr>
            <p:nvPr/>
          </p:nvSpPr>
          <p:spPr bwMode="auto">
            <a:xfrm>
              <a:off x="2231289" y="1384762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229"/>
            <p:cNvSpPr>
              <a:spLocks noChangeShapeType="1"/>
            </p:cNvSpPr>
            <p:nvPr/>
          </p:nvSpPr>
          <p:spPr bwMode="auto">
            <a:xfrm flipH="1">
              <a:off x="1874864" y="1473662"/>
              <a:ext cx="355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Oval 232"/>
            <p:cNvSpPr>
              <a:spLocks noChangeArrowheads="1"/>
            </p:cNvSpPr>
            <p:nvPr/>
          </p:nvSpPr>
          <p:spPr bwMode="auto">
            <a:xfrm>
              <a:off x="3042501" y="143638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233"/>
            <p:cNvSpPr>
              <a:spLocks noChangeArrowheads="1"/>
            </p:cNvSpPr>
            <p:nvPr/>
          </p:nvSpPr>
          <p:spPr bwMode="auto">
            <a:xfrm>
              <a:off x="3017101" y="215946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209"/>
            <p:cNvSpPr>
              <a:spLocks noChangeArrowheads="1"/>
            </p:cNvSpPr>
            <p:nvPr/>
          </p:nvSpPr>
          <p:spPr bwMode="auto">
            <a:xfrm>
              <a:off x="1862226" y="215946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1" name="Oval 230"/>
            <p:cNvSpPr>
              <a:spLocks noChangeArrowheads="1"/>
            </p:cNvSpPr>
            <p:nvPr/>
          </p:nvSpPr>
          <p:spPr bwMode="auto">
            <a:xfrm>
              <a:off x="1864576" y="143556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235"/>
            <p:cNvSpPr>
              <a:spLocks noChangeArrowheads="1"/>
            </p:cNvSpPr>
            <p:nvPr/>
          </p:nvSpPr>
          <p:spPr bwMode="auto">
            <a:xfrm>
              <a:off x="1763039" y="1714962"/>
              <a:ext cx="266700" cy="266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236"/>
            <p:cNvSpPr>
              <a:spLocks noChangeShapeType="1"/>
            </p:cNvSpPr>
            <p:nvPr/>
          </p:nvSpPr>
          <p:spPr bwMode="auto">
            <a:xfrm>
              <a:off x="1901089" y="1473662"/>
              <a:ext cx="0" cy="24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237"/>
            <p:cNvSpPr>
              <a:spLocks noChangeShapeType="1"/>
            </p:cNvSpPr>
            <p:nvPr/>
          </p:nvSpPr>
          <p:spPr bwMode="auto">
            <a:xfrm>
              <a:off x="1901089" y="1981662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Text Box 249"/>
            <p:cNvSpPr txBox="1">
              <a:spLocks noChangeArrowheads="1"/>
            </p:cNvSpPr>
            <p:nvPr/>
          </p:nvSpPr>
          <p:spPr bwMode="auto">
            <a:xfrm>
              <a:off x="4730014" y="1433974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20" name="Text Box 250"/>
            <p:cNvSpPr txBox="1">
              <a:spLocks noChangeArrowheads="1"/>
            </p:cNvSpPr>
            <p:nvPr/>
          </p:nvSpPr>
          <p:spPr bwMode="auto">
            <a:xfrm>
              <a:off x="4745188" y="1831797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21" name="Line 252"/>
            <p:cNvSpPr>
              <a:spLocks noChangeShapeType="1"/>
            </p:cNvSpPr>
            <p:nvPr/>
          </p:nvSpPr>
          <p:spPr bwMode="auto">
            <a:xfrm flipV="1">
              <a:off x="4522732" y="1473662"/>
              <a:ext cx="33464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" name="Object 8"/>
            <p:cNvGraphicFramePr>
              <a:graphicFrameLocks noChangeAspect="1"/>
            </p:cNvGraphicFramePr>
            <p:nvPr/>
          </p:nvGraphicFramePr>
          <p:xfrm>
            <a:off x="4784580" y="978052"/>
            <a:ext cx="476559" cy="366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7" name="Equation" r:id="rId22" imgW="330057" imgH="253890" progId="Equation.DSMT4">
                    <p:embed/>
                  </p:oleObj>
                </mc:Choice>
                <mc:Fallback>
                  <p:oleObj name="Equation" r:id="rId22" imgW="330057" imgH="253890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580" y="978052"/>
                          <a:ext cx="476559" cy="366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" name="Object 9"/>
            <p:cNvGraphicFramePr>
              <a:graphicFrameLocks noChangeAspect="1"/>
            </p:cNvGraphicFramePr>
            <p:nvPr/>
          </p:nvGraphicFramePr>
          <p:xfrm>
            <a:off x="5037838" y="1676836"/>
            <a:ext cx="512762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name="Equation" r:id="rId23" imgW="355292" imgH="253780" progId="Equation.DSMT4">
                    <p:embed/>
                  </p:oleObj>
                </mc:Choice>
                <mc:Fallback>
                  <p:oleObj name="Equation" r:id="rId23" imgW="355292" imgH="253780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7838" y="1676836"/>
                          <a:ext cx="512762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10"/>
            <p:cNvGraphicFramePr>
              <a:graphicFrameLocks noChangeAspect="1"/>
            </p:cNvGraphicFramePr>
            <p:nvPr/>
          </p:nvGraphicFramePr>
          <p:xfrm>
            <a:off x="3516869" y="1740089"/>
            <a:ext cx="2746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name="Equation" r:id="rId24" imgW="190500" imgH="228600" progId="Equation.DSMT4">
                    <p:embed/>
                  </p:oleObj>
                </mc:Choice>
                <mc:Fallback>
                  <p:oleObj name="Equation" r:id="rId24" imgW="190500" imgH="228600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6869" y="1740089"/>
                          <a:ext cx="27463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5" name="Object 11"/>
            <p:cNvGraphicFramePr>
              <a:graphicFrameLocks noChangeAspect="1"/>
            </p:cNvGraphicFramePr>
            <p:nvPr/>
          </p:nvGraphicFramePr>
          <p:xfrm>
            <a:off x="7376989" y="1678361"/>
            <a:ext cx="2936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name="Equation" r:id="rId25" imgW="203112" imgH="228501" progId="Equation.DSMT4">
                    <p:embed/>
                  </p:oleObj>
                </mc:Choice>
                <mc:Fallback>
                  <p:oleObj name="Equation" r:id="rId25" imgW="203112" imgH="228501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6989" y="1678361"/>
                          <a:ext cx="2936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6" name="Object 12"/>
            <p:cNvGraphicFramePr>
              <a:graphicFrameLocks noChangeAspect="1"/>
            </p:cNvGraphicFramePr>
            <p:nvPr/>
          </p:nvGraphicFramePr>
          <p:xfrm>
            <a:off x="2281114" y="919598"/>
            <a:ext cx="293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26" imgW="203112" imgH="241195" progId="Equation.DSMT4">
                    <p:embed/>
                  </p:oleObj>
                </mc:Choice>
                <mc:Fallback>
                  <p:oleObj name="Equation" r:id="rId26" imgW="203112" imgH="241195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1114" y="919598"/>
                          <a:ext cx="293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249"/>
            <p:cNvSpPr txBox="1">
              <a:spLocks noChangeArrowheads="1"/>
            </p:cNvSpPr>
            <p:nvPr/>
          </p:nvSpPr>
          <p:spPr bwMode="auto">
            <a:xfrm>
              <a:off x="1735453" y="1610125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28" name="Text Box 250"/>
            <p:cNvSpPr txBox="1">
              <a:spLocks noChangeArrowheads="1"/>
            </p:cNvSpPr>
            <p:nvPr/>
          </p:nvSpPr>
          <p:spPr bwMode="auto">
            <a:xfrm>
              <a:off x="1773388" y="1711065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129" name="Object 14"/>
            <p:cNvGraphicFramePr>
              <a:graphicFrameLocks noChangeAspect="1"/>
            </p:cNvGraphicFramePr>
            <p:nvPr/>
          </p:nvGraphicFramePr>
          <p:xfrm>
            <a:off x="1382196" y="1677640"/>
            <a:ext cx="257175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28" imgW="177646" imgH="241091" progId="Equation.DSMT4">
                    <p:embed/>
                  </p:oleObj>
                </mc:Choice>
                <mc:Fallback>
                  <p:oleObj name="Equation" r:id="rId28" imgW="177646" imgH="241091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196" y="1677640"/>
                          <a:ext cx="257175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0" name="Object 15"/>
            <p:cNvGraphicFramePr>
              <a:graphicFrameLocks noChangeAspect="1"/>
            </p:cNvGraphicFramePr>
            <p:nvPr/>
          </p:nvGraphicFramePr>
          <p:xfrm>
            <a:off x="6883276" y="2307073"/>
            <a:ext cx="495300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30" imgW="342603" imgH="177646" progId="Equation.DSMT4">
                    <p:embed/>
                  </p:oleObj>
                </mc:Choice>
                <mc:Fallback>
                  <p:oleObj name="Equation" r:id="rId30" imgW="342603" imgH="177646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3276" y="2307073"/>
                          <a:ext cx="495300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1" name="Line 242"/>
            <p:cNvSpPr>
              <a:spLocks noChangeShapeType="1"/>
            </p:cNvSpPr>
            <p:nvPr/>
          </p:nvSpPr>
          <p:spPr bwMode="auto">
            <a:xfrm>
              <a:off x="7158883" y="1209760"/>
              <a:ext cx="4298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244"/>
            <p:cNvSpPr>
              <a:spLocks noChangeShapeType="1"/>
            </p:cNvSpPr>
            <p:nvPr/>
          </p:nvSpPr>
          <p:spPr bwMode="auto">
            <a:xfrm>
              <a:off x="7098681" y="96928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" name="Object 16"/>
            <p:cNvGraphicFramePr>
              <a:graphicFrameLocks noChangeAspect="1"/>
            </p:cNvGraphicFramePr>
            <p:nvPr/>
          </p:nvGraphicFramePr>
          <p:xfrm>
            <a:off x="7690201" y="1118655"/>
            <a:ext cx="182562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name="Equation" r:id="rId31" imgW="126725" imgH="126725" progId="Equation.DSMT4">
                    <p:embed/>
                  </p:oleObj>
                </mc:Choice>
                <mc:Fallback>
                  <p:oleObj name="Equation" r:id="rId31" imgW="126725" imgH="126725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0201" y="1118655"/>
                          <a:ext cx="182562" cy="182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" name="Object 51"/>
            <p:cNvGraphicFramePr>
              <a:graphicFrameLocks noChangeAspect="1"/>
            </p:cNvGraphicFramePr>
            <p:nvPr/>
          </p:nvGraphicFramePr>
          <p:xfrm>
            <a:off x="3652260" y="2474789"/>
            <a:ext cx="373846" cy="396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5" name="Equation" r:id="rId32" imgW="215806" imgH="228501" progId="Equation.DSMT4">
                    <p:embed/>
                  </p:oleObj>
                </mc:Choice>
                <mc:Fallback>
                  <p:oleObj name="Equation" r:id="rId32" imgW="215806" imgH="228501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260" y="2474789"/>
                          <a:ext cx="373846" cy="396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" name="Object 52"/>
            <p:cNvGraphicFramePr>
              <a:graphicFrameLocks noChangeAspect="1"/>
            </p:cNvGraphicFramePr>
            <p:nvPr/>
          </p:nvGraphicFramePr>
          <p:xfrm>
            <a:off x="4804785" y="2317049"/>
            <a:ext cx="252597" cy="252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6" name="Equation" r:id="rId33" imgW="126725" imgH="126725" progId="Equation.DSMT4">
                    <p:embed/>
                  </p:oleObj>
                </mc:Choice>
                <mc:Fallback>
                  <p:oleObj name="Equation" r:id="rId33" imgW="126725" imgH="126725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785" y="2317049"/>
                          <a:ext cx="252597" cy="252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A8A8A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923925" y="9636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2438400" y="178125"/>
            <a:ext cx="40386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Impedance (cont.)</a:t>
            </a:r>
          </a:p>
        </p:txBody>
      </p:sp>
      <p:graphicFrame>
        <p:nvGraphicFramePr>
          <p:cNvPr id="438308" name="Object 36"/>
          <p:cNvGraphicFramePr>
            <a:graphicFrameLocks noChangeAspect="1"/>
          </p:cNvGraphicFramePr>
          <p:nvPr/>
        </p:nvGraphicFramePr>
        <p:xfrm>
          <a:off x="2646795" y="1337068"/>
          <a:ext cx="3189733" cy="11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1828800" imgH="685800" progId="Equation.DSMT4">
                  <p:embed/>
                </p:oleObj>
              </mc:Choice>
              <mc:Fallback>
                <p:oleObj name="Equation" r:id="rId4" imgW="1828800" imgH="6858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795" y="1337068"/>
                        <a:ext cx="3189733" cy="1192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312" name="Text Box 40"/>
          <p:cNvSpPr txBox="1">
            <a:spLocks noChangeArrowheads="1"/>
          </p:cNvSpPr>
          <p:nvPr/>
        </p:nvSpPr>
        <p:spPr bwMode="auto">
          <a:xfrm>
            <a:off x="629351" y="2854140"/>
            <a:ext cx="411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Canceling the constant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rgbClr val="0000FF"/>
                </a:solidFill>
              </a:rPr>
              <a:t>, we have</a:t>
            </a:r>
          </a:p>
        </p:txBody>
      </p:sp>
      <p:graphicFrame>
        <p:nvGraphicFramePr>
          <p:cNvPr id="438313" name="Object 41"/>
          <p:cNvGraphicFramePr>
            <a:graphicFrameLocks noChangeAspect="1"/>
          </p:cNvGraphicFramePr>
          <p:nvPr/>
        </p:nvGraphicFramePr>
        <p:xfrm>
          <a:off x="2465059" y="3485449"/>
          <a:ext cx="3581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6" imgW="1726451" imgH="482391" progId="Equation.DSMT4">
                  <p:embed/>
                </p:oleObj>
              </mc:Choice>
              <mc:Fallback>
                <p:oleObj name="Equation" r:id="rId6" imgW="1726451" imgH="482391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059" y="3485449"/>
                        <a:ext cx="35814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31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38975"/>
              </p:ext>
            </p:extLst>
          </p:nvPr>
        </p:nvGraphicFramePr>
        <p:xfrm>
          <a:off x="2876655" y="5317655"/>
          <a:ext cx="32654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8" imgW="1574800" imgH="482600" progId="Equation.DSMT4">
                  <p:embed/>
                </p:oleObj>
              </mc:Choice>
              <mc:Fallback>
                <p:oleObj name="Equation" r:id="rId8" imgW="1574800" imgH="482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655" y="5317655"/>
                        <a:ext cx="3265488" cy="996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315" name="Text Box 43"/>
          <p:cNvSpPr txBox="1">
            <a:spLocks noChangeArrowheads="1"/>
          </p:cNvSpPr>
          <p:nvPr/>
        </p:nvSpPr>
        <p:spPr bwMode="auto">
          <a:xfrm>
            <a:off x="2034309" y="477839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98DCCC-9E0B-4614-9052-BF375F607B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8083</TotalTime>
  <Words>787</Words>
  <Application>Microsoft Office PowerPoint</Application>
  <PresentationFormat>On-screen Show (4:3)</PresentationFormat>
  <Paragraphs>202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763</cp:revision>
  <dcterms:created xsi:type="dcterms:W3CDTF">2006-03-03T17:51:21Z</dcterms:created>
  <dcterms:modified xsi:type="dcterms:W3CDTF">2023-09-28T23:02:45Z</dcterms:modified>
</cp:coreProperties>
</file>