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8" r:id="rId2"/>
    <p:sldId id="328" r:id="rId3"/>
    <p:sldId id="370" r:id="rId4"/>
    <p:sldId id="354" r:id="rId5"/>
    <p:sldId id="355" r:id="rId6"/>
    <p:sldId id="356" r:id="rId7"/>
    <p:sldId id="358" r:id="rId8"/>
    <p:sldId id="372" r:id="rId9"/>
    <p:sldId id="366" r:id="rId10"/>
    <p:sldId id="367" r:id="rId11"/>
    <p:sldId id="368" r:id="rId12"/>
    <p:sldId id="360" r:id="rId13"/>
    <p:sldId id="361" r:id="rId14"/>
    <p:sldId id="362" r:id="rId15"/>
    <p:sldId id="364" r:id="rId16"/>
    <p:sldId id="349" r:id="rId17"/>
    <p:sldId id="351" r:id="rId18"/>
    <p:sldId id="352" r:id="rId19"/>
    <p:sldId id="353" r:id="rId20"/>
    <p:sldId id="359" r:id="rId21"/>
    <p:sldId id="365" r:id="rId22"/>
    <p:sldId id="371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manza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  <a:srgbClr val="FFFF00"/>
    <a:srgbClr val="CCFFFF"/>
    <a:srgbClr val="FFFF99"/>
    <a:srgbClr val="FFCCFF"/>
    <a:srgbClr val="339933"/>
    <a:srgbClr val="0000CC"/>
    <a:srgbClr val="2C842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82" autoAdjust="0"/>
    <p:restoredTop sz="52886" autoAdjust="0"/>
  </p:normalViewPr>
  <p:slideViewPr>
    <p:cSldViewPr snapToGrid="0">
      <p:cViewPr>
        <p:scale>
          <a:sx n="100" d="100"/>
          <a:sy n="100" d="100"/>
        </p:scale>
        <p:origin x="2616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1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13" Type="http://schemas.openxmlformats.org/officeDocument/2006/relationships/image" Target="../media/image94.wmf"/><Relationship Id="rId18" Type="http://schemas.openxmlformats.org/officeDocument/2006/relationships/image" Target="../media/image99.wmf"/><Relationship Id="rId3" Type="http://schemas.openxmlformats.org/officeDocument/2006/relationships/image" Target="../media/image84.wmf"/><Relationship Id="rId7" Type="http://schemas.openxmlformats.org/officeDocument/2006/relationships/image" Target="../media/image88.wmf"/><Relationship Id="rId12" Type="http://schemas.openxmlformats.org/officeDocument/2006/relationships/image" Target="../media/image93.wmf"/><Relationship Id="rId17" Type="http://schemas.openxmlformats.org/officeDocument/2006/relationships/image" Target="../media/image98.wmf"/><Relationship Id="rId2" Type="http://schemas.openxmlformats.org/officeDocument/2006/relationships/image" Target="../media/image83.wmf"/><Relationship Id="rId16" Type="http://schemas.openxmlformats.org/officeDocument/2006/relationships/image" Target="../media/image97.wmf"/><Relationship Id="rId1" Type="http://schemas.openxmlformats.org/officeDocument/2006/relationships/image" Target="../media/image82.wmf"/><Relationship Id="rId6" Type="http://schemas.openxmlformats.org/officeDocument/2006/relationships/image" Target="../media/image87.wmf"/><Relationship Id="rId11" Type="http://schemas.openxmlformats.org/officeDocument/2006/relationships/image" Target="../media/image92.wmf"/><Relationship Id="rId5" Type="http://schemas.openxmlformats.org/officeDocument/2006/relationships/image" Target="../media/image86.wmf"/><Relationship Id="rId15" Type="http://schemas.openxmlformats.org/officeDocument/2006/relationships/image" Target="../media/image96.wmf"/><Relationship Id="rId10" Type="http://schemas.openxmlformats.org/officeDocument/2006/relationships/image" Target="../media/image91.wmf"/><Relationship Id="rId4" Type="http://schemas.openxmlformats.org/officeDocument/2006/relationships/image" Target="../media/image85.wmf"/><Relationship Id="rId9" Type="http://schemas.openxmlformats.org/officeDocument/2006/relationships/image" Target="../media/image90.wmf"/><Relationship Id="rId14" Type="http://schemas.openxmlformats.org/officeDocument/2006/relationships/image" Target="../media/image95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13" Type="http://schemas.openxmlformats.org/officeDocument/2006/relationships/image" Target="../media/image55.wmf"/><Relationship Id="rId3" Type="http://schemas.openxmlformats.org/officeDocument/2006/relationships/image" Target="../media/image102.wmf"/><Relationship Id="rId7" Type="http://schemas.openxmlformats.org/officeDocument/2006/relationships/image" Target="../media/image105.wmf"/><Relationship Id="rId12" Type="http://schemas.openxmlformats.org/officeDocument/2006/relationships/image" Target="../media/image110.wmf"/><Relationship Id="rId2" Type="http://schemas.openxmlformats.org/officeDocument/2006/relationships/image" Target="../media/image101.wmf"/><Relationship Id="rId16" Type="http://schemas.openxmlformats.org/officeDocument/2006/relationships/image" Target="../media/image113.wmf"/><Relationship Id="rId1" Type="http://schemas.openxmlformats.org/officeDocument/2006/relationships/image" Target="../media/image100.wmf"/><Relationship Id="rId6" Type="http://schemas.openxmlformats.org/officeDocument/2006/relationships/image" Target="../media/image104.wmf"/><Relationship Id="rId11" Type="http://schemas.openxmlformats.org/officeDocument/2006/relationships/image" Target="../media/image109.wmf"/><Relationship Id="rId5" Type="http://schemas.openxmlformats.org/officeDocument/2006/relationships/image" Target="../media/image103.wmf"/><Relationship Id="rId15" Type="http://schemas.openxmlformats.org/officeDocument/2006/relationships/image" Target="../media/image112.wmf"/><Relationship Id="rId10" Type="http://schemas.openxmlformats.org/officeDocument/2006/relationships/image" Target="../media/image108.wmf"/><Relationship Id="rId4" Type="http://schemas.openxmlformats.org/officeDocument/2006/relationships/image" Target="../media/image91.wmf"/><Relationship Id="rId9" Type="http://schemas.openxmlformats.org/officeDocument/2006/relationships/image" Target="../media/image107.wmf"/><Relationship Id="rId14" Type="http://schemas.openxmlformats.org/officeDocument/2006/relationships/image" Target="../media/image111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wmf"/><Relationship Id="rId3" Type="http://schemas.openxmlformats.org/officeDocument/2006/relationships/image" Target="../media/image115.wmf"/><Relationship Id="rId7" Type="http://schemas.openxmlformats.org/officeDocument/2006/relationships/image" Target="../media/image119.wmf"/><Relationship Id="rId2" Type="http://schemas.openxmlformats.org/officeDocument/2006/relationships/image" Target="../media/image101.wmf"/><Relationship Id="rId1" Type="http://schemas.openxmlformats.org/officeDocument/2006/relationships/image" Target="../media/image114.wmf"/><Relationship Id="rId6" Type="http://schemas.openxmlformats.org/officeDocument/2006/relationships/image" Target="../media/image118.wmf"/><Relationship Id="rId5" Type="http://schemas.openxmlformats.org/officeDocument/2006/relationships/image" Target="../media/image117.wmf"/><Relationship Id="rId10" Type="http://schemas.openxmlformats.org/officeDocument/2006/relationships/image" Target="../media/image122.wmf"/><Relationship Id="rId4" Type="http://schemas.openxmlformats.org/officeDocument/2006/relationships/image" Target="../media/image116.wmf"/><Relationship Id="rId9" Type="http://schemas.openxmlformats.org/officeDocument/2006/relationships/image" Target="../media/image12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wmf"/><Relationship Id="rId2" Type="http://schemas.openxmlformats.org/officeDocument/2006/relationships/image" Target="../media/image125.wmf"/><Relationship Id="rId1" Type="http://schemas.openxmlformats.org/officeDocument/2006/relationships/image" Target="../media/image124.wmf"/><Relationship Id="rId6" Type="http://schemas.openxmlformats.org/officeDocument/2006/relationships/image" Target="../media/image129.wmf"/><Relationship Id="rId5" Type="http://schemas.openxmlformats.org/officeDocument/2006/relationships/image" Target="../media/image128.wmf"/><Relationship Id="rId4" Type="http://schemas.openxmlformats.org/officeDocument/2006/relationships/image" Target="../media/image127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4.wmf"/><Relationship Id="rId3" Type="http://schemas.openxmlformats.org/officeDocument/2006/relationships/image" Target="../media/image132.wmf"/><Relationship Id="rId7" Type="http://schemas.openxmlformats.org/officeDocument/2006/relationships/image" Target="../media/image9.wmf"/><Relationship Id="rId12" Type="http://schemas.openxmlformats.org/officeDocument/2006/relationships/image" Target="../media/image6.wmf"/><Relationship Id="rId17" Type="http://schemas.openxmlformats.org/officeDocument/2006/relationships/image" Target="../media/image136.wmf"/><Relationship Id="rId2" Type="http://schemas.openxmlformats.org/officeDocument/2006/relationships/image" Target="../media/image131.wmf"/><Relationship Id="rId16" Type="http://schemas.openxmlformats.org/officeDocument/2006/relationships/image" Target="../media/image135.wmf"/><Relationship Id="rId1" Type="http://schemas.openxmlformats.org/officeDocument/2006/relationships/image" Target="../media/image130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92.wmf"/><Relationship Id="rId15" Type="http://schemas.openxmlformats.org/officeDocument/2006/relationships/image" Target="../media/image134.wmf"/><Relationship Id="rId10" Type="http://schemas.openxmlformats.org/officeDocument/2006/relationships/image" Target="../media/image12.wmf"/><Relationship Id="rId4" Type="http://schemas.openxmlformats.org/officeDocument/2006/relationships/image" Target="../media/image133.wmf"/><Relationship Id="rId9" Type="http://schemas.openxmlformats.org/officeDocument/2006/relationships/image" Target="../media/image11.wmf"/><Relationship Id="rId14" Type="http://schemas.openxmlformats.org/officeDocument/2006/relationships/image" Target="../media/image15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92.wmf"/><Relationship Id="rId7" Type="http://schemas.openxmlformats.org/officeDocument/2006/relationships/image" Target="../media/image13.wmf"/><Relationship Id="rId12" Type="http://schemas.openxmlformats.org/officeDocument/2006/relationships/image" Target="../media/image140.wmf"/><Relationship Id="rId2" Type="http://schemas.openxmlformats.org/officeDocument/2006/relationships/image" Target="../media/image138.wmf"/><Relationship Id="rId1" Type="http://schemas.openxmlformats.org/officeDocument/2006/relationships/image" Target="../media/image137.wmf"/><Relationship Id="rId6" Type="http://schemas.openxmlformats.org/officeDocument/2006/relationships/image" Target="../media/image12.wmf"/><Relationship Id="rId11" Type="http://schemas.openxmlformats.org/officeDocument/2006/relationships/image" Target="../media/image139.wmf"/><Relationship Id="rId5" Type="http://schemas.openxmlformats.org/officeDocument/2006/relationships/image" Target="../media/image9.wmf"/><Relationship Id="rId10" Type="http://schemas.openxmlformats.org/officeDocument/2006/relationships/image" Target="../media/image15.wmf"/><Relationship Id="rId4" Type="http://schemas.openxmlformats.org/officeDocument/2006/relationships/image" Target="../media/image8.wmf"/><Relationship Id="rId9" Type="http://schemas.openxmlformats.org/officeDocument/2006/relationships/image" Target="../media/image1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wmf"/><Relationship Id="rId2" Type="http://schemas.openxmlformats.org/officeDocument/2006/relationships/image" Target="../media/image142.wmf"/><Relationship Id="rId1" Type="http://schemas.openxmlformats.org/officeDocument/2006/relationships/image" Target="../media/image141.wmf"/><Relationship Id="rId4" Type="http://schemas.openxmlformats.org/officeDocument/2006/relationships/image" Target="../media/image14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wmf"/><Relationship Id="rId2" Type="http://schemas.openxmlformats.org/officeDocument/2006/relationships/image" Target="../media/image146.wmf"/><Relationship Id="rId1" Type="http://schemas.openxmlformats.org/officeDocument/2006/relationships/image" Target="../media/image145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wmf"/><Relationship Id="rId13" Type="http://schemas.openxmlformats.org/officeDocument/2006/relationships/image" Target="../media/image159.wmf"/><Relationship Id="rId18" Type="http://schemas.openxmlformats.org/officeDocument/2006/relationships/image" Target="../media/image164.wmf"/><Relationship Id="rId3" Type="http://schemas.openxmlformats.org/officeDocument/2006/relationships/image" Target="../media/image149.wmf"/><Relationship Id="rId21" Type="http://schemas.openxmlformats.org/officeDocument/2006/relationships/image" Target="../media/image167.wmf"/><Relationship Id="rId7" Type="http://schemas.openxmlformats.org/officeDocument/2006/relationships/image" Target="../media/image153.wmf"/><Relationship Id="rId12" Type="http://schemas.openxmlformats.org/officeDocument/2006/relationships/image" Target="../media/image158.wmf"/><Relationship Id="rId17" Type="http://schemas.openxmlformats.org/officeDocument/2006/relationships/image" Target="../media/image163.wmf"/><Relationship Id="rId2" Type="http://schemas.openxmlformats.org/officeDocument/2006/relationships/image" Target="../media/image148.wmf"/><Relationship Id="rId16" Type="http://schemas.openxmlformats.org/officeDocument/2006/relationships/image" Target="../media/image162.wmf"/><Relationship Id="rId20" Type="http://schemas.openxmlformats.org/officeDocument/2006/relationships/image" Target="../media/image166.wmf"/><Relationship Id="rId1" Type="http://schemas.openxmlformats.org/officeDocument/2006/relationships/image" Target="../media/image147.wmf"/><Relationship Id="rId6" Type="http://schemas.openxmlformats.org/officeDocument/2006/relationships/image" Target="../media/image152.wmf"/><Relationship Id="rId11" Type="http://schemas.openxmlformats.org/officeDocument/2006/relationships/image" Target="../media/image157.wmf"/><Relationship Id="rId5" Type="http://schemas.openxmlformats.org/officeDocument/2006/relationships/image" Target="../media/image151.wmf"/><Relationship Id="rId15" Type="http://schemas.openxmlformats.org/officeDocument/2006/relationships/image" Target="../media/image161.wmf"/><Relationship Id="rId10" Type="http://schemas.openxmlformats.org/officeDocument/2006/relationships/image" Target="../media/image156.wmf"/><Relationship Id="rId19" Type="http://schemas.openxmlformats.org/officeDocument/2006/relationships/image" Target="../media/image165.wmf"/><Relationship Id="rId4" Type="http://schemas.openxmlformats.org/officeDocument/2006/relationships/image" Target="../media/image150.wmf"/><Relationship Id="rId9" Type="http://schemas.openxmlformats.org/officeDocument/2006/relationships/image" Target="../media/image155.wmf"/><Relationship Id="rId14" Type="http://schemas.openxmlformats.org/officeDocument/2006/relationships/image" Target="../media/image16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8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5" Type="http://schemas.openxmlformats.org/officeDocument/2006/relationships/image" Target="../media/image3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Relationship Id="rId14" Type="http://schemas.openxmlformats.org/officeDocument/2006/relationships/image" Target="../media/image29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5.wmf"/><Relationship Id="rId3" Type="http://schemas.openxmlformats.org/officeDocument/2006/relationships/image" Target="../media/image170.wmf"/><Relationship Id="rId7" Type="http://schemas.openxmlformats.org/officeDocument/2006/relationships/image" Target="../media/image174.wmf"/><Relationship Id="rId12" Type="http://schemas.openxmlformats.org/officeDocument/2006/relationships/image" Target="../media/image178.wmf"/><Relationship Id="rId2" Type="http://schemas.openxmlformats.org/officeDocument/2006/relationships/image" Target="../media/image169.wmf"/><Relationship Id="rId1" Type="http://schemas.openxmlformats.org/officeDocument/2006/relationships/image" Target="../media/image168.wmf"/><Relationship Id="rId6" Type="http://schemas.openxmlformats.org/officeDocument/2006/relationships/image" Target="../media/image173.wmf"/><Relationship Id="rId11" Type="http://schemas.openxmlformats.org/officeDocument/2006/relationships/image" Target="../media/image177.wmf"/><Relationship Id="rId5" Type="http://schemas.openxmlformats.org/officeDocument/2006/relationships/image" Target="../media/image172.wmf"/><Relationship Id="rId10" Type="http://schemas.openxmlformats.org/officeDocument/2006/relationships/image" Target="../media/image26.wmf"/><Relationship Id="rId4" Type="http://schemas.openxmlformats.org/officeDocument/2006/relationships/image" Target="../media/image171.wmf"/><Relationship Id="rId9" Type="http://schemas.openxmlformats.org/officeDocument/2006/relationships/image" Target="../media/image176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3.wmf"/><Relationship Id="rId3" Type="http://schemas.openxmlformats.org/officeDocument/2006/relationships/image" Target="../media/image81.wmf"/><Relationship Id="rId7" Type="http://schemas.openxmlformats.org/officeDocument/2006/relationships/image" Target="../media/image182.wmf"/><Relationship Id="rId2" Type="http://schemas.openxmlformats.org/officeDocument/2006/relationships/image" Target="../media/image180.wmf"/><Relationship Id="rId1" Type="http://schemas.openxmlformats.org/officeDocument/2006/relationships/image" Target="../media/image179.wmf"/><Relationship Id="rId6" Type="http://schemas.openxmlformats.org/officeDocument/2006/relationships/image" Target="../media/image141.wmf"/><Relationship Id="rId11" Type="http://schemas.openxmlformats.org/officeDocument/2006/relationships/image" Target="../media/image186.wmf"/><Relationship Id="rId5" Type="http://schemas.openxmlformats.org/officeDocument/2006/relationships/image" Target="../media/image132.wmf"/><Relationship Id="rId10" Type="http://schemas.openxmlformats.org/officeDocument/2006/relationships/image" Target="../media/image185.wmf"/><Relationship Id="rId4" Type="http://schemas.openxmlformats.org/officeDocument/2006/relationships/image" Target="../media/image181.wmf"/><Relationship Id="rId9" Type="http://schemas.openxmlformats.org/officeDocument/2006/relationships/image" Target="../media/image18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image" Target="../media/image62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12" Type="http://schemas.openxmlformats.org/officeDocument/2006/relationships/image" Target="../media/image61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11" Type="http://schemas.openxmlformats.org/officeDocument/2006/relationships/image" Target="../media/image60.wmf"/><Relationship Id="rId5" Type="http://schemas.openxmlformats.org/officeDocument/2006/relationships/image" Target="../media/image54.wmf"/><Relationship Id="rId15" Type="http://schemas.openxmlformats.org/officeDocument/2006/relationships/image" Target="../media/image64.wmf"/><Relationship Id="rId10" Type="http://schemas.openxmlformats.org/officeDocument/2006/relationships/image" Target="../media/image59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Relationship Id="rId14" Type="http://schemas.openxmlformats.org/officeDocument/2006/relationships/image" Target="../media/image6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57.wmf"/><Relationship Id="rId7" Type="http://schemas.openxmlformats.org/officeDocument/2006/relationships/image" Target="../media/image66.wmf"/><Relationship Id="rId12" Type="http://schemas.openxmlformats.org/officeDocument/2006/relationships/image" Target="../media/image7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11" Type="http://schemas.openxmlformats.org/officeDocument/2006/relationships/image" Target="../media/image70.wmf"/><Relationship Id="rId5" Type="http://schemas.openxmlformats.org/officeDocument/2006/relationships/image" Target="../media/image65.wmf"/><Relationship Id="rId10" Type="http://schemas.openxmlformats.org/officeDocument/2006/relationships/image" Target="../media/image69.wmf"/><Relationship Id="rId4" Type="http://schemas.openxmlformats.org/officeDocument/2006/relationships/image" Target="../media/image58.wmf"/><Relationship Id="rId9" Type="http://schemas.openxmlformats.org/officeDocument/2006/relationships/image" Target="../media/image68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4" Type="http://schemas.openxmlformats.org/officeDocument/2006/relationships/image" Target="../media/image8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0C2B3908-51EB-482D-9908-4357C721A9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9AD8D8FB-3A32-42D3-AC9C-77B768C439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3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8DBCFDB-FD7F-4BFE-8868-1C760D5FD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8DBCFDB-FD7F-4BFE-8868-1C760D5FD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8DBCFDB-FD7F-4BFE-8868-1C760D5FD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8DBCFDB-FD7F-4BFE-8868-1C760D5FD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8DBCFDB-FD7F-4BFE-8868-1C760D5FD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8DBCFDB-FD7F-4BFE-8868-1C760D5FD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8DBCFDB-FD7F-4BFE-8868-1C760D5FD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8DBCFDB-FD7F-4BFE-8868-1C760D5FD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8DBCFDB-FD7F-4BFE-8868-1C760D5FD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8DBCFDB-FD7F-4BFE-8868-1C760D5FD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8DBCFDB-FD7F-4BFE-8868-1C760D5FD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8DBCFDB-FD7F-4BFE-8868-1C760D5FD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7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82.bin"/><Relationship Id="rId11" Type="http://schemas.openxmlformats.org/officeDocument/2006/relationships/image" Target="../media/image80.wmf"/><Relationship Id="rId5" Type="http://schemas.openxmlformats.org/officeDocument/2006/relationships/image" Target="../media/image77.wmf"/><Relationship Id="rId10" Type="http://schemas.openxmlformats.org/officeDocument/2006/relationships/oleObject" Target="../embeddings/oleObject84.bin"/><Relationship Id="rId4" Type="http://schemas.openxmlformats.org/officeDocument/2006/relationships/oleObject" Target="../embeddings/oleObject81.bin"/><Relationship Id="rId9" Type="http://schemas.openxmlformats.org/officeDocument/2006/relationships/image" Target="../media/image7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81.wmf"/><Relationship Id="rId4" Type="http://schemas.openxmlformats.org/officeDocument/2006/relationships/oleObject" Target="../embeddings/oleObject85.bin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6.wmf"/><Relationship Id="rId18" Type="http://schemas.openxmlformats.org/officeDocument/2006/relationships/oleObject" Target="../embeddings/oleObject93.bin"/><Relationship Id="rId26" Type="http://schemas.openxmlformats.org/officeDocument/2006/relationships/oleObject" Target="../embeddings/oleObject97.bin"/><Relationship Id="rId39" Type="http://schemas.openxmlformats.org/officeDocument/2006/relationships/image" Target="../media/image99.wmf"/><Relationship Id="rId21" Type="http://schemas.openxmlformats.org/officeDocument/2006/relationships/image" Target="../media/image90.wmf"/><Relationship Id="rId34" Type="http://schemas.openxmlformats.org/officeDocument/2006/relationships/oleObject" Target="../embeddings/oleObject101.bin"/><Relationship Id="rId7" Type="http://schemas.openxmlformats.org/officeDocument/2006/relationships/image" Target="../media/image83.wmf"/><Relationship Id="rId12" Type="http://schemas.openxmlformats.org/officeDocument/2006/relationships/oleObject" Target="../embeddings/oleObject90.bin"/><Relationship Id="rId17" Type="http://schemas.openxmlformats.org/officeDocument/2006/relationships/image" Target="../media/image88.wmf"/><Relationship Id="rId25" Type="http://schemas.openxmlformats.org/officeDocument/2006/relationships/image" Target="../media/image92.wmf"/><Relationship Id="rId33" Type="http://schemas.openxmlformats.org/officeDocument/2006/relationships/image" Target="../media/image96.wmf"/><Relationship Id="rId38" Type="http://schemas.openxmlformats.org/officeDocument/2006/relationships/oleObject" Target="../embeddings/oleObject10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2.bin"/><Relationship Id="rId20" Type="http://schemas.openxmlformats.org/officeDocument/2006/relationships/oleObject" Target="../embeddings/oleObject94.bin"/><Relationship Id="rId29" Type="http://schemas.openxmlformats.org/officeDocument/2006/relationships/image" Target="../media/image94.wmf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87.bin"/><Relationship Id="rId11" Type="http://schemas.openxmlformats.org/officeDocument/2006/relationships/image" Target="../media/image85.wmf"/><Relationship Id="rId24" Type="http://schemas.openxmlformats.org/officeDocument/2006/relationships/oleObject" Target="../embeddings/oleObject96.bin"/><Relationship Id="rId32" Type="http://schemas.openxmlformats.org/officeDocument/2006/relationships/oleObject" Target="../embeddings/oleObject100.bin"/><Relationship Id="rId37" Type="http://schemas.openxmlformats.org/officeDocument/2006/relationships/image" Target="../media/image98.wmf"/><Relationship Id="rId5" Type="http://schemas.openxmlformats.org/officeDocument/2006/relationships/image" Target="../media/image82.wmf"/><Relationship Id="rId15" Type="http://schemas.openxmlformats.org/officeDocument/2006/relationships/image" Target="../media/image87.wmf"/><Relationship Id="rId23" Type="http://schemas.openxmlformats.org/officeDocument/2006/relationships/image" Target="../media/image91.wmf"/><Relationship Id="rId28" Type="http://schemas.openxmlformats.org/officeDocument/2006/relationships/oleObject" Target="../embeddings/oleObject98.bin"/><Relationship Id="rId36" Type="http://schemas.openxmlformats.org/officeDocument/2006/relationships/oleObject" Target="../embeddings/oleObject102.bin"/><Relationship Id="rId10" Type="http://schemas.openxmlformats.org/officeDocument/2006/relationships/oleObject" Target="../embeddings/oleObject89.bin"/><Relationship Id="rId19" Type="http://schemas.openxmlformats.org/officeDocument/2006/relationships/image" Target="../media/image89.wmf"/><Relationship Id="rId31" Type="http://schemas.openxmlformats.org/officeDocument/2006/relationships/image" Target="../media/image95.wmf"/><Relationship Id="rId4" Type="http://schemas.openxmlformats.org/officeDocument/2006/relationships/oleObject" Target="../embeddings/oleObject86.bin"/><Relationship Id="rId9" Type="http://schemas.openxmlformats.org/officeDocument/2006/relationships/image" Target="../media/image84.wmf"/><Relationship Id="rId14" Type="http://schemas.openxmlformats.org/officeDocument/2006/relationships/oleObject" Target="../embeddings/oleObject91.bin"/><Relationship Id="rId22" Type="http://schemas.openxmlformats.org/officeDocument/2006/relationships/oleObject" Target="../embeddings/oleObject95.bin"/><Relationship Id="rId27" Type="http://schemas.openxmlformats.org/officeDocument/2006/relationships/image" Target="../media/image93.wmf"/><Relationship Id="rId30" Type="http://schemas.openxmlformats.org/officeDocument/2006/relationships/oleObject" Target="../embeddings/oleObject99.bin"/><Relationship Id="rId35" Type="http://schemas.openxmlformats.org/officeDocument/2006/relationships/image" Target="../media/image97.wmf"/><Relationship Id="rId8" Type="http://schemas.openxmlformats.org/officeDocument/2006/relationships/oleObject" Target="../embeddings/oleObject88.bin"/><Relationship Id="rId3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3.wmf"/><Relationship Id="rId18" Type="http://schemas.openxmlformats.org/officeDocument/2006/relationships/oleObject" Target="../embeddings/oleObject111.bin"/><Relationship Id="rId26" Type="http://schemas.openxmlformats.org/officeDocument/2006/relationships/oleObject" Target="../embeddings/oleObject115.bin"/><Relationship Id="rId3" Type="http://schemas.openxmlformats.org/officeDocument/2006/relationships/notesSlide" Target="../notesSlides/notesSlide13.xml"/><Relationship Id="rId21" Type="http://schemas.openxmlformats.org/officeDocument/2006/relationships/image" Target="../media/image107.wmf"/><Relationship Id="rId34" Type="http://schemas.openxmlformats.org/officeDocument/2006/relationships/oleObject" Target="../embeddings/oleObject119.bin"/><Relationship Id="rId7" Type="http://schemas.openxmlformats.org/officeDocument/2006/relationships/image" Target="../media/image101.wmf"/><Relationship Id="rId12" Type="http://schemas.openxmlformats.org/officeDocument/2006/relationships/oleObject" Target="../embeddings/oleObject108.bin"/><Relationship Id="rId17" Type="http://schemas.openxmlformats.org/officeDocument/2006/relationships/image" Target="../media/image105.wmf"/><Relationship Id="rId25" Type="http://schemas.openxmlformats.org/officeDocument/2006/relationships/image" Target="../media/image109.wmf"/><Relationship Id="rId33" Type="http://schemas.openxmlformats.org/officeDocument/2006/relationships/image" Target="../media/image11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0.bin"/><Relationship Id="rId20" Type="http://schemas.openxmlformats.org/officeDocument/2006/relationships/oleObject" Target="../embeddings/oleObject112.bin"/><Relationship Id="rId29" Type="http://schemas.openxmlformats.org/officeDocument/2006/relationships/image" Target="../media/image55.wmf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05.bin"/><Relationship Id="rId11" Type="http://schemas.openxmlformats.org/officeDocument/2006/relationships/image" Target="../media/image91.wmf"/><Relationship Id="rId24" Type="http://schemas.openxmlformats.org/officeDocument/2006/relationships/oleObject" Target="../embeddings/oleObject114.bin"/><Relationship Id="rId32" Type="http://schemas.openxmlformats.org/officeDocument/2006/relationships/oleObject" Target="../embeddings/oleObject118.bin"/><Relationship Id="rId5" Type="http://schemas.openxmlformats.org/officeDocument/2006/relationships/image" Target="../media/image100.wmf"/><Relationship Id="rId15" Type="http://schemas.openxmlformats.org/officeDocument/2006/relationships/image" Target="../media/image104.wmf"/><Relationship Id="rId23" Type="http://schemas.openxmlformats.org/officeDocument/2006/relationships/image" Target="../media/image108.wmf"/><Relationship Id="rId28" Type="http://schemas.openxmlformats.org/officeDocument/2006/relationships/oleObject" Target="../embeddings/oleObject116.bin"/><Relationship Id="rId10" Type="http://schemas.openxmlformats.org/officeDocument/2006/relationships/oleObject" Target="../embeddings/oleObject107.bin"/><Relationship Id="rId19" Type="http://schemas.openxmlformats.org/officeDocument/2006/relationships/image" Target="../media/image106.wmf"/><Relationship Id="rId31" Type="http://schemas.openxmlformats.org/officeDocument/2006/relationships/image" Target="../media/image111.wmf"/><Relationship Id="rId4" Type="http://schemas.openxmlformats.org/officeDocument/2006/relationships/oleObject" Target="../embeddings/oleObject104.bin"/><Relationship Id="rId9" Type="http://schemas.openxmlformats.org/officeDocument/2006/relationships/image" Target="../media/image102.wmf"/><Relationship Id="rId14" Type="http://schemas.openxmlformats.org/officeDocument/2006/relationships/oleObject" Target="../embeddings/oleObject109.bin"/><Relationship Id="rId22" Type="http://schemas.openxmlformats.org/officeDocument/2006/relationships/oleObject" Target="../embeddings/oleObject113.bin"/><Relationship Id="rId27" Type="http://schemas.openxmlformats.org/officeDocument/2006/relationships/image" Target="../media/image110.wmf"/><Relationship Id="rId30" Type="http://schemas.openxmlformats.org/officeDocument/2006/relationships/oleObject" Target="../embeddings/oleObject117.bin"/><Relationship Id="rId35" Type="http://schemas.openxmlformats.org/officeDocument/2006/relationships/image" Target="../media/image113.wmf"/><Relationship Id="rId8" Type="http://schemas.openxmlformats.org/officeDocument/2006/relationships/oleObject" Target="../embeddings/oleObject10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2.bin"/><Relationship Id="rId13" Type="http://schemas.openxmlformats.org/officeDocument/2006/relationships/image" Target="../media/image117.wmf"/><Relationship Id="rId18" Type="http://schemas.openxmlformats.org/officeDocument/2006/relationships/oleObject" Target="../embeddings/oleObject127.bin"/><Relationship Id="rId3" Type="http://schemas.openxmlformats.org/officeDocument/2006/relationships/notesSlide" Target="../notesSlides/notesSlide14.xml"/><Relationship Id="rId21" Type="http://schemas.openxmlformats.org/officeDocument/2006/relationships/image" Target="../media/image121.wmf"/><Relationship Id="rId7" Type="http://schemas.openxmlformats.org/officeDocument/2006/relationships/image" Target="../media/image101.wmf"/><Relationship Id="rId12" Type="http://schemas.openxmlformats.org/officeDocument/2006/relationships/oleObject" Target="../embeddings/oleObject124.bin"/><Relationship Id="rId17" Type="http://schemas.openxmlformats.org/officeDocument/2006/relationships/image" Target="../media/image11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6.bin"/><Relationship Id="rId20" Type="http://schemas.openxmlformats.org/officeDocument/2006/relationships/oleObject" Target="../embeddings/oleObject128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21.bin"/><Relationship Id="rId11" Type="http://schemas.openxmlformats.org/officeDocument/2006/relationships/image" Target="../media/image116.wmf"/><Relationship Id="rId24" Type="http://schemas.openxmlformats.org/officeDocument/2006/relationships/image" Target="../media/image123.jpeg"/><Relationship Id="rId5" Type="http://schemas.openxmlformats.org/officeDocument/2006/relationships/image" Target="../media/image114.wmf"/><Relationship Id="rId15" Type="http://schemas.openxmlformats.org/officeDocument/2006/relationships/image" Target="../media/image118.wmf"/><Relationship Id="rId23" Type="http://schemas.openxmlformats.org/officeDocument/2006/relationships/image" Target="../media/image122.wmf"/><Relationship Id="rId10" Type="http://schemas.openxmlformats.org/officeDocument/2006/relationships/oleObject" Target="../embeddings/oleObject123.bin"/><Relationship Id="rId19" Type="http://schemas.openxmlformats.org/officeDocument/2006/relationships/image" Target="../media/image120.wmf"/><Relationship Id="rId4" Type="http://schemas.openxmlformats.org/officeDocument/2006/relationships/oleObject" Target="../embeddings/oleObject120.bin"/><Relationship Id="rId9" Type="http://schemas.openxmlformats.org/officeDocument/2006/relationships/image" Target="../media/image115.wmf"/><Relationship Id="rId14" Type="http://schemas.openxmlformats.org/officeDocument/2006/relationships/oleObject" Target="../embeddings/oleObject125.bin"/><Relationship Id="rId22" Type="http://schemas.openxmlformats.org/officeDocument/2006/relationships/oleObject" Target="../embeddings/oleObject12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2.bin"/><Relationship Id="rId13" Type="http://schemas.openxmlformats.org/officeDocument/2006/relationships/image" Target="../media/image128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25.wmf"/><Relationship Id="rId12" Type="http://schemas.openxmlformats.org/officeDocument/2006/relationships/oleObject" Target="../embeddings/oleObject1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31.bin"/><Relationship Id="rId11" Type="http://schemas.openxmlformats.org/officeDocument/2006/relationships/image" Target="../media/image127.wmf"/><Relationship Id="rId5" Type="http://schemas.openxmlformats.org/officeDocument/2006/relationships/image" Target="../media/image124.wmf"/><Relationship Id="rId15" Type="http://schemas.openxmlformats.org/officeDocument/2006/relationships/image" Target="../media/image129.wmf"/><Relationship Id="rId10" Type="http://schemas.openxmlformats.org/officeDocument/2006/relationships/oleObject" Target="../embeddings/oleObject133.bin"/><Relationship Id="rId4" Type="http://schemas.openxmlformats.org/officeDocument/2006/relationships/oleObject" Target="../embeddings/oleObject130.bin"/><Relationship Id="rId9" Type="http://schemas.openxmlformats.org/officeDocument/2006/relationships/image" Target="../media/image126.wmf"/><Relationship Id="rId14" Type="http://schemas.openxmlformats.org/officeDocument/2006/relationships/oleObject" Target="../embeddings/oleObject135.bin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2.wmf"/><Relationship Id="rId18" Type="http://schemas.openxmlformats.org/officeDocument/2006/relationships/oleObject" Target="../embeddings/oleObject143.bin"/><Relationship Id="rId26" Type="http://schemas.openxmlformats.org/officeDocument/2006/relationships/oleObject" Target="../embeddings/oleObject147.bin"/><Relationship Id="rId21" Type="http://schemas.openxmlformats.org/officeDocument/2006/relationships/image" Target="../media/image11.wmf"/><Relationship Id="rId34" Type="http://schemas.openxmlformats.org/officeDocument/2006/relationships/oleObject" Target="../embeddings/oleObject151.bin"/><Relationship Id="rId7" Type="http://schemas.openxmlformats.org/officeDocument/2006/relationships/image" Target="../media/image131.wmf"/><Relationship Id="rId12" Type="http://schemas.openxmlformats.org/officeDocument/2006/relationships/oleObject" Target="../embeddings/oleObject140.bin"/><Relationship Id="rId17" Type="http://schemas.openxmlformats.org/officeDocument/2006/relationships/image" Target="../media/image9.wmf"/><Relationship Id="rId25" Type="http://schemas.openxmlformats.org/officeDocument/2006/relationships/image" Target="../media/image13.wmf"/><Relationship Id="rId33" Type="http://schemas.openxmlformats.org/officeDocument/2006/relationships/image" Target="../media/image13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2.bin"/><Relationship Id="rId20" Type="http://schemas.openxmlformats.org/officeDocument/2006/relationships/oleObject" Target="../embeddings/oleObject144.bin"/><Relationship Id="rId29" Type="http://schemas.openxmlformats.org/officeDocument/2006/relationships/image" Target="../media/image14.wmf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37.bin"/><Relationship Id="rId11" Type="http://schemas.openxmlformats.org/officeDocument/2006/relationships/image" Target="../media/image133.wmf"/><Relationship Id="rId24" Type="http://schemas.openxmlformats.org/officeDocument/2006/relationships/oleObject" Target="../embeddings/oleObject146.bin"/><Relationship Id="rId32" Type="http://schemas.openxmlformats.org/officeDocument/2006/relationships/oleObject" Target="../embeddings/oleObject150.bin"/><Relationship Id="rId37" Type="http://schemas.openxmlformats.org/officeDocument/2006/relationships/image" Target="../media/image136.wmf"/><Relationship Id="rId5" Type="http://schemas.openxmlformats.org/officeDocument/2006/relationships/image" Target="../media/image130.wmf"/><Relationship Id="rId15" Type="http://schemas.openxmlformats.org/officeDocument/2006/relationships/image" Target="../media/image8.wmf"/><Relationship Id="rId23" Type="http://schemas.openxmlformats.org/officeDocument/2006/relationships/image" Target="../media/image12.wmf"/><Relationship Id="rId28" Type="http://schemas.openxmlformats.org/officeDocument/2006/relationships/oleObject" Target="../embeddings/oleObject148.bin"/><Relationship Id="rId36" Type="http://schemas.openxmlformats.org/officeDocument/2006/relationships/oleObject" Target="../embeddings/oleObject152.bin"/><Relationship Id="rId10" Type="http://schemas.openxmlformats.org/officeDocument/2006/relationships/oleObject" Target="../embeddings/oleObject139.bin"/><Relationship Id="rId19" Type="http://schemas.openxmlformats.org/officeDocument/2006/relationships/image" Target="../media/image10.wmf"/><Relationship Id="rId31" Type="http://schemas.openxmlformats.org/officeDocument/2006/relationships/image" Target="../media/image15.wmf"/><Relationship Id="rId4" Type="http://schemas.openxmlformats.org/officeDocument/2006/relationships/oleObject" Target="../embeddings/oleObject136.bin"/><Relationship Id="rId9" Type="http://schemas.openxmlformats.org/officeDocument/2006/relationships/image" Target="../media/image132.wmf"/><Relationship Id="rId14" Type="http://schemas.openxmlformats.org/officeDocument/2006/relationships/oleObject" Target="../embeddings/oleObject141.bin"/><Relationship Id="rId22" Type="http://schemas.openxmlformats.org/officeDocument/2006/relationships/oleObject" Target="../embeddings/oleObject145.bin"/><Relationship Id="rId27" Type="http://schemas.openxmlformats.org/officeDocument/2006/relationships/image" Target="../media/image6.wmf"/><Relationship Id="rId30" Type="http://schemas.openxmlformats.org/officeDocument/2006/relationships/oleObject" Target="../embeddings/oleObject149.bin"/><Relationship Id="rId35" Type="http://schemas.openxmlformats.org/officeDocument/2006/relationships/image" Target="../media/image135.wmf"/><Relationship Id="rId8" Type="http://schemas.openxmlformats.org/officeDocument/2006/relationships/oleObject" Target="../embeddings/oleObject138.bin"/><Relationship Id="rId3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5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160.bin"/><Relationship Id="rId26" Type="http://schemas.openxmlformats.org/officeDocument/2006/relationships/oleObject" Target="../embeddings/oleObject164.bin"/><Relationship Id="rId3" Type="http://schemas.openxmlformats.org/officeDocument/2006/relationships/notesSlide" Target="../notesSlides/notesSlide17.xml"/><Relationship Id="rId21" Type="http://schemas.openxmlformats.org/officeDocument/2006/relationships/image" Target="../media/image14.wmf"/><Relationship Id="rId7" Type="http://schemas.openxmlformats.org/officeDocument/2006/relationships/image" Target="../media/image138.wmf"/><Relationship Id="rId12" Type="http://schemas.openxmlformats.org/officeDocument/2006/relationships/oleObject" Target="../embeddings/oleObject157.bin"/><Relationship Id="rId17" Type="http://schemas.openxmlformats.org/officeDocument/2006/relationships/image" Target="../media/image13.wmf"/><Relationship Id="rId25" Type="http://schemas.openxmlformats.org/officeDocument/2006/relationships/image" Target="../media/image13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9.bin"/><Relationship Id="rId20" Type="http://schemas.openxmlformats.org/officeDocument/2006/relationships/oleObject" Target="../embeddings/oleObject161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54.bin"/><Relationship Id="rId11" Type="http://schemas.openxmlformats.org/officeDocument/2006/relationships/image" Target="../media/image8.wmf"/><Relationship Id="rId24" Type="http://schemas.openxmlformats.org/officeDocument/2006/relationships/oleObject" Target="../embeddings/oleObject163.bin"/><Relationship Id="rId5" Type="http://schemas.openxmlformats.org/officeDocument/2006/relationships/image" Target="../media/image137.wmf"/><Relationship Id="rId15" Type="http://schemas.openxmlformats.org/officeDocument/2006/relationships/image" Target="../media/image12.wmf"/><Relationship Id="rId23" Type="http://schemas.openxmlformats.org/officeDocument/2006/relationships/image" Target="../media/image15.wmf"/><Relationship Id="rId10" Type="http://schemas.openxmlformats.org/officeDocument/2006/relationships/oleObject" Target="../embeddings/oleObject156.bin"/><Relationship Id="rId19" Type="http://schemas.openxmlformats.org/officeDocument/2006/relationships/image" Target="../media/image6.wmf"/><Relationship Id="rId4" Type="http://schemas.openxmlformats.org/officeDocument/2006/relationships/oleObject" Target="../embeddings/oleObject153.bin"/><Relationship Id="rId9" Type="http://schemas.openxmlformats.org/officeDocument/2006/relationships/image" Target="../media/image92.wmf"/><Relationship Id="rId14" Type="http://schemas.openxmlformats.org/officeDocument/2006/relationships/oleObject" Target="../embeddings/oleObject158.bin"/><Relationship Id="rId22" Type="http://schemas.openxmlformats.org/officeDocument/2006/relationships/oleObject" Target="../embeddings/oleObject162.bin"/><Relationship Id="rId27" Type="http://schemas.openxmlformats.org/officeDocument/2006/relationships/image" Target="../media/image14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7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4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66.bin"/><Relationship Id="rId11" Type="http://schemas.openxmlformats.org/officeDocument/2006/relationships/image" Target="../media/image144.wmf"/><Relationship Id="rId5" Type="http://schemas.openxmlformats.org/officeDocument/2006/relationships/image" Target="../media/image141.wmf"/><Relationship Id="rId10" Type="http://schemas.openxmlformats.org/officeDocument/2006/relationships/oleObject" Target="../embeddings/oleObject168.bin"/><Relationship Id="rId4" Type="http://schemas.openxmlformats.org/officeDocument/2006/relationships/oleObject" Target="../embeddings/oleObject165.bin"/><Relationship Id="rId9" Type="http://schemas.openxmlformats.org/officeDocument/2006/relationships/image" Target="../media/image14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1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4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70.bin"/><Relationship Id="rId5" Type="http://schemas.openxmlformats.org/officeDocument/2006/relationships/image" Target="../media/image145.wmf"/><Relationship Id="rId4" Type="http://schemas.openxmlformats.org/officeDocument/2006/relationships/oleObject" Target="../embeddings/oleObject169.bin"/><Relationship Id="rId9" Type="http://schemas.openxmlformats.org/officeDocument/2006/relationships/image" Target="../media/image13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image" Target="../media/image1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Relationship Id="rId30" Type="http://schemas.openxmlformats.org/officeDocument/2006/relationships/oleObject" Target="../embeddings/oleObject14.bin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1.wmf"/><Relationship Id="rId18" Type="http://schemas.openxmlformats.org/officeDocument/2006/relationships/oleObject" Target="../embeddings/oleObject179.bin"/><Relationship Id="rId26" Type="http://schemas.openxmlformats.org/officeDocument/2006/relationships/oleObject" Target="../embeddings/oleObject183.bin"/><Relationship Id="rId39" Type="http://schemas.openxmlformats.org/officeDocument/2006/relationships/image" Target="../media/image164.wmf"/><Relationship Id="rId21" Type="http://schemas.openxmlformats.org/officeDocument/2006/relationships/image" Target="../media/image155.wmf"/><Relationship Id="rId34" Type="http://schemas.openxmlformats.org/officeDocument/2006/relationships/oleObject" Target="../embeddings/oleObject187.bin"/><Relationship Id="rId42" Type="http://schemas.openxmlformats.org/officeDocument/2006/relationships/oleObject" Target="../embeddings/oleObject191.bin"/><Relationship Id="rId7" Type="http://schemas.openxmlformats.org/officeDocument/2006/relationships/image" Target="../media/image14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8.bin"/><Relationship Id="rId29" Type="http://schemas.openxmlformats.org/officeDocument/2006/relationships/image" Target="../media/image159.wmf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73.bin"/><Relationship Id="rId11" Type="http://schemas.openxmlformats.org/officeDocument/2006/relationships/image" Target="../media/image150.wmf"/><Relationship Id="rId24" Type="http://schemas.openxmlformats.org/officeDocument/2006/relationships/oleObject" Target="../embeddings/oleObject182.bin"/><Relationship Id="rId32" Type="http://schemas.openxmlformats.org/officeDocument/2006/relationships/oleObject" Target="../embeddings/oleObject186.bin"/><Relationship Id="rId37" Type="http://schemas.openxmlformats.org/officeDocument/2006/relationships/image" Target="../media/image163.wmf"/><Relationship Id="rId40" Type="http://schemas.openxmlformats.org/officeDocument/2006/relationships/oleObject" Target="../embeddings/oleObject190.bin"/><Relationship Id="rId45" Type="http://schemas.openxmlformats.org/officeDocument/2006/relationships/image" Target="../media/image167.wmf"/><Relationship Id="rId5" Type="http://schemas.openxmlformats.org/officeDocument/2006/relationships/image" Target="../media/image147.wmf"/><Relationship Id="rId15" Type="http://schemas.openxmlformats.org/officeDocument/2006/relationships/image" Target="../media/image152.wmf"/><Relationship Id="rId23" Type="http://schemas.openxmlformats.org/officeDocument/2006/relationships/image" Target="../media/image156.wmf"/><Relationship Id="rId28" Type="http://schemas.openxmlformats.org/officeDocument/2006/relationships/oleObject" Target="../embeddings/oleObject184.bin"/><Relationship Id="rId36" Type="http://schemas.openxmlformats.org/officeDocument/2006/relationships/oleObject" Target="../embeddings/oleObject188.bin"/><Relationship Id="rId10" Type="http://schemas.openxmlformats.org/officeDocument/2006/relationships/oleObject" Target="../embeddings/oleObject175.bin"/><Relationship Id="rId19" Type="http://schemas.openxmlformats.org/officeDocument/2006/relationships/image" Target="../media/image154.wmf"/><Relationship Id="rId31" Type="http://schemas.openxmlformats.org/officeDocument/2006/relationships/image" Target="../media/image160.wmf"/><Relationship Id="rId44" Type="http://schemas.openxmlformats.org/officeDocument/2006/relationships/oleObject" Target="../embeddings/oleObject192.bin"/><Relationship Id="rId4" Type="http://schemas.openxmlformats.org/officeDocument/2006/relationships/oleObject" Target="../embeddings/oleObject172.bin"/><Relationship Id="rId9" Type="http://schemas.openxmlformats.org/officeDocument/2006/relationships/image" Target="../media/image149.wmf"/><Relationship Id="rId14" Type="http://schemas.openxmlformats.org/officeDocument/2006/relationships/oleObject" Target="../embeddings/oleObject177.bin"/><Relationship Id="rId22" Type="http://schemas.openxmlformats.org/officeDocument/2006/relationships/oleObject" Target="../embeddings/oleObject181.bin"/><Relationship Id="rId27" Type="http://schemas.openxmlformats.org/officeDocument/2006/relationships/image" Target="../media/image158.wmf"/><Relationship Id="rId30" Type="http://schemas.openxmlformats.org/officeDocument/2006/relationships/oleObject" Target="../embeddings/oleObject185.bin"/><Relationship Id="rId35" Type="http://schemas.openxmlformats.org/officeDocument/2006/relationships/image" Target="../media/image162.wmf"/><Relationship Id="rId43" Type="http://schemas.openxmlformats.org/officeDocument/2006/relationships/image" Target="../media/image166.wmf"/><Relationship Id="rId8" Type="http://schemas.openxmlformats.org/officeDocument/2006/relationships/oleObject" Target="../embeddings/oleObject174.bin"/><Relationship Id="rId3" Type="http://schemas.openxmlformats.org/officeDocument/2006/relationships/notesSlide" Target="../notesSlides/notesSlide20.xml"/><Relationship Id="rId12" Type="http://schemas.openxmlformats.org/officeDocument/2006/relationships/oleObject" Target="../embeddings/oleObject176.bin"/><Relationship Id="rId17" Type="http://schemas.openxmlformats.org/officeDocument/2006/relationships/image" Target="../media/image153.wmf"/><Relationship Id="rId25" Type="http://schemas.openxmlformats.org/officeDocument/2006/relationships/image" Target="../media/image157.wmf"/><Relationship Id="rId33" Type="http://schemas.openxmlformats.org/officeDocument/2006/relationships/image" Target="../media/image161.wmf"/><Relationship Id="rId38" Type="http://schemas.openxmlformats.org/officeDocument/2006/relationships/oleObject" Target="../embeddings/oleObject189.bin"/><Relationship Id="rId20" Type="http://schemas.openxmlformats.org/officeDocument/2006/relationships/oleObject" Target="../embeddings/oleObject180.bin"/><Relationship Id="rId41" Type="http://schemas.openxmlformats.org/officeDocument/2006/relationships/image" Target="../media/image165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5.bin"/><Relationship Id="rId13" Type="http://schemas.openxmlformats.org/officeDocument/2006/relationships/image" Target="../media/image172.wmf"/><Relationship Id="rId18" Type="http://schemas.openxmlformats.org/officeDocument/2006/relationships/oleObject" Target="../embeddings/oleObject200.bin"/><Relationship Id="rId26" Type="http://schemas.openxmlformats.org/officeDocument/2006/relationships/oleObject" Target="../embeddings/oleObject204.bin"/><Relationship Id="rId3" Type="http://schemas.openxmlformats.org/officeDocument/2006/relationships/notesSlide" Target="../notesSlides/notesSlide21.xml"/><Relationship Id="rId21" Type="http://schemas.openxmlformats.org/officeDocument/2006/relationships/image" Target="../media/image176.wmf"/><Relationship Id="rId7" Type="http://schemas.openxmlformats.org/officeDocument/2006/relationships/image" Target="../media/image169.wmf"/><Relationship Id="rId12" Type="http://schemas.openxmlformats.org/officeDocument/2006/relationships/oleObject" Target="../embeddings/oleObject197.bin"/><Relationship Id="rId17" Type="http://schemas.openxmlformats.org/officeDocument/2006/relationships/image" Target="../media/image174.wmf"/><Relationship Id="rId25" Type="http://schemas.openxmlformats.org/officeDocument/2006/relationships/image" Target="../media/image17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99.bin"/><Relationship Id="rId20" Type="http://schemas.openxmlformats.org/officeDocument/2006/relationships/oleObject" Target="../embeddings/oleObject201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94.bin"/><Relationship Id="rId11" Type="http://schemas.openxmlformats.org/officeDocument/2006/relationships/image" Target="../media/image171.wmf"/><Relationship Id="rId24" Type="http://schemas.openxmlformats.org/officeDocument/2006/relationships/oleObject" Target="../embeddings/oleObject203.bin"/><Relationship Id="rId5" Type="http://schemas.openxmlformats.org/officeDocument/2006/relationships/image" Target="../media/image168.wmf"/><Relationship Id="rId15" Type="http://schemas.openxmlformats.org/officeDocument/2006/relationships/image" Target="../media/image173.wmf"/><Relationship Id="rId23" Type="http://schemas.openxmlformats.org/officeDocument/2006/relationships/image" Target="../media/image26.wmf"/><Relationship Id="rId10" Type="http://schemas.openxmlformats.org/officeDocument/2006/relationships/oleObject" Target="../embeddings/oleObject196.bin"/><Relationship Id="rId19" Type="http://schemas.openxmlformats.org/officeDocument/2006/relationships/image" Target="../media/image175.wmf"/><Relationship Id="rId4" Type="http://schemas.openxmlformats.org/officeDocument/2006/relationships/oleObject" Target="../embeddings/oleObject193.bin"/><Relationship Id="rId9" Type="http://schemas.openxmlformats.org/officeDocument/2006/relationships/image" Target="../media/image170.wmf"/><Relationship Id="rId14" Type="http://schemas.openxmlformats.org/officeDocument/2006/relationships/oleObject" Target="../embeddings/oleObject198.bin"/><Relationship Id="rId22" Type="http://schemas.openxmlformats.org/officeDocument/2006/relationships/oleObject" Target="../embeddings/oleObject202.bin"/><Relationship Id="rId27" Type="http://schemas.openxmlformats.org/officeDocument/2006/relationships/image" Target="../media/image17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7.bin"/><Relationship Id="rId13" Type="http://schemas.openxmlformats.org/officeDocument/2006/relationships/image" Target="../media/image132.wmf"/><Relationship Id="rId18" Type="http://schemas.openxmlformats.org/officeDocument/2006/relationships/oleObject" Target="../embeddings/oleObject212.bin"/><Relationship Id="rId3" Type="http://schemas.openxmlformats.org/officeDocument/2006/relationships/notesSlide" Target="../notesSlides/notesSlide22.xml"/><Relationship Id="rId21" Type="http://schemas.openxmlformats.org/officeDocument/2006/relationships/image" Target="../media/image184.wmf"/><Relationship Id="rId7" Type="http://schemas.openxmlformats.org/officeDocument/2006/relationships/image" Target="../media/image180.wmf"/><Relationship Id="rId12" Type="http://schemas.openxmlformats.org/officeDocument/2006/relationships/oleObject" Target="../embeddings/oleObject209.bin"/><Relationship Id="rId17" Type="http://schemas.openxmlformats.org/officeDocument/2006/relationships/image" Target="../media/image182.wmf"/><Relationship Id="rId25" Type="http://schemas.openxmlformats.org/officeDocument/2006/relationships/image" Target="../media/image18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11.bin"/><Relationship Id="rId20" Type="http://schemas.openxmlformats.org/officeDocument/2006/relationships/oleObject" Target="../embeddings/oleObject213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06.bin"/><Relationship Id="rId11" Type="http://schemas.openxmlformats.org/officeDocument/2006/relationships/image" Target="../media/image181.wmf"/><Relationship Id="rId24" Type="http://schemas.openxmlformats.org/officeDocument/2006/relationships/oleObject" Target="../embeddings/oleObject215.bin"/><Relationship Id="rId5" Type="http://schemas.openxmlformats.org/officeDocument/2006/relationships/image" Target="../media/image179.wmf"/><Relationship Id="rId15" Type="http://schemas.openxmlformats.org/officeDocument/2006/relationships/image" Target="../media/image141.wmf"/><Relationship Id="rId23" Type="http://schemas.openxmlformats.org/officeDocument/2006/relationships/image" Target="../media/image185.wmf"/><Relationship Id="rId10" Type="http://schemas.openxmlformats.org/officeDocument/2006/relationships/oleObject" Target="../embeddings/oleObject208.bin"/><Relationship Id="rId19" Type="http://schemas.openxmlformats.org/officeDocument/2006/relationships/image" Target="../media/image183.wmf"/><Relationship Id="rId4" Type="http://schemas.openxmlformats.org/officeDocument/2006/relationships/oleObject" Target="../embeddings/oleObject205.bin"/><Relationship Id="rId9" Type="http://schemas.openxmlformats.org/officeDocument/2006/relationships/image" Target="../media/image81.wmf"/><Relationship Id="rId14" Type="http://schemas.openxmlformats.org/officeDocument/2006/relationships/oleObject" Target="../embeddings/oleObject210.bin"/><Relationship Id="rId22" Type="http://schemas.openxmlformats.org/officeDocument/2006/relationships/oleObject" Target="../embeddings/oleObject214.bin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2.bin"/><Relationship Id="rId26" Type="http://schemas.openxmlformats.org/officeDocument/2006/relationships/oleObject" Target="../embeddings/oleObject26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24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2.wmf"/><Relationship Id="rId25" Type="http://schemas.openxmlformats.org/officeDocument/2006/relationships/image" Target="../media/image26.wmf"/><Relationship Id="rId33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1.bin"/><Relationship Id="rId20" Type="http://schemas.openxmlformats.org/officeDocument/2006/relationships/oleObject" Target="../embeddings/oleObject23.bin"/><Relationship Id="rId29" Type="http://schemas.openxmlformats.org/officeDocument/2006/relationships/image" Target="../media/image28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9.wmf"/><Relationship Id="rId24" Type="http://schemas.openxmlformats.org/officeDocument/2006/relationships/oleObject" Target="../embeddings/oleObject25.bin"/><Relationship Id="rId32" Type="http://schemas.openxmlformats.org/officeDocument/2006/relationships/oleObject" Target="../embeddings/oleObject29.bin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23" Type="http://schemas.openxmlformats.org/officeDocument/2006/relationships/image" Target="../media/image25.wmf"/><Relationship Id="rId28" Type="http://schemas.openxmlformats.org/officeDocument/2006/relationships/oleObject" Target="../embeddings/oleObject27.bin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23.wmf"/><Relationship Id="rId31" Type="http://schemas.openxmlformats.org/officeDocument/2006/relationships/image" Target="../media/image29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0.bin"/><Relationship Id="rId22" Type="http://schemas.openxmlformats.org/officeDocument/2006/relationships/oleObject" Target="../embeddings/oleObject24.bin"/><Relationship Id="rId27" Type="http://schemas.openxmlformats.org/officeDocument/2006/relationships/image" Target="../media/image27.wmf"/><Relationship Id="rId30" Type="http://schemas.openxmlformats.org/officeDocument/2006/relationships/oleObject" Target="../embeddings/oleObject28.bin"/><Relationship Id="rId8" Type="http://schemas.openxmlformats.org/officeDocument/2006/relationships/oleObject" Target="../embeddings/oleObject1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5.wmf"/><Relationship Id="rId18" Type="http://schemas.openxmlformats.org/officeDocument/2006/relationships/oleObject" Target="../embeddings/oleObject37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39.wmf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6.bin"/><Relationship Id="rId20" Type="http://schemas.openxmlformats.org/officeDocument/2006/relationships/oleObject" Target="../embeddings/oleObject38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38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3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47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46.bin"/><Relationship Id="rId17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8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5" Type="http://schemas.openxmlformats.org/officeDocument/2006/relationships/image" Target="../media/image48.wmf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47.bin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4.wmf"/><Relationship Id="rId18" Type="http://schemas.openxmlformats.org/officeDocument/2006/relationships/oleObject" Target="../embeddings/oleObject56.bin"/><Relationship Id="rId26" Type="http://schemas.openxmlformats.org/officeDocument/2006/relationships/oleObject" Target="../embeddings/oleObject60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58.wmf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53.bin"/><Relationship Id="rId17" Type="http://schemas.openxmlformats.org/officeDocument/2006/relationships/image" Target="../media/image56.wmf"/><Relationship Id="rId25" Type="http://schemas.openxmlformats.org/officeDocument/2006/relationships/image" Target="../media/image60.wmf"/><Relationship Id="rId33" Type="http://schemas.openxmlformats.org/officeDocument/2006/relationships/image" Target="../media/image6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5.bin"/><Relationship Id="rId20" Type="http://schemas.openxmlformats.org/officeDocument/2006/relationships/oleObject" Target="../embeddings/oleObject57.bin"/><Relationship Id="rId29" Type="http://schemas.openxmlformats.org/officeDocument/2006/relationships/image" Target="../media/image62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53.wmf"/><Relationship Id="rId24" Type="http://schemas.openxmlformats.org/officeDocument/2006/relationships/oleObject" Target="../embeddings/oleObject59.bin"/><Relationship Id="rId32" Type="http://schemas.openxmlformats.org/officeDocument/2006/relationships/oleObject" Target="../embeddings/oleObject63.bin"/><Relationship Id="rId5" Type="http://schemas.openxmlformats.org/officeDocument/2006/relationships/image" Target="../media/image50.wmf"/><Relationship Id="rId15" Type="http://schemas.openxmlformats.org/officeDocument/2006/relationships/image" Target="../media/image55.wmf"/><Relationship Id="rId23" Type="http://schemas.openxmlformats.org/officeDocument/2006/relationships/image" Target="../media/image59.wmf"/><Relationship Id="rId28" Type="http://schemas.openxmlformats.org/officeDocument/2006/relationships/oleObject" Target="../embeddings/oleObject61.bin"/><Relationship Id="rId10" Type="http://schemas.openxmlformats.org/officeDocument/2006/relationships/oleObject" Target="../embeddings/oleObject52.bin"/><Relationship Id="rId19" Type="http://schemas.openxmlformats.org/officeDocument/2006/relationships/image" Target="../media/image57.wmf"/><Relationship Id="rId31" Type="http://schemas.openxmlformats.org/officeDocument/2006/relationships/image" Target="../media/image63.wmf"/><Relationship Id="rId4" Type="http://schemas.openxmlformats.org/officeDocument/2006/relationships/oleObject" Target="../embeddings/oleObject49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54.bin"/><Relationship Id="rId22" Type="http://schemas.openxmlformats.org/officeDocument/2006/relationships/oleObject" Target="../embeddings/oleObject58.bin"/><Relationship Id="rId27" Type="http://schemas.openxmlformats.org/officeDocument/2006/relationships/image" Target="../media/image61.wmf"/><Relationship Id="rId30" Type="http://schemas.openxmlformats.org/officeDocument/2006/relationships/oleObject" Target="../embeddings/oleObject62.bin"/><Relationship Id="rId8" Type="http://schemas.openxmlformats.org/officeDocument/2006/relationships/oleObject" Target="../embeddings/oleObject5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13" Type="http://schemas.openxmlformats.org/officeDocument/2006/relationships/image" Target="../media/image65.wmf"/><Relationship Id="rId18" Type="http://schemas.openxmlformats.org/officeDocument/2006/relationships/oleObject" Target="../embeddings/oleObject71.bin"/><Relationship Id="rId26" Type="http://schemas.openxmlformats.org/officeDocument/2006/relationships/oleObject" Target="../embeddings/oleObject75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68.emf"/><Relationship Id="rId7" Type="http://schemas.openxmlformats.org/officeDocument/2006/relationships/image" Target="../media/image56.wmf"/><Relationship Id="rId12" Type="http://schemas.openxmlformats.org/officeDocument/2006/relationships/oleObject" Target="../embeddings/oleObject68.bin"/><Relationship Id="rId17" Type="http://schemas.openxmlformats.org/officeDocument/2006/relationships/image" Target="../media/image66.wmf"/><Relationship Id="rId25" Type="http://schemas.openxmlformats.org/officeDocument/2006/relationships/image" Target="../media/image7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0.bin"/><Relationship Id="rId20" Type="http://schemas.openxmlformats.org/officeDocument/2006/relationships/oleObject" Target="../embeddings/oleObject72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5.bin"/><Relationship Id="rId11" Type="http://schemas.openxmlformats.org/officeDocument/2006/relationships/image" Target="../media/image58.wmf"/><Relationship Id="rId24" Type="http://schemas.openxmlformats.org/officeDocument/2006/relationships/oleObject" Target="../embeddings/oleObject74.bin"/><Relationship Id="rId5" Type="http://schemas.openxmlformats.org/officeDocument/2006/relationships/image" Target="../media/image55.wmf"/><Relationship Id="rId15" Type="http://schemas.openxmlformats.org/officeDocument/2006/relationships/image" Target="../media/image60.wmf"/><Relationship Id="rId23" Type="http://schemas.openxmlformats.org/officeDocument/2006/relationships/image" Target="../media/image69.wmf"/><Relationship Id="rId10" Type="http://schemas.openxmlformats.org/officeDocument/2006/relationships/oleObject" Target="../embeddings/oleObject67.bin"/><Relationship Id="rId19" Type="http://schemas.openxmlformats.org/officeDocument/2006/relationships/image" Target="../media/image67.wmf"/><Relationship Id="rId4" Type="http://schemas.openxmlformats.org/officeDocument/2006/relationships/oleObject" Target="../embeddings/oleObject64.bin"/><Relationship Id="rId9" Type="http://schemas.openxmlformats.org/officeDocument/2006/relationships/image" Target="../media/image57.wmf"/><Relationship Id="rId14" Type="http://schemas.openxmlformats.org/officeDocument/2006/relationships/oleObject" Target="../embeddings/oleObject69.bin"/><Relationship Id="rId22" Type="http://schemas.openxmlformats.org/officeDocument/2006/relationships/oleObject" Target="../embeddings/oleObject73.bin"/><Relationship Id="rId27" Type="http://schemas.openxmlformats.org/officeDocument/2006/relationships/image" Target="../media/image7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13" Type="http://schemas.openxmlformats.org/officeDocument/2006/relationships/image" Target="../media/image76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73.wmf"/><Relationship Id="rId12" Type="http://schemas.openxmlformats.org/officeDocument/2006/relationships/oleObject" Target="../embeddings/oleObject8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77.bin"/><Relationship Id="rId11" Type="http://schemas.openxmlformats.org/officeDocument/2006/relationships/image" Target="../media/image75.wmf"/><Relationship Id="rId5" Type="http://schemas.openxmlformats.org/officeDocument/2006/relationships/image" Target="../media/image72.wmf"/><Relationship Id="rId10" Type="http://schemas.openxmlformats.org/officeDocument/2006/relationships/oleObject" Target="../embeddings/oleObject79.bin"/><Relationship Id="rId4" Type="http://schemas.openxmlformats.org/officeDocument/2006/relationships/oleObject" Target="../embeddings/oleObject76.bin"/><Relationship Id="rId9" Type="http://schemas.openxmlformats.org/officeDocument/2006/relationships/image" Target="../media/image7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304800" y="2605221"/>
            <a:ext cx="8705849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Aft>
                <a:spcPts val="1200"/>
              </a:spcAft>
            </a:pPr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Notes 11           </a:t>
            </a:r>
            <a:b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Transmission Lines</a:t>
            </a:r>
          </a:p>
          <a:p>
            <a:pPr algn="ctr"/>
            <a:r>
              <a:rPr lang="en-US" sz="28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(Standing Wave Ratio (SWR) and </a:t>
            </a:r>
            <a:endParaRPr lang="en-US" sz="2800" b="1" dirty="0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Generalized </a:t>
            </a:r>
            <a:r>
              <a:rPr lang="en-US" sz="28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Reflection Coefficient)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DBCFDB-FD7F-4BFE-8868-1C760D5FDA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892053" y="247670"/>
            <a:ext cx="7413294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b="1" dirty="0">
                <a:solidFill>
                  <a:srgbClr val="0000FF"/>
                </a:solidFill>
              </a:rPr>
              <a:t>ECE 3317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3600" b="1" dirty="0">
                <a:solidFill>
                  <a:srgbClr val="0000FF"/>
                </a:solidFill>
              </a:rPr>
              <a:t>Applied Electromagnetic Waves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Prof. David R. Jackson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Fall 2023</a:t>
            </a:r>
          </a:p>
        </p:txBody>
      </p:sp>
      <p:pic>
        <p:nvPicPr>
          <p:cNvPr id="274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9" y="5103289"/>
            <a:ext cx="3154361" cy="165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63" name="Text Box 7"/>
          <p:cNvSpPr txBox="1">
            <a:spLocks noChangeArrowheads="1"/>
          </p:cNvSpPr>
          <p:nvPr/>
        </p:nvSpPr>
        <p:spPr bwMode="auto">
          <a:xfrm>
            <a:off x="1439863" y="1203325"/>
            <a:ext cx="9268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505865" name="Object 9"/>
          <p:cNvGraphicFramePr>
            <a:graphicFrameLocks noChangeAspect="1"/>
          </p:cNvGraphicFramePr>
          <p:nvPr/>
        </p:nvGraphicFramePr>
        <p:xfrm>
          <a:off x="2664052" y="1370467"/>
          <a:ext cx="2627312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0" name="Equation" r:id="rId4" imgW="1435100" imgH="431800" progId="Equation.DSMT4">
                  <p:embed/>
                </p:oleObj>
              </mc:Choice>
              <mc:Fallback>
                <p:oleObj name="Equation" r:id="rId4" imgW="1435100" imgH="43180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4052" y="1370467"/>
                        <a:ext cx="2627312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5866" name="Text Box 10"/>
          <p:cNvSpPr txBox="1">
            <a:spLocks noChangeArrowheads="1"/>
          </p:cNvSpPr>
          <p:nvPr/>
        </p:nvSpPr>
        <p:spPr bwMode="auto">
          <a:xfrm>
            <a:off x="1255713" y="2889250"/>
            <a:ext cx="10679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Case b:</a:t>
            </a:r>
          </a:p>
        </p:txBody>
      </p:sp>
      <p:graphicFrame>
        <p:nvGraphicFramePr>
          <p:cNvPr id="505867" name="Object 11"/>
          <p:cNvGraphicFramePr>
            <a:graphicFrameLocks noChangeAspect="1"/>
          </p:cNvGraphicFramePr>
          <p:nvPr/>
        </p:nvGraphicFramePr>
        <p:xfrm>
          <a:off x="2328863" y="2870138"/>
          <a:ext cx="101917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1" name="Equation" r:id="rId6" imgW="495085" imgH="228501" progId="Equation.DSMT4">
                  <p:embed/>
                </p:oleObj>
              </mc:Choice>
              <mc:Fallback>
                <p:oleObj name="Equation" r:id="rId6" imgW="495085" imgH="228501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8863" y="2870138"/>
                        <a:ext cx="1019175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5868" name="Object 12"/>
          <p:cNvGraphicFramePr>
            <a:graphicFrameLocks noChangeAspect="1"/>
          </p:cNvGraphicFramePr>
          <p:nvPr/>
        </p:nvGraphicFramePr>
        <p:xfrm>
          <a:off x="2111375" y="3513138"/>
          <a:ext cx="6273800" cy="167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2" name="Equation" r:id="rId8" imgW="3429000" imgH="914400" progId="Equation.DSMT4">
                  <p:embed/>
                </p:oleObj>
              </mc:Choice>
              <mc:Fallback>
                <p:oleObj name="Equation" r:id="rId8" imgW="3429000" imgH="91440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75" y="3513138"/>
                        <a:ext cx="6273800" cy="167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5869" name="Text Box 13"/>
          <p:cNvSpPr txBox="1">
            <a:spLocks noChangeArrowheads="1"/>
          </p:cNvSpPr>
          <p:nvPr/>
        </p:nvSpPr>
        <p:spPr bwMode="auto">
          <a:xfrm>
            <a:off x="1765753" y="5308146"/>
            <a:ext cx="9268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505870" name="Object 14"/>
          <p:cNvGraphicFramePr>
            <a:graphicFrameLocks noChangeAspect="1"/>
          </p:cNvGraphicFramePr>
          <p:nvPr/>
        </p:nvGraphicFramePr>
        <p:xfrm>
          <a:off x="2848428" y="5700487"/>
          <a:ext cx="261778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3" name="Equation" r:id="rId10" imgW="1435100" imgH="431800" progId="Equation.DSMT4">
                  <p:embed/>
                </p:oleObj>
              </mc:Choice>
              <mc:Fallback>
                <p:oleObj name="Equation" r:id="rId10" imgW="1435100" imgH="43180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8428" y="5700487"/>
                        <a:ext cx="2617788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DBCFDB-FD7F-4BFE-8868-1C760D5FDA6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" name="Text Box 57"/>
          <p:cNvSpPr txBox="1">
            <a:spLocks noChangeArrowheads="1"/>
          </p:cNvSpPr>
          <p:nvPr/>
        </p:nvSpPr>
        <p:spPr bwMode="auto">
          <a:xfrm>
            <a:off x="314324" y="123825"/>
            <a:ext cx="8431481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Standing Wave Ratio: Real Load (cont.)</a:t>
            </a:r>
          </a:p>
        </p:txBody>
      </p:sp>
      <p:sp>
        <p:nvSpPr>
          <p:cNvPr id="12" name="Line 65"/>
          <p:cNvSpPr>
            <a:spLocks noChangeShapeType="1"/>
          </p:cNvSpPr>
          <p:nvPr/>
        </p:nvSpPr>
        <p:spPr bwMode="auto">
          <a:xfrm flipV="1">
            <a:off x="6026603" y="3905024"/>
            <a:ext cx="349250" cy="4349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65"/>
          <p:cNvSpPr>
            <a:spLocks noChangeShapeType="1"/>
          </p:cNvSpPr>
          <p:nvPr/>
        </p:nvSpPr>
        <p:spPr bwMode="auto">
          <a:xfrm flipV="1">
            <a:off x="7311118" y="3905024"/>
            <a:ext cx="349250" cy="4349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65"/>
          <p:cNvSpPr>
            <a:spLocks noChangeShapeType="1"/>
          </p:cNvSpPr>
          <p:nvPr/>
        </p:nvSpPr>
        <p:spPr bwMode="auto">
          <a:xfrm flipV="1">
            <a:off x="6494689" y="4383995"/>
            <a:ext cx="349250" cy="4349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65"/>
          <p:cNvSpPr>
            <a:spLocks noChangeShapeType="1"/>
          </p:cNvSpPr>
          <p:nvPr/>
        </p:nvSpPr>
        <p:spPr bwMode="auto">
          <a:xfrm flipV="1">
            <a:off x="7844518" y="4362224"/>
            <a:ext cx="349250" cy="4349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7" name="Text Box 3"/>
          <p:cNvSpPr txBox="1">
            <a:spLocks noChangeArrowheads="1"/>
          </p:cNvSpPr>
          <p:nvPr/>
        </p:nvSpPr>
        <p:spPr bwMode="auto">
          <a:xfrm>
            <a:off x="1673225" y="1158875"/>
            <a:ext cx="50561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 for a </a:t>
            </a:r>
            <a:r>
              <a:rPr lang="en-US" sz="2000" u="sng" dirty="0">
                <a:solidFill>
                  <a:srgbClr val="0000FF"/>
                </a:solidFill>
              </a:rPr>
              <a:t>real load impedance</a:t>
            </a:r>
            <a:r>
              <a:rPr lang="en-US" sz="2000" dirty="0">
                <a:solidFill>
                  <a:srgbClr val="0000FF"/>
                </a:solidFill>
              </a:rPr>
              <a:t> we have:</a:t>
            </a:r>
          </a:p>
        </p:txBody>
      </p:sp>
      <p:graphicFrame>
        <p:nvGraphicFramePr>
          <p:cNvPr id="5079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944551"/>
              </p:ext>
            </p:extLst>
          </p:nvPr>
        </p:nvGraphicFramePr>
        <p:xfrm>
          <a:off x="2398713" y="2122488"/>
          <a:ext cx="3698875" cy="126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4" imgW="1409088" imgH="482391" progId="Equation.DSMT4">
                  <p:embed/>
                </p:oleObj>
              </mc:Choice>
              <mc:Fallback>
                <p:oleObj name="Equation" r:id="rId4" imgW="1409088" imgH="482391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713" y="2122488"/>
                        <a:ext cx="3698875" cy="12652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857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DBCFDB-FD7F-4BFE-8868-1C760D5FDA6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 Box 57"/>
          <p:cNvSpPr txBox="1">
            <a:spLocks noChangeArrowheads="1"/>
          </p:cNvSpPr>
          <p:nvPr/>
        </p:nvSpPr>
        <p:spPr bwMode="auto">
          <a:xfrm>
            <a:off x="361949" y="161925"/>
            <a:ext cx="8431481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Standing Wave Ratio: Real Load (cont.)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73179" y="3765884"/>
            <a:ext cx="4835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(We choose whichever one is greater than 1.)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601" name="Object 81"/>
          <p:cNvGraphicFramePr>
            <a:graphicFrameLocks noChangeAspect="1"/>
          </p:cNvGraphicFramePr>
          <p:nvPr/>
        </p:nvGraphicFramePr>
        <p:xfrm>
          <a:off x="1067770" y="2115477"/>
          <a:ext cx="1252537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0" name="Equation" r:id="rId4" imgW="672808" imgH="342751" progId="Equation.DSMT4">
                  <p:embed/>
                </p:oleObj>
              </mc:Choice>
              <mc:Fallback>
                <p:oleObj name="Equation" r:id="rId4" imgW="672808" imgH="342751" progId="Equation.DSMT4">
                  <p:embed/>
                  <p:pic>
                    <p:nvPicPr>
                      <p:cNvPr id="0" name="Picture 3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7770" y="2115477"/>
                        <a:ext cx="1252537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28" name="Object 108"/>
          <p:cNvGraphicFramePr>
            <a:graphicFrameLocks noChangeAspect="1"/>
          </p:cNvGraphicFramePr>
          <p:nvPr/>
        </p:nvGraphicFramePr>
        <p:xfrm>
          <a:off x="2982273" y="3219458"/>
          <a:ext cx="1989777" cy="747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1" name="Equation" r:id="rId6" imgW="1422400" imgH="533400" progId="Equation.DSMT4">
                  <p:embed/>
                </p:oleObj>
              </mc:Choice>
              <mc:Fallback>
                <p:oleObj name="Equation" r:id="rId6" imgW="1422400" imgH="533400" progId="Equation.DSMT4">
                  <p:embed/>
                  <p:pic>
                    <p:nvPicPr>
                      <p:cNvPr id="0" name="Picture 3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2273" y="3219458"/>
                        <a:ext cx="1989777" cy="7475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29" name="Object 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496257"/>
              </p:ext>
            </p:extLst>
          </p:nvPr>
        </p:nvGraphicFramePr>
        <p:xfrm>
          <a:off x="1176788" y="5574051"/>
          <a:ext cx="3162300" cy="840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2" name="Equation" r:id="rId8" imgW="2082600" imgH="558720" progId="Equation.DSMT4">
                  <p:embed/>
                </p:oleObj>
              </mc:Choice>
              <mc:Fallback>
                <p:oleObj name="Equation" r:id="rId8" imgW="2082600" imgH="558720" progId="Equation.DSMT4">
                  <p:embed/>
                  <p:pic>
                    <p:nvPicPr>
                      <p:cNvPr id="0" name="Picture 3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788" y="5574051"/>
                        <a:ext cx="3162300" cy="84016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82" name="Object 1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73395"/>
              </p:ext>
            </p:extLst>
          </p:nvPr>
        </p:nvGraphicFramePr>
        <p:xfrm>
          <a:off x="4932363" y="5600700"/>
          <a:ext cx="389255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3" name="Equation" r:id="rId10" imgW="1866600" imgH="342720" progId="Equation.DSMT4">
                  <p:embed/>
                </p:oleObj>
              </mc:Choice>
              <mc:Fallback>
                <p:oleObj name="Equation" r:id="rId10" imgW="1866600" imgH="342720" progId="Equation.DSMT4">
                  <p:embed/>
                  <p:pic>
                    <p:nvPicPr>
                      <p:cNvPr id="0" name="Picture 3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5600700"/>
                        <a:ext cx="3892550" cy="715963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86" name="Object 166"/>
          <p:cNvGraphicFramePr>
            <a:graphicFrameLocks noChangeAspect="1"/>
          </p:cNvGraphicFramePr>
          <p:nvPr/>
        </p:nvGraphicFramePr>
        <p:xfrm>
          <a:off x="766763" y="4405639"/>
          <a:ext cx="3643312" cy="791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4" name="Equation" r:id="rId12" imgW="1752600" imgH="381000" progId="Equation.DSMT4">
                  <p:embed/>
                </p:oleObj>
              </mc:Choice>
              <mc:Fallback>
                <p:oleObj name="Equation" r:id="rId12" imgW="1752600" imgH="381000" progId="Equation.DSMT4">
                  <p:embed/>
                  <p:pic>
                    <p:nvPicPr>
                      <p:cNvPr id="0" name="Picture 3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3" y="4405639"/>
                        <a:ext cx="3643312" cy="79183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722" name="Object 202"/>
          <p:cNvGraphicFramePr>
            <a:graphicFrameLocks noChangeAspect="1"/>
          </p:cNvGraphicFramePr>
          <p:nvPr/>
        </p:nvGraphicFramePr>
        <p:xfrm>
          <a:off x="1497013" y="790575"/>
          <a:ext cx="43973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5" name="Equation" r:id="rId14" imgW="2425700" imgH="254000" progId="Equation.DSMT4">
                  <p:embed/>
                </p:oleObj>
              </mc:Choice>
              <mc:Fallback>
                <p:oleObj name="Equation" r:id="rId14" imgW="2425700" imgH="254000" progId="Equation.DSMT4">
                  <p:embed/>
                  <p:pic>
                    <p:nvPicPr>
                      <p:cNvPr id="0" name="Picture 3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013" y="790575"/>
                        <a:ext cx="4397375" cy="46037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724" name="Object 2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407788"/>
              </p:ext>
            </p:extLst>
          </p:nvPr>
        </p:nvGraphicFramePr>
        <p:xfrm>
          <a:off x="5133975" y="4278313"/>
          <a:ext cx="3398838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6" name="Equation" r:id="rId16" imgW="1497950" imgH="241195" progId="Equation.DSMT4">
                  <p:embed/>
                </p:oleObj>
              </mc:Choice>
              <mc:Fallback>
                <p:oleObj name="Equation" r:id="rId16" imgW="1497950" imgH="241195" progId="Equation.DSMT4">
                  <p:embed/>
                  <p:pic>
                    <p:nvPicPr>
                      <p:cNvPr id="0" name="Picture 3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3975" y="4278313"/>
                        <a:ext cx="3398838" cy="547687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725" name="Object 2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7855743"/>
              </p:ext>
            </p:extLst>
          </p:nvPr>
        </p:nvGraphicFramePr>
        <p:xfrm>
          <a:off x="5170488" y="4891088"/>
          <a:ext cx="3340100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7" name="Equation" r:id="rId18" imgW="1473200" imgH="241300" progId="Equation.DSMT4">
                  <p:embed/>
                </p:oleObj>
              </mc:Choice>
              <mc:Fallback>
                <p:oleObj name="Equation" r:id="rId18" imgW="1473200" imgH="241300" progId="Equation.DSMT4">
                  <p:embed/>
                  <p:pic>
                    <p:nvPicPr>
                      <p:cNvPr id="0" name="Picture 3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0488" y="4891088"/>
                        <a:ext cx="3340100" cy="547687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726" name="Text Box 206"/>
          <p:cNvSpPr txBox="1">
            <a:spLocks noChangeArrowheads="1"/>
          </p:cNvSpPr>
          <p:nvPr/>
        </p:nvSpPr>
        <p:spPr bwMode="auto">
          <a:xfrm>
            <a:off x="519113" y="808863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Given:</a:t>
            </a:r>
          </a:p>
        </p:txBody>
      </p:sp>
      <p:sp>
        <p:nvSpPr>
          <p:cNvPr id="491727" name="Text Box 207"/>
          <p:cNvSpPr txBox="1">
            <a:spLocks noChangeArrowheads="1"/>
          </p:cNvSpPr>
          <p:nvPr/>
        </p:nvSpPr>
        <p:spPr bwMode="auto">
          <a:xfrm>
            <a:off x="527050" y="1450975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Find:</a:t>
            </a:r>
          </a:p>
        </p:txBody>
      </p:sp>
      <p:graphicFrame>
        <p:nvGraphicFramePr>
          <p:cNvPr id="491728" name="Object 2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713397"/>
              </p:ext>
            </p:extLst>
          </p:nvPr>
        </p:nvGraphicFramePr>
        <p:xfrm>
          <a:off x="1238250" y="1416050"/>
          <a:ext cx="265906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8" name="Equation" r:id="rId20" imgW="1193800" imgH="203200" progId="Equation.DSMT4">
                  <p:embed/>
                </p:oleObj>
              </mc:Choice>
              <mc:Fallback>
                <p:oleObj name="Equation" r:id="rId20" imgW="1193800" imgH="203200" progId="Equation.DSMT4">
                  <p:embed/>
                  <p:pic>
                    <p:nvPicPr>
                      <p:cNvPr id="0" name="Picture 3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0" y="1416050"/>
                        <a:ext cx="2659063" cy="45085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Slide Number Placeholder 3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DBCFDB-FD7F-4BFE-8868-1C760D5FDA69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91729" name="Object 209"/>
          <p:cNvGraphicFramePr>
            <a:graphicFrameLocks noChangeAspect="1"/>
          </p:cNvGraphicFramePr>
          <p:nvPr/>
        </p:nvGraphicFramePr>
        <p:xfrm>
          <a:off x="866552" y="3237675"/>
          <a:ext cx="1804902" cy="740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9" name="Equation" r:id="rId22" imgW="927100" imgH="381000" progId="Equation.DSMT4">
                  <p:embed/>
                </p:oleObj>
              </mc:Choice>
              <mc:Fallback>
                <p:oleObj name="Equation" r:id="rId22" imgW="927100" imgH="381000" progId="Equation.DSMT4">
                  <p:embed/>
                  <p:pic>
                    <p:nvPicPr>
                      <p:cNvPr id="0" name="Picture 3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552" y="3237675"/>
                        <a:ext cx="1804902" cy="74055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 Box 78"/>
          <p:cNvSpPr txBox="1">
            <a:spLocks noChangeArrowheads="1"/>
          </p:cNvSpPr>
          <p:nvPr/>
        </p:nvSpPr>
        <p:spPr bwMode="auto">
          <a:xfrm>
            <a:off x="1504950" y="95250"/>
            <a:ext cx="6080166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Example (6.6, </a:t>
            </a:r>
            <a:r>
              <a:rPr lang="en-US" sz="2800" b="1" dirty="0" err="1">
                <a:solidFill>
                  <a:srgbClr val="FFFF00"/>
                </a:solidFill>
              </a:rPr>
              <a:t>Shen</a:t>
            </a:r>
            <a:r>
              <a:rPr lang="en-US" sz="2800" b="1" dirty="0">
                <a:solidFill>
                  <a:srgbClr val="FFFF00"/>
                </a:solidFill>
              </a:rPr>
              <a:t> and Kong)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4130448" y="1677307"/>
            <a:ext cx="4843462" cy="2306638"/>
            <a:chOff x="4043362" y="1492250"/>
            <a:chExt cx="4843462" cy="2306638"/>
          </a:xfrm>
        </p:grpSpPr>
        <p:sp>
          <p:nvSpPr>
            <p:cNvPr id="491692" name="Rectangle 172"/>
            <p:cNvSpPr>
              <a:spLocks noChangeArrowheads="1"/>
            </p:cNvSpPr>
            <p:nvPr/>
          </p:nvSpPr>
          <p:spPr bwMode="auto">
            <a:xfrm>
              <a:off x="8054974" y="2239963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93" name="Line 173"/>
            <p:cNvSpPr>
              <a:spLocks noChangeShapeType="1"/>
            </p:cNvSpPr>
            <p:nvPr/>
          </p:nvSpPr>
          <p:spPr bwMode="auto">
            <a:xfrm>
              <a:off x="8169274" y="2049463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694" name="Line 174"/>
            <p:cNvSpPr>
              <a:spLocks noChangeShapeType="1"/>
            </p:cNvSpPr>
            <p:nvPr/>
          </p:nvSpPr>
          <p:spPr bwMode="auto">
            <a:xfrm flipH="1">
              <a:off x="8169274" y="2544763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699" name="Oval 179"/>
            <p:cNvSpPr>
              <a:spLocks noChangeArrowheads="1"/>
            </p:cNvSpPr>
            <p:nvPr/>
          </p:nvSpPr>
          <p:spPr bwMode="auto">
            <a:xfrm>
              <a:off x="4044949" y="2012950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00" name="Oval 180"/>
            <p:cNvSpPr>
              <a:spLocks noChangeArrowheads="1"/>
            </p:cNvSpPr>
            <p:nvPr/>
          </p:nvSpPr>
          <p:spPr bwMode="auto">
            <a:xfrm>
              <a:off x="4043362" y="2735263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09" name="Line 189"/>
            <p:cNvSpPr>
              <a:spLocks noChangeShapeType="1"/>
            </p:cNvSpPr>
            <p:nvPr/>
          </p:nvSpPr>
          <p:spPr bwMode="auto">
            <a:xfrm>
              <a:off x="8201024" y="3471863"/>
              <a:ext cx="685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711" name="Line 191"/>
            <p:cNvSpPr>
              <a:spLocks noChangeShapeType="1"/>
            </p:cNvSpPr>
            <p:nvPr/>
          </p:nvSpPr>
          <p:spPr bwMode="auto">
            <a:xfrm>
              <a:off x="8188324" y="3243263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713" name="Text Box 193"/>
            <p:cNvSpPr txBox="1">
              <a:spLocks noChangeArrowheads="1"/>
            </p:cNvSpPr>
            <p:nvPr/>
          </p:nvSpPr>
          <p:spPr bwMode="auto">
            <a:xfrm>
              <a:off x="5819774" y="2009775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491714" name="Text Box 194"/>
            <p:cNvSpPr txBox="1">
              <a:spLocks noChangeArrowheads="1"/>
            </p:cNvSpPr>
            <p:nvPr/>
          </p:nvSpPr>
          <p:spPr bwMode="auto">
            <a:xfrm>
              <a:off x="5841999" y="2466975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491716" name="Line 196"/>
            <p:cNvSpPr>
              <a:spLocks noChangeShapeType="1"/>
            </p:cNvSpPr>
            <p:nvPr/>
          </p:nvSpPr>
          <p:spPr bwMode="auto">
            <a:xfrm flipV="1">
              <a:off x="6569074" y="2049463"/>
              <a:ext cx="544245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720" name="AutoShape 200"/>
            <p:cNvSpPr>
              <a:spLocks noChangeArrowheads="1"/>
            </p:cNvSpPr>
            <p:nvPr/>
          </p:nvSpPr>
          <p:spPr bwMode="auto">
            <a:xfrm rot="5400000">
              <a:off x="7645399" y="2027238"/>
              <a:ext cx="227013" cy="417512"/>
            </a:xfrm>
            <a:custGeom>
              <a:avLst/>
              <a:gdLst>
                <a:gd name="T0" fmla="*/ 9250 w 21600"/>
                <a:gd name="T1" fmla="*/ 0 h 21600"/>
                <a:gd name="T2" fmla="*/ 3055 w 21600"/>
                <a:gd name="T3" fmla="*/ 21600 h 21600"/>
                <a:gd name="T4" fmla="*/ 9725 w 21600"/>
                <a:gd name="T5" fmla="*/ 8310 h 21600"/>
                <a:gd name="T6" fmla="*/ 15662 w 21600"/>
                <a:gd name="T7" fmla="*/ 14285 h 21600"/>
                <a:gd name="T8" fmla="*/ 21600 w 21600"/>
                <a:gd name="T9" fmla="*/ 8310 h 21600"/>
                <a:gd name="T10" fmla="*/ 17694720 60000 65536"/>
                <a:gd name="T11" fmla="*/ 5898240 60000 65536"/>
                <a:gd name="T12" fmla="*/ 5898240 60000 65536"/>
                <a:gd name="T13" fmla="*/ 5898240 60000 65536"/>
                <a:gd name="T14" fmla="*/ 0 60000 65536"/>
                <a:gd name="T15" fmla="*/ 0 w 21600"/>
                <a:gd name="T16" fmla="*/ 8310 h 21600"/>
                <a:gd name="T17" fmla="*/ 611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15662" y="14285"/>
                  </a:moveTo>
                  <a:lnTo>
                    <a:pt x="21600" y="8310"/>
                  </a:lnTo>
                  <a:lnTo>
                    <a:pt x="18630" y="8310"/>
                  </a:lnTo>
                  <a:cubicBezTo>
                    <a:pt x="18630" y="3721"/>
                    <a:pt x="14430" y="0"/>
                    <a:pt x="9250" y="0"/>
                  </a:cubicBezTo>
                  <a:cubicBezTo>
                    <a:pt x="4141" y="0"/>
                    <a:pt x="0" y="3799"/>
                    <a:pt x="0" y="8485"/>
                  </a:cubicBezTo>
                  <a:lnTo>
                    <a:pt x="0" y="21600"/>
                  </a:lnTo>
                  <a:lnTo>
                    <a:pt x="6110" y="21600"/>
                  </a:lnTo>
                  <a:lnTo>
                    <a:pt x="6110" y="8310"/>
                  </a:lnTo>
                  <a:cubicBezTo>
                    <a:pt x="6110" y="6947"/>
                    <a:pt x="7362" y="5842"/>
                    <a:pt x="8907" y="5842"/>
                  </a:cubicBezTo>
                  <a:lnTo>
                    <a:pt x="9725" y="5842"/>
                  </a:lnTo>
                  <a:cubicBezTo>
                    <a:pt x="11269" y="5842"/>
                    <a:pt x="12520" y="6947"/>
                    <a:pt x="12520" y="8310"/>
                  </a:cubicBezTo>
                  <a:lnTo>
                    <a:pt x="9725" y="831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91721" name="Object 201"/>
            <p:cNvGraphicFramePr>
              <a:graphicFrameLocks noChangeAspect="1"/>
            </p:cNvGraphicFramePr>
            <p:nvPr/>
          </p:nvGraphicFramePr>
          <p:xfrm>
            <a:off x="7631111" y="1508125"/>
            <a:ext cx="396875" cy="442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00" name="Equation" r:id="rId24" imgW="203112" imgH="228501" progId="Equation.DSMT4">
                    <p:embed/>
                  </p:oleObj>
                </mc:Choice>
                <mc:Fallback>
                  <p:oleObj name="Equation" r:id="rId24" imgW="203112" imgH="228501" progId="Equation.DSMT4">
                    <p:embed/>
                    <p:pic>
                      <p:nvPicPr>
                        <p:cNvPr id="0" name="Picture 3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31111" y="1508125"/>
                          <a:ext cx="396875" cy="4429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1730" name="Object 210"/>
            <p:cNvGraphicFramePr>
              <a:graphicFrameLocks noChangeAspect="1"/>
            </p:cNvGraphicFramePr>
            <p:nvPr/>
          </p:nvGraphicFramePr>
          <p:xfrm>
            <a:off x="4797425" y="2252663"/>
            <a:ext cx="365125" cy="3914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01" name="Equation" r:id="rId26" imgW="164814" imgH="177492" progId="Equation.DSMT4">
                    <p:embed/>
                  </p:oleObj>
                </mc:Choice>
                <mc:Fallback>
                  <p:oleObj name="Equation" r:id="rId26" imgW="164814" imgH="177492" progId="Equation.DSMT4">
                    <p:embed/>
                    <p:pic>
                      <p:nvPicPr>
                        <p:cNvPr id="0" name="Picture 3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97425" y="2252663"/>
                          <a:ext cx="365125" cy="3914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1731" name="Object 211"/>
            <p:cNvGraphicFramePr>
              <a:graphicFrameLocks noChangeAspect="1"/>
            </p:cNvGraphicFramePr>
            <p:nvPr/>
          </p:nvGraphicFramePr>
          <p:xfrm>
            <a:off x="6110288" y="2178050"/>
            <a:ext cx="617537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02" name="Equation" r:id="rId28" imgW="279279" imgH="203112" progId="Equation.DSMT4">
                    <p:embed/>
                  </p:oleObj>
                </mc:Choice>
                <mc:Fallback>
                  <p:oleObj name="Equation" r:id="rId28" imgW="279279" imgH="203112" progId="Equation.DSMT4">
                    <p:embed/>
                    <p:pic>
                      <p:nvPicPr>
                        <p:cNvPr id="0" name="Picture 3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10288" y="2178050"/>
                          <a:ext cx="617537" cy="447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1732" name="Object 212"/>
            <p:cNvGraphicFramePr>
              <a:graphicFrameLocks noChangeAspect="1"/>
            </p:cNvGraphicFramePr>
            <p:nvPr/>
          </p:nvGraphicFramePr>
          <p:xfrm>
            <a:off x="6561138" y="1492250"/>
            <a:ext cx="590550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03" name="Equation" r:id="rId30" imgW="266469" imgH="203024" progId="Equation.DSMT4">
                    <p:embed/>
                  </p:oleObj>
                </mc:Choice>
                <mc:Fallback>
                  <p:oleObj name="Equation" r:id="rId30" imgW="266469" imgH="203024" progId="Equation.DSMT4">
                    <p:embed/>
                    <p:pic>
                      <p:nvPicPr>
                        <p:cNvPr id="0" name="Picture 3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61138" y="1492250"/>
                          <a:ext cx="590550" cy="447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1733" name="Object 213"/>
            <p:cNvGraphicFramePr>
              <a:graphicFrameLocks noChangeAspect="1"/>
            </p:cNvGraphicFramePr>
            <p:nvPr/>
          </p:nvGraphicFramePr>
          <p:xfrm>
            <a:off x="8426450" y="2195513"/>
            <a:ext cx="365125" cy="392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04" name="Equation" r:id="rId32" imgW="164814" imgH="177492" progId="Equation.DSMT4">
                    <p:embed/>
                  </p:oleObj>
                </mc:Choice>
                <mc:Fallback>
                  <p:oleObj name="Equation" r:id="rId32" imgW="164814" imgH="177492" progId="Equation.DSMT4">
                    <p:embed/>
                    <p:pic>
                      <p:nvPicPr>
                        <p:cNvPr id="0" name="Picture 3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26450" y="2195513"/>
                          <a:ext cx="365125" cy="392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1734" name="Object 214"/>
            <p:cNvGraphicFramePr>
              <a:graphicFrameLocks noChangeAspect="1"/>
            </p:cNvGraphicFramePr>
            <p:nvPr/>
          </p:nvGraphicFramePr>
          <p:xfrm>
            <a:off x="7862888" y="2822575"/>
            <a:ext cx="617537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05" name="Equation" r:id="rId34" imgW="279279" imgH="152334" progId="Equation.DSMT4">
                    <p:embed/>
                  </p:oleObj>
                </mc:Choice>
                <mc:Fallback>
                  <p:oleObj name="Equation" r:id="rId34" imgW="279279" imgH="152334" progId="Equation.DSMT4">
                    <p:embed/>
                    <p:pic>
                      <p:nvPicPr>
                        <p:cNvPr id="0" name="Picture 3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62888" y="2822575"/>
                          <a:ext cx="617537" cy="336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1735" name="Object 215"/>
            <p:cNvGraphicFramePr>
              <a:graphicFrameLocks noChangeAspect="1"/>
            </p:cNvGraphicFramePr>
            <p:nvPr/>
          </p:nvGraphicFramePr>
          <p:xfrm>
            <a:off x="8486775" y="3573463"/>
            <a:ext cx="225425" cy="225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06" name="Equation" r:id="rId36" imgW="101512" imgH="101512" progId="Equation.DSMT4">
                    <p:embed/>
                  </p:oleObj>
                </mc:Choice>
                <mc:Fallback>
                  <p:oleObj name="Equation" r:id="rId36" imgW="101512" imgH="101512" progId="Equation.DSMT4">
                    <p:embed/>
                    <p:pic>
                      <p:nvPicPr>
                        <p:cNvPr id="0" name="Picture 3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86775" y="3573463"/>
                          <a:ext cx="225425" cy="225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5" name="Straight Connector 44"/>
            <p:cNvCxnSpPr/>
            <p:nvPr/>
          </p:nvCxnSpPr>
          <p:spPr>
            <a:xfrm>
              <a:off x="4057650" y="2771775"/>
              <a:ext cx="411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4056289" y="2048864"/>
              <a:ext cx="411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Down Arrow 38"/>
          <p:cNvSpPr/>
          <p:nvPr/>
        </p:nvSpPr>
        <p:spPr>
          <a:xfrm>
            <a:off x="1698172" y="2862943"/>
            <a:ext cx="185057" cy="261257"/>
          </a:xfrm>
          <a:prstGeom prst="downArrow">
            <a:avLst/>
          </a:prstGeom>
          <a:solidFill>
            <a:srgbClr val="00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5967"/>
              </p:ext>
            </p:extLst>
          </p:nvPr>
        </p:nvGraphicFramePr>
        <p:xfrm>
          <a:off x="4983163" y="3073400"/>
          <a:ext cx="24034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7" name="Equation" r:id="rId38" imgW="1955520" imgH="266400" progId="Equation.DSMT4">
                  <p:embed/>
                </p:oleObj>
              </mc:Choice>
              <mc:Fallback>
                <p:oleObj name="Equation" r:id="rId38" imgW="1955520" imgH="266400" progId="Equation.DSMT4">
                  <p:embed/>
                  <p:pic>
                    <p:nvPicPr>
                      <p:cNvPr id="0" name="Picture 3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3163" y="3073400"/>
                        <a:ext cx="2403475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4505410" y="6401580"/>
            <a:ext cx="45015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(Choose -</a:t>
            </a:r>
            <a:r>
              <a:rPr lang="en-US" sz="1400" i="1" dirty="0">
                <a:sym typeface="Symbol" panose="05050102010706020507" pitchFamily="18" charset="2"/>
              </a:rPr>
              <a:t> </a:t>
            </a:r>
            <a:r>
              <a:rPr lang="en-US" sz="1400" dirty="0">
                <a:sym typeface="Symbol" panose="05050102010706020507" pitchFamily="18" charset="2"/>
              </a:rPr>
              <a:t>: </a:t>
            </a:r>
            <a:r>
              <a:rPr lang="en-US" sz="1400" dirty="0"/>
              <a:t>pick the value of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n-US" sz="1400" dirty="0" smtClean="0"/>
              <a:t> </a:t>
            </a:r>
            <a:r>
              <a:rPr lang="en-US" sz="1400" dirty="0"/>
              <a:t>closest to the load.)</a:t>
            </a:r>
          </a:p>
        </p:txBody>
      </p:sp>
      <p:sp>
        <p:nvSpPr>
          <p:cNvPr id="3" name="Right Brace 2"/>
          <p:cNvSpPr/>
          <p:nvPr/>
        </p:nvSpPr>
        <p:spPr>
          <a:xfrm>
            <a:off x="4459857" y="5529532"/>
            <a:ext cx="215660" cy="948906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4494364" y="4718648"/>
            <a:ext cx="267419" cy="224287"/>
          </a:xfrm>
          <a:prstGeom prst="rightArrow">
            <a:avLst/>
          </a:prstGeom>
          <a:solidFill>
            <a:srgbClr val="00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4899805" y="4226943"/>
            <a:ext cx="258793" cy="1190445"/>
          </a:xfrm>
          <a:prstGeom prst="leftBrace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5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DBCFDB-FD7F-4BFE-8868-1C760D5FDA6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3" name="Text Box 78"/>
          <p:cNvSpPr txBox="1">
            <a:spLocks noChangeArrowheads="1"/>
          </p:cNvSpPr>
          <p:nvPr/>
        </p:nvSpPr>
        <p:spPr bwMode="auto">
          <a:xfrm>
            <a:off x="762000" y="142875"/>
            <a:ext cx="749333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Example (6.6, </a:t>
            </a:r>
            <a:r>
              <a:rPr lang="en-US" sz="2800" b="1" dirty="0" err="1">
                <a:solidFill>
                  <a:srgbClr val="FFFF00"/>
                </a:solidFill>
              </a:rPr>
              <a:t>Shen</a:t>
            </a:r>
            <a:r>
              <a:rPr lang="en-US" sz="2800" b="1" dirty="0">
                <a:solidFill>
                  <a:srgbClr val="FFFF00"/>
                </a:solidFill>
              </a:rPr>
              <a:t> and Kong) (cont.)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962025" y="5131482"/>
            <a:ext cx="6781800" cy="1326468"/>
            <a:chOff x="962025" y="5131482"/>
            <a:chExt cx="6781800" cy="1326468"/>
          </a:xfrm>
        </p:grpSpPr>
        <p:sp>
          <p:nvSpPr>
            <p:cNvPr id="62" name="Rectangle 61"/>
            <p:cNvSpPr/>
            <p:nvPr/>
          </p:nvSpPr>
          <p:spPr>
            <a:xfrm>
              <a:off x="962025" y="5131482"/>
              <a:ext cx="6781800" cy="1326468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93639" name="Object 71"/>
            <p:cNvGraphicFramePr>
              <a:graphicFrameLocks noChangeAspect="1"/>
            </p:cNvGraphicFramePr>
            <p:nvPr/>
          </p:nvGraphicFramePr>
          <p:xfrm>
            <a:off x="3711575" y="5326063"/>
            <a:ext cx="1266825" cy="344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78" name="Equation" r:id="rId4" imgW="558558" imgH="152334" progId="Equation.DSMT4">
                    <p:embed/>
                  </p:oleObj>
                </mc:Choice>
                <mc:Fallback>
                  <p:oleObj name="Equation" r:id="rId4" imgW="558558" imgH="152334" progId="Equation.DSMT4">
                    <p:embed/>
                    <p:pic>
                      <p:nvPicPr>
                        <p:cNvPr id="0" name="Picture 2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1575" y="5326063"/>
                          <a:ext cx="1266825" cy="344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3640" name="Object 7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33179681"/>
                </p:ext>
              </p:extLst>
            </p:nvPr>
          </p:nvGraphicFramePr>
          <p:xfrm>
            <a:off x="3498850" y="5813425"/>
            <a:ext cx="1677988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79" name="Equation" r:id="rId6" imgW="990360" imgH="228600" progId="Equation.DSMT4">
                    <p:embed/>
                  </p:oleObj>
                </mc:Choice>
                <mc:Fallback>
                  <p:oleObj name="Equation" r:id="rId6" imgW="990360" imgH="228600" progId="Equation.DSMT4">
                    <p:embed/>
                    <p:pic>
                      <p:nvPicPr>
                        <p:cNvPr id="0" name="Picture 2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8850" y="5813425"/>
                          <a:ext cx="1677988" cy="385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3641" name="Object 73"/>
            <p:cNvGraphicFramePr>
              <a:graphicFrameLocks noChangeAspect="1"/>
            </p:cNvGraphicFramePr>
            <p:nvPr/>
          </p:nvGraphicFramePr>
          <p:xfrm>
            <a:off x="5708650" y="5230813"/>
            <a:ext cx="1698625" cy="1066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80" name="Equation" r:id="rId8" imgW="749300" imgH="469900" progId="Equation.DSMT4">
                    <p:embed/>
                  </p:oleObj>
                </mc:Choice>
                <mc:Fallback>
                  <p:oleObj name="Equation" r:id="rId8" imgW="749300" imgH="469900" progId="Equation.DSMT4">
                    <p:embed/>
                    <p:pic>
                      <p:nvPicPr>
                        <p:cNvPr id="0" name="Picture 2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08650" y="5230813"/>
                          <a:ext cx="1698625" cy="1066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3642" name="Object 74"/>
            <p:cNvGraphicFramePr>
              <a:graphicFrameLocks noChangeAspect="1"/>
            </p:cNvGraphicFramePr>
            <p:nvPr/>
          </p:nvGraphicFramePr>
          <p:xfrm>
            <a:off x="1247775" y="5391150"/>
            <a:ext cx="1956184" cy="8026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81" name="Equation" r:id="rId10" imgW="927100" imgH="381000" progId="Equation.DSMT4">
                    <p:embed/>
                  </p:oleObj>
                </mc:Choice>
                <mc:Fallback>
                  <p:oleObj name="Equation" r:id="rId10" imgW="927100" imgH="381000" progId="Equation.DSMT4">
                    <p:embed/>
                    <p:pic>
                      <p:nvPicPr>
                        <p:cNvPr id="0" name="Picture 2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7775" y="5391150"/>
                          <a:ext cx="1956184" cy="8026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C184B500-C71C-0AA0-4188-BDA68072D510}"/>
              </a:ext>
            </a:extLst>
          </p:cNvPr>
          <p:cNvGrpSpPr/>
          <p:nvPr/>
        </p:nvGrpSpPr>
        <p:grpSpPr>
          <a:xfrm>
            <a:off x="204633" y="1421530"/>
            <a:ext cx="5886676" cy="3292475"/>
            <a:chOff x="1800225" y="1006475"/>
            <a:chExt cx="5886676" cy="3292475"/>
          </a:xfrm>
        </p:grpSpPr>
        <p:sp>
          <p:nvSpPr>
            <p:cNvPr id="493584" name="Line 16"/>
            <p:cNvSpPr>
              <a:spLocks noChangeShapeType="1"/>
            </p:cNvSpPr>
            <p:nvPr/>
          </p:nvSpPr>
          <p:spPr bwMode="auto">
            <a:xfrm>
              <a:off x="2035629" y="3728852"/>
              <a:ext cx="485205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3586" name="Line 18"/>
            <p:cNvSpPr>
              <a:spLocks noChangeShapeType="1"/>
            </p:cNvSpPr>
            <p:nvPr/>
          </p:nvSpPr>
          <p:spPr bwMode="auto">
            <a:xfrm flipH="1">
              <a:off x="5023488" y="1006475"/>
              <a:ext cx="0" cy="30527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3587" name="Line 19"/>
            <p:cNvSpPr>
              <a:spLocks noChangeShapeType="1"/>
            </p:cNvSpPr>
            <p:nvPr/>
          </p:nvSpPr>
          <p:spPr bwMode="auto">
            <a:xfrm>
              <a:off x="6107113" y="3343275"/>
              <a:ext cx="0" cy="6143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3588" name="Line 20"/>
            <p:cNvSpPr>
              <a:spLocks noChangeShapeType="1"/>
            </p:cNvSpPr>
            <p:nvPr/>
          </p:nvSpPr>
          <p:spPr bwMode="auto">
            <a:xfrm>
              <a:off x="3865563" y="1011238"/>
              <a:ext cx="14288" cy="29464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3590" name="Line 22"/>
            <p:cNvSpPr>
              <a:spLocks noChangeShapeType="1"/>
            </p:cNvSpPr>
            <p:nvPr/>
          </p:nvSpPr>
          <p:spPr bwMode="auto">
            <a:xfrm flipV="1">
              <a:off x="6375400" y="1654175"/>
              <a:ext cx="17463" cy="24574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3591" name="Line 23"/>
            <p:cNvSpPr>
              <a:spLocks noChangeShapeType="1"/>
            </p:cNvSpPr>
            <p:nvPr/>
          </p:nvSpPr>
          <p:spPr bwMode="auto">
            <a:xfrm>
              <a:off x="4994275" y="2268538"/>
              <a:ext cx="138112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3592" name="Line 24"/>
            <p:cNvSpPr>
              <a:spLocks noChangeShapeType="1"/>
            </p:cNvSpPr>
            <p:nvPr/>
          </p:nvSpPr>
          <p:spPr bwMode="auto">
            <a:xfrm>
              <a:off x="1800225" y="2786063"/>
              <a:ext cx="4575175" cy="1905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93593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78890025"/>
                </p:ext>
              </p:extLst>
            </p:nvPr>
          </p:nvGraphicFramePr>
          <p:xfrm>
            <a:off x="6491288" y="2690813"/>
            <a:ext cx="114300" cy="212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82" name="Equation" r:id="rId12" imgW="88707" imgH="164742" progId="Equation.DSMT4">
                    <p:embed/>
                  </p:oleObj>
                </mc:Choice>
                <mc:Fallback>
                  <p:oleObj name="Equation" r:id="rId12" imgW="88707" imgH="164742" progId="Equation.DSMT4">
                    <p:embed/>
                    <p:pic>
                      <p:nvPicPr>
                        <p:cNvPr id="0" name="Picture 2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91288" y="2690813"/>
                          <a:ext cx="114300" cy="212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3594" name="Line 26"/>
            <p:cNvSpPr>
              <a:spLocks noChangeShapeType="1"/>
            </p:cNvSpPr>
            <p:nvPr/>
          </p:nvSpPr>
          <p:spPr bwMode="auto">
            <a:xfrm>
              <a:off x="6145213" y="3305175"/>
              <a:ext cx="2301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93596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57441898"/>
                </p:ext>
              </p:extLst>
            </p:nvPr>
          </p:nvGraphicFramePr>
          <p:xfrm>
            <a:off x="6410325" y="2144713"/>
            <a:ext cx="277813" cy="230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83" name="Equation" r:id="rId14" imgW="215619" imgH="177569" progId="Equation.DSMT4">
                    <p:embed/>
                  </p:oleObj>
                </mc:Choice>
                <mc:Fallback>
                  <p:oleObj name="Equation" r:id="rId14" imgW="215619" imgH="177569" progId="Equation.DSMT4">
                    <p:embed/>
                    <p:pic>
                      <p:nvPicPr>
                        <p:cNvPr id="0" name="Picture 2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10325" y="2144713"/>
                          <a:ext cx="277813" cy="230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3597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8174054"/>
                </p:ext>
              </p:extLst>
            </p:nvPr>
          </p:nvGraphicFramePr>
          <p:xfrm>
            <a:off x="6415088" y="3189288"/>
            <a:ext cx="311150" cy="230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84" name="Equation" r:id="rId16" imgW="241091" imgH="177646" progId="Equation.DSMT4">
                    <p:embed/>
                  </p:oleObj>
                </mc:Choice>
                <mc:Fallback>
                  <p:oleObj name="Equation" r:id="rId16" imgW="241091" imgH="177646" progId="Equation.DSMT4">
                    <p:embed/>
                    <p:pic>
                      <p:nvPicPr>
                        <p:cNvPr id="0" name="Picture 2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15088" y="3189288"/>
                          <a:ext cx="311150" cy="230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3598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95097169"/>
                </p:ext>
              </p:extLst>
            </p:nvPr>
          </p:nvGraphicFramePr>
          <p:xfrm>
            <a:off x="5629635" y="4003675"/>
            <a:ext cx="736600" cy="295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85" name="Equation" r:id="rId18" imgW="571320" imgH="228600" progId="Equation.DSMT4">
                    <p:embed/>
                  </p:oleObj>
                </mc:Choice>
                <mc:Fallback>
                  <p:oleObj name="Equation" r:id="rId18" imgW="571320" imgH="228600" progId="Equation.DSMT4">
                    <p:embed/>
                    <p:pic>
                      <p:nvPicPr>
                        <p:cNvPr id="0" name="Picture 2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29635" y="4003675"/>
                          <a:ext cx="736600" cy="295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3599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5324125"/>
                </p:ext>
              </p:extLst>
            </p:nvPr>
          </p:nvGraphicFramePr>
          <p:xfrm>
            <a:off x="4707297" y="4003675"/>
            <a:ext cx="736600" cy="295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86" name="Equation" r:id="rId20" imgW="571320" imgH="228600" progId="Equation.DSMT4">
                    <p:embed/>
                  </p:oleObj>
                </mc:Choice>
                <mc:Fallback>
                  <p:oleObj name="Equation" r:id="rId20" imgW="571320" imgH="228600" progId="Equation.DSMT4">
                    <p:embed/>
                    <p:pic>
                      <p:nvPicPr>
                        <p:cNvPr id="0" name="Picture 2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7297" y="4003675"/>
                          <a:ext cx="736600" cy="295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3600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2440110"/>
                </p:ext>
              </p:extLst>
            </p:nvPr>
          </p:nvGraphicFramePr>
          <p:xfrm>
            <a:off x="3594460" y="4003675"/>
            <a:ext cx="736600" cy="295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87" name="Equation" r:id="rId22" imgW="571320" imgH="228600" progId="Equation.DSMT4">
                    <p:embed/>
                  </p:oleObj>
                </mc:Choice>
                <mc:Fallback>
                  <p:oleObj name="Equation" r:id="rId22" imgW="571320" imgH="228600" progId="Equation.DSMT4">
                    <p:embed/>
                    <p:pic>
                      <p:nvPicPr>
                        <p:cNvPr id="0" name="Picture 2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4460" y="4003675"/>
                          <a:ext cx="736600" cy="295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3601" name="Freeform 33"/>
            <p:cNvSpPr>
              <a:spLocks/>
            </p:cNvSpPr>
            <p:nvPr/>
          </p:nvSpPr>
          <p:spPr bwMode="auto">
            <a:xfrm>
              <a:off x="2058988" y="2708275"/>
              <a:ext cx="131763" cy="180975"/>
            </a:xfrm>
            <a:custGeom>
              <a:avLst/>
              <a:gdLst/>
              <a:ahLst/>
              <a:cxnLst>
                <a:cxn ang="0">
                  <a:pos x="0" y="114"/>
                </a:cxn>
                <a:cxn ang="0">
                  <a:pos x="37" y="56"/>
                </a:cxn>
                <a:cxn ang="0">
                  <a:pos x="83" y="0"/>
                </a:cxn>
              </a:cxnLst>
              <a:rect l="0" t="0" r="r" b="b"/>
              <a:pathLst>
                <a:path w="83" h="114">
                  <a:moveTo>
                    <a:pt x="0" y="114"/>
                  </a:moveTo>
                  <a:lnTo>
                    <a:pt x="37" y="56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02" name="Freeform 34"/>
            <p:cNvSpPr>
              <a:spLocks/>
            </p:cNvSpPr>
            <p:nvPr/>
          </p:nvSpPr>
          <p:spPr bwMode="auto">
            <a:xfrm>
              <a:off x="2190750" y="2543175"/>
              <a:ext cx="130175" cy="165100"/>
            </a:xfrm>
            <a:custGeom>
              <a:avLst/>
              <a:gdLst/>
              <a:ahLst/>
              <a:cxnLst>
                <a:cxn ang="0">
                  <a:pos x="0" y="104"/>
                </a:cxn>
                <a:cxn ang="0">
                  <a:pos x="37" y="49"/>
                </a:cxn>
                <a:cxn ang="0">
                  <a:pos x="82" y="0"/>
                </a:cxn>
              </a:cxnLst>
              <a:rect l="0" t="0" r="r" b="b"/>
              <a:pathLst>
                <a:path w="82" h="104">
                  <a:moveTo>
                    <a:pt x="0" y="104"/>
                  </a:moveTo>
                  <a:lnTo>
                    <a:pt x="37" y="49"/>
                  </a:lnTo>
                  <a:lnTo>
                    <a:pt x="82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03" name="Freeform 35"/>
            <p:cNvSpPr>
              <a:spLocks/>
            </p:cNvSpPr>
            <p:nvPr/>
          </p:nvSpPr>
          <p:spPr bwMode="auto">
            <a:xfrm>
              <a:off x="2320925" y="2414588"/>
              <a:ext cx="131763" cy="128588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46" y="39"/>
                </a:cxn>
                <a:cxn ang="0">
                  <a:pos x="83" y="0"/>
                </a:cxn>
              </a:cxnLst>
              <a:rect l="0" t="0" r="r" b="b"/>
              <a:pathLst>
                <a:path w="83" h="81">
                  <a:moveTo>
                    <a:pt x="0" y="81"/>
                  </a:moveTo>
                  <a:lnTo>
                    <a:pt x="46" y="39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04" name="Freeform 36"/>
            <p:cNvSpPr>
              <a:spLocks/>
            </p:cNvSpPr>
            <p:nvPr/>
          </p:nvSpPr>
          <p:spPr bwMode="auto">
            <a:xfrm>
              <a:off x="2452688" y="2322513"/>
              <a:ext cx="120650" cy="92075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38" y="26"/>
                </a:cxn>
                <a:cxn ang="0">
                  <a:pos x="53" y="13"/>
                </a:cxn>
                <a:cxn ang="0">
                  <a:pos x="76" y="0"/>
                </a:cxn>
              </a:cxnLst>
              <a:rect l="0" t="0" r="r" b="b"/>
              <a:pathLst>
                <a:path w="76" h="58">
                  <a:moveTo>
                    <a:pt x="0" y="58"/>
                  </a:moveTo>
                  <a:lnTo>
                    <a:pt x="38" y="26"/>
                  </a:lnTo>
                  <a:lnTo>
                    <a:pt x="53" y="13"/>
                  </a:lnTo>
                  <a:lnTo>
                    <a:pt x="76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05" name="Freeform 37"/>
            <p:cNvSpPr>
              <a:spLocks/>
            </p:cNvSpPr>
            <p:nvPr/>
          </p:nvSpPr>
          <p:spPr bwMode="auto">
            <a:xfrm>
              <a:off x="2573338" y="2281238"/>
              <a:ext cx="130175" cy="41275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37" y="9"/>
                </a:cxn>
                <a:cxn ang="0">
                  <a:pos x="82" y="0"/>
                </a:cxn>
              </a:cxnLst>
              <a:rect l="0" t="0" r="r" b="b"/>
              <a:pathLst>
                <a:path w="82" h="26">
                  <a:moveTo>
                    <a:pt x="0" y="26"/>
                  </a:moveTo>
                  <a:lnTo>
                    <a:pt x="37" y="9"/>
                  </a:lnTo>
                  <a:lnTo>
                    <a:pt x="82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06" name="Freeform 38"/>
            <p:cNvSpPr>
              <a:spLocks/>
            </p:cNvSpPr>
            <p:nvPr/>
          </p:nvSpPr>
          <p:spPr bwMode="auto">
            <a:xfrm>
              <a:off x="2703513" y="2281238"/>
              <a:ext cx="131763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0"/>
                </a:cxn>
                <a:cxn ang="0">
                  <a:pos x="83" y="6"/>
                </a:cxn>
              </a:cxnLst>
              <a:rect l="0" t="0" r="r" b="b"/>
              <a:pathLst>
                <a:path w="83" h="6">
                  <a:moveTo>
                    <a:pt x="0" y="0"/>
                  </a:moveTo>
                  <a:lnTo>
                    <a:pt x="38" y="0"/>
                  </a:lnTo>
                  <a:lnTo>
                    <a:pt x="83" y="6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07" name="Freeform 39"/>
            <p:cNvSpPr>
              <a:spLocks/>
            </p:cNvSpPr>
            <p:nvPr/>
          </p:nvSpPr>
          <p:spPr bwMode="auto">
            <a:xfrm>
              <a:off x="2835275" y="2290763"/>
              <a:ext cx="131763" cy="52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13"/>
                </a:cxn>
                <a:cxn ang="0">
                  <a:pos x="83" y="33"/>
                </a:cxn>
              </a:cxnLst>
              <a:rect l="0" t="0" r="r" b="b"/>
              <a:pathLst>
                <a:path w="83" h="33">
                  <a:moveTo>
                    <a:pt x="0" y="0"/>
                  </a:moveTo>
                  <a:lnTo>
                    <a:pt x="38" y="13"/>
                  </a:lnTo>
                  <a:lnTo>
                    <a:pt x="83" y="33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08" name="Freeform 40"/>
            <p:cNvSpPr>
              <a:spLocks/>
            </p:cNvSpPr>
            <p:nvPr/>
          </p:nvSpPr>
          <p:spPr bwMode="auto">
            <a:xfrm>
              <a:off x="2967038" y="2343150"/>
              <a:ext cx="131763" cy="1031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13"/>
                </a:cxn>
                <a:cxn ang="0">
                  <a:pos x="38" y="29"/>
                </a:cxn>
                <a:cxn ang="0">
                  <a:pos x="83" y="65"/>
                </a:cxn>
              </a:cxnLst>
              <a:rect l="0" t="0" r="r" b="b"/>
              <a:pathLst>
                <a:path w="83" h="65">
                  <a:moveTo>
                    <a:pt x="0" y="0"/>
                  </a:moveTo>
                  <a:lnTo>
                    <a:pt x="23" y="13"/>
                  </a:lnTo>
                  <a:lnTo>
                    <a:pt x="38" y="29"/>
                  </a:lnTo>
                  <a:lnTo>
                    <a:pt x="83" y="65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09" name="Freeform 41"/>
            <p:cNvSpPr>
              <a:spLocks/>
            </p:cNvSpPr>
            <p:nvPr/>
          </p:nvSpPr>
          <p:spPr bwMode="auto">
            <a:xfrm>
              <a:off x="3098800" y="2446338"/>
              <a:ext cx="131763" cy="138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42"/>
                </a:cxn>
                <a:cxn ang="0">
                  <a:pos x="83" y="87"/>
                </a:cxn>
              </a:cxnLst>
              <a:rect l="0" t="0" r="r" b="b"/>
              <a:pathLst>
                <a:path w="83" h="87">
                  <a:moveTo>
                    <a:pt x="0" y="0"/>
                  </a:moveTo>
                  <a:lnTo>
                    <a:pt x="38" y="42"/>
                  </a:lnTo>
                  <a:lnTo>
                    <a:pt x="83" y="87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10" name="Freeform 42"/>
            <p:cNvSpPr>
              <a:spLocks/>
            </p:cNvSpPr>
            <p:nvPr/>
          </p:nvSpPr>
          <p:spPr bwMode="auto">
            <a:xfrm>
              <a:off x="3230563" y="2584450"/>
              <a:ext cx="131763" cy="1762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26"/>
                </a:cxn>
                <a:cxn ang="0">
                  <a:pos x="45" y="52"/>
                </a:cxn>
                <a:cxn ang="0">
                  <a:pos x="83" y="111"/>
                </a:cxn>
              </a:cxnLst>
              <a:rect l="0" t="0" r="r" b="b"/>
              <a:pathLst>
                <a:path w="83" h="111">
                  <a:moveTo>
                    <a:pt x="0" y="0"/>
                  </a:moveTo>
                  <a:lnTo>
                    <a:pt x="22" y="26"/>
                  </a:lnTo>
                  <a:lnTo>
                    <a:pt x="45" y="52"/>
                  </a:lnTo>
                  <a:lnTo>
                    <a:pt x="83" y="111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11" name="Freeform 43"/>
            <p:cNvSpPr>
              <a:spLocks/>
            </p:cNvSpPr>
            <p:nvPr/>
          </p:nvSpPr>
          <p:spPr bwMode="auto">
            <a:xfrm>
              <a:off x="3362325" y="2760663"/>
              <a:ext cx="119063" cy="1857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58"/>
                </a:cxn>
                <a:cxn ang="0">
                  <a:pos x="75" y="117"/>
                </a:cxn>
              </a:cxnLst>
              <a:rect l="0" t="0" r="r" b="b"/>
              <a:pathLst>
                <a:path w="75" h="117">
                  <a:moveTo>
                    <a:pt x="0" y="0"/>
                  </a:moveTo>
                  <a:lnTo>
                    <a:pt x="37" y="58"/>
                  </a:lnTo>
                  <a:lnTo>
                    <a:pt x="75" y="117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12" name="Freeform 44"/>
            <p:cNvSpPr>
              <a:spLocks/>
            </p:cNvSpPr>
            <p:nvPr/>
          </p:nvSpPr>
          <p:spPr bwMode="auto">
            <a:xfrm>
              <a:off x="3481388" y="2946400"/>
              <a:ext cx="131763" cy="174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58"/>
                </a:cxn>
                <a:cxn ang="0">
                  <a:pos x="60" y="84"/>
                </a:cxn>
                <a:cxn ang="0">
                  <a:pos x="83" y="110"/>
                </a:cxn>
              </a:cxnLst>
              <a:rect l="0" t="0" r="r" b="b"/>
              <a:pathLst>
                <a:path w="83" h="110">
                  <a:moveTo>
                    <a:pt x="0" y="0"/>
                  </a:moveTo>
                  <a:lnTo>
                    <a:pt x="38" y="58"/>
                  </a:lnTo>
                  <a:lnTo>
                    <a:pt x="60" y="84"/>
                  </a:lnTo>
                  <a:lnTo>
                    <a:pt x="83" y="11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13" name="Freeform 45"/>
            <p:cNvSpPr>
              <a:spLocks/>
            </p:cNvSpPr>
            <p:nvPr/>
          </p:nvSpPr>
          <p:spPr bwMode="auto">
            <a:xfrm>
              <a:off x="3613150" y="3121025"/>
              <a:ext cx="131763" cy="139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49"/>
                </a:cxn>
                <a:cxn ang="0">
                  <a:pos x="60" y="72"/>
                </a:cxn>
                <a:cxn ang="0">
                  <a:pos x="83" y="88"/>
                </a:cxn>
              </a:cxnLst>
              <a:rect l="0" t="0" r="r" b="b"/>
              <a:pathLst>
                <a:path w="83" h="88">
                  <a:moveTo>
                    <a:pt x="0" y="0"/>
                  </a:moveTo>
                  <a:lnTo>
                    <a:pt x="37" y="49"/>
                  </a:lnTo>
                  <a:lnTo>
                    <a:pt x="60" y="72"/>
                  </a:lnTo>
                  <a:lnTo>
                    <a:pt x="83" y="88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14" name="Freeform 46"/>
            <p:cNvSpPr>
              <a:spLocks/>
            </p:cNvSpPr>
            <p:nvPr/>
          </p:nvSpPr>
          <p:spPr bwMode="auto">
            <a:xfrm>
              <a:off x="3744913" y="3260725"/>
              <a:ext cx="130175" cy="571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13"/>
                </a:cxn>
                <a:cxn ang="0">
                  <a:pos x="37" y="26"/>
                </a:cxn>
                <a:cxn ang="0">
                  <a:pos x="60" y="33"/>
                </a:cxn>
                <a:cxn ang="0">
                  <a:pos x="82" y="36"/>
                </a:cxn>
              </a:cxnLst>
              <a:rect l="0" t="0" r="r" b="b"/>
              <a:pathLst>
                <a:path w="82" h="36">
                  <a:moveTo>
                    <a:pt x="0" y="0"/>
                  </a:moveTo>
                  <a:lnTo>
                    <a:pt x="22" y="13"/>
                  </a:lnTo>
                  <a:lnTo>
                    <a:pt x="37" y="26"/>
                  </a:lnTo>
                  <a:lnTo>
                    <a:pt x="60" y="33"/>
                  </a:lnTo>
                  <a:lnTo>
                    <a:pt x="82" y="36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15" name="Freeform 47"/>
            <p:cNvSpPr>
              <a:spLocks/>
            </p:cNvSpPr>
            <p:nvPr/>
          </p:nvSpPr>
          <p:spPr bwMode="auto">
            <a:xfrm>
              <a:off x="3875088" y="3265488"/>
              <a:ext cx="131763" cy="52388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23" y="30"/>
                </a:cxn>
                <a:cxn ang="0">
                  <a:pos x="38" y="23"/>
                </a:cxn>
                <a:cxn ang="0">
                  <a:pos x="61" y="13"/>
                </a:cxn>
                <a:cxn ang="0">
                  <a:pos x="83" y="0"/>
                </a:cxn>
              </a:cxnLst>
              <a:rect l="0" t="0" r="r" b="b"/>
              <a:pathLst>
                <a:path w="83" h="33">
                  <a:moveTo>
                    <a:pt x="0" y="33"/>
                  </a:moveTo>
                  <a:lnTo>
                    <a:pt x="23" y="30"/>
                  </a:lnTo>
                  <a:lnTo>
                    <a:pt x="38" y="23"/>
                  </a:lnTo>
                  <a:lnTo>
                    <a:pt x="61" y="13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16" name="Freeform 48"/>
            <p:cNvSpPr>
              <a:spLocks/>
            </p:cNvSpPr>
            <p:nvPr/>
          </p:nvSpPr>
          <p:spPr bwMode="auto">
            <a:xfrm>
              <a:off x="4006850" y="3132138"/>
              <a:ext cx="131763" cy="133350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3" y="68"/>
                </a:cxn>
                <a:cxn ang="0">
                  <a:pos x="38" y="49"/>
                </a:cxn>
                <a:cxn ang="0">
                  <a:pos x="61" y="23"/>
                </a:cxn>
                <a:cxn ang="0">
                  <a:pos x="83" y="0"/>
                </a:cxn>
              </a:cxnLst>
              <a:rect l="0" t="0" r="r" b="b"/>
              <a:pathLst>
                <a:path w="83" h="84">
                  <a:moveTo>
                    <a:pt x="0" y="84"/>
                  </a:moveTo>
                  <a:lnTo>
                    <a:pt x="23" y="68"/>
                  </a:lnTo>
                  <a:lnTo>
                    <a:pt x="38" y="49"/>
                  </a:lnTo>
                  <a:lnTo>
                    <a:pt x="61" y="23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17" name="Freeform 49"/>
            <p:cNvSpPr>
              <a:spLocks/>
            </p:cNvSpPr>
            <p:nvPr/>
          </p:nvSpPr>
          <p:spPr bwMode="auto">
            <a:xfrm>
              <a:off x="4138613" y="2951163"/>
              <a:ext cx="131763" cy="180975"/>
            </a:xfrm>
            <a:custGeom>
              <a:avLst/>
              <a:gdLst/>
              <a:ahLst/>
              <a:cxnLst>
                <a:cxn ang="0">
                  <a:pos x="0" y="114"/>
                </a:cxn>
                <a:cxn ang="0">
                  <a:pos x="23" y="88"/>
                </a:cxn>
                <a:cxn ang="0">
                  <a:pos x="45" y="59"/>
                </a:cxn>
                <a:cxn ang="0">
                  <a:pos x="83" y="0"/>
                </a:cxn>
              </a:cxnLst>
              <a:rect l="0" t="0" r="r" b="b"/>
              <a:pathLst>
                <a:path w="83" h="114">
                  <a:moveTo>
                    <a:pt x="0" y="114"/>
                  </a:moveTo>
                  <a:lnTo>
                    <a:pt x="23" y="88"/>
                  </a:lnTo>
                  <a:lnTo>
                    <a:pt x="45" y="59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18" name="Freeform 50"/>
            <p:cNvSpPr>
              <a:spLocks/>
            </p:cNvSpPr>
            <p:nvPr/>
          </p:nvSpPr>
          <p:spPr bwMode="auto">
            <a:xfrm>
              <a:off x="4270375" y="2765425"/>
              <a:ext cx="119063" cy="185738"/>
            </a:xfrm>
            <a:custGeom>
              <a:avLst/>
              <a:gdLst/>
              <a:ahLst/>
              <a:cxnLst>
                <a:cxn ang="0">
                  <a:pos x="0" y="117"/>
                </a:cxn>
                <a:cxn ang="0">
                  <a:pos x="38" y="59"/>
                </a:cxn>
                <a:cxn ang="0">
                  <a:pos x="75" y="0"/>
                </a:cxn>
              </a:cxnLst>
              <a:rect l="0" t="0" r="r" b="b"/>
              <a:pathLst>
                <a:path w="75" h="117">
                  <a:moveTo>
                    <a:pt x="0" y="117"/>
                  </a:moveTo>
                  <a:lnTo>
                    <a:pt x="38" y="59"/>
                  </a:lnTo>
                  <a:lnTo>
                    <a:pt x="75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19" name="Freeform 51"/>
            <p:cNvSpPr>
              <a:spLocks/>
            </p:cNvSpPr>
            <p:nvPr/>
          </p:nvSpPr>
          <p:spPr bwMode="auto">
            <a:xfrm>
              <a:off x="4389438" y="2590800"/>
              <a:ext cx="131763" cy="174625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38" y="52"/>
                </a:cxn>
                <a:cxn ang="0">
                  <a:pos x="61" y="26"/>
                </a:cxn>
                <a:cxn ang="0">
                  <a:pos x="83" y="0"/>
                </a:cxn>
              </a:cxnLst>
              <a:rect l="0" t="0" r="r" b="b"/>
              <a:pathLst>
                <a:path w="83" h="110">
                  <a:moveTo>
                    <a:pt x="0" y="110"/>
                  </a:moveTo>
                  <a:lnTo>
                    <a:pt x="38" y="52"/>
                  </a:lnTo>
                  <a:lnTo>
                    <a:pt x="61" y="26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20" name="Freeform 52"/>
            <p:cNvSpPr>
              <a:spLocks/>
            </p:cNvSpPr>
            <p:nvPr/>
          </p:nvSpPr>
          <p:spPr bwMode="auto">
            <a:xfrm>
              <a:off x="4521200" y="2451100"/>
              <a:ext cx="131763" cy="139700"/>
            </a:xfrm>
            <a:custGeom>
              <a:avLst/>
              <a:gdLst/>
              <a:ahLst/>
              <a:cxnLst>
                <a:cxn ang="0">
                  <a:pos x="0" y="88"/>
                </a:cxn>
                <a:cxn ang="0">
                  <a:pos x="38" y="42"/>
                </a:cxn>
                <a:cxn ang="0">
                  <a:pos x="83" y="0"/>
                </a:cxn>
              </a:cxnLst>
              <a:rect l="0" t="0" r="r" b="b"/>
              <a:pathLst>
                <a:path w="83" h="88">
                  <a:moveTo>
                    <a:pt x="0" y="88"/>
                  </a:moveTo>
                  <a:lnTo>
                    <a:pt x="38" y="42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21" name="Freeform 53"/>
            <p:cNvSpPr>
              <a:spLocks/>
            </p:cNvSpPr>
            <p:nvPr/>
          </p:nvSpPr>
          <p:spPr bwMode="auto">
            <a:xfrm>
              <a:off x="4652963" y="2347913"/>
              <a:ext cx="131763" cy="103188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38" y="29"/>
                </a:cxn>
                <a:cxn ang="0">
                  <a:pos x="83" y="0"/>
                </a:cxn>
              </a:cxnLst>
              <a:rect l="0" t="0" r="r" b="b"/>
              <a:pathLst>
                <a:path w="83" h="65">
                  <a:moveTo>
                    <a:pt x="0" y="65"/>
                  </a:moveTo>
                  <a:lnTo>
                    <a:pt x="38" y="29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22" name="Freeform 54"/>
            <p:cNvSpPr>
              <a:spLocks/>
            </p:cNvSpPr>
            <p:nvPr/>
          </p:nvSpPr>
          <p:spPr bwMode="auto">
            <a:xfrm>
              <a:off x="4784725" y="2290763"/>
              <a:ext cx="131763" cy="57150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38" y="13"/>
                </a:cxn>
                <a:cxn ang="0">
                  <a:pos x="83" y="0"/>
                </a:cxn>
              </a:cxnLst>
              <a:rect l="0" t="0" r="r" b="b"/>
              <a:pathLst>
                <a:path w="83" h="36">
                  <a:moveTo>
                    <a:pt x="0" y="36"/>
                  </a:moveTo>
                  <a:lnTo>
                    <a:pt x="38" y="13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23" name="Freeform 55"/>
            <p:cNvSpPr>
              <a:spLocks/>
            </p:cNvSpPr>
            <p:nvPr/>
          </p:nvSpPr>
          <p:spPr bwMode="auto">
            <a:xfrm>
              <a:off x="4916488" y="2281238"/>
              <a:ext cx="131763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37" y="0"/>
                </a:cxn>
                <a:cxn ang="0">
                  <a:pos x="83" y="0"/>
                </a:cxn>
              </a:cxnLst>
              <a:rect l="0" t="0" r="r" b="b"/>
              <a:pathLst>
                <a:path w="83" h="6">
                  <a:moveTo>
                    <a:pt x="0" y="6"/>
                  </a:moveTo>
                  <a:lnTo>
                    <a:pt x="37" y="0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24" name="Freeform 56"/>
            <p:cNvSpPr>
              <a:spLocks/>
            </p:cNvSpPr>
            <p:nvPr/>
          </p:nvSpPr>
          <p:spPr bwMode="auto">
            <a:xfrm>
              <a:off x="5048250" y="2281238"/>
              <a:ext cx="130175" cy="41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9"/>
                </a:cxn>
                <a:cxn ang="0">
                  <a:pos x="82" y="26"/>
                </a:cxn>
              </a:cxnLst>
              <a:rect l="0" t="0" r="r" b="b"/>
              <a:pathLst>
                <a:path w="82" h="26">
                  <a:moveTo>
                    <a:pt x="0" y="0"/>
                  </a:moveTo>
                  <a:lnTo>
                    <a:pt x="37" y="9"/>
                  </a:lnTo>
                  <a:lnTo>
                    <a:pt x="82" y="26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25" name="Freeform 57"/>
            <p:cNvSpPr>
              <a:spLocks/>
            </p:cNvSpPr>
            <p:nvPr/>
          </p:nvSpPr>
          <p:spPr bwMode="auto">
            <a:xfrm>
              <a:off x="5178425" y="2322513"/>
              <a:ext cx="131763" cy="873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22"/>
                </a:cxn>
                <a:cxn ang="0">
                  <a:pos x="83" y="55"/>
                </a:cxn>
              </a:cxnLst>
              <a:rect l="0" t="0" r="r" b="b"/>
              <a:pathLst>
                <a:path w="83" h="55">
                  <a:moveTo>
                    <a:pt x="0" y="0"/>
                  </a:moveTo>
                  <a:lnTo>
                    <a:pt x="46" y="22"/>
                  </a:lnTo>
                  <a:lnTo>
                    <a:pt x="83" y="55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26" name="Freeform 58"/>
            <p:cNvSpPr>
              <a:spLocks/>
            </p:cNvSpPr>
            <p:nvPr/>
          </p:nvSpPr>
          <p:spPr bwMode="auto">
            <a:xfrm>
              <a:off x="5310188" y="2409825"/>
              <a:ext cx="120650" cy="128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39"/>
                </a:cxn>
                <a:cxn ang="0">
                  <a:pos x="76" y="81"/>
                </a:cxn>
              </a:cxnLst>
              <a:rect l="0" t="0" r="r" b="b"/>
              <a:pathLst>
                <a:path w="76" h="81">
                  <a:moveTo>
                    <a:pt x="0" y="0"/>
                  </a:moveTo>
                  <a:lnTo>
                    <a:pt x="38" y="39"/>
                  </a:lnTo>
                  <a:lnTo>
                    <a:pt x="76" y="81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27" name="Freeform 59"/>
            <p:cNvSpPr>
              <a:spLocks/>
            </p:cNvSpPr>
            <p:nvPr/>
          </p:nvSpPr>
          <p:spPr bwMode="auto">
            <a:xfrm>
              <a:off x="5430838" y="2538413"/>
              <a:ext cx="130175" cy="1603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49"/>
                </a:cxn>
                <a:cxn ang="0">
                  <a:pos x="82" y="101"/>
                </a:cxn>
              </a:cxnLst>
              <a:rect l="0" t="0" r="r" b="b"/>
              <a:pathLst>
                <a:path w="82" h="101">
                  <a:moveTo>
                    <a:pt x="0" y="0"/>
                  </a:moveTo>
                  <a:lnTo>
                    <a:pt x="37" y="49"/>
                  </a:lnTo>
                  <a:lnTo>
                    <a:pt x="82" y="101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28" name="Freeform 60"/>
            <p:cNvSpPr>
              <a:spLocks/>
            </p:cNvSpPr>
            <p:nvPr/>
          </p:nvSpPr>
          <p:spPr bwMode="auto">
            <a:xfrm>
              <a:off x="5561013" y="2698750"/>
              <a:ext cx="131763" cy="1857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58"/>
                </a:cxn>
                <a:cxn ang="0">
                  <a:pos x="83" y="117"/>
                </a:cxn>
              </a:cxnLst>
              <a:rect l="0" t="0" r="r" b="b"/>
              <a:pathLst>
                <a:path w="83" h="117">
                  <a:moveTo>
                    <a:pt x="0" y="0"/>
                  </a:moveTo>
                  <a:lnTo>
                    <a:pt x="38" y="58"/>
                  </a:lnTo>
                  <a:lnTo>
                    <a:pt x="83" y="117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29" name="Freeform 61"/>
            <p:cNvSpPr>
              <a:spLocks/>
            </p:cNvSpPr>
            <p:nvPr/>
          </p:nvSpPr>
          <p:spPr bwMode="auto">
            <a:xfrm>
              <a:off x="5692775" y="2884488"/>
              <a:ext cx="131763" cy="1857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58"/>
                </a:cxn>
                <a:cxn ang="0">
                  <a:pos x="83" y="117"/>
                </a:cxn>
              </a:cxnLst>
              <a:rect l="0" t="0" r="r" b="b"/>
              <a:pathLst>
                <a:path w="83" h="117">
                  <a:moveTo>
                    <a:pt x="0" y="0"/>
                  </a:moveTo>
                  <a:lnTo>
                    <a:pt x="38" y="58"/>
                  </a:lnTo>
                  <a:lnTo>
                    <a:pt x="83" y="117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30" name="Freeform 62"/>
            <p:cNvSpPr>
              <a:spLocks/>
            </p:cNvSpPr>
            <p:nvPr/>
          </p:nvSpPr>
          <p:spPr bwMode="auto">
            <a:xfrm>
              <a:off x="5824538" y="3070225"/>
              <a:ext cx="131763" cy="1539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52"/>
                </a:cxn>
                <a:cxn ang="0">
                  <a:pos x="60" y="78"/>
                </a:cxn>
                <a:cxn ang="0">
                  <a:pos x="83" y="97"/>
                </a:cxn>
              </a:cxnLst>
              <a:rect l="0" t="0" r="r" b="b"/>
              <a:pathLst>
                <a:path w="83" h="97">
                  <a:moveTo>
                    <a:pt x="0" y="0"/>
                  </a:moveTo>
                  <a:lnTo>
                    <a:pt x="38" y="52"/>
                  </a:lnTo>
                  <a:lnTo>
                    <a:pt x="60" y="78"/>
                  </a:lnTo>
                  <a:lnTo>
                    <a:pt x="83" y="97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31" name="Freeform 63"/>
            <p:cNvSpPr>
              <a:spLocks/>
            </p:cNvSpPr>
            <p:nvPr/>
          </p:nvSpPr>
          <p:spPr bwMode="auto">
            <a:xfrm>
              <a:off x="5956300" y="3224213"/>
              <a:ext cx="131763" cy="889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0"/>
                </a:cxn>
                <a:cxn ang="0">
                  <a:pos x="38" y="36"/>
                </a:cxn>
                <a:cxn ang="0">
                  <a:pos x="60" y="49"/>
                </a:cxn>
                <a:cxn ang="0">
                  <a:pos x="83" y="56"/>
                </a:cxn>
              </a:cxnLst>
              <a:rect l="0" t="0" r="r" b="b"/>
              <a:pathLst>
                <a:path w="83" h="56">
                  <a:moveTo>
                    <a:pt x="0" y="0"/>
                  </a:moveTo>
                  <a:lnTo>
                    <a:pt x="23" y="20"/>
                  </a:lnTo>
                  <a:lnTo>
                    <a:pt x="38" y="36"/>
                  </a:lnTo>
                  <a:lnTo>
                    <a:pt x="60" y="49"/>
                  </a:lnTo>
                  <a:lnTo>
                    <a:pt x="83" y="56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32" name="Freeform 64"/>
            <p:cNvSpPr>
              <a:spLocks/>
            </p:cNvSpPr>
            <p:nvPr/>
          </p:nvSpPr>
          <p:spPr bwMode="auto">
            <a:xfrm>
              <a:off x="6088063" y="3292475"/>
              <a:ext cx="131763" cy="2540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22" y="16"/>
                </a:cxn>
                <a:cxn ang="0">
                  <a:pos x="45" y="13"/>
                </a:cxn>
                <a:cxn ang="0">
                  <a:pos x="60" y="9"/>
                </a:cxn>
                <a:cxn ang="0">
                  <a:pos x="83" y="0"/>
                </a:cxn>
              </a:cxnLst>
              <a:rect l="0" t="0" r="r" b="b"/>
              <a:pathLst>
                <a:path w="83" h="16">
                  <a:moveTo>
                    <a:pt x="0" y="13"/>
                  </a:moveTo>
                  <a:lnTo>
                    <a:pt x="22" y="16"/>
                  </a:lnTo>
                  <a:lnTo>
                    <a:pt x="45" y="13"/>
                  </a:lnTo>
                  <a:lnTo>
                    <a:pt x="60" y="9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93635" name="Object 6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2441925"/>
                </p:ext>
              </p:extLst>
            </p:nvPr>
          </p:nvGraphicFramePr>
          <p:xfrm>
            <a:off x="4111780" y="1393108"/>
            <a:ext cx="658812" cy="382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88" name="Equation" r:id="rId24" imgW="304560" imgH="177480" progId="Equation.DSMT4">
                    <p:embed/>
                  </p:oleObj>
                </mc:Choice>
                <mc:Fallback>
                  <p:oleObj name="Equation" r:id="rId24" imgW="304560" imgH="177480" progId="Equation.DSMT4">
                    <p:embed/>
                    <p:pic>
                      <p:nvPicPr>
                        <p:cNvPr id="0" name="Picture 2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1780" y="1393108"/>
                          <a:ext cx="658812" cy="382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3636" name="Line 68"/>
            <p:cNvSpPr>
              <a:spLocks noChangeShapeType="1"/>
            </p:cNvSpPr>
            <p:nvPr/>
          </p:nvSpPr>
          <p:spPr bwMode="auto">
            <a:xfrm>
              <a:off x="3940050" y="1889125"/>
              <a:ext cx="10445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198919" y="2885704"/>
              <a:ext cx="178130" cy="415636"/>
            </a:xfrm>
            <a:custGeom>
              <a:avLst/>
              <a:gdLst>
                <a:gd name="connsiteX0" fmla="*/ 0 w 178130"/>
                <a:gd name="connsiteY0" fmla="*/ 415636 h 415636"/>
                <a:gd name="connsiteX1" fmla="*/ 118754 w 178130"/>
                <a:gd name="connsiteY1" fmla="*/ 201880 h 415636"/>
                <a:gd name="connsiteX2" fmla="*/ 178130 w 178130"/>
                <a:gd name="connsiteY2" fmla="*/ 0 h 415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8130" h="415636">
                  <a:moveTo>
                    <a:pt x="0" y="415636"/>
                  </a:moveTo>
                  <a:cubicBezTo>
                    <a:pt x="44533" y="343394"/>
                    <a:pt x="89066" y="271153"/>
                    <a:pt x="118754" y="201880"/>
                  </a:cubicBezTo>
                  <a:cubicBezTo>
                    <a:pt x="148442" y="132607"/>
                    <a:pt x="163286" y="66303"/>
                    <a:pt x="178130" y="0"/>
                  </a:cubicBez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93643" name="Object 7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58173132"/>
                </p:ext>
              </p:extLst>
            </p:nvPr>
          </p:nvGraphicFramePr>
          <p:xfrm>
            <a:off x="5445280" y="1278808"/>
            <a:ext cx="658812" cy="382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89" name="Equation" r:id="rId26" imgW="304560" imgH="177480" progId="Equation.DSMT4">
                    <p:embed/>
                  </p:oleObj>
                </mc:Choice>
                <mc:Fallback>
                  <p:oleObj name="Equation" r:id="rId26" imgW="304560" imgH="177480" progId="Equation.DSMT4">
                    <p:embed/>
                    <p:pic>
                      <p:nvPicPr>
                        <p:cNvPr id="0" name="Picture 2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45280" y="1278808"/>
                          <a:ext cx="658812" cy="382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" name="Line 68"/>
            <p:cNvSpPr>
              <a:spLocks noChangeShapeType="1"/>
            </p:cNvSpPr>
            <p:nvPr/>
          </p:nvSpPr>
          <p:spPr bwMode="auto">
            <a:xfrm>
              <a:off x="3892425" y="1241425"/>
              <a:ext cx="2484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19"/>
            <p:cNvSpPr>
              <a:spLocks noChangeShapeType="1"/>
            </p:cNvSpPr>
            <p:nvPr/>
          </p:nvSpPr>
          <p:spPr bwMode="auto">
            <a:xfrm>
              <a:off x="6379256" y="1013732"/>
              <a:ext cx="0" cy="614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9358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2269103"/>
                </p:ext>
              </p:extLst>
            </p:nvPr>
          </p:nvGraphicFramePr>
          <p:xfrm>
            <a:off x="6977289" y="3618593"/>
            <a:ext cx="152400" cy="220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90" name="Equation" r:id="rId28" imgW="126725" imgH="126725" progId="Equation.DSMT4">
                    <p:embed/>
                  </p:oleObj>
                </mc:Choice>
                <mc:Fallback>
                  <p:oleObj name="Equation" r:id="rId28" imgW="126725" imgH="126725" progId="Equation.DSMT4">
                    <p:embed/>
                    <p:pic>
                      <p:nvPicPr>
                        <p:cNvPr id="0" name="Picture 2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77289" y="3618593"/>
                          <a:ext cx="152400" cy="2206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3595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7275868"/>
                </p:ext>
              </p:extLst>
            </p:nvPr>
          </p:nvGraphicFramePr>
          <p:xfrm>
            <a:off x="7053489" y="2259807"/>
            <a:ext cx="633412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91" name="Equation" r:id="rId30" imgW="380880" imgH="241200" progId="Equation.DSMT4">
                    <p:embed/>
                  </p:oleObj>
                </mc:Choice>
                <mc:Fallback>
                  <p:oleObj name="Equation" r:id="rId30" imgW="380880" imgH="241200" progId="Equation.DSMT4">
                    <p:embed/>
                    <p:pic>
                      <p:nvPicPr>
                        <p:cNvPr id="0" name="Picture 2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53489" y="2259807"/>
                          <a:ext cx="633412" cy="400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3A84ED7-A3A8-3F58-A46D-B46D714D4C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090637"/>
              </p:ext>
            </p:extLst>
          </p:nvPr>
        </p:nvGraphicFramePr>
        <p:xfrm>
          <a:off x="6024563" y="909638"/>
          <a:ext cx="243046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2" name="Equation" r:id="rId32" imgW="1739880" imgH="406080" progId="Equation.DSMT4">
                  <p:embed/>
                </p:oleObj>
              </mc:Choice>
              <mc:Fallback>
                <p:oleObj name="Equation" r:id="rId32" imgW="17398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6024563" y="909638"/>
                        <a:ext cx="2430462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C5FF93F-8DE0-F451-2A3D-B363DBB771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307605"/>
              </p:ext>
            </p:extLst>
          </p:nvPr>
        </p:nvGraphicFramePr>
        <p:xfrm>
          <a:off x="5721200" y="1856869"/>
          <a:ext cx="3192462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3" name="Equation" r:id="rId34" imgW="2209680" imgH="406080" progId="Equation.DSMT4">
                  <p:embed/>
                </p:oleObj>
              </mc:Choice>
              <mc:Fallback>
                <p:oleObj name="Equation" r:id="rId34" imgW="22096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5721200" y="1856869"/>
                        <a:ext cx="3192462" cy="585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own Arrow 4"/>
          <p:cNvSpPr/>
          <p:nvPr/>
        </p:nvSpPr>
        <p:spPr>
          <a:xfrm>
            <a:off x="7332453" y="1518249"/>
            <a:ext cx="207034" cy="267419"/>
          </a:xfrm>
          <a:prstGeom prst="downArrow">
            <a:avLst/>
          </a:prstGeom>
          <a:solidFill>
            <a:srgbClr val="00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76" name="Text Box 60"/>
          <p:cNvSpPr txBox="1">
            <a:spLocks noChangeArrowheads="1"/>
          </p:cNvSpPr>
          <p:nvPr/>
        </p:nvSpPr>
        <p:spPr bwMode="auto">
          <a:xfrm>
            <a:off x="654051" y="955675"/>
            <a:ext cx="2317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Reverse problem: </a:t>
            </a:r>
          </a:p>
        </p:txBody>
      </p:sp>
      <p:graphicFrame>
        <p:nvGraphicFramePr>
          <p:cNvPr id="495679" name="Object 63"/>
          <p:cNvGraphicFramePr>
            <a:graphicFrameLocks noChangeAspect="1"/>
          </p:cNvGraphicFramePr>
          <p:nvPr/>
        </p:nvGraphicFramePr>
        <p:xfrm>
          <a:off x="1916113" y="1619250"/>
          <a:ext cx="1268412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6" name="Equation" r:id="rId4" imgW="558558" imgH="152334" progId="Equation.DSMT4">
                  <p:embed/>
                </p:oleObj>
              </mc:Choice>
              <mc:Fallback>
                <p:oleObj name="Equation" r:id="rId4" imgW="558558" imgH="152334" progId="Equation.DSMT4">
                  <p:embed/>
                  <p:pic>
                    <p:nvPicPr>
                      <p:cNvPr id="0" name="Picture 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6113" y="1619250"/>
                        <a:ext cx="1268412" cy="34448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5680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317364"/>
              </p:ext>
            </p:extLst>
          </p:nvPr>
        </p:nvGraphicFramePr>
        <p:xfrm>
          <a:off x="3317875" y="1600200"/>
          <a:ext cx="164465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7" name="Equation" r:id="rId6" imgW="990360" imgH="228600" progId="Equation.DSMT4">
                  <p:embed/>
                </p:oleObj>
              </mc:Choice>
              <mc:Fallback>
                <p:oleObj name="Equation" r:id="rId6" imgW="990360" imgH="228600" progId="Equation.DSMT4">
                  <p:embed/>
                  <p:pic>
                    <p:nvPicPr>
                      <p:cNvPr id="0" name="Picture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75" y="1600200"/>
                        <a:ext cx="1644650" cy="379413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5681" name="Text Box 65"/>
          <p:cNvSpPr txBox="1">
            <a:spLocks noChangeArrowheads="1"/>
          </p:cNvSpPr>
          <p:nvPr/>
        </p:nvSpPr>
        <p:spPr bwMode="auto">
          <a:xfrm>
            <a:off x="742950" y="1549400"/>
            <a:ext cx="10743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Given:</a:t>
            </a:r>
          </a:p>
        </p:txBody>
      </p:sp>
      <p:sp>
        <p:nvSpPr>
          <p:cNvPr id="495682" name="Text Box 66"/>
          <p:cNvSpPr txBox="1">
            <a:spLocks noChangeArrowheads="1"/>
          </p:cNvSpPr>
          <p:nvPr/>
        </p:nvSpPr>
        <p:spPr bwMode="auto">
          <a:xfrm>
            <a:off x="1611374" y="2228398"/>
            <a:ext cx="4108450" cy="366713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What is the unknown load impedance?</a:t>
            </a:r>
          </a:p>
        </p:txBody>
      </p:sp>
      <p:graphicFrame>
        <p:nvGraphicFramePr>
          <p:cNvPr id="495683" name="Object 67"/>
          <p:cNvGraphicFramePr>
            <a:graphicFrameLocks noChangeAspect="1"/>
          </p:cNvGraphicFramePr>
          <p:nvPr/>
        </p:nvGraphicFramePr>
        <p:xfrm>
          <a:off x="589955" y="2816848"/>
          <a:ext cx="22748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8" name="Equation" r:id="rId8" imgW="1002865" imgH="380835" progId="Equation.DSMT4">
                  <p:embed/>
                </p:oleObj>
              </mc:Choice>
              <mc:Fallback>
                <p:oleObj name="Equation" r:id="rId8" imgW="1002865" imgH="380835" progId="Equation.DSMT4">
                  <p:embed/>
                  <p:pic>
                    <p:nvPicPr>
                      <p:cNvPr id="0" name="Picture 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955" y="2816848"/>
                        <a:ext cx="2274887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5684" name="Object 68"/>
          <p:cNvGraphicFramePr>
            <a:graphicFrameLocks noChangeAspect="1"/>
          </p:cNvGraphicFramePr>
          <p:nvPr/>
        </p:nvGraphicFramePr>
        <p:xfrm>
          <a:off x="2251075" y="4070350"/>
          <a:ext cx="125571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9" name="Equation" r:id="rId10" imgW="596641" imgH="253890" progId="Equation.DSMT4">
                  <p:embed/>
                </p:oleObj>
              </mc:Choice>
              <mc:Fallback>
                <p:oleObj name="Equation" r:id="rId10" imgW="596641" imgH="253890" progId="Equation.DSMT4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1075" y="4070350"/>
                        <a:ext cx="1255713" cy="5365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5686" name="Object 70"/>
          <p:cNvGraphicFramePr>
            <a:graphicFrameLocks noChangeAspect="1"/>
          </p:cNvGraphicFramePr>
          <p:nvPr/>
        </p:nvGraphicFramePr>
        <p:xfrm>
          <a:off x="2335213" y="5929313"/>
          <a:ext cx="2205037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0" name="Equation" r:id="rId12" imgW="1079032" imgH="177723" progId="Equation.DSMT4">
                  <p:embed/>
                </p:oleObj>
              </mc:Choice>
              <mc:Fallback>
                <p:oleObj name="Equation" r:id="rId12" imgW="1079032" imgH="177723" progId="Equation.DSMT4">
                  <p:embed/>
                  <p:pic>
                    <p:nvPicPr>
                      <p:cNvPr id="0" name="Picture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5213" y="5929313"/>
                        <a:ext cx="2205037" cy="3667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5689" name="Object 73"/>
          <p:cNvGraphicFramePr>
            <a:graphicFrameLocks noChangeAspect="1"/>
          </p:cNvGraphicFramePr>
          <p:nvPr/>
        </p:nvGraphicFramePr>
        <p:xfrm>
          <a:off x="5779650" y="5035550"/>
          <a:ext cx="18002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1" name="Equation" r:id="rId14" imgW="990170" imgH="253890" progId="Equation.DSMT4">
                  <p:embed/>
                </p:oleObj>
              </mc:Choice>
              <mc:Fallback>
                <p:oleObj name="Equation" r:id="rId14" imgW="990170" imgH="253890" progId="Equation.DSMT4">
                  <p:embed/>
                  <p:pic>
                    <p:nvPicPr>
                      <p:cNvPr id="0" name="Picture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9650" y="5035550"/>
                        <a:ext cx="1800225" cy="4603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5690" name="AutoShape 74"/>
          <p:cNvSpPr>
            <a:spLocks noChangeArrowheads="1"/>
          </p:cNvSpPr>
          <p:nvPr/>
        </p:nvSpPr>
        <p:spPr bwMode="auto">
          <a:xfrm>
            <a:off x="3041179" y="3125617"/>
            <a:ext cx="465137" cy="246063"/>
          </a:xfrm>
          <a:prstGeom prst="rightArrow">
            <a:avLst>
              <a:gd name="adj1" fmla="val 50000"/>
              <a:gd name="adj2" fmla="val 47258"/>
            </a:avLst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5691" name="AutoShape 75"/>
          <p:cNvSpPr>
            <a:spLocks noChangeArrowheads="1"/>
          </p:cNvSpPr>
          <p:nvPr/>
        </p:nvSpPr>
        <p:spPr bwMode="auto">
          <a:xfrm>
            <a:off x="1577975" y="5973763"/>
            <a:ext cx="465138" cy="246062"/>
          </a:xfrm>
          <a:prstGeom prst="rightArrow">
            <a:avLst>
              <a:gd name="adj1" fmla="val 50000"/>
              <a:gd name="adj2" fmla="val 47258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5692" name="Line 76"/>
          <p:cNvSpPr>
            <a:spLocks noChangeShapeType="1"/>
          </p:cNvSpPr>
          <p:nvPr/>
        </p:nvSpPr>
        <p:spPr bwMode="auto">
          <a:xfrm>
            <a:off x="3596143" y="4340225"/>
            <a:ext cx="2003425" cy="766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5693" name="Line 77"/>
          <p:cNvSpPr>
            <a:spLocks noChangeShapeType="1"/>
          </p:cNvSpPr>
          <p:nvPr/>
        </p:nvSpPr>
        <p:spPr bwMode="auto">
          <a:xfrm flipV="1">
            <a:off x="4657725" y="5486400"/>
            <a:ext cx="928688" cy="625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5694" name="Text Box 78"/>
          <p:cNvSpPr txBox="1">
            <a:spLocks noChangeArrowheads="1"/>
          </p:cNvSpPr>
          <p:nvPr/>
        </p:nvSpPr>
        <p:spPr bwMode="auto">
          <a:xfrm>
            <a:off x="742950" y="171450"/>
            <a:ext cx="749333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Example (6.6, </a:t>
            </a:r>
            <a:r>
              <a:rPr lang="en-US" sz="2800" b="1" dirty="0" err="1">
                <a:solidFill>
                  <a:srgbClr val="FFFF00"/>
                </a:solidFill>
              </a:rPr>
              <a:t>Shen</a:t>
            </a:r>
            <a:r>
              <a:rPr lang="en-US" sz="2800" b="1" dirty="0">
                <a:solidFill>
                  <a:srgbClr val="FFFF00"/>
                </a:solidFill>
              </a:rPr>
              <a:t> and Kong) (cont.)</a:t>
            </a:r>
          </a:p>
        </p:txBody>
      </p:sp>
      <p:graphicFrame>
        <p:nvGraphicFramePr>
          <p:cNvPr id="495695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88478"/>
              </p:ext>
            </p:extLst>
          </p:nvPr>
        </p:nvGraphicFramePr>
        <p:xfrm>
          <a:off x="5656263" y="3967163"/>
          <a:ext cx="204470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2" name="Equation" r:id="rId16" imgW="901440" imgH="317160" progId="Equation.DSMT4">
                  <p:embed/>
                </p:oleObj>
              </mc:Choice>
              <mc:Fallback>
                <p:oleObj name="Equation" r:id="rId16" imgW="901440" imgH="317160" progId="Equation.DSMT4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6263" y="3967163"/>
                        <a:ext cx="2044700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DBCFDB-FD7F-4BFE-8868-1C760D5FDA6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108249" y="5825763"/>
            <a:ext cx="3717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(Note: Any multiple of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en-US" sz="1400" dirty="0">
                <a:sym typeface="Symbol"/>
              </a:rPr>
              <a:t> can be added to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  <a:sym typeface="Symbol"/>
              </a:rPr>
              <a:t></a:t>
            </a:r>
            <a:r>
              <a:rPr lang="en-US" sz="1400" dirty="0"/>
              <a:t>.)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10176" y="881248"/>
            <a:ext cx="3765344" cy="830997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This problem has practical significance: often we are interested in figuring out what an </a:t>
            </a:r>
            <a:r>
              <a:rPr lang="en-US" sz="1600" u="sng" dirty="0"/>
              <a:t>unknown</a:t>
            </a:r>
            <a:r>
              <a:rPr lang="en-US" sz="1600" dirty="0"/>
              <a:t> load is.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11281" y="6305797"/>
            <a:ext cx="10839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Solve for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  <a:sym typeface="Symbol"/>
              </a:rPr>
              <a:t></a:t>
            </a:r>
            <a:r>
              <a:rPr lang="en-US" sz="1400" dirty="0">
                <a:sym typeface="Symbol"/>
              </a:rPr>
              <a:t>.</a:t>
            </a:r>
            <a:endParaRPr lang="en-US" sz="1400" dirty="0"/>
          </a:p>
        </p:txBody>
      </p:sp>
      <p:graphicFrame>
        <p:nvGraphicFramePr>
          <p:cNvPr id="495697" name="Object 81"/>
          <p:cNvGraphicFramePr>
            <a:graphicFrameLocks noChangeAspect="1"/>
          </p:cNvGraphicFramePr>
          <p:nvPr/>
        </p:nvGraphicFramePr>
        <p:xfrm>
          <a:off x="3694917" y="3004173"/>
          <a:ext cx="259238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3" name="Equation" r:id="rId18" imgW="1143000" imgH="215900" progId="Equation.DSMT4">
                  <p:embed/>
                </p:oleObj>
              </mc:Choice>
              <mc:Fallback>
                <p:oleObj name="Equation" r:id="rId18" imgW="1143000" imgH="215900" progId="Equation.DSMT4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4917" y="3004173"/>
                        <a:ext cx="2592388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AutoShape 74"/>
          <p:cNvSpPr>
            <a:spLocks noChangeArrowheads="1"/>
          </p:cNvSpPr>
          <p:nvPr/>
        </p:nvSpPr>
        <p:spPr bwMode="auto">
          <a:xfrm>
            <a:off x="6459290" y="3125617"/>
            <a:ext cx="465137" cy="246063"/>
          </a:xfrm>
          <a:prstGeom prst="rightArrow">
            <a:avLst>
              <a:gd name="adj1" fmla="val 50000"/>
              <a:gd name="adj2" fmla="val 47258"/>
            </a:avLst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95698" name="Object 82"/>
          <p:cNvGraphicFramePr>
            <a:graphicFrameLocks noChangeAspect="1"/>
          </p:cNvGraphicFramePr>
          <p:nvPr/>
        </p:nvGraphicFramePr>
        <p:xfrm>
          <a:off x="7120825" y="2889079"/>
          <a:ext cx="169862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4" name="Equation" r:id="rId20" imgW="748975" imgH="317362" progId="Equation.DSMT4">
                  <p:embed/>
                </p:oleObj>
              </mc:Choice>
              <mc:Fallback>
                <p:oleObj name="Equation" r:id="rId20" imgW="748975" imgH="317362" progId="Equation.DSMT4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0825" y="2889079"/>
                        <a:ext cx="1698625" cy="7191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4834784" y="3857966"/>
            <a:ext cx="4283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so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25450" y="4943475"/>
            <a:ext cx="3786188" cy="714375"/>
            <a:chOff x="425450" y="4943475"/>
            <a:chExt cx="3786188" cy="714375"/>
          </a:xfrm>
        </p:grpSpPr>
        <p:graphicFrame>
          <p:nvGraphicFramePr>
            <p:cNvPr id="495685" name="Object 6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0412144"/>
                </p:ext>
              </p:extLst>
            </p:nvPr>
          </p:nvGraphicFramePr>
          <p:xfrm>
            <a:off x="425450" y="4943475"/>
            <a:ext cx="3786188" cy="714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05" name="Equation" r:id="rId22" imgW="1815840" imgH="342720" progId="Equation.DSMT4">
                    <p:embed/>
                  </p:oleObj>
                </mc:Choice>
                <mc:Fallback>
                  <p:oleObj name="Equation" r:id="rId22" imgW="1815840" imgH="342720" progId="Equation.DSMT4">
                    <p:embed/>
                    <p:pic>
                      <p:nvPicPr>
                        <p:cNvPr id="0" name="Picture 1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450" y="4943475"/>
                          <a:ext cx="3786188" cy="7143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" name="Straight Connector 2"/>
            <p:cNvCxnSpPr/>
            <p:nvPr/>
          </p:nvCxnSpPr>
          <p:spPr>
            <a:xfrm flipH="1">
              <a:off x="3916392" y="5124091"/>
              <a:ext cx="241540" cy="353683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2671313" y="5302370"/>
              <a:ext cx="241540" cy="353683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485" name="Picture 173" descr="Brady 60188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275" y="1800225"/>
            <a:ext cx="581026" cy="58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9733" name="Object 21"/>
          <p:cNvGraphicFramePr>
            <a:graphicFrameLocks noChangeAspect="1"/>
          </p:cNvGraphicFramePr>
          <p:nvPr/>
        </p:nvGraphicFramePr>
        <p:xfrm>
          <a:off x="973525" y="1923815"/>
          <a:ext cx="1791409" cy="920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6" name="Equation" r:id="rId4" imgW="837836" imgH="431613" progId="Equation.DSMT4">
                  <p:embed/>
                </p:oleObj>
              </mc:Choice>
              <mc:Fallback>
                <p:oleObj name="Equation" r:id="rId4" imgW="837836" imgH="431613" progId="Equation.DSMT4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525" y="1923815"/>
                        <a:ext cx="1791409" cy="9205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9734" name="Object 22"/>
          <p:cNvGraphicFramePr>
            <a:graphicFrameLocks noChangeAspect="1"/>
          </p:cNvGraphicFramePr>
          <p:nvPr/>
        </p:nvGraphicFramePr>
        <p:xfrm>
          <a:off x="4640923" y="2751872"/>
          <a:ext cx="22479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7" name="Equation" r:id="rId6" imgW="825500" imgH="381000" progId="Equation.DSMT4">
                  <p:embed/>
                </p:oleObj>
              </mc:Choice>
              <mc:Fallback>
                <p:oleObj name="Equation" r:id="rId6" imgW="825500" imgH="381000" progId="Equation.DSMT4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0923" y="2751872"/>
                        <a:ext cx="2247900" cy="10350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9735" name="AutoShape 23"/>
          <p:cNvSpPr>
            <a:spLocks noChangeArrowheads="1"/>
          </p:cNvSpPr>
          <p:nvPr/>
        </p:nvSpPr>
        <p:spPr bwMode="auto">
          <a:xfrm>
            <a:off x="3105150" y="2214863"/>
            <a:ext cx="654050" cy="261937"/>
          </a:xfrm>
          <a:prstGeom prst="rightArrow">
            <a:avLst>
              <a:gd name="adj1" fmla="val 50000"/>
              <a:gd name="adj2" fmla="val 62424"/>
            </a:avLst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99736" name="Object 24"/>
          <p:cNvGraphicFramePr>
            <a:graphicFrameLocks noChangeAspect="1"/>
          </p:cNvGraphicFramePr>
          <p:nvPr/>
        </p:nvGraphicFramePr>
        <p:xfrm>
          <a:off x="4181475" y="2095800"/>
          <a:ext cx="2682875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8" name="Equation" r:id="rId8" imgW="1091726" imgH="203112" progId="Equation.DSMT4">
                  <p:embed/>
                </p:oleObj>
              </mc:Choice>
              <mc:Fallback>
                <p:oleObj name="Equation" r:id="rId8" imgW="1091726" imgH="203112" progId="Equation.DSMT4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1475" y="2095800"/>
                        <a:ext cx="2682875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9739" name="Object 27"/>
          <p:cNvGraphicFramePr>
            <a:graphicFrameLocks noChangeAspect="1"/>
          </p:cNvGraphicFramePr>
          <p:nvPr/>
        </p:nvGraphicFramePr>
        <p:xfrm>
          <a:off x="2875788" y="5802725"/>
          <a:ext cx="3222625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9" name="Equation" r:id="rId10" imgW="1002865" imgH="203112" progId="Equation.DSMT4">
                  <p:embed/>
                </p:oleObj>
              </mc:Choice>
              <mc:Fallback>
                <p:oleObj name="Equation" r:id="rId10" imgW="1002865" imgH="203112" progId="Equation.DSMT4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5788" y="5802725"/>
                        <a:ext cx="3222625" cy="652462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9740" name="Text Box 28"/>
          <p:cNvSpPr txBox="1">
            <a:spLocks noChangeArrowheads="1"/>
          </p:cNvSpPr>
          <p:nvPr/>
        </p:nvSpPr>
        <p:spPr bwMode="auto">
          <a:xfrm>
            <a:off x="773113" y="5237905"/>
            <a:ext cx="24545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calculation yields: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DBCFDB-FD7F-4BFE-8868-1C760D5FDA6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4" name="Text Box 78"/>
          <p:cNvSpPr txBox="1">
            <a:spLocks noChangeArrowheads="1"/>
          </p:cNvSpPr>
          <p:nvPr/>
        </p:nvSpPr>
        <p:spPr bwMode="auto">
          <a:xfrm>
            <a:off x="866775" y="133350"/>
            <a:ext cx="749333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Example (6.6, </a:t>
            </a:r>
            <a:r>
              <a:rPr lang="en-US" sz="2800" b="1" dirty="0" err="1">
                <a:solidFill>
                  <a:srgbClr val="FFFF00"/>
                </a:solidFill>
              </a:rPr>
              <a:t>Shen</a:t>
            </a:r>
            <a:r>
              <a:rPr lang="en-US" sz="2800" b="1" dirty="0">
                <a:solidFill>
                  <a:srgbClr val="FFFF00"/>
                </a:solidFill>
              </a:rPr>
              <a:t> and Kong) (cont.)</a:t>
            </a:r>
          </a:p>
        </p:txBody>
      </p:sp>
      <p:graphicFrame>
        <p:nvGraphicFramePr>
          <p:cNvPr id="499741" name="Object 29"/>
          <p:cNvGraphicFramePr>
            <a:graphicFrameLocks noChangeAspect="1"/>
          </p:cNvGraphicFramePr>
          <p:nvPr/>
        </p:nvGraphicFramePr>
        <p:xfrm>
          <a:off x="950913" y="1048050"/>
          <a:ext cx="18002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0" name="Equation" r:id="rId12" imgW="990170" imgH="253890" progId="Equation.DSMT4">
                  <p:embed/>
                </p:oleObj>
              </mc:Choice>
              <mc:Fallback>
                <p:oleObj name="Equation" r:id="rId12" imgW="990170" imgH="253890" progId="Equation.DSMT4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913" y="1048050"/>
                        <a:ext cx="1800225" cy="4603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9742" name="Object 30"/>
          <p:cNvGraphicFramePr>
            <a:graphicFrameLocks noChangeAspect="1"/>
          </p:cNvGraphicFramePr>
          <p:nvPr/>
        </p:nvGraphicFramePr>
        <p:xfrm>
          <a:off x="3759222" y="4208173"/>
          <a:ext cx="2594077" cy="88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1" name="Equation" r:id="rId14" imgW="1193282" imgH="406224" progId="Equation.DSMT4">
                  <p:embed/>
                </p:oleObj>
              </mc:Choice>
              <mc:Fallback>
                <p:oleObj name="Equation" r:id="rId14" imgW="1193282" imgH="406224" progId="Equation.DSMT4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9222" y="4208173"/>
                        <a:ext cx="2594077" cy="88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1840220" y="4426001"/>
            <a:ext cx="18389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Hence, we have</a:t>
            </a:r>
          </a:p>
        </p:txBody>
      </p:sp>
      <p:sp>
        <p:nvSpPr>
          <p:cNvPr id="16" name="AutoShape 23"/>
          <p:cNvSpPr>
            <a:spLocks noChangeArrowheads="1"/>
          </p:cNvSpPr>
          <p:nvPr/>
        </p:nvSpPr>
        <p:spPr bwMode="auto">
          <a:xfrm>
            <a:off x="3791940" y="3139160"/>
            <a:ext cx="654050" cy="261937"/>
          </a:xfrm>
          <a:prstGeom prst="rightArrow">
            <a:avLst>
              <a:gd name="adj1" fmla="val 50000"/>
              <a:gd name="adj2" fmla="val 62424"/>
            </a:avLst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564087" y="5747658"/>
            <a:ext cx="1681288" cy="738664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We have solved for the unknown load impedance!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Text Box 2"/>
          <p:cNvSpPr txBox="1">
            <a:spLocks noChangeArrowheads="1"/>
          </p:cNvSpPr>
          <p:nvPr/>
        </p:nvSpPr>
        <p:spPr bwMode="auto">
          <a:xfrm>
            <a:off x="1066800" y="133350"/>
            <a:ext cx="71501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Generalized Reflection Coefficient</a:t>
            </a:r>
          </a:p>
        </p:txBody>
      </p:sp>
      <p:graphicFrame>
        <p:nvGraphicFramePr>
          <p:cNvPr id="466980" name="Object 36"/>
          <p:cNvGraphicFramePr>
            <a:graphicFrameLocks noChangeAspect="1"/>
          </p:cNvGraphicFramePr>
          <p:nvPr/>
        </p:nvGraphicFramePr>
        <p:xfrm>
          <a:off x="2046288" y="3848100"/>
          <a:ext cx="48641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8" name="Equation" r:id="rId4" imgW="2946400" imgH="304800" progId="Equation.DSMT4">
                  <p:embed/>
                </p:oleObj>
              </mc:Choice>
              <mc:Fallback>
                <p:oleObj name="Equation" r:id="rId4" imgW="2946400" imgH="304800" progId="Equation.DSMT4">
                  <p:embed/>
                  <p:pic>
                    <p:nvPicPr>
                      <p:cNvPr id="0" name="Picture 2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288" y="3848100"/>
                        <a:ext cx="486410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6985" name="Text Box 41"/>
          <p:cNvSpPr txBox="1">
            <a:spLocks noChangeArrowheads="1"/>
          </p:cNvSpPr>
          <p:nvPr/>
        </p:nvSpPr>
        <p:spPr bwMode="auto">
          <a:xfrm>
            <a:off x="556450" y="909061"/>
            <a:ext cx="7177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Define the </a:t>
            </a:r>
            <a:r>
              <a:rPr lang="en-US" dirty="0">
                <a:solidFill>
                  <a:srgbClr val="FF0000"/>
                </a:solidFill>
              </a:rPr>
              <a:t>“generalized reflection coefficient”</a:t>
            </a:r>
            <a:r>
              <a:rPr lang="en-US" dirty="0">
                <a:solidFill>
                  <a:srgbClr val="0000FF"/>
                </a:solidFill>
              </a:rPr>
              <a:t> at a point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sz="2000" baseline="-25000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baseline="-25000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on the line: </a:t>
            </a:r>
          </a:p>
        </p:txBody>
      </p:sp>
      <p:graphicFrame>
        <p:nvGraphicFramePr>
          <p:cNvPr id="466986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472042"/>
              </p:ext>
            </p:extLst>
          </p:nvPr>
        </p:nvGraphicFramePr>
        <p:xfrm>
          <a:off x="5054600" y="5699506"/>
          <a:ext cx="23749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9" name="Equation" r:id="rId6" imgW="1206500" imgH="279400" progId="Equation.DSMT4">
                  <p:embed/>
                </p:oleObj>
              </mc:Choice>
              <mc:Fallback>
                <p:oleObj name="Equation" r:id="rId6" imgW="1206500" imgH="279400" progId="Equation.DSMT4">
                  <p:embed/>
                  <p:pic>
                    <p:nvPicPr>
                      <p:cNvPr id="0" name="Picture 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4600" y="5699506"/>
                        <a:ext cx="2374900" cy="5492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8575">
                        <a:noFill/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6988" name="Object 44"/>
          <p:cNvGraphicFramePr>
            <a:graphicFrameLocks noChangeAspect="1"/>
          </p:cNvGraphicFramePr>
          <p:nvPr/>
        </p:nvGraphicFramePr>
        <p:xfrm>
          <a:off x="1878636" y="5565775"/>
          <a:ext cx="1893264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0" name="Equation" r:id="rId8" imgW="1016000" imgH="469900" progId="Equation.DSMT4">
                  <p:embed/>
                </p:oleObj>
              </mc:Choice>
              <mc:Fallback>
                <p:oleObj name="Equation" r:id="rId8" imgW="1016000" imgH="469900" progId="Equation.DSMT4">
                  <p:embed/>
                  <p:pic>
                    <p:nvPicPr>
                      <p:cNvPr id="0" name="Picture 2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8636" y="5565775"/>
                        <a:ext cx="1893264" cy="8731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6989" name="AutoShape 45"/>
          <p:cNvSpPr>
            <a:spLocks noChangeArrowheads="1"/>
          </p:cNvSpPr>
          <p:nvPr/>
        </p:nvSpPr>
        <p:spPr bwMode="auto">
          <a:xfrm>
            <a:off x="4114800" y="5847143"/>
            <a:ext cx="571500" cy="266700"/>
          </a:xfrm>
          <a:prstGeom prst="rightArrow">
            <a:avLst>
              <a:gd name="adj1" fmla="val 50000"/>
              <a:gd name="adj2" fmla="val 53571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DBCFDB-FD7F-4BFE-8868-1C760D5FDA69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2" name="Object 53"/>
          <p:cNvGraphicFramePr>
            <a:graphicFrameLocks noChangeAspect="1"/>
          </p:cNvGraphicFramePr>
          <p:nvPr/>
        </p:nvGraphicFramePr>
        <p:xfrm>
          <a:off x="2798989" y="4530499"/>
          <a:ext cx="3938588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1" name="Equation" r:id="rId10" imgW="2387600" imgH="266700" progId="Equation.DSMT4">
                  <p:embed/>
                </p:oleObj>
              </mc:Choice>
              <mc:Fallback>
                <p:oleObj name="Equation" r:id="rId10" imgW="2387600" imgH="266700" progId="Equation.DSMT4">
                  <p:embed/>
                  <p:pic>
                    <p:nvPicPr>
                      <p:cNvPr id="0" name="Picture 2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8989" y="4530499"/>
                        <a:ext cx="3938588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DDDD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7" name="Group 86"/>
          <p:cNvGrpSpPr/>
          <p:nvPr/>
        </p:nvGrpSpPr>
        <p:grpSpPr>
          <a:xfrm>
            <a:off x="588963" y="1662113"/>
            <a:ext cx="7847012" cy="2362200"/>
            <a:chOff x="588963" y="1662113"/>
            <a:chExt cx="7847012" cy="2362200"/>
          </a:xfrm>
        </p:grpSpPr>
        <p:sp>
          <p:nvSpPr>
            <p:cNvPr id="46" name="Line 212"/>
            <p:cNvSpPr>
              <a:spLocks noChangeShapeType="1"/>
            </p:cNvSpPr>
            <p:nvPr/>
          </p:nvSpPr>
          <p:spPr bwMode="auto">
            <a:xfrm>
              <a:off x="7734300" y="2306638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213"/>
            <p:cNvSpPr>
              <a:spLocks noChangeShapeType="1"/>
            </p:cNvSpPr>
            <p:nvPr/>
          </p:nvSpPr>
          <p:spPr bwMode="auto">
            <a:xfrm flipH="1">
              <a:off x="7734300" y="2801938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Oval 232"/>
            <p:cNvSpPr>
              <a:spLocks noChangeArrowheads="1"/>
            </p:cNvSpPr>
            <p:nvPr/>
          </p:nvSpPr>
          <p:spPr bwMode="auto">
            <a:xfrm>
              <a:off x="3668713" y="2259466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233"/>
            <p:cNvSpPr>
              <a:spLocks noChangeArrowheads="1"/>
            </p:cNvSpPr>
            <p:nvPr/>
          </p:nvSpPr>
          <p:spPr bwMode="auto">
            <a:xfrm>
              <a:off x="3643313" y="299243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242"/>
            <p:cNvSpPr>
              <a:spLocks noChangeShapeType="1"/>
            </p:cNvSpPr>
            <p:nvPr/>
          </p:nvSpPr>
          <p:spPr bwMode="auto">
            <a:xfrm>
              <a:off x="7750175" y="3729038"/>
              <a:ext cx="685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244"/>
            <p:cNvSpPr>
              <a:spLocks noChangeShapeType="1"/>
            </p:cNvSpPr>
            <p:nvPr/>
          </p:nvSpPr>
          <p:spPr bwMode="auto">
            <a:xfrm>
              <a:off x="7737475" y="3500438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Text Box 249"/>
            <p:cNvSpPr txBox="1">
              <a:spLocks noChangeArrowheads="1"/>
            </p:cNvSpPr>
            <p:nvPr/>
          </p:nvSpPr>
          <p:spPr bwMode="auto">
            <a:xfrm>
              <a:off x="4984750" y="2295525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54" name="Text Box 250"/>
            <p:cNvSpPr txBox="1">
              <a:spLocks noChangeArrowheads="1"/>
            </p:cNvSpPr>
            <p:nvPr/>
          </p:nvSpPr>
          <p:spPr bwMode="auto">
            <a:xfrm>
              <a:off x="5026025" y="2752725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55" name="Line 252"/>
            <p:cNvSpPr>
              <a:spLocks noChangeShapeType="1"/>
            </p:cNvSpPr>
            <p:nvPr/>
          </p:nvSpPr>
          <p:spPr bwMode="auto">
            <a:xfrm flipV="1">
              <a:off x="4638676" y="2307537"/>
              <a:ext cx="53340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AutoShape 271"/>
            <p:cNvSpPr>
              <a:spLocks noChangeArrowheads="1"/>
            </p:cNvSpPr>
            <p:nvPr/>
          </p:nvSpPr>
          <p:spPr bwMode="auto">
            <a:xfrm rot="5400000">
              <a:off x="7210425" y="2284413"/>
              <a:ext cx="227013" cy="417513"/>
            </a:xfrm>
            <a:custGeom>
              <a:avLst/>
              <a:gdLst>
                <a:gd name="T0" fmla="*/ 9250 w 21600"/>
                <a:gd name="T1" fmla="*/ 0 h 21600"/>
                <a:gd name="T2" fmla="*/ 3055 w 21600"/>
                <a:gd name="T3" fmla="*/ 21600 h 21600"/>
                <a:gd name="T4" fmla="*/ 9725 w 21600"/>
                <a:gd name="T5" fmla="*/ 8310 h 21600"/>
                <a:gd name="T6" fmla="*/ 15662 w 21600"/>
                <a:gd name="T7" fmla="*/ 14285 h 21600"/>
                <a:gd name="T8" fmla="*/ 21600 w 21600"/>
                <a:gd name="T9" fmla="*/ 8310 h 21600"/>
                <a:gd name="T10" fmla="*/ 17694720 60000 65536"/>
                <a:gd name="T11" fmla="*/ 5898240 60000 65536"/>
                <a:gd name="T12" fmla="*/ 5898240 60000 65536"/>
                <a:gd name="T13" fmla="*/ 5898240 60000 65536"/>
                <a:gd name="T14" fmla="*/ 0 60000 65536"/>
                <a:gd name="T15" fmla="*/ 0 w 21600"/>
                <a:gd name="T16" fmla="*/ 8310 h 21600"/>
                <a:gd name="T17" fmla="*/ 611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15662" y="14285"/>
                  </a:moveTo>
                  <a:lnTo>
                    <a:pt x="21600" y="8310"/>
                  </a:lnTo>
                  <a:lnTo>
                    <a:pt x="18630" y="8310"/>
                  </a:lnTo>
                  <a:cubicBezTo>
                    <a:pt x="18630" y="3721"/>
                    <a:pt x="14430" y="0"/>
                    <a:pt x="9250" y="0"/>
                  </a:cubicBezTo>
                  <a:cubicBezTo>
                    <a:pt x="4141" y="0"/>
                    <a:pt x="0" y="3799"/>
                    <a:pt x="0" y="8485"/>
                  </a:cubicBezTo>
                  <a:lnTo>
                    <a:pt x="0" y="21600"/>
                  </a:lnTo>
                  <a:lnTo>
                    <a:pt x="6110" y="21600"/>
                  </a:lnTo>
                  <a:lnTo>
                    <a:pt x="6110" y="8310"/>
                  </a:lnTo>
                  <a:cubicBezTo>
                    <a:pt x="6110" y="6947"/>
                    <a:pt x="7362" y="5842"/>
                    <a:pt x="8907" y="5842"/>
                  </a:cubicBezTo>
                  <a:lnTo>
                    <a:pt x="9725" y="5842"/>
                  </a:lnTo>
                  <a:cubicBezTo>
                    <a:pt x="11269" y="5842"/>
                    <a:pt x="12520" y="6947"/>
                    <a:pt x="12520" y="8310"/>
                  </a:cubicBezTo>
                  <a:lnTo>
                    <a:pt x="9725" y="831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7" name="Object 272"/>
            <p:cNvGraphicFramePr>
              <a:graphicFrameLocks noChangeAspect="1"/>
            </p:cNvGraphicFramePr>
            <p:nvPr/>
          </p:nvGraphicFramePr>
          <p:xfrm>
            <a:off x="7196138" y="1765300"/>
            <a:ext cx="396875" cy="442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72" name="Equation" r:id="rId12" imgW="203112" imgH="228501" progId="Equation.DSMT4">
                    <p:embed/>
                  </p:oleObj>
                </mc:Choice>
                <mc:Fallback>
                  <p:oleObj name="Equation" r:id="rId12" imgW="203112" imgH="228501" progId="Equation.DSMT4">
                    <p:embed/>
                    <p:pic>
                      <p:nvPicPr>
                        <p:cNvPr id="0" name="Picture 2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96138" y="1765300"/>
                          <a:ext cx="396875" cy="442913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9" name="Rectangle 211"/>
            <p:cNvSpPr>
              <a:spLocks noChangeArrowheads="1"/>
            </p:cNvSpPr>
            <p:nvPr/>
          </p:nvSpPr>
          <p:spPr bwMode="auto">
            <a:xfrm>
              <a:off x="7620000" y="2497138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0" name="Object 276"/>
            <p:cNvGraphicFramePr>
              <a:graphicFrameLocks noChangeAspect="1"/>
            </p:cNvGraphicFramePr>
            <p:nvPr/>
          </p:nvGraphicFramePr>
          <p:xfrm>
            <a:off x="3941763" y="2484438"/>
            <a:ext cx="314325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73" name="Equation" r:id="rId14" imgW="190500" imgH="228600" progId="Equation.DSMT4">
                    <p:embed/>
                  </p:oleObj>
                </mc:Choice>
                <mc:Fallback>
                  <p:oleObj name="Equation" r:id="rId14" imgW="190500" imgH="228600" progId="Equation.DSMT4">
                    <p:embed/>
                    <p:pic>
                      <p:nvPicPr>
                        <p:cNvPr id="0" name="Picture 2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1763" y="2484438"/>
                          <a:ext cx="314325" cy="377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ct 277"/>
            <p:cNvGraphicFramePr>
              <a:graphicFrameLocks noChangeAspect="1"/>
            </p:cNvGraphicFramePr>
            <p:nvPr/>
          </p:nvGraphicFramePr>
          <p:xfrm>
            <a:off x="2884488" y="1711325"/>
            <a:ext cx="334962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74" name="Equation" r:id="rId16" imgW="203112" imgH="241195" progId="Equation.DSMT4">
                    <p:embed/>
                  </p:oleObj>
                </mc:Choice>
                <mc:Fallback>
                  <p:oleObj name="Equation" r:id="rId16" imgW="203112" imgH="241195" progId="Equation.DSMT4">
                    <p:embed/>
                    <p:pic>
                      <p:nvPicPr>
                        <p:cNvPr id="0" name="Picture 2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4488" y="1711325"/>
                          <a:ext cx="334962" cy="400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" name="Object 278"/>
            <p:cNvGraphicFramePr>
              <a:graphicFrameLocks noChangeAspect="1"/>
            </p:cNvGraphicFramePr>
            <p:nvPr/>
          </p:nvGraphicFramePr>
          <p:xfrm>
            <a:off x="5141913" y="1835150"/>
            <a:ext cx="544512" cy="420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75" name="Equation" r:id="rId18" imgW="330057" imgH="253890" progId="Equation.DSMT4">
                    <p:embed/>
                  </p:oleObj>
                </mc:Choice>
                <mc:Fallback>
                  <p:oleObj name="Equation" r:id="rId18" imgW="330057" imgH="253890" progId="Equation.DSMT4">
                    <p:embed/>
                    <p:pic>
                      <p:nvPicPr>
                        <p:cNvPr id="0" name="Picture 2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1913" y="1835150"/>
                          <a:ext cx="544512" cy="420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" name="Object 279"/>
            <p:cNvGraphicFramePr>
              <a:graphicFrameLocks noChangeAspect="1"/>
            </p:cNvGraphicFramePr>
            <p:nvPr/>
          </p:nvGraphicFramePr>
          <p:xfrm>
            <a:off x="5311775" y="2482850"/>
            <a:ext cx="585788" cy="420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76" name="Equation" r:id="rId20" imgW="355292" imgH="253780" progId="Equation.DSMT4">
                    <p:embed/>
                  </p:oleObj>
                </mc:Choice>
                <mc:Fallback>
                  <p:oleObj name="Equation" r:id="rId20" imgW="355292" imgH="253780" progId="Equation.DSMT4">
                    <p:embed/>
                    <p:pic>
                      <p:nvPicPr>
                        <p:cNvPr id="0" name="Picture 2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11775" y="2482850"/>
                          <a:ext cx="585788" cy="420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" name="Object 280"/>
            <p:cNvGraphicFramePr>
              <a:graphicFrameLocks noChangeAspect="1"/>
            </p:cNvGraphicFramePr>
            <p:nvPr/>
          </p:nvGraphicFramePr>
          <p:xfrm>
            <a:off x="7999413" y="2474913"/>
            <a:ext cx="334962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77" name="Equation" r:id="rId22" imgW="203112" imgH="228501" progId="Equation.DSMT4">
                    <p:embed/>
                  </p:oleObj>
                </mc:Choice>
                <mc:Fallback>
                  <p:oleObj name="Equation" r:id="rId22" imgW="203112" imgH="228501" progId="Equation.DSMT4">
                    <p:embed/>
                    <p:pic>
                      <p:nvPicPr>
                        <p:cNvPr id="0" name="Picture 2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9413" y="2474913"/>
                          <a:ext cx="334962" cy="377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" name="Object 281"/>
            <p:cNvGraphicFramePr>
              <a:graphicFrameLocks noChangeAspect="1"/>
            </p:cNvGraphicFramePr>
            <p:nvPr/>
          </p:nvGraphicFramePr>
          <p:xfrm>
            <a:off x="7435850" y="3116263"/>
            <a:ext cx="565150" cy="293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78" name="Equation" r:id="rId24" imgW="342603" imgH="177646" progId="Equation.DSMT4">
                    <p:embed/>
                  </p:oleObj>
                </mc:Choice>
                <mc:Fallback>
                  <p:oleObj name="Equation" r:id="rId24" imgW="342603" imgH="177646" progId="Equation.DSMT4">
                    <p:embed/>
                    <p:pic>
                      <p:nvPicPr>
                        <p:cNvPr id="0" name="Picture 2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35850" y="3116263"/>
                          <a:ext cx="565150" cy="293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" name="Object 282"/>
            <p:cNvGraphicFramePr>
              <a:graphicFrameLocks noChangeAspect="1"/>
            </p:cNvGraphicFramePr>
            <p:nvPr/>
          </p:nvGraphicFramePr>
          <p:xfrm>
            <a:off x="8013700" y="3814763"/>
            <a:ext cx="188913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79" name="Equation" r:id="rId26" imgW="114102" imgH="126780" progId="Equation.DSMT4">
                    <p:embed/>
                  </p:oleObj>
                </mc:Choice>
                <mc:Fallback>
                  <p:oleObj name="Equation" r:id="rId26" imgW="114102" imgH="126780" progId="Equation.DSMT4">
                    <p:embed/>
                    <p:pic>
                      <p:nvPicPr>
                        <p:cNvPr id="0" name="Picture 2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13700" y="3814763"/>
                          <a:ext cx="188913" cy="209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7" name="Group 55"/>
            <p:cNvGrpSpPr/>
            <p:nvPr/>
          </p:nvGrpSpPr>
          <p:grpSpPr>
            <a:xfrm>
              <a:off x="2355850" y="2268538"/>
              <a:ext cx="317500" cy="800100"/>
              <a:chOff x="2346325" y="3201988"/>
              <a:chExt cx="317500" cy="800100"/>
            </a:xfrm>
          </p:grpSpPr>
          <p:sp>
            <p:nvSpPr>
              <p:cNvPr id="70" name="Oval 209"/>
              <p:cNvSpPr>
                <a:spLocks noChangeArrowheads="1"/>
              </p:cNvSpPr>
              <p:nvPr/>
            </p:nvSpPr>
            <p:spPr bwMode="auto">
              <a:xfrm>
                <a:off x="2462213" y="3925888"/>
                <a:ext cx="76200" cy="762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230"/>
              <p:cNvSpPr>
                <a:spLocks noChangeArrowheads="1"/>
              </p:cNvSpPr>
              <p:nvPr/>
            </p:nvSpPr>
            <p:spPr bwMode="auto">
              <a:xfrm>
                <a:off x="2462213" y="3201988"/>
                <a:ext cx="76200" cy="762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Oval 235"/>
              <p:cNvSpPr>
                <a:spLocks noChangeArrowheads="1"/>
              </p:cNvSpPr>
              <p:nvPr/>
            </p:nvSpPr>
            <p:spPr bwMode="auto">
              <a:xfrm>
                <a:off x="2374900" y="3481388"/>
                <a:ext cx="266700" cy="266700"/>
              </a:xfrm>
              <a:prstGeom prst="ellipse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236"/>
              <p:cNvSpPr>
                <a:spLocks noChangeShapeType="1"/>
              </p:cNvSpPr>
              <p:nvPr/>
            </p:nvSpPr>
            <p:spPr bwMode="auto">
              <a:xfrm>
                <a:off x="2508250" y="3240088"/>
                <a:ext cx="0" cy="241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237"/>
              <p:cNvSpPr>
                <a:spLocks noChangeShapeType="1"/>
              </p:cNvSpPr>
              <p:nvPr/>
            </p:nvSpPr>
            <p:spPr bwMode="auto">
              <a:xfrm>
                <a:off x="2508250" y="3748088"/>
                <a:ext cx="0" cy="2159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Text Box 249"/>
              <p:cNvSpPr txBox="1">
                <a:spLocks noChangeArrowheads="1"/>
              </p:cNvSpPr>
              <p:nvPr/>
            </p:nvSpPr>
            <p:spPr bwMode="auto">
              <a:xfrm>
                <a:off x="2346325" y="3400425"/>
                <a:ext cx="3175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76" name="Text Box 250"/>
              <p:cNvSpPr txBox="1">
                <a:spLocks noChangeArrowheads="1"/>
              </p:cNvSpPr>
              <p:nvPr/>
            </p:nvSpPr>
            <p:spPr bwMode="auto">
              <a:xfrm>
                <a:off x="2378075" y="3495675"/>
                <a:ext cx="26035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-</a:t>
                </a:r>
              </a:p>
            </p:txBody>
          </p:sp>
        </p:grpSp>
        <p:graphicFrame>
          <p:nvGraphicFramePr>
            <p:cNvPr id="68" name="Object 283"/>
            <p:cNvGraphicFramePr>
              <a:graphicFrameLocks noChangeAspect="1"/>
            </p:cNvGraphicFramePr>
            <p:nvPr/>
          </p:nvGraphicFramePr>
          <p:xfrm>
            <a:off x="1981200" y="2541588"/>
            <a:ext cx="292100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80" name="Equation" r:id="rId28" imgW="177646" imgH="241091" progId="Equation.DSMT4">
                    <p:embed/>
                  </p:oleObj>
                </mc:Choice>
                <mc:Fallback>
                  <p:oleObj name="Equation" r:id="rId28" imgW="177646" imgH="241091" progId="Equation.DSMT4">
                    <p:embed/>
                    <p:pic>
                      <p:nvPicPr>
                        <p:cNvPr id="0" name="Picture 2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1200" y="2541588"/>
                          <a:ext cx="292100" cy="398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9" name="Object 284"/>
            <p:cNvGraphicFramePr>
              <a:graphicFrameLocks noChangeAspect="1"/>
            </p:cNvGraphicFramePr>
            <p:nvPr/>
          </p:nvGraphicFramePr>
          <p:xfrm>
            <a:off x="588963" y="2231436"/>
            <a:ext cx="1706562" cy="2466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81" name="Equation" r:id="rId30" imgW="1231366" imgH="177723" progId="Equation.DSMT4">
                    <p:embed/>
                  </p:oleObj>
                </mc:Choice>
                <mc:Fallback>
                  <p:oleObj name="Equation" r:id="rId30" imgW="1231366" imgH="177723" progId="Equation.DSMT4">
                    <p:embed/>
                    <p:pic>
                      <p:nvPicPr>
                        <p:cNvPr id="0" name="Picture 2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8963" y="2231436"/>
                          <a:ext cx="1706562" cy="2466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7" name="Line 47"/>
            <p:cNvSpPr>
              <a:spLocks noChangeShapeType="1"/>
            </p:cNvSpPr>
            <p:nvPr/>
          </p:nvSpPr>
          <p:spPr bwMode="auto">
            <a:xfrm>
              <a:off x="4940300" y="1870076"/>
              <a:ext cx="0" cy="15367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AutoShape 49"/>
            <p:cNvSpPr>
              <a:spLocks noChangeArrowheads="1"/>
            </p:cNvSpPr>
            <p:nvPr/>
          </p:nvSpPr>
          <p:spPr bwMode="auto">
            <a:xfrm>
              <a:off x="4314825" y="1777041"/>
              <a:ext cx="472835" cy="147009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AutoShape 50"/>
            <p:cNvSpPr>
              <a:spLocks noChangeArrowheads="1"/>
            </p:cNvSpPr>
            <p:nvPr/>
          </p:nvSpPr>
          <p:spPr bwMode="auto">
            <a:xfrm flipH="1">
              <a:off x="4308475" y="2027208"/>
              <a:ext cx="461933" cy="147668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0" name="Object 51"/>
            <p:cNvGraphicFramePr>
              <a:graphicFrameLocks noChangeAspect="1"/>
            </p:cNvGraphicFramePr>
            <p:nvPr/>
          </p:nvGraphicFramePr>
          <p:xfrm>
            <a:off x="3609975" y="1662113"/>
            <a:ext cx="622300" cy="328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82" name="Equation" r:id="rId32" imgW="482391" imgH="253890" progId="Equation.DSMT4">
                    <p:embed/>
                  </p:oleObj>
                </mc:Choice>
                <mc:Fallback>
                  <p:oleObj name="Equation" r:id="rId32" imgW="482391" imgH="253890" progId="Equation.DSMT4">
                    <p:embed/>
                    <p:pic>
                      <p:nvPicPr>
                        <p:cNvPr id="0" name="Picture 2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9975" y="1662113"/>
                          <a:ext cx="622300" cy="328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7010" name="Object 51"/>
            <p:cNvGraphicFramePr>
              <a:graphicFrameLocks noChangeAspect="1"/>
            </p:cNvGraphicFramePr>
            <p:nvPr/>
          </p:nvGraphicFramePr>
          <p:xfrm>
            <a:off x="3619500" y="1919288"/>
            <a:ext cx="622300" cy="328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83" name="Equation" r:id="rId34" imgW="482391" imgH="253890" progId="Equation.DSMT4">
                    <p:embed/>
                  </p:oleObj>
                </mc:Choice>
                <mc:Fallback>
                  <p:oleObj name="Equation" r:id="rId34" imgW="482391" imgH="253890" progId="Equation.DSMT4">
                    <p:embed/>
                    <p:pic>
                      <p:nvPicPr>
                        <p:cNvPr id="0" name="Picture 2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19500" y="1919288"/>
                          <a:ext cx="622300" cy="328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7011" name="Object 67"/>
            <p:cNvGraphicFramePr>
              <a:graphicFrameLocks noChangeAspect="1"/>
            </p:cNvGraphicFramePr>
            <p:nvPr/>
          </p:nvGraphicFramePr>
          <p:xfrm>
            <a:off x="5076825" y="3227388"/>
            <a:ext cx="273050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84" name="Equation" r:id="rId36" imgW="165028" imgH="228501" progId="Equation.DSMT4">
                    <p:embed/>
                  </p:oleObj>
                </mc:Choice>
                <mc:Fallback>
                  <p:oleObj name="Equation" r:id="rId36" imgW="165028" imgH="228501" progId="Equation.DSMT4">
                    <p:embed/>
                    <p:pic>
                      <p:nvPicPr>
                        <p:cNvPr id="0" name="Picture 2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6825" y="3227388"/>
                          <a:ext cx="273050" cy="377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5" name="Straight Connector 84"/>
            <p:cNvCxnSpPr/>
            <p:nvPr/>
          </p:nvCxnSpPr>
          <p:spPr>
            <a:xfrm>
              <a:off x="2505075" y="3038475"/>
              <a:ext cx="5238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2505075" y="2305050"/>
              <a:ext cx="5238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227"/>
            <p:cNvSpPr>
              <a:spLocks noChangeArrowheads="1"/>
            </p:cNvSpPr>
            <p:nvPr/>
          </p:nvSpPr>
          <p:spPr bwMode="auto">
            <a:xfrm>
              <a:off x="2857500" y="2217738"/>
              <a:ext cx="393700" cy="17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Text Box 2"/>
          <p:cNvSpPr txBox="1">
            <a:spLocks noChangeArrowheads="1"/>
          </p:cNvSpPr>
          <p:nvPr/>
        </p:nvSpPr>
        <p:spPr bwMode="auto">
          <a:xfrm>
            <a:off x="342900" y="133350"/>
            <a:ext cx="839787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Generalized Reflection Coefficient (cont.)</a:t>
            </a:r>
          </a:p>
        </p:txBody>
      </p:sp>
      <p:sp>
        <p:nvSpPr>
          <p:cNvPr id="471091" name="Text Box 51"/>
          <p:cNvSpPr txBox="1">
            <a:spLocks noChangeArrowheads="1"/>
          </p:cNvSpPr>
          <p:nvPr/>
        </p:nvSpPr>
        <p:spPr bwMode="auto">
          <a:xfrm>
            <a:off x="1675432" y="1252601"/>
            <a:ext cx="6176962" cy="67710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We identify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(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baseline="-250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0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) as the reflection coefficient at the point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sz="2000" baseline="-250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0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,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with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in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 acting as the load impedance.</a:t>
            </a:r>
          </a:p>
        </p:txBody>
      </p:sp>
      <p:sp>
        <p:nvSpPr>
          <p:cNvPr id="471092" name="Text Box 52"/>
          <p:cNvSpPr txBox="1">
            <a:spLocks noChangeArrowheads="1"/>
          </p:cNvSpPr>
          <p:nvPr/>
        </p:nvSpPr>
        <p:spPr bwMode="auto">
          <a:xfrm>
            <a:off x="2007570" y="4951351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471093" name="Object 53"/>
          <p:cNvGraphicFramePr>
            <a:graphicFrameLocks noChangeAspect="1"/>
          </p:cNvGraphicFramePr>
          <p:nvPr/>
        </p:nvGraphicFramePr>
        <p:xfrm>
          <a:off x="3463287" y="5352720"/>
          <a:ext cx="25844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2" name="Equation" r:id="rId4" imgW="1320227" imgH="469696" progId="Equation.DSMT4">
                  <p:embed/>
                </p:oleObj>
              </mc:Choice>
              <mc:Fallback>
                <p:oleObj name="Equation" r:id="rId4" imgW="1320227" imgH="469696" progId="Equation.DSMT4">
                  <p:embed/>
                  <p:pic>
                    <p:nvPicPr>
                      <p:cNvPr id="0" name="Picture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3287" y="5352720"/>
                        <a:ext cx="2584450" cy="9144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Slide Number Placeholder 3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DBCFDB-FD7F-4BFE-8868-1C760D5FDA69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92" name="Group 91"/>
          <p:cNvGrpSpPr/>
          <p:nvPr/>
        </p:nvGrpSpPr>
        <p:grpSpPr>
          <a:xfrm>
            <a:off x="563110" y="2605314"/>
            <a:ext cx="7847012" cy="2312988"/>
            <a:chOff x="617538" y="2235200"/>
            <a:chExt cx="7847012" cy="2312988"/>
          </a:xfrm>
        </p:grpSpPr>
        <p:sp>
          <p:nvSpPr>
            <p:cNvPr id="471085" name="AutoShape 45"/>
            <p:cNvSpPr>
              <a:spLocks noChangeArrowheads="1"/>
            </p:cNvSpPr>
            <p:nvPr/>
          </p:nvSpPr>
          <p:spPr bwMode="auto">
            <a:xfrm rot="5400000">
              <a:off x="4557981" y="2450110"/>
              <a:ext cx="227013" cy="417513"/>
            </a:xfrm>
            <a:custGeom>
              <a:avLst/>
              <a:gdLst>
                <a:gd name="T0" fmla="*/ 9250 w 21600"/>
                <a:gd name="T1" fmla="*/ 0 h 21600"/>
                <a:gd name="T2" fmla="*/ 3055 w 21600"/>
                <a:gd name="T3" fmla="*/ 21600 h 21600"/>
                <a:gd name="T4" fmla="*/ 9725 w 21600"/>
                <a:gd name="T5" fmla="*/ 8310 h 21600"/>
                <a:gd name="T6" fmla="*/ 15662 w 21600"/>
                <a:gd name="T7" fmla="*/ 14285 h 21600"/>
                <a:gd name="T8" fmla="*/ 21600 w 21600"/>
                <a:gd name="T9" fmla="*/ 8310 h 21600"/>
                <a:gd name="T10" fmla="*/ 17694720 60000 65536"/>
                <a:gd name="T11" fmla="*/ 5898240 60000 65536"/>
                <a:gd name="T12" fmla="*/ 5898240 60000 65536"/>
                <a:gd name="T13" fmla="*/ 5898240 60000 65536"/>
                <a:gd name="T14" fmla="*/ 0 60000 65536"/>
                <a:gd name="T15" fmla="*/ 0 w 21600"/>
                <a:gd name="T16" fmla="*/ 8310 h 21600"/>
                <a:gd name="T17" fmla="*/ 611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15662" y="14285"/>
                  </a:moveTo>
                  <a:lnTo>
                    <a:pt x="21600" y="8310"/>
                  </a:lnTo>
                  <a:lnTo>
                    <a:pt x="18630" y="8310"/>
                  </a:lnTo>
                  <a:cubicBezTo>
                    <a:pt x="18630" y="3721"/>
                    <a:pt x="14430" y="0"/>
                    <a:pt x="9250" y="0"/>
                  </a:cubicBezTo>
                  <a:cubicBezTo>
                    <a:pt x="4141" y="0"/>
                    <a:pt x="0" y="3799"/>
                    <a:pt x="0" y="8485"/>
                  </a:cubicBezTo>
                  <a:lnTo>
                    <a:pt x="0" y="21600"/>
                  </a:lnTo>
                  <a:lnTo>
                    <a:pt x="6110" y="21600"/>
                  </a:lnTo>
                  <a:lnTo>
                    <a:pt x="6110" y="8310"/>
                  </a:lnTo>
                  <a:cubicBezTo>
                    <a:pt x="6110" y="6947"/>
                    <a:pt x="7362" y="5842"/>
                    <a:pt x="8907" y="5842"/>
                  </a:cubicBezTo>
                  <a:lnTo>
                    <a:pt x="9725" y="5842"/>
                  </a:lnTo>
                  <a:cubicBezTo>
                    <a:pt x="11269" y="5842"/>
                    <a:pt x="12520" y="6947"/>
                    <a:pt x="12520" y="8310"/>
                  </a:cubicBezTo>
                  <a:lnTo>
                    <a:pt x="9725" y="831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71086" name="Object 46"/>
            <p:cNvGraphicFramePr>
              <a:graphicFrameLocks noChangeAspect="1"/>
            </p:cNvGraphicFramePr>
            <p:nvPr/>
          </p:nvGraphicFramePr>
          <p:xfrm>
            <a:off x="5164406" y="2240172"/>
            <a:ext cx="674419" cy="419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03" name="Equation" r:id="rId6" imgW="406048" imgH="253780" progId="Equation.DSMT4">
                    <p:embed/>
                  </p:oleObj>
                </mc:Choice>
                <mc:Fallback>
                  <p:oleObj name="Equation" r:id="rId6" imgW="406048" imgH="253780" progId="Equation.DSMT4">
                    <p:embed/>
                    <p:pic>
                      <p:nvPicPr>
                        <p:cNvPr id="0" name="Picture 1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64406" y="2240172"/>
                          <a:ext cx="674419" cy="419488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1" name="Group 26"/>
            <p:cNvGrpSpPr>
              <a:grpSpLocks/>
            </p:cNvGrpSpPr>
            <p:nvPr/>
          </p:nvGrpSpPr>
          <p:grpSpPr bwMode="auto">
            <a:xfrm>
              <a:off x="4967556" y="3948710"/>
              <a:ext cx="698500" cy="457200"/>
              <a:chOff x="4760" y="1824"/>
              <a:chExt cx="440" cy="288"/>
            </a:xfrm>
          </p:grpSpPr>
          <p:sp>
            <p:nvSpPr>
              <p:cNvPr id="42" name="Line 27"/>
              <p:cNvSpPr>
                <a:spLocks noChangeShapeType="1"/>
              </p:cNvSpPr>
              <p:nvPr/>
            </p:nvSpPr>
            <p:spPr bwMode="auto">
              <a:xfrm>
                <a:off x="4768" y="1968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28"/>
              <p:cNvSpPr>
                <a:spLocks noChangeShapeType="1"/>
              </p:cNvSpPr>
              <p:nvPr/>
            </p:nvSpPr>
            <p:spPr bwMode="auto">
              <a:xfrm>
                <a:off x="4760" y="1824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" name="Line 212"/>
            <p:cNvSpPr>
              <a:spLocks noChangeShapeType="1"/>
            </p:cNvSpPr>
            <p:nvPr/>
          </p:nvSpPr>
          <p:spPr bwMode="auto">
            <a:xfrm>
              <a:off x="7762875" y="2830513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213"/>
            <p:cNvSpPr>
              <a:spLocks noChangeShapeType="1"/>
            </p:cNvSpPr>
            <p:nvPr/>
          </p:nvSpPr>
          <p:spPr bwMode="auto">
            <a:xfrm flipH="1">
              <a:off x="7762875" y="3335338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229"/>
            <p:cNvSpPr>
              <a:spLocks noChangeShapeType="1"/>
            </p:cNvSpPr>
            <p:nvPr/>
          </p:nvSpPr>
          <p:spPr bwMode="auto">
            <a:xfrm flipH="1">
              <a:off x="2536825" y="2830513"/>
              <a:ext cx="355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Oval 232"/>
            <p:cNvSpPr>
              <a:spLocks noChangeArrowheads="1"/>
            </p:cNvSpPr>
            <p:nvPr/>
          </p:nvSpPr>
          <p:spPr bwMode="auto">
            <a:xfrm>
              <a:off x="3697288" y="279558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233"/>
            <p:cNvSpPr>
              <a:spLocks noChangeArrowheads="1"/>
            </p:cNvSpPr>
            <p:nvPr/>
          </p:nvSpPr>
          <p:spPr bwMode="auto">
            <a:xfrm>
              <a:off x="3671888" y="352583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242"/>
            <p:cNvSpPr>
              <a:spLocks noChangeShapeType="1"/>
            </p:cNvSpPr>
            <p:nvPr/>
          </p:nvSpPr>
          <p:spPr bwMode="auto">
            <a:xfrm>
              <a:off x="7778750" y="4252913"/>
              <a:ext cx="685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244"/>
            <p:cNvSpPr>
              <a:spLocks noChangeShapeType="1"/>
            </p:cNvSpPr>
            <p:nvPr/>
          </p:nvSpPr>
          <p:spPr bwMode="auto">
            <a:xfrm>
              <a:off x="7766050" y="4024313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AutoShape 271"/>
            <p:cNvSpPr>
              <a:spLocks noChangeArrowheads="1"/>
            </p:cNvSpPr>
            <p:nvPr/>
          </p:nvSpPr>
          <p:spPr bwMode="auto">
            <a:xfrm rot="5400000">
              <a:off x="7239000" y="2808288"/>
              <a:ext cx="227013" cy="417513"/>
            </a:xfrm>
            <a:custGeom>
              <a:avLst/>
              <a:gdLst>
                <a:gd name="T0" fmla="*/ 9250 w 21600"/>
                <a:gd name="T1" fmla="*/ 0 h 21600"/>
                <a:gd name="T2" fmla="*/ 3055 w 21600"/>
                <a:gd name="T3" fmla="*/ 21600 h 21600"/>
                <a:gd name="T4" fmla="*/ 9725 w 21600"/>
                <a:gd name="T5" fmla="*/ 8310 h 21600"/>
                <a:gd name="T6" fmla="*/ 15662 w 21600"/>
                <a:gd name="T7" fmla="*/ 14285 h 21600"/>
                <a:gd name="T8" fmla="*/ 21600 w 21600"/>
                <a:gd name="T9" fmla="*/ 8310 h 21600"/>
                <a:gd name="T10" fmla="*/ 17694720 60000 65536"/>
                <a:gd name="T11" fmla="*/ 5898240 60000 65536"/>
                <a:gd name="T12" fmla="*/ 5898240 60000 65536"/>
                <a:gd name="T13" fmla="*/ 5898240 60000 65536"/>
                <a:gd name="T14" fmla="*/ 0 60000 65536"/>
                <a:gd name="T15" fmla="*/ 0 w 21600"/>
                <a:gd name="T16" fmla="*/ 8310 h 21600"/>
                <a:gd name="T17" fmla="*/ 611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15662" y="14285"/>
                  </a:moveTo>
                  <a:lnTo>
                    <a:pt x="21600" y="8310"/>
                  </a:lnTo>
                  <a:lnTo>
                    <a:pt x="18630" y="8310"/>
                  </a:lnTo>
                  <a:cubicBezTo>
                    <a:pt x="18630" y="3721"/>
                    <a:pt x="14430" y="0"/>
                    <a:pt x="9250" y="0"/>
                  </a:cubicBezTo>
                  <a:cubicBezTo>
                    <a:pt x="4141" y="0"/>
                    <a:pt x="0" y="3799"/>
                    <a:pt x="0" y="8485"/>
                  </a:cubicBezTo>
                  <a:lnTo>
                    <a:pt x="0" y="21600"/>
                  </a:lnTo>
                  <a:lnTo>
                    <a:pt x="6110" y="21600"/>
                  </a:lnTo>
                  <a:lnTo>
                    <a:pt x="6110" y="8310"/>
                  </a:lnTo>
                  <a:cubicBezTo>
                    <a:pt x="6110" y="6947"/>
                    <a:pt x="7362" y="5842"/>
                    <a:pt x="8907" y="5842"/>
                  </a:cubicBezTo>
                  <a:lnTo>
                    <a:pt x="9725" y="5842"/>
                  </a:lnTo>
                  <a:cubicBezTo>
                    <a:pt x="11269" y="5842"/>
                    <a:pt x="12520" y="6947"/>
                    <a:pt x="12520" y="8310"/>
                  </a:cubicBezTo>
                  <a:lnTo>
                    <a:pt x="9725" y="831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0" name="Object 272"/>
            <p:cNvGraphicFramePr>
              <a:graphicFrameLocks noChangeAspect="1"/>
            </p:cNvGraphicFramePr>
            <p:nvPr/>
          </p:nvGraphicFramePr>
          <p:xfrm>
            <a:off x="7434263" y="2289175"/>
            <a:ext cx="396875" cy="442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04" name="Equation" r:id="rId8" imgW="203112" imgH="228501" progId="Equation.DSMT4">
                    <p:embed/>
                  </p:oleObj>
                </mc:Choice>
                <mc:Fallback>
                  <p:oleObj name="Equation" r:id="rId8" imgW="203112" imgH="228501" progId="Equation.DSMT4">
                    <p:embed/>
                    <p:pic>
                      <p:nvPicPr>
                        <p:cNvPr id="0" name="Picture 1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34263" y="2289175"/>
                          <a:ext cx="396875" cy="442913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" name="Rectangle 227"/>
            <p:cNvSpPr>
              <a:spLocks noChangeArrowheads="1"/>
            </p:cNvSpPr>
            <p:nvPr/>
          </p:nvSpPr>
          <p:spPr bwMode="auto">
            <a:xfrm>
              <a:off x="2886075" y="2741613"/>
              <a:ext cx="393700" cy="17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Rectangle 211"/>
            <p:cNvSpPr>
              <a:spLocks noChangeArrowheads="1"/>
            </p:cNvSpPr>
            <p:nvPr/>
          </p:nvSpPr>
          <p:spPr bwMode="auto">
            <a:xfrm>
              <a:off x="7648575" y="3021013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3" name="Object 276"/>
            <p:cNvGraphicFramePr>
              <a:graphicFrameLocks noChangeAspect="1"/>
            </p:cNvGraphicFramePr>
            <p:nvPr/>
          </p:nvGraphicFramePr>
          <p:xfrm>
            <a:off x="6075363" y="2989263"/>
            <a:ext cx="314325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05" name="Equation" r:id="rId10" imgW="190500" imgH="228600" progId="Equation.DSMT4">
                    <p:embed/>
                  </p:oleObj>
                </mc:Choice>
                <mc:Fallback>
                  <p:oleObj name="Equation" r:id="rId10" imgW="190500" imgH="228600" progId="Equation.DSMT4">
                    <p:embed/>
                    <p:pic>
                      <p:nvPicPr>
                        <p:cNvPr id="0" name="Picture 1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75363" y="2989263"/>
                          <a:ext cx="314325" cy="377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" name="Object 277"/>
            <p:cNvGraphicFramePr>
              <a:graphicFrameLocks noChangeAspect="1"/>
            </p:cNvGraphicFramePr>
            <p:nvPr/>
          </p:nvGraphicFramePr>
          <p:xfrm>
            <a:off x="2913063" y="2235200"/>
            <a:ext cx="334962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06" name="Equation" r:id="rId12" imgW="203112" imgH="241195" progId="Equation.DSMT4">
                    <p:embed/>
                  </p:oleObj>
                </mc:Choice>
                <mc:Fallback>
                  <p:oleObj name="Equation" r:id="rId12" imgW="203112" imgH="241195" progId="Equation.DSMT4">
                    <p:embed/>
                    <p:pic>
                      <p:nvPicPr>
                        <p:cNvPr id="0" name="Picture 1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063" y="2235200"/>
                          <a:ext cx="334962" cy="400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" name="Object 280"/>
            <p:cNvGraphicFramePr>
              <a:graphicFrameLocks noChangeAspect="1"/>
            </p:cNvGraphicFramePr>
            <p:nvPr/>
          </p:nvGraphicFramePr>
          <p:xfrm>
            <a:off x="8027988" y="2998788"/>
            <a:ext cx="334962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07" name="Equation" r:id="rId14" imgW="203112" imgH="228501" progId="Equation.DSMT4">
                    <p:embed/>
                  </p:oleObj>
                </mc:Choice>
                <mc:Fallback>
                  <p:oleObj name="Equation" r:id="rId14" imgW="203112" imgH="228501" progId="Equation.DSMT4">
                    <p:embed/>
                    <p:pic>
                      <p:nvPicPr>
                        <p:cNvPr id="0" name="Picture 1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27988" y="2998788"/>
                          <a:ext cx="334962" cy="377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8" name="Object 281"/>
            <p:cNvGraphicFramePr>
              <a:graphicFrameLocks noChangeAspect="1"/>
            </p:cNvGraphicFramePr>
            <p:nvPr/>
          </p:nvGraphicFramePr>
          <p:xfrm>
            <a:off x="7464425" y="3640138"/>
            <a:ext cx="565150" cy="293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08" name="Equation" r:id="rId16" imgW="342603" imgH="177646" progId="Equation.DSMT4">
                    <p:embed/>
                  </p:oleObj>
                </mc:Choice>
                <mc:Fallback>
                  <p:oleObj name="Equation" r:id="rId16" imgW="342603" imgH="177646" progId="Equation.DSMT4">
                    <p:embed/>
                    <p:pic>
                      <p:nvPicPr>
                        <p:cNvPr id="0" name="Picture 1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4425" y="3640138"/>
                          <a:ext cx="565150" cy="293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9" name="Object 282"/>
            <p:cNvGraphicFramePr>
              <a:graphicFrameLocks noChangeAspect="1"/>
            </p:cNvGraphicFramePr>
            <p:nvPr/>
          </p:nvGraphicFramePr>
          <p:xfrm>
            <a:off x="8042275" y="4338638"/>
            <a:ext cx="188913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09" name="Equation" r:id="rId18" imgW="114102" imgH="126780" progId="Equation.DSMT4">
                    <p:embed/>
                  </p:oleObj>
                </mc:Choice>
                <mc:Fallback>
                  <p:oleObj name="Equation" r:id="rId18" imgW="114102" imgH="126780" progId="Equation.DSMT4">
                    <p:embed/>
                    <p:pic>
                      <p:nvPicPr>
                        <p:cNvPr id="0" name="Picture 1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42275" y="4338638"/>
                          <a:ext cx="188913" cy="209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0" name="Group 55"/>
            <p:cNvGrpSpPr/>
            <p:nvPr/>
          </p:nvGrpSpPr>
          <p:grpSpPr>
            <a:xfrm>
              <a:off x="2384425" y="2792413"/>
              <a:ext cx="317500" cy="800100"/>
              <a:chOff x="2346325" y="3201988"/>
              <a:chExt cx="317500" cy="800100"/>
            </a:xfrm>
          </p:grpSpPr>
          <p:sp>
            <p:nvSpPr>
              <p:cNvPr id="79" name="Oval 209"/>
              <p:cNvSpPr>
                <a:spLocks noChangeArrowheads="1"/>
              </p:cNvSpPr>
              <p:nvPr/>
            </p:nvSpPr>
            <p:spPr bwMode="auto">
              <a:xfrm>
                <a:off x="2462213" y="3925888"/>
                <a:ext cx="76200" cy="762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230"/>
              <p:cNvSpPr>
                <a:spLocks noChangeArrowheads="1"/>
              </p:cNvSpPr>
              <p:nvPr/>
            </p:nvSpPr>
            <p:spPr bwMode="auto">
              <a:xfrm>
                <a:off x="2462213" y="3201988"/>
                <a:ext cx="76200" cy="762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Oval 235"/>
              <p:cNvSpPr>
                <a:spLocks noChangeArrowheads="1"/>
              </p:cNvSpPr>
              <p:nvPr/>
            </p:nvSpPr>
            <p:spPr bwMode="auto">
              <a:xfrm>
                <a:off x="2374900" y="3481388"/>
                <a:ext cx="266700" cy="266700"/>
              </a:xfrm>
              <a:prstGeom prst="ellipse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236"/>
              <p:cNvSpPr>
                <a:spLocks noChangeShapeType="1"/>
              </p:cNvSpPr>
              <p:nvPr/>
            </p:nvSpPr>
            <p:spPr bwMode="auto">
              <a:xfrm>
                <a:off x="2508250" y="3240088"/>
                <a:ext cx="0" cy="241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237"/>
              <p:cNvSpPr>
                <a:spLocks noChangeShapeType="1"/>
              </p:cNvSpPr>
              <p:nvPr/>
            </p:nvSpPr>
            <p:spPr bwMode="auto">
              <a:xfrm>
                <a:off x="2508250" y="3748088"/>
                <a:ext cx="0" cy="2159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Text Box 249"/>
              <p:cNvSpPr txBox="1">
                <a:spLocks noChangeArrowheads="1"/>
              </p:cNvSpPr>
              <p:nvPr/>
            </p:nvSpPr>
            <p:spPr bwMode="auto">
              <a:xfrm>
                <a:off x="2346325" y="3400425"/>
                <a:ext cx="3175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85" name="Text Box 250"/>
              <p:cNvSpPr txBox="1">
                <a:spLocks noChangeArrowheads="1"/>
              </p:cNvSpPr>
              <p:nvPr/>
            </p:nvSpPr>
            <p:spPr bwMode="auto">
              <a:xfrm>
                <a:off x="2378075" y="3495675"/>
                <a:ext cx="26035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-</a:t>
                </a:r>
              </a:p>
            </p:txBody>
          </p:sp>
        </p:grpSp>
        <p:graphicFrame>
          <p:nvGraphicFramePr>
            <p:cNvPr id="71" name="Object 283"/>
            <p:cNvGraphicFramePr>
              <a:graphicFrameLocks noChangeAspect="1"/>
            </p:cNvGraphicFramePr>
            <p:nvPr/>
          </p:nvGraphicFramePr>
          <p:xfrm>
            <a:off x="2009775" y="3065463"/>
            <a:ext cx="292100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10" name="Equation" r:id="rId20" imgW="177646" imgH="241091" progId="Equation.DSMT4">
                    <p:embed/>
                  </p:oleObj>
                </mc:Choice>
                <mc:Fallback>
                  <p:oleObj name="Equation" r:id="rId20" imgW="177646" imgH="241091" progId="Equation.DSMT4">
                    <p:embed/>
                    <p:pic>
                      <p:nvPicPr>
                        <p:cNvPr id="0" name="Picture 1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9775" y="3065463"/>
                          <a:ext cx="292100" cy="398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" name="Object 284"/>
            <p:cNvGraphicFramePr>
              <a:graphicFrameLocks noChangeAspect="1"/>
            </p:cNvGraphicFramePr>
            <p:nvPr/>
          </p:nvGraphicFramePr>
          <p:xfrm>
            <a:off x="617538" y="2755311"/>
            <a:ext cx="1706562" cy="2466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11" name="Equation" r:id="rId22" imgW="1231366" imgH="177723" progId="Equation.DSMT4">
                    <p:embed/>
                  </p:oleObj>
                </mc:Choice>
                <mc:Fallback>
                  <p:oleObj name="Equation" r:id="rId22" imgW="1231366" imgH="177723" progId="Equation.DSMT4">
                    <p:embed/>
                    <p:pic>
                      <p:nvPicPr>
                        <p:cNvPr id="0" name="Picture 1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7538" y="2755311"/>
                          <a:ext cx="1706562" cy="2466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3" name="Line 47"/>
            <p:cNvSpPr>
              <a:spLocks noChangeShapeType="1"/>
            </p:cNvSpPr>
            <p:nvPr/>
          </p:nvSpPr>
          <p:spPr bwMode="auto">
            <a:xfrm>
              <a:off x="4968875" y="2393951"/>
              <a:ext cx="0" cy="15367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71108" name="Object 68"/>
            <p:cNvGraphicFramePr>
              <a:graphicFrameLocks noChangeAspect="1"/>
            </p:cNvGraphicFramePr>
            <p:nvPr/>
          </p:nvGraphicFramePr>
          <p:xfrm>
            <a:off x="5210175" y="4270375"/>
            <a:ext cx="252413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12" name="Equation" r:id="rId24" imgW="152268" imgH="164957" progId="Equation.DSMT4">
                    <p:embed/>
                  </p:oleObj>
                </mc:Choice>
                <mc:Fallback>
                  <p:oleObj name="Equation" r:id="rId24" imgW="152268" imgH="164957" progId="Equation.DSMT4">
                    <p:embed/>
                    <p:pic>
                      <p:nvPicPr>
                        <p:cNvPr id="0" name="Picture 1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0175" y="4270375"/>
                          <a:ext cx="252413" cy="273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7" name="Straight Connector 86"/>
            <p:cNvCxnSpPr>
              <a:stCxn id="61" idx="3"/>
              <a:endCxn id="49" idx="0"/>
            </p:cNvCxnSpPr>
            <p:nvPr/>
          </p:nvCxnSpPr>
          <p:spPr>
            <a:xfrm>
              <a:off x="3279775" y="2830513"/>
              <a:ext cx="44831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2536825" y="3573463"/>
              <a:ext cx="523557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ight Arrow 90"/>
            <p:cNvSpPr/>
            <p:nvPr/>
          </p:nvSpPr>
          <p:spPr>
            <a:xfrm>
              <a:off x="4825400" y="3067050"/>
              <a:ext cx="333375" cy="247650"/>
            </a:xfrm>
            <a:prstGeom prst="rightArrow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71109" name="Object 6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57136773"/>
                </p:ext>
              </p:extLst>
            </p:nvPr>
          </p:nvGraphicFramePr>
          <p:xfrm>
            <a:off x="4373291" y="2978839"/>
            <a:ext cx="357188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13" name="Equation" r:id="rId26" imgW="215806" imgH="228501" progId="Equation.DSMT4">
                    <p:embed/>
                  </p:oleObj>
                </mc:Choice>
                <mc:Fallback>
                  <p:oleObj name="Equation" r:id="rId26" imgW="215806" imgH="228501" progId="Equation.DSMT4">
                    <p:embed/>
                    <p:pic>
                      <p:nvPicPr>
                        <p:cNvPr id="0" name="Picture 1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3291" y="2978839"/>
                          <a:ext cx="357188" cy="377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124" name="Text Box 36"/>
          <p:cNvSpPr txBox="1">
            <a:spLocks noChangeArrowheads="1"/>
          </p:cNvSpPr>
          <p:nvPr/>
        </p:nvSpPr>
        <p:spPr bwMode="auto">
          <a:xfrm>
            <a:off x="1244600" y="1992313"/>
            <a:ext cx="9268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473125" name="Object 37"/>
          <p:cNvGraphicFramePr>
            <a:graphicFrameLocks noChangeAspect="1"/>
          </p:cNvGraphicFramePr>
          <p:nvPr/>
        </p:nvGraphicFramePr>
        <p:xfrm>
          <a:off x="3033713" y="957263"/>
          <a:ext cx="25844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2" name="Equation" r:id="rId4" imgW="1320227" imgH="469696" progId="Equation.DSMT4">
                  <p:embed/>
                </p:oleObj>
              </mc:Choice>
              <mc:Fallback>
                <p:oleObj name="Equation" r:id="rId4" imgW="1320227" imgH="469696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713" y="957263"/>
                        <a:ext cx="25844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3126" name="Object 38"/>
          <p:cNvGraphicFramePr>
            <a:graphicFrameLocks noChangeAspect="1"/>
          </p:cNvGraphicFramePr>
          <p:nvPr/>
        </p:nvGraphicFramePr>
        <p:xfrm>
          <a:off x="2068513" y="2582863"/>
          <a:ext cx="4198937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3" name="Equation" r:id="rId6" imgW="2145369" imgH="253890" progId="Equation.DSMT4">
                  <p:embed/>
                </p:oleObj>
              </mc:Choice>
              <mc:Fallback>
                <p:oleObj name="Equation" r:id="rId6" imgW="2145369" imgH="253890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8513" y="2582863"/>
                        <a:ext cx="4198937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3128" name="Object 40"/>
          <p:cNvGraphicFramePr>
            <a:graphicFrameLocks noChangeAspect="1"/>
          </p:cNvGraphicFramePr>
          <p:nvPr/>
        </p:nvGraphicFramePr>
        <p:xfrm>
          <a:off x="2057400" y="3829050"/>
          <a:ext cx="42989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4" name="Equation" r:id="rId8" imgW="2197100" imgH="279400" progId="Equation.DSMT4">
                  <p:embed/>
                </p:oleObj>
              </mc:Choice>
              <mc:Fallback>
                <p:oleObj name="Equation" r:id="rId8" imgW="2197100" imgH="279400" progId="Equation.DSMT4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829050"/>
                        <a:ext cx="429895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3129" name="Object 41"/>
          <p:cNvGraphicFramePr>
            <a:graphicFrameLocks noChangeAspect="1"/>
          </p:cNvGraphicFramePr>
          <p:nvPr/>
        </p:nvGraphicFramePr>
        <p:xfrm>
          <a:off x="2592388" y="5372100"/>
          <a:ext cx="3006725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5" name="Equation" r:id="rId10" imgW="1536700" imgH="508000" progId="Equation.DSMT4">
                  <p:embed/>
                </p:oleObj>
              </mc:Choice>
              <mc:Fallback>
                <p:oleObj name="Equation" r:id="rId10" imgW="1536700" imgH="508000" progId="Equation.DSMT4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388" y="5372100"/>
                        <a:ext cx="3006725" cy="9874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3130" name="AutoShape 42"/>
          <p:cNvSpPr>
            <a:spLocks noChangeArrowheads="1"/>
          </p:cNvSpPr>
          <p:nvPr/>
        </p:nvSpPr>
        <p:spPr bwMode="auto">
          <a:xfrm>
            <a:off x="4152900" y="3197225"/>
            <a:ext cx="304800" cy="431800"/>
          </a:xfrm>
          <a:prstGeom prst="downArrow">
            <a:avLst>
              <a:gd name="adj1" fmla="val 50000"/>
              <a:gd name="adj2" fmla="val 35417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73131" name="AutoShape 43"/>
          <p:cNvSpPr>
            <a:spLocks noChangeArrowheads="1"/>
          </p:cNvSpPr>
          <p:nvPr/>
        </p:nvSpPr>
        <p:spPr bwMode="auto">
          <a:xfrm>
            <a:off x="4149725" y="4676775"/>
            <a:ext cx="304800" cy="431800"/>
          </a:xfrm>
          <a:prstGeom prst="downArrow">
            <a:avLst>
              <a:gd name="adj1" fmla="val 50000"/>
              <a:gd name="adj2" fmla="val 35417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DBCFDB-FD7F-4BFE-8868-1C760D5FDA6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42900" y="133350"/>
            <a:ext cx="839787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Generalized Reflection Coefficient (cont.)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9" name="Text Box 3"/>
          <p:cNvSpPr txBox="1">
            <a:spLocks noChangeArrowheads="1"/>
          </p:cNvSpPr>
          <p:nvPr/>
        </p:nvSpPr>
        <p:spPr bwMode="auto">
          <a:xfrm>
            <a:off x="669925" y="954088"/>
            <a:ext cx="5654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Define a </a:t>
            </a:r>
            <a:r>
              <a:rPr lang="en-US" sz="2000" u="sng" dirty="0">
                <a:solidFill>
                  <a:srgbClr val="0000FF"/>
                </a:solidFill>
              </a:rPr>
              <a:t>normalized</a:t>
            </a:r>
            <a:r>
              <a:rPr lang="en-US" sz="2000" dirty="0">
                <a:solidFill>
                  <a:srgbClr val="0000FF"/>
                </a:solidFill>
              </a:rPr>
              <a:t> input impedance at point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sz="2000" baseline="-25000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sz="2000" dirty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4751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5095999"/>
              </p:ext>
            </p:extLst>
          </p:nvPr>
        </p:nvGraphicFramePr>
        <p:xfrm>
          <a:off x="2571253" y="3415480"/>
          <a:ext cx="3400933" cy="1251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8" name="Equation" r:id="rId4" imgW="1371600" imgH="508000" progId="Equation.DSMT4">
                  <p:embed/>
                </p:oleObj>
              </mc:Choice>
              <mc:Fallback>
                <p:oleObj name="Equation" r:id="rId4" imgW="1371600" imgH="50800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253" y="3415480"/>
                        <a:ext cx="3400933" cy="1251496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8575">
                        <a:noFill/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5146" name="Object 10"/>
          <p:cNvGraphicFramePr>
            <a:graphicFrameLocks noChangeAspect="1"/>
          </p:cNvGraphicFramePr>
          <p:nvPr/>
        </p:nvGraphicFramePr>
        <p:xfrm>
          <a:off x="3304289" y="1601210"/>
          <a:ext cx="2211387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9" name="Equation" r:id="rId6" imgW="1130300" imgH="457200" progId="Equation.DSMT4">
                  <p:embed/>
                </p:oleObj>
              </mc:Choice>
              <mc:Fallback>
                <p:oleObj name="Equation" r:id="rId6" imgW="1130300" imgH="457200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4289" y="1601210"/>
                        <a:ext cx="2211387" cy="8890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5147" name="Text Box 11"/>
          <p:cNvSpPr txBox="1">
            <a:spLocks noChangeArrowheads="1"/>
          </p:cNvSpPr>
          <p:nvPr/>
        </p:nvSpPr>
        <p:spPr bwMode="auto">
          <a:xfrm>
            <a:off x="1003754" y="2834438"/>
            <a:ext cx="35403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We then have, from the last slide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DBCFDB-FD7F-4BFE-8868-1C760D5FDA6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21725" y="6034521"/>
            <a:ext cx="5993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(This is the starting point for the Smith chart discussion.) 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42900" y="133350"/>
            <a:ext cx="839787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Generalized Reflection Coefficient (cont.)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67057" y="3434204"/>
            <a:ext cx="2293217" cy="1384995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Note: </a:t>
            </a:r>
          </a:p>
          <a:p>
            <a:pPr algn="ctr"/>
            <a:r>
              <a:rPr lang="en-US" sz="1400" dirty="0"/>
              <a:t>This can be used as an alternative formula to the “tangent formula” for calculating input impedance at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4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 -d</a:t>
            </a:r>
            <a:r>
              <a:rPr lang="en-US" sz="1400" dirty="0"/>
              <a:t>.</a:t>
            </a:r>
          </a:p>
        </p:txBody>
      </p:sp>
      <p:graphicFrame>
        <p:nvGraphicFramePr>
          <p:cNvPr id="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224567"/>
              </p:ext>
            </p:extLst>
          </p:nvPr>
        </p:nvGraphicFramePr>
        <p:xfrm>
          <a:off x="3358407" y="5010983"/>
          <a:ext cx="23749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0" name="Equation" r:id="rId8" imgW="1206500" imgH="279400" progId="Equation.DSMT4">
                  <p:embed/>
                </p:oleObj>
              </mc:Choice>
              <mc:Fallback>
                <p:oleObj name="Equation" r:id="rId8" imgW="1206500" imgH="279400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8407" y="5010983"/>
                        <a:ext cx="2374900" cy="5492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8575">
                        <a:noFill/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Text Box 2"/>
          <p:cNvSpPr txBox="1">
            <a:spLocks noChangeArrowheads="1"/>
          </p:cNvSpPr>
          <p:nvPr/>
        </p:nvSpPr>
        <p:spPr bwMode="auto">
          <a:xfrm>
            <a:off x="2181225" y="123825"/>
            <a:ext cx="463867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Standing Wave Ratio</a:t>
            </a:r>
          </a:p>
        </p:txBody>
      </p:sp>
      <p:sp>
        <p:nvSpPr>
          <p:cNvPr id="272583" name="Text Box 199"/>
          <p:cNvSpPr txBox="1">
            <a:spLocks noChangeArrowheads="1"/>
          </p:cNvSpPr>
          <p:nvPr/>
        </p:nvSpPr>
        <p:spPr bwMode="auto">
          <a:xfrm>
            <a:off x="704850" y="855663"/>
            <a:ext cx="77925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Consider a </a:t>
            </a:r>
            <a:r>
              <a:rPr lang="en-US" sz="2000" u="sng" dirty="0">
                <a:solidFill>
                  <a:srgbClr val="0000FF"/>
                </a:solidFill>
              </a:rPr>
              <a:t>lossless</a:t>
            </a:r>
            <a:r>
              <a:rPr lang="en-US" sz="2000" dirty="0">
                <a:solidFill>
                  <a:srgbClr val="0000FF"/>
                </a:solidFill>
              </a:rPr>
              <a:t> transmission line that is terminated with a load:</a:t>
            </a:r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DBCFDB-FD7F-4BFE-8868-1C760D5FDA69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0" name="Object 245"/>
          <p:cNvGraphicFramePr>
            <a:graphicFrameLocks noChangeAspect="1"/>
          </p:cNvGraphicFramePr>
          <p:nvPr/>
        </p:nvGraphicFramePr>
        <p:xfrm>
          <a:off x="3333750" y="3249613"/>
          <a:ext cx="1023938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8" name="Equation" r:id="rId4" imgW="634725" imgH="444307" progId="Equation.DSMT4">
                  <p:embed/>
                </p:oleObj>
              </mc:Choice>
              <mc:Fallback>
                <p:oleObj name="Equation" r:id="rId4" imgW="634725" imgH="444307" progId="Equation.DSMT4">
                  <p:embed/>
                  <p:pic>
                    <p:nvPicPr>
                      <p:cNvPr id="0" name="Picture 4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3249613"/>
                        <a:ext cx="1023938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BFBFBF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267"/>
          <p:cNvGraphicFramePr>
            <a:graphicFrameLocks noChangeAspect="1"/>
          </p:cNvGraphicFramePr>
          <p:nvPr/>
        </p:nvGraphicFramePr>
        <p:xfrm>
          <a:off x="5159375" y="3240088"/>
          <a:ext cx="14033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9" name="Equation" r:id="rId6" imgW="850531" imgH="431613" progId="Equation.DSMT4">
                  <p:embed/>
                </p:oleObj>
              </mc:Choice>
              <mc:Fallback>
                <p:oleObj name="Equation" r:id="rId6" imgW="850531" imgH="431613" progId="Equation.DSMT4">
                  <p:embed/>
                  <p:pic>
                    <p:nvPicPr>
                      <p:cNvPr id="0" name="Picture 4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5" y="3240088"/>
                        <a:ext cx="140335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BEBEBE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5" name="Group 64"/>
          <p:cNvGrpSpPr/>
          <p:nvPr/>
        </p:nvGrpSpPr>
        <p:grpSpPr>
          <a:xfrm>
            <a:off x="914153" y="4735905"/>
            <a:ext cx="7813963" cy="1714500"/>
            <a:chOff x="538348" y="4705350"/>
            <a:chExt cx="7813963" cy="1714500"/>
          </a:xfrm>
        </p:grpSpPr>
        <p:sp>
          <p:nvSpPr>
            <p:cNvPr id="64" name="Rectangle 63"/>
            <p:cNvSpPr/>
            <p:nvPr/>
          </p:nvSpPr>
          <p:spPr>
            <a:xfrm>
              <a:off x="538348" y="4705350"/>
              <a:ext cx="7813963" cy="171450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72653" name="Object 26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7385785"/>
                </p:ext>
              </p:extLst>
            </p:nvPr>
          </p:nvGraphicFramePr>
          <p:xfrm>
            <a:off x="884670" y="4755758"/>
            <a:ext cx="7138988" cy="755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0" name="Equation" r:id="rId8" imgW="4330440" imgH="457200" progId="Equation.DSMT4">
                    <p:embed/>
                  </p:oleObj>
                </mc:Choice>
                <mc:Fallback>
                  <p:oleObj name="Equation" r:id="rId8" imgW="4330440" imgH="457200" progId="Equation.DSMT4">
                    <p:embed/>
                    <p:pic>
                      <p:nvPicPr>
                        <p:cNvPr id="0" name="Picture 4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670" y="4755758"/>
                          <a:ext cx="7138988" cy="755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2671" name="Object 287"/>
            <p:cNvGraphicFramePr>
              <a:graphicFrameLocks noChangeAspect="1"/>
            </p:cNvGraphicFramePr>
            <p:nvPr/>
          </p:nvGraphicFramePr>
          <p:xfrm>
            <a:off x="940233" y="5597133"/>
            <a:ext cx="6764337" cy="714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1" name="Equation" r:id="rId10" imgW="4102100" imgH="431800" progId="Equation.DSMT4">
                    <p:embed/>
                  </p:oleObj>
                </mc:Choice>
                <mc:Fallback>
                  <p:oleObj name="Equation" r:id="rId10" imgW="4102100" imgH="431800" progId="Equation.DSMT4">
                    <p:embed/>
                    <p:pic>
                      <p:nvPicPr>
                        <p:cNvPr id="0" name="Picture 4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0233" y="5597133"/>
                          <a:ext cx="6764337" cy="714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2626" name="Line 242"/>
          <p:cNvSpPr>
            <a:spLocks noChangeShapeType="1"/>
          </p:cNvSpPr>
          <p:nvPr/>
        </p:nvSpPr>
        <p:spPr bwMode="auto">
          <a:xfrm>
            <a:off x="7683500" y="3633788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2628" name="Line 244"/>
          <p:cNvSpPr>
            <a:spLocks noChangeShapeType="1"/>
          </p:cNvSpPr>
          <p:nvPr/>
        </p:nvSpPr>
        <p:spPr bwMode="auto">
          <a:xfrm>
            <a:off x="7670800" y="340518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72666" name="Object 282"/>
          <p:cNvGraphicFramePr>
            <a:graphicFrameLocks noChangeAspect="1"/>
          </p:cNvGraphicFramePr>
          <p:nvPr/>
        </p:nvGraphicFramePr>
        <p:xfrm>
          <a:off x="7585075" y="3967163"/>
          <a:ext cx="188913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" name="Equation" r:id="rId12" imgW="114102" imgH="126780" progId="Equation.DSMT4">
                  <p:embed/>
                </p:oleObj>
              </mc:Choice>
              <mc:Fallback>
                <p:oleObj name="Equation" r:id="rId12" imgW="114102" imgH="126780" progId="Equation.DSMT4">
                  <p:embed/>
                  <p:pic>
                    <p:nvPicPr>
                      <p:cNvPr id="0" name="Picture 4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5075" y="3967163"/>
                        <a:ext cx="188913" cy="20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BEBEBE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522288" y="1414734"/>
            <a:ext cx="8032871" cy="1899966"/>
            <a:chOff x="522288" y="1414734"/>
            <a:chExt cx="8032871" cy="1899966"/>
          </a:xfrm>
        </p:grpSpPr>
        <p:sp>
          <p:nvSpPr>
            <p:cNvPr id="272596" name="Line 212"/>
            <p:cNvSpPr>
              <a:spLocks noChangeShapeType="1"/>
            </p:cNvSpPr>
            <p:nvPr/>
          </p:nvSpPr>
          <p:spPr bwMode="auto">
            <a:xfrm>
              <a:off x="7658100" y="2211388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2597" name="Line 213"/>
            <p:cNvSpPr>
              <a:spLocks noChangeShapeType="1"/>
            </p:cNvSpPr>
            <p:nvPr/>
          </p:nvSpPr>
          <p:spPr bwMode="auto">
            <a:xfrm flipH="1">
              <a:off x="7658100" y="2716213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2616" name="Oval 232"/>
            <p:cNvSpPr>
              <a:spLocks noChangeArrowheads="1"/>
            </p:cNvSpPr>
            <p:nvPr/>
          </p:nvSpPr>
          <p:spPr bwMode="auto">
            <a:xfrm>
              <a:off x="3602038" y="2176463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617" name="Oval 233"/>
            <p:cNvSpPr>
              <a:spLocks noChangeArrowheads="1"/>
            </p:cNvSpPr>
            <p:nvPr/>
          </p:nvSpPr>
          <p:spPr bwMode="auto">
            <a:xfrm>
              <a:off x="3576638" y="2906713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633" name="Text Box 249"/>
            <p:cNvSpPr txBox="1">
              <a:spLocks noChangeArrowheads="1"/>
            </p:cNvSpPr>
            <p:nvPr/>
          </p:nvSpPr>
          <p:spPr bwMode="auto">
            <a:xfrm>
              <a:off x="5289550" y="2171700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272634" name="Text Box 250"/>
            <p:cNvSpPr txBox="1">
              <a:spLocks noChangeArrowheads="1"/>
            </p:cNvSpPr>
            <p:nvPr/>
          </p:nvSpPr>
          <p:spPr bwMode="auto">
            <a:xfrm>
              <a:off x="5330825" y="2628900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272636" name="Line 252"/>
            <p:cNvSpPr>
              <a:spLocks noChangeShapeType="1"/>
            </p:cNvSpPr>
            <p:nvPr/>
          </p:nvSpPr>
          <p:spPr bwMode="auto">
            <a:xfrm flipV="1">
              <a:off x="6067425" y="2209800"/>
              <a:ext cx="542925" cy="15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2655" name="AutoShape 271"/>
            <p:cNvSpPr>
              <a:spLocks noChangeArrowheads="1"/>
            </p:cNvSpPr>
            <p:nvPr/>
          </p:nvSpPr>
          <p:spPr bwMode="auto">
            <a:xfrm rot="5400000">
              <a:off x="7143750" y="2189163"/>
              <a:ext cx="227013" cy="417513"/>
            </a:xfrm>
            <a:custGeom>
              <a:avLst/>
              <a:gdLst>
                <a:gd name="T0" fmla="*/ 9250 w 21600"/>
                <a:gd name="T1" fmla="*/ 0 h 21600"/>
                <a:gd name="T2" fmla="*/ 3055 w 21600"/>
                <a:gd name="T3" fmla="*/ 21600 h 21600"/>
                <a:gd name="T4" fmla="*/ 9725 w 21600"/>
                <a:gd name="T5" fmla="*/ 8310 h 21600"/>
                <a:gd name="T6" fmla="*/ 15662 w 21600"/>
                <a:gd name="T7" fmla="*/ 14285 h 21600"/>
                <a:gd name="T8" fmla="*/ 21600 w 21600"/>
                <a:gd name="T9" fmla="*/ 8310 h 21600"/>
                <a:gd name="T10" fmla="*/ 17694720 60000 65536"/>
                <a:gd name="T11" fmla="*/ 5898240 60000 65536"/>
                <a:gd name="T12" fmla="*/ 5898240 60000 65536"/>
                <a:gd name="T13" fmla="*/ 5898240 60000 65536"/>
                <a:gd name="T14" fmla="*/ 0 60000 65536"/>
                <a:gd name="T15" fmla="*/ 0 w 21600"/>
                <a:gd name="T16" fmla="*/ 8310 h 21600"/>
                <a:gd name="T17" fmla="*/ 611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15662" y="14285"/>
                  </a:moveTo>
                  <a:lnTo>
                    <a:pt x="21600" y="8310"/>
                  </a:lnTo>
                  <a:lnTo>
                    <a:pt x="18630" y="8310"/>
                  </a:lnTo>
                  <a:cubicBezTo>
                    <a:pt x="18630" y="3721"/>
                    <a:pt x="14430" y="0"/>
                    <a:pt x="9250" y="0"/>
                  </a:cubicBezTo>
                  <a:cubicBezTo>
                    <a:pt x="4141" y="0"/>
                    <a:pt x="0" y="3799"/>
                    <a:pt x="0" y="8485"/>
                  </a:cubicBezTo>
                  <a:lnTo>
                    <a:pt x="0" y="21600"/>
                  </a:lnTo>
                  <a:lnTo>
                    <a:pt x="6110" y="21600"/>
                  </a:lnTo>
                  <a:lnTo>
                    <a:pt x="6110" y="8310"/>
                  </a:lnTo>
                  <a:cubicBezTo>
                    <a:pt x="6110" y="6947"/>
                    <a:pt x="7362" y="5842"/>
                    <a:pt x="8907" y="5842"/>
                  </a:cubicBezTo>
                  <a:lnTo>
                    <a:pt x="9725" y="5842"/>
                  </a:lnTo>
                  <a:cubicBezTo>
                    <a:pt x="11269" y="5842"/>
                    <a:pt x="12520" y="6947"/>
                    <a:pt x="12520" y="8310"/>
                  </a:cubicBezTo>
                  <a:lnTo>
                    <a:pt x="9725" y="831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72656" name="Object 27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33031533"/>
                </p:ext>
              </p:extLst>
            </p:nvPr>
          </p:nvGraphicFramePr>
          <p:xfrm>
            <a:off x="7256759" y="1414734"/>
            <a:ext cx="1298400" cy="6535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3" name="Equation" r:id="rId14" imgW="850680" imgH="431640" progId="Equation.DSMT4">
                    <p:embed/>
                  </p:oleObj>
                </mc:Choice>
                <mc:Fallback>
                  <p:oleObj name="Equation" r:id="rId14" imgW="850680" imgH="431640" progId="Equation.DSMT4">
                    <p:embed/>
                    <p:pic>
                      <p:nvPicPr>
                        <p:cNvPr id="0" name="Picture 4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56759" y="1414734"/>
                          <a:ext cx="1298400" cy="653541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2595" name="Rectangle 211"/>
            <p:cNvSpPr>
              <a:spLocks noChangeArrowheads="1"/>
            </p:cNvSpPr>
            <p:nvPr/>
          </p:nvSpPr>
          <p:spPr bwMode="auto">
            <a:xfrm>
              <a:off x="7553325" y="2401888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" name="Object 276"/>
            <p:cNvGraphicFramePr>
              <a:graphicFrameLocks noChangeAspect="1"/>
            </p:cNvGraphicFramePr>
            <p:nvPr/>
          </p:nvGraphicFramePr>
          <p:xfrm>
            <a:off x="4341813" y="2389188"/>
            <a:ext cx="314325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4" name="Equation" r:id="rId16" imgW="190500" imgH="228600" progId="Equation.DSMT4">
                    <p:embed/>
                  </p:oleObj>
                </mc:Choice>
                <mc:Fallback>
                  <p:oleObj name="Equation" r:id="rId16" imgW="190500" imgH="228600" progId="Equation.DSMT4">
                    <p:embed/>
                    <p:pic>
                      <p:nvPicPr>
                        <p:cNvPr id="0" name="Picture 4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1813" y="2389188"/>
                          <a:ext cx="314325" cy="377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2661" name="Object 277"/>
            <p:cNvGraphicFramePr>
              <a:graphicFrameLocks noChangeAspect="1"/>
            </p:cNvGraphicFramePr>
            <p:nvPr/>
          </p:nvGraphicFramePr>
          <p:xfrm>
            <a:off x="2817813" y="1616075"/>
            <a:ext cx="334962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5" name="Equation" r:id="rId18" imgW="203112" imgH="241195" progId="Equation.DSMT4">
                    <p:embed/>
                  </p:oleObj>
                </mc:Choice>
                <mc:Fallback>
                  <p:oleObj name="Equation" r:id="rId18" imgW="203112" imgH="241195" progId="Equation.DSMT4">
                    <p:embed/>
                    <p:pic>
                      <p:nvPicPr>
                        <p:cNvPr id="0" name="Picture 4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7813" y="1616075"/>
                          <a:ext cx="334962" cy="400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2662" name="Object 278"/>
            <p:cNvGraphicFramePr>
              <a:graphicFrameLocks noChangeAspect="1"/>
            </p:cNvGraphicFramePr>
            <p:nvPr/>
          </p:nvGraphicFramePr>
          <p:xfrm>
            <a:off x="6075363" y="1701800"/>
            <a:ext cx="544512" cy="420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6" name="Equation" r:id="rId20" imgW="330057" imgH="253890" progId="Equation.DSMT4">
                    <p:embed/>
                  </p:oleObj>
                </mc:Choice>
                <mc:Fallback>
                  <p:oleObj name="Equation" r:id="rId20" imgW="330057" imgH="253890" progId="Equation.DSMT4">
                    <p:embed/>
                    <p:pic>
                      <p:nvPicPr>
                        <p:cNvPr id="0" name="Picture 4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75363" y="1701800"/>
                          <a:ext cx="544512" cy="420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2663" name="Object 279"/>
            <p:cNvGraphicFramePr>
              <a:graphicFrameLocks noChangeAspect="1"/>
            </p:cNvGraphicFramePr>
            <p:nvPr/>
          </p:nvGraphicFramePr>
          <p:xfrm>
            <a:off x="5616575" y="2359025"/>
            <a:ext cx="585788" cy="420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7" name="Equation" r:id="rId22" imgW="355292" imgH="253780" progId="Equation.DSMT4">
                    <p:embed/>
                  </p:oleObj>
                </mc:Choice>
                <mc:Fallback>
                  <p:oleObj name="Equation" r:id="rId22" imgW="355292" imgH="253780" progId="Equation.DSMT4">
                    <p:embed/>
                    <p:pic>
                      <p:nvPicPr>
                        <p:cNvPr id="0" name="Picture 4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16575" y="2359025"/>
                          <a:ext cx="585788" cy="420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2664" name="Object 280"/>
            <p:cNvGraphicFramePr>
              <a:graphicFrameLocks noChangeAspect="1"/>
            </p:cNvGraphicFramePr>
            <p:nvPr/>
          </p:nvGraphicFramePr>
          <p:xfrm>
            <a:off x="7932738" y="2379663"/>
            <a:ext cx="334962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8" name="Equation" r:id="rId24" imgW="203112" imgH="228501" progId="Equation.DSMT4">
                    <p:embed/>
                  </p:oleObj>
                </mc:Choice>
                <mc:Fallback>
                  <p:oleObj name="Equation" r:id="rId24" imgW="203112" imgH="228501" progId="Equation.DSMT4">
                    <p:embed/>
                    <p:pic>
                      <p:nvPicPr>
                        <p:cNvPr id="0" name="Picture 4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32738" y="2379663"/>
                          <a:ext cx="334962" cy="377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2665" name="Object 281"/>
            <p:cNvGraphicFramePr>
              <a:graphicFrameLocks noChangeAspect="1"/>
            </p:cNvGraphicFramePr>
            <p:nvPr/>
          </p:nvGraphicFramePr>
          <p:xfrm>
            <a:off x="7369175" y="3021013"/>
            <a:ext cx="565150" cy="293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9" name="Equation" r:id="rId26" imgW="342603" imgH="177646" progId="Equation.DSMT4">
                    <p:embed/>
                  </p:oleObj>
                </mc:Choice>
                <mc:Fallback>
                  <p:oleObj name="Equation" r:id="rId26" imgW="342603" imgH="177646" progId="Equation.DSMT4">
                    <p:embed/>
                    <p:pic>
                      <p:nvPicPr>
                        <p:cNvPr id="0" name="Picture 4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69175" y="3021013"/>
                          <a:ext cx="565150" cy="293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6" name="Group 55"/>
            <p:cNvGrpSpPr/>
            <p:nvPr/>
          </p:nvGrpSpPr>
          <p:grpSpPr>
            <a:xfrm>
              <a:off x="2289175" y="2173288"/>
              <a:ext cx="317500" cy="800100"/>
              <a:chOff x="2346325" y="3201988"/>
              <a:chExt cx="317500" cy="800100"/>
            </a:xfrm>
          </p:grpSpPr>
          <p:sp>
            <p:nvSpPr>
              <p:cNvPr id="272593" name="Oval 209"/>
              <p:cNvSpPr>
                <a:spLocks noChangeArrowheads="1"/>
              </p:cNvSpPr>
              <p:nvPr/>
            </p:nvSpPr>
            <p:spPr bwMode="auto">
              <a:xfrm>
                <a:off x="2462213" y="3925888"/>
                <a:ext cx="76200" cy="762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72614" name="Oval 230"/>
              <p:cNvSpPr>
                <a:spLocks noChangeArrowheads="1"/>
              </p:cNvSpPr>
              <p:nvPr/>
            </p:nvSpPr>
            <p:spPr bwMode="auto">
              <a:xfrm>
                <a:off x="2462213" y="3201988"/>
                <a:ext cx="76200" cy="762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2619" name="Oval 235"/>
              <p:cNvSpPr>
                <a:spLocks noChangeArrowheads="1"/>
              </p:cNvSpPr>
              <p:nvPr/>
            </p:nvSpPr>
            <p:spPr bwMode="auto">
              <a:xfrm>
                <a:off x="2374900" y="3481388"/>
                <a:ext cx="266700" cy="266700"/>
              </a:xfrm>
              <a:prstGeom prst="ellipse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2620" name="Line 236"/>
              <p:cNvSpPr>
                <a:spLocks noChangeShapeType="1"/>
              </p:cNvSpPr>
              <p:nvPr/>
            </p:nvSpPr>
            <p:spPr bwMode="auto">
              <a:xfrm>
                <a:off x="2508250" y="3240088"/>
                <a:ext cx="0" cy="241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2621" name="Line 237"/>
              <p:cNvSpPr>
                <a:spLocks noChangeShapeType="1"/>
              </p:cNvSpPr>
              <p:nvPr/>
            </p:nvSpPr>
            <p:spPr bwMode="auto">
              <a:xfrm>
                <a:off x="2508250" y="3748088"/>
                <a:ext cx="0" cy="2159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Text Box 249"/>
              <p:cNvSpPr txBox="1">
                <a:spLocks noChangeArrowheads="1"/>
              </p:cNvSpPr>
              <p:nvPr/>
            </p:nvSpPr>
            <p:spPr bwMode="auto">
              <a:xfrm>
                <a:off x="2346325" y="3400425"/>
                <a:ext cx="3175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55" name="Text Box 250"/>
              <p:cNvSpPr txBox="1">
                <a:spLocks noChangeArrowheads="1"/>
              </p:cNvSpPr>
              <p:nvPr/>
            </p:nvSpPr>
            <p:spPr bwMode="auto">
              <a:xfrm>
                <a:off x="2378075" y="3495675"/>
                <a:ext cx="26035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-</a:t>
                </a:r>
              </a:p>
            </p:txBody>
          </p:sp>
        </p:grpSp>
        <p:graphicFrame>
          <p:nvGraphicFramePr>
            <p:cNvPr id="272667" name="Object 283"/>
            <p:cNvGraphicFramePr>
              <a:graphicFrameLocks noChangeAspect="1"/>
            </p:cNvGraphicFramePr>
            <p:nvPr/>
          </p:nvGraphicFramePr>
          <p:xfrm>
            <a:off x="1914525" y="2446338"/>
            <a:ext cx="292100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" name="Equation" r:id="rId28" imgW="177646" imgH="241091" progId="Equation.DSMT4">
                    <p:embed/>
                  </p:oleObj>
                </mc:Choice>
                <mc:Fallback>
                  <p:oleObj name="Equation" r:id="rId28" imgW="177646" imgH="241091" progId="Equation.DSMT4">
                    <p:embed/>
                    <p:pic>
                      <p:nvPicPr>
                        <p:cNvPr id="0" name="Picture 4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14525" y="2446338"/>
                          <a:ext cx="292100" cy="398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2668" name="Object 284"/>
            <p:cNvGraphicFramePr>
              <a:graphicFrameLocks noChangeAspect="1"/>
            </p:cNvGraphicFramePr>
            <p:nvPr/>
          </p:nvGraphicFramePr>
          <p:xfrm>
            <a:off x="522288" y="2136186"/>
            <a:ext cx="1706562" cy="2466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1" name="Equation" r:id="rId30" imgW="1231366" imgH="177723" progId="Equation.DSMT4">
                    <p:embed/>
                  </p:oleObj>
                </mc:Choice>
                <mc:Fallback>
                  <p:oleObj name="Equation" r:id="rId30" imgW="1231366" imgH="177723" progId="Equation.DSMT4">
                    <p:embed/>
                    <p:pic>
                      <p:nvPicPr>
                        <p:cNvPr id="0" name="Picture 4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288" y="2136186"/>
                          <a:ext cx="1706562" cy="2466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7" name="Straight Connector 66"/>
            <p:cNvCxnSpPr/>
            <p:nvPr/>
          </p:nvCxnSpPr>
          <p:spPr>
            <a:xfrm>
              <a:off x="2428875" y="2952750"/>
              <a:ext cx="5238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2419350" y="2209800"/>
              <a:ext cx="5238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2611" name="Rectangle 227"/>
            <p:cNvSpPr>
              <a:spLocks noChangeArrowheads="1"/>
            </p:cNvSpPr>
            <p:nvPr/>
          </p:nvSpPr>
          <p:spPr bwMode="auto">
            <a:xfrm>
              <a:off x="2790825" y="2122488"/>
              <a:ext cx="393700" cy="17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5010" y="4247147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Lossless line:</a:t>
            </a: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2752725" y="95250"/>
            <a:ext cx="3360717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Crank Diagram</a:t>
            </a:r>
          </a:p>
        </p:txBody>
      </p:sp>
      <p:graphicFrame>
        <p:nvGraphicFramePr>
          <p:cNvPr id="4874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220404"/>
              </p:ext>
            </p:extLst>
          </p:nvPr>
        </p:nvGraphicFramePr>
        <p:xfrm>
          <a:off x="854075" y="1096963"/>
          <a:ext cx="4005263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19" name="Equation" r:id="rId4" imgW="2425680" imgH="406080" progId="Equation.DSMT4">
                  <p:embed/>
                </p:oleObj>
              </mc:Choice>
              <mc:Fallback>
                <p:oleObj name="Equation" r:id="rId4" imgW="2425680" imgH="406080" progId="Equation.DSMT4">
                  <p:embed/>
                  <p:pic>
                    <p:nvPicPr>
                      <p:cNvPr id="0" name="Picture 4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1096963"/>
                        <a:ext cx="4005263" cy="6699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7649" name="Object 225"/>
          <p:cNvGraphicFramePr>
            <a:graphicFrameLocks noChangeAspect="1"/>
          </p:cNvGraphicFramePr>
          <p:nvPr/>
        </p:nvGraphicFramePr>
        <p:xfrm>
          <a:off x="6547655" y="733801"/>
          <a:ext cx="16002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20" name="Equation" r:id="rId6" imgW="1155199" imgH="317362" progId="Equation.DSMT4">
                  <p:embed/>
                </p:oleObj>
              </mc:Choice>
              <mc:Fallback>
                <p:oleObj name="Equation" r:id="rId6" imgW="1155199" imgH="317362" progId="Equation.DSMT4">
                  <p:embed/>
                  <p:pic>
                    <p:nvPicPr>
                      <p:cNvPr id="0" name="Picture 4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7655" y="733801"/>
                        <a:ext cx="1600200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7650" name="Text Box 226"/>
          <p:cNvSpPr txBox="1">
            <a:spLocks noChangeArrowheads="1"/>
          </p:cNvSpPr>
          <p:nvPr/>
        </p:nvSpPr>
        <p:spPr bwMode="auto">
          <a:xfrm>
            <a:off x="386637" y="5834996"/>
            <a:ext cx="70669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Note: </a:t>
            </a:r>
            <a:r>
              <a:rPr lang="en-US" dirty="0">
                <a:solidFill>
                  <a:srgbClr val="0000FF"/>
                </a:solidFill>
              </a:rPr>
              <a:t>We go all the way around the crank diagram when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-</a:t>
            </a:r>
            <a:r>
              <a:rPr lang="en-US" i="1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</a:t>
            </a:r>
            <a:r>
              <a:rPr lang="en-US" i="1" baseline="-250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d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/ 2:</a:t>
            </a:r>
            <a:endParaRPr lang="en-US" dirty="0">
              <a:solidFill>
                <a:srgbClr val="0000FF"/>
              </a:solidFill>
              <a:sym typeface="Symbol" pitchFamily="18" charset="2"/>
            </a:endParaRPr>
          </a:p>
        </p:txBody>
      </p:sp>
      <p:sp>
        <p:nvSpPr>
          <p:cNvPr id="487651" name="Text Box 227"/>
          <p:cNvSpPr txBox="1">
            <a:spLocks noChangeArrowheads="1"/>
          </p:cNvSpPr>
          <p:nvPr/>
        </p:nvSpPr>
        <p:spPr bwMode="auto">
          <a:xfrm>
            <a:off x="5574827" y="771076"/>
            <a:ext cx="8835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487653" name="Object 229"/>
          <p:cNvGraphicFramePr>
            <a:graphicFrameLocks noChangeAspect="1"/>
          </p:cNvGraphicFramePr>
          <p:nvPr/>
        </p:nvGraphicFramePr>
        <p:xfrm>
          <a:off x="6885215" y="1254625"/>
          <a:ext cx="10668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21" name="Equation" r:id="rId8" imgW="876300" imgH="279400" progId="Equation.DSMT4">
                  <p:embed/>
                </p:oleObj>
              </mc:Choice>
              <mc:Fallback>
                <p:oleObj name="Equation" r:id="rId8" imgW="876300" imgH="279400" progId="Equation.DSMT4">
                  <p:embed/>
                  <p:pic>
                    <p:nvPicPr>
                      <p:cNvPr id="0" name="Picture 4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5215" y="1254625"/>
                        <a:ext cx="10668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Slide Number Placeholder 8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DBCFDB-FD7F-4BFE-8868-1C760D5FDA6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87517" name="Line 93"/>
          <p:cNvSpPr>
            <a:spLocks noChangeShapeType="1"/>
          </p:cNvSpPr>
          <p:nvPr/>
        </p:nvSpPr>
        <p:spPr bwMode="auto">
          <a:xfrm flipH="1" flipV="1">
            <a:off x="3719513" y="3390575"/>
            <a:ext cx="3814763" cy="754062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7518" name="Line 94"/>
          <p:cNvSpPr>
            <a:spLocks noChangeShapeType="1"/>
          </p:cNvSpPr>
          <p:nvPr/>
        </p:nvSpPr>
        <p:spPr bwMode="auto">
          <a:xfrm flipH="1">
            <a:off x="3621974" y="4201787"/>
            <a:ext cx="2147001" cy="750228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87658" name="Object 2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202632"/>
              </p:ext>
            </p:extLst>
          </p:nvPr>
        </p:nvGraphicFramePr>
        <p:xfrm>
          <a:off x="6551248" y="1649981"/>
          <a:ext cx="1566209" cy="535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22" name="Equation" r:id="rId10" imgW="1371600" imgH="469800" progId="Equation.DSMT4">
                  <p:embed/>
                </p:oleObj>
              </mc:Choice>
              <mc:Fallback>
                <p:oleObj name="Equation" r:id="rId10" imgW="1371600" imgH="469800" progId="Equation.DSMT4">
                  <p:embed/>
                  <p:pic>
                    <p:nvPicPr>
                      <p:cNvPr id="0" name="Picture 4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1248" y="1649981"/>
                        <a:ext cx="1566209" cy="5351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7660" name="Object 2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016098"/>
              </p:ext>
            </p:extLst>
          </p:nvPr>
        </p:nvGraphicFramePr>
        <p:xfrm>
          <a:off x="3544888" y="6210300"/>
          <a:ext cx="2208212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23" name="Equation" r:id="rId12" imgW="1765080" imgH="482400" progId="Equation.DSMT4">
                  <p:embed/>
                </p:oleObj>
              </mc:Choice>
              <mc:Fallback>
                <p:oleObj name="Equation" r:id="rId12" imgW="1765080" imgH="482400" progId="Equation.DSMT4">
                  <p:embed/>
                  <p:pic>
                    <p:nvPicPr>
                      <p:cNvPr id="0" name="Picture 4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4888" y="6210300"/>
                        <a:ext cx="2208212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0" name="Group 89"/>
          <p:cNvGrpSpPr/>
          <p:nvPr/>
        </p:nvGrpSpPr>
        <p:grpSpPr>
          <a:xfrm>
            <a:off x="111125" y="2379338"/>
            <a:ext cx="4995863" cy="3328987"/>
            <a:chOff x="111125" y="2379338"/>
            <a:chExt cx="4995863" cy="3328987"/>
          </a:xfrm>
        </p:grpSpPr>
        <p:sp>
          <p:nvSpPr>
            <p:cNvPr id="487498" name="Line 74"/>
            <p:cNvSpPr>
              <a:spLocks noChangeShapeType="1"/>
            </p:cNvSpPr>
            <p:nvPr/>
          </p:nvSpPr>
          <p:spPr bwMode="auto">
            <a:xfrm flipV="1">
              <a:off x="3995738" y="2379338"/>
              <a:ext cx="0" cy="33289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7499" name="Line 75"/>
            <p:cNvSpPr>
              <a:spLocks noChangeShapeType="1"/>
            </p:cNvSpPr>
            <p:nvPr/>
          </p:nvSpPr>
          <p:spPr bwMode="auto">
            <a:xfrm flipV="1">
              <a:off x="1822450" y="3390575"/>
              <a:ext cx="1912938" cy="6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7500" name="Line 76"/>
            <p:cNvSpPr>
              <a:spLocks noChangeShapeType="1"/>
            </p:cNvSpPr>
            <p:nvPr/>
          </p:nvSpPr>
          <p:spPr bwMode="auto">
            <a:xfrm flipV="1">
              <a:off x="1087438" y="4149400"/>
              <a:ext cx="2962275" cy="33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7502" name="Line 78"/>
            <p:cNvSpPr>
              <a:spLocks noChangeShapeType="1"/>
            </p:cNvSpPr>
            <p:nvPr/>
          </p:nvSpPr>
          <p:spPr bwMode="auto">
            <a:xfrm flipV="1">
              <a:off x="1477963" y="4951806"/>
              <a:ext cx="2310266" cy="135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87503" name="Object 79"/>
            <p:cNvGraphicFramePr>
              <a:graphicFrameLocks noChangeAspect="1"/>
            </p:cNvGraphicFramePr>
            <p:nvPr/>
          </p:nvGraphicFramePr>
          <p:xfrm>
            <a:off x="1868488" y="4643113"/>
            <a:ext cx="695325" cy="306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24" name="Equation" r:id="rId14" imgW="495085" imgH="228501" progId="Equation.DSMT4">
                    <p:embed/>
                  </p:oleObj>
                </mc:Choice>
                <mc:Fallback>
                  <p:oleObj name="Equation" r:id="rId14" imgW="495085" imgH="228501" progId="Equation.DSMT4">
                    <p:embed/>
                    <p:pic>
                      <p:nvPicPr>
                        <p:cNvPr id="0" name="Picture 4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8488" y="4643113"/>
                          <a:ext cx="695325" cy="3063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7519" name="Object 95"/>
            <p:cNvGraphicFramePr>
              <a:graphicFrameLocks noChangeAspect="1"/>
            </p:cNvGraphicFramePr>
            <p:nvPr/>
          </p:nvGraphicFramePr>
          <p:xfrm>
            <a:off x="2138363" y="2996875"/>
            <a:ext cx="771525" cy="315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25" name="Equation" r:id="rId16" imgW="533169" imgH="228501" progId="Equation.DSMT4">
                    <p:embed/>
                  </p:oleObj>
                </mc:Choice>
                <mc:Fallback>
                  <p:oleObj name="Equation" r:id="rId16" imgW="533169" imgH="228501" progId="Equation.DSMT4">
                    <p:embed/>
                    <p:pic>
                      <p:nvPicPr>
                        <p:cNvPr id="0" name="Picture 4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8363" y="2996875"/>
                          <a:ext cx="771525" cy="3159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7520" name="Line 96"/>
            <p:cNvSpPr>
              <a:spLocks noChangeShapeType="1"/>
            </p:cNvSpPr>
            <p:nvPr/>
          </p:nvSpPr>
          <p:spPr bwMode="auto">
            <a:xfrm>
              <a:off x="844550" y="5193975"/>
              <a:ext cx="3962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87529" name="Object 105"/>
            <p:cNvGraphicFramePr>
              <a:graphicFrameLocks noChangeAspect="1"/>
            </p:cNvGraphicFramePr>
            <p:nvPr/>
          </p:nvGraphicFramePr>
          <p:xfrm>
            <a:off x="3089275" y="3600125"/>
            <a:ext cx="187325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26" name="Equation" r:id="rId18" imgW="114102" imgH="177492" progId="Equation.DSMT4">
                    <p:embed/>
                  </p:oleObj>
                </mc:Choice>
                <mc:Fallback>
                  <p:oleObj name="Equation" r:id="rId18" imgW="114102" imgH="177492" progId="Equation.DSMT4">
                    <p:embed/>
                    <p:pic>
                      <p:nvPicPr>
                        <p:cNvPr id="0" name="Picture 4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89275" y="3600125"/>
                          <a:ext cx="187325" cy="279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7545" name="Freeform 121"/>
            <p:cNvSpPr>
              <a:spLocks/>
            </p:cNvSpPr>
            <p:nvPr/>
          </p:nvSpPr>
          <p:spPr bwMode="auto">
            <a:xfrm>
              <a:off x="111125" y="3803325"/>
              <a:ext cx="111125" cy="244475"/>
            </a:xfrm>
            <a:custGeom>
              <a:avLst/>
              <a:gdLst/>
              <a:ahLst/>
              <a:cxnLst>
                <a:cxn ang="0">
                  <a:pos x="0" y="154"/>
                </a:cxn>
                <a:cxn ang="0">
                  <a:pos x="32" y="72"/>
                </a:cxn>
                <a:cxn ang="0">
                  <a:pos x="70" y="0"/>
                </a:cxn>
              </a:cxnLst>
              <a:rect l="0" t="0" r="r" b="b"/>
              <a:pathLst>
                <a:path w="70" h="154">
                  <a:moveTo>
                    <a:pt x="0" y="154"/>
                  </a:moveTo>
                  <a:lnTo>
                    <a:pt x="32" y="72"/>
                  </a:lnTo>
                  <a:lnTo>
                    <a:pt x="70" y="0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46" name="Freeform 122"/>
            <p:cNvSpPr>
              <a:spLocks/>
            </p:cNvSpPr>
            <p:nvPr/>
          </p:nvSpPr>
          <p:spPr bwMode="auto">
            <a:xfrm>
              <a:off x="222250" y="3612825"/>
              <a:ext cx="112713" cy="190500"/>
            </a:xfrm>
            <a:custGeom>
              <a:avLst/>
              <a:gdLst/>
              <a:ahLst/>
              <a:cxnLst>
                <a:cxn ang="0">
                  <a:pos x="0" y="120"/>
                </a:cxn>
                <a:cxn ang="0">
                  <a:pos x="39" y="57"/>
                </a:cxn>
                <a:cxn ang="0">
                  <a:pos x="71" y="0"/>
                </a:cxn>
              </a:cxnLst>
              <a:rect l="0" t="0" r="r" b="b"/>
              <a:pathLst>
                <a:path w="71" h="120">
                  <a:moveTo>
                    <a:pt x="0" y="120"/>
                  </a:moveTo>
                  <a:lnTo>
                    <a:pt x="39" y="57"/>
                  </a:lnTo>
                  <a:lnTo>
                    <a:pt x="71" y="0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47" name="Freeform 123"/>
            <p:cNvSpPr>
              <a:spLocks/>
            </p:cNvSpPr>
            <p:nvPr/>
          </p:nvSpPr>
          <p:spPr bwMode="auto">
            <a:xfrm>
              <a:off x="334963" y="3474713"/>
              <a:ext cx="100013" cy="138112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31" y="38"/>
                </a:cxn>
                <a:cxn ang="0">
                  <a:pos x="44" y="19"/>
                </a:cxn>
                <a:cxn ang="0">
                  <a:pos x="63" y="0"/>
                </a:cxn>
              </a:cxnLst>
              <a:rect l="0" t="0" r="r" b="b"/>
              <a:pathLst>
                <a:path w="63" h="87">
                  <a:moveTo>
                    <a:pt x="0" y="87"/>
                  </a:moveTo>
                  <a:lnTo>
                    <a:pt x="31" y="38"/>
                  </a:lnTo>
                  <a:lnTo>
                    <a:pt x="44" y="19"/>
                  </a:lnTo>
                  <a:lnTo>
                    <a:pt x="63" y="0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48" name="Freeform 124"/>
            <p:cNvSpPr>
              <a:spLocks/>
            </p:cNvSpPr>
            <p:nvPr/>
          </p:nvSpPr>
          <p:spPr bwMode="auto">
            <a:xfrm>
              <a:off x="434975" y="3412800"/>
              <a:ext cx="112713" cy="61912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32" y="15"/>
                </a:cxn>
                <a:cxn ang="0">
                  <a:pos x="71" y="0"/>
                </a:cxn>
              </a:cxnLst>
              <a:rect l="0" t="0" r="r" b="b"/>
              <a:pathLst>
                <a:path w="71" h="39">
                  <a:moveTo>
                    <a:pt x="0" y="39"/>
                  </a:moveTo>
                  <a:lnTo>
                    <a:pt x="32" y="15"/>
                  </a:lnTo>
                  <a:lnTo>
                    <a:pt x="71" y="0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49" name="Freeform 125"/>
            <p:cNvSpPr>
              <a:spLocks/>
            </p:cNvSpPr>
            <p:nvPr/>
          </p:nvSpPr>
          <p:spPr bwMode="auto">
            <a:xfrm>
              <a:off x="547688" y="3412800"/>
              <a:ext cx="111125" cy="15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0"/>
                </a:cxn>
                <a:cxn ang="0">
                  <a:pos x="70" y="10"/>
                </a:cxn>
              </a:cxnLst>
              <a:rect l="0" t="0" r="r" b="b"/>
              <a:pathLst>
                <a:path w="70" h="10">
                  <a:moveTo>
                    <a:pt x="0" y="0"/>
                  </a:moveTo>
                  <a:lnTo>
                    <a:pt x="32" y="0"/>
                  </a:lnTo>
                  <a:lnTo>
                    <a:pt x="70" y="10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50" name="Freeform 126"/>
            <p:cNvSpPr>
              <a:spLocks/>
            </p:cNvSpPr>
            <p:nvPr/>
          </p:nvSpPr>
          <p:spPr bwMode="auto">
            <a:xfrm>
              <a:off x="658813" y="3428675"/>
              <a:ext cx="111125" cy="76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19"/>
                </a:cxn>
                <a:cxn ang="0">
                  <a:pos x="70" y="48"/>
                </a:cxn>
              </a:cxnLst>
              <a:rect l="0" t="0" r="r" b="b"/>
              <a:pathLst>
                <a:path w="70" h="48">
                  <a:moveTo>
                    <a:pt x="0" y="0"/>
                  </a:moveTo>
                  <a:lnTo>
                    <a:pt x="32" y="19"/>
                  </a:lnTo>
                  <a:lnTo>
                    <a:pt x="70" y="48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51" name="Freeform 127"/>
            <p:cNvSpPr>
              <a:spLocks/>
            </p:cNvSpPr>
            <p:nvPr/>
          </p:nvSpPr>
          <p:spPr bwMode="auto">
            <a:xfrm>
              <a:off x="769938" y="3504875"/>
              <a:ext cx="111125" cy="152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19"/>
                </a:cxn>
                <a:cxn ang="0">
                  <a:pos x="32" y="43"/>
                </a:cxn>
                <a:cxn ang="0">
                  <a:pos x="70" y="96"/>
                </a:cxn>
              </a:cxnLst>
              <a:rect l="0" t="0" r="r" b="b"/>
              <a:pathLst>
                <a:path w="70" h="96">
                  <a:moveTo>
                    <a:pt x="0" y="0"/>
                  </a:moveTo>
                  <a:lnTo>
                    <a:pt x="19" y="19"/>
                  </a:lnTo>
                  <a:lnTo>
                    <a:pt x="32" y="43"/>
                  </a:lnTo>
                  <a:lnTo>
                    <a:pt x="70" y="96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52" name="Freeform 128"/>
            <p:cNvSpPr>
              <a:spLocks/>
            </p:cNvSpPr>
            <p:nvPr/>
          </p:nvSpPr>
          <p:spPr bwMode="auto">
            <a:xfrm>
              <a:off x="881063" y="3657275"/>
              <a:ext cx="111125" cy="2079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63"/>
                </a:cxn>
                <a:cxn ang="0">
                  <a:pos x="70" y="131"/>
                </a:cxn>
              </a:cxnLst>
              <a:rect l="0" t="0" r="r" b="b"/>
              <a:pathLst>
                <a:path w="70" h="131">
                  <a:moveTo>
                    <a:pt x="0" y="0"/>
                  </a:moveTo>
                  <a:lnTo>
                    <a:pt x="32" y="63"/>
                  </a:lnTo>
                  <a:lnTo>
                    <a:pt x="70" y="131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53" name="Freeform 129"/>
            <p:cNvSpPr>
              <a:spLocks/>
            </p:cNvSpPr>
            <p:nvPr/>
          </p:nvSpPr>
          <p:spPr bwMode="auto">
            <a:xfrm>
              <a:off x="992188" y="3865238"/>
              <a:ext cx="112713" cy="260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38"/>
                </a:cxn>
                <a:cxn ang="0">
                  <a:pos x="39" y="77"/>
                </a:cxn>
                <a:cxn ang="0">
                  <a:pos x="71" y="164"/>
                </a:cxn>
              </a:cxnLst>
              <a:rect l="0" t="0" r="r" b="b"/>
              <a:pathLst>
                <a:path w="71" h="164">
                  <a:moveTo>
                    <a:pt x="0" y="0"/>
                  </a:moveTo>
                  <a:lnTo>
                    <a:pt x="20" y="38"/>
                  </a:lnTo>
                  <a:lnTo>
                    <a:pt x="39" y="77"/>
                  </a:lnTo>
                  <a:lnTo>
                    <a:pt x="71" y="164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54" name="Freeform 130"/>
            <p:cNvSpPr>
              <a:spLocks/>
            </p:cNvSpPr>
            <p:nvPr/>
          </p:nvSpPr>
          <p:spPr bwMode="auto">
            <a:xfrm>
              <a:off x="1104900" y="4125588"/>
              <a:ext cx="101600" cy="2746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87"/>
                </a:cxn>
                <a:cxn ang="0">
                  <a:pos x="64" y="173"/>
                </a:cxn>
              </a:cxnLst>
              <a:rect l="0" t="0" r="r" b="b"/>
              <a:pathLst>
                <a:path w="64" h="173">
                  <a:moveTo>
                    <a:pt x="0" y="0"/>
                  </a:moveTo>
                  <a:lnTo>
                    <a:pt x="32" y="87"/>
                  </a:lnTo>
                  <a:lnTo>
                    <a:pt x="64" y="173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55" name="Freeform 131"/>
            <p:cNvSpPr>
              <a:spLocks/>
            </p:cNvSpPr>
            <p:nvPr/>
          </p:nvSpPr>
          <p:spPr bwMode="auto">
            <a:xfrm>
              <a:off x="1206500" y="4400225"/>
              <a:ext cx="111125" cy="260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" y="87"/>
                </a:cxn>
                <a:cxn ang="0">
                  <a:pos x="51" y="126"/>
                </a:cxn>
                <a:cxn ang="0">
                  <a:pos x="70" y="164"/>
                </a:cxn>
              </a:cxnLst>
              <a:rect l="0" t="0" r="r" b="b"/>
              <a:pathLst>
                <a:path w="70" h="164">
                  <a:moveTo>
                    <a:pt x="0" y="0"/>
                  </a:moveTo>
                  <a:lnTo>
                    <a:pt x="31" y="87"/>
                  </a:lnTo>
                  <a:lnTo>
                    <a:pt x="51" y="126"/>
                  </a:lnTo>
                  <a:lnTo>
                    <a:pt x="70" y="164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56" name="Freeform 132"/>
            <p:cNvSpPr>
              <a:spLocks/>
            </p:cNvSpPr>
            <p:nvPr/>
          </p:nvSpPr>
          <p:spPr bwMode="auto">
            <a:xfrm>
              <a:off x="1317625" y="4660575"/>
              <a:ext cx="111125" cy="2079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73"/>
                </a:cxn>
                <a:cxn ang="0">
                  <a:pos x="51" y="107"/>
                </a:cxn>
                <a:cxn ang="0">
                  <a:pos x="70" y="131"/>
                </a:cxn>
              </a:cxnLst>
              <a:rect l="0" t="0" r="r" b="b"/>
              <a:pathLst>
                <a:path w="70" h="131">
                  <a:moveTo>
                    <a:pt x="0" y="0"/>
                  </a:moveTo>
                  <a:lnTo>
                    <a:pt x="32" y="73"/>
                  </a:lnTo>
                  <a:lnTo>
                    <a:pt x="51" y="107"/>
                  </a:lnTo>
                  <a:lnTo>
                    <a:pt x="70" y="131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57" name="Freeform 133"/>
            <p:cNvSpPr>
              <a:spLocks/>
            </p:cNvSpPr>
            <p:nvPr/>
          </p:nvSpPr>
          <p:spPr bwMode="auto">
            <a:xfrm>
              <a:off x="1428750" y="4868538"/>
              <a:ext cx="111125" cy="84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19"/>
                </a:cxn>
                <a:cxn ang="0">
                  <a:pos x="32" y="38"/>
                </a:cxn>
                <a:cxn ang="0">
                  <a:pos x="51" y="48"/>
                </a:cxn>
                <a:cxn ang="0">
                  <a:pos x="70" y="53"/>
                </a:cxn>
              </a:cxnLst>
              <a:rect l="0" t="0" r="r" b="b"/>
              <a:pathLst>
                <a:path w="70" h="53">
                  <a:moveTo>
                    <a:pt x="0" y="0"/>
                  </a:moveTo>
                  <a:lnTo>
                    <a:pt x="19" y="19"/>
                  </a:lnTo>
                  <a:lnTo>
                    <a:pt x="32" y="38"/>
                  </a:lnTo>
                  <a:lnTo>
                    <a:pt x="51" y="48"/>
                  </a:lnTo>
                  <a:lnTo>
                    <a:pt x="70" y="53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58" name="Freeform 134"/>
            <p:cNvSpPr>
              <a:spLocks/>
            </p:cNvSpPr>
            <p:nvPr/>
          </p:nvSpPr>
          <p:spPr bwMode="auto">
            <a:xfrm>
              <a:off x="1539875" y="4874888"/>
              <a:ext cx="111125" cy="77787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9" y="44"/>
                </a:cxn>
                <a:cxn ang="0">
                  <a:pos x="32" y="34"/>
                </a:cxn>
                <a:cxn ang="0">
                  <a:pos x="51" y="20"/>
                </a:cxn>
                <a:cxn ang="0">
                  <a:pos x="70" y="0"/>
                </a:cxn>
              </a:cxnLst>
              <a:rect l="0" t="0" r="r" b="b"/>
              <a:pathLst>
                <a:path w="70" h="49">
                  <a:moveTo>
                    <a:pt x="0" y="49"/>
                  </a:moveTo>
                  <a:lnTo>
                    <a:pt x="19" y="44"/>
                  </a:lnTo>
                  <a:lnTo>
                    <a:pt x="32" y="34"/>
                  </a:lnTo>
                  <a:lnTo>
                    <a:pt x="51" y="20"/>
                  </a:lnTo>
                  <a:lnTo>
                    <a:pt x="70" y="0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59" name="Freeform 135"/>
            <p:cNvSpPr>
              <a:spLocks/>
            </p:cNvSpPr>
            <p:nvPr/>
          </p:nvSpPr>
          <p:spPr bwMode="auto">
            <a:xfrm>
              <a:off x="1651000" y="4676450"/>
              <a:ext cx="112713" cy="198437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20" y="101"/>
                </a:cxn>
                <a:cxn ang="0">
                  <a:pos x="32" y="72"/>
                </a:cxn>
                <a:cxn ang="0">
                  <a:pos x="51" y="34"/>
                </a:cxn>
                <a:cxn ang="0">
                  <a:pos x="71" y="0"/>
                </a:cxn>
              </a:cxnLst>
              <a:rect l="0" t="0" r="r" b="b"/>
              <a:pathLst>
                <a:path w="71" h="125">
                  <a:moveTo>
                    <a:pt x="0" y="125"/>
                  </a:moveTo>
                  <a:lnTo>
                    <a:pt x="20" y="101"/>
                  </a:lnTo>
                  <a:lnTo>
                    <a:pt x="32" y="72"/>
                  </a:lnTo>
                  <a:lnTo>
                    <a:pt x="51" y="34"/>
                  </a:lnTo>
                  <a:lnTo>
                    <a:pt x="71" y="0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60" name="Freeform 136"/>
            <p:cNvSpPr>
              <a:spLocks/>
            </p:cNvSpPr>
            <p:nvPr/>
          </p:nvSpPr>
          <p:spPr bwMode="auto">
            <a:xfrm>
              <a:off x="1763713" y="4408163"/>
              <a:ext cx="111125" cy="268287"/>
            </a:xfrm>
            <a:custGeom>
              <a:avLst/>
              <a:gdLst/>
              <a:ahLst/>
              <a:cxnLst>
                <a:cxn ang="0">
                  <a:pos x="0" y="169"/>
                </a:cxn>
                <a:cxn ang="0">
                  <a:pos x="19" y="130"/>
                </a:cxn>
                <a:cxn ang="0">
                  <a:pos x="38" y="87"/>
                </a:cxn>
                <a:cxn ang="0">
                  <a:pos x="70" y="0"/>
                </a:cxn>
              </a:cxnLst>
              <a:rect l="0" t="0" r="r" b="b"/>
              <a:pathLst>
                <a:path w="70" h="169">
                  <a:moveTo>
                    <a:pt x="0" y="169"/>
                  </a:moveTo>
                  <a:lnTo>
                    <a:pt x="19" y="130"/>
                  </a:lnTo>
                  <a:lnTo>
                    <a:pt x="38" y="87"/>
                  </a:lnTo>
                  <a:lnTo>
                    <a:pt x="70" y="0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61" name="Freeform 137"/>
            <p:cNvSpPr>
              <a:spLocks/>
            </p:cNvSpPr>
            <p:nvPr/>
          </p:nvSpPr>
          <p:spPr bwMode="auto">
            <a:xfrm>
              <a:off x="1874838" y="4133525"/>
              <a:ext cx="101600" cy="274637"/>
            </a:xfrm>
            <a:custGeom>
              <a:avLst/>
              <a:gdLst/>
              <a:ahLst/>
              <a:cxnLst>
                <a:cxn ang="0">
                  <a:pos x="0" y="173"/>
                </a:cxn>
                <a:cxn ang="0">
                  <a:pos x="32" y="86"/>
                </a:cxn>
                <a:cxn ang="0">
                  <a:pos x="64" y="0"/>
                </a:cxn>
              </a:cxnLst>
              <a:rect l="0" t="0" r="r" b="b"/>
              <a:pathLst>
                <a:path w="64" h="173">
                  <a:moveTo>
                    <a:pt x="0" y="173"/>
                  </a:moveTo>
                  <a:lnTo>
                    <a:pt x="32" y="86"/>
                  </a:lnTo>
                  <a:lnTo>
                    <a:pt x="64" y="0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62" name="Freeform 138"/>
            <p:cNvSpPr>
              <a:spLocks/>
            </p:cNvSpPr>
            <p:nvPr/>
          </p:nvSpPr>
          <p:spPr bwMode="auto">
            <a:xfrm>
              <a:off x="1976438" y="3873175"/>
              <a:ext cx="111125" cy="260350"/>
            </a:xfrm>
            <a:custGeom>
              <a:avLst/>
              <a:gdLst/>
              <a:ahLst/>
              <a:cxnLst>
                <a:cxn ang="0">
                  <a:pos x="0" y="164"/>
                </a:cxn>
                <a:cxn ang="0">
                  <a:pos x="32" y="77"/>
                </a:cxn>
                <a:cxn ang="0">
                  <a:pos x="51" y="38"/>
                </a:cxn>
                <a:cxn ang="0">
                  <a:pos x="70" y="0"/>
                </a:cxn>
              </a:cxnLst>
              <a:rect l="0" t="0" r="r" b="b"/>
              <a:pathLst>
                <a:path w="70" h="164">
                  <a:moveTo>
                    <a:pt x="0" y="164"/>
                  </a:moveTo>
                  <a:lnTo>
                    <a:pt x="32" y="77"/>
                  </a:lnTo>
                  <a:lnTo>
                    <a:pt x="51" y="38"/>
                  </a:lnTo>
                  <a:lnTo>
                    <a:pt x="70" y="0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63" name="Freeform 139"/>
            <p:cNvSpPr>
              <a:spLocks/>
            </p:cNvSpPr>
            <p:nvPr/>
          </p:nvSpPr>
          <p:spPr bwMode="auto">
            <a:xfrm>
              <a:off x="2087563" y="3665213"/>
              <a:ext cx="111125" cy="207962"/>
            </a:xfrm>
            <a:custGeom>
              <a:avLst/>
              <a:gdLst/>
              <a:ahLst/>
              <a:cxnLst>
                <a:cxn ang="0">
                  <a:pos x="0" y="131"/>
                </a:cxn>
                <a:cxn ang="0">
                  <a:pos x="32" y="63"/>
                </a:cxn>
                <a:cxn ang="0">
                  <a:pos x="70" y="0"/>
                </a:cxn>
              </a:cxnLst>
              <a:rect l="0" t="0" r="r" b="b"/>
              <a:pathLst>
                <a:path w="70" h="131">
                  <a:moveTo>
                    <a:pt x="0" y="131"/>
                  </a:moveTo>
                  <a:lnTo>
                    <a:pt x="32" y="63"/>
                  </a:lnTo>
                  <a:lnTo>
                    <a:pt x="70" y="0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64" name="Freeform 140"/>
            <p:cNvSpPr>
              <a:spLocks/>
            </p:cNvSpPr>
            <p:nvPr/>
          </p:nvSpPr>
          <p:spPr bwMode="auto">
            <a:xfrm>
              <a:off x="2198688" y="3512813"/>
              <a:ext cx="111125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2" y="43"/>
                </a:cxn>
                <a:cxn ang="0">
                  <a:pos x="70" y="0"/>
                </a:cxn>
              </a:cxnLst>
              <a:rect l="0" t="0" r="r" b="b"/>
              <a:pathLst>
                <a:path w="70" h="96">
                  <a:moveTo>
                    <a:pt x="0" y="96"/>
                  </a:moveTo>
                  <a:lnTo>
                    <a:pt x="32" y="43"/>
                  </a:lnTo>
                  <a:lnTo>
                    <a:pt x="70" y="0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65" name="Freeform 141"/>
            <p:cNvSpPr>
              <a:spLocks/>
            </p:cNvSpPr>
            <p:nvPr/>
          </p:nvSpPr>
          <p:spPr bwMode="auto">
            <a:xfrm>
              <a:off x="2309813" y="3428675"/>
              <a:ext cx="112713" cy="84137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32" y="19"/>
                </a:cxn>
                <a:cxn ang="0">
                  <a:pos x="71" y="0"/>
                </a:cxn>
              </a:cxnLst>
              <a:rect l="0" t="0" r="r" b="b"/>
              <a:pathLst>
                <a:path w="71" h="53">
                  <a:moveTo>
                    <a:pt x="0" y="53"/>
                  </a:moveTo>
                  <a:lnTo>
                    <a:pt x="32" y="19"/>
                  </a:lnTo>
                  <a:lnTo>
                    <a:pt x="71" y="0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66" name="Freeform 142"/>
            <p:cNvSpPr>
              <a:spLocks/>
            </p:cNvSpPr>
            <p:nvPr/>
          </p:nvSpPr>
          <p:spPr bwMode="auto">
            <a:xfrm>
              <a:off x="2422525" y="3412800"/>
              <a:ext cx="111125" cy="1587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31" y="0"/>
                </a:cxn>
                <a:cxn ang="0">
                  <a:pos x="70" y="0"/>
                </a:cxn>
              </a:cxnLst>
              <a:rect l="0" t="0" r="r" b="b"/>
              <a:pathLst>
                <a:path w="70" h="10">
                  <a:moveTo>
                    <a:pt x="0" y="10"/>
                  </a:moveTo>
                  <a:lnTo>
                    <a:pt x="31" y="0"/>
                  </a:lnTo>
                  <a:lnTo>
                    <a:pt x="70" y="0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67" name="Freeform 143"/>
            <p:cNvSpPr>
              <a:spLocks/>
            </p:cNvSpPr>
            <p:nvPr/>
          </p:nvSpPr>
          <p:spPr bwMode="auto">
            <a:xfrm>
              <a:off x="2533650" y="3412800"/>
              <a:ext cx="111125" cy="619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15"/>
                </a:cxn>
                <a:cxn ang="0">
                  <a:pos x="70" y="39"/>
                </a:cxn>
              </a:cxnLst>
              <a:rect l="0" t="0" r="r" b="b"/>
              <a:pathLst>
                <a:path w="70" h="39">
                  <a:moveTo>
                    <a:pt x="0" y="0"/>
                  </a:moveTo>
                  <a:lnTo>
                    <a:pt x="32" y="15"/>
                  </a:lnTo>
                  <a:lnTo>
                    <a:pt x="70" y="39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68" name="Freeform 144"/>
            <p:cNvSpPr>
              <a:spLocks/>
            </p:cNvSpPr>
            <p:nvPr/>
          </p:nvSpPr>
          <p:spPr bwMode="auto">
            <a:xfrm>
              <a:off x="2644775" y="3474713"/>
              <a:ext cx="111125" cy="130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33"/>
                </a:cxn>
                <a:cxn ang="0">
                  <a:pos x="70" y="82"/>
                </a:cxn>
              </a:cxnLst>
              <a:rect l="0" t="0" r="r" b="b"/>
              <a:pathLst>
                <a:path w="70" h="82">
                  <a:moveTo>
                    <a:pt x="0" y="0"/>
                  </a:moveTo>
                  <a:lnTo>
                    <a:pt x="38" y="33"/>
                  </a:lnTo>
                  <a:lnTo>
                    <a:pt x="70" y="82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69" name="Freeform 145"/>
            <p:cNvSpPr>
              <a:spLocks/>
            </p:cNvSpPr>
            <p:nvPr/>
          </p:nvSpPr>
          <p:spPr bwMode="auto">
            <a:xfrm>
              <a:off x="2755900" y="3604888"/>
              <a:ext cx="101600" cy="1905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58"/>
                </a:cxn>
                <a:cxn ang="0">
                  <a:pos x="64" y="120"/>
                </a:cxn>
              </a:cxnLst>
              <a:rect l="0" t="0" r="r" b="b"/>
              <a:pathLst>
                <a:path w="64" h="120">
                  <a:moveTo>
                    <a:pt x="0" y="0"/>
                  </a:moveTo>
                  <a:lnTo>
                    <a:pt x="32" y="58"/>
                  </a:lnTo>
                  <a:lnTo>
                    <a:pt x="64" y="120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70" name="Freeform 146"/>
            <p:cNvSpPr>
              <a:spLocks/>
            </p:cNvSpPr>
            <p:nvPr/>
          </p:nvSpPr>
          <p:spPr bwMode="auto">
            <a:xfrm>
              <a:off x="2857500" y="3795388"/>
              <a:ext cx="111125" cy="238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73"/>
                </a:cxn>
                <a:cxn ang="0">
                  <a:pos x="70" y="150"/>
                </a:cxn>
              </a:cxnLst>
              <a:rect l="0" t="0" r="r" b="b"/>
              <a:pathLst>
                <a:path w="70" h="150">
                  <a:moveTo>
                    <a:pt x="0" y="0"/>
                  </a:moveTo>
                  <a:lnTo>
                    <a:pt x="32" y="73"/>
                  </a:lnTo>
                  <a:lnTo>
                    <a:pt x="70" y="150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71" name="Freeform 147"/>
            <p:cNvSpPr>
              <a:spLocks/>
            </p:cNvSpPr>
            <p:nvPr/>
          </p:nvSpPr>
          <p:spPr bwMode="auto">
            <a:xfrm>
              <a:off x="2968625" y="4033513"/>
              <a:ext cx="111125" cy="276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87"/>
                </a:cxn>
                <a:cxn ang="0">
                  <a:pos x="70" y="174"/>
                </a:cxn>
              </a:cxnLst>
              <a:rect l="0" t="0" r="r" b="b"/>
              <a:pathLst>
                <a:path w="70" h="174">
                  <a:moveTo>
                    <a:pt x="0" y="0"/>
                  </a:moveTo>
                  <a:lnTo>
                    <a:pt x="32" y="87"/>
                  </a:lnTo>
                  <a:lnTo>
                    <a:pt x="70" y="174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72" name="Freeform 148"/>
            <p:cNvSpPr>
              <a:spLocks/>
            </p:cNvSpPr>
            <p:nvPr/>
          </p:nvSpPr>
          <p:spPr bwMode="auto">
            <a:xfrm>
              <a:off x="3079750" y="4309738"/>
              <a:ext cx="112713" cy="2746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86"/>
                </a:cxn>
                <a:cxn ang="0">
                  <a:pos x="71" y="173"/>
                </a:cxn>
              </a:cxnLst>
              <a:rect l="0" t="0" r="r" b="b"/>
              <a:pathLst>
                <a:path w="71" h="173">
                  <a:moveTo>
                    <a:pt x="0" y="0"/>
                  </a:moveTo>
                  <a:lnTo>
                    <a:pt x="32" y="86"/>
                  </a:lnTo>
                  <a:lnTo>
                    <a:pt x="71" y="173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73" name="Freeform 149"/>
            <p:cNvSpPr>
              <a:spLocks/>
            </p:cNvSpPr>
            <p:nvPr/>
          </p:nvSpPr>
          <p:spPr bwMode="auto">
            <a:xfrm>
              <a:off x="3192463" y="4584375"/>
              <a:ext cx="111125" cy="2301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77"/>
                </a:cxn>
                <a:cxn ang="0">
                  <a:pos x="51" y="116"/>
                </a:cxn>
                <a:cxn ang="0">
                  <a:pos x="70" y="145"/>
                </a:cxn>
              </a:cxnLst>
              <a:rect l="0" t="0" r="r" b="b"/>
              <a:pathLst>
                <a:path w="70" h="145">
                  <a:moveTo>
                    <a:pt x="0" y="0"/>
                  </a:moveTo>
                  <a:lnTo>
                    <a:pt x="32" y="77"/>
                  </a:lnTo>
                  <a:lnTo>
                    <a:pt x="51" y="116"/>
                  </a:lnTo>
                  <a:lnTo>
                    <a:pt x="70" y="145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74" name="Freeform 150"/>
            <p:cNvSpPr>
              <a:spLocks/>
            </p:cNvSpPr>
            <p:nvPr/>
          </p:nvSpPr>
          <p:spPr bwMode="auto">
            <a:xfrm>
              <a:off x="3303588" y="4814563"/>
              <a:ext cx="111125" cy="130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29"/>
                </a:cxn>
                <a:cxn ang="0">
                  <a:pos x="32" y="53"/>
                </a:cxn>
                <a:cxn ang="0">
                  <a:pos x="51" y="72"/>
                </a:cxn>
                <a:cxn ang="0">
                  <a:pos x="70" y="82"/>
                </a:cxn>
              </a:cxnLst>
              <a:rect l="0" t="0" r="r" b="b"/>
              <a:pathLst>
                <a:path w="70" h="82">
                  <a:moveTo>
                    <a:pt x="0" y="0"/>
                  </a:moveTo>
                  <a:lnTo>
                    <a:pt x="19" y="29"/>
                  </a:lnTo>
                  <a:lnTo>
                    <a:pt x="32" y="53"/>
                  </a:lnTo>
                  <a:lnTo>
                    <a:pt x="51" y="72"/>
                  </a:lnTo>
                  <a:lnTo>
                    <a:pt x="70" y="82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75" name="Freeform 151"/>
            <p:cNvSpPr>
              <a:spLocks/>
            </p:cNvSpPr>
            <p:nvPr/>
          </p:nvSpPr>
          <p:spPr bwMode="auto">
            <a:xfrm>
              <a:off x="3414713" y="4914575"/>
              <a:ext cx="111125" cy="38100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9" y="24"/>
                </a:cxn>
                <a:cxn ang="0">
                  <a:pos x="38" y="19"/>
                </a:cxn>
                <a:cxn ang="0">
                  <a:pos x="51" y="14"/>
                </a:cxn>
                <a:cxn ang="0">
                  <a:pos x="70" y="0"/>
                </a:cxn>
              </a:cxnLst>
              <a:rect l="0" t="0" r="r" b="b"/>
              <a:pathLst>
                <a:path w="70" h="24">
                  <a:moveTo>
                    <a:pt x="0" y="19"/>
                  </a:moveTo>
                  <a:lnTo>
                    <a:pt x="19" y="24"/>
                  </a:lnTo>
                  <a:lnTo>
                    <a:pt x="38" y="19"/>
                  </a:lnTo>
                  <a:lnTo>
                    <a:pt x="51" y="14"/>
                  </a:lnTo>
                  <a:lnTo>
                    <a:pt x="70" y="0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76" name="Freeform 152"/>
            <p:cNvSpPr>
              <a:spLocks/>
            </p:cNvSpPr>
            <p:nvPr/>
          </p:nvSpPr>
          <p:spPr bwMode="auto">
            <a:xfrm>
              <a:off x="3525838" y="4744713"/>
              <a:ext cx="101600" cy="169862"/>
            </a:xfrm>
            <a:custGeom>
              <a:avLst/>
              <a:gdLst/>
              <a:ahLst/>
              <a:cxnLst>
                <a:cxn ang="0">
                  <a:pos x="0" y="107"/>
                </a:cxn>
                <a:cxn ang="0">
                  <a:pos x="19" y="87"/>
                </a:cxn>
                <a:cxn ang="0">
                  <a:pos x="32" y="63"/>
                </a:cxn>
                <a:cxn ang="0">
                  <a:pos x="45" y="34"/>
                </a:cxn>
                <a:cxn ang="0">
                  <a:pos x="64" y="0"/>
                </a:cxn>
              </a:cxnLst>
              <a:rect l="0" t="0" r="r" b="b"/>
              <a:pathLst>
                <a:path w="64" h="107">
                  <a:moveTo>
                    <a:pt x="0" y="107"/>
                  </a:moveTo>
                  <a:lnTo>
                    <a:pt x="19" y="87"/>
                  </a:lnTo>
                  <a:lnTo>
                    <a:pt x="32" y="63"/>
                  </a:lnTo>
                  <a:lnTo>
                    <a:pt x="45" y="34"/>
                  </a:lnTo>
                  <a:lnTo>
                    <a:pt x="64" y="0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77" name="Freeform 153"/>
            <p:cNvSpPr>
              <a:spLocks/>
            </p:cNvSpPr>
            <p:nvPr/>
          </p:nvSpPr>
          <p:spPr bwMode="auto">
            <a:xfrm>
              <a:off x="3627438" y="4500238"/>
              <a:ext cx="111125" cy="244475"/>
            </a:xfrm>
            <a:custGeom>
              <a:avLst/>
              <a:gdLst/>
              <a:ahLst/>
              <a:cxnLst>
                <a:cxn ang="0">
                  <a:pos x="0" y="154"/>
                </a:cxn>
                <a:cxn ang="0">
                  <a:pos x="19" y="121"/>
                </a:cxn>
                <a:cxn ang="0">
                  <a:pos x="32" y="82"/>
                </a:cxn>
                <a:cxn ang="0">
                  <a:pos x="70" y="0"/>
                </a:cxn>
              </a:cxnLst>
              <a:rect l="0" t="0" r="r" b="b"/>
              <a:pathLst>
                <a:path w="70" h="154">
                  <a:moveTo>
                    <a:pt x="0" y="154"/>
                  </a:moveTo>
                  <a:lnTo>
                    <a:pt x="19" y="121"/>
                  </a:lnTo>
                  <a:lnTo>
                    <a:pt x="32" y="82"/>
                  </a:lnTo>
                  <a:lnTo>
                    <a:pt x="70" y="0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87591" name="Object 167"/>
            <p:cNvGraphicFramePr>
              <a:graphicFrameLocks noChangeAspect="1"/>
            </p:cNvGraphicFramePr>
            <p:nvPr/>
          </p:nvGraphicFramePr>
          <p:xfrm>
            <a:off x="4160838" y="2524125"/>
            <a:ext cx="650875" cy="676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27" name="Equation" r:id="rId20" imgW="609336" imgH="634725" progId="Equation.DSMT4">
                    <p:embed/>
                  </p:oleObj>
                </mc:Choice>
                <mc:Fallback>
                  <p:oleObj name="Equation" r:id="rId20" imgW="609336" imgH="634725" progId="Equation.DSMT4">
                    <p:embed/>
                    <p:pic>
                      <p:nvPicPr>
                        <p:cNvPr id="0" name="Picture 4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60838" y="2524125"/>
                          <a:ext cx="650875" cy="676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6" name="Freeform 85"/>
            <p:cNvSpPr/>
            <p:nvPr/>
          </p:nvSpPr>
          <p:spPr>
            <a:xfrm>
              <a:off x="3740727" y="3693231"/>
              <a:ext cx="249382" cy="807522"/>
            </a:xfrm>
            <a:custGeom>
              <a:avLst/>
              <a:gdLst>
                <a:gd name="connsiteX0" fmla="*/ 0 w 249382"/>
                <a:gd name="connsiteY0" fmla="*/ 807522 h 807522"/>
                <a:gd name="connsiteX1" fmla="*/ 106878 w 249382"/>
                <a:gd name="connsiteY1" fmla="*/ 522514 h 807522"/>
                <a:gd name="connsiteX2" fmla="*/ 190005 w 249382"/>
                <a:gd name="connsiteY2" fmla="*/ 237506 h 807522"/>
                <a:gd name="connsiteX3" fmla="*/ 249382 w 249382"/>
                <a:gd name="connsiteY3" fmla="*/ 0 h 807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382" h="807522">
                  <a:moveTo>
                    <a:pt x="0" y="807522"/>
                  </a:moveTo>
                  <a:cubicBezTo>
                    <a:pt x="37605" y="712519"/>
                    <a:pt x="75210" y="617517"/>
                    <a:pt x="106878" y="522514"/>
                  </a:cubicBezTo>
                  <a:cubicBezTo>
                    <a:pt x="138546" y="427511"/>
                    <a:pt x="166254" y="324592"/>
                    <a:pt x="190005" y="237506"/>
                  </a:cubicBezTo>
                  <a:cubicBezTo>
                    <a:pt x="213756" y="150420"/>
                    <a:pt x="231569" y="75210"/>
                    <a:pt x="249382" y="0"/>
                  </a:cubicBez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87661" name="Object 237"/>
            <p:cNvGraphicFramePr>
              <a:graphicFrameLocks noChangeAspect="1"/>
            </p:cNvGraphicFramePr>
            <p:nvPr/>
          </p:nvGraphicFramePr>
          <p:xfrm>
            <a:off x="4886325" y="5066956"/>
            <a:ext cx="220663" cy="243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28" name="Equation" r:id="rId22" imgW="114102" imgH="126780" progId="Equation.DSMT4">
                    <p:embed/>
                  </p:oleObj>
                </mc:Choice>
                <mc:Fallback>
                  <p:oleObj name="Equation" r:id="rId22" imgW="114102" imgH="126780" progId="Equation.DSMT4">
                    <p:embed/>
                    <p:pic>
                      <p:nvPicPr>
                        <p:cNvPr id="0" name="Picture 4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86325" y="5066956"/>
                          <a:ext cx="220663" cy="243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7662" name="Object 238"/>
            <p:cNvGraphicFramePr>
              <a:graphicFrameLocks noChangeAspect="1"/>
            </p:cNvGraphicFramePr>
            <p:nvPr/>
          </p:nvGraphicFramePr>
          <p:xfrm>
            <a:off x="2382838" y="3854898"/>
            <a:ext cx="169862" cy="2726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29" name="Equation" r:id="rId24" imgW="101468" imgH="164885" progId="Equation.DSMT4">
                    <p:embed/>
                  </p:oleObj>
                </mc:Choice>
                <mc:Fallback>
                  <p:oleObj name="Equation" r:id="rId24" imgW="101468" imgH="164885" progId="Equation.DSMT4">
                    <p:embed/>
                    <p:pic>
                      <p:nvPicPr>
                        <p:cNvPr id="0" name="Picture 4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2838" y="3854898"/>
                          <a:ext cx="169862" cy="2726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3"/>
          <p:cNvGrpSpPr/>
          <p:nvPr/>
        </p:nvGrpSpPr>
        <p:grpSpPr>
          <a:xfrm>
            <a:off x="5079999" y="2360670"/>
            <a:ext cx="3865532" cy="3428072"/>
            <a:chOff x="5079999" y="2360670"/>
            <a:chExt cx="3865532" cy="3428072"/>
          </a:xfrm>
        </p:grpSpPr>
        <p:sp>
          <p:nvSpPr>
            <p:cNvPr id="487497" name="Rectangle 73"/>
            <p:cNvSpPr>
              <a:spLocks noChangeArrowheads="1"/>
            </p:cNvSpPr>
            <p:nvPr/>
          </p:nvSpPr>
          <p:spPr bwMode="auto">
            <a:xfrm>
              <a:off x="5249863" y="3365175"/>
              <a:ext cx="1855788" cy="169703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7505" name="Line 81"/>
            <p:cNvSpPr>
              <a:spLocks noChangeShapeType="1"/>
            </p:cNvSpPr>
            <p:nvPr/>
          </p:nvSpPr>
          <p:spPr bwMode="auto">
            <a:xfrm flipV="1">
              <a:off x="5283200" y="4155750"/>
              <a:ext cx="2782888" cy="47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7506" name="Line 82"/>
            <p:cNvSpPr>
              <a:spLocks noChangeShapeType="1"/>
            </p:cNvSpPr>
            <p:nvPr/>
          </p:nvSpPr>
          <p:spPr bwMode="auto">
            <a:xfrm flipH="1" flipV="1">
              <a:off x="6691370" y="2706363"/>
              <a:ext cx="11113" cy="14620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7509" name="Oval 85"/>
            <p:cNvSpPr>
              <a:spLocks noChangeArrowheads="1"/>
            </p:cNvSpPr>
            <p:nvPr/>
          </p:nvSpPr>
          <p:spPr bwMode="auto">
            <a:xfrm>
              <a:off x="5813425" y="3296913"/>
              <a:ext cx="1719263" cy="1670050"/>
            </a:xfrm>
            <a:prstGeom prst="ellipse">
              <a:avLst/>
            </a:prstGeom>
            <a:noFill/>
            <a:ln w="25400">
              <a:solidFill>
                <a:srgbClr val="0000CC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7510" name="Line 86"/>
            <p:cNvSpPr>
              <a:spLocks noChangeShapeType="1"/>
            </p:cNvSpPr>
            <p:nvPr/>
          </p:nvSpPr>
          <p:spPr bwMode="auto">
            <a:xfrm>
              <a:off x="6696833" y="4180265"/>
              <a:ext cx="107727" cy="712375"/>
            </a:xfrm>
            <a:prstGeom prst="line">
              <a:avLst/>
            </a:prstGeom>
            <a:noFill/>
            <a:ln w="3492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7511" name="Line 87"/>
            <p:cNvSpPr>
              <a:spLocks noChangeShapeType="1"/>
            </p:cNvSpPr>
            <p:nvPr/>
          </p:nvSpPr>
          <p:spPr bwMode="auto">
            <a:xfrm flipH="1" flipV="1">
              <a:off x="5272088" y="4157336"/>
              <a:ext cx="1508722" cy="83030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87513" name="Object 8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6705942"/>
                </p:ext>
              </p:extLst>
            </p:nvPr>
          </p:nvGraphicFramePr>
          <p:xfrm>
            <a:off x="6253989" y="4398968"/>
            <a:ext cx="467444" cy="306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30" name="Equation" r:id="rId26" imgW="279279" imgH="203112" progId="Equation.DSMT4">
                    <p:embed/>
                  </p:oleObj>
                </mc:Choice>
                <mc:Fallback>
                  <p:oleObj name="Equation" r:id="rId26" imgW="279279" imgH="203112" progId="Equation.DSMT4">
                    <p:embed/>
                    <p:pic>
                      <p:nvPicPr>
                        <p:cNvPr id="0" name="Picture 4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53989" y="4398968"/>
                          <a:ext cx="467444" cy="3063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7514" name="Line 90"/>
            <p:cNvSpPr>
              <a:spLocks noChangeShapeType="1"/>
            </p:cNvSpPr>
            <p:nvPr/>
          </p:nvSpPr>
          <p:spPr bwMode="auto">
            <a:xfrm>
              <a:off x="6684963" y="4144638"/>
              <a:ext cx="0" cy="904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87515" name="Object 9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4068671"/>
                </p:ext>
              </p:extLst>
            </p:nvPr>
          </p:nvGraphicFramePr>
          <p:xfrm>
            <a:off x="5878513" y="3847775"/>
            <a:ext cx="428625" cy="255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31" name="Equation" r:id="rId28" imgW="368300" imgH="228600" progId="Equation.DSMT4">
                    <p:embed/>
                  </p:oleObj>
                </mc:Choice>
                <mc:Fallback>
                  <p:oleObj name="Equation" r:id="rId28" imgW="368300" imgH="228600" progId="Equation.DSMT4">
                    <p:embed/>
                    <p:pic>
                      <p:nvPicPr>
                        <p:cNvPr id="0" name="Picture 4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78513" y="3847775"/>
                          <a:ext cx="428625" cy="255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7516" name="Object 9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0431162"/>
                </p:ext>
              </p:extLst>
            </p:nvPr>
          </p:nvGraphicFramePr>
          <p:xfrm>
            <a:off x="7642225" y="3831900"/>
            <a:ext cx="473075" cy="255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32" name="Equation" r:id="rId30" imgW="406224" imgH="228501" progId="Equation.DSMT4">
                    <p:embed/>
                  </p:oleObj>
                </mc:Choice>
                <mc:Fallback>
                  <p:oleObj name="Equation" r:id="rId30" imgW="406224" imgH="228501" progId="Equation.DSMT4">
                    <p:embed/>
                    <p:pic>
                      <p:nvPicPr>
                        <p:cNvPr id="0" name="Picture 4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42225" y="3831900"/>
                          <a:ext cx="473075" cy="255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7585" name="Line 161"/>
            <p:cNvSpPr>
              <a:spLocks noChangeShapeType="1"/>
            </p:cNvSpPr>
            <p:nvPr/>
          </p:nvSpPr>
          <p:spPr bwMode="auto">
            <a:xfrm flipV="1">
              <a:off x="6669087" y="3597215"/>
              <a:ext cx="628859" cy="555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87586" name="Object 1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42517111"/>
                </p:ext>
              </p:extLst>
            </p:nvPr>
          </p:nvGraphicFramePr>
          <p:xfrm>
            <a:off x="6795331" y="3507152"/>
            <a:ext cx="276225" cy="274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33" name="Equation" r:id="rId32" imgW="241195" imgH="253890" progId="Equation.DSMT4">
                    <p:embed/>
                  </p:oleObj>
                </mc:Choice>
                <mc:Fallback>
                  <p:oleObj name="Equation" r:id="rId32" imgW="241195" imgH="253890" progId="Equation.DSMT4">
                    <p:embed/>
                    <p:pic>
                      <p:nvPicPr>
                        <p:cNvPr id="0" name="Picture 4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95331" y="3507152"/>
                          <a:ext cx="276225" cy="2746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7588" name="Line 164"/>
            <p:cNvSpPr>
              <a:spLocks noChangeShapeType="1"/>
            </p:cNvSpPr>
            <p:nvPr/>
          </p:nvSpPr>
          <p:spPr bwMode="auto">
            <a:xfrm>
              <a:off x="5244861" y="4168244"/>
              <a:ext cx="14528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87589" name="Object 16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5386664"/>
                </p:ext>
              </p:extLst>
            </p:nvPr>
          </p:nvGraphicFramePr>
          <p:xfrm>
            <a:off x="5159375" y="4600575"/>
            <a:ext cx="823913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34" name="Equation" r:id="rId34" imgW="418918" imgH="203112" progId="Equation.DSMT4">
                    <p:embed/>
                  </p:oleObj>
                </mc:Choice>
                <mc:Fallback>
                  <p:oleObj name="Equation" r:id="rId34" imgW="418918" imgH="203112" progId="Equation.DSMT4">
                    <p:embed/>
                    <p:pic>
                      <p:nvPicPr>
                        <p:cNvPr id="0" name="Picture 4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59375" y="4600575"/>
                          <a:ext cx="823913" cy="377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7592" name="Object 16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99026424"/>
                </p:ext>
              </p:extLst>
            </p:nvPr>
          </p:nvGraphicFramePr>
          <p:xfrm>
            <a:off x="6321425" y="2360670"/>
            <a:ext cx="735013" cy="325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35" name="Equation" r:id="rId36" imgW="685800" imgH="304560" progId="Equation.DSMT4">
                    <p:embed/>
                  </p:oleObj>
                </mc:Choice>
                <mc:Fallback>
                  <p:oleObj name="Equation" r:id="rId36" imgW="685800" imgH="304560" progId="Equation.DSMT4">
                    <p:embed/>
                    <p:pic>
                      <p:nvPicPr>
                        <p:cNvPr id="0" name="Picture 4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21425" y="2360670"/>
                          <a:ext cx="735013" cy="3254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7593" name="Object 16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2204937"/>
                </p:ext>
              </p:extLst>
            </p:nvPr>
          </p:nvGraphicFramePr>
          <p:xfrm>
            <a:off x="8213694" y="4000500"/>
            <a:ext cx="731837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36" name="Equation" r:id="rId38" imgW="685800" imgH="304560" progId="Equation.DSMT4">
                    <p:embed/>
                  </p:oleObj>
                </mc:Choice>
                <mc:Fallback>
                  <p:oleObj name="Equation" r:id="rId38" imgW="685800" imgH="304560" progId="Equation.DSMT4">
                    <p:embed/>
                    <p:pic>
                      <p:nvPicPr>
                        <p:cNvPr id="0" name="Picture 4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13694" y="4000500"/>
                          <a:ext cx="731837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7" name="Oval 86"/>
            <p:cNvSpPr/>
            <p:nvPr/>
          </p:nvSpPr>
          <p:spPr>
            <a:xfrm>
              <a:off x="7254816" y="4644042"/>
              <a:ext cx="94890" cy="94890"/>
            </a:xfrm>
            <a:prstGeom prst="ellipse">
              <a:avLst/>
            </a:prstGeom>
            <a:solidFill>
              <a:srgbClr val="339933"/>
            </a:solidFill>
            <a:ln>
              <a:solidFill>
                <a:srgbClr val="33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7484853" y="4106329"/>
              <a:ext cx="94890" cy="94890"/>
            </a:xfrm>
            <a:prstGeom prst="ellipse">
              <a:avLst/>
            </a:prstGeom>
            <a:solidFill>
              <a:srgbClr val="0000CC"/>
            </a:solidFill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5765321" y="4103455"/>
              <a:ext cx="94890" cy="94890"/>
            </a:xfrm>
            <a:prstGeom prst="ellipse">
              <a:avLst/>
            </a:prstGeom>
            <a:solidFill>
              <a:srgbClr val="0000CC"/>
            </a:solidFill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87657" name="Object 2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0862984"/>
                </p:ext>
              </p:extLst>
            </p:nvPr>
          </p:nvGraphicFramePr>
          <p:xfrm>
            <a:off x="7425459" y="4640247"/>
            <a:ext cx="269875" cy="303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37" name="Equation" r:id="rId40" imgW="203112" imgH="228501" progId="Equation.DSMT4">
                    <p:embed/>
                  </p:oleObj>
                </mc:Choice>
                <mc:Fallback>
                  <p:oleObj name="Equation" r:id="rId40" imgW="203112" imgH="228501" progId="Equation.DSMT4">
                    <p:embed/>
                    <p:pic>
                      <p:nvPicPr>
                        <p:cNvPr id="0" name="Picture 4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25459" y="4640247"/>
                          <a:ext cx="269875" cy="303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1" name="Curved Left Arrow 90"/>
            <p:cNvSpPr/>
            <p:nvPr/>
          </p:nvSpPr>
          <p:spPr>
            <a:xfrm rot="3969260">
              <a:off x="7006721" y="4765902"/>
              <a:ext cx="292311" cy="658412"/>
            </a:xfrm>
            <a:prstGeom prst="curvedLeftArrow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422497" y="5327077"/>
              <a:ext cx="15087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Moving from load</a:t>
              </a:r>
            </a:p>
            <a:p>
              <a:pPr algn="ctr"/>
              <a:r>
                <a:rPr lang="en-US" sz="1200" dirty="0"/>
                <a:t>(angle change </a:t>
              </a:r>
              <a:r>
                <a:rPr lang="en-US" sz="12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1200" i="1" dirty="0">
                  <a:latin typeface="Times New Roman" pitchFamily="18" charset="0"/>
                  <a:cs typeface="Times New Roman" pitchFamily="18" charset="0"/>
                  <a:sym typeface="Symbol"/>
                </a:rPr>
                <a:t> z</a:t>
              </a:r>
              <a:r>
                <a:rPr lang="en-US" sz="1200" dirty="0">
                  <a:sym typeface="Symbol"/>
                </a:rPr>
                <a:t>)</a:t>
              </a:r>
              <a:endParaRPr lang="en-US" sz="1200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6758479" y="4899997"/>
              <a:ext cx="94890" cy="94890"/>
            </a:xfrm>
            <a:prstGeom prst="ellipse">
              <a:avLst/>
            </a:prstGeom>
            <a:solidFill>
              <a:srgbClr val="0000CC"/>
            </a:solidFill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Line 164"/>
            <p:cNvSpPr>
              <a:spLocks noChangeShapeType="1"/>
            </p:cNvSpPr>
            <p:nvPr/>
          </p:nvSpPr>
          <p:spPr bwMode="auto">
            <a:xfrm>
              <a:off x="6696859" y="4175171"/>
              <a:ext cx="547090" cy="468086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87659" name="Object 2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63233896"/>
                </p:ext>
              </p:extLst>
            </p:nvPr>
          </p:nvGraphicFramePr>
          <p:xfrm>
            <a:off x="7080250" y="4239888"/>
            <a:ext cx="263525" cy="268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38" name="Equation" r:id="rId42" imgW="164814" imgH="177492" progId="Equation.DSMT4">
                    <p:embed/>
                  </p:oleObj>
                </mc:Choice>
                <mc:Fallback>
                  <p:oleObj name="Equation" r:id="rId42" imgW="164814" imgH="177492" progId="Equation.DSMT4">
                    <p:embed/>
                    <p:pic>
                      <p:nvPicPr>
                        <p:cNvPr id="0" name="Picture 4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80250" y="4239888"/>
                          <a:ext cx="263525" cy="2682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7410091" y="2605179"/>
              <a:ext cx="1492369" cy="70788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Note: </a:t>
              </a:r>
            </a:p>
            <a:p>
              <a:pPr algn="ctr"/>
              <a:r>
                <a:rPr lang="en-US" sz="1000" dirty="0" smtClean="0"/>
                <a:t>We use the “tip to tail” rule to add two complex numbers.</a:t>
              </a:r>
              <a:endParaRPr lang="en-US" sz="1000" dirty="0"/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4927017"/>
                </p:ext>
              </p:extLst>
            </p:nvPr>
          </p:nvGraphicFramePr>
          <p:xfrm>
            <a:off x="5079999" y="3795713"/>
            <a:ext cx="358776" cy="3035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39" name="Equation" r:id="rId44" imgW="164880" imgH="139680" progId="Equation.DSMT4">
                    <p:embed/>
                  </p:oleObj>
                </mc:Choice>
                <mc:Fallback>
                  <p:oleObj name="Equation" r:id="rId44" imgW="16488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5"/>
                        <a:stretch>
                          <a:fillRect/>
                        </a:stretch>
                      </p:blipFill>
                      <p:spPr>
                        <a:xfrm>
                          <a:off x="5079999" y="3795713"/>
                          <a:ext cx="358776" cy="30358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4" name="Oval 93"/>
            <p:cNvSpPr/>
            <p:nvPr/>
          </p:nvSpPr>
          <p:spPr>
            <a:xfrm>
              <a:off x="5246478" y="4115854"/>
              <a:ext cx="94890" cy="9489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Text Box 2"/>
          <p:cNvSpPr txBox="1">
            <a:spLocks noChangeArrowheads="1"/>
          </p:cNvSpPr>
          <p:nvPr/>
        </p:nvSpPr>
        <p:spPr bwMode="auto">
          <a:xfrm>
            <a:off x="633413" y="1548313"/>
            <a:ext cx="7874913" cy="369332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Calculate the reflection coefficient and the input impedance at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-0.125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Symbol"/>
              </a:rPr>
              <a:t>d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66" name="Text Box 6"/>
          <p:cNvSpPr txBox="1">
            <a:spLocks noChangeArrowheads="1"/>
          </p:cNvSpPr>
          <p:nvPr/>
        </p:nvSpPr>
        <p:spPr bwMode="auto">
          <a:xfrm>
            <a:off x="3381375" y="114300"/>
            <a:ext cx="2316163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Example</a:t>
            </a:r>
          </a:p>
        </p:txBody>
      </p:sp>
      <p:graphicFrame>
        <p:nvGraphicFramePr>
          <p:cNvPr id="501767" name="Object 7"/>
          <p:cNvGraphicFramePr>
            <a:graphicFrameLocks noChangeAspect="1"/>
          </p:cNvGraphicFramePr>
          <p:nvPr/>
        </p:nvGraphicFramePr>
        <p:xfrm>
          <a:off x="2208213" y="879475"/>
          <a:ext cx="3163887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8" name="Equation" r:id="rId4" imgW="1536700" imgH="190500" progId="Equation.DSMT4">
                  <p:embed/>
                </p:oleObj>
              </mc:Choice>
              <mc:Fallback>
                <p:oleObj name="Equation" r:id="rId4" imgW="1536700" imgH="190500" progId="Equation.DSMT4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879475"/>
                        <a:ext cx="3163887" cy="392113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769" name="Object 9"/>
          <p:cNvGraphicFramePr>
            <a:graphicFrameLocks noChangeAspect="1"/>
          </p:cNvGraphicFramePr>
          <p:nvPr/>
        </p:nvGraphicFramePr>
        <p:xfrm>
          <a:off x="967014" y="2219714"/>
          <a:ext cx="1787072" cy="718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9" name="Equation" r:id="rId6" imgW="850531" imgH="342751" progId="Equation.DSMT4">
                  <p:embed/>
                </p:oleObj>
              </mc:Choice>
              <mc:Fallback>
                <p:oleObj name="Equation" r:id="rId6" imgW="850531" imgH="342751" progId="Equation.DSMT4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7014" y="2219714"/>
                        <a:ext cx="1787072" cy="7183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77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738601"/>
              </p:ext>
            </p:extLst>
          </p:nvPr>
        </p:nvGraphicFramePr>
        <p:xfrm>
          <a:off x="608013" y="3205163"/>
          <a:ext cx="4586287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0" name="Equation" r:id="rId8" imgW="1866600" imgH="609480" progId="Equation.DSMT4">
                  <p:embed/>
                </p:oleObj>
              </mc:Choice>
              <mc:Fallback>
                <p:oleObj name="Equation" r:id="rId8" imgW="1866600" imgH="609480" progId="Equation.DSMT4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3205163"/>
                        <a:ext cx="4586287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771" name="Object 11"/>
          <p:cNvGraphicFramePr>
            <a:graphicFrameLocks noChangeAspect="1"/>
          </p:cNvGraphicFramePr>
          <p:nvPr/>
        </p:nvGraphicFramePr>
        <p:xfrm>
          <a:off x="674688" y="5014913"/>
          <a:ext cx="1684337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1" name="Equation" r:id="rId10" imgW="685800" imgH="203200" progId="Equation.DSMT4">
                  <p:embed/>
                </p:oleObj>
              </mc:Choice>
              <mc:Fallback>
                <p:oleObj name="Equation" r:id="rId10" imgW="685800" imgH="203200" progId="Equation.DSMT4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8" y="5014913"/>
                        <a:ext cx="1684337" cy="4968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772" name="Object 12"/>
          <p:cNvGraphicFramePr>
            <a:graphicFrameLocks noChangeAspect="1"/>
          </p:cNvGraphicFramePr>
          <p:nvPr/>
        </p:nvGraphicFramePr>
        <p:xfrm>
          <a:off x="314325" y="5791200"/>
          <a:ext cx="4740275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2" name="Equation" r:id="rId12" imgW="2857500" imgH="508000" progId="Equation.DSMT4">
                  <p:embed/>
                </p:oleObj>
              </mc:Choice>
              <mc:Fallback>
                <p:oleObj name="Equation" r:id="rId12" imgW="2857500" imgH="508000" progId="Equation.DSMT4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" y="5791200"/>
                        <a:ext cx="4740275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773" name="Object 13"/>
          <p:cNvGraphicFramePr>
            <a:graphicFrameLocks noChangeAspect="1"/>
          </p:cNvGraphicFramePr>
          <p:nvPr/>
        </p:nvGraphicFramePr>
        <p:xfrm>
          <a:off x="6118452" y="4906736"/>
          <a:ext cx="2297112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3" name="Equation" r:id="rId14" imgW="1384300" imgH="254000" progId="Equation.DSMT4">
                  <p:embed/>
                </p:oleObj>
              </mc:Choice>
              <mc:Fallback>
                <p:oleObj name="Equation" r:id="rId14" imgW="1384300" imgH="254000" progId="Equation.DSMT4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8452" y="4906736"/>
                        <a:ext cx="2297112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774" name="Object 14"/>
          <p:cNvGraphicFramePr>
            <a:graphicFrameLocks noChangeAspect="1"/>
          </p:cNvGraphicFramePr>
          <p:nvPr/>
        </p:nvGraphicFramePr>
        <p:xfrm>
          <a:off x="5801364" y="5858246"/>
          <a:ext cx="29781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4" name="Equation" r:id="rId16" imgW="1548728" imgH="253890" progId="Equation.DSMT4">
                  <p:embed/>
                </p:oleObj>
              </mc:Choice>
              <mc:Fallback>
                <p:oleObj name="Equation" r:id="rId16" imgW="1548728" imgH="253890" progId="Equation.DSMT4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1364" y="5858246"/>
                        <a:ext cx="2978150" cy="45402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775" name="Text Box 15"/>
          <p:cNvSpPr txBox="1">
            <a:spLocks noChangeArrowheads="1"/>
          </p:cNvSpPr>
          <p:nvPr/>
        </p:nvSpPr>
        <p:spPr bwMode="auto">
          <a:xfrm>
            <a:off x="1230313" y="865188"/>
            <a:ext cx="9252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Given: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DBCFDB-FD7F-4BFE-8868-1C760D5FDA6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278315" y="4508933"/>
            <a:ext cx="4283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6978095" y="5390428"/>
            <a:ext cx="4283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so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5690519" y="2075699"/>
            <a:ext cx="2989262" cy="1923214"/>
            <a:chOff x="5678488" y="2147888"/>
            <a:chExt cx="2989262" cy="1923214"/>
          </a:xfrm>
        </p:grpSpPr>
        <p:sp>
          <p:nvSpPr>
            <p:cNvPr id="501780" name="Rectangle 20"/>
            <p:cNvSpPr>
              <a:spLocks noChangeArrowheads="1"/>
            </p:cNvSpPr>
            <p:nvPr/>
          </p:nvSpPr>
          <p:spPr bwMode="auto">
            <a:xfrm>
              <a:off x="7954963" y="2879726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781" name="Line 21"/>
            <p:cNvSpPr>
              <a:spLocks noChangeShapeType="1"/>
            </p:cNvSpPr>
            <p:nvPr/>
          </p:nvSpPr>
          <p:spPr bwMode="auto">
            <a:xfrm>
              <a:off x="8069263" y="2689226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1782" name="Line 22"/>
            <p:cNvSpPr>
              <a:spLocks noChangeShapeType="1"/>
            </p:cNvSpPr>
            <p:nvPr/>
          </p:nvSpPr>
          <p:spPr bwMode="auto">
            <a:xfrm flipH="1">
              <a:off x="8069263" y="3194051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1784" name="Oval 24"/>
            <p:cNvSpPr>
              <a:spLocks noChangeArrowheads="1"/>
            </p:cNvSpPr>
            <p:nvPr/>
          </p:nvSpPr>
          <p:spPr bwMode="auto">
            <a:xfrm>
              <a:off x="5686425" y="264953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785" name="Oval 25"/>
            <p:cNvSpPr>
              <a:spLocks noChangeArrowheads="1"/>
            </p:cNvSpPr>
            <p:nvPr/>
          </p:nvSpPr>
          <p:spPr bwMode="auto">
            <a:xfrm>
              <a:off x="5678488" y="3375026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795" name="AutoShape 35"/>
            <p:cNvSpPr>
              <a:spLocks noChangeArrowheads="1"/>
            </p:cNvSpPr>
            <p:nvPr/>
          </p:nvSpPr>
          <p:spPr bwMode="auto">
            <a:xfrm rot="5400000">
              <a:off x="7545388" y="2667001"/>
              <a:ext cx="227013" cy="417512"/>
            </a:xfrm>
            <a:custGeom>
              <a:avLst/>
              <a:gdLst>
                <a:gd name="T0" fmla="*/ 9250 w 21600"/>
                <a:gd name="T1" fmla="*/ 0 h 21600"/>
                <a:gd name="T2" fmla="*/ 3055 w 21600"/>
                <a:gd name="T3" fmla="*/ 21600 h 21600"/>
                <a:gd name="T4" fmla="*/ 9725 w 21600"/>
                <a:gd name="T5" fmla="*/ 8310 h 21600"/>
                <a:gd name="T6" fmla="*/ 15662 w 21600"/>
                <a:gd name="T7" fmla="*/ 14285 h 21600"/>
                <a:gd name="T8" fmla="*/ 21600 w 21600"/>
                <a:gd name="T9" fmla="*/ 8310 h 21600"/>
                <a:gd name="T10" fmla="*/ 17694720 60000 65536"/>
                <a:gd name="T11" fmla="*/ 5898240 60000 65536"/>
                <a:gd name="T12" fmla="*/ 5898240 60000 65536"/>
                <a:gd name="T13" fmla="*/ 5898240 60000 65536"/>
                <a:gd name="T14" fmla="*/ 0 60000 65536"/>
                <a:gd name="T15" fmla="*/ 0 w 21600"/>
                <a:gd name="T16" fmla="*/ 8310 h 21600"/>
                <a:gd name="T17" fmla="*/ 611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15662" y="14285"/>
                  </a:moveTo>
                  <a:lnTo>
                    <a:pt x="21600" y="8310"/>
                  </a:lnTo>
                  <a:lnTo>
                    <a:pt x="18630" y="8310"/>
                  </a:lnTo>
                  <a:cubicBezTo>
                    <a:pt x="18630" y="3721"/>
                    <a:pt x="14430" y="0"/>
                    <a:pt x="9250" y="0"/>
                  </a:cubicBezTo>
                  <a:cubicBezTo>
                    <a:pt x="4141" y="0"/>
                    <a:pt x="0" y="3799"/>
                    <a:pt x="0" y="8485"/>
                  </a:cubicBezTo>
                  <a:lnTo>
                    <a:pt x="0" y="21600"/>
                  </a:lnTo>
                  <a:lnTo>
                    <a:pt x="6110" y="21600"/>
                  </a:lnTo>
                  <a:lnTo>
                    <a:pt x="6110" y="8310"/>
                  </a:lnTo>
                  <a:cubicBezTo>
                    <a:pt x="6110" y="6947"/>
                    <a:pt x="7362" y="5842"/>
                    <a:pt x="8907" y="5842"/>
                  </a:cubicBezTo>
                  <a:lnTo>
                    <a:pt x="9725" y="5842"/>
                  </a:lnTo>
                  <a:cubicBezTo>
                    <a:pt x="11269" y="5842"/>
                    <a:pt x="12520" y="6947"/>
                    <a:pt x="12520" y="8310"/>
                  </a:cubicBezTo>
                  <a:lnTo>
                    <a:pt x="9725" y="831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01796" name="Object 36"/>
            <p:cNvGraphicFramePr>
              <a:graphicFrameLocks noChangeAspect="1"/>
            </p:cNvGraphicFramePr>
            <p:nvPr/>
          </p:nvGraphicFramePr>
          <p:xfrm>
            <a:off x="7531100" y="2147888"/>
            <a:ext cx="396875" cy="442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05" name="Equation" r:id="rId18" imgW="203112" imgH="228501" progId="Equation.DSMT4">
                    <p:embed/>
                  </p:oleObj>
                </mc:Choice>
                <mc:Fallback>
                  <p:oleObj name="Equation" r:id="rId18" imgW="203112" imgH="228501" progId="Equation.DSMT4">
                    <p:embed/>
                    <p:pic>
                      <p:nvPicPr>
                        <p:cNvPr id="0" name="Picture 1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31100" y="2147888"/>
                          <a:ext cx="396875" cy="4429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1797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6490636"/>
                </p:ext>
              </p:extLst>
            </p:nvPr>
          </p:nvGraphicFramePr>
          <p:xfrm>
            <a:off x="6560219" y="3704389"/>
            <a:ext cx="836613" cy="366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06" name="Equation" r:id="rId20" imgW="406080" imgH="177480" progId="Equation.DSMT4">
                    <p:embed/>
                  </p:oleObj>
                </mc:Choice>
                <mc:Fallback>
                  <p:oleObj name="Equation" r:id="rId20" imgW="406080" imgH="177480" progId="Equation.DSMT4">
                    <p:embed/>
                    <p:pic>
                      <p:nvPicPr>
                        <p:cNvPr id="0" name="Picture 1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60219" y="3704389"/>
                          <a:ext cx="836613" cy="366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01798" name="Line 38"/>
            <p:cNvSpPr>
              <a:spLocks noChangeShapeType="1"/>
            </p:cNvSpPr>
            <p:nvPr/>
          </p:nvSpPr>
          <p:spPr bwMode="auto">
            <a:xfrm>
              <a:off x="5699125" y="3670301"/>
              <a:ext cx="23653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" name="Object 280"/>
            <p:cNvGraphicFramePr>
              <a:graphicFrameLocks noChangeAspect="1"/>
            </p:cNvGraphicFramePr>
            <p:nvPr/>
          </p:nvGraphicFramePr>
          <p:xfrm>
            <a:off x="8332788" y="2865438"/>
            <a:ext cx="334962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07" name="Equation" r:id="rId22" imgW="203112" imgH="228501" progId="Equation.DSMT4">
                    <p:embed/>
                  </p:oleObj>
                </mc:Choice>
                <mc:Fallback>
                  <p:oleObj name="Equation" r:id="rId22" imgW="203112" imgH="228501" progId="Equation.DSMT4">
                    <p:embed/>
                    <p:pic>
                      <p:nvPicPr>
                        <p:cNvPr id="0" name="Picture 1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32788" y="2865438"/>
                          <a:ext cx="334962" cy="377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39"/>
            <p:cNvGraphicFramePr>
              <a:graphicFrameLocks noChangeAspect="1"/>
            </p:cNvGraphicFramePr>
            <p:nvPr/>
          </p:nvGraphicFramePr>
          <p:xfrm>
            <a:off x="6351588" y="2836863"/>
            <a:ext cx="314325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08" name="Equation" r:id="rId24" imgW="190500" imgH="228600" progId="Equation.DSMT4">
                    <p:embed/>
                  </p:oleObj>
                </mc:Choice>
                <mc:Fallback>
                  <p:oleObj name="Equation" r:id="rId24" imgW="190500" imgH="228600" progId="Equation.DSMT4">
                    <p:embed/>
                    <p:pic>
                      <p:nvPicPr>
                        <p:cNvPr id="0" name="Picture 1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51588" y="2836863"/>
                          <a:ext cx="314325" cy="377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2" name="Straight Connector 31"/>
            <p:cNvCxnSpPr/>
            <p:nvPr/>
          </p:nvCxnSpPr>
          <p:spPr>
            <a:xfrm>
              <a:off x="5705475" y="3419475"/>
              <a:ext cx="2362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5734050" y="2686051"/>
              <a:ext cx="234315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Arrow Connector 38"/>
          <p:cNvCxnSpPr/>
          <p:nvPr/>
        </p:nvCxnSpPr>
        <p:spPr>
          <a:xfrm flipV="1">
            <a:off x="4981575" y="5229225"/>
            <a:ext cx="1019175" cy="6762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241036"/>
              </p:ext>
            </p:extLst>
          </p:nvPr>
        </p:nvGraphicFramePr>
        <p:xfrm>
          <a:off x="5831877" y="4050322"/>
          <a:ext cx="2429402" cy="331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9" name="Equation" r:id="rId26" imgW="1955520" imgH="266400" progId="Equation.DSMT4">
                  <p:embed/>
                </p:oleObj>
              </mc:Choice>
              <mc:Fallback>
                <p:oleObj name="Equation" r:id="rId26" imgW="1955520" imgH="266400" progId="Equation.DSMT4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1877" y="4050322"/>
                        <a:ext cx="2429402" cy="3312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597600" y="962024"/>
            <a:ext cx="8181975" cy="5652531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6" name="Text Box 6"/>
          <p:cNvSpPr txBox="1">
            <a:spLocks noChangeArrowheads="1"/>
          </p:cNvSpPr>
          <p:nvPr/>
        </p:nvSpPr>
        <p:spPr bwMode="auto">
          <a:xfrm>
            <a:off x="1600200" y="114300"/>
            <a:ext cx="616267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Appendix: Summary of Formulas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DBCFDB-FD7F-4BFE-8868-1C760D5FDA69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527373" name="Object 13"/>
          <p:cNvGraphicFramePr>
            <a:graphicFrameLocks noChangeAspect="1"/>
          </p:cNvGraphicFramePr>
          <p:nvPr/>
        </p:nvGraphicFramePr>
        <p:xfrm>
          <a:off x="1058163" y="2106320"/>
          <a:ext cx="18827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4" name="Equation" r:id="rId4" imgW="965200" imgH="469900" progId="Equation.DSMT4">
                  <p:embed/>
                </p:oleObj>
              </mc:Choice>
              <mc:Fallback>
                <p:oleObj name="Equation" r:id="rId4" imgW="965200" imgH="469900" progId="Equation.DSMT4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163" y="2106320"/>
                        <a:ext cx="18827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DDDD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7374" name="Object 14"/>
          <p:cNvGraphicFramePr>
            <a:graphicFrameLocks noChangeAspect="1"/>
          </p:cNvGraphicFramePr>
          <p:nvPr/>
        </p:nvGraphicFramePr>
        <p:xfrm>
          <a:off x="1058163" y="1065213"/>
          <a:ext cx="160972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5" name="Equation" r:id="rId6" imgW="799753" imgH="431613" progId="Equation.DSMT4">
                  <p:embed/>
                </p:oleObj>
              </mc:Choice>
              <mc:Fallback>
                <p:oleObj name="Equation" r:id="rId6" imgW="799753" imgH="431613" progId="Equation.DSMT4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163" y="1065213"/>
                        <a:ext cx="1609725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7375" name="Object 15"/>
          <p:cNvGraphicFramePr>
            <a:graphicFrameLocks noChangeAspect="1"/>
          </p:cNvGraphicFramePr>
          <p:nvPr/>
        </p:nvGraphicFramePr>
        <p:xfrm>
          <a:off x="1058163" y="3195052"/>
          <a:ext cx="2754311" cy="942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6" name="Equation" r:id="rId8" imgW="1409088" imgH="482391" progId="Equation.DSMT4">
                  <p:embed/>
                </p:oleObj>
              </mc:Choice>
              <mc:Fallback>
                <p:oleObj name="Equation" r:id="rId8" imgW="1409088" imgH="482391" progId="Equation.DSMT4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163" y="3195052"/>
                        <a:ext cx="2754311" cy="9421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DDDD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42"/>
          <p:cNvGraphicFramePr>
            <a:graphicFrameLocks noChangeAspect="1"/>
          </p:cNvGraphicFramePr>
          <p:nvPr/>
        </p:nvGraphicFramePr>
        <p:xfrm>
          <a:off x="5529325" y="3272711"/>
          <a:ext cx="23749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7" name="Equation" r:id="rId10" imgW="1206500" imgH="279400" progId="Equation.DSMT4">
                  <p:embed/>
                </p:oleObj>
              </mc:Choice>
              <mc:Fallback>
                <p:oleObj name="Equation" r:id="rId10" imgW="1206500" imgH="279400" progId="Equation.DSMT4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9325" y="3272711"/>
                        <a:ext cx="23749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DDDD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44"/>
          <p:cNvGraphicFramePr>
            <a:graphicFrameLocks noChangeAspect="1"/>
          </p:cNvGraphicFramePr>
          <p:nvPr/>
        </p:nvGraphicFramePr>
        <p:xfrm>
          <a:off x="5529325" y="2098675"/>
          <a:ext cx="1893264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8" name="Equation" r:id="rId12" imgW="1016000" imgH="469900" progId="Equation.DSMT4">
                  <p:embed/>
                </p:oleObj>
              </mc:Choice>
              <mc:Fallback>
                <p:oleObj name="Equation" r:id="rId12" imgW="1016000" imgH="469900" progId="Equation.DSMT4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9325" y="2098675"/>
                        <a:ext cx="1893264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7378" name="Object 18"/>
          <p:cNvGraphicFramePr>
            <a:graphicFrameLocks noChangeAspect="1"/>
          </p:cNvGraphicFramePr>
          <p:nvPr/>
        </p:nvGraphicFramePr>
        <p:xfrm>
          <a:off x="5529325" y="4122897"/>
          <a:ext cx="25844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9" name="Equation" r:id="rId14" imgW="1320227" imgH="469696" progId="Equation.DSMT4">
                  <p:embed/>
                </p:oleObj>
              </mc:Choice>
              <mc:Fallback>
                <p:oleObj name="Equation" r:id="rId14" imgW="1320227" imgH="469696" progId="Equation.DSMT4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9325" y="4122897"/>
                        <a:ext cx="25844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7379" name="Object 19"/>
          <p:cNvGraphicFramePr>
            <a:graphicFrameLocks noChangeAspect="1"/>
          </p:cNvGraphicFramePr>
          <p:nvPr/>
        </p:nvGraphicFramePr>
        <p:xfrm>
          <a:off x="722219" y="5465094"/>
          <a:ext cx="2782981" cy="908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0" name="Equation" r:id="rId16" imgW="1536480" imgH="507960" progId="Equation.DSMT4">
                  <p:embed/>
                </p:oleObj>
              </mc:Choice>
              <mc:Fallback>
                <p:oleObj name="Equation" r:id="rId16" imgW="1536480" imgH="507960" progId="Equation.DSMT4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219" y="5465094"/>
                        <a:ext cx="2782981" cy="9084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DDDD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7380" name="Object 20"/>
          <p:cNvGraphicFramePr>
            <a:graphicFrameLocks noChangeAspect="1"/>
          </p:cNvGraphicFramePr>
          <p:nvPr/>
        </p:nvGraphicFramePr>
        <p:xfrm>
          <a:off x="3998811" y="5497286"/>
          <a:ext cx="1970438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1" name="Equation" r:id="rId18" imgW="1066680" imgH="482400" progId="Equation.DSMT4">
                  <p:embed/>
                </p:oleObj>
              </mc:Choice>
              <mc:Fallback>
                <p:oleObj name="Equation" r:id="rId18" imgW="1066680" imgH="482400" progId="Equation.DSMT4">
                  <p:embed/>
                  <p:pic>
                    <p:nvPicPr>
                      <p:cNvPr id="0" name="Picture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8811" y="5497286"/>
                        <a:ext cx="1970438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7382" name="Object 22"/>
          <p:cNvGraphicFramePr>
            <a:graphicFrameLocks noChangeAspect="1"/>
          </p:cNvGraphicFramePr>
          <p:nvPr/>
        </p:nvGraphicFramePr>
        <p:xfrm>
          <a:off x="5567425" y="1128157"/>
          <a:ext cx="1665287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2" name="Equation" r:id="rId20" imgW="850531" imgH="431613" progId="Equation.DSMT4">
                  <p:embed/>
                </p:oleObj>
              </mc:Choice>
              <mc:Fallback>
                <p:oleObj name="Equation" r:id="rId20" imgW="850531" imgH="431613" progId="Equation.DSMT4">
                  <p:embed/>
                  <p:pic>
                    <p:nvPicPr>
                      <p:cNvPr id="0" name="Picture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7425" y="1128157"/>
                        <a:ext cx="1665287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7385" name="Object 25"/>
          <p:cNvGraphicFramePr>
            <a:graphicFrameLocks noChangeAspect="1"/>
          </p:cNvGraphicFramePr>
          <p:nvPr/>
        </p:nvGraphicFramePr>
        <p:xfrm>
          <a:off x="1058163" y="4311522"/>
          <a:ext cx="181292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3" name="Equation" r:id="rId22" imgW="748975" imgH="317362" progId="Equation.DSMT4">
                  <p:embed/>
                </p:oleObj>
              </mc:Choice>
              <mc:Fallback>
                <p:oleObj name="Equation" r:id="rId22" imgW="748975" imgH="317362" progId="Equation.DSMT4">
                  <p:embed/>
                  <p:pic>
                    <p:nvPicPr>
                      <p:cNvPr id="0" name="Picture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163" y="4311522"/>
                        <a:ext cx="1812925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7496" name="Object 136"/>
          <p:cNvGraphicFramePr>
            <a:graphicFrameLocks noChangeAspect="1"/>
          </p:cNvGraphicFramePr>
          <p:nvPr/>
        </p:nvGraphicFramePr>
        <p:xfrm>
          <a:off x="6481164" y="5550807"/>
          <a:ext cx="1993724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4" name="Equation" r:id="rId24" imgW="1130040" imgH="457200" progId="Equation.DSMT4">
                  <p:embed/>
                </p:oleObj>
              </mc:Choice>
              <mc:Fallback>
                <p:oleObj name="Equation" r:id="rId24" imgW="1130040" imgH="457200" progId="Equation.DSMT4">
                  <p:embed/>
                  <p:pic>
                    <p:nvPicPr>
                      <p:cNvPr id="0" name="Picture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1164" y="5550807"/>
                        <a:ext cx="1993724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Text Box 2"/>
          <p:cNvSpPr txBox="1">
            <a:spLocks noChangeArrowheads="1"/>
          </p:cNvSpPr>
          <p:nvPr/>
        </p:nvSpPr>
        <p:spPr bwMode="auto">
          <a:xfrm>
            <a:off x="2095500" y="123825"/>
            <a:ext cx="516255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Standing Wave Ratio (cont.)</a:t>
            </a:r>
          </a:p>
        </p:txBody>
      </p:sp>
      <p:sp>
        <p:nvSpPr>
          <p:cNvPr id="272583" name="Text Box 199"/>
          <p:cNvSpPr txBox="1">
            <a:spLocks noChangeArrowheads="1"/>
          </p:cNvSpPr>
          <p:nvPr/>
        </p:nvSpPr>
        <p:spPr bwMode="auto">
          <a:xfrm>
            <a:off x="704850" y="855663"/>
            <a:ext cx="77925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Consider a </a:t>
            </a:r>
            <a:r>
              <a:rPr lang="en-US" sz="2000" u="sng" dirty="0">
                <a:solidFill>
                  <a:srgbClr val="0000FF"/>
                </a:solidFill>
              </a:rPr>
              <a:t>lossless</a:t>
            </a:r>
            <a:r>
              <a:rPr lang="en-US" sz="2000" dirty="0">
                <a:solidFill>
                  <a:srgbClr val="0000FF"/>
                </a:solidFill>
              </a:rPr>
              <a:t> transmission line that is terminated with a load:</a:t>
            </a:r>
          </a:p>
        </p:txBody>
      </p:sp>
      <p:graphicFrame>
        <p:nvGraphicFramePr>
          <p:cNvPr id="272649" name="Object 265"/>
          <p:cNvGraphicFramePr>
            <a:graphicFrameLocks noChangeAspect="1"/>
          </p:cNvGraphicFramePr>
          <p:nvPr/>
        </p:nvGraphicFramePr>
        <p:xfrm>
          <a:off x="681038" y="3906838"/>
          <a:ext cx="3205162" cy="1300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0" name="Equation" r:id="rId4" imgW="1943100" imgH="787400" progId="Equation.DSMT4">
                  <p:embed/>
                </p:oleObj>
              </mc:Choice>
              <mc:Fallback>
                <p:oleObj name="Equation" r:id="rId4" imgW="1943100" imgH="787400" progId="Equation.DSMT4">
                  <p:embed/>
                  <p:pic>
                    <p:nvPicPr>
                      <p:cNvPr id="0" name="Picture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38" y="3906838"/>
                        <a:ext cx="3205162" cy="13001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2652" name="Object 268"/>
          <p:cNvGraphicFramePr>
            <a:graphicFrameLocks noChangeAspect="1"/>
          </p:cNvGraphicFramePr>
          <p:nvPr/>
        </p:nvGraphicFramePr>
        <p:xfrm>
          <a:off x="5340350" y="3919538"/>
          <a:ext cx="3436938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1" name="Equation" r:id="rId6" imgW="2082800" imgH="787400" progId="Equation.DSMT4">
                  <p:embed/>
                </p:oleObj>
              </mc:Choice>
              <mc:Fallback>
                <p:oleObj name="Equation" r:id="rId6" imgW="2082800" imgH="787400" progId="Equation.DSMT4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0350" y="3919538"/>
                        <a:ext cx="3436938" cy="12985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2654" name="AutoShape 270"/>
          <p:cNvSpPr>
            <a:spLocks noChangeArrowheads="1"/>
          </p:cNvSpPr>
          <p:nvPr/>
        </p:nvSpPr>
        <p:spPr bwMode="auto">
          <a:xfrm>
            <a:off x="4384675" y="4423525"/>
            <a:ext cx="520700" cy="279400"/>
          </a:xfrm>
          <a:prstGeom prst="rightArrow">
            <a:avLst>
              <a:gd name="adj1" fmla="val 50000"/>
              <a:gd name="adj2" fmla="val 46591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DBCFDB-FD7F-4BFE-8868-1C760D5FDA69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272657" name="Object 273"/>
          <p:cNvGraphicFramePr>
            <a:graphicFrameLocks noChangeAspect="1"/>
          </p:cNvGraphicFramePr>
          <p:nvPr/>
        </p:nvGraphicFramePr>
        <p:xfrm>
          <a:off x="1222375" y="5787231"/>
          <a:ext cx="1676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2" name="Equation" r:id="rId8" imgW="1015559" imgH="253890" progId="Equation.DSMT4">
                  <p:embed/>
                </p:oleObj>
              </mc:Choice>
              <mc:Fallback>
                <p:oleObj name="Equation" r:id="rId8" imgW="1015559" imgH="253890" progId="Equation.DSMT4">
                  <p:embed/>
                  <p:pic>
                    <p:nvPicPr>
                      <p:cNvPr id="0" name="Picture 1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75" y="5787231"/>
                        <a:ext cx="16764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DDDD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2658" name="Object 274"/>
          <p:cNvGraphicFramePr>
            <a:graphicFrameLocks noChangeAspect="1"/>
          </p:cNvGraphicFramePr>
          <p:nvPr/>
        </p:nvGraphicFramePr>
        <p:xfrm>
          <a:off x="3333750" y="5776912"/>
          <a:ext cx="2011363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3" name="Equation" r:id="rId10" imgW="1218671" imgH="266584" progId="Equation.DSMT4">
                  <p:embed/>
                </p:oleObj>
              </mc:Choice>
              <mc:Fallback>
                <p:oleObj name="Equation" r:id="rId10" imgW="1218671" imgH="266584" progId="Equation.DSMT4">
                  <p:embed/>
                  <p:pic>
                    <p:nvPicPr>
                      <p:cNvPr id="0" name="Picture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5776912"/>
                        <a:ext cx="2011363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DDDD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2659" name="Object 275"/>
          <p:cNvGraphicFramePr>
            <a:graphicFrameLocks noChangeAspect="1"/>
          </p:cNvGraphicFramePr>
          <p:nvPr/>
        </p:nvGraphicFramePr>
        <p:xfrm>
          <a:off x="5905500" y="5776912"/>
          <a:ext cx="266065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" name="Equation" r:id="rId12" imgW="1612900" imgH="266700" progId="Equation.DSMT4">
                  <p:embed/>
                </p:oleObj>
              </mc:Choice>
              <mc:Fallback>
                <p:oleObj name="Equation" r:id="rId12" imgW="1612900" imgH="266700" progId="Equation.DSMT4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0" y="5776912"/>
                        <a:ext cx="2660650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DDDD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6" name="Group 105"/>
          <p:cNvGrpSpPr/>
          <p:nvPr/>
        </p:nvGrpSpPr>
        <p:grpSpPr>
          <a:xfrm>
            <a:off x="522288" y="1414732"/>
            <a:ext cx="7902791" cy="1899968"/>
            <a:chOff x="522288" y="1414732"/>
            <a:chExt cx="7902791" cy="1899968"/>
          </a:xfrm>
        </p:grpSpPr>
        <p:sp>
          <p:nvSpPr>
            <p:cNvPr id="77" name="Line 212"/>
            <p:cNvSpPr>
              <a:spLocks noChangeShapeType="1"/>
            </p:cNvSpPr>
            <p:nvPr/>
          </p:nvSpPr>
          <p:spPr bwMode="auto">
            <a:xfrm>
              <a:off x="7658100" y="2211388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213"/>
            <p:cNvSpPr>
              <a:spLocks noChangeShapeType="1"/>
            </p:cNvSpPr>
            <p:nvPr/>
          </p:nvSpPr>
          <p:spPr bwMode="auto">
            <a:xfrm flipH="1">
              <a:off x="7658100" y="2716213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Oval 232"/>
            <p:cNvSpPr>
              <a:spLocks noChangeArrowheads="1"/>
            </p:cNvSpPr>
            <p:nvPr/>
          </p:nvSpPr>
          <p:spPr bwMode="auto">
            <a:xfrm>
              <a:off x="3602038" y="2176463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Oval 233"/>
            <p:cNvSpPr>
              <a:spLocks noChangeArrowheads="1"/>
            </p:cNvSpPr>
            <p:nvPr/>
          </p:nvSpPr>
          <p:spPr bwMode="auto">
            <a:xfrm>
              <a:off x="3576638" y="2906713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Text Box 249"/>
            <p:cNvSpPr txBox="1">
              <a:spLocks noChangeArrowheads="1"/>
            </p:cNvSpPr>
            <p:nvPr/>
          </p:nvSpPr>
          <p:spPr bwMode="auto">
            <a:xfrm>
              <a:off x="5289550" y="2171700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82" name="Text Box 250"/>
            <p:cNvSpPr txBox="1">
              <a:spLocks noChangeArrowheads="1"/>
            </p:cNvSpPr>
            <p:nvPr/>
          </p:nvSpPr>
          <p:spPr bwMode="auto">
            <a:xfrm>
              <a:off x="5330825" y="2628900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83" name="Line 252"/>
            <p:cNvSpPr>
              <a:spLocks noChangeShapeType="1"/>
            </p:cNvSpPr>
            <p:nvPr/>
          </p:nvSpPr>
          <p:spPr bwMode="auto">
            <a:xfrm flipV="1">
              <a:off x="6067425" y="2209800"/>
              <a:ext cx="542925" cy="15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AutoShape 271"/>
            <p:cNvSpPr>
              <a:spLocks noChangeArrowheads="1"/>
            </p:cNvSpPr>
            <p:nvPr/>
          </p:nvSpPr>
          <p:spPr bwMode="auto">
            <a:xfrm rot="5400000">
              <a:off x="7143750" y="2189163"/>
              <a:ext cx="227013" cy="417513"/>
            </a:xfrm>
            <a:custGeom>
              <a:avLst/>
              <a:gdLst>
                <a:gd name="T0" fmla="*/ 9250 w 21600"/>
                <a:gd name="T1" fmla="*/ 0 h 21600"/>
                <a:gd name="T2" fmla="*/ 3055 w 21600"/>
                <a:gd name="T3" fmla="*/ 21600 h 21600"/>
                <a:gd name="T4" fmla="*/ 9725 w 21600"/>
                <a:gd name="T5" fmla="*/ 8310 h 21600"/>
                <a:gd name="T6" fmla="*/ 15662 w 21600"/>
                <a:gd name="T7" fmla="*/ 14285 h 21600"/>
                <a:gd name="T8" fmla="*/ 21600 w 21600"/>
                <a:gd name="T9" fmla="*/ 8310 h 21600"/>
                <a:gd name="T10" fmla="*/ 17694720 60000 65536"/>
                <a:gd name="T11" fmla="*/ 5898240 60000 65536"/>
                <a:gd name="T12" fmla="*/ 5898240 60000 65536"/>
                <a:gd name="T13" fmla="*/ 5898240 60000 65536"/>
                <a:gd name="T14" fmla="*/ 0 60000 65536"/>
                <a:gd name="T15" fmla="*/ 0 w 21600"/>
                <a:gd name="T16" fmla="*/ 8310 h 21600"/>
                <a:gd name="T17" fmla="*/ 611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15662" y="14285"/>
                  </a:moveTo>
                  <a:lnTo>
                    <a:pt x="21600" y="8310"/>
                  </a:lnTo>
                  <a:lnTo>
                    <a:pt x="18630" y="8310"/>
                  </a:lnTo>
                  <a:cubicBezTo>
                    <a:pt x="18630" y="3721"/>
                    <a:pt x="14430" y="0"/>
                    <a:pt x="9250" y="0"/>
                  </a:cubicBezTo>
                  <a:cubicBezTo>
                    <a:pt x="4141" y="0"/>
                    <a:pt x="0" y="3799"/>
                    <a:pt x="0" y="8485"/>
                  </a:cubicBezTo>
                  <a:lnTo>
                    <a:pt x="0" y="21600"/>
                  </a:lnTo>
                  <a:lnTo>
                    <a:pt x="6110" y="21600"/>
                  </a:lnTo>
                  <a:lnTo>
                    <a:pt x="6110" y="8310"/>
                  </a:lnTo>
                  <a:cubicBezTo>
                    <a:pt x="6110" y="6947"/>
                    <a:pt x="7362" y="5842"/>
                    <a:pt x="8907" y="5842"/>
                  </a:cubicBezTo>
                  <a:lnTo>
                    <a:pt x="9725" y="5842"/>
                  </a:lnTo>
                  <a:cubicBezTo>
                    <a:pt x="11269" y="5842"/>
                    <a:pt x="12520" y="6947"/>
                    <a:pt x="12520" y="8310"/>
                  </a:cubicBezTo>
                  <a:lnTo>
                    <a:pt x="9725" y="831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5" name="Object 27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51426447"/>
                </p:ext>
              </p:extLst>
            </p:nvPr>
          </p:nvGraphicFramePr>
          <p:xfrm>
            <a:off x="7023849" y="1414732"/>
            <a:ext cx="1401230" cy="70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5" name="Equation" r:id="rId14" imgW="850680" imgH="431640" progId="Equation.DSMT4">
                    <p:embed/>
                  </p:oleObj>
                </mc:Choice>
                <mc:Fallback>
                  <p:oleObj name="Equation" r:id="rId14" imgW="850680" imgH="431640" progId="Equation.DSMT4">
                    <p:embed/>
                    <p:pic>
                      <p:nvPicPr>
                        <p:cNvPr id="0" name="Picture 1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23849" y="1414732"/>
                          <a:ext cx="1401230" cy="705300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6" name="Rectangle 211"/>
            <p:cNvSpPr>
              <a:spLocks noChangeArrowheads="1"/>
            </p:cNvSpPr>
            <p:nvPr/>
          </p:nvSpPr>
          <p:spPr bwMode="auto">
            <a:xfrm>
              <a:off x="7553325" y="2401888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7" name="Object 276"/>
            <p:cNvGraphicFramePr>
              <a:graphicFrameLocks noChangeAspect="1"/>
            </p:cNvGraphicFramePr>
            <p:nvPr/>
          </p:nvGraphicFramePr>
          <p:xfrm>
            <a:off x="4341813" y="2389188"/>
            <a:ext cx="314325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6" name="Equation" r:id="rId16" imgW="190500" imgH="228600" progId="Equation.DSMT4">
                    <p:embed/>
                  </p:oleObj>
                </mc:Choice>
                <mc:Fallback>
                  <p:oleObj name="Equation" r:id="rId16" imgW="190500" imgH="228600" progId="Equation.DSMT4">
                    <p:embed/>
                    <p:pic>
                      <p:nvPicPr>
                        <p:cNvPr id="0" name="Picture 1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1813" y="2389188"/>
                          <a:ext cx="314325" cy="377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8" name="Object 277"/>
            <p:cNvGraphicFramePr>
              <a:graphicFrameLocks noChangeAspect="1"/>
            </p:cNvGraphicFramePr>
            <p:nvPr/>
          </p:nvGraphicFramePr>
          <p:xfrm>
            <a:off x="2817813" y="1616075"/>
            <a:ext cx="334962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7" name="Equation" r:id="rId18" imgW="203112" imgH="241195" progId="Equation.DSMT4">
                    <p:embed/>
                  </p:oleObj>
                </mc:Choice>
                <mc:Fallback>
                  <p:oleObj name="Equation" r:id="rId18" imgW="203112" imgH="241195" progId="Equation.DSMT4">
                    <p:embed/>
                    <p:pic>
                      <p:nvPicPr>
                        <p:cNvPr id="0" name="Picture 1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7813" y="1616075"/>
                          <a:ext cx="334962" cy="400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9" name="Object 278"/>
            <p:cNvGraphicFramePr>
              <a:graphicFrameLocks noChangeAspect="1"/>
            </p:cNvGraphicFramePr>
            <p:nvPr/>
          </p:nvGraphicFramePr>
          <p:xfrm>
            <a:off x="6075363" y="1701800"/>
            <a:ext cx="544512" cy="420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8" name="Equation" r:id="rId20" imgW="330057" imgH="253890" progId="Equation.DSMT4">
                    <p:embed/>
                  </p:oleObj>
                </mc:Choice>
                <mc:Fallback>
                  <p:oleObj name="Equation" r:id="rId20" imgW="330057" imgH="253890" progId="Equation.DSMT4">
                    <p:embed/>
                    <p:pic>
                      <p:nvPicPr>
                        <p:cNvPr id="0" name="Picture 1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75363" y="1701800"/>
                          <a:ext cx="544512" cy="420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0" name="Object 279"/>
            <p:cNvGraphicFramePr>
              <a:graphicFrameLocks noChangeAspect="1"/>
            </p:cNvGraphicFramePr>
            <p:nvPr/>
          </p:nvGraphicFramePr>
          <p:xfrm>
            <a:off x="5616575" y="2359025"/>
            <a:ext cx="585788" cy="420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9" name="Equation" r:id="rId22" imgW="355292" imgH="253780" progId="Equation.DSMT4">
                    <p:embed/>
                  </p:oleObj>
                </mc:Choice>
                <mc:Fallback>
                  <p:oleObj name="Equation" r:id="rId22" imgW="355292" imgH="253780" progId="Equation.DSMT4">
                    <p:embed/>
                    <p:pic>
                      <p:nvPicPr>
                        <p:cNvPr id="0" name="Picture 1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16575" y="2359025"/>
                          <a:ext cx="585788" cy="420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1" name="Object 280"/>
            <p:cNvGraphicFramePr>
              <a:graphicFrameLocks noChangeAspect="1"/>
            </p:cNvGraphicFramePr>
            <p:nvPr/>
          </p:nvGraphicFramePr>
          <p:xfrm>
            <a:off x="7932738" y="2379663"/>
            <a:ext cx="334962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0" name="Equation" r:id="rId24" imgW="203112" imgH="228501" progId="Equation.DSMT4">
                    <p:embed/>
                  </p:oleObj>
                </mc:Choice>
                <mc:Fallback>
                  <p:oleObj name="Equation" r:id="rId24" imgW="203112" imgH="228501" progId="Equation.DSMT4">
                    <p:embed/>
                    <p:pic>
                      <p:nvPicPr>
                        <p:cNvPr id="0" name="Picture 1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32738" y="2379663"/>
                          <a:ext cx="334962" cy="377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" name="Object 281"/>
            <p:cNvGraphicFramePr>
              <a:graphicFrameLocks noChangeAspect="1"/>
            </p:cNvGraphicFramePr>
            <p:nvPr/>
          </p:nvGraphicFramePr>
          <p:xfrm>
            <a:off x="7369175" y="3021013"/>
            <a:ext cx="565150" cy="293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1" name="Equation" r:id="rId26" imgW="342603" imgH="177646" progId="Equation.DSMT4">
                    <p:embed/>
                  </p:oleObj>
                </mc:Choice>
                <mc:Fallback>
                  <p:oleObj name="Equation" r:id="rId26" imgW="342603" imgH="177646" progId="Equation.DSMT4">
                    <p:embed/>
                    <p:pic>
                      <p:nvPicPr>
                        <p:cNvPr id="0" name="Picture 1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69175" y="3021013"/>
                          <a:ext cx="565150" cy="293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3" name="Group 92"/>
            <p:cNvGrpSpPr/>
            <p:nvPr/>
          </p:nvGrpSpPr>
          <p:grpSpPr>
            <a:xfrm>
              <a:off x="2289175" y="2173288"/>
              <a:ext cx="317500" cy="800100"/>
              <a:chOff x="2346325" y="3201988"/>
              <a:chExt cx="317500" cy="800100"/>
            </a:xfrm>
          </p:grpSpPr>
          <p:sp>
            <p:nvSpPr>
              <p:cNvPr id="94" name="Oval 209"/>
              <p:cNvSpPr>
                <a:spLocks noChangeArrowheads="1"/>
              </p:cNvSpPr>
              <p:nvPr/>
            </p:nvSpPr>
            <p:spPr bwMode="auto">
              <a:xfrm>
                <a:off x="2462213" y="3925888"/>
                <a:ext cx="76200" cy="762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230"/>
              <p:cNvSpPr>
                <a:spLocks noChangeArrowheads="1"/>
              </p:cNvSpPr>
              <p:nvPr/>
            </p:nvSpPr>
            <p:spPr bwMode="auto">
              <a:xfrm>
                <a:off x="2462213" y="3201988"/>
                <a:ext cx="76200" cy="762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Oval 235"/>
              <p:cNvSpPr>
                <a:spLocks noChangeArrowheads="1"/>
              </p:cNvSpPr>
              <p:nvPr/>
            </p:nvSpPr>
            <p:spPr bwMode="auto">
              <a:xfrm>
                <a:off x="2374900" y="3481388"/>
                <a:ext cx="266700" cy="266700"/>
              </a:xfrm>
              <a:prstGeom prst="ellipse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Line 236"/>
              <p:cNvSpPr>
                <a:spLocks noChangeShapeType="1"/>
              </p:cNvSpPr>
              <p:nvPr/>
            </p:nvSpPr>
            <p:spPr bwMode="auto">
              <a:xfrm>
                <a:off x="2508250" y="3240088"/>
                <a:ext cx="0" cy="241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237"/>
              <p:cNvSpPr>
                <a:spLocks noChangeShapeType="1"/>
              </p:cNvSpPr>
              <p:nvPr/>
            </p:nvSpPr>
            <p:spPr bwMode="auto">
              <a:xfrm>
                <a:off x="2508250" y="3748088"/>
                <a:ext cx="0" cy="2159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Text Box 249"/>
              <p:cNvSpPr txBox="1">
                <a:spLocks noChangeArrowheads="1"/>
              </p:cNvSpPr>
              <p:nvPr/>
            </p:nvSpPr>
            <p:spPr bwMode="auto">
              <a:xfrm>
                <a:off x="2346325" y="3400425"/>
                <a:ext cx="3175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00" name="Text Box 250"/>
              <p:cNvSpPr txBox="1">
                <a:spLocks noChangeArrowheads="1"/>
              </p:cNvSpPr>
              <p:nvPr/>
            </p:nvSpPr>
            <p:spPr bwMode="auto">
              <a:xfrm>
                <a:off x="2378075" y="3495675"/>
                <a:ext cx="26035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-</a:t>
                </a:r>
              </a:p>
            </p:txBody>
          </p:sp>
        </p:grpSp>
        <p:graphicFrame>
          <p:nvGraphicFramePr>
            <p:cNvPr id="101" name="Object 283"/>
            <p:cNvGraphicFramePr>
              <a:graphicFrameLocks noChangeAspect="1"/>
            </p:cNvGraphicFramePr>
            <p:nvPr/>
          </p:nvGraphicFramePr>
          <p:xfrm>
            <a:off x="1914525" y="2446338"/>
            <a:ext cx="292100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2" name="Equation" r:id="rId28" imgW="177646" imgH="241091" progId="Equation.DSMT4">
                    <p:embed/>
                  </p:oleObj>
                </mc:Choice>
                <mc:Fallback>
                  <p:oleObj name="Equation" r:id="rId28" imgW="177646" imgH="241091" progId="Equation.DSMT4">
                    <p:embed/>
                    <p:pic>
                      <p:nvPicPr>
                        <p:cNvPr id="0" name="Picture 1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14525" y="2446338"/>
                          <a:ext cx="292100" cy="398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" name="Object 284"/>
            <p:cNvGraphicFramePr>
              <a:graphicFrameLocks noChangeAspect="1"/>
            </p:cNvGraphicFramePr>
            <p:nvPr/>
          </p:nvGraphicFramePr>
          <p:xfrm>
            <a:off x="522288" y="2136186"/>
            <a:ext cx="1706562" cy="2466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3" name="Equation" r:id="rId30" imgW="1231366" imgH="177723" progId="Equation.DSMT4">
                    <p:embed/>
                  </p:oleObj>
                </mc:Choice>
                <mc:Fallback>
                  <p:oleObj name="Equation" r:id="rId30" imgW="1231366" imgH="177723" progId="Equation.DSMT4">
                    <p:embed/>
                    <p:pic>
                      <p:nvPicPr>
                        <p:cNvPr id="0" name="Picture 1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288" y="2136186"/>
                          <a:ext cx="1706562" cy="2466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3" name="Straight Connector 102"/>
            <p:cNvCxnSpPr/>
            <p:nvPr/>
          </p:nvCxnSpPr>
          <p:spPr>
            <a:xfrm>
              <a:off x="2428875" y="2952750"/>
              <a:ext cx="5238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2419350" y="2209800"/>
              <a:ext cx="5238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Rectangle 227"/>
            <p:cNvSpPr>
              <a:spLocks noChangeArrowheads="1"/>
            </p:cNvSpPr>
            <p:nvPr/>
          </p:nvSpPr>
          <p:spPr bwMode="auto">
            <a:xfrm>
              <a:off x="2790825" y="2122488"/>
              <a:ext cx="393700" cy="17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828015" y="3230120"/>
            <a:ext cx="1754903" cy="342420"/>
            <a:chOff x="3828015" y="3230120"/>
            <a:chExt cx="1754903" cy="342420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80794850"/>
                </p:ext>
              </p:extLst>
            </p:nvPr>
          </p:nvGraphicFramePr>
          <p:xfrm>
            <a:off x="3828015" y="3230120"/>
            <a:ext cx="1754903" cy="342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4" name="Equation" r:id="rId32" imgW="1041120" imgH="203040" progId="Equation.DSMT4">
                    <p:embed/>
                  </p:oleObj>
                </mc:Choice>
                <mc:Fallback>
                  <p:oleObj name="Equation" r:id="rId32" imgW="104112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3"/>
                        <a:stretch>
                          <a:fillRect/>
                        </a:stretch>
                      </p:blipFill>
                      <p:spPr>
                        <a:xfrm>
                          <a:off x="3828015" y="3230120"/>
                          <a:ext cx="1754903" cy="34242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" name="Straight Connector 3"/>
            <p:cNvCxnSpPr/>
            <p:nvPr/>
          </p:nvCxnSpPr>
          <p:spPr>
            <a:xfrm flipV="1">
              <a:off x="4199861" y="3242930"/>
              <a:ext cx="255181" cy="329609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7189" name="Object 5"/>
          <p:cNvGraphicFramePr>
            <a:graphicFrameLocks noChangeAspect="1"/>
          </p:cNvGraphicFramePr>
          <p:nvPr/>
        </p:nvGraphicFramePr>
        <p:xfrm>
          <a:off x="2956749" y="850262"/>
          <a:ext cx="3458553" cy="598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" name="Equation" r:id="rId4" imgW="1905000" imgH="330200" progId="Equation.DSMT4">
                  <p:embed/>
                </p:oleObj>
              </mc:Choice>
              <mc:Fallback>
                <p:oleObj name="Equation" r:id="rId4" imgW="1905000" imgH="330200" progId="Equation.DSMT4">
                  <p:embed/>
                  <p:pic>
                    <p:nvPicPr>
                      <p:cNvPr id="0" name="Picture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6749" y="850262"/>
                        <a:ext cx="3458553" cy="59852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7226" name="Object 42"/>
          <p:cNvGraphicFramePr>
            <a:graphicFrameLocks noChangeAspect="1"/>
          </p:cNvGraphicFramePr>
          <p:nvPr/>
        </p:nvGraphicFramePr>
        <p:xfrm>
          <a:off x="4106863" y="1778700"/>
          <a:ext cx="15621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" name="Equation" r:id="rId6" imgW="761669" imgH="253890" progId="Equation.DSMT4">
                  <p:embed/>
                </p:oleObj>
              </mc:Choice>
              <mc:Fallback>
                <p:oleObj name="Equation" r:id="rId6" imgW="761669" imgH="253890" progId="Equation.DSMT4">
                  <p:embed/>
                  <p:pic>
                    <p:nvPicPr>
                      <p:cNvPr id="0" name="Picture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6863" y="1778700"/>
                        <a:ext cx="1562100" cy="5207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7227" name="Text Box 43"/>
          <p:cNvSpPr txBox="1">
            <a:spLocks noChangeArrowheads="1"/>
          </p:cNvSpPr>
          <p:nvPr/>
        </p:nvSpPr>
        <p:spPr bwMode="auto">
          <a:xfrm>
            <a:off x="2994025" y="1814513"/>
            <a:ext cx="10118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Denote</a:t>
            </a:r>
          </a:p>
        </p:txBody>
      </p:sp>
      <p:graphicFrame>
        <p:nvGraphicFramePr>
          <p:cNvPr id="477228" name="Object 44"/>
          <p:cNvGraphicFramePr>
            <a:graphicFrameLocks noChangeAspect="1"/>
          </p:cNvGraphicFramePr>
          <p:nvPr/>
        </p:nvGraphicFramePr>
        <p:xfrm>
          <a:off x="3057525" y="2745922"/>
          <a:ext cx="356552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8" name="Equation" r:id="rId8" imgW="2159000" imgH="406400" progId="Equation.DSMT4">
                  <p:embed/>
                </p:oleObj>
              </mc:Choice>
              <mc:Fallback>
                <p:oleObj name="Equation" r:id="rId8" imgW="2159000" imgH="406400" progId="Equation.DSMT4">
                  <p:embed/>
                  <p:pic>
                    <p:nvPicPr>
                      <p:cNvPr id="0" name="Picture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525" y="2745922"/>
                        <a:ext cx="3565525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7229" name="Text Box 45"/>
          <p:cNvSpPr txBox="1">
            <a:spLocks noChangeArrowheads="1"/>
          </p:cNvSpPr>
          <p:nvPr/>
        </p:nvSpPr>
        <p:spPr bwMode="auto">
          <a:xfrm>
            <a:off x="1174750" y="2830513"/>
            <a:ext cx="17956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Then we have</a:t>
            </a:r>
          </a:p>
        </p:txBody>
      </p:sp>
      <p:graphicFrame>
        <p:nvGraphicFramePr>
          <p:cNvPr id="477230" name="Object 46"/>
          <p:cNvGraphicFramePr>
            <a:graphicFrameLocks noChangeAspect="1"/>
          </p:cNvGraphicFramePr>
          <p:nvPr/>
        </p:nvGraphicFramePr>
        <p:xfrm>
          <a:off x="3182938" y="3819525"/>
          <a:ext cx="297815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9" name="Equation" r:id="rId10" imgW="1802618" imgH="406224" progId="Equation.DSMT4">
                  <p:embed/>
                </p:oleObj>
              </mc:Choice>
              <mc:Fallback>
                <p:oleObj name="Equation" r:id="rId10" imgW="1802618" imgH="406224" progId="Equation.DSMT4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938" y="3819525"/>
                        <a:ext cx="297815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7231" name="Text Box 47"/>
          <p:cNvSpPr txBox="1">
            <a:spLocks noChangeArrowheads="1"/>
          </p:cNvSpPr>
          <p:nvPr/>
        </p:nvSpPr>
        <p:spPr bwMode="auto">
          <a:xfrm>
            <a:off x="955675" y="3948113"/>
            <a:ext cx="21515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magnitude is</a:t>
            </a:r>
          </a:p>
        </p:txBody>
      </p:sp>
      <p:graphicFrame>
        <p:nvGraphicFramePr>
          <p:cNvPr id="477232" name="Object 48"/>
          <p:cNvGraphicFramePr>
            <a:graphicFrameLocks noChangeAspect="1"/>
          </p:cNvGraphicFramePr>
          <p:nvPr/>
        </p:nvGraphicFramePr>
        <p:xfrm>
          <a:off x="2792413" y="5194300"/>
          <a:ext cx="26733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0" name="Equation" r:id="rId12" imgW="1790700" imgH="279400" progId="Equation.DSMT4">
                  <p:embed/>
                </p:oleObj>
              </mc:Choice>
              <mc:Fallback>
                <p:oleObj name="Equation" r:id="rId12" imgW="1790700" imgH="279400" progId="Equation.DSMT4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2413" y="5194300"/>
                        <a:ext cx="267335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7233" name="Text Box 49"/>
          <p:cNvSpPr txBox="1">
            <a:spLocks noChangeArrowheads="1"/>
          </p:cNvSpPr>
          <p:nvPr/>
        </p:nvSpPr>
        <p:spPr bwMode="auto">
          <a:xfrm>
            <a:off x="478600" y="5160963"/>
            <a:ext cx="22637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Maximum voltage:</a:t>
            </a:r>
          </a:p>
        </p:txBody>
      </p:sp>
      <p:sp>
        <p:nvSpPr>
          <p:cNvPr id="477234" name="Text Box 50"/>
          <p:cNvSpPr txBox="1">
            <a:spLocks noChangeArrowheads="1"/>
          </p:cNvSpPr>
          <p:nvPr/>
        </p:nvSpPr>
        <p:spPr bwMode="auto">
          <a:xfrm>
            <a:off x="466725" y="5776913"/>
            <a:ext cx="21932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Minimum voltage:</a:t>
            </a:r>
          </a:p>
        </p:txBody>
      </p:sp>
      <p:graphicFrame>
        <p:nvGraphicFramePr>
          <p:cNvPr id="477235" name="Object 51"/>
          <p:cNvGraphicFramePr>
            <a:graphicFrameLocks noChangeAspect="1"/>
          </p:cNvGraphicFramePr>
          <p:nvPr/>
        </p:nvGraphicFramePr>
        <p:xfrm>
          <a:off x="2754313" y="5811838"/>
          <a:ext cx="26098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" name="Equation" r:id="rId14" imgW="1765300" imgH="279400" progId="Equation.DSMT4">
                  <p:embed/>
                </p:oleObj>
              </mc:Choice>
              <mc:Fallback>
                <p:oleObj name="Equation" r:id="rId14" imgW="1765300" imgH="279400" progId="Equation.DSMT4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4313" y="5811838"/>
                        <a:ext cx="260985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7236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662092"/>
              </p:ext>
            </p:extLst>
          </p:nvPr>
        </p:nvGraphicFramePr>
        <p:xfrm>
          <a:off x="5607050" y="5246688"/>
          <a:ext cx="16954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2" name="Equation" r:id="rId16" imgW="1422360" imgH="279360" progId="Equation.DSMT4">
                  <p:embed/>
                </p:oleObj>
              </mc:Choice>
              <mc:Fallback>
                <p:oleObj name="Equation" r:id="rId16" imgW="1422360" imgH="279360" progId="Equation.DSMT4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7050" y="5246688"/>
                        <a:ext cx="1695450" cy="3333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7237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5433760"/>
              </p:ext>
            </p:extLst>
          </p:nvPr>
        </p:nvGraphicFramePr>
        <p:xfrm>
          <a:off x="5592763" y="5873750"/>
          <a:ext cx="1890712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3" name="Equation" r:id="rId18" imgW="1676160" imgH="279360" progId="Equation.DSMT4">
                  <p:embed/>
                </p:oleObj>
              </mc:Choice>
              <mc:Fallback>
                <p:oleObj name="Equation" r:id="rId18" imgW="1676160" imgH="279360" progId="Equation.DSMT4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2763" y="5873750"/>
                        <a:ext cx="1890712" cy="3159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7238" name="Object 54"/>
          <p:cNvGraphicFramePr>
            <a:graphicFrameLocks noChangeAspect="1"/>
          </p:cNvGraphicFramePr>
          <p:nvPr/>
        </p:nvGraphicFramePr>
        <p:xfrm>
          <a:off x="5739061" y="6385979"/>
          <a:ext cx="1608426" cy="253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4" name="Equation" r:id="rId20" imgW="1447800" imgH="228600" progId="Equation.DSMT4">
                  <p:embed/>
                </p:oleObj>
              </mc:Choice>
              <mc:Fallback>
                <p:oleObj name="Equation" r:id="rId20" imgW="1447800" imgH="228600" progId="Equation.DSMT4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9061" y="6385979"/>
                        <a:ext cx="1608426" cy="2530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DBCFDB-FD7F-4BFE-8868-1C760D5FDA6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019300" y="123825"/>
            <a:ext cx="516255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Standing Wave Ratio (cont.)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89169" y="1839685"/>
            <a:ext cx="2350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(the polar form of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</a:t>
            </a:r>
            <a:r>
              <a:rPr lang="en-US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r>
              <a:rPr lang="en-US" dirty="0">
                <a:solidFill>
                  <a:srgbClr val="0000FF"/>
                </a:solidFill>
                <a:sym typeface="Symbol"/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41" name="Text Box 9"/>
          <p:cNvSpPr txBox="1">
            <a:spLocks noChangeArrowheads="1"/>
          </p:cNvSpPr>
          <p:nvPr/>
        </p:nvSpPr>
        <p:spPr bwMode="auto">
          <a:xfrm>
            <a:off x="1006213" y="1068388"/>
            <a:ext cx="67409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The voltage standing wave ratio is the ratio of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</a:rPr>
              <a:t>V</a:t>
            </a:r>
            <a:r>
              <a:rPr lang="en-US" sz="2000" baseline="-25000" dirty="0">
                <a:solidFill>
                  <a:srgbClr val="FF0000"/>
                </a:solidFill>
                <a:latin typeface="Times New Roman" pitchFamily="18" charset="0"/>
              </a:rPr>
              <a:t>max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to 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</a:rPr>
              <a:t>V</a:t>
            </a:r>
            <a:r>
              <a:rPr lang="en-US" sz="2000" baseline="-25000" dirty="0" smtClean="0">
                <a:solidFill>
                  <a:srgbClr val="FF0000"/>
                </a:solidFill>
                <a:latin typeface="Times New Roman" pitchFamily="18" charset="0"/>
              </a:rPr>
              <a:t>min</a:t>
            </a:r>
            <a:r>
              <a:rPr lang="en-US" sz="6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sp>
        <p:nvSpPr>
          <p:cNvPr id="479243" name="Text Box 11"/>
          <p:cNvSpPr txBox="1">
            <a:spLocks noChangeArrowheads="1"/>
          </p:cNvSpPr>
          <p:nvPr/>
        </p:nvSpPr>
        <p:spPr bwMode="auto">
          <a:xfrm>
            <a:off x="1252538" y="3074138"/>
            <a:ext cx="18311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We then have:</a:t>
            </a:r>
          </a:p>
        </p:txBody>
      </p:sp>
      <p:graphicFrame>
        <p:nvGraphicFramePr>
          <p:cNvPr id="479249" name="Object 17"/>
          <p:cNvGraphicFramePr>
            <a:graphicFrameLocks noChangeAspect="1"/>
          </p:cNvGraphicFramePr>
          <p:nvPr/>
        </p:nvGraphicFramePr>
        <p:xfrm>
          <a:off x="3390900" y="1741487"/>
          <a:ext cx="1838325" cy="866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4" imgW="914400" imgH="431800" progId="Equation.DSMT4">
                  <p:embed/>
                </p:oleObj>
              </mc:Choice>
              <mc:Fallback>
                <p:oleObj name="Equation" r:id="rId4" imgW="914400" imgH="43180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0900" y="1741487"/>
                        <a:ext cx="1838325" cy="86691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925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378071"/>
              </p:ext>
            </p:extLst>
          </p:nvPr>
        </p:nvGraphicFramePr>
        <p:xfrm>
          <a:off x="3046413" y="3786863"/>
          <a:ext cx="25654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6" imgW="1079500" imgH="469900" progId="Equation.DSMT4">
                  <p:embed/>
                </p:oleObj>
              </mc:Choice>
              <mc:Fallback>
                <p:oleObj name="Equation" r:id="rId6" imgW="1079500" imgH="46990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6413" y="3786863"/>
                        <a:ext cx="2565400" cy="11144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8575">
                        <a:noFill/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9254" name="Object 22"/>
          <p:cNvGraphicFramePr>
            <a:graphicFrameLocks noChangeAspect="1"/>
          </p:cNvGraphicFramePr>
          <p:nvPr/>
        </p:nvGraphicFramePr>
        <p:xfrm>
          <a:off x="3206812" y="5168669"/>
          <a:ext cx="229393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8" imgW="964781" imgH="177723" progId="Equation.DSMT4">
                  <p:embed/>
                </p:oleObj>
              </mc:Choice>
              <mc:Fallback>
                <p:oleObj name="Equation" r:id="rId8" imgW="964781" imgH="177723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812" y="5168669"/>
                        <a:ext cx="2293937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BEBEBE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DBCFDB-FD7F-4BFE-8868-1C760D5FDA6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019300" y="123825"/>
            <a:ext cx="516255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Standing Wave Ratio (cont.)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246601" y="6100367"/>
            <a:ext cx="21471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Perfect match: 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</a:t>
            </a:r>
            <a:r>
              <a:rPr lang="en-US" sz="1600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= 0</a:t>
            </a:r>
            <a:endParaRPr lang="en-US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325091" y="5645722"/>
            <a:ext cx="0" cy="4631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869916" y="6105784"/>
            <a:ext cx="21691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Reactive load: |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</a:t>
            </a:r>
            <a:r>
              <a:rPr lang="en-US" sz="1600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r>
              <a:rPr lang="en-US" sz="16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|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= 1</a:t>
            </a:r>
            <a:endParaRPr lang="en-US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262748" y="5602179"/>
            <a:ext cx="0" cy="4631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287" name="Object 7"/>
          <p:cNvGraphicFramePr>
            <a:graphicFrameLocks noChangeAspect="1"/>
          </p:cNvGraphicFramePr>
          <p:nvPr/>
        </p:nvGraphicFramePr>
        <p:xfrm>
          <a:off x="2851150" y="1283154"/>
          <a:ext cx="3567113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8" name="Equation" r:id="rId4" imgW="2159000" imgH="482600" progId="Equation.DSMT4">
                  <p:embed/>
                </p:oleObj>
              </mc:Choice>
              <mc:Fallback>
                <p:oleObj name="Equation" r:id="rId4" imgW="2159000" imgH="482600" progId="Equation.DSMT4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1150" y="1283154"/>
                        <a:ext cx="3567113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288" name="Text Box 8"/>
          <p:cNvSpPr txBox="1">
            <a:spLocks noChangeArrowheads="1"/>
          </p:cNvSpPr>
          <p:nvPr/>
        </p:nvSpPr>
        <p:spPr bwMode="auto">
          <a:xfrm>
            <a:off x="504825" y="2078038"/>
            <a:ext cx="20233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 we have:</a:t>
            </a:r>
          </a:p>
        </p:txBody>
      </p:sp>
      <p:graphicFrame>
        <p:nvGraphicFramePr>
          <p:cNvPr id="481289" name="Object 9"/>
          <p:cNvGraphicFramePr>
            <a:graphicFrameLocks noChangeAspect="1"/>
          </p:cNvGraphicFramePr>
          <p:nvPr/>
        </p:nvGraphicFramePr>
        <p:xfrm>
          <a:off x="1660525" y="2555875"/>
          <a:ext cx="3522663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9" name="Equation" r:id="rId6" imgW="2133600" imgH="482600" progId="Equation.DSMT4">
                  <p:embed/>
                </p:oleObj>
              </mc:Choice>
              <mc:Fallback>
                <p:oleObj name="Equation" r:id="rId6" imgW="2133600" imgH="482600" progId="Equation.DSMT4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2555875"/>
                        <a:ext cx="3522663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290" name="Object 10"/>
          <p:cNvGraphicFramePr>
            <a:graphicFrameLocks noChangeAspect="1"/>
          </p:cNvGraphicFramePr>
          <p:nvPr/>
        </p:nvGraphicFramePr>
        <p:xfrm>
          <a:off x="1704975" y="3457575"/>
          <a:ext cx="346075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0" name="Equation" r:id="rId8" imgW="2095500" imgH="482600" progId="Equation.DSMT4">
                  <p:embed/>
                </p:oleObj>
              </mc:Choice>
              <mc:Fallback>
                <p:oleObj name="Equation" r:id="rId8" imgW="2095500" imgH="482600" progId="Equation.DSMT4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4975" y="3457575"/>
                        <a:ext cx="3460750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291" name="Text Box 11"/>
          <p:cNvSpPr txBox="1">
            <a:spLocks noChangeArrowheads="1"/>
          </p:cNvSpPr>
          <p:nvPr/>
        </p:nvSpPr>
        <p:spPr bwMode="auto">
          <a:xfrm>
            <a:off x="555625" y="4735513"/>
            <a:ext cx="45849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The current standing wave ratio is thus</a:t>
            </a:r>
          </a:p>
        </p:txBody>
      </p:sp>
      <p:graphicFrame>
        <p:nvGraphicFramePr>
          <p:cNvPr id="481292" name="Object 12"/>
          <p:cNvGraphicFramePr>
            <a:graphicFrameLocks noChangeAspect="1"/>
          </p:cNvGraphicFramePr>
          <p:nvPr/>
        </p:nvGraphicFramePr>
        <p:xfrm>
          <a:off x="1052513" y="5224463"/>
          <a:ext cx="2414587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1" name="Equation" r:id="rId10" imgW="1016000" imgH="469900" progId="Equation.DSMT4">
                  <p:embed/>
                </p:oleObj>
              </mc:Choice>
              <mc:Fallback>
                <p:oleObj name="Equation" r:id="rId10" imgW="1016000" imgH="469900" progId="Equation.DSMT4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5224463"/>
                        <a:ext cx="2414587" cy="11144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293" name="Text Box 13"/>
          <p:cNvSpPr txBox="1">
            <a:spLocks noChangeArrowheads="1"/>
          </p:cNvSpPr>
          <p:nvPr/>
        </p:nvSpPr>
        <p:spPr bwMode="auto">
          <a:xfrm>
            <a:off x="4137025" y="5641975"/>
            <a:ext cx="9268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481294" name="Object 14"/>
          <p:cNvGraphicFramePr>
            <a:graphicFrameLocks noChangeAspect="1"/>
          </p:cNvGraphicFramePr>
          <p:nvPr/>
        </p:nvGraphicFramePr>
        <p:xfrm>
          <a:off x="5196775" y="5673693"/>
          <a:ext cx="3254375" cy="377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2" name="Equation" r:id="rId12" imgW="1523339" imgH="177723" progId="Equation.DSMT4">
                  <p:embed/>
                </p:oleObj>
              </mc:Choice>
              <mc:Fallback>
                <p:oleObj name="Equation" r:id="rId12" imgW="1523339" imgH="177723" progId="Equation.DSMT4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6775" y="5673693"/>
                        <a:ext cx="3254375" cy="377919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29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81342"/>
              </p:ext>
            </p:extLst>
          </p:nvPr>
        </p:nvGraphicFramePr>
        <p:xfrm>
          <a:off x="5415417" y="2780619"/>
          <a:ext cx="2116950" cy="363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3" name="Equation" r:id="rId14" imgW="1320480" imgH="228600" progId="Equation.DSMT4">
                  <p:embed/>
                </p:oleObj>
              </mc:Choice>
              <mc:Fallback>
                <p:oleObj name="Equation" r:id="rId14" imgW="1320480" imgH="228600" progId="Equation.DSMT4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5417" y="2780619"/>
                        <a:ext cx="2116950" cy="3631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29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708098"/>
              </p:ext>
            </p:extLst>
          </p:nvPr>
        </p:nvGraphicFramePr>
        <p:xfrm>
          <a:off x="5426348" y="3655331"/>
          <a:ext cx="1804097" cy="368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4" name="Equation" r:id="rId16" imgW="1117440" imgH="228600" progId="Equation.DSMT4">
                  <p:embed/>
                </p:oleObj>
              </mc:Choice>
              <mc:Fallback>
                <p:oleObj name="Equation" r:id="rId16" imgW="1117440" imgH="228600" progId="Equation.DSMT4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6348" y="3655331"/>
                        <a:ext cx="1804097" cy="3680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DBCFDB-FD7F-4BFE-8868-1C760D5FDA6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476250" y="849313"/>
            <a:ext cx="28889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For the </a:t>
            </a:r>
            <a:r>
              <a:rPr lang="en-US" sz="2000" dirty="0">
                <a:solidFill>
                  <a:srgbClr val="FF0000"/>
                </a:solidFill>
              </a:rPr>
              <a:t>current</a:t>
            </a:r>
            <a:r>
              <a:rPr lang="en-US" sz="2000" dirty="0">
                <a:solidFill>
                  <a:srgbClr val="0000FF"/>
                </a:solidFill>
              </a:rPr>
              <a:t> we have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019300" y="123825"/>
            <a:ext cx="516255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Standing Wave Ratio (cont.)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34743" y="4343399"/>
            <a:ext cx="3015344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Note: </a:t>
            </a:r>
          </a:p>
          <a:p>
            <a:pPr algn="ctr"/>
            <a:r>
              <a:rPr lang="en-US" sz="1400" dirty="0"/>
              <a:t>The current is maximum where the voltage is minimum, and vice versa.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5403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5733457"/>
              </p:ext>
            </p:extLst>
          </p:nvPr>
        </p:nvGraphicFramePr>
        <p:xfrm>
          <a:off x="547616" y="842665"/>
          <a:ext cx="2979737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1" name="Equation" r:id="rId4" imgW="1802618" imgH="406224" progId="Equation.DSMT4">
                  <p:embed/>
                </p:oleObj>
              </mc:Choice>
              <mc:Fallback>
                <p:oleObj name="Equation" r:id="rId4" imgW="1802618" imgH="406224" progId="Equation.DSMT4">
                  <p:embed/>
                  <p:pic>
                    <p:nvPicPr>
                      <p:cNvPr id="0" name="Picture 1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16" y="842665"/>
                        <a:ext cx="2979737" cy="6699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5457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2574888"/>
              </p:ext>
            </p:extLst>
          </p:nvPr>
        </p:nvGraphicFramePr>
        <p:xfrm>
          <a:off x="6970974" y="5704874"/>
          <a:ext cx="1548699" cy="362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2" name="Equation" r:id="rId6" imgW="977476" imgH="253890" progId="Equation.DSMT4">
                  <p:embed/>
                </p:oleObj>
              </mc:Choice>
              <mc:Fallback>
                <p:oleObj name="Equation" r:id="rId6" imgW="977476" imgH="253890" progId="Equation.DSMT4">
                  <p:embed/>
                  <p:pic>
                    <p:nvPicPr>
                      <p:cNvPr id="0" name="Picture 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0974" y="5704874"/>
                        <a:ext cx="1548699" cy="3627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539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529632"/>
              </p:ext>
            </p:extLst>
          </p:nvPr>
        </p:nvGraphicFramePr>
        <p:xfrm>
          <a:off x="4641814" y="763293"/>
          <a:ext cx="3875087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3" name="Equation" r:id="rId8" imgW="2349360" imgH="507960" progId="Equation.DSMT4">
                  <p:embed/>
                </p:oleObj>
              </mc:Choice>
              <mc:Fallback>
                <p:oleObj name="Equation" r:id="rId8" imgW="2349360" imgH="507960" progId="Equation.DSMT4">
                  <p:embed/>
                  <p:pic>
                    <p:nvPicPr>
                      <p:cNvPr id="0" name="Picture 2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814" y="763293"/>
                        <a:ext cx="3875087" cy="82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Slide Number Placeholder 6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DBCFDB-FD7F-4BFE-8868-1C760D5FDA6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35084" y="6005698"/>
            <a:ext cx="4709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solidFill>
                  <a:srgbClr val="0000FF"/>
                </a:solidFill>
              </a:rPr>
              <a:t> is the net wave going in the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>
                <a:solidFill>
                  <a:srgbClr val="0000FF"/>
                </a:solidFill>
              </a:rPr>
              <a:t> direction.)</a:t>
            </a:r>
          </a:p>
        </p:txBody>
      </p:sp>
      <p:sp>
        <p:nvSpPr>
          <p:cNvPr id="63" name="Text Box 22"/>
          <p:cNvSpPr txBox="1">
            <a:spLocks noChangeArrowheads="1"/>
          </p:cNvSpPr>
          <p:nvPr/>
        </p:nvSpPr>
        <p:spPr bwMode="auto">
          <a:xfrm>
            <a:off x="2009775" y="95250"/>
            <a:ext cx="4916384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Standing Wave Pattern</a:t>
            </a:r>
          </a:p>
        </p:txBody>
      </p:sp>
      <p:graphicFrame>
        <p:nvGraphicFramePr>
          <p:cNvPr id="485464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471600"/>
              </p:ext>
            </p:extLst>
          </p:nvPr>
        </p:nvGraphicFramePr>
        <p:xfrm>
          <a:off x="7208173" y="6178794"/>
          <a:ext cx="1146175" cy="335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4" name="Equation" r:id="rId10" imgW="1016000" imgH="330200" progId="Equation.DSMT4">
                  <p:embed/>
                </p:oleObj>
              </mc:Choice>
              <mc:Fallback>
                <p:oleObj name="Equation" r:id="rId10" imgW="1016000" imgH="330200" progId="Equation.DSMT4">
                  <p:embed/>
                  <p:pic>
                    <p:nvPicPr>
                      <p:cNvPr id="0" name="Picture 2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8173" y="6178794"/>
                        <a:ext cx="1146175" cy="3358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Left Brace 1"/>
          <p:cNvSpPr/>
          <p:nvPr/>
        </p:nvSpPr>
        <p:spPr>
          <a:xfrm rot="16200000">
            <a:off x="2429809" y="778329"/>
            <a:ext cx="294774" cy="1582153"/>
          </a:xfrm>
          <a:prstGeom prst="leftBrace">
            <a:avLst>
              <a:gd name="adj1" fmla="val 8333"/>
              <a:gd name="adj2" fmla="val 5088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7354903" y="5305668"/>
            <a:ext cx="736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</a:t>
            </a:r>
          </a:p>
        </p:txBody>
      </p:sp>
      <p:graphicFrame>
        <p:nvGraphicFramePr>
          <p:cNvPr id="485586" name="Object 210"/>
          <p:cNvGraphicFramePr>
            <a:graphicFrameLocks noChangeAspect="1"/>
          </p:cNvGraphicFramePr>
          <p:nvPr/>
        </p:nvGraphicFramePr>
        <p:xfrm>
          <a:off x="6571575" y="1685017"/>
          <a:ext cx="2184390" cy="633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5" name="Equation" r:id="rId12" imgW="1663560" imgH="482400" progId="Equation.DSMT4">
                  <p:embed/>
                </p:oleObj>
              </mc:Choice>
              <mc:Fallback>
                <p:oleObj name="Equation" r:id="rId12" imgW="1663560" imgH="482400" progId="Equation.DSMT4">
                  <p:embed/>
                  <p:pic>
                    <p:nvPicPr>
                      <p:cNvPr id="0" name="Picture 2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1575" y="1685017"/>
                        <a:ext cx="2184390" cy="6336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CE74FCC-626F-F239-B753-FDE84DC0FB1D}"/>
              </a:ext>
            </a:extLst>
          </p:cNvPr>
          <p:cNvSpPr txBox="1"/>
          <p:nvPr/>
        </p:nvSpPr>
        <p:spPr>
          <a:xfrm>
            <a:off x="1984881" y="1769908"/>
            <a:ext cx="1229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Plot this part.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441D186-A28A-753F-3438-F6ADE9849F48}"/>
              </a:ext>
            </a:extLst>
          </p:cNvPr>
          <p:cNvCxnSpPr/>
          <p:nvPr/>
        </p:nvCxnSpPr>
        <p:spPr>
          <a:xfrm flipV="1">
            <a:off x="3258250" y="1270862"/>
            <a:ext cx="1204321" cy="591972"/>
          </a:xfrm>
          <a:prstGeom prst="straightConnector1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2B2FBDEC-6D85-2279-33C1-803D571E77E3}"/>
              </a:ext>
            </a:extLst>
          </p:cNvPr>
          <p:cNvGrpSpPr/>
          <p:nvPr/>
        </p:nvGrpSpPr>
        <p:grpSpPr>
          <a:xfrm>
            <a:off x="828937" y="2216725"/>
            <a:ext cx="7254875" cy="3814763"/>
            <a:chOff x="828937" y="2216725"/>
            <a:chExt cx="7254875" cy="3814763"/>
          </a:xfrm>
        </p:grpSpPr>
        <p:sp>
          <p:nvSpPr>
            <p:cNvPr id="485388" name="Line 12"/>
            <p:cNvSpPr>
              <a:spLocks noChangeShapeType="1"/>
            </p:cNvSpPr>
            <p:nvPr/>
          </p:nvSpPr>
          <p:spPr bwMode="auto">
            <a:xfrm>
              <a:off x="828937" y="5040888"/>
              <a:ext cx="72548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85389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5564496"/>
                </p:ext>
              </p:extLst>
            </p:nvPr>
          </p:nvGraphicFramePr>
          <p:xfrm>
            <a:off x="6413762" y="5210750"/>
            <a:ext cx="180975" cy="261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06" name="Equation" r:id="rId14" imgW="126725" imgH="126725" progId="Equation.DSMT4">
                    <p:embed/>
                  </p:oleObj>
                </mc:Choice>
                <mc:Fallback>
                  <p:oleObj name="Equation" r:id="rId14" imgW="126725" imgH="126725" progId="Equation.DSMT4">
                    <p:embed/>
                    <p:pic>
                      <p:nvPicPr>
                        <p:cNvPr id="0" name="Picture 2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13762" y="5210750"/>
                          <a:ext cx="180975" cy="26193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5390" name="Rectangle 14"/>
            <p:cNvSpPr>
              <a:spLocks noChangeArrowheads="1"/>
            </p:cNvSpPr>
            <p:nvPr/>
          </p:nvSpPr>
          <p:spPr bwMode="auto">
            <a:xfrm>
              <a:off x="5804162" y="2775525"/>
              <a:ext cx="2189163" cy="207327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85391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03639941"/>
                </p:ext>
              </p:extLst>
            </p:nvPr>
          </p:nvGraphicFramePr>
          <p:xfrm>
            <a:off x="5972437" y="2583438"/>
            <a:ext cx="836613" cy="487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07" name="Equation" r:id="rId16" imgW="431613" imgH="253890" progId="Equation.DSMT4">
                    <p:embed/>
                  </p:oleObj>
                </mc:Choice>
                <mc:Fallback>
                  <p:oleObj name="Equation" r:id="rId16" imgW="431613" imgH="253890" progId="Equation.DSMT4">
                    <p:embed/>
                    <p:pic>
                      <p:nvPicPr>
                        <p:cNvPr id="0" name="Picture 2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72437" y="2583438"/>
                          <a:ext cx="836613" cy="487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5392" name="Line 16"/>
            <p:cNvSpPr>
              <a:spLocks noChangeShapeType="1"/>
            </p:cNvSpPr>
            <p:nvPr/>
          </p:nvSpPr>
          <p:spPr bwMode="auto">
            <a:xfrm>
              <a:off x="2922850" y="2813625"/>
              <a:ext cx="2921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5393" name="Line 17"/>
            <p:cNvSpPr>
              <a:spLocks noChangeShapeType="1"/>
            </p:cNvSpPr>
            <p:nvPr/>
          </p:nvSpPr>
          <p:spPr bwMode="auto">
            <a:xfrm>
              <a:off x="2308487" y="3774063"/>
              <a:ext cx="3521075" cy="11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85394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79431854"/>
                </p:ext>
              </p:extLst>
            </p:nvPr>
          </p:nvGraphicFramePr>
          <p:xfrm>
            <a:off x="5953387" y="3554988"/>
            <a:ext cx="173038" cy="315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08" name="Equation" r:id="rId18" imgW="88707" imgH="164742" progId="Equation.DSMT4">
                    <p:embed/>
                  </p:oleObj>
                </mc:Choice>
                <mc:Fallback>
                  <p:oleObj name="Equation" r:id="rId18" imgW="88707" imgH="164742" progId="Equation.DSMT4">
                    <p:embed/>
                    <p:pic>
                      <p:nvPicPr>
                        <p:cNvPr id="0" name="Picture 2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53387" y="3554988"/>
                          <a:ext cx="173038" cy="3159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5395" name="Line 19"/>
            <p:cNvSpPr>
              <a:spLocks noChangeShapeType="1"/>
            </p:cNvSpPr>
            <p:nvPr/>
          </p:nvSpPr>
          <p:spPr bwMode="auto">
            <a:xfrm>
              <a:off x="4075375" y="4694813"/>
              <a:ext cx="17272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85396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00179392"/>
                </p:ext>
              </p:extLst>
            </p:nvPr>
          </p:nvGraphicFramePr>
          <p:xfrm>
            <a:off x="5624775" y="4464625"/>
            <a:ext cx="1057275" cy="487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09" name="Equation" r:id="rId20" imgW="545626" imgH="253780" progId="Equation.DSMT4">
                    <p:embed/>
                  </p:oleObj>
                </mc:Choice>
                <mc:Fallback>
                  <p:oleObj name="Equation" r:id="rId20" imgW="545626" imgH="253780" progId="Equation.DSMT4">
                    <p:embed/>
                    <p:pic>
                      <p:nvPicPr>
                        <p:cNvPr id="0" name="Picture 2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24775" y="4464625"/>
                          <a:ext cx="1057275" cy="487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5398" name="Line 22"/>
            <p:cNvSpPr>
              <a:spLocks noChangeShapeType="1"/>
            </p:cNvSpPr>
            <p:nvPr/>
          </p:nvSpPr>
          <p:spPr bwMode="auto">
            <a:xfrm flipV="1">
              <a:off x="5804162" y="2216725"/>
              <a:ext cx="12700" cy="3357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5411" name="Freeform 35"/>
            <p:cNvSpPr>
              <a:spLocks/>
            </p:cNvSpPr>
            <p:nvPr/>
          </p:nvSpPr>
          <p:spPr bwMode="auto">
            <a:xfrm>
              <a:off x="1111512" y="3594675"/>
              <a:ext cx="131763" cy="327025"/>
            </a:xfrm>
            <a:custGeom>
              <a:avLst/>
              <a:gdLst/>
              <a:ahLst/>
              <a:cxnLst>
                <a:cxn ang="0">
                  <a:pos x="0" y="206"/>
                </a:cxn>
                <a:cxn ang="0">
                  <a:pos x="37" y="100"/>
                </a:cxn>
                <a:cxn ang="0">
                  <a:pos x="83" y="0"/>
                </a:cxn>
              </a:cxnLst>
              <a:rect l="0" t="0" r="r" b="b"/>
              <a:pathLst>
                <a:path w="83" h="206">
                  <a:moveTo>
                    <a:pt x="0" y="206"/>
                  </a:moveTo>
                  <a:lnTo>
                    <a:pt x="37" y="100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12" name="Freeform 36"/>
            <p:cNvSpPr>
              <a:spLocks/>
            </p:cNvSpPr>
            <p:nvPr/>
          </p:nvSpPr>
          <p:spPr bwMode="auto">
            <a:xfrm>
              <a:off x="1243275" y="3294638"/>
              <a:ext cx="130175" cy="300038"/>
            </a:xfrm>
            <a:custGeom>
              <a:avLst/>
              <a:gdLst/>
              <a:ahLst/>
              <a:cxnLst>
                <a:cxn ang="0">
                  <a:pos x="0" y="189"/>
                </a:cxn>
                <a:cxn ang="0">
                  <a:pos x="37" y="89"/>
                </a:cxn>
                <a:cxn ang="0">
                  <a:pos x="82" y="0"/>
                </a:cxn>
              </a:cxnLst>
              <a:rect l="0" t="0" r="r" b="b"/>
              <a:pathLst>
                <a:path w="82" h="189">
                  <a:moveTo>
                    <a:pt x="0" y="189"/>
                  </a:moveTo>
                  <a:lnTo>
                    <a:pt x="37" y="89"/>
                  </a:lnTo>
                  <a:lnTo>
                    <a:pt x="82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13" name="Freeform 37"/>
            <p:cNvSpPr>
              <a:spLocks/>
            </p:cNvSpPr>
            <p:nvPr/>
          </p:nvSpPr>
          <p:spPr bwMode="auto">
            <a:xfrm>
              <a:off x="1373450" y="3061275"/>
              <a:ext cx="131763" cy="233363"/>
            </a:xfrm>
            <a:custGeom>
              <a:avLst/>
              <a:gdLst/>
              <a:ahLst/>
              <a:cxnLst>
                <a:cxn ang="0">
                  <a:pos x="0" y="147"/>
                </a:cxn>
                <a:cxn ang="0">
                  <a:pos x="46" y="71"/>
                </a:cxn>
                <a:cxn ang="0">
                  <a:pos x="83" y="0"/>
                </a:cxn>
              </a:cxnLst>
              <a:rect l="0" t="0" r="r" b="b"/>
              <a:pathLst>
                <a:path w="83" h="147">
                  <a:moveTo>
                    <a:pt x="0" y="147"/>
                  </a:moveTo>
                  <a:lnTo>
                    <a:pt x="46" y="71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14" name="Freeform 38"/>
            <p:cNvSpPr>
              <a:spLocks/>
            </p:cNvSpPr>
            <p:nvPr/>
          </p:nvSpPr>
          <p:spPr bwMode="auto">
            <a:xfrm>
              <a:off x="1505212" y="2893000"/>
              <a:ext cx="120650" cy="168275"/>
            </a:xfrm>
            <a:custGeom>
              <a:avLst/>
              <a:gdLst/>
              <a:ahLst/>
              <a:cxnLst>
                <a:cxn ang="0">
                  <a:pos x="0" y="106"/>
                </a:cxn>
                <a:cxn ang="0">
                  <a:pos x="38" y="47"/>
                </a:cxn>
                <a:cxn ang="0">
                  <a:pos x="53" y="23"/>
                </a:cxn>
                <a:cxn ang="0">
                  <a:pos x="76" y="0"/>
                </a:cxn>
              </a:cxnLst>
              <a:rect l="0" t="0" r="r" b="b"/>
              <a:pathLst>
                <a:path w="76" h="106">
                  <a:moveTo>
                    <a:pt x="0" y="106"/>
                  </a:moveTo>
                  <a:lnTo>
                    <a:pt x="38" y="47"/>
                  </a:lnTo>
                  <a:lnTo>
                    <a:pt x="53" y="23"/>
                  </a:lnTo>
                  <a:lnTo>
                    <a:pt x="76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15" name="Freeform 39"/>
            <p:cNvSpPr>
              <a:spLocks/>
            </p:cNvSpPr>
            <p:nvPr/>
          </p:nvSpPr>
          <p:spPr bwMode="auto">
            <a:xfrm>
              <a:off x="1625862" y="2818388"/>
              <a:ext cx="130175" cy="74613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37" y="17"/>
                </a:cxn>
                <a:cxn ang="0">
                  <a:pos x="82" y="0"/>
                </a:cxn>
              </a:cxnLst>
              <a:rect l="0" t="0" r="r" b="b"/>
              <a:pathLst>
                <a:path w="82" h="47">
                  <a:moveTo>
                    <a:pt x="0" y="47"/>
                  </a:moveTo>
                  <a:lnTo>
                    <a:pt x="37" y="17"/>
                  </a:lnTo>
                  <a:lnTo>
                    <a:pt x="82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16" name="Freeform 40"/>
            <p:cNvSpPr>
              <a:spLocks/>
            </p:cNvSpPr>
            <p:nvPr/>
          </p:nvSpPr>
          <p:spPr bwMode="auto">
            <a:xfrm>
              <a:off x="1756037" y="2818388"/>
              <a:ext cx="131763" cy="17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0"/>
                </a:cxn>
                <a:cxn ang="0">
                  <a:pos x="83" y="11"/>
                </a:cxn>
              </a:cxnLst>
              <a:rect l="0" t="0" r="r" b="b"/>
              <a:pathLst>
                <a:path w="83" h="11">
                  <a:moveTo>
                    <a:pt x="0" y="0"/>
                  </a:moveTo>
                  <a:lnTo>
                    <a:pt x="38" y="0"/>
                  </a:lnTo>
                  <a:lnTo>
                    <a:pt x="83" y="11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17" name="Freeform 41"/>
            <p:cNvSpPr>
              <a:spLocks/>
            </p:cNvSpPr>
            <p:nvPr/>
          </p:nvSpPr>
          <p:spPr bwMode="auto">
            <a:xfrm>
              <a:off x="1887800" y="2835850"/>
              <a:ext cx="131763" cy="936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24"/>
                </a:cxn>
                <a:cxn ang="0">
                  <a:pos x="83" y="59"/>
                </a:cxn>
              </a:cxnLst>
              <a:rect l="0" t="0" r="r" b="b"/>
              <a:pathLst>
                <a:path w="83" h="59">
                  <a:moveTo>
                    <a:pt x="0" y="0"/>
                  </a:moveTo>
                  <a:lnTo>
                    <a:pt x="38" y="24"/>
                  </a:lnTo>
                  <a:lnTo>
                    <a:pt x="83" y="59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18" name="Freeform 42"/>
            <p:cNvSpPr>
              <a:spLocks/>
            </p:cNvSpPr>
            <p:nvPr/>
          </p:nvSpPr>
          <p:spPr bwMode="auto">
            <a:xfrm>
              <a:off x="2019562" y="2929513"/>
              <a:ext cx="131763" cy="1873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4"/>
                </a:cxn>
                <a:cxn ang="0">
                  <a:pos x="38" y="53"/>
                </a:cxn>
                <a:cxn ang="0">
                  <a:pos x="83" y="118"/>
                </a:cxn>
              </a:cxnLst>
              <a:rect l="0" t="0" r="r" b="b"/>
              <a:pathLst>
                <a:path w="83" h="118">
                  <a:moveTo>
                    <a:pt x="0" y="0"/>
                  </a:moveTo>
                  <a:lnTo>
                    <a:pt x="23" y="24"/>
                  </a:lnTo>
                  <a:lnTo>
                    <a:pt x="38" y="53"/>
                  </a:lnTo>
                  <a:lnTo>
                    <a:pt x="83" y="118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19" name="Freeform 43"/>
            <p:cNvSpPr>
              <a:spLocks/>
            </p:cNvSpPr>
            <p:nvPr/>
          </p:nvSpPr>
          <p:spPr bwMode="auto">
            <a:xfrm>
              <a:off x="2151325" y="3116838"/>
              <a:ext cx="131763" cy="2524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77"/>
                </a:cxn>
                <a:cxn ang="0">
                  <a:pos x="83" y="159"/>
                </a:cxn>
              </a:cxnLst>
              <a:rect l="0" t="0" r="r" b="b"/>
              <a:pathLst>
                <a:path w="83" h="159">
                  <a:moveTo>
                    <a:pt x="0" y="0"/>
                  </a:moveTo>
                  <a:lnTo>
                    <a:pt x="38" y="77"/>
                  </a:lnTo>
                  <a:lnTo>
                    <a:pt x="83" y="159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20" name="Freeform 44"/>
            <p:cNvSpPr>
              <a:spLocks/>
            </p:cNvSpPr>
            <p:nvPr/>
          </p:nvSpPr>
          <p:spPr bwMode="auto">
            <a:xfrm>
              <a:off x="2283087" y="3369250"/>
              <a:ext cx="131763" cy="3190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48"/>
                </a:cxn>
                <a:cxn ang="0">
                  <a:pos x="45" y="95"/>
                </a:cxn>
                <a:cxn ang="0">
                  <a:pos x="83" y="201"/>
                </a:cxn>
              </a:cxnLst>
              <a:rect l="0" t="0" r="r" b="b"/>
              <a:pathLst>
                <a:path w="83" h="201">
                  <a:moveTo>
                    <a:pt x="0" y="0"/>
                  </a:moveTo>
                  <a:lnTo>
                    <a:pt x="22" y="48"/>
                  </a:lnTo>
                  <a:lnTo>
                    <a:pt x="45" y="95"/>
                  </a:lnTo>
                  <a:lnTo>
                    <a:pt x="83" y="201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21" name="Freeform 45"/>
            <p:cNvSpPr>
              <a:spLocks/>
            </p:cNvSpPr>
            <p:nvPr/>
          </p:nvSpPr>
          <p:spPr bwMode="auto">
            <a:xfrm>
              <a:off x="2414850" y="3688338"/>
              <a:ext cx="119063" cy="336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106"/>
                </a:cxn>
                <a:cxn ang="0">
                  <a:pos x="75" y="212"/>
                </a:cxn>
              </a:cxnLst>
              <a:rect l="0" t="0" r="r" b="b"/>
              <a:pathLst>
                <a:path w="75" h="212">
                  <a:moveTo>
                    <a:pt x="0" y="0"/>
                  </a:moveTo>
                  <a:lnTo>
                    <a:pt x="37" y="106"/>
                  </a:lnTo>
                  <a:lnTo>
                    <a:pt x="75" y="212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22" name="Freeform 46"/>
            <p:cNvSpPr>
              <a:spLocks/>
            </p:cNvSpPr>
            <p:nvPr/>
          </p:nvSpPr>
          <p:spPr bwMode="auto">
            <a:xfrm>
              <a:off x="2533912" y="4024888"/>
              <a:ext cx="131763" cy="3190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106"/>
                </a:cxn>
                <a:cxn ang="0">
                  <a:pos x="60" y="153"/>
                </a:cxn>
                <a:cxn ang="0">
                  <a:pos x="83" y="201"/>
                </a:cxn>
              </a:cxnLst>
              <a:rect l="0" t="0" r="r" b="b"/>
              <a:pathLst>
                <a:path w="83" h="201">
                  <a:moveTo>
                    <a:pt x="0" y="0"/>
                  </a:moveTo>
                  <a:lnTo>
                    <a:pt x="38" y="106"/>
                  </a:lnTo>
                  <a:lnTo>
                    <a:pt x="60" y="153"/>
                  </a:lnTo>
                  <a:lnTo>
                    <a:pt x="83" y="201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23" name="Freeform 47"/>
            <p:cNvSpPr>
              <a:spLocks/>
            </p:cNvSpPr>
            <p:nvPr/>
          </p:nvSpPr>
          <p:spPr bwMode="auto">
            <a:xfrm>
              <a:off x="2665675" y="4343975"/>
              <a:ext cx="131763" cy="2524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88"/>
                </a:cxn>
                <a:cxn ang="0">
                  <a:pos x="60" y="129"/>
                </a:cxn>
                <a:cxn ang="0">
                  <a:pos x="83" y="159"/>
                </a:cxn>
              </a:cxnLst>
              <a:rect l="0" t="0" r="r" b="b"/>
              <a:pathLst>
                <a:path w="83" h="159">
                  <a:moveTo>
                    <a:pt x="0" y="0"/>
                  </a:moveTo>
                  <a:lnTo>
                    <a:pt x="37" y="88"/>
                  </a:lnTo>
                  <a:lnTo>
                    <a:pt x="60" y="129"/>
                  </a:lnTo>
                  <a:lnTo>
                    <a:pt x="83" y="159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24" name="Freeform 48"/>
            <p:cNvSpPr>
              <a:spLocks/>
            </p:cNvSpPr>
            <p:nvPr/>
          </p:nvSpPr>
          <p:spPr bwMode="auto">
            <a:xfrm>
              <a:off x="2797437" y="4596388"/>
              <a:ext cx="130175" cy="1031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23"/>
                </a:cxn>
                <a:cxn ang="0">
                  <a:pos x="37" y="47"/>
                </a:cxn>
                <a:cxn ang="0">
                  <a:pos x="60" y="59"/>
                </a:cxn>
                <a:cxn ang="0">
                  <a:pos x="82" y="65"/>
                </a:cxn>
              </a:cxnLst>
              <a:rect l="0" t="0" r="r" b="b"/>
              <a:pathLst>
                <a:path w="82" h="65">
                  <a:moveTo>
                    <a:pt x="0" y="0"/>
                  </a:moveTo>
                  <a:lnTo>
                    <a:pt x="22" y="23"/>
                  </a:lnTo>
                  <a:lnTo>
                    <a:pt x="37" y="47"/>
                  </a:lnTo>
                  <a:lnTo>
                    <a:pt x="60" y="59"/>
                  </a:lnTo>
                  <a:lnTo>
                    <a:pt x="82" y="65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25" name="Freeform 49"/>
            <p:cNvSpPr>
              <a:spLocks/>
            </p:cNvSpPr>
            <p:nvPr/>
          </p:nvSpPr>
          <p:spPr bwMode="auto">
            <a:xfrm>
              <a:off x="2927612" y="4605913"/>
              <a:ext cx="131763" cy="93663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23" y="53"/>
                </a:cxn>
                <a:cxn ang="0">
                  <a:pos x="38" y="41"/>
                </a:cxn>
                <a:cxn ang="0">
                  <a:pos x="61" y="23"/>
                </a:cxn>
                <a:cxn ang="0">
                  <a:pos x="83" y="0"/>
                </a:cxn>
              </a:cxnLst>
              <a:rect l="0" t="0" r="r" b="b"/>
              <a:pathLst>
                <a:path w="83" h="59">
                  <a:moveTo>
                    <a:pt x="0" y="59"/>
                  </a:moveTo>
                  <a:lnTo>
                    <a:pt x="23" y="53"/>
                  </a:lnTo>
                  <a:lnTo>
                    <a:pt x="38" y="41"/>
                  </a:lnTo>
                  <a:lnTo>
                    <a:pt x="61" y="23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26" name="Freeform 50"/>
            <p:cNvSpPr>
              <a:spLocks/>
            </p:cNvSpPr>
            <p:nvPr/>
          </p:nvSpPr>
          <p:spPr bwMode="auto">
            <a:xfrm>
              <a:off x="3059375" y="4361438"/>
              <a:ext cx="131763" cy="244475"/>
            </a:xfrm>
            <a:custGeom>
              <a:avLst/>
              <a:gdLst/>
              <a:ahLst/>
              <a:cxnLst>
                <a:cxn ang="0">
                  <a:pos x="0" y="154"/>
                </a:cxn>
                <a:cxn ang="0">
                  <a:pos x="23" y="124"/>
                </a:cxn>
                <a:cxn ang="0">
                  <a:pos x="38" y="89"/>
                </a:cxn>
                <a:cxn ang="0">
                  <a:pos x="61" y="42"/>
                </a:cxn>
                <a:cxn ang="0">
                  <a:pos x="83" y="0"/>
                </a:cxn>
              </a:cxnLst>
              <a:rect l="0" t="0" r="r" b="b"/>
              <a:pathLst>
                <a:path w="83" h="154">
                  <a:moveTo>
                    <a:pt x="0" y="154"/>
                  </a:moveTo>
                  <a:lnTo>
                    <a:pt x="23" y="124"/>
                  </a:lnTo>
                  <a:lnTo>
                    <a:pt x="38" y="89"/>
                  </a:lnTo>
                  <a:lnTo>
                    <a:pt x="61" y="42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27" name="Freeform 51"/>
            <p:cNvSpPr>
              <a:spLocks/>
            </p:cNvSpPr>
            <p:nvPr/>
          </p:nvSpPr>
          <p:spPr bwMode="auto">
            <a:xfrm>
              <a:off x="3191137" y="4034413"/>
              <a:ext cx="131763" cy="327025"/>
            </a:xfrm>
            <a:custGeom>
              <a:avLst/>
              <a:gdLst/>
              <a:ahLst/>
              <a:cxnLst>
                <a:cxn ang="0">
                  <a:pos x="0" y="206"/>
                </a:cxn>
                <a:cxn ang="0">
                  <a:pos x="23" y="159"/>
                </a:cxn>
                <a:cxn ang="0">
                  <a:pos x="45" y="106"/>
                </a:cxn>
                <a:cxn ang="0">
                  <a:pos x="83" y="0"/>
                </a:cxn>
              </a:cxnLst>
              <a:rect l="0" t="0" r="r" b="b"/>
              <a:pathLst>
                <a:path w="83" h="206">
                  <a:moveTo>
                    <a:pt x="0" y="206"/>
                  </a:moveTo>
                  <a:lnTo>
                    <a:pt x="23" y="159"/>
                  </a:lnTo>
                  <a:lnTo>
                    <a:pt x="45" y="106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28" name="Freeform 52"/>
            <p:cNvSpPr>
              <a:spLocks/>
            </p:cNvSpPr>
            <p:nvPr/>
          </p:nvSpPr>
          <p:spPr bwMode="auto">
            <a:xfrm>
              <a:off x="3322900" y="3697863"/>
              <a:ext cx="119063" cy="336550"/>
            </a:xfrm>
            <a:custGeom>
              <a:avLst/>
              <a:gdLst/>
              <a:ahLst/>
              <a:cxnLst>
                <a:cxn ang="0">
                  <a:pos x="0" y="212"/>
                </a:cxn>
                <a:cxn ang="0">
                  <a:pos x="38" y="106"/>
                </a:cxn>
                <a:cxn ang="0">
                  <a:pos x="75" y="0"/>
                </a:cxn>
              </a:cxnLst>
              <a:rect l="0" t="0" r="r" b="b"/>
              <a:pathLst>
                <a:path w="75" h="212">
                  <a:moveTo>
                    <a:pt x="0" y="212"/>
                  </a:moveTo>
                  <a:lnTo>
                    <a:pt x="38" y="106"/>
                  </a:lnTo>
                  <a:lnTo>
                    <a:pt x="75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29" name="Freeform 53"/>
            <p:cNvSpPr>
              <a:spLocks/>
            </p:cNvSpPr>
            <p:nvPr/>
          </p:nvSpPr>
          <p:spPr bwMode="auto">
            <a:xfrm>
              <a:off x="3441962" y="3378775"/>
              <a:ext cx="131763" cy="319088"/>
            </a:xfrm>
            <a:custGeom>
              <a:avLst/>
              <a:gdLst/>
              <a:ahLst/>
              <a:cxnLst>
                <a:cxn ang="0">
                  <a:pos x="0" y="201"/>
                </a:cxn>
                <a:cxn ang="0">
                  <a:pos x="38" y="95"/>
                </a:cxn>
                <a:cxn ang="0">
                  <a:pos x="61" y="47"/>
                </a:cxn>
                <a:cxn ang="0">
                  <a:pos x="83" y="0"/>
                </a:cxn>
              </a:cxnLst>
              <a:rect l="0" t="0" r="r" b="b"/>
              <a:pathLst>
                <a:path w="83" h="201">
                  <a:moveTo>
                    <a:pt x="0" y="201"/>
                  </a:moveTo>
                  <a:lnTo>
                    <a:pt x="38" y="95"/>
                  </a:lnTo>
                  <a:lnTo>
                    <a:pt x="61" y="47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30" name="Freeform 54"/>
            <p:cNvSpPr>
              <a:spLocks/>
            </p:cNvSpPr>
            <p:nvPr/>
          </p:nvSpPr>
          <p:spPr bwMode="auto">
            <a:xfrm>
              <a:off x="3573725" y="3126363"/>
              <a:ext cx="131763" cy="252413"/>
            </a:xfrm>
            <a:custGeom>
              <a:avLst/>
              <a:gdLst/>
              <a:ahLst/>
              <a:cxnLst>
                <a:cxn ang="0">
                  <a:pos x="0" y="159"/>
                </a:cxn>
                <a:cxn ang="0">
                  <a:pos x="38" y="77"/>
                </a:cxn>
                <a:cxn ang="0">
                  <a:pos x="83" y="0"/>
                </a:cxn>
              </a:cxnLst>
              <a:rect l="0" t="0" r="r" b="b"/>
              <a:pathLst>
                <a:path w="83" h="159">
                  <a:moveTo>
                    <a:pt x="0" y="159"/>
                  </a:moveTo>
                  <a:lnTo>
                    <a:pt x="38" y="77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31" name="Freeform 55"/>
            <p:cNvSpPr>
              <a:spLocks/>
            </p:cNvSpPr>
            <p:nvPr/>
          </p:nvSpPr>
          <p:spPr bwMode="auto">
            <a:xfrm>
              <a:off x="3705487" y="2939038"/>
              <a:ext cx="131763" cy="187325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38" y="53"/>
                </a:cxn>
                <a:cxn ang="0">
                  <a:pos x="83" y="0"/>
                </a:cxn>
              </a:cxnLst>
              <a:rect l="0" t="0" r="r" b="b"/>
              <a:pathLst>
                <a:path w="83" h="118">
                  <a:moveTo>
                    <a:pt x="0" y="118"/>
                  </a:moveTo>
                  <a:lnTo>
                    <a:pt x="38" y="53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32" name="Freeform 56"/>
            <p:cNvSpPr>
              <a:spLocks/>
            </p:cNvSpPr>
            <p:nvPr/>
          </p:nvSpPr>
          <p:spPr bwMode="auto">
            <a:xfrm>
              <a:off x="3837250" y="2835850"/>
              <a:ext cx="131763" cy="103188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38" y="24"/>
                </a:cxn>
                <a:cxn ang="0">
                  <a:pos x="83" y="0"/>
                </a:cxn>
              </a:cxnLst>
              <a:rect l="0" t="0" r="r" b="b"/>
              <a:pathLst>
                <a:path w="83" h="65">
                  <a:moveTo>
                    <a:pt x="0" y="65"/>
                  </a:moveTo>
                  <a:lnTo>
                    <a:pt x="38" y="24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33" name="Freeform 57"/>
            <p:cNvSpPr>
              <a:spLocks/>
            </p:cNvSpPr>
            <p:nvPr/>
          </p:nvSpPr>
          <p:spPr bwMode="auto">
            <a:xfrm>
              <a:off x="3969012" y="2818388"/>
              <a:ext cx="131763" cy="17463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37" y="0"/>
                </a:cxn>
                <a:cxn ang="0">
                  <a:pos x="83" y="0"/>
                </a:cxn>
              </a:cxnLst>
              <a:rect l="0" t="0" r="r" b="b"/>
              <a:pathLst>
                <a:path w="83" h="11">
                  <a:moveTo>
                    <a:pt x="0" y="11"/>
                  </a:moveTo>
                  <a:lnTo>
                    <a:pt x="37" y="0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34" name="Freeform 58"/>
            <p:cNvSpPr>
              <a:spLocks/>
            </p:cNvSpPr>
            <p:nvPr/>
          </p:nvSpPr>
          <p:spPr bwMode="auto">
            <a:xfrm>
              <a:off x="4100775" y="2818388"/>
              <a:ext cx="130175" cy="746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17"/>
                </a:cxn>
                <a:cxn ang="0">
                  <a:pos x="82" y="47"/>
                </a:cxn>
              </a:cxnLst>
              <a:rect l="0" t="0" r="r" b="b"/>
              <a:pathLst>
                <a:path w="82" h="47">
                  <a:moveTo>
                    <a:pt x="0" y="0"/>
                  </a:moveTo>
                  <a:lnTo>
                    <a:pt x="37" y="17"/>
                  </a:lnTo>
                  <a:lnTo>
                    <a:pt x="82" y="47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35" name="Freeform 59"/>
            <p:cNvSpPr>
              <a:spLocks/>
            </p:cNvSpPr>
            <p:nvPr/>
          </p:nvSpPr>
          <p:spPr bwMode="auto">
            <a:xfrm>
              <a:off x="4230950" y="2893000"/>
              <a:ext cx="131763" cy="1587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41"/>
                </a:cxn>
                <a:cxn ang="0">
                  <a:pos x="83" y="100"/>
                </a:cxn>
              </a:cxnLst>
              <a:rect l="0" t="0" r="r" b="b"/>
              <a:pathLst>
                <a:path w="83" h="100">
                  <a:moveTo>
                    <a:pt x="0" y="0"/>
                  </a:moveTo>
                  <a:lnTo>
                    <a:pt x="46" y="41"/>
                  </a:lnTo>
                  <a:lnTo>
                    <a:pt x="83" y="10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36" name="Freeform 60"/>
            <p:cNvSpPr>
              <a:spLocks/>
            </p:cNvSpPr>
            <p:nvPr/>
          </p:nvSpPr>
          <p:spPr bwMode="auto">
            <a:xfrm>
              <a:off x="4362712" y="3051750"/>
              <a:ext cx="120650" cy="2333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71"/>
                </a:cxn>
                <a:cxn ang="0">
                  <a:pos x="76" y="147"/>
                </a:cxn>
              </a:cxnLst>
              <a:rect l="0" t="0" r="r" b="b"/>
              <a:pathLst>
                <a:path w="76" h="147">
                  <a:moveTo>
                    <a:pt x="0" y="0"/>
                  </a:moveTo>
                  <a:lnTo>
                    <a:pt x="38" y="71"/>
                  </a:lnTo>
                  <a:lnTo>
                    <a:pt x="76" y="147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37" name="Freeform 61"/>
            <p:cNvSpPr>
              <a:spLocks/>
            </p:cNvSpPr>
            <p:nvPr/>
          </p:nvSpPr>
          <p:spPr bwMode="auto">
            <a:xfrm>
              <a:off x="4483362" y="3285113"/>
              <a:ext cx="130175" cy="2905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89"/>
                </a:cxn>
                <a:cxn ang="0">
                  <a:pos x="82" y="183"/>
                </a:cxn>
              </a:cxnLst>
              <a:rect l="0" t="0" r="r" b="b"/>
              <a:pathLst>
                <a:path w="82" h="183">
                  <a:moveTo>
                    <a:pt x="0" y="0"/>
                  </a:moveTo>
                  <a:lnTo>
                    <a:pt x="37" y="89"/>
                  </a:lnTo>
                  <a:lnTo>
                    <a:pt x="82" y="183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38" name="Freeform 62"/>
            <p:cNvSpPr>
              <a:spLocks/>
            </p:cNvSpPr>
            <p:nvPr/>
          </p:nvSpPr>
          <p:spPr bwMode="auto">
            <a:xfrm>
              <a:off x="4613537" y="3575625"/>
              <a:ext cx="131763" cy="336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106"/>
                </a:cxn>
                <a:cxn ang="0">
                  <a:pos x="83" y="212"/>
                </a:cxn>
              </a:cxnLst>
              <a:rect l="0" t="0" r="r" b="b"/>
              <a:pathLst>
                <a:path w="83" h="212">
                  <a:moveTo>
                    <a:pt x="0" y="0"/>
                  </a:moveTo>
                  <a:lnTo>
                    <a:pt x="38" y="106"/>
                  </a:lnTo>
                  <a:lnTo>
                    <a:pt x="83" y="212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39" name="Freeform 63"/>
            <p:cNvSpPr>
              <a:spLocks/>
            </p:cNvSpPr>
            <p:nvPr/>
          </p:nvSpPr>
          <p:spPr bwMode="auto">
            <a:xfrm>
              <a:off x="4745300" y="3912175"/>
              <a:ext cx="131763" cy="338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106"/>
                </a:cxn>
                <a:cxn ang="0">
                  <a:pos x="83" y="213"/>
                </a:cxn>
              </a:cxnLst>
              <a:rect l="0" t="0" r="r" b="b"/>
              <a:pathLst>
                <a:path w="83" h="213">
                  <a:moveTo>
                    <a:pt x="0" y="0"/>
                  </a:moveTo>
                  <a:lnTo>
                    <a:pt x="38" y="106"/>
                  </a:lnTo>
                  <a:lnTo>
                    <a:pt x="83" y="213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40" name="Freeform 64"/>
            <p:cNvSpPr>
              <a:spLocks/>
            </p:cNvSpPr>
            <p:nvPr/>
          </p:nvSpPr>
          <p:spPr bwMode="auto">
            <a:xfrm>
              <a:off x="4877062" y="4250313"/>
              <a:ext cx="131763" cy="279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94"/>
                </a:cxn>
                <a:cxn ang="0">
                  <a:pos x="60" y="141"/>
                </a:cxn>
                <a:cxn ang="0">
                  <a:pos x="83" y="176"/>
                </a:cxn>
              </a:cxnLst>
              <a:rect l="0" t="0" r="r" b="b"/>
              <a:pathLst>
                <a:path w="83" h="176">
                  <a:moveTo>
                    <a:pt x="0" y="0"/>
                  </a:moveTo>
                  <a:lnTo>
                    <a:pt x="38" y="94"/>
                  </a:lnTo>
                  <a:lnTo>
                    <a:pt x="60" y="141"/>
                  </a:lnTo>
                  <a:lnTo>
                    <a:pt x="83" y="176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41" name="Freeform 65"/>
            <p:cNvSpPr>
              <a:spLocks/>
            </p:cNvSpPr>
            <p:nvPr/>
          </p:nvSpPr>
          <p:spPr bwMode="auto">
            <a:xfrm>
              <a:off x="5008825" y="4529713"/>
              <a:ext cx="131763" cy="1603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36"/>
                </a:cxn>
                <a:cxn ang="0">
                  <a:pos x="38" y="65"/>
                </a:cxn>
                <a:cxn ang="0">
                  <a:pos x="60" y="89"/>
                </a:cxn>
                <a:cxn ang="0">
                  <a:pos x="83" y="101"/>
                </a:cxn>
              </a:cxnLst>
              <a:rect l="0" t="0" r="r" b="b"/>
              <a:pathLst>
                <a:path w="83" h="101">
                  <a:moveTo>
                    <a:pt x="0" y="0"/>
                  </a:moveTo>
                  <a:lnTo>
                    <a:pt x="23" y="36"/>
                  </a:lnTo>
                  <a:lnTo>
                    <a:pt x="38" y="65"/>
                  </a:lnTo>
                  <a:lnTo>
                    <a:pt x="60" y="89"/>
                  </a:lnTo>
                  <a:lnTo>
                    <a:pt x="83" y="101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42" name="Freeform 66"/>
            <p:cNvSpPr>
              <a:spLocks/>
            </p:cNvSpPr>
            <p:nvPr/>
          </p:nvSpPr>
          <p:spPr bwMode="auto">
            <a:xfrm>
              <a:off x="5140587" y="4651950"/>
              <a:ext cx="131763" cy="47625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22" y="30"/>
                </a:cxn>
                <a:cxn ang="0">
                  <a:pos x="45" y="24"/>
                </a:cxn>
                <a:cxn ang="0">
                  <a:pos x="60" y="18"/>
                </a:cxn>
                <a:cxn ang="0">
                  <a:pos x="83" y="0"/>
                </a:cxn>
              </a:cxnLst>
              <a:rect l="0" t="0" r="r" b="b"/>
              <a:pathLst>
                <a:path w="83" h="30">
                  <a:moveTo>
                    <a:pt x="0" y="24"/>
                  </a:moveTo>
                  <a:lnTo>
                    <a:pt x="22" y="30"/>
                  </a:lnTo>
                  <a:lnTo>
                    <a:pt x="45" y="24"/>
                  </a:lnTo>
                  <a:lnTo>
                    <a:pt x="60" y="18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43" name="Freeform 67"/>
            <p:cNvSpPr>
              <a:spLocks/>
            </p:cNvSpPr>
            <p:nvPr/>
          </p:nvSpPr>
          <p:spPr bwMode="auto">
            <a:xfrm>
              <a:off x="5272350" y="4445575"/>
              <a:ext cx="119063" cy="206375"/>
            </a:xfrm>
            <a:custGeom>
              <a:avLst/>
              <a:gdLst/>
              <a:ahLst/>
              <a:cxnLst>
                <a:cxn ang="0">
                  <a:pos x="0" y="130"/>
                </a:cxn>
                <a:cxn ang="0">
                  <a:pos x="22" y="107"/>
                </a:cxn>
                <a:cxn ang="0">
                  <a:pos x="37" y="77"/>
                </a:cxn>
                <a:cxn ang="0">
                  <a:pos x="52" y="42"/>
                </a:cxn>
                <a:cxn ang="0">
                  <a:pos x="75" y="0"/>
                </a:cxn>
              </a:cxnLst>
              <a:rect l="0" t="0" r="r" b="b"/>
              <a:pathLst>
                <a:path w="75" h="130">
                  <a:moveTo>
                    <a:pt x="0" y="130"/>
                  </a:moveTo>
                  <a:lnTo>
                    <a:pt x="22" y="107"/>
                  </a:lnTo>
                  <a:lnTo>
                    <a:pt x="37" y="77"/>
                  </a:lnTo>
                  <a:lnTo>
                    <a:pt x="52" y="42"/>
                  </a:lnTo>
                  <a:lnTo>
                    <a:pt x="75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44" name="Freeform 68"/>
            <p:cNvSpPr>
              <a:spLocks/>
            </p:cNvSpPr>
            <p:nvPr/>
          </p:nvSpPr>
          <p:spPr bwMode="auto">
            <a:xfrm>
              <a:off x="5391412" y="4147125"/>
              <a:ext cx="131763" cy="298450"/>
            </a:xfrm>
            <a:custGeom>
              <a:avLst/>
              <a:gdLst/>
              <a:ahLst/>
              <a:cxnLst>
                <a:cxn ang="0">
                  <a:pos x="0" y="188"/>
                </a:cxn>
                <a:cxn ang="0">
                  <a:pos x="23" y="147"/>
                </a:cxn>
                <a:cxn ang="0">
                  <a:pos x="38" y="100"/>
                </a:cxn>
                <a:cxn ang="0">
                  <a:pos x="83" y="0"/>
                </a:cxn>
              </a:cxnLst>
              <a:rect l="0" t="0" r="r" b="b"/>
              <a:pathLst>
                <a:path w="83" h="188">
                  <a:moveTo>
                    <a:pt x="0" y="188"/>
                  </a:moveTo>
                  <a:lnTo>
                    <a:pt x="23" y="147"/>
                  </a:lnTo>
                  <a:lnTo>
                    <a:pt x="38" y="100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45" name="Freeform 69"/>
            <p:cNvSpPr>
              <a:spLocks/>
            </p:cNvSpPr>
            <p:nvPr/>
          </p:nvSpPr>
          <p:spPr bwMode="auto">
            <a:xfrm>
              <a:off x="5523175" y="3801050"/>
              <a:ext cx="131763" cy="346075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22" y="165"/>
                </a:cxn>
                <a:cxn ang="0">
                  <a:pos x="38" y="112"/>
                </a:cxn>
                <a:cxn ang="0">
                  <a:pos x="83" y="0"/>
                </a:cxn>
              </a:cxnLst>
              <a:rect l="0" t="0" r="r" b="b"/>
              <a:pathLst>
                <a:path w="83" h="218">
                  <a:moveTo>
                    <a:pt x="0" y="218"/>
                  </a:moveTo>
                  <a:lnTo>
                    <a:pt x="22" y="165"/>
                  </a:lnTo>
                  <a:lnTo>
                    <a:pt x="38" y="112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46" name="Freeform 70"/>
            <p:cNvSpPr>
              <a:spLocks/>
            </p:cNvSpPr>
            <p:nvPr/>
          </p:nvSpPr>
          <p:spPr bwMode="auto">
            <a:xfrm>
              <a:off x="5654937" y="3481963"/>
              <a:ext cx="131763" cy="319088"/>
            </a:xfrm>
            <a:custGeom>
              <a:avLst/>
              <a:gdLst/>
              <a:ahLst/>
              <a:cxnLst>
                <a:cxn ang="0">
                  <a:pos x="0" y="201"/>
                </a:cxn>
                <a:cxn ang="0">
                  <a:pos x="37" y="100"/>
                </a:cxn>
                <a:cxn ang="0">
                  <a:pos x="83" y="0"/>
                </a:cxn>
              </a:cxnLst>
              <a:rect l="0" t="0" r="r" b="b"/>
              <a:pathLst>
                <a:path w="83" h="201">
                  <a:moveTo>
                    <a:pt x="0" y="201"/>
                  </a:moveTo>
                  <a:lnTo>
                    <a:pt x="37" y="100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85404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38746549"/>
                </p:ext>
              </p:extLst>
            </p:nvPr>
          </p:nvGraphicFramePr>
          <p:xfrm>
            <a:off x="2417763" y="5313363"/>
            <a:ext cx="912812" cy="303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10" name="Equation" r:id="rId22" imgW="685800" imgH="228600" progId="Equation.DSMT4">
                    <p:embed/>
                  </p:oleObj>
                </mc:Choice>
                <mc:Fallback>
                  <p:oleObj name="Equation" r:id="rId22" imgW="685800" imgH="228600" progId="Equation.DSMT4">
                    <p:embed/>
                    <p:pic>
                      <p:nvPicPr>
                        <p:cNvPr id="0" name="Picture 2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7763" y="5313363"/>
                          <a:ext cx="912812" cy="303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5453" name="Line 77"/>
            <p:cNvSpPr>
              <a:spLocks noChangeShapeType="1"/>
            </p:cNvSpPr>
            <p:nvPr/>
          </p:nvSpPr>
          <p:spPr bwMode="auto">
            <a:xfrm>
              <a:off x="1803662" y="2819975"/>
              <a:ext cx="25400" cy="30734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5454" name="Line 78"/>
            <p:cNvSpPr>
              <a:spLocks noChangeShapeType="1"/>
            </p:cNvSpPr>
            <p:nvPr/>
          </p:nvSpPr>
          <p:spPr bwMode="auto">
            <a:xfrm>
              <a:off x="4064262" y="2819975"/>
              <a:ext cx="25400" cy="30734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5455" name="Line 79"/>
            <p:cNvSpPr>
              <a:spLocks noChangeShapeType="1"/>
            </p:cNvSpPr>
            <p:nvPr/>
          </p:nvSpPr>
          <p:spPr bwMode="auto">
            <a:xfrm>
              <a:off x="1827475" y="5715575"/>
              <a:ext cx="22479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85461" name="Object 8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53704511"/>
                </p:ext>
              </p:extLst>
            </p:nvPr>
          </p:nvGraphicFramePr>
          <p:xfrm>
            <a:off x="5599375" y="5694938"/>
            <a:ext cx="436563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11" name="Equation" r:id="rId24" imgW="380835" imgH="203112" progId="Equation.DSMT4">
                    <p:embed/>
                  </p:oleObj>
                </mc:Choice>
                <mc:Fallback>
                  <p:oleObj name="Equation" r:id="rId24" imgW="380835" imgH="203112" progId="Equation.DSMT4">
                    <p:embed/>
                    <p:pic>
                      <p:nvPicPr>
                        <p:cNvPr id="0" name="Picture 2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99375" y="5694938"/>
                          <a:ext cx="436563" cy="3365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5462" name="Line 86"/>
            <p:cNvSpPr>
              <a:spLocks noChangeShapeType="1"/>
            </p:cNvSpPr>
            <p:nvPr/>
          </p:nvSpPr>
          <p:spPr bwMode="auto">
            <a:xfrm>
              <a:off x="5794637" y="5337750"/>
              <a:ext cx="50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74288710"/>
                </p:ext>
              </p:extLst>
            </p:nvPr>
          </p:nvGraphicFramePr>
          <p:xfrm>
            <a:off x="3694958" y="2235354"/>
            <a:ext cx="724068" cy="402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12" name="Equation" r:id="rId26" imgW="457200" imgH="253800" progId="Equation.DSMT4">
                    <p:embed/>
                  </p:oleObj>
                </mc:Choice>
                <mc:Fallback>
                  <p:oleObj name="Equation" r:id="rId26" imgW="457200" imgH="253800" progId="Equation.DSMT4">
                    <p:embed/>
                    <p:pic>
                      <p:nvPicPr>
                        <p:cNvPr id="0" name="Picture 2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4958" y="2235354"/>
                          <a:ext cx="724068" cy="4022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5585" name="Object 20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27094516"/>
                </p:ext>
              </p:extLst>
            </p:nvPr>
          </p:nvGraphicFramePr>
          <p:xfrm>
            <a:off x="6840471" y="3479712"/>
            <a:ext cx="783525" cy="441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13" name="Equation" r:id="rId28" imgW="495000" imgH="279360" progId="Equation.DSMT4">
                    <p:embed/>
                  </p:oleObj>
                </mc:Choice>
                <mc:Fallback>
                  <p:oleObj name="Equation" r:id="rId28" imgW="495000" imgH="279360" progId="Equation.DSMT4">
                    <p:embed/>
                    <p:pic>
                      <p:nvPicPr>
                        <p:cNvPr id="0" name="Picture 2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40471" y="3479712"/>
                          <a:ext cx="783525" cy="441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>
              <a:extLst>
                <a:ext uri="{FF2B5EF4-FFF2-40B4-BE49-F238E27FC236}">
                  <a16:creationId xmlns:a16="http://schemas.microsoft.com/office/drawing/2014/main" id="{4E9B5FFA-56D0-EFC5-96B4-509BBE61BB5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8237131"/>
                </p:ext>
              </p:extLst>
            </p:nvPr>
          </p:nvGraphicFramePr>
          <p:xfrm>
            <a:off x="5893061" y="3207522"/>
            <a:ext cx="576289" cy="3293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14" name="Equation" r:id="rId30" imgW="444240" imgH="253800" progId="Equation.DSMT4">
                    <p:embed/>
                  </p:oleObj>
                </mc:Choice>
                <mc:Fallback>
                  <p:oleObj name="Equation" r:id="rId30" imgW="444240" imgH="253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1"/>
                        <a:stretch>
                          <a:fillRect/>
                        </a:stretch>
                      </p:blipFill>
                      <p:spPr>
                        <a:xfrm>
                          <a:off x="5893061" y="3207522"/>
                          <a:ext cx="576289" cy="32930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259396E-0D8B-0B3D-219D-4BC5B3490E07}"/>
                </a:ext>
              </a:extLst>
            </p:cNvPr>
            <p:cNvSpPr/>
            <p:nvPr/>
          </p:nvSpPr>
          <p:spPr>
            <a:xfrm>
              <a:off x="5772129" y="3447894"/>
              <a:ext cx="71722" cy="6899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671191"/>
              </p:ext>
            </p:extLst>
          </p:nvPr>
        </p:nvGraphicFramePr>
        <p:xfrm>
          <a:off x="7309394" y="2375504"/>
          <a:ext cx="998584" cy="332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5" name="Equation" r:id="rId32" imgW="761760" imgH="253800" progId="Equation.DSMT4">
                  <p:embed/>
                </p:oleObj>
              </mc:Choice>
              <mc:Fallback>
                <p:oleObj name="Equation" r:id="rId32" imgW="7617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7309394" y="2375504"/>
                        <a:ext cx="998584" cy="3328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18793" y="2753563"/>
            <a:ext cx="6168360" cy="3814763"/>
            <a:chOff x="1655678" y="1971510"/>
            <a:chExt cx="6168360" cy="3814763"/>
          </a:xfrm>
        </p:grpSpPr>
        <p:sp>
          <p:nvSpPr>
            <p:cNvPr id="485388" name="Line 12"/>
            <p:cNvSpPr>
              <a:spLocks noChangeShapeType="1"/>
            </p:cNvSpPr>
            <p:nvPr/>
          </p:nvSpPr>
          <p:spPr bwMode="auto">
            <a:xfrm>
              <a:off x="1655678" y="4795673"/>
              <a:ext cx="591218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85389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73214619"/>
                </p:ext>
              </p:extLst>
            </p:nvPr>
          </p:nvGraphicFramePr>
          <p:xfrm>
            <a:off x="6590805" y="4965535"/>
            <a:ext cx="180975" cy="261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0" name="Equation" r:id="rId4" imgW="126725" imgH="126725" progId="Equation.DSMT4">
                    <p:embed/>
                  </p:oleObj>
                </mc:Choice>
                <mc:Fallback>
                  <p:oleObj name="Equation" r:id="rId4" imgW="126725" imgH="126725" progId="Equation.DSMT4">
                    <p:embed/>
                    <p:pic>
                      <p:nvPicPr>
                        <p:cNvPr id="0" name="Picture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90805" y="4965535"/>
                          <a:ext cx="180975" cy="26193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5391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31311082"/>
                </p:ext>
              </p:extLst>
            </p:nvPr>
          </p:nvGraphicFramePr>
          <p:xfrm>
            <a:off x="6149480" y="2338223"/>
            <a:ext cx="836613" cy="487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1" name="Equation" r:id="rId6" imgW="431613" imgH="253890" progId="Equation.DSMT4">
                    <p:embed/>
                  </p:oleObj>
                </mc:Choice>
                <mc:Fallback>
                  <p:oleObj name="Equation" r:id="rId6" imgW="431613" imgH="253890" progId="Equation.DSMT4">
                    <p:embed/>
                    <p:pic>
                      <p:nvPicPr>
                        <p:cNvPr id="0" name="Picture 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49480" y="2338223"/>
                          <a:ext cx="836613" cy="487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5392" name="Line 16"/>
            <p:cNvSpPr>
              <a:spLocks noChangeShapeType="1"/>
            </p:cNvSpPr>
            <p:nvPr/>
          </p:nvSpPr>
          <p:spPr bwMode="auto">
            <a:xfrm>
              <a:off x="3063797" y="2568410"/>
              <a:ext cx="2921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5393" name="Line 17"/>
            <p:cNvSpPr>
              <a:spLocks noChangeShapeType="1"/>
            </p:cNvSpPr>
            <p:nvPr/>
          </p:nvSpPr>
          <p:spPr bwMode="auto">
            <a:xfrm>
              <a:off x="2461463" y="3528848"/>
              <a:ext cx="3521075" cy="11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85394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89866100"/>
                </p:ext>
              </p:extLst>
            </p:nvPr>
          </p:nvGraphicFramePr>
          <p:xfrm>
            <a:off x="6130430" y="3309773"/>
            <a:ext cx="173038" cy="315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2" name="Equation" r:id="rId8" imgW="88707" imgH="164742" progId="Equation.DSMT4">
                    <p:embed/>
                  </p:oleObj>
                </mc:Choice>
                <mc:Fallback>
                  <p:oleObj name="Equation" r:id="rId8" imgW="88707" imgH="164742" progId="Equation.DSMT4">
                    <p:embed/>
                    <p:pic>
                      <p:nvPicPr>
                        <p:cNvPr id="0" name="Picture 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30430" y="3309773"/>
                          <a:ext cx="173038" cy="3159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5395" name="Line 19"/>
            <p:cNvSpPr>
              <a:spLocks noChangeShapeType="1"/>
            </p:cNvSpPr>
            <p:nvPr/>
          </p:nvSpPr>
          <p:spPr bwMode="auto">
            <a:xfrm>
              <a:off x="4216319" y="4449598"/>
              <a:ext cx="17272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85396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5397226"/>
                </p:ext>
              </p:extLst>
            </p:nvPr>
          </p:nvGraphicFramePr>
          <p:xfrm>
            <a:off x="5801818" y="4219410"/>
            <a:ext cx="1057275" cy="487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3" name="Equation" r:id="rId10" imgW="545626" imgH="253780" progId="Equation.DSMT4">
                    <p:embed/>
                  </p:oleObj>
                </mc:Choice>
                <mc:Fallback>
                  <p:oleObj name="Equation" r:id="rId10" imgW="545626" imgH="253780" progId="Equation.DSMT4">
                    <p:embed/>
                    <p:pic>
                      <p:nvPicPr>
                        <p:cNvPr id="0" name="Picture 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01818" y="4219410"/>
                          <a:ext cx="1057275" cy="487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5398" name="Line 22"/>
            <p:cNvSpPr>
              <a:spLocks noChangeShapeType="1"/>
            </p:cNvSpPr>
            <p:nvPr/>
          </p:nvSpPr>
          <p:spPr bwMode="auto">
            <a:xfrm flipV="1">
              <a:off x="5981205" y="1971510"/>
              <a:ext cx="12700" cy="3357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85399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80080360"/>
                </p:ext>
              </p:extLst>
            </p:nvPr>
          </p:nvGraphicFramePr>
          <p:xfrm>
            <a:off x="6985838" y="3330410"/>
            <a:ext cx="838200" cy="455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4" name="Equation" r:id="rId12" imgW="507960" imgH="279360" progId="Equation.DSMT4">
                    <p:embed/>
                  </p:oleObj>
                </mc:Choice>
                <mc:Fallback>
                  <p:oleObj name="Equation" r:id="rId12" imgW="507960" imgH="279360" progId="Equation.DSMT4">
                    <p:embed/>
                    <p:pic>
                      <p:nvPicPr>
                        <p:cNvPr id="0" name="Picture 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85838" y="3330410"/>
                          <a:ext cx="838200" cy="4556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5411" name="Freeform 35"/>
            <p:cNvSpPr>
              <a:spLocks/>
            </p:cNvSpPr>
            <p:nvPr/>
          </p:nvSpPr>
          <p:spPr bwMode="auto">
            <a:xfrm>
              <a:off x="1938253" y="3349460"/>
              <a:ext cx="131763" cy="327025"/>
            </a:xfrm>
            <a:custGeom>
              <a:avLst/>
              <a:gdLst/>
              <a:ahLst/>
              <a:cxnLst>
                <a:cxn ang="0">
                  <a:pos x="0" y="206"/>
                </a:cxn>
                <a:cxn ang="0">
                  <a:pos x="37" y="100"/>
                </a:cxn>
                <a:cxn ang="0">
                  <a:pos x="83" y="0"/>
                </a:cxn>
              </a:cxnLst>
              <a:rect l="0" t="0" r="r" b="b"/>
              <a:pathLst>
                <a:path w="83" h="206">
                  <a:moveTo>
                    <a:pt x="0" y="206"/>
                  </a:moveTo>
                  <a:lnTo>
                    <a:pt x="37" y="100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12" name="Freeform 36"/>
            <p:cNvSpPr>
              <a:spLocks/>
            </p:cNvSpPr>
            <p:nvPr/>
          </p:nvSpPr>
          <p:spPr bwMode="auto">
            <a:xfrm>
              <a:off x="2070016" y="3049423"/>
              <a:ext cx="130175" cy="300038"/>
            </a:xfrm>
            <a:custGeom>
              <a:avLst/>
              <a:gdLst/>
              <a:ahLst/>
              <a:cxnLst>
                <a:cxn ang="0">
                  <a:pos x="0" y="189"/>
                </a:cxn>
                <a:cxn ang="0">
                  <a:pos x="37" y="89"/>
                </a:cxn>
                <a:cxn ang="0">
                  <a:pos x="82" y="0"/>
                </a:cxn>
              </a:cxnLst>
              <a:rect l="0" t="0" r="r" b="b"/>
              <a:pathLst>
                <a:path w="82" h="189">
                  <a:moveTo>
                    <a:pt x="0" y="189"/>
                  </a:moveTo>
                  <a:lnTo>
                    <a:pt x="37" y="89"/>
                  </a:lnTo>
                  <a:lnTo>
                    <a:pt x="82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13" name="Freeform 37"/>
            <p:cNvSpPr>
              <a:spLocks/>
            </p:cNvSpPr>
            <p:nvPr/>
          </p:nvSpPr>
          <p:spPr bwMode="auto">
            <a:xfrm>
              <a:off x="2200191" y="2816060"/>
              <a:ext cx="131763" cy="233363"/>
            </a:xfrm>
            <a:custGeom>
              <a:avLst/>
              <a:gdLst/>
              <a:ahLst/>
              <a:cxnLst>
                <a:cxn ang="0">
                  <a:pos x="0" y="147"/>
                </a:cxn>
                <a:cxn ang="0">
                  <a:pos x="46" y="71"/>
                </a:cxn>
                <a:cxn ang="0">
                  <a:pos x="83" y="0"/>
                </a:cxn>
              </a:cxnLst>
              <a:rect l="0" t="0" r="r" b="b"/>
              <a:pathLst>
                <a:path w="83" h="147">
                  <a:moveTo>
                    <a:pt x="0" y="147"/>
                  </a:moveTo>
                  <a:lnTo>
                    <a:pt x="46" y="71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14" name="Freeform 38"/>
            <p:cNvSpPr>
              <a:spLocks/>
            </p:cNvSpPr>
            <p:nvPr/>
          </p:nvSpPr>
          <p:spPr bwMode="auto">
            <a:xfrm>
              <a:off x="2331953" y="2647785"/>
              <a:ext cx="120650" cy="168275"/>
            </a:xfrm>
            <a:custGeom>
              <a:avLst/>
              <a:gdLst/>
              <a:ahLst/>
              <a:cxnLst>
                <a:cxn ang="0">
                  <a:pos x="0" y="106"/>
                </a:cxn>
                <a:cxn ang="0">
                  <a:pos x="38" y="47"/>
                </a:cxn>
                <a:cxn ang="0">
                  <a:pos x="53" y="23"/>
                </a:cxn>
                <a:cxn ang="0">
                  <a:pos x="76" y="0"/>
                </a:cxn>
              </a:cxnLst>
              <a:rect l="0" t="0" r="r" b="b"/>
              <a:pathLst>
                <a:path w="76" h="106">
                  <a:moveTo>
                    <a:pt x="0" y="106"/>
                  </a:moveTo>
                  <a:lnTo>
                    <a:pt x="38" y="47"/>
                  </a:lnTo>
                  <a:lnTo>
                    <a:pt x="53" y="23"/>
                  </a:lnTo>
                  <a:lnTo>
                    <a:pt x="76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15" name="Freeform 39"/>
            <p:cNvSpPr>
              <a:spLocks/>
            </p:cNvSpPr>
            <p:nvPr/>
          </p:nvSpPr>
          <p:spPr bwMode="auto">
            <a:xfrm>
              <a:off x="2452603" y="2573173"/>
              <a:ext cx="130175" cy="74613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37" y="17"/>
                </a:cxn>
                <a:cxn ang="0">
                  <a:pos x="82" y="0"/>
                </a:cxn>
              </a:cxnLst>
              <a:rect l="0" t="0" r="r" b="b"/>
              <a:pathLst>
                <a:path w="82" h="47">
                  <a:moveTo>
                    <a:pt x="0" y="47"/>
                  </a:moveTo>
                  <a:lnTo>
                    <a:pt x="37" y="17"/>
                  </a:lnTo>
                  <a:lnTo>
                    <a:pt x="82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16" name="Freeform 40"/>
            <p:cNvSpPr>
              <a:spLocks/>
            </p:cNvSpPr>
            <p:nvPr/>
          </p:nvSpPr>
          <p:spPr bwMode="auto">
            <a:xfrm>
              <a:off x="2582778" y="2573173"/>
              <a:ext cx="131763" cy="17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0"/>
                </a:cxn>
                <a:cxn ang="0">
                  <a:pos x="83" y="11"/>
                </a:cxn>
              </a:cxnLst>
              <a:rect l="0" t="0" r="r" b="b"/>
              <a:pathLst>
                <a:path w="83" h="11">
                  <a:moveTo>
                    <a:pt x="0" y="0"/>
                  </a:moveTo>
                  <a:lnTo>
                    <a:pt x="38" y="0"/>
                  </a:lnTo>
                  <a:lnTo>
                    <a:pt x="83" y="11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17" name="Freeform 41"/>
            <p:cNvSpPr>
              <a:spLocks/>
            </p:cNvSpPr>
            <p:nvPr/>
          </p:nvSpPr>
          <p:spPr bwMode="auto">
            <a:xfrm>
              <a:off x="2714541" y="2590635"/>
              <a:ext cx="131763" cy="936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24"/>
                </a:cxn>
                <a:cxn ang="0">
                  <a:pos x="83" y="59"/>
                </a:cxn>
              </a:cxnLst>
              <a:rect l="0" t="0" r="r" b="b"/>
              <a:pathLst>
                <a:path w="83" h="59">
                  <a:moveTo>
                    <a:pt x="0" y="0"/>
                  </a:moveTo>
                  <a:lnTo>
                    <a:pt x="38" y="24"/>
                  </a:lnTo>
                  <a:lnTo>
                    <a:pt x="83" y="59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18" name="Freeform 42"/>
            <p:cNvSpPr>
              <a:spLocks/>
            </p:cNvSpPr>
            <p:nvPr/>
          </p:nvSpPr>
          <p:spPr bwMode="auto">
            <a:xfrm>
              <a:off x="2846303" y="2684298"/>
              <a:ext cx="131763" cy="1873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4"/>
                </a:cxn>
                <a:cxn ang="0">
                  <a:pos x="38" y="53"/>
                </a:cxn>
                <a:cxn ang="0">
                  <a:pos x="83" y="118"/>
                </a:cxn>
              </a:cxnLst>
              <a:rect l="0" t="0" r="r" b="b"/>
              <a:pathLst>
                <a:path w="83" h="118">
                  <a:moveTo>
                    <a:pt x="0" y="0"/>
                  </a:moveTo>
                  <a:lnTo>
                    <a:pt x="23" y="24"/>
                  </a:lnTo>
                  <a:lnTo>
                    <a:pt x="38" y="53"/>
                  </a:lnTo>
                  <a:lnTo>
                    <a:pt x="83" y="118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19" name="Freeform 43"/>
            <p:cNvSpPr>
              <a:spLocks/>
            </p:cNvSpPr>
            <p:nvPr/>
          </p:nvSpPr>
          <p:spPr bwMode="auto">
            <a:xfrm>
              <a:off x="2978066" y="2871623"/>
              <a:ext cx="131763" cy="2524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77"/>
                </a:cxn>
                <a:cxn ang="0">
                  <a:pos x="83" y="159"/>
                </a:cxn>
              </a:cxnLst>
              <a:rect l="0" t="0" r="r" b="b"/>
              <a:pathLst>
                <a:path w="83" h="159">
                  <a:moveTo>
                    <a:pt x="0" y="0"/>
                  </a:moveTo>
                  <a:lnTo>
                    <a:pt x="38" y="77"/>
                  </a:lnTo>
                  <a:lnTo>
                    <a:pt x="83" y="159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20" name="Freeform 44"/>
            <p:cNvSpPr>
              <a:spLocks/>
            </p:cNvSpPr>
            <p:nvPr/>
          </p:nvSpPr>
          <p:spPr bwMode="auto">
            <a:xfrm>
              <a:off x="3109828" y="3124035"/>
              <a:ext cx="131763" cy="3190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48"/>
                </a:cxn>
                <a:cxn ang="0">
                  <a:pos x="45" y="95"/>
                </a:cxn>
                <a:cxn ang="0">
                  <a:pos x="83" y="201"/>
                </a:cxn>
              </a:cxnLst>
              <a:rect l="0" t="0" r="r" b="b"/>
              <a:pathLst>
                <a:path w="83" h="201">
                  <a:moveTo>
                    <a:pt x="0" y="0"/>
                  </a:moveTo>
                  <a:lnTo>
                    <a:pt x="22" y="48"/>
                  </a:lnTo>
                  <a:lnTo>
                    <a:pt x="45" y="95"/>
                  </a:lnTo>
                  <a:lnTo>
                    <a:pt x="83" y="201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21" name="Freeform 45"/>
            <p:cNvSpPr>
              <a:spLocks/>
            </p:cNvSpPr>
            <p:nvPr/>
          </p:nvSpPr>
          <p:spPr bwMode="auto">
            <a:xfrm>
              <a:off x="3241591" y="3443123"/>
              <a:ext cx="119063" cy="336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106"/>
                </a:cxn>
                <a:cxn ang="0">
                  <a:pos x="75" y="212"/>
                </a:cxn>
              </a:cxnLst>
              <a:rect l="0" t="0" r="r" b="b"/>
              <a:pathLst>
                <a:path w="75" h="212">
                  <a:moveTo>
                    <a:pt x="0" y="0"/>
                  </a:moveTo>
                  <a:lnTo>
                    <a:pt x="37" y="106"/>
                  </a:lnTo>
                  <a:lnTo>
                    <a:pt x="75" y="212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22" name="Freeform 46"/>
            <p:cNvSpPr>
              <a:spLocks/>
            </p:cNvSpPr>
            <p:nvPr/>
          </p:nvSpPr>
          <p:spPr bwMode="auto">
            <a:xfrm>
              <a:off x="3360653" y="3779673"/>
              <a:ext cx="131763" cy="3190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106"/>
                </a:cxn>
                <a:cxn ang="0">
                  <a:pos x="60" y="153"/>
                </a:cxn>
                <a:cxn ang="0">
                  <a:pos x="83" y="201"/>
                </a:cxn>
              </a:cxnLst>
              <a:rect l="0" t="0" r="r" b="b"/>
              <a:pathLst>
                <a:path w="83" h="201">
                  <a:moveTo>
                    <a:pt x="0" y="0"/>
                  </a:moveTo>
                  <a:lnTo>
                    <a:pt x="38" y="106"/>
                  </a:lnTo>
                  <a:lnTo>
                    <a:pt x="60" y="153"/>
                  </a:lnTo>
                  <a:lnTo>
                    <a:pt x="83" y="201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23" name="Freeform 47"/>
            <p:cNvSpPr>
              <a:spLocks/>
            </p:cNvSpPr>
            <p:nvPr/>
          </p:nvSpPr>
          <p:spPr bwMode="auto">
            <a:xfrm>
              <a:off x="3492416" y="4098760"/>
              <a:ext cx="131763" cy="2524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88"/>
                </a:cxn>
                <a:cxn ang="0">
                  <a:pos x="60" y="129"/>
                </a:cxn>
                <a:cxn ang="0">
                  <a:pos x="83" y="159"/>
                </a:cxn>
              </a:cxnLst>
              <a:rect l="0" t="0" r="r" b="b"/>
              <a:pathLst>
                <a:path w="83" h="159">
                  <a:moveTo>
                    <a:pt x="0" y="0"/>
                  </a:moveTo>
                  <a:lnTo>
                    <a:pt x="37" y="88"/>
                  </a:lnTo>
                  <a:lnTo>
                    <a:pt x="60" y="129"/>
                  </a:lnTo>
                  <a:lnTo>
                    <a:pt x="83" y="159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24" name="Freeform 48"/>
            <p:cNvSpPr>
              <a:spLocks/>
            </p:cNvSpPr>
            <p:nvPr/>
          </p:nvSpPr>
          <p:spPr bwMode="auto">
            <a:xfrm>
              <a:off x="3624178" y="4351173"/>
              <a:ext cx="130175" cy="1031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23"/>
                </a:cxn>
                <a:cxn ang="0">
                  <a:pos x="37" y="47"/>
                </a:cxn>
                <a:cxn ang="0">
                  <a:pos x="60" y="59"/>
                </a:cxn>
                <a:cxn ang="0">
                  <a:pos x="82" y="65"/>
                </a:cxn>
              </a:cxnLst>
              <a:rect l="0" t="0" r="r" b="b"/>
              <a:pathLst>
                <a:path w="82" h="65">
                  <a:moveTo>
                    <a:pt x="0" y="0"/>
                  </a:moveTo>
                  <a:lnTo>
                    <a:pt x="22" y="23"/>
                  </a:lnTo>
                  <a:lnTo>
                    <a:pt x="37" y="47"/>
                  </a:lnTo>
                  <a:lnTo>
                    <a:pt x="60" y="59"/>
                  </a:lnTo>
                  <a:lnTo>
                    <a:pt x="82" y="65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25" name="Freeform 49"/>
            <p:cNvSpPr>
              <a:spLocks/>
            </p:cNvSpPr>
            <p:nvPr/>
          </p:nvSpPr>
          <p:spPr bwMode="auto">
            <a:xfrm>
              <a:off x="3754353" y="4360698"/>
              <a:ext cx="131763" cy="93663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23" y="53"/>
                </a:cxn>
                <a:cxn ang="0">
                  <a:pos x="38" y="41"/>
                </a:cxn>
                <a:cxn ang="0">
                  <a:pos x="61" y="23"/>
                </a:cxn>
                <a:cxn ang="0">
                  <a:pos x="83" y="0"/>
                </a:cxn>
              </a:cxnLst>
              <a:rect l="0" t="0" r="r" b="b"/>
              <a:pathLst>
                <a:path w="83" h="59">
                  <a:moveTo>
                    <a:pt x="0" y="59"/>
                  </a:moveTo>
                  <a:lnTo>
                    <a:pt x="23" y="53"/>
                  </a:lnTo>
                  <a:lnTo>
                    <a:pt x="38" y="41"/>
                  </a:lnTo>
                  <a:lnTo>
                    <a:pt x="61" y="23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26" name="Freeform 50"/>
            <p:cNvSpPr>
              <a:spLocks/>
            </p:cNvSpPr>
            <p:nvPr/>
          </p:nvSpPr>
          <p:spPr bwMode="auto">
            <a:xfrm>
              <a:off x="3886116" y="4116223"/>
              <a:ext cx="131763" cy="244475"/>
            </a:xfrm>
            <a:custGeom>
              <a:avLst/>
              <a:gdLst/>
              <a:ahLst/>
              <a:cxnLst>
                <a:cxn ang="0">
                  <a:pos x="0" y="154"/>
                </a:cxn>
                <a:cxn ang="0">
                  <a:pos x="23" y="124"/>
                </a:cxn>
                <a:cxn ang="0">
                  <a:pos x="38" y="89"/>
                </a:cxn>
                <a:cxn ang="0">
                  <a:pos x="61" y="42"/>
                </a:cxn>
                <a:cxn ang="0">
                  <a:pos x="83" y="0"/>
                </a:cxn>
              </a:cxnLst>
              <a:rect l="0" t="0" r="r" b="b"/>
              <a:pathLst>
                <a:path w="83" h="154">
                  <a:moveTo>
                    <a:pt x="0" y="154"/>
                  </a:moveTo>
                  <a:lnTo>
                    <a:pt x="23" y="124"/>
                  </a:lnTo>
                  <a:lnTo>
                    <a:pt x="38" y="89"/>
                  </a:lnTo>
                  <a:lnTo>
                    <a:pt x="61" y="42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27" name="Freeform 51"/>
            <p:cNvSpPr>
              <a:spLocks/>
            </p:cNvSpPr>
            <p:nvPr/>
          </p:nvSpPr>
          <p:spPr bwMode="auto">
            <a:xfrm>
              <a:off x="4017878" y="3789198"/>
              <a:ext cx="131763" cy="327025"/>
            </a:xfrm>
            <a:custGeom>
              <a:avLst/>
              <a:gdLst/>
              <a:ahLst/>
              <a:cxnLst>
                <a:cxn ang="0">
                  <a:pos x="0" y="206"/>
                </a:cxn>
                <a:cxn ang="0">
                  <a:pos x="23" y="159"/>
                </a:cxn>
                <a:cxn ang="0">
                  <a:pos x="45" y="106"/>
                </a:cxn>
                <a:cxn ang="0">
                  <a:pos x="83" y="0"/>
                </a:cxn>
              </a:cxnLst>
              <a:rect l="0" t="0" r="r" b="b"/>
              <a:pathLst>
                <a:path w="83" h="206">
                  <a:moveTo>
                    <a:pt x="0" y="206"/>
                  </a:moveTo>
                  <a:lnTo>
                    <a:pt x="23" y="159"/>
                  </a:lnTo>
                  <a:lnTo>
                    <a:pt x="45" y="106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28" name="Freeform 52"/>
            <p:cNvSpPr>
              <a:spLocks/>
            </p:cNvSpPr>
            <p:nvPr/>
          </p:nvSpPr>
          <p:spPr bwMode="auto">
            <a:xfrm>
              <a:off x="4149641" y="3452648"/>
              <a:ext cx="119063" cy="336550"/>
            </a:xfrm>
            <a:custGeom>
              <a:avLst/>
              <a:gdLst/>
              <a:ahLst/>
              <a:cxnLst>
                <a:cxn ang="0">
                  <a:pos x="0" y="212"/>
                </a:cxn>
                <a:cxn ang="0">
                  <a:pos x="38" y="106"/>
                </a:cxn>
                <a:cxn ang="0">
                  <a:pos x="75" y="0"/>
                </a:cxn>
              </a:cxnLst>
              <a:rect l="0" t="0" r="r" b="b"/>
              <a:pathLst>
                <a:path w="75" h="212">
                  <a:moveTo>
                    <a:pt x="0" y="212"/>
                  </a:moveTo>
                  <a:lnTo>
                    <a:pt x="38" y="106"/>
                  </a:lnTo>
                  <a:lnTo>
                    <a:pt x="75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29" name="Freeform 53"/>
            <p:cNvSpPr>
              <a:spLocks/>
            </p:cNvSpPr>
            <p:nvPr/>
          </p:nvSpPr>
          <p:spPr bwMode="auto">
            <a:xfrm>
              <a:off x="4268703" y="3133560"/>
              <a:ext cx="131763" cy="319088"/>
            </a:xfrm>
            <a:custGeom>
              <a:avLst/>
              <a:gdLst/>
              <a:ahLst/>
              <a:cxnLst>
                <a:cxn ang="0">
                  <a:pos x="0" y="201"/>
                </a:cxn>
                <a:cxn ang="0">
                  <a:pos x="38" y="95"/>
                </a:cxn>
                <a:cxn ang="0">
                  <a:pos x="61" y="47"/>
                </a:cxn>
                <a:cxn ang="0">
                  <a:pos x="83" y="0"/>
                </a:cxn>
              </a:cxnLst>
              <a:rect l="0" t="0" r="r" b="b"/>
              <a:pathLst>
                <a:path w="83" h="201">
                  <a:moveTo>
                    <a:pt x="0" y="201"/>
                  </a:moveTo>
                  <a:lnTo>
                    <a:pt x="38" y="95"/>
                  </a:lnTo>
                  <a:lnTo>
                    <a:pt x="61" y="47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30" name="Freeform 54"/>
            <p:cNvSpPr>
              <a:spLocks/>
            </p:cNvSpPr>
            <p:nvPr/>
          </p:nvSpPr>
          <p:spPr bwMode="auto">
            <a:xfrm>
              <a:off x="4400466" y="2881148"/>
              <a:ext cx="131763" cy="252413"/>
            </a:xfrm>
            <a:custGeom>
              <a:avLst/>
              <a:gdLst/>
              <a:ahLst/>
              <a:cxnLst>
                <a:cxn ang="0">
                  <a:pos x="0" y="159"/>
                </a:cxn>
                <a:cxn ang="0">
                  <a:pos x="38" y="77"/>
                </a:cxn>
                <a:cxn ang="0">
                  <a:pos x="83" y="0"/>
                </a:cxn>
              </a:cxnLst>
              <a:rect l="0" t="0" r="r" b="b"/>
              <a:pathLst>
                <a:path w="83" h="159">
                  <a:moveTo>
                    <a:pt x="0" y="159"/>
                  </a:moveTo>
                  <a:lnTo>
                    <a:pt x="38" y="77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31" name="Freeform 55"/>
            <p:cNvSpPr>
              <a:spLocks/>
            </p:cNvSpPr>
            <p:nvPr/>
          </p:nvSpPr>
          <p:spPr bwMode="auto">
            <a:xfrm>
              <a:off x="4532228" y="2693823"/>
              <a:ext cx="131763" cy="187325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38" y="53"/>
                </a:cxn>
                <a:cxn ang="0">
                  <a:pos x="83" y="0"/>
                </a:cxn>
              </a:cxnLst>
              <a:rect l="0" t="0" r="r" b="b"/>
              <a:pathLst>
                <a:path w="83" h="118">
                  <a:moveTo>
                    <a:pt x="0" y="118"/>
                  </a:moveTo>
                  <a:lnTo>
                    <a:pt x="38" y="53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32" name="Freeform 56"/>
            <p:cNvSpPr>
              <a:spLocks/>
            </p:cNvSpPr>
            <p:nvPr/>
          </p:nvSpPr>
          <p:spPr bwMode="auto">
            <a:xfrm>
              <a:off x="4663991" y="2590635"/>
              <a:ext cx="131763" cy="103188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38" y="24"/>
                </a:cxn>
                <a:cxn ang="0">
                  <a:pos x="83" y="0"/>
                </a:cxn>
              </a:cxnLst>
              <a:rect l="0" t="0" r="r" b="b"/>
              <a:pathLst>
                <a:path w="83" h="65">
                  <a:moveTo>
                    <a:pt x="0" y="65"/>
                  </a:moveTo>
                  <a:lnTo>
                    <a:pt x="38" y="24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33" name="Freeform 57"/>
            <p:cNvSpPr>
              <a:spLocks/>
            </p:cNvSpPr>
            <p:nvPr/>
          </p:nvSpPr>
          <p:spPr bwMode="auto">
            <a:xfrm>
              <a:off x="4795753" y="2573173"/>
              <a:ext cx="131763" cy="17463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37" y="0"/>
                </a:cxn>
                <a:cxn ang="0">
                  <a:pos x="83" y="0"/>
                </a:cxn>
              </a:cxnLst>
              <a:rect l="0" t="0" r="r" b="b"/>
              <a:pathLst>
                <a:path w="83" h="11">
                  <a:moveTo>
                    <a:pt x="0" y="11"/>
                  </a:moveTo>
                  <a:lnTo>
                    <a:pt x="37" y="0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34" name="Freeform 58"/>
            <p:cNvSpPr>
              <a:spLocks/>
            </p:cNvSpPr>
            <p:nvPr/>
          </p:nvSpPr>
          <p:spPr bwMode="auto">
            <a:xfrm>
              <a:off x="4927516" y="2573173"/>
              <a:ext cx="130175" cy="746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17"/>
                </a:cxn>
                <a:cxn ang="0">
                  <a:pos x="82" y="47"/>
                </a:cxn>
              </a:cxnLst>
              <a:rect l="0" t="0" r="r" b="b"/>
              <a:pathLst>
                <a:path w="82" h="47">
                  <a:moveTo>
                    <a:pt x="0" y="0"/>
                  </a:moveTo>
                  <a:lnTo>
                    <a:pt x="37" y="17"/>
                  </a:lnTo>
                  <a:lnTo>
                    <a:pt x="82" y="47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35" name="Freeform 59"/>
            <p:cNvSpPr>
              <a:spLocks/>
            </p:cNvSpPr>
            <p:nvPr/>
          </p:nvSpPr>
          <p:spPr bwMode="auto">
            <a:xfrm>
              <a:off x="5057691" y="2647785"/>
              <a:ext cx="131763" cy="1587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41"/>
                </a:cxn>
                <a:cxn ang="0">
                  <a:pos x="83" y="100"/>
                </a:cxn>
              </a:cxnLst>
              <a:rect l="0" t="0" r="r" b="b"/>
              <a:pathLst>
                <a:path w="83" h="100">
                  <a:moveTo>
                    <a:pt x="0" y="0"/>
                  </a:moveTo>
                  <a:lnTo>
                    <a:pt x="46" y="41"/>
                  </a:lnTo>
                  <a:lnTo>
                    <a:pt x="83" y="10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36" name="Freeform 60"/>
            <p:cNvSpPr>
              <a:spLocks/>
            </p:cNvSpPr>
            <p:nvPr/>
          </p:nvSpPr>
          <p:spPr bwMode="auto">
            <a:xfrm>
              <a:off x="5189453" y="2806535"/>
              <a:ext cx="120650" cy="2333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71"/>
                </a:cxn>
                <a:cxn ang="0">
                  <a:pos x="76" y="147"/>
                </a:cxn>
              </a:cxnLst>
              <a:rect l="0" t="0" r="r" b="b"/>
              <a:pathLst>
                <a:path w="76" h="147">
                  <a:moveTo>
                    <a:pt x="0" y="0"/>
                  </a:moveTo>
                  <a:lnTo>
                    <a:pt x="38" y="71"/>
                  </a:lnTo>
                  <a:lnTo>
                    <a:pt x="76" y="147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37" name="Freeform 61"/>
            <p:cNvSpPr>
              <a:spLocks/>
            </p:cNvSpPr>
            <p:nvPr/>
          </p:nvSpPr>
          <p:spPr bwMode="auto">
            <a:xfrm>
              <a:off x="5310103" y="3039898"/>
              <a:ext cx="130175" cy="2905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89"/>
                </a:cxn>
                <a:cxn ang="0">
                  <a:pos x="82" y="183"/>
                </a:cxn>
              </a:cxnLst>
              <a:rect l="0" t="0" r="r" b="b"/>
              <a:pathLst>
                <a:path w="82" h="183">
                  <a:moveTo>
                    <a:pt x="0" y="0"/>
                  </a:moveTo>
                  <a:lnTo>
                    <a:pt x="37" y="89"/>
                  </a:lnTo>
                  <a:lnTo>
                    <a:pt x="82" y="183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38" name="Freeform 62"/>
            <p:cNvSpPr>
              <a:spLocks/>
            </p:cNvSpPr>
            <p:nvPr/>
          </p:nvSpPr>
          <p:spPr bwMode="auto">
            <a:xfrm>
              <a:off x="5440278" y="3330410"/>
              <a:ext cx="131763" cy="336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106"/>
                </a:cxn>
                <a:cxn ang="0">
                  <a:pos x="83" y="212"/>
                </a:cxn>
              </a:cxnLst>
              <a:rect l="0" t="0" r="r" b="b"/>
              <a:pathLst>
                <a:path w="83" h="212">
                  <a:moveTo>
                    <a:pt x="0" y="0"/>
                  </a:moveTo>
                  <a:lnTo>
                    <a:pt x="38" y="106"/>
                  </a:lnTo>
                  <a:lnTo>
                    <a:pt x="83" y="212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39" name="Freeform 63"/>
            <p:cNvSpPr>
              <a:spLocks/>
            </p:cNvSpPr>
            <p:nvPr/>
          </p:nvSpPr>
          <p:spPr bwMode="auto">
            <a:xfrm>
              <a:off x="5572041" y="3666960"/>
              <a:ext cx="131763" cy="338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106"/>
                </a:cxn>
                <a:cxn ang="0">
                  <a:pos x="83" y="213"/>
                </a:cxn>
              </a:cxnLst>
              <a:rect l="0" t="0" r="r" b="b"/>
              <a:pathLst>
                <a:path w="83" h="213">
                  <a:moveTo>
                    <a:pt x="0" y="0"/>
                  </a:moveTo>
                  <a:lnTo>
                    <a:pt x="38" y="106"/>
                  </a:lnTo>
                  <a:lnTo>
                    <a:pt x="83" y="213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40" name="Freeform 64"/>
            <p:cNvSpPr>
              <a:spLocks/>
            </p:cNvSpPr>
            <p:nvPr/>
          </p:nvSpPr>
          <p:spPr bwMode="auto">
            <a:xfrm>
              <a:off x="5703803" y="4005098"/>
              <a:ext cx="131763" cy="279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94"/>
                </a:cxn>
                <a:cxn ang="0">
                  <a:pos x="60" y="141"/>
                </a:cxn>
                <a:cxn ang="0">
                  <a:pos x="83" y="176"/>
                </a:cxn>
              </a:cxnLst>
              <a:rect l="0" t="0" r="r" b="b"/>
              <a:pathLst>
                <a:path w="83" h="176">
                  <a:moveTo>
                    <a:pt x="0" y="0"/>
                  </a:moveTo>
                  <a:lnTo>
                    <a:pt x="38" y="94"/>
                  </a:lnTo>
                  <a:lnTo>
                    <a:pt x="60" y="141"/>
                  </a:lnTo>
                  <a:lnTo>
                    <a:pt x="83" y="176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41" name="Freeform 65"/>
            <p:cNvSpPr>
              <a:spLocks/>
            </p:cNvSpPr>
            <p:nvPr/>
          </p:nvSpPr>
          <p:spPr bwMode="auto">
            <a:xfrm>
              <a:off x="5835566" y="4284498"/>
              <a:ext cx="131763" cy="1603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36"/>
                </a:cxn>
                <a:cxn ang="0">
                  <a:pos x="38" y="65"/>
                </a:cxn>
                <a:cxn ang="0">
                  <a:pos x="60" y="89"/>
                </a:cxn>
                <a:cxn ang="0">
                  <a:pos x="83" y="101"/>
                </a:cxn>
              </a:cxnLst>
              <a:rect l="0" t="0" r="r" b="b"/>
              <a:pathLst>
                <a:path w="83" h="101">
                  <a:moveTo>
                    <a:pt x="0" y="0"/>
                  </a:moveTo>
                  <a:lnTo>
                    <a:pt x="23" y="36"/>
                  </a:lnTo>
                  <a:lnTo>
                    <a:pt x="38" y="65"/>
                  </a:lnTo>
                  <a:lnTo>
                    <a:pt x="60" y="89"/>
                  </a:lnTo>
                  <a:lnTo>
                    <a:pt x="83" y="101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85461" name="Object 8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50810268"/>
                </p:ext>
              </p:extLst>
            </p:nvPr>
          </p:nvGraphicFramePr>
          <p:xfrm>
            <a:off x="5776418" y="5449723"/>
            <a:ext cx="436563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5" name="Equation" r:id="rId14" imgW="380835" imgH="203112" progId="Equation.DSMT4">
                    <p:embed/>
                  </p:oleObj>
                </mc:Choice>
                <mc:Fallback>
                  <p:oleObj name="Equation" r:id="rId14" imgW="380835" imgH="203112" progId="Equation.DSMT4">
                    <p:embed/>
                    <p:pic>
                      <p:nvPicPr>
                        <p:cNvPr id="0" name="Picture 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76418" y="5449723"/>
                          <a:ext cx="436563" cy="3365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5462" name="Line 86"/>
            <p:cNvSpPr>
              <a:spLocks noChangeShapeType="1"/>
            </p:cNvSpPr>
            <p:nvPr/>
          </p:nvSpPr>
          <p:spPr bwMode="auto">
            <a:xfrm>
              <a:off x="5971680" y="5092535"/>
              <a:ext cx="50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" name="Slide Number Placeholder 6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DBCFDB-FD7F-4BFE-8868-1C760D5FDA6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3" name="Text Box 22"/>
          <p:cNvSpPr txBox="1">
            <a:spLocks noChangeArrowheads="1"/>
          </p:cNvSpPr>
          <p:nvPr/>
        </p:nvSpPr>
        <p:spPr bwMode="auto">
          <a:xfrm>
            <a:off x="1733047" y="107281"/>
            <a:ext cx="5594183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Standing Wave Pattern (cont.)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355" y="774604"/>
            <a:ext cx="8379217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solidFill>
                  <a:srgbClr val="0000FF"/>
                </a:solidFill>
              </a:rPr>
              <a:t>For a </a:t>
            </a:r>
            <a:r>
              <a:rPr lang="en-US" b="1" u="sng" dirty="0">
                <a:solidFill>
                  <a:srgbClr val="0000FF"/>
                </a:solidFill>
              </a:rPr>
              <a:t>real</a:t>
            </a:r>
            <a:r>
              <a:rPr lang="en-US" b="1" dirty="0">
                <a:solidFill>
                  <a:srgbClr val="0000FF"/>
                </a:solidFill>
              </a:rPr>
              <a:t> load 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1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b="1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="1" dirty="0">
                <a:solidFill>
                  <a:srgbClr val="0000FF"/>
                </a:solidFill>
              </a:rPr>
              <a:t>): </a:t>
            </a:r>
          </a:p>
          <a:p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</a:t>
            </a:r>
            <a:r>
              <a:rPr lang="en-US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r>
              <a:rPr lang="en-US" dirty="0">
                <a:solidFill>
                  <a:srgbClr val="0000FF"/>
                </a:solidFill>
                <a:sym typeface="Symbol"/>
              </a:rPr>
              <a:t> is real, and </a:t>
            </a:r>
            <a:r>
              <a:rPr lang="en-US" dirty="0">
                <a:solidFill>
                  <a:srgbClr val="0000FF"/>
                </a:solidFill>
              </a:rPr>
              <a:t>there is always a voltage maximum or minimum at the load (</a:t>
            </a:r>
            <a:r>
              <a:rPr 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r>
              <a:rPr lang="en-US" dirty="0">
                <a:solidFill>
                  <a:srgbClr val="0000FF"/>
                </a:solidFill>
              </a:rPr>
              <a:t>).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82361"/>
              </p:ext>
            </p:extLst>
          </p:nvPr>
        </p:nvGraphicFramePr>
        <p:xfrm>
          <a:off x="293688" y="1682750"/>
          <a:ext cx="678497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" name="Equation" r:id="rId16" imgW="3886200" imgH="228600" progId="Equation.DSMT4">
                  <p:embed/>
                </p:oleObj>
              </mc:Choice>
              <mc:Fallback>
                <p:oleObj name="Equation" r:id="rId16" imgW="3886200" imgH="228600" progId="Equation.DSMT4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8" y="1682750"/>
                        <a:ext cx="6784975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965259"/>
              </p:ext>
            </p:extLst>
          </p:nvPr>
        </p:nvGraphicFramePr>
        <p:xfrm>
          <a:off x="300038" y="2227263"/>
          <a:ext cx="6943725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7" name="Equation" r:id="rId18" imgW="3822480" imgH="228600" progId="Equation.DSMT4">
                  <p:embed/>
                </p:oleObj>
              </mc:Choice>
              <mc:Fallback>
                <p:oleObj name="Equation" r:id="rId18" imgW="3822480" imgH="228600" progId="Equation.DSMT4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2227263"/>
                        <a:ext cx="6943725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49705" y="4836695"/>
            <a:ext cx="2053767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Illustration: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17142"/>
              </p:ext>
            </p:extLst>
          </p:nvPr>
        </p:nvGraphicFramePr>
        <p:xfrm>
          <a:off x="2286966" y="5922796"/>
          <a:ext cx="2090236" cy="650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8" name="Equation" r:id="rId20" imgW="1990598" imgH="619006" progId="Equation.DSMT4">
                  <p:embed/>
                </p:oleObj>
              </mc:Choice>
              <mc:Fallback>
                <p:oleObj name="Equation" r:id="rId20" imgW="1990598" imgH="619006" progId="Equation.DSMT4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966" y="5922796"/>
                        <a:ext cx="2090236" cy="6500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8455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799695"/>
              </p:ext>
            </p:extLst>
          </p:nvPr>
        </p:nvGraphicFramePr>
        <p:xfrm>
          <a:off x="7216614" y="1745571"/>
          <a:ext cx="1831592" cy="327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9" name="Equation" r:id="rId22" imgW="1422360" imgH="253800" progId="Equation.DSMT4">
                  <p:embed/>
                </p:oleObj>
              </mc:Choice>
              <mc:Fallback>
                <p:oleObj name="Equation" r:id="rId22" imgW="1422360" imgH="253800" progId="Equation.DSMT4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6614" y="1745571"/>
                        <a:ext cx="1831592" cy="3270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8456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324667"/>
              </p:ext>
            </p:extLst>
          </p:nvPr>
        </p:nvGraphicFramePr>
        <p:xfrm>
          <a:off x="7423511" y="2252844"/>
          <a:ext cx="1634645" cy="333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" name="Equation" r:id="rId24" imgW="1244520" imgH="253800" progId="Equation.DSMT4">
                  <p:embed/>
                </p:oleObj>
              </mc:Choice>
              <mc:Fallback>
                <p:oleObj name="Equation" r:id="rId24" imgW="1244520" imgH="253800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3511" y="2252844"/>
                        <a:ext cx="1634645" cy="3336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Down Arrow 57"/>
          <p:cNvSpPr/>
          <p:nvPr/>
        </p:nvSpPr>
        <p:spPr>
          <a:xfrm flipV="1">
            <a:off x="7870371" y="2775858"/>
            <a:ext cx="261257" cy="413657"/>
          </a:xfrm>
          <a:prstGeom prst="downArrow">
            <a:avLst/>
          </a:prstGeom>
          <a:solidFill>
            <a:srgbClr val="00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6897085" y="3263538"/>
            <a:ext cx="2246915" cy="471850"/>
            <a:chOff x="6897085" y="3263538"/>
            <a:chExt cx="2246915" cy="471850"/>
          </a:xfrm>
        </p:grpSpPr>
        <p:sp>
          <p:nvSpPr>
            <p:cNvPr id="59" name="TextBox 58"/>
            <p:cNvSpPr txBox="1"/>
            <p:nvPr/>
          </p:nvSpPr>
          <p:spPr>
            <a:xfrm>
              <a:off x="6897085" y="3263538"/>
              <a:ext cx="22469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The equations in parenthesis are </a:t>
              </a:r>
              <a:r>
                <a:rPr lang="en-US" sz="1200" dirty="0"/>
                <a:t>satisfied </a:t>
              </a:r>
              <a:r>
                <a:rPr lang="en-US" sz="1200" dirty="0" smtClean="0"/>
                <a:t>for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0294614"/>
                </p:ext>
              </p:extLst>
            </p:nvPr>
          </p:nvGraphicFramePr>
          <p:xfrm>
            <a:off x="8054975" y="3462338"/>
            <a:ext cx="806450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81" name="Equation" r:id="rId26" imgW="711000" imgH="241200" progId="Equation.DSMT4">
                    <p:embed/>
                  </p:oleObj>
                </mc:Choice>
                <mc:Fallback>
                  <p:oleObj name="Equation" r:id="rId26" imgW="71100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8054975" y="3462338"/>
                          <a:ext cx="806450" cy="2730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629742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65" name="Text Box 57"/>
          <p:cNvSpPr txBox="1">
            <a:spLocks noChangeArrowheads="1"/>
          </p:cNvSpPr>
          <p:nvPr/>
        </p:nvSpPr>
        <p:spPr bwMode="auto">
          <a:xfrm>
            <a:off x="1428746" y="180975"/>
            <a:ext cx="6745186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Standing Wave Ratio: Real Load</a:t>
            </a:r>
          </a:p>
        </p:txBody>
      </p:sp>
      <p:sp>
        <p:nvSpPr>
          <p:cNvPr id="503866" name="Text Box 58"/>
          <p:cNvSpPr txBox="1">
            <a:spLocks noChangeArrowheads="1"/>
          </p:cNvSpPr>
          <p:nvPr/>
        </p:nvSpPr>
        <p:spPr bwMode="auto">
          <a:xfrm>
            <a:off x="692150" y="954088"/>
            <a:ext cx="4475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Special case of a real load impedance</a:t>
            </a:r>
          </a:p>
        </p:txBody>
      </p:sp>
      <p:graphicFrame>
        <p:nvGraphicFramePr>
          <p:cNvPr id="503867" name="Object 59"/>
          <p:cNvGraphicFramePr>
            <a:graphicFrameLocks noChangeAspect="1"/>
          </p:cNvGraphicFramePr>
          <p:nvPr/>
        </p:nvGraphicFramePr>
        <p:xfrm>
          <a:off x="5246463" y="956419"/>
          <a:ext cx="1001938" cy="451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4" name="Equation" r:id="rId4" imgW="508000" imgH="228600" progId="Equation.DSMT4">
                  <p:embed/>
                </p:oleObj>
              </mc:Choice>
              <mc:Fallback>
                <p:oleObj name="Equation" r:id="rId4" imgW="508000" imgH="228600" progId="Equation.DSMT4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6463" y="956419"/>
                        <a:ext cx="1001938" cy="45163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868" name="Object 60"/>
          <p:cNvGraphicFramePr>
            <a:graphicFrameLocks noChangeAspect="1"/>
          </p:cNvGraphicFramePr>
          <p:nvPr/>
        </p:nvGraphicFramePr>
        <p:xfrm>
          <a:off x="1279525" y="1574800"/>
          <a:ext cx="30321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5" name="Equation" r:id="rId6" imgW="1473200" imgH="431800" progId="Equation.DSMT4">
                  <p:embed/>
                </p:oleObj>
              </mc:Choice>
              <mc:Fallback>
                <p:oleObj name="Equation" r:id="rId6" imgW="1473200" imgH="431800" progId="Equation.DSMT4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525" y="1574800"/>
                        <a:ext cx="3032125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869" name="Object 61"/>
          <p:cNvGraphicFramePr>
            <a:graphicFrameLocks noChangeAspect="1"/>
          </p:cNvGraphicFramePr>
          <p:nvPr/>
        </p:nvGraphicFramePr>
        <p:xfrm>
          <a:off x="2378075" y="2506663"/>
          <a:ext cx="3816350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6" name="Equation" r:id="rId8" imgW="1854200" imgH="914400" progId="Equation.DSMT4">
                  <p:embed/>
                </p:oleObj>
              </mc:Choice>
              <mc:Fallback>
                <p:oleObj name="Equation" r:id="rId8" imgW="1854200" imgH="914400" progId="Equation.DSMT4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8075" y="2506663"/>
                        <a:ext cx="3816350" cy="188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3870" name="Text Box 62"/>
          <p:cNvSpPr txBox="1">
            <a:spLocks noChangeArrowheads="1"/>
          </p:cNvSpPr>
          <p:nvPr/>
        </p:nvSpPr>
        <p:spPr bwMode="auto">
          <a:xfrm>
            <a:off x="517525" y="5087938"/>
            <a:ext cx="10679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Case a:</a:t>
            </a:r>
          </a:p>
        </p:txBody>
      </p:sp>
      <p:graphicFrame>
        <p:nvGraphicFramePr>
          <p:cNvPr id="503871" name="Object 63"/>
          <p:cNvGraphicFramePr>
            <a:graphicFrameLocks noChangeAspect="1"/>
          </p:cNvGraphicFramePr>
          <p:nvPr/>
        </p:nvGraphicFramePr>
        <p:xfrm>
          <a:off x="1619250" y="5073650"/>
          <a:ext cx="101917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7" name="Equation" r:id="rId10" imgW="495085" imgH="228501" progId="Equation.DSMT4">
                  <p:embed/>
                </p:oleObj>
              </mc:Choice>
              <mc:Fallback>
                <p:oleObj name="Equation" r:id="rId10" imgW="495085" imgH="228501" progId="Equation.DSMT4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5073650"/>
                        <a:ext cx="101917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872" name="Object 64"/>
          <p:cNvGraphicFramePr>
            <a:graphicFrameLocks noChangeAspect="1"/>
          </p:cNvGraphicFramePr>
          <p:nvPr/>
        </p:nvGraphicFramePr>
        <p:xfrm>
          <a:off x="3113088" y="4649788"/>
          <a:ext cx="5159375" cy="172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8" name="Equation" r:id="rId12" imgW="2819400" imgH="939800" progId="Equation.DSMT4">
                  <p:embed/>
                </p:oleObj>
              </mc:Choice>
              <mc:Fallback>
                <p:oleObj name="Equation" r:id="rId12" imgW="2819400" imgH="939800" progId="Equation.DSMT4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088" y="4649788"/>
                        <a:ext cx="5159375" cy="172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3873" name="Line 65"/>
          <p:cNvSpPr>
            <a:spLocks noChangeShapeType="1"/>
          </p:cNvSpPr>
          <p:nvPr/>
        </p:nvSpPr>
        <p:spPr bwMode="auto">
          <a:xfrm flipV="1">
            <a:off x="6429375" y="5037138"/>
            <a:ext cx="349250" cy="4349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3874" name="Line 66"/>
          <p:cNvSpPr>
            <a:spLocks noChangeShapeType="1"/>
          </p:cNvSpPr>
          <p:nvPr/>
        </p:nvSpPr>
        <p:spPr bwMode="auto">
          <a:xfrm flipV="1">
            <a:off x="7710488" y="5089525"/>
            <a:ext cx="349250" cy="4349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3875" name="Line 67"/>
          <p:cNvSpPr>
            <a:spLocks noChangeShapeType="1"/>
          </p:cNvSpPr>
          <p:nvPr/>
        </p:nvSpPr>
        <p:spPr bwMode="auto">
          <a:xfrm flipV="1">
            <a:off x="7205663" y="5484813"/>
            <a:ext cx="349250" cy="4349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3876" name="Line 68"/>
          <p:cNvSpPr>
            <a:spLocks noChangeShapeType="1"/>
          </p:cNvSpPr>
          <p:nvPr/>
        </p:nvSpPr>
        <p:spPr bwMode="auto">
          <a:xfrm flipV="1">
            <a:off x="5857875" y="5508625"/>
            <a:ext cx="349250" cy="4349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DBCFDB-FD7F-4BFE-8868-1C760D5FDA6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8465</TotalTime>
  <Words>674</Words>
  <Application>Microsoft Office PowerPoint</Application>
  <PresentationFormat>On-screen Show (4:3)</PresentationFormat>
  <Paragraphs>131</Paragraphs>
  <Slides>22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Symbol</vt:lpstr>
      <vt:lpstr>Times New Roman</vt:lpstr>
      <vt:lpstr>Default Design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Engineering Computing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ramanzan</dc:creator>
  <cp:lastModifiedBy>Jackson, David R</cp:lastModifiedBy>
  <cp:revision>943</cp:revision>
  <dcterms:created xsi:type="dcterms:W3CDTF">2006-03-03T17:51:21Z</dcterms:created>
  <dcterms:modified xsi:type="dcterms:W3CDTF">2023-10-03T22:51:21Z</dcterms:modified>
</cp:coreProperties>
</file>