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8" r:id="rId2"/>
    <p:sldId id="328" r:id="rId3"/>
    <p:sldId id="393" r:id="rId4"/>
    <p:sldId id="401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400" r:id="rId18"/>
    <p:sldId id="382" r:id="rId19"/>
    <p:sldId id="394" r:id="rId20"/>
    <p:sldId id="392" r:id="rId21"/>
    <p:sldId id="383" r:id="rId22"/>
    <p:sldId id="384" r:id="rId23"/>
    <p:sldId id="385" r:id="rId24"/>
    <p:sldId id="386" r:id="rId25"/>
    <p:sldId id="387" r:id="rId26"/>
    <p:sldId id="402" r:id="rId27"/>
    <p:sldId id="388" r:id="rId28"/>
    <p:sldId id="399" r:id="rId29"/>
    <p:sldId id="389" r:id="rId30"/>
    <p:sldId id="395" r:id="rId31"/>
    <p:sldId id="396" r:id="rId32"/>
    <p:sldId id="390" r:id="rId33"/>
    <p:sldId id="397" r:id="rId34"/>
    <p:sldId id="391" r:id="rId35"/>
    <p:sldId id="398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FF00FF"/>
    <a:srgbClr val="008000"/>
    <a:srgbClr val="FFFF99"/>
    <a:srgbClr val="FFCCFF"/>
    <a:srgbClr val="CCFFFF"/>
    <a:srgbClr val="0099CC"/>
    <a:srgbClr val="FF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2" autoAdjust="0"/>
    <p:restoredTop sz="52886" autoAdjust="0"/>
  </p:normalViewPr>
  <p:slideViewPr>
    <p:cSldViewPr snapToGrid="0">
      <p:cViewPr>
        <p:scale>
          <a:sx n="100" d="100"/>
          <a:sy n="100" d="100"/>
        </p:scale>
        <p:origin x="261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1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1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85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3.wmf"/><Relationship Id="rId7" Type="http://schemas.openxmlformats.org/officeDocument/2006/relationships/image" Target="../media/image85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5" Type="http://schemas.openxmlformats.org/officeDocument/2006/relationships/image" Target="../media/image84.wmf"/><Relationship Id="rId4" Type="http://schemas.openxmlformats.org/officeDocument/2006/relationships/image" Target="../media/image9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7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12" Type="http://schemas.openxmlformats.org/officeDocument/2006/relationships/image" Target="../media/image106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11" Type="http://schemas.openxmlformats.org/officeDocument/2006/relationships/image" Target="../media/image105.wmf"/><Relationship Id="rId5" Type="http://schemas.openxmlformats.org/officeDocument/2006/relationships/image" Target="../media/image101.wmf"/><Relationship Id="rId10" Type="http://schemas.openxmlformats.org/officeDocument/2006/relationships/image" Target="../media/image84.wmf"/><Relationship Id="rId4" Type="http://schemas.openxmlformats.org/officeDocument/2006/relationships/image" Target="../media/image100.wmf"/><Relationship Id="rId9" Type="http://schemas.openxmlformats.org/officeDocument/2006/relationships/image" Target="../media/image83.wmf"/><Relationship Id="rId14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0.wmf"/><Relationship Id="rId4" Type="http://schemas.openxmlformats.org/officeDocument/2006/relationships/image" Target="../media/image11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33.wmf"/><Relationship Id="rId18" Type="http://schemas.openxmlformats.org/officeDocument/2006/relationships/image" Target="../media/image138.wmf"/><Relationship Id="rId3" Type="http://schemas.openxmlformats.org/officeDocument/2006/relationships/image" Target="../media/image123.wmf"/><Relationship Id="rId21" Type="http://schemas.openxmlformats.org/officeDocument/2006/relationships/image" Target="../media/image141.wmf"/><Relationship Id="rId7" Type="http://schemas.openxmlformats.org/officeDocument/2006/relationships/image" Target="../media/image127.wmf"/><Relationship Id="rId12" Type="http://schemas.openxmlformats.org/officeDocument/2006/relationships/image" Target="../media/image132.wmf"/><Relationship Id="rId17" Type="http://schemas.openxmlformats.org/officeDocument/2006/relationships/image" Target="../media/image137.wmf"/><Relationship Id="rId2" Type="http://schemas.openxmlformats.org/officeDocument/2006/relationships/image" Target="../media/image122.wmf"/><Relationship Id="rId16" Type="http://schemas.openxmlformats.org/officeDocument/2006/relationships/image" Target="../media/image136.wmf"/><Relationship Id="rId20" Type="http://schemas.openxmlformats.org/officeDocument/2006/relationships/image" Target="../media/image140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5" Type="http://schemas.openxmlformats.org/officeDocument/2006/relationships/image" Target="../media/image125.wmf"/><Relationship Id="rId15" Type="http://schemas.openxmlformats.org/officeDocument/2006/relationships/image" Target="../media/image135.wmf"/><Relationship Id="rId23" Type="http://schemas.openxmlformats.org/officeDocument/2006/relationships/image" Target="../media/image143.wmf"/><Relationship Id="rId10" Type="http://schemas.openxmlformats.org/officeDocument/2006/relationships/image" Target="../media/image130.wmf"/><Relationship Id="rId19" Type="http://schemas.openxmlformats.org/officeDocument/2006/relationships/image" Target="../media/image139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Relationship Id="rId14" Type="http://schemas.openxmlformats.org/officeDocument/2006/relationships/image" Target="../media/image134.wmf"/><Relationship Id="rId22" Type="http://schemas.openxmlformats.org/officeDocument/2006/relationships/image" Target="../media/image1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7" Type="http://schemas.openxmlformats.org/officeDocument/2006/relationships/image" Target="../media/image154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4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image" Target="../media/image184.wmf"/><Relationship Id="rId7" Type="http://schemas.openxmlformats.org/officeDocument/2006/relationships/image" Target="../media/image188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Relationship Id="rId9" Type="http://schemas.openxmlformats.org/officeDocument/2006/relationships/image" Target="../media/image19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3" Type="http://schemas.openxmlformats.org/officeDocument/2006/relationships/image" Target="../media/image100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97.wmf"/><Relationship Id="rId6" Type="http://schemas.openxmlformats.org/officeDocument/2006/relationships/image" Target="../media/image192.wmf"/><Relationship Id="rId5" Type="http://schemas.openxmlformats.org/officeDocument/2006/relationships/image" Target="../media/image158.wmf"/><Relationship Id="rId4" Type="http://schemas.openxmlformats.org/officeDocument/2006/relationships/image" Target="../media/image1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11.wmf"/><Relationship Id="rId10" Type="http://schemas.openxmlformats.org/officeDocument/2006/relationships/image" Target="../media/image38.wmf"/><Relationship Id="rId4" Type="http://schemas.openxmlformats.org/officeDocument/2006/relationships/image" Target="../media/image10.wmf"/><Relationship Id="rId9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9A3A8A6-648E-45B3-B587-A8529767B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7037F2-F6BD-4DC0-82B6-B9CB2EA04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9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89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58FED75-DE40-4B24-B34D-4B6E6972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7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31.wmf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62.bin"/><Relationship Id="rId26" Type="http://schemas.openxmlformats.org/officeDocument/2006/relationships/oleObject" Target="../embeddings/oleObject66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56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65.bin"/><Relationship Id="rId5" Type="http://schemas.openxmlformats.org/officeDocument/2006/relationships/image" Target="../media/image50.wmf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67.bin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55.wmf"/><Relationship Id="rId31" Type="http://schemas.openxmlformats.org/officeDocument/2006/relationships/image" Target="../media/image61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6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6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7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6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88.bin"/><Relationship Id="rId26" Type="http://schemas.openxmlformats.org/officeDocument/2006/relationships/image" Target="../media/image84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89.bin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80.wmf"/><Relationship Id="rId25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3.png"/><Relationship Id="rId29" Type="http://schemas.openxmlformats.org/officeDocument/2006/relationships/oleObject" Target="../embeddings/oleObject9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7.wmf"/><Relationship Id="rId24" Type="http://schemas.openxmlformats.org/officeDocument/2006/relationships/image" Target="../media/image83.wmf"/><Relationship Id="rId32" Type="http://schemas.openxmlformats.org/officeDocument/2006/relationships/image" Target="../media/image8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85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81.emf"/><Relationship Id="rId31" Type="http://schemas.openxmlformats.org/officeDocument/2006/relationships/oleObject" Target="../embeddings/oleObject9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6.bin"/><Relationship Id="rId22" Type="http://schemas.openxmlformats.org/officeDocument/2006/relationships/image" Target="../media/image82.wmf"/><Relationship Id="rId27" Type="http://schemas.openxmlformats.org/officeDocument/2006/relationships/oleObject" Target="../embeddings/oleObject92.bin"/><Relationship Id="rId30" Type="http://schemas.openxmlformats.org/officeDocument/2006/relationships/image" Target="../media/image8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85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9.wmf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4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98.bin"/><Relationship Id="rId5" Type="http://schemas.openxmlformats.org/officeDocument/2006/relationships/image" Target="../media/image88.wmf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3.png"/><Relationship Id="rId4" Type="http://schemas.openxmlformats.org/officeDocument/2006/relationships/oleObject" Target="../embeddings/oleObject95.bin"/><Relationship Id="rId9" Type="http://schemas.openxmlformats.org/officeDocument/2006/relationships/image" Target="../media/image90.wmf"/><Relationship Id="rId14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8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2.wmf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5.bin"/><Relationship Id="rId5" Type="http://schemas.openxmlformats.org/officeDocument/2006/relationships/image" Target="../media/image91.wmf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3.png"/><Relationship Id="rId19" Type="http://schemas.openxmlformats.org/officeDocument/2006/relationships/oleObject" Target="../embeddings/oleObject109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93.wmf"/><Relationship Id="rId14" Type="http://schemas.openxmlformats.org/officeDocument/2006/relationships/image" Target="../media/image8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7/Agilent_N5245A_PNA-X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01.wmf"/><Relationship Id="rId18" Type="http://schemas.openxmlformats.org/officeDocument/2006/relationships/image" Target="../media/image3.png"/><Relationship Id="rId26" Type="http://schemas.openxmlformats.org/officeDocument/2006/relationships/image" Target="../media/image105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118.bin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03.wmf"/><Relationship Id="rId25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6.bin"/><Relationship Id="rId20" Type="http://schemas.openxmlformats.org/officeDocument/2006/relationships/image" Target="../media/image104.wmf"/><Relationship Id="rId29" Type="http://schemas.openxmlformats.org/officeDocument/2006/relationships/oleObject" Target="../embeddings/oleObject12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0.wmf"/><Relationship Id="rId24" Type="http://schemas.openxmlformats.org/officeDocument/2006/relationships/image" Target="../media/image84.wmf"/><Relationship Id="rId32" Type="http://schemas.openxmlformats.org/officeDocument/2006/relationships/image" Target="../media/image108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23" Type="http://schemas.openxmlformats.org/officeDocument/2006/relationships/oleObject" Target="../embeddings/oleObject119.bin"/><Relationship Id="rId28" Type="http://schemas.openxmlformats.org/officeDocument/2006/relationships/image" Target="../media/image106.wmf"/><Relationship Id="rId10" Type="http://schemas.openxmlformats.org/officeDocument/2006/relationships/oleObject" Target="../embeddings/oleObject113.bin"/><Relationship Id="rId19" Type="http://schemas.openxmlformats.org/officeDocument/2006/relationships/oleObject" Target="../embeddings/oleObject117.bin"/><Relationship Id="rId31" Type="http://schemas.openxmlformats.org/officeDocument/2006/relationships/oleObject" Target="../embeddings/oleObject12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15.bin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121.bin"/><Relationship Id="rId30" Type="http://schemas.openxmlformats.org/officeDocument/2006/relationships/image" Target="../media/image10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15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0.wmf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image" Target="../media/image116.e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5.bin"/><Relationship Id="rId11" Type="http://schemas.openxmlformats.org/officeDocument/2006/relationships/oleObject" Target="../embeddings/oleObject127.bin"/><Relationship Id="rId5" Type="http://schemas.openxmlformats.org/officeDocument/2006/relationships/image" Target="../media/image109.wmf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131.bin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1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8.wmf"/><Relationship Id="rId12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5.bin"/><Relationship Id="rId5" Type="http://schemas.openxmlformats.org/officeDocument/2006/relationships/image" Target="../media/image117.wmf"/><Relationship Id="rId10" Type="http://schemas.openxmlformats.org/officeDocument/2006/relationships/image" Target="../media/image119.wmf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20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144.bin"/><Relationship Id="rId26" Type="http://schemas.openxmlformats.org/officeDocument/2006/relationships/image" Target="../media/image131.wmf"/><Relationship Id="rId39" Type="http://schemas.openxmlformats.org/officeDocument/2006/relationships/image" Target="../media/image137.wmf"/><Relationship Id="rId21" Type="http://schemas.openxmlformats.org/officeDocument/2006/relationships/oleObject" Target="../embeddings/oleObject146.bin"/><Relationship Id="rId34" Type="http://schemas.openxmlformats.org/officeDocument/2006/relationships/oleObject" Target="../embeddings/oleObject152.bin"/><Relationship Id="rId42" Type="http://schemas.openxmlformats.org/officeDocument/2006/relationships/oleObject" Target="../embeddings/oleObject156.bin"/><Relationship Id="rId47" Type="http://schemas.openxmlformats.org/officeDocument/2006/relationships/image" Target="../media/image141.wmf"/><Relationship Id="rId50" Type="http://schemas.openxmlformats.org/officeDocument/2006/relationships/oleObject" Target="../embeddings/oleObject160.bin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3.bin"/><Relationship Id="rId29" Type="http://schemas.openxmlformats.org/officeDocument/2006/relationships/oleObject" Target="../embeddings/oleObject150.bin"/><Relationship Id="rId11" Type="http://schemas.openxmlformats.org/officeDocument/2006/relationships/image" Target="../media/image124.wmf"/><Relationship Id="rId24" Type="http://schemas.openxmlformats.org/officeDocument/2006/relationships/image" Target="../media/image130.wmf"/><Relationship Id="rId32" Type="http://schemas.openxmlformats.org/officeDocument/2006/relationships/oleObject" Target="../embeddings/oleObject151.bin"/><Relationship Id="rId37" Type="http://schemas.openxmlformats.org/officeDocument/2006/relationships/image" Target="../media/image136.wmf"/><Relationship Id="rId40" Type="http://schemas.openxmlformats.org/officeDocument/2006/relationships/oleObject" Target="../embeddings/oleObject155.bin"/><Relationship Id="rId45" Type="http://schemas.openxmlformats.org/officeDocument/2006/relationships/image" Target="../media/image140.wmf"/><Relationship Id="rId5" Type="http://schemas.openxmlformats.org/officeDocument/2006/relationships/image" Target="../media/image121.wmf"/><Relationship Id="rId15" Type="http://schemas.openxmlformats.org/officeDocument/2006/relationships/image" Target="../media/image126.wmf"/><Relationship Id="rId23" Type="http://schemas.openxmlformats.org/officeDocument/2006/relationships/oleObject" Target="../embeddings/oleObject147.bin"/><Relationship Id="rId28" Type="http://schemas.openxmlformats.org/officeDocument/2006/relationships/image" Target="../media/image132.wmf"/><Relationship Id="rId36" Type="http://schemas.openxmlformats.org/officeDocument/2006/relationships/oleObject" Target="../embeddings/oleObject153.bin"/><Relationship Id="rId49" Type="http://schemas.openxmlformats.org/officeDocument/2006/relationships/image" Target="../media/image142.wmf"/><Relationship Id="rId10" Type="http://schemas.openxmlformats.org/officeDocument/2006/relationships/oleObject" Target="../embeddings/oleObject140.bin"/><Relationship Id="rId19" Type="http://schemas.openxmlformats.org/officeDocument/2006/relationships/oleObject" Target="../embeddings/oleObject145.bin"/><Relationship Id="rId31" Type="http://schemas.openxmlformats.org/officeDocument/2006/relationships/image" Target="../media/image3.png"/><Relationship Id="rId44" Type="http://schemas.openxmlformats.org/officeDocument/2006/relationships/oleObject" Target="../embeddings/oleObject157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42.bin"/><Relationship Id="rId22" Type="http://schemas.openxmlformats.org/officeDocument/2006/relationships/image" Target="../media/image129.wmf"/><Relationship Id="rId27" Type="http://schemas.openxmlformats.org/officeDocument/2006/relationships/oleObject" Target="../embeddings/oleObject149.bin"/><Relationship Id="rId30" Type="http://schemas.openxmlformats.org/officeDocument/2006/relationships/image" Target="../media/image133.wmf"/><Relationship Id="rId35" Type="http://schemas.openxmlformats.org/officeDocument/2006/relationships/image" Target="../media/image135.wmf"/><Relationship Id="rId43" Type="http://schemas.openxmlformats.org/officeDocument/2006/relationships/image" Target="../media/image139.wmf"/><Relationship Id="rId48" Type="http://schemas.openxmlformats.org/officeDocument/2006/relationships/oleObject" Target="../embeddings/oleObject159.bin"/><Relationship Id="rId8" Type="http://schemas.openxmlformats.org/officeDocument/2006/relationships/oleObject" Target="../embeddings/oleObject139.bin"/><Relationship Id="rId51" Type="http://schemas.openxmlformats.org/officeDocument/2006/relationships/image" Target="../media/image143.wmf"/><Relationship Id="rId3" Type="http://schemas.openxmlformats.org/officeDocument/2006/relationships/notesSlide" Target="../notesSlides/notesSlide24.xml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127.wmf"/><Relationship Id="rId25" Type="http://schemas.openxmlformats.org/officeDocument/2006/relationships/oleObject" Target="../embeddings/oleObject148.bin"/><Relationship Id="rId33" Type="http://schemas.openxmlformats.org/officeDocument/2006/relationships/image" Target="../media/image134.wmf"/><Relationship Id="rId38" Type="http://schemas.openxmlformats.org/officeDocument/2006/relationships/oleObject" Target="../embeddings/oleObject154.bin"/><Relationship Id="rId46" Type="http://schemas.openxmlformats.org/officeDocument/2006/relationships/oleObject" Target="../embeddings/oleObject158.bin"/><Relationship Id="rId20" Type="http://schemas.openxmlformats.org/officeDocument/2006/relationships/image" Target="../media/image128.wmf"/><Relationship Id="rId41" Type="http://schemas.openxmlformats.org/officeDocument/2006/relationships/image" Target="../media/image138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6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4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54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67.bin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3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6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4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5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58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5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5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6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168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10" Type="http://schemas.openxmlformats.org/officeDocument/2006/relationships/image" Target="../media/image16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6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oleObject" Target="../embeddings/oleObject191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7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9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10" Type="http://schemas.openxmlformats.org/officeDocument/2006/relationships/image" Target="../media/image17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7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oleObject" Target="../embeddings/oleObject197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0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7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7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9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oleObject" Target="../embeddings/oleObject204.bin"/><Relationship Id="rId18" Type="http://schemas.openxmlformats.org/officeDocument/2006/relationships/image" Target="../media/image188.wmf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208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185.wmf"/><Relationship Id="rId17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7.wmf"/><Relationship Id="rId20" Type="http://schemas.openxmlformats.org/officeDocument/2006/relationships/image" Target="../media/image189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203.bin"/><Relationship Id="rId5" Type="http://schemas.openxmlformats.org/officeDocument/2006/relationships/image" Target="../media/image182.wmf"/><Relationship Id="rId15" Type="http://schemas.openxmlformats.org/officeDocument/2006/relationships/oleObject" Target="../embeddings/oleObject205.bin"/><Relationship Id="rId10" Type="http://schemas.openxmlformats.org/officeDocument/2006/relationships/image" Target="../media/image184.wmf"/><Relationship Id="rId19" Type="http://schemas.openxmlformats.org/officeDocument/2006/relationships/oleObject" Target="../embeddings/oleObject207.bin"/><Relationship Id="rId4" Type="http://schemas.openxmlformats.org/officeDocument/2006/relationships/oleObject" Target="../embeddings/oleObject200.bin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186.wmf"/><Relationship Id="rId22" Type="http://schemas.openxmlformats.org/officeDocument/2006/relationships/image" Target="../media/image19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158.wmf"/><Relationship Id="rId18" Type="http://schemas.openxmlformats.org/officeDocument/2006/relationships/oleObject" Target="../embeddings/oleObject216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213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5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10.bin"/><Relationship Id="rId11" Type="http://schemas.openxmlformats.org/officeDocument/2006/relationships/image" Target="../media/image191.wmf"/><Relationship Id="rId5" Type="http://schemas.openxmlformats.org/officeDocument/2006/relationships/image" Target="../media/image97.wmf"/><Relationship Id="rId15" Type="http://schemas.openxmlformats.org/officeDocument/2006/relationships/image" Target="../media/image192.wmf"/><Relationship Id="rId10" Type="http://schemas.openxmlformats.org/officeDocument/2006/relationships/oleObject" Target="../embeddings/oleObject212.bin"/><Relationship Id="rId19" Type="http://schemas.openxmlformats.org/officeDocument/2006/relationships/image" Target="../media/image193.wmf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2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200400" y="3114675"/>
            <a:ext cx="56388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12           </a:t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 Lines</a:t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(Smith Chart)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10" descr="E:\My Documents\Classes\3317\Handouts\Smith chart1x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53" y="3092064"/>
            <a:ext cx="2446347" cy="31658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92053" y="247670"/>
            <a:ext cx="74132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</a:rPr>
              <a:t>ECE 3317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b="1" dirty="0">
                <a:solidFill>
                  <a:srgbClr val="0000FF"/>
                </a:solidFill>
              </a:rPr>
              <a:t>Applied Electromagnetic Waves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Prof. David R. Jackson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Fall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2826435" y="861630"/>
          <a:ext cx="3439713" cy="102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4" imgW="1905000" imgH="571500" progId="Equation.DSMT4">
                  <p:embed/>
                </p:oleObj>
              </mc:Choice>
              <mc:Fallback>
                <p:oleObj name="Equation" r:id="rId4" imgW="1905000" imgH="5715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435" y="861630"/>
                        <a:ext cx="3439713" cy="102295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1"/>
          <p:cNvSpPr txBox="1">
            <a:spLocks noChangeArrowheads="1"/>
          </p:cNvSpPr>
          <p:nvPr/>
        </p:nvSpPr>
        <p:spPr bwMode="auto">
          <a:xfrm>
            <a:off x="190500" y="2173288"/>
            <a:ext cx="4286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This defines the equation of a </a:t>
            </a:r>
            <a:r>
              <a:rPr lang="en-US" sz="2000" u="sng" dirty="0">
                <a:solidFill>
                  <a:srgbClr val="0000FF"/>
                </a:solidFill>
              </a:rPr>
              <a:t>circle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6147" name="Object 12"/>
          <p:cNvGraphicFramePr>
            <a:graphicFrameLocks noChangeAspect="1"/>
          </p:cNvGraphicFramePr>
          <p:nvPr/>
        </p:nvGraphicFramePr>
        <p:xfrm>
          <a:off x="284163" y="3084513"/>
          <a:ext cx="21891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6" imgW="1333500" imgH="482600" progId="Equation.DSMT4">
                  <p:embed/>
                </p:oleObj>
              </mc:Choice>
              <mc:Fallback>
                <p:oleObj name="Equation" r:id="rId6" imgW="1333500" imgH="4826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3084513"/>
                        <a:ext cx="218916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279400" y="2738438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Center:</a:t>
            </a: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279400" y="4341113"/>
            <a:ext cx="966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Radius:</a:t>
            </a:r>
          </a:p>
        </p:txBody>
      </p:sp>
      <p:graphicFrame>
        <p:nvGraphicFramePr>
          <p:cNvPr id="6148" name="Object 15"/>
          <p:cNvGraphicFramePr>
            <a:graphicFrameLocks noChangeAspect="1"/>
          </p:cNvGraphicFramePr>
          <p:nvPr/>
        </p:nvGraphicFramePr>
        <p:xfrm>
          <a:off x="330200" y="4865688"/>
          <a:ext cx="110331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8" imgW="710891" imgH="431613" progId="Equation.DSMT4">
                  <p:embed/>
                </p:oleObj>
              </mc:Choice>
              <mc:Fallback>
                <p:oleObj name="Equation" r:id="rId8" imgW="710891" imgH="431613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865688"/>
                        <a:ext cx="110331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1" name="Group 52"/>
          <p:cNvGrpSpPr>
            <a:grpSpLocks/>
          </p:cNvGrpSpPr>
          <p:nvPr/>
        </p:nvGrpSpPr>
        <p:grpSpPr bwMode="auto">
          <a:xfrm>
            <a:off x="2374900" y="3063878"/>
            <a:ext cx="5607050" cy="3573466"/>
            <a:chOff x="1172" y="2018"/>
            <a:chExt cx="3532" cy="2251"/>
          </a:xfrm>
        </p:grpSpPr>
        <p:sp>
          <p:nvSpPr>
            <p:cNvPr id="616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72" y="2528"/>
              <a:ext cx="3532" cy="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2012" y="2480"/>
              <a:ext cx="1546" cy="15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2789" y="2322"/>
              <a:ext cx="0" cy="19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V="1">
              <a:off x="1706" y="3236"/>
              <a:ext cx="2198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50" name="Object 23"/>
            <p:cNvGraphicFramePr>
              <a:graphicFrameLocks noChangeAspect="1"/>
            </p:cNvGraphicFramePr>
            <p:nvPr/>
          </p:nvGraphicFramePr>
          <p:xfrm>
            <a:off x="3992" y="3106"/>
            <a:ext cx="568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3" name="Equation" r:id="rId10" imgW="545626" imgH="253780" progId="Equation.DSMT4">
                    <p:embed/>
                  </p:oleObj>
                </mc:Choice>
                <mc:Fallback>
                  <p:oleObj name="Equation" r:id="rId10" imgW="545626" imgH="253780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2" y="3106"/>
                          <a:ext cx="568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24"/>
            <p:cNvGraphicFramePr>
              <a:graphicFrameLocks noChangeAspect="1"/>
            </p:cNvGraphicFramePr>
            <p:nvPr/>
          </p:nvGraphicFramePr>
          <p:xfrm>
            <a:off x="2537" y="2018"/>
            <a:ext cx="555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4" name="Equation" r:id="rId12" imgW="533169" imgH="253890" progId="Equation.DSMT4">
                    <p:embed/>
                  </p:oleObj>
                </mc:Choice>
                <mc:Fallback>
                  <p:oleObj name="Equation" r:id="rId12" imgW="533169" imgH="253890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7" y="2018"/>
                          <a:ext cx="555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Oval 36"/>
            <p:cNvSpPr>
              <a:spLocks noChangeArrowheads="1"/>
            </p:cNvSpPr>
            <p:nvPr/>
          </p:nvSpPr>
          <p:spPr bwMode="auto">
            <a:xfrm>
              <a:off x="2800" y="2864"/>
              <a:ext cx="760" cy="76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37"/>
            <p:cNvSpPr>
              <a:spLocks noChangeArrowheads="1"/>
            </p:cNvSpPr>
            <p:nvPr/>
          </p:nvSpPr>
          <p:spPr bwMode="auto">
            <a:xfrm>
              <a:off x="3128" y="3032"/>
              <a:ext cx="424" cy="42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39"/>
            <p:cNvSpPr>
              <a:spLocks noChangeArrowheads="1"/>
            </p:cNvSpPr>
            <p:nvPr/>
          </p:nvSpPr>
          <p:spPr bwMode="auto">
            <a:xfrm>
              <a:off x="2320" y="2664"/>
              <a:ext cx="1224" cy="11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52" name="Object 40"/>
            <p:cNvGraphicFramePr>
              <a:graphicFrameLocks noChangeAspect="1"/>
            </p:cNvGraphicFramePr>
            <p:nvPr/>
          </p:nvGraphicFramePr>
          <p:xfrm>
            <a:off x="1451" y="2442"/>
            <a:ext cx="397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5" name="Equation" r:id="rId14" imgW="469696" imgH="241195" progId="Equation.DSMT4">
                    <p:embed/>
                  </p:oleObj>
                </mc:Choice>
                <mc:Fallback>
                  <p:oleObj name="Equation" r:id="rId14" imgW="469696" imgH="241195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2442"/>
                          <a:ext cx="397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0" name="Line 41"/>
            <p:cNvSpPr>
              <a:spLocks noChangeShapeType="1"/>
            </p:cNvSpPr>
            <p:nvPr/>
          </p:nvSpPr>
          <p:spPr bwMode="auto">
            <a:xfrm>
              <a:off x="1856" y="2576"/>
              <a:ext cx="304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53" name="Object 42"/>
            <p:cNvGraphicFramePr>
              <a:graphicFrameLocks noChangeAspect="1"/>
            </p:cNvGraphicFramePr>
            <p:nvPr/>
          </p:nvGraphicFramePr>
          <p:xfrm>
            <a:off x="3341" y="2234"/>
            <a:ext cx="376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6" name="Equation" r:id="rId16" imgW="444307" imgH="241195" progId="Equation.DSMT4">
                    <p:embed/>
                  </p:oleObj>
                </mc:Choice>
                <mc:Fallback>
                  <p:oleObj name="Equation" r:id="rId16" imgW="444307" imgH="241195" progId="Equation.DSMT4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" y="2234"/>
                          <a:ext cx="376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1" name="Line 43"/>
            <p:cNvSpPr>
              <a:spLocks noChangeShapeType="1"/>
            </p:cNvSpPr>
            <p:nvPr/>
          </p:nvSpPr>
          <p:spPr bwMode="auto">
            <a:xfrm flipH="1">
              <a:off x="3112" y="2440"/>
              <a:ext cx="304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54" name="Object 44"/>
            <p:cNvGraphicFramePr>
              <a:graphicFrameLocks noChangeAspect="1"/>
            </p:cNvGraphicFramePr>
            <p:nvPr/>
          </p:nvGraphicFramePr>
          <p:xfrm>
            <a:off x="4048" y="2394"/>
            <a:ext cx="386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7" name="Equation" r:id="rId18" imgW="457200" imgH="241300" progId="Equation.DSMT4">
                    <p:embed/>
                  </p:oleObj>
                </mc:Choice>
                <mc:Fallback>
                  <p:oleObj name="Equation" r:id="rId18" imgW="457200" imgH="241300" progId="Equation.DSMT4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394"/>
                          <a:ext cx="386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Line 45"/>
            <p:cNvSpPr>
              <a:spLocks noChangeShapeType="1"/>
            </p:cNvSpPr>
            <p:nvPr/>
          </p:nvSpPr>
          <p:spPr bwMode="auto">
            <a:xfrm flipH="1">
              <a:off x="3384" y="2560"/>
              <a:ext cx="656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55" name="Object 46"/>
            <p:cNvGraphicFramePr>
              <a:graphicFrameLocks noChangeAspect="1"/>
            </p:cNvGraphicFramePr>
            <p:nvPr/>
          </p:nvGraphicFramePr>
          <p:xfrm>
            <a:off x="1546" y="3778"/>
            <a:ext cx="495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8" name="Equation" r:id="rId20" imgW="583947" imgH="241195" progId="Equation.DSMT4">
                    <p:embed/>
                  </p:oleObj>
                </mc:Choice>
                <mc:Fallback>
                  <p:oleObj name="Equation" r:id="rId20" imgW="583947" imgH="241195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6" y="3778"/>
                          <a:ext cx="495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3" name="Line 47"/>
            <p:cNvSpPr>
              <a:spLocks noChangeShapeType="1"/>
            </p:cNvSpPr>
            <p:nvPr/>
          </p:nvSpPr>
          <p:spPr bwMode="auto">
            <a:xfrm flipV="1">
              <a:off x="1992" y="3488"/>
              <a:ext cx="3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Oval 48"/>
            <p:cNvSpPr>
              <a:spLocks noChangeArrowheads="1"/>
            </p:cNvSpPr>
            <p:nvPr/>
          </p:nvSpPr>
          <p:spPr bwMode="auto">
            <a:xfrm>
              <a:off x="3528" y="320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56" name="Object 49"/>
            <p:cNvGraphicFramePr>
              <a:graphicFrameLocks noChangeAspect="1"/>
            </p:cNvGraphicFramePr>
            <p:nvPr/>
          </p:nvGraphicFramePr>
          <p:xfrm>
            <a:off x="3963" y="3634"/>
            <a:ext cx="429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9" name="Equation" r:id="rId22" imgW="508000" imgH="241300" progId="Equation.DSMT4">
                    <p:embed/>
                  </p:oleObj>
                </mc:Choice>
                <mc:Fallback>
                  <p:oleObj name="Equation" r:id="rId22" imgW="508000" imgH="241300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3" y="3634"/>
                          <a:ext cx="429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5" name="Line 50"/>
            <p:cNvSpPr>
              <a:spLocks noChangeShapeType="1"/>
            </p:cNvSpPr>
            <p:nvPr/>
          </p:nvSpPr>
          <p:spPr bwMode="auto">
            <a:xfrm flipH="1" flipV="1">
              <a:off x="3600" y="3288"/>
              <a:ext cx="336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9" name="Object 51"/>
          <p:cNvGraphicFramePr>
            <a:graphicFrameLocks noChangeAspect="1"/>
          </p:cNvGraphicFramePr>
          <p:nvPr/>
        </p:nvGraphicFramePr>
        <p:xfrm>
          <a:off x="7027187" y="2477339"/>
          <a:ext cx="919384" cy="3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24" imgW="622030" imgH="228501" progId="Equation.DSMT4">
                  <p:embed/>
                </p:oleObj>
              </mc:Choice>
              <mc:Fallback>
                <p:oleObj name="Equation" r:id="rId24" imgW="622030" imgH="228501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187" y="2477339"/>
                        <a:ext cx="919384" cy="3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 Box 53"/>
          <p:cNvSpPr txBox="1">
            <a:spLocks noChangeArrowheads="1"/>
          </p:cNvSpPr>
          <p:nvPr/>
        </p:nvSpPr>
        <p:spPr bwMode="auto">
          <a:xfrm>
            <a:off x="7141482" y="207939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801304" y="1196975"/>
          <a:ext cx="1813203" cy="348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26" imgW="1320227" imgH="253890" progId="Equation.DSMT4">
                  <p:embed/>
                </p:oleObj>
              </mc:Choice>
              <mc:Fallback>
                <p:oleObj name="Equation" r:id="rId26" imgW="1320227" imgH="25389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304" y="1196975"/>
                        <a:ext cx="1813203" cy="348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332797" y="2808515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(All circles go through </a:t>
            </a:r>
            <a:r>
              <a:rPr lang="en-US" sz="1400" dirty="0">
                <a:latin typeface="+mn-lt"/>
              </a:rPr>
              <a:t>(1,0)</a:t>
            </a:r>
            <a:r>
              <a:rPr lang="en-US" sz="1400" dirty="0"/>
              <a:t>.)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178465"/>
              </p:ext>
            </p:extLst>
          </p:nvPr>
        </p:nvGraphicFramePr>
        <p:xfrm>
          <a:off x="2870653" y="943202"/>
          <a:ext cx="31829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4" imgW="1485900" imgH="508000" progId="Equation.DSMT4">
                  <p:embed/>
                </p:oleObj>
              </mc:Choice>
              <mc:Fallback>
                <p:oleObj name="Equation" r:id="rId4" imgW="1485900" imgH="5080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653" y="943202"/>
                        <a:ext cx="3182938" cy="1079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31"/>
          <p:cNvSpPr txBox="1">
            <a:spLocks noChangeArrowheads="1"/>
          </p:cNvSpPr>
          <p:nvPr/>
        </p:nvSpPr>
        <p:spPr bwMode="auto">
          <a:xfrm>
            <a:off x="349250" y="2290763"/>
            <a:ext cx="6676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Next, we </a:t>
            </a:r>
            <a:r>
              <a:rPr lang="en-US" sz="2000" u="sng" dirty="0">
                <a:solidFill>
                  <a:srgbClr val="0000FF"/>
                </a:solidFill>
              </a:rPr>
              <a:t>eliminate the resistance</a:t>
            </a:r>
            <a:r>
              <a:rPr lang="en-US" sz="2000" dirty="0">
                <a:solidFill>
                  <a:srgbClr val="0000FF"/>
                </a:solidFill>
              </a:rPr>
              <a:t> from the two equations.</a:t>
            </a:r>
          </a:p>
        </p:txBody>
      </p:sp>
      <p:sp>
        <p:nvSpPr>
          <p:cNvPr id="7175" name="Text Box 32"/>
          <p:cNvSpPr txBox="1">
            <a:spLocks noChangeArrowheads="1"/>
          </p:cNvSpPr>
          <p:nvPr/>
        </p:nvSpPr>
        <p:spPr bwMode="auto">
          <a:xfrm>
            <a:off x="352425" y="2894013"/>
            <a:ext cx="37016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From the second one we have:</a:t>
            </a:r>
          </a:p>
        </p:txBody>
      </p:sp>
      <p:graphicFrame>
        <p:nvGraphicFramePr>
          <p:cNvPr id="7171" name="Object 33"/>
          <p:cNvGraphicFramePr>
            <a:graphicFrameLocks noChangeAspect="1"/>
          </p:cNvGraphicFramePr>
          <p:nvPr/>
        </p:nvGraphicFramePr>
        <p:xfrm>
          <a:off x="2768600" y="3402013"/>
          <a:ext cx="2692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6" imgW="1257300" imgH="457200" progId="Equation.DSMT4">
                  <p:embed/>
                </p:oleObj>
              </mc:Choice>
              <mc:Fallback>
                <p:oleObj name="Equation" r:id="rId6" imgW="1257300" imgH="457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3402013"/>
                        <a:ext cx="2692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34"/>
          <p:cNvSpPr txBox="1">
            <a:spLocks noChangeArrowheads="1"/>
          </p:cNvSpPr>
          <p:nvPr/>
        </p:nvSpPr>
        <p:spPr bwMode="auto">
          <a:xfrm>
            <a:off x="415925" y="4710113"/>
            <a:ext cx="4512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Substituting into the first one, we have</a:t>
            </a:r>
          </a:p>
        </p:txBody>
      </p:sp>
      <p:graphicFrame>
        <p:nvGraphicFramePr>
          <p:cNvPr id="7172" name="Object 35"/>
          <p:cNvGraphicFramePr>
            <a:graphicFrameLocks noChangeAspect="1"/>
          </p:cNvGraphicFramePr>
          <p:nvPr/>
        </p:nvGraphicFramePr>
        <p:xfrm>
          <a:off x="1679575" y="5278438"/>
          <a:ext cx="48974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8" imgW="2286000" imgH="508000" progId="Equation.DSMT4">
                  <p:embed/>
                </p:oleObj>
              </mc:Choice>
              <mc:Fallback>
                <p:oleObj name="Equation" r:id="rId8" imgW="2286000" imgH="5080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5278438"/>
                        <a:ext cx="48974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23875" y="867910"/>
            <a:ext cx="28664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Algebraic simplification:</a:t>
            </a: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2174875" y="1420813"/>
          <a:ext cx="43513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4" imgW="2286000" imgH="508000" progId="Equation.DSMT4">
                  <p:embed/>
                </p:oleObj>
              </mc:Choice>
              <mc:Fallback>
                <p:oleObj name="Equation" r:id="rId4" imgW="2286000" imgH="5080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420813"/>
                        <a:ext cx="43513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749425" y="2998788"/>
          <a:ext cx="51260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6" imgW="2692400" imgH="279400" progId="Equation.DSMT4">
                  <p:embed/>
                </p:oleObj>
              </mc:Choice>
              <mc:Fallback>
                <p:oleObj name="Equation" r:id="rId6" imgW="2692400" imgH="2794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2998788"/>
                        <a:ext cx="51260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4206875" y="2476500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2657475" y="4268788"/>
          <a:ext cx="33607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8" imgW="1765300" imgH="279400" progId="Equation.DSMT4">
                  <p:embed/>
                </p:oleObj>
              </mc:Choice>
              <mc:Fallback>
                <p:oleObj name="Equation" r:id="rId8" imgW="1765300" imgH="2794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4268788"/>
                        <a:ext cx="33607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AutoShape 12"/>
          <p:cNvSpPr>
            <a:spLocks noChangeArrowheads="1"/>
          </p:cNvSpPr>
          <p:nvPr/>
        </p:nvSpPr>
        <p:spPr bwMode="auto">
          <a:xfrm>
            <a:off x="4178300" y="3721100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8197" name="Object 13"/>
          <p:cNvGraphicFramePr>
            <a:graphicFrameLocks noChangeAspect="1"/>
          </p:cNvGraphicFramePr>
          <p:nvPr/>
        </p:nvGraphicFramePr>
        <p:xfrm>
          <a:off x="2714625" y="5511800"/>
          <a:ext cx="31194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10" imgW="1637589" imgH="482391" progId="Equation.DSMT4">
                  <p:embed/>
                </p:oleObj>
              </mc:Choice>
              <mc:Fallback>
                <p:oleObj name="Equation" r:id="rId10" imgW="1637589" imgH="482391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511800"/>
                        <a:ext cx="31194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AutoShape 14"/>
          <p:cNvSpPr>
            <a:spLocks noChangeArrowheads="1"/>
          </p:cNvSpPr>
          <p:nvPr/>
        </p:nvSpPr>
        <p:spPr bwMode="auto">
          <a:xfrm>
            <a:off x="4165600" y="4991100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1987" y="2486025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Multiply by </a:t>
            </a:r>
            <a:r>
              <a:rPr lang="en-US" sz="1600" i="1" dirty="0">
                <a:latin typeface="+mn-lt"/>
              </a:rPr>
              <a:t>y</a:t>
            </a:r>
            <a:r>
              <a:rPr lang="en-US" sz="1600" dirty="0">
                <a:latin typeface="+mn-lt"/>
              </a:rPr>
              <a:t>.</a:t>
            </a:r>
            <a:endParaRPr lang="en-US" sz="1600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8996" y="3728358"/>
            <a:ext cx="3108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Cancel </a:t>
            </a:r>
            <a:r>
              <a:rPr lang="en-US" sz="1600" i="1" dirty="0" err="1">
                <a:latin typeface="+mn-lt"/>
              </a:rPr>
              <a:t>xy</a:t>
            </a:r>
            <a:r>
              <a:rPr lang="en-US" sz="1600" dirty="0"/>
              <a:t> terms, collect </a:t>
            </a:r>
            <a:r>
              <a:rPr lang="en-US" sz="1600" i="1" dirty="0">
                <a:latin typeface="+mn-lt"/>
              </a:rPr>
              <a:t>y</a:t>
            </a:r>
            <a:r>
              <a:rPr lang="en-US" sz="1600" dirty="0"/>
              <a:t> terms.</a:t>
            </a:r>
            <a:endParaRPr lang="en-US" sz="1600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9175" y="4991100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Divide by </a:t>
            </a:r>
            <a:r>
              <a:rPr lang="en-US" sz="1600" i="1" dirty="0">
                <a:latin typeface="+mn-lt"/>
              </a:rPr>
              <a:t>X</a:t>
            </a:r>
            <a:r>
              <a:rPr lang="en-US" sz="1600" i="1" baseline="-25000" dirty="0">
                <a:latin typeface="+mn-lt"/>
              </a:rPr>
              <a:t>in</a:t>
            </a:r>
            <a:r>
              <a:rPr lang="en-US" sz="1600" i="1" baseline="30000" dirty="0">
                <a:latin typeface="+mn-lt"/>
              </a:rPr>
              <a:t>N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2854329" y="1039592"/>
          <a:ext cx="31194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4" imgW="1637589" imgH="482391" progId="Equation.DSMT4">
                  <p:embed/>
                </p:oleObj>
              </mc:Choice>
              <mc:Fallback>
                <p:oleObj name="Equation" r:id="rId4" imgW="1637589" imgH="482391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9" y="1039592"/>
                        <a:ext cx="31194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AutoShape 12"/>
          <p:cNvSpPr>
            <a:spLocks noChangeArrowheads="1"/>
          </p:cNvSpPr>
          <p:nvPr/>
        </p:nvSpPr>
        <p:spPr bwMode="auto">
          <a:xfrm>
            <a:off x="4292604" y="2131792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2502261" y="2748641"/>
          <a:ext cx="3833228" cy="1012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6" imgW="1905000" imgH="508000" progId="Equation.DSMT4">
                  <p:embed/>
                </p:oleObj>
              </mc:Choice>
              <mc:Fallback>
                <p:oleObj name="Equation" r:id="rId6" imgW="1905000" imgH="5080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261" y="2748641"/>
                        <a:ext cx="3833228" cy="101237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504825" y="4278313"/>
            <a:ext cx="4286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This defines the equation of a </a:t>
            </a:r>
            <a:r>
              <a:rPr lang="en-US" sz="2000" u="sng" dirty="0">
                <a:solidFill>
                  <a:srgbClr val="0000FF"/>
                </a:solidFill>
              </a:rPr>
              <a:t>circle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/>
        </p:nvGraphicFramePr>
        <p:xfrm>
          <a:off x="1649413" y="4783138"/>
          <a:ext cx="1876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8" imgW="1143000" imgH="482600" progId="Equation.DSMT4">
                  <p:embed/>
                </p:oleObj>
              </mc:Choice>
              <mc:Fallback>
                <p:oleObj name="Equation" r:id="rId8" imgW="1143000" imgH="4826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783138"/>
                        <a:ext cx="18764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9925" y="49895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center:</a:t>
            </a:r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4289425" y="49895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radius:</a:t>
            </a:r>
          </a:p>
        </p:txBody>
      </p:sp>
      <p:graphicFrame>
        <p:nvGraphicFramePr>
          <p:cNvPr id="9221" name="Object 18"/>
          <p:cNvGraphicFramePr>
            <a:graphicFrameLocks noChangeAspect="1"/>
          </p:cNvGraphicFramePr>
          <p:nvPr/>
        </p:nvGraphicFramePr>
        <p:xfrm>
          <a:off x="5257800" y="4911538"/>
          <a:ext cx="9255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10" imgW="596900" imgH="469900" progId="Equation.DSMT4">
                  <p:embed/>
                </p:oleObj>
              </mc:Choice>
              <mc:Fallback>
                <p:oleObj name="Equation" r:id="rId10" imgW="596900" imgH="4699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11538"/>
                        <a:ext cx="92551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1075" y="2124075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Complete the square</a:t>
            </a:r>
            <a:endParaRPr lang="en-US" sz="1600" i="1" dirty="0">
              <a:latin typeface="+mn-lt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7354210" y="2826890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Note: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1397" y="3254835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(All circles go through </a:t>
            </a:r>
            <a:r>
              <a:rPr lang="en-US" sz="1400" dirty="0">
                <a:latin typeface="+mn-lt"/>
              </a:rPr>
              <a:t>(1,0)</a:t>
            </a:r>
            <a:r>
              <a:rPr lang="en-US" sz="1400" dirty="0"/>
              <a:t>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2532063" y="1008063"/>
          <a:ext cx="18780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Equation" r:id="rId4" imgW="1143000" imgH="482600" progId="Equation.DSMT4">
                  <p:embed/>
                </p:oleObj>
              </mc:Choice>
              <mc:Fallback>
                <p:oleObj name="Equation" r:id="rId4" imgW="1143000" imgH="48260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1008063"/>
                        <a:ext cx="18780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"/>
          <p:cNvGraphicFramePr>
            <a:graphicFrameLocks noChangeAspect="1"/>
          </p:cNvGraphicFramePr>
          <p:nvPr/>
        </p:nvGraphicFramePr>
        <p:xfrm>
          <a:off x="5110163" y="1093788"/>
          <a:ext cx="9239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Equation" r:id="rId6" imgW="596900" imgH="469900" progId="Equation.DSMT4">
                  <p:embed/>
                </p:oleObj>
              </mc:Choice>
              <mc:Fallback>
                <p:oleObj name="Equation" r:id="rId6" imgW="596900" imgH="4699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093788"/>
                        <a:ext cx="9239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AutoShape 30"/>
          <p:cNvSpPr>
            <a:spLocks noChangeAspect="1" noChangeArrowheads="1" noTextEdit="1"/>
          </p:cNvSpPr>
          <p:nvPr/>
        </p:nvSpPr>
        <p:spPr bwMode="auto">
          <a:xfrm>
            <a:off x="1879600" y="3179763"/>
            <a:ext cx="56070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Oval 31"/>
          <p:cNvSpPr>
            <a:spLocks noChangeArrowheads="1"/>
          </p:cNvSpPr>
          <p:nvPr/>
        </p:nvSpPr>
        <p:spPr bwMode="auto">
          <a:xfrm>
            <a:off x="3189288" y="3076575"/>
            <a:ext cx="2454275" cy="2454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32"/>
          <p:cNvSpPr>
            <a:spLocks noChangeShapeType="1"/>
          </p:cNvSpPr>
          <p:nvPr/>
        </p:nvSpPr>
        <p:spPr bwMode="auto">
          <a:xfrm>
            <a:off x="4446588" y="2847975"/>
            <a:ext cx="0" cy="309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33"/>
          <p:cNvSpPr>
            <a:spLocks noChangeShapeType="1"/>
          </p:cNvSpPr>
          <p:nvPr/>
        </p:nvSpPr>
        <p:spPr bwMode="auto">
          <a:xfrm>
            <a:off x="2771775" y="4289425"/>
            <a:ext cx="3459163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4" name="Object 34"/>
          <p:cNvGraphicFramePr>
            <a:graphicFrameLocks noChangeAspect="1"/>
          </p:cNvGraphicFramePr>
          <p:nvPr/>
        </p:nvGraphicFramePr>
        <p:xfrm>
          <a:off x="6356350" y="4092575"/>
          <a:ext cx="901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Equation" r:id="rId8" imgW="545626" imgH="253780" progId="Equation.DSMT4">
                  <p:embed/>
                </p:oleObj>
              </mc:Choice>
              <mc:Fallback>
                <p:oleObj name="Equation" r:id="rId8" imgW="545626" imgH="25378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4092575"/>
                        <a:ext cx="9017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35"/>
          <p:cNvGraphicFramePr>
            <a:graphicFrameLocks noChangeAspect="1"/>
          </p:cNvGraphicFramePr>
          <p:nvPr/>
        </p:nvGraphicFramePr>
        <p:xfrm>
          <a:off x="4046538" y="2441575"/>
          <a:ext cx="8810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Equation" r:id="rId10" imgW="533169" imgH="253890" progId="Equation.DSMT4">
                  <p:embed/>
                </p:oleObj>
              </mc:Choice>
              <mc:Fallback>
                <p:oleObj name="Equation" r:id="rId10" imgW="533169" imgH="25389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2441575"/>
                        <a:ext cx="8810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1"/>
          <p:cNvGraphicFramePr>
            <a:graphicFrameLocks noChangeAspect="1"/>
          </p:cNvGraphicFramePr>
          <p:nvPr/>
        </p:nvGraphicFramePr>
        <p:xfrm>
          <a:off x="5165499" y="2479675"/>
          <a:ext cx="6302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Equation" r:id="rId12" imgW="469696" imgH="241195" progId="Equation.DSMT4">
                  <p:embed/>
                </p:oleObj>
              </mc:Choice>
              <mc:Fallback>
                <p:oleObj name="Equation" r:id="rId12" imgW="469696" imgH="241195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499" y="2479675"/>
                        <a:ext cx="6302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1" name="Line 42"/>
          <p:cNvSpPr>
            <a:spLocks noChangeShapeType="1"/>
          </p:cNvSpPr>
          <p:nvPr/>
        </p:nvSpPr>
        <p:spPr bwMode="auto">
          <a:xfrm flipH="1">
            <a:off x="4857750" y="2830286"/>
            <a:ext cx="465364" cy="928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49"/>
          <p:cNvSpPr>
            <a:spLocks noChangeShapeType="1"/>
          </p:cNvSpPr>
          <p:nvPr/>
        </p:nvSpPr>
        <p:spPr bwMode="auto">
          <a:xfrm flipH="1" flipV="1">
            <a:off x="4794250" y="4838700"/>
            <a:ext cx="4699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50"/>
          <p:cNvSpPr>
            <a:spLocks/>
          </p:cNvSpPr>
          <p:nvPr/>
        </p:nvSpPr>
        <p:spPr bwMode="auto">
          <a:xfrm>
            <a:off x="4464050" y="3086100"/>
            <a:ext cx="1181100" cy="1206500"/>
          </a:xfrm>
          <a:custGeom>
            <a:avLst/>
            <a:gdLst>
              <a:gd name="T0" fmla="*/ 0 w 768"/>
              <a:gd name="T1" fmla="*/ 0 h 752"/>
              <a:gd name="T2" fmla="*/ 52 w 768"/>
              <a:gd name="T3" fmla="*/ 246 h 752"/>
              <a:gd name="T4" fmla="*/ 166 w 768"/>
              <a:gd name="T5" fmla="*/ 458 h 752"/>
              <a:gd name="T6" fmla="*/ 316 w 768"/>
              <a:gd name="T7" fmla="*/ 621 h 752"/>
              <a:gd name="T8" fmla="*/ 465 w 768"/>
              <a:gd name="T9" fmla="*/ 702 h 752"/>
              <a:gd name="T10" fmla="*/ 586 w 768"/>
              <a:gd name="T11" fmla="*/ 744 h 752"/>
              <a:gd name="T12" fmla="*/ 721 w 768"/>
              <a:gd name="T13" fmla="*/ 768 h 7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8"/>
              <a:gd name="T22" fmla="*/ 0 h 752"/>
              <a:gd name="T23" fmla="*/ 768 w 768"/>
              <a:gd name="T24" fmla="*/ 752 h 7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8" h="752">
                <a:moveTo>
                  <a:pt x="0" y="0"/>
                </a:moveTo>
                <a:cubicBezTo>
                  <a:pt x="12" y="40"/>
                  <a:pt x="27" y="165"/>
                  <a:pt x="56" y="240"/>
                </a:cubicBezTo>
                <a:cubicBezTo>
                  <a:pt x="85" y="315"/>
                  <a:pt x="129" y="387"/>
                  <a:pt x="176" y="448"/>
                </a:cubicBezTo>
                <a:cubicBezTo>
                  <a:pt x="223" y="509"/>
                  <a:pt x="283" y="568"/>
                  <a:pt x="336" y="608"/>
                </a:cubicBezTo>
                <a:cubicBezTo>
                  <a:pt x="389" y="648"/>
                  <a:pt x="448" y="668"/>
                  <a:pt x="496" y="688"/>
                </a:cubicBezTo>
                <a:cubicBezTo>
                  <a:pt x="544" y="708"/>
                  <a:pt x="579" y="717"/>
                  <a:pt x="624" y="728"/>
                </a:cubicBezTo>
                <a:cubicBezTo>
                  <a:pt x="669" y="739"/>
                  <a:pt x="738" y="747"/>
                  <a:pt x="768" y="75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Freeform 51"/>
          <p:cNvSpPr>
            <a:spLocks/>
          </p:cNvSpPr>
          <p:nvPr/>
        </p:nvSpPr>
        <p:spPr bwMode="auto">
          <a:xfrm flipV="1">
            <a:off x="4465638" y="4303713"/>
            <a:ext cx="1181100" cy="1219200"/>
          </a:xfrm>
          <a:custGeom>
            <a:avLst/>
            <a:gdLst>
              <a:gd name="T0" fmla="*/ 0 w 768"/>
              <a:gd name="T1" fmla="*/ 0 h 752"/>
              <a:gd name="T2" fmla="*/ 52 w 768"/>
              <a:gd name="T3" fmla="*/ 250 h 752"/>
              <a:gd name="T4" fmla="*/ 166 w 768"/>
              <a:gd name="T5" fmla="*/ 468 h 752"/>
              <a:gd name="T6" fmla="*/ 316 w 768"/>
              <a:gd name="T7" fmla="*/ 634 h 752"/>
              <a:gd name="T8" fmla="*/ 465 w 768"/>
              <a:gd name="T9" fmla="*/ 718 h 752"/>
              <a:gd name="T10" fmla="*/ 586 w 768"/>
              <a:gd name="T11" fmla="*/ 759 h 752"/>
              <a:gd name="T12" fmla="*/ 721 w 768"/>
              <a:gd name="T13" fmla="*/ 784 h 7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8"/>
              <a:gd name="T22" fmla="*/ 0 h 752"/>
              <a:gd name="T23" fmla="*/ 768 w 768"/>
              <a:gd name="T24" fmla="*/ 752 h 7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8" h="752">
                <a:moveTo>
                  <a:pt x="0" y="0"/>
                </a:moveTo>
                <a:cubicBezTo>
                  <a:pt x="12" y="40"/>
                  <a:pt x="27" y="165"/>
                  <a:pt x="56" y="240"/>
                </a:cubicBezTo>
                <a:cubicBezTo>
                  <a:pt x="85" y="315"/>
                  <a:pt x="129" y="387"/>
                  <a:pt x="176" y="448"/>
                </a:cubicBezTo>
                <a:cubicBezTo>
                  <a:pt x="223" y="509"/>
                  <a:pt x="283" y="568"/>
                  <a:pt x="336" y="608"/>
                </a:cubicBezTo>
                <a:cubicBezTo>
                  <a:pt x="389" y="648"/>
                  <a:pt x="448" y="668"/>
                  <a:pt x="496" y="688"/>
                </a:cubicBezTo>
                <a:cubicBezTo>
                  <a:pt x="544" y="708"/>
                  <a:pt x="579" y="717"/>
                  <a:pt x="624" y="728"/>
                </a:cubicBezTo>
                <a:cubicBezTo>
                  <a:pt x="669" y="739"/>
                  <a:pt x="738" y="747"/>
                  <a:pt x="768" y="75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7" name="Object 52"/>
          <p:cNvGraphicFramePr>
            <a:graphicFrameLocks noChangeAspect="1"/>
          </p:cNvGraphicFramePr>
          <p:nvPr/>
        </p:nvGraphicFramePr>
        <p:xfrm>
          <a:off x="5162550" y="5667375"/>
          <a:ext cx="7667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Equation" r:id="rId14" imgW="571252" imgH="241195" progId="Equation.DSMT4">
                  <p:embed/>
                </p:oleObj>
              </mc:Choice>
              <mc:Fallback>
                <p:oleObj name="Equation" r:id="rId14" imgW="571252" imgH="241195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5667375"/>
                        <a:ext cx="7667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5" name="Line 53"/>
          <p:cNvSpPr>
            <a:spLocks noChangeShapeType="1"/>
          </p:cNvSpPr>
          <p:nvPr/>
        </p:nvSpPr>
        <p:spPr bwMode="auto">
          <a:xfrm>
            <a:off x="3165475" y="4294188"/>
            <a:ext cx="2484438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8" name="Object 54"/>
          <p:cNvGraphicFramePr>
            <a:graphicFrameLocks noChangeAspect="1"/>
          </p:cNvGraphicFramePr>
          <p:nvPr/>
        </p:nvGraphicFramePr>
        <p:xfrm>
          <a:off x="1568450" y="3406775"/>
          <a:ext cx="6651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Equation" r:id="rId16" imgW="495085" imgH="241195" progId="Equation.DSMT4">
                  <p:embed/>
                </p:oleObj>
              </mc:Choice>
              <mc:Fallback>
                <p:oleObj name="Equation" r:id="rId16" imgW="495085" imgH="241195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406775"/>
                        <a:ext cx="6651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Line 55"/>
          <p:cNvSpPr>
            <a:spLocks noChangeShapeType="1"/>
          </p:cNvSpPr>
          <p:nvPr/>
        </p:nvSpPr>
        <p:spPr bwMode="auto">
          <a:xfrm>
            <a:off x="2406650" y="3606800"/>
            <a:ext cx="10795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9" name="Object 57"/>
          <p:cNvGraphicFramePr>
            <a:graphicFrameLocks noChangeAspect="1"/>
          </p:cNvGraphicFramePr>
          <p:nvPr/>
        </p:nvGraphicFramePr>
        <p:xfrm>
          <a:off x="6153150" y="4651375"/>
          <a:ext cx="7143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18" imgW="533169" imgH="241195" progId="Equation.DSMT4">
                  <p:embed/>
                </p:oleObj>
              </mc:Choice>
              <mc:Fallback>
                <p:oleObj name="Equation" r:id="rId18" imgW="533169" imgH="241195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4651375"/>
                        <a:ext cx="7143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Line 58"/>
          <p:cNvSpPr>
            <a:spLocks noChangeShapeType="1"/>
          </p:cNvSpPr>
          <p:nvPr/>
        </p:nvSpPr>
        <p:spPr bwMode="auto">
          <a:xfrm flipH="1" flipV="1">
            <a:off x="5708650" y="4356100"/>
            <a:ext cx="4191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Freeform 59"/>
          <p:cNvSpPr>
            <a:spLocks/>
          </p:cNvSpPr>
          <p:nvPr/>
        </p:nvSpPr>
        <p:spPr bwMode="auto">
          <a:xfrm>
            <a:off x="3638550" y="3352800"/>
            <a:ext cx="2006600" cy="939800"/>
          </a:xfrm>
          <a:custGeom>
            <a:avLst/>
            <a:gdLst>
              <a:gd name="T0" fmla="*/ 0 w 1264"/>
              <a:gd name="T1" fmla="*/ 0 h 592"/>
              <a:gd name="T2" fmla="*/ 144 w 1264"/>
              <a:gd name="T3" fmla="*/ 173 h 592"/>
              <a:gd name="T4" fmla="*/ 333 w 1264"/>
              <a:gd name="T5" fmla="*/ 343 h 592"/>
              <a:gd name="T6" fmla="*/ 585 w 1264"/>
              <a:gd name="T7" fmla="*/ 474 h 592"/>
              <a:gd name="T8" fmla="*/ 836 w 1264"/>
              <a:gd name="T9" fmla="*/ 540 h 592"/>
              <a:gd name="T10" fmla="*/ 1038 w 1264"/>
              <a:gd name="T11" fmla="*/ 572 h 592"/>
              <a:gd name="T12" fmla="*/ 1264 w 1264"/>
              <a:gd name="T13" fmla="*/ 592 h 5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4"/>
              <a:gd name="T22" fmla="*/ 0 h 592"/>
              <a:gd name="T23" fmla="*/ 1264 w 1264"/>
              <a:gd name="T24" fmla="*/ 592 h 5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4" h="592">
                <a:moveTo>
                  <a:pt x="0" y="0"/>
                </a:moveTo>
                <a:cubicBezTo>
                  <a:pt x="23" y="29"/>
                  <a:pt x="89" y="116"/>
                  <a:pt x="144" y="173"/>
                </a:cubicBezTo>
                <a:cubicBezTo>
                  <a:pt x="199" y="230"/>
                  <a:pt x="259" y="293"/>
                  <a:pt x="333" y="343"/>
                </a:cubicBezTo>
                <a:cubicBezTo>
                  <a:pt x="407" y="393"/>
                  <a:pt x="501" y="441"/>
                  <a:pt x="585" y="474"/>
                </a:cubicBezTo>
                <a:cubicBezTo>
                  <a:pt x="668" y="507"/>
                  <a:pt x="761" y="523"/>
                  <a:pt x="836" y="540"/>
                </a:cubicBezTo>
                <a:cubicBezTo>
                  <a:pt x="912" y="556"/>
                  <a:pt x="967" y="563"/>
                  <a:pt x="1038" y="572"/>
                </a:cubicBezTo>
                <a:cubicBezTo>
                  <a:pt x="1108" y="581"/>
                  <a:pt x="1217" y="588"/>
                  <a:pt x="1264" y="59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Freeform 60"/>
          <p:cNvSpPr>
            <a:spLocks/>
          </p:cNvSpPr>
          <p:nvPr/>
        </p:nvSpPr>
        <p:spPr bwMode="auto">
          <a:xfrm flipV="1">
            <a:off x="3600450" y="4305300"/>
            <a:ext cx="2006600" cy="939800"/>
          </a:xfrm>
          <a:custGeom>
            <a:avLst/>
            <a:gdLst>
              <a:gd name="T0" fmla="*/ 0 w 1264"/>
              <a:gd name="T1" fmla="*/ 0 h 592"/>
              <a:gd name="T2" fmla="*/ 144 w 1264"/>
              <a:gd name="T3" fmla="*/ 173 h 592"/>
              <a:gd name="T4" fmla="*/ 333 w 1264"/>
              <a:gd name="T5" fmla="*/ 343 h 592"/>
              <a:gd name="T6" fmla="*/ 585 w 1264"/>
              <a:gd name="T7" fmla="*/ 474 h 592"/>
              <a:gd name="T8" fmla="*/ 836 w 1264"/>
              <a:gd name="T9" fmla="*/ 540 h 592"/>
              <a:gd name="T10" fmla="*/ 1038 w 1264"/>
              <a:gd name="T11" fmla="*/ 572 h 592"/>
              <a:gd name="T12" fmla="*/ 1264 w 1264"/>
              <a:gd name="T13" fmla="*/ 592 h 5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4"/>
              <a:gd name="T22" fmla="*/ 0 h 592"/>
              <a:gd name="T23" fmla="*/ 1264 w 1264"/>
              <a:gd name="T24" fmla="*/ 592 h 5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4" h="592">
                <a:moveTo>
                  <a:pt x="0" y="0"/>
                </a:moveTo>
                <a:cubicBezTo>
                  <a:pt x="23" y="29"/>
                  <a:pt x="89" y="116"/>
                  <a:pt x="144" y="173"/>
                </a:cubicBezTo>
                <a:cubicBezTo>
                  <a:pt x="199" y="230"/>
                  <a:pt x="259" y="293"/>
                  <a:pt x="333" y="343"/>
                </a:cubicBezTo>
                <a:cubicBezTo>
                  <a:pt x="407" y="393"/>
                  <a:pt x="501" y="441"/>
                  <a:pt x="585" y="474"/>
                </a:cubicBezTo>
                <a:cubicBezTo>
                  <a:pt x="668" y="507"/>
                  <a:pt x="761" y="523"/>
                  <a:pt x="836" y="540"/>
                </a:cubicBezTo>
                <a:cubicBezTo>
                  <a:pt x="912" y="556"/>
                  <a:pt x="967" y="563"/>
                  <a:pt x="1038" y="572"/>
                </a:cubicBezTo>
                <a:cubicBezTo>
                  <a:pt x="1108" y="581"/>
                  <a:pt x="1217" y="588"/>
                  <a:pt x="1264" y="59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Freeform 61"/>
          <p:cNvSpPr>
            <a:spLocks/>
          </p:cNvSpPr>
          <p:nvPr/>
        </p:nvSpPr>
        <p:spPr bwMode="auto">
          <a:xfrm>
            <a:off x="5284788" y="3467100"/>
            <a:ext cx="334963" cy="812800"/>
          </a:xfrm>
          <a:custGeom>
            <a:avLst/>
            <a:gdLst>
              <a:gd name="T0" fmla="*/ 11 w 211"/>
              <a:gd name="T1" fmla="*/ 0 h 512"/>
              <a:gd name="T2" fmla="*/ 3 w 211"/>
              <a:gd name="T3" fmla="*/ 152 h 512"/>
              <a:gd name="T4" fmla="*/ 27 w 211"/>
              <a:gd name="T5" fmla="*/ 304 h 512"/>
              <a:gd name="T6" fmla="*/ 67 w 211"/>
              <a:gd name="T7" fmla="*/ 392 h 512"/>
              <a:gd name="T8" fmla="*/ 123 w 211"/>
              <a:gd name="T9" fmla="*/ 448 h 512"/>
              <a:gd name="T10" fmla="*/ 174 w 211"/>
              <a:gd name="T11" fmla="*/ 495 h 512"/>
              <a:gd name="T12" fmla="*/ 211 w 211"/>
              <a:gd name="T13" fmla="*/ 512 h 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"/>
              <a:gd name="T22" fmla="*/ 0 h 512"/>
              <a:gd name="T23" fmla="*/ 211 w 211"/>
              <a:gd name="T24" fmla="*/ 512 h 5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" h="512">
                <a:moveTo>
                  <a:pt x="11" y="0"/>
                </a:moveTo>
                <a:cubicBezTo>
                  <a:pt x="10" y="27"/>
                  <a:pt x="0" y="101"/>
                  <a:pt x="3" y="152"/>
                </a:cubicBezTo>
                <a:cubicBezTo>
                  <a:pt x="6" y="203"/>
                  <a:pt x="16" y="264"/>
                  <a:pt x="27" y="304"/>
                </a:cubicBezTo>
                <a:cubicBezTo>
                  <a:pt x="38" y="344"/>
                  <a:pt x="51" y="368"/>
                  <a:pt x="67" y="392"/>
                </a:cubicBezTo>
                <a:cubicBezTo>
                  <a:pt x="83" y="416"/>
                  <a:pt x="105" y="431"/>
                  <a:pt x="123" y="448"/>
                </a:cubicBezTo>
                <a:cubicBezTo>
                  <a:pt x="141" y="465"/>
                  <a:pt x="159" y="484"/>
                  <a:pt x="174" y="495"/>
                </a:cubicBezTo>
                <a:cubicBezTo>
                  <a:pt x="189" y="506"/>
                  <a:pt x="203" y="509"/>
                  <a:pt x="211" y="51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Freeform 62"/>
          <p:cNvSpPr>
            <a:spLocks/>
          </p:cNvSpPr>
          <p:nvPr/>
        </p:nvSpPr>
        <p:spPr bwMode="auto">
          <a:xfrm flipV="1">
            <a:off x="5360988" y="4279900"/>
            <a:ext cx="334963" cy="812800"/>
          </a:xfrm>
          <a:custGeom>
            <a:avLst/>
            <a:gdLst>
              <a:gd name="T0" fmla="*/ 11 w 211"/>
              <a:gd name="T1" fmla="*/ 0 h 512"/>
              <a:gd name="T2" fmla="*/ 3 w 211"/>
              <a:gd name="T3" fmla="*/ 152 h 512"/>
              <a:gd name="T4" fmla="*/ 27 w 211"/>
              <a:gd name="T5" fmla="*/ 304 h 512"/>
              <a:gd name="T6" fmla="*/ 67 w 211"/>
              <a:gd name="T7" fmla="*/ 392 h 512"/>
              <a:gd name="T8" fmla="*/ 123 w 211"/>
              <a:gd name="T9" fmla="*/ 448 h 512"/>
              <a:gd name="T10" fmla="*/ 174 w 211"/>
              <a:gd name="T11" fmla="*/ 495 h 512"/>
              <a:gd name="T12" fmla="*/ 211 w 211"/>
              <a:gd name="T13" fmla="*/ 512 h 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"/>
              <a:gd name="T22" fmla="*/ 0 h 512"/>
              <a:gd name="T23" fmla="*/ 211 w 211"/>
              <a:gd name="T24" fmla="*/ 512 h 5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" h="512">
                <a:moveTo>
                  <a:pt x="11" y="0"/>
                </a:moveTo>
                <a:cubicBezTo>
                  <a:pt x="10" y="27"/>
                  <a:pt x="0" y="101"/>
                  <a:pt x="3" y="152"/>
                </a:cubicBezTo>
                <a:cubicBezTo>
                  <a:pt x="6" y="203"/>
                  <a:pt x="16" y="264"/>
                  <a:pt x="27" y="304"/>
                </a:cubicBezTo>
                <a:cubicBezTo>
                  <a:pt x="38" y="344"/>
                  <a:pt x="51" y="368"/>
                  <a:pt x="67" y="392"/>
                </a:cubicBezTo>
                <a:cubicBezTo>
                  <a:pt x="83" y="416"/>
                  <a:pt x="105" y="431"/>
                  <a:pt x="123" y="448"/>
                </a:cubicBezTo>
                <a:cubicBezTo>
                  <a:pt x="141" y="465"/>
                  <a:pt x="159" y="484"/>
                  <a:pt x="174" y="495"/>
                </a:cubicBezTo>
                <a:cubicBezTo>
                  <a:pt x="189" y="506"/>
                  <a:pt x="203" y="509"/>
                  <a:pt x="211" y="51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50" name="Object 63"/>
          <p:cNvGraphicFramePr>
            <a:graphicFrameLocks noChangeAspect="1"/>
          </p:cNvGraphicFramePr>
          <p:nvPr/>
        </p:nvGraphicFramePr>
        <p:xfrm>
          <a:off x="5937250" y="3330575"/>
          <a:ext cx="6651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20" imgW="495085" imgH="241195" progId="Equation.DSMT4">
                  <p:embed/>
                </p:oleObj>
              </mc:Choice>
              <mc:Fallback>
                <p:oleObj name="Equation" r:id="rId20" imgW="495085" imgH="24119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3330575"/>
                        <a:ext cx="6651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3" name="Line 64"/>
          <p:cNvSpPr>
            <a:spLocks noChangeShapeType="1"/>
          </p:cNvSpPr>
          <p:nvPr/>
        </p:nvSpPr>
        <p:spPr bwMode="auto">
          <a:xfrm flipH="1">
            <a:off x="5378450" y="3568700"/>
            <a:ext cx="4699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51" name="Object 65"/>
          <p:cNvGraphicFramePr>
            <a:graphicFrameLocks noChangeAspect="1"/>
          </p:cNvGraphicFramePr>
          <p:nvPr/>
        </p:nvGraphicFramePr>
        <p:xfrm>
          <a:off x="5622925" y="5095875"/>
          <a:ext cx="7858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22" imgW="583947" imgH="241195" progId="Equation.DSMT4">
                  <p:embed/>
                </p:oleObj>
              </mc:Choice>
              <mc:Fallback>
                <p:oleObj name="Equation" r:id="rId22" imgW="583947" imgH="241195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5095875"/>
                        <a:ext cx="78581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4" name="Line 66"/>
          <p:cNvSpPr>
            <a:spLocks noChangeShapeType="1"/>
          </p:cNvSpPr>
          <p:nvPr/>
        </p:nvSpPr>
        <p:spPr bwMode="auto">
          <a:xfrm flipH="1" flipV="1">
            <a:off x="5441950" y="4787900"/>
            <a:ext cx="2667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52" name="Object 67"/>
          <p:cNvGraphicFramePr>
            <a:graphicFrameLocks noChangeAspect="1"/>
          </p:cNvGraphicFramePr>
          <p:nvPr/>
        </p:nvGraphicFramePr>
        <p:xfrm>
          <a:off x="2139950" y="2720975"/>
          <a:ext cx="817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24" imgW="609336" imgH="241195" progId="Equation.DSMT4">
                  <p:embed/>
                </p:oleObj>
              </mc:Choice>
              <mc:Fallback>
                <p:oleObj name="Equation" r:id="rId24" imgW="609336" imgH="241195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720975"/>
                        <a:ext cx="8175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5" name="Line 68"/>
          <p:cNvSpPr>
            <a:spLocks noChangeShapeType="1"/>
          </p:cNvSpPr>
          <p:nvPr/>
        </p:nvSpPr>
        <p:spPr bwMode="auto">
          <a:xfrm>
            <a:off x="3041650" y="2921000"/>
            <a:ext cx="5461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5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063836"/>
              </p:ext>
            </p:extLst>
          </p:nvPr>
        </p:nvGraphicFramePr>
        <p:xfrm>
          <a:off x="2072203" y="5413375"/>
          <a:ext cx="936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26" imgW="698500" imgH="241300" progId="Equation.DSMT4">
                  <p:embed/>
                </p:oleObj>
              </mc:Choice>
              <mc:Fallback>
                <p:oleObj name="Equation" r:id="rId26" imgW="698500" imgH="2413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203" y="5413375"/>
                        <a:ext cx="9366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6" name="Line 70"/>
          <p:cNvSpPr>
            <a:spLocks noChangeShapeType="1"/>
          </p:cNvSpPr>
          <p:nvPr/>
        </p:nvSpPr>
        <p:spPr bwMode="auto">
          <a:xfrm flipV="1">
            <a:off x="3079750" y="5295900"/>
            <a:ext cx="4699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27801"/>
              </p:ext>
            </p:extLst>
          </p:nvPr>
        </p:nvGraphicFramePr>
        <p:xfrm>
          <a:off x="6932874" y="2048273"/>
          <a:ext cx="10175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2" name="Equation" r:id="rId28" imgW="1016000" imgH="431800" progId="Equation.DSMT4">
                  <p:embed/>
                </p:oleObj>
              </mc:Choice>
              <mc:Fallback>
                <p:oleObj name="Equation" r:id="rId28" imgW="1016000" imgH="4318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874" y="2048273"/>
                        <a:ext cx="10175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5638797" y="3124200"/>
            <a:ext cx="0" cy="11756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7" name="Oval 56"/>
          <p:cNvSpPr>
            <a:spLocks noChangeArrowheads="1"/>
          </p:cNvSpPr>
          <p:nvPr/>
        </p:nvSpPr>
        <p:spPr bwMode="auto">
          <a:xfrm>
            <a:off x="5581650" y="4229100"/>
            <a:ext cx="127000" cy="127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95257" y="3069771"/>
            <a:ext cx="87086" cy="87086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3" idx="3"/>
          </p:cNvCxnSpPr>
          <p:nvPr/>
        </p:nvCxnSpPr>
        <p:spPr>
          <a:xfrm flipH="1">
            <a:off x="4833257" y="3144104"/>
            <a:ext cx="774753" cy="7420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5007427" y="2514600"/>
            <a:ext cx="0" cy="11756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5859916" y="2950029"/>
          <a:ext cx="1946877" cy="30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Equation" r:id="rId30" imgW="1536700" imgH="241300" progId="Equation.DSMT4">
                  <p:embed/>
                </p:oleObj>
              </mc:Choice>
              <mc:Fallback>
                <p:oleObj name="Equation" r:id="rId30" imgW="1536700" imgH="24130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916" y="2950029"/>
                        <a:ext cx="1946877" cy="305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7076543" y="1760142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5253" y="723900"/>
            <a:ext cx="6543448" cy="5978984"/>
            <a:chOff x="2105253" y="723900"/>
            <a:chExt cx="6543448" cy="5978984"/>
          </a:xfrm>
        </p:grpSpPr>
        <p:pic>
          <p:nvPicPr>
            <p:cNvPr id="11270" name="Picture 37" descr="chart_s6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253" y="1224797"/>
              <a:ext cx="5431595" cy="547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266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863364"/>
                </p:ext>
              </p:extLst>
            </p:nvPr>
          </p:nvGraphicFramePr>
          <p:xfrm>
            <a:off x="7846972" y="3798136"/>
            <a:ext cx="801729" cy="37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6" name="Equation" r:id="rId5" imgW="545626" imgH="253780" progId="Equation.DSMT4">
                    <p:embed/>
                  </p:oleObj>
                </mc:Choice>
                <mc:Fallback>
                  <p:oleObj name="Equation" r:id="rId5" imgW="545626" imgH="253780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6972" y="3798136"/>
                          <a:ext cx="801729" cy="37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7655138"/>
                </p:ext>
              </p:extLst>
            </p:nvPr>
          </p:nvGraphicFramePr>
          <p:xfrm>
            <a:off x="4468458" y="723900"/>
            <a:ext cx="783678" cy="37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7" name="Equation" r:id="rId7" imgW="533169" imgH="253890" progId="Equation.DSMT4">
                    <p:embed/>
                  </p:oleObj>
                </mc:Choice>
                <mc:Fallback>
                  <p:oleObj name="Equation" r:id="rId7" imgW="533169" imgH="253890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458" y="723900"/>
                          <a:ext cx="783678" cy="37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V="1">
              <a:off x="4837476" y="2710989"/>
              <a:ext cx="938697" cy="125924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0" name="Oval 9"/>
            <p:cNvSpPr/>
            <p:nvPr/>
          </p:nvSpPr>
          <p:spPr>
            <a:xfrm>
              <a:off x="5731276" y="2596205"/>
              <a:ext cx="144401" cy="145637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1268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255645"/>
                </p:ext>
              </p:extLst>
            </p:nvPr>
          </p:nvGraphicFramePr>
          <p:xfrm>
            <a:off x="5957244" y="2728958"/>
            <a:ext cx="521950" cy="374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8" name="Equation" r:id="rId9" imgW="355292" imgH="253780" progId="Equation.DSMT4">
                    <p:embed/>
                  </p:oleObj>
                </mc:Choice>
                <mc:Fallback>
                  <p:oleObj name="Equation" r:id="rId9" imgW="355292" imgH="253780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7244" y="2728958"/>
                          <a:ext cx="521950" cy="3747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>
              <a:off x="4825601" y="1076325"/>
              <a:ext cx="0" cy="2886626"/>
            </a:xfrm>
            <a:prstGeom prst="line">
              <a:avLst/>
            </a:prstGeom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828610" y="3962958"/>
              <a:ext cx="2891777" cy="1"/>
            </a:xfrm>
            <a:prstGeom prst="line">
              <a:avLst/>
            </a:prstGeom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11269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9318062"/>
                </p:ext>
              </p:extLst>
            </p:nvPr>
          </p:nvGraphicFramePr>
          <p:xfrm>
            <a:off x="4930775" y="2886074"/>
            <a:ext cx="449929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9" name="Equation" r:id="rId11" imgW="393529" imgH="279279" progId="Equation.DSMT4">
                    <p:embed/>
                  </p:oleObj>
                </mc:Choice>
                <mc:Fallback>
                  <p:oleObj name="Equation" r:id="rId11" imgW="393529" imgH="279279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775" y="2886074"/>
                          <a:ext cx="449929" cy="3222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7019899"/>
                </p:ext>
              </p:extLst>
            </p:nvPr>
          </p:nvGraphicFramePr>
          <p:xfrm>
            <a:off x="5399088" y="3582643"/>
            <a:ext cx="554037" cy="301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0" name="Equation" r:id="rId13" imgW="469696" imgH="253890" progId="Equation.DSMT4">
                    <p:embed/>
                  </p:oleObj>
                </mc:Choice>
                <mc:Fallback>
                  <p:oleObj name="Equation" r:id="rId13" imgW="469696" imgH="253890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088" y="3582643"/>
                          <a:ext cx="554037" cy="30197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/>
            <p:cNvSpPr/>
            <p:nvPr/>
          </p:nvSpPr>
          <p:spPr>
            <a:xfrm>
              <a:off x="5114925" y="3648075"/>
              <a:ext cx="190500" cy="314325"/>
            </a:xfrm>
            <a:custGeom>
              <a:avLst/>
              <a:gdLst>
                <a:gd name="connsiteX0" fmla="*/ 0 w 190500"/>
                <a:gd name="connsiteY0" fmla="*/ 0 h 314325"/>
                <a:gd name="connsiteX1" fmla="*/ 114300 w 190500"/>
                <a:gd name="connsiteY1" fmla="*/ 57150 h 314325"/>
                <a:gd name="connsiteX2" fmla="*/ 171450 w 190500"/>
                <a:gd name="connsiteY2" fmla="*/ 161925 h 314325"/>
                <a:gd name="connsiteX3" fmla="*/ 190500 w 190500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14325">
                  <a:moveTo>
                    <a:pt x="0" y="0"/>
                  </a:moveTo>
                  <a:cubicBezTo>
                    <a:pt x="42862" y="15081"/>
                    <a:pt x="85725" y="30163"/>
                    <a:pt x="114300" y="57150"/>
                  </a:cubicBezTo>
                  <a:cubicBezTo>
                    <a:pt x="142875" y="84138"/>
                    <a:pt x="158750" y="119063"/>
                    <a:pt x="171450" y="161925"/>
                  </a:cubicBezTo>
                  <a:cubicBezTo>
                    <a:pt x="184150" y="204788"/>
                    <a:pt x="187325" y="259556"/>
                    <a:pt x="190500" y="314325"/>
                  </a:cubicBezTo>
                </a:path>
              </a:pathLst>
            </a:custGeom>
            <a:ln w="1905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419099" y="1154119"/>
            <a:ext cx="2347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Actual Smith chart: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4350" y="889000"/>
            <a:ext cx="8313964" cy="5624513"/>
            <a:chOff x="514350" y="889000"/>
            <a:chExt cx="8313964" cy="5624513"/>
          </a:xfrm>
        </p:grpSpPr>
        <p:sp>
          <p:nvSpPr>
            <p:cNvPr id="12297" name="Text Box 4"/>
            <p:cNvSpPr txBox="1">
              <a:spLocks noChangeArrowheads="1"/>
            </p:cNvSpPr>
            <p:nvPr/>
          </p:nvSpPr>
          <p:spPr bwMode="auto">
            <a:xfrm>
              <a:off x="514350" y="928688"/>
              <a:ext cx="30861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Important points on chart: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12298" name="Picture 6" descr="chart_s6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7263" y="1289050"/>
              <a:ext cx="5224462" cy="522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Rectangle 7"/>
            <p:cNvSpPr>
              <a:spLocks noChangeArrowheads="1"/>
            </p:cNvSpPr>
            <p:nvPr/>
          </p:nvSpPr>
          <p:spPr bwMode="auto">
            <a:xfrm>
              <a:off x="1190625" y="4783138"/>
              <a:ext cx="565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S/C</a:t>
              </a:r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 flipV="1">
              <a:off x="1612900" y="4016375"/>
              <a:ext cx="498475" cy="766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0"/>
            <p:cNvSpPr>
              <a:spLocks noChangeShapeType="1"/>
            </p:cNvSpPr>
            <p:nvPr/>
          </p:nvSpPr>
          <p:spPr bwMode="auto">
            <a:xfrm flipH="1" flipV="1">
              <a:off x="7551738" y="4002088"/>
              <a:ext cx="512762" cy="704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3379788" y="4783138"/>
              <a:ext cx="168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Perfect Match</a:t>
              </a:r>
            </a:p>
          </p:txBody>
        </p:sp>
        <p:sp>
          <p:nvSpPr>
            <p:cNvPr id="12304" name="Line 13"/>
            <p:cNvSpPr>
              <a:spLocks noChangeShapeType="1"/>
            </p:cNvSpPr>
            <p:nvPr/>
          </p:nvSpPr>
          <p:spPr bwMode="auto">
            <a:xfrm flipV="1">
              <a:off x="4262438" y="4054475"/>
              <a:ext cx="500062" cy="768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Oval 14"/>
            <p:cNvSpPr>
              <a:spLocks noChangeArrowheads="1"/>
            </p:cNvSpPr>
            <p:nvPr/>
          </p:nvSpPr>
          <p:spPr bwMode="auto">
            <a:xfrm>
              <a:off x="4838700" y="2593975"/>
              <a:ext cx="2611438" cy="2613025"/>
            </a:xfrm>
            <a:prstGeom prst="ellipse">
              <a:avLst/>
            </a:prstGeom>
            <a:noFill/>
            <a:ln w="31750">
              <a:solidFill>
                <a:srgbClr val="80008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8625952"/>
                </p:ext>
              </p:extLst>
            </p:nvPr>
          </p:nvGraphicFramePr>
          <p:xfrm>
            <a:off x="3365500" y="2247900"/>
            <a:ext cx="7620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4" name="Equation" r:id="rId5" imgW="355446" imgH="291973" progId="Equation.DSMT4">
                    <p:embed/>
                  </p:oleObj>
                </mc:Choice>
                <mc:Fallback>
                  <p:oleObj name="Equation" r:id="rId5" imgW="355446" imgH="291973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5500" y="2247900"/>
                          <a:ext cx="762000" cy="622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6" name="Line 16"/>
            <p:cNvSpPr>
              <a:spLocks noChangeShapeType="1"/>
            </p:cNvSpPr>
            <p:nvPr/>
          </p:nvSpPr>
          <p:spPr bwMode="auto">
            <a:xfrm>
              <a:off x="4070350" y="2709863"/>
              <a:ext cx="960438" cy="538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Oval 22"/>
            <p:cNvSpPr>
              <a:spLocks noChangeArrowheads="1"/>
            </p:cNvSpPr>
            <p:nvPr/>
          </p:nvSpPr>
          <p:spPr bwMode="auto">
            <a:xfrm>
              <a:off x="2227263" y="1250950"/>
              <a:ext cx="5222875" cy="52609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8607434"/>
                </p:ext>
              </p:extLst>
            </p:nvPr>
          </p:nvGraphicFramePr>
          <p:xfrm>
            <a:off x="576263" y="1628775"/>
            <a:ext cx="1098550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5" name="Equation" r:id="rId7" imgW="723586" imgH="533169" progId="Equation.DSMT4">
                    <p:embed/>
                  </p:oleObj>
                </mc:Choice>
                <mc:Fallback>
                  <p:oleObj name="Equation" r:id="rId7" imgW="723586" imgH="533169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3" y="1628775"/>
                          <a:ext cx="1098550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8" name="Line 24"/>
            <p:cNvSpPr>
              <a:spLocks noChangeShapeType="1"/>
            </p:cNvSpPr>
            <p:nvPr/>
          </p:nvSpPr>
          <p:spPr bwMode="auto">
            <a:xfrm>
              <a:off x="1647824" y="2457450"/>
              <a:ext cx="771525" cy="40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Oval 34"/>
            <p:cNvSpPr>
              <a:spLocks noChangeArrowheads="1"/>
            </p:cNvSpPr>
            <p:nvPr/>
          </p:nvSpPr>
          <p:spPr bwMode="auto">
            <a:xfrm>
              <a:off x="2159000" y="3810000"/>
              <a:ext cx="165100" cy="165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Oval 35"/>
            <p:cNvSpPr>
              <a:spLocks noChangeArrowheads="1"/>
            </p:cNvSpPr>
            <p:nvPr/>
          </p:nvSpPr>
          <p:spPr bwMode="auto">
            <a:xfrm>
              <a:off x="4749800" y="3822700"/>
              <a:ext cx="165100" cy="165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Oval 36"/>
            <p:cNvSpPr>
              <a:spLocks noChangeArrowheads="1"/>
            </p:cNvSpPr>
            <p:nvPr/>
          </p:nvSpPr>
          <p:spPr bwMode="auto">
            <a:xfrm>
              <a:off x="7353300" y="3810000"/>
              <a:ext cx="165100" cy="165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7972425" y="4773613"/>
              <a:ext cx="5950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O/C</a:t>
              </a:r>
            </a:p>
          </p:txBody>
        </p:sp>
        <p:graphicFrame>
          <p:nvGraphicFramePr>
            <p:cNvPr id="1229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264"/>
                </p:ext>
              </p:extLst>
            </p:nvPr>
          </p:nvGraphicFramePr>
          <p:xfrm>
            <a:off x="6706961" y="889000"/>
            <a:ext cx="1903413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6" name="Equation" r:id="rId9" imgW="1117115" imgH="482391" progId="Equation.DSMT4">
                    <p:embed/>
                  </p:oleObj>
                </mc:Choice>
                <mc:Fallback>
                  <p:oleObj name="Equation" r:id="rId9" imgW="1117115" imgH="482391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6961" y="889000"/>
                          <a:ext cx="1903413" cy="815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DDDDD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4357436"/>
                </p:ext>
              </p:extLst>
            </p:nvPr>
          </p:nvGraphicFramePr>
          <p:xfrm>
            <a:off x="958170" y="5138963"/>
            <a:ext cx="1090842" cy="369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7" name="Equation" r:id="rId11" imgW="825500" imgH="279400" progId="Equation.DSMT4">
                    <p:embed/>
                  </p:oleObj>
                </mc:Choice>
                <mc:Fallback>
                  <p:oleObj name="Equation" r:id="rId11" imgW="825500" imgH="279400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8170" y="5138963"/>
                          <a:ext cx="1090842" cy="369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561942"/>
                </p:ext>
              </p:extLst>
            </p:nvPr>
          </p:nvGraphicFramePr>
          <p:xfrm>
            <a:off x="7795758" y="5156951"/>
            <a:ext cx="1032556" cy="405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8" name="Equation" r:id="rId13" imgW="710891" imgH="279279" progId="Equation.DSMT4">
                    <p:embed/>
                  </p:oleObj>
                </mc:Choice>
                <mc:Fallback>
                  <p:oleObj name="Equation" r:id="rId13" imgW="710891" imgH="279279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5758" y="5156951"/>
                          <a:ext cx="1032556" cy="4056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183421"/>
                </p:ext>
              </p:extLst>
            </p:nvPr>
          </p:nvGraphicFramePr>
          <p:xfrm>
            <a:off x="3832225" y="5467350"/>
            <a:ext cx="1057068" cy="400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9" name="Equation" r:id="rId15" imgW="736600" imgH="279400" progId="Equation.DSMT4">
                    <p:embed/>
                  </p:oleObj>
                </mc:Choice>
                <mc:Fallback>
                  <p:oleObj name="Equation" r:id="rId15" imgW="736600" imgH="279400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2225" y="5467350"/>
                          <a:ext cx="1057068" cy="40095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C8104B3E-778F-9FBF-CF0A-3BC0C43E97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506350"/>
                </p:ext>
              </p:extLst>
            </p:nvPr>
          </p:nvGraphicFramePr>
          <p:xfrm>
            <a:off x="3761925" y="5116512"/>
            <a:ext cx="109912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0" name="Equation" r:id="rId17" imgW="812520" imgH="279360" progId="Equation.DSMT4">
                    <p:embed/>
                  </p:oleObj>
                </mc:Choice>
                <mc:Fallback>
                  <p:oleObj name="Equation" r:id="rId17" imgW="8125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761925" y="5116512"/>
                          <a:ext cx="1099127" cy="3778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64"/>
          <p:cNvGraphicFramePr>
            <a:graphicFrameLocks noChangeAspect="1"/>
          </p:cNvGraphicFramePr>
          <p:nvPr/>
        </p:nvGraphicFramePr>
        <p:xfrm>
          <a:off x="860652" y="2236334"/>
          <a:ext cx="22320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4" imgW="1040948" imgH="253890" progId="Equation.DSMT4">
                  <p:embed/>
                </p:oleObj>
              </mc:Choice>
              <mc:Fallback>
                <p:oleObj name="Equation" r:id="rId4" imgW="1040948" imgH="25389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652" y="2236334"/>
                        <a:ext cx="22320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62403" y="948437"/>
            <a:ext cx="3466647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As we move along the transmission line, we stay on a circle of </a:t>
            </a:r>
            <a:r>
              <a:rPr lang="en-US" sz="2000" u="sng" dirty="0">
                <a:solidFill>
                  <a:srgbClr val="0000FF"/>
                </a:solidFill>
              </a:rPr>
              <a:t>constant radius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5250" y="4130903"/>
            <a:ext cx="4189308" cy="2233612"/>
            <a:chOff x="95250" y="4130903"/>
            <a:chExt cx="4189308" cy="2233612"/>
          </a:xfrm>
        </p:grpSpPr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1901630" y="4259495"/>
              <a:ext cx="1625600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F3300"/>
                  </a:solidFill>
                </a:rPr>
                <a:t>Transmission Line</a:t>
              </a: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95250" y="4320947"/>
              <a:ext cx="962025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F3300"/>
                  </a:solidFill>
                </a:rPr>
                <a:t>Generator</a:t>
              </a: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3676879" y="4522829"/>
              <a:ext cx="588963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srgbClr val="FF3300"/>
                  </a:solidFill>
                </a:rPr>
                <a:t>Load</a:t>
              </a:r>
            </a:p>
          </p:txBody>
        </p:sp>
        <p:sp>
          <p:nvSpPr>
            <p:cNvPr id="44" name="Text Box 54"/>
            <p:cNvSpPr txBox="1">
              <a:spLocks noChangeArrowheads="1"/>
            </p:cNvSpPr>
            <p:nvPr/>
          </p:nvSpPr>
          <p:spPr bwMode="auto">
            <a:xfrm>
              <a:off x="2273444" y="6080435"/>
              <a:ext cx="1190625" cy="274638"/>
            </a:xfrm>
            <a:prstGeom prst="rect">
              <a:avLst/>
            </a:prstGeom>
            <a:noFill/>
            <a:ln w="1587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rgbClr val="0000FF"/>
                  </a:solidFill>
                </a:rPr>
                <a:t>To generator</a:t>
              </a:r>
            </a:p>
          </p:txBody>
        </p:sp>
        <p:sp>
          <p:nvSpPr>
            <p:cNvPr id="45" name="Line 55"/>
            <p:cNvSpPr>
              <a:spLocks noChangeShapeType="1"/>
            </p:cNvSpPr>
            <p:nvPr/>
          </p:nvSpPr>
          <p:spPr bwMode="auto">
            <a:xfrm flipH="1">
              <a:off x="2064966" y="6028912"/>
              <a:ext cx="1458913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7"/>
            <p:cNvSpPr>
              <a:spLocks/>
            </p:cNvSpPr>
            <p:nvPr/>
          </p:nvSpPr>
          <p:spPr bwMode="auto">
            <a:xfrm>
              <a:off x="1448563" y="4699176"/>
              <a:ext cx="2140383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</a:cxnLst>
              <a:rect l="0" t="0" r="r" b="b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208"/>
            <p:cNvSpPr>
              <a:spLocks/>
            </p:cNvSpPr>
            <p:nvPr/>
          </p:nvSpPr>
          <p:spPr bwMode="auto">
            <a:xfrm>
              <a:off x="772289" y="5427838"/>
              <a:ext cx="2816658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</a:cxnLst>
              <a:rect l="0" t="0" r="r" b="b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12"/>
            <p:cNvSpPr>
              <a:spLocks noChangeShapeType="1"/>
            </p:cNvSpPr>
            <p:nvPr/>
          </p:nvSpPr>
          <p:spPr bwMode="auto">
            <a:xfrm>
              <a:off x="3594759" y="4697431"/>
              <a:ext cx="0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13"/>
            <p:cNvSpPr>
              <a:spLocks noChangeShapeType="1"/>
            </p:cNvSpPr>
            <p:nvPr/>
          </p:nvSpPr>
          <p:spPr bwMode="auto">
            <a:xfrm flipH="1">
              <a:off x="3594759" y="520476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29"/>
            <p:cNvSpPr>
              <a:spLocks noChangeShapeType="1"/>
            </p:cNvSpPr>
            <p:nvPr/>
          </p:nvSpPr>
          <p:spPr bwMode="auto">
            <a:xfrm flipH="1">
              <a:off x="767525" y="4697588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232"/>
            <p:cNvSpPr>
              <a:spLocks noChangeArrowheads="1"/>
            </p:cNvSpPr>
            <p:nvPr/>
          </p:nvSpPr>
          <p:spPr bwMode="auto">
            <a:xfrm>
              <a:off x="1927988" y="466031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3"/>
            <p:cNvSpPr>
              <a:spLocks noChangeArrowheads="1"/>
            </p:cNvSpPr>
            <p:nvPr/>
          </p:nvSpPr>
          <p:spPr bwMode="auto">
            <a:xfrm>
              <a:off x="1902588" y="5383388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09"/>
            <p:cNvSpPr>
              <a:spLocks noChangeArrowheads="1"/>
            </p:cNvSpPr>
            <p:nvPr/>
          </p:nvSpPr>
          <p:spPr bwMode="auto">
            <a:xfrm>
              <a:off x="738187" y="538323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" name="Oval 230"/>
            <p:cNvSpPr>
              <a:spLocks noChangeArrowheads="1"/>
            </p:cNvSpPr>
            <p:nvPr/>
          </p:nvSpPr>
          <p:spPr bwMode="auto">
            <a:xfrm>
              <a:off x="738187" y="467136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36"/>
            <p:cNvSpPr>
              <a:spLocks noChangeShapeType="1"/>
            </p:cNvSpPr>
            <p:nvPr/>
          </p:nvSpPr>
          <p:spPr bwMode="auto">
            <a:xfrm>
              <a:off x="774699" y="4709464"/>
              <a:ext cx="0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37"/>
            <p:cNvSpPr>
              <a:spLocks noChangeShapeType="1"/>
            </p:cNvSpPr>
            <p:nvPr/>
          </p:nvSpPr>
          <p:spPr bwMode="auto">
            <a:xfrm>
              <a:off x="774699" y="5217464"/>
              <a:ext cx="0" cy="215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42"/>
            <p:cNvSpPr>
              <a:spLocks noChangeShapeType="1"/>
            </p:cNvSpPr>
            <p:nvPr/>
          </p:nvSpPr>
          <p:spPr bwMode="auto">
            <a:xfrm>
              <a:off x="3598758" y="6024989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44"/>
            <p:cNvSpPr>
              <a:spLocks noChangeShapeType="1"/>
            </p:cNvSpPr>
            <p:nvPr/>
          </p:nvSpPr>
          <p:spPr bwMode="auto">
            <a:xfrm>
              <a:off x="3586058" y="5784514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227"/>
            <p:cNvSpPr>
              <a:spLocks noChangeArrowheads="1"/>
            </p:cNvSpPr>
            <p:nvPr/>
          </p:nvSpPr>
          <p:spPr bwMode="auto">
            <a:xfrm>
              <a:off x="1116775" y="4608688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211"/>
            <p:cNvSpPr>
              <a:spLocks noChangeArrowheads="1"/>
            </p:cNvSpPr>
            <p:nvPr/>
          </p:nvSpPr>
          <p:spPr bwMode="auto">
            <a:xfrm>
              <a:off x="3480459" y="4889330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088"/>
                </p:ext>
              </p:extLst>
            </p:nvPr>
          </p:nvGraphicFramePr>
          <p:xfrm>
            <a:off x="2660160" y="4854803"/>
            <a:ext cx="32543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1" name="Equation" r:id="rId6" imgW="190500" imgH="228600" progId="Equation.DSMT4">
                    <p:embed/>
                  </p:oleObj>
                </mc:Choice>
                <mc:Fallback>
                  <p:oleObj name="Equation" r:id="rId6" imgW="190500" imgH="228600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160" y="4854803"/>
                          <a:ext cx="325438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6673444"/>
                </p:ext>
              </p:extLst>
            </p:nvPr>
          </p:nvGraphicFramePr>
          <p:xfrm>
            <a:off x="1167741" y="4130903"/>
            <a:ext cx="346075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2" name="Equation" r:id="rId8" imgW="203112" imgH="241195" progId="Equation.DSMT4">
                    <p:embed/>
                  </p:oleObj>
                </mc:Choice>
                <mc:Fallback>
                  <p:oleObj name="Equation" r:id="rId8" imgW="203112" imgH="241195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7741" y="4130903"/>
                          <a:ext cx="346075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5840504"/>
                </p:ext>
              </p:extLst>
            </p:nvPr>
          </p:nvGraphicFramePr>
          <p:xfrm>
            <a:off x="3834741" y="4864328"/>
            <a:ext cx="34607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3" name="Equation" r:id="rId10" imgW="203112" imgH="228501" progId="Equation.DSMT4">
                    <p:embed/>
                  </p:oleObj>
                </mc:Choice>
                <mc:Fallback>
                  <p:oleObj name="Equation" r:id="rId10" imgW="203112" imgH="228501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741" y="4864328"/>
                          <a:ext cx="346075" cy="387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38545"/>
                </p:ext>
              </p:extLst>
            </p:nvPr>
          </p:nvGraphicFramePr>
          <p:xfrm>
            <a:off x="3304516" y="5478690"/>
            <a:ext cx="585788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4" name="Equation" r:id="rId12" imgW="342603" imgH="177646" progId="Equation.DSMT4">
                    <p:embed/>
                  </p:oleObj>
                </mc:Choice>
                <mc:Fallback>
                  <p:oleObj name="Equation" r:id="rId12" imgW="342603" imgH="177646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4516" y="5478690"/>
                          <a:ext cx="585788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255945"/>
                </p:ext>
              </p:extLst>
            </p:nvPr>
          </p:nvGraphicFramePr>
          <p:xfrm>
            <a:off x="3871254" y="6150203"/>
            <a:ext cx="195262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5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1254" y="6150203"/>
                          <a:ext cx="195262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500183"/>
                </p:ext>
              </p:extLst>
            </p:nvPr>
          </p:nvGraphicFramePr>
          <p:xfrm>
            <a:off x="2045629" y="5678715"/>
            <a:ext cx="781050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6" name="Equation" r:id="rId16" imgW="457002" imgH="177723" progId="Equation.DSMT4">
                    <p:embed/>
                  </p:oleObj>
                </mc:Choice>
                <mc:Fallback>
                  <p:oleObj name="Equation" r:id="rId16" imgW="457002" imgH="177723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629" y="5678715"/>
                          <a:ext cx="781050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Group 66"/>
            <p:cNvGrpSpPr/>
            <p:nvPr/>
          </p:nvGrpSpPr>
          <p:grpSpPr>
            <a:xfrm>
              <a:off x="615291" y="4865915"/>
              <a:ext cx="319318" cy="465399"/>
              <a:chOff x="885825" y="4162425"/>
              <a:chExt cx="319318" cy="465399"/>
            </a:xfrm>
          </p:grpSpPr>
          <p:sp>
            <p:nvSpPr>
              <p:cNvPr id="68" name="Oval 235"/>
              <p:cNvSpPr>
                <a:spLocks noChangeArrowheads="1"/>
              </p:cNvSpPr>
              <p:nvPr/>
            </p:nvSpPr>
            <p:spPr bwMode="auto">
              <a:xfrm>
                <a:off x="911883" y="4247274"/>
                <a:ext cx="266700" cy="26670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85825" y="416242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16578" y="4258492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2415020" y="4584033"/>
              <a:ext cx="0" cy="108249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6559540" y="5617255"/>
            <a:ext cx="2265364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Angle change </a:t>
            </a:r>
            <a:r>
              <a:rPr lang="en-US" sz="2000" dirty="0">
                <a:latin typeface="Times New Roman" pitchFamily="18" charset="0"/>
              </a:rPr>
              <a:t>= 2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d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D5651E-3039-9852-56E6-FE2898AEF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30175"/>
              </p:ext>
            </p:extLst>
          </p:nvPr>
        </p:nvGraphicFramePr>
        <p:xfrm>
          <a:off x="7273122" y="61374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Equation" r:id="rId18" imgW="837945" imgH="304936" progId="Equation.DSMT4">
                  <p:embed/>
                </p:oleObj>
              </mc:Choice>
              <mc:Fallback>
                <p:oleObj name="Equation" r:id="rId18" imgW="837945" imgH="3049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73122" y="6137400"/>
                        <a:ext cx="838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87728" y="1034370"/>
            <a:ext cx="5299122" cy="4708525"/>
            <a:chOff x="3787728" y="1034370"/>
            <a:chExt cx="5299122" cy="4708525"/>
          </a:xfrm>
        </p:grpSpPr>
        <p:pic>
          <p:nvPicPr>
            <p:cNvPr id="14350" name="Picture 46" descr="chart_s64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365625" y="1797958"/>
              <a:ext cx="3573463" cy="360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Oval 47"/>
            <p:cNvSpPr>
              <a:spLocks noChangeArrowheads="1"/>
            </p:cNvSpPr>
            <p:nvPr/>
          </p:nvSpPr>
          <p:spPr bwMode="auto">
            <a:xfrm>
              <a:off x="4344987" y="1786845"/>
              <a:ext cx="3609975" cy="36480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48"/>
            <p:cNvSpPr>
              <a:spLocks noChangeArrowheads="1"/>
            </p:cNvSpPr>
            <p:nvPr/>
          </p:nvSpPr>
          <p:spPr bwMode="auto">
            <a:xfrm>
              <a:off x="5227637" y="2747283"/>
              <a:ext cx="1843088" cy="17653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2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104375"/>
                </p:ext>
              </p:extLst>
            </p:nvPr>
          </p:nvGraphicFramePr>
          <p:xfrm>
            <a:off x="5421312" y="3123520"/>
            <a:ext cx="4222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8" name="Equation" r:id="rId21" imgW="215713" imgH="203024" progId="Equation.DSMT4">
                    <p:embed/>
                  </p:oleObj>
                </mc:Choice>
                <mc:Fallback>
                  <p:oleObj name="Equation" r:id="rId21" imgW="215713" imgH="203024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1312" y="3123520"/>
                          <a:ext cx="422275" cy="3968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Line 50"/>
            <p:cNvSpPr>
              <a:spLocks noChangeShapeType="1"/>
            </p:cNvSpPr>
            <p:nvPr/>
          </p:nvSpPr>
          <p:spPr bwMode="auto">
            <a:xfrm>
              <a:off x="7340600" y="3629933"/>
              <a:ext cx="231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51"/>
            <p:cNvSpPr>
              <a:spLocks noChangeShapeType="1"/>
            </p:cNvSpPr>
            <p:nvPr/>
          </p:nvSpPr>
          <p:spPr bwMode="auto">
            <a:xfrm>
              <a:off x="6840537" y="3055258"/>
              <a:ext cx="77788" cy="1158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52"/>
            <p:cNvSpPr>
              <a:spLocks noChangeShapeType="1"/>
            </p:cNvSpPr>
            <p:nvPr/>
          </p:nvSpPr>
          <p:spPr bwMode="auto">
            <a:xfrm>
              <a:off x="7032625" y="339974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3"/>
            <p:cNvSpPr>
              <a:spLocks noChangeShapeType="1"/>
            </p:cNvSpPr>
            <p:nvPr/>
          </p:nvSpPr>
          <p:spPr bwMode="auto">
            <a:xfrm>
              <a:off x="6418262" y="2785383"/>
              <a:ext cx="153988" cy="77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4"/>
            <p:cNvSpPr>
              <a:spLocks noChangeShapeType="1"/>
            </p:cNvSpPr>
            <p:nvPr/>
          </p:nvSpPr>
          <p:spPr bwMode="auto">
            <a:xfrm flipV="1">
              <a:off x="6149975" y="1402670"/>
              <a:ext cx="0" cy="43402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5"/>
            <p:cNvSpPr>
              <a:spLocks noChangeShapeType="1"/>
            </p:cNvSpPr>
            <p:nvPr/>
          </p:nvSpPr>
          <p:spPr bwMode="auto">
            <a:xfrm>
              <a:off x="4113212" y="3610775"/>
              <a:ext cx="4686300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58"/>
            <p:cNvSpPr>
              <a:spLocks noChangeShapeType="1"/>
            </p:cNvSpPr>
            <p:nvPr/>
          </p:nvSpPr>
          <p:spPr bwMode="auto">
            <a:xfrm flipH="1" flipV="1">
              <a:off x="5648325" y="2914650"/>
              <a:ext cx="484188" cy="727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68"/>
            <p:cNvSpPr>
              <a:spLocks noChangeShapeType="1"/>
            </p:cNvSpPr>
            <p:nvPr/>
          </p:nvSpPr>
          <p:spPr bwMode="auto">
            <a:xfrm rot="2446293">
              <a:off x="6969125" y="393314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69"/>
            <p:cNvSpPr>
              <a:spLocks noChangeShapeType="1"/>
            </p:cNvSpPr>
            <p:nvPr/>
          </p:nvSpPr>
          <p:spPr bwMode="auto">
            <a:xfrm rot="4515250">
              <a:off x="6657975" y="428239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70"/>
            <p:cNvSpPr>
              <a:spLocks noChangeShapeType="1"/>
            </p:cNvSpPr>
            <p:nvPr/>
          </p:nvSpPr>
          <p:spPr bwMode="auto">
            <a:xfrm rot="6720351">
              <a:off x="5997575" y="442209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71"/>
            <p:cNvSpPr>
              <a:spLocks noChangeShapeType="1"/>
            </p:cNvSpPr>
            <p:nvPr/>
          </p:nvSpPr>
          <p:spPr bwMode="auto">
            <a:xfrm rot="8653770">
              <a:off x="5584825" y="425699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72"/>
            <p:cNvSpPr>
              <a:spLocks noChangeShapeType="1"/>
            </p:cNvSpPr>
            <p:nvPr/>
          </p:nvSpPr>
          <p:spPr bwMode="auto">
            <a:xfrm rot="9827236">
              <a:off x="5337175" y="402204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73"/>
            <p:cNvSpPr>
              <a:spLocks noChangeShapeType="1"/>
            </p:cNvSpPr>
            <p:nvPr/>
          </p:nvSpPr>
          <p:spPr bwMode="auto">
            <a:xfrm rot="11556877">
              <a:off x="5229225" y="368549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74"/>
            <p:cNvSpPr>
              <a:spLocks noChangeShapeType="1"/>
            </p:cNvSpPr>
            <p:nvPr/>
          </p:nvSpPr>
          <p:spPr bwMode="auto">
            <a:xfrm rot="13701987">
              <a:off x="5337175" y="309494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75"/>
            <p:cNvSpPr>
              <a:spLocks noChangeShapeType="1"/>
            </p:cNvSpPr>
            <p:nvPr/>
          </p:nvSpPr>
          <p:spPr bwMode="auto">
            <a:xfrm rot="15104859">
              <a:off x="5762625" y="2758395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3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6838328"/>
                </p:ext>
              </p:extLst>
            </p:nvPr>
          </p:nvGraphicFramePr>
          <p:xfrm>
            <a:off x="8340725" y="3739470"/>
            <a:ext cx="74612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9" name="Equation" r:id="rId23" imgW="418918" imgH="203112" progId="Equation.DSMT4">
                    <p:embed/>
                  </p:oleObj>
                </mc:Choice>
                <mc:Fallback>
                  <p:oleObj name="Equation" r:id="rId23" imgW="418918" imgH="203112" progId="Equation.DSMT4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0725" y="3739470"/>
                          <a:ext cx="74612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6627927"/>
                </p:ext>
              </p:extLst>
            </p:nvPr>
          </p:nvGraphicFramePr>
          <p:xfrm>
            <a:off x="5811837" y="1034370"/>
            <a:ext cx="7239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0" name="Equation" r:id="rId25" imgW="406048" imgH="203024" progId="Equation.DSMT4">
                    <p:embed/>
                  </p:oleObj>
                </mc:Choice>
                <mc:Fallback>
                  <p:oleObj name="Equation" r:id="rId25" imgW="406048" imgH="203024" progId="Equation.DSMT4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1837" y="1034370"/>
                          <a:ext cx="723900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6646193" y="2856836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6858501"/>
                </p:ext>
              </p:extLst>
            </p:nvPr>
          </p:nvGraphicFramePr>
          <p:xfrm>
            <a:off x="6825638" y="2485075"/>
            <a:ext cx="288401" cy="396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1" name="Equation" r:id="rId27" imgW="203112" imgH="228501" progId="Equation.DSMT4">
                    <p:embed/>
                  </p:oleObj>
                </mc:Choice>
                <mc:Fallback>
                  <p:oleObj name="Equation" r:id="rId27" imgW="203112" imgH="228501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5638" y="2485075"/>
                          <a:ext cx="288401" cy="39634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Oval 36"/>
            <p:cNvSpPr/>
            <p:nvPr/>
          </p:nvSpPr>
          <p:spPr>
            <a:xfrm>
              <a:off x="6341393" y="4402608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1469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49939"/>
                </p:ext>
              </p:extLst>
            </p:nvPr>
          </p:nvGraphicFramePr>
          <p:xfrm>
            <a:off x="6413724" y="4687888"/>
            <a:ext cx="498791" cy="356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2" name="Equation" r:id="rId29" imgW="355292" imgH="253780" progId="Equation.DSMT4">
                    <p:embed/>
                  </p:oleObj>
                </mc:Choice>
                <mc:Fallback>
                  <p:oleObj name="Equation" r:id="rId29" imgW="355292" imgH="253780" progId="Equation.DSMT4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724" y="4687888"/>
                          <a:ext cx="498791" cy="35628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WordArt 50"/>
            <p:cNvSpPr>
              <a:spLocks noChangeArrowheads="1" noChangeShapeType="1" noTextEdit="1"/>
            </p:cNvSpPr>
            <p:nvPr/>
          </p:nvSpPr>
          <p:spPr bwMode="auto">
            <a:xfrm rot="17593352">
              <a:off x="3585322" y="2432487"/>
              <a:ext cx="987425" cy="58261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19252"/>
                </a:avLst>
              </a:prstTxWarp>
            </a:bodyPr>
            <a:lstStyle/>
            <a:p>
              <a:pPr algn="ctr"/>
              <a:r>
                <a:rPr lang="en-US" sz="8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To generator</a:t>
              </a:r>
            </a:p>
          </p:txBody>
        </p:sp>
        <p:sp>
          <p:nvSpPr>
            <p:cNvPr id="39" name="Arc 49"/>
            <p:cNvSpPr>
              <a:spLocks/>
            </p:cNvSpPr>
            <p:nvPr/>
          </p:nvSpPr>
          <p:spPr bwMode="auto">
            <a:xfrm flipH="1">
              <a:off x="4106023" y="2353562"/>
              <a:ext cx="642938" cy="755650"/>
            </a:xfrm>
            <a:custGeom>
              <a:avLst/>
              <a:gdLst>
                <a:gd name="T0" fmla="*/ 0 w 21600"/>
                <a:gd name="T1" fmla="*/ 0 h 18967"/>
                <a:gd name="T2" fmla="*/ 0 w 21600"/>
                <a:gd name="T3" fmla="*/ 0 h 18967"/>
                <a:gd name="T4" fmla="*/ 0 w 21600"/>
                <a:gd name="T5" fmla="*/ 0 h 18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967"/>
                <a:gd name="T11" fmla="*/ 21600 w 21600"/>
                <a:gd name="T12" fmla="*/ 18967 h 18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967" fill="none" extrusionOk="0">
                  <a:moveTo>
                    <a:pt x="10335" y="-1"/>
                  </a:moveTo>
                  <a:cubicBezTo>
                    <a:pt x="17278" y="3783"/>
                    <a:pt x="21600" y="11059"/>
                    <a:pt x="21600" y="18967"/>
                  </a:cubicBezTo>
                </a:path>
                <a:path w="21600" h="18967" stroke="0" extrusionOk="0">
                  <a:moveTo>
                    <a:pt x="10335" y="-1"/>
                  </a:moveTo>
                  <a:cubicBezTo>
                    <a:pt x="17278" y="3783"/>
                    <a:pt x="21600" y="11059"/>
                    <a:pt x="21600" y="18967"/>
                  </a:cubicBezTo>
                  <a:lnTo>
                    <a:pt x="0" y="18967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 type="triangle" w="lg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58"/>
            <p:cNvSpPr>
              <a:spLocks noChangeShapeType="1"/>
            </p:cNvSpPr>
            <p:nvPr/>
          </p:nvSpPr>
          <p:spPr bwMode="auto">
            <a:xfrm>
              <a:off x="6134326" y="3639910"/>
              <a:ext cx="272142" cy="7728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210525" y="3476625"/>
              <a:ext cx="154709" cy="346364"/>
            </a:xfrm>
            <a:custGeom>
              <a:avLst/>
              <a:gdLst>
                <a:gd name="connsiteX0" fmla="*/ 76200 w 142009"/>
                <a:gd name="connsiteY0" fmla="*/ 0 h 346364"/>
                <a:gd name="connsiteX1" fmla="*/ 131618 w 142009"/>
                <a:gd name="connsiteY1" fmla="*/ 69273 h 346364"/>
                <a:gd name="connsiteX2" fmla="*/ 138545 w 142009"/>
                <a:gd name="connsiteY2" fmla="*/ 145473 h 346364"/>
                <a:gd name="connsiteX3" fmla="*/ 117764 w 142009"/>
                <a:gd name="connsiteY3" fmla="*/ 249382 h 346364"/>
                <a:gd name="connsiteX4" fmla="*/ 0 w 142009"/>
                <a:gd name="connsiteY4" fmla="*/ 346364 h 346364"/>
                <a:gd name="connsiteX0" fmla="*/ 76200 w 143163"/>
                <a:gd name="connsiteY0" fmla="*/ 0 h 346364"/>
                <a:gd name="connsiteX1" fmla="*/ 131618 w 143163"/>
                <a:gd name="connsiteY1" fmla="*/ 69273 h 346364"/>
                <a:gd name="connsiteX2" fmla="*/ 138545 w 143163"/>
                <a:gd name="connsiteY2" fmla="*/ 145473 h 346364"/>
                <a:gd name="connsiteX3" fmla="*/ 103909 w 143163"/>
                <a:gd name="connsiteY3" fmla="*/ 284018 h 346364"/>
                <a:gd name="connsiteX4" fmla="*/ 0 w 143163"/>
                <a:gd name="connsiteY4" fmla="*/ 346364 h 346364"/>
                <a:gd name="connsiteX0" fmla="*/ 76200 w 143163"/>
                <a:gd name="connsiteY0" fmla="*/ 0 h 346364"/>
                <a:gd name="connsiteX1" fmla="*/ 131618 w 143163"/>
                <a:gd name="connsiteY1" fmla="*/ 69273 h 346364"/>
                <a:gd name="connsiteX2" fmla="*/ 138545 w 143163"/>
                <a:gd name="connsiteY2" fmla="*/ 145473 h 346364"/>
                <a:gd name="connsiteX3" fmla="*/ 103909 w 143163"/>
                <a:gd name="connsiteY3" fmla="*/ 235527 h 346364"/>
                <a:gd name="connsiteX4" fmla="*/ 0 w 143163"/>
                <a:gd name="connsiteY4" fmla="*/ 346364 h 346364"/>
                <a:gd name="connsiteX0" fmla="*/ 76200 w 142009"/>
                <a:gd name="connsiteY0" fmla="*/ 0 h 346364"/>
                <a:gd name="connsiteX1" fmla="*/ 131618 w 142009"/>
                <a:gd name="connsiteY1" fmla="*/ 69273 h 346364"/>
                <a:gd name="connsiteX2" fmla="*/ 138545 w 142009"/>
                <a:gd name="connsiteY2" fmla="*/ 145473 h 346364"/>
                <a:gd name="connsiteX3" fmla="*/ 110836 w 142009"/>
                <a:gd name="connsiteY3" fmla="*/ 270163 h 346364"/>
                <a:gd name="connsiteX4" fmla="*/ 0 w 142009"/>
                <a:gd name="connsiteY4" fmla="*/ 346364 h 346364"/>
                <a:gd name="connsiteX0" fmla="*/ 76200 w 145472"/>
                <a:gd name="connsiteY0" fmla="*/ 0 h 346364"/>
                <a:gd name="connsiteX1" fmla="*/ 131618 w 145472"/>
                <a:gd name="connsiteY1" fmla="*/ 69273 h 346364"/>
                <a:gd name="connsiteX2" fmla="*/ 138545 w 145472"/>
                <a:gd name="connsiteY2" fmla="*/ 145473 h 346364"/>
                <a:gd name="connsiteX3" fmla="*/ 90054 w 145472"/>
                <a:gd name="connsiteY3" fmla="*/ 290945 h 346364"/>
                <a:gd name="connsiteX4" fmla="*/ 0 w 145472"/>
                <a:gd name="connsiteY4" fmla="*/ 346364 h 346364"/>
                <a:gd name="connsiteX0" fmla="*/ 76200 w 142009"/>
                <a:gd name="connsiteY0" fmla="*/ 0 h 346364"/>
                <a:gd name="connsiteX1" fmla="*/ 131618 w 142009"/>
                <a:gd name="connsiteY1" fmla="*/ 69273 h 346364"/>
                <a:gd name="connsiteX2" fmla="*/ 138545 w 142009"/>
                <a:gd name="connsiteY2" fmla="*/ 145473 h 346364"/>
                <a:gd name="connsiteX3" fmla="*/ 117763 w 142009"/>
                <a:gd name="connsiteY3" fmla="*/ 263236 h 346364"/>
                <a:gd name="connsiteX4" fmla="*/ 0 w 142009"/>
                <a:gd name="connsiteY4" fmla="*/ 346364 h 346364"/>
                <a:gd name="connsiteX0" fmla="*/ 76200 w 154709"/>
                <a:gd name="connsiteY0" fmla="*/ 0 h 346364"/>
                <a:gd name="connsiteX1" fmla="*/ 131618 w 154709"/>
                <a:gd name="connsiteY1" fmla="*/ 69273 h 346364"/>
                <a:gd name="connsiteX2" fmla="*/ 152400 w 154709"/>
                <a:gd name="connsiteY2" fmla="*/ 166255 h 346364"/>
                <a:gd name="connsiteX3" fmla="*/ 117763 w 154709"/>
                <a:gd name="connsiteY3" fmla="*/ 263236 h 346364"/>
                <a:gd name="connsiteX4" fmla="*/ 0 w 154709"/>
                <a:gd name="connsiteY4" fmla="*/ 346364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09" h="346364">
                  <a:moveTo>
                    <a:pt x="76200" y="0"/>
                  </a:moveTo>
                  <a:cubicBezTo>
                    <a:pt x="98713" y="22514"/>
                    <a:pt x="118918" y="41564"/>
                    <a:pt x="131618" y="69273"/>
                  </a:cubicBezTo>
                  <a:cubicBezTo>
                    <a:pt x="144318" y="96982"/>
                    <a:pt x="154709" y="133928"/>
                    <a:pt x="152400" y="166255"/>
                  </a:cubicBezTo>
                  <a:cubicBezTo>
                    <a:pt x="150091" y="198582"/>
                    <a:pt x="143163" y="233218"/>
                    <a:pt x="117763" y="263236"/>
                  </a:cubicBezTo>
                  <a:cubicBezTo>
                    <a:pt x="92363" y="293254"/>
                    <a:pt x="47336" y="314614"/>
                    <a:pt x="0" y="346364"/>
                  </a:cubicBezTo>
                </a:path>
              </a:pathLst>
            </a:custGeom>
            <a:ln w="190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470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195593"/>
                </p:ext>
              </p:extLst>
            </p:nvPr>
          </p:nvGraphicFramePr>
          <p:xfrm>
            <a:off x="6369275" y="3746500"/>
            <a:ext cx="41275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23" name="Equation" r:id="rId31" imgW="330057" imgH="203112" progId="Equation.DSMT4">
                    <p:embed/>
                  </p:oleObj>
                </mc:Choice>
                <mc:Fallback>
                  <p:oleObj name="Equation" r:id="rId31" imgW="330057" imgH="203112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275" y="3746500"/>
                          <a:ext cx="412750" cy="25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Line 58"/>
            <p:cNvSpPr>
              <a:spLocks noChangeShapeType="1"/>
            </p:cNvSpPr>
            <p:nvPr/>
          </p:nvSpPr>
          <p:spPr bwMode="auto">
            <a:xfrm flipV="1">
              <a:off x="6162676" y="3000374"/>
              <a:ext cx="523874" cy="619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64"/>
          <p:cNvGraphicFramePr>
            <a:graphicFrameLocks noChangeAspect="1"/>
          </p:cNvGraphicFramePr>
          <p:nvPr/>
        </p:nvGraphicFramePr>
        <p:xfrm>
          <a:off x="374650" y="1627188"/>
          <a:ext cx="326548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4" imgW="1524000" imgH="482600" progId="Equation.DSMT4">
                  <p:embed/>
                </p:oleObj>
              </mc:Choice>
              <mc:Fallback>
                <p:oleObj name="Equation" r:id="rId4" imgW="1524000" imgH="4826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627188"/>
                        <a:ext cx="3265488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65"/>
          <p:cNvSpPr txBox="1">
            <a:spLocks noChangeArrowheads="1"/>
          </p:cNvSpPr>
          <p:nvPr/>
        </p:nvSpPr>
        <p:spPr bwMode="auto">
          <a:xfrm>
            <a:off x="476952" y="3484482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go </a:t>
            </a:r>
            <a:r>
              <a:rPr lang="en-US" u="sng" dirty="0">
                <a:solidFill>
                  <a:srgbClr val="0000FF"/>
                </a:solidFill>
              </a:rPr>
              <a:t>completely around</a:t>
            </a:r>
            <a:r>
              <a:rPr lang="en-US" dirty="0">
                <a:solidFill>
                  <a:srgbClr val="0000FF"/>
                </a:solidFill>
              </a:rPr>
              <a:t> the Smith chart when</a:t>
            </a:r>
          </a:p>
        </p:txBody>
      </p:sp>
      <p:graphicFrame>
        <p:nvGraphicFramePr>
          <p:cNvPr id="14339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87780"/>
              </p:ext>
            </p:extLst>
          </p:nvPr>
        </p:nvGraphicFramePr>
        <p:xfrm>
          <a:off x="1185863" y="4213225"/>
          <a:ext cx="13350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4213225"/>
                        <a:ext cx="1335087" cy="485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03592"/>
              </p:ext>
            </p:extLst>
          </p:nvPr>
        </p:nvGraphicFramePr>
        <p:xfrm>
          <a:off x="776288" y="4916488"/>
          <a:ext cx="24479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8" imgW="1587240" imgH="482400" progId="Equation.DSMT4">
                  <p:embed/>
                </p:oleObj>
              </mc:Choice>
              <mc:Fallback>
                <p:oleObj name="Equation" r:id="rId8" imgW="1587240" imgH="4824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4916488"/>
                        <a:ext cx="24479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35400" y="954088"/>
            <a:ext cx="4973638" cy="4708525"/>
            <a:chOff x="3835400" y="954088"/>
            <a:chExt cx="4973638" cy="4708525"/>
          </a:xfrm>
        </p:grpSpPr>
        <p:pic>
          <p:nvPicPr>
            <p:cNvPr id="14350" name="Picture 46" descr="chart_s6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87813" y="1717676"/>
              <a:ext cx="3573463" cy="360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Oval 47"/>
            <p:cNvSpPr>
              <a:spLocks noChangeArrowheads="1"/>
            </p:cNvSpPr>
            <p:nvPr/>
          </p:nvSpPr>
          <p:spPr bwMode="auto">
            <a:xfrm>
              <a:off x="4067175" y="1706563"/>
              <a:ext cx="3609975" cy="36480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48"/>
            <p:cNvSpPr>
              <a:spLocks noChangeArrowheads="1"/>
            </p:cNvSpPr>
            <p:nvPr/>
          </p:nvSpPr>
          <p:spPr bwMode="auto">
            <a:xfrm>
              <a:off x="4949825" y="2667001"/>
              <a:ext cx="1843088" cy="17653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2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5613762"/>
                </p:ext>
              </p:extLst>
            </p:nvPr>
          </p:nvGraphicFramePr>
          <p:xfrm>
            <a:off x="5162550" y="3033713"/>
            <a:ext cx="4222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2" name="Equation" r:id="rId11" imgW="215713" imgH="203024" progId="Equation.DSMT4">
                    <p:embed/>
                  </p:oleObj>
                </mc:Choice>
                <mc:Fallback>
                  <p:oleObj name="Equation" r:id="rId11" imgW="215713" imgH="203024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2550" y="3033713"/>
                          <a:ext cx="422275" cy="3968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3" name="Line 50"/>
            <p:cNvSpPr>
              <a:spLocks noChangeShapeType="1"/>
            </p:cNvSpPr>
            <p:nvPr/>
          </p:nvSpPr>
          <p:spPr bwMode="auto">
            <a:xfrm>
              <a:off x="7062788" y="3549651"/>
              <a:ext cx="231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51"/>
            <p:cNvSpPr>
              <a:spLocks noChangeShapeType="1"/>
            </p:cNvSpPr>
            <p:nvPr/>
          </p:nvSpPr>
          <p:spPr bwMode="auto">
            <a:xfrm>
              <a:off x="6562725" y="2974976"/>
              <a:ext cx="77788" cy="1158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52"/>
            <p:cNvSpPr>
              <a:spLocks noChangeShapeType="1"/>
            </p:cNvSpPr>
            <p:nvPr/>
          </p:nvSpPr>
          <p:spPr bwMode="auto">
            <a:xfrm>
              <a:off x="6754813" y="331946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3"/>
            <p:cNvSpPr>
              <a:spLocks noChangeShapeType="1"/>
            </p:cNvSpPr>
            <p:nvPr/>
          </p:nvSpPr>
          <p:spPr bwMode="auto">
            <a:xfrm>
              <a:off x="6140450" y="2705101"/>
              <a:ext cx="153988" cy="77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4"/>
            <p:cNvSpPr>
              <a:spLocks noChangeShapeType="1"/>
            </p:cNvSpPr>
            <p:nvPr/>
          </p:nvSpPr>
          <p:spPr bwMode="auto">
            <a:xfrm flipV="1">
              <a:off x="5872163" y="1322388"/>
              <a:ext cx="0" cy="43402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5"/>
            <p:cNvSpPr>
              <a:spLocks noChangeShapeType="1"/>
            </p:cNvSpPr>
            <p:nvPr/>
          </p:nvSpPr>
          <p:spPr bwMode="auto">
            <a:xfrm>
              <a:off x="3835400" y="3527174"/>
              <a:ext cx="4686300" cy="15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58"/>
            <p:cNvSpPr>
              <a:spLocks noChangeShapeType="1"/>
            </p:cNvSpPr>
            <p:nvPr/>
          </p:nvSpPr>
          <p:spPr bwMode="auto">
            <a:xfrm flipH="1" flipV="1">
              <a:off x="5391151" y="2809875"/>
              <a:ext cx="463550" cy="728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68"/>
            <p:cNvSpPr>
              <a:spLocks noChangeShapeType="1"/>
            </p:cNvSpPr>
            <p:nvPr/>
          </p:nvSpPr>
          <p:spPr bwMode="auto">
            <a:xfrm rot="2446293">
              <a:off x="6691313" y="385286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69"/>
            <p:cNvSpPr>
              <a:spLocks noChangeShapeType="1"/>
            </p:cNvSpPr>
            <p:nvPr/>
          </p:nvSpPr>
          <p:spPr bwMode="auto">
            <a:xfrm rot="4515250">
              <a:off x="6380163" y="420211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70"/>
            <p:cNvSpPr>
              <a:spLocks noChangeShapeType="1"/>
            </p:cNvSpPr>
            <p:nvPr/>
          </p:nvSpPr>
          <p:spPr bwMode="auto">
            <a:xfrm rot="6720351">
              <a:off x="5719763" y="434181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71"/>
            <p:cNvSpPr>
              <a:spLocks noChangeShapeType="1"/>
            </p:cNvSpPr>
            <p:nvPr/>
          </p:nvSpPr>
          <p:spPr bwMode="auto">
            <a:xfrm rot="8653770">
              <a:off x="5307013" y="417671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72"/>
            <p:cNvSpPr>
              <a:spLocks noChangeShapeType="1"/>
            </p:cNvSpPr>
            <p:nvPr/>
          </p:nvSpPr>
          <p:spPr bwMode="auto">
            <a:xfrm rot="9827236">
              <a:off x="5059363" y="394176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73"/>
            <p:cNvSpPr>
              <a:spLocks noChangeShapeType="1"/>
            </p:cNvSpPr>
            <p:nvPr/>
          </p:nvSpPr>
          <p:spPr bwMode="auto">
            <a:xfrm rot="11556877">
              <a:off x="4951413" y="360521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74"/>
            <p:cNvSpPr>
              <a:spLocks noChangeShapeType="1"/>
            </p:cNvSpPr>
            <p:nvPr/>
          </p:nvSpPr>
          <p:spPr bwMode="auto">
            <a:xfrm rot="13701987">
              <a:off x="5059363" y="301466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75"/>
            <p:cNvSpPr>
              <a:spLocks noChangeShapeType="1"/>
            </p:cNvSpPr>
            <p:nvPr/>
          </p:nvSpPr>
          <p:spPr bwMode="auto">
            <a:xfrm rot="15104859">
              <a:off x="5484813" y="2678113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3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850901"/>
                </p:ext>
              </p:extLst>
            </p:nvPr>
          </p:nvGraphicFramePr>
          <p:xfrm>
            <a:off x="8062913" y="3659188"/>
            <a:ext cx="74612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3" name="Equation" r:id="rId13" imgW="418918" imgH="203112" progId="Equation.DSMT4">
                    <p:embed/>
                  </p:oleObj>
                </mc:Choice>
                <mc:Fallback>
                  <p:oleObj name="Equation" r:id="rId13" imgW="418918" imgH="203112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2913" y="3659188"/>
                          <a:ext cx="74612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4572223"/>
                </p:ext>
              </p:extLst>
            </p:nvPr>
          </p:nvGraphicFramePr>
          <p:xfrm>
            <a:off x="5534025" y="954088"/>
            <a:ext cx="7239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4" name="Equation" r:id="rId15" imgW="406048" imgH="203024" progId="Equation.DSMT4">
                    <p:embed/>
                  </p:oleObj>
                </mc:Choice>
                <mc:Fallback>
                  <p:oleObj name="Equation" r:id="rId15" imgW="406048" imgH="203024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954088"/>
                          <a:ext cx="723900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6368381" y="2776554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3" name="Object 62"/>
            <p:cNvGraphicFramePr>
              <a:graphicFrameLocks noChangeAspect="1"/>
            </p:cNvGraphicFramePr>
            <p:nvPr/>
          </p:nvGraphicFramePr>
          <p:xfrm>
            <a:off x="6547826" y="2359913"/>
            <a:ext cx="253024" cy="441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5" name="Equation" r:id="rId17" imgW="203112" imgH="228501" progId="Equation.DSMT4">
                    <p:embed/>
                  </p:oleObj>
                </mc:Choice>
                <mc:Fallback>
                  <p:oleObj name="Equation" r:id="rId17" imgW="203112" imgH="228501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7826" y="2359913"/>
                          <a:ext cx="253024" cy="44122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1698172" y="6187044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Recall: </a:t>
            </a:r>
            <a:r>
              <a:rPr lang="en-US" dirty="0"/>
              <a:t>The impedance repeats every half of a wavelength.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68881"/>
              </p:ext>
            </p:extLst>
          </p:nvPr>
        </p:nvGraphicFramePr>
        <p:xfrm>
          <a:off x="1074738" y="2755900"/>
          <a:ext cx="14700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4" imgW="952200" imgH="1231560" progId="Equation.DSMT4">
                  <p:embed/>
                </p:oleObj>
              </mc:Choice>
              <mc:Fallback>
                <p:oleObj name="Equation" r:id="rId4" imgW="952200" imgH="123156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755900"/>
                        <a:ext cx="147002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65"/>
          <p:cNvSpPr txBox="1">
            <a:spLocks noChangeArrowheads="1"/>
          </p:cNvSpPr>
          <p:nvPr/>
        </p:nvSpPr>
        <p:spPr bwMode="auto">
          <a:xfrm>
            <a:off x="365117" y="894896"/>
            <a:ext cx="31291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general, the angle change on the Smith chart  as we go towards the generator is: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8617" name="Object 64"/>
          <p:cNvGraphicFramePr>
            <a:graphicFrameLocks noChangeAspect="1"/>
          </p:cNvGraphicFramePr>
          <p:nvPr/>
        </p:nvGraphicFramePr>
        <p:xfrm>
          <a:off x="3792538" y="5595938"/>
          <a:ext cx="438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6" imgW="2286000" imgH="254000" progId="Equation.DSMT4">
                  <p:embed/>
                </p:oleObj>
              </mc:Choice>
              <mc:Fallback>
                <p:oleObj name="Equation" r:id="rId6" imgW="2286000" imgH="254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5595938"/>
                        <a:ext cx="4381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06516"/>
              </p:ext>
            </p:extLst>
          </p:nvPr>
        </p:nvGraphicFramePr>
        <p:xfrm>
          <a:off x="1082675" y="4759325"/>
          <a:ext cx="14112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Equation" r:id="rId8" imgW="914400" imgH="482400" progId="Equation.DSMT4">
                  <p:embed/>
                </p:oleObj>
              </mc:Choice>
              <mc:Fallback>
                <p:oleObj name="Equation" r:id="rId8" imgW="914400" imgH="482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4759325"/>
                        <a:ext cx="1411288" cy="736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17714" y="5617028"/>
            <a:ext cx="2971800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angle change is </a:t>
            </a:r>
            <a:r>
              <a:rPr lang="en-US" u="sng" dirty="0"/>
              <a:t>twice</a:t>
            </a:r>
            <a:r>
              <a:rPr lang="en-US" dirty="0"/>
              <a:t> the electrical length change on the line: </a:t>
            </a:r>
            <a:r>
              <a:rPr lang="en-US" dirty="0">
                <a:latin typeface="+mn-lt"/>
                <a:sym typeface="Symbol"/>
              </a:rPr>
              <a:t></a:t>
            </a:r>
            <a:r>
              <a:rPr lang="en-US" i="1" dirty="0">
                <a:latin typeface="+mn-lt"/>
                <a:sym typeface="Symbol"/>
              </a:rPr>
              <a:t></a:t>
            </a:r>
            <a:r>
              <a:rPr lang="en-US" dirty="0">
                <a:latin typeface="+mn-lt"/>
                <a:sym typeface="Symbol"/>
              </a:rPr>
              <a:t> = 2(</a:t>
            </a:r>
            <a:r>
              <a:rPr lang="en-US" i="1" dirty="0">
                <a:latin typeface="+mn-lt"/>
                <a:sym typeface="Symbol"/>
              </a:rPr>
              <a:t> d</a:t>
            </a:r>
            <a:r>
              <a:rPr lang="en-US" dirty="0">
                <a:latin typeface="+mn-lt"/>
                <a:sym typeface="Symbol"/>
              </a:rPr>
              <a:t>)</a:t>
            </a:r>
            <a:r>
              <a:rPr lang="en-US" dirty="0">
                <a:sym typeface="Symbol"/>
              </a:rPr>
              <a:t>.</a:t>
            </a:r>
            <a:endParaRPr lang="en-US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67175" y="769026"/>
            <a:ext cx="4695825" cy="4708525"/>
            <a:chOff x="4067175" y="769026"/>
            <a:chExt cx="4695825" cy="4708525"/>
          </a:xfrm>
        </p:grpSpPr>
        <p:pic>
          <p:nvPicPr>
            <p:cNvPr id="14350" name="Picture 46" descr="chart_s6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87813" y="1532614"/>
              <a:ext cx="3573463" cy="360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Oval 47"/>
            <p:cNvSpPr>
              <a:spLocks noChangeArrowheads="1"/>
            </p:cNvSpPr>
            <p:nvPr/>
          </p:nvSpPr>
          <p:spPr bwMode="auto">
            <a:xfrm>
              <a:off x="4067175" y="1521501"/>
              <a:ext cx="3609975" cy="36480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48"/>
            <p:cNvSpPr>
              <a:spLocks noChangeArrowheads="1"/>
            </p:cNvSpPr>
            <p:nvPr/>
          </p:nvSpPr>
          <p:spPr bwMode="auto">
            <a:xfrm>
              <a:off x="4949825" y="2481939"/>
              <a:ext cx="1843088" cy="17653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50"/>
            <p:cNvSpPr>
              <a:spLocks noChangeShapeType="1"/>
            </p:cNvSpPr>
            <p:nvPr/>
          </p:nvSpPr>
          <p:spPr bwMode="auto">
            <a:xfrm>
              <a:off x="7062788" y="3364589"/>
              <a:ext cx="231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51"/>
            <p:cNvSpPr>
              <a:spLocks noChangeShapeType="1"/>
            </p:cNvSpPr>
            <p:nvPr/>
          </p:nvSpPr>
          <p:spPr bwMode="auto">
            <a:xfrm>
              <a:off x="6562725" y="2789914"/>
              <a:ext cx="77788" cy="1158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52"/>
            <p:cNvSpPr>
              <a:spLocks noChangeShapeType="1"/>
            </p:cNvSpPr>
            <p:nvPr/>
          </p:nvSpPr>
          <p:spPr bwMode="auto">
            <a:xfrm>
              <a:off x="6754813" y="313440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3"/>
            <p:cNvSpPr>
              <a:spLocks noChangeShapeType="1"/>
            </p:cNvSpPr>
            <p:nvPr/>
          </p:nvSpPr>
          <p:spPr bwMode="auto">
            <a:xfrm>
              <a:off x="6140450" y="2520039"/>
              <a:ext cx="153988" cy="777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4"/>
            <p:cNvSpPr>
              <a:spLocks noChangeShapeType="1"/>
            </p:cNvSpPr>
            <p:nvPr/>
          </p:nvSpPr>
          <p:spPr bwMode="auto">
            <a:xfrm flipV="1">
              <a:off x="5872163" y="1137326"/>
              <a:ext cx="0" cy="434022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58"/>
            <p:cNvSpPr>
              <a:spLocks noChangeShapeType="1"/>
            </p:cNvSpPr>
            <p:nvPr/>
          </p:nvSpPr>
          <p:spPr bwMode="auto">
            <a:xfrm flipV="1">
              <a:off x="5854700" y="2685139"/>
              <a:ext cx="576263" cy="692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68"/>
            <p:cNvSpPr>
              <a:spLocks noChangeShapeType="1"/>
            </p:cNvSpPr>
            <p:nvPr/>
          </p:nvSpPr>
          <p:spPr bwMode="auto">
            <a:xfrm rot="2446293">
              <a:off x="6691313" y="366780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69"/>
            <p:cNvSpPr>
              <a:spLocks noChangeShapeType="1"/>
            </p:cNvSpPr>
            <p:nvPr/>
          </p:nvSpPr>
          <p:spPr bwMode="auto">
            <a:xfrm rot="4515250">
              <a:off x="6380163" y="401705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70"/>
            <p:cNvSpPr>
              <a:spLocks noChangeShapeType="1"/>
            </p:cNvSpPr>
            <p:nvPr/>
          </p:nvSpPr>
          <p:spPr bwMode="auto">
            <a:xfrm rot="6720351">
              <a:off x="5719763" y="415675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71"/>
            <p:cNvSpPr>
              <a:spLocks noChangeShapeType="1"/>
            </p:cNvSpPr>
            <p:nvPr/>
          </p:nvSpPr>
          <p:spPr bwMode="auto">
            <a:xfrm rot="8653770">
              <a:off x="5307013" y="399165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72"/>
            <p:cNvSpPr>
              <a:spLocks noChangeShapeType="1"/>
            </p:cNvSpPr>
            <p:nvPr/>
          </p:nvSpPr>
          <p:spPr bwMode="auto">
            <a:xfrm rot="9827236">
              <a:off x="5059363" y="375670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73"/>
            <p:cNvSpPr>
              <a:spLocks noChangeShapeType="1"/>
            </p:cNvSpPr>
            <p:nvPr/>
          </p:nvSpPr>
          <p:spPr bwMode="auto">
            <a:xfrm rot="11556877">
              <a:off x="4951413" y="342015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74"/>
            <p:cNvSpPr>
              <a:spLocks noChangeShapeType="1"/>
            </p:cNvSpPr>
            <p:nvPr/>
          </p:nvSpPr>
          <p:spPr bwMode="auto">
            <a:xfrm rot="13701987">
              <a:off x="5059363" y="282960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75"/>
            <p:cNvSpPr>
              <a:spLocks noChangeShapeType="1"/>
            </p:cNvSpPr>
            <p:nvPr/>
          </p:nvSpPr>
          <p:spPr bwMode="auto">
            <a:xfrm rot="15104859">
              <a:off x="5484813" y="2493051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3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299277"/>
                </p:ext>
              </p:extLst>
            </p:nvPr>
          </p:nvGraphicFramePr>
          <p:xfrm>
            <a:off x="8064500" y="3473450"/>
            <a:ext cx="6985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1" name="Equation" r:id="rId11" imgW="419040" imgH="203040" progId="Equation.DSMT4">
                    <p:embed/>
                  </p:oleObj>
                </mc:Choice>
                <mc:Fallback>
                  <p:oleObj name="Equation" r:id="rId11" imgW="419040" imgH="203040" progId="Equation.DSMT4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4500" y="3473450"/>
                          <a:ext cx="698500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294731"/>
                </p:ext>
              </p:extLst>
            </p:nvPr>
          </p:nvGraphicFramePr>
          <p:xfrm>
            <a:off x="5534024" y="769026"/>
            <a:ext cx="73342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2" name="Equation" r:id="rId13" imgW="406048" imgH="203024" progId="Equation.DSMT4">
                    <p:embed/>
                  </p:oleObj>
                </mc:Choice>
                <mc:Fallback>
                  <p:oleObj name="Equation" r:id="rId13" imgW="406048" imgH="203024" progId="Equation.DSMT4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4" y="769026"/>
                          <a:ext cx="733425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6368381" y="2591492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73185" y="3549456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5856514" y="3363680"/>
              <a:ext cx="827314" cy="2503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86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7187573"/>
                </p:ext>
              </p:extLst>
            </p:nvPr>
          </p:nvGraphicFramePr>
          <p:xfrm>
            <a:off x="6273800" y="2996176"/>
            <a:ext cx="377371" cy="325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3" name="Equation" r:id="rId15" imgW="291973" imgH="253890" progId="Equation.DSMT4">
                    <p:embed/>
                  </p:oleObj>
                </mc:Choice>
                <mc:Fallback>
                  <p:oleObj name="Equation" r:id="rId15" imgW="291973" imgH="253890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3800" y="2996176"/>
                          <a:ext cx="377371" cy="325549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Freeform 39"/>
            <p:cNvSpPr/>
            <p:nvPr/>
          </p:nvSpPr>
          <p:spPr>
            <a:xfrm>
              <a:off x="6096000" y="3080652"/>
              <a:ext cx="119743" cy="381000"/>
            </a:xfrm>
            <a:custGeom>
              <a:avLst/>
              <a:gdLst>
                <a:gd name="connsiteX0" fmla="*/ 0 w 119743"/>
                <a:gd name="connsiteY0" fmla="*/ 0 h 381000"/>
                <a:gd name="connsiteX1" fmla="*/ 97971 w 119743"/>
                <a:gd name="connsiteY1" fmla="*/ 108857 h 381000"/>
                <a:gd name="connsiteX2" fmla="*/ 119743 w 119743"/>
                <a:gd name="connsiteY2" fmla="*/ 250372 h 381000"/>
                <a:gd name="connsiteX3" fmla="*/ 97971 w 119743"/>
                <a:gd name="connsiteY3" fmla="*/ 326572 h 381000"/>
                <a:gd name="connsiteX4" fmla="*/ 87086 w 119743"/>
                <a:gd name="connsiteY4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43" h="381000">
                  <a:moveTo>
                    <a:pt x="0" y="0"/>
                  </a:moveTo>
                  <a:cubicBezTo>
                    <a:pt x="39007" y="33564"/>
                    <a:pt x="78014" y="67128"/>
                    <a:pt x="97971" y="108857"/>
                  </a:cubicBezTo>
                  <a:cubicBezTo>
                    <a:pt x="117928" y="150586"/>
                    <a:pt x="119743" y="214086"/>
                    <a:pt x="119743" y="250372"/>
                  </a:cubicBezTo>
                  <a:cubicBezTo>
                    <a:pt x="119743" y="286658"/>
                    <a:pt x="103414" y="304801"/>
                    <a:pt x="97971" y="326572"/>
                  </a:cubicBezTo>
                  <a:cubicBezTo>
                    <a:pt x="92528" y="348343"/>
                    <a:pt x="89807" y="364671"/>
                    <a:pt x="87086" y="3810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8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1181253"/>
                </p:ext>
              </p:extLst>
            </p:nvPr>
          </p:nvGraphicFramePr>
          <p:xfrm>
            <a:off x="6566876" y="2226563"/>
            <a:ext cx="253024" cy="441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4" name="Equation" r:id="rId17" imgW="203112" imgH="228501" progId="Equation.DSMT4">
                    <p:embed/>
                  </p:oleObj>
                </mc:Choice>
                <mc:Fallback>
                  <p:oleObj name="Equation" r:id="rId17" imgW="203112" imgH="228501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6876" y="2226563"/>
                          <a:ext cx="253024" cy="44122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621" name="Object 30"/>
          <p:cNvGraphicFramePr>
            <a:graphicFrameLocks noChangeAspect="1"/>
          </p:cNvGraphicFramePr>
          <p:nvPr/>
        </p:nvGraphicFramePr>
        <p:xfrm>
          <a:off x="1072366" y="1956830"/>
          <a:ext cx="12334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Equation" r:id="rId19" imgW="799753" imgH="253890" progId="Equation.DSMT4">
                  <p:embed/>
                </p:oleObj>
              </mc:Choice>
              <mc:Fallback>
                <p:oleObj name="Equation" r:id="rId19" imgW="799753" imgH="25389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366" y="1956830"/>
                        <a:ext cx="1233488" cy="388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49975" y="2448730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30185" y="4405867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358" name="Line 55"/>
          <p:cNvSpPr>
            <a:spLocks noChangeShapeType="1"/>
          </p:cNvSpPr>
          <p:nvPr/>
        </p:nvSpPr>
        <p:spPr bwMode="auto">
          <a:xfrm>
            <a:off x="3835400" y="3330080"/>
            <a:ext cx="46863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38475" y="114300"/>
            <a:ext cx="2897188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</a:t>
            </a:r>
          </a:p>
        </p:txBody>
      </p:sp>
      <p:sp>
        <p:nvSpPr>
          <p:cNvPr id="25603" name="Text Box 199"/>
          <p:cNvSpPr txBox="1">
            <a:spLocks noChangeArrowheads="1"/>
          </p:cNvSpPr>
          <p:nvPr/>
        </p:nvSpPr>
        <p:spPr bwMode="auto">
          <a:xfrm>
            <a:off x="239713" y="984250"/>
            <a:ext cx="831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 </a:t>
            </a:r>
            <a:r>
              <a:rPr lang="en-US">
                <a:solidFill>
                  <a:srgbClr val="FF0000"/>
                </a:solidFill>
              </a:rPr>
              <a:t>Smith chart</a:t>
            </a:r>
            <a:r>
              <a:rPr lang="en-US">
                <a:solidFill>
                  <a:srgbClr val="0000FF"/>
                </a:solidFill>
              </a:rPr>
              <a:t> is a very convenient graphical tool for analyzing transmission lines and studying their behavior.</a:t>
            </a:r>
          </a:p>
        </p:txBody>
      </p:sp>
      <p:sp>
        <p:nvSpPr>
          <p:cNvPr id="25605" name="Rectangle 277"/>
          <p:cNvSpPr>
            <a:spLocks noChangeArrowheads="1"/>
          </p:cNvSpPr>
          <p:nvPr/>
        </p:nvSpPr>
        <p:spPr bwMode="auto">
          <a:xfrm>
            <a:off x="1151659" y="5912025"/>
            <a:ext cx="7173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 network analyzer (Agilent </a:t>
            </a:r>
            <a:r>
              <a:rPr lang="en-US" dirty="0"/>
              <a:t>N5245A PNA-X</a:t>
            </a:r>
            <a:r>
              <a:rPr lang="en-US" dirty="0">
                <a:solidFill>
                  <a:schemeClr val="tx2"/>
                </a:solidFill>
              </a:rPr>
              <a:t>) showing a Smith chart.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8674" name="Picture 2" descr="File:Agilent N5245A PNA-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6241" y="1906994"/>
            <a:ext cx="5081443" cy="37221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36220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9769" y="838199"/>
            <a:ext cx="8079206" cy="5661929"/>
            <a:chOff x="319769" y="838199"/>
            <a:chExt cx="8079206" cy="5661929"/>
          </a:xfrm>
        </p:grpSpPr>
        <p:sp>
          <p:nvSpPr>
            <p:cNvPr id="14349" name="Text Box 65"/>
            <p:cNvSpPr txBox="1">
              <a:spLocks noChangeArrowheads="1"/>
            </p:cNvSpPr>
            <p:nvPr/>
          </p:nvSpPr>
          <p:spPr bwMode="auto">
            <a:xfrm>
              <a:off x="468086" y="982187"/>
              <a:ext cx="2982686" cy="18774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Scales: </a:t>
              </a:r>
            </a:p>
            <a:p>
              <a:pPr algn="ctr"/>
              <a:endParaRPr lang="en-US" sz="600" dirty="0">
                <a:solidFill>
                  <a:srgbClr val="0000FF"/>
                </a:solidFill>
              </a:endParaRP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The Smith chart already has wavelength scales on the perimeter for your convenience (so you don’t need to measure angles).</a:t>
              </a:r>
            </a:p>
          </p:txBody>
        </p:sp>
        <p:pic>
          <p:nvPicPr>
            <p:cNvPr id="64522" name="Picture 10" descr="E:\My Documents\Classes\3317\Handouts\Smith chart1xxx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3848" y="838199"/>
              <a:ext cx="4375127" cy="56619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26571" y="3276600"/>
              <a:ext cx="31024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The “wavelengths towards generator” scale is measured </a:t>
              </a:r>
              <a:r>
                <a:rPr lang="en-US" sz="1600" u="sng" dirty="0"/>
                <a:t>clockwise</a:t>
              </a:r>
              <a:r>
                <a:rPr lang="en-US" sz="1600" dirty="0"/>
                <a:t>, starting (arbitrarily) at zero here.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9769" y="5094514"/>
              <a:ext cx="3015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The “wavelengths towards load” scale is measured </a:t>
              </a:r>
              <a:r>
                <a:rPr lang="en-US" sz="1600" u="sng" dirty="0"/>
                <a:t>counterclockwise</a:t>
              </a:r>
              <a:r>
                <a:rPr lang="en-US" sz="1600" dirty="0"/>
                <a:t>, starting (arbitrarily) at zero here.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58343" y="3309257"/>
              <a:ext cx="119743" cy="119743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99857" y="3309253"/>
              <a:ext cx="119743" cy="11974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276600" y="3407229"/>
              <a:ext cx="838200" cy="3701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914650" y="3467100"/>
              <a:ext cx="1381125" cy="16383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ine 75"/>
            <p:cNvSpPr>
              <a:spLocks noChangeShapeType="1"/>
            </p:cNvSpPr>
            <p:nvPr/>
          </p:nvSpPr>
          <p:spPr bwMode="auto">
            <a:xfrm flipV="1">
              <a:off x="4232275" y="2806700"/>
              <a:ext cx="0" cy="46990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>
              <a:off x="4365625" y="3463925"/>
              <a:ext cx="0" cy="4699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2"/>
          <p:cNvSpPr txBox="1">
            <a:spLocks noChangeArrowheads="1"/>
          </p:cNvSpPr>
          <p:nvPr/>
        </p:nvSpPr>
        <p:spPr bwMode="auto">
          <a:xfrm>
            <a:off x="2381250" y="47625"/>
            <a:ext cx="469106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Reciprocal Property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360363" y="836613"/>
          <a:ext cx="2978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2" name="Equation" r:id="rId4" imgW="1524000" imgH="482600" progId="Equation.DSMT4">
                  <p:embed/>
                </p:oleObj>
              </mc:Choice>
              <mc:Fallback>
                <p:oleObj name="Equation" r:id="rId4" imgW="1524000" imgH="4826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836613"/>
                        <a:ext cx="2978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4"/>
          <p:cNvSpPr txBox="1">
            <a:spLocks noChangeArrowheads="1"/>
          </p:cNvSpPr>
          <p:nvPr/>
        </p:nvSpPr>
        <p:spPr bwMode="auto">
          <a:xfrm>
            <a:off x="333375" y="2024063"/>
            <a:ext cx="26098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Go </a:t>
            </a:r>
            <a:r>
              <a:rPr lang="en-US" u="sng" dirty="0">
                <a:solidFill>
                  <a:srgbClr val="0000FF"/>
                </a:solidFill>
              </a:rPr>
              <a:t>half-way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around</a:t>
            </a:r>
            <a:r>
              <a:rPr lang="en-US" dirty="0">
                <a:solidFill>
                  <a:srgbClr val="0000FF"/>
                </a:solidFill>
              </a:rPr>
              <a:t> the Smith chart: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702170"/>
              </p:ext>
            </p:extLst>
          </p:nvPr>
        </p:nvGraphicFramePr>
        <p:xfrm>
          <a:off x="869950" y="2743659"/>
          <a:ext cx="1150579" cy="41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743659"/>
                        <a:ext cx="1150579" cy="41864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3417"/>
              </p:ext>
            </p:extLst>
          </p:nvPr>
        </p:nvGraphicFramePr>
        <p:xfrm>
          <a:off x="825500" y="3394075"/>
          <a:ext cx="23304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4" name="Equation" r:id="rId8" imgW="1511280" imgH="482400" progId="Equation.DSMT4">
                  <p:embed/>
                </p:oleObj>
              </mc:Choice>
              <mc:Fallback>
                <p:oleObj name="Equation" r:id="rId8" imgW="1511280" imgH="4824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394075"/>
                        <a:ext cx="23304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82208"/>
              </p:ext>
            </p:extLst>
          </p:nvPr>
        </p:nvGraphicFramePr>
        <p:xfrm>
          <a:off x="3925874" y="5552119"/>
          <a:ext cx="21621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5" name="Equation" r:id="rId10" imgW="799753" imgH="342751" progId="Equation.DSMT4">
                  <p:embed/>
                </p:oleObj>
              </mc:Choice>
              <mc:Fallback>
                <p:oleObj name="Equation" r:id="rId10" imgW="799753" imgH="342751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74" y="5552119"/>
                        <a:ext cx="2162175" cy="927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68159"/>
              </p:ext>
            </p:extLst>
          </p:nvPr>
        </p:nvGraphicFramePr>
        <p:xfrm>
          <a:off x="758825" y="4432300"/>
          <a:ext cx="22907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Equation" r:id="rId12" imgW="1396800" imgH="482400" progId="Equation.DSMT4">
                  <p:embed/>
                </p:oleObj>
              </mc:Choice>
              <mc:Fallback>
                <p:oleObj name="Equation" r:id="rId12" imgW="1396800" imgH="4824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4432300"/>
                        <a:ext cx="229076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66689"/>
              </p:ext>
            </p:extLst>
          </p:nvPr>
        </p:nvGraphicFramePr>
        <p:xfrm>
          <a:off x="741363" y="5359400"/>
          <a:ext cx="24590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7" name="Equation" r:id="rId14" imgW="1498320" imgH="482400" progId="Equation.DSMT4">
                  <p:embed/>
                </p:oleObj>
              </mc:Choice>
              <mc:Fallback>
                <p:oleObj name="Equation" r:id="rId14" imgW="1498320" imgH="4824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359400"/>
                        <a:ext cx="2459037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9"/>
          <p:cNvGraphicFramePr>
            <a:graphicFrameLocks noChangeAspect="1"/>
          </p:cNvGraphicFramePr>
          <p:nvPr/>
        </p:nvGraphicFramePr>
        <p:xfrm>
          <a:off x="7585075" y="4010025"/>
          <a:ext cx="13239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" name="Equation" r:id="rId16" imgW="889000" imgH="1574800" progId="Equation.DSMT4">
                  <p:embed/>
                </p:oleObj>
              </mc:Choice>
              <mc:Fallback>
                <p:oleObj name="Equation" r:id="rId16" imgW="889000" imgH="157480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4010025"/>
                        <a:ext cx="1323975" cy="23320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>
          <a:xfrm>
            <a:off x="7010400" y="6489700"/>
            <a:ext cx="2133600" cy="365125"/>
          </a:xfrm>
        </p:spPr>
        <p:txBody>
          <a:bodyPr/>
          <a:lstStyle/>
          <a:p>
            <a:fld id="{758FED75-DE40-4B24-B34D-4B6E6972FEA5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503284" y="1933575"/>
            <a:ext cx="0" cy="176717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104063" y="700088"/>
            <a:ext cx="4973637" cy="4708525"/>
            <a:chOff x="3104063" y="700088"/>
            <a:chExt cx="4973637" cy="4708525"/>
          </a:xfrm>
        </p:grpSpPr>
        <p:grpSp>
          <p:nvGrpSpPr>
            <p:cNvPr id="15374" name="Group 53"/>
            <p:cNvGrpSpPr>
              <a:grpSpLocks/>
            </p:cNvGrpSpPr>
            <p:nvPr/>
          </p:nvGrpSpPr>
          <p:grpSpPr bwMode="auto">
            <a:xfrm>
              <a:off x="3104063" y="700088"/>
              <a:ext cx="4973637" cy="4708525"/>
              <a:chOff x="2416" y="601"/>
              <a:chExt cx="3133" cy="2966"/>
            </a:xfrm>
          </p:grpSpPr>
          <p:pic>
            <p:nvPicPr>
              <p:cNvPr id="15377" name="Picture 8" descr="chart_s64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575" y="1082"/>
                <a:ext cx="2251" cy="2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8" name="Oval 9"/>
              <p:cNvSpPr>
                <a:spLocks noChangeArrowheads="1"/>
              </p:cNvSpPr>
              <p:nvPr/>
            </p:nvSpPr>
            <p:spPr bwMode="auto">
              <a:xfrm>
                <a:off x="2562" y="1075"/>
                <a:ext cx="2274" cy="229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Oval 10"/>
              <p:cNvSpPr>
                <a:spLocks noChangeArrowheads="1"/>
              </p:cNvSpPr>
              <p:nvPr/>
            </p:nvSpPr>
            <p:spPr bwMode="auto">
              <a:xfrm>
                <a:off x="3118" y="1680"/>
                <a:ext cx="1161" cy="111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369" name="Object 11"/>
              <p:cNvGraphicFramePr>
                <a:graphicFrameLocks noChangeAspect="1"/>
              </p:cNvGraphicFramePr>
              <p:nvPr/>
            </p:nvGraphicFramePr>
            <p:xfrm>
              <a:off x="3450" y="1801"/>
              <a:ext cx="266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89" name="Equation" r:id="rId19" imgW="215713" imgH="203024" progId="Equation.DSMT4">
                      <p:embed/>
                    </p:oleObj>
                  </mc:Choice>
                  <mc:Fallback>
                    <p:oleObj name="Equation" r:id="rId19" imgW="215713" imgH="203024" progId="Equation.DSMT4">
                      <p:embed/>
                      <p:pic>
                        <p:nvPicPr>
                          <p:cNvPr id="0" name="Picture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0" y="1801"/>
                            <a:ext cx="266" cy="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80" name="Line 12"/>
              <p:cNvSpPr>
                <a:spLocks noChangeShapeType="1"/>
              </p:cNvSpPr>
              <p:nvPr/>
            </p:nvSpPr>
            <p:spPr bwMode="auto">
              <a:xfrm>
                <a:off x="4449" y="2236"/>
                <a:ext cx="1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13"/>
              <p:cNvSpPr>
                <a:spLocks noChangeShapeType="1"/>
              </p:cNvSpPr>
              <p:nvPr/>
            </p:nvSpPr>
            <p:spPr bwMode="auto">
              <a:xfrm>
                <a:off x="4118" y="1850"/>
                <a:ext cx="49" cy="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14"/>
              <p:cNvSpPr>
                <a:spLocks noChangeShapeType="1"/>
              </p:cNvSpPr>
              <p:nvPr/>
            </p:nvSpPr>
            <p:spPr bwMode="auto">
              <a:xfrm>
                <a:off x="4255" y="2091"/>
                <a:ext cx="25" cy="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Line 16"/>
              <p:cNvSpPr>
                <a:spLocks noChangeShapeType="1"/>
              </p:cNvSpPr>
              <p:nvPr/>
            </p:nvSpPr>
            <p:spPr bwMode="auto">
              <a:xfrm flipV="1">
                <a:off x="3699" y="833"/>
                <a:ext cx="0" cy="273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Line 17"/>
              <p:cNvSpPr>
                <a:spLocks noChangeShapeType="1"/>
              </p:cNvSpPr>
              <p:nvPr/>
            </p:nvSpPr>
            <p:spPr bwMode="auto">
              <a:xfrm>
                <a:off x="2416" y="2221"/>
                <a:ext cx="2952" cy="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18"/>
              <p:cNvSpPr>
                <a:spLocks noChangeShapeType="1"/>
              </p:cNvSpPr>
              <p:nvPr/>
            </p:nvSpPr>
            <p:spPr bwMode="auto">
              <a:xfrm flipV="1">
                <a:off x="3688" y="1704"/>
                <a:ext cx="163" cy="5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9"/>
              <p:cNvSpPr>
                <a:spLocks noChangeShapeType="1"/>
              </p:cNvSpPr>
              <p:nvPr/>
            </p:nvSpPr>
            <p:spPr bwMode="auto">
              <a:xfrm rot="2446293">
                <a:off x="4215" y="2427"/>
                <a:ext cx="25" cy="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0"/>
              <p:cNvSpPr>
                <a:spLocks noChangeShapeType="1"/>
              </p:cNvSpPr>
              <p:nvPr/>
            </p:nvSpPr>
            <p:spPr bwMode="auto">
              <a:xfrm rot="4515250">
                <a:off x="4019" y="2647"/>
                <a:ext cx="25" cy="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21"/>
              <p:cNvSpPr>
                <a:spLocks noChangeShapeType="1"/>
              </p:cNvSpPr>
              <p:nvPr/>
            </p:nvSpPr>
            <p:spPr bwMode="auto">
              <a:xfrm rot="6720351">
                <a:off x="3603" y="2735"/>
                <a:ext cx="25" cy="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2"/>
              <p:cNvSpPr>
                <a:spLocks noChangeShapeType="1"/>
              </p:cNvSpPr>
              <p:nvPr/>
            </p:nvSpPr>
            <p:spPr bwMode="auto">
              <a:xfrm rot="8653770">
                <a:off x="3343" y="2631"/>
                <a:ext cx="25" cy="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23"/>
              <p:cNvSpPr>
                <a:spLocks noChangeShapeType="1"/>
              </p:cNvSpPr>
              <p:nvPr/>
            </p:nvSpPr>
            <p:spPr bwMode="auto">
              <a:xfrm rot="9827236">
                <a:off x="3187" y="2483"/>
                <a:ext cx="25" cy="9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70" name="Object 27"/>
              <p:cNvGraphicFramePr>
                <a:graphicFrameLocks noChangeAspect="1"/>
              </p:cNvGraphicFramePr>
              <p:nvPr/>
            </p:nvGraphicFramePr>
            <p:xfrm>
              <a:off x="5079" y="2305"/>
              <a:ext cx="470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90" name="Equation" r:id="rId21" imgW="418918" imgH="203112" progId="Equation.DSMT4">
                      <p:embed/>
                    </p:oleObj>
                  </mc:Choice>
                  <mc:Fallback>
                    <p:oleObj name="Equation" r:id="rId21" imgW="418918" imgH="203112" progId="Equation.DSMT4">
                      <p:embed/>
                      <p:pic>
                        <p:nvPicPr>
                          <p:cNvPr id="0" name="Picture 1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79" y="2305"/>
                            <a:ext cx="470" cy="2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71" name="Object 28"/>
              <p:cNvGraphicFramePr>
                <a:graphicFrameLocks noChangeAspect="1"/>
              </p:cNvGraphicFramePr>
              <p:nvPr/>
            </p:nvGraphicFramePr>
            <p:xfrm>
              <a:off x="3486" y="601"/>
              <a:ext cx="456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91" name="Equation" r:id="rId23" imgW="406048" imgH="203024" progId="Equation.DSMT4">
                      <p:embed/>
                    </p:oleObj>
                  </mc:Choice>
                  <mc:Fallback>
                    <p:oleObj name="Equation" r:id="rId23" imgW="406048" imgH="203024" progId="Equation.DSMT4">
                      <p:embed/>
                      <p:pic>
                        <p:nvPicPr>
                          <p:cNvPr id="0" name="Picture 1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6" y="601"/>
                            <a:ext cx="456" cy="2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92" name="Oval 30"/>
              <p:cNvSpPr>
                <a:spLocks noChangeArrowheads="1"/>
              </p:cNvSpPr>
              <p:nvPr/>
            </p:nvSpPr>
            <p:spPr bwMode="auto">
              <a:xfrm>
                <a:off x="3128" y="2440"/>
                <a:ext cx="104" cy="104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3" name="Line 31"/>
              <p:cNvSpPr>
                <a:spLocks noChangeShapeType="1"/>
              </p:cNvSpPr>
              <p:nvPr/>
            </p:nvSpPr>
            <p:spPr bwMode="auto">
              <a:xfrm flipH="1">
                <a:off x="3239" y="1994"/>
                <a:ext cx="931" cy="4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Oval 29"/>
              <p:cNvSpPr>
                <a:spLocks noChangeArrowheads="1"/>
              </p:cNvSpPr>
              <p:nvPr/>
            </p:nvSpPr>
            <p:spPr bwMode="auto">
              <a:xfrm>
                <a:off x="4152" y="1920"/>
                <a:ext cx="104" cy="104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02541"/>
                </p:ext>
              </p:extLst>
            </p:nvPr>
          </p:nvGraphicFramePr>
          <p:xfrm>
            <a:off x="6043613" y="2520950"/>
            <a:ext cx="23495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2" name="Equation" r:id="rId25" imgW="152268" imgH="164957" progId="Equation.DSMT4">
                    <p:embed/>
                  </p:oleObj>
                </mc:Choice>
                <mc:Fallback>
                  <p:oleObj name="Equation" r:id="rId25" imgW="152268" imgH="164957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3613" y="2520950"/>
                          <a:ext cx="234950" cy="2524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57420"/>
                </p:ext>
              </p:extLst>
            </p:nvPr>
          </p:nvGraphicFramePr>
          <p:xfrm>
            <a:off x="3967163" y="3844925"/>
            <a:ext cx="234950" cy="233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3" name="Equation" r:id="rId27" imgW="152268" imgH="152268" progId="Equation.DSMT4">
                    <p:embed/>
                  </p:oleObj>
                </mc:Choice>
                <mc:Fallback>
                  <p:oleObj name="Equation" r:id="rId27" imgW="152268" imgH="152268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163" y="3844925"/>
                          <a:ext cx="234950" cy="23336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82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522002"/>
                </p:ext>
              </p:extLst>
            </p:nvPr>
          </p:nvGraphicFramePr>
          <p:xfrm>
            <a:off x="6206899" y="2806019"/>
            <a:ext cx="466677" cy="241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4" name="Equation" r:id="rId29" imgW="342720" imgH="177480" progId="Equation.DSMT4">
                    <p:embed/>
                  </p:oleObj>
                </mc:Choice>
                <mc:Fallback>
                  <p:oleObj name="Equation" r:id="rId29" imgW="342720" imgH="177480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6899" y="2806019"/>
                          <a:ext cx="466677" cy="24198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83" name="Object 1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1369989"/>
                </p:ext>
              </p:extLst>
            </p:nvPr>
          </p:nvGraphicFramePr>
          <p:xfrm>
            <a:off x="3900488" y="4197350"/>
            <a:ext cx="976312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5" name="Equation" r:id="rId31" imgW="685800" imgH="228600" progId="Equation.DSMT4">
                    <p:embed/>
                  </p:oleObj>
                </mc:Choice>
                <mc:Fallback>
                  <p:oleObj name="Equation" r:id="rId31" imgW="685800" imgH="228600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488" y="4197350"/>
                          <a:ext cx="976312" cy="3270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6356733" y="885826"/>
            <a:ext cx="2664805" cy="83099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normalized impedance at </a:t>
            </a:r>
            <a:r>
              <a:rPr lang="en-US" sz="1600" i="1" dirty="0">
                <a:latin typeface="+mn-lt"/>
              </a:rPr>
              <a:t>B</a:t>
            </a:r>
            <a:r>
              <a:rPr lang="en-US" sz="1600" dirty="0"/>
              <a:t> is the normalized admittance at </a:t>
            </a:r>
            <a:r>
              <a:rPr lang="en-US" sz="1600" i="1" dirty="0">
                <a:latin typeface="+mn-lt"/>
              </a:rPr>
              <a:t>A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2"/>
          <p:cNvSpPr txBox="1">
            <a:spLocks noChangeArrowheads="1"/>
          </p:cNvSpPr>
          <p:nvPr/>
        </p:nvSpPr>
        <p:spPr bwMode="auto">
          <a:xfrm>
            <a:off x="2183946" y="161925"/>
            <a:ext cx="4887913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Normalized Voltage</a:t>
            </a:r>
          </a:p>
        </p:txBody>
      </p:sp>
      <p:graphicFrame>
        <p:nvGraphicFramePr>
          <p:cNvPr id="1638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791486"/>
              </p:ext>
            </p:extLst>
          </p:nvPr>
        </p:nvGraphicFramePr>
        <p:xfrm>
          <a:off x="798513" y="2922588"/>
          <a:ext cx="29225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4" imgW="1256755" imgH="495085" progId="Equation.DSMT4">
                  <p:embed/>
                </p:oleObj>
              </mc:Choice>
              <mc:Fallback>
                <p:oleObj name="Equation" r:id="rId4" imgW="1256755" imgH="495085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2922588"/>
                        <a:ext cx="2922587" cy="115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449032"/>
              </p:ext>
            </p:extLst>
          </p:nvPr>
        </p:nvGraphicFramePr>
        <p:xfrm>
          <a:off x="276225" y="1893888"/>
          <a:ext cx="33766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" name="Equation" r:id="rId6" imgW="1587240" imgH="241200" progId="Equation.DSMT4">
                  <p:embed/>
                </p:oleObj>
              </mc:Choice>
              <mc:Fallback>
                <p:oleObj name="Equation" r:id="rId6" imgW="1587240" imgH="2412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893888"/>
                        <a:ext cx="337661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 Box 48"/>
          <p:cNvSpPr txBox="1">
            <a:spLocks noChangeArrowheads="1"/>
          </p:cNvSpPr>
          <p:nvPr/>
        </p:nvSpPr>
        <p:spPr bwMode="auto">
          <a:xfrm>
            <a:off x="422275" y="1130528"/>
            <a:ext cx="2806700" cy="466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Normalized voltage</a:t>
            </a:r>
          </a:p>
        </p:txBody>
      </p:sp>
      <p:sp>
        <p:nvSpPr>
          <p:cNvPr id="16405" name="Text Box 65"/>
          <p:cNvSpPr txBox="1">
            <a:spLocks noChangeArrowheads="1"/>
          </p:cNvSpPr>
          <p:nvPr/>
        </p:nvSpPr>
        <p:spPr bwMode="auto">
          <a:xfrm>
            <a:off x="3539218" y="5508625"/>
            <a:ext cx="5420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We can use the Smith chart as a crank </a:t>
            </a:r>
            <a:r>
              <a:rPr lang="en-US" dirty="0" smtClean="0">
                <a:solidFill>
                  <a:srgbClr val="0000FF"/>
                </a:solidFill>
              </a:rPr>
              <a:t>diagram!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24351" y="923925"/>
            <a:ext cx="45339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 slide the complex number “1” to the left so we can add the two complex numbers using the “tip to tail rule”.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48100" y="1447800"/>
            <a:ext cx="476250" cy="6286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740442" y="1657350"/>
            <a:ext cx="3619333" cy="3648075"/>
            <a:chOff x="4740442" y="1657350"/>
            <a:chExt cx="3619333" cy="3648075"/>
          </a:xfrm>
        </p:grpSpPr>
        <p:pic>
          <p:nvPicPr>
            <p:cNvPr id="16397" name="Picture 31" descr="chart_s6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49800" y="1657350"/>
              <a:ext cx="3609975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Oval 32"/>
            <p:cNvSpPr>
              <a:spLocks noChangeArrowheads="1"/>
            </p:cNvSpPr>
            <p:nvPr/>
          </p:nvSpPr>
          <p:spPr bwMode="auto">
            <a:xfrm>
              <a:off x="4749800" y="1657350"/>
              <a:ext cx="3609975" cy="36480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Line 33"/>
            <p:cNvSpPr>
              <a:spLocks noChangeShapeType="1"/>
            </p:cNvSpPr>
            <p:nvPr/>
          </p:nvSpPr>
          <p:spPr bwMode="auto">
            <a:xfrm>
              <a:off x="4749800" y="3538538"/>
              <a:ext cx="88265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34"/>
            <p:cNvSpPr>
              <a:spLocks noChangeShapeType="1"/>
            </p:cNvSpPr>
            <p:nvPr/>
          </p:nvSpPr>
          <p:spPr bwMode="auto">
            <a:xfrm>
              <a:off x="4749800" y="3490913"/>
              <a:ext cx="2725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36"/>
            <p:cNvSpPr>
              <a:spLocks noChangeShapeType="1"/>
            </p:cNvSpPr>
            <p:nvPr/>
          </p:nvSpPr>
          <p:spPr bwMode="auto">
            <a:xfrm>
              <a:off x="6554788" y="3500438"/>
              <a:ext cx="652462" cy="576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89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6428292"/>
                </p:ext>
              </p:extLst>
            </p:nvPr>
          </p:nvGraphicFramePr>
          <p:xfrm>
            <a:off x="7577138" y="3602038"/>
            <a:ext cx="487362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9" name="Equation" r:id="rId9" imgW="241091" imgH="177646" progId="Equation.DSMT4">
                    <p:embed/>
                  </p:oleObj>
                </mc:Choice>
                <mc:Fallback>
                  <p:oleObj name="Equation" r:id="rId9" imgW="241091" imgH="177646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138" y="3602038"/>
                          <a:ext cx="487362" cy="3571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124609"/>
                </p:ext>
              </p:extLst>
            </p:nvPr>
          </p:nvGraphicFramePr>
          <p:xfrm>
            <a:off x="5073650" y="3570061"/>
            <a:ext cx="4492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0" name="Equation" r:id="rId11" imgW="228402" imgH="177646" progId="Equation.DSMT4">
                    <p:embed/>
                  </p:oleObj>
                </mc:Choice>
                <mc:Fallback>
                  <p:oleObj name="Equation" r:id="rId11" imgW="228402" imgH="177646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3650" y="3570061"/>
                          <a:ext cx="449263" cy="3524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940724"/>
                </p:ext>
              </p:extLst>
            </p:nvPr>
          </p:nvGraphicFramePr>
          <p:xfrm>
            <a:off x="4941888" y="2847975"/>
            <a:ext cx="592137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1" name="Equation" r:id="rId13" imgW="304536" imgH="203024" progId="Equation.DSMT4">
                    <p:embed/>
                  </p:oleObj>
                </mc:Choice>
                <mc:Fallback>
                  <p:oleObj name="Equation" r:id="rId13" imgW="304536" imgH="203024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1888" y="2847975"/>
                          <a:ext cx="592137" cy="393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1008604"/>
                </p:ext>
              </p:extLst>
            </p:nvPr>
          </p:nvGraphicFramePr>
          <p:xfrm>
            <a:off x="6648450" y="3921125"/>
            <a:ext cx="4254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2" name="Equation" r:id="rId15" imgW="215713" imgH="203024" progId="Equation.DSMT4">
                    <p:embed/>
                  </p:oleObj>
                </mc:Choice>
                <mc:Fallback>
                  <p:oleObj name="Equation" r:id="rId15" imgW="215713" imgH="203024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8450" y="3921125"/>
                          <a:ext cx="425450" cy="4000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3" name="Oval 43"/>
            <p:cNvSpPr>
              <a:spLocks noChangeArrowheads="1"/>
            </p:cNvSpPr>
            <p:nvPr/>
          </p:nvSpPr>
          <p:spPr bwMode="auto">
            <a:xfrm>
              <a:off x="5632450" y="2617788"/>
              <a:ext cx="1843088" cy="17653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3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4358482"/>
                </p:ext>
              </p:extLst>
            </p:nvPr>
          </p:nvGraphicFramePr>
          <p:xfrm>
            <a:off x="6854825" y="3070469"/>
            <a:ext cx="460375" cy="350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3" name="Equation" r:id="rId17" imgW="266469" imgH="203024" progId="Equation.DSMT4">
                    <p:embed/>
                  </p:oleObj>
                </mc:Choice>
                <mc:Fallback>
                  <p:oleObj name="Equation" r:id="rId17" imgW="266469" imgH="203024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4825" y="3070469"/>
                          <a:ext cx="460375" cy="350594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6" name="Line 24"/>
            <p:cNvSpPr>
              <a:spLocks noChangeShapeType="1"/>
            </p:cNvSpPr>
            <p:nvPr/>
          </p:nvSpPr>
          <p:spPr bwMode="auto">
            <a:xfrm flipV="1">
              <a:off x="6557963" y="2806700"/>
              <a:ext cx="479425" cy="6969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772025" y="3419475"/>
              <a:ext cx="1819275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1" name="Line 35"/>
            <p:cNvSpPr>
              <a:spLocks noChangeShapeType="1"/>
            </p:cNvSpPr>
            <p:nvPr/>
          </p:nvSpPr>
          <p:spPr bwMode="auto">
            <a:xfrm flipV="1">
              <a:off x="4740442" y="2770188"/>
              <a:ext cx="2312821" cy="7189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Oval 49"/>
            <p:cNvSpPr>
              <a:spLocks noChangeArrowheads="1"/>
            </p:cNvSpPr>
            <p:nvPr/>
          </p:nvSpPr>
          <p:spPr bwMode="auto">
            <a:xfrm>
              <a:off x="7004050" y="2695575"/>
              <a:ext cx="127000" cy="1270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9"/>
            <p:cNvSpPr>
              <a:spLocks noChangeArrowheads="1"/>
            </p:cNvSpPr>
            <p:nvPr/>
          </p:nvSpPr>
          <p:spPr bwMode="auto">
            <a:xfrm>
              <a:off x="5556250" y="3438525"/>
              <a:ext cx="127000" cy="127000"/>
            </a:xfrm>
            <a:prstGeom prst="ellipse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1" name="Straight Arrow Connector 30"/>
            <p:cNvCxnSpPr>
              <a:endCxn id="16397" idx="3"/>
            </p:cNvCxnSpPr>
            <p:nvPr/>
          </p:nvCxnSpPr>
          <p:spPr>
            <a:xfrm flipV="1">
              <a:off x="6584783" y="3481388"/>
              <a:ext cx="1774992" cy="6266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66218"/>
                </p:ext>
              </p:extLst>
            </p:nvPr>
          </p:nvGraphicFramePr>
          <p:xfrm>
            <a:off x="7838992" y="3222542"/>
            <a:ext cx="153987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24" name="Equation" r:id="rId19" imgW="154009" imgH="242627" progId="Equation.DSMT4">
                    <p:embed/>
                  </p:oleObj>
                </mc:Choice>
                <mc:Fallback>
                  <p:oleObj name="Equation" r:id="rId19" imgW="154009" imgH="242627" progId="Equation.DSMT4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8992" y="3222542"/>
                          <a:ext cx="153987" cy="242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Oval 49"/>
            <p:cNvSpPr>
              <a:spLocks noChangeArrowheads="1"/>
            </p:cNvSpPr>
            <p:nvPr/>
          </p:nvSpPr>
          <p:spPr bwMode="auto">
            <a:xfrm>
              <a:off x="7413625" y="3419475"/>
              <a:ext cx="127000" cy="127000"/>
            </a:xfrm>
            <a:prstGeom prst="ellipse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Curved Up Arrow 3"/>
            <p:cNvSpPr/>
            <p:nvPr/>
          </p:nvSpPr>
          <p:spPr>
            <a:xfrm flipH="1">
              <a:off x="6267450" y="3571875"/>
              <a:ext cx="685800" cy="257175"/>
            </a:xfrm>
            <a:prstGeom prst="curvedUp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6925" y="370522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Slide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3811360" y="85725"/>
            <a:ext cx="142557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SWR</a:t>
            </a:r>
          </a:p>
        </p:txBody>
      </p:sp>
      <p:sp>
        <p:nvSpPr>
          <p:cNvPr id="17424" name="Text Box 33"/>
          <p:cNvSpPr txBox="1">
            <a:spLocks noChangeArrowheads="1"/>
          </p:cNvSpPr>
          <p:nvPr/>
        </p:nvSpPr>
        <p:spPr bwMode="auto">
          <a:xfrm>
            <a:off x="2230210" y="5870019"/>
            <a:ext cx="4565650" cy="650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 err="1">
                <a:solidFill>
                  <a:srgbClr val="0000FF"/>
                </a:solidFill>
              </a:rPr>
              <a:t>SWR</a:t>
            </a:r>
            <a:r>
              <a:rPr lang="en-US" dirty="0">
                <a:solidFill>
                  <a:srgbClr val="0000FF"/>
                </a:solidFill>
              </a:rPr>
              <a:t> is read off from the normalized resistance value on the </a:t>
            </a:r>
            <a:r>
              <a:rPr lang="en-US" u="sng" dirty="0">
                <a:solidFill>
                  <a:srgbClr val="0000FF"/>
                </a:solidFill>
              </a:rPr>
              <a:t>positive real axis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2" name="Object 28"/>
          <p:cNvGraphicFramePr>
            <a:graphicFrameLocks noChangeAspect="1"/>
          </p:cNvGraphicFramePr>
          <p:nvPr/>
        </p:nvGraphicFramePr>
        <p:xfrm>
          <a:off x="1674813" y="4659313"/>
          <a:ext cx="25955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4" imgW="1117440" imgH="266400" progId="Equation.DSMT4">
                  <p:embed/>
                </p:oleObj>
              </mc:Choice>
              <mc:Fallback>
                <p:oleObj name="Equation" r:id="rId4" imgW="1117440" imgH="2664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659313"/>
                        <a:ext cx="2595562" cy="612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2"/>
          <p:cNvGraphicFramePr>
            <a:graphicFrameLocks noChangeAspect="1"/>
          </p:cNvGraphicFramePr>
          <p:nvPr/>
        </p:nvGraphicFramePr>
        <p:xfrm>
          <a:off x="637165" y="3985187"/>
          <a:ext cx="32162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6" imgW="1384300" imgH="203200" progId="Equation.DSMT4">
                  <p:embed/>
                </p:oleObj>
              </mc:Choice>
              <mc:Fallback>
                <p:oleObj name="Equation" r:id="rId6" imgW="1384300" imgH="203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65" y="3985187"/>
                        <a:ext cx="321627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>
          <a:xfrm>
            <a:off x="928996" y="4772894"/>
            <a:ext cx="522514" cy="28043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2183" y="3506689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 the </a:t>
            </a:r>
            <a:r>
              <a:rPr lang="en-US" sz="2000" u="sng" dirty="0">
                <a:solidFill>
                  <a:srgbClr val="0000FF"/>
                </a:solidFill>
              </a:rPr>
              <a:t>positive real axis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8163" y="1066800"/>
            <a:ext cx="4260013" cy="3780774"/>
            <a:chOff x="4200988" y="1323975"/>
            <a:chExt cx="4260013" cy="3780774"/>
          </a:xfrm>
        </p:grpSpPr>
        <p:pic>
          <p:nvPicPr>
            <p:cNvPr id="17416" name="Picture 3" descr="chart_s6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0988" y="1323975"/>
              <a:ext cx="3609975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Oval 4"/>
            <p:cNvSpPr>
              <a:spLocks noChangeArrowheads="1"/>
            </p:cNvSpPr>
            <p:nvPr/>
          </p:nvSpPr>
          <p:spPr bwMode="auto">
            <a:xfrm>
              <a:off x="4200988" y="1323975"/>
              <a:ext cx="3609975" cy="36480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 flipH="1">
              <a:off x="5257800" y="3167063"/>
              <a:ext cx="748176" cy="4810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2455335"/>
                </p:ext>
              </p:extLst>
            </p:nvPr>
          </p:nvGraphicFramePr>
          <p:xfrm>
            <a:off x="5728288" y="3463925"/>
            <a:ext cx="4254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1" name="Equation" r:id="rId9" imgW="215713" imgH="203024" progId="Equation.DSMT4">
                    <p:embed/>
                  </p:oleObj>
                </mc:Choice>
                <mc:Fallback>
                  <p:oleObj name="Equation" r:id="rId9" imgW="215713" imgH="203024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288" y="3463925"/>
                          <a:ext cx="425450" cy="4000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Oval 15"/>
            <p:cNvSpPr>
              <a:spLocks noChangeArrowheads="1"/>
            </p:cNvSpPr>
            <p:nvPr/>
          </p:nvSpPr>
          <p:spPr bwMode="auto">
            <a:xfrm>
              <a:off x="5083638" y="2284413"/>
              <a:ext cx="1843088" cy="17653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26"/>
            <p:cNvSpPr>
              <a:spLocks noChangeArrowheads="1"/>
            </p:cNvSpPr>
            <p:nvPr/>
          </p:nvSpPr>
          <p:spPr bwMode="auto">
            <a:xfrm>
              <a:off x="6480638" y="2387600"/>
              <a:ext cx="165100" cy="1651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2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760080"/>
                </p:ext>
              </p:extLst>
            </p:nvPr>
          </p:nvGraphicFramePr>
          <p:xfrm>
            <a:off x="6610813" y="2041117"/>
            <a:ext cx="457983" cy="348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2" name="Equation" r:id="rId11" imgW="266469" imgH="203024" progId="Equation.DSMT4">
                    <p:embed/>
                  </p:oleObj>
                </mc:Choice>
                <mc:Fallback>
                  <p:oleObj name="Equation" r:id="rId11" imgW="266469" imgH="203024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813" y="2041117"/>
                          <a:ext cx="457983" cy="3487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2" name="Oval 29"/>
            <p:cNvSpPr>
              <a:spLocks noChangeArrowheads="1"/>
            </p:cNvSpPr>
            <p:nvPr/>
          </p:nvSpPr>
          <p:spPr bwMode="auto">
            <a:xfrm>
              <a:off x="6823538" y="3048000"/>
              <a:ext cx="165100" cy="1651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30"/>
            <p:cNvSpPr>
              <a:spLocks noChangeShapeType="1"/>
            </p:cNvSpPr>
            <p:nvPr/>
          </p:nvSpPr>
          <p:spPr bwMode="auto">
            <a:xfrm flipH="1" flipV="1">
              <a:off x="6980987" y="3264664"/>
              <a:ext cx="752854" cy="1384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22173" y="473541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SWR</a:t>
              </a:r>
              <a:r>
                <a:rPr lang="en-US" dirty="0">
                  <a:solidFill>
                    <a:srgbClr val="0000FF"/>
                  </a:solidFill>
                </a:rPr>
                <a:t> value</a:t>
              </a:r>
            </a:p>
          </p:txBody>
        </p:sp>
      </p:grpSp>
      <p:graphicFrame>
        <p:nvGraphicFramePr>
          <p:cNvPr id="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34093"/>
              </p:ext>
            </p:extLst>
          </p:nvPr>
        </p:nvGraphicFramePr>
        <p:xfrm>
          <a:off x="674688" y="1552575"/>
          <a:ext cx="29210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13" imgW="1257120" imgH="520560" progId="Equation.DSMT4">
                  <p:embed/>
                </p:oleObj>
              </mc:Choice>
              <mc:Fallback>
                <p:oleObj name="Equation" r:id="rId13" imgW="1257120" imgH="5205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552575"/>
                        <a:ext cx="2921000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7462" y="992091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389" y="2814006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(whichever one is larger than one)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Text Box 2"/>
          <p:cNvSpPr txBox="1">
            <a:spLocks noChangeArrowheads="1"/>
          </p:cNvSpPr>
          <p:nvPr/>
        </p:nvSpPr>
        <p:spPr bwMode="auto">
          <a:xfrm>
            <a:off x="3502479" y="57150"/>
            <a:ext cx="2198688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 Example</a:t>
            </a:r>
          </a:p>
        </p:txBody>
      </p:sp>
      <p:graphicFrame>
        <p:nvGraphicFramePr>
          <p:cNvPr id="18434" name="Object 80"/>
          <p:cNvGraphicFramePr>
            <a:graphicFrameLocks noChangeAspect="1"/>
          </p:cNvGraphicFramePr>
          <p:nvPr/>
        </p:nvGraphicFramePr>
        <p:xfrm>
          <a:off x="403225" y="984250"/>
          <a:ext cx="16700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4" name="Equation" r:id="rId4" imgW="799753" imgH="177723" progId="Equation.DSMT4">
                  <p:embed/>
                </p:oleObj>
              </mc:Choice>
              <mc:Fallback>
                <p:oleObj name="Equation" r:id="rId4" imgW="799753" imgH="177723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984250"/>
                        <a:ext cx="1670050" cy="3683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3" name="Line 57"/>
          <p:cNvSpPr>
            <a:spLocks noChangeShapeType="1"/>
          </p:cNvSpPr>
          <p:nvPr/>
        </p:nvSpPr>
        <p:spPr bwMode="auto">
          <a:xfrm>
            <a:off x="3347597" y="2720975"/>
            <a:ext cx="47704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Text Box 127"/>
          <p:cNvSpPr txBox="1">
            <a:spLocks noChangeArrowheads="1"/>
          </p:cNvSpPr>
          <p:nvPr/>
        </p:nvSpPr>
        <p:spPr bwMode="auto">
          <a:xfrm>
            <a:off x="796925" y="499156"/>
            <a:ext cx="925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Given:</a:t>
            </a:r>
          </a:p>
        </p:txBody>
      </p:sp>
      <p:graphicFrame>
        <p:nvGraphicFramePr>
          <p:cNvPr id="18436" name="Object 129"/>
          <p:cNvGraphicFramePr>
            <a:graphicFrameLocks noChangeAspect="1"/>
          </p:cNvGraphicFramePr>
          <p:nvPr/>
        </p:nvGraphicFramePr>
        <p:xfrm>
          <a:off x="426420" y="4283628"/>
          <a:ext cx="1749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5" name="Equation" r:id="rId6" imgW="838200" imgH="190500" progId="Equation.DSMT4">
                  <p:embed/>
                </p:oleObj>
              </mc:Choice>
              <mc:Fallback>
                <p:oleObj name="Equation" r:id="rId6" imgW="838200" imgH="1905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20" y="4283628"/>
                        <a:ext cx="17494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Text Box 77"/>
          <p:cNvSpPr txBox="1">
            <a:spLocks noChangeArrowheads="1"/>
          </p:cNvSpPr>
          <p:nvPr/>
        </p:nvSpPr>
        <p:spPr bwMode="auto">
          <a:xfrm>
            <a:off x="185425" y="1541443"/>
            <a:ext cx="315785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Use the </a:t>
            </a:r>
            <a:r>
              <a:rPr lang="en-US" u="sng" dirty="0"/>
              <a:t>Smith chart </a:t>
            </a:r>
            <a:r>
              <a:rPr lang="en-US" dirty="0"/>
              <a:t>to plot the magnitude of the normalized voltage, find the SWR, and find the normalized load admittance.</a:t>
            </a: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17203"/>
              </p:ext>
            </p:extLst>
          </p:nvPr>
        </p:nvGraphicFramePr>
        <p:xfrm>
          <a:off x="223838" y="4660900"/>
          <a:ext cx="208756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6" name="Equation" r:id="rId8" imgW="1143000" imgH="380880" progId="Equation.DSMT4">
                  <p:embed/>
                </p:oleObj>
              </mc:Choice>
              <mc:Fallback>
                <p:oleObj name="Equation" r:id="rId8" imgW="1143000" imgH="38088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4660900"/>
                        <a:ext cx="208756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1328"/>
              </p:ext>
            </p:extLst>
          </p:nvPr>
        </p:nvGraphicFramePr>
        <p:xfrm>
          <a:off x="131763" y="5418138"/>
          <a:ext cx="22177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7" name="Equation" r:id="rId10" imgW="1091880" imgH="317160" progId="Equation.DSMT4">
                  <p:embed/>
                </p:oleObj>
              </mc:Choice>
              <mc:Fallback>
                <p:oleObj name="Equation" r:id="rId10" imgW="1091880" imgH="31716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5418138"/>
                        <a:ext cx="2217737" cy="6397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 flipH="1">
            <a:off x="243638" y="3877294"/>
            <a:ext cx="217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Find </a:t>
            </a:r>
            <a:r>
              <a:rPr lang="en-US" sz="1600" i="1" dirty="0" err="1">
                <a:latin typeface="+mn-lt"/>
              </a:rPr>
              <a:t>V</a:t>
            </a:r>
            <a:r>
              <a:rPr lang="en-US" sz="1600" baseline="-25000" dirty="0" err="1">
                <a:latin typeface="+mn-lt"/>
              </a:rPr>
              <a:t>max</a:t>
            </a:r>
            <a:r>
              <a:rPr lang="en-US" sz="1600" dirty="0"/>
              <a:t> position: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0649" y="3363686"/>
            <a:ext cx="307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(a) Plot voltage magnitude</a:t>
            </a:r>
          </a:p>
        </p:txBody>
      </p:sp>
      <p:graphicFrame>
        <p:nvGraphicFramePr>
          <p:cNvPr id="18439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668470"/>
              </p:ext>
            </p:extLst>
          </p:nvPr>
        </p:nvGraphicFramePr>
        <p:xfrm>
          <a:off x="7080454" y="823395"/>
          <a:ext cx="673101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" name="Equation" r:id="rId12" imgW="469696" imgH="165028" progId="Equation.DSMT4">
                  <p:embed/>
                </p:oleObj>
              </mc:Choice>
              <mc:Fallback>
                <p:oleObj name="Equation" r:id="rId12" imgW="469696" imgH="165028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454" y="823395"/>
                        <a:ext cx="673101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Line 85"/>
          <p:cNvSpPr>
            <a:spLocks noChangeShapeType="1"/>
          </p:cNvSpPr>
          <p:nvPr/>
        </p:nvSpPr>
        <p:spPr bwMode="auto">
          <a:xfrm>
            <a:off x="6821691" y="926582"/>
            <a:ext cx="323850" cy="0"/>
          </a:xfrm>
          <a:prstGeom prst="line">
            <a:avLst/>
          </a:prstGeom>
          <a:noFill/>
          <a:ln w="9525">
            <a:solidFill>
              <a:srgbClr val="2C842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69314"/>
              </p:ext>
            </p:extLst>
          </p:nvPr>
        </p:nvGraphicFramePr>
        <p:xfrm>
          <a:off x="7302704" y="1566345"/>
          <a:ext cx="187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9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704" y="1566345"/>
                        <a:ext cx="1873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1" name="Line 87"/>
          <p:cNvSpPr>
            <a:spLocks noChangeShapeType="1"/>
          </p:cNvSpPr>
          <p:nvPr/>
        </p:nvSpPr>
        <p:spPr bwMode="auto">
          <a:xfrm>
            <a:off x="5745365" y="2010845"/>
            <a:ext cx="1463676" cy="0"/>
          </a:xfrm>
          <a:prstGeom prst="line">
            <a:avLst/>
          </a:prstGeom>
          <a:noFill/>
          <a:ln w="9525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1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416339"/>
              </p:ext>
            </p:extLst>
          </p:nvPr>
        </p:nvGraphicFramePr>
        <p:xfrm>
          <a:off x="7243966" y="1887020"/>
          <a:ext cx="5207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0" name="Equation" r:id="rId16" imgW="380670" imgH="177646" progId="Equation.DSMT4">
                  <p:embed/>
                </p:oleObj>
              </mc:Choice>
              <mc:Fallback>
                <p:oleObj name="Equation" r:id="rId16" imgW="380670" imgH="177646" progId="Equation.DSMT4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966" y="1887020"/>
                        <a:ext cx="52070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10013"/>
              </p:ext>
            </p:extLst>
          </p:nvPr>
        </p:nvGraphicFramePr>
        <p:xfrm>
          <a:off x="7575754" y="-197368"/>
          <a:ext cx="1857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1" name="Equation" r:id="rId18" imgW="114102" imgH="177492" progId="Equation.DSMT4">
                  <p:embed/>
                </p:oleObj>
              </mc:Choice>
              <mc:Fallback>
                <p:oleObj name="Equation" r:id="rId18" imgW="114102" imgH="177492" progId="Equation.DSMT4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754" y="-197368"/>
                        <a:ext cx="18573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2" name="Line 90"/>
          <p:cNvSpPr>
            <a:spLocks noChangeShapeType="1"/>
          </p:cNvSpPr>
          <p:nvPr/>
        </p:nvSpPr>
        <p:spPr bwMode="auto">
          <a:xfrm flipV="1">
            <a:off x="3703838" y="2271195"/>
            <a:ext cx="4268791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91"/>
          <p:cNvSpPr>
            <a:spLocks noChangeShapeType="1"/>
          </p:cNvSpPr>
          <p:nvPr/>
        </p:nvSpPr>
        <p:spPr bwMode="auto">
          <a:xfrm flipH="1" flipV="1">
            <a:off x="7194754" y="250307"/>
            <a:ext cx="9525" cy="2481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417410"/>
              </p:ext>
            </p:extLst>
          </p:nvPr>
        </p:nvGraphicFramePr>
        <p:xfrm>
          <a:off x="7994854" y="1028182"/>
          <a:ext cx="58420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2" name="Equation" r:id="rId19" imgW="291973" imgH="152334" progId="Equation.DSMT4">
                  <p:embed/>
                </p:oleObj>
              </mc:Choice>
              <mc:Fallback>
                <p:oleObj name="Equation" r:id="rId19" imgW="291973" imgH="152334" progId="Equation.DSMT4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854" y="1028182"/>
                        <a:ext cx="584201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4" name="Line 93"/>
          <p:cNvSpPr>
            <a:spLocks noChangeShapeType="1"/>
          </p:cNvSpPr>
          <p:nvPr/>
        </p:nvSpPr>
        <p:spPr bwMode="auto">
          <a:xfrm>
            <a:off x="5707265" y="2001320"/>
            <a:ext cx="0" cy="346075"/>
          </a:xfrm>
          <a:prstGeom prst="line">
            <a:avLst/>
          </a:prstGeom>
          <a:noFill/>
          <a:ln w="9525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4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2725"/>
              </p:ext>
            </p:extLst>
          </p:nvPr>
        </p:nvGraphicFramePr>
        <p:xfrm>
          <a:off x="5449888" y="2368550"/>
          <a:ext cx="5381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3" name="Equation" r:id="rId21" imgW="393480" imgH="393480" progId="Equation.DSMT4">
                  <p:embed/>
                </p:oleObj>
              </mc:Choice>
              <mc:Fallback>
                <p:oleObj name="Equation" r:id="rId21" imgW="393480" imgH="393480" progId="Equation.DSMT4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2368550"/>
                        <a:ext cx="5381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5" name="Line 95"/>
          <p:cNvSpPr>
            <a:spLocks noChangeShapeType="1"/>
          </p:cNvSpPr>
          <p:nvPr/>
        </p:nvSpPr>
        <p:spPr bwMode="auto">
          <a:xfrm>
            <a:off x="6821691" y="964682"/>
            <a:ext cx="0" cy="1382713"/>
          </a:xfrm>
          <a:prstGeom prst="line">
            <a:avLst/>
          </a:prstGeom>
          <a:noFill/>
          <a:ln w="9525">
            <a:solidFill>
              <a:srgbClr val="2C842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8445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21690"/>
              </p:ext>
            </p:extLst>
          </p:nvPr>
        </p:nvGraphicFramePr>
        <p:xfrm>
          <a:off x="7321754" y="355082"/>
          <a:ext cx="495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" name="Equation" r:id="rId23" imgW="304536" imgH="203024" progId="Equation.DSMT4">
                  <p:embed/>
                </p:oleObj>
              </mc:Choice>
              <mc:Fallback>
                <p:oleObj name="Equation" r:id="rId23" imgW="304536" imgH="203024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754" y="355082"/>
                        <a:ext cx="495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141191"/>
              </p:ext>
            </p:extLst>
          </p:nvPr>
        </p:nvGraphicFramePr>
        <p:xfrm>
          <a:off x="6607175" y="2368550"/>
          <a:ext cx="4540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5" name="Equation" r:id="rId25" imgW="330120" imgH="393480" progId="Equation.DSMT4">
                  <p:embed/>
                </p:oleObj>
              </mc:Choice>
              <mc:Fallback>
                <p:oleObj name="Equation" r:id="rId25" imgW="330120" imgH="39348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2368550"/>
                        <a:ext cx="4540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247713"/>
              </p:ext>
            </p:extLst>
          </p:nvPr>
        </p:nvGraphicFramePr>
        <p:xfrm>
          <a:off x="8094867" y="2166420"/>
          <a:ext cx="15398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6" name="Equation" r:id="rId27" imgW="126725" imgH="126725" progId="Equation.DSMT4">
                  <p:embed/>
                </p:oleObj>
              </mc:Choice>
              <mc:Fallback>
                <p:oleObj name="Equation" r:id="rId27" imgW="126725" imgH="126725" progId="Equation.DSMT4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867" y="2166420"/>
                        <a:ext cx="153988" cy="222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6" name="Line 99"/>
          <p:cNvSpPr>
            <a:spLocks noChangeShapeType="1"/>
          </p:cNvSpPr>
          <p:nvPr/>
        </p:nvSpPr>
        <p:spPr bwMode="auto">
          <a:xfrm>
            <a:off x="7239204" y="1194870"/>
            <a:ext cx="690563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Freeform 100"/>
          <p:cNvSpPr>
            <a:spLocks/>
          </p:cNvSpPr>
          <p:nvPr/>
        </p:nvSpPr>
        <p:spPr bwMode="auto">
          <a:xfrm>
            <a:off x="3997526" y="1382195"/>
            <a:ext cx="125413" cy="184150"/>
          </a:xfrm>
          <a:custGeom>
            <a:avLst/>
            <a:gdLst>
              <a:gd name="T0" fmla="*/ 0 w 79"/>
              <a:gd name="T1" fmla="*/ 116 h 116"/>
              <a:gd name="T2" fmla="*/ 36 w 79"/>
              <a:gd name="T3" fmla="*/ 57 h 116"/>
              <a:gd name="T4" fmla="*/ 79 w 79"/>
              <a:gd name="T5" fmla="*/ 0 h 116"/>
              <a:gd name="T6" fmla="*/ 0 60000 65536"/>
              <a:gd name="T7" fmla="*/ 0 60000 65536"/>
              <a:gd name="T8" fmla="*/ 0 60000 65536"/>
              <a:gd name="T9" fmla="*/ 0 w 79"/>
              <a:gd name="T10" fmla="*/ 0 h 116"/>
              <a:gd name="T11" fmla="*/ 79 w 79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116">
                <a:moveTo>
                  <a:pt x="0" y="116"/>
                </a:moveTo>
                <a:lnTo>
                  <a:pt x="36" y="57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Freeform 101"/>
          <p:cNvSpPr>
            <a:spLocks/>
          </p:cNvSpPr>
          <p:nvPr/>
        </p:nvSpPr>
        <p:spPr bwMode="auto">
          <a:xfrm>
            <a:off x="4122938" y="1213920"/>
            <a:ext cx="125413" cy="168275"/>
          </a:xfrm>
          <a:custGeom>
            <a:avLst/>
            <a:gdLst>
              <a:gd name="T0" fmla="*/ 0 w 79"/>
              <a:gd name="T1" fmla="*/ 106 h 106"/>
              <a:gd name="T2" fmla="*/ 36 w 79"/>
              <a:gd name="T3" fmla="*/ 50 h 106"/>
              <a:gd name="T4" fmla="*/ 79 w 79"/>
              <a:gd name="T5" fmla="*/ 0 h 106"/>
              <a:gd name="T6" fmla="*/ 0 60000 65536"/>
              <a:gd name="T7" fmla="*/ 0 60000 65536"/>
              <a:gd name="T8" fmla="*/ 0 60000 65536"/>
              <a:gd name="T9" fmla="*/ 0 w 79"/>
              <a:gd name="T10" fmla="*/ 0 h 106"/>
              <a:gd name="T11" fmla="*/ 79 w 79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106">
                <a:moveTo>
                  <a:pt x="0" y="106"/>
                </a:moveTo>
                <a:lnTo>
                  <a:pt x="36" y="50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Freeform 102"/>
          <p:cNvSpPr>
            <a:spLocks/>
          </p:cNvSpPr>
          <p:nvPr/>
        </p:nvSpPr>
        <p:spPr bwMode="auto">
          <a:xfrm>
            <a:off x="4248351" y="1083745"/>
            <a:ext cx="125413" cy="130175"/>
          </a:xfrm>
          <a:custGeom>
            <a:avLst/>
            <a:gdLst>
              <a:gd name="T0" fmla="*/ 0 w 79"/>
              <a:gd name="T1" fmla="*/ 82 h 82"/>
              <a:gd name="T2" fmla="*/ 43 w 79"/>
              <a:gd name="T3" fmla="*/ 39 h 82"/>
              <a:gd name="T4" fmla="*/ 79 w 79"/>
              <a:gd name="T5" fmla="*/ 0 h 82"/>
              <a:gd name="T6" fmla="*/ 0 60000 65536"/>
              <a:gd name="T7" fmla="*/ 0 60000 65536"/>
              <a:gd name="T8" fmla="*/ 0 60000 65536"/>
              <a:gd name="T9" fmla="*/ 0 w 79"/>
              <a:gd name="T10" fmla="*/ 0 h 82"/>
              <a:gd name="T11" fmla="*/ 79 w 79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82">
                <a:moveTo>
                  <a:pt x="0" y="82"/>
                </a:moveTo>
                <a:lnTo>
                  <a:pt x="43" y="39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103"/>
          <p:cNvSpPr>
            <a:spLocks/>
          </p:cNvSpPr>
          <p:nvPr/>
        </p:nvSpPr>
        <p:spPr bwMode="auto">
          <a:xfrm>
            <a:off x="4373764" y="988495"/>
            <a:ext cx="112713" cy="95250"/>
          </a:xfrm>
          <a:custGeom>
            <a:avLst/>
            <a:gdLst>
              <a:gd name="T0" fmla="*/ 0 w 71"/>
              <a:gd name="T1" fmla="*/ 60 h 60"/>
              <a:gd name="T2" fmla="*/ 36 w 71"/>
              <a:gd name="T3" fmla="*/ 26 h 60"/>
              <a:gd name="T4" fmla="*/ 50 w 71"/>
              <a:gd name="T5" fmla="*/ 13 h 60"/>
              <a:gd name="T6" fmla="*/ 71 w 71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71"/>
              <a:gd name="T13" fmla="*/ 0 h 60"/>
              <a:gd name="T14" fmla="*/ 71 w 71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" h="60">
                <a:moveTo>
                  <a:pt x="0" y="60"/>
                </a:moveTo>
                <a:lnTo>
                  <a:pt x="36" y="26"/>
                </a:lnTo>
                <a:lnTo>
                  <a:pt x="50" y="13"/>
                </a:lnTo>
                <a:lnTo>
                  <a:pt x="71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Freeform 104"/>
          <p:cNvSpPr>
            <a:spLocks/>
          </p:cNvSpPr>
          <p:nvPr/>
        </p:nvSpPr>
        <p:spPr bwMode="auto">
          <a:xfrm>
            <a:off x="4486476" y="945632"/>
            <a:ext cx="125413" cy="42863"/>
          </a:xfrm>
          <a:custGeom>
            <a:avLst/>
            <a:gdLst>
              <a:gd name="T0" fmla="*/ 0 w 79"/>
              <a:gd name="T1" fmla="*/ 27 h 27"/>
              <a:gd name="T2" fmla="*/ 36 w 79"/>
              <a:gd name="T3" fmla="*/ 10 h 27"/>
              <a:gd name="T4" fmla="*/ 79 w 79"/>
              <a:gd name="T5" fmla="*/ 0 h 27"/>
              <a:gd name="T6" fmla="*/ 0 60000 65536"/>
              <a:gd name="T7" fmla="*/ 0 60000 65536"/>
              <a:gd name="T8" fmla="*/ 0 60000 65536"/>
              <a:gd name="T9" fmla="*/ 0 w 79"/>
              <a:gd name="T10" fmla="*/ 0 h 27"/>
              <a:gd name="T11" fmla="*/ 79 w 7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27">
                <a:moveTo>
                  <a:pt x="0" y="27"/>
                </a:moveTo>
                <a:lnTo>
                  <a:pt x="36" y="10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Freeform 105"/>
          <p:cNvSpPr>
            <a:spLocks/>
          </p:cNvSpPr>
          <p:nvPr/>
        </p:nvSpPr>
        <p:spPr bwMode="auto">
          <a:xfrm>
            <a:off x="4611889" y="945632"/>
            <a:ext cx="125413" cy="11113"/>
          </a:xfrm>
          <a:custGeom>
            <a:avLst/>
            <a:gdLst>
              <a:gd name="T0" fmla="*/ 0 w 79"/>
              <a:gd name="T1" fmla="*/ 0 h 7"/>
              <a:gd name="T2" fmla="*/ 36 w 79"/>
              <a:gd name="T3" fmla="*/ 0 h 7"/>
              <a:gd name="T4" fmla="*/ 79 w 79"/>
              <a:gd name="T5" fmla="*/ 7 h 7"/>
              <a:gd name="T6" fmla="*/ 0 60000 65536"/>
              <a:gd name="T7" fmla="*/ 0 60000 65536"/>
              <a:gd name="T8" fmla="*/ 0 60000 65536"/>
              <a:gd name="T9" fmla="*/ 0 w 79"/>
              <a:gd name="T10" fmla="*/ 0 h 7"/>
              <a:gd name="T11" fmla="*/ 79 w 7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7">
                <a:moveTo>
                  <a:pt x="0" y="0"/>
                </a:moveTo>
                <a:lnTo>
                  <a:pt x="36" y="0"/>
                </a:lnTo>
                <a:lnTo>
                  <a:pt x="79" y="7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Freeform 106"/>
          <p:cNvSpPr>
            <a:spLocks/>
          </p:cNvSpPr>
          <p:nvPr/>
        </p:nvSpPr>
        <p:spPr bwMode="auto">
          <a:xfrm>
            <a:off x="4737301" y="956745"/>
            <a:ext cx="125413" cy="52388"/>
          </a:xfrm>
          <a:custGeom>
            <a:avLst/>
            <a:gdLst>
              <a:gd name="T0" fmla="*/ 0 w 79"/>
              <a:gd name="T1" fmla="*/ 0 h 33"/>
              <a:gd name="T2" fmla="*/ 36 w 79"/>
              <a:gd name="T3" fmla="*/ 13 h 33"/>
              <a:gd name="T4" fmla="*/ 79 w 79"/>
              <a:gd name="T5" fmla="*/ 33 h 33"/>
              <a:gd name="T6" fmla="*/ 0 60000 65536"/>
              <a:gd name="T7" fmla="*/ 0 60000 65536"/>
              <a:gd name="T8" fmla="*/ 0 60000 65536"/>
              <a:gd name="T9" fmla="*/ 0 w 79"/>
              <a:gd name="T10" fmla="*/ 0 h 33"/>
              <a:gd name="T11" fmla="*/ 79 w 79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33">
                <a:moveTo>
                  <a:pt x="0" y="0"/>
                </a:moveTo>
                <a:lnTo>
                  <a:pt x="36" y="13"/>
                </a:lnTo>
                <a:lnTo>
                  <a:pt x="79" y="33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Freeform 107"/>
          <p:cNvSpPr>
            <a:spLocks/>
          </p:cNvSpPr>
          <p:nvPr/>
        </p:nvSpPr>
        <p:spPr bwMode="auto">
          <a:xfrm>
            <a:off x="4862714" y="1009132"/>
            <a:ext cx="125413" cy="104775"/>
          </a:xfrm>
          <a:custGeom>
            <a:avLst/>
            <a:gdLst>
              <a:gd name="T0" fmla="*/ 0 w 79"/>
              <a:gd name="T1" fmla="*/ 0 h 66"/>
              <a:gd name="T2" fmla="*/ 22 w 79"/>
              <a:gd name="T3" fmla="*/ 13 h 66"/>
              <a:gd name="T4" fmla="*/ 36 w 79"/>
              <a:gd name="T5" fmla="*/ 30 h 66"/>
              <a:gd name="T6" fmla="*/ 79 w 79"/>
              <a:gd name="T7" fmla="*/ 66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66"/>
              <a:gd name="T14" fmla="*/ 79 w 79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66">
                <a:moveTo>
                  <a:pt x="0" y="0"/>
                </a:moveTo>
                <a:lnTo>
                  <a:pt x="22" y="13"/>
                </a:lnTo>
                <a:lnTo>
                  <a:pt x="36" y="30"/>
                </a:lnTo>
                <a:lnTo>
                  <a:pt x="79" y="66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Freeform 108"/>
          <p:cNvSpPr>
            <a:spLocks/>
          </p:cNvSpPr>
          <p:nvPr/>
        </p:nvSpPr>
        <p:spPr bwMode="auto">
          <a:xfrm>
            <a:off x="4988127" y="1113907"/>
            <a:ext cx="125413" cy="142875"/>
          </a:xfrm>
          <a:custGeom>
            <a:avLst/>
            <a:gdLst>
              <a:gd name="T0" fmla="*/ 0 w 79"/>
              <a:gd name="T1" fmla="*/ 0 h 90"/>
              <a:gd name="T2" fmla="*/ 36 w 79"/>
              <a:gd name="T3" fmla="*/ 43 h 90"/>
              <a:gd name="T4" fmla="*/ 79 w 79"/>
              <a:gd name="T5" fmla="*/ 90 h 90"/>
              <a:gd name="T6" fmla="*/ 0 60000 65536"/>
              <a:gd name="T7" fmla="*/ 0 60000 65536"/>
              <a:gd name="T8" fmla="*/ 0 60000 65536"/>
              <a:gd name="T9" fmla="*/ 0 w 79"/>
              <a:gd name="T10" fmla="*/ 0 h 90"/>
              <a:gd name="T11" fmla="*/ 79 w 79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90">
                <a:moveTo>
                  <a:pt x="0" y="0"/>
                </a:moveTo>
                <a:lnTo>
                  <a:pt x="36" y="43"/>
                </a:lnTo>
                <a:lnTo>
                  <a:pt x="79" y="9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Freeform 109"/>
          <p:cNvSpPr>
            <a:spLocks/>
          </p:cNvSpPr>
          <p:nvPr/>
        </p:nvSpPr>
        <p:spPr bwMode="auto">
          <a:xfrm>
            <a:off x="5113539" y="1256782"/>
            <a:ext cx="125413" cy="177800"/>
          </a:xfrm>
          <a:custGeom>
            <a:avLst/>
            <a:gdLst>
              <a:gd name="T0" fmla="*/ 0 w 79"/>
              <a:gd name="T1" fmla="*/ 0 h 112"/>
              <a:gd name="T2" fmla="*/ 22 w 79"/>
              <a:gd name="T3" fmla="*/ 26 h 112"/>
              <a:gd name="T4" fmla="*/ 43 w 79"/>
              <a:gd name="T5" fmla="*/ 53 h 112"/>
              <a:gd name="T6" fmla="*/ 79 w 79"/>
              <a:gd name="T7" fmla="*/ 11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12"/>
              <a:gd name="T14" fmla="*/ 79 w 79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12">
                <a:moveTo>
                  <a:pt x="0" y="0"/>
                </a:moveTo>
                <a:lnTo>
                  <a:pt x="22" y="26"/>
                </a:lnTo>
                <a:lnTo>
                  <a:pt x="43" y="53"/>
                </a:lnTo>
                <a:lnTo>
                  <a:pt x="79" y="112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Freeform 110"/>
          <p:cNvSpPr>
            <a:spLocks/>
          </p:cNvSpPr>
          <p:nvPr/>
        </p:nvSpPr>
        <p:spPr bwMode="auto">
          <a:xfrm>
            <a:off x="5238952" y="1434582"/>
            <a:ext cx="114300" cy="190500"/>
          </a:xfrm>
          <a:custGeom>
            <a:avLst/>
            <a:gdLst>
              <a:gd name="T0" fmla="*/ 0 w 72"/>
              <a:gd name="T1" fmla="*/ 0 h 120"/>
              <a:gd name="T2" fmla="*/ 36 w 72"/>
              <a:gd name="T3" fmla="*/ 60 h 120"/>
              <a:gd name="T4" fmla="*/ 72 w 72"/>
              <a:gd name="T5" fmla="*/ 120 h 120"/>
              <a:gd name="T6" fmla="*/ 0 60000 65536"/>
              <a:gd name="T7" fmla="*/ 0 60000 65536"/>
              <a:gd name="T8" fmla="*/ 0 60000 65536"/>
              <a:gd name="T9" fmla="*/ 0 w 72"/>
              <a:gd name="T10" fmla="*/ 0 h 120"/>
              <a:gd name="T11" fmla="*/ 72 w 72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120">
                <a:moveTo>
                  <a:pt x="0" y="0"/>
                </a:moveTo>
                <a:lnTo>
                  <a:pt x="36" y="60"/>
                </a:lnTo>
                <a:lnTo>
                  <a:pt x="72" y="12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Freeform 111"/>
          <p:cNvSpPr>
            <a:spLocks/>
          </p:cNvSpPr>
          <p:nvPr/>
        </p:nvSpPr>
        <p:spPr bwMode="auto">
          <a:xfrm>
            <a:off x="5353252" y="1625083"/>
            <a:ext cx="125413" cy="177800"/>
          </a:xfrm>
          <a:custGeom>
            <a:avLst/>
            <a:gdLst>
              <a:gd name="T0" fmla="*/ 0 w 79"/>
              <a:gd name="T1" fmla="*/ 0 h 112"/>
              <a:gd name="T2" fmla="*/ 36 w 79"/>
              <a:gd name="T3" fmla="*/ 59 h 112"/>
              <a:gd name="T4" fmla="*/ 57 w 79"/>
              <a:gd name="T5" fmla="*/ 86 h 112"/>
              <a:gd name="T6" fmla="*/ 79 w 79"/>
              <a:gd name="T7" fmla="*/ 11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12"/>
              <a:gd name="T14" fmla="*/ 79 w 79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12">
                <a:moveTo>
                  <a:pt x="0" y="0"/>
                </a:moveTo>
                <a:lnTo>
                  <a:pt x="36" y="59"/>
                </a:lnTo>
                <a:lnTo>
                  <a:pt x="57" y="86"/>
                </a:lnTo>
                <a:lnTo>
                  <a:pt x="79" y="112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Freeform 112"/>
          <p:cNvSpPr>
            <a:spLocks/>
          </p:cNvSpPr>
          <p:nvPr/>
        </p:nvSpPr>
        <p:spPr bwMode="auto">
          <a:xfrm>
            <a:off x="5478665" y="1802883"/>
            <a:ext cx="125413" cy="142875"/>
          </a:xfrm>
          <a:custGeom>
            <a:avLst/>
            <a:gdLst>
              <a:gd name="T0" fmla="*/ 0 w 79"/>
              <a:gd name="T1" fmla="*/ 0 h 90"/>
              <a:gd name="T2" fmla="*/ 36 w 79"/>
              <a:gd name="T3" fmla="*/ 50 h 90"/>
              <a:gd name="T4" fmla="*/ 57 w 79"/>
              <a:gd name="T5" fmla="*/ 73 h 90"/>
              <a:gd name="T6" fmla="*/ 79 w 79"/>
              <a:gd name="T7" fmla="*/ 9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90"/>
              <a:gd name="T14" fmla="*/ 79 w 79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90">
                <a:moveTo>
                  <a:pt x="0" y="0"/>
                </a:moveTo>
                <a:lnTo>
                  <a:pt x="36" y="50"/>
                </a:lnTo>
                <a:lnTo>
                  <a:pt x="57" y="73"/>
                </a:lnTo>
                <a:lnTo>
                  <a:pt x="79" y="9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Freeform 113"/>
          <p:cNvSpPr>
            <a:spLocks/>
          </p:cNvSpPr>
          <p:nvPr/>
        </p:nvSpPr>
        <p:spPr bwMode="auto">
          <a:xfrm>
            <a:off x="5604077" y="1945758"/>
            <a:ext cx="125413" cy="57150"/>
          </a:xfrm>
          <a:custGeom>
            <a:avLst/>
            <a:gdLst>
              <a:gd name="T0" fmla="*/ 0 w 79"/>
              <a:gd name="T1" fmla="*/ 0 h 36"/>
              <a:gd name="T2" fmla="*/ 21 w 79"/>
              <a:gd name="T3" fmla="*/ 13 h 36"/>
              <a:gd name="T4" fmla="*/ 35 w 79"/>
              <a:gd name="T5" fmla="*/ 26 h 36"/>
              <a:gd name="T6" fmla="*/ 57 w 79"/>
              <a:gd name="T7" fmla="*/ 33 h 36"/>
              <a:gd name="T8" fmla="*/ 79 w 79"/>
              <a:gd name="T9" fmla="*/ 3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6"/>
              <a:gd name="T17" fmla="*/ 79 w 79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6">
                <a:moveTo>
                  <a:pt x="0" y="0"/>
                </a:moveTo>
                <a:lnTo>
                  <a:pt x="21" y="13"/>
                </a:lnTo>
                <a:lnTo>
                  <a:pt x="35" y="26"/>
                </a:lnTo>
                <a:lnTo>
                  <a:pt x="57" y="33"/>
                </a:lnTo>
                <a:lnTo>
                  <a:pt x="79" y="36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Freeform 114"/>
          <p:cNvSpPr>
            <a:spLocks/>
          </p:cNvSpPr>
          <p:nvPr/>
        </p:nvSpPr>
        <p:spPr bwMode="auto">
          <a:xfrm>
            <a:off x="5729490" y="1950520"/>
            <a:ext cx="123825" cy="52388"/>
          </a:xfrm>
          <a:custGeom>
            <a:avLst/>
            <a:gdLst>
              <a:gd name="T0" fmla="*/ 0 w 78"/>
              <a:gd name="T1" fmla="*/ 33 h 33"/>
              <a:gd name="T2" fmla="*/ 21 w 78"/>
              <a:gd name="T3" fmla="*/ 30 h 33"/>
              <a:gd name="T4" fmla="*/ 35 w 78"/>
              <a:gd name="T5" fmla="*/ 23 h 33"/>
              <a:gd name="T6" fmla="*/ 57 w 78"/>
              <a:gd name="T7" fmla="*/ 13 h 33"/>
              <a:gd name="T8" fmla="*/ 78 w 78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3"/>
              <a:gd name="T17" fmla="*/ 78 w 7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3">
                <a:moveTo>
                  <a:pt x="0" y="33"/>
                </a:moveTo>
                <a:lnTo>
                  <a:pt x="21" y="30"/>
                </a:lnTo>
                <a:lnTo>
                  <a:pt x="35" y="23"/>
                </a:lnTo>
                <a:lnTo>
                  <a:pt x="57" y="13"/>
                </a:lnTo>
                <a:lnTo>
                  <a:pt x="78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2" name="Freeform 115"/>
          <p:cNvSpPr>
            <a:spLocks/>
          </p:cNvSpPr>
          <p:nvPr/>
        </p:nvSpPr>
        <p:spPr bwMode="auto">
          <a:xfrm>
            <a:off x="5853315" y="1813995"/>
            <a:ext cx="125413" cy="136525"/>
          </a:xfrm>
          <a:custGeom>
            <a:avLst/>
            <a:gdLst>
              <a:gd name="T0" fmla="*/ 0 w 79"/>
              <a:gd name="T1" fmla="*/ 86 h 86"/>
              <a:gd name="T2" fmla="*/ 22 w 79"/>
              <a:gd name="T3" fmla="*/ 70 h 86"/>
              <a:gd name="T4" fmla="*/ 36 w 79"/>
              <a:gd name="T5" fmla="*/ 50 h 86"/>
              <a:gd name="T6" fmla="*/ 58 w 79"/>
              <a:gd name="T7" fmla="*/ 23 h 86"/>
              <a:gd name="T8" fmla="*/ 79 w 79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86"/>
              <a:gd name="T17" fmla="*/ 79 w 79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86">
                <a:moveTo>
                  <a:pt x="0" y="86"/>
                </a:moveTo>
                <a:lnTo>
                  <a:pt x="22" y="70"/>
                </a:lnTo>
                <a:lnTo>
                  <a:pt x="36" y="50"/>
                </a:lnTo>
                <a:lnTo>
                  <a:pt x="58" y="23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Freeform 116"/>
          <p:cNvSpPr>
            <a:spLocks/>
          </p:cNvSpPr>
          <p:nvPr/>
        </p:nvSpPr>
        <p:spPr bwMode="auto">
          <a:xfrm>
            <a:off x="5978728" y="1629845"/>
            <a:ext cx="125413" cy="184150"/>
          </a:xfrm>
          <a:custGeom>
            <a:avLst/>
            <a:gdLst>
              <a:gd name="T0" fmla="*/ 0 w 79"/>
              <a:gd name="T1" fmla="*/ 116 h 116"/>
              <a:gd name="T2" fmla="*/ 22 w 79"/>
              <a:gd name="T3" fmla="*/ 89 h 116"/>
              <a:gd name="T4" fmla="*/ 43 w 79"/>
              <a:gd name="T5" fmla="*/ 60 h 116"/>
              <a:gd name="T6" fmla="*/ 79 w 79"/>
              <a:gd name="T7" fmla="*/ 0 h 11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16"/>
              <a:gd name="T14" fmla="*/ 79 w 79"/>
              <a:gd name="T15" fmla="*/ 116 h 1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16">
                <a:moveTo>
                  <a:pt x="0" y="116"/>
                </a:moveTo>
                <a:lnTo>
                  <a:pt x="22" y="89"/>
                </a:lnTo>
                <a:lnTo>
                  <a:pt x="43" y="60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Freeform 117"/>
          <p:cNvSpPr>
            <a:spLocks/>
          </p:cNvSpPr>
          <p:nvPr/>
        </p:nvSpPr>
        <p:spPr bwMode="auto">
          <a:xfrm>
            <a:off x="6104140" y="1440932"/>
            <a:ext cx="114300" cy="188913"/>
          </a:xfrm>
          <a:custGeom>
            <a:avLst/>
            <a:gdLst>
              <a:gd name="T0" fmla="*/ 0 w 72"/>
              <a:gd name="T1" fmla="*/ 119 h 119"/>
              <a:gd name="T2" fmla="*/ 36 w 72"/>
              <a:gd name="T3" fmla="*/ 59 h 119"/>
              <a:gd name="T4" fmla="*/ 72 w 72"/>
              <a:gd name="T5" fmla="*/ 0 h 119"/>
              <a:gd name="T6" fmla="*/ 0 60000 65536"/>
              <a:gd name="T7" fmla="*/ 0 60000 65536"/>
              <a:gd name="T8" fmla="*/ 0 60000 65536"/>
              <a:gd name="T9" fmla="*/ 0 w 72"/>
              <a:gd name="T10" fmla="*/ 0 h 119"/>
              <a:gd name="T11" fmla="*/ 72 w 72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119">
                <a:moveTo>
                  <a:pt x="0" y="119"/>
                </a:moveTo>
                <a:lnTo>
                  <a:pt x="36" y="59"/>
                </a:lnTo>
                <a:lnTo>
                  <a:pt x="72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Freeform 118"/>
          <p:cNvSpPr>
            <a:spLocks/>
          </p:cNvSpPr>
          <p:nvPr/>
        </p:nvSpPr>
        <p:spPr bwMode="auto">
          <a:xfrm>
            <a:off x="6218440" y="1261545"/>
            <a:ext cx="125413" cy="179388"/>
          </a:xfrm>
          <a:custGeom>
            <a:avLst/>
            <a:gdLst>
              <a:gd name="T0" fmla="*/ 0 w 79"/>
              <a:gd name="T1" fmla="*/ 113 h 113"/>
              <a:gd name="T2" fmla="*/ 36 w 79"/>
              <a:gd name="T3" fmla="*/ 53 h 113"/>
              <a:gd name="T4" fmla="*/ 57 w 79"/>
              <a:gd name="T5" fmla="*/ 27 h 113"/>
              <a:gd name="T6" fmla="*/ 79 w 79"/>
              <a:gd name="T7" fmla="*/ 0 h 113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13"/>
              <a:gd name="T14" fmla="*/ 79 w 79"/>
              <a:gd name="T15" fmla="*/ 113 h 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13">
                <a:moveTo>
                  <a:pt x="0" y="113"/>
                </a:moveTo>
                <a:lnTo>
                  <a:pt x="36" y="53"/>
                </a:lnTo>
                <a:lnTo>
                  <a:pt x="57" y="27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6" name="Freeform 119"/>
          <p:cNvSpPr>
            <a:spLocks/>
          </p:cNvSpPr>
          <p:nvPr/>
        </p:nvSpPr>
        <p:spPr bwMode="auto">
          <a:xfrm>
            <a:off x="6343853" y="1120257"/>
            <a:ext cx="125413" cy="141288"/>
          </a:xfrm>
          <a:custGeom>
            <a:avLst/>
            <a:gdLst>
              <a:gd name="T0" fmla="*/ 0 w 79"/>
              <a:gd name="T1" fmla="*/ 89 h 89"/>
              <a:gd name="T2" fmla="*/ 36 w 79"/>
              <a:gd name="T3" fmla="*/ 43 h 89"/>
              <a:gd name="T4" fmla="*/ 79 w 79"/>
              <a:gd name="T5" fmla="*/ 0 h 89"/>
              <a:gd name="T6" fmla="*/ 0 60000 65536"/>
              <a:gd name="T7" fmla="*/ 0 60000 65536"/>
              <a:gd name="T8" fmla="*/ 0 60000 65536"/>
              <a:gd name="T9" fmla="*/ 0 w 79"/>
              <a:gd name="T10" fmla="*/ 0 h 89"/>
              <a:gd name="T11" fmla="*/ 79 w 79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89">
                <a:moveTo>
                  <a:pt x="0" y="89"/>
                </a:moveTo>
                <a:lnTo>
                  <a:pt x="36" y="43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7" name="Freeform 120"/>
          <p:cNvSpPr>
            <a:spLocks/>
          </p:cNvSpPr>
          <p:nvPr/>
        </p:nvSpPr>
        <p:spPr bwMode="auto">
          <a:xfrm>
            <a:off x="6469266" y="1013895"/>
            <a:ext cx="125413" cy="106363"/>
          </a:xfrm>
          <a:custGeom>
            <a:avLst/>
            <a:gdLst>
              <a:gd name="T0" fmla="*/ 0 w 79"/>
              <a:gd name="T1" fmla="*/ 67 h 67"/>
              <a:gd name="T2" fmla="*/ 36 w 79"/>
              <a:gd name="T3" fmla="*/ 30 h 67"/>
              <a:gd name="T4" fmla="*/ 79 w 79"/>
              <a:gd name="T5" fmla="*/ 0 h 67"/>
              <a:gd name="T6" fmla="*/ 0 60000 65536"/>
              <a:gd name="T7" fmla="*/ 0 60000 65536"/>
              <a:gd name="T8" fmla="*/ 0 60000 65536"/>
              <a:gd name="T9" fmla="*/ 0 w 79"/>
              <a:gd name="T10" fmla="*/ 0 h 67"/>
              <a:gd name="T11" fmla="*/ 79 w 79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67">
                <a:moveTo>
                  <a:pt x="0" y="67"/>
                </a:moveTo>
                <a:lnTo>
                  <a:pt x="36" y="30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8" name="Freeform 121"/>
          <p:cNvSpPr>
            <a:spLocks/>
          </p:cNvSpPr>
          <p:nvPr/>
        </p:nvSpPr>
        <p:spPr bwMode="auto">
          <a:xfrm>
            <a:off x="6594678" y="956745"/>
            <a:ext cx="125413" cy="57150"/>
          </a:xfrm>
          <a:custGeom>
            <a:avLst/>
            <a:gdLst>
              <a:gd name="T0" fmla="*/ 0 w 79"/>
              <a:gd name="T1" fmla="*/ 36 h 36"/>
              <a:gd name="T2" fmla="*/ 36 w 79"/>
              <a:gd name="T3" fmla="*/ 13 h 36"/>
              <a:gd name="T4" fmla="*/ 79 w 79"/>
              <a:gd name="T5" fmla="*/ 0 h 36"/>
              <a:gd name="T6" fmla="*/ 0 60000 65536"/>
              <a:gd name="T7" fmla="*/ 0 60000 65536"/>
              <a:gd name="T8" fmla="*/ 0 60000 65536"/>
              <a:gd name="T9" fmla="*/ 0 w 79"/>
              <a:gd name="T10" fmla="*/ 0 h 36"/>
              <a:gd name="T11" fmla="*/ 79 w 79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36">
                <a:moveTo>
                  <a:pt x="0" y="36"/>
                </a:moveTo>
                <a:lnTo>
                  <a:pt x="36" y="13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9" name="Freeform 122"/>
          <p:cNvSpPr>
            <a:spLocks/>
          </p:cNvSpPr>
          <p:nvPr/>
        </p:nvSpPr>
        <p:spPr bwMode="auto">
          <a:xfrm>
            <a:off x="6720091" y="945632"/>
            <a:ext cx="125413" cy="11113"/>
          </a:xfrm>
          <a:custGeom>
            <a:avLst/>
            <a:gdLst>
              <a:gd name="T0" fmla="*/ 0 w 79"/>
              <a:gd name="T1" fmla="*/ 7 h 7"/>
              <a:gd name="T2" fmla="*/ 36 w 79"/>
              <a:gd name="T3" fmla="*/ 0 h 7"/>
              <a:gd name="T4" fmla="*/ 79 w 79"/>
              <a:gd name="T5" fmla="*/ 0 h 7"/>
              <a:gd name="T6" fmla="*/ 0 60000 65536"/>
              <a:gd name="T7" fmla="*/ 0 60000 65536"/>
              <a:gd name="T8" fmla="*/ 0 60000 65536"/>
              <a:gd name="T9" fmla="*/ 0 w 79"/>
              <a:gd name="T10" fmla="*/ 0 h 7"/>
              <a:gd name="T11" fmla="*/ 79 w 7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7">
                <a:moveTo>
                  <a:pt x="0" y="7"/>
                </a:moveTo>
                <a:lnTo>
                  <a:pt x="36" y="0"/>
                </a:lnTo>
                <a:lnTo>
                  <a:pt x="79" y="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0" name="Freeform 123"/>
          <p:cNvSpPr>
            <a:spLocks/>
          </p:cNvSpPr>
          <p:nvPr/>
        </p:nvSpPr>
        <p:spPr bwMode="auto">
          <a:xfrm>
            <a:off x="6845503" y="945632"/>
            <a:ext cx="125413" cy="42863"/>
          </a:xfrm>
          <a:custGeom>
            <a:avLst/>
            <a:gdLst>
              <a:gd name="T0" fmla="*/ 0 w 79"/>
              <a:gd name="T1" fmla="*/ 0 h 27"/>
              <a:gd name="T2" fmla="*/ 36 w 79"/>
              <a:gd name="T3" fmla="*/ 10 h 27"/>
              <a:gd name="T4" fmla="*/ 79 w 79"/>
              <a:gd name="T5" fmla="*/ 27 h 27"/>
              <a:gd name="T6" fmla="*/ 0 60000 65536"/>
              <a:gd name="T7" fmla="*/ 0 60000 65536"/>
              <a:gd name="T8" fmla="*/ 0 60000 65536"/>
              <a:gd name="T9" fmla="*/ 0 w 79"/>
              <a:gd name="T10" fmla="*/ 0 h 27"/>
              <a:gd name="T11" fmla="*/ 79 w 7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27">
                <a:moveTo>
                  <a:pt x="0" y="0"/>
                </a:moveTo>
                <a:lnTo>
                  <a:pt x="36" y="10"/>
                </a:lnTo>
                <a:lnTo>
                  <a:pt x="79" y="27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1" name="Freeform 124"/>
          <p:cNvSpPr>
            <a:spLocks/>
          </p:cNvSpPr>
          <p:nvPr/>
        </p:nvSpPr>
        <p:spPr bwMode="auto">
          <a:xfrm>
            <a:off x="6970916" y="988495"/>
            <a:ext cx="125413" cy="88900"/>
          </a:xfrm>
          <a:custGeom>
            <a:avLst/>
            <a:gdLst>
              <a:gd name="T0" fmla="*/ 0 w 79"/>
              <a:gd name="T1" fmla="*/ 0 h 56"/>
              <a:gd name="T2" fmla="*/ 43 w 79"/>
              <a:gd name="T3" fmla="*/ 23 h 56"/>
              <a:gd name="T4" fmla="*/ 79 w 79"/>
              <a:gd name="T5" fmla="*/ 56 h 56"/>
              <a:gd name="T6" fmla="*/ 0 60000 65536"/>
              <a:gd name="T7" fmla="*/ 0 60000 65536"/>
              <a:gd name="T8" fmla="*/ 0 60000 65536"/>
              <a:gd name="T9" fmla="*/ 0 w 79"/>
              <a:gd name="T10" fmla="*/ 0 h 56"/>
              <a:gd name="T11" fmla="*/ 79 w 79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56">
                <a:moveTo>
                  <a:pt x="0" y="0"/>
                </a:moveTo>
                <a:lnTo>
                  <a:pt x="43" y="23"/>
                </a:lnTo>
                <a:lnTo>
                  <a:pt x="79" y="56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2" name="Freeform 125"/>
          <p:cNvSpPr>
            <a:spLocks/>
          </p:cNvSpPr>
          <p:nvPr/>
        </p:nvSpPr>
        <p:spPr bwMode="auto">
          <a:xfrm>
            <a:off x="7096329" y="1077395"/>
            <a:ext cx="112713" cy="131763"/>
          </a:xfrm>
          <a:custGeom>
            <a:avLst/>
            <a:gdLst>
              <a:gd name="T0" fmla="*/ 0 w 71"/>
              <a:gd name="T1" fmla="*/ 0 h 83"/>
              <a:gd name="T2" fmla="*/ 35 w 71"/>
              <a:gd name="T3" fmla="*/ 40 h 83"/>
              <a:gd name="T4" fmla="*/ 71 w 71"/>
              <a:gd name="T5" fmla="*/ 83 h 83"/>
              <a:gd name="T6" fmla="*/ 0 60000 65536"/>
              <a:gd name="T7" fmla="*/ 0 60000 65536"/>
              <a:gd name="T8" fmla="*/ 0 60000 65536"/>
              <a:gd name="T9" fmla="*/ 0 w 71"/>
              <a:gd name="T10" fmla="*/ 0 h 83"/>
              <a:gd name="T11" fmla="*/ 71 w 71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" h="83">
                <a:moveTo>
                  <a:pt x="0" y="0"/>
                </a:moveTo>
                <a:lnTo>
                  <a:pt x="35" y="40"/>
                </a:lnTo>
                <a:lnTo>
                  <a:pt x="71" y="83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963769"/>
              </p:ext>
            </p:extLst>
          </p:nvPr>
        </p:nvGraphicFramePr>
        <p:xfrm>
          <a:off x="4309465" y="1427122"/>
          <a:ext cx="8255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7" name="Equation" r:id="rId29" imgW="508000" imgH="241300" progId="Equation.DSMT4">
                  <p:embed/>
                </p:oleObj>
              </mc:Choice>
              <mc:Fallback>
                <p:oleObj name="Equation" r:id="rId29" imgW="508000" imgH="2413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465" y="1427122"/>
                        <a:ext cx="8255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7155712" y="1137684"/>
            <a:ext cx="95693" cy="956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30463" y="3006725"/>
            <a:ext cx="6356350" cy="3648075"/>
            <a:chOff x="2430463" y="3006725"/>
            <a:chExt cx="6356350" cy="3648075"/>
          </a:xfrm>
        </p:grpSpPr>
        <p:pic>
          <p:nvPicPr>
            <p:cNvPr id="18494" name="Picture 59" descr="chart_s640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387285" y="3006725"/>
              <a:ext cx="3609975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95" name="Oval 60"/>
            <p:cNvSpPr>
              <a:spLocks noChangeArrowheads="1"/>
            </p:cNvSpPr>
            <p:nvPr/>
          </p:nvSpPr>
          <p:spPr bwMode="auto">
            <a:xfrm>
              <a:off x="3961960" y="3582988"/>
              <a:ext cx="2573338" cy="2495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61"/>
            <p:cNvSpPr>
              <a:spLocks noChangeShapeType="1"/>
            </p:cNvSpPr>
            <p:nvPr/>
          </p:nvSpPr>
          <p:spPr bwMode="auto">
            <a:xfrm flipV="1">
              <a:off x="3195197" y="4892675"/>
              <a:ext cx="703263" cy="571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62"/>
            <p:cNvSpPr>
              <a:spLocks noChangeShapeType="1"/>
            </p:cNvSpPr>
            <p:nvPr/>
          </p:nvSpPr>
          <p:spPr bwMode="auto">
            <a:xfrm>
              <a:off x="5192272" y="4849813"/>
              <a:ext cx="958850" cy="882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  <p:graphicFrame>
          <p:nvGraphicFramePr>
            <p:cNvPr id="18448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8593176"/>
                </p:ext>
              </p:extLst>
            </p:nvPr>
          </p:nvGraphicFramePr>
          <p:xfrm>
            <a:off x="7246497" y="5302250"/>
            <a:ext cx="48736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8" name="Equation" r:id="rId32" imgW="241091" imgH="177646" progId="Equation.DSMT4">
                    <p:embed/>
                  </p:oleObj>
                </mc:Choice>
                <mc:Fallback>
                  <p:oleObj name="Equation" r:id="rId32" imgW="241091" imgH="177646" progId="Equation.DSMT4">
                    <p:embed/>
                    <p:pic>
                      <p:nvPicPr>
                        <p:cNvPr id="0" name="Picture 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6497" y="5302250"/>
                          <a:ext cx="487363" cy="3587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9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63998"/>
                </p:ext>
              </p:extLst>
            </p:nvPr>
          </p:nvGraphicFramePr>
          <p:xfrm>
            <a:off x="2718947" y="5489575"/>
            <a:ext cx="4508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09" name="Equation" r:id="rId34" imgW="228402" imgH="177646" progId="Equation.DSMT4">
                    <p:embed/>
                  </p:oleObj>
                </mc:Choice>
                <mc:Fallback>
                  <p:oleObj name="Equation" r:id="rId34" imgW="228402" imgH="177646" progId="Equation.DSMT4">
                    <p:embed/>
                    <p:pic>
                      <p:nvPicPr>
                        <p:cNvPr id="0" name="Picture 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8947" y="5489575"/>
                          <a:ext cx="450850" cy="3524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0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911691"/>
                </p:ext>
              </p:extLst>
            </p:nvPr>
          </p:nvGraphicFramePr>
          <p:xfrm>
            <a:off x="4490597" y="5305425"/>
            <a:ext cx="11684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0" name="Equation" r:id="rId36" imgW="596880" imgH="203040" progId="Equation.DSMT4">
                    <p:embed/>
                  </p:oleObj>
                </mc:Choice>
                <mc:Fallback>
                  <p:oleObj name="Equation" r:id="rId36" imgW="596880" imgH="203040" progId="Equation.DSMT4">
                    <p:embed/>
                    <p:pic>
                      <p:nvPicPr>
                        <p:cNvPr id="0" name="Picture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0597" y="5305425"/>
                          <a:ext cx="1168400" cy="3968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98" name="Oval 66"/>
            <p:cNvSpPr>
              <a:spLocks noChangeArrowheads="1"/>
            </p:cNvSpPr>
            <p:nvPr/>
          </p:nvSpPr>
          <p:spPr bwMode="auto">
            <a:xfrm>
              <a:off x="3387285" y="3006725"/>
              <a:ext cx="3609975" cy="36480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sp>
          <p:nvSpPr>
            <p:cNvPr id="18499" name="Line 67"/>
            <p:cNvSpPr>
              <a:spLocks noChangeShapeType="1"/>
            </p:cNvSpPr>
            <p:nvPr/>
          </p:nvSpPr>
          <p:spPr bwMode="auto">
            <a:xfrm flipV="1">
              <a:off x="3398397" y="3943350"/>
              <a:ext cx="2625725" cy="8842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68"/>
            <p:cNvSpPr>
              <a:spLocks noChangeShapeType="1"/>
            </p:cNvSpPr>
            <p:nvPr/>
          </p:nvSpPr>
          <p:spPr bwMode="auto">
            <a:xfrm flipH="1" flipV="1">
              <a:off x="6606735" y="4868863"/>
              <a:ext cx="582613" cy="557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51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494454"/>
                </p:ext>
              </p:extLst>
            </p:nvPr>
          </p:nvGraphicFramePr>
          <p:xfrm>
            <a:off x="4603310" y="3741738"/>
            <a:ext cx="698500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1" name="Equation" r:id="rId38" imgW="393480" imgH="241200" progId="Equation.DSMT4">
                    <p:embed/>
                  </p:oleObj>
                </mc:Choice>
                <mc:Fallback>
                  <p:oleObj name="Equation" r:id="rId38" imgW="393480" imgH="241200" progId="Equation.DSMT4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310" y="3741738"/>
                          <a:ext cx="698500" cy="4302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01" name="Line 70"/>
            <p:cNvSpPr>
              <a:spLocks noChangeShapeType="1"/>
            </p:cNvSpPr>
            <p:nvPr/>
          </p:nvSpPr>
          <p:spPr bwMode="auto">
            <a:xfrm>
              <a:off x="6382897" y="4810125"/>
              <a:ext cx="231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rc 71"/>
            <p:cNvSpPr>
              <a:spLocks/>
            </p:cNvSpPr>
            <p:nvPr/>
          </p:nvSpPr>
          <p:spPr bwMode="auto">
            <a:xfrm>
              <a:off x="6843272" y="3208338"/>
              <a:ext cx="646113" cy="1593850"/>
            </a:xfrm>
            <a:custGeom>
              <a:avLst/>
              <a:gdLst>
                <a:gd name="T0" fmla="*/ 0 w 21600"/>
                <a:gd name="T1" fmla="*/ 0 h 23569"/>
                <a:gd name="T2" fmla="*/ 0 w 21600"/>
                <a:gd name="T3" fmla="*/ 1 h 23569"/>
                <a:gd name="T4" fmla="*/ 0 w 21600"/>
                <a:gd name="T5" fmla="*/ 1 h 235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569"/>
                <a:gd name="T11" fmla="*/ 21600 w 21600"/>
                <a:gd name="T12" fmla="*/ 23569 h 23569"/>
                <a:gd name="connsiteX0" fmla="*/ 1139 w 21600"/>
                <a:gd name="connsiteY0" fmla="*/ 1693 h 25262"/>
                <a:gd name="connsiteX1" fmla="*/ 21600 w 21600"/>
                <a:gd name="connsiteY1" fmla="*/ 23263 h 25262"/>
                <a:gd name="connsiteX2" fmla="*/ 21507 w 21600"/>
                <a:gd name="connsiteY2" fmla="*/ 25262 h 25262"/>
                <a:gd name="connsiteX0" fmla="*/ 3918 w 21600"/>
                <a:gd name="connsiteY0" fmla="*/ 0 h 25262"/>
                <a:gd name="connsiteX1" fmla="*/ 21600 w 21600"/>
                <a:gd name="connsiteY1" fmla="*/ 23263 h 25262"/>
                <a:gd name="connsiteX2" fmla="*/ 21507 w 21600"/>
                <a:gd name="connsiteY2" fmla="*/ 25262 h 25262"/>
                <a:gd name="connsiteX3" fmla="*/ 0 w 21600"/>
                <a:gd name="connsiteY3" fmla="*/ 23263 h 25262"/>
                <a:gd name="connsiteX4" fmla="*/ 3918 w 21600"/>
                <a:gd name="connsiteY4" fmla="*/ 0 h 2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5262" fill="none" extrusionOk="0">
                  <a:moveTo>
                    <a:pt x="1139" y="1693"/>
                  </a:moveTo>
                  <a:cubicBezTo>
                    <a:pt x="12610" y="2299"/>
                    <a:pt x="21600" y="11776"/>
                    <a:pt x="21600" y="23263"/>
                  </a:cubicBezTo>
                  <a:cubicBezTo>
                    <a:pt x="21600" y="23930"/>
                    <a:pt x="21569" y="24597"/>
                    <a:pt x="21507" y="25262"/>
                  </a:cubicBezTo>
                </a:path>
                <a:path w="21600" h="25262" stroke="0" extrusionOk="0">
                  <a:moveTo>
                    <a:pt x="3918" y="0"/>
                  </a:moveTo>
                  <a:cubicBezTo>
                    <a:pt x="15389" y="606"/>
                    <a:pt x="21600" y="11776"/>
                    <a:pt x="21600" y="23263"/>
                  </a:cubicBezTo>
                  <a:cubicBezTo>
                    <a:pt x="21600" y="23930"/>
                    <a:pt x="21569" y="24597"/>
                    <a:pt x="21507" y="25262"/>
                  </a:cubicBezTo>
                  <a:lnTo>
                    <a:pt x="0" y="23263"/>
                  </a:lnTo>
                  <a:cubicBezTo>
                    <a:pt x="380" y="16073"/>
                    <a:pt x="3538" y="7190"/>
                    <a:pt x="3918" y="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52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1231233"/>
                </p:ext>
              </p:extLst>
            </p:nvPr>
          </p:nvGraphicFramePr>
          <p:xfrm>
            <a:off x="7265547" y="3889375"/>
            <a:ext cx="376238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2" name="Equation" r:id="rId40" imgW="241195" imgH="203112" progId="Equation.3">
                    <p:embed/>
                  </p:oleObj>
                </mc:Choice>
                <mc:Fallback>
                  <p:oleObj name="Equation" r:id="rId40" imgW="241195" imgH="203112" progId="Equation.3">
                    <p:embed/>
                    <p:pic>
                      <p:nvPicPr>
                        <p:cNvPr id="0" name="Picture 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5547" y="3889375"/>
                          <a:ext cx="376238" cy="3159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3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1361761"/>
                </p:ext>
              </p:extLst>
            </p:nvPr>
          </p:nvGraphicFramePr>
          <p:xfrm>
            <a:off x="5844735" y="4160838"/>
            <a:ext cx="3556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3" name="Equation" r:id="rId42" imgW="190417" imgH="203112" progId="Equation.DSMT4">
                    <p:embed/>
                  </p:oleObj>
                </mc:Choice>
                <mc:Fallback>
                  <p:oleObj name="Equation" r:id="rId42" imgW="190417" imgH="203112" progId="Equation.DSMT4">
                    <p:embed/>
                    <p:pic>
                      <p:nvPicPr>
                        <p:cNvPr id="0" name="Picture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4735" y="4160838"/>
                          <a:ext cx="355600" cy="3746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03" name="Line 74"/>
            <p:cNvSpPr>
              <a:spLocks noChangeShapeType="1"/>
            </p:cNvSpPr>
            <p:nvPr/>
          </p:nvSpPr>
          <p:spPr bwMode="auto">
            <a:xfrm>
              <a:off x="6255897" y="4043363"/>
              <a:ext cx="77788" cy="1158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75"/>
            <p:cNvSpPr>
              <a:spLocks noChangeShapeType="1"/>
            </p:cNvSpPr>
            <p:nvPr/>
          </p:nvSpPr>
          <p:spPr bwMode="auto">
            <a:xfrm>
              <a:off x="6497197" y="4465638"/>
              <a:ext cx="39688" cy="1539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76"/>
            <p:cNvSpPr>
              <a:spLocks noChangeShapeType="1"/>
            </p:cNvSpPr>
            <p:nvPr/>
          </p:nvSpPr>
          <p:spPr bwMode="auto">
            <a:xfrm>
              <a:off x="6343210" y="4235450"/>
              <a:ext cx="1143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77"/>
            <p:cNvSpPr>
              <a:spLocks noChangeShapeType="1"/>
            </p:cNvSpPr>
            <p:nvPr/>
          </p:nvSpPr>
          <p:spPr bwMode="auto">
            <a:xfrm>
              <a:off x="6997260" y="4811713"/>
              <a:ext cx="8064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78"/>
            <p:cNvSpPr>
              <a:spLocks noChangeShapeType="1"/>
            </p:cNvSpPr>
            <p:nvPr/>
          </p:nvSpPr>
          <p:spPr bwMode="auto">
            <a:xfrm flipV="1">
              <a:off x="5192272" y="3275013"/>
              <a:ext cx="1574800" cy="153511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81"/>
            <p:cNvSpPr>
              <a:spLocks noChangeArrowheads="1"/>
            </p:cNvSpPr>
            <p:nvPr/>
          </p:nvSpPr>
          <p:spPr bwMode="auto">
            <a:xfrm>
              <a:off x="6017772" y="3835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1"/>
            <p:cNvSpPr>
              <a:spLocks noChangeArrowheads="1"/>
            </p:cNvSpPr>
            <p:nvPr/>
          </p:nvSpPr>
          <p:spPr bwMode="auto">
            <a:xfrm>
              <a:off x="3911571" y="4771531"/>
              <a:ext cx="102590" cy="1025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6476990" y="4760026"/>
              <a:ext cx="102590" cy="1025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7115542"/>
                </p:ext>
              </p:extLst>
            </p:nvPr>
          </p:nvGraphicFramePr>
          <p:xfrm>
            <a:off x="7011415" y="5639794"/>
            <a:ext cx="11620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4" name="Equation" r:id="rId44" imgW="710891" imgH="203112" progId="Equation.DSMT4">
                    <p:embed/>
                  </p:oleObj>
                </mc:Choice>
                <mc:Fallback>
                  <p:oleObj name="Equation" r:id="rId44" imgW="710891" imgH="203112" progId="Equation.DSMT4">
                    <p:embed/>
                    <p:pic>
                      <p:nvPicPr>
                        <p:cNvPr id="0" name="Picture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1415" y="5639794"/>
                          <a:ext cx="116205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4473170"/>
                </p:ext>
              </p:extLst>
            </p:nvPr>
          </p:nvGraphicFramePr>
          <p:xfrm>
            <a:off x="2430463" y="5870575"/>
            <a:ext cx="11620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5" name="Equation" r:id="rId46" imgW="710891" imgH="203112" progId="Equation.DSMT4">
                    <p:embed/>
                  </p:oleObj>
                </mc:Choice>
                <mc:Fallback>
                  <p:oleObj name="Equation" r:id="rId46" imgW="710891" imgH="203112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463" y="5870575"/>
                          <a:ext cx="116205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452546"/>
                </p:ext>
              </p:extLst>
            </p:nvPr>
          </p:nvGraphicFramePr>
          <p:xfrm>
            <a:off x="6343650" y="6302375"/>
            <a:ext cx="2443163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6" name="Equation" r:id="rId48" imgW="1231560" imgH="177480" progId="Equation.DSMT4">
                    <p:embed/>
                  </p:oleObj>
                </mc:Choice>
                <mc:Fallback>
                  <p:oleObj name="Equation" r:id="rId48" imgW="12315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6343650" y="6302375"/>
                          <a:ext cx="2443163" cy="35242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20434791">
              <a:off x="4591958" y="430730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1.571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99042"/>
              </p:ext>
            </p:extLst>
          </p:nvPr>
        </p:nvGraphicFramePr>
        <p:xfrm>
          <a:off x="7426325" y="1281113"/>
          <a:ext cx="47466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7" name="Equation" r:id="rId50" imgW="279360" imgH="152280" progId="Equation.DSMT4">
                  <p:embed/>
                </p:oleObj>
              </mc:Choice>
              <mc:Fallback>
                <p:oleObj name="Equation" r:id="rId50" imgW="2793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7426325" y="1281113"/>
                        <a:ext cx="474663" cy="25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2733675" y="95250"/>
            <a:ext cx="3671888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Example (cont.)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1095" y="706211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(b) Find SWR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0563" y="933451"/>
            <a:ext cx="6819672" cy="5300662"/>
            <a:chOff x="1960563" y="933451"/>
            <a:chExt cx="6819672" cy="5300662"/>
          </a:xfrm>
        </p:grpSpPr>
        <p:pic>
          <p:nvPicPr>
            <p:cNvPr id="19465" name="Picture 76" descr="chart_s6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0563" y="1009650"/>
              <a:ext cx="5224462" cy="522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Line 80"/>
            <p:cNvSpPr>
              <a:spLocks noChangeShapeType="1"/>
            </p:cNvSpPr>
            <p:nvPr/>
          </p:nvSpPr>
          <p:spPr bwMode="auto">
            <a:xfrm>
              <a:off x="4608490" y="3609973"/>
              <a:ext cx="1116035" cy="1428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82"/>
            <p:cNvSpPr>
              <a:spLocks noChangeShapeType="1"/>
            </p:cNvSpPr>
            <p:nvPr/>
          </p:nvSpPr>
          <p:spPr bwMode="auto">
            <a:xfrm>
              <a:off x="7183438" y="3582988"/>
              <a:ext cx="1306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Arc 91"/>
            <p:cNvSpPr>
              <a:spLocks/>
            </p:cNvSpPr>
            <p:nvPr/>
          </p:nvSpPr>
          <p:spPr bwMode="auto">
            <a:xfrm>
              <a:off x="6808788" y="1346200"/>
              <a:ext cx="1114425" cy="2146300"/>
            </a:xfrm>
            <a:custGeom>
              <a:avLst/>
              <a:gdLst>
                <a:gd name="T0" fmla="*/ 257406955 w 21599"/>
                <a:gd name="T1" fmla="*/ 0 h 21519"/>
                <a:gd name="T2" fmla="*/ 2147483647 w 21599"/>
                <a:gd name="T3" fmla="*/ 2147483647 h 21519"/>
                <a:gd name="T4" fmla="*/ 0 w 21599"/>
                <a:gd name="T5" fmla="*/ 2147483647 h 21519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519"/>
                <a:gd name="T11" fmla="*/ 21599 w 21599"/>
                <a:gd name="T12" fmla="*/ 21519 h 215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519" fill="none" extrusionOk="0">
                  <a:moveTo>
                    <a:pt x="1873" y="0"/>
                  </a:moveTo>
                  <a:cubicBezTo>
                    <a:pt x="12967" y="966"/>
                    <a:pt x="21508" y="10207"/>
                    <a:pt x="21599" y="21341"/>
                  </a:cubicBezTo>
                </a:path>
                <a:path w="21599" h="21519" stroke="0" extrusionOk="0">
                  <a:moveTo>
                    <a:pt x="1873" y="0"/>
                  </a:moveTo>
                  <a:cubicBezTo>
                    <a:pt x="12967" y="966"/>
                    <a:pt x="21508" y="10207"/>
                    <a:pt x="21599" y="21341"/>
                  </a:cubicBezTo>
                  <a:lnTo>
                    <a:pt x="0" y="21519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92"/>
            <p:cNvSpPr>
              <a:spLocks noChangeArrowheads="1"/>
            </p:cNvSpPr>
            <p:nvPr/>
          </p:nvSpPr>
          <p:spPr bwMode="auto">
            <a:xfrm>
              <a:off x="2732088" y="1781175"/>
              <a:ext cx="3729037" cy="36845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1" name="Object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8329823"/>
                </p:ext>
              </p:extLst>
            </p:nvPr>
          </p:nvGraphicFramePr>
          <p:xfrm>
            <a:off x="7542213" y="2028825"/>
            <a:ext cx="3968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2" name="Equation" r:id="rId5" imgW="190335" imgH="177646" progId="Equation.DSMT4">
                    <p:embed/>
                  </p:oleObj>
                </mc:Choice>
                <mc:Fallback>
                  <p:oleObj name="Equation" r:id="rId5" imgW="190335" imgH="177646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2213" y="2028825"/>
                          <a:ext cx="396875" cy="3698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5" name="Line 94"/>
            <p:cNvSpPr>
              <a:spLocks noChangeShapeType="1"/>
            </p:cNvSpPr>
            <p:nvPr/>
          </p:nvSpPr>
          <p:spPr bwMode="auto">
            <a:xfrm flipH="1" flipV="1">
              <a:off x="6502399" y="3708400"/>
              <a:ext cx="765299" cy="17067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Oval 100"/>
            <p:cNvSpPr>
              <a:spLocks noChangeArrowheads="1"/>
            </p:cNvSpPr>
            <p:nvPr/>
          </p:nvSpPr>
          <p:spPr bwMode="auto">
            <a:xfrm>
              <a:off x="6375400" y="3517900"/>
              <a:ext cx="165100" cy="1651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8757500"/>
                </p:ext>
              </p:extLst>
            </p:nvPr>
          </p:nvGraphicFramePr>
          <p:xfrm>
            <a:off x="7207023" y="5532438"/>
            <a:ext cx="1573212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3" name="Equation" r:id="rId7" imgW="736280" imgH="177723" progId="Equation.DSMT4">
                    <p:embed/>
                  </p:oleObj>
                </mc:Choice>
                <mc:Fallback>
                  <p:oleObj name="Equation" r:id="rId7" imgW="736280" imgH="177723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7023" y="5532438"/>
                          <a:ext cx="1573212" cy="379412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1926425"/>
                </p:ext>
              </p:extLst>
            </p:nvPr>
          </p:nvGraphicFramePr>
          <p:xfrm>
            <a:off x="3930650" y="4324350"/>
            <a:ext cx="1168400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4" name="Equation" r:id="rId9" imgW="1167659" imgH="398010" progId="Equation.DSMT4">
                    <p:embed/>
                  </p:oleObj>
                </mc:Choice>
                <mc:Fallback>
                  <p:oleObj name="Equation" r:id="rId9" imgW="1167659" imgH="39801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30650" y="4324350"/>
                          <a:ext cx="1168400" cy="398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flipV="1">
              <a:off x="4572000" y="933451"/>
              <a:ext cx="2619375" cy="26765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6" name="Oval 98"/>
            <p:cNvSpPr>
              <a:spLocks noChangeArrowheads="1"/>
            </p:cNvSpPr>
            <p:nvPr/>
          </p:nvSpPr>
          <p:spPr bwMode="auto">
            <a:xfrm>
              <a:off x="5788025" y="2197100"/>
              <a:ext cx="165100" cy="1651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60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93549"/>
              </p:ext>
            </p:extLst>
          </p:nvPr>
        </p:nvGraphicFramePr>
        <p:xfrm>
          <a:off x="612775" y="1301750"/>
          <a:ext cx="1630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11" imgW="761760" imgH="177480" progId="Equation.DSMT4">
                  <p:embed/>
                </p:oleObj>
              </mc:Choice>
              <mc:Fallback>
                <p:oleObj name="Equation" r:id="rId11" imgW="761760" imgH="1774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301750"/>
                        <a:ext cx="1630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306373"/>
              </p:ext>
            </p:extLst>
          </p:nvPr>
        </p:nvGraphicFramePr>
        <p:xfrm>
          <a:off x="5726112" y="1739900"/>
          <a:ext cx="369887" cy="39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26112" y="1739900"/>
                        <a:ext cx="369887" cy="3983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2733675" y="95250"/>
            <a:ext cx="3671888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Example (cont.)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9465" name="Picture 76" descr="chart_s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0563" y="1304925"/>
            <a:ext cx="5224462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Line 79"/>
          <p:cNvSpPr>
            <a:spLocks noChangeShapeType="1"/>
          </p:cNvSpPr>
          <p:nvPr/>
        </p:nvSpPr>
        <p:spPr bwMode="auto">
          <a:xfrm flipV="1">
            <a:off x="1719944" y="5248274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80"/>
          <p:cNvSpPr>
            <a:spLocks noChangeShapeType="1"/>
          </p:cNvSpPr>
          <p:nvPr/>
        </p:nvSpPr>
        <p:spPr bwMode="auto">
          <a:xfrm flipV="1">
            <a:off x="3351213" y="2640013"/>
            <a:ext cx="2509837" cy="2535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81"/>
          <p:cNvSpPr>
            <a:spLocks noChangeShapeType="1"/>
          </p:cNvSpPr>
          <p:nvPr/>
        </p:nvSpPr>
        <p:spPr bwMode="auto">
          <a:xfrm>
            <a:off x="2095500" y="2409824"/>
            <a:ext cx="3675170" cy="144461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82"/>
          <p:cNvSpPr>
            <a:spLocks noChangeShapeType="1"/>
          </p:cNvSpPr>
          <p:nvPr/>
        </p:nvSpPr>
        <p:spPr bwMode="auto">
          <a:xfrm>
            <a:off x="7183438" y="3878263"/>
            <a:ext cx="13065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Arc 84"/>
          <p:cNvSpPr>
            <a:spLocks/>
          </p:cNvSpPr>
          <p:nvPr/>
        </p:nvSpPr>
        <p:spPr bwMode="auto">
          <a:xfrm flipH="1">
            <a:off x="4572000" y="2609850"/>
            <a:ext cx="1554163" cy="1308100"/>
          </a:xfrm>
          <a:custGeom>
            <a:avLst/>
            <a:gdLst>
              <a:gd name="T0" fmla="*/ 0 w 25423"/>
              <a:gd name="T1" fmla="*/ 75738266 h 21600"/>
              <a:gd name="T2" fmla="*/ 2147483647 w 25423"/>
              <a:gd name="T3" fmla="*/ 2147483647 h 21600"/>
              <a:gd name="T4" fmla="*/ 873399602 w 25423"/>
              <a:gd name="T5" fmla="*/ 2147483647 h 21600"/>
              <a:gd name="T6" fmla="*/ 0 60000 65536"/>
              <a:gd name="T7" fmla="*/ 0 60000 65536"/>
              <a:gd name="T8" fmla="*/ 0 60000 65536"/>
              <a:gd name="T9" fmla="*/ 0 w 25423"/>
              <a:gd name="T10" fmla="*/ 0 h 21600"/>
              <a:gd name="T11" fmla="*/ 25423 w 254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23" h="21600" fill="none" extrusionOk="0">
                <a:moveTo>
                  <a:pt x="0" y="341"/>
                </a:moveTo>
                <a:cubicBezTo>
                  <a:pt x="1261" y="114"/>
                  <a:pt x="2541" y="-1"/>
                  <a:pt x="3823" y="0"/>
                </a:cubicBezTo>
                <a:cubicBezTo>
                  <a:pt x="15752" y="0"/>
                  <a:pt x="25423" y="9670"/>
                  <a:pt x="25423" y="21600"/>
                </a:cubicBezTo>
              </a:path>
              <a:path w="25423" h="21600" stroke="0" extrusionOk="0">
                <a:moveTo>
                  <a:pt x="0" y="341"/>
                </a:moveTo>
                <a:cubicBezTo>
                  <a:pt x="1261" y="114"/>
                  <a:pt x="2541" y="-1"/>
                  <a:pt x="3823" y="0"/>
                </a:cubicBezTo>
                <a:cubicBezTo>
                  <a:pt x="15752" y="0"/>
                  <a:pt x="25423" y="9670"/>
                  <a:pt x="25423" y="21600"/>
                </a:cubicBezTo>
                <a:lnTo>
                  <a:pt x="3823" y="2160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Arc 85"/>
          <p:cNvSpPr>
            <a:spLocks/>
          </p:cNvSpPr>
          <p:nvPr/>
        </p:nvSpPr>
        <p:spPr bwMode="auto">
          <a:xfrm rot="16693703" flipH="1">
            <a:off x="5721131" y="2226461"/>
            <a:ext cx="1697100" cy="1479495"/>
          </a:xfrm>
          <a:custGeom>
            <a:avLst/>
            <a:gdLst>
              <a:gd name="T0" fmla="*/ 0 w 27189"/>
              <a:gd name="T1" fmla="*/ 120626359 h 27036"/>
              <a:gd name="T2" fmla="*/ 2147483647 w 27189"/>
              <a:gd name="T3" fmla="*/ 2147483647 h 27036"/>
              <a:gd name="T4" fmla="*/ 1359029634 w 27189"/>
              <a:gd name="T5" fmla="*/ 2147483647 h 27036"/>
              <a:gd name="T6" fmla="*/ 0 60000 65536"/>
              <a:gd name="T7" fmla="*/ 0 60000 65536"/>
              <a:gd name="T8" fmla="*/ 0 60000 65536"/>
              <a:gd name="T9" fmla="*/ 0 w 27189"/>
              <a:gd name="T10" fmla="*/ 0 h 27036"/>
              <a:gd name="T11" fmla="*/ 27189 w 27189"/>
              <a:gd name="T12" fmla="*/ 27036 h 27036"/>
              <a:gd name="connsiteX0" fmla="*/ 0 w 27190"/>
              <a:gd name="connsiteY0" fmla="*/ 735 h 27035"/>
              <a:gd name="connsiteX1" fmla="*/ 5590 w 27190"/>
              <a:gd name="connsiteY1" fmla="*/ 0 h 27035"/>
              <a:gd name="connsiteX2" fmla="*/ 27190 w 27190"/>
              <a:gd name="connsiteY2" fmla="*/ 21600 h 27035"/>
              <a:gd name="connsiteX3" fmla="*/ 26494 w 27190"/>
              <a:gd name="connsiteY3" fmla="*/ 27035 h 27035"/>
              <a:gd name="connsiteX0" fmla="*/ 0 w 27190"/>
              <a:gd name="connsiteY0" fmla="*/ 735 h 27035"/>
              <a:gd name="connsiteX1" fmla="*/ 5590 w 27190"/>
              <a:gd name="connsiteY1" fmla="*/ 0 h 27035"/>
              <a:gd name="connsiteX2" fmla="*/ 27190 w 27190"/>
              <a:gd name="connsiteY2" fmla="*/ 21600 h 27035"/>
              <a:gd name="connsiteX3" fmla="*/ 26494 w 27190"/>
              <a:gd name="connsiteY3" fmla="*/ 27035 h 27035"/>
              <a:gd name="connsiteX4" fmla="*/ 5950 w 27190"/>
              <a:gd name="connsiteY4" fmla="*/ 22837 h 27035"/>
              <a:gd name="connsiteX5" fmla="*/ 0 w 27190"/>
              <a:gd name="connsiteY5" fmla="*/ 735 h 27035"/>
              <a:gd name="connsiteX0" fmla="*/ 0 w 27190"/>
              <a:gd name="connsiteY0" fmla="*/ 735 h 27035"/>
              <a:gd name="connsiteX1" fmla="*/ 5590 w 27190"/>
              <a:gd name="connsiteY1" fmla="*/ 0 h 27035"/>
              <a:gd name="connsiteX2" fmla="*/ 27190 w 27190"/>
              <a:gd name="connsiteY2" fmla="*/ 21600 h 27035"/>
              <a:gd name="connsiteX3" fmla="*/ 26494 w 27190"/>
              <a:gd name="connsiteY3" fmla="*/ 27035 h 27035"/>
              <a:gd name="connsiteX0" fmla="*/ 0 w 27190"/>
              <a:gd name="connsiteY0" fmla="*/ 735 h 27035"/>
              <a:gd name="connsiteX1" fmla="*/ 5590 w 27190"/>
              <a:gd name="connsiteY1" fmla="*/ 0 h 27035"/>
              <a:gd name="connsiteX2" fmla="*/ 27190 w 27190"/>
              <a:gd name="connsiteY2" fmla="*/ 21600 h 27035"/>
              <a:gd name="connsiteX3" fmla="*/ 26494 w 27190"/>
              <a:gd name="connsiteY3" fmla="*/ 27035 h 27035"/>
              <a:gd name="connsiteX4" fmla="*/ 4317 w 27190"/>
              <a:gd name="connsiteY4" fmla="*/ 19427 h 27035"/>
              <a:gd name="connsiteX5" fmla="*/ 0 w 27190"/>
              <a:gd name="connsiteY5" fmla="*/ 735 h 27035"/>
              <a:gd name="connsiteX0" fmla="*/ 0 w 27190"/>
              <a:gd name="connsiteY0" fmla="*/ 735 h 27758"/>
              <a:gd name="connsiteX1" fmla="*/ 5590 w 27190"/>
              <a:gd name="connsiteY1" fmla="*/ 0 h 27758"/>
              <a:gd name="connsiteX2" fmla="*/ 27190 w 27190"/>
              <a:gd name="connsiteY2" fmla="*/ 21600 h 27758"/>
              <a:gd name="connsiteX3" fmla="*/ 26494 w 27190"/>
              <a:gd name="connsiteY3" fmla="*/ 27035 h 27758"/>
              <a:gd name="connsiteX0" fmla="*/ 0 w 27190"/>
              <a:gd name="connsiteY0" fmla="*/ 735 h 27758"/>
              <a:gd name="connsiteX1" fmla="*/ 5590 w 27190"/>
              <a:gd name="connsiteY1" fmla="*/ 0 h 27758"/>
              <a:gd name="connsiteX2" fmla="*/ 27190 w 27190"/>
              <a:gd name="connsiteY2" fmla="*/ 21600 h 27758"/>
              <a:gd name="connsiteX3" fmla="*/ 26494 w 27190"/>
              <a:gd name="connsiteY3" fmla="*/ 27035 h 27758"/>
              <a:gd name="connsiteX4" fmla="*/ 5389 w 27190"/>
              <a:gd name="connsiteY4" fmla="*/ 27260 h 27758"/>
              <a:gd name="connsiteX5" fmla="*/ 0 w 27190"/>
              <a:gd name="connsiteY5" fmla="*/ 735 h 27758"/>
              <a:gd name="connsiteX0" fmla="*/ 0 w 27190"/>
              <a:gd name="connsiteY0" fmla="*/ 735 h 27035"/>
              <a:gd name="connsiteX1" fmla="*/ 5590 w 27190"/>
              <a:gd name="connsiteY1" fmla="*/ 0 h 27035"/>
              <a:gd name="connsiteX2" fmla="*/ 27190 w 27190"/>
              <a:gd name="connsiteY2" fmla="*/ 21600 h 27035"/>
              <a:gd name="connsiteX3" fmla="*/ 26494 w 27190"/>
              <a:gd name="connsiteY3" fmla="*/ 27035 h 27035"/>
              <a:gd name="connsiteX0" fmla="*/ 0 w 27190"/>
              <a:gd name="connsiteY0" fmla="*/ 735 h 27035"/>
              <a:gd name="connsiteX1" fmla="*/ 5590 w 27190"/>
              <a:gd name="connsiteY1" fmla="*/ 0 h 27035"/>
              <a:gd name="connsiteX2" fmla="*/ 27190 w 27190"/>
              <a:gd name="connsiteY2" fmla="*/ 21600 h 27035"/>
              <a:gd name="connsiteX3" fmla="*/ 26494 w 27190"/>
              <a:gd name="connsiteY3" fmla="*/ 27035 h 27035"/>
              <a:gd name="connsiteX4" fmla="*/ 5178 w 27190"/>
              <a:gd name="connsiteY4" fmla="*/ 23495 h 27035"/>
              <a:gd name="connsiteX5" fmla="*/ 0 w 27190"/>
              <a:gd name="connsiteY5" fmla="*/ 735 h 2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0" h="27035" fill="none" extrusionOk="0">
                <a:moveTo>
                  <a:pt x="0" y="735"/>
                </a:moveTo>
                <a:cubicBezTo>
                  <a:pt x="1823" y="247"/>
                  <a:pt x="3702" y="-1"/>
                  <a:pt x="5590" y="0"/>
                </a:cubicBezTo>
                <a:cubicBezTo>
                  <a:pt x="17519" y="0"/>
                  <a:pt x="27190" y="9670"/>
                  <a:pt x="27190" y="21600"/>
                </a:cubicBezTo>
                <a:cubicBezTo>
                  <a:pt x="27190" y="23434"/>
                  <a:pt x="26956" y="25260"/>
                  <a:pt x="26494" y="27035"/>
                </a:cubicBezTo>
              </a:path>
              <a:path w="27190" h="27035" stroke="0" extrusionOk="0">
                <a:moveTo>
                  <a:pt x="0" y="735"/>
                </a:moveTo>
                <a:cubicBezTo>
                  <a:pt x="1823" y="247"/>
                  <a:pt x="3702" y="-1"/>
                  <a:pt x="5590" y="0"/>
                </a:cubicBezTo>
                <a:cubicBezTo>
                  <a:pt x="17519" y="0"/>
                  <a:pt x="27190" y="9670"/>
                  <a:pt x="27190" y="21600"/>
                </a:cubicBezTo>
                <a:cubicBezTo>
                  <a:pt x="27190" y="23434"/>
                  <a:pt x="26956" y="25260"/>
                  <a:pt x="26494" y="27035"/>
                </a:cubicBezTo>
                <a:cubicBezTo>
                  <a:pt x="19526" y="25223"/>
                  <a:pt x="12146" y="25307"/>
                  <a:pt x="5178" y="23495"/>
                </a:cubicBezTo>
                <a:cubicBezTo>
                  <a:pt x="3315" y="16540"/>
                  <a:pt x="1863" y="7690"/>
                  <a:pt x="0" y="735"/>
                </a:cubicBezTo>
                <a:close/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81057"/>
              </p:ext>
            </p:extLst>
          </p:nvPr>
        </p:nvGraphicFramePr>
        <p:xfrm>
          <a:off x="204561" y="5986463"/>
          <a:ext cx="20970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19459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61" y="5986463"/>
                        <a:ext cx="2097088" cy="4318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403850"/>
              </p:ext>
            </p:extLst>
          </p:nvPr>
        </p:nvGraphicFramePr>
        <p:xfrm>
          <a:off x="412750" y="1995488"/>
          <a:ext cx="16303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7" imgW="761669" imgH="368140" progId="Equation.DSMT4">
                  <p:embed/>
                </p:oleObj>
              </mc:Choice>
              <mc:Fallback>
                <p:oleObj name="Equation" r:id="rId7" imgW="761669" imgH="368140" progId="Equation.DSMT4">
                  <p:embed/>
                  <p:pic>
                    <p:nvPicPr>
                      <p:cNvPr id="1946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995488"/>
                        <a:ext cx="163036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Arc 91"/>
          <p:cNvSpPr>
            <a:spLocks/>
          </p:cNvSpPr>
          <p:nvPr/>
        </p:nvSpPr>
        <p:spPr bwMode="auto">
          <a:xfrm>
            <a:off x="6837363" y="1727200"/>
            <a:ext cx="1114425" cy="2146300"/>
          </a:xfrm>
          <a:custGeom>
            <a:avLst/>
            <a:gdLst>
              <a:gd name="T0" fmla="*/ 257406955 w 21599"/>
              <a:gd name="T1" fmla="*/ 0 h 21519"/>
              <a:gd name="T2" fmla="*/ 2147483647 w 21599"/>
              <a:gd name="T3" fmla="*/ 2147483647 h 21519"/>
              <a:gd name="T4" fmla="*/ 0 w 21599"/>
              <a:gd name="T5" fmla="*/ 2147483647 h 21519"/>
              <a:gd name="T6" fmla="*/ 0 60000 65536"/>
              <a:gd name="T7" fmla="*/ 0 60000 65536"/>
              <a:gd name="T8" fmla="*/ 0 60000 65536"/>
              <a:gd name="T9" fmla="*/ 0 w 21599"/>
              <a:gd name="T10" fmla="*/ 0 h 21519"/>
              <a:gd name="T11" fmla="*/ 21599 w 21599"/>
              <a:gd name="T12" fmla="*/ 21519 h 215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19" fill="none" extrusionOk="0">
                <a:moveTo>
                  <a:pt x="1873" y="0"/>
                </a:moveTo>
                <a:cubicBezTo>
                  <a:pt x="12967" y="966"/>
                  <a:pt x="21508" y="10207"/>
                  <a:pt x="21599" y="21341"/>
                </a:cubicBezTo>
              </a:path>
              <a:path w="21599" h="21519" stroke="0" extrusionOk="0">
                <a:moveTo>
                  <a:pt x="1873" y="0"/>
                </a:moveTo>
                <a:cubicBezTo>
                  <a:pt x="12967" y="966"/>
                  <a:pt x="21508" y="10207"/>
                  <a:pt x="21599" y="21341"/>
                </a:cubicBezTo>
                <a:lnTo>
                  <a:pt x="0" y="21519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92"/>
          <p:cNvSpPr>
            <a:spLocks noChangeArrowheads="1"/>
          </p:cNvSpPr>
          <p:nvPr/>
        </p:nvSpPr>
        <p:spPr bwMode="auto">
          <a:xfrm>
            <a:off x="2732088" y="2076450"/>
            <a:ext cx="3729037" cy="3684588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1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85736"/>
              </p:ext>
            </p:extLst>
          </p:nvPr>
        </p:nvGraphicFramePr>
        <p:xfrm>
          <a:off x="7618413" y="2533650"/>
          <a:ext cx="396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19461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2533650"/>
                        <a:ext cx="396875" cy="3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Oval 98"/>
          <p:cNvSpPr>
            <a:spLocks noChangeArrowheads="1"/>
          </p:cNvSpPr>
          <p:nvPr/>
        </p:nvSpPr>
        <p:spPr bwMode="auto">
          <a:xfrm>
            <a:off x="5816600" y="2530475"/>
            <a:ext cx="165100" cy="1651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99"/>
          <p:cNvSpPr>
            <a:spLocks noChangeArrowheads="1"/>
          </p:cNvSpPr>
          <p:nvPr/>
        </p:nvSpPr>
        <p:spPr bwMode="auto">
          <a:xfrm>
            <a:off x="3200400" y="5133975"/>
            <a:ext cx="165100" cy="1651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99407"/>
              </p:ext>
            </p:extLst>
          </p:nvPr>
        </p:nvGraphicFramePr>
        <p:xfrm>
          <a:off x="3933825" y="2659063"/>
          <a:ext cx="762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11" imgW="355292" imgH="203024" progId="Equation.DSMT4">
                  <p:embed/>
                </p:oleObj>
              </mc:Choice>
              <mc:Fallback>
                <p:oleObj name="Equation" r:id="rId11" imgW="355292" imgH="203024" progId="Equation.DSMT4">
                  <p:embed/>
                  <p:pic>
                    <p:nvPicPr>
                      <p:cNvPr id="1946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2659063"/>
                        <a:ext cx="762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5151"/>
              </p:ext>
            </p:extLst>
          </p:nvPr>
        </p:nvGraphicFramePr>
        <p:xfrm>
          <a:off x="6127750" y="2874963"/>
          <a:ext cx="844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3" name="Equation" r:id="rId13" imgW="393529" imgH="203112" progId="Equation.DSMT4">
                  <p:embed/>
                </p:oleObj>
              </mc:Choice>
              <mc:Fallback>
                <p:oleObj name="Equation" r:id="rId13" imgW="393529" imgH="203112" progId="Equation.DSMT4">
                  <p:embed/>
                  <p:pic>
                    <p:nvPicPr>
                      <p:cNvPr id="1946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2874963"/>
                        <a:ext cx="8445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Line 103"/>
          <p:cNvSpPr>
            <a:spLocks noChangeShapeType="1"/>
          </p:cNvSpPr>
          <p:nvPr/>
        </p:nvSpPr>
        <p:spPr bwMode="auto">
          <a:xfrm flipV="1">
            <a:off x="5956299" y="1371600"/>
            <a:ext cx="1082675" cy="11715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93346"/>
              </p:ext>
            </p:extLst>
          </p:nvPr>
        </p:nvGraphicFramePr>
        <p:xfrm>
          <a:off x="6154738" y="2363788"/>
          <a:ext cx="326131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54738" y="2363788"/>
                        <a:ext cx="326131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18200"/>
              </p:ext>
            </p:extLst>
          </p:nvPr>
        </p:nvGraphicFramePr>
        <p:xfrm>
          <a:off x="7221538" y="1220788"/>
          <a:ext cx="8048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17" imgW="469800" imgH="177480" progId="Equation.DSMT4">
                  <p:embed/>
                </p:oleObj>
              </mc:Choice>
              <mc:Fallback>
                <p:oleObj name="Equation" r:id="rId17" imgW="46980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21538" y="1220788"/>
                        <a:ext cx="80486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56954" y="956287"/>
            <a:ext cx="2923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“Wavelengths toward generator reading”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6168" y="839561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(c) Find normalized load admittance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63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2"/>
          <p:cNvSpPr txBox="1">
            <a:spLocks noChangeArrowheads="1"/>
          </p:cNvSpPr>
          <p:nvPr/>
        </p:nvSpPr>
        <p:spPr bwMode="auto">
          <a:xfrm>
            <a:off x="828675" y="152400"/>
            <a:ext cx="769521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as an Admittance Calculator</a:t>
            </a:r>
          </a:p>
        </p:txBody>
      </p:sp>
      <p:sp>
        <p:nvSpPr>
          <p:cNvPr id="20488" name="Text Box 35"/>
          <p:cNvSpPr txBox="1">
            <a:spLocks noChangeArrowheads="1"/>
          </p:cNvSpPr>
          <p:nvPr/>
        </p:nvSpPr>
        <p:spPr bwMode="auto">
          <a:xfrm>
            <a:off x="375413" y="867456"/>
            <a:ext cx="8066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Smith chart can also be used as an </a:t>
            </a:r>
            <a:r>
              <a:rPr lang="en-US" sz="2000" dirty="0">
                <a:solidFill>
                  <a:srgbClr val="FF0000"/>
                </a:solidFill>
              </a:rPr>
              <a:t>admittance calculator </a:t>
            </a:r>
            <a:r>
              <a:rPr lang="en-US" sz="2000" dirty="0">
                <a:solidFill>
                  <a:srgbClr val="0000FF"/>
                </a:solidFill>
              </a:rPr>
              <a:t>instead of an impedance calculator.</a:t>
            </a:r>
          </a:p>
        </p:txBody>
      </p:sp>
      <p:graphicFrame>
        <p:nvGraphicFramePr>
          <p:cNvPr id="20482" name="Object 8"/>
          <p:cNvGraphicFramePr>
            <a:graphicFrameLocks noChangeAspect="1"/>
          </p:cNvGraphicFramePr>
          <p:nvPr/>
        </p:nvGraphicFramePr>
        <p:xfrm>
          <a:off x="2135950" y="1743632"/>
          <a:ext cx="21621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4" imgW="1270000" imgH="508000" progId="Equation.DSMT4">
                  <p:embed/>
                </p:oleObj>
              </mc:Choice>
              <mc:Fallback>
                <p:oleObj name="Equation" r:id="rId4" imgW="1270000" imgH="5080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950" y="1743632"/>
                        <a:ext cx="2162175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9"/>
          <p:cNvGraphicFramePr>
            <a:graphicFrameLocks noChangeAspect="1"/>
          </p:cNvGraphicFramePr>
          <p:nvPr/>
        </p:nvGraphicFramePr>
        <p:xfrm>
          <a:off x="1620137" y="2838306"/>
          <a:ext cx="52736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6" imgW="3098800" imgH="469900" progId="Equation.DSMT4">
                  <p:embed/>
                </p:oleObj>
              </mc:Choice>
              <mc:Fallback>
                <p:oleObj name="Equation" r:id="rId6" imgW="3098800" imgH="4699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137" y="2838306"/>
                        <a:ext cx="52736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260837"/>
              </p:ext>
            </p:extLst>
          </p:nvPr>
        </p:nvGraphicFramePr>
        <p:xfrm>
          <a:off x="2238375" y="4086225"/>
          <a:ext cx="21399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8" imgW="1257300" imgH="508000" progId="Equation.DSMT4">
                  <p:embed/>
                </p:oleObj>
              </mc:Choice>
              <mc:Fallback>
                <p:oleObj name="Equation" r:id="rId8" imgW="1257300" imgH="5080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4086225"/>
                        <a:ext cx="213995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1"/>
          <p:cNvGraphicFramePr>
            <a:graphicFrameLocks noChangeAspect="1"/>
          </p:cNvGraphicFramePr>
          <p:nvPr/>
        </p:nvGraphicFramePr>
        <p:xfrm>
          <a:off x="2081213" y="5386388"/>
          <a:ext cx="220503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10" imgW="1295400" imgH="508000" progId="Equation.DSMT4">
                  <p:embed/>
                </p:oleObj>
              </mc:Choice>
              <mc:Fallback>
                <p:oleObj name="Equation" r:id="rId10" imgW="1295400" imgH="5080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5386388"/>
                        <a:ext cx="220503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Box 29"/>
          <p:cNvSpPr txBox="1">
            <a:spLocks noChangeArrowheads="1"/>
          </p:cNvSpPr>
          <p:nvPr/>
        </p:nvSpPr>
        <p:spPr bwMode="auto">
          <a:xfrm>
            <a:off x="4567238" y="5683250"/>
            <a:ext cx="8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20486" name="Object 12"/>
          <p:cNvGraphicFramePr>
            <a:graphicFrameLocks noChangeAspect="1"/>
          </p:cNvGraphicFramePr>
          <p:nvPr/>
        </p:nvGraphicFramePr>
        <p:xfrm>
          <a:off x="5549900" y="5699125"/>
          <a:ext cx="1577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12" imgW="926698" imgH="253890" progId="Equation.DSMT4">
                  <p:embed/>
                </p:oleObj>
              </mc:Choice>
              <mc:Fallback>
                <p:oleObj name="Equation" r:id="rId12" imgW="926698" imgH="25389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5699125"/>
                        <a:ext cx="15779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Box 31"/>
          <p:cNvSpPr txBox="1">
            <a:spLocks noChangeArrowheads="1"/>
          </p:cNvSpPr>
          <p:nvPr/>
        </p:nvSpPr>
        <p:spPr bwMode="auto">
          <a:xfrm>
            <a:off x="1065213" y="3940300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20491" name="TextBox 32"/>
          <p:cNvSpPr txBox="1">
            <a:spLocks noChangeArrowheads="1"/>
          </p:cNvSpPr>
          <p:nvPr/>
        </p:nvSpPr>
        <p:spPr bwMode="auto">
          <a:xfrm>
            <a:off x="1595438" y="5054663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35"/>
          <p:cNvSpPr txBox="1">
            <a:spLocks noChangeArrowheads="1"/>
          </p:cNvSpPr>
          <p:nvPr/>
        </p:nvSpPr>
        <p:spPr bwMode="auto">
          <a:xfrm>
            <a:off x="874177" y="1152464"/>
            <a:ext cx="1690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Compare:</a:t>
            </a:r>
          </a:p>
        </p:txBody>
      </p:sp>
      <p:graphicFrame>
        <p:nvGraphicFramePr>
          <p:cNvPr id="20482" name="Object 8"/>
          <p:cNvGraphicFramePr>
            <a:graphicFrameLocks noChangeAspect="1"/>
          </p:cNvGraphicFramePr>
          <p:nvPr/>
        </p:nvGraphicFramePr>
        <p:xfrm>
          <a:off x="1606550" y="1695450"/>
          <a:ext cx="34591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4" imgW="2032000" imgH="508000" progId="Equation.DSMT4">
                  <p:embed/>
                </p:oleObj>
              </mc:Choice>
              <mc:Fallback>
                <p:oleObj name="Equation" r:id="rId4" imgW="2032000" imgH="5080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1695450"/>
                        <a:ext cx="345916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1"/>
          <p:cNvGraphicFramePr>
            <a:graphicFrameLocks noChangeAspect="1"/>
          </p:cNvGraphicFramePr>
          <p:nvPr/>
        </p:nvGraphicFramePr>
        <p:xfrm>
          <a:off x="1562347" y="2786186"/>
          <a:ext cx="34813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6" imgW="2044700" imgH="508000" progId="Equation.DSMT4">
                  <p:embed/>
                </p:oleObj>
              </mc:Choice>
              <mc:Fallback>
                <p:oleObj name="Equation" r:id="rId6" imgW="2044700" imgH="5080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347" y="2786186"/>
                        <a:ext cx="3481388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70198"/>
              </p:ext>
            </p:extLst>
          </p:nvPr>
        </p:nvGraphicFramePr>
        <p:xfrm>
          <a:off x="5744934" y="3051271"/>
          <a:ext cx="17732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8" imgW="1040948" imgH="253890" progId="Equation.DSMT4">
                  <p:embed/>
                </p:oleObj>
              </mc:Choice>
              <mc:Fallback>
                <p:oleObj name="Equation" r:id="rId8" imgW="1040948" imgH="25389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934" y="3051271"/>
                        <a:ext cx="17732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Box 32"/>
          <p:cNvSpPr txBox="1">
            <a:spLocks noChangeArrowheads="1"/>
          </p:cNvSpPr>
          <p:nvPr/>
        </p:nvSpPr>
        <p:spPr bwMode="auto">
          <a:xfrm>
            <a:off x="1583563" y="4033384"/>
            <a:ext cx="4753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They have the same mathematical form!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19300" y="95125"/>
            <a:ext cx="5527254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Admittance Calculator (cont.)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391" y="4904509"/>
            <a:ext cx="82296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Conclusion: </a:t>
            </a:r>
            <a:r>
              <a:rPr lang="en-US" dirty="0"/>
              <a:t>If we interpret the Smith chart as being the complex </a:t>
            </a:r>
            <a:r>
              <a:rPr lang="en-US" dirty="0">
                <a:sym typeface="Symbol"/>
              </a:rPr>
              <a:t> plane instead of the complex  plane, then the </a:t>
            </a:r>
            <a:r>
              <a:rPr lang="en-US" i="1" dirty="0">
                <a:latin typeface="+mn-lt"/>
                <a:sym typeface="Symbol"/>
              </a:rPr>
              <a:t>R</a:t>
            </a:r>
            <a:r>
              <a:rPr lang="en-US" dirty="0">
                <a:sym typeface="Symbol"/>
              </a:rPr>
              <a:t> circles become </a:t>
            </a:r>
            <a:r>
              <a:rPr lang="en-US" i="1" dirty="0">
                <a:latin typeface="+mn-lt"/>
                <a:sym typeface="Symbol"/>
              </a:rPr>
              <a:t>G</a:t>
            </a:r>
            <a:r>
              <a:rPr lang="en-US" dirty="0">
                <a:sym typeface="Symbol"/>
              </a:rPr>
              <a:t> circles and the </a:t>
            </a:r>
            <a:r>
              <a:rPr lang="en-US" i="1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circles become </a:t>
            </a:r>
            <a:r>
              <a:rPr lang="en-US" i="1" dirty="0">
                <a:latin typeface="+mn-lt"/>
                <a:sym typeface="Symbol"/>
              </a:rPr>
              <a:t>B</a:t>
            </a:r>
            <a:r>
              <a:rPr lang="en-US" dirty="0">
                <a:sym typeface="Symbol"/>
              </a:rPr>
              <a:t> circles. 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2"/>
          <p:cNvSpPr txBox="1">
            <a:spLocks noChangeArrowheads="1"/>
          </p:cNvSpPr>
          <p:nvPr/>
        </p:nvSpPr>
        <p:spPr bwMode="auto">
          <a:xfrm>
            <a:off x="1961002" y="47625"/>
            <a:ext cx="5695721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Admittance Calculator (cont.)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627063"/>
            <a:ext cx="9002713" cy="6157912"/>
            <a:chOff x="0" y="627063"/>
            <a:chExt cx="9002713" cy="6157912"/>
          </a:xfrm>
        </p:grpSpPr>
        <p:pic>
          <p:nvPicPr>
            <p:cNvPr id="21513" name="Picture 37" descr="chart_s6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6138" y="1052513"/>
              <a:ext cx="5732462" cy="573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50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5071397"/>
                </p:ext>
              </p:extLst>
            </p:nvPr>
          </p:nvGraphicFramePr>
          <p:xfrm>
            <a:off x="8118475" y="3475038"/>
            <a:ext cx="88423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2" name="Equation" r:id="rId5" imgW="571252" imgH="253890" progId="Equation.DSMT4">
                    <p:embed/>
                  </p:oleObj>
                </mc:Choice>
                <mc:Fallback>
                  <p:oleObj name="Equation" r:id="rId5" imgW="571252" imgH="253890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8475" y="3475038"/>
                          <a:ext cx="884238" cy="3921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7114172"/>
                </p:ext>
              </p:extLst>
            </p:nvPr>
          </p:nvGraphicFramePr>
          <p:xfrm>
            <a:off x="5108575" y="627063"/>
            <a:ext cx="887413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3" name="Equation" r:id="rId7" imgW="571252" imgH="253890" progId="Equation.DSMT4">
                    <p:embed/>
                  </p:oleObj>
                </mc:Choice>
                <mc:Fallback>
                  <p:oleObj name="Equation" r:id="rId7" imgW="571252" imgH="253890" progId="Equation.DSMT4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8575" y="627063"/>
                          <a:ext cx="887413" cy="39211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8552729"/>
                </p:ext>
              </p:extLst>
            </p:nvPr>
          </p:nvGraphicFramePr>
          <p:xfrm>
            <a:off x="3521075" y="2571750"/>
            <a:ext cx="59055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4" name="Equation" r:id="rId9" imgW="380835" imgH="253890" progId="Equation.DSMT4">
                    <p:embed/>
                  </p:oleObj>
                </mc:Choice>
                <mc:Fallback>
                  <p:oleObj name="Equation" r:id="rId9" imgW="380835" imgH="25389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075" y="2571750"/>
                          <a:ext cx="590550" cy="392113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050352"/>
                </p:ext>
              </p:extLst>
            </p:nvPr>
          </p:nvGraphicFramePr>
          <p:xfrm>
            <a:off x="701675" y="1966913"/>
            <a:ext cx="906463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5" name="Equation" r:id="rId11" imgW="583947" imgH="241195" progId="Equation.DSMT4">
                    <p:embed/>
                  </p:oleObj>
                </mc:Choice>
                <mc:Fallback>
                  <p:oleObj name="Equation" r:id="rId11" imgW="583947" imgH="241195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75" y="1966913"/>
                          <a:ext cx="906463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 flipV="1">
              <a:off x="1695450" y="1757363"/>
              <a:ext cx="1592263" cy="319087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2151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8391607"/>
                </p:ext>
              </p:extLst>
            </p:nvPr>
          </p:nvGraphicFramePr>
          <p:xfrm>
            <a:off x="701675" y="2743200"/>
            <a:ext cx="9080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6" name="Equation" r:id="rId13" imgW="583947" imgH="241195" progId="Equation.DSMT4">
                    <p:embed/>
                  </p:oleObj>
                </mc:Choice>
                <mc:Fallback>
                  <p:oleObj name="Equation" r:id="rId13" imgW="583947" imgH="241195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675" y="2743200"/>
                          <a:ext cx="9080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>
              <a:off x="1863725" y="2944813"/>
              <a:ext cx="2155825" cy="56515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1520" name="Oval 17"/>
            <p:cNvSpPr>
              <a:spLocks noChangeArrowheads="1"/>
            </p:cNvSpPr>
            <p:nvPr/>
          </p:nvSpPr>
          <p:spPr bwMode="auto">
            <a:xfrm>
              <a:off x="4011613" y="2006600"/>
              <a:ext cx="3846512" cy="38465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Freeform 19"/>
            <p:cNvSpPr>
              <a:spLocks/>
            </p:cNvSpPr>
            <p:nvPr/>
          </p:nvSpPr>
          <p:spPr bwMode="auto">
            <a:xfrm>
              <a:off x="3251200" y="1609725"/>
              <a:ext cx="4325938" cy="2301875"/>
            </a:xfrm>
            <a:custGeom>
              <a:avLst/>
              <a:gdLst>
                <a:gd name="T0" fmla="*/ 0 w 2725"/>
                <a:gd name="T1" fmla="*/ 0 h 1450"/>
                <a:gd name="T2" fmla="*/ 261938 w 2725"/>
                <a:gd name="T3" fmla="*/ 347662 h 1450"/>
                <a:gd name="T4" fmla="*/ 536575 w 2725"/>
                <a:gd name="T5" fmla="*/ 638175 h 1450"/>
                <a:gd name="T6" fmla="*/ 784225 w 2725"/>
                <a:gd name="T7" fmla="*/ 855663 h 1450"/>
                <a:gd name="T8" fmla="*/ 973138 w 2725"/>
                <a:gd name="T9" fmla="*/ 1016000 h 1450"/>
                <a:gd name="T10" fmla="*/ 1408113 w 2725"/>
                <a:gd name="T11" fmla="*/ 1335087 h 1450"/>
                <a:gd name="T12" fmla="*/ 1916113 w 2725"/>
                <a:gd name="T13" fmla="*/ 1625600 h 1450"/>
                <a:gd name="T14" fmla="*/ 2554288 w 2725"/>
                <a:gd name="T15" fmla="*/ 1930400 h 1450"/>
                <a:gd name="T16" fmla="*/ 3121025 w 2725"/>
                <a:gd name="T17" fmla="*/ 2133600 h 1450"/>
                <a:gd name="T18" fmla="*/ 3700463 w 2725"/>
                <a:gd name="T19" fmla="*/ 2278063 h 1450"/>
                <a:gd name="T20" fmla="*/ 4078288 w 2725"/>
                <a:gd name="T21" fmla="*/ 2278063 h 1450"/>
                <a:gd name="T22" fmla="*/ 4325938 w 2725"/>
                <a:gd name="T23" fmla="*/ 2278063 h 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5"/>
                <a:gd name="T37" fmla="*/ 0 h 1450"/>
                <a:gd name="T38" fmla="*/ 2725 w 2725"/>
                <a:gd name="T39" fmla="*/ 1450 h 1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5" h="1450">
                  <a:moveTo>
                    <a:pt x="0" y="0"/>
                  </a:moveTo>
                  <a:cubicBezTo>
                    <a:pt x="54" y="76"/>
                    <a:pt x="109" y="152"/>
                    <a:pt x="165" y="219"/>
                  </a:cubicBezTo>
                  <a:cubicBezTo>
                    <a:pt x="221" y="286"/>
                    <a:pt x="283" y="349"/>
                    <a:pt x="338" y="402"/>
                  </a:cubicBezTo>
                  <a:cubicBezTo>
                    <a:pt x="393" y="455"/>
                    <a:pt x="448" y="499"/>
                    <a:pt x="494" y="539"/>
                  </a:cubicBezTo>
                  <a:cubicBezTo>
                    <a:pt x="540" y="579"/>
                    <a:pt x="547" y="590"/>
                    <a:pt x="613" y="640"/>
                  </a:cubicBezTo>
                  <a:cubicBezTo>
                    <a:pt x="679" y="690"/>
                    <a:pt x="788" y="777"/>
                    <a:pt x="887" y="841"/>
                  </a:cubicBezTo>
                  <a:cubicBezTo>
                    <a:pt x="986" y="905"/>
                    <a:pt x="1087" y="962"/>
                    <a:pt x="1207" y="1024"/>
                  </a:cubicBezTo>
                  <a:cubicBezTo>
                    <a:pt x="1327" y="1086"/>
                    <a:pt x="1483" y="1163"/>
                    <a:pt x="1609" y="1216"/>
                  </a:cubicBezTo>
                  <a:cubicBezTo>
                    <a:pt x="1735" y="1269"/>
                    <a:pt x="1846" y="1308"/>
                    <a:pt x="1966" y="1344"/>
                  </a:cubicBezTo>
                  <a:cubicBezTo>
                    <a:pt x="2086" y="1380"/>
                    <a:pt x="2230" y="1420"/>
                    <a:pt x="2331" y="1435"/>
                  </a:cubicBezTo>
                  <a:cubicBezTo>
                    <a:pt x="2432" y="1450"/>
                    <a:pt x="2503" y="1435"/>
                    <a:pt x="2569" y="1435"/>
                  </a:cubicBezTo>
                  <a:cubicBezTo>
                    <a:pt x="2635" y="1435"/>
                    <a:pt x="2699" y="1435"/>
                    <a:pt x="2725" y="1435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982369" y="809625"/>
              <a:ext cx="0" cy="31337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2050" y="3922316"/>
              <a:ext cx="33909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335463" y="2682875"/>
              <a:ext cx="152400" cy="1524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1511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1105569"/>
                </p:ext>
              </p:extLst>
            </p:nvPr>
          </p:nvGraphicFramePr>
          <p:xfrm>
            <a:off x="244475" y="4562475"/>
            <a:ext cx="1519238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7" name="Equation" r:id="rId15" imgW="977900" imgH="241300" progId="Equation.DSMT4">
                    <p:embed/>
                  </p:oleObj>
                </mc:Choice>
                <mc:Fallback>
                  <p:oleObj name="Equation" r:id="rId15" imgW="977900" imgH="241300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75" y="4562475"/>
                          <a:ext cx="1519238" cy="37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>
            <a:xfrm flipV="1">
              <a:off x="1790700" y="2838451"/>
              <a:ext cx="2495550" cy="147637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3084" y="656299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</a:rPr>
                <a:t>Example</a:t>
              </a:r>
            </a:p>
          </p:txBody>
        </p:sp>
        <p:graphicFrame>
          <p:nvGraphicFramePr>
            <p:cNvPr id="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945523"/>
                </p:ext>
              </p:extLst>
            </p:nvPr>
          </p:nvGraphicFramePr>
          <p:xfrm>
            <a:off x="168275" y="5584825"/>
            <a:ext cx="20891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8" name="Equation" r:id="rId17" imgW="1511280" imgH="431640" progId="Equation.DSMT4">
                    <p:embed/>
                  </p:oleObj>
                </mc:Choice>
                <mc:Fallback>
                  <p:oleObj name="Equation" r:id="rId17" imgW="1511280" imgH="431640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275" y="5584825"/>
                          <a:ext cx="2089150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Down Arrow 26"/>
            <p:cNvSpPr/>
            <p:nvPr/>
          </p:nvSpPr>
          <p:spPr>
            <a:xfrm>
              <a:off x="1028700" y="5108121"/>
              <a:ext cx="217714" cy="370115"/>
            </a:xfrm>
            <a:prstGeom prst="downArrow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305300"/>
              <a:ext cx="21130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At the given blue dot: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975" y="1019175"/>
              <a:ext cx="2619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What is the admittance at the blue dot?</a:t>
              </a:r>
              <a:endParaRPr lang="en-US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767" y="1586069"/>
            <a:ext cx="3942607" cy="2062103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Phillip Hagar Smith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(April 29, 1905–August 29, 1987) was an electrical engineer, who became famous for his invention of the Smith chart.</a:t>
            </a:r>
          </a:p>
          <a:p>
            <a:pPr algn="ctr"/>
            <a:r>
              <a:rPr lang="en-US" sz="1600" dirty="0"/>
              <a:t>Smith graduated from Tufts College in 1928. While working for RCA, he invented his eponymous Smith chart. He retired from Bell Labs in 1970.</a:t>
            </a:r>
          </a:p>
        </p:txBody>
      </p:sp>
      <p:pic>
        <p:nvPicPr>
          <p:cNvPr id="8" name="Picture 37" descr="chart_s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48" y="860694"/>
            <a:ext cx="3405887" cy="340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9033" y="4685643"/>
            <a:ext cx="8185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Phillip Smith invented the Smith Chart in 1939 while he was working for The Bell Telephone Laboratories. When asked why he invented this chart, Smith explained: “</a:t>
            </a:r>
            <a:r>
              <a:rPr lang="en-US" sz="1400" i="1" dirty="0"/>
              <a:t>From the time I could operate a slide rule, I've been interested in graphical representations of mathematical relationships.”</a:t>
            </a:r>
          </a:p>
          <a:p>
            <a:endParaRPr lang="en-US" sz="1400" dirty="0"/>
          </a:p>
          <a:p>
            <a:r>
              <a:rPr lang="en-US" sz="1400" dirty="0"/>
              <a:t>In 1969 he published the book </a:t>
            </a:r>
            <a:r>
              <a:rPr lang="en-US" sz="1400" i="1" dirty="0"/>
              <a:t>Electronic Applications of the Smith Chart in Waveguide, Circuit, and Component Analysis</a:t>
            </a:r>
            <a:r>
              <a:rPr lang="en-US" sz="1400" dirty="0"/>
              <a:t>, a comprehensive work on the subject.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007" y="96190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From Wikipedia: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1838324" y="76200"/>
            <a:ext cx="540067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Comparison of Charts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95375" y="900051"/>
            <a:ext cx="7195860" cy="5442012"/>
            <a:chOff x="1095375" y="900051"/>
            <a:chExt cx="7195860" cy="5442012"/>
          </a:xfrm>
        </p:grpSpPr>
        <p:sp>
          <p:nvSpPr>
            <p:cNvPr id="25" name="TextBox 24"/>
            <p:cNvSpPr txBox="1"/>
            <p:nvPr/>
          </p:nvSpPr>
          <p:spPr>
            <a:xfrm>
              <a:off x="3540479" y="900051"/>
              <a:ext cx="3267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Impedance Calculator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95375" y="1447800"/>
              <a:ext cx="7195860" cy="4894263"/>
              <a:chOff x="323850" y="1466850"/>
              <a:chExt cx="7195860" cy="4894263"/>
            </a:xfrm>
          </p:grpSpPr>
          <p:pic>
            <p:nvPicPr>
              <p:cNvPr id="19465" name="Picture 76" descr="chart_s64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26469" y="1685925"/>
                <a:ext cx="4538662" cy="4538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23850" y="1466850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Inductive region</a:t>
                </a:r>
              </a:p>
            </p:txBody>
          </p:sp>
          <p:graphicFrame>
            <p:nvGraphicFramePr>
              <p:cNvPr id="69640" name="Object 10"/>
              <p:cNvGraphicFramePr>
                <a:graphicFrameLocks noChangeAspect="1"/>
              </p:cNvGraphicFramePr>
              <p:nvPr/>
            </p:nvGraphicFramePr>
            <p:xfrm>
              <a:off x="742950" y="1938338"/>
              <a:ext cx="768350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56" name="Equation" r:id="rId5" imgW="495085" imgH="241195" progId="Equation.DSMT4">
                      <p:embed/>
                    </p:oleObj>
                  </mc:Choice>
                  <mc:Fallback>
                    <p:oleObj name="Equation" r:id="rId5" imgW="495085" imgH="241195" progId="Equation.DSMT4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2950" y="1938338"/>
                            <a:ext cx="768350" cy="374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rgbClr val="DDDDDD"/>
                                    </a:gs>
                                    <a:gs pos="100000">
                                      <a:srgbClr val="A8A8A8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9" name="Straight Arrow Connector 28"/>
              <p:cNvCxnSpPr>
                <a:cxnSpLocks/>
              </p:cNvCxnSpPr>
              <p:nvPr/>
            </p:nvCxnSpPr>
            <p:spPr>
              <a:xfrm>
                <a:off x="2171700" y="1733550"/>
                <a:ext cx="1740093" cy="110244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71475" y="5581650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Capacitive region</a:t>
                </a:r>
              </a:p>
            </p:txBody>
          </p:sp>
          <p:graphicFrame>
            <p:nvGraphicFramePr>
              <p:cNvPr id="69641" name="Object 10"/>
              <p:cNvGraphicFramePr>
                <a:graphicFrameLocks noChangeAspect="1"/>
              </p:cNvGraphicFramePr>
              <p:nvPr/>
            </p:nvGraphicFramePr>
            <p:xfrm>
              <a:off x="923925" y="5986463"/>
              <a:ext cx="768350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57" name="Equation" r:id="rId7" imgW="495085" imgH="241195" progId="Equation.DSMT4">
                      <p:embed/>
                    </p:oleObj>
                  </mc:Choice>
                  <mc:Fallback>
                    <p:oleObj name="Equation" r:id="rId7" imgW="495085" imgH="241195" progId="Equation.DSMT4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3925" y="5986463"/>
                            <a:ext cx="768350" cy="374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rgbClr val="DDDDDD"/>
                                    </a:gs>
                                    <a:gs pos="100000">
                                      <a:srgbClr val="A8A8A8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Straight Arrow Connector 31"/>
              <p:cNvCxnSpPr/>
              <p:nvPr/>
            </p:nvCxnSpPr>
            <p:spPr>
              <a:xfrm flipV="1">
                <a:off x="2324100" y="4781550"/>
                <a:ext cx="1781175" cy="9525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9642" name="Object 8"/>
              <p:cNvGraphicFramePr>
                <a:graphicFrameLocks noChangeAspect="1"/>
              </p:cNvGraphicFramePr>
              <p:nvPr/>
            </p:nvGraphicFramePr>
            <p:xfrm>
              <a:off x="6265863" y="1903413"/>
              <a:ext cx="550862" cy="392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58" name="Equation" r:id="rId9" imgW="355292" imgH="253780" progId="Equation.DSMT4">
                      <p:embed/>
                    </p:oleObj>
                  </mc:Choice>
                  <mc:Fallback>
                    <p:oleObj name="Equation" r:id="rId9" imgW="355292" imgH="253780" progId="Equation.DSMT4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65863" y="1903413"/>
                            <a:ext cx="550862" cy="392112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6924675" y="3773488"/>
                <a:ext cx="5950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O/C</a:t>
                </a: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533525" y="3754438"/>
                <a:ext cx="5693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S/C</a:t>
                </a:r>
              </a:p>
            </p:txBody>
          </p:sp>
        </p:grp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1429914E-B818-A6B4-17AB-7EC3A4DC8C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143972"/>
                </p:ext>
              </p:extLst>
            </p:nvPr>
          </p:nvGraphicFramePr>
          <p:xfrm>
            <a:off x="5418232" y="2003886"/>
            <a:ext cx="469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9" name="Equation" r:id="rId11" imgW="469800" imgH="241200" progId="Equation.DSMT4">
                    <p:embed/>
                  </p:oleObj>
                </mc:Choice>
                <mc:Fallback>
                  <p:oleObj name="Equation" r:id="rId11" imgW="4698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18232" y="2003886"/>
                          <a:ext cx="4699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DF130BA7-D70F-8151-5A00-3E3A0C96514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276719"/>
                </p:ext>
              </p:extLst>
            </p:nvPr>
          </p:nvGraphicFramePr>
          <p:xfrm>
            <a:off x="6150487" y="2886432"/>
            <a:ext cx="546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0" name="Equation" r:id="rId13" imgW="571320" imgH="241200" progId="Equation.DSMT4">
                    <p:embed/>
                  </p:oleObj>
                </mc:Choice>
                <mc:Fallback>
                  <p:oleObj name="Equation" r:id="rId13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50487" y="2886432"/>
                          <a:ext cx="5461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4664DDA7-4CE9-F16E-4456-778798E3BE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9601"/>
                </p:ext>
              </p:extLst>
            </p:nvPr>
          </p:nvGraphicFramePr>
          <p:xfrm>
            <a:off x="5310188" y="5797090"/>
            <a:ext cx="571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1" name="Equation" r:id="rId15" imgW="571320" imgH="241200" progId="Equation.DSMT4">
                    <p:embed/>
                  </p:oleObj>
                </mc:Choice>
                <mc:Fallback>
                  <p:oleObj name="Equation" r:id="rId15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310188" y="5797090"/>
                          <a:ext cx="5715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088E62-600C-263F-CFA3-0AAE80DF479F}"/>
                </a:ext>
              </a:extLst>
            </p:cNvPr>
            <p:cNvSpPr/>
            <p:nvPr/>
          </p:nvSpPr>
          <p:spPr>
            <a:xfrm>
              <a:off x="5286375" y="2816941"/>
              <a:ext cx="2276078" cy="22540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6787D81-C3E5-7BAE-249C-18A703EF4E84}"/>
                </a:ext>
              </a:extLst>
            </p:cNvPr>
            <p:cNvSpPr/>
            <p:nvPr/>
          </p:nvSpPr>
          <p:spPr>
            <a:xfrm>
              <a:off x="5267325" y="1679703"/>
              <a:ext cx="2263877" cy="2256503"/>
            </a:xfrm>
            <a:custGeom>
              <a:avLst/>
              <a:gdLst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496961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1819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85673 w 2263877"/>
                <a:gd name="connsiteY9" fmla="*/ 13736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3877" h="2256503">
                  <a:moveTo>
                    <a:pt x="0" y="0"/>
                  </a:moveTo>
                  <a:cubicBezTo>
                    <a:pt x="6760" y="81116"/>
                    <a:pt x="13520" y="162232"/>
                    <a:pt x="22123" y="228600"/>
                  </a:cubicBezTo>
                  <a:cubicBezTo>
                    <a:pt x="30726" y="294968"/>
                    <a:pt x="40558" y="339213"/>
                    <a:pt x="51619" y="398206"/>
                  </a:cubicBezTo>
                  <a:cubicBezTo>
                    <a:pt x="62680" y="457199"/>
                    <a:pt x="74971" y="527255"/>
                    <a:pt x="88490" y="582561"/>
                  </a:cubicBezTo>
                  <a:cubicBezTo>
                    <a:pt x="102009" y="637868"/>
                    <a:pt x="116758" y="680884"/>
                    <a:pt x="132735" y="730045"/>
                  </a:cubicBezTo>
                  <a:cubicBezTo>
                    <a:pt x="148712" y="779206"/>
                    <a:pt x="165749" y="831338"/>
                    <a:pt x="184355" y="877529"/>
                  </a:cubicBezTo>
                  <a:cubicBezTo>
                    <a:pt x="202961" y="923720"/>
                    <a:pt x="222421" y="963971"/>
                    <a:pt x="244373" y="1007192"/>
                  </a:cubicBezTo>
                  <a:cubicBezTo>
                    <a:pt x="266325" y="1050413"/>
                    <a:pt x="285648" y="1090459"/>
                    <a:pt x="316066" y="1136855"/>
                  </a:cubicBezTo>
                  <a:cubicBezTo>
                    <a:pt x="346484" y="1183251"/>
                    <a:pt x="398615" y="1246101"/>
                    <a:pt x="426883" y="1285567"/>
                  </a:cubicBezTo>
                  <a:cubicBezTo>
                    <a:pt x="455151" y="1325033"/>
                    <a:pt x="453581" y="1332271"/>
                    <a:pt x="485673" y="1373649"/>
                  </a:cubicBezTo>
                  <a:cubicBezTo>
                    <a:pt x="517765" y="1415027"/>
                    <a:pt x="577474" y="1486241"/>
                    <a:pt x="619432" y="1533832"/>
                  </a:cubicBezTo>
                  <a:cubicBezTo>
                    <a:pt x="661390" y="1581423"/>
                    <a:pt x="689487" y="1613719"/>
                    <a:pt x="737419" y="1659193"/>
                  </a:cubicBezTo>
                  <a:cubicBezTo>
                    <a:pt x="785351" y="1704667"/>
                    <a:pt x="827139" y="1751371"/>
                    <a:pt x="907026" y="1806677"/>
                  </a:cubicBezTo>
                  <a:cubicBezTo>
                    <a:pt x="986913" y="1861983"/>
                    <a:pt x="1133168" y="1945558"/>
                    <a:pt x="1216742" y="1991032"/>
                  </a:cubicBezTo>
                  <a:cubicBezTo>
                    <a:pt x="1300316" y="2036506"/>
                    <a:pt x="1339645" y="2048797"/>
                    <a:pt x="1408471" y="2079523"/>
                  </a:cubicBezTo>
                  <a:cubicBezTo>
                    <a:pt x="1477297" y="2110249"/>
                    <a:pt x="1553497" y="2153265"/>
                    <a:pt x="1629697" y="2175387"/>
                  </a:cubicBezTo>
                  <a:cubicBezTo>
                    <a:pt x="1705897" y="2197509"/>
                    <a:pt x="1759974" y="2198739"/>
                    <a:pt x="1865671" y="2212258"/>
                  </a:cubicBezTo>
                  <a:cubicBezTo>
                    <a:pt x="1971368" y="2225777"/>
                    <a:pt x="2117622" y="2241140"/>
                    <a:pt x="2263877" y="225650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2091CA6-1ECB-A313-2994-58C6BB531F2C}"/>
                </a:ext>
              </a:extLst>
            </p:cNvPr>
            <p:cNvSpPr/>
            <p:nvPr/>
          </p:nvSpPr>
          <p:spPr>
            <a:xfrm flipV="1">
              <a:off x="5267324" y="3949034"/>
              <a:ext cx="2263877" cy="2256503"/>
            </a:xfrm>
            <a:custGeom>
              <a:avLst/>
              <a:gdLst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496961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1819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85673 w 2263877"/>
                <a:gd name="connsiteY9" fmla="*/ 13736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3877" h="2256503">
                  <a:moveTo>
                    <a:pt x="0" y="0"/>
                  </a:moveTo>
                  <a:cubicBezTo>
                    <a:pt x="6760" y="81116"/>
                    <a:pt x="13520" y="162232"/>
                    <a:pt x="22123" y="228600"/>
                  </a:cubicBezTo>
                  <a:cubicBezTo>
                    <a:pt x="30726" y="294968"/>
                    <a:pt x="40558" y="339213"/>
                    <a:pt x="51619" y="398206"/>
                  </a:cubicBezTo>
                  <a:cubicBezTo>
                    <a:pt x="62680" y="457199"/>
                    <a:pt x="74971" y="527255"/>
                    <a:pt x="88490" y="582561"/>
                  </a:cubicBezTo>
                  <a:cubicBezTo>
                    <a:pt x="102009" y="637868"/>
                    <a:pt x="116758" y="680884"/>
                    <a:pt x="132735" y="730045"/>
                  </a:cubicBezTo>
                  <a:cubicBezTo>
                    <a:pt x="148712" y="779206"/>
                    <a:pt x="165749" y="831338"/>
                    <a:pt x="184355" y="877529"/>
                  </a:cubicBezTo>
                  <a:cubicBezTo>
                    <a:pt x="202961" y="923720"/>
                    <a:pt x="222421" y="963971"/>
                    <a:pt x="244373" y="1007192"/>
                  </a:cubicBezTo>
                  <a:cubicBezTo>
                    <a:pt x="266325" y="1050413"/>
                    <a:pt x="285648" y="1090459"/>
                    <a:pt x="316066" y="1136855"/>
                  </a:cubicBezTo>
                  <a:cubicBezTo>
                    <a:pt x="346484" y="1183251"/>
                    <a:pt x="398615" y="1246101"/>
                    <a:pt x="426883" y="1285567"/>
                  </a:cubicBezTo>
                  <a:cubicBezTo>
                    <a:pt x="455151" y="1325033"/>
                    <a:pt x="453581" y="1332271"/>
                    <a:pt x="485673" y="1373649"/>
                  </a:cubicBezTo>
                  <a:cubicBezTo>
                    <a:pt x="517765" y="1415027"/>
                    <a:pt x="577474" y="1486241"/>
                    <a:pt x="619432" y="1533832"/>
                  </a:cubicBezTo>
                  <a:cubicBezTo>
                    <a:pt x="661390" y="1581423"/>
                    <a:pt x="689487" y="1613719"/>
                    <a:pt x="737419" y="1659193"/>
                  </a:cubicBezTo>
                  <a:cubicBezTo>
                    <a:pt x="785351" y="1704667"/>
                    <a:pt x="827139" y="1751371"/>
                    <a:pt x="907026" y="1806677"/>
                  </a:cubicBezTo>
                  <a:cubicBezTo>
                    <a:pt x="986913" y="1861983"/>
                    <a:pt x="1133168" y="1945558"/>
                    <a:pt x="1216742" y="1991032"/>
                  </a:cubicBezTo>
                  <a:cubicBezTo>
                    <a:pt x="1300316" y="2036506"/>
                    <a:pt x="1339645" y="2048797"/>
                    <a:pt x="1408471" y="2079523"/>
                  </a:cubicBezTo>
                  <a:cubicBezTo>
                    <a:pt x="1477297" y="2110249"/>
                    <a:pt x="1553497" y="2153265"/>
                    <a:pt x="1629697" y="2175387"/>
                  </a:cubicBezTo>
                  <a:cubicBezTo>
                    <a:pt x="1705897" y="2197509"/>
                    <a:pt x="1759974" y="2198739"/>
                    <a:pt x="1865671" y="2212258"/>
                  </a:cubicBezTo>
                  <a:cubicBezTo>
                    <a:pt x="1971368" y="2225777"/>
                    <a:pt x="2117622" y="2241140"/>
                    <a:pt x="2263877" y="225650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496175" y="3838575"/>
              <a:ext cx="171450" cy="17145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24175" y="3829050"/>
              <a:ext cx="171450" cy="17145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1647825" y="95250"/>
            <a:ext cx="630555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Comparison of Charts (cont.)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8225" y="921451"/>
            <a:ext cx="7141637" cy="5468237"/>
            <a:chOff x="1038225" y="921451"/>
            <a:chExt cx="7141637" cy="5468237"/>
          </a:xfrm>
        </p:grpSpPr>
        <p:sp>
          <p:nvSpPr>
            <p:cNvPr id="25" name="TextBox 24"/>
            <p:cNvSpPr txBox="1"/>
            <p:nvPr/>
          </p:nvSpPr>
          <p:spPr>
            <a:xfrm>
              <a:off x="3532858" y="921451"/>
              <a:ext cx="3198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Admittance Calculator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38225" y="1495425"/>
              <a:ext cx="7141637" cy="4894263"/>
              <a:chOff x="323850" y="1466850"/>
              <a:chExt cx="7141637" cy="4894263"/>
            </a:xfrm>
          </p:grpSpPr>
          <p:pic>
            <p:nvPicPr>
              <p:cNvPr id="19465" name="Picture 76" descr="chart_s64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26469" y="1685925"/>
                <a:ext cx="4538662" cy="4538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23850" y="1466850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Capacitive region</a:t>
                </a:r>
              </a:p>
            </p:txBody>
          </p:sp>
          <p:graphicFrame>
            <p:nvGraphicFramePr>
              <p:cNvPr id="69640" name="Object 10"/>
              <p:cNvGraphicFramePr>
                <a:graphicFrameLocks noChangeAspect="1"/>
              </p:cNvGraphicFramePr>
              <p:nvPr/>
            </p:nvGraphicFramePr>
            <p:xfrm>
              <a:off x="762000" y="1938338"/>
              <a:ext cx="728663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86" name="Equation" r:id="rId5" imgW="469696" imgH="241195" progId="Equation.DSMT4">
                      <p:embed/>
                    </p:oleObj>
                  </mc:Choice>
                  <mc:Fallback>
                    <p:oleObj name="Equation" r:id="rId5" imgW="469696" imgH="241195" progId="Equation.DSMT4">
                      <p:embed/>
                      <p:pic>
                        <p:nvPicPr>
                          <p:cNvPr id="0" name="Picture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000" y="1938338"/>
                            <a:ext cx="728663" cy="374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rgbClr val="DDDDDD"/>
                                    </a:gs>
                                    <a:gs pos="100000">
                                      <a:srgbClr val="A8A8A8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9" name="Straight Arrow Connector 28"/>
              <p:cNvCxnSpPr>
                <a:cxnSpLocks/>
              </p:cNvCxnSpPr>
              <p:nvPr/>
            </p:nvCxnSpPr>
            <p:spPr>
              <a:xfrm>
                <a:off x="2171700" y="1733550"/>
                <a:ext cx="1685925" cy="10843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71475" y="5581650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Inductive region</a:t>
                </a:r>
              </a:p>
            </p:txBody>
          </p:sp>
          <p:graphicFrame>
            <p:nvGraphicFramePr>
              <p:cNvPr id="69641" name="Object 10"/>
              <p:cNvGraphicFramePr>
                <a:graphicFrameLocks noChangeAspect="1"/>
              </p:cNvGraphicFramePr>
              <p:nvPr/>
            </p:nvGraphicFramePr>
            <p:xfrm>
              <a:off x="942975" y="5986463"/>
              <a:ext cx="728663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87" name="Equation" r:id="rId7" imgW="469696" imgH="241195" progId="Equation.DSMT4">
                      <p:embed/>
                    </p:oleObj>
                  </mc:Choice>
                  <mc:Fallback>
                    <p:oleObj name="Equation" r:id="rId7" imgW="469696" imgH="241195" progId="Equation.DSMT4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42975" y="5986463"/>
                            <a:ext cx="728663" cy="374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gradFill rotWithShape="1">
                                  <a:gsLst>
                                    <a:gs pos="0">
                                      <a:srgbClr val="DDDDDD"/>
                                    </a:gs>
                                    <a:gs pos="100000">
                                      <a:srgbClr val="A8A8A8"/>
                                    </a:gs>
                                  </a:gsLst>
                                  <a:path path="shape">
                                    <a:fillToRect l="50000" t="50000" r="50000" b="50000"/>
                                  </a:path>
                                </a:gra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Straight Arrow Connector 31"/>
              <p:cNvCxnSpPr/>
              <p:nvPr/>
            </p:nvCxnSpPr>
            <p:spPr>
              <a:xfrm flipV="1">
                <a:off x="2324100" y="4781550"/>
                <a:ext cx="1781175" cy="9525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0661" name="Object 8"/>
              <p:cNvGraphicFramePr>
                <a:graphicFrameLocks noChangeAspect="1"/>
              </p:cNvGraphicFramePr>
              <p:nvPr/>
            </p:nvGraphicFramePr>
            <p:xfrm>
              <a:off x="6265863" y="1874838"/>
              <a:ext cx="590550" cy="392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88" name="Equation" r:id="rId9" imgW="380835" imgH="253890" progId="Equation.DSMT4">
                      <p:embed/>
                    </p:oleObj>
                  </mc:Choice>
                  <mc:Fallback>
                    <p:oleObj name="Equation" r:id="rId9" imgW="380835" imgH="253890" progId="Equation.DSMT4">
                      <p:embed/>
                      <p:pic>
                        <p:nvPicPr>
                          <p:cNvPr id="0" name="Picture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65863" y="1874838"/>
                            <a:ext cx="590550" cy="392112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FF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466850" y="3754438"/>
                <a:ext cx="5950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O/C</a:t>
                </a: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6896100" y="3763963"/>
                <a:ext cx="5693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S/C</a:t>
                </a:r>
              </a:p>
            </p:txBody>
          </p:sp>
        </p:grp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5578A3C3-A248-214A-260C-8147DA7AC5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0979544"/>
                </p:ext>
              </p:extLst>
            </p:nvPr>
          </p:nvGraphicFramePr>
          <p:xfrm>
            <a:off x="6072188" y="2859088"/>
            <a:ext cx="584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9" name="Equation" r:id="rId11" imgW="583920" imgH="241200" progId="Equation.DSMT4">
                    <p:embed/>
                  </p:oleObj>
                </mc:Choice>
                <mc:Fallback>
                  <p:oleObj name="Equation" r:id="rId11" imgW="5839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072188" y="2859088"/>
                          <a:ext cx="5842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E6DA9C1-A15F-03D5-0505-6AE3DF0D55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4810554"/>
                </p:ext>
              </p:extLst>
            </p:nvPr>
          </p:nvGraphicFramePr>
          <p:xfrm>
            <a:off x="5342113" y="2058947"/>
            <a:ext cx="571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0" name="Equation" r:id="rId13" imgW="571320" imgH="241200" progId="Equation.DSMT4">
                    <p:embed/>
                  </p:oleObj>
                </mc:Choice>
                <mc:Fallback>
                  <p:oleObj name="Equation" r:id="rId13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342113" y="2058947"/>
                          <a:ext cx="5715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4DB93F36-82E6-05EA-444C-0040FF4FAD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066186"/>
                </p:ext>
              </p:extLst>
            </p:nvPr>
          </p:nvGraphicFramePr>
          <p:xfrm>
            <a:off x="5348441" y="5821439"/>
            <a:ext cx="673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1" name="Equation" r:id="rId15" imgW="672840" imgH="241200" progId="Equation.DSMT4">
                    <p:embed/>
                  </p:oleObj>
                </mc:Choice>
                <mc:Fallback>
                  <p:oleObj name="Equation" r:id="rId15" imgW="67284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348441" y="5821439"/>
                          <a:ext cx="673100" cy="241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792831C-F72E-A992-EE68-2C8C235C1A0A}"/>
                </a:ext>
              </a:extLst>
            </p:cNvPr>
            <p:cNvSpPr/>
            <p:nvPr/>
          </p:nvSpPr>
          <p:spPr>
            <a:xfrm>
              <a:off x="5197887" y="2846437"/>
              <a:ext cx="2276078" cy="22540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073775-D07F-E546-BCE8-F2E9ED86DF01}"/>
                </a:ext>
              </a:extLst>
            </p:cNvPr>
            <p:cNvSpPr/>
            <p:nvPr/>
          </p:nvSpPr>
          <p:spPr>
            <a:xfrm>
              <a:off x="5211668" y="1719458"/>
              <a:ext cx="2263877" cy="2256503"/>
            </a:xfrm>
            <a:custGeom>
              <a:avLst/>
              <a:gdLst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496961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1819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85673 w 2263877"/>
                <a:gd name="connsiteY9" fmla="*/ 13736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3877" h="2256503">
                  <a:moveTo>
                    <a:pt x="0" y="0"/>
                  </a:moveTo>
                  <a:cubicBezTo>
                    <a:pt x="6760" y="81116"/>
                    <a:pt x="13520" y="162232"/>
                    <a:pt x="22123" y="228600"/>
                  </a:cubicBezTo>
                  <a:cubicBezTo>
                    <a:pt x="30726" y="294968"/>
                    <a:pt x="40558" y="339213"/>
                    <a:pt x="51619" y="398206"/>
                  </a:cubicBezTo>
                  <a:cubicBezTo>
                    <a:pt x="62680" y="457199"/>
                    <a:pt x="74971" y="527255"/>
                    <a:pt x="88490" y="582561"/>
                  </a:cubicBezTo>
                  <a:cubicBezTo>
                    <a:pt x="102009" y="637868"/>
                    <a:pt x="116758" y="680884"/>
                    <a:pt x="132735" y="730045"/>
                  </a:cubicBezTo>
                  <a:cubicBezTo>
                    <a:pt x="148712" y="779206"/>
                    <a:pt x="165749" y="831338"/>
                    <a:pt x="184355" y="877529"/>
                  </a:cubicBezTo>
                  <a:cubicBezTo>
                    <a:pt x="202961" y="923720"/>
                    <a:pt x="222421" y="963971"/>
                    <a:pt x="244373" y="1007192"/>
                  </a:cubicBezTo>
                  <a:cubicBezTo>
                    <a:pt x="266325" y="1050413"/>
                    <a:pt x="285648" y="1090459"/>
                    <a:pt x="316066" y="1136855"/>
                  </a:cubicBezTo>
                  <a:cubicBezTo>
                    <a:pt x="346484" y="1183251"/>
                    <a:pt x="398615" y="1246101"/>
                    <a:pt x="426883" y="1285567"/>
                  </a:cubicBezTo>
                  <a:cubicBezTo>
                    <a:pt x="455151" y="1325033"/>
                    <a:pt x="453581" y="1332271"/>
                    <a:pt x="485673" y="1373649"/>
                  </a:cubicBezTo>
                  <a:cubicBezTo>
                    <a:pt x="517765" y="1415027"/>
                    <a:pt x="577474" y="1486241"/>
                    <a:pt x="619432" y="1533832"/>
                  </a:cubicBezTo>
                  <a:cubicBezTo>
                    <a:pt x="661390" y="1581423"/>
                    <a:pt x="689487" y="1613719"/>
                    <a:pt x="737419" y="1659193"/>
                  </a:cubicBezTo>
                  <a:cubicBezTo>
                    <a:pt x="785351" y="1704667"/>
                    <a:pt x="827139" y="1751371"/>
                    <a:pt x="907026" y="1806677"/>
                  </a:cubicBezTo>
                  <a:cubicBezTo>
                    <a:pt x="986913" y="1861983"/>
                    <a:pt x="1133168" y="1945558"/>
                    <a:pt x="1216742" y="1991032"/>
                  </a:cubicBezTo>
                  <a:cubicBezTo>
                    <a:pt x="1300316" y="2036506"/>
                    <a:pt x="1339645" y="2048797"/>
                    <a:pt x="1408471" y="2079523"/>
                  </a:cubicBezTo>
                  <a:cubicBezTo>
                    <a:pt x="1477297" y="2110249"/>
                    <a:pt x="1553497" y="2153265"/>
                    <a:pt x="1629697" y="2175387"/>
                  </a:cubicBezTo>
                  <a:cubicBezTo>
                    <a:pt x="1705897" y="2197509"/>
                    <a:pt x="1759974" y="2198739"/>
                    <a:pt x="1865671" y="2212258"/>
                  </a:cubicBezTo>
                  <a:cubicBezTo>
                    <a:pt x="1971368" y="2225777"/>
                    <a:pt x="2117622" y="2241140"/>
                    <a:pt x="2263877" y="225650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8FC09A-9AF5-0B27-2D11-2D95CC1807F6}"/>
                </a:ext>
              </a:extLst>
            </p:cNvPr>
            <p:cNvSpPr/>
            <p:nvPr/>
          </p:nvSpPr>
          <p:spPr>
            <a:xfrm flipV="1">
              <a:off x="5244799" y="3978952"/>
              <a:ext cx="2263877" cy="2256503"/>
            </a:xfrm>
            <a:custGeom>
              <a:avLst/>
              <a:gdLst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496961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61335 w 2263877"/>
                <a:gd name="connsiteY9" fmla="*/ 1157748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86697 w 2263877"/>
                <a:gd name="connsiteY10" fmla="*/ 1401097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0045 w 2263877"/>
                <a:gd name="connsiteY12" fmla="*/ 1629697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1819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258097 w 2263877"/>
                <a:gd name="connsiteY7" fmla="*/ 995516 h 2256503"/>
                <a:gd name="connsiteX8" fmla="*/ 309716 w 2263877"/>
                <a:gd name="connsiteY8" fmla="*/ 1098755 h 2256503"/>
                <a:gd name="connsiteX9" fmla="*/ 376083 w 2263877"/>
                <a:gd name="connsiteY9" fmla="*/ 1209367 h 2256503"/>
                <a:gd name="connsiteX10" fmla="*/ 479323 w 2263877"/>
                <a:gd name="connsiteY10" fmla="*/ 1386349 h 2256503"/>
                <a:gd name="connsiteX11" fmla="*/ 619432 w 2263877"/>
                <a:gd name="connsiteY11" fmla="*/ 1533832 h 2256503"/>
                <a:gd name="connsiteX12" fmla="*/ 737419 w 2263877"/>
                <a:gd name="connsiteY12" fmla="*/ 1659193 h 2256503"/>
                <a:gd name="connsiteX13" fmla="*/ 907026 w 2263877"/>
                <a:gd name="connsiteY13" fmla="*/ 1806677 h 2256503"/>
                <a:gd name="connsiteX14" fmla="*/ 1216742 w 2263877"/>
                <a:gd name="connsiteY14" fmla="*/ 1991032 h 2256503"/>
                <a:gd name="connsiteX15" fmla="*/ 1408471 w 2263877"/>
                <a:gd name="connsiteY15" fmla="*/ 2079523 h 2256503"/>
                <a:gd name="connsiteX16" fmla="*/ 1629697 w 2263877"/>
                <a:gd name="connsiteY16" fmla="*/ 2175387 h 2256503"/>
                <a:gd name="connsiteX17" fmla="*/ 1865671 w 2263877"/>
                <a:gd name="connsiteY17" fmla="*/ 2212258 h 2256503"/>
                <a:gd name="connsiteX18" fmla="*/ 2263877 w 2263877"/>
                <a:gd name="connsiteY18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50723 w 2263877"/>
                <a:gd name="connsiteY6" fmla="*/ 98814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09716 w 2263877"/>
                <a:gd name="connsiteY7" fmla="*/ 10987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376083 w 2263877"/>
                <a:gd name="connsiteY8" fmla="*/ 12093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79323 w 2263877"/>
                <a:gd name="connsiteY9" fmla="*/ 13863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  <a:gd name="connsiteX0" fmla="*/ 0 w 2263877"/>
                <a:gd name="connsiteY0" fmla="*/ 0 h 2256503"/>
                <a:gd name="connsiteX1" fmla="*/ 22123 w 2263877"/>
                <a:gd name="connsiteY1" fmla="*/ 228600 h 2256503"/>
                <a:gd name="connsiteX2" fmla="*/ 51619 w 2263877"/>
                <a:gd name="connsiteY2" fmla="*/ 398206 h 2256503"/>
                <a:gd name="connsiteX3" fmla="*/ 88490 w 2263877"/>
                <a:gd name="connsiteY3" fmla="*/ 582561 h 2256503"/>
                <a:gd name="connsiteX4" fmla="*/ 132735 w 2263877"/>
                <a:gd name="connsiteY4" fmla="*/ 730045 h 2256503"/>
                <a:gd name="connsiteX5" fmla="*/ 184355 w 2263877"/>
                <a:gd name="connsiteY5" fmla="*/ 877529 h 2256503"/>
                <a:gd name="connsiteX6" fmla="*/ 244373 w 2263877"/>
                <a:gd name="connsiteY6" fmla="*/ 1007192 h 2256503"/>
                <a:gd name="connsiteX7" fmla="*/ 316066 w 2263877"/>
                <a:gd name="connsiteY7" fmla="*/ 1136855 h 2256503"/>
                <a:gd name="connsiteX8" fmla="*/ 426883 w 2263877"/>
                <a:gd name="connsiteY8" fmla="*/ 1285567 h 2256503"/>
                <a:gd name="connsiteX9" fmla="*/ 485673 w 2263877"/>
                <a:gd name="connsiteY9" fmla="*/ 1373649 h 2256503"/>
                <a:gd name="connsiteX10" fmla="*/ 619432 w 2263877"/>
                <a:gd name="connsiteY10" fmla="*/ 1533832 h 2256503"/>
                <a:gd name="connsiteX11" fmla="*/ 737419 w 2263877"/>
                <a:gd name="connsiteY11" fmla="*/ 1659193 h 2256503"/>
                <a:gd name="connsiteX12" fmla="*/ 907026 w 2263877"/>
                <a:gd name="connsiteY12" fmla="*/ 1806677 h 2256503"/>
                <a:gd name="connsiteX13" fmla="*/ 1216742 w 2263877"/>
                <a:gd name="connsiteY13" fmla="*/ 1991032 h 2256503"/>
                <a:gd name="connsiteX14" fmla="*/ 1408471 w 2263877"/>
                <a:gd name="connsiteY14" fmla="*/ 2079523 h 2256503"/>
                <a:gd name="connsiteX15" fmla="*/ 1629697 w 2263877"/>
                <a:gd name="connsiteY15" fmla="*/ 2175387 h 2256503"/>
                <a:gd name="connsiteX16" fmla="*/ 1865671 w 2263877"/>
                <a:gd name="connsiteY16" fmla="*/ 2212258 h 2256503"/>
                <a:gd name="connsiteX17" fmla="*/ 2263877 w 2263877"/>
                <a:gd name="connsiteY17" fmla="*/ 2256503 h 225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3877" h="2256503">
                  <a:moveTo>
                    <a:pt x="0" y="0"/>
                  </a:moveTo>
                  <a:cubicBezTo>
                    <a:pt x="6760" y="81116"/>
                    <a:pt x="13520" y="162232"/>
                    <a:pt x="22123" y="228600"/>
                  </a:cubicBezTo>
                  <a:cubicBezTo>
                    <a:pt x="30726" y="294968"/>
                    <a:pt x="40558" y="339213"/>
                    <a:pt x="51619" y="398206"/>
                  </a:cubicBezTo>
                  <a:cubicBezTo>
                    <a:pt x="62680" y="457199"/>
                    <a:pt x="74971" y="527255"/>
                    <a:pt x="88490" y="582561"/>
                  </a:cubicBezTo>
                  <a:cubicBezTo>
                    <a:pt x="102009" y="637868"/>
                    <a:pt x="116758" y="680884"/>
                    <a:pt x="132735" y="730045"/>
                  </a:cubicBezTo>
                  <a:cubicBezTo>
                    <a:pt x="148712" y="779206"/>
                    <a:pt x="165749" y="831338"/>
                    <a:pt x="184355" y="877529"/>
                  </a:cubicBezTo>
                  <a:cubicBezTo>
                    <a:pt x="202961" y="923720"/>
                    <a:pt x="222421" y="963971"/>
                    <a:pt x="244373" y="1007192"/>
                  </a:cubicBezTo>
                  <a:cubicBezTo>
                    <a:pt x="266325" y="1050413"/>
                    <a:pt x="285648" y="1090459"/>
                    <a:pt x="316066" y="1136855"/>
                  </a:cubicBezTo>
                  <a:cubicBezTo>
                    <a:pt x="346484" y="1183251"/>
                    <a:pt x="398615" y="1246101"/>
                    <a:pt x="426883" y="1285567"/>
                  </a:cubicBezTo>
                  <a:cubicBezTo>
                    <a:pt x="455151" y="1325033"/>
                    <a:pt x="453581" y="1332271"/>
                    <a:pt x="485673" y="1373649"/>
                  </a:cubicBezTo>
                  <a:cubicBezTo>
                    <a:pt x="517765" y="1415027"/>
                    <a:pt x="577474" y="1486241"/>
                    <a:pt x="619432" y="1533832"/>
                  </a:cubicBezTo>
                  <a:cubicBezTo>
                    <a:pt x="661390" y="1581423"/>
                    <a:pt x="689487" y="1613719"/>
                    <a:pt x="737419" y="1659193"/>
                  </a:cubicBezTo>
                  <a:cubicBezTo>
                    <a:pt x="785351" y="1704667"/>
                    <a:pt x="827139" y="1751371"/>
                    <a:pt x="907026" y="1806677"/>
                  </a:cubicBezTo>
                  <a:cubicBezTo>
                    <a:pt x="986913" y="1861983"/>
                    <a:pt x="1133168" y="1945558"/>
                    <a:pt x="1216742" y="1991032"/>
                  </a:cubicBezTo>
                  <a:cubicBezTo>
                    <a:pt x="1300316" y="2036506"/>
                    <a:pt x="1339645" y="2048797"/>
                    <a:pt x="1408471" y="2079523"/>
                  </a:cubicBezTo>
                  <a:cubicBezTo>
                    <a:pt x="1477297" y="2110249"/>
                    <a:pt x="1553497" y="2153265"/>
                    <a:pt x="1629697" y="2175387"/>
                  </a:cubicBezTo>
                  <a:cubicBezTo>
                    <a:pt x="1705897" y="2197509"/>
                    <a:pt x="1759974" y="2198739"/>
                    <a:pt x="1865671" y="2212258"/>
                  </a:cubicBezTo>
                  <a:cubicBezTo>
                    <a:pt x="1971368" y="2225777"/>
                    <a:pt x="2117622" y="2241140"/>
                    <a:pt x="2263877" y="225650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419975" y="3886200"/>
              <a:ext cx="171450" cy="17145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47975" y="3876675"/>
              <a:ext cx="171450" cy="17145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83050" y="201875"/>
            <a:ext cx="8258175" cy="10763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Using the Smith chart for Impedance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 and Admittance Calculations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579093" y="4371792"/>
            <a:ext cx="806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Wingdings" pitchFamily="2" charset="2"/>
              <a:buChar char="Ø"/>
              <a:defRPr/>
            </a:pPr>
            <a:r>
              <a:rPr lang="en-US" dirty="0"/>
              <a:t>We can convert from normalized impedance to normalized admittance, using the reciprocal property (go half-way around the smith chart).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 We can then continue to use the Smith chart on an admittance basis.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1525" y="1685925"/>
            <a:ext cx="7629525" cy="135421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/>
              <a:t> We can use the same Smith chart for both impedance and admittance calculations. </a:t>
            </a:r>
          </a:p>
          <a:p>
            <a:pPr marL="114300" indent="-114300">
              <a:buFont typeface="Wingdings" pitchFamily="2" charset="2"/>
              <a:buChar char="§"/>
            </a:pPr>
            <a:r>
              <a:rPr lang="en-US" dirty="0"/>
              <a:t> The Smith chart is then either the </a:t>
            </a:r>
            <a:r>
              <a:rPr lang="en-US" dirty="0">
                <a:sym typeface="Symbol"/>
              </a:rPr>
              <a:t> plane or the  plane, depending on which type of calculation we are doing.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0050" y="3810000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For example: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86125" y="133350"/>
            <a:ext cx="2162175" cy="685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Example</a:t>
            </a:r>
          </a:p>
        </p:txBody>
      </p:sp>
      <p:graphicFrame>
        <p:nvGraphicFramePr>
          <p:cNvPr id="22530" name="Object 90"/>
          <p:cNvGraphicFramePr>
            <a:graphicFrameLocks noChangeAspect="1"/>
          </p:cNvGraphicFramePr>
          <p:nvPr/>
        </p:nvGraphicFramePr>
        <p:xfrm>
          <a:off x="2265363" y="1363663"/>
          <a:ext cx="14462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363663"/>
                        <a:ext cx="1446212" cy="5000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8338" y="2284413"/>
            <a:ext cx="7323137" cy="4000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/>
              <a:t>Find the normalized admittance </a:t>
            </a:r>
            <a:r>
              <a:rPr lang="en-US" sz="2000" i="1" dirty="0">
                <a:latin typeface="+mn-lt"/>
              </a:rPr>
              <a:t>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= </a:t>
            </a:r>
            <a:r>
              <a:rPr lang="en-US" sz="2000" i="1" dirty="0" err="1" smtClean="0">
                <a:latin typeface="Symbol" pitchFamily="18" charset="2"/>
              </a:rPr>
              <a:t>l</a:t>
            </a:r>
            <a:r>
              <a:rPr lang="en-US" sz="2000" i="1" baseline="-25000" dirty="0" err="1" smtClean="0">
                <a:latin typeface="+mn-lt"/>
              </a:rPr>
              <a:t>d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/ 8</a:t>
            </a:r>
            <a:r>
              <a:rPr lang="en-US" sz="2000" dirty="0">
                <a:latin typeface="+mj-lt"/>
              </a:rPr>
              <a:t> away from the load.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192214" y="1389063"/>
            <a:ext cx="95091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Given: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Text Box 2"/>
          <p:cNvSpPr txBox="1">
            <a:spLocks noChangeArrowheads="1"/>
          </p:cNvSpPr>
          <p:nvPr/>
        </p:nvSpPr>
        <p:spPr bwMode="auto">
          <a:xfrm>
            <a:off x="2371725" y="95250"/>
            <a:ext cx="460057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Example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10400" y="6489700"/>
            <a:ext cx="2133600" cy="365125"/>
          </a:xfrm>
        </p:spPr>
        <p:txBody>
          <a:bodyPr/>
          <a:lstStyle/>
          <a:p>
            <a:fld id="{758FED75-DE40-4B24-B34D-4B6E6972FEA5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614059" y="695325"/>
            <a:ext cx="5569" cy="59233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5250" y="708025"/>
            <a:ext cx="8961438" cy="5726113"/>
            <a:chOff x="95250" y="708025"/>
            <a:chExt cx="8961438" cy="5726113"/>
          </a:xfrm>
        </p:grpSpPr>
        <p:graphicFrame>
          <p:nvGraphicFramePr>
            <p:cNvPr id="23554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225384"/>
                </p:ext>
              </p:extLst>
            </p:nvPr>
          </p:nvGraphicFramePr>
          <p:xfrm>
            <a:off x="95250" y="3957638"/>
            <a:ext cx="187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7" name="Equation" r:id="rId4" imgW="876300" imgH="203200" progId="Equation.DSMT4">
                    <p:embed/>
                  </p:oleObj>
                </mc:Choice>
                <mc:Fallback>
                  <p:oleObj name="Equation" r:id="rId4" imgW="876300" imgH="203200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50" y="3957638"/>
                          <a:ext cx="1879600" cy="4318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559" name="Picture 76" descr="chart_s6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4796" y="1209675"/>
              <a:ext cx="5224462" cy="522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Line 79"/>
            <p:cNvSpPr>
              <a:spLocks noChangeShapeType="1"/>
            </p:cNvSpPr>
            <p:nvPr/>
          </p:nvSpPr>
          <p:spPr bwMode="auto">
            <a:xfrm>
              <a:off x="1935163" y="4343400"/>
              <a:ext cx="1349375" cy="74453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80"/>
            <p:cNvSpPr>
              <a:spLocks noChangeShapeType="1"/>
            </p:cNvSpPr>
            <p:nvPr/>
          </p:nvSpPr>
          <p:spPr bwMode="auto">
            <a:xfrm flipV="1">
              <a:off x="3450345" y="2544762"/>
              <a:ext cx="2505955" cy="25179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92"/>
            <p:cNvSpPr>
              <a:spLocks noChangeArrowheads="1"/>
            </p:cNvSpPr>
            <p:nvPr/>
          </p:nvSpPr>
          <p:spPr bwMode="auto">
            <a:xfrm>
              <a:off x="2827338" y="1981200"/>
              <a:ext cx="3729037" cy="3684588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Oval 98"/>
            <p:cNvSpPr>
              <a:spLocks noChangeArrowheads="1"/>
            </p:cNvSpPr>
            <p:nvPr/>
          </p:nvSpPr>
          <p:spPr bwMode="auto">
            <a:xfrm>
              <a:off x="5888100" y="2435225"/>
              <a:ext cx="165100" cy="165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99"/>
            <p:cNvSpPr>
              <a:spLocks noChangeArrowheads="1"/>
            </p:cNvSpPr>
            <p:nvPr/>
          </p:nvSpPr>
          <p:spPr bwMode="auto">
            <a:xfrm>
              <a:off x="3295650" y="5038725"/>
              <a:ext cx="165100" cy="16510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55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2885058"/>
                </p:ext>
              </p:extLst>
            </p:nvPr>
          </p:nvGraphicFramePr>
          <p:xfrm>
            <a:off x="4968875" y="1489075"/>
            <a:ext cx="138588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8" name="Equation" r:id="rId7" imgW="647419" imgH="203112" progId="Equation.DSMT4">
                    <p:embed/>
                  </p:oleObj>
                </mc:Choice>
                <mc:Fallback>
                  <p:oleObj name="Equation" r:id="rId7" imgW="647419" imgH="203112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8875" y="1489075"/>
                          <a:ext cx="1385888" cy="4318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>
            <a:xfrm rot="16200000" flipH="1">
              <a:off x="5663406" y="2056607"/>
              <a:ext cx="392113" cy="1841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23568" idx="5"/>
            </p:cNvCxnSpPr>
            <p:nvPr/>
          </p:nvCxnSpPr>
          <p:spPr>
            <a:xfrm flipH="1" flipV="1">
              <a:off x="3629815" y="2406482"/>
              <a:ext cx="1048464" cy="1375619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55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950987"/>
                </p:ext>
              </p:extLst>
            </p:nvPr>
          </p:nvGraphicFramePr>
          <p:xfrm>
            <a:off x="290698" y="1445718"/>
            <a:ext cx="1878013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9" name="Equation" r:id="rId9" imgW="876300" imgH="203200" progId="Equation.DSMT4">
                    <p:embed/>
                  </p:oleObj>
                </mc:Choice>
                <mc:Fallback>
                  <p:oleObj name="Equation" r:id="rId9" imgW="876300" imgH="203200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698" y="1445718"/>
                          <a:ext cx="1878013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9" name="Line 79"/>
            <p:cNvSpPr>
              <a:spLocks noChangeShapeType="1"/>
            </p:cNvSpPr>
            <p:nvPr/>
          </p:nvSpPr>
          <p:spPr bwMode="auto">
            <a:xfrm>
              <a:off x="2170958" y="1790700"/>
              <a:ext cx="1257353" cy="5398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55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7160219"/>
                </p:ext>
              </p:extLst>
            </p:nvPr>
          </p:nvGraphicFramePr>
          <p:xfrm>
            <a:off x="7648575" y="2751138"/>
            <a:ext cx="113030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0" name="Equation" r:id="rId11" imgW="622030" imgH="203112" progId="Equation.DSMT4">
                    <p:embed/>
                  </p:oleObj>
                </mc:Choice>
                <mc:Fallback>
                  <p:oleObj name="Equation" r:id="rId11" imgW="622030" imgH="203112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575" y="2751138"/>
                          <a:ext cx="1130300" cy="366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6653793"/>
                </p:ext>
              </p:extLst>
            </p:nvPr>
          </p:nvGraphicFramePr>
          <p:xfrm>
            <a:off x="7637463" y="1093788"/>
            <a:ext cx="1217612" cy="152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1" name="Equation" r:id="rId13" imgW="1028700" imgH="1295400" progId="Equation.DSMT4">
                    <p:embed/>
                  </p:oleObj>
                </mc:Choice>
                <mc:Fallback>
                  <p:oleObj name="Equation" r:id="rId13" imgW="1028700" imgH="1295400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7463" y="1093788"/>
                          <a:ext cx="1217612" cy="152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561389"/>
                </p:ext>
              </p:extLst>
            </p:nvPr>
          </p:nvGraphicFramePr>
          <p:xfrm>
            <a:off x="544574" y="5996071"/>
            <a:ext cx="1960563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2" name="Equation" r:id="rId15" imgW="914400" imgH="203200" progId="Equation.DSMT4">
                    <p:embed/>
                  </p:oleObj>
                </mc:Choice>
                <mc:Fallback>
                  <p:oleObj name="Equation" r:id="rId15" imgW="914400" imgH="203200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74" y="5996071"/>
                          <a:ext cx="1960563" cy="431800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689016" y="555517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Answer:</a:t>
              </a:r>
            </a:p>
          </p:txBody>
        </p:sp>
        <p:graphicFrame>
          <p:nvGraphicFramePr>
            <p:cNvPr id="3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700972"/>
                </p:ext>
              </p:extLst>
            </p:nvPr>
          </p:nvGraphicFramePr>
          <p:xfrm>
            <a:off x="7378700" y="3948113"/>
            <a:ext cx="167798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3" name="Equation" r:id="rId17" imgW="1397000" imgH="279400" progId="Equation.DSMT4">
                    <p:embed/>
                  </p:oleObj>
                </mc:Choice>
                <mc:Fallback>
                  <p:oleObj name="Equation" r:id="rId17" imgW="1397000" imgH="279400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8700" y="3948113"/>
                          <a:ext cx="1677988" cy="3397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1829047" y="3821999"/>
              <a:ext cx="611579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0718631"/>
                </p:ext>
              </p:extLst>
            </p:nvPr>
          </p:nvGraphicFramePr>
          <p:xfrm>
            <a:off x="3876675" y="708025"/>
            <a:ext cx="1681163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4" name="Equation" r:id="rId19" imgW="1397000" imgH="279400" progId="Equation.DSMT4">
                    <p:embed/>
                  </p:oleObj>
                </mc:Choice>
                <mc:Fallback>
                  <p:oleObj name="Equation" r:id="rId19" imgW="1397000" imgH="279400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6675" y="708025"/>
                          <a:ext cx="1681163" cy="33813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Freeform 27"/>
            <p:cNvSpPr/>
            <p:nvPr/>
          </p:nvSpPr>
          <p:spPr>
            <a:xfrm>
              <a:off x="4324350" y="3571875"/>
              <a:ext cx="123825" cy="485775"/>
            </a:xfrm>
            <a:custGeom>
              <a:avLst/>
              <a:gdLst>
                <a:gd name="connsiteX0" fmla="*/ 85725 w 123825"/>
                <a:gd name="connsiteY0" fmla="*/ 485775 h 485775"/>
                <a:gd name="connsiteX1" fmla="*/ 9525 w 123825"/>
                <a:gd name="connsiteY1" fmla="*/ 323850 h 485775"/>
                <a:gd name="connsiteX2" fmla="*/ 28575 w 123825"/>
                <a:gd name="connsiteY2" fmla="*/ 95250 h 485775"/>
                <a:gd name="connsiteX3" fmla="*/ 123825 w 123825"/>
                <a:gd name="connsiteY3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485775">
                  <a:moveTo>
                    <a:pt x="85725" y="485775"/>
                  </a:moveTo>
                  <a:cubicBezTo>
                    <a:pt x="52387" y="437356"/>
                    <a:pt x="19050" y="388937"/>
                    <a:pt x="9525" y="323850"/>
                  </a:cubicBezTo>
                  <a:cubicBezTo>
                    <a:pt x="0" y="258763"/>
                    <a:pt x="9525" y="149225"/>
                    <a:pt x="28575" y="95250"/>
                  </a:cubicBezTo>
                  <a:cubicBezTo>
                    <a:pt x="47625" y="41275"/>
                    <a:pt x="85725" y="20637"/>
                    <a:pt x="12382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624057"/>
                </p:ext>
              </p:extLst>
            </p:nvPr>
          </p:nvGraphicFramePr>
          <p:xfrm>
            <a:off x="3932238" y="3849688"/>
            <a:ext cx="369887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5" name="Equation" r:id="rId21" imgW="202936" imgH="177569" progId="Equation.DSMT4">
                    <p:embed/>
                  </p:oleObj>
                </mc:Choice>
                <mc:Fallback>
                  <p:oleObj name="Equation" r:id="rId21" imgW="202936" imgH="177569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2238" y="3849688"/>
                          <a:ext cx="369887" cy="322262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 flipH="1">
              <a:off x="2645971" y="5246419"/>
              <a:ext cx="617517" cy="59376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752849" y="5614554"/>
              <a:ext cx="106878" cy="106878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0283" y="4735782"/>
              <a:ext cx="1621897" cy="646331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Wavelengths towards generator scale: 0.437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957202" y="5222669"/>
              <a:ext cx="748145" cy="3918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53091" y="2156857"/>
              <a:ext cx="1959429" cy="646331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Wavelengths towards generator scale: </a:t>
              </a:r>
            </a:p>
            <a:p>
              <a:pPr algn="ctr"/>
              <a:r>
                <a:rPr lang="en-US" sz="1200" dirty="0">
                  <a:latin typeface="+mn-lt"/>
                </a:rPr>
                <a:t>0.437+ 1/8 – 0.5 = 0.0620</a:t>
              </a:r>
            </a:p>
          </p:txBody>
        </p:sp>
        <p:cxnSp>
          <p:nvCxnSpPr>
            <p:cNvPr id="44" name="Straight Connector 43"/>
            <p:cNvCxnSpPr>
              <a:stCxn id="23568" idx="5"/>
            </p:cNvCxnSpPr>
            <p:nvPr/>
          </p:nvCxnSpPr>
          <p:spPr>
            <a:xfrm flipH="1" flipV="1">
              <a:off x="2932552" y="1515278"/>
              <a:ext cx="697263" cy="8912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8" name="Oval 99"/>
            <p:cNvSpPr>
              <a:spLocks noChangeArrowheads="1"/>
            </p:cNvSpPr>
            <p:nvPr/>
          </p:nvSpPr>
          <p:spPr bwMode="auto">
            <a:xfrm>
              <a:off x="3488893" y="2265560"/>
              <a:ext cx="165100" cy="165100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2277836" y="1768666"/>
              <a:ext cx="709801" cy="4030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032144" y="1680760"/>
              <a:ext cx="106878" cy="106878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3804" y="4923805"/>
              <a:ext cx="1769423" cy="13849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Note: </a:t>
              </a:r>
            </a:p>
            <a:p>
              <a:pPr algn="ctr"/>
              <a:r>
                <a:rPr lang="en-US" sz="1400" dirty="0"/>
                <a:t>You can also use the </a:t>
              </a:r>
              <a:r>
                <a:rPr lang="en-US" sz="1400" u="sng" dirty="0"/>
                <a:t>angle</a:t>
              </a:r>
              <a:r>
                <a:rPr lang="en-US" sz="1400" dirty="0"/>
                <a:t> scale on the outside of the Smith chart to go 90</a:t>
              </a:r>
              <a:r>
                <a:rPr lang="en-US" sz="1400" baseline="30000" dirty="0"/>
                <a:t>o</a:t>
              </a:r>
              <a:r>
                <a:rPr lang="en-US" sz="1400" dirty="0"/>
                <a:t> if you wish.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477" y="2856139"/>
              <a:ext cx="1447799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Note:</a:t>
              </a:r>
            </a:p>
            <a:p>
              <a:pPr algn="ctr"/>
              <a:r>
                <a:rPr lang="en-US" sz="1200" dirty="0"/>
                <a:t>The scale jumps by 0.5 here.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438275" y="3514725"/>
              <a:ext cx="568421" cy="3071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75"/>
            <p:cNvSpPr>
              <a:spLocks noChangeShapeType="1"/>
            </p:cNvSpPr>
            <p:nvPr/>
          </p:nvSpPr>
          <p:spPr bwMode="auto">
            <a:xfrm flipV="1">
              <a:off x="2051050" y="3349625"/>
              <a:ext cx="0" cy="46990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3125" y="3114675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FF"/>
                  </a:solidFill>
                </a:rPr>
                <a:t>Wavelength towards generator</a:t>
              </a:r>
              <a:endParaRPr lang="en-US" sz="1200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819150" y="1076325"/>
            <a:ext cx="7705725" cy="50387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5" name="Text Box 2"/>
          <p:cNvSpPr txBox="1">
            <a:spLocks noChangeArrowheads="1"/>
          </p:cNvSpPr>
          <p:nvPr/>
        </p:nvSpPr>
        <p:spPr bwMode="auto">
          <a:xfrm>
            <a:off x="1609726" y="95250"/>
            <a:ext cx="626745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Appendix: Summary of Formulas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010400" y="6489700"/>
            <a:ext cx="2133600" cy="365125"/>
          </a:xfrm>
        </p:spPr>
        <p:txBody>
          <a:bodyPr/>
          <a:lstStyle/>
          <a:p>
            <a:fld id="{758FED75-DE40-4B24-B34D-4B6E6972FEA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97291" name="Object 3"/>
          <p:cNvGraphicFramePr>
            <a:graphicFrameLocks noChangeAspect="1"/>
          </p:cNvGraphicFramePr>
          <p:nvPr/>
        </p:nvGraphicFramePr>
        <p:xfrm>
          <a:off x="1284288" y="2560638"/>
          <a:ext cx="2978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4" imgW="1524000" imgH="482600" progId="Equation.DSMT4">
                  <p:embed/>
                </p:oleObj>
              </mc:Choice>
              <mc:Fallback>
                <p:oleObj name="Equation" r:id="rId4" imgW="1524000" imgH="4826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2560638"/>
                        <a:ext cx="2978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2" name="Object 6"/>
          <p:cNvGraphicFramePr>
            <a:graphicFrameLocks noChangeAspect="1"/>
          </p:cNvGraphicFramePr>
          <p:nvPr/>
        </p:nvGraphicFramePr>
        <p:xfrm>
          <a:off x="1341438" y="1379538"/>
          <a:ext cx="238283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6" imgW="1270000" imgH="508000" progId="Equation.DSMT4">
                  <p:embed/>
                </p:oleObj>
              </mc:Choice>
              <mc:Fallback>
                <p:oleObj name="Equation" r:id="rId6" imgW="1270000" imgH="508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1379538"/>
                        <a:ext cx="238283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38945"/>
              </p:ext>
            </p:extLst>
          </p:nvPr>
        </p:nvGraphicFramePr>
        <p:xfrm>
          <a:off x="1262064" y="3955054"/>
          <a:ext cx="1931248" cy="82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8" imgW="799753" imgH="342751" progId="Equation.DSMT4">
                  <p:embed/>
                </p:oleObj>
              </mc:Choice>
              <mc:Fallback>
                <p:oleObj name="Equation" r:id="rId8" imgW="799753" imgH="342751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4" y="3955054"/>
                        <a:ext cx="1931248" cy="828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539855"/>
              </p:ext>
            </p:extLst>
          </p:nvPr>
        </p:nvGraphicFramePr>
        <p:xfrm>
          <a:off x="5480643" y="5081205"/>
          <a:ext cx="25638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Equation" r:id="rId10" imgW="1104840" imgH="266400" progId="Equation.DSMT4">
                  <p:embed/>
                </p:oleObj>
              </mc:Choice>
              <mc:Fallback>
                <p:oleObj name="Equation" r:id="rId10" imgW="1104840" imgH="2664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643" y="5081205"/>
                        <a:ext cx="2563812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5" name="Object 12"/>
          <p:cNvGraphicFramePr>
            <a:graphicFrameLocks noChangeAspect="1"/>
          </p:cNvGraphicFramePr>
          <p:nvPr/>
        </p:nvGraphicFramePr>
        <p:xfrm>
          <a:off x="5692775" y="4175125"/>
          <a:ext cx="1577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" name="Equation" r:id="rId12" imgW="926698" imgH="253890" progId="Equation.DSMT4">
                  <p:embed/>
                </p:oleObj>
              </mc:Choice>
              <mc:Fallback>
                <p:oleObj name="Equation" r:id="rId12" imgW="926698" imgH="25389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175125"/>
                        <a:ext cx="15779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71446"/>
              </p:ext>
            </p:extLst>
          </p:nvPr>
        </p:nvGraphicFramePr>
        <p:xfrm>
          <a:off x="4917253" y="1538288"/>
          <a:ext cx="33131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" name="Equation" r:id="rId14" imgW="1346040" imgH="215640" progId="Equation.DSMT4">
                  <p:embed/>
                </p:oleObj>
              </mc:Choice>
              <mc:Fallback>
                <p:oleObj name="Equation" r:id="rId14" imgW="1346040" imgH="2156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253" y="1538288"/>
                        <a:ext cx="33131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7" name="Object 24"/>
          <p:cNvGraphicFramePr>
            <a:graphicFrameLocks noChangeAspect="1"/>
          </p:cNvGraphicFramePr>
          <p:nvPr/>
        </p:nvGraphicFramePr>
        <p:xfrm>
          <a:off x="5662613" y="2571750"/>
          <a:ext cx="15319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" name="Equation" r:id="rId16" imgW="672808" imgH="342751" progId="Equation.DSMT4">
                  <p:embed/>
                </p:oleObj>
              </mc:Choice>
              <mc:Fallback>
                <p:oleObj name="Equation" r:id="rId16" imgW="672808" imgH="342751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2571750"/>
                        <a:ext cx="15319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8" name="Object 18"/>
          <p:cNvGraphicFramePr>
            <a:graphicFrameLocks noChangeAspect="1"/>
          </p:cNvGraphicFramePr>
          <p:nvPr/>
        </p:nvGraphicFramePr>
        <p:xfrm>
          <a:off x="1293813" y="5095875"/>
          <a:ext cx="1333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" name="Equation" r:id="rId18" imgW="863225" imgH="431613" progId="Equation.DSMT4">
                  <p:embed/>
                </p:oleObj>
              </mc:Choice>
              <mc:Fallback>
                <p:oleObj name="Equation" r:id="rId18" imgW="863225" imgH="431613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095875"/>
                        <a:ext cx="1333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E:\My Documents\Classes\3317\Handouts\Smith chart1x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105" y="787853"/>
            <a:ext cx="4545874" cy="5882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74936" y="2341642"/>
          <a:ext cx="2382589" cy="94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4" imgW="1270000" imgH="508000" progId="Equation.DSMT4">
                  <p:embed/>
                </p:oleObj>
              </mc:Choice>
              <mc:Fallback>
                <p:oleObj name="Equation" r:id="rId4" imgW="1270000" imgH="5080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36" y="2341642"/>
                        <a:ext cx="2382589" cy="94664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352425" y="1069975"/>
            <a:ext cx="5230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Smith chart is really a </a:t>
            </a:r>
            <a:r>
              <a:rPr lang="en-US" sz="2000" u="sng" dirty="0">
                <a:solidFill>
                  <a:srgbClr val="0000FF"/>
                </a:solidFill>
              </a:rPr>
              <a:t>complex </a:t>
            </a:r>
            <a:r>
              <a:rPr lang="en-US" sz="2000" u="sng" dirty="0">
                <a:solidFill>
                  <a:srgbClr val="0000FF"/>
                </a:solidFill>
                <a:sym typeface="Symbol"/>
              </a:rPr>
              <a:t> </a:t>
            </a:r>
            <a:r>
              <a:rPr lang="en-US" sz="2000" u="sng" dirty="0">
                <a:solidFill>
                  <a:srgbClr val="0000FF"/>
                </a:solidFill>
              </a:rPr>
              <a:t>plane</a:t>
            </a:r>
            <a:r>
              <a:rPr lang="en-US" sz="2000" dirty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6110288" y="1387475"/>
          <a:ext cx="18859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6" imgW="1041400" imgH="508000" progId="Equation.DSMT4">
                  <p:embed/>
                </p:oleObj>
              </mc:Choice>
              <mc:Fallback>
                <p:oleObj name="Equation" r:id="rId6" imgW="1041400" imgH="5080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1387475"/>
                        <a:ext cx="18859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6865938" y="2414810"/>
          <a:ext cx="839787" cy="37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8" imgW="571252" imgH="253890" progId="Equation.DSMT4">
                  <p:embed/>
                </p:oleObj>
              </mc:Choice>
              <mc:Fallback>
                <p:oleObj name="Equation" r:id="rId8" imgW="571252" imgH="25389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938" y="2414810"/>
                        <a:ext cx="839787" cy="374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52425" y="1803400"/>
            <a:ext cx="970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Recall:</a:t>
            </a: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41561"/>
              </p:ext>
            </p:extLst>
          </p:nvPr>
        </p:nvGraphicFramePr>
        <p:xfrm>
          <a:off x="6350403" y="3091432"/>
          <a:ext cx="2232332" cy="2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10" imgW="1511300" imgH="177800" progId="Equation.DSMT4">
                  <p:embed/>
                </p:oleObj>
              </mc:Choice>
              <mc:Fallback>
                <p:oleObj name="Equation" r:id="rId10" imgW="1511300" imgH="1778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403" y="3091432"/>
                        <a:ext cx="2232332" cy="26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Line 9"/>
          <p:cNvSpPr>
            <a:spLocks noChangeShapeType="1"/>
          </p:cNvSpPr>
          <p:nvPr/>
        </p:nvSpPr>
        <p:spPr bwMode="auto">
          <a:xfrm flipV="1">
            <a:off x="2976563" y="4565650"/>
            <a:ext cx="3468687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7FA76D-4B24-9E74-65AA-60F11E90A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52552"/>
              </p:ext>
            </p:extLst>
          </p:nvPr>
        </p:nvGraphicFramePr>
        <p:xfrm>
          <a:off x="6350403" y="3553638"/>
          <a:ext cx="839631" cy="30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12" imgW="622080" imgH="228600" progId="Equation.DSMT4">
                  <p:embed/>
                </p:oleObj>
              </mc:Choice>
              <mc:Fallback>
                <p:oleObj name="Equation" r:id="rId12" imgW="62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50403" y="3553638"/>
                        <a:ext cx="839631" cy="30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1975" y="5076825"/>
            <a:ext cx="2343150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Note: </a:t>
            </a:r>
          </a:p>
          <a:p>
            <a:pPr algn="ctr"/>
            <a:r>
              <a:rPr lang="en-US" sz="1400" dirty="0" smtClean="0"/>
              <a:t>We rotate clockwise as we go from the load towards the generator (</a:t>
            </a:r>
            <a:r>
              <a:rPr lang="en-US" sz="1400" i="1" dirty="0" smtClean="0">
                <a:latin typeface="+mn-lt"/>
              </a:rPr>
              <a:t>z</a:t>
            </a:r>
            <a:r>
              <a:rPr lang="en-US" sz="1400" dirty="0" smtClean="0"/>
              <a:t> becomes more negative).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441700" y="2682875"/>
            <a:ext cx="4397375" cy="3522663"/>
            <a:chOff x="3441700" y="2682875"/>
            <a:chExt cx="4397375" cy="3522663"/>
          </a:xfrm>
        </p:grpSpPr>
        <p:graphicFrame>
          <p:nvGraphicFramePr>
            <p:cNvPr id="1033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459970"/>
                </p:ext>
              </p:extLst>
            </p:nvPr>
          </p:nvGraphicFramePr>
          <p:xfrm>
            <a:off x="6426654" y="5313000"/>
            <a:ext cx="1412421" cy="719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" name="Equation" r:id="rId14" imgW="672808" imgH="342751" progId="Equation.DSMT4">
                    <p:embed/>
                  </p:oleObj>
                </mc:Choice>
                <mc:Fallback>
                  <p:oleObj name="Equation" r:id="rId14" imgW="672808" imgH="342751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6654" y="5313000"/>
                          <a:ext cx="1412421" cy="719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Oval 12"/>
            <p:cNvSpPr>
              <a:spLocks noChangeArrowheads="1"/>
            </p:cNvSpPr>
            <p:nvPr/>
          </p:nvSpPr>
          <p:spPr bwMode="auto">
            <a:xfrm>
              <a:off x="3441700" y="3365500"/>
              <a:ext cx="2454275" cy="24542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4675188" y="3114675"/>
              <a:ext cx="0" cy="3090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7768592"/>
                </p:ext>
              </p:extLst>
            </p:nvPr>
          </p:nvGraphicFramePr>
          <p:xfrm>
            <a:off x="6584950" y="4359275"/>
            <a:ext cx="901700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3" name="Equation" r:id="rId16" imgW="545626" imgH="253780" progId="Equation.DSMT4">
                    <p:embed/>
                  </p:oleObj>
                </mc:Choice>
                <mc:Fallback>
                  <p:oleObj name="Equation" r:id="rId16" imgW="545626" imgH="253780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4950" y="4359275"/>
                          <a:ext cx="901700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0406309"/>
                </p:ext>
              </p:extLst>
            </p:nvPr>
          </p:nvGraphicFramePr>
          <p:xfrm>
            <a:off x="4275138" y="2682875"/>
            <a:ext cx="88106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4" name="Equation" r:id="rId18" imgW="533169" imgH="253890" progId="Equation.DSMT4">
                    <p:embed/>
                  </p:oleObj>
                </mc:Choice>
                <mc:Fallback>
                  <p:oleObj name="Equation" r:id="rId18" imgW="533169" imgH="253890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5138" y="2682875"/>
                          <a:ext cx="881062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Line 13"/>
            <p:cNvSpPr>
              <a:spLocks noChangeShapeType="1"/>
            </p:cNvSpPr>
            <p:nvPr/>
          </p:nvSpPr>
          <p:spPr bwMode="auto">
            <a:xfrm flipV="1">
              <a:off x="4675188" y="3697288"/>
              <a:ext cx="841375" cy="900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416756"/>
                </p:ext>
              </p:extLst>
            </p:nvPr>
          </p:nvGraphicFramePr>
          <p:xfrm>
            <a:off x="5153583" y="4630388"/>
            <a:ext cx="280143" cy="313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" name="Equation" r:id="rId20" imgW="203112" imgH="228501" progId="Equation.DSMT4">
                    <p:embed/>
                  </p:oleObj>
                </mc:Choice>
                <mc:Fallback>
                  <p:oleObj name="Equation" r:id="rId20" imgW="203112" imgH="228501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3583" y="4630388"/>
                          <a:ext cx="280143" cy="313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672013" y="4565650"/>
              <a:ext cx="625475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H="1">
              <a:off x="4025138" y="4580700"/>
              <a:ext cx="625475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924808"/>
                </p:ext>
              </p:extLst>
            </p:nvPr>
          </p:nvGraphicFramePr>
          <p:xfrm>
            <a:off x="3844947" y="4594762"/>
            <a:ext cx="504045" cy="359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6" name="Equation" r:id="rId22" imgW="355292" imgH="253780" progId="Equation.DSMT4">
                    <p:embed/>
                  </p:oleObj>
                </mc:Choice>
                <mc:Fallback>
                  <p:oleObj name="Equation" r:id="rId22" imgW="355292" imgH="253780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4947" y="4594762"/>
                          <a:ext cx="504045" cy="359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5" name="Freeform 22"/>
            <p:cNvSpPr>
              <a:spLocks/>
            </p:cNvSpPr>
            <p:nvPr/>
          </p:nvSpPr>
          <p:spPr bwMode="auto">
            <a:xfrm>
              <a:off x="4346575" y="4822825"/>
              <a:ext cx="625475" cy="152400"/>
            </a:xfrm>
            <a:custGeom>
              <a:avLst/>
              <a:gdLst>
                <a:gd name="T0" fmla="*/ 992941652 w 394"/>
                <a:gd name="T1" fmla="*/ 0 h 96"/>
                <a:gd name="T2" fmla="*/ 766127461 w 394"/>
                <a:gd name="T3" fmla="*/ 191531864 h 96"/>
                <a:gd name="T4" fmla="*/ 509071603 w 394"/>
                <a:gd name="T5" fmla="*/ 241935022 h 96"/>
                <a:gd name="T6" fmla="*/ 221773781 w 394"/>
                <a:gd name="T7" fmla="*/ 191531864 h 96"/>
                <a:gd name="T8" fmla="*/ 0 w 394"/>
                <a:gd name="T9" fmla="*/ 5040312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96"/>
                <a:gd name="T17" fmla="*/ 394 w 394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96">
                  <a:moveTo>
                    <a:pt x="394" y="0"/>
                  </a:moveTo>
                  <a:cubicBezTo>
                    <a:pt x="379" y="13"/>
                    <a:pt x="336" y="60"/>
                    <a:pt x="304" y="76"/>
                  </a:cubicBezTo>
                  <a:cubicBezTo>
                    <a:pt x="272" y="92"/>
                    <a:pt x="238" y="96"/>
                    <a:pt x="202" y="96"/>
                  </a:cubicBezTo>
                  <a:cubicBezTo>
                    <a:pt x="166" y="96"/>
                    <a:pt x="122" y="92"/>
                    <a:pt x="88" y="76"/>
                  </a:cubicBezTo>
                  <a:cubicBezTo>
                    <a:pt x="54" y="60"/>
                    <a:pt x="18" y="17"/>
                    <a:pt x="0" y="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5819702"/>
                </p:ext>
              </p:extLst>
            </p:nvPr>
          </p:nvGraphicFramePr>
          <p:xfrm>
            <a:off x="4721225" y="5029200"/>
            <a:ext cx="457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7" name="Equation" r:id="rId24" imgW="330057" imgH="203112" progId="Equation.DSMT4">
                    <p:embed/>
                  </p:oleObj>
                </mc:Choice>
                <mc:Fallback>
                  <p:oleObj name="Equation" r:id="rId24" imgW="330057" imgH="203112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1225" y="5029200"/>
                          <a:ext cx="4572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1">
                                <a:gsLst>
                                  <a:gs pos="0">
                                    <a:srgbClr val="DDDDDD"/>
                                  </a:gs>
                                  <a:gs pos="100000">
                                    <a:srgbClr val="A8A8A8"/>
                                  </a:gs>
                                </a:gsLst>
                                <a:path path="shape">
                                  <a:fillToRect l="50000" t="50000" r="50000" b="50000"/>
                                </a:path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>
            <a:xfrm>
              <a:off x="3798373" y="3787238"/>
              <a:ext cx="1721922" cy="17219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3879850" y="5070475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284788" y="5046663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920499"/>
                </p:ext>
              </p:extLst>
            </p:nvPr>
          </p:nvGraphicFramePr>
          <p:xfrm>
            <a:off x="4805363" y="3975893"/>
            <a:ext cx="157162" cy="255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" name="Equation" r:id="rId26" imgW="101468" imgH="164885" progId="Equation.DSMT4">
                    <p:embed/>
                  </p:oleObj>
                </mc:Choice>
                <mc:Fallback>
                  <p:oleObj name="Equation" r:id="rId26" imgW="101468" imgH="164885" progId="Equation.DSMT4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363" y="3975893"/>
                          <a:ext cx="157162" cy="255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flipH="1" flipV="1">
              <a:off x="5495925" y="5191125"/>
              <a:ext cx="885825" cy="3333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H="1" flipV="1">
              <a:off x="3971925" y="4133850"/>
              <a:ext cx="733424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9238624"/>
                </p:ext>
              </p:extLst>
            </p:nvPr>
          </p:nvGraphicFramePr>
          <p:xfrm>
            <a:off x="4156075" y="3954462"/>
            <a:ext cx="520700" cy="369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9" name="Equation" r:id="rId28" imgW="393480" imgH="279360" progId="Equation.DSMT4">
                    <p:embed/>
                  </p:oleObj>
                </mc:Choice>
                <mc:Fallback>
                  <p:oleObj name="Equation" r:id="rId28" imgW="3934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4156075" y="3954462"/>
                          <a:ext cx="520700" cy="3695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655888" y="901700"/>
          <a:ext cx="36671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1841400" imgH="507960" progId="Equation.DSMT4">
                  <p:embed/>
                </p:oleObj>
              </mc:Choice>
              <mc:Fallback>
                <p:oleObj name="Equation" r:id="rId4" imgW="1841400" imgH="50796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901700"/>
                        <a:ext cx="36671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1017361" y="1700213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Denote:</a:t>
            </a:r>
          </a:p>
        </p:txBody>
      </p:sp>
      <p:graphicFrame>
        <p:nvGraphicFramePr>
          <p:cNvPr id="2051" name="Object 23"/>
          <p:cNvGraphicFramePr>
            <a:graphicFrameLocks noChangeAspect="1"/>
          </p:cNvGraphicFramePr>
          <p:nvPr/>
        </p:nvGraphicFramePr>
        <p:xfrm>
          <a:off x="2008188" y="2173288"/>
          <a:ext cx="18494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863225" imgH="253890" progId="Equation.DSMT4">
                  <p:embed/>
                </p:oleObj>
              </mc:Choice>
              <mc:Fallback>
                <p:oleObj name="Equation" r:id="rId6" imgW="863225" imgH="25389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2173288"/>
                        <a:ext cx="18494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24"/>
          <p:cNvSpPr txBox="1">
            <a:spLocks noChangeArrowheads="1"/>
          </p:cNvSpPr>
          <p:nvPr/>
        </p:nvSpPr>
        <p:spPr bwMode="auto">
          <a:xfrm>
            <a:off x="4060825" y="2249488"/>
            <a:ext cx="2279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(complex variable)</a:t>
            </a:r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1994354" y="2809195"/>
          <a:ext cx="35369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1651000" imgH="508000" progId="Equation.DSMT4">
                  <p:embed/>
                </p:oleObj>
              </mc:Choice>
              <mc:Fallback>
                <p:oleObj name="Equation" r:id="rId8" imgW="1651000" imgH="5080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354" y="2809195"/>
                        <a:ext cx="35369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1878013" y="4302125"/>
          <a:ext cx="54403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0" imgW="2540000" imgH="279400" progId="Equation.DSMT4">
                  <p:embed/>
                </p:oleObj>
              </mc:Choice>
              <mc:Fallback>
                <p:oleObj name="Equation" r:id="rId10" imgW="2540000" imgH="2794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4302125"/>
                        <a:ext cx="54403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7"/>
          <p:cNvGraphicFramePr>
            <a:graphicFrameLocks noChangeAspect="1"/>
          </p:cNvGraphicFramePr>
          <p:nvPr/>
        </p:nvGraphicFramePr>
        <p:xfrm>
          <a:off x="3286125" y="5332413"/>
          <a:ext cx="31829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2" imgW="1485900" imgH="508000" progId="Equation.DSMT4">
                  <p:embed/>
                </p:oleObj>
              </mc:Choice>
              <mc:Fallback>
                <p:oleObj name="Equation" r:id="rId12" imgW="1485900" imgH="5080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332413"/>
                        <a:ext cx="31829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28"/>
          <p:cNvSpPr txBox="1">
            <a:spLocks noChangeArrowheads="1"/>
          </p:cNvSpPr>
          <p:nvPr/>
        </p:nvSpPr>
        <p:spPr bwMode="auto">
          <a:xfrm>
            <a:off x="1978025" y="5383213"/>
            <a:ext cx="12955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Real part:</a:t>
            </a:r>
          </a:p>
        </p:txBody>
      </p:sp>
      <p:sp>
        <p:nvSpPr>
          <p:cNvPr id="2059" name="Text Box 29"/>
          <p:cNvSpPr txBox="1">
            <a:spLocks noChangeArrowheads="1"/>
          </p:cNvSpPr>
          <p:nvPr/>
        </p:nvSpPr>
        <p:spPr bwMode="auto">
          <a:xfrm>
            <a:off x="1443525" y="5942013"/>
            <a:ext cx="1891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Imaginary part:</a:t>
            </a:r>
          </a:p>
        </p:txBody>
      </p:sp>
      <p:sp>
        <p:nvSpPr>
          <p:cNvPr id="2060" name="Text Box 30"/>
          <p:cNvSpPr txBox="1">
            <a:spLocks noChangeArrowheads="1"/>
          </p:cNvSpPr>
          <p:nvPr/>
        </p:nvSpPr>
        <p:spPr bwMode="auto">
          <a:xfrm>
            <a:off x="1397000" y="3881438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2883354" y="943886"/>
          <a:ext cx="3000375" cy="101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1485900" imgH="508000" progId="Equation.DSMT4">
                  <p:embed/>
                </p:oleObj>
              </mc:Choice>
              <mc:Fallback>
                <p:oleObj name="Equation" r:id="rId4" imgW="1485900" imgH="5080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354" y="943886"/>
                        <a:ext cx="3000375" cy="101758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479425" y="2182813"/>
            <a:ext cx="363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From the second one we have</a:t>
            </a:r>
          </a:p>
        </p:txBody>
      </p:sp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2729820" y="2628446"/>
          <a:ext cx="29384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6" imgW="1371600" imgH="431800" progId="Equation.DSMT4">
                  <p:embed/>
                </p:oleObj>
              </mc:Choice>
              <mc:Fallback>
                <p:oleObj name="Equation" r:id="rId6" imgW="1371600" imgH="4318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820" y="2628446"/>
                        <a:ext cx="29384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593725" y="3770313"/>
            <a:ext cx="7760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Substituting into the first one, and then multiplying by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(1-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), </a:t>
            </a:r>
            <a:r>
              <a:rPr lang="en-US" sz="2000" dirty="0">
                <a:solidFill>
                  <a:srgbClr val="0000FF"/>
                </a:solidFill>
              </a:rPr>
              <a:t>we have</a:t>
            </a:r>
          </a:p>
        </p:txBody>
      </p:sp>
      <p:graphicFrame>
        <p:nvGraphicFramePr>
          <p:cNvPr id="3076" name="Object 17"/>
          <p:cNvGraphicFramePr>
            <a:graphicFrameLocks noChangeAspect="1"/>
          </p:cNvGraphicFramePr>
          <p:nvPr/>
        </p:nvGraphicFramePr>
        <p:xfrm>
          <a:off x="1876425" y="4202113"/>
          <a:ext cx="50879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8" imgW="2374900" imgH="457200" progId="Equation.DSMT4">
                  <p:embed/>
                </p:oleObj>
              </mc:Choice>
              <mc:Fallback>
                <p:oleObj name="Equation" r:id="rId8" imgW="2374900" imgH="4572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4202113"/>
                        <a:ext cx="508793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8"/>
          <p:cNvGraphicFramePr>
            <a:graphicFrameLocks noChangeAspect="1"/>
          </p:cNvGraphicFramePr>
          <p:nvPr/>
        </p:nvGraphicFramePr>
        <p:xfrm>
          <a:off x="1880507" y="5864452"/>
          <a:ext cx="51974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0" imgW="2425700" imgH="292100" progId="Equation.DSMT4">
                  <p:embed/>
                </p:oleObj>
              </mc:Choice>
              <mc:Fallback>
                <p:oleObj name="Equation" r:id="rId10" imgW="2425700" imgH="2921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507" y="5864452"/>
                        <a:ext cx="51974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AutoShape 19"/>
          <p:cNvSpPr>
            <a:spLocks noChangeArrowheads="1"/>
          </p:cNvSpPr>
          <p:nvPr/>
        </p:nvSpPr>
        <p:spPr bwMode="auto">
          <a:xfrm>
            <a:off x="4313011" y="5331279"/>
            <a:ext cx="330200" cy="469900"/>
          </a:xfrm>
          <a:prstGeom prst="downArrow">
            <a:avLst>
              <a:gd name="adj1" fmla="val 50000"/>
              <a:gd name="adj2" fmla="val 3557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425" y="1237254"/>
            <a:ext cx="190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Two equations: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5551" y="5410201"/>
            <a:ext cx="1473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Multiply by </a:t>
            </a:r>
            <a:r>
              <a:rPr lang="en-US" sz="1600" dirty="0">
                <a:latin typeface="+mn-lt"/>
              </a:rPr>
              <a:t>1-</a:t>
            </a:r>
            <a:r>
              <a:rPr lang="en-US" sz="1600" i="1" dirty="0">
                <a:latin typeface="+mn-lt"/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F6E03-960D-B739-EA57-70C174BD4B62}"/>
              </a:ext>
            </a:extLst>
          </p:cNvPr>
          <p:cNvSpPr txBox="1"/>
          <p:nvPr/>
        </p:nvSpPr>
        <p:spPr>
          <a:xfrm>
            <a:off x="5421118" y="2022576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Goal:</a:t>
            </a:r>
            <a:r>
              <a:rPr lang="en-US" dirty="0"/>
              <a:t> Eliminate the reactance.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898650" y="1223963"/>
          <a:ext cx="51974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4" imgW="2425700" imgH="292100" progId="Equation.DSMT4">
                  <p:embed/>
                </p:oleObj>
              </mc:Choice>
              <mc:Fallback>
                <p:oleObj name="Equation" r:id="rId4" imgW="2425700" imgH="2921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1223963"/>
                        <a:ext cx="51974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2286000" y="2278063"/>
          <a:ext cx="42179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6" imgW="1968500" imgH="292100" progId="Equation.DSMT4">
                  <p:embed/>
                </p:oleObj>
              </mc:Choice>
              <mc:Fallback>
                <p:oleObj name="Equation" r:id="rId6" imgW="1968500" imgH="2921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78063"/>
                        <a:ext cx="42179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1449388" y="3446463"/>
          <a:ext cx="6069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8" imgW="2832100" imgH="279400" progId="Equation.DSMT4">
                  <p:embed/>
                </p:oleObj>
              </mc:Choice>
              <mc:Fallback>
                <p:oleObj name="Equation" r:id="rId8" imgW="2832100" imgH="2794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446463"/>
                        <a:ext cx="606901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3"/>
          <p:cNvGraphicFramePr>
            <a:graphicFrameLocks noChangeAspect="1"/>
          </p:cNvGraphicFramePr>
          <p:nvPr/>
        </p:nvGraphicFramePr>
        <p:xfrm>
          <a:off x="2019300" y="4576763"/>
          <a:ext cx="53609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10" imgW="2501900" imgH="279400" progId="Equation.DSMT4">
                  <p:embed/>
                </p:oleObj>
              </mc:Choice>
              <mc:Fallback>
                <p:oleObj name="Equation" r:id="rId10" imgW="2501900" imgH="2794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4576763"/>
                        <a:ext cx="53609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4"/>
          <p:cNvGraphicFramePr>
            <a:graphicFrameLocks noChangeAspect="1"/>
          </p:cNvGraphicFramePr>
          <p:nvPr/>
        </p:nvGraphicFramePr>
        <p:xfrm>
          <a:off x="2582863" y="5732463"/>
          <a:ext cx="40544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2" imgW="1892300" imgH="482600" progId="Equation.DSMT4">
                  <p:embed/>
                </p:oleObj>
              </mc:Choice>
              <mc:Fallback>
                <p:oleObj name="Equation" r:id="rId12" imgW="1892300" imgH="4826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5732463"/>
                        <a:ext cx="40544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412750" y="798513"/>
            <a:ext cx="28664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Algebraic simplification:</a:t>
            </a: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auto">
          <a:xfrm>
            <a:off x="4318000" y="1851025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6" name="AutoShape 17"/>
          <p:cNvSpPr>
            <a:spLocks noChangeArrowheads="1"/>
          </p:cNvSpPr>
          <p:nvPr/>
        </p:nvSpPr>
        <p:spPr bwMode="auto">
          <a:xfrm>
            <a:off x="4330700" y="2955925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7" name="AutoShape 18"/>
          <p:cNvSpPr>
            <a:spLocks noChangeArrowheads="1"/>
          </p:cNvSpPr>
          <p:nvPr/>
        </p:nvSpPr>
        <p:spPr bwMode="auto">
          <a:xfrm>
            <a:off x="4356100" y="4162425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08" name="AutoShape 19"/>
          <p:cNvSpPr>
            <a:spLocks noChangeArrowheads="1"/>
          </p:cNvSpPr>
          <p:nvPr/>
        </p:nvSpPr>
        <p:spPr bwMode="auto">
          <a:xfrm>
            <a:off x="4356100" y="5280025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3878" y="1885950"/>
            <a:ext cx="270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Simplify the right-hand side.</a:t>
            </a:r>
            <a:endParaRPr lang="en-US" sz="1600" i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2214" y="2990850"/>
            <a:ext cx="3544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Expand the </a:t>
            </a:r>
            <a:r>
              <a:rPr lang="en-US" sz="1600" dirty="0">
                <a:latin typeface="+mn-lt"/>
              </a:rPr>
              <a:t>(1-</a:t>
            </a:r>
            <a:r>
              <a:rPr lang="en-US" sz="1600" i="1" dirty="0">
                <a:latin typeface="+mn-lt"/>
              </a:rPr>
              <a:t>x</a:t>
            </a:r>
            <a:r>
              <a:rPr lang="en-US" sz="1600" dirty="0">
                <a:latin typeface="+mn-lt"/>
              </a:rPr>
              <a:t>)</a:t>
            </a:r>
            <a:r>
              <a:rPr lang="en-US" sz="1600" baseline="30000" dirty="0">
                <a:latin typeface="+mn-lt"/>
              </a:rPr>
              <a:t>2</a:t>
            </a:r>
            <a:r>
              <a:rPr lang="en-US" sz="1600" dirty="0"/>
              <a:t> term, collect terms.</a:t>
            </a:r>
            <a:endParaRPr lang="en-US" sz="16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1024" y="4162425"/>
            <a:ext cx="3985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Take the third term across the equal sign.</a:t>
            </a:r>
            <a:endParaRPr lang="en-US" sz="1600" i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4525" y="5295900"/>
            <a:ext cx="3230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Divide by the term in parenthesis.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00373"/>
              </p:ext>
            </p:extLst>
          </p:nvPr>
        </p:nvGraphicFramePr>
        <p:xfrm>
          <a:off x="1268413" y="861654"/>
          <a:ext cx="37750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4" imgW="1892300" imgH="482600" progId="Equation.DSMT4">
                  <p:embed/>
                </p:oleObj>
              </mc:Choice>
              <mc:Fallback>
                <p:oleObj name="Equation" r:id="rId4" imgW="1892300" imgH="4826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861654"/>
                        <a:ext cx="37750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4975"/>
              </p:ext>
            </p:extLst>
          </p:nvPr>
        </p:nvGraphicFramePr>
        <p:xfrm>
          <a:off x="803275" y="2425342"/>
          <a:ext cx="488473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6" imgW="2463800" imgH="508000" progId="Equation.DSMT4">
                  <p:embed/>
                </p:oleObj>
              </mc:Choice>
              <mc:Fallback>
                <p:oleObj name="Equation" r:id="rId6" imgW="2463800" imgH="5080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425342"/>
                        <a:ext cx="4884738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AutoShape 15"/>
          <p:cNvSpPr>
            <a:spLocks noChangeArrowheads="1"/>
          </p:cNvSpPr>
          <p:nvPr/>
        </p:nvSpPr>
        <p:spPr bwMode="auto">
          <a:xfrm>
            <a:off x="3149600" y="1982429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51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14779"/>
              </p:ext>
            </p:extLst>
          </p:nvPr>
        </p:nvGraphicFramePr>
        <p:xfrm>
          <a:off x="601663" y="3965217"/>
          <a:ext cx="554513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8" imgW="2908300" imgH="584200" progId="Equation.DSMT4">
                  <p:embed/>
                </p:oleObj>
              </mc:Choice>
              <mc:Fallback>
                <p:oleObj name="Equation" r:id="rId8" imgW="2908300" imgH="5842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3965217"/>
                        <a:ext cx="5545137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17"/>
          <p:cNvSpPr>
            <a:spLocks noChangeArrowheads="1"/>
          </p:cNvSpPr>
          <p:nvPr/>
        </p:nvSpPr>
        <p:spPr bwMode="auto">
          <a:xfrm>
            <a:off x="3136900" y="3481029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51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248913"/>
              </p:ext>
            </p:extLst>
          </p:nvPr>
        </p:nvGraphicFramePr>
        <p:xfrm>
          <a:off x="1468438" y="5538429"/>
          <a:ext cx="36322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0" imgW="1905000" imgH="571500" progId="Equation.DSMT4">
                  <p:embed/>
                </p:oleObj>
              </mc:Choice>
              <mc:Fallback>
                <p:oleObj name="Equation" r:id="rId10" imgW="1905000" imgH="5715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5538429"/>
                        <a:ext cx="36322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100000">
                                  <a:srgbClr val="A8A8A8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AutoShape 19"/>
          <p:cNvSpPr>
            <a:spLocks noChangeArrowheads="1"/>
          </p:cNvSpPr>
          <p:nvPr/>
        </p:nvSpPr>
        <p:spPr bwMode="auto">
          <a:xfrm>
            <a:off x="3143250" y="5112979"/>
            <a:ext cx="266700" cy="381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8FED75-DE40-4B24-B34D-4B6E6972FE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19350" y="133350"/>
            <a:ext cx="43815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 Smith Chart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0895" y="1963379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Complete the square.</a:t>
            </a:r>
            <a:endParaRPr lang="en-US" sz="1600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3478827"/>
            <a:ext cx="5492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Put the right-hand side terms over a common denominator.</a:t>
            </a:r>
            <a:endParaRPr lang="en-US" sz="1600" i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2127" y="5163779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Simplify the right-hand side.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9472</TotalTime>
  <Words>1198</Words>
  <Application>Microsoft Office PowerPoint</Application>
  <PresentationFormat>On-screen Show (4:3)</PresentationFormat>
  <Paragraphs>206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Symbol</vt:lpstr>
      <vt:lpstr>Times New Roman</vt:lpstr>
      <vt:lpstr>Wingdings</vt:lpstr>
      <vt:lpstr>Default Design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ramanzan</dc:creator>
  <cp:lastModifiedBy>Jackson, David R</cp:lastModifiedBy>
  <cp:revision>1012</cp:revision>
  <dcterms:created xsi:type="dcterms:W3CDTF">2006-03-03T17:51:21Z</dcterms:created>
  <dcterms:modified xsi:type="dcterms:W3CDTF">2023-10-04T00:08:36Z</dcterms:modified>
</cp:coreProperties>
</file>