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8" r:id="rId2"/>
    <p:sldId id="328" r:id="rId3"/>
    <p:sldId id="388" r:id="rId4"/>
    <p:sldId id="389" r:id="rId5"/>
    <p:sldId id="409" r:id="rId6"/>
    <p:sldId id="390" r:id="rId7"/>
    <p:sldId id="391" r:id="rId8"/>
    <p:sldId id="392" r:id="rId9"/>
    <p:sldId id="403" r:id="rId10"/>
    <p:sldId id="405" r:id="rId11"/>
    <p:sldId id="404" r:id="rId12"/>
    <p:sldId id="406" r:id="rId13"/>
    <p:sldId id="407" r:id="rId14"/>
    <p:sldId id="393" r:id="rId15"/>
    <p:sldId id="395" r:id="rId16"/>
    <p:sldId id="394" r:id="rId17"/>
    <p:sldId id="396" r:id="rId18"/>
    <p:sldId id="397" r:id="rId19"/>
    <p:sldId id="398" r:id="rId20"/>
    <p:sldId id="401" r:id="rId21"/>
    <p:sldId id="402" r:id="rId22"/>
    <p:sldId id="408" r:id="rId23"/>
    <p:sldId id="399" r:id="rId24"/>
    <p:sldId id="400" r:id="rId25"/>
    <p:sldId id="410" r:id="rId26"/>
    <p:sldId id="411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800080"/>
    <a:srgbClr val="CC00FF"/>
    <a:srgbClr val="CCFFFF"/>
    <a:srgbClr val="3333FF"/>
    <a:srgbClr val="FFDDFF"/>
    <a:srgbClr val="FFEFFF"/>
    <a:srgbClr val="FFCCFF"/>
    <a:srgbClr val="00FFFF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2" autoAdjust="0"/>
    <p:restoredTop sz="52886" autoAdjust="0"/>
  </p:normalViewPr>
  <p:slideViewPr>
    <p:cSldViewPr snapToGrid="0">
      <p:cViewPr varScale="1">
        <p:scale>
          <a:sx n="111" d="100"/>
          <a:sy n="111" d="100"/>
        </p:scale>
        <p:origin x="23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38"/>
    </p:cViewPr>
  </p:sorterViewPr>
  <p:notesViewPr>
    <p:cSldViewPr snapToGrid="0">
      <p:cViewPr varScale="1">
        <p:scale>
          <a:sx n="56" d="100"/>
          <a:sy n="56" d="100"/>
        </p:scale>
        <p:origin x="-1709" y="-101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70.e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12" Type="http://schemas.openxmlformats.org/officeDocument/2006/relationships/image" Target="../media/image82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1.wmf"/><Relationship Id="rId5" Type="http://schemas.openxmlformats.org/officeDocument/2006/relationships/image" Target="../media/image76.wmf"/><Relationship Id="rId10" Type="http://schemas.openxmlformats.org/officeDocument/2006/relationships/image" Target="../media/image80.wmf"/><Relationship Id="rId4" Type="http://schemas.openxmlformats.org/officeDocument/2006/relationships/image" Target="../media/image75.wmf"/><Relationship Id="rId9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5.wmf"/><Relationship Id="rId7" Type="http://schemas.openxmlformats.org/officeDocument/2006/relationships/image" Target="../media/image86.wmf"/><Relationship Id="rId12" Type="http://schemas.openxmlformats.org/officeDocument/2006/relationships/image" Target="../media/image91.e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17.wmf"/><Relationship Id="rId11" Type="http://schemas.openxmlformats.org/officeDocument/2006/relationships/image" Target="../media/image90.wmf"/><Relationship Id="rId5" Type="http://schemas.openxmlformats.org/officeDocument/2006/relationships/image" Target="../media/image79.wmf"/><Relationship Id="rId10" Type="http://schemas.openxmlformats.org/officeDocument/2006/relationships/image" Target="../media/image89.wmf"/><Relationship Id="rId4" Type="http://schemas.openxmlformats.org/officeDocument/2006/relationships/image" Target="../media/image78.wmf"/><Relationship Id="rId9" Type="http://schemas.openxmlformats.org/officeDocument/2006/relationships/image" Target="../media/image8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image" Target="../media/image103.wmf"/><Relationship Id="rId7" Type="http://schemas.openxmlformats.org/officeDocument/2006/relationships/image" Target="../media/image106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9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96.wmf"/><Relationship Id="rId1" Type="http://schemas.openxmlformats.org/officeDocument/2006/relationships/image" Target="../media/image108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96.wmf"/><Relationship Id="rId1" Type="http://schemas.openxmlformats.org/officeDocument/2006/relationships/image" Target="../media/image108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image" Target="../media/image114.wmf"/><Relationship Id="rId7" Type="http://schemas.openxmlformats.org/officeDocument/2006/relationships/image" Target="../media/image96.wmf"/><Relationship Id="rId12" Type="http://schemas.openxmlformats.org/officeDocument/2006/relationships/image" Target="../media/image120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11" Type="http://schemas.openxmlformats.org/officeDocument/2006/relationships/image" Target="../media/image119.wmf"/><Relationship Id="rId5" Type="http://schemas.openxmlformats.org/officeDocument/2006/relationships/image" Target="../media/image116.wmf"/><Relationship Id="rId10" Type="http://schemas.openxmlformats.org/officeDocument/2006/relationships/image" Target="../media/image118.wmf"/><Relationship Id="rId4" Type="http://schemas.openxmlformats.org/officeDocument/2006/relationships/image" Target="../media/image115.wmf"/><Relationship Id="rId9" Type="http://schemas.openxmlformats.org/officeDocument/2006/relationships/image" Target="../media/image11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13" Type="http://schemas.openxmlformats.org/officeDocument/2006/relationships/image" Target="../media/image133.wmf"/><Relationship Id="rId18" Type="http://schemas.openxmlformats.org/officeDocument/2006/relationships/image" Target="../media/image138.wmf"/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12" Type="http://schemas.openxmlformats.org/officeDocument/2006/relationships/image" Target="../media/image132.wmf"/><Relationship Id="rId17" Type="http://schemas.openxmlformats.org/officeDocument/2006/relationships/image" Target="../media/image137.wmf"/><Relationship Id="rId2" Type="http://schemas.openxmlformats.org/officeDocument/2006/relationships/image" Target="../media/image122.wmf"/><Relationship Id="rId16" Type="http://schemas.openxmlformats.org/officeDocument/2006/relationships/image" Target="../media/image136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11" Type="http://schemas.openxmlformats.org/officeDocument/2006/relationships/image" Target="../media/image131.wmf"/><Relationship Id="rId5" Type="http://schemas.openxmlformats.org/officeDocument/2006/relationships/image" Target="../media/image125.wmf"/><Relationship Id="rId15" Type="http://schemas.openxmlformats.org/officeDocument/2006/relationships/image" Target="../media/image135.wmf"/><Relationship Id="rId10" Type="http://schemas.openxmlformats.org/officeDocument/2006/relationships/image" Target="../media/image130.wmf"/><Relationship Id="rId4" Type="http://schemas.openxmlformats.org/officeDocument/2006/relationships/image" Target="../media/image124.wmf"/><Relationship Id="rId9" Type="http://schemas.openxmlformats.org/officeDocument/2006/relationships/image" Target="../media/image129.wmf"/><Relationship Id="rId14" Type="http://schemas.openxmlformats.org/officeDocument/2006/relationships/image" Target="../media/image13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7" Type="http://schemas.openxmlformats.org/officeDocument/2006/relationships/image" Target="../media/image145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5" Type="http://schemas.openxmlformats.org/officeDocument/2006/relationships/image" Target="../media/image143.wmf"/><Relationship Id="rId4" Type="http://schemas.openxmlformats.org/officeDocument/2006/relationships/image" Target="../media/image14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wmf"/><Relationship Id="rId3" Type="http://schemas.openxmlformats.org/officeDocument/2006/relationships/image" Target="../media/image148.wmf"/><Relationship Id="rId7" Type="http://schemas.openxmlformats.org/officeDocument/2006/relationships/image" Target="../media/image152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Relationship Id="rId6" Type="http://schemas.openxmlformats.org/officeDocument/2006/relationships/image" Target="../media/image151.wmf"/><Relationship Id="rId11" Type="http://schemas.openxmlformats.org/officeDocument/2006/relationships/image" Target="../media/image156.wmf"/><Relationship Id="rId5" Type="http://schemas.openxmlformats.org/officeDocument/2006/relationships/image" Target="../media/image150.wmf"/><Relationship Id="rId10" Type="http://schemas.openxmlformats.org/officeDocument/2006/relationships/image" Target="../media/image155.wmf"/><Relationship Id="rId4" Type="http://schemas.openxmlformats.org/officeDocument/2006/relationships/image" Target="../media/image149.wmf"/><Relationship Id="rId9" Type="http://schemas.openxmlformats.org/officeDocument/2006/relationships/image" Target="../media/image154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wmf"/><Relationship Id="rId3" Type="http://schemas.openxmlformats.org/officeDocument/2006/relationships/image" Target="../media/image109.wmf"/><Relationship Id="rId7" Type="http://schemas.openxmlformats.org/officeDocument/2006/relationships/image" Target="../media/image158.wmf"/><Relationship Id="rId2" Type="http://schemas.openxmlformats.org/officeDocument/2006/relationships/image" Target="../media/image96.wmf"/><Relationship Id="rId1" Type="http://schemas.openxmlformats.org/officeDocument/2006/relationships/image" Target="../media/image108.wmf"/><Relationship Id="rId6" Type="http://schemas.openxmlformats.org/officeDocument/2006/relationships/image" Target="../media/image157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wmf"/><Relationship Id="rId13" Type="http://schemas.openxmlformats.org/officeDocument/2006/relationships/image" Target="../media/image172.wmf"/><Relationship Id="rId18" Type="http://schemas.openxmlformats.org/officeDocument/2006/relationships/image" Target="../media/image177.wmf"/><Relationship Id="rId26" Type="http://schemas.openxmlformats.org/officeDocument/2006/relationships/image" Target="../media/image184.wmf"/><Relationship Id="rId3" Type="http://schemas.openxmlformats.org/officeDocument/2006/relationships/image" Target="../media/image162.wmf"/><Relationship Id="rId21" Type="http://schemas.openxmlformats.org/officeDocument/2006/relationships/image" Target="../media/image180.wmf"/><Relationship Id="rId7" Type="http://schemas.openxmlformats.org/officeDocument/2006/relationships/image" Target="../media/image166.wmf"/><Relationship Id="rId12" Type="http://schemas.openxmlformats.org/officeDocument/2006/relationships/image" Target="../media/image171.wmf"/><Relationship Id="rId17" Type="http://schemas.openxmlformats.org/officeDocument/2006/relationships/image" Target="../media/image176.wmf"/><Relationship Id="rId25" Type="http://schemas.openxmlformats.org/officeDocument/2006/relationships/image" Target="../media/image156.wmf"/><Relationship Id="rId2" Type="http://schemas.openxmlformats.org/officeDocument/2006/relationships/image" Target="../media/image161.wmf"/><Relationship Id="rId16" Type="http://schemas.openxmlformats.org/officeDocument/2006/relationships/image" Target="../media/image175.wmf"/><Relationship Id="rId20" Type="http://schemas.openxmlformats.org/officeDocument/2006/relationships/image" Target="../media/image179.wmf"/><Relationship Id="rId29" Type="http://schemas.openxmlformats.org/officeDocument/2006/relationships/image" Target="../media/image187.wmf"/><Relationship Id="rId1" Type="http://schemas.openxmlformats.org/officeDocument/2006/relationships/image" Target="../media/image160.wmf"/><Relationship Id="rId6" Type="http://schemas.openxmlformats.org/officeDocument/2006/relationships/image" Target="../media/image165.wmf"/><Relationship Id="rId11" Type="http://schemas.openxmlformats.org/officeDocument/2006/relationships/image" Target="../media/image170.wmf"/><Relationship Id="rId24" Type="http://schemas.openxmlformats.org/officeDocument/2006/relationships/image" Target="../media/image183.wmf"/><Relationship Id="rId5" Type="http://schemas.openxmlformats.org/officeDocument/2006/relationships/image" Target="../media/image164.wmf"/><Relationship Id="rId15" Type="http://schemas.openxmlformats.org/officeDocument/2006/relationships/image" Target="../media/image174.wmf"/><Relationship Id="rId23" Type="http://schemas.openxmlformats.org/officeDocument/2006/relationships/image" Target="../media/image182.wmf"/><Relationship Id="rId28" Type="http://schemas.openxmlformats.org/officeDocument/2006/relationships/image" Target="../media/image186.wmf"/><Relationship Id="rId10" Type="http://schemas.openxmlformats.org/officeDocument/2006/relationships/image" Target="../media/image169.wmf"/><Relationship Id="rId19" Type="http://schemas.openxmlformats.org/officeDocument/2006/relationships/image" Target="../media/image178.wmf"/><Relationship Id="rId4" Type="http://schemas.openxmlformats.org/officeDocument/2006/relationships/image" Target="../media/image163.wmf"/><Relationship Id="rId9" Type="http://schemas.openxmlformats.org/officeDocument/2006/relationships/image" Target="../media/image168.wmf"/><Relationship Id="rId14" Type="http://schemas.openxmlformats.org/officeDocument/2006/relationships/image" Target="../media/image173.wmf"/><Relationship Id="rId22" Type="http://schemas.openxmlformats.org/officeDocument/2006/relationships/image" Target="../media/image181.wmf"/><Relationship Id="rId27" Type="http://schemas.openxmlformats.org/officeDocument/2006/relationships/image" Target="../media/image185.wmf"/><Relationship Id="rId30" Type="http://schemas.openxmlformats.org/officeDocument/2006/relationships/image" Target="../media/image188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13" Type="http://schemas.openxmlformats.org/officeDocument/2006/relationships/image" Target="../media/image196.wmf"/><Relationship Id="rId18" Type="http://schemas.openxmlformats.org/officeDocument/2006/relationships/image" Target="../media/image171.wmf"/><Relationship Id="rId3" Type="http://schemas.openxmlformats.org/officeDocument/2006/relationships/image" Target="../media/image173.wmf"/><Relationship Id="rId21" Type="http://schemas.openxmlformats.org/officeDocument/2006/relationships/image" Target="../media/image200.wmf"/><Relationship Id="rId7" Type="http://schemas.openxmlformats.org/officeDocument/2006/relationships/image" Target="../media/image160.wmf"/><Relationship Id="rId12" Type="http://schemas.openxmlformats.org/officeDocument/2006/relationships/image" Target="../media/image195.wmf"/><Relationship Id="rId17" Type="http://schemas.openxmlformats.org/officeDocument/2006/relationships/image" Target="../media/image197.wmf"/><Relationship Id="rId2" Type="http://schemas.openxmlformats.org/officeDocument/2006/relationships/image" Target="../media/image172.wmf"/><Relationship Id="rId16" Type="http://schemas.openxmlformats.org/officeDocument/2006/relationships/image" Target="../media/image169.wmf"/><Relationship Id="rId20" Type="http://schemas.openxmlformats.org/officeDocument/2006/relationships/image" Target="../media/image199.wmf"/><Relationship Id="rId1" Type="http://schemas.openxmlformats.org/officeDocument/2006/relationships/image" Target="../media/image190.wmf"/><Relationship Id="rId6" Type="http://schemas.openxmlformats.org/officeDocument/2006/relationships/image" Target="../media/image192.wmf"/><Relationship Id="rId11" Type="http://schemas.openxmlformats.org/officeDocument/2006/relationships/image" Target="../media/image194.wmf"/><Relationship Id="rId5" Type="http://schemas.openxmlformats.org/officeDocument/2006/relationships/image" Target="../media/image191.wmf"/><Relationship Id="rId15" Type="http://schemas.openxmlformats.org/officeDocument/2006/relationships/image" Target="../media/image168.wmf"/><Relationship Id="rId10" Type="http://schemas.openxmlformats.org/officeDocument/2006/relationships/image" Target="../media/image193.wmf"/><Relationship Id="rId19" Type="http://schemas.openxmlformats.org/officeDocument/2006/relationships/image" Target="../media/image198.wmf"/><Relationship Id="rId4" Type="http://schemas.openxmlformats.org/officeDocument/2006/relationships/image" Target="../media/image174.wmf"/><Relationship Id="rId9" Type="http://schemas.openxmlformats.org/officeDocument/2006/relationships/image" Target="../media/image162.wmf"/><Relationship Id="rId14" Type="http://schemas.openxmlformats.org/officeDocument/2006/relationships/image" Target="../media/image167.wmf"/><Relationship Id="rId22" Type="http://schemas.openxmlformats.org/officeDocument/2006/relationships/image" Target="../media/image20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4.wmf"/><Relationship Id="rId2" Type="http://schemas.openxmlformats.org/officeDocument/2006/relationships/image" Target="../media/image203.wmf"/><Relationship Id="rId1" Type="http://schemas.openxmlformats.org/officeDocument/2006/relationships/image" Target="../media/image202.wmf"/><Relationship Id="rId4" Type="http://schemas.openxmlformats.org/officeDocument/2006/relationships/image" Target="../media/image20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7.wmf"/><Relationship Id="rId1" Type="http://schemas.openxmlformats.org/officeDocument/2006/relationships/image" Target="../media/image20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23.wmf"/><Relationship Id="rId7" Type="http://schemas.openxmlformats.org/officeDocument/2006/relationships/image" Target="../media/image16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24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1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17.wmf"/><Relationship Id="rId1" Type="http://schemas.openxmlformats.org/officeDocument/2006/relationships/image" Target="../media/image26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0.wmf"/><Relationship Id="rId5" Type="http://schemas.openxmlformats.org/officeDocument/2006/relationships/image" Target="../media/image17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0.wmf"/><Relationship Id="rId3" Type="http://schemas.openxmlformats.org/officeDocument/2006/relationships/image" Target="../media/image43.wmf"/><Relationship Id="rId7" Type="http://schemas.openxmlformats.org/officeDocument/2006/relationships/image" Target="../media/image38.wmf"/><Relationship Id="rId12" Type="http://schemas.openxmlformats.org/officeDocument/2006/relationships/image" Target="../media/image49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image" Target="../media/image17.wmf"/><Relationship Id="rId4" Type="http://schemas.openxmlformats.org/officeDocument/2006/relationships/image" Target="../media/image44.wmf"/><Relationship Id="rId9" Type="http://schemas.openxmlformats.org/officeDocument/2006/relationships/image" Target="../media/image16.wmf"/><Relationship Id="rId1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9.wmf"/><Relationship Id="rId7" Type="http://schemas.openxmlformats.org/officeDocument/2006/relationships/image" Target="../media/image55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54.wmf"/><Relationship Id="rId5" Type="http://schemas.openxmlformats.org/officeDocument/2006/relationships/image" Target="../media/image17.wmf"/><Relationship Id="rId4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7FBB16E5-89F6-4B53-A6D4-AC459606E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39803157-3094-459C-AFB1-51896DE64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2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39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8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7DE670-1E66-4104-98B2-5AD46DCAD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7DE670-1E66-4104-98B2-5AD46DCAD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7DE670-1E66-4104-98B2-5AD46DCAD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7DE670-1E66-4104-98B2-5AD46DCAD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7DE670-1E66-4104-98B2-5AD46DCAD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7DE670-1E66-4104-98B2-5AD46DCAD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7DE670-1E66-4104-98B2-5AD46DCAD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7DE670-1E66-4104-98B2-5AD46DCAD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7DE670-1E66-4104-98B2-5AD46DCAD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7DE670-1E66-4104-98B2-5AD46DCAD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7DE670-1E66-4104-98B2-5AD46DCAD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7DE670-1E66-4104-98B2-5AD46DCAD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17.wmf"/><Relationship Id="rId18" Type="http://schemas.openxmlformats.org/officeDocument/2006/relationships/image" Target="../media/image55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75.bin"/><Relationship Id="rId1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7.bin"/><Relationship Id="rId20" Type="http://schemas.openxmlformats.org/officeDocument/2006/relationships/image" Target="../media/image56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53.wmf"/><Relationship Id="rId5" Type="http://schemas.openxmlformats.org/officeDocument/2006/relationships/image" Target="../media/image57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74.bin"/><Relationship Id="rId19" Type="http://schemas.openxmlformats.org/officeDocument/2006/relationships/oleObject" Target="../embeddings/oleObject79.bin"/><Relationship Id="rId4" Type="http://schemas.openxmlformats.org/officeDocument/2006/relationships/oleObject" Target="../embeddings/oleObject71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7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66.wmf"/><Relationship Id="rId26" Type="http://schemas.openxmlformats.org/officeDocument/2006/relationships/image" Target="../media/image70.emf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88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86.bin"/><Relationship Id="rId25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83.bin"/><Relationship Id="rId24" Type="http://schemas.openxmlformats.org/officeDocument/2006/relationships/image" Target="../media/image69.wmf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23" Type="http://schemas.openxmlformats.org/officeDocument/2006/relationships/oleObject" Target="../embeddings/oleObject89.bin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87.bin"/><Relationship Id="rId4" Type="http://schemas.openxmlformats.org/officeDocument/2006/relationships/image" Target="../media/image71.png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64.wmf"/><Relationship Id="rId22" Type="http://schemas.openxmlformats.org/officeDocument/2006/relationships/image" Target="../media/image6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image" Target="../media/image76.wmf"/><Relationship Id="rId18" Type="http://schemas.openxmlformats.org/officeDocument/2006/relationships/oleObject" Target="../embeddings/oleObject98.bin"/><Relationship Id="rId26" Type="http://schemas.openxmlformats.org/officeDocument/2006/relationships/oleObject" Target="../embeddings/oleObject102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17.wmf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95.bin"/><Relationship Id="rId17" Type="http://schemas.openxmlformats.org/officeDocument/2006/relationships/image" Target="../media/image78.wmf"/><Relationship Id="rId25" Type="http://schemas.openxmlformats.org/officeDocument/2006/relationships/image" Target="../media/image8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7.bin"/><Relationship Id="rId20" Type="http://schemas.openxmlformats.org/officeDocument/2006/relationships/oleObject" Target="../embeddings/oleObject99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75.wmf"/><Relationship Id="rId24" Type="http://schemas.openxmlformats.org/officeDocument/2006/relationships/oleObject" Target="../embeddings/oleObject101.bin"/><Relationship Id="rId5" Type="http://schemas.openxmlformats.org/officeDocument/2006/relationships/image" Target="../media/image72.wmf"/><Relationship Id="rId15" Type="http://schemas.openxmlformats.org/officeDocument/2006/relationships/image" Target="../media/image77.wmf"/><Relationship Id="rId23" Type="http://schemas.openxmlformats.org/officeDocument/2006/relationships/image" Target="../media/image80.wmf"/><Relationship Id="rId10" Type="http://schemas.openxmlformats.org/officeDocument/2006/relationships/oleObject" Target="../embeddings/oleObject94.bin"/><Relationship Id="rId19" Type="http://schemas.openxmlformats.org/officeDocument/2006/relationships/image" Target="../media/image79.wmf"/><Relationship Id="rId4" Type="http://schemas.openxmlformats.org/officeDocument/2006/relationships/oleObject" Target="../embeddings/oleObject91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96.bin"/><Relationship Id="rId22" Type="http://schemas.openxmlformats.org/officeDocument/2006/relationships/oleObject" Target="../embeddings/oleObject100.bin"/><Relationship Id="rId27" Type="http://schemas.openxmlformats.org/officeDocument/2006/relationships/image" Target="../media/image8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110.bin"/><Relationship Id="rId26" Type="http://schemas.openxmlformats.org/officeDocument/2006/relationships/oleObject" Target="../embeddings/oleObject114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88.wmf"/><Relationship Id="rId7" Type="http://schemas.openxmlformats.org/officeDocument/2006/relationships/image" Target="../media/image84.wmf"/><Relationship Id="rId12" Type="http://schemas.openxmlformats.org/officeDocument/2006/relationships/oleObject" Target="../embeddings/oleObject107.bin"/><Relationship Id="rId17" Type="http://schemas.openxmlformats.org/officeDocument/2006/relationships/image" Target="../media/image86.wmf"/><Relationship Id="rId25" Type="http://schemas.openxmlformats.org/officeDocument/2006/relationships/image" Target="../media/image9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9.bin"/><Relationship Id="rId20" Type="http://schemas.openxmlformats.org/officeDocument/2006/relationships/oleObject" Target="../embeddings/oleObject111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78.wmf"/><Relationship Id="rId24" Type="http://schemas.openxmlformats.org/officeDocument/2006/relationships/oleObject" Target="../embeddings/oleObject113.bin"/><Relationship Id="rId5" Type="http://schemas.openxmlformats.org/officeDocument/2006/relationships/image" Target="../media/image83.wmf"/><Relationship Id="rId15" Type="http://schemas.openxmlformats.org/officeDocument/2006/relationships/image" Target="../media/image17.wmf"/><Relationship Id="rId23" Type="http://schemas.openxmlformats.org/officeDocument/2006/relationships/image" Target="../media/image89.wmf"/><Relationship Id="rId10" Type="http://schemas.openxmlformats.org/officeDocument/2006/relationships/oleObject" Target="../embeddings/oleObject106.bin"/><Relationship Id="rId19" Type="http://schemas.openxmlformats.org/officeDocument/2006/relationships/image" Target="../media/image87.wmf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85.wmf"/><Relationship Id="rId14" Type="http://schemas.openxmlformats.org/officeDocument/2006/relationships/oleObject" Target="../embeddings/oleObject108.bin"/><Relationship Id="rId22" Type="http://schemas.openxmlformats.org/officeDocument/2006/relationships/oleObject" Target="../embeddings/oleObject112.bin"/><Relationship Id="rId27" Type="http://schemas.openxmlformats.org/officeDocument/2006/relationships/image" Target="../media/image91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13" Type="http://schemas.openxmlformats.org/officeDocument/2006/relationships/image" Target="../media/image96.wmf"/><Relationship Id="rId18" Type="http://schemas.openxmlformats.org/officeDocument/2006/relationships/oleObject" Target="../embeddings/oleObject122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100.wmf"/><Relationship Id="rId7" Type="http://schemas.openxmlformats.org/officeDocument/2006/relationships/image" Target="../media/image93.wmf"/><Relationship Id="rId12" Type="http://schemas.openxmlformats.org/officeDocument/2006/relationships/oleObject" Target="../embeddings/oleObject119.bin"/><Relationship Id="rId17" Type="http://schemas.openxmlformats.org/officeDocument/2006/relationships/image" Target="../media/image9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1.bin"/><Relationship Id="rId20" Type="http://schemas.openxmlformats.org/officeDocument/2006/relationships/oleObject" Target="../embeddings/oleObject123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16.bin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5" Type="http://schemas.openxmlformats.org/officeDocument/2006/relationships/image" Target="../media/image97.wmf"/><Relationship Id="rId10" Type="http://schemas.openxmlformats.org/officeDocument/2006/relationships/oleObject" Target="../embeddings/oleObject118.bin"/><Relationship Id="rId19" Type="http://schemas.openxmlformats.org/officeDocument/2006/relationships/image" Target="../media/image99.wmf"/><Relationship Id="rId4" Type="http://schemas.openxmlformats.org/officeDocument/2006/relationships/oleObject" Target="../embeddings/oleObject115.bin"/><Relationship Id="rId9" Type="http://schemas.openxmlformats.org/officeDocument/2006/relationships/image" Target="../media/image94.wmf"/><Relationship Id="rId14" Type="http://schemas.openxmlformats.org/officeDocument/2006/relationships/oleObject" Target="../embeddings/oleObject12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image" Target="../media/image105.wmf"/><Relationship Id="rId18" Type="http://schemas.openxmlformats.org/officeDocument/2006/relationships/oleObject" Target="../embeddings/oleObject131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02.wmf"/><Relationship Id="rId12" Type="http://schemas.openxmlformats.org/officeDocument/2006/relationships/oleObject" Target="../embeddings/oleObject128.bin"/><Relationship Id="rId17" Type="http://schemas.openxmlformats.org/officeDocument/2006/relationships/image" Target="../media/image10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0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25.bin"/><Relationship Id="rId11" Type="http://schemas.openxmlformats.org/officeDocument/2006/relationships/image" Target="../media/image104.wmf"/><Relationship Id="rId5" Type="http://schemas.openxmlformats.org/officeDocument/2006/relationships/image" Target="../media/image101.wmf"/><Relationship Id="rId15" Type="http://schemas.openxmlformats.org/officeDocument/2006/relationships/image" Target="../media/image96.wmf"/><Relationship Id="rId10" Type="http://schemas.openxmlformats.org/officeDocument/2006/relationships/oleObject" Target="../embeddings/oleObject127.bin"/><Relationship Id="rId19" Type="http://schemas.openxmlformats.org/officeDocument/2006/relationships/image" Target="../media/image107.wmf"/><Relationship Id="rId4" Type="http://schemas.openxmlformats.org/officeDocument/2006/relationships/oleObject" Target="../embeddings/oleObject124.bin"/><Relationship Id="rId9" Type="http://schemas.openxmlformats.org/officeDocument/2006/relationships/image" Target="../media/image103.wmf"/><Relationship Id="rId14" Type="http://schemas.openxmlformats.org/officeDocument/2006/relationships/oleObject" Target="../embeddings/oleObject12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13" Type="http://schemas.openxmlformats.org/officeDocument/2006/relationships/image" Target="../media/image111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6.wmf"/><Relationship Id="rId12" Type="http://schemas.openxmlformats.org/officeDocument/2006/relationships/oleObject" Target="../embeddings/oleObject1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33.bin"/><Relationship Id="rId11" Type="http://schemas.openxmlformats.org/officeDocument/2006/relationships/image" Target="../media/image110.wmf"/><Relationship Id="rId5" Type="http://schemas.openxmlformats.org/officeDocument/2006/relationships/image" Target="../media/image108.wmf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32.bin"/><Relationship Id="rId9" Type="http://schemas.openxmlformats.org/officeDocument/2006/relationships/image" Target="../media/image10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13" Type="http://schemas.openxmlformats.org/officeDocument/2006/relationships/image" Target="../media/image111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96.wmf"/><Relationship Id="rId12" Type="http://schemas.openxmlformats.org/officeDocument/2006/relationships/oleObject" Target="../embeddings/oleObject1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38.bin"/><Relationship Id="rId11" Type="http://schemas.openxmlformats.org/officeDocument/2006/relationships/image" Target="../media/image110.wmf"/><Relationship Id="rId5" Type="http://schemas.openxmlformats.org/officeDocument/2006/relationships/image" Target="../media/image108.wmf"/><Relationship Id="rId10" Type="http://schemas.openxmlformats.org/officeDocument/2006/relationships/oleObject" Target="../embeddings/oleObject140.bin"/><Relationship Id="rId4" Type="http://schemas.openxmlformats.org/officeDocument/2006/relationships/oleObject" Target="../embeddings/oleObject137.bin"/><Relationship Id="rId9" Type="http://schemas.openxmlformats.org/officeDocument/2006/relationships/image" Target="../media/image10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13" Type="http://schemas.openxmlformats.org/officeDocument/2006/relationships/image" Target="../media/image116.wmf"/><Relationship Id="rId18" Type="http://schemas.openxmlformats.org/officeDocument/2006/relationships/oleObject" Target="../embeddings/oleObject149.bin"/><Relationship Id="rId26" Type="http://schemas.openxmlformats.org/officeDocument/2006/relationships/oleObject" Target="../embeddings/oleObject153.bin"/><Relationship Id="rId3" Type="http://schemas.openxmlformats.org/officeDocument/2006/relationships/notesSlide" Target="../notesSlides/notesSlide18.xml"/><Relationship Id="rId21" Type="http://schemas.openxmlformats.org/officeDocument/2006/relationships/image" Target="../media/image110.wmf"/><Relationship Id="rId7" Type="http://schemas.openxmlformats.org/officeDocument/2006/relationships/image" Target="../media/image113.wmf"/><Relationship Id="rId12" Type="http://schemas.openxmlformats.org/officeDocument/2006/relationships/oleObject" Target="../embeddings/oleObject146.bin"/><Relationship Id="rId17" Type="http://schemas.openxmlformats.org/officeDocument/2006/relationships/image" Target="../media/image96.wmf"/><Relationship Id="rId25" Type="http://schemas.openxmlformats.org/officeDocument/2006/relationships/image" Target="../media/image1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8.bin"/><Relationship Id="rId20" Type="http://schemas.openxmlformats.org/officeDocument/2006/relationships/oleObject" Target="../embeddings/oleObject150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43.bin"/><Relationship Id="rId11" Type="http://schemas.openxmlformats.org/officeDocument/2006/relationships/image" Target="../media/image115.wmf"/><Relationship Id="rId24" Type="http://schemas.openxmlformats.org/officeDocument/2006/relationships/oleObject" Target="../embeddings/oleObject152.bin"/><Relationship Id="rId5" Type="http://schemas.openxmlformats.org/officeDocument/2006/relationships/image" Target="../media/image112.wmf"/><Relationship Id="rId15" Type="http://schemas.openxmlformats.org/officeDocument/2006/relationships/image" Target="../media/image117.wmf"/><Relationship Id="rId23" Type="http://schemas.openxmlformats.org/officeDocument/2006/relationships/image" Target="../media/image118.wmf"/><Relationship Id="rId10" Type="http://schemas.openxmlformats.org/officeDocument/2006/relationships/oleObject" Target="../embeddings/oleObject145.bin"/><Relationship Id="rId19" Type="http://schemas.openxmlformats.org/officeDocument/2006/relationships/image" Target="../media/image109.wmf"/><Relationship Id="rId4" Type="http://schemas.openxmlformats.org/officeDocument/2006/relationships/oleObject" Target="../embeddings/oleObject142.bin"/><Relationship Id="rId9" Type="http://schemas.openxmlformats.org/officeDocument/2006/relationships/image" Target="../media/image114.wmf"/><Relationship Id="rId14" Type="http://schemas.openxmlformats.org/officeDocument/2006/relationships/oleObject" Target="../embeddings/oleObject147.bin"/><Relationship Id="rId22" Type="http://schemas.openxmlformats.org/officeDocument/2006/relationships/oleObject" Target="../embeddings/oleObject151.bin"/><Relationship Id="rId27" Type="http://schemas.openxmlformats.org/officeDocument/2006/relationships/image" Target="../media/image120.wmf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58.bin"/><Relationship Id="rId18" Type="http://schemas.openxmlformats.org/officeDocument/2006/relationships/image" Target="../media/image127.wmf"/><Relationship Id="rId26" Type="http://schemas.openxmlformats.org/officeDocument/2006/relationships/image" Target="../media/image131.wmf"/><Relationship Id="rId39" Type="http://schemas.openxmlformats.org/officeDocument/2006/relationships/oleObject" Target="../embeddings/oleObject171.bin"/><Relationship Id="rId21" Type="http://schemas.openxmlformats.org/officeDocument/2006/relationships/oleObject" Target="../embeddings/oleObject162.bin"/><Relationship Id="rId34" Type="http://schemas.openxmlformats.org/officeDocument/2006/relationships/image" Target="../media/image135.wmf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124.wmf"/><Relationship Id="rId17" Type="http://schemas.openxmlformats.org/officeDocument/2006/relationships/oleObject" Target="../embeddings/oleObject160.bin"/><Relationship Id="rId25" Type="http://schemas.openxmlformats.org/officeDocument/2006/relationships/oleObject" Target="../embeddings/oleObject164.bin"/><Relationship Id="rId33" Type="http://schemas.openxmlformats.org/officeDocument/2006/relationships/oleObject" Target="../embeddings/oleObject168.bin"/><Relationship Id="rId38" Type="http://schemas.openxmlformats.org/officeDocument/2006/relationships/image" Target="../media/image13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6.wmf"/><Relationship Id="rId20" Type="http://schemas.openxmlformats.org/officeDocument/2006/relationships/image" Target="../media/image128.wmf"/><Relationship Id="rId29" Type="http://schemas.openxmlformats.org/officeDocument/2006/relationships/oleObject" Target="../embeddings/oleObject166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1.png"/><Relationship Id="rId11" Type="http://schemas.openxmlformats.org/officeDocument/2006/relationships/oleObject" Target="../embeddings/oleObject157.bin"/><Relationship Id="rId24" Type="http://schemas.openxmlformats.org/officeDocument/2006/relationships/image" Target="../media/image130.wmf"/><Relationship Id="rId32" Type="http://schemas.openxmlformats.org/officeDocument/2006/relationships/image" Target="../media/image134.wmf"/><Relationship Id="rId37" Type="http://schemas.openxmlformats.org/officeDocument/2006/relationships/oleObject" Target="../embeddings/oleObject170.bin"/><Relationship Id="rId40" Type="http://schemas.openxmlformats.org/officeDocument/2006/relationships/image" Target="../media/image138.wmf"/><Relationship Id="rId5" Type="http://schemas.openxmlformats.org/officeDocument/2006/relationships/image" Target="../media/image121.wmf"/><Relationship Id="rId15" Type="http://schemas.openxmlformats.org/officeDocument/2006/relationships/oleObject" Target="../embeddings/oleObject159.bin"/><Relationship Id="rId23" Type="http://schemas.openxmlformats.org/officeDocument/2006/relationships/oleObject" Target="../embeddings/oleObject163.bin"/><Relationship Id="rId28" Type="http://schemas.openxmlformats.org/officeDocument/2006/relationships/image" Target="../media/image132.wmf"/><Relationship Id="rId36" Type="http://schemas.openxmlformats.org/officeDocument/2006/relationships/image" Target="../media/image136.wmf"/><Relationship Id="rId10" Type="http://schemas.openxmlformats.org/officeDocument/2006/relationships/image" Target="../media/image123.wmf"/><Relationship Id="rId19" Type="http://schemas.openxmlformats.org/officeDocument/2006/relationships/oleObject" Target="../embeddings/oleObject161.bin"/><Relationship Id="rId31" Type="http://schemas.openxmlformats.org/officeDocument/2006/relationships/oleObject" Target="../embeddings/oleObject167.bin"/><Relationship Id="rId4" Type="http://schemas.openxmlformats.org/officeDocument/2006/relationships/oleObject" Target="../embeddings/oleObject154.bin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125.wmf"/><Relationship Id="rId22" Type="http://schemas.openxmlformats.org/officeDocument/2006/relationships/image" Target="../media/image129.wmf"/><Relationship Id="rId27" Type="http://schemas.openxmlformats.org/officeDocument/2006/relationships/oleObject" Target="../embeddings/oleObject165.bin"/><Relationship Id="rId30" Type="http://schemas.openxmlformats.org/officeDocument/2006/relationships/image" Target="../media/image133.wmf"/><Relationship Id="rId35" Type="http://schemas.openxmlformats.org/officeDocument/2006/relationships/oleObject" Target="../embeddings/oleObject169.bin"/><Relationship Id="rId8" Type="http://schemas.openxmlformats.org/officeDocument/2006/relationships/image" Target="../media/image122.wmf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4.bin"/><Relationship Id="rId13" Type="http://schemas.openxmlformats.org/officeDocument/2006/relationships/image" Target="../media/image143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40.wmf"/><Relationship Id="rId12" Type="http://schemas.openxmlformats.org/officeDocument/2006/relationships/oleObject" Target="../embeddings/oleObject176.bin"/><Relationship Id="rId17" Type="http://schemas.openxmlformats.org/officeDocument/2006/relationships/image" Target="../media/image14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8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73.bin"/><Relationship Id="rId11" Type="http://schemas.openxmlformats.org/officeDocument/2006/relationships/image" Target="../media/image142.wmf"/><Relationship Id="rId5" Type="http://schemas.openxmlformats.org/officeDocument/2006/relationships/image" Target="../media/image139.wmf"/><Relationship Id="rId15" Type="http://schemas.openxmlformats.org/officeDocument/2006/relationships/image" Target="../media/image144.wmf"/><Relationship Id="rId10" Type="http://schemas.openxmlformats.org/officeDocument/2006/relationships/oleObject" Target="../embeddings/oleObject175.bin"/><Relationship Id="rId4" Type="http://schemas.openxmlformats.org/officeDocument/2006/relationships/oleObject" Target="../embeddings/oleObject172.bin"/><Relationship Id="rId9" Type="http://schemas.openxmlformats.org/officeDocument/2006/relationships/image" Target="../media/image141.wmf"/><Relationship Id="rId14" Type="http://schemas.openxmlformats.org/officeDocument/2006/relationships/oleObject" Target="../embeddings/oleObject17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13" Type="http://schemas.openxmlformats.org/officeDocument/2006/relationships/image" Target="../media/image150.wmf"/><Relationship Id="rId18" Type="http://schemas.openxmlformats.org/officeDocument/2006/relationships/image" Target="../media/image152.wmf"/><Relationship Id="rId26" Type="http://schemas.openxmlformats.org/officeDocument/2006/relationships/image" Target="../media/image156.wmf"/><Relationship Id="rId3" Type="http://schemas.openxmlformats.org/officeDocument/2006/relationships/notesSlide" Target="../notesSlides/notesSlide21.xml"/><Relationship Id="rId21" Type="http://schemas.openxmlformats.org/officeDocument/2006/relationships/oleObject" Target="../embeddings/oleObject187.bin"/><Relationship Id="rId7" Type="http://schemas.openxmlformats.org/officeDocument/2006/relationships/image" Target="../media/image147.wmf"/><Relationship Id="rId12" Type="http://schemas.openxmlformats.org/officeDocument/2006/relationships/oleObject" Target="../embeddings/oleObject183.bin"/><Relationship Id="rId17" Type="http://schemas.openxmlformats.org/officeDocument/2006/relationships/oleObject" Target="../embeddings/oleObject185.bin"/><Relationship Id="rId25" Type="http://schemas.openxmlformats.org/officeDocument/2006/relationships/oleObject" Target="../embeddings/oleObject18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1.wmf"/><Relationship Id="rId20" Type="http://schemas.openxmlformats.org/officeDocument/2006/relationships/image" Target="../media/image153.wmf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80.bin"/><Relationship Id="rId11" Type="http://schemas.openxmlformats.org/officeDocument/2006/relationships/image" Target="../media/image149.wmf"/><Relationship Id="rId24" Type="http://schemas.openxmlformats.org/officeDocument/2006/relationships/image" Target="../media/image155.wmf"/><Relationship Id="rId5" Type="http://schemas.openxmlformats.org/officeDocument/2006/relationships/image" Target="../media/image146.wmf"/><Relationship Id="rId15" Type="http://schemas.openxmlformats.org/officeDocument/2006/relationships/oleObject" Target="../embeddings/oleObject184.bin"/><Relationship Id="rId23" Type="http://schemas.openxmlformats.org/officeDocument/2006/relationships/oleObject" Target="../embeddings/oleObject188.bin"/><Relationship Id="rId10" Type="http://schemas.openxmlformats.org/officeDocument/2006/relationships/oleObject" Target="../embeddings/oleObject182.bin"/><Relationship Id="rId19" Type="http://schemas.openxmlformats.org/officeDocument/2006/relationships/oleObject" Target="../embeddings/oleObject186.bin"/><Relationship Id="rId4" Type="http://schemas.openxmlformats.org/officeDocument/2006/relationships/oleObject" Target="../embeddings/oleObject179.bin"/><Relationship Id="rId9" Type="http://schemas.openxmlformats.org/officeDocument/2006/relationships/image" Target="../media/image148.wmf"/><Relationship Id="rId14" Type="http://schemas.openxmlformats.org/officeDocument/2006/relationships/image" Target="../media/image71.png"/><Relationship Id="rId22" Type="http://schemas.openxmlformats.org/officeDocument/2006/relationships/image" Target="../media/image15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2.bin"/><Relationship Id="rId13" Type="http://schemas.openxmlformats.org/officeDocument/2006/relationships/image" Target="../media/image111.wmf"/><Relationship Id="rId18" Type="http://schemas.openxmlformats.org/officeDocument/2006/relationships/oleObject" Target="../embeddings/oleObject197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96.wmf"/><Relationship Id="rId12" Type="http://schemas.openxmlformats.org/officeDocument/2006/relationships/oleObject" Target="../embeddings/oleObject194.bin"/><Relationship Id="rId17" Type="http://schemas.openxmlformats.org/officeDocument/2006/relationships/image" Target="../media/image15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6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91.bin"/><Relationship Id="rId11" Type="http://schemas.openxmlformats.org/officeDocument/2006/relationships/image" Target="../media/image110.wmf"/><Relationship Id="rId5" Type="http://schemas.openxmlformats.org/officeDocument/2006/relationships/image" Target="../media/image108.wmf"/><Relationship Id="rId15" Type="http://schemas.openxmlformats.org/officeDocument/2006/relationships/image" Target="../media/image157.wmf"/><Relationship Id="rId10" Type="http://schemas.openxmlformats.org/officeDocument/2006/relationships/oleObject" Target="../embeddings/oleObject193.bin"/><Relationship Id="rId19" Type="http://schemas.openxmlformats.org/officeDocument/2006/relationships/image" Target="../media/image159.wmf"/><Relationship Id="rId4" Type="http://schemas.openxmlformats.org/officeDocument/2006/relationships/oleObject" Target="../embeddings/oleObject190.bin"/><Relationship Id="rId9" Type="http://schemas.openxmlformats.org/officeDocument/2006/relationships/image" Target="../media/image109.wmf"/><Relationship Id="rId14" Type="http://schemas.openxmlformats.org/officeDocument/2006/relationships/oleObject" Target="../embeddings/oleObject195.bin"/></Relationships>
</file>

<file path=ppt/slides/_rels/slide2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70.wmf"/><Relationship Id="rId21" Type="http://schemas.openxmlformats.org/officeDocument/2006/relationships/oleObject" Target="../embeddings/oleObject207.bin"/><Relationship Id="rId34" Type="http://schemas.openxmlformats.org/officeDocument/2006/relationships/oleObject" Target="../embeddings/oleObject213.bin"/><Relationship Id="rId42" Type="http://schemas.openxmlformats.org/officeDocument/2006/relationships/image" Target="../media/image177.wmf"/><Relationship Id="rId47" Type="http://schemas.openxmlformats.org/officeDocument/2006/relationships/oleObject" Target="../embeddings/oleObject219.bin"/><Relationship Id="rId50" Type="http://schemas.openxmlformats.org/officeDocument/2006/relationships/image" Target="../media/image181.wmf"/><Relationship Id="rId55" Type="http://schemas.openxmlformats.org/officeDocument/2006/relationships/oleObject" Target="../embeddings/oleObject223.bin"/><Relationship Id="rId63" Type="http://schemas.openxmlformats.org/officeDocument/2006/relationships/oleObject" Target="../embeddings/oleObject227.bin"/><Relationship Id="rId7" Type="http://schemas.openxmlformats.org/officeDocument/2006/relationships/oleObject" Target="../embeddings/oleObject20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5.wmf"/><Relationship Id="rId29" Type="http://schemas.openxmlformats.org/officeDocument/2006/relationships/image" Target="../media/image189.png"/><Relationship Id="rId11" Type="http://schemas.openxmlformats.org/officeDocument/2006/relationships/oleObject" Target="../embeddings/oleObject202.bin"/><Relationship Id="rId24" Type="http://schemas.openxmlformats.org/officeDocument/2006/relationships/image" Target="../media/image169.wmf"/><Relationship Id="rId32" Type="http://schemas.openxmlformats.org/officeDocument/2006/relationships/oleObject" Target="../embeddings/oleObject212.bin"/><Relationship Id="rId37" Type="http://schemas.openxmlformats.org/officeDocument/2006/relationships/image" Target="../media/image175.wmf"/><Relationship Id="rId40" Type="http://schemas.openxmlformats.org/officeDocument/2006/relationships/image" Target="../media/image176.wmf"/><Relationship Id="rId45" Type="http://schemas.openxmlformats.org/officeDocument/2006/relationships/oleObject" Target="../embeddings/oleObject218.bin"/><Relationship Id="rId53" Type="http://schemas.openxmlformats.org/officeDocument/2006/relationships/oleObject" Target="../embeddings/oleObject222.bin"/><Relationship Id="rId58" Type="http://schemas.openxmlformats.org/officeDocument/2006/relationships/image" Target="../media/image184.wmf"/><Relationship Id="rId66" Type="http://schemas.openxmlformats.org/officeDocument/2006/relationships/image" Target="../media/image188.wmf"/><Relationship Id="rId5" Type="http://schemas.openxmlformats.org/officeDocument/2006/relationships/image" Target="../media/image160.wmf"/><Relationship Id="rId61" Type="http://schemas.openxmlformats.org/officeDocument/2006/relationships/oleObject" Target="../embeddings/oleObject226.bin"/><Relationship Id="rId19" Type="http://schemas.openxmlformats.org/officeDocument/2006/relationships/oleObject" Target="../embeddings/oleObject206.bin"/><Relationship Id="rId14" Type="http://schemas.openxmlformats.org/officeDocument/2006/relationships/image" Target="../media/image164.wmf"/><Relationship Id="rId22" Type="http://schemas.openxmlformats.org/officeDocument/2006/relationships/image" Target="../media/image168.wmf"/><Relationship Id="rId27" Type="http://schemas.openxmlformats.org/officeDocument/2006/relationships/oleObject" Target="../embeddings/oleObject210.bin"/><Relationship Id="rId30" Type="http://schemas.openxmlformats.org/officeDocument/2006/relationships/oleObject" Target="../embeddings/oleObject211.bin"/><Relationship Id="rId35" Type="http://schemas.openxmlformats.org/officeDocument/2006/relationships/image" Target="../media/image174.wmf"/><Relationship Id="rId43" Type="http://schemas.openxmlformats.org/officeDocument/2006/relationships/oleObject" Target="../embeddings/oleObject217.bin"/><Relationship Id="rId48" Type="http://schemas.openxmlformats.org/officeDocument/2006/relationships/image" Target="../media/image180.wmf"/><Relationship Id="rId56" Type="http://schemas.openxmlformats.org/officeDocument/2006/relationships/image" Target="../media/image156.wmf"/><Relationship Id="rId64" Type="http://schemas.openxmlformats.org/officeDocument/2006/relationships/image" Target="../media/image187.wmf"/><Relationship Id="rId8" Type="http://schemas.openxmlformats.org/officeDocument/2006/relationships/image" Target="../media/image161.wmf"/><Relationship Id="rId51" Type="http://schemas.openxmlformats.org/officeDocument/2006/relationships/oleObject" Target="../embeddings/oleObject221.bin"/><Relationship Id="rId3" Type="http://schemas.openxmlformats.org/officeDocument/2006/relationships/notesSlide" Target="../notesSlides/notesSlide23.xml"/><Relationship Id="rId12" Type="http://schemas.openxmlformats.org/officeDocument/2006/relationships/image" Target="../media/image163.wmf"/><Relationship Id="rId17" Type="http://schemas.openxmlformats.org/officeDocument/2006/relationships/oleObject" Target="../embeddings/oleObject205.bin"/><Relationship Id="rId25" Type="http://schemas.openxmlformats.org/officeDocument/2006/relationships/oleObject" Target="../embeddings/oleObject209.bin"/><Relationship Id="rId33" Type="http://schemas.openxmlformats.org/officeDocument/2006/relationships/image" Target="../media/image173.wmf"/><Relationship Id="rId38" Type="http://schemas.openxmlformats.org/officeDocument/2006/relationships/image" Target="../media/image71.png"/><Relationship Id="rId46" Type="http://schemas.openxmlformats.org/officeDocument/2006/relationships/image" Target="../media/image179.wmf"/><Relationship Id="rId59" Type="http://schemas.openxmlformats.org/officeDocument/2006/relationships/oleObject" Target="../embeddings/oleObject225.bin"/><Relationship Id="rId20" Type="http://schemas.openxmlformats.org/officeDocument/2006/relationships/image" Target="../media/image167.wmf"/><Relationship Id="rId41" Type="http://schemas.openxmlformats.org/officeDocument/2006/relationships/oleObject" Target="../embeddings/oleObject216.bin"/><Relationship Id="rId54" Type="http://schemas.openxmlformats.org/officeDocument/2006/relationships/image" Target="../media/image183.wmf"/><Relationship Id="rId62" Type="http://schemas.openxmlformats.org/officeDocument/2006/relationships/image" Target="../media/image186.wmf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99.bin"/><Relationship Id="rId15" Type="http://schemas.openxmlformats.org/officeDocument/2006/relationships/oleObject" Target="../embeddings/oleObject204.bin"/><Relationship Id="rId23" Type="http://schemas.openxmlformats.org/officeDocument/2006/relationships/oleObject" Target="../embeddings/oleObject208.bin"/><Relationship Id="rId28" Type="http://schemas.openxmlformats.org/officeDocument/2006/relationships/image" Target="../media/image171.wmf"/><Relationship Id="rId36" Type="http://schemas.openxmlformats.org/officeDocument/2006/relationships/oleObject" Target="../embeddings/oleObject214.bin"/><Relationship Id="rId49" Type="http://schemas.openxmlformats.org/officeDocument/2006/relationships/oleObject" Target="../embeddings/oleObject220.bin"/><Relationship Id="rId57" Type="http://schemas.openxmlformats.org/officeDocument/2006/relationships/oleObject" Target="../embeddings/oleObject224.bin"/><Relationship Id="rId10" Type="http://schemas.openxmlformats.org/officeDocument/2006/relationships/image" Target="../media/image162.wmf"/><Relationship Id="rId31" Type="http://schemas.openxmlformats.org/officeDocument/2006/relationships/image" Target="../media/image172.wmf"/><Relationship Id="rId44" Type="http://schemas.openxmlformats.org/officeDocument/2006/relationships/image" Target="../media/image178.wmf"/><Relationship Id="rId52" Type="http://schemas.openxmlformats.org/officeDocument/2006/relationships/image" Target="../media/image182.wmf"/><Relationship Id="rId60" Type="http://schemas.openxmlformats.org/officeDocument/2006/relationships/image" Target="../media/image185.wmf"/><Relationship Id="rId65" Type="http://schemas.openxmlformats.org/officeDocument/2006/relationships/oleObject" Target="../embeddings/oleObject228.bin"/><Relationship Id="rId4" Type="http://schemas.openxmlformats.org/officeDocument/2006/relationships/oleObject" Target="../embeddings/oleObject198.bin"/><Relationship Id="rId9" Type="http://schemas.openxmlformats.org/officeDocument/2006/relationships/oleObject" Target="../embeddings/oleObject201.bin"/><Relationship Id="rId13" Type="http://schemas.openxmlformats.org/officeDocument/2006/relationships/oleObject" Target="../embeddings/oleObject203.bin"/><Relationship Id="rId18" Type="http://schemas.openxmlformats.org/officeDocument/2006/relationships/image" Target="../media/image166.wmf"/><Relationship Id="rId39" Type="http://schemas.openxmlformats.org/officeDocument/2006/relationships/oleObject" Target="../embeddings/oleObject215.bin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33.bin"/><Relationship Id="rId18" Type="http://schemas.openxmlformats.org/officeDocument/2006/relationships/image" Target="../media/image192.wmf"/><Relationship Id="rId26" Type="http://schemas.openxmlformats.org/officeDocument/2006/relationships/image" Target="../media/image162.wmf"/><Relationship Id="rId39" Type="http://schemas.openxmlformats.org/officeDocument/2006/relationships/oleObject" Target="../embeddings/oleObject248.bin"/><Relationship Id="rId21" Type="http://schemas.openxmlformats.org/officeDocument/2006/relationships/image" Target="../media/image160.wmf"/><Relationship Id="rId34" Type="http://schemas.openxmlformats.org/officeDocument/2006/relationships/image" Target="../media/image196.wmf"/><Relationship Id="rId42" Type="http://schemas.openxmlformats.org/officeDocument/2006/relationships/image" Target="../media/image197.wmf"/><Relationship Id="rId47" Type="http://schemas.openxmlformats.org/officeDocument/2006/relationships/image" Target="../media/image198.wmf"/><Relationship Id="rId50" Type="http://schemas.openxmlformats.org/officeDocument/2006/relationships/oleObject" Target="../embeddings/oleObject254.bin"/><Relationship Id="rId55" Type="http://schemas.openxmlformats.org/officeDocument/2006/relationships/image" Target="../media/image201.wmf"/><Relationship Id="rId7" Type="http://schemas.openxmlformats.org/officeDocument/2006/relationships/oleObject" Target="../embeddings/oleObject23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5.bin"/><Relationship Id="rId29" Type="http://schemas.openxmlformats.org/officeDocument/2006/relationships/oleObject" Target="../embeddings/oleObject243.bin"/><Relationship Id="rId11" Type="http://schemas.openxmlformats.org/officeDocument/2006/relationships/oleObject" Target="../embeddings/oleObject232.bin"/><Relationship Id="rId24" Type="http://schemas.openxmlformats.org/officeDocument/2006/relationships/image" Target="../media/image161.wmf"/><Relationship Id="rId32" Type="http://schemas.openxmlformats.org/officeDocument/2006/relationships/image" Target="../media/image195.wmf"/><Relationship Id="rId37" Type="http://schemas.openxmlformats.org/officeDocument/2006/relationships/oleObject" Target="../embeddings/oleObject247.bin"/><Relationship Id="rId40" Type="http://schemas.openxmlformats.org/officeDocument/2006/relationships/image" Target="../media/image169.wmf"/><Relationship Id="rId45" Type="http://schemas.openxmlformats.org/officeDocument/2006/relationships/oleObject" Target="../embeddings/oleObject251.bin"/><Relationship Id="rId53" Type="http://schemas.openxmlformats.org/officeDocument/2006/relationships/oleObject" Target="../embeddings/oleObject256.bin"/><Relationship Id="rId5" Type="http://schemas.openxmlformats.org/officeDocument/2006/relationships/image" Target="../media/image190.wmf"/><Relationship Id="rId19" Type="http://schemas.openxmlformats.org/officeDocument/2006/relationships/oleObject" Target="../embeddings/oleObject237.bin"/><Relationship Id="rId4" Type="http://schemas.openxmlformats.org/officeDocument/2006/relationships/oleObject" Target="../embeddings/oleObject229.bin"/><Relationship Id="rId9" Type="http://schemas.openxmlformats.org/officeDocument/2006/relationships/oleObject" Target="../embeddings/oleObject231.bin"/><Relationship Id="rId14" Type="http://schemas.openxmlformats.org/officeDocument/2006/relationships/image" Target="../media/image191.wmf"/><Relationship Id="rId22" Type="http://schemas.openxmlformats.org/officeDocument/2006/relationships/oleObject" Target="../embeddings/oleObject239.bin"/><Relationship Id="rId27" Type="http://schemas.openxmlformats.org/officeDocument/2006/relationships/oleObject" Target="../embeddings/oleObject242.bin"/><Relationship Id="rId30" Type="http://schemas.openxmlformats.org/officeDocument/2006/relationships/image" Target="../media/image194.wmf"/><Relationship Id="rId35" Type="http://schemas.openxmlformats.org/officeDocument/2006/relationships/oleObject" Target="../embeddings/oleObject246.bin"/><Relationship Id="rId43" Type="http://schemas.openxmlformats.org/officeDocument/2006/relationships/oleObject" Target="../embeddings/oleObject250.bin"/><Relationship Id="rId48" Type="http://schemas.openxmlformats.org/officeDocument/2006/relationships/oleObject" Target="../embeddings/oleObject253.bin"/><Relationship Id="rId56" Type="http://schemas.openxmlformats.org/officeDocument/2006/relationships/oleObject" Target="../embeddings/oleObject258.bin"/><Relationship Id="rId8" Type="http://schemas.openxmlformats.org/officeDocument/2006/relationships/image" Target="../media/image172.wmf"/><Relationship Id="rId51" Type="http://schemas.openxmlformats.org/officeDocument/2006/relationships/image" Target="../media/image200.wmf"/><Relationship Id="rId3" Type="http://schemas.openxmlformats.org/officeDocument/2006/relationships/notesSlide" Target="../notesSlides/notesSlide24.xml"/><Relationship Id="rId12" Type="http://schemas.openxmlformats.org/officeDocument/2006/relationships/image" Target="../media/image174.wmf"/><Relationship Id="rId17" Type="http://schemas.openxmlformats.org/officeDocument/2006/relationships/oleObject" Target="../embeddings/oleObject236.bin"/><Relationship Id="rId25" Type="http://schemas.openxmlformats.org/officeDocument/2006/relationships/oleObject" Target="../embeddings/oleObject241.bin"/><Relationship Id="rId33" Type="http://schemas.openxmlformats.org/officeDocument/2006/relationships/oleObject" Target="../embeddings/oleObject245.bin"/><Relationship Id="rId38" Type="http://schemas.openxmlformats.org/officeDocument/2006/relationships/image" Target="../media/image168.wmf"/><Relationship Id="rId46" Type="http://schemas.openxmlformats.org/officeDocument/2006/relationships/oleObject" Target="../embeddings/oleObject252.bin"/><Relationship Id="rId20" Type="http://schemas.openxmlformats.org/officeDocument/2006/relationships/oleObject" Target="../embeddings/oleObject238.bin"/><Relationship Id="rId41" Type="http://schemas.openxmlformats.org/officeDocument/2006/relationships/oleObject" Target="../embeddings/oleObject249.bin"/><Relationship Id="rId54" Type="http://schemas.openxmlformats.org/officeDocument/2006/relationships/oleObject" Target="../embeddings/oleObject257.bin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89.png"/><Relationship Id="rId15" Type="http://schemas.openxmlformats.org/officeDocument/2006/relationships/oleObject" Target="../embeddings/oleObject234.bin"/><Relationship Id="rId23" Type="http://schemas.openxmlformats.org/officeDocument/2006/relationships/oleObject" Target="../embeddings/oleObject240.bin"/><Relationship Id="rId28" Type="http://schemas.openxmlformats.org/officeDocument/2006/relationships/image" Target="../media/image193.wmf"/><Relationship Id="rId36" Type="http://schemas.openxmlformats.org/officeDocument/2006/relationships/image" Target="../media/image167.wmf"/><Relationship Id="rId49" Type="http://schemas.openxmlformats.org/officeDocument/2006/relationships/image" Target="../media/image199.wmf"/><Relationship Id="rId57" Type="http://schemas.openxmlformats.org/officeDocument/2006/relationships/oleObject" Target="../embeddings/oleObject259.bin"/><Relationship Id="rId10" Type="http://schemas.openxmlformats.org/officeDocument/2006/relationships/image" Target="../media/image173.wmf"/><Relationship Id="rId31" Type="http://schemas.openxmlformats.org/officeDocument/2006/relationships/oleObject" Target="../embeddings/oleObject244.bin"/><Relationship Id="rId44" Type="http://schemas.openxmlformats.org/officeDocument/2006/relationships/image" Target="../media/image171.wmf"/><Relationship Id="rId52" Type="http://schemas.openxmlformats.org/officeDocument/2006/relationships/oleObject" Target="../embeddings/oleObject25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2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0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61.bin"/><Relationship Id="rId11" Type="http://schemas.openxmlformats.org/officeDocument/2006/relationships/image" Target="../media/image205.wmf"/><Relationship Id="rId5" Type="http://schemas.openxmlformats.org/officeDocument/2006/relationships/image" Target="../media/image202.wmf"/><Relationship Id="rId10" Type="http://schemas.openxmlformats.org/officeDocument/2006/relationships/oleObject" Target="../embeddings/oleObject263.bin"/><Relationship Id="rId4" Type="http://schemas.openxmlformats.org/officeDocument/2006/relationships/oleObject" Target="../embeddings/oleObject260.bin"/><Relationship Id="rId9" Type="http://schemas.openxmlformats.org/officeDocument/2006/relationships/image" Target="../media/image20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20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65.bin"/><Relationship Id="rId5" Type="http://schemas.openxmlformats.org/officeDocument/2006/relationships/image" Target="../media/image206.wmf"/><Relationship Id="rId4" Type="http://schemas.openxmlformats.org/officeDocument/2006/relationships/oleObject" Target="../embeddings/oleObject26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9.bin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27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8.bin"/><Relationship Id="rId26" Type="http://schemas.openxmlformats.org/officeDocument/2006/relationships/image" Target="../media/image34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40.bin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0.wmf"/><Relationship Id="rId25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27.wmf"/><Relationship Id="rId24" Type="http://schemas.openxmlformats.org/officeDocument/2006/relationships/image" Target="../media/image33.wmf"/><Relationship Id="rId5" Type="http://schemas.openxmlformats.org/officeDocument/2006/relationships/image" Target="../media/image26.wmf"/><Relationship Id="rId15" Type="http://schemas.openxmlformats.org/officeDocument/2006/relationships/image" Target="../media/image29.wmf"/><Relationship Id="rId23" Type="http://schemas.openxmlformats.org/officeDocument/2006/relationships/oleObject" Target="../embeddings/oleObject41.bin"/><Relationship Id="rId28" Type="http://schemas.openxmlformats.org/officeDocument/2006/relationships/image" Target="../media/image35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36.bin"/><Relationship Id="rId22" Type="http://schemas.openxmlformats.org/officeDocument/2006/relationships/image" Target="../media/image32.wmf"/><Relationship Id="rId27" Type="http://schemas.openxmlformats.org/officeDocument/2006/relationships/oleObject" Target="../embeddings/oleObject4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57.bin"/><Relationship Id="rId26" Type="http://schemas.openxmlformats.org/officeDocument/2006/relationships/oleObject" Target="../embeddings/oleObject61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6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38.wmf"/><Relationship Id="rId25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58.bin"/><Relationship Id="rId29" Type="http://schemas.openxmlformats.org/officeDocument/2006/relationships/image" Target="../media/image50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44.wmf"/><Relationship Id="rId24" Type="http://schemas.openxmlformats.org/officeDocument/2006/relationships/oleObject" Target="../embeddings/oleObject60.bin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62.bin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47.wmf"/><Relationship Id="rId31" Type="http://schemas.openxmlformats.org/officeDocument/2006/relationships/image" Target="../media/image51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55.bin"/><Relationship Id="rId22" Type="http://schemas.openxmlformats.org/officeDocument/2006/relationships/oleObject" Target="../embeddings/oleObject59.bin"/><Relationship Id="rId27" Type="http://schemas.openxmlformats.org/officeDocument/2006/relationships/image" Target="../media/image49.wmf"/><Relationship Id="rId30" Type="http://schemas.openxmlformats.org/officeDocument/2006/relationships/oleObject" Target="../embeddings/oleObject6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oleObject" Target="../embeddings/oleObject6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54.wmf"/><Relationship Id="rId5" Type="http://schemas.openxmlformats.org/officeDocument/2006/relationships/image" Target="../media/image52.wmf"/><Relationship Id="rId15" Type="http://schemas.openxmlformats.org/officeDocument/2006/relationships/oleObject" Target="../embeddings/oleObject70.bin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17.wmf"/><Relationship Id="rId14" Type="http://schemas.openxmlformats.org/officeDocument/2006/relationships/image" Target="../media/image5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953859" y="2543173"/>
            <a:ext cx="7239000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Notes 13           </a:t>
            </a:r>
            <a:b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Transmission Lines</a:t>
            </a:r>
            <a:b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(Impedance Matching)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565" y="4559015"/>
            <a:ext cx="3359149" cy="214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92053" y="247670"/>
            <a:ext cx="741329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0000FF"/>
                </a:solidFill>
              </a:rPr>
              <a:t>ECE 3317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b="1" dirty="0">
                <a:solidFill>
                  <a:srgbClr val="0000FF"/>
                </a:solidFill>
              </a:rPr>
              <a:t>Applied Electromagnetic Waves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Prof. David R. Jackson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Fall 2023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1244600" y="1058863"/>
            <a:ext cx="12394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FF"/>
                </a:solidFill>
              </a:rPr>
              <a:t>Example</a:t>
            </a:r>
          </a:p>
        </p:txBody>
      </p:sp>
      <p:graphicFrame>
        <p:nvGraphicFramePr>
          <p:cNvPr id="54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594675"/>
              </p:ext>
            </p:extLst>
          </p:nvPr>
        </p:nvGraphicFramePr>
        <p:xfrm>
          <a:off x="2215835" y="1707025"/>
          <a:ext cx="18700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4" imgW="1130300" imgH="457200" progId="Equation.DSMT4">
                  <p:embed/>
                </p:oleObj>
              </mc:Choice>
              <mc:Fallback>
                <p:oleObj name="Equation" r:id="rId4" imgW="1130300" imgH="457200" progId="Equation.DSMT4">
                  <p:embed/>
                  <p:pic>
                    <p:nvPicPr>
                      <p:cNvPr id="0" name="Picture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5835" y="1707025"/>
                        <a:ext cx="1870075" cy="7620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46"/>
          <p:cNvGraphicFramePr>
            <a:graphicFrameLocks noChangeAspect="1"/>
          </p:cNvGraphicFramePr>
          <p:nvPr/>
        </p:nvGraphicFramePr>
        <p:xfrm>
          <a:off x="3435918" y="5897586"/>
          <a:ext cx="25209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Equation" r:id="rId6" imgW="1524000" imgH="241300" progId="Equation.DSMT4">
                  <p:embed/>
                </p:oleObj>
              </mc:Choice>
              <mc:Fallback>
                <p:oleObj name="Equation" r:id="rId6" imgW="1524000" imgH="241300" progId="Equation.DSMT4">
                  <p:embed/>
                  <p:pic>
                    <p:nvPicPr>
                      <p:cNvPr id="0" name="Picture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918" y="5897586"/>
                        <a:ext cx="25209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" name="Group 88"/>
          <p:cNvGrpSpPr/>
          <p:nvPr/>
        </p:nvGrpSpPr>
        <p:grpSpPr>
          <a:xfrm>
            <a:off x="1550082" y="2865438"/>
            <a:ext cx="6934146" cy="2609637"/>
            <a:chOff x="1560967" y="2974296"/>
            <a:chExt cx="6934146" cy="2609637"/>
          </a:xfrm>
        </p:grpSpPr>
        <p:sp>
          <p:nvSpPr>
            <p:cNvPr id="33" name="Freeform 38"/>
            <p:cNvSpPr>
              <a:spLocks/>
            </p:cNvSpPr>
            <p:nvPr/>
          </p:nvSpPr>
          <p:spPr bwMode="auto">
            <a:xfrm>
              <a:off x="1589542" y="3706442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39"/>
            <p:cNvSpPr>
              <a:spLocks/>
            </p:cNvSpPr>
            <p:nvPr/>
          </p:nvSpPr>
          <p:spPr bwMode="auto">
            <a:xfrm flipV="1">
              <a:off x="1591130" y="4380210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6784529" y="3706098"/>
              <a:ext cx="215985" cy="731518"/>
              <a:chOff x="6610275" y="2038048"/>
              <a:chExt cx="215985" cy="731518"/>
            </a:xfrm>
          </p:grpSpPr>
          <p:sp>
            <p:nvSpPr>
              <p:cNvPr id="36" name="Line 41"/>
              <p:cNvSpPr>
                <a:spLocks noChangeShapeType="1"/>
              </p:cNvSpPr>
              <p:nvPr/>
            </p:nvSpPr>
            <p:spPr bwMode="auto">
              <a:xfrm>
                <a:off x="6724576" y="2038048"/>
                <a:ext cx="0" cy="1905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42"/>
              <p:cNvSpPr>
                <a:spLocks noChangeShapeType="1"/>
              </p:cNvSpPr>
              <p:nvPr/>
            </p:nvSpPr>
            <p:spPr bwMode="auto">
              <a:xfrm flipH="1">
                <a:off x="6724576" y="2540966"/>
                <a:ext cx="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6610275" y="2216810"/>
                <a:ext cx="215985" cy="327171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" name="Oval 46"/>
            <p:cNvSpPr>
              <a:spLocks noChangeArrowheads="1"/>
            </p:cNvSpPr>
            <p:nvPr/>
          </p:nvSpPr>
          <p:spPr bwMode="auto">
            <a:xfrm>
              <a:off x="1573667" y="3666754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1560967" y="4390654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60"/>
            <p:cNvSpPr>
              <a:spLocks noChangeArrowheads="1"/>
            </p:cNvSpPr>
            <p:nvPr/>
          </p:nvSpPr>
          <p:spPr bwMode="auto">
            <a:xfrm>
              <a:off x="3796167" y="3666754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61"/>
            <p:cNvSpPr>
              <a:spLocks noChangeArrowheads="1"/>
            </p:cNvSpPr>
            <p:nvPr/>
          </p:nvSpPr>
          <p:spPr bwMode="auto">
            <a:xfrm>
              <a:off x="3808867" y="4381582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63"/>
            <p:cNvSpPr>
              <a:spLocks noChangeShapeType="1"/>
            </p:cNvSpPr>
            <p:nvPr/>
          </p:nvSpPr>
          <p:spPr bwMode="auto">
            <a:xfrm>
              <a:off x="5674180" y="4588391"/>
              <a:ext cx="0" cy="33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utoShape 64"/>
            <p:cNvSpPr>
              <a:spLocks noChangeArrowheads="1"/>
            </p:cNvSpPr>
            <p:nvPr/>
          </p:nvSpPr>
          <p:spPr bwMode="auto">
            <a:xfrm>
              <a:off x="5453005" y="4981266"/>
              <a:ext cx="431800" cy="254000"/>
            </a:xfrm>
            <a:prstGeom prst="rightArrow">
              <a:avLst>
                <a:gd name="adj1" fmla="val 50000"/>
                <a:gd name="adj2" fmla="val 425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2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5338744"/>
                </p:ext>
              </p:extLst>
            </p:nvPr>
          </p:nvGraphicFramePr>
          <p:xfrm>
            <a:off x="4271735" y="2974296"/>
            <a:ext cx="942975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3" name="Equation" r:id="rId8" imgW="571320" imgH="228600" progId="Equation.DSMT4">
                    <p:embed/>
                  </p:oleObj>
                </mc:Choice>
                <mc:Fallback>
                  <p:oleObj name="Equation" r:id="rId8" imgW="571320" imgH="228600" progId="Equation.DSMT4">
                    <p:embed/>
                    <p:pic>
                      <p:nvPicPr>
                        <p:cNvPr id="0" name="Picture 2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1735" y="2974296"/>
                          <a:ext cx="942975" cy="379412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Line 67"/>
            <p:cNvSpPr>
              <a:spLocks noChangeShapeType="1"/>
            </p:cNvSpPr>
            <p:nvPr/>
          </p:nvSpPr>
          <p:spPr bwMode="auto">
            <a:xfrm>
              <a:off x="3807280" y="3493717"/>
              <a:ext cx="180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60"/>
            <p:cNvSpPr>
              <a:spLocks noChangeArrowheads="1"/>
            </p:cNvSpPr>
            <p:nvPr/>
          </p:nvSpPr>
          <p:spPr bwMode="auto">
            <a:xfrm>
              <a:off x="5624761" y="3665765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60"/>
            <p:cNvSpPr>
              <a:spLocks noChangeArrowheads="1"/>
            </p:cNvSpPr>
            <p:nvPr/>
          </p:nvSpPr>
          <p:spPr bwMode="auto">
            <a:xfrm>
              <a:off x="5633041" y="438818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5709930" y="3708833"/>
              <a:ext cx="11875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707951" y="4433021"/>
              <a:ext cx="11875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Line 67"/>
            <p:cNvSpPr>
              <a:spLocks noChangeShapeType="1"/>
            </p:cNvSpPr>
            <p:nvPr/>
          </p:nvSpPr>
          <p:spPr bwMode="auto">
            <a:xfrm>
              <a:off x="5669729" y="3491738"/>
              <a:ext cx="12244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" name="Object 66"/>
            <p:cNvGraphicFramePr>
              <a:graphicFrameLocks noChangeAspect="1"/>
            </p:cNvGraphicFramePr>
            <p:nvPr/>
          </p:nvGraphicFramePr>
          <p:xfrm>
            <a:off x="6193929" y="3049363"/>
            <a:ext cx="230188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4" name="Equation" r:id="rId10" imgW="139579" imgH="177646" progId="Equation.DSMT4">
                    <p:embed/>
                  </p:oleObj>
                </mc:Choice>
                <mc:Fallback>
                  <p:oleObj name="Equation" r:id="rId10" imgW="139579" imgH="177646" progId="Equation.DSMT4">
                    <p:embed/>
                    <p:pic>
                      <p:nvPicPr>
                        <p:cNvPr id="0" name="Picture 2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3929" y="3049363"/>
                          <a:ext cx="230188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" name="Object 348"/>
            <p:cNvGraphicFramePr>
              <a:graphicFrameLocks noChangeAspect="1"/>
            </p:cNvGraphicFramePr>
            <p:nvPr/>
          </p:nvGraphicFramePr>
          <p:xfrm>
            <a:off x="6146429" y="3855625"/>
            <a:ext cx="31432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5" name="Equation" r:id="rId12" imgW="190500" imgH="228600" progId="Equation.DSMT4">
                    <p:embed/>
                  </p:oleObj>
                </mc:Choice>
                <mc:Fallback>
                  <p:oleObj name="Equation" r:id="rId12" imgW="190500" imgH="228600" progId="Equation.DSMT4">
                    <p:embed/>
                    <p:pic>
                      <p:nvPicPr>
                        <p:cNvPr id="0" name="Picture 2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6429" y="3855625"/>
                          <a:ext cx="314325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348"/>
            <p:cNvGraphicFramePr>
              <a:graphicFrameLocks noChangeAspect="1"/>
            </p:cNvGraphicFramePr>
            <p:nvPr/>
          </p:nvGraphicFramePr>
          <p:xfrm>
            <a:off x="4570042" y="3855625"/>
            <a:ext cx="419100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6" name="Equation" r:id="rId14" imgW="253890" imgH="228501" progId="Equation.DSMT4">
                    <p:embed/>
                  </p:oleObj>
                </mc:Choice>
                <mc:Fallback>
                  <p:oleObj name="Equation" r:id="rId14" imgW="253890" imgH="228501" progId="Equation.DSMT4">
                    <p:embed/>
                    <p:pic>
                      <p:nvPicPr>
                        <p:cNvPr id="0" name="Picture 2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0042" y="3855625"/>
                          <a:ext cx="419100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ct 348"/>
            <p:cNvGraphicFramePr>
              <a:graphicFrameLocks noChangeAspect="1"/>
            </p:cNvGraphicFramePr>
            <p:nvPr/>
          </p:nvGraphicFramePr>
          <p:xfrm>
            <a:off x="2545979" y="3874675"/>
            <a:ext cx="31432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7" name="Equation" r:id="rId16" imgW="190500" imgH="228600" progId="Equation.DSMT4">
                    <p:embed/>
                  </p:oleObj>
                </mc:Choice>
                <mc:Fallback>
                  <p:oleObj name="Equation" r:id="rId16" imgW="190500" imgH="228600" progId="Equation.DSMT4">
                    <p:embed/>
                    <p:pic>
                      <p:nvPicPr>
                        <p:cNvPr id="0" name="Picture 2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5979" y="3874675"/>
                          <a:ext cx="314325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Object 348"/>
            <p:cNvGraphicFramePr>
              <a:graphicFrameLocks noChangeAspect="1"/>
            </p:cNvGraphicFramePr>
            <p:nvPr/>
          </p:nvGraphicFramePr>
          <p:xfrm>
            <a:off x="7165604" y="3903250"/>
            <a:ext cx="334963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8" name="Equation" r:id="rId17" imgW="203112" imgH="228501" progId="Equation.DSMT4">
                    <p:embed/>
                  </p:oleObj>
                </mc:Choice>
                <mc:Fallback>
                  <p:oleObj name="Equation" r:id="rId17" imgW="203112" imgH="228501" progId="Equation.DSMT4">
                    <p:embed/>
                    <p:pic>
                      <p:nvPicPr>
                        <p:cNvPr id="0" name="Picture 2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5604" y="3903250"/>
                          <a:ext cx="334963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" name="Object 348"/>
            <p:cNvGraphicFramePr>
              <a:graphicFrameLocks noChangeAspect="1"/>
            </p:cNvGraphicFramePr>
            <p:nvPr/>
          </p:nvGraphicFramePr>
          <p:xfrm>
            <a:off x="4358904" y="4892263"/>
            <a:ext cx="900113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9" name="Equation" r:id="rId19" imgW="545626" imgH="253780" progId="Equation.DSMT4">
                    <p:embed/>
                  </p:oleObj>
                </mc:Choice>
                <mc:Fallback>
                  <p:oleObj name="Equation" r:id="rId19" imgW="545626" imgH="253780" progId="Equation.DSMT4">
                    <p:embed/>
                    <p:pic>
                      <p:nvPicPr>
                        <p:cNvPr id="0" name="Picture 2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904" y="4892263"/>
                          <a:ext cx="900113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" name="TextBox 86"/>
            <p:cNvSpPr txBox="1"/>
            <p:nvPr/>
          </p:nvSpPr>
          <p:spPr>
            <a:xfrm>
              <a:off x="6874156" y="5214601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Extension line</a:t>
              </a: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H="1" flipV="1">
              <a:off x="6335141" y="4588958"/>
              <a:ext cx="433137" cy="664143"/>
            </a:xfrm>
            <a:prstGeom prst="straightConnector1">
              <a:avLst/>
            </a:prstGeom>
            <a:ln w="28575">
              <a:solidFill>
                <a:srgbClr val="333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 Box 2"/>
          <p:cNvSpPr txBox="1">
            <a:spLocks noChangeArrowheads="1"/>
          </p:cNvSpPr>
          <p:nvPr/>
        </p:nvSpPr>
        <p:spPr bwMode="auto">
          <a:xfrm>
            <a:off x="276225" y="85725"/>
            <a:ext cx="86010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 Quarter-Wave Transformer with Complex Load (cont.)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276225" y="85725"/>
            <a:ext cx="86010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 Quarter-Wave Transformer with Complex Load (cont.)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42505" y="973777"/>
            <a:ext cx="8468095" cy="5501636"/>
            <a:chOff x="142505" y="973777"/>
            <a:chExt cx="8468095" cy="5501636"/>
          </a:xfrm>
        </p:grpSpPr>
        <p:pic>
          <p:nvPicPr>
            <p:cNvPr id="43" name="Picture 32" descr="chart_s64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563" y="1009650"/>
              <a:ext cx="5224462" cy="5224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Oval 34"/>
            <p:cNvSpPr>
              <a:spLocks noChangeArrowheads="1"/>
            </p:cNvSpPr>
            <p:nvPr/>
          </p:nvSpPr>
          <p:spPr bwMode="auto">
            <a:xfrm>
              <a:off x="3023425" y="2054324"/>
              <a:ext cx="3163619" cy="3134638"/>
            </a:xfrm>
            <a:prstGeom prst="ellipse">
              <a:avLst/>
            </a:prstGeom>
            <a:noFill/>
            <a:ln w="31750">
              <a:solidFill>
                <a:srgbClr val="80008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9156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2705900"/>
                </p:ext>
              </p:extLst>
            </p:nvPr>
          </p:nvGraphicFramePr>
          <p:xfrm>
            <a:off x="5732500" y="2037006"/>
            <a:ext cx="385762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3" name="Equation" r:id="rId5" imgW="228600" imgH="241300" progId="Equation.DSMT4">
                    <p:embed/>
                  </p:oleObj>
                </mc:Choice>
                <mc:Fallback>
                  <p:oleObj name="Equation" r:id="rId5" imgW="228600" imgH="241300" progId="Equation.DSMT4">
                    <p:embed/>
                    <p:pic>
                      <p:nvPicPr>
                        <p:cNvPr id="0" name="Picture 2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2500" y="2037006"/>
                          <a:ext cx="385762" cy="41275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59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5236646"/>
                </p:ext>
              </p:extLst>
            </p:nvPr>
          </p:nvGraphicFramePr>
          <p:xfrm>
            <a:off x="6318972" y="3035424"/>
            <a:ext cx="942975" cy="433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4" name="Equation" r:id="rId7" imgW="558558" imgH="253890" progId="Equation.DSMT4">
                    <p:embed/>
                  </p:oleObj>
                </mc:Choice>
                <mc:Fallback>
                  <p:oleObj name="Equation" r:id="rId7" imgW="558558" imgH="253890" progId="Equation.DSMT4">
                    <p:embed/>
                    <p:pic>
                      <p:nvPicPr>
                        <p:cNvPr id="0" name="Picture 2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8972" y="3035424"/>
                          <a:ext cx="942975" cy="43338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7" name="Straight Connector 56"/>
            <p:cNvCxnSpPr/>
            <p:nvPr/>
          </p:nvCxnSpPr>
          <p:spPr>
            <a:xfrm flipV="1">
              <a:off x="4560125" y="1294410"/>
              <a:ext cx="1781298" cy="2303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8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4500526"/>
                </p:ext>
              </p:extLst>
            </p:nvPr>
          </p:nvGraphicFramePr>
          <p:xfrm>
            <a:off x="6269346" y="973777"/>
            <a:ext cx="766144" cy="325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5" name="Equation" r:id="rId9" imgW="419040" imgH="177480" progId="Equation.DSMT4">
                    <p:embed/>
                  </p:oleObj>
                </mc:Choice>
                <mc:Fallback>
                  <p:oleObj name="Equation" r:id="rId9" imgW="419040" imgH="177480" progId="Equation.DSMT4">
                    <p:embed/>
                    <p:pic>
                      <p:nvPicPr>
                        <p:cNvPr id="0" name="Picture 2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9346" y="973777"/>
                          <a:ext cx="766144" cy="32552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6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321950"/>
                </p:ext>
              </p:extLst>
            </p:nvPr>
          </p:nvGraphicFramePr>
          <p:xfrm>
            <a:off x="7866063" y="3444874"/>
            <a:ext cx="744537" cy="316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6" name="Equation" r:id="rId11" imgW="419040" imgH="177480" progId="Equation.DSMT4">
                    <p:embed/>
                  </p:oleObj>
                </mc:Choice>
                <mc:Fallback>
                  <p:oleObj name="Equation" r:id="rId11" imgW="419040" imgH="177480" progId="Equation.DSMT4">
                    <p:embed/>
                    <p:pic>
                      <p:nvPicPr>
                        <p:cNvPr id="0" name="Picture 2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66063" y="3444874"/>
                          <a:ext cx="744537" cy="31634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0" name="Straight Connector 59"/>
            <p:cNvCxnSpPr/>
            <p:nvPr/>
          </p:nvCxnSpPr>
          <p:spPr>
            <a:xfrm>
              <a:off x="4572000" y="3610099"/>
              <a:ext cx="312321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9162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9819076"/>
                </p:ext>
              </p:extLst>
            </p:nvPr>
          </p:nvGraphicFramePr>
          <p:xfrm>
            <a:off x="266700" y="5535613"/>
            <a:ext cx="2138363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7" name="Equation" r:id="rId13" imgW="1396800" imgH="228600" progId="Equation.DSMT4">
                    <p:embed/>
                  </p:oleObj>
                </mc:Choice>
                <mc:Fallback>
                  <p:oleObj name="Equation" r:id="rId13" imgW="1396800" imgH="228600" progId="Equation.DSMT4">
                    <p:embed/>
                    <p:pic>
                      <p:nvPicPr>
                        <p:cNvPr id="0" name="Picture 2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700" y="5535613"/>
                          <a:ext cx="2138363" cy="355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63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9022304"/>
                </p:ext>
              </p:extLst>
            </p:nvPr>
          </p:nvGraphicFramePr>
          <p:xfrm>
            <a:off x="663575" y="6070600"/>
            <a:ext cx="1354138" cy="404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8" name="Equation" r:id="rId15" imgW="774360" imgH="228600" progId="Equation.DSMT4">
                    <p:embed/>
                  </p:oleObj>
                </mc:Choice>
                <mc:Fallback>
                  <p:oleObj name="Equation" r:id="rId15" imgW="774360" imgH="228600" progId="Equation.DSMT4">
                    <p:embed/>
                    <p:pic>
                      <p:nvPicPr>
                        <p:cNvPr id="0" name="Picture 2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575" y="6070600"/>
                          <a:ext cx="1354138" cy="404813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Oval 50"/>
            <p:cNvSpPr/>
            <p:nvPr/>
          </p:nvSpPr>
          <p:spPr>
            <a:xfrm>
              <a:off x="5450775" y="2291938"/>
              <a:ext cx="130628" cy="13062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113814" y="3536868"/>
              <a:ext cx="130628" cy="13062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Line 75"/>
            <p:cNvSpPr>
              <a:spLocks noChangeShapeType="1"/>
            </p:cNvSpPr>
            <p:nvPr/>
          </p:nvSpPr>
          <p:spPr bwMode="auto">
            <a:xfrm flipV="1">
              <a:off x="1574800" y="3120901"/>
              <a:ext cx="0" cy="46990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2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5673057"/>
                </p:ext>
              </p:extLst>
            </p:nvPr>
          </p:nvGraphicFramePr>
          <p:xfrm>
            <a:off x="1006455" y="3429495"/>
            <a:ext cx="287337" cy="246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9" name="Equation" r:id="rId17" imgW="177569" imgH="152202" progId="Equation.DSMT4">
                    <p:embed/>
                  </p:oleObj>
                </mc:Choice>
                <mc:Fallback>
                  <p:oleObj name="Equation" r:id="rId17" imgW="177569" imgH="152202" progId="Equation.DSMT4">
                    <p:embed/>
                    <p:pic>
                      <p:nvPicPr>
                        <p:cNvPr id="0" name="Picture 2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455" y="3429495"/>
                          <a:ext cx="287337" cy="2460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3" name="Straight Connector 62"/>
            <p:cNvCxnSpPr/>
            <p:nvPr/>
          </p:nvCxnSpPr>
          <p:spPr>
            <a:xfrm>
              <a:off x="1413165" y="3621982"/>
              <a:ext cx="3087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916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0450766"/>
                </p:ext>
              </p:extLst>
            </p:nvPr>
          </p:nvGraphicFramePr>
          <p:xfrm>
            <a:off x="7010400" y="5489575"/>
            <a:ext cx="1520825" cy="433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0" name="Equation" r:id="rId19" imgW="901309" imgH="253890" progId="Equation.DSMT4">
                    <p:embed/>
                  </p:oleObj>
                </mc:Choice>
                <mc:Fallback>
                  <p:oleObj name="Equation" r:id="rId19" imgW="901309" imgH="253890" progId="Equation.DSMT4">
                    <p:embed/>
                    <p:pic>
                      <p:nvPicPr>
                        <p:cNvPr id="0" name="Picture 2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0400" y="5489575"/>
                          <a:ext cx="1520825" cy="433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142505" y="2553194"/>
              <a:ext cx="14844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CC3399"/>
                  </a:solidFill>
                </a:rPr>
                <a:t>Wavelengths towards generator</a:t>
              </a:r>
            </a:p>
          </p:txBody>
        </p:sp>
        <p:graphicFrame>
          <p:nvGraphicFramePr>
            <p:cNvPr id="49167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7841152"/>
                </p:ext>
              </p:extLst>
            </p:nvPr>
          </p:nvGraphicFramePr>
          <p:xfrm>
            <a:off x="6884307" y="1655082"/>
            <a:ext cx="157480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1" name="Equation" r:id="rId21" imgW="952087" imgH="241195" progId="Equation.DSMT4">
                    <p:embed/>
                  </p:oleObj>
                </mc:Choice>
                <mc:Fallback>
                  <p:oleObj name="Equation" r:id="rId21" imgW="952087" imgH="241195" progId="Equation.DSMT4">
                    <p:embed/>
                    <p:pic>
                      <p:nvPicPr>
                        <p:cNvPr id="0" name="Picture 2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4307" y="1655082"/>
                          <a:ext cx="1574800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68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1432072"/>
                </p:ext>
              </p:extLst>
            </p:nvPr>
          </p:nvGraphicFramePr>
          <p:xfrm>
            <a:off x="6835775" y="6026150"/>
            <a:ext cx="1774825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2" name="Equation" r:id="rId23" imgW="1218671" imgH="253890" progId="Equation.DSMT4">
                    <p:embed/>
                  </p:oleObj>
                </mc:Choice>
                <mc:Fallback>
                  <p:oleObj name="Equation" r:id="rId23" imgW="1218671" imgH="253890" progId="Equation.DSMT4">
                    <p:embed/>
                    <p:pic>
                      <p:nvPicPr>
                        <p:cNvPr id="0" name="Picture 2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5775" y="6026150"/>
                          <a:ext cx="1774825" cy="373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" name="Straight Arrow Connector 2"/>
            <p:cNvCxnSpPr/>
            <p:nvPr/>
          </p:nvCxnSpPr>
          <p:spPr>
            <a:xfrm>
              <a:off x="5978106" y="2812211"/>
              <a:ext cx="69011" cy="146649"/>
            </a:xfrm>
            <a:prstGeom prst="straightConnector1">
              <a:avLst/>
            </a:prstGeom>
            <a:ln w="19050">
              <a:solidFill>
                <a:srgbClr val="80008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3262948"/>
                </p:ext>
              </p:extLst>
            </p:nvPr>
          </p:nvGraphicFramePr>
          <p:xfrm>
            <a:off x="1712194" y="1094866"/>
            <a:ext cx="61277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3" name="Equation" r:id="rId25" imgW="612796" imgH="440551" progId="Equation.DSMT4">
                    <p:embed/>
                  </p:oleObj>
                </mc:Choice>
                <mc:Fallback>
                  <p:oleObj name="Equation" r:id="rId25" imgW="612796" imgH="44055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712194" y="1094866"/>
                          <a:ext cx="612775" cy="441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1565275" y="4048125"/>
          <a:ext cx="54483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4" imgW="3225800" imgH="254000" progId="Equation.DSMT4">
                  <p:embed/>
                </p:oleObj>
              </mc:Choice>
              <mc:Fallback>
                <p:oleObj name="Equation" r:id="rId4" imgW="3225800" imgH="254000" progId="Equation.DSMT4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4048125"/>
                        <a:ext cx="54483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3378224" y="5062703"/>
          <a:ext cx="19954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6" imgW="1180588" imgH="291973" progId="Equation.DSMT4">
                  <p:embed/>
                </p:oleObj>
              </mc:Choice>
              <mc:Fallback>
                <p:oleObj name="Equation" r:id="rId6" imgW="1180588" imgH="291973" progId="Equation.DSMT4">
                  <p:embed/>
                  <p:pic>
                    <p:nvPicPr>
                      <p:cNvPr id="0" name="Picture 2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24" y="5062703"/>
                        <a:ext cx="19954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3416893" y="5841313"/>
          <a:ext cx="1939982" cy="46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8" imgW="965200" imgH="228600" progId="Equation.DSMT4">
                  <p:embed/>
                </p:oleObj>
              </mc:Choice>
              <mc:Fallback>
                <p:oleObj name="Equation" r:id="rId8" imgW="965200" imgH="228600" progId="Equation.DSMT4">
                  <p:embed/>
                  <p:pic>
                    <p:nvPicPr>
                      <p:cNvPr id="0" name="Picture 2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893" y="5841313"/>
                        <a:ext cx="1939982" cy="46423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276225" y="85725"/>
            <a:ext cx="86010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 Quarter-Wave Transformer with Complex Load (cont.)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935181" y="975712"/>
            <a:ext cx="7540315" cy="2550126"/>
            <a:chOff x="935181" y="975712"/>
            <a:chExt cx="7540315" cy="2550126"/>
          </a:xfrm>
        </p:grpSpPr>
        <p:graphicFrame>
          <p:nvGraphicFramePr>
            <p:cNvPr id="5120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5530051"/>
                </p:ext>
              </p:extLst>
            </p:nvPr>
          </p:nvGraphicFramePr>
          <p:xfrm>
            <a:off x="5124450" y="2808288"/>
            <a:ext cx="1219200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3" name="Equation" r:id="rId10" imgW="774360" imgH="228600" progId="Equation.DSMT4">
                    <p:embed/>
                  </p:oleObj>
                </mc:Choice>
                <mc:Fallback>
                  <p:oleObj name="Equation" r:id="rId10" imgW="774360" imgH="228600" progId="Equation.DSMT4">
                    <p:embed/>
                    <p:pic>
                      <p:nvPicPr>
                        <p:cNvPr id="0" name="Picture 2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4450" y="2808288"/>
                          <a:ext cx="1219200" cy="366712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Freeform 38"/>
            <p:cNvSpPr>
              <a:spLocks/>
            </p:cNvSpPr>
            <p:nvPr/>
          </p:nvSpPr>
          <p:spPr bwMode="auto">
            <a:xfrm>
              <a:off x="963756" y="1955537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39"/>
            <p:cNvSpPr>
              <a:spLocks/>
            </p:cNvSpPr>
            <p:nvPr/>
          </p:nvSpPr>
          <p:spPr bwMode="auto">
            <a:xfrm flipV="1">
              <a:off x="965344" y="2641337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46"/>
            <p:cNvSpPr>
              <a:spLocks noChangeArrowheads="1"/>
            </p:cNvSpPr>
            <p:nvPr/>
          </p:nvSpPr>
          <p:spPr bwMode="auto">
            <a:xfrm>
              <a:off x="947881" y="191584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47"/>
            <p:cNvSpPr>
              <a:spLocks noChangeArrowheads="1"/>
            </p:cNvSpPr>
            <p:nvPr/>
          </p:nvSpPr>
          <p:spPr bwMode="auto">
            <a:xfrm>
              <a:off x="935181" y="263974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60"/>
            <p:cNvSpPr>
              <a:spLocks noChangeArrowheads="1"/>
            </p:cNvSpPr>
            <p:nvPr/>
          </p:nvSpPr>
          <p:spPr bwMode="auto">
            <a:xfrm>
              <a:off x="3170381" y="191584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61"/>
            <p:cNvSpPr>
              <a:spLocks noChangeArrowheads="1"/>
            </p:cNvSpPr>
            <p:nvPr/>
          </p:nvSpPr>
          <p:spPr bwMode="auto">
            <a:xfrm>
              <a:off x="3183081" y="265244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861529"/>
                </p:ext>
              </p:extLst>
            </p:nvPr>
          </p:nvGraphicFramePr>
          <p:xfrm>
            <a:off x="3646488" y="1223963"/>
            <a:ext cx="941387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4" name="Equation" r:id="rId12" imgW="571320" imgH="228600" progId="Equation.DSMT4">
                    <p:embed/>
                  </p:oleObj>
                </mc:Choice>
                <mc:Fallback>
                  <p:oleObj name="Equation" r:id="rId12" imgW="571320" imgH="228600" progId="Equation.DSMT4">
                    <p:embed/>
                    <p:pic>
                      <p:nvPicPr>
                        <p:cNvPr id="0" name="Picture 2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6488" y="1223963"/>
                          <a:ext cx="941387" cy="379412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Line 67"/>
            <p:cNvSpPr>
              <a:spLocks noChangeShapeType="1"/>
            </p:cNvSpPr>
            <p:nvPr/>
          </p:nvSpPr>
          <p:spPr bwMode="auto">
            <a:xfrm>
              <a:off x="3181494" y="1742812"/>
              <a:ext cx="180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60"/>
            <p:cNvSpPr>
              <a:spLocks noChangeArrowheads="1"/>
            </p:cNvSpPr>
            <p:nvPr/>
          </p:nvSpPr>
          <p:spPr bwMode="auto">
            <a:xfrm>
              <a:off x="4985327" y="1920856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60"/>
            <p:cNvSpPr>
              <a:spLocks noChangeArrowheads="1"/>
            </p:cNvSpPr>
            <p:nvPr/>
          </p:nvSpPr>
          <p:spPr bwMode="auto">
            <a:xfrm>
              <a:off x="4995223" y="2648161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4985521" y="1953039"/>
              <a:ext cx="1284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074867" y="2682116"/>
              <a:ext cx="11875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Line 67"/>
            <p:cNvSpPr>
              <a:spLocks noChangeShapeType="1"/>
            </p:cNvSpPr>
            <p:nvPr/>
          </p:nvSpPr>
          <p:spPr bwMode="auto">
            <a:xfrm flipV="1">
              <a:off x="5043941" y="1740800"/>
              <a:ext cx="1222277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142" name="Object 66"/>
            <p:cNvGraphicFramePr>
              <a:graphicFrameLocks noChangeAspect="1"/>
            </p:cNvGraphicFramePr>
            <p:nvPr/>
          </p:nvGraphicFramePr>
          <p:xfrm>
            <a:off x="5568143" y="1298458"/>
            <a:ext cx="230188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5" name="Equation" r:id="rId14" imgW="139579" imgH="177646" progId="Equation.DSMT4">
                    <p:embed/>
                  </p:oleObj>
                </mc:Choice>
                <mc:Fallback>
                  <p:oleObj name="Equation" r:id="rId14" imgW="139579" imgH="177646" progId="Equation.DSMT4">
                    <p:embed/>
                    <p:pic>
                      <p:nvPicPr>
                        <p:cNvPr id="0" name="Picture 2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8143" y="1298458"/>
                          <a:ext cx="230188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46"/>
            <p:cNvGraphicFramePr>
              <a:graphicFrameLocks noChangeAspect="1"/>
            </p:cNvGraphicFramePr>
            <p:nvPr/>
          </p:nvGraphicFramePr>
          <p:xfrm>
            <a:off x="1422400" y="2158668"/>
            <a:ext cx="11969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6" name="Equation" r:id="rId16" imgW="723586" imgH="228501" progId="Equation.DSMT4">
                    <p:embed/>
                  </p:oleObj>
                </mc:Choice>
                <mc:Fallback>
                  <p:oleObj name="Equation" r:id="rId16" imgW="723586" imgH="228501" progId="Equation.DSMT4">
                    <p:embed/>
                    <p:pic>
                      <p:nvPicPr>
                        <p:cNvPr id="0" name="Picture 2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2400" y="2158668"/>
                          <a:ext cx="119697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47"/>
            <p:cNvGraphicFramePr>
              <a:graphicFrameLocks noChangeAspect="1"/>
            </p:cNvGraphicFramePr>
            <p:nvPr/>
          </p:nvGraphicFramePr>
          <p:xfrm>
            <a:off x="6605421" y="2108058"/>
            <a:ext cx="18700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7" name="Equation" r:id="rId18" imgW="1130300" imgH="228600" progId="Equation.DSMT4">
                    <p:embed/>
                  </p:oleObj>
                </mc:Choice>
                <mc:Fallback>
                  <p:oleObj name="Equation" r:id="rId18" imgW="1130300" imgH="228600" progId="Equation.DSMT4">
                    <p:embed/>
                    <p:pic>
                      <p:nvPicPr>
                        <p:cNvPr id="0" name="Picture 2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5421" y="2108058"/>
                          <a:ext cx="187007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Line 42"/>
            <p:cNvSpPr>
              <a:spLocks noChangeShapeType="1"/>
            </p:cNvSpPr>
            <p:nvPr/>
          </p:nvSpPr>
          <p:spPr bwMode="auto">
            <a:xfrm flipH="1">
              <a:off x="6276219" y="1941094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2"/>
            <p:cNvGrpSpPr/>
            <p:nvPr/>
          </p:nvGrpSpPr>
          <p:grpSpPr>
            <a:xfrm>
              <a:off x="6164426" y="2169974"/>
              <a:ext cx="215900" cy="519814"/>
              <a:chOff x="5369083" y="2227304"/>
              <a:chExt cx="215900" cy="519814"/>
            </a:xfrm>
          </p:grpSpPr>
          <p:sp>
            <p:nvSpPr>
              <p:cNvPr id="31" name="Line 42"/>
              <p:cNvSpPr>
                <a:spLocks noChangeShapeType="1"/>
              </p:cNvSpPr>
              <p:nvPr/>
            </p:nvSpPr>
            <p:spPr bwMode="auto">
              <a:xfrm flipH="1">
                <a:off x="5471351" y="2518518"/>
                <a:ext cx="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/>
            </p:nvSpPr>
            <p:spPr bwMode="auto">
              <a:xfrm>
                <a:off x="5369083" y="2227304"/>
                <a:ext cx="2159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8" name="Object 348"/>
            <p:cNvGraphicFramePr>
              <a:graphicFrameLocks noChangeAspect="1"/>
            </p:cNvGraphicFramePr>
            <p:nvPr/>
          </p:nvGraphicFramePr>
          <p:xfrm>
            <a:off x="5481993" y="2109100"/>
            <a:ext cx="31432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8" name="Equation" r:id="rId20" imgW="190500" imgH="228600" progId="Equation.DSMT4">
                    <p:embed/>
                  </p:oleObj>
                </mc:Choice>
                <mc:Fallback>
                  <p:oleObj name="Equation" r:id="rId20" imgW="190500" imgH="228600" progId="Equation.DSMT4">
                    <p:embed/>
                    <p:pic>
                      <p:nvPicPr>
                        <p:cNvPr id="0" name="Picture 2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1993" y="2109100"/>
                          <a:ext cx="314325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348"/>
            <p:cNvGraphicFramePr>
              <a:graphicFrameLocks noChangeAspect="1"/>
            </p:cNvGraphicFramePr>
            <p:nvPr/>
          </p:nvGraphicFramePr>
          <p:xfrm>
            <a:off x="3934181" y="2109100"/>
            <a:ext cx="419100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9" name="Equation" r:id="rId22" imgW="253890" imgH="228501" progId="Equation.DSMT4">
                    <p:embed/>
                  </p:oleObj>
                </mc:Choice>
                <mc:Fallback>
                  <p:oleObj name="Equation" r:id="rId22" imgW="253890" imgH="228501" progId="Equation.DSMT4">
                    <p:embed/>
                    <p:pic>
                      <p:nvPicPr>
                        <p:cNvPr id="0" name="Picture 3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4181" y="2109100"/>
                          <a:ext cx="419100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Right Arrow 45"/>
            <p:cNvSpPr/>
            <p:nvPr/>
          </p:nvSpPr>
          <p:spPr>
            <a:xfrm>
              <a:off x="4874241" y="3218170"/>
              <a:ext cx="381000" cy="247650"/>
            </a:xfrm>
            <a:prstGeom prst="rightArrow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1215" name="Object 15"/>
            <p:cNvGraphicFramePr>
              <a:graphicFrameLocks noChangeAspect="1"/>
            </p:cNvGraphicFramePr>
            <p:nvPr/>
          </p:nvGraphicFramePr>
          <p:xfrm>
            <a:off x="3362325" y="3173413"/>
            <a:ext cx="1319213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0" name="Equation" r:id="rId24" imgW="863225" imgH="228501" progId="Equation.DSMT4">
                    <p:embed/>
                  </p:oleObj>
                </mc:Choice>
                <mc:Fallback>
                  <p:oleObj name="Equation" r:id="rId24" imgW="863225" imgH="228501" progId="Equation.DSMT4">
                    <p:embed/>
                    <p:pic>
                      <p:nvPicPr>
                        <p:cNvPr id="0" name="Picture 3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2325" y="3173413"/>
                          <a:ext cx="1319213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Line 63"/>
            <p:cNvSpPr>
              <a:spLocks noChangeShapeType="1"/>
            </p:cNvSpPr>
            <p:nvPr/>
          </p:nvSpPr>
          <p:spPr bwMode="auto">
            <a:xfrm>
              <a:off x="5039172" y="2838738"/>
              <a:ext cx="0" cy="33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ight Arrow 50"/>
            <p:cNvSpPr/>
            <p:nvPr/>
          </p:nvSpPr>
          <p:spPr>
            <a:xfrm>
              <a:off x="2991013" y="975712"/>
              <a:ext cx="381000" cy="247650"/>
            </a:xfrm>
            <a:prstGeom prst="rightArrow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1502" name="Object 302"/>
            <p:cNvGraphicFramePr>
              <a:graphicFrameLocks noChangeAspect="1"/>
            </p:cNvGraphicFramePr>
            <p:nvPr/>
          </p:nvGraphicFramePr>
          <p:xfrm>
            <a:off x="1748745" y="1235073"/>
            <a:ext cx="1182667" cy="343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1" name="Equation" r:id="rId26" imgW="787320" imgH="228600" progId="Equation.DSMT4">
                    <p:embed/>
                  </p:oleObj>
                </mc:Choice>
                <mc:Fallback>
                  <p:oleObj name="Equation" r:id="rId26" imgW="787320" imgH="228600" progId="Equation.DSMT4">
                    <p:embed/>
                    <p:pic>
                      <p:nvPicPr>
                        <p:cNvPr id="0" name="Picture 3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8745" y="1235073"/>
                          <a:ext cx="1182667" cy="343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Line 63"/>
            <p:cNvSpPr>
              <a:spLocks noChangeShapeType="1"/>
            </p:cNvSpPr>
            <p:nvPr/>
          </p:nvSpPr>
          <p:spPr bwMode="auto">
            <a:xfrm>
              <a:off x="3199485" y="1303851"/>
              <a:ext cx="0" cy="33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247649" y="142875"/>
            <a:ext cx="875211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 Quarter-Wave Transformer with Line Extension (cont.)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237504" y="1129651"/>
            <a:ext cx="2592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C00FF"/>
                </a:solidFill>
              </a:rPr>
              <a:t>Summary of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97423" y="5143328"/>
            <a:ext cx="4818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Note:</a:t>
            </a:r>
            <a:r>
              <a:rPr lang="en-US" sz="1600" dirty="0"/>
              <a:t> On the transformer line, the line sees a real load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</a:rPr>
              <a:t>LT</a:t>
            </a:r>
            <a:r>
              <a:rPr lang="en-US" sz="1600" dirty="0"/>
              <a:t>, so for the transformer line we have:</a:t>
            </a:r>
          </a:p>
        </p:txBody>
      </p:sp>
      <p:graphicFrame>
        <p:nvGraphicFramePr>
          <p:cNvPr id="78971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201148"/>
              </p:ext>
            </p:extLst>
          </p:nvPr>
        </p:nvGraphicFramePr>
        <p:xfrm>
          <a:off x="4412163" y="5857373"/>
          <a:ext cx="34925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4" name="Equation" r:id="rId4" imgW="2743200" imgH="482400" progId="Equation.DSMT4">
                  <p:embed/>
                </p:oleObj>
              </mc:Choice>
              <mc:Fallback>
                <p:oleObj name="Equation" r:id="rId4" imgW="2743200" imgH="482400" progId="Equation.DSMT4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163" y="5857373"/>
                        <a:ext cx="34925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071523" y="2054225"/>
            <a:ext cx="7540315" cy="2642217"/>
            <a:chOff x="785057" y="2206625"/>
            <a:chExt cx="7540315" cy="2642217"/>
          </a:xfrm>
        </p:grpSpPr>
        <p:graphicFrame>
          <p:nvGraphicFramePr>
            <p:cNvPr id="5120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0946531"/>
                </p:ext>
              </p:extLst>
            </p:nvPr>
          </p:nvGraphicFramePr>
          <p:xfrm>
            <a:off x="4891959" y="2222500"/>
            <a:ext cx="1219200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5" name="Equation" r:id="rId6" imgW="774360" imgH="228600" progId="Equation.DSMT4">
                    <p:embed/>
                  </p:oleObj>
                </mc:Choice>
                <mc:Fallback>
                  <p:oleObj name="Equation" r:id="rId6" imgW="774360" imgH="228600" progId="Equation.DSMT4">
                    <p:embed/>
                    <p:pic>
                      <p:nvPicPr>
                        <p:cNvPr id="0" name="Picture 2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1959" y="2222500"/>
                          <a:ext cx="1219200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Freeform 38"/>
            <p:cNvSpPr>
              <a:spLocks/>
            </p:cNvSpPr>
            <p:nvPr/>
          </p:nvSpPr>
          <p:spPr bwMode="auto">
            <a:xfrm>
              <a:off x="813632" y="2938177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39"/>
            <p:cNvSpPr>
              <a:spLocks/>
            </p:cNvSpPr>
            <p:nvPr/>
          </p:nvSpPr>
          <p:spPr bwMode="auto">
            <a:xfrm flipV="1">
              <a:off x="815220" y="3623977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46"/>
            <p:cNvSpPr>
              <a:spLocks noChangeArrowheads="1"/>
            </p:cNvSpPr>
            <p:nvPr/>
          </p:nvSpPr>
          <p:spPr bwMode="auto">
            <a:xfrm>
              <a:off x="797757" y="289848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47"/>
            <p:cNvSpPr>
              <a:spLocks noChangeArrowheads="1"/>
            </p:cNvSpPr>
            <p:nvPr/>
          </p:nvSpPr>
          <p:spPr bwMode="auto">
            <a:xfrm>
              <a:off x="785057" y="362238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60"/>
            <p:cNvSpPr>
              <a:spLocks noChangeArrowheads="1"/>
            </p:cNvSpPr>
            <p:nvPr/>
          </p:nvSpPr>
          <p:spPr bwMode="auto">
            <a:xfrm>
              <a:off x="3020257" y="289848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61"/>
            <p:cNvSpPr>
              <a:spLocks noChangeArrowheads="1"/>
            </p:cNvSpPr>
            <p:nvPr/>
          </p:nvSpPr>
          <p:spPr bwMode="auto">
            <a:xfrm>
              <a:off x="3032957" y="363508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081171"/>
                </p:ext>
              </p:extLst>
            </p:nvPr>
          </p:nvGraphicFramePr>
          <p:xfrm>
            <a:off x="3496547" y="2206625"/>
            <a:ext cx="94297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6" name="Equation" r:id="rId8" imgW="571320" imgH="228600" progId="Equation.DSMT4">
                    <p:embed/>
                  </p:oleObj>
                </mc:Choice>
                <mc:Fallback>
                  <p:oleObj name="Equation" r:id="rId8" imgW="571320" imgH="228600" progId="Equation.DSMT4">
                    <p:embed/>
                    <p:pic>
                      <p:nvPicPr>
                        <p:cNvPr id="0" name="Picture 2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6547" y="2206625"/>
                          <a:ext cx="942975" cy="379413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Line 67"/>
            <p:cNvSpPr>
              <a:spLocks noChangeShapeType="1"/>
            </p:cNvSpPr>
            <p:nvPr/>
          </p:nvSpPr>
          <p:spPr bwMode="auto">
            <a:xfrm>
              <a:off x="3031370" y="2725452"/>
              <a:ext cx="180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60"/>
            <p:cNvSpPr>
              <a:spLocks noChangeArrowheads="1"/>
            </p:cNvSpPr>
            <p:nvPr/>
          </p:nvSpPr>
          <p:spPr bwMode="auto">
            <a:xfrm>
              <a:off x="4835203" y="2903496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60"/>
            <p:cNvSpPr>
              <a:spLocks noChangeArrowheads="1"/>
            </p:cNvSpPr>
            <p:nvPr/>
          </p:nvSpPr>
          <p:spPr bwMode="auto">
            <a:xfrm>
              <a:off x="4845099" y="3630801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4835397" y="2947711"/>
              <a:ext cx="12847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924743" y="3664756"/>
              <a:ext cx="11875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Line 67"/>
            <p:cNvSpPr>
              <a:spLocks noChangeShapeType="1"/>
            </p:cNvSpPr>
            <p:nvPr/>
          </p:nvSpPr>
          <p:spPr bwMode="auto">
            <a:xfrm flipV="1">
              <a:off x="4893817" y="2723440"/>
              <a:ext cx="1222277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495671"/>
                </p:ext>
              </p:extLst>
            </p:nvPr>
          </p:nvGraphicFramePr>
          <p:xfrm>
            <a:off x="1272276" y="3141308"/>
            <a:ext cx="11969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7" name="Equation" r:id="rId10" imgW="723586" imgH="228501" progId="Equation.DSMT4">
                    <p:embed/>
                  </p:oleObj>
                </mc:Choice>
                <mc:Fallback>
                  <p:oleObj name="Equation" r:id="rId10" imgW="723586" imgH="228501" progId="Equation.DSMT4">
                    <p:embed/>
                    <p:pic>
                      <p:nvPicPr>
                        <p:cNvPr id="0" name="Picture 2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2276" y="3141308"/>
                          <a:ext cx="119697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6775607"/>
                </p:ext>
              </p:extLst>
            </p:nvPr>
          </p:nvGraphicFramePr>
          <p:xfrm>
            <a:off x="6455297" y="3090698"/>
            <a:ext cx="18700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8" name="Equation" r:id="rId12" imgW="1130300" imgH="228600" progId="Equation.DSMT4">
                    <p:embed/>
                  </p:oleObj>
                </mc:Choice>
                <mc:Fallback>
                  <p:oleObj name="Equation" r:id="rId12" imgW="1130300" imgH="228600" progId="Equation.DSMT4">
                    <p:embed/>
                    <p:pic>
                      <p:nvPicPr>
                        <p:cNvPr id="0" name="Picture 2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5297" y="3090698"/>
                          <a:ext cx="187007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Line 42"/>
            <p:cNvSpPr>
              <a:spLocks noChangeShapeType="1"/>
            </p:cNvSpPr>
            <p:nvPr/>
          </p:nvSpPr>
          <p:spPr bwMode="auto">
            <a:xfrm flipH="1">
              <a:off x="6126095" y="2943717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" name="Group 42"/>
            <p:cNvGrpSpPr/>
            <p:nvPr/>
          </p:nvGrpSpPr>
          <p:grpSpPr>
            <a:xfrm>
              <a:off x="6002270" y="3152614"/>
              <a:ext cx="215900" cy="519814"/>
              <a:chOff x="5357051" y="2227304"/>
              <a:chExt cx="215900" cy="519814"/>
            </a:xfrm>
          </p:grpSpPr>
          <p:sp>
            <p:nvSpPr>
              <p:cNvPr id="31" name="Line 42"/>
              <p:cNvSpPr>
                <a:spLocks noChangeShapeType="1"/>
              </p:cNvSpPr>
              <p:nvPr/>
            </p:nvSpPr>
            <p:spPr bwMode="auto">
              <a:xfrm flipH="1">
                <a:off x="5471351" y="2518518"/>
                <a:ext cx="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/>
            </p:nvSpPr>
            <p:spPr bwMode="auto">
              <a:xfrm>
                <a:off x="5357051" y="2227304"/>
                <a:ext cx="2159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8" name="Object 3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0962195"/>
                </p:ext>
              </p:extLst>
            </p:nvPr>
          </p:nvGraphicFramePr>
          <p:xfrm>
            <a:off x="5331869" y="3091740"/>
            <a:ext cx="31432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9" name="Equation" r:id="rId14" imgW="190500" imgH="228600" progId="Equation.DSMT4">
                    <p:embed/>
                  </p:oleObj>
                </mc:Choice>
                <mc:Fallback>
                  <p:oleObj name="Equation" r:id="rId14" imgW="190500" imgH="228600" progId="Equation.DSMT4">
                    <p:embed/>
                    <p:pic>
                      <p:nvPicPr>
                        <p:cNvPr id="0" name="Picture 2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1869" y="3091740"/>
                          <a:ext cx="314325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861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5459451"/>
                </p:ext>
              </p:extLst>
            </p:nvPr>
          </p:nvGraphicFramePr>
          <p:xfrm>
            <a:off x="3170329" y="3137272"/>
            <a:ext cx="1606389" cy="38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0" name="Equation" r:id="rId16" imgW="965200" imgH="228600" progId="Equation.DSMT4">
                    <p:embed/>
                  </p:oleObj>
                </mc:Choice>
                <mc:Fallback>
                  <p:oleObj name="Equation" r:id="rId16" imgW="965200" imgH="228600" progId="Equation.DSMT4">
                    <p:embed/>
                    <p:pic>
                      <p:nvPicPr>
                        <p:cNvPr id="0" name="Picture 2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0329" y="3137272"/>
                          <a:ext cx="1606389" cy="383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862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7272474"/>
                </p:ext>
              </p:extLst>
            </p:nvPr>
          </p:nvGraphicFramePr>
          <p:xfrm>
            <a:off x="1636027" y="4467842"/>
            <a:ext cx="123983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1" name="Equation" r:id="rId18" imgW="749300" imgH="228600" progId="Equation.DSMT4">
                    <p:embed/>
                  </p:oleObj>
                </mc:Choice>
                <mc:Fallback>
                  <p:oleObj name="Equation" r:id="rId18" imgW="749300" imgH="228600" progId="Equation.DSMT4">
                    <p:embed/>
                    <p:pic>
                      <p:nvPicPr>
                        <p:cNvPr id="0" name="Picture 2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6027" y="4467842"/>
                          <a:ext cx="1239838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1" name="Straight Connector 50"/>
            <p:cNvCxnSpPr>
              <a:stCxn id="36" idx="4"/>
            </p:cNvCxnSpPr>
            <p:nvPr/>
          </p:nvCxnSpPr>
          <p:spPr>
            <a:xfrm flipH="1">
              <a:off x="3058442" y="3711289"/>
              <a:ext cx="12615" cy="74841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ight Arrow 48"/>
            <p:cNvSpPr/>
            <p:nvPr/>
          </p:nvSpPr>
          <p:spPr>
            <a:xfrm>
              <a:off x="2856336" y="4081192"/>
              <a:ext cx="440319" cy="251611"/>
            </a:xfrm>
            <a:prstGeom prst="rightArrow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8968" name="Object 1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9836548"/>
                </p:ext>
              </p:extLst>
            </p:nvPr>
          </p:nvGraphicFramePr>
          <p:xfrm>
            <a:off x="1482631" y="3751398"/>
            <a:ext cx="872063" cy="218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2" name="Equation" r:id="rId20" imgW="710891" imgH="177723" progId="Equation.DSMT4">
                    <p:embed/>
                  </p:oleObj>
                </mc:Choice>
                <mc:Fallback>
                  <p:oleObj name="Equation" r:id="rId20" imgW="710891" imgH="177723" progId="Equation.DSMT4">
                    <p:embed/>
                    <p:pic>
                      <p:nvPicPr>
                        <p:cNvPr id="0" name="Picture 2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2631" y="3751398"/>
                          <a:ext cx="872063" cy="218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969" name="Object 1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9712886"/>
                </p:ext>
              </p:extLst>
            </p:nvPr>
          </p:nvGraphicFramePr>
          <p:xfrm>
            <a:off x="5102421" y="3733099"/>
            <a:ext cx="875435" cy="2188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3" name="Equation" r:id="rId22" imgW="710891" imgH="177723" progId="Equation.DSMT4">
                    <p:embed/>
                  </p:oleObj>
                </mc:Choice>
                <mc:Fallback>
                  <p:oleObj name="Equation" r:id="rId22" imgW="710891" imgH="177723" progId="Equation.DSMT4">
                    <p:embed/>
                    <p:pic>
                      <p:nvPicPr>
                        <p:cNvPr id="0" name="Picture 2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2421" y="3733099"/>
                          <a:ext cx="875435" cy="2188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970" name="Object 1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0343729"/>
                </p:ext>
              </p:extLst>
            </p:nvPr>
          </p:nvGraphicFramePr>
          <p:xfrm>
            <a:off x="3469858" y="3751398"/>
            <a:ext cx="945842" cy="210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4" name="Equation" r:id="rId24" imgW="799753" imgH="177723" progId="Equation.DSMT4">
                    <p:embed/>
                  </p:oleObj>
                </mc:Choice>
                <mc:Fallback>
                  <p:oleObj name="Equation" r:id="rId24" imgW="799753" imgH="177723" progId="Equation.DSMT4">
                    <p:embed/>
                    <p:pic>
                      <p:nvPicPr>
                        <p:cNvPr id="0" name="Picture 2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9858" y="3751398"/>
                          <a:ext cx="945842" cy="210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Connector 42"/>
            <p:cNvCxnSpPr/>
            <p:nvPr/>
          </p:nvCxnSpPr>
          <p:spPr>
            <a:xfrm>
              <a:off x="4881889" y="3730808"/>
              <a:ext cx="0" cy="66071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0886638"/>
                </p:ext>
              </p:extLst>
            </p:nvPr>
          </p:nvGraphicFramePr>
          <p:xfrm>
            <a:off x="3875505" y="4418264"/>
            <a:ext cx="1319213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5" name="Equation" r:id="rId26" imgW="1319869" imgH="353666" progId="Equation.DSMT4">
                    <p:embed/>
                  </p:oleObj>
                </mc:Choice>
                <mc:Fallback>
                  <p:oleObj name="Equation" r:id="rId26" imgW="1319869" imgH="353666" progId="Equation.DSMT4">
                    <p:embed/>
                    <p:pic>
                      <p:nvPicPr>
                        <p:cNvPr id="0" name="Picture 2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5505" y="4418264"/>
                          <a:ext cx="1319213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Right Arrow 45"/>
            <p:cNvSpPr/>
            <p:nvPr/>
          </p:nvSpPr>
          <p:spPr>
            <a:xfrm>
              <a:off x="4705188" y="4017023"/>
              <a:ext cx="440319" cy="251611"/>
            </a:xfrm>
            <a:prstGeom prst="rightArrow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2"/>
          <p:cNvSpPr txBox="1">
            <a:spLocks noChangeArrowheads="1"/>
          </p:cNvSpPr>
          <p:nvPr/>
        </p:nvSpPr>
        <p:spPr bwMode="auto">
          <a:xfrm>
            <a:off x="2324100" y="114300"/>
            <a:ext cx="45100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Single-Stub Matching</a:t>
            </a:r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489591" y="935038"/>
            <a:ext cx="7945060" cy="400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A parallel (shunt) susceptance is added at a distance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 sz="2000" dirty="0">
                <a:solidFill>
                  <a:srgbClr val="0000FF"/>
                </a:solidFill>
              </a:rPr>
              <a:t> from the load.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190" name="Text Box 43"/>
          <p:cNvSpPr txBox="1">
            <a:spLocks noChangeArrowheads="1"/>
          </p:cNvSpPr>
          <p:nvPr/>
        </p:nvSpPr>
        <p:spPr bwMode="auto">
          <a:xfrm>
            <a:off x="530225" y="4141788"/>
            <a:ext cx="681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1) We choose the distance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>
                <a:solidFill>
                  <a:srgbClr val="0000FF"/>
                </a:solidFill>
              </a:rPr>
              <a:t> so that at this distance from the load</a:t>
            </a:r>
          </a:p>
        </p:txBody>
      </p:sp>
      <p:graphicFrame>
        <p:nvGraphicFramePr>
          <p:cNvPr id="7171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782403"/>
              </p:ext>
            </p:extLst>
          </p:nvPr>
        </p:nvGraphicFramePr>
        <p:xfrm>
          <a:off x="3441700" y="4613960"/>
          <a:ext cx="18272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tion" r:id="rId4" imgW="863280" imgH="241200" progId="Equation.DSMT4">
                  <p:embed/>
                </p:oleObj>
              </mc:Choice>
              <mc:Fallback>
                <p:oleObj name="Equation" r:id="rId4" imgW="863280" imgH="241200" progId="Equation.DSMT4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4613960"/>
                        <a:ext cx="1827213" cy="508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Text Box 49"/>
          <p:cNvSpPr txBox="1">
            <a:spLocks noChangeArrowheads="1"/>
          </p:cNvSpPr>
          <p:nvPr/>
        </p:nvSpPr>
        <p:spPr bwMode="auto">
          <a:xfrm>
            <a:off x="568325" y="5484813"/>
            <a:ext cx="526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2) We then choose the shunt susceptance so that </a:t>
            </a:r>
          </a:p>
        </p:txBody>
      </p:sp>
      <p:graphicFrame>
        <p:nvGraphicFramePr>
          <p:cNvPr id="7172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417832"/>
              </p:ext>
            </p:extLst>
          </p:nvPr>
        </p:nvGraphicFramePr>
        <p:xfrm>
          <a:off x="3795295" y="5936916"/>
          <a:ext cx="12080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tion" r:id="rId6" imgW="609336" imgH="241195" progId="Equation.DSMT4">
                  <p:embed/>
                </p:oleObj>
              </mc:Choice>
              <mc:Fallback>
                <p:oleObj name="Equation" r:id="rId6" imgW="609336" imgH="241195" progId="Equation.DSMT4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295" y="5936916"/>
                        <a:ext cx="1208088" cy="482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919698" y="1522326"/>
            <a:ext cx="4665662" cy="2150242"/>
            <a:chOff x="2149784" y="1718269"/>
            <a:chExt cx="4665662" cy="2150242"/>
          </a:xfrm>
        </p:grpSpPr>
        <p:sp>
          <p:nvSpPr>
            <p:cNvPr id="7177" name="Freeform 7"/>
            <p:cNvSpPr>
              <a:spLocks/>
            </p:cNvSpPr>
            <p:nvPr/>
          </p:nvSpPr>
          <p:spPr bwMode="auto">
            <a:xfrm>
              <a:off x="2178359" y="2265386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Freeform 8"/>
            <p:cNvSpPr>
              <a:spLocks/>
            </p:cNvSpPr>
            <p:nvPr/>
          </p:nvSpPr>
          <p:spPr bwMode="auto">
            <a:xfrm flipV="1">
              <a:off x="2190391" y="2951186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10"/>
            <p:cNvSpPr>
              <a:spLocks noChangeShapeType="1"/>
            </p:cNvSpPr>
            <p:nvPr/>
          </p:nvSpPr>
          <p:spPr bwMode="auto">
            <a:xfrm>
              <a:off x="6240771" y="2263799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11"/>
            <p:cNvSpPr>
              <a:spLocks noChangeShapeType="1"/>
            </p:cNvSpPr>
            <p:nvPr/>
          </p:nvSpPr>
          <p:spPr bwMode="auto">
            <a:xfrm flipH="1">
              <a:off x="6240771" y="2771131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Oval 12"/>
            <p:cNvSpPr>
              <a:spLocks noChangeArrowheads="1"/>
            </p:cNvSpPr>
            <p:nvPr/>
          </p:nvSpPr>
          <p:spPr bwMode="auto">
            <a:xfrm>
              <a:off x="2162484" y="222569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Oval 13"/>
            <p:cNvSpPr>
              <a:spLocks noChangeArrowheads="1"/>
            </p:cNvSpPr>
            <p:nvPr/>
          </p:nvSpPr>
          <p:spPr bwMode="auto">
            <a:xfrm>
              <a:off x="2149784" y="294959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Oval 21"/>
            <p:cNvSpPr>
              <a:spLocks noChangeArrowheads="1"/>
            </p:cNvSpPr>
            <p:nvPr/>
          </p:nvSpPr>
          <p:spPr bwMode="auto">
            <a:xfrm>
              <a:off x="4214860" y="294959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29"/>
            <p:cNvSpPr>
              <a:spLocks noChangeShapeType="1"/>
            </p:cNvSpPr>
            <p:nvPr/>
          </p:nvSpPr>
          <p:spPr bwMode="auto">
            <a:xfrm>
              <a:off x="4218296" y="2100286"/>
              <a:ext cx="1993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9" name="Group 35"/>
            <p:cNvGrpSpPr>
              <a:grpSpLocks/>
            </p:cNvGrpSpPr>
            <p:nvPr/>
          </p:nvGrpSpPr>
          <p:grpSpPr bwMode="auto">
            <a:xfrm>
              <a:off x="4192896" y="2228882"/>
              <a:ext cx="127000" cy="776289"/>
              <a:chOff x="4128" y="2615"/>
              <a:chExt cx="80" cy="489"/>
            </a:xfrm>
          </p:grpSpPr>
          <p:sp>
            <p:nvSpPr>
              <p:cNvPr id="7195" name="Oval 36"/>
              <p:cNvSpPr>
                <a:spLocks noChangeArrowheads="1"/>
              </p:cNvSpPr>
              <p:nvPr/>
            </p:nvSpPr>
            <p:spPr bwMode="auto">
              <a:xfrm>
                <a:off x="4145" y="2615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Line 38"/>
              <p:cNvSpPr>
                <a:spLocks noChangeShapeType="1"/>
              </p:cNvSpPr>
              <p:nvPr/>
            </p:nvSpPr>
            <p:spPr bwMode="auto">
              <a:xfrm flipV="1">
                <a:off x="4175" y="2648"/>
                <a:ext cx="0" cy="1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Line 39"/>
              <p:cNvSpPr>
                <a:spLocks noChangeShapeType="1"/>
              </p:cNvSpPr>
              <p:nvPr/>
            </p:nvSpPr>
            <p:spPr bwMode="auto">
              <a:xfrm flipV="1">
                <a:off x="4168" y="2952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Rectangle 40"/>
              <p:cNvSpPr>
                <a:spLocks noChangeArrowheads="1"/>
              </p:cNvSpPr>
              <p:nvPr/>
            </p:nvSpPr>
            <p:spPr bwMode="auto">
              <a:xfrm>
                <a:off x="4128" y="2760"/>
                <a:ext cx="80" cy="20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7170" name="Object 41"/>
            <p:cNvGraphicFramePr>
              <a:graphicFrameLocks noChangeAspect="1"/>
            </p:cNvGraphicFramePr>
            <p:nvPr/>
          </p:nvGraphicFramePr>
          <p:xfrm>
            <a:off x="3143914" y="3151496"/>
            <a:ext cx="881063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79" name="Equation" r:id="rId8" imgW="533169" imgH="228501" progId="Equation.DSMT4">
                    <p:embed/>
                  </p:oleObj>
                </mc:Choice>
                <mc:Fallback>
                  <p:oleObj name="Equation" r:id="rId8" imgW="533169" imgH="228501" progId="Equation.DSMT4">
                    <p:embed/>
                    <p:pic>
                      <p:nvPicPr>
                        <p:cNvPr id="0" name="Picture 2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3914" y="3151496"/>
                          <a:ext cx="881063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1" name="Line 45"/>
            <p:cNvSpPr>
              <a:spLocks noChangeShapeType="1"/>
            </p:cNvSpPr>
            <p:nvPr/>
          </p:nvSpPr>
          <p:spPr bwMode="auto">
            <a:xfrm flipH="1">
              <a:off x="4352719" y="2851934"/>
              <a:ext cx="0" cy="5323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AutoShape 46"/>
            <p:cNvSpPr>
              <a:spLocks noChangeArrowheads="1"/>
            </p:cNvSpPr>
            <p:nvPr/>
          </p:nvSpPr>
          <p:spPr bwMode="auto">
            <a:xfrm>
              <a:off x="4191089" y="3113872"/>
              <a:ext cx="317500" cy="203200"/>
            </a:xfrm>
            <a:prstGeom prst="rightArrow">
              <a:avLst>
                <a:gd name="adj1" fmla="val 50000"/>
                <a:gd name="adj2" fmla="val 39063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3" name="Object 52"/>
            <p:cNvGraphicFramePr>
              <a:graphicFrameLocks noChangeAspect="1"/>
            </p:cNvGraphicFramePr>
            <p:nvPr/>
          </p:nvGraphicFramePr>
          <p:xfrm>
            <a:off x="4024540" y="3515246"/>
            <a:ext cx="1363889" cy="353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0" name="Equation" r:id="rId10" imgW="927100" imgH="241300" progId="Equation.DSMT4">
                    <p:embed/>
                  </p:oleObj>
                </mc:Choice>
                <mc:Fallback>
                  <p:oleObj name="Equation" r:id="rId10" imgW="927100" imgH="241300" progId="Equation.DSMT4">
                    <p:embed/>
                    <p:pic>
                      <p:nvPicPr>
                        <p:cNvPr id="0" name="Picture 2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4540" y="3515246"/>
                          <a:ext cx="1363889" cy="353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47"/>
            <p:cNvGraphicFramePr>
              <a:graphicFrameLocks noChangeAspect="1"/>
            </p:cNvGraphicFramePr>
            <p:nvPr/>
          </p:nvGraphicFramePr>
          <p:xfrm>
            <a:off x="6480484" y="2413024"/>
            <a:ext cx="33496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1" name="Equation" r:id="rId12" imgW="203112" imgH="228501" progId="Equation.DSMT4">
                    <p:embed/>
                  </p:oleObj>
                </mc:Choice>
                <mc:Fallback>
                  <p:oleObj name="Equation" r:id="rId12" imgW="203112" imgH="228501" progId="Equation.DSMT4">
                    <p:embed/>
                    <p:pic>
                      <p:nvPicPr>
                        <p:cNvPr id="0" name="Picture 2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0484" y="2413024"/>
                          <a:ext cx="334962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47"/>
            <p:cNvGraphicFramePr>
              <a:graphicFrameLocks noChangeAspect="1"/>
            </p:cNvGraphicFramePr>
            <p:nvPr/>
          </p:nvGraphicFramePr>
          <p:xfrm>
            <a:off x="2649846" y="2451124"/>
            <a:ext cx="10255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2" name="Equation" r:id="rId14" imgW="622030" imgH="228501" progId="Equation.DSMT4">
                    <p:embed/>
                  </p:oleObj>
                </mc:Choice>
                <mc:Fallback>
                  <p:oleObj name="Equation" r:id="rId14" imgW="622030" imgH="228501" progId="Equation.DSMT4">
                    <p:embed/>
                    <p:pic>
                      <p:nvPicPr>
                        <p:cNvPr id="0" name="Picture 2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9846" y="2451124"/>
                          <a:ext cx="10255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66"/>
            <p:cNvGraphicFramePr>
              <a:graphicFrameLocks noChangeAspect="1"/>
            </p:cNvGraphicFramePr>
            <p:nvPr/>
          </p:nvGraphicFramePr>
          <p:xfrm>
            <a:off x="5285521" y="1718269"/>
            <a:ext cx="230188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3" name="Equation" r:id="rId16" imgW="139579" imgH="177646" progId="Equation.DSMT4">
                    <p:embed/>
                  </p:oleObj>
                </mc:Choice>
                <mc:Fallback>
                  <p:oleObj name="Equation" r:id="rId16" imgW="139579" imgH="177646" progId="Equation.DSMT4">
                    <p:embed/>
                    <p:pic>
                      <p:nvPicPr>
                        <p:cNvPr id="0" name="Picture 2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5521" y="1718269"/>
                          <a:ext cx="230188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9"/>
            <p:cNvGraphicFramePr>
              <a:graphicFrameLocks noChangeAspect="1"/>
            </p:cNvGraphicFramePr>
            <p:nvPr/>
          </p:nvGraphicFramePr>
          <p:xfrm>
            <a:off x="5170156" y="2426340"/>
            <a:ext cx="27305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4" name="Equation" r:id="rId18" imgW="165028" imgH="228501" progId="Equation.DSMT4">
                    <p:embed/>
                  </p:oleObj>
                </mc:Choice>
                <mc:Fallback>
                  <p:oleObj name="Equation" r:id="rId18" imgW="165028" imgH="228501" progId="Equation.DSMT4">
                    <p:embed/>
                    <p:pic>
                      <p:nvPicPr>
                        <p:cNvPr id="0" name="Picture 2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0156" y="2426340"/>
                          <a:ext cx="27305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Straight Arrow Connector 37"/>
            <p:cNvCxnSpPr/>
            <p:nvPr/>
          </p:nvCxnSpPr>
          <p:spPr>
            <a:xfrm flipV="1">
              <a:off x="3630304" y="2674961"/>
              <a:ext cx="464024" cy="4913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79" name="Rectangle 9"/>
            <p:cNvSpPr>
              <a:spLocks noChangeArrowheads="1"/>
            </p:cNvSpPr>
            <p:nvPr/>
          </p:nvSpPr>
          <p:spPr bwMode="auto">
            <a:xfrm>
              <a:off x="6126471" y="2454299"/>
              <a:ext cx="209015" cy="34333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875229" y="3468969"/>
            <a:ext cx="238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Goal: </a:t>
            </a:r>
            <a:r>
              <a:rPr lang="en-US" dirty="0">
                <a:solidFill>
                  <a:srgbClr val="FF0000"/>
                </a:solidFill>
              </a:rPr>
              <a:t>determine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graphicFrame>
        <p:nvGraphicFramePr>
          <p:cNvPr id="37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469485"/>
              </p:ext>
            </p:extLst>
          </p:nvPr>
        </p:nvGraphicFramePr>
        <p:xfrm>
          <a:off x="5543768" y="4659696"/>
          <a:ext cx="25939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name="Equation" r:id="rId20" imgW="1663700" imgH="279400" progId="Equation.DSMT4">
                  <p:embed/>
                </p:oleObj>
              </mc:Choice>
              <mc:Fallback>
                <p:oleObj name="Equation" r:id="rId20" imgW="1663700" imgH="279400" progId="Equation.DSMT4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768" y="4659696"/>
                        <a:ext cx="25939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6161314" y="2068286"/>
            <a:ext cx="2579914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Note:</a:t>
            </a:r>
          </a:p>
          <a:p>
            <a:pPr algn="ctr"/>
            <a:r>
              <a:rPr lang="en-US" sz="1600" dirty="0"/>
              <a:t>The “+” denotes just to the </a:t>
            </a:r>
            <a:r>
              <a:rPr lang="en-US" sz="1600" u="sng" dirty="0"/>
              <a:t>right</a:t>
            </a:r>
            <a:r>
              <a:rPr lang="en-US" sz="1600" dirty="0"/>
              <a:t> of the point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dirty="0"/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2"/>
          <p:cNvSpPr txBox="1">
            <a:spLocks noChangeArrowheads="1"/>
          </p:cNvSpPr>
          <p:nvPr/>
        </p:nvSpPr>
        <p:spPr bwMode="auto">
          <a:xfrm>
            <a:off x="1609725" y="152400"/>
            <a:ext cx="58562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Single-Stub Matching (cont.)</a:t>
            </a:r>
          </a:p>
        </p:txBody>
      </p:sp>
      <p:sp>
        <p:nvSpPr>
          <p:cNvPr id="8200" name="Text Box 34"/>
          <p:cNvSpPr txBox="1">
            <a:spLocks noChangeArrowheads="1"/>
          </p:cNvSpPr>
          <p:nvPr/>
        </p:nvSpPr>
        <p:spPr bwMode="auto">
          <a:xfrm>
            <a:off x="805244" y="4980974"/>
            <a:ext cx="72314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feeding transmission line on the left sees a perfect match!</a:t>
            </a:r>
          </a:p>
        </p:txBody>
      </p:sp>
      <p:graphicFrame>
        <p:nvGraphicFramePr>
          <p:cNvPr id="8195" name="Object 37"/>
          <p:cNvGraphicFramePr>
            <a:graphicFrameLocks noChangeAspect="1"/>
          </p:cNvGraphicFramePr>
          <p:nvPr/>
        </p:nvGraphicFramePr>
        <p:xfrm>
          <a:off x="3716338" y="4002088"/>
          <a:ext cx="12096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Equation" r:id="rId4" imgW="609336" imgH="241195" progId="Equation.DSMT4">
                  <p:embed/>
                </p:oleObj>
              </mc:Choice>
              <mc:Fallback>
                <p:oleObj name="Equation" r:id="rId4" imgW="609336" imgH="241195" progId="Equation.DSMT4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4002088"/>
                        <a:ext cx="1209675" cy="482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173288" y="1148333"/>
            <a:ext cx="4633912" cy="2266381"/>
            <a:chOff x="2173288" y="1148333"/>
            <a:chExt cx="4633912" cy="2266381"/>
          </a:xfrm>
        </p:grpSpPr>
        <p:sp>
          <p:nvSpPr>
            <p:cNvPr id="8202" name="Freeform 5"/>
            <p:cNvSpPr>
              <a:spLocks/>
            </p:cNvSpPr>
            <p:nvPr/>
          </p:nvSpPr>
          <p:spPr bwMode="auto">
            <a:xfrm>
              <a:off x="2201863" y="1711326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Freeform 6"/>
            <p:cNvSpPr>
              <a:spLocks/>
            </p:cNvSpPr>
            <p:nvPr/>
          </p:nvSpPr>
          <p:spPr bwMode="auto">
            <a:xfrm flipV="1">
              <a:off x="2201863" y="2397126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Rectangle 7"/>
            <p:cNvSpPr>
              <a:spLocks noChangeArrowheads="1"/>
            </p:cNvSpPr>
            <p:nvPr/>
          </p:nvSpPr>
          <p:spPr bwMode="auto">
            <a:xfrm>
              <a:off x="6149976" y="1900238"/>
              <a:ext cx="2159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8"/>
            <p:cNvSpPr>
              <a:spLocks noChangeShapeType="1"/>
            </p:cNvSpPr>
            <p:nvPr/>
          </p:nvSpPr>
          <p:spPr bwMode="auto">
            <a:xfrm>
              <a:off x="6264276" y="1709738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9"/>
            <p:cNvSpPr>
              <a:spLocks noChangeShapeType="1"/>
            </p:cNvSpPr>
            <p:nvPr/>
          </p:nvSpPr>
          <p:spPr bwMode="auto">
            <a:xfrm flipH="1">
              <a:off x="6264276" y="221707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Oval 10"/>
            <p:cNvSpPr>
              <a:spLocks noChangeArrowheads="1"/>
            </p:cNvSpPr>
            <p:nvPr/>
          </p:nvSpPr>
          <p:spPr bwMode="auto">
            <a:xfrm>
              <a:off x="2185988" y="16716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Oval 11"/>
            <p:cNvSpPr>
              <a:spLocks noChangeArrowheads="1"/>
            </p:cNvSpPr>
            <p:nvPr/>
          </p:nvSpPr>
          <p:spPr bwMode="auto">
            <a:xfrm>
              <a:off x="2173288" y="23955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Oval 13"/>
            <p:cNvSpPr>
              <a:spLocks noChangeArrowheads="1"/>
            </p:cNvSpPr>
            <p:nvPr/>
          </p:nvSpPr>
          <p:spPr bwMode="auto">
            <a:xfrm>
              <a:off x="4239650" y="16716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Oval 14"/>
            <p:cNvSpPr>
              <a:spLocks noChangeArrowheads="1"/>
            </p:cNvSpPr>
            <p:nvPr/>
          </p:nvSpPr>
          <p:spPr bwMode="auto">
            <a:xfrm>
              <a:off x="4236014" y="23955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15"/>
            <p:cNvSpPr>
              <a:spLocks noChangeShapeType="1"/>
            </p:cNvSpPr>
            <p:nvPr/>
          </p:nvSpPr>
          <p:spPr bwMode="auto">
            <a:xfrm>
              <a:off x="4279901" y="1527176"/>
              <a:ext cx="1993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14" name="Group 17"/>
            <p:cNvGrpSpPr>
              <a:grpSpLocks/>
            </p:cNvGrpSpPr>
            <p:nvPr/>
          </p:nvGrpSpPr>
          <p:grpSpPr bwMode="auto">
            <a:xfrm>
              <a:off x="4216401" y="1727201"/>
              <a:ext cx="127000" cy="723900"/>
              <a:chOff x="4128" y="2648"/>
              <a:chExt cx="80" cy="456"/>
            </a:xfrm>
          </p:grpSpPr>
          <p:sp>
            <p:nvSpPr>
              <p:cNvPr id="8219" name="Line 20"/>
              <p:cNvSpPr>
                <a:spLocks noChangeShapeType="1"/>
              </p:cNvSpPr>
              <p:nvPr/>
            </p:nvSpPr>
            <p:spPr bwMode="auto">
              <a:xfrm flipV="1">
                <a:off x="4168" y="2648"/>
                <a:ext cx="0" cy="1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Line 21"/>
              <p:cNvSpPr>
                <a:spLocks noChangeShapeType="1"/>
              </p:cNvSpPr>
              <p:nvPr/>
            </p:nvSpPr>
            <p:spPr bwMode="auto">
              <a:xfrm flipV="1">
                <a:off x="4168" y="2952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Rectangle 22"/>
              <p:cNvSpPr>
                <a:spLocks noChangeArrowheads="1"/>
              </p:cNvSpPr>
              <p:nvPr/>
            </p:nvSpPr>
            <p:spPr bwMode="auto">
              <a:xfrm>
                <a:off x="4128" y="2760"/>
                <a:ext cx="80" cy="20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8196" name="Object 23"/>
            <p:cNvGraphicFramePr>
              <a:graphicFrameLocks noChangeAspect="1"/>
            </p:cNvGraphicFramePr>
            <p:nvPr/>
          </p:nvGraphicFramePr>
          <p:xfrm>
            <a:off x="4429126" y="1905001"/>
            <a:ext cx="8604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5" name="Equation" r:id="rId6" imgW="520700" imgH="228600" progId="Equation.DSMT4">
                    <p:embed/>
                  </p:oleObj>
                </mc:Choice>
                <mc:Fallback>
                  <p:oleObj name="Equation" r:id="rId6" imgW="520700" imgH="228600" progId="Equation.DSMT4">
                    <p:embed/>
                    <p:pic>
                      <p:nvPicPr>
                        <p:cNvPr id="0" name="Picture 2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9126" y="1905001"/>
                          <a:ext cx="8604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5" name="Line 26"/>
            <p:cNvSpPr>
              <a:spLocks noChangeShapeType="1"/>
            </p:cNvSpPr>
            <p:nvPr/>
          </p:nvSpPr>
          <p:spPr bwMode="auto">
            <a:xfrm>
              <a:off x="4183063" y="2309813"/>
              <a:ext cx="0" cy="317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AutoShape 27"/>
            <p:cNvSpPr>
              <a:spLocks noChangeArrowheads="1"/>
            </p:cNvSpPr>
            <p:nvPr/>
          </p:nvSpPr>
          <p:spPr bwMode="auto">
            <a:xfrm>
              <a:off x="3829051" y="2655888"/>
              <a:ext cx="317500" cy="203200"/>
            </a:xfrm>
            <a:prstGeom prst="rightArrow">
              <a:avLst>
                <a:gd name="adj1" fmla="val 50000"/>
                <a:gd name="adj2" fmla="val 39063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197" name="Object 33"/>
            <p:cNvGraphicFramePr>
              <a:graphicFrameLocks noChangeAspect="1"/>
            </p:cNvGraphicFramePr>
            <p:nvPr/>
          </p:nvGraphicFramePr>
          <p:xfrm>
            <a:off x="3646488" y="3013076"/>
            <a:ext cx="798513" cy="401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6" name="Equation" r:id="rId8" imgW="482391" imgH="241195" progId="Equation.DSMT4">
                    <p:embed/>
                  </p:oleObj>
                </mc:Choice>
                <mc:Fallback>
                  <p:oleObj name="Equation" r:id="rId8" imgW="482391" imgH="241195" progId="Equation.DSMT4">
                    <p:embed/>
                    <p:pic>
                      <p:nvPicPr>
                        <p:cNvPr id="0" name="Picture 2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6488" y="3013076"/>
                          <a:ext cx="798513" cy="40163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4384803" y="2302659"/>
              <a:ext cx="0" cy="317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46"/>
            <p:cNvSpPr>
              <a:spLocks noChangeArrowheads="1"/>
            </p:cNvSpPr>
            <p:nvPr/>
          </p:nvSpPr>
          <p:spPr bwMode="auto">
            <a:xfrm>
              <a:off x="4416301" y="2659909"/>
              <a:ext cx="317500" cy="203200"/>
            </a:xfrm>
            <a:prstGeom prst="rightArrow">
              <a:avLst>
                <a:gd name="adj1" fmla="val 50000"/>
                <a:gd name="adj2" fmla="val 39063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25" name="Object 44"/>
            <p:cNvGraphicFramePr>
              <a:graphicFrameLocks noChangeAspect="1"/>
            </p:cNvGraphicFramePr>
            <p:nvPr/>
          </p:nvGraphicFramePr>
          <p:xfrm>
            <a:off x="4975225" y="2778125"/>
            <a:ext cx="1257300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7" name="Equation" r:id="rId10" imgW="876300" imgH="241300" progId="Equation.DSMT4">
                    <p:embed/>
                  </p:oleObj>
                </mc:Choice>
                <mc:Fallback>
                  <p:oleObj name="Equation" r:id="rId10" imgW="876300" imgH="241300" progId="Equation.DSMT4">
                    <p:embed/>
                    <p:pic>
                      <p:nvPicPr>
                        <p:cNvPr id="0" name="Picture 2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5225" y="2778125"/>
                          <a:ext cx="1257300" cy="34448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66"/>
            <p:cNvGraphicFramePr>
              <a:graphicFrameLocks noChangeAspect="1"/>
            </p:cNvGraphicFramePr>
            <p:nvPr/>
          </p:nvGraphicFramePr>
          <p:xfrm>
            <a:off x="5267750" y="1148333"/>
            <a:ext cx="230188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8" name="Equation" r:id="rId12" imgW="139579" imgH="177646" progId="Equation.DSMT4">
                    <p:embed/>
                  </p:oleObj>
                </mc:Choice>
                <mc:Fallback>
                  <p:oleObj name="Equation" r:id="rId12" imgW="139579" imgH="177646" progId="Equation.DSMT4">
                    <p:embed/>
                    <p:pic>
                      <p:nvPicPr>
                        <p:cNvPr id="0" name="Picture 2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7750" y="1148333"/>
                          <a:ext cx="230188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47"/>
            <p:cNvGraphicFramePr>
              <a:graphicFrameLocks noChangeAspect="1"/>
            </p:cNvGraphicFramePr>
            <p:nvPr/>
          </p:nvGraphicFramePr>
          <p:xfrm>
            <a:off x="6472238" y="1900238"/>
            <a:ext cx="33496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9" name="Equation" r:id="rId14" imgW="203112" imgH="228501" progId="Equation.DSMT4">
                    <p:embed/>
                  </p:oleObj>
                </mc:Choice>
                <mc:Fallback>
                  <p:oleObj name="Equation" r:id="rId14" imgW="203112" imgH="228501" progId="Equation.DSMT4">
                    <p:embed/>
                    <p:pic>
                      <p:nvPicPr>
                        <p:cNvPr id="0" name="Picture 2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2238" y="1900238"/>
                          <a:ext cx="334962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47"/>
            <p:cNvGraphicFramePr>
              <a:graphicFrameLocks noChangeAspect="1"/>
            </p:cNvGraphicFramePr>
            <p:nvPr/>
          </p:nvGraphicFramePr>
          <p:xfrm>
            <a:off x="3046413" y="1900238"/>
            <a:ext cx="27305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00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0" name="Picture 2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6413" y="1900238"/>
                          <a:ext cx="27305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2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63330"/>
              </p:ext>
            </p:extLst>
          </p:nvPr>
        </p:nvGraphicFramePr>
        <p:xfrm>
          <a:off x="3136776" y="5468367"/>
          <a:ext cx="25590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18" imgW="1295280" imgH="241200" progId="Equation.DSMT4">
                  <p:embed/>
                </p:oleObj>
              </mc:Choice>
              <mc:Fallback>
                <p:oleObj name="Equation" r:id="rId18" imgW="1295280" imgH="241200" progId="Equation.DSMT4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776" y="5468367"/>
                        <a:ext cx="25590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509332" y="1043441"/>
            <a:ext cx="3903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Realization using a shorted stub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388" name="Text Box 24"/>
          <p:cNvSpPr txBox="1">
            <a:spLocks noChangeArrowheads="1"/>
          </p:cNvSpPr>
          <p:nvPr/>
        </p:nvSpPr>
        <p:spPr bwMode="auto">
          <a:xfrm>
            <a:off x="2056230" y="1570892"/>
            <a:ext cx="464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(An open-circuited stub could also be used.)</a:t>
            </a:r>
          </a:p>
        </p:txBody>
      </p:sp>
      <p:sp>
        <p:nvSpPr>
          <p:cNvPr id="16389" name="Text Box 26"/>
          <p:cNvSpPr txBox="1">
            <a:spLocks noChangeArrowheads="1"/>
          </p:cNvSpPr>
          <p:nvPr/>
        </p:nvSpPr>
        <p:spPr bwMode="auto">
          <a:xfrm>
            <a:off x="1714389" y="160768"/>
            <a:ext cx="58562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Single-Stub Matching (cont.)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122488" y="2615392"/>
            <a:ext cx="4664615" cy="2782108"/>
            <a:chOff x="2122488" y="2615392"/>
            <a:chExt cx="4664615" cy="2782108"/>
          </a:xfrm>
        </p:grpSpPr>
        <p:sp>
          <p:nvSpPr>
            <p:cNvPr id="16391" name="Freeform 6"/>
            <p:cNvSpPr>
              <a:spLocks/>
            </p:cNvSpPr>
            <p:nvPr/>
          </p:nvSpPr>
          <p:spPr bwMode="auto">
            <a:xfrm>
              <a:off x="2151063" y="3171825"/>
              <a:ext cx="4060825" cy="42862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Freeform 7"/>
            <p:cNvSpPr>
              <a:spLocks/>
            </p:cNvSpPr>
            <p:nvPr/>
          </p:nvSpPr>
          <p:spPr bwMode="auto">
            <a:xfrm flipV="1">
              <a:off x="2151063" y="3857625"/>
              <a:ext cx="4060825" cy="42862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" name="Rectangle 8"/>
            <p:cNvSpPr>
              <a:spLocks noChangeArrowheads="1"/>
            </p:cNvSpPr>
            <p:nvPr/>
          </p:nvSpPr>
          <p:spPr bwMode="auto">
            <a:xfrm>
              <a:off x="6099176" y="3360738"/>
              <a:ext cx="2159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Line 9"/>
            <p:cNvSpPr>
              <a:spLocks noChangeShapeType="1"/>
            </p:cNvSpPr>
            <p:nvPr/>
          </p:nvSpPr>
          <p:spPr bwMode="auto">
            <a:xfrm>
              <a:off x="6213476" y="3170238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0"/>
            <p:cNvSpPr>
              <a:spLocks noChangeShapeType="1"/>
            </p:cNvSpPr>
            <p:nvPr/>
          </p:nvSpPr>
          <p:spPr bwMode="auto">
            <a:xfrm flipH="1">
              <a:off x="6213476" y="367757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Oval 11"/>
            <p:cNvSpPr>
              <a:spLocks noChangeArrowheads="1"/>
            </p:cNvSpPr>
            <p:nvPr/>
          </p:nvSpPr>
          <p:spPr bwMode="auto">
            <a:xfrm>
              <a:off x="2135188" y="31321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>
              <a:off x="2122488" y="38560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Oval 14"/>
            <p:cNvSpPr>
              <a:spLocks noChangeArrowheads="1"/>
            </p:cNvSpPr>
            <p:nvPr/>
          </p:nvSpPr>
          <p:spPr bwMode="auto">
            <a:xfrm>
              <a:off x="4192588" y="31321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Oval 15"/>
            <p:cNvSpPr>
              <a:spLocks noChangeArrowheads="1"/>
            </p:cNvSpPr>
            <p:nvPr/>
          </p:nvSpPr>
          <p:spPr bwMode="auto">
            <a:xfrm>
              <a:off x="4205288" y="38560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Line 16"/>
            <p:cNvSpPr>
              <a:spLocks noChangeShapeType="1"/>
            </p:cNvSpPr>
            <p:nvPr/>
          </p:nvSpPr>
          <p:spPr bwMode="auto">
            <a:xfrm flipH="1">
              <a:off x="2754313" y="3151188"/>
              <a:ext cx="147320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7"/>
            <p:cNvSpPr>
              <a:spLocks noChangeShapeType="1"/>
            </p:cNvSpPr>
            <p:nvPr/>
          </p:nvSpPr>
          <p:spPr bwMode="auto">
            <a:xfrm flipH="1">
              <a:off x="2755901" y="3898900"/>
              <a:ext cx="147320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8"/>
            <p:cNvSpPr>
              <a:spLocks noChangeShapeType="1"/>
            </p:cNvSpPr>
            <p:nvPr/>
          </p:nvSpPr>
          <p:spPr bwMode="auto">
            <a:xfrm>
              <a:off x="2754313" y="4418013"/>
              <a:ext cx="0" cy="749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19"/>
            <p:cNvSpPr>
              <a:spLocks noChangeShapeType="1"/>
            </p:cNvSpPr>
            <p:nvPr/>
          </p:nvSpPr>
          <p:spPr bwMode="auto">
            <a:xfrm flipH="1">
              <a:off x="2819401" y="4102100"/>
              <a:ext cx="1498600" cy="129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22"/>
            <p:cNvSpPr>
              <a:spLocks noChangeShapeType="1"/>
            </p:cNvSpPr>
            <p:nvPr/>
          </p:nvSpPr>
          <p:spPr bwMode="auto">
            <a:xfrm>
              <a:off x="4191001" y="3025664"/>
              <a:ext cx="1993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" name="Object 66"/>
            <p:cNvGraphicFramePr>
              <a:graphicFrameLocks noChangeAspect="1"/>
            </p:cNvGraphicFramePr>
            <p:nvPr/>
          </p:nvGraphicFramePr>
          <p:xfrm>
            <a:off x="5197412" y="2615392"/>
            <a:ext cx="230188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7" name="Equation" r:id="rId4" imgW="139579" imgH="177646" progId="Equation.DSMT4">
                    <p:embed/>
                  </p:oleObj>
                </mc:Choice>
                <mc:Fallback>
                  <p:oleObj name="Equation" r:id="rId4" imgW="139579" imgH="177646" progId="Equation.DSMT4">
                    <p:embed/>
                    <p:pic>
                      <p:nvPicPr>
                        <p:cNvPr id="0" name="Picture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7412" y="2615392"/>
                          <a:ext cx="230188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47"/>
            <p:cNvGraphicFramePr>
              <a:graphicFrameLocks noChangeAspect="1"/>
            </p:cNvGraphicFramePr>
            <p:nvPr/>
          </p:nvGraphicFramePr>
          <p:xfrm>
            <a:off x="6452141" y="3296959"/>
            <a:ext cx="33496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8" name="Equation" r:id="rId6" imgW="203112" imgH="228501" progId="Equation.DSMT4">
                    <p:embed/>
                  </p:oleObj>
                </mc:Choice>
                <mc:Fallback>
                  <p:oleObj name="Equation" r:id="rId6" imgW="203112" imgH="228501" progId="Equation.DSMT4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2141" y="3296959"/>
                          <a:ext cx="334962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47"/>
            <p:cNvGraphicFramePr>
              <a:graphicFrameLocks noChangeAspect="1"/>
            </p:cNvGraphicFramePr>
            <p:nvPr/>
          </p:nvGraphicFramePr>
          <p:xfrm>
            <a:off x="2697215" y="3313113"/>
            <a:ext cx="3143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9" name="Equation" r:id="rId8" imgW="190500" imgH="228600" progId="Equation.DSMT4">
                    <p:embed/>
                  </p:oleObj>
                </mc:Choice>
                <mc:Fallback>
                  <p:oleObj name="Equation" r:id="rId8" imgW="190500" imgH="228600" progId="Equation.DSMT4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7215" y="3313113"/>
                          <a:ext cx="3143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492" name="Object 4"/>
            <p:cNvGraphicFramePr>
              <a:graphicFrameLocks noChangeAspect="1"/>
            </p:cNvGraphicFramePr>
            <p:nvPr/>
          </p:nvGraphicFramePr>
          <p:xfrm>
            <a:off x="3089275" y="4129088"/>
            <a:ext cx="3778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0" name="Equation" r:id="rId10" imgW="228600" imgH="228600" progId="Equation.DSMT4">
                    <p:embed/>
                  </p:oleObj>
                </mc:Choice>
                <mc:Fallback>
                  <p:oleObj name="Equation" r:id="rId10" imgW="228600" imgH="228600" progId="Equation.DSMT4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9275" y="4129088"/>
                          <a:ext cx="3778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493" name="Object 5"/>
            <p:cNvGraphicFramePr>
              <a:graphicFrameLocks noChangeAspect="1"/>
            </p:cNvGraphicFramePr>
            <p:nvPr/>
          </p:nvGraphicFramePr>
          <p:xfrm>
            <a:off x="3725863" y="4781550"/>
            <a:ext cx="20955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1" name="Equation" r:id="rId12" imgW="126890" imgH="228402" progId="Equation.DSMT4">
                    <p:embed/>
                  </p:oleObj>
                </mc:Choice>
                <mc:Fallback>
                  <p:oleObj name="Equation" r:id="rId12" imgW="126890" imgH="228402" progId="Equation.DSMT4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5863" y="4781550"/>
                          <a:ext cx="20955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Box 28"/>
          <p:cNvSpPr txBox="1"/>
          <p:nvPr/>
        </p:nvSpPr>
        <p:spPr>
          <a:xfrm>
            <a:off x="5227093" y="4981433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Goal: </a:t>
            </a:r>
            <a:r>
              <a:rPr lang="en-US" dirty="0">
                <a:solidFill>
                  <a:srgbClr val="FF0000"/>
                </a:solidFill>
              </a:rPr>
              <a:t>Find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5"/>
          <p:cNvSpPr txBox="1">
            <a:spLocks noChangeArrowheads="1"/>
          </p:cNvSpPr>
          <p:nvPr/>
        </p:nvSpPr>
        <p:spPr bwMode="auto">
          <a:xfrm>
            <a:off x="694995" y="876527"/>
            <a:ext cx="7893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use the Smith chart as an </a:t>
            </a:r>
            <a:r>
              <a:rPr lang="en-US" sz="2000" u="sng" dirty="0">
                <a:solidFill>
                  <a:srgbClr val="0000FF"/>
                </a:solidFill>
              </a:rPr>
              <a:t>admittance calculator</a:t>
            </a:r>
            <a:r>
              <a:rPr lang="en-US" sz="2000" dirty="0">
                <a:solidFill>
                  <a:srgbClr val="0000FF"/>
                </a:solidFill>
              </a:rPr>
              <a:t> to determine the distance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 sz="20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7412" name="Text Box 26"/>
          <p:cNvSpPr txBox="1">
            <a:spLocks noChangeArrowheads="1"/>
          </p:cNvSpPr>
          <p:nvPr/>
        </p:nvSpPr>
        <p:spPr bwMode="auto">
          <a:xfrm>
            <a:off x="258337" y="4379970"/>
            <a:ext cx="8719457" cy="143116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Tx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Convert the load impedance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solidFill>
                  <a:srgbClr val="0000FF"/>
                </a:solidFill>
              </a:rPr>
              <a:t> to a load admittance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</a:rPr>
              <a:t>L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pPr marL="342900" indent="-342900">
              <a:spcAft>
                <a:spcPts val="600"/>
              </a:spcAft>
              <a:buFontTx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Determine the distance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to make the normalized input conductance equal to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1.0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pPr marL="342900" indent="-342900">
              <a:spcAft>
                <a:spcPts val="600"/>
              </a:spcAft>
              <a:buFontTx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Determine the required value of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solidFill>
                  <a:srgbClr val="0000FF"/>
                </a:solidFill>
              </a:rPr>
              <a:t> to cancel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i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solidFill>
                  <a:srgbClr val="0000FF"/>
                </a:solidFill>
              </a:rPr>
              <a:t> (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i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solidFill>
                  <a:srgbClr val="0000FF"/>
                </a:solidFill>
              </a:rPr>
              <a:t>).</a:t>
            </a:r>
          </a:p>
          <a:p>
            <a:pPr marL="342900" indent="-342900">
              <a:spcAft>
                <a:spcPts val="600"/>
              </a:spcAft>
              <a:buFontTx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Determine the stub length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solidFill>
                  <a:srgbClr val="0000FF"/>
                </a:solidFill>
              </a:rPr>
              <a:t> from the value of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413" name="Text Box 27"/>
          <p:cNvSpPr txBox="1">
            <a:spLocks noChangeArrowheads="1"/>
          </p:cNvSpPr>
          <p:nvPr/>
        </p:nvSpPr>
        <p:spPr bwMode="auto">
          <a:xfrm>
            <a:off x="1653578" y="150720"/>
            <a:ext cx="58562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Single-Stub Matching (cont.)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60838" y="6099285"/>
            <a:ext cx="8477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Note: </a:t>
            </a:r>
            <a:r>
              <a:rPr lang="en-US" dirty="0"/>
              <a:t>If desired, we can use the Smith chart in step # 4 to find the stub length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. </a:t>
            </a:r>
          </a:p>
        </p:txBody>
      </p:sp>
      <p:graphicFrame>
        <p:nvGraphicFramePr>
          <p:cNvPr id="41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089879"/>
              </p:ext>
            </p:extLst>
          </p:nvPr>
        </p:nvGraphicFramePr>
        <p:xfrm>
          <a:off x="5513097" y="1396184"/>
          <a:ext cx="230188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Equation" r:id="rId4" imgW="139579" imgH="177646" progId="Equation.DSMT4">
                  <p:embed/>
                </p:oleObj>
              </mc:Choice>
              <mc:Fallback>
                <p:oleObj name="Equation" r:id="rId4" imgW="139579" imgH="177646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097" y="1396184"/>
                        <a:ext cx="230188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2486299" y="1801299"/>
            <a:ext cx="4664615" cy="2371836"/>
            <a:chOff x="2438173" y="2035063"/>
            <a:chExt cx="4664615" cy="2371836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466748" y="2181224"/>
              <a:ext cx="4060825" cy="42862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 flipV="1">
              <a:off x="2466748" y="2867024"/>
              <a:ext cx="4060825" cy="42862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6414861" y="2370137"/>
              <a:ext cx="2159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6529161" y="2179637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 flipH="1">
              <a:off x="6529161" y="2686969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2450873" y="2141537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12"/>
            <p:cNvSpPr>
              <a:spLocks noChangeArrowheads="1"/>
            </p:cNvSpPr>
            <p:nvPr/>
          </p:nvSpPr>
          <p:spPr bwMode="auto">
            <a:xfrm>
              <a:off x="2438173" y="2865437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14"/>
            <p:cNvSpPr>
              <a:spLocks noChangeArrowheads="1"/>
            </p:cNvSpPr>
            <p:nvPr/>
          </p:nvSpPr>
          <p:spPr bwMode="auto">
            <a:xfrm>
              <a:off x="4508273" y="2141537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15"/>
            <p:cNvSpPr>
              <a:spLocks noChangeArrowheads="1"/>
            </p:cNvSpPr>
            <p:nvPr/>
          </p:nvSpPr>
          <p:spPr bwMode="auto">
            <a:xfrm>
              <a:off x="4520973" y="2865437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6"/>
            <p:cNvSpPr>
              <a:spLocks noChangeShapeType="1"/>
            </p:cNvSpPr>
            <p:nvPr/>
          </p:nvSpPr>
          <p:spPr bwMode="auto">
            <a:xfrm flipH="1">
              <a:off x="3069998" y="2160587"/>
              <a:ext cx="147320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 flipH="1">
              <a:off x="3071586" y="2908299"/>
              <a:ext cx="147320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8"/>
            <p:cNvSpPr>
              <a:spLocks noChangeShapeType="1"/>
            </p:cNvSpPr>
            <p:nvPr/>
          </p:nvSpPr>
          <p:spPr bwMode="auto">
            <a:xfrm>
              <a:off x="3069998" y="3427412"/>
              <a:ext cx="0" cy="749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9"/>
            <p:cNvSpPr>
              <a:spLocks noChangeShapeType="1"/>
            </p:cNvSpPr>
            <p:nvPr/>
          </p:nvSpPr>
          <p:spPr bwMode="auto">
            <a:xfrm flipH="1">
              <a:off x="3135086" y="3111499"/>
              <a:ext cx="14986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>
              <a:off x="4506686" y="2035063"/>
              <a:ext cx="1993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2" name="Object 47"/>
            <p:cNvGraphicFramePr>
              <a:graphicFrameLocks noChangeAspect="1"/>
            </p:cNvGraphicFramePr>
            <p:nvPr/>
          </p:nvGraphicFramePr>
          <p:xfrm>
            <a:off x="6767826" y="2306358"/>
            <a:ext cx="33496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2" name="Equation" r:id="rId6" imgW="203112" imgH="228501" progId="Equation.DSMT4">
                    <p:embed/>
                  </p:oleObj>
                </mc:Choice>
                <mc:Fallback>
                  <p:oleObj name="Equation" r:id="rId6" imgW="203112" imgH="228501" progId="Equation.DSMT4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7826" y="2306358"/>
                          <a:ext cx="334962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47"/>
            <p:cNvGraphicFramePr>
              <a:graphicFrameLocks noChangeAspect="1"/>
            </p:cNvGraphicFramePr>
            <p:nvPr/>
          </p:nvGraphicFramePr>
          <p:xfrm>
            <a:off x="3012900" y="2322512"/>
            <a:ext cx="3143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3" name="Equation" r:id="rId8" imgW="190500" imgH="228600" progId="Equation.DSMT4">
                    <p:embed/>
                  </p:oleObj>
                </mc:Choice>
                <mc:Fallback>
                  <p:oleObj name="Equation" r:id="rId8" imgW="190500" imgH="228600" progId="Equation.DSMT4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2900" y="2322512"/>
                          <a:ext cx="3143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"/>
            <p:cNvGraphicFramePr>
              <a:graphicFrameLocks noChangeAspect="1"/>
            </p:cNvGraphicFramePr>
            <p:nvPr/>
          </p:nvGraphicFramePr>
          <p:xfrm>
            <a:off x="3404960" y="3138487"/>
            <a:ext cx="3778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4" name="Equation" r:id="rId10" imgW="228600" imgH="228600" progId="Equation.DSMT4">
                    <p:embed/>
                  </p:oleObj>
                </mc:Choice>
                <mc:Fallback>
                  <p:oleObj name="Equation" r:id="rId10" imgW="228600" imgH="228600" progId="Equation.DSMT4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4960" y="3138487"/>
                          <a:ext cx="3778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5"/>
            <p:cNvGraphicFramePr>
              <a:graphicFrameLocks noChangeAspect="1"/>
            </p:cNvGraphicFramePr>
            <p:nvPr/>
          </p:nvGraphicFramePr>
          <p:xfrm>
            <a:off x="4041548" y="3790949"/>
            <a:ext cx="20955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5" name="Equation" r:id="rId12" imgW="126890" imgH="228402" progId="Equation.DSMT4">
                    <p:embed/>
                  </p:oleObj>
                </mc:Choice>
                <mc:Fallback>
                  <p:oleObj name="Equation" r:id="rId12" imgW="126890" imgH="228402" progId="Equation.DSMT4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1548" y="3790949"/>
                          <a:ext cx="20955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Text Box 45"/>
          <p:cNvSpPr txBox="1">
            <a:spLocks noChangeArrowheads="1"/>
          </p:cNvSpPr>
          <p:nvPr/>
        </p:nvSpPr>
        <p:spPr bwMode="auto">
          <a:xfrm>
            <a:off x="597820" y="804088"/>
            <a:ext cx="12394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FF"/>
                </a:solidFill>
              </a:rPr>
              <a:t>Example</a:t>
            </a:r>
          </a:p>
        </p:txBody>
      </p:sp>
      <p:graphicFrame>
        <p:nvGraphicFramePr>
          <p:cNvPr id="9218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890831"/>
              </p:ext>
            </p:extLst>
          </p:nvPr>
        </p:nvGraphicFramePr>
        <p:xfrm>
          <a:off x="2005971" y="1303188"/>
          <a:ext cx="20780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name="Equation" r:id="rId4" imgW="1257300" imgH="457200" progId="Equation.DSMT4">
                  <p:embed/>
                </p:oleObj>
              </mc:Choice>
              <mc:Fallback>
                <p:oleObj name="Equation" r:id="rId4" imgW="1257300" imgH="457200" progId="Equation.DSMT4">
                  <p:embed/>
                  <p:pic>
                    <p:nvPicPr>
                      <p:cNvPr id="0" name="Picture 3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971" y="1303188"/>
                        <a:ext cx="2078037" cy="7620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348877"/>
              </p:ext>
            </p:extLst>
          </p:nvPr>
        </p:nvGraphicFramePr>
        <p:xfrm>
          <a:off x="6033913" y="3431848"/>
          <a:ext cx="12604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5" name="Equation" r:id="rId6" imgW="761669" imgH="241195" progId="Equation.DSMT4">
                  <p:embed/>
                </p:oleObj>
              </mc:Choice>
              <mc:Fallback>
                <p:oleObj name="Equation" r:id="rId6" imgW="761669" imgH="241195" progId="Equation.DSMT4">
                  <p:embed/>
                  <p:pic>
                    <p:nvPicPr>
                      <p:cNvPr id="0" name="Picture 3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3913" y="3431848"/>
                        <a:ext cx="1260475" cy="403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589274"/>
              </p:ext>
            </p:extLst>
          </p:nvPr>
        </p:nvGraphicFramePr>
        <p:xfrm>
          <a:off x="4654375" y="4548300"/>
          <a:ext cx="298132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6" name="Equation" r:id="rId8" imgW="1803400" imgH="419100" progId="Equation.DSMT4">
                  <p:embed/>
                </p:oleObj>
              </mc:Choice>
              <mc:Fallback>
                <p:oleObj name="Equation" r:id="rId8" imgW="1803400" imgH="419100" progId="Equation.DSMT4">
                  <p:embed/>
                  <p:pic>
                    <p:nvPicPr>
                      <p:cNvPr id="0" name="Picture 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375" y="4548300"/>
                        <a:ext cx="2981325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064307"/>
              </p:ext>
            </p:extLst>
          </p:nvPr>
        </p:nvGraphicFramePr>
        <p:xfrm>
          <a:off x="4878287" y="5623771"/>
          <a:ext cx="27511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7" name="Equation" r:id="rId10" imgW="1663700" imgH="241300" progId="Equation.DSMT4">
                  <p:embed/>
                </p:oleObj>
              </mc:Choice>
              <mc:Fallback>
                <p:oleObj name="Equation" r:id="rId10" imgW="1663700" imgH="241300" progId="Equation.DSMT4">
                  <p:embed/>
                  <p:pic>
                    <p:nvPicPr>
                      <p:cNvPr id="0" name="Picture 3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287" y="5623771"/>
                        <a:ext cx="275113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161000"/>
              </p:ext>
            </p:extLst>
          </p:nvPr>
        </p:nvGraphicFramePr>
        <p:xfrm>
          <a:off x="1273158" y="5680909"/>
          <a:ext cx="23304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8" name="Equation" r:id="rId12" imgW="1409700" imgH="457200" progId="Equation.DSMT4">
                  <p:embed/>
                </p:oleObj>
              </mc:Choice>
              <mc:Fallback>
                <p:oleObj name="Equation" r:id="rId12" imgW="1409700" imgH="457200" progId="Equation.DSMT4">
                  <p:embed/>
                  <p:pic>
                    <p:nvPicPr>
                      <p:cNvPr id="0" name="Picture 3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58" y="5680909"/>
                        <a:ext cx="233045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AutoShape 53"/>
          <p:cNvSpPr>
            <a:spLocks noChangeArrowheads="1"/>
          </p:cNvSpPr>
          <p:nvPr/>
        </p:nvSpPr>
        <p:spPr bwMode="auto">
          <a:xfrm>
            <a:off x="3916345" y="5923796"/>
            <a:ext cx="508000" cy="254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54"/>
          <p:cNvSpPr txBox="1">
            <a:spLocks noChangeArrowheads="1"/>
          </p:cNvSpPr>
          <p:nvPr/>
        </p:nvSpPr>
        <p:spPr bwMode="auto">
          <a:xfrm>
            <a:off x="1420271" y="150720"/>
            <a:ext cx="58562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Single-Stub Matching (cont.)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2294825" y="1959501"/>
            <a:ext cx="4664615" cy="2782108"/>
            <a:chOff x="2122488" y="2615392"/>
            <a:chExt cx="4664615" cy="2782108"/>
          </a:xfrm>
        </p:grpSpPr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2151063" y="3171825"/>
              <a:ext cx="4060825" cy="42862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 flipV="1">
              <a:off x="2151063" y="3857625"/>
              <a:ext cx="4060825" cy="42862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6099176" y="3360738"/>
              <a:ext cx="2159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6213476" y="3170238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 flipH="1">
              <a:off x="6213476" y="366553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11"/>
            <p:cNvSpPr>
              <a:spLocks noChangeArrowheads="1"/>
            </p:cNvSpPr>
            <p:nvPr/>
          </p:nvSpPr>
          <p:spPr bwMode="auto">
            <a:xfrm>
              <a:off x="2135188" y="31321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2"/>
            <p:cNvSpPr>
              <a:spLocks noChangeArrowheads="1"/>
            </p:cNvSpPr>
            <p:nvPr/>
          </p:nvSpPr>
          <p:spPr bwMode="auto">
            <a:xfrm>
              <a:off x="2122488" y="38560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4"/>
            <p:cNvSpPr>
              <a:spLocks noChangeArrowheads="1"/>
            </p:cNvSpPr>
            <p:nvPr/>
          </p:nvSpPr>
          <p:spPr bwMode="auto">
            <a:xfrm>
              <a:off x="4192588" y="31321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5"/>
            <p:cNvSpPr>
              <a:spLocks noChangeArrowheads="1"/>
            </p:cNvSpPr>
            <p:nvPr/>
          </p:nvSpPr>
          <p:spPr bwMode="auto">
            <a:xfrm>
              <a:off x="4194402" y="38560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 flipH="1">
              <a:off x="2754313" y="3151188"/>
              <a:ext cx="147320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7"/>
            <p:cNvSpPr>
              <a:spLocks noChangeShapeType="1"/>
            </p:cNvSpPr>
            <p:nvPr/>
          </p:nvSpPr>
          <p:spPr bwMode="auto">
            <a:xfrm flipH="1">
              <a:off x="2751419" y="3889936"/>
              <a:ext cx="147320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8"/>
            <p:cNvSpPr>
              <a:spLocks noChangeShapeType="1"/>
            </p:cNvSpPr>
            <p:nvPr/>
          </p:nvSpPr>
          <p:spPr bwMode="auto">
            <a:xfrm>
              <a:off x="2754313" y="4418013"/>
              <a:ext cx="0" cy="749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9"/>
            <p:cNvSpPr>
              <a:spLocks noChangeShapeType="1"/>
            </p:cNvSpPr>
            <p:nvPr/>
          </p:nvSpPr>
          <p:spPr bwMode="auto">
            <a:xfrm flipH="1">
              <a:off x="2819401" y="4102100"/>
              <a:ext cx="1498600" cy="129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>
              <a:off x="4191001" y="3025664"/>
              <a:ext cx="1993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" name="Object 66"/>
            <p:cNvGraphicFramePr>
              <a:graphicFrameLocks noChangeAspect="1"/>
            </p:cNvGraphicFramePr>
            <p:nvPr/>
          </p:nvGraphicFramePr>
          <p:xfrm>
            <a:off x="5197412" y="2615392"/>
            <a:ext cx="230188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99" name="Equation" r:id="rId14" imgW="139579" imgH="177646" progId="Equation.DSMT4">
                    <p:embed/>
                  </p:oleObj>
                </mc:Choice>
                <mc:Fallback>
                  <p:oleObj name="Equation" r:id="rId14" imgW="139579" imgH="177646" progId="Equation.DSMT4">
                    <p:embed/>
                    <p:pic>
                      <p:nvPicPr>
                        <p:cNvPr id="0" name="Picture 3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7412" y="2615392"/>
                          <a:ext cx="230188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7"/>
            <p:cNvGraphicFramePr>
              <a:graphicFrameLocks noChangeAspect="1"/>
            </p:cNvGraphicFramePr>
            <p:nvPr/>
          </p:nvGraphicFramePr>
          <p:xfrm>
            <a:off x="6452141" y="3296959"/>
            <a:ext cx="33496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00" name="Equation" r:id="rId16" imgW="203112" imgH="228501" progId="Equation.DSMT4">
                    <p:embed/>
                  </p:oleObj>
                </mc:Choice>
                <mc:Fallback>
                  <p:oleObj name="Equation" r:id="rId16" imgW="203112" imgH="228501" progId="Equation.DSMT4">
                    <p:embed/>
                    <p:pic>
                      <p:nvPicPr>
                        <p:cNvPr id="0" name="Picture 3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2141" y="3296959"/>
                          <a:ext cx="334962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47"/>
            <p:cNvGraphicFramePr>
              <a:graphicFrameLocks noChangeAspect="1"/>
            </p:cNvGraphicFramePr>
            <p:nvPr/>
          </p:nvGraphicFramePr>
          <p:xfrm>
            <a:off x="2697215" y="3313113"/>
            <a:ext cx="3143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01" name="Equation" r:id="rId18" imgW="190500" imgH="228600" progId="Equation.DSMT4">
                    <p:embed/>
                  </p:oleObj>
                </mc:Choice>
                <mc:Fallback>
                  <p:oleObj name="Equation" r:id="rId18" imgW="190500" imgH="228600" progId="Equation.DSMT4">
                    <p:embed/>
                    <p:pic>
                      <p:nvPicPr>
                        <p:cNvPr id="0" name="Picture 3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7215" y="3313113"/>
                          <a:ext cx="3143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4"/>
            <p:cNvGraphicFramePr>
              <a:graphicFrameLocks noChangeAspect="1"/>
            </p:cNvGraphicFramePr>
            <p:nvPr/>
          </p:nvGraphicFramePr>
          <p:xfrm>
            <a:off x="3089275" y="4129088"/>
            <a:ext cx="3778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02" name="Equation" r:id="rId20" imgW="228600" imgH="228600" progId="Equation.DSMT4">
                    <p:embed/>
                  </p:oleObj>
                </mc:Choice>
                <mc:Fallback>
                  <p:oleObj name="Equation" r:id="rId20" imgW="228600" imgH="228600" progId="Equation.DSMT4">
                    <p:embed/>
                    <p:pic>
                      <p:nvPicPr>
                        <p:cNvPr id="0" name="Picture 3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9275" y="4129088"/>
                          <a:ext cx="3778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5"/>
            <p:cNvGraphicFramePr>
              <a:graphicFrameLocks noChangeAspect="1"/>
            </p:cNvGraphicFramePr>
            <p:nvPr/>
          </p:nvGraphicFramePr>
          <p:xfrm>
            <a:off x="3725863" y="4781550"/>
            <a:ext cx="20955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03" name="Equation" r:id="rId22" imgW="126890" imgH="228402" progId="Equation.DSMT4">
                    <p:embed/>
                  </p:oleObj>
                </mc:Choice>
                <mc:Fallback>
                  <p:oleObj name="Equation" r:id="rId22" imgW="126890" imgH="228402" progId="Equation.DSMT4">
                    <p:embed/>
                    <p:pic>
                      <p:nvPicPr>
                        <p:cNvPr id="0" name="Picture 3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5863" y="4781550"/>
                          <a:ext cx="20955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668056"/>
              </p:ext>
            </p:extLst>
          </p:nvPr>
        </p:nvGraphicFramePr>
        <p:xfrm>
          <a:off x="4865007" y="6045461"/>
          <a:ext cx="30448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4" name="Equation" r:id="rId24" imgW="1841500" imgH="241300" progId="Equation.DSMT4">
                  <p:embed/>
                </p:oleObj>
              </mc:Choice>
              <mc:Fallback>
                <p:oleObj name="Equation" r:id="rId24" imgW="1841500" imgH="241300" progId="Equation.DSMT4">
                  <p:embed/>
                  <p:pic>
                    <p:nvPicPr>
                      <p:cNvPr id="0" name="Picture 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007" y="6045461"/>
                        <a:ext cx="30448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589760"/>
              </p:ext>
            </p:extLst>
          </p:nvPr>
        </p:nvGraphicFramePr>
        <p:xfrm>
          <a:off x="696162" y="3978266"/>
          <a:ext cx="1930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5" name="Equation" r:id="rId26" imgW="1168400" imgH="228600" progId="Equation.DSMT4">
                  <p:embed/>
                </p:oleObj>
              </mc:Choice>
              <mc:Fallback>
                <p:oleObj name="Equation" r:id="rId26" imgW="1168400" imgH="228600" progId="Equation.DSMT4">
                  <p:embed/>
                  <p:pic>
                    <p:nvPicPr>
                      <p:cNvPr id="0" name="Picture 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62" y="3978266"/>
                        <a:ext cx="1930400" cy="3810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eft Brace 3"/>
          <p:cNvSpPr/>
          <p:nvPr/>
        </p:nvSpPr>
        <p:spPr>
          <a:xfrm>
            <a:off x="4620126" y="5654840"/>
            <a:ext cx="288758" cy="83017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9" name="Text Box 80"/>
          <p:cNvSpPr txBox="1">
            <a:spLocks noChangeArrowheads="1"/>
          </p:cNvSpPr>
          <p:nvPr/>
        </p:nvSpPr>
        <p:spPr bwMode="auto">
          <a:xfrm>
            <a:off x="1637877" y="70336"/>
            <a:ext cx="58562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Single-Stub Matching (cont.)</a:t>
            </a: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4"/>
          </p:nvPr>
        </p:nvSpPr>
        <p:spPr>
          <a:xfrm>
            <a:off x="7001774" y="6492875"/>
            <a:ext cx="2133600" cy="365125"/>
          </a:xfrm>
        </p:spPr>
        <p:txBody>
          <a:bodyPr/>
          <a:lstStyle/>
          <a:p>
            <a:fld id="{E77DE670-1E66-4104-98B2-5AD46DCAD016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0315" y="661988"/>
            <a:ext cx="8963397" cy="5976320"/>
            <a:chOff x="120315" y="661988"/>
            <a:chExt cx="8963397" cy="5976320"/>
          </a:xfrm>
        </p:grpSpPr>
        <p:sp>
          <p:nvSpPr>
            <p:cNvPr id="10283" name="Line 74"/>
            <p:cNvSpPr>
              <a:spLocks noChangeShapeType="1"/>
            </p:cNvSpPr>
            <p:nvPr/>
          </p:nvSpPr>
          <p:spPr bwMode="auto">
            <a:xfrm>
              <a:off x="660400" y="3695700"/>
              <a:ext cx="0" cy="4699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75"/>
            <p:cNvSpPr>
              <a:spLocks noChangeShapeType="1"/>
            </p:cNvSpPr>
            <p:nvPr/>
          </p:nvSpPr>
          <p:spPr bwMode="auto">
            <a:xfrm flipV="1">
              <a:off x="660400" y="3073400"/>
              <a:ext cx="0" cy="46990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77"/>
            <p:cNvSpPr>
              <a:spLocks noChangeShapeType="1"/>
            </p:cNvSpPr>
            <p:nvPr/>
          </p:nvSpPr>
          <p:spPr bwMode="auto">
            <a:xfrm>
              <a:off x="355600" y="3619500"/>
              <a:ext cx="58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Text Box 79"/>
            <p:cNvSpPr txBox="1">
              <a:spLocks noChangeArrowheads="1"/>
            </p:cNvSpPr>
            <p:nvPr/>
          </p:nvSpPr>
          <p:spPr bwMode="auto">
            <a:xfrm>
              <a:off x="7903581" y="1609549"/>
              <a:ext cx="11801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Use this one</a:t>
              </a:r>
            </a:p>
          </p:txBody>
        </p:sp>
        <p:graphicFrame>
          <p:nvGraphicFramePr>
            <p:cNvPr id="10292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0216363"/>
                </p:ext>
              </p:extLst>
            </p:nvPr>
          </p:nvGraphicFramePr>
          <p:xfrm>
            <a:off x="7896208" y="3481021"/>
            <a:ext cx="568384" cy="277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4" name="Equation" r:id="rId4" imgW="368140" imgH="177723" progId="Equation.DSMT4">
                    <p:embed/>
                  </p:oleObj>
                </mc:Choice>
                <mc:Fallback>
                  <p:oleObj name="Equation" r:id="rId4" imgW="368140" imgH="177723" progId="Equation.DSMT4">
                    <p:embed/>
                    <p:pic>
                      <p:nvPicPr>
                        <p:cNvPr id="0" name="Picture 4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96208" y="3481021"/>
                          <a:ext cx="568384" cy="277062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0255" name="Picture 32" descr="chart_s64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60563" y="1009650"/>
              <a:ext cx="5224462" cy="5224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6" name="Oval 34"/>
            <p:cNvSpPr>
              <a:spLocks noChangeArrowheads="1"/>
            </p:cNvSpPr>
            <p:nvPr/>
          </p:nvSpPr>
          <p:spPr bwMode="auto">
            <a:xfrm>
              <a:off x="3006725" y="2008188"/>
              <a:ext cx="3227388" cy="3263900"/>
            </a:xfrm>
            <a:prstGeom prst="ellipse">
              <a:avLst/>
            </a:prstGeom>
            <a:noFill/>
            <a:ln w="31750">
              <a:solidFill>
                <a:srgbClr val="80008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Line 42"/>
            <p:cNvSpPr>
              <a:spLocks noChangeShapeType="1"/>
            </p:cNvSpPr>
            <p:nvPr/>
          </p:nvSpPr>
          <p:spPr bwMode="auto">
            <a:xfrm flipV="1">
              <a:off x="4610100" y="1355725"/>
              <a:ext cx="1804988" cy="2227263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3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8858912"/>
                </p:ext>
              </p:extLst>
            </p:nvPr>
          </p:nvGraphicFramePr>
          <p:xfrm>
            <a:off x="6443663" y="1385888"/>
            <a:ext cx="86836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5" name="Equation" r:id="rId7" imgW="406080" imgH="177480" progId="Equation.DSMT4">
                    <p:embed/>
                  </p:oleObj>
                </mc:Choice>
                <mc:Fallback>
                  <p:oleObj name="Equation" r:id="rId7" imgW="406080" imgH="177480" progId="Equation.DSMT4">
                    <p:embed/>
                    <p:pic>
                      <p:nvPicPr>
                        <p:cNvPr id="0" name="Picture 4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3663" y="1385888"/>
                          <a:ext cx="868362" cy="381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5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2515649"/>
                </p:ext>
              </p:extLst>
            </p:nvPr>
          </p:nvGraphicFramePr>
          <p:xfrm>
            <a:off x="2811533" y="4532923"/>
            <a:ext cx="410638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6" name="Equation" r:id="rId9" imgW="190417" imgH="203112" progId="Equation.DSMT4">
                    <p:embed/>
                  </p:oleObj>
                </mc:Choice>
                <mc:Fallback>
                  <p:oleObj name="Equation" r:id="rId9" imgW="190417" imgH="203112" progId="Equation.DSMT4">
                    <p:embed/>
                    <p:pic>
                      <p:nvPicPr>
                        <p:cNvPr id="0" name="Picture 4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1533" y="4532923"/>
                          <a:ext cx="410638" cy="43180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4" name="Line 46"/>
            <p:cNvSpPr>
              <a:spLocks noChangeShapeType="1"/>
            </p:cNvSpPr>
            <p:nvPr/>
          </p:nvSpPr>
          <p:spPr bwMode="auto">
            <a:xfrm>
              <a:off x="4610100" y="3621088"/>
              <a:ext cx="1765300" cy="2195512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6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6369227"/>
                </p:ext>
              </p:extLst>
            </p:nvPr>
          </p:nvGraphicFramePr>
          <p:xfrm>
            <a:off x="5416550" y="1816100"/>
            <a:ext cx="950913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7" name="Equation" r:id="rId11" imgW="444114" imgH="164957" progId="Equation.DSMT4">
                    <p:embed/>
                  </p:oleObj>
                </mc:Choice>
                <mc:Fallback>
                  <p:oleObj name="Equation" r:id="rId11" imgW="444114" imgH="164957" progId="Equation.DSMT4">
                    <p:embed/>
                    <p:pic>
                      <p:nvPicPr>
                        <p:cNvPr id="0" name="Picture 4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6550" y="1816100"/>
                          <a:ext cx="950913" cy="35083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8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2126413"/>
                </p:ext>
              </p:extLst>
            </p:nvPr>
          </p:nvGraphicFramePr>
          <p:xfrm>
            <a:off x="6375400" y="5745163"/>
            <a:ext cx="895350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8" name="Equation" r:id="rId13" imgW="419040" imgH="177480" progId="Equation.DSMT4">
                    <p:embed/>
                  </p:oleObj>
                </mc:Choice>
                <mc:Fallback>
                  <p:oleObj name="Equation" r:id="rId13" imgW="419040" imgH="177480" progId="Equation.DSMT4">
                    <p:embed/>
                    <p:pic>
                      <p:nvPicPr>
                        <p:cNvPr id="0" name="Picture 4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5400" y="5745163"/>
                          <a:ext cx="895350" cy="3794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5" name="Arc 50"/>
            <p:cNvSpPr>
              <a:spLocks/>
            </p:cNvSpPr>
            <p:nvPr/>
          </p:nvSpPr>
          <p:spPr bwMode="auto">
            <a:xfrm rot="11867309" flipV="1">
              <a:off x="4229100" y="2846388"/>
              <a:ext cx="1825625" cy="1639887"/>
            </a:xfrm>
            <a:custGeom>
              <a:avLst/>
              <a:gdLst>
                <a:gd name="T0" fmla="*/ 181295 w 43200"/>
                <a:gd name="T1" fmla="*/ 1639887 h 34520"/>
                <a:gd name="T2" fmla="*/ 1800100 w 43200"/>
                <a:gd name="T3" fmla="*/ 1267064 h 34520"/>
                <a:gd name="T4" fmla="*/ 912813 w 43200"/>
                <a:gd name="T5" fmla="*/ 1026117 h 34520"/>
                <a:gd name="T6" fmla="*/ 0 60000 65536"/>
                <a:gd name="T7" fmla="*/ 0 60000 65536"/>
                <a:gd name="T8" fmla="*/ 0 60000 65536"/>
                <a:gd name="T9" fmla="*/ 0 w 43200"/>
                <a:gd name="T10" fmla="*/ 0 h 34520"/>
                <a:gd name="T11" fmla="*/ 43200 w 43200"/>
                <a:gd name="T12" fmla="*/ 34520 h 34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4520" fill="none" extrusionOk="0">
                  <a:moveTo>
                    <a:pt x="4290" y="34519"/>
                  </a:moveTo>
                  <a:cubicBezTo>
                    <a:pt x="1504" y="30788"/>
                    <a:pt x="0" y="2625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308"/>
                    <a:pt x="42997" y="25011"/>
                    <a:pt x="42596" y="26672"/>
                  </a:cubicBezTo>
                </a:path>
                <a:path w="43200" h="34520" stroke="0" extrusionOk="0">
                  <a:moveTo>
                    <a:pt x="4290" y="34519"/>
                  </a:moveTo>
                  <a:cubicBezTo>
                    <a:pt x="1504" y="30788"/>
                    <a:pt x="0" y="2625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308"/>
                    <a:pt x="42997" y="25011"/>
                    <a:pt x="42596" y="2667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2225">
              <a:solidFill>
                <a:srgbClr val="FF6600"/>
              </a:solidFill>
              <a:prstDash val="dash"/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49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3199539"/>
                </p:ext>
              </p:extLst>
            </p:nvPr>
          </p:nvGraphicFramePr>
          <p:xfrm>
            <a:off x="5313363" y="3772135"/>
            <a:ext cx="635293" cy="277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9" name="Equation" r:id="rId15" imgW="406080" imgH="177480" progId="Equation.DSMT4">
                    <p:embed/>
                  </p:oleObj>
                </mc:Choice>
                <mc:Fallback>
                  <p:oleObj name="Equation" r:id="rId15" imgW="406080" imgH="177480" progId="Equation.DSMT4">
                    <p:embed/>
                    <p:pic>
                      <p:nvPicPr>
                        <p:cNvPr id="0" name="Picture 4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3363" y="3772135"/>
                          <a:ext cx="635293" cy="27757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6" name="Arc 52"/>
            <p:cNvSpPr>
              <a:spLocks/>
            </p:cNvSpPr>
            <p:nvPr/>
          </p:nvSpPr>
          <p:spPr bwMode="auto">
            <a:xfrm rot="19577106" flipH="1">
              <a:off x="1682539" y="3267235"/>
              <a:ext cx="1760537" cy="1608728"/>
            </a:xfrm>
            <a:custGeom>
              <a:avLst/>
              <a:gdLst>
                <a:gd name="T0" fmla="*/ 1248230 w 21454"/>
                <a:gd name="T1" fmla="*/ 0 h 15336"/>
                <a:gd name="T2" fmla="*/ 1760537 w 21454"/>
                <a:gd name="T3" fmla="*/ 1283765 h 15336"/>
                <a:gd name="T4" fmla="*/ 0 w 21454"/>
                <a:gd name="T5" fmla="*/ 1535113 h 15336"/>
                <a:gd name="T6" fmla="*/ 0 60000 65536"/>
                <a:gd name="T7" fmla="*/ 0 60000 65536"/>
                <a:gd name="T8" fmla="*/ 0 60000 65536"/>
                <a:gd name="T9" fmla="*/ 0 w 21454"/>
                <a:gd name="T10" fmla="*/ 0 h 15336"/>
                <a:gd name="T11" fmla="*/ 21454 w 21454"/>
                <a:gd name="T12" fmla="*/ 15336 h 15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54" h="15336" fill="none" extrusionOk="0">
                  <a:moveTo>
                    <a:pt x="15210" y="0"/>
                  </a:moveTo>
                  <a:cubicBezTo>
                    <a:pt x="18683" y="3444"/>
                    <a:pt x="20884" y="7966"/>
                    <a:pt x="21453" y="12825"/>
                  </a:cubicBezTo>
                </a:path>
                <a:path w="21454" h="15336" stroke="0" extrusionOk="0">
                  <a:moveTo>
                    <a:pt x="15210" y="0"/>
                  </a:moveTo>
                  <a:cubicBezTo>
                    <a:pt x="18683" y="3444"/>
                    <a:pt x="20884" y="7966"/>
                    <a:pt x="21453" y="12825"/>
                  </a:cubicBezTo>
                  <a:lnTo>
                    <a:pt x="0" y="15336"/>
                  </a:lnTo>
                  <a:close/>
                </a:path>
              </a:pathLst>
            </a:custGeom>
            <a:noFill/>
            <a:ln w="22225">
              <a:solidFill>
                <a:srgbClr val="2C842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Arc 53"/>
            <p:cNvSpPr>
              <a:spLocks/>
            </p:cNvSpPr>
            <p:nvPr/>
          </p:nvSpPr>
          <p:spPr bwMode="auto">
            <a:xfrm rot="11867309" flipV="1">
              <a:off x="3941763" y="2505075"/>
              <a:ext cx="1106487" cy="1611313"/>
            </a:xfrm>
            <a:custGeom>
              <a:avLst/>
              <a:gdLst>
                <a:gd name="T0" fmla="*/ 0 w 26182"/>
                <a:gd name="T1" fmla="*/ 23370 h 33922"/>
                <a:gd name="T2" fmla="*/ 943400 w 26182"/>
                <a:gd name="T3" fmla="*/ 1611313 h 33922"/>
                <a:gd name="T4" fmla="*/ 193642 w 26182"/>
                <a:gd name="T5" fmla="*/ 1026011 h 33922"/>
                <a:gd name="T6" fmla="*/ 0 60000 65536"/>
                <a:gd name="T7" fmla="*/ 0 60000 65536"/>
                <a:gd name="T8" fmla="*/ 0 60000 65536"/>
                <a:gd name="T9" fmla="*/ 0 w 26182"/>
                <a:gd name="T10" fmla="*/ 0 h 33922"/>
                <a:gd name="T11" fmla="*/ 26182 w 26182"/>
                <a:gd name="T12" fmla="*/ 33922 h 339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182" h="33922" fill="none" extrusionOk="0">
                  <a:moveTo>
                    <a:pt x="-1" y="491"/>
                  </a:moveTo>
                  <a:cubicBezTo>
                    <a:pt x="1505" y="164"/>
                    <a:pt x="3041" y="-1"/>
                    <a:pt x="4582" y="0"/>
                  </a:cubicBezTo>
                  <a:cubicBezTo>
                    <a:pt x="16511" y="0"/>
                    <a:pt x="26182" y="9670"/>
                    <a:pt x="26182" y="21600"/>
                  </a:cubicBezTo>
                  <a:cubicBezTo>
                    <a:pt x="26182" y="26004"/>
                    <a:pt x="24835" y="30304"/>
                    <a:pt x="22322" y="33921"/>
                  </a:cubicBezTo>
                </a:path>
                <a:path w="26182" h="33922" stroke="0" extrusionOk="0">
                  <a:moveTo>
                    <a:pt x="-1" y="491"/>
                  </a:moveTo>
                  <a:cubicBezTo>
                    <a:pt x="1505" y="164"/>
                    <a:pt x="3041" y="-1"/>
                    <a:pt x="4582" y="0"/>
                  </a:cubicBezTo>
                  <a:cubicBezTo>
                    <a:pt x="16511" y="0"/>
                    <a:pt x="26182" y="9670"/>
                    <a:pt x="26182" y="21600"/>
                  </a:cubicBezTo>
                  <a:cubicBezTo>
                    <a:pt x="26182" y="26004"/>
                    <a:pt x="24835" y="30304"/>
                    <a:pt x="22322" y="33921"/>
                  </a:cubicBezTo>
                  <a:lnTo>
                    <a:pt x="4582" y="21600"/>
                  </a:lnTo>
                  <a:close/>
                </a:path>
              </a:pathLst>
            </a:custGeom>
            <a:noFill/>
            <a:ln w="22225">
              <a:solidFill>
                <a:srgbClr val="FF6600"/>
              </a:solidFill>
              <a:prstDash val="dash"/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50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445570"/>
                </p:ext>
              </p:extLst>
            </p:nvPr>
          </p:nvGraphicFramePr>
          <p:xfrm>
            <a:off x="3609975" y="2771775"/>
            <a:ext cx="660322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0" name="Equation" r:id="rId17" imgW="419040" imgH="177480" progId="Equation.DSMT4">
                    <p:embed/>
                  </p:oleObj>
                </mc:Choice>
                <mc:Fallback>
                  <p:oleObj name="Equation" r:id="rId17" imgW="419040" imgH="177480" progId="Equation.DSMT4">
                    <p:embed/>
                    <p:pic>
                      <p:nvPicPr>
                        <p:cNvPr id="0" name="Picture 4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9975" y="2771775"/>
                          <a:ext cx="660322" cy="2809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1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2471835"/>
                </p:ext>
              </p:extLst>
            </p:nvPr>
          </p:nvGraphicFramePr>
          <p:xfrm>
            <a:off x="1420813" y="4094163"/>
            <a:ext cx="868362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1" name="Equation" r:id="rId19" imgW="406080" imgH="177480" progId="Equation.DSMT4">
                    <p:embed/>
                  </p:oleObj>
                </mc:Choice>
                <mc:Fallback>
                  <p:oleObj name="Equation" r:id="rId19" imgW="406080" imgH="177480" progId="Equation.DSMT4">
                    <p:embed/>
                    <p:pic>
                      <p:nvPicPr>
                        <p:cNvPr id="0" name="Picture 4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0813" y="4094163"/>
                          <a:ext cx="868362" cy="3587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9" name="Line 57"/>
            <p:cNvSpPr>
              <a:spLocks noChangeShapeType="1"/>
            </p:cNvSpPr>
            <p:nvPr/>
          </p:nvSpPr>
          <p:spPr bwMode="auto">
            <a:xfrm flipH="1">
              <a:off x="1346199" y="3621088"/>
              <a:ext cx="634079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59"/>
            <p:cNvSpPr>
              <a:spLocks noChangeShapeType="1"/>
            </p:cNvSpPr>
            <p:nvPr/>
          </p:nvSpPr>
          <p:spPr bwMode="auto">
            <a:xfrm flipH="1" flipV="1">
              <a:off x="3053304" y="3967163"/>
              <a:ext cx="39688" cy="192087"/>
            </a:xfrm>
            <a:prstGeom prst="line">
              <a:avLst/>
            </a:prstGeom>
            <a:noFill/>
            <a:ln w="15875">
              <a:solidFill>
                <a:srgbClr val="993366"/>
              </a:solidFill>
              <a:prstDash val="dash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60"/>
            <p:cNvSpPr>
              <a:spLocks noChangeShapeType="1"/>
            </p:cNvSpPr>
            <p:nvPr/>
          </p:nvSpPr>
          <p:spPr bwMode="auto">
            <a:xfrm flipH="1" flipV="1">
              <a:off x="3033713" y="3544888"/>
              <a:ext cx="1587" cy="192087"/>
            </a:xfrm>
            <a:prstGeom prst="line">
              <a:avLst/>
            </a:prstGeom>
            <a:noFill/>
            <a:ln w="15875">
              <a:solidFill>
                <a:srgbClr val="993366"/>
              </a:solidFill>
              <a:prstDash val="dash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61"/>
            <p:cNvSpPr>
              <a:spLocks noChangeShapeType="1"/>
            </p:cNvSpPr>
            <p:nvPr/>
          </p:nvSpPr>
          <p:spPr bwMode="auto">
            <a:xfrm flipV="1">
              <a:off x="3054892" y="3044825"/>
              <a:ext cx="76200" cy="192088"/>
            </a:xfrm>
            <a:prstGeom prst="line">
              <a:avLst/>
            </a:prstGeom>
            <a:noFill/>
            <a:ln w="15875">
              <a:solidFill>
                <a:srgbClr val="993366"/>
              </a:solidFill>
              <a:prstDash val="dash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62"/>
            <p:cNvSpPr>
              <a:spLocks noChangeShapeType="1"/>
            </p:cNvSpPr>
            <p:nvPr/>
          </p:nvSpPr>
          <p:spPr bwMode="auto">
            <a:xfrm flipV="1">
              <a:off x="3265488" y="2660650"/>
              <a:ext cx="115887" cy="153988"/>
            </a:xfrm>
            <a:prstGeom prst="line">
              <a:avLst/>
            </a:prstGeom>
            <a:noFill/>
            <a:ln w="15875">
              <a:solidFill>
                <a:srgbClr val="993366"/>
              </a:solidFill>
              <a:prstDash val="dash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63"/>
            <p:cNvSpPr>
              <a:spLocks noChangeShapeType="1"/>
            </p:cNvSpPr>
            <p:nvPr/>
          </p:nvSpPr>
          <p:spPr bwMode="auto">
            <a:xfrm flipV="1">
              <a:off x="3611563" y="2238375"/>
              <a:ext cx="193675" cy="115888"/>
            </a:xfrm>
            <a:prstGeom prst="line">
              <a:avLst/>
            </a:prstGeom>
            <a:noFill/>
            <a:ln w="15875">
              <a:solidFill>
                <a:srgbClr val="993366"/>
              </a:solidFill>
              <a:prstDash val="dash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64"/>
            <p:cNvSpPr>
              <a:spLocks noChangeShapeType="1"/>
            </p:cNvSpPr>
            <p:nvPr/>
          </p:nvSpPr>
          <p:spPr bwMode="auto">
            <a:xfrm flipV="1">
              <a:off x="3995738" y="2084388"/>
              <a:ext cx="192087" cy="77787"/>
            </a:xfrm>
            <a:prstGeom prst="line">
              <a:avLst/>
            </a:prstGeom>
            <a:noFill/>
            <a:ln w="15875">
              <a:solidFill>
                <a:srgbClr val="993366"/>
              </a:solidFill>
              <a:prstDash val="dash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65"/>
            <p:cNvSpPr>
              <a:spLocks noChangeShapeType="1"/>
            </p:cNvSpPr>
            <p:nvPr/>
          </p:nvSpPr>
          <p:spPr bwMode="auto">
            <a:xfrm flipV="1">
              <a:off x="4225925" y="2008188"/>
              <a:ext cx="192088" cy="39687"/>
            </a:xfrm>
            <a:prstGeom prst="line">
              <a:avLst/>
            </a:prstGeom>
            <a:noFill/>
            <a:ln w="15875">
              <a:solidFill>
                <a:srgbClr val="993366"/>
              </a:solidFill>
              <a:prstDash val="dash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66"/>
            <p:cNvSpPr>
              <a:spLocks noChangeShapeType="1"/>
            </p:cNvSpPr>
            <p:nvPr/>
          </p:nvSpPr>
          <p:spPr bwMode="auto">
            <a:xfrm flipV="1">
              <a:off x="4648200" y="2008188"/>
              <a:ext cx="231775" cy="0"/>
            </a:xfrm>
            <a:prstGeom prst="line">
              <a:avLst/>
            </a:prstGeom>
            <a:noFill/>
            <a:ln w="15875">
              <a:solidFill>
                <a:srgbClr val="993366"/>
              </a:solidFill>
              <a:prstDash val="dash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67"/>
            <p:cNvSpPr>
              <a:spLocks noChangeShapeType="1"/>
            </p:cNvSpPr>
            <p:nvPr/>
          </p:nvSpPr>
          <p:spPr bwMode="auto">
            <a:xfrm>
              <a:off x="4918075" y="2008188"/>
              <a:ext cx="231775" cy="76200"/>
            </a:xfrm>
            <a:prstGeom prst="line">
              <a:avLst/>
            </a:prstGeom>
            <a:noFill/>
            <a:ln w="15875">
              <a:solidFill>
                <a:srgbClr val="993366"/>
              </a:solidFill>
              <a:prstDash val="dash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68"/>
            <p:cNvSpPr>
              <a:spLocks noChangeShapeType="1"/>
            </p:cNvSpPr>
            <p:nvPr/>
          </p:nvSpPr>
          <p:spPr bwMode="auto">
            <a:xfrm>
              <a:off x="5264150" y="2162175"/>
              <a:ext cx="231775" cy="76200"/>
            </a:xfrm>
            <a:prstGeom prst="line">
              <a:avLst/>
            </a:prstGeom>
            <a:noFill/>
            <a:ln w="15875">
              <a:solidFill>
                <a:srgbClr val="993366"/>
              </a:solidFill>
              <a:prstDash val="dash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4583875" y="795649"/>
              <a:ext cx="0" cy="584265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94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5901569"/>
                </p:ext>
              </p:extLst>
            </p:nvPr>
          </p:nvGraphicFramePr>
          <p:xfrm>
            <a:off x="4610740" y="4706050"/>
            <a:ext cx="519113" cy="277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2" name="Equation" r:id="rId21" imgW="431613" imgH="228501" progId="Equation.DSMT4">
                    <p:embed/>
                  </p:oleObj>
                </mc:Choice>
                <mc:Fallback>
                  <p:oleObj name="Equation" r:id="rId21" imgW="431613" imgH="228501" progId="Equation.DSMT4">
                    <p:embed/>
                    <p:pic>
                      <p:nvPicPr>
                        <p:cNvPr id="0" name="Picture 4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0740" y="4706050"/>
                          <a:ext cx="519113" cy="2778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Oval 58"/>
            <p:cNvSpPr/>
            <p:nvPr/>
          </p:nvSpPr>
          <p:spPr>
            <a:xfrm>
              <a:off x="4600574" y="2295525"/>
              <a:ext cx="2562225" cy="261937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295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7305312"/>
                </p:ext>
              </p:extLst>
            </p:nvPr>
          </p:nvGraphicFramePr>
          <p:xfrm>
            <a:off x="7201441" y="4422357"/>
            <a:ext cx="75565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3" name="Equation" r:id="rId23" imgW="457200" imgH="241300" progId="Equation.DSMT4">
                    <p:embed/>
                  </p:oleObj>
                </mc:Choice>
                <mc:Fallback>
                  <p:oleObj name="Equation" r:id="rId23" imgW="457200" imgH="241300" progId="Equation.DSMT4">
                    <p:embed/>
                    <p:pic>
                      <p:nvPicPr>
                        <p:cNvPr id="0" name="Picture 4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1441" y="4422357"/>
                          <a:ext cx="755650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6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0310495"/>
                </p:ext>
              </p:extLst>
            </p:nvPr>
          </p:nvGraphicFramePr>
          <p:xfrm>
            <a:off x="4752975" y="688975"/>
            <a:ext cx="568325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4" name="Equation" r:id="rId25" imgW="368140" imgH="165028" progId="Equation.DSMT4">
                    <p:embed/>
                  </p:oleObj>
                </mc:Choice>
                <mc:Fallback>
                  <p:oleObj name="Equation" r:id="rId25" imgW="368140" imgH="165028" progId="Equation.DSMT4">
                    <p:embed/>
                    <p:pic>
                      <p:nvPicPr>
                        <p:cNvPr id="0" name="Picture 4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975" y="688975"/>
                          <a:ext cx="568325" cy="257175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Oval 59"/>
            <p:cNvSpPr/>
            <p:nvPr/>
          </p:nvSpPr>
          <p:spPr>
            <a:xfrm>
              <a:off x="5538316" y="2272602"/>
              <a:ext cx="140677" cy="140677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590232" y="4846655"/>
              <a:ext cx="140677" cy="140677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300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0391953"/>
                </p:ext>
              </p:extLst>
            </p:nvPr>
          </p:nvGraphicFramePr>
          <p:xfrm>
            <a:off x="5599095" y="5063393"/>
            <a:ext cx="950913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5" name="Equation" r:id="rId27" imgW="444114" imgH="164957" progId="Equation.DSMT4">
                    <p:embed/>
                  </p:oleObj>
                </mc:Choice>
                <mc:Fallback>
                  <p:oleObj name="Equation" r:id="rId27" imgW="444114" imgH="164957" progId="Equation.DSMT4">
                    <p:embed/>
                    <p:pic>
                      <p:nvPicPr>
                        <p:cNvPr id="0" name="Picture 4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9095" y="5063393"/>
                          <a:ext cx="950913" cy="350838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3" name="Straight Connector 62"/>
            <p:cNvCxnSpPr/>
            <p:nvPr/>
          </p:nvCxnSpPr>
          <p:spPr>
            <a:xfrm flipH="1">
              <a:off x="1738365" y="3607358"/>
              <a:ext cx="2813538" cy="1637882"/>
            </a:xfrm>
            <a:prstGeom prst="line">
              <a:avLst/>
            </a:prstGeom>
            <a:ln w="28575">
              <a:solidFill>
                <a:srgbClr val="6699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3114989" y="4324391"/>
              <a:ext cx="140677" cy="140677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2" name="Text Box 73"/>
            <p:cNvSpPr txBox="1">
              <a:spLocks noChangeArrowheads="1"/>
            </p:cNvSpPr>
            <p:nvPr/>
          </p:nvSpPr>
          <p:spPr bwMode="auto">
            <a:xfrm>
              <a:off x="228600" y="6042025"/>
              <a:ext cx="2971070" cy="5847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800080"/>
                  </a:solidFill>
                </a:rPr>
                <a:t>Wavelengths toward generator</a:t>
              </a:r>
            </a:p>
            <a:p>
              <a:r>
                <a:rPr lang="en-US" sz="1600" dirty="0">
                  <a:solidFill>
                    <a:srgbClr val="008000"/>
                  </a:solidFill>
                </a:rPr>
                <a:t>Wavelengths toward load</a:t>
              </a:r>
            </a:p>
          </p:txBody>
        </p:sp>
        <p:sp>
          <p:nvSpPr>
            <p:cNvPr id="10285" name="Text Box 76"/>
            <p:cNvSpPr txBox="1">
              <a:spLocks noChangeArrowheads="1"/>
            </p:cNvSpPr>
            <p:nvPr/>
          </p:nvSpPr>
          <p:spPr bwMode="auto">
            <a:xfrm>
              <a:off x="301625" y="5610225"/>
              <a:ext cx="18002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Smith chart scale:</a:t>
              </a:r>
            </a:p>
          </p:txBody>
        </p:sp>
        <p:graphicFrame>
          <p:nvGraphicFramePr>
            <p:cNvPr id="10253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9328703"/>
                </p:ext>
              </p:extLst>
            </p:nvPr>
          </p:nvGraphicFramePr>
          <p:xfrm>
            <a:off x="6369050" y="722313"/>
            <a:ext cx="2278063" cy="585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6" name="Equation" r:id="rId29" imgW="1371600" imgH="355320" progId="Equation.DSMT4">
                    <p:embed/>
                  </p:oleObj>
                </mc:Choice>
                <mc:Fallback>
                  <p:oleObj name="Equation" r:id="rId29" imgW="1371600" imgH="355320" progId="Equation.DSMT4">
                    <p:embed/>
                    <p:pic>
                      <p:nvPicPr>
                        <p:cNvPr id="0" name="Picture 4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9050" y="722313"/>
                          <a:ext cx="2278063" cy="5857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2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93668"/>
                </p:ext>
              </p:extLst>
            </p:nvPr>
          </p:nvGraphicFramePr>
          <p:xfrm>
            <a:off x="198438" y="661988"/>
            <a:ext cx="2898775" cy="931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7" name="Equation" r:id="rId31" imgW="1739880" imgH="558720" progId="Equation.DSMT4">
                    <p:embed/>
                  </p:oleObj>
                </mc:Choice>
                <mc:Fallback>
                  <p:oleObj name="Equation" r:id="rId31" imgW="1739880" imgH="558720" progId="Equation.DSMT4">
                    <p:embed/>
                    <p:pic>
                      <p:nvPicPr>
                        <p:cNvPr id="0" name="Picture 4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438" y="661988"/>
                          <a:ext cx="2898775" cy="9318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9050">
                          <a:solidFill>
                            <a:srgbClr val="3333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" name="Oval 49"/>
            <p:cNvSpPr/>
            <p:nvPr/>
          </p:nvSpPr>
          <p:spPr>
            <a:xfrm>
              <a:off x="5932714" y="2754086"/>
              <a:ext cx="108857" cy="108857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302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1262974"/>
                </p:ext>
              </p:extLst>
            </p:nvPr>
          </p:nvGraphicFramePr>
          <p:xfrm>
            <a:off x="6164033" y="2629942"/>
            <a:ext cx="364389" cy="388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8" name="Equation" r:id="rId33" imgW="190417" imgH="203112" progId="Equation.DSMT4">
                    <p:embed/>
                  </p:oleObj>
                </mc:Choice>
                <mc:Fallback>
                  <p:oleObj name="Equation" r:id="rId33" imgW="190417" imgH="203112" progId="Equation.DSMT4">
                    <p:embed/>
                    <p:pic>
                      <p:nvPicPr>
                        <p:cNvPr id="0" name="Picture 4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4033" y="2629942"/>
                          <a:ext cx="364389" cy="388679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7862468"/>
                </p:ext>
              </p:extLst>
            </p:nvPr>
          </p:nvGraphicFramePr>
          <p:xfrm>
            <a:off x="828675" y="5046663"/>
            <a:ext cx="874713" cy="369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9" name="Equation" r:id="rId35" imgW="419040" imgH="177480" progId="Equation.DSMT4">
                    <p:embed/>
                  </p:oleObj>
                </mc:Choice>
                <mc:Fallback>
                  <p:oleObj name="Equation" r:id="rId35" imgW="419040" imgH="177480" progId="Equation.DSMT4">
                    <p:embed/>
                    <p:pic>
                      <p:nvPicPr>
                        <p:cNvPr id="0" name="Picture 4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675" y="5046663"/>
                          <a:ext cx="874713" cy="369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120315" y="4439652"/>
              <a:ext cx="1556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Note: </a:t>
              </a:r>
            </a:p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0.5 - 0.459 = 0.041</a:t>
              </a:r>
            </a:p>
          </p:txBody>
        </p:sp>
        <p:graphicFrame>
          <p:nvGraphicFramePr>
            <p:cNvPr id="10533" name="Object 2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4843959"/>
                </p:ext>
              </p:extLst>
            </p:nvPr>
          </p:nvGraphicFramePr>
          <p:xfrm>
            <a:off x="7229475" y="5283200"/>
            <a:ext cx="1497013" cy="446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70" name="Equation" r:id="rId37" imgW="596880" imgH="177480" progId="Equation.DSMT4">
                    <p:embed/>
                  </p:oleObj>
                </mc:Choice>
                <mc:Fallback>
                  <p:oleObj name="Equation" r:id="rId37" imgW="596880" imgH="177480" progId="Equation.DSMT4">
                    <p:embed/>
                    <p:pic>
                      <p:nvPicPr>
                        <p:cNvPr id="0" name="Picture 4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9475" y="5283200"/>
                          <a:ext cx="1497013" cy="446088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" name="Straight Connector 4"/>
            <p:cNvCxnSpPr>
              <a:stCxn id="59" idx="2"/>
              <a:endCxn id="50" idx="3"/>
            </p:cNvCxnSpPr>
            <p:nvPr/>
          </p:nvCxnSpPr>
          <p:spPr>
            <a:xfrm flipV="1">
              <a:off x="4600574" y="2847001"/>
              <a:ext cx="1348082" cy="758212"/>
            </a:xfrm>
            <a:prstGeom prst="line">
              <a:avLst/>
            </a:prstGeom>
            <a:ln w="28575">
              <a:solidFill>
                <a:srgbClr val="6699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87" name="Line 78"/>
            <p:cNvSpPr>
              <a:spLocks noChangeShapeType="1"/>
            </p:cNvSpPr>
            <p:nvPr/>
          </p:nvSpPr>
          <p:spPr bwMode="auto">
            <a:xfrm flipH="1" flipV="1">
              <a:off x="8544752" y="965556"/>
              <a:ext cx="213755" cy="6412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8108202"/>
                </p:ext>
              </p:extLst>
            </p:nvPr>
          </p:nvGraphicFramePr>
          <p:xfrm>
            <a:off x="1301871" y="1792377"/>
            <a:ext cx="682206" cy="4548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71" name="Equation" r:id="rId39" imgW="380880" imgH="253800" progId="Equation.DSMT4">
                    <p:embed/>
                  </p:oleObj>
                </mc:Choice>
                <mc:Fallback>
                  <p:oleObj name="Equation" r:id="rId39" imgW="38088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1301871" y="1792377"/>
                          <a:ext cx="682206" cy="454804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2449286" y="133350"/>
            <a:ext cx="409302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Impedance Matching</a:t>
            </a:r>
          </a:p>
        </p:txBody>
      </p:sp>
      <p:sp>
        <p:nvSpPr>
          <p:cNvPr id="1029" name="Text Box 199"/>
          <p:cNvSpPr txBox="1">
            <a:spLocks noChangeArrowheads="1"/>
          </p:cNvSpPr>
          <p:nvPr/>
        </p:nvSpPr>
        <p:spPr bwMode="auto">
          <a:xfrm>
            <a:off x="239713" y="984250"/>
            <a:ext cx="8312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Impedance matching</a:t>
            </a:r>
            <a:r>
              <a:rPr lang="en-US" sz="2000" dirty="0">
                <a:solidFill>
                  <a:srgbClr val="0000FF"/>
                </a:solidFill>
              </a:rPr>
              <a:t> is very important to avoid reflected power, which causes a loss of efficiency and interference. </a:t>
            </a:r>
          </a:p>
        </p:txBody>
      </p:sp>
      <p:sp>
        <p:nvSpPr>
          <p:cNvPr id="1031" name="Text Box 350"/>
          <p:cNvSpPr txBox="1">
            <a:spLocks noChangeArrowheads="1"/>
          </p:cNvSpPr>
          <p:nvPr/>
        </p:nvSpPr>
        <p:spPr bwMode="auto">
          <a:xfrm>
            <a:off x="2279650" y="4970463"/>
            <a:ext cx="3584828" cy="12618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50000"/>
              </a:spcAft>
            </a:pPr>
            <a:r>
              <a:rPr lang="en-US" sz="2000" dirty="0">
                <a:solidFill>
                  <a:srgbClr val="0000FF"/>
                </a:solidFill>
              </a:rPr>
              <a:t>We will discuss two methods: </a:t>
            </a:r>
          </a:p>
          <a:p>
            <a:pPr marL="400050" indent="-28575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/>
              <a:t> Quarter-wave transformer</a:t>
            </a:r>
          </a:p>
          <a:p>
            <a:pPr marL="400050" indent="-285750">
              <a:buFont typeface="Wingdings" panose="05000000000000000000" pitchFamily="2" charset="2"/>
              <a:buChar char="v"/>
            </a:pPr>
            <a:r>
              <a:rPr lang="en-US" dirty="0"/>
              <a:t> Single-stub matching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385763" y="1992313"/>
            <a:ext cx="7951787" cy="2917825"/>
            <a:chOff x="395288" y="2125663"/>
            <a:chExt cx="7951787" cy="2917825"/>
          </a:xfrm>
        </p:grpSpPr>
        <p:sp>
          <p:nvSpPr>
            <p:cNvPr id="1036" name="Freeform 283"/>
            <p:cNvSpPr>
              <a:spLocks/>
            </p:cNvSpPr>
            <p:nvPr/>
          </p:nvSpPr>
          <p:spPr bwMode="auto">
            <a:xfrm>
              <a:off x="3065463" y="3057525"/>
              <a:ext cx="45434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284"/>
            <p:cNvSpPr>
              <a:spLocks/>
            </p:cNvSpPr>
            <p:nvPr/>
          </p:nvSpPr>
          <p:spPr bwMode="auto">
            <a:xfrm flipV="1">
              <a:off x="2390775" y="3743325"/>
              <a:ext cx="52165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Line 286"/>
            <p:cNvSpPr>
              <a:spLocks noChangeShapeType="1"/>
            </p:cNvSpPr>
            <p:nvPr/>
          </p:nvSpPr>
          <p:spPr bwMode="auto">
            <a:xfrm>
              <a:off x="7610475" y="3061701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287"/>
            <p:cNvSpPr>
              <a:spLocks noChangeShapeType="1"/>
            </p:cNvSpPr>
            <p:nvPr/>
          </p:nvSpPr>
          <p:spPr bwMode="auto">
            <a:xfrm flipH="1">
              <a:off x="7610475" y="3565986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289"/>
            <p:cNvSpPr>
              <a:spLocks noChangeArrowheads="1"/>
            </p:cNvSpPr>
            <p:nvPr/>
          </p:nvSpPr>
          <p:spPr bwMode="auto">
            <a:xfrm>
              <a:off x="2733675" y="2967038"/>
              <a:ext cx="393700" cy="17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Line 290"/>
            <p:cNvSpPr>
              <a:spLocks noChangeShapeType="1"/>
            </p:cNvSpPr>
            <p:nvPr/>
          </p:nvSpPr>
          <p:spPr bwMode="auto">
            <a:xfrm flipH="1">
              <a:off x="2365375" y="3055938"/>
              <a:ext cx="355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Oval 291"/>
            <p:cNvSpPr>
              <a:spLocks noChangeArrowheads="1"/>
            </p:cNvSpPr>
            <p:nvPr/>
          </p:nvSpPr>
          <p:spPr bwMode="auto">
            <a:xfrm>
              <a:off x="3544888" y="3018506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92"/>
            <p:cNvSpPr>
              <a:spLocks noChangeArrowheads="1"/>
            </p:cNvSpPr>
            <p:nvPr/>
          </p:nvSpPr>
          <p:spPr bwMode="auto">
            <a:xfrm>
              <a:off x="3563032" y="37417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301"/>
            <p:cNvSpPr>
              <a:spLocks noChangeShapeType="1"/>
            </p:cNvSpPr>
            <p:nvPr/>
          </p:nvSpPr>
          <p:spPr bwMode="auto">
            <a:xfrm>
              <a:off x="7661275" y="4478338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02"/>
            <p:cNvSpPr>
              <a:spLocks noChangeShapeType="1"/>
            </p:cNvSpPr>
            <p:nvPr/>
          </p:nvSpPr>
          <p:spPr bwMode="auto">
            <a:xfrm>
              <a:off x="7648575" y="4249738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AutoShape 311"/>
            <p:cNvSpPr>
              <a:spLocks noChangeArrowheads="1"/>
            </p:cNvSpPr>
            <p:nvPr/>
          </p:nvSpPr>
          <p:spPr bwMode="auto">
            <a:xfrm rot="5400000">
              <a:off x="7086600" y="3033713"/>
              <a:ext cx="227013" cy="417513"/>
            </a:xfrm>
            <a:custGeom>
              <a:avLst/>
              <a:gdLst>
                <a:gd name="T0" fmla="*/ 61 w 21600"/>
                <a:gd name="T1" fmla="*/ 0 h 21600"/>
                <a:gd name="T2" fmla="*/ 20 w 21600"/>
                <a:gd name="T3" fmla="*/ 263 h 21600"/>
                <a:gd name="T4" fmla="*/ 64 w 21600"/>
                <a:gd name="T5" fmla="*/ 101 h 21600"/>
                <a:gd name="T6" fmla="*/ 104 w 21600"/>
                <a:gd name="T7" fmla="*/ 174 h 21600"/>
                <a:gd name="T8" fmla="*/ 143 w 21600"/>
                <a:gd name="T9" fmla="*/ 101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295 h 21600"/>
                <a:gd name="T17" fmla="*/ 6042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7" name="Object 312"/>
            <p:cNvGraphicFramePr>
              <a:graphicFrameLocks noChangeAspect="1"/>
            </p:cNvGraphicFramePr>
            <p:nvPr/>
          </p:nvGraphicFramePr>
          <p:xfrm>
            <a:off x="7072313" y="2514600"/>
            <a:ext cx="396875" cy="442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2" name="Equation" r:id="rId4" imgW="203112" imgH="228501" progId="Equation.DSMT4">
                    <p:embed/>
                  </p:oleObj>
                </mc:Choice>
                <mc:Fallback>
                  <p:oleObj name="Equation" r:id="rId4" imgW="203112" imgH="228501" progId="Equation.DSMT4">
                    <p:embed/>
                    <p:pic>
                      <p:nvPicPr>
                        <p:cNvPr id="0" name="Picture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72313" y="2514600"/>
                          <a:ext cx="396875" cy="442913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" name="Object 348"/>
            <p:cNvGraphicFramePr>
              <a:graphicFrameLocks noChangeAspect="1"/>
            </p:cNvGraphicFramePr>
            <p:nvPr/>
          </p:nvGraphicFramePr>
          <p:xfrm>
            <a:off x="4467225" y="2125663"/>
            <a:ext cx="1403350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3" name="Equation" r:id="rId6" imgW="850531" imgH="431613" progId="Equation.DSMT4">
                    <p:embed/>
                  </p:oleObj>
                </mc:Choice>
                <mc:Fallback>
                  <p:oleObj name="Equation" r:id="rId6" imgW="850531" imgH="431613" progId="Equation.DSMT4">
                    <p:embed/>
                    <p:pic>
                      <p:nvPicPr>
                        <p:cNvPr id="0" name="Picture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7225" y="2125663"/>
                          <a:ext cx="1403350" cy="714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348"/>
            <p:cNvGraphicFramePr>
              <a:graphicFrameLocks noChangeAspect="1"/>
            </p:cNvGraphicFramePr>
            <p:nvPr/>
          </p:nvGraphicFramePr>
          <p:xfrm>
            <a:off x="7877175" y="3216275"/>
            <a:ext cx="334963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" name="Equation" r:id="rId8" imgW="203112" imgH="228501" progId="Equation.DSMT4">
                    <p:embed/>
                  </p:oleObj>
                </mc:Choice>
                <mc:Fallback>
                  <p:oleObj name="Equation" r:id="rId8" imgW="203112" imgH="228501" progId="Equation.DSMT4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7175" y="3216275"/>
                          <a:ext cx="334963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348"/>
            <p:cNvGraphicFramePr>
              <a:graphicFrameLocks noChangeAspect="1"/>
            </p:cNvGraphicFramePr>
            <p:nvPr/>
          </p:nvGraphicFramePr>
          <p:xfrm>
            <a:off x="4897438" y="3206750"/>
            <a:ext cx="312737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" name="Equation" r:id="rId10" imgW="190500" imgH="228600" progId="Equation.DSMT4">
                    <p:embed/>
                  </p:oleObj>
                </mc:Choice>
                <mc:Fallback>
                  <p:oleObj name="Equation" r:id="rId10" imgW="190500" imgH="228600" progId="Equation.DSMT4">
                    <p:embed/>
                    <p:pic>
                      <p:nvPicPr>
                        <p:cNvPr id="0" name="Picture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7438" y="3206750"/>
                          <a:ext cx="312737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48"/>
            <p:cNvGraphicFramePr>
              <a:graphicFrameLocks noChangeAspect="1"/>
            </p:cNvGraphicFramePr>
            <p:nvPr/>
          </p:nvGraphicFramePr>
          <p:xfrm>
            <a:off x="2792413" y="2452688"/>
            <a:ext cx="333375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" name="Equation" r:id="rId12" imgW="203112" imgH="241195" progId="Equation.DSMT4">
                    <p:embed/>
                  </p:oleObj>
                </mc:Choice>
                <mc:Fallback>
                  <p:oleObj name="Equation" r:id="rId12" imgW="203112" imgH="241195" progId="Equation.DSMT4">
                    <p:embed/>
                    <p:pic>
                      <p:nvPicPr>
                        <p:cNvPr id="0" name="Picture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2413" y="2452688"/>
                          <a:ext cx="333375" cy="401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348"/>
            <p:cNvGraphicFramePr>
              <a:graphicFrameLocks noChangeAspect="1"/>
            </p:cNvGraphicFramePr>
            <p:nvPr/>
          </p:nvGraphicFramePr>
          <p:xfrm>
            <a:off x="7335838" y="3838575"/>
            <a:ext cx="561975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7" name="Equation" r:id="rId14" imgW="342603" imgH="177646" progId="Equation.DSMT4">
                    <p:embed/>
                  </p:oleObj>
                </mc:Choice>
                <mc:Fallback>
                  <p:oleObj name="Equation" r:id="rId14" imgW="342603" imgH="177646" progId="Equation.DSMT4">
                    <p:embed/>
                    <p:pic>
                      <p:nvPicPr>
                        <p:cNvPr id="0" name="Picture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35838" y="3838575"/>
                          <a:ext cx="561975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48"/>
            <p:cNvGraphicFramePr>
              <a:graphicFrameLocks noChangeAspect="1"/>
            </p:cNvGraphicFramePr>
            <p:nvPr/>
          </p:nvGraphicFramePr>
          <p:xfrm>
            <a:off x="7561263" y="4832350"/>
            <a:ext cx="187325" cy="211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8" name="Equation" r:id="rId16" imgW="114102" imgH="126780" progId="Equation.DSMT4">
                    <p:embed/>
                  </p:oleObj>
                </mc:Choice>
                <mc:Fallback>
                  <p:oleObj name="Equation" r:id="rId16" imgW="114102" imgH="126780" progId="Equation.DSMT4">
                    <p:embed/>
                    <p:pic>
                      <p:nvPicPr>
                        <p:cNvPr id="0" name="Picture 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1263" y="4832350"/>
                          <a:ext cx="187325" cy="211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" name="Group 40"/>
            <p:cNvGrpSpPr/>
            <p:nvPr/>
          </p:nvGrpSpPr>
          <p:grpSpPr>
            <a:xfrm>
              <a:off x="2190750" y="3008313"/>
              <a:ext cx="319318" cy="800100"/>
              <a:chOff x="657225" y="4256088"/>
              <a:chExt cx="319318" cy="800100"/>
            </a:xfrm>
          </p:grpSpPr>
          <p:sp>
            <p:nvSpPr>
              <p:cNvPr id="1051" name="Oval 295"/>
              <p:cNvSpPr>
                <a:spLocks noChangeArrowheads="1"/>
              </p:cNvSpPr>
              <p:nvPr/>
            </p:nvSpPr>
            <p:spPr bwMode="auto">
              <a:xfrm>
                <a:off x="777649" y="4979988"/>
                <a:ext cx="76200" cy="762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052" name="Oval 296"/>
              <p:cNvSpPr>
                <a:spLocks noChangeArrowheads="1"/>
              </p:cNvSpPr>
              <p:nvPr/>
            </p:nvSpPr>
            <p:spPr bwMode="auto">
              <a:xfrm>
                <a:off x="777649" y="4256088"/>
                <a:ext cx="76200" cy="762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Oval 297"/>
              <p:cNvSpPr>
                <a:spLocks noChangeArrowheads="1"/>
              </p:cNvSpPr>
              <p:nvPr/>
            </p:nvSpPr>
            <p:spPr bwMode="auto">
              <a:xfrm>
                <a:off x="679451" y="4535488"/>
                <a:ext cx="266700" cy="266700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98"/>
              <p:cNvSpPr>
                <a:spLocks noChangeShapeType="1"/>
              </p:cNvSpPr>
              <p:nvPr/>
            </p:nvSpPr>
            <p:spPr bwMode="auto">
              <a:xfrm>
                <a:off x="812801" y="4294188"/>
                <a:ext cx="0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Line 299"/>
              <p:cNvSpPr>
                <a:spLocks noChangeShapeType="1"/>
              </p:cNvSpPr>
              <p:nvPr/>
            </p:nvSpPr>
            <p:spPr bwMode="auto">
              <a:xfrm>
                <a:off x="812801" y="4802188"/>
                <a:ext cx="0" cy="2159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57225" y="4448175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85800" y="4543425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-</a:t>
                </a:r>
              </a:p>
            </p:txBody>
          </p:sp>
        </p:grpSp>
        <p:graphicFrame>
          <p:nvGraphicFramePr>
            <p:cNvPr id="7" name="Object 348"/>
            <p:cNvGraphicFramePr>
              <a:graphicFrameLocks noChangeAspect="1"/>
            </p:cNvGraphicFramePr>
            <p:nvPr/>
          </p:nvGraphicFramePr>
          <p:xfrm>
            <a:off x="395288" y="3296465"/>
            <a:ext cx="1690687" cy="2468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" name="Equation" r:id="rId18" imgW="1231366" imgH="177723" progId="Equation.DSMT4">
                    <p:embed/>
                  </p:oleObj>
                </mc:Choice>
                <mc:Fallback>
                  <p:oleObj name="Equation" r:id="rId18" imgW="1231366" imgH="177723" progId="Equation.DSMT4">
                    <p:embed/>
                    <p:pic>
                      <p:nvPicPr>
                        <p:cNvPr id="0" name="Picture 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288" y="3296465"/>
                          <a:ext cx="1690687" cy="2468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8" name="Rectangle 285"/>
            <p:cNvSpPr>
              <a:spLocks noChangeArrowheads="1"/>
            </p:cNvSpPr>
            <p:nvPr/>
          </p:nvSpPr>
          <p:spPr bwMode="auto">
            <a:xfrm>
              <a:off x="7496175" y="3230511"/>
              <a:ext cx="215900" cy="32810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5" name="Text Box 127"/>
          <p:cNvSpPr txBox="1">
            <a:spLocks noChangeArrowheads="1"/>
          </p:cNvSpPr>
          <p:nvPr/>
        </p:nvSpPr>
        <p:spPr bwMode="auto">
          <a:xfrm>
            <a:off x="669925" y="862013"/>
            <a:ext cx="526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Next, we find the length of the short-circuited stub:</a:t>
            </a:r>
          </a:p>
        </p:txBody>
      </p:sp>
      <p:graphicFrame>
        <p:nvGraphicFramePr>
          <p:cNvPr id="13318" name="Object 128"/>
          <p:cNvGraphicFramePr>
            <a:graphicFrameLocks noChangeAspect="1"/>
          </p:cNvGraphicFramePr>
          <p:nvPr/>
        </p:nvGraphicFramePr>
        <p:xfrm>
          <a:off x="5954713" y="865188"/>
          <a:ext cx="12382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Equation" r:id="rId4" imgW="748975" imgH="241195" progId="Equation.DSMT4">
                  <p:embed/>
                </p:oleObj>
              </mc:Choice>
              <mc:Fallback>
                <p:oleObj name="Equation" r:id="rId4" imgW="748975" imgH="241195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713" y="865188"/>
                        <a:ext cx="1238250" cy="403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6" name="Text Box 129"/>
          <p:cNvSpPr txBox="1">
            <a:spLocks noChangeArrowheads="1"/>
          </p:cNvSpPr>
          <p:nvPr/>
        </p:nvSpPr>
        <p:spPr bwMode="auto">
          <a:xfrm>
            <a:off x="581025" y="1322388"/>
            <a:ext cx="4886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Rotate clockwise from S/C to desired </a:t>
            </a:r>
            <a:r>
              <a:rPr lang="en-US" sz="2000" i="1">
                <a:latin typeface="Times New Roman" pitchFamily="18" charset="0"/>
              </a:rPr>
              <a:t>B</a:t>
            </a:r>
            <a:r>
              <a:rPr lang="en-US" sz="2000" i="1" baseline="-25000">
                <a:latin typeface="Times New Roman" pitchFamily="18" charset="0"/>
              </a:rPr>
              <a:t>s</a:t>
            </a:r>
            <a:r>
              <a:rPr lang="en-US"/>
              <a:t> value.</a:t>
            </a:r>
          </a:p>
        </p:txBody>
      </p:sp>
      <p:sp>
        <p:nvSpPr>
          <p:cNvPr id="13350" name="Text Box 134"/>
          <p:cNvSpPr txBox="1">
            <a:spLocks noChangeArrowheads="1"/>
          </p:cNvSpPr>
          <p:nvPr/>
        </p:nvSpPr>
        <p:spPr bwMode="auto">
          <a:xfrm>
            <a:off x="6221309" y="1516539"/>
            <a:ext cx="2565070" cy="116955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Note:</a:t>
            </a:r>
          </a:p>
          <a:p>
            <a:pPr algn="ctr"/>
            <a:r>
              <a:rPr lang="en-US" sz="1400" dirty="0"/>
              <a:t>Here we have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dirty="0"/>
              <a:t>. Otherwise, we have to be careful with the normalization (see the note below).</a:t>
            </a:r>
          </a:p>
        </p:txBody>
      </p:sp>
      <p:sp>
        <p:nvSpPr>
          <p:cNvPr id="13351" name="Text Box 135"/>
          <p:cNvSpPr txBox="1">
            <a:spLocks noChangeArrowheads="1"/>
          </p:cNvSpPr>
          <p:nvPr/>
        </p:nvSpPr>
        <p:spPr bwMode="auto">
          <a:xfrm>
            <a:off x="3246747" y="5923912"/>
            <a:ext cx="2635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Admittance calculator</a:t>
            </a:r>
          </a:p>
        </p:txBody>
      </p:sp>
      <p:sp>
        <p:nvSpPr>
          <p:cNvPr id="13352" name="Text Box 136"/>
          <p:cNvSpPr txBox="1">
            <a:spLocks noChangeArrowheads="1"/>
          </p:cNvSpPr>
          <p:nvPr/>
        </p:nvSpPr>
        <p:spPr bwMode="auto">
          <a:xfrm>
            <a:off x="1616528" y="90437"/>
            <a:ext cx="58562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Single-Stub Matching (cont.)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2" name="Object 128"/>
          <p:cNvGraphicFramePr>
            <a:graphicFrameLocks noChangeAspect="1"/>
          </p:cNvGraphicFramePr>
          <p:nvPr/>
        </p:nvGraphicFramePr>
        <p:xfrm>
          <a:off x="287338" y="5624513"/>
          <a:ext cx="19304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Equation" r:id="rId6" imgW="1295400" imgH="533400" progId="Equation.DSMT4">
                  <p:embed/>
                </p:oleObj>
              </mc:Choice>
              <mc:Fallback>
                <p:oleObj name="Equation" r:id="rId6" imgW="1295400" imgH="533400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5624513"/>
                        <a:ext cx="19304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315562" y="518964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Note: In general,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93863" y="1927224"/>
            <a:ext cx="6660424" cy="3740151"/>
            <a:chOff x="1293863" y="1927224"/>
            <a:chExt cx="6660424" cy="3740151"/>
          </a:xfrm>
        </p:grpSpPr>
        <p:graphicFrame>
          <p:nvGraphicFramePr>
            <p:cNvPr id="13314" name="Object 9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9128414"/>
                </p:ext>
              </p:extLst>
            </p:nvPr>
          </p:nvGraphicFramePr>
          <p:xfrm>
            <a:off x="6316961" y="3057693"/>
            <a:ext cx="798513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9" name="Equation" r:id="rId8" imgW="355292" imgH="152268" progId="Equation.DSMT4">
                    <p:embed/>
                  </p:oleObj>
                </mc:Choice>
                <mc:Fallback>
                  <p:oleObj name="Equation" r:id="rId8" imgW="355292" imgH="152268" progId="Equation.DSMT4">
                    <p:embed/>
                    <p:pic>
                      <p:nvPicPr>
                        <p:cNvPr id="0" name="Picture 1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6961" y="3057693"/>
                          <a:ext cx="798513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5875">
                              <a:solidFill>
                                <a:srgbClr val="00CCFF"/>
                              </a:solidFill>
                              <a:prstDash val="dash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1" name="Arc 100"/>
            <p:cNvSpPr>
              <a:spLocks/>
            </p:cNvSpPr>
            <p:nvPr/>
          </p:nvSpPr>
          <p:spPr bwMode="auto">
            <a:xfrm rot="21316634">
              <a:off x="4519663" y="3735388"/>
              <a:ext cx="998537" cy="768350"/>
            </a:xfrm>
            <a:custGeom>
              <a:avLst/>
              <a:gdLst>
                <a:gd name="T0" fmla="*/ 998537 w 21157"/>
                <a:gd name="T1" fmla="*/ 261567 h 12781"/>
                <a:gd name="T2" fmla="*/ 821833 w 21157"/>
                <a:gd name="T3" fmla="*/ 768350 h 12781"/>
                <a:gd name="T4" fmla="*/ 0 w 21157"/>
                <a:gd name="T5" fmla="*/ 0 h 12781"/>
                <a:gd name="T6" fmla="*/ 0 60000 65536"/>
                <a:gd name="T7" fmla="*/ 0 60000 65536"/>
                <a:gd name="T8" fmla="*/ 0 60000 65536"/>
                <a:gd name="T9" fmla="*/ 0 w 21157"/>
                <a:gd name="T10" fmla="*/ 0 h 12781"/>
                <a:gd name="T11" fmla="*/ 21157 w 21157"/>
                <a:gd name="T12" fmla="*/ 12781 h 12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57" h="12781" fill="none" extrusionOk="0">
                  <a:moveTo>
                    <a:pt x="21157" y="4351"/>
                  </a:moveTo>
                  <a:cubicBezTo>
                    <a:pt x="20530" y="7397"/>
                    <a:pt x="19253" y="10273"/>
                    <a:pt x="17412" y="12780"/>
                  </a:cubicBezTo>
                </a:path>
                <a:path w="21157" h="12781" stroke="0" extrusionOk="0">
                  <a:moveTo>
                    <a:pt x="21157" y="4351"/>
                  </a:moveTo>
                  <a:cubicBezTo>
                    <a:pt x="20530" y="7397"/>
                    <a:pt x="19253" y="10273"/>
                    <a:pt x="17412" y="1278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Text Box 101"/>
            <p:cNvSpPr txBox="1">
              <a:spLocks noChangeArrowheads="1"/>
            </p:cNvSpPr>
            <p:nvPr/>
          </p:nvSpPr>
          <p:spPr bwMode="auto">
            <a:xfrm>
              <a:off x="1908225" y="4695825"/>
              <a:ext cx="1076325" cy="336550"/>
            </a:xfrm>
            <a:prstGeom prst="rect">
              <a:avLst/>
            </a:prstGeom>
            <a:solidFill>
              <a:schemeClr val="bg1"/>
            </a:solidFill>
            <a:ln w="1587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   0-</a:t>
              </a:r>
              <a:r>
                <a:rPr lang="en-US" sz="1600" i="1">
                  <a:latin typeface="Times New Roman" pitchFamily="18" charset="0"/>
                </a:rPr>
                <a:t>j</a:t>
              </a:r>
              <a:r>
                <a:rPr lang="en-US" sz="1600">
                  <a:latin typeface="Times New Roman" pitchFamily="18" charset="0"/>
                </a:rPr>
                <a:t>0.5</a:t>
              </a:r>
              <a:endParaRPr lang="en-US" sz="1600" i="1">
                <a:latin typeface="Times New Roman" pitchFamily="18" charset="0"/>
              </a:endParaRPr>
            </a:p>
          </p:txBody>
        </p:sp>
        <p:sp>
          <p:nvSpPr>
            <p:cNvPr id="13323" name="Text Box 102"/>
            <p:cNvSpPr txBox="1">
              <a:spLocks noChangeArrowheads="1"/>
            </p:cNvSpPr>
            <p:nvPr/>
          </p:nvSpPr>
          <p:spPr bwMode="auto">
            <a:xfrm>
              <a:off x="4751438" y="5195888"/>
              <a:ext cx="922337" cy="336550"/>
            </a:xfrm>
            <a:prstGeom prst="rect">
              <a:avLst/>
            </a:prstGeom>
            <a:solidFill>
              <a:schemeClr val="bg1"/>
            </a:solidFill>
            <a:ln w="1587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   0-</a:t>
              </a:r>
              <a:r>
                <a:rPr lang="en-US" sz="1600" i="1">
                  <a:latin typeface="Times New Roman" pitchFamily="18" charset="0"/>
                </a:rPr>
                <a:t>j</a:t>
              </a:r>
              <a:r>
                <a:rPr lang="en-US" sz="1600">
                  <a:latin typeface="Times New Roman" pitchFamily="18" charset="0"/>
                </a:rPr>
                <a:t>1</a:t>
              </a:r>
              <a:endParaRPr lang="en-US" sz="1600" i="1">
                <a:latin typeface="Times New Roman" pitchFamily="18" charset="0"/>
              </a:endParaRPr>
            </a:p>
          </p:txBody>
        </p:sp>
        <p:sp>
          <p:nvSpPr>
            <p:cNvPr id="13324" name="Text Box 103"/>
            <p:cNvSpPr txBox="1">
              <a:spLocks noChangeArrowheads="1"/>
            </p:cNvSpPr>
            <p:nvPr/>
          </p:nvSpPr>
          <p:spPr bwMode="auto">
            <a:xfrm>
              <a:off x="1946325" y="2776538"/>
              <a:ext cx="920750" cy="336550"/>
            </a:xfrm>
            <a:prstGeom prst="rect">
              <a:avLst/>
            </a:prstGeom>
            <a:solidFill>
              <a:schemeClr val="bg1"/>
            </a:solidFill>
            <a:ln w="1587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 0+</a:t>
              </a:r>
              <a:r>
                <a:rPr lang="en-US" sz="1600" i="1">
                  <a:latin typeface="Times New Roman" pitchFamily="18" charset="0"/>
                </a:rPr>
                <a:t>j</a:t>
              </a:r>
              <a:r>
                <a:rPr lang="en-US" sz="1600">
                  <a:latin typeface="Times New Roman" pitchFamily="18" charset="0"/>
                </a:rPr>
                <a:t>0.5</a:t>
              </a:r>
            </a:p>
          </p:txBody>
        </p:sp>
        <p:sp>
          <p:nvSpPr>
            <p:cNvPr id="13325" name="Text Box 104"/>
            <p:cNvSpPr txBox="1">
              <a:spLocks noChangeArrowheads="1"/>
            </p:cNvSpPr>
            <p:nvPr/>
          </p:nvSpPr>
          <p:spPr bwMode="auto">
            <a:xfrm>
              <a:off x="4941938" y="2392363"/>
              <a:ext cx="652462" cy="336550"/>
            </a:xfrm>
            <a:prstGeom prst="rect">
              <a:avLst/>
            </a:prstGeom>
            <a:solidFill>
              <a:schemeClr val="bg1"/>
            </a:solidFill>
            <a:ln w="1587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0+</a:t>
              </a:r>
              <a:r>
                <a:rPr lang="en-US" sz="1600" i="1">
                  <a:latin typeface="Times New Roman" pitchFamily="18" charset="0"/>
                </a:rPr>
                <a:t>j</a:t>
              </a:r>
              <a:r>
                <a:rPr lang="en-US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26" name="Text Box 105"/>
            <p:cNvSpPr txBox="1">
              <a:spLocks noChangeArrowheads="1"/>
            </p:cNvSpPr>
            <p:nvPr/>
          </p:nvSpPr>
          <p:spPr bwMode="auto">
            <a:xfrm>
              <a:off x="1293863" y="3775075"/>
              <a:ext cx="806450" cy="336550"/>
            </a:xfrm>
            <a:prstGeom prst="rect">
              <a:avLst/>
            </a:prstGeom>
            <a:solidFill>
              <a:schemeClr val="bg1"/>
            </a:solidFill>
            <a:ln w="1587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0+</a:t>
              </a:r>
              <a:r>
                <a:rPr lang="en-US" sz="1600" i="1">
                  <a:latin typeface="Times New Roman" pitchFamily="18" charset="0"/>
                </a:rPr>
                <a:t>j</a:t>
              </a:r>
              <a:r>
                <a:rPr lang="en-US" sz="1600">
                  <a:latin typeface="Times New Roman" pitchFamily="18" charset="0"/>
                </a:rPr>
                <a:t>0</a:t>
              </a:r>
              <a:endParaRPr lang="en-US" sz="1600" i="1">
                <a:latin typeface="Times New Roman" pitchFamily="18" charset="0"/>
              </a:endParaRPr>
            </a:p>
          </p:txBody>
        </p:sp>
        <p:graphicFrame>
          <p:nvGraphicFramePr>
            <p:cNvPr id="13315" name="Object 10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5794419"/>
                </p:ext>
              </p:extLst>
            </p:nvPr>
          </p:nvGraphicFramePr>
          <p:xfrm>
            <a:off x="6395369" y="3356809"/>
            <a:ext cx="573087" cy="328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0" name="Equation" r:id="rId10" imgW="444307" imgH="228501" progId="Equation.DSMT4">
                    <p:embed/>
                  </p:oleObj>
                </mc:Choice>
                <mc:Fallback>
                  <p:oleObj name="Equation" r:id="rId10" imgW="444307" imgH="228501" progId="Equation.DSMT4">
                    <p:embed/>
                    <p:pic>
                      <p:nvPicPr>
                        <p:cNvPr id="0" name="Picture 1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5369" y="3356809"/>
                          <a:ext cx="573087" cy="3286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7" name="Oval 107"/>
            <p:cNvSpPr>
              <a:spLocks noChangeArrowheads="1"/>
            </p:cNvSpPr>
            <p:nvPr/>
          </p:nvSpPr>
          <p:spPr bwMode="auto">
            <a:xfrm>
              <a:off x="3098850" y="2776538"/>
              <a:ext cx="2287588" cy="230505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13328" name="Line 108"/>
            <p:cNvSpPr>
              <a:spLocks noChangeShapeType="1"/>
            </p:cNvSpPr>
            <p:nvPr/>
          </p:nvSpPr>
          <p:spPr bwMode="auto">
            <a:xfrm flipV="1">
              <a:off x="4251375" y="1970088"/>
              <a:ext cx="0" cy="3697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09"/>
            <p:cNvSpPr>
              <a:spLocks noChangeShapeType="1"/>
            </p:cNvSpPr>
            <p:nvPr/>
          </p:nvSpPr>
          <p:spPr bwMode="auto">
            <a:xfrm flipV="1">
              <a:off x="2254300" y="3967163"/>
              <a:ext cx="40195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Arc 110"/>
            <p:cNvSpPr>
              <a:spLocks/>
            </p:cNvSpPr>
            <p:nvPr/>
          </p:nvSpPr>
          <p:spPr bwMode="auto">
            <a:xfrm flipH="1" flipV="1">
              <a:off x="4251375" y="2776538"/>
              <a:ext cx="1106488" cy="1181100"/>
            </a:xfrm>
            <a:custGeom>
              <a:avLst/>
              <a:gdLst>
                <a:gd name="T0" fmla="*/ 0 w 21600"/>
                <a:gd name="T1" fmla="*/ 0 h 21600"/>
                <a:gd name="T2" fmla="*/ 1106488 w 21600"/>
                <a:gd name="T3" fmla="*/ 1181100 h 21600"/>
                <a:gd name="T4" fmla="*/ 0 w 21600"/>
                <a:gd name="T5" fmla="*/ 118110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Arc 111"/>
            <p:cNvSpPr>
              <a:spLocks/>
            </p:cNvSpPr>
            <p:nvPr/>
          </p:nvSpPr>
          <p:spPr bwMode="auto">
            <a:xfrm flipH="1">
              <a:off x="4251375" y="3967163"/>
              <a:ext cx="1106488" cy="1074737"/>
            </a:xfrm>
            <a:custGeom>
              <a:avLst/>
              <a:gdLst>
                <a:gd name="T0" fmla="*/ 0 w 21600"/>
                <a:gd name="T1" fmla="*/ 0 h 21600"/>
                <a:gd name="T2" fmla="*/ 1106488 w 21600"/>
                <a:gd name="T3" fmla="*/ 1074737 h 21600"/>
                <a:gd name="T4" fmla="*/ 0 w 21600"/>
                <a:gd name="T5" fmla="*/ 107473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Arc 112"/>
            <p:cNvSpPr>
              <a:spLocks/>
            </p:cNvSpPr>
            <p:nvPr/>
          </p:nvSpPr>
          <p:spPr bwMode="auto">
            <a:xfrm flipH="1">
              <a:off x="3598913" y="3967163"/>
              <a:ext cx="1792287" cy="920750"/>
            </a:xfrm>
            <a:custGeom>
              <a:avLst/>
              <a:gdLst>
                <a:gd name="T0" fmla="*/ 0 w 21600"/>
                <a:gd name="T1" fmla="*/ 0 h 21600"/>
                <a:gd name="T2" fmla="*/ 1792287 w 21600"/>
                <a:gd name="T3" fmla="*/ 920750 h 21600"/>
                <a:gd name="T4" fmla="*/ 0 w 21600"/>
                <a:gd name="T5" fmla="*/ 92075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Arc 113"/>
            <p:cNvSpPr>
              <a:spLocks/>
            </p:cNvSpPr>
            <p:nvPr/>
          </p:nvSpPr>
          <p:spPr bwMode="auto">
            <a:xfrm flipH="1" flipV="1">
              <a:off x="3637013" y="2951163"/>
              <a:ext cx="1714500" cy="1009650"/>
            </a:xfrm>
            <a:custGeom>
              <a:avLst/>
              <a:gdLst>
                <a:gd name="T0" fmla="*/ 0 w 21600"/>
                <a:gd name="T1" fmla="*/ 0 h 22015"/>
                <a:gd name="T2" fmla="*/ 1714183 w 21600"/>
                <a:gd name="T3" fmla="*/ 1009650 h 22015"/>
                <a:gd name="T4" fmla="*/ 0 w 21600"/>
                <a:gd name="T5" fmla="*/ 990617 h 2201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15"/>
                <a:gd name="T11" fmla="*/ 21600 w 21600"/>
                <a:gd name="T12" fmla="*/ 22015 h 220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1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38"/>
                    <a:pt x="21598" y="21876"/>
                    <a:pt x="21596" y="22015"/>
                  </a:cubicBezTo>
                </a:path>
                <a:path w="21600" h="2201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38"/>
                    <a:pt x="21598" y="21876"/>
                    <a:pt x="21596" y="2201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316" name="Object 1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7546236"/>
                </p:ext>
              </p:extLst>
            </p:nvPr>
          </p:nvGraphicFramePr>
          <p:xfrm>
            <a:off x="4370387" y="1927224"/>
            <a:ext cx="899445" cy="399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1" name="Equation" r:id="rId12" imgW="444307" imgH="203112" progId="Equation.DSMT4">
                    <p:embed/>
                  </p:oleObj>
                </mc:Choice>
                <mc:Fallback>
                  <p:oleObj name="Equation" r:id="rId12" imgW="444307" imgH="203112" progId="Equation.DSMT4">
                    <p:embed/>
                    <p:pic>
                      <p:nvPicPr>
                        <p:cNvPr id="0" name="Picture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0387" y="1927224"/>
                          <a:ext cx="899445" cy="399315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7" name="Object 1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614129"/>
                </p:ext>
              </p:extLst>
            </p:nvPr>
          </p:nvGraphicFramePr>
          <p:xfrm>
            <a:off x="5808663" y="4065587"/>
            <a:ext cx="610230" cy="315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2" name="Equation" r:id="rId14" imgW="291973" imgH="152334" progId="Equation.DSMT4">
                    <p:embed/>
                  </p:oleObj>
                </mc:Choice>
                <mc:Fallback>
                  <p:oleObj name="Equation" r:id="rId14" imgW="291973" imgH="152334" progId="Equation.DSMT4">
                    <p:embed/>
                    <p:pic>
                      <p:nvPicPr>
                        <p:cNvPr id="0" name="Picture 1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08663" y="4065587"/>
                          <a:ext cx="610230" cy="315493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4" name="Line 116"/>
            <p:cNvSpPr>
              <a:spLocks noChangeShapeType="1"/>
            </p:cNvSpPr>
            <p:nvPr/>
          </p:nvSpPr>
          <p:spPr bwMode="auto">
            <a:xfrm flipV="1">
              <a:off x="2714675" y="4887913"/>
              <a:ext cx="8842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117"/>
            <p:cNvSpPr>
              <a:spLocks noChangeShapeType="1"/>
            </p:cNvSpPr>
            <p:nvPr/>
          </p:nvSpPr>
          <p:spPr bwMode="auto">
            <a:xfrm flipV="1">
              <a:off x="2676575" y="2928938"/>
              <a:ext cx="9509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118"/>
            <p:cNvSpPr>
              <a:spLocks noChangeShapeType="1"/>
            </p:cNvSpPr>
            <p:nvPr/>
          </p:nvSpPr>
          <p:spPr bwMode="auto">
            <a:xfrm flipH="1">
              <a:off x="4213275" y="2622550"/>
              <a:ext cx="768350" cy="1539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119"/>
            <p:cNvSpPr>
              <a:spLocks noChangeShapeType="1"/>
            </p:cNvSpPr>
            <p:nvPr/>
          </p:nvSpPr>
          <p:spPr bwMode="auto">
            <a:xfrm flipH="1" flipV="1">
              <a:off x="4251375" y="5080000"/>
              <a:ext cx="690563" cy="1920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120"/>
            <p:cNvSpPr>
              <a:spLocks noChangeShapeType="1"/>
            </p:cNvSpPr>
            <p:nvPr/>
          </p:nvSpPr>
          <p:spPr bwMode="auto">
            <a:xfrm>
              <a:off x="1908225" y="3967163"/>
              <a:ext cx="1219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Arc 121"/>
            <p:cNvSpPr>
              <a:spLocks/>
            </p:cNvSpPr>
            <p:nvPr/>
          </p:nvSpPr>
          <p:spPr bwMode="auto">
            <a:xfrm flipH="1">
              <a:off x="4865738" y="3967163"/>
              <a:ext cx="492125" cy="920750"/>
            </a:xfrm>
            <a:custGeom>
              <a:avLst/>
              <a:gdLst>
                <a:gd name="T0" fmla="*/ 0 w 21600"/>
                <a:gd name="T1" fmla="*/ 0 h 21600"/>
                <a:gd name="T2" fmla="*/ 492125 w 21600"/>
                <a:gd name="T3" fmla="*/ 920750 h 21600"/>
                <a:gd name="T4" fmla="*/ 0 w 21600"/>
                <a:gd name="T5" fmla="*/ 92075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Arc 122"/>
            <p:cNvSpPr>
              <a:spLocks/>
            </p:cNvSpPr>
            <p:nvPr/>
          </p:nvSpPr>
          <p:spPr bwMode="auto">
            <a:xfrm flipH="1" flipV="1">
              <a:off x="4827638" y="2890838"/>
              <a:ext cx="492125" cy="1066800"/>
            </a:xfrm>
            <a:custGeom>
              <a:avLst/>
              <a:gdLst>
                <a:gd name="T0" fmla="*/ 0 w 21572"/>
                <a:gd name="T1" fmla="*/ 0 h 21600"/>
                <a:gd name="T2" fmla="*/ 492125 w 21572"/>
                <a:gd name="T3" fmla="*/ 1012373 h 21600"/>
                <a:gd name="T4" fmla="*/ 0 w 21572"/>
                <a:gd name="T5" fmla="*/ 1066800 h 21600"/>
                <a:gd name="T6" fmla="*/ 0 60000 65536"/>
                <a:gd name="T7" fmla="*/ 0 60000 65536"/>
                <a:gd name="T8" fmla="*/ 0 60000 65536"/>
                <a:gd name="T9" fmla="*/ 0 w 21572"/>
                <a:gd name="T10" fmla="*/ 0 h 21600"/>
                <a:gd name="T11" fmla="*/ 21572 w 2157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2" h="21600" fill="none" extrusionOk="0">
                  <a:moveTo>
                    <a:pt x="-1" y="0"/>
                  </a:moveTo>
                  <a:cubicBezTo>
                    <a:pt x="11501" y="0"/>
                    <a:pt x="20985" y="9011"/>
                    <a:pt x="21571" y="20498"/>
                  </a:cubicBezTo>
                </a:path>
                <a:path w="21572" h="21600" stroke="0" extrusionOk="0">
                  <a:moveTo>
                    <a:pt x="-1" y="0"/>
                  </a:moveTo>
                  <a:cubicBezTo>
                    <a:pt x="11501" y="0"/>
                    <a:pt x="20985" y="9011"/>
                    <a:pt x="21571" y="2049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Text Box 123"/>
            <p:cNvSpPr txBox="1">
              <a:spLocks noChangeArrowheads="1"/>
            </p:cNvSpPr>
            <p:nvPr/>
          </p:nvSpPr>
          <p:spPr bwMode="auto">
            <a:xfrm>
              <a:off x="5518200" y="2738438"/>
              <a:ext cx="922338" cy="336550"/>
            </a:xfrm>
            <a:prstGeom prst="rect">
              <a:avLst/>
            </a:prstGeom>
            <a:solidFill>
              <a:schemeClr val="bg1"/>
            </a:solidFill>
            <a:ln w="1587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   0+</a:t>
              </a:r>
              <a:r>
                <a:rPr lang="en-US" sz="1600" i="1">
                  <a:latin typeface="Times New Roman" pitchFamily="18" charset="0"/>
                </a:rPr>
                <a:t>j</a:t>
              </a:r>
              <a:r>
                <a:rPr lang="en-US" sz="1600">
                  <a:latin typeface="Times New Roman" pitchFamily="18" charset="0"/>
                </a:rPr>
                <a:t>2</a:t>
              </a:r>
              <a:endParaRPr lang="en-US" sz="1600" i="1">
                <a:latin typeface="Times New Roman" pitchFamily="18" charset="0"/>
              </a:endParaRPr>
            </a:p>
          </p:txBody>
        </p:sp>
        <p:sp>
          <p:nvSpPr>
            <p:cNvPr id="13342" name="Line 124"/>
            <p:cNvSpPr>
              <a:spLocks noChangeShapeType="1"/>
            </p:cNvSpPr>
            <p:nvPr/>
          </p:nvSpPr>
          <p:spPr bwMode="auto">
            <a:xfrm flipH="1" flipV="1">
              <a:off x="4903838" y="4887913"/>
              <a:ext cx="7302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125"/>
            <p:cNvSpPr>
              <a:spLocks noChangeShapeType="1"/>
            </p:cNvSpPr>
            <p:nvPr/>
          </p:nvSpPr>
          <p:spPr bwMode="auto">
            <a:xfrm flipH="1" flipV="1">
              <a:off x="4827638" y="2928938"/>
              <a:ext cx="8445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Text Box 126"/>
            <p:cNvSpPr txBox="1">
              <a:spLocks noChangeArrowheads="1"/>
            </p:cNvSpPr>
            <p:nvPr/>
          </p:nvSpPr>
          <p:spPr bwMode="auto">
            <a:xfrm>
              <a:off x="5480100" y="4695825"/>
              <a:ext cx="922338" cy="336550"/>
            </a:xfrm>
            <a:prstGeom prst="rect">
              <a:avLst/>
            </a:prstGeom>
            <a:noFill/>
            <a:ln w="1587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   0-</a:t>
              </a:r>
              <a:r>
                <a:rPr lang="en-US" sz="1600" i="1">
                  <a:latin typeface="Times New Roman" pitchFamily="18" charset="0"/>
                </a:rPr>
                <a:t>j</a:t>
              </a:r>
              <a:r>
                <a:rPr lang="en-US" sz="1600">
                  <a:latin typeface="Times New Roman" pitchFamily="18" charset="0"/>
                </a:rPr>
                <a:t>2</a:t>
              </a:r>
              <a:endParaRPr lang="en-US" sz="1600" i="1">
                <a:latin typeface="Times New Roman" pitchFamily="18" charset="0"/>
              </a:endParaRPr>
            </a:p>
          </p:txBody>
        </p:sp>
        <p:sp>
          <p:nvSpPr>
            <p:cNvPr id="13347" name="Oval 130"/>
            <p:cNvSpPr>
              <a:spLocks noChangeArrowheads="1"/>
            </p:cNvSpPr>
            <p:nvPr/>
          </p:nvSpPr>
          <p:spPr bwMode="auto">
            <a:xfrm>
              <a:off x="4670475" y="4889500"/>
              <a:ext cx="139700" cy="139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319" name="Object 1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266097"/>
                </p:ext>
              </p:extLst>
            </p:nvPr>
          </p:nvGraphicFramePr>
          <p:xfrm>
            <a:off x="6422350" y="5190444"/>
            <a:ext cx="1531937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3" name="Equation" r:id="rId16" imgW="927100" imgH="241300" progId="Equation.DSMT4">
                    <p:embed/>
                  </p:oleObj>
                </mc:Choice>
                <mc:Fallback>
                  <p:oleObj name="Equation" r:id="rId16" imgW="927100" imgH="241300" progId="Equation.DSMT4">
                    <p:embed/>
                    <p:pic>
                      <p:nvPicPr>
                        <p:cNvPr id="0" name="Picture 1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2350" y="5190444"/>
                          <a:ext cx="1531937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48" name="Line 132"/>
            <p:cNvSpPr>
              <a:spLocks noChangeShapeType="1"/>
            </p:cNvSpPr>
            <p:nvPr/>
          </p:nvSpPr>
          <p:spPr bwMode="auto">
            <a:xfrm flipH="1" flipV="1">
              <a:off x="4822875" y="5029200"/>
              <a:ext cx="1473200" cy="342900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Line 99"/>
            <p:cNvSpPr>
              <a:spLocks noChangeShapeType="1"/>
            </p:cNvSpPr>
            <p:nvPr/>
          </p:nvSpPr>
          <p:spPr bwMode="auto">
            <a:xfrm flipV="1">
              <a:off x="5462056" y="3560928"/>
              <a:ext cx="844550" cy="346075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  <a:headEnd type="arrow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130"/>
            <p:cNvSpPr>
              <a:spLocks noChangeArrowheads="1"/>
            </p:cNvSpPr>
            <p:nvPr/>
          </p:nvSpPr>
          <p:spPr bwMode="auto">
            <a:xfrm>
              <a:off x="5328201" y="3886869"/>
              <a:ext cx="139700" cy="139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2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194180"/>
              </p:ext>
            </p:extLst>
          </p:nvPr>
        </p:nvGraphicFramePr>
        <p:xfrm>
          <a:off x="474663" y="3062288"/>
          <a:ext cx="394335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9" name="Equation" r:id="rId4" imgW="2070000" imgH="1777680" progId="Equation.DSMT4">
                  <p:embed/>
                </p:oleObj>
              </mc:Choice>
              <mc:Fallback>
                <p:oleObj name="Equation" r:id="rId4" imgW="2070000" imgH="1777680" progId="Equation.DSMT4">
                  <p:embed/>
                  <p:pic>
                    <p:nvPicPr>
                      <p:cNvPr id="0" name="Picture 2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3062288"/>
                        <a:ext cx="3943350" cy="339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298387"/>
              </p:ext>
            </p:extLst>
          </p:nvPr>
        </p:nvGraphicFramePr>
        <p:xfrm>
          <a:off x="606084" y="1196663"/>
          <a:ext cx="2020888" cy="3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0" name="Equation" r:id="rId6" imgW="1396800" imgH="228600" progId="Equation.DSMT4">
                  <p:embed/>
                </p:oleObj>
              </mc:Choice>
              <mc:Fallback>
                <p:oleObj name="Equation" r:id="rId6" imgW="1396800" imgH="228600" progId="Equation.DSMT4">
                  <p:embed/>
                  <p:pic>
                    <p:nvPicPr>
                      <p:cNvPr id="0" name="Picture 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084" y="1196663"/>
                        <a:ext cx="2020888" cy="33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Text Box 50"/>
          <p:cNvSpPr txBox="1">
            <a:spLocks noChangeArrowheads="1"/>
          </p:cNvSpPr>
          <p:nvPr/>
        </p:nvSpPr>
        <p:spPr bwMode="auto">
          <a:xfrm>
            <a:off x="308717" y="773772"/>
            <a:ext cx="238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From the Smith chart:</a:t>
            </a:r>
          </a:p>
        </p:txBody>
      </p:sp>
      <p:graphicFrame>
        <p:nvGraphicFramePr>
          <p:cNvPr id="14344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102656"/>
              </p:ext>
            </p:extLst>
          </p:nvPr>
        </p:nvGraphicFramePr>
        <p:xfrm>
          <a:off x="4681538" y="5868988"/>
          <a:ext cx="18653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1" name="Equation" r:id="rId8" imgW="685800" imgH="177480" progId="Equation.DSMT4">
                  <p:embed/>
                </p:oleObj>
              </mc:Choice>
              <mc:Fallback>
                <p:oleObj name="Equation" r:id="rId8" imgW="685800" imgH="177480" progId="Equation.DSMT4">
                  <p:embed/>
                  <p:pic>
                    <p:nvPicPr>
                      <p:cNvPr id="0" name="Picture 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538" y="5868988"/>
                        <a:ext cx="1865312" cy="4826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Text Box 52"/>
          <p:cNvSpPr txBox="1">
            <a:spLocks noChangeArrowheads="1"/>
          </p:cNvSpPr>
          <p:nvPr/>
        </p:nvSpPr>
        <p:spPr bwMode="auto">
          <a:xfrm>
            <a:off x="365126" y="2608927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Analytically: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4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080805"/>
              </p:ext>
            </p:extLst>
          </p:nvPr>
        </p:nvGraphicFramePr>
        <p:xfrm>
          <a:off x="1058863" y="1679575"/>
          <a:ext cx="15367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2" name="Equation" r:id="rId10" imgW="774360" imgH="228600" progId="Equation.DSMT4">
                  <p:embed/>
                </p:oleObj>
              </mc:Choice>
              <mc:Fallback>
                <p:oleObj name="Equation" r:id="rId10" imgW="774360" imgH="228600" progId="Equation.DSMT4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1679575"/>
                        <a:ext cx="1536700" cy="4603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3211513" y="1249153"/>
            <a:ext cx="5610225" cy="4008647"/>
            <a:chOff x="3291899" y="887413"/>
            <a:chExt cx="5610225" cy="4008647"/>
          </a:xfrm>
        </p:grpSpPr>
        <p:graphicFrame>
          <p:nvGraphicFramePr>
            <p:cNvPr id="14338" name="Object 38"/>
            <p:cNvGraphicFramePr>
              <a:graphicFrameLocks noChangeAspect="1"/>
            </p:cNvGraphicFramePr>
            <p:nvPr/>
          </p:nvGraphicFramePr>
          <p:xfrm>
            <a:off x="7677150" y="2660650"/>
            <a:ext cx="587375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3" name="Equation" r:id="rId12" imgW="342751" imgH="152334" progId="Equation.DSMT4">
                    <p:embed/>
                  </p:oleObj>
                </mc:Choice>
                <mc:Fallback>
                  <p:oleObj name="Equation" r:id="rId12" imgW="342751" imgH="152334" progId="Equation.DSMT4">
                    <p:embed/>
                    <p:pic>
                      <p:nvPicPr>
                        <p:cNvPr id="0" name="Picture 2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7150" y="2660650"/>
                          <a:ext cx="587375" cy="260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5875">
                              <a:solidFill>
                                <a:srgbClr val="00CCFF"/>
                              </a:solidFill>
                              <a:prstDash val="dash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4345" name="Picture 39" descr="chart_s640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725988" y="1355725"/>
              <a:ext cx="2957512" cy="2957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6" name="Arc 40"/>
            <p:cNvSpPr>
              <a:spLocks/>
            </p:cNvSpPr>
            <p:nvPr/>
          </p:nvSpPr>
          <p:spPr bwMode="auto">
            <a:xfrm rot="20873604">
              <a:off x="6870700" y="2895600"/>
              <a:ext cx="1063625" cy="1220788"/>
            </a:xfrm>
            <a:custGeom>
              <a:avLst/>
              <a:gdLst>
                <a:gd name="T0" fmla="*/ 1063625 w 22487"/>
                <a:gd name="T1" fmla="*/ 84607 h 21600"/>
                <a:gd name="T2" fmla="*/ 0 w 22487"/>
                <a:gd name="T3" fmla="*/ 1219658 h 21600"/>
                <a:gd name="T4" fmla="*/ 44414 w 22487"/>
                <a:gd name="T5" fmla="*/ 0 h 21600"/>
                <a:gd name="T6" fmla="*/ 0 60000 65536"/>
                <a:gd name="T7" fmla="*/ 0 60000 65536"/>
                <a:gd name="T8" fmla="*/ 0 60000 65536"/>
                <a:gd name="T9" fmla="*/ 0 w 22487"/>
                <a:gd name="T10" fmla="*/ 0 h 21600"/>
                <a:gd name="T11" fmla="*/ 22487 w 224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87" h="21600" fill="none" extrusionOk="0">
                  <a:moveTo>
                    <a:pt x="22487" y="1497"/>
                  </a:moveTo>
                  <a:cubicBezTo>
                    <a:pt x="21700" y="12818"/>
                    <a:pt x="12287" y="21599"/>
                    <a:pt x="939" y="21600"/>
                  </a:cubicBezTo>
                  <a:cubicBezTo>
                    <a:pt x="625" y="21600"/>
                    <a:pt x="312" y="21593"/>
                    <a:pt x="0" y="21579"/>
                  </a:cubicBezTo>
                </a:path>
                <a:path w="22487" h="21600" stroke="0" extrusionOk="0">
                  <a:moveTo>
                    <a:pt x="22487" y="1497"/>
                  </a:moveTo>
                  <a:cubicBezTo>
                    <a:pt x="21700" y="12818"/>
                    <a:pt x="12287" y="21599"/>
                    <a:pt x="939" y="21600"/>
                  </a:cubicBezTo>
                  <a:cubicBezTo>
                    <a:pt x="625" y="21600"/>
                    <a:pt x="312" y="21593"/>
                    <a:pt x="0" y="21579"/>
                  </a:cubicBezTo>
                  <a:lnTo>
                    <a:pt x="939" y="0"/>
                  </a:lnTo>
                  <a:close/>
                </a:path>
              </a:pathLst>
            </a:custGeom>
            <a:noFill/>
            <a:ln w="28575">
              <a:solidFill>
                <a:srgbClr val="2C842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Line 41"/>
            <p:cNvSpPr>
              <a:spLocks noChangeShapeType="1"/>
            </p:cNvSpPr>
            <p:nvPr/>
          </p:nvSpPr>
          <p:spPr bwMode="auto">
            <a:xfrm>
              <a:off x="6184900" y="2814638"/>
              <a:ext cx="960438" cy="1728787"/>
            </a:xfrm>
            <a:prstGeom prst="line">
              <a:avLst/>
            </a:prstGeom>
            <a:noFill/>
            <a:ln w="15875">
              <a:solidFill>
                <a:srgbClr val="2C842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Rectangle 42"/>
            <p:cNvSpPr>
              <a:spLocks noChangeArrowheads="1"/>
            </p:cNvSpPr>
            <p:nvPr/>
          </p:nvSpPr>
          <p:spPr bwMode="auto">
            <a:xfrm rot="20805569">
              <a:off x="6761163" y="4005263"/>
              <a:ext cx="285750" cy="274637"/>
            </a:xfrm>
            <a:prstGeom prst="rect">
              <a:avLst/>
            </a:prstGeom>
            <a:noFill/>
            <a:ln w="1587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</a:rPr>
                <a:t>X</a:t>
              </a:r>
            </a:p>
          </p:txBody>
        </p:sp>
        <p:graphicFrame>
          <p:nvGraphicFramePr>
            <p:cNvPr id="14339" name="Object 43"/>
            <p:cNvGraphicFramePr>
              <a:graphicFrameLocks noChangeAspect="1"/>
            </p:cNvGraphicFramePr>
            <p:nvPr/>
          </p:nvGraphicFramePr>
          <p:xfrm>
            <a:off x="5954713" y="3967163"/>
            <a:ext cx="769937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4" name="Equation" r:id="rId15" imgW="596641" imgH="203112" progId="Equation.DSMT4">
                    <p:embed/>
                  </p:oleObj>
                </mc:Choice>
                <mc:Fallback>
                  <p:oleObj name="Equation" r:id="rId15" imgW="596641" imgH="203112" progId="Equation.DSMT4">
                    <p:embed/>
                    <p:pic>
                      <p:nvPicPr>
                        <p:cNvPr id="0" name="Picture 2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4713" y="3967163"/>
                          <a:ext cx="769937" cy="2921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0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4568326"/>
                </p:ext>
              </p:extLst>
            </p:nvPr>
          </p:nvGraphicFramePr>
          <p:xfrm>
            <a:off x="7360661" y="3546685"/>
            <a:ext cx="706438" cy="328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5" name="Equation" r:id="rId17" imgW="545760" imgH="228600" progId="Equation.DSMT4">
                    <p:embed/>
                  </p:oleObj>
                </mc:Choice>
                <mc:Fallback>
                  <p:oleObj name="Equation" r:id="rId17" imgW="545760" imgH="228600" progId="Equation.DSMT4">
                    <p:embed/>
                    <p:pic>
                      <p:nvPicPr>
                        <p:cNvPr id="0" name="Picture 2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0661" y="3546685"/>
                          <a:ext cx="706438" cy="3286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1" name="Object 45"/>
            <p:cNvGraphicFramePr>
              <a:graphicFrameLocks noChangeAspect="1"/>
            </p:cNvGraphicFramePr>
            <p:nvPr/>
          </p:nvGraphicFramePr>
          <p:xfrm>
            <a:off x="4065588" y="2698750"/>
            <a:ext cx="565150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6" name="Equation" r:id="rId19" imgW="330057" imgH="152334" progId="Equation.DSMT4">
                    <p:embed/>
                  </p:oleObj>
                </mc:Choice>
                <mc:Fallback>
                  <p:oleObj name="Equation" r:id="rId19" imgW="330057" imgH="152334" progId="Equation.DSMT4">
                    <p:embed/>
                    <p:pic>
                      <p:nvPicPr>
                        <p:cNvPr id="0" name="Picture 2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5588" y="2698750"/>
                          <a:ext cx="565150" cy="260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5875">
                              <a:solidFill>
                                <a:srgbClr val="00CCFF"/>
                              </a:solidFill>
                              <a:prstDash val="dash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9" name="Text Box 46"/>
            <p:cNvSpPr txBox="1">
              <a:spLocks noChangeArrowheads="1"/>
            </p:cNvSpPr>
            <p:nvPr/>
          </p:nvSpPr>
          <p:spPr bwMode="auto">
            <a:xfrm>
              <a:off x="5292725" y="887413"/>
              <a:ext cx="19159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Admittance chart</a:t>
              </a:r>
            </a:p>
          </p:txBody>
        </p:sp>
        <p:graphicFrame>
          <p:nvGraphicFramePr>
            <p:cNvPr id="2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5364433"/>
                </p:ext>
              </p:extLst>
            </p:nvPr>
          </p:nvGraphicFramePr>
          <p:xfrm>
            <a:off x="8225849" y="2664035"/>
            <a:ext cx="676275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7" name="Equation" r:id="rId21" imgW="419040" imgH="177480" progId="Equation.DSMT4">
                    <p:embed/>
                  </p:oleObj>
                </mc:Choice>
                <mc:Fallback>
                  <p:oleObj name="Equation" r:id="rId21" imgW="419040" imgH="177480" progId="Equation.DSMT4">
                    <p:embed/>
                    <p:pic>
                      <p:nvPicPr>
                        <p:cNvPr id="0" name="Picture 2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5849" y="2664035"/>
                          <a:ext cx="676275" cy="2873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9582223"/>
                </p:ext>
              </p:extLst>
            </p:nvPr>
          </p:nvGraphicFramePr>
          <p:xfrm>
            <a:off x="6930449" y="4608723"/>
            <a:ext cx="676275" cy="287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8" name="Equation" r:id="rId23" imgW="419040" imgH="177480" progId="Equation.DSMT4">
                    <p:embed/>
                  </p:oleObj>
                </mc:Choice>
                <mc:Fallback>
                  <p:oleObj name="Equation" r:id="rId23" imgW="419040" imgH="177480" progId="Equation.DSMT4">
                    <p:embed/>
                    <p:pic>
                      <p:nvPicPr>
                        <p:cNvPr id="0" name="Picture 2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0449" y="4608723"/>
                          <a:ext cx="676275" cy="2873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Line 75"/>
            <p:cNvSpPr>
              <a:spLocks noChangeShapeType="1"/>
            </p:cNvSpPr>
            <p:nvPr/>
          </p:nvSpPr>
          <p:spPr bwMode="auto">
            <a:xfrm flipV="1">
              <a:off x="3890488" y="2337129"/>
              <a:ext cx="0" cy="46990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2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2318841"/>
                </p:ext>
              </p:extLst>
            </p:nvPr>
          </p:nvGraphicFramePr>
          <p:xfrm>
            <a:off x="3291899" y="2624348"/>
            <a:ext cx="347662" cy="287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9" name="Equation" r:id="rId25" imgW="215640" imgH="177480" progId="Equation.DSMT4">
                    <p:embed/>
                  </p:oleObj>
                </mc:Choice>
                <mc:Fallback>
                  <p:oleObj name="Equation" r:id="rId25" imgW="215640" imgH="177480" progId="Equation.DSMT4">
                    <p:embed/>
                    <p:pic>
                      <p:nvPicPr>
                        <p:cNvPr id="0" name="Picture 2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899" y="2624348"/>
                          <a:ext cx="347662" cy="2873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Straight Connector 22"/>
            <p:cNvCxnSpPr/>
            <p:nvPr/>
          </p:nvCxnSpPr>
          <p:spPr>
            <a:xfrm>
              <a:off x="3728853" y="2838210"/>
              <a:ext cx="3087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Box 136"/>
          <p:cNvSpPr txBox="1">
            <a:spLocks noChangeArrowheads="1"/>
          </p:cNvSpPr>
          <p:nvPr/>
        </p:nvSpPr>
        <p:spPr bwMode="auto">
          <a:xfrm>
            <a:off x="1616528" y="90437"/>
            <a:ext cx="58562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Single-Stub Matching (cont.)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744131" y="1043441"/>
            <a:ext cx="17091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Final Design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389" name="Text Box 26"/>
          <p:cNvSpPr txBox="1">
            <a:spLocks noChangeArrowheads="1"/>
          </p:cNvSpPr>
          <p:nvPr/>
        </p:nvSpPr>
        <p:spPr bwMode="auto">
          <a:xfrm>
            <a:off x="1714389" y="160768"/>
            <a:ext cx="58562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Single-Stub Matching (cont.)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2" name="Group 30"/>
          <p:cNvGrpSpPr/>
          <p:nvPr/>
        </p:nvGrpSpPr>
        <p:grpSpPr>
          <a:xfrm>
            <a:off x="2122488" y="2615392"/>
            <a:ext cx="4664615" cy="2782108"/>
            <a:chOff x="2122488" y="2615392"/>
            <a:chExt cx="4664615" cy="2782108"/>
          </a:xfrm>
        </p:grpSpPr>
        <p:sp>
          <p:nvSpPr>
            <p:cNvPr id="16391" name="Freeform 6"/>
            <p:cNvSpPr>
              <a:spLocks/>
            </p:cNvSpPr>
            <p:nvPr/>
          </p:nvSpPr>
          <p:spPr bwMode="auto">
            <a:xfrm>
              <a:off x="2164711" y="3171825"/>
              <a:ext cx="4060825" cy="42862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Freeform 7"/>
            <p:cNvSpPr>
              <a:spLocks/>
            </p:cNvSpPr>
            <p:nvPr/>
          </p:nvSpPr>
          <p:spPr bwMode="auto">
            <a:xfrm flipV="1">
              <a:off x="2164711" y="3857625"/>
              <a:ext cx="4060825" cy="42862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Line 9"/>
            <p:cNvSpPr>
              <a:spLocks noChangeShapeType="1"/>
            </p:cNvSpPr>
            <p:nvPr/>
          </p:nvSpPr>
          <p:spPr bwMode="auto">
            <a:xfrm>
              <a:off x="6213476" y="3179863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0"/>
            <p:cNvSpPr>
              <a:spLocks noChangeShapeType="1"/>
            </p:cNvSpPr>
            <p:nvPr/>
          </p:nvSpPr>
          <p:spPr bwMode="auto">
            <a:xfrm flipH="1">
              <a:off x="6213476" y="366553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Oval 11"/>
            <p:cNvSpPr>
              <a:spLocks noChangeArrowheads="1"/>
            </p:cNvSpPr>
            <p:nvPr/>
          </p:nvSpPr>
          <p:spPr bwMode="auto">
            <a:xfrm>
              <a:off x="2135188" y="31321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>
              <a:off x="2122488" y="38560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Oval 14"/>
            <p:cNvSpPr>
              <a:spLocks noChangeArrowheads="1"/>
            </p:cNvSpPr>
            <p:nvPr/>
          </p:nvSpPr>
          <p:spPr bwMode="auto">
            <a:xfrm>
              <a:off x="4181702" y="3128076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Oval 15"/>
            <p:cNvSpPr>
              <a:spLocks noChangeArrowheads="1"/>
            </p:cNvSpPr>
            <p:nvPr/>
          </p:nvSpPr>
          <p:spPr bwMode="auto">
            <a:xfrm>
              <a:off x="4205288" y="38560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Line 16"/>
            <p:cNvSpPr>
              <a:spLocks noChangeShapeType="1"/>
            </p:cNvSpPr>
            <p:nvPr/>
          </p:nvSpPr>
          <p:spPr bwMode="auto">
            <a:xfrm flipH="1">
              <a:off x="2754313" y="3151188"/>
              <a:ext cx="147320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" name="Line 17"/>
            <p:cNvSpPr>
              <a:spLocks noChangeShapeType="1"/>
            </p:cNvSpPr>
            <p:nvPr/>
          </p:nvSpPr>
          <p:spPr bwMode="auto">
            <a:xfrm flipH="1">
              <a:off x="2755901" y="3898900"/>
              <a:ext cx="147320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8"/>
            <p:cNvSpPr>
              <a:spLocks noChangeShapeType="1"/>
            </p:cNvSpPr>
            <p:nvPr/>
          </p:nvSpPr>
          <p:spPr bwMode="auto">
            <a:xfrm>
              <a:off x="2754313" y="4418013"/>
              <a:ext cx="0" cy="749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19"/>
            <p:cNvSpPr>
              <a:spLocks noChangeShapeType="1"/>
            </p:cNvSpPr>
            <p:nvPr/>
          </p:nvSpPr>
          <p:spPr bwMode="auto">
            <a:xfrm flipH="1">
              <a:off x="2819401" y="4102100"/>
              <a:ext cx="1498600" cy="129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22"/>
            <p:cNvSpPr>
              <a:spLocks noChangeShapeType="1"/>
            </p:cNvSpPr>
            <p:nvPr/>
          </p:nvSpPr>
          <p:spPr bwMode="auto">
            <a:xfrm>
              <a:off x="4191001" y="3025664"/>
              <a:ext cx="1993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" name="Object 66"/>
            <p:cNvGraphicFramePr>
              <a:graphicFrameLocks noChangeAspect="1"/>
            </p:cNvGraphicFramePr>
            <p:nvPr/>
          </p:nvGraphicFramePr>
          <p:xfrm>
            <a:off x="5197412" y="2615392"/>
            <a:ext cx="230188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2" name="Equation" r:id="rId4" imgW="139579" imgH="177646" progId="Equation.DSMT4">
                    <p:embed/>
                  </p:oleObj>
                </mc:Choice>
                <mc:Fallback>
                  <p:oleObj name="Equation" r:id="rId4" imgW="139579" imgH="177646" progId="Equation.DSMT4">
                    <p:embed/>
                    <p:pic>
                      <p:nvPicPr>
                        <p:cNvPr id="0" name="Picture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7412" y="2615392"/>
                          <a:ext cx="230188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47"/>
            <p:cNvGraphicFramePr>
              <a:graphicFrameLocks noChangeAspect="1"/>
            </p:cNvGraphicFramePr>
            <p:nvPr/>
          </p:nvGraphicFramePr>
          <p:xfrm>
            <a:off x="6452141" y="3296959"/>
            <a:ext cx="33496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3" name="Equation" r:id="rId6" imgW="203112" imgH="228501" progId="Equation.DSMT4">
                    <p:embed/>
                  </p:oleObj>
                </mc:Choice>
                <mc:Fallback>
                  <p:oleObj name="Equation" r:id="rId6" imgW="203112" imgH="228501" progId="Equation.DSMT4">
                    <p:embed/>
                    <p:pic>
                      <p:nvPicPr>
                        <p:cNvPr id="0" name="Picture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2141" y="3296959"/>
                          <a:ext cx="334962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47"/>
            <p:cNvGraphicFramePr>
              <a:graphicFrameLocks noChangeAspect="1"/>
            </p:cNvGraphicFramePr>
            <p:nvPr/>
          </p:nvGraphicFramePr>
          <p:xfrm>
            <a:off x="2697215" y="3313113"/>
            <a:ext cx="3143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4" name="Equation" r:id="rId8" imgW="190500" imgH="228600" progId="Equation.DSMT4">
                    <p:embed/>
                  </p:oleObj>
                </mc:Choice>
                <mc:Fallback>
                  <p:oleObj name="Equation" r:id="rId8" imgW="190500" imgH="228600" progId="Equation.DSMT4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7215" y="3313113"/>
                          <a:ext cx="3143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492" name="Object 4"/>
            <p:cNvGraphicFramePr>
              <a:graphicFrameLocks noChangeAspect="1"/>
            </p:cNvGraphicFramePr>
            <p:nvPr/>
          </p:nvGraphicFramePr>
          <p:xfrm>
            <a:off x="3089275" y="4129088"/>
            <a:ext cx="3778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5" name="Equation" r:id="rId10" imgW="228600" imgH="228600" progId="Equation.DSMT4">
                    <p:embed/>
                  </p:oleObj>
                </mc:Choice>
                <mc:Fallback>
                  <p:oleObj name="Equation" r:id="rId10" imgW="228600" imgH="228600" progId="Equation.DSMT4">
                    <p:embed/>
                    <p:pic>
                      <p:nvPicPr>
                        <p:cNvPr id="0" name="Picture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9275" y="4129088"/>
                          <a:ext cx="3778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493" name="Object 5"/>
            <p:cNvGraphicFramePr>
              <a:graphicFrameLocks noChangeAspect="1"/>
            </p:cNvGraphicFramePr>
            <p:nvPr/>
          </p:nvGraphicFramePr>
          <p:xfrm>
            <a:off x="3725863" y="4781550"/>
            <a:ext cx="20955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6" name="Equation" r:id="rId12" imgW="126890" imgH="228402" progId="Equation.DSMT4">
                    <p:embed/>
                  </p:oleObj>
                </mc:Choice>
                <mc:Fallback>
                  <p:oleObj name="Equation" r:id="rId12" imgW="126890" imgH="228402" progId="Equation.DSMT4">
                    <p:embed/>
                    <p:pic>
                      <p:nvPicPr>
                        <p:cNvPr id="0" name="Picture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5863" y="4781550"/>
                          <a:ext cx="20955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3" name="Rectangle 8"/>
            <p:cNvSpPr>
              <a:spLocks noChangeArrowheads="1"/>
            </p:cNvSpPr>
            <p:nvPr/>
          </p:nvSpPr>
          <p:spPr bwMode="auto">
            <a:xfrm>
              <a:off x="6099176" y="3360738"/>
              <a:ext cx="2159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99335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513885"/>
              </p:ext>
            </p:extLst>
          </p:nvPr>
        </p:nvGraphicFramePr>
        <p:xfrm>
          <a:off x="5262563" y="5664200"/>
          <a:ext cx="18637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7" name="Equation" r:id="rId14" imgW="685800" imgH="177480" progId="Equation.DSMT4">
                  <p:embed/>
                </p:oleObj>
              </mc:Choice>
              <mc:Fallback>
                <p:oleObj name="Equation" r:id="rId14" imgW="685800" imgH="177480" progId="Equation.DSMT4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5664200"/>
                        <a:ext cx="1863725" cy="4826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590673"/>
              </p:ext>
            </p:extLst>
          </p:nvPr>
        </p:nvGraphicFramePr>
        <p:xfrm>
          <a:off x="5310188" y="5092700"/>
          <a:ext cx="16240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Equation" r:id="rId16" imgW="596880" imgH="177480" progId="Equation.DSMT4">
                  <p:embed/>
                </p:oleObj>
              </mc:Choice>
              <mc:Fallback>
                <p:oleObj name="Equation" r:id="rId16" imgW="596880" imgH="177480" progId="Equation.DSMT4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8" y="5092700"/>
                        <a:ext cx="1624012" cy="4826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865853"/>
              </p:ext>
            </p:extLst>
          </p:nvPr>
        </p:nvGraphicFramePr>
        <p:xfrm>
          <a:off x="2615678" y="1802796"/>
          <a:ext cx="11604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quation" r:id="rId18" imgW="609336" imgH="203112" progId="Equation.DSMT4">
                  <p:embed/>
                </p:oleObj>
              </mc:Choice>
              <mc:Fallback>
                <p:oleObj name="Equation" r:id="rId18" imgW="609336" imgH="203112" progId="Equation.DSMT4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5678" y="1802796"/>
                        <a:ext cx="116046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/>
          <p:cNvCxnSpPr/>
          <p:nvPr/>
        </p:nvCxnSpPr>
        <p:spPr>
          <a:xfrm flipV="1">
            <a:off x="4135272" y="1746913"/>
            <a:ext cx="0" cy="11464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Arrow 29"/>
          <p:cNvSpPr/>
          <p:nvPr/>
        </p:nvSpPr>
        <p:spPr>
          <a:xfrm>
            <a:off x="3929660" y="2033725"/>
            <a:ext cx="461870" cy="259099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9" name="Text Box 265"/>
          <p:cNvSpPr txBox="1">
            <a:spLocks noChangeArrowheads="1"/>
          </p:cNvSpPr>
          <p:nvPr/>
        </p:nvSpPr>
        <p:spPr bwMode="auto">
          <a:xfrm>
            <a:off x="1598520" y="80384"/>
            <a:ext cx="58562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 Single-Stub Matching (cont.)</a:t>
            </a:r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1298" name="Text Box 264"/>
          <p:cNvSpPr txBox="1">
            <a:spLocks noChangeArrowheads="1"/>
          </p:cNvSpPr>
          <p:nvPr/>
        </p:nvSpPr>
        <p:spPr bwMode="auto">
          <a:xfrm>
            <a:off x="6267283" y="4529639"/>
            <a:ext cx="2257349" cy="4616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Crank Diagram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373505" y="5445458"/>
            <a:ext cx="2470245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Recall: </a:t>
            </a:r>
            <a:r>
              <a:rPr lang="en-US" sz="1600" dirty="0"/>
              <a:t>The stub is located at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= 0.219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endParaRPr lang="en-US" sz="16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40200" y="558800"/>
            <a:ext cx="4851401" cy="2771775"/>
            <a:chOff x="4140200" y="558800"/>
            <a:chExt cx="4851401" cy="2771775"/>
          </a:xfrm>
        </p:grpSpPr>
        <p:sp>
          <p:nvSpPr>
            <p:cNvPr id="11336" name="Line 233"/>
            <p:cNvSpPr>
              <a:spLocks noChangeShapeType="1"/>
            </p:cNvSpPr>
            <p:nvPr/>
          </p:nvSpPr>
          <p:spPr bwMode="auto">
            <a:xfrm flipH="1">
              <a:off x="4140200" y="1587500"/>
              <a:ext cx="3314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2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6252243"/>
                </p:ext>
              </p:extLst>
            </p:nvPr>
          </p:nvGraphicFramePr>
          <p:xfrm>
            <a:off x="8175625" y="2811463"/>
            <a:ext cx="185738" cy="23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42" name="Equation" r:id="rId4" imgW="114102" imgH="177492" progId="Equation.DSMT4">
                    <p:embed/>
                  </p:oleObj>
                </mc:Choice>
                <mc:Fallback>
                  <p:oleObj name="Equation" r:id="rId4" imgW="114102" imgH="177492" progId="Equation.DSMT4">
                    <p:embed/>
                    <p:pic>
                      <p:nvPicPr>
                        <p:cNvPr id="0" name="Picture 7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75625" y="2811463"/>
                          <a:ext cx="185738" cy="236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3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8646270"/>
                </p:ext>
              </p:extLst>
            </p:nvPr>
          </p:nvGraphicFramePr>
          <p:xfrm>
            <a:off x="8143875" y="2411413"/>
            <a:ext cx="158750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43" name="Equation" r:id="rId6" imgW="114102" imgH="177492" progId="Equation.DSMT4">
                    <p:embed/>
                  </p:oleObj>
                </mc:Choice>
                <mc:Fallback>
                  <p:oleObj name="Equation" r:id="rId6" imgW="114102" imgH="177492" progId="Equation.DSMT4">
                    <p:embed/>
                    <p:pic>
                      <p:nvPicPr>
                        <p:cNvPr id="0" name="Picture 7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3875" y="2411413"/>
                          <a:ext cx="158750" cy="2873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4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5525687"/>
                </p:ext>
              </p:extLst>
            </p:nvPr>
          </p:nvGraphicFramePr>
          <p:xfrm>
            <a:off x="7624763" y="685800"/>
            <a:ext cx="1366838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44" name="Equation" r:id="rId7" imgW="927100" imgH="228600" progId="Equation.DSMT4">
                    <p:embed/>
                  </p:oleObj>
                </mc:Choice>
                <mc:Fallback>
                  <p:oleObj name="Equation" r:id="rId7" imgW="927100" imgH="228600" progId="Equation.DSMT4">
                    <p:embed/>
                    <p:pic>
                      <p:nvPicPr>
                        <p:cNvPr id="0" name="Picture 7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4763" y="685800"/>
                          <a:ext cx="1366838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00" name="Line 72"/>
            <p:cNvSpPr>
              <a:spLocks noChangeShapeType="1"/>
            </p:cNvSpPr>
            <p:nvPr/>
          </p:nvSpPr>
          <p:spPr bwMode="auto">
            <a:xfrm>
              <a:off x="6980238" y="866775"/>
              <a:ext cx="153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5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7987476"/>
                </p:ext>
              </p:extLst>
            </p:nvPr>
          </p:nvGraphicFramePr>
          <p:xfrm>
            <a:off x="7597775" y="2144713"/>
            <a:ext cx="1235075" cy="303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45" name="Equation" r:id="rId9" imgW="901309" imgH="228501" progId="Equation.DSMT4">
                    <p:embed/>
                  </p:oleObj>
                </mc:Choice>
                <mc:Fallback>
                  <p:oleObj name="Equation" r:id="rId9" imgW="901309" imgH="228501" progId="Equation.DSMT4">
                    <p:embed/>
                    <p:pic>
                      <p:nvPicPr>
                        <p:cNvPr id="0" name="Picture 7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97775" y="2144713"/>
                          <a:ext cx="1235075" cy="303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01" name="Line 75"/>
            <p:cNvSpPr>
              <a:spLocks noChangeShapeType="1"/>
            </p:cNvSpPr>
            <p:nvPr/>
          </p:nvSpPr>
          <p:spPr bwMode="auto">
            <a:xfrm flipV="1">
              <a:off x="4932363" y="3055938"/>
              <a:ext cx="31654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Text Box 76"/>
            <p:cNvSpPr txBox="1">
              <a:spLocks noChangeArrowheads="1"/>
            </p:cNvSpPr>
            <p:nvPr/>
          </p:nvSpPr>
          <p:spPr bwMode="auto">
            <a:xfrm>
              <a:off x="8136722" y="2820781"/>
              <a:ext cx="282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1304" name="Line 81"/>
            <p:cNvSpPr>
              <a:spLocks noChangeShapeType="1"/>
            </p:cNvSpPr>
            <p:nvPr/>
          </p:nvSpPr>
          <p:spPr bwMode="auto">
            <a:xfrm flipH="1" flipV="1">
              <a:off x="7442200" y="558800"/>
              <a:ext cx="9525" cy="24812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83"/>
            <p:cNvSpPr>
              <a:spLocks noChangeShapeType="1"/>
            </p:cNvSpPr>
            <p:nvPr/>
          </p:nvSpPr>
          <p:spPr bwMode="auto">
            <a:xfrm>
              <a:off x="7442200" y="1058863"/>
              <a:ext cx="11747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92"/>
            <p:cNvSpPr>
              <a:spLocks noChangeShapeType="1"/>
            </p:cNvSpPr>
            <p:nvPr/>
          </p:nvSpPr>
          <p:spPr bwMode="auto">
            <a:xfrm>
              <a:off x="7172325" y="904875"/>
              <a:ext cx="0" cy="215106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6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5425597"/>
                </p:ext>
              </p:extLst>
            </p:nvPr>
          </p:nvGraphicFramePr>
          <p:xfrm>
            <a:off x="6916738" y="3117850"/>
            <a:ext cx="584200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46" name="Equation" r:id="rId11" imgW="482400" imgH="177480" progId="Equation.DSMT4">
                    <p:embed/>
                  </p:oleObj>
                </mc:Choice>
                <mc:Fallback>
                  <p:oleObj name="Equation" r:id="rId11" imgW="482400" imgH="177480" progId="Equation.DSMT4">
                    <p:embed/>
                    <p:pic>
                      <p:nvPicPr>
                        <p:cNvPr id="0" name="Picture 7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6738" y="3117850"/>
                          <a:ext cx="584200" cy="212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7" name="Object 9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4776384"/>
                </p:ext>
              </p:extLst>
            </p:nvPr>
          </p:nvGraphicFramePr>
          <p:xfrm>
            <a:off x="6223000" y="3117850"/>
            <a:ext cx="584200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47" name="Equation" r:id="rId13" imgW="482400" imgH="177480" progId="Equation.DSMT4">
                    <p:embed/>
                  </p:oleObj>
                </mc:Choice>
                <mc:Fallback>
                  <p:oleObj name="Equation" r:id="rId13" imgW="482400" imgH="177480" progId="Equation.DSMT4">
                    <p:embed/>
                    <p:pic>
                      <p:nvPicPr>
                        <p:cNvPr id="0" name="Picture 7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3000" y="3117850"/>
                          <a:ext cx="584200" cy="212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09" name="Line 99"/>
            <p:cNvSpPr>
              <a:spLocks noChangeShapeType="1"/>
            </p:cNvSpPr>
            <p:nvPr/>
          </p:nvSpPr>
          <p:spPr bwMode="auto">
            <a:xfrm>
              <a:off x="5897563" y="2249488"/>
              <a:ext cx="192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100"/>
            <p:cNvSpPr>
              <a:spLocks noChangeShapeType="1"/>
            </p:cNvSpPr>
            <p:nvPr/>
          </p:nvSpPr>
          <p:spPr bwMode="auto">
            <a:xfrm>
              <a:off x="6089650" y="2211388"/>
              <a:ext cx="0" cy="8826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8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7872371"/>
                </p:ext>
              </p:extLst>
            </p:nvPr>
          </p:nvGraphicFramePr>
          <p:xfrm>
            <a:off x="5681663" y="3117850"/>
            <a:ext cx="584200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48" name="Equation" r:id="rId15" imgW="482400" imgH="177480" progId="Equation.DSMT4">
                    <p:embed/>
                  </p:oleObj>
                </mc:Choice>
                <mc:Fallback>
                  <p:oleObj name="Equation" r:id="rId15" imgW="482400" imgH="177480" progId="Equation.DSMT4">
                    <p:embed/>
                    <p:pic>
                      <p:nvPicPr>
                        <p:cNvPr id="0" name="Picture 7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1663" y="3117850"/>
                          <a:ext cx="584200" cy="212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11" name="Freeform 109"/>
            <p:cNvSpPr>
              <a:spLocks/>
            </p:cNvSpPr>
            <p:nvPr/>
          </p:nvSpPr>
          <p:spPr bwMode="auto">
            <a:xfrm>
              <a:off x="4332288" y="1449388"/>
              <a:ext cx="125413" cy="233363"/>
            </a:xfrm>
            <a:custGeom>
              <a:avLst/>
              <a:gdLst>
                <a:gd name="T0" fmla="*/ 0 w 79"/>
                <a:gd name="T1" fmla="*/ 147 h 147"/>
                <a:gd name="T2" fmla="*/ 36 w 79"/>
                <a:gd name="T3" fmla="*/ 71 h 147"/>
                <a:gd name="T4" fmla="*/ 79 w 79"/>
                <a:gd name="T5" fmla="*/ 0 h 147"/>
                <a:gd name="T6" fmla="*/ 0 60000 65536"/>
                <a:gd name="T7" fmla="*/ 0 60000 65536"/>
                <a:gd name="T8" fmla="*/ 0 60000 65536"/>
                <a:gd name="T9" fmla="*/ 0 w 79"/>
                <a:gd name="T10" fmla="*/ 0 h 147"/>
                <a:gd name="T11" fmla="*/ 79 w 79"/>
                <a:gd name="T12" fmla="*/ 147 h 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147">
                  <a:moveTo>
                    <a:pt x="0" y="147"/>
                  </a:moveTo>
                  <a:lnTo>
                    <a:pt x="36" y="71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Freeform 110"/>
            <p:cNvSpPr>
              <a:spLocks/>
            </p:cNvSpPr>
            <p:nvPr/>
          </p:nvSpPr>
          <p:spPr bwMode="auto">
            <a:xfrm>
              <a:off x="4457700" y="1235075"/>
              <a:ext cx="127000" cy="214313"/>
            </a:xfrm>
            <a:custGeom>
              <a:avLst/>
              <a:gdLst>
                <a:gd name="T0" fmla="*/ 0 w 80"/>
                <a:gd name="T1" fmla="*/ 135 h 135"/>
                <a:gd name="T2" fmla="*/ 36 w 80"/>
                <a:gd name="T3" fmla="*/ 63 h 135"/>
                <a:gd name="T4" fmla="*/ 80 w 80"/>
                <a:gd name="T5" fmla="*/ 0 h 135"/>
                <a:gd name="T6" fmla="*/ 0 60000 65536"/>
                <a:gd name="T7" fmla="*/ 0 60000 65536"/>
                <a:gd name="T8" fmla="*/ 0 60000 65536"/>
                <a:gd name="T9" fmla="*/ 0 w 80"/>
                <a:gd name="T10" fmla="*/ 0 h 135"/>
                <a:gd name="T11" fmla="*/ 80 w 80"/>
                <a:gd name="T12" fmla="*/ 135 h 1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135">
                  <a:moveTo>
                    <a:pt x="0" y="135"/>
                  </a:moveTo>
                  <a:lnTo>
                    <a:pt x="36" y="63"/>
                  </a:lnTo>
                  <a:lnTo>
                    <a:pt x="80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Freeform 111"/>
            <p:cNvSpPr>
              <a:spLocks/>
            </p:cNvSpPr>
            <p:nvPr/>
          </p:nvSpPr>
          <p:spPr bwMode="auto">
            <a:xfrm>
              <a:off x="4584700" y="1069975"/>
              <a:ext cx="125413" cy="165100"/>
            </a:xfrm>
            <a:custGeom>
              <a:avLst/>
              <a:gdLst>
                <a:gd name="T0" fmla="*/ 0 w 79"/>
                <a:gd name="T1" fmla="*/ 104 h 104"/>
                <a:gd name="T2" fmla="*/ 43 w 79"/>
                <a:gd name="T3" fmla="*/ 50 h 104"/>
                <a:gd name="T4" fmla="*/ 79 w 79"/>
                <a:gd name="T5" fmla="*/ 0 h 104"/>
                <a:gd name="T6" fmla="*/ 0 60000 65536"/>
                <a:gd name="T7" fmla="*/ 0 60000 65536"/>
                <a:gd name="T8" fmla="*/ 0 60000 65536"/>
                <a:gd name="T9" fmla="*/ 0 w 79"/>
                <a:gd name="T10" fmla="*/ 0 h 104"/>
                <a:gd name="T11" fmla="*/ 79 w 79"/>
                <a:gd name="T12" fmla="*/ 104 h 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104">
                  <a:moveTo>
                    <a:pt x="0" y="104"/>
                  </a:moveTo>
                  <a:lnTo>
                    <a:pt x="43" y="50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Freeform 112"/>
            <p:cNvSpPr>
              <a:spLocks/>
            </p:cNvSpPr>
            <p:nvPr/>
          </p:nvSpPr>
          <p:spPr bwMode="auto">
            <a:xfrm>
              <a:off x="4710113" y="949325"/>
              <a:ext cx="114300" cy="120650"/>
            </a:xfrm>
            <a:custGeom>
              <a:avLst/>
              <a:gdLst>
                <a:gd name="T0" fmla="*/ 0 w 72"/>
                <a:gd name="T1" fmla="*/ 76 h 76"/>
                <a:gd name="T2" fmla="*/ 36 w 72"/>
                <a:gd name="T3" fmla="*/ 34 h 76"/>
                <a:gd name="T4" fmla="*/ 51 w 72"/>
                <a:gd name="T5" fmla="*/ 17 h 76"/>
                <a:gd name="T6" fmla="*/ 72 w 72"/>
                <a:gd name="T7" fmla="*/ 0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"/>
                <a:gd name="T13" fmla="*/ 0 h 76"/>
                <a:gd name="T14" fmla="*/ 72 w 72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" h="76">
                  <a:moveTo>
                    <a:pt x="0" y="76"/>
                  </a:moveTo>
                  <a:lnTo>
                    <a:pt x="36" y="34"/>
                  </a:lnTo>
                  <a:lnTo>
                    <a:pt x="51" y="17"/>
                  </a:lnTo>
                  <a:lnTo>
                    <a:pt x="72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Freeform 113"/>
            <p:cNvSpPr>
              <a:spLocks/>
            </p:cNvSpPr>
            <p:nvPr/>
          </p:nvSpPr>
          <p:spPr bwMode="auto">
            <a:xfrm>
              <a:off x="4824413" y="895350"/>
              <a:ext cx="125413" cy="53975"/>
            </a:xfrm>
            <a:custGeom>
              <a:avLst/>
              <a:gdLst>
                <a:gd name="T0" fmla="*/ 0 w 79"/>
                <a:gd name="T1" fmla="*/ 34 h 34"/>
                <a:gd name="T2" fmla="*/ 36 w 79"/>
                <a:gd name="T3" fmla="*/ 13 h 34"/>
                <a:gd name="T4" fmla="*/ 79 w 79"/>
                <a:gd name="T5" fmla="*/ 0 h 34"/>
                <a:gd name="T6" fmla="*/ 0 60000 65536"/>
                <a:gd name="T7" fmla="*/ 0 60000 65536"/>
                <a:gd name="T8" fmla="*/ 0 60000 65536"/>
                <a:gd name="T9" fmla="*/ 0 w 79"/>
                <a:gd name="T10" fmla="*/ 0 h 34"/>
                <a:gd name="T11" fmla="*/ 79 w 79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34">
                  <a:moveTo>
                    <a:pt x="0" y="34"/>
                  </a:moveTo>
                  <a:lnTo>
                    <a:pt x="36" y="13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Freeform 114"/>
            <p:cNvSpPr>
              <a:spLocks/>
            </p:cNvSpPr>
            <p:nvPr/>
          </p:nvSpPr>
          <p:spPr bwMode="auto">
            <a:xfrm>
              <a:off x="4949825" y="895350"/>
              <a:ext cx="127000" cy="14288"/>
            </a:xfrm>
            <a:custGeom>
              <a:avLst/>
              <a:gdLst>
                <a:gd name="T0" fmla="*/ 0 w 80"/>
                <a:gd name="T1" fmla="*/ 0 h 9"/>
                <a:gd name="T2" fmla="*/ 37 w 80"/>
                <a:gd name="T3" fmla="*/ 0 h 9"/>
                <a:gd name="T4" fmla="*/ 80 w 80"/>
                <a:gd name="T5" fmla="*/ 9 h 9"/>
                <a:gd name="T6" fmla="*/ 0 60000 65536"/>
                <a:gd name="T7" fmla="*/ 0 60000 65536"/>
                <a:gd name="T8" fmla="*/ 0 60000 65536"/>
                <a:gd name="T9" fmla="*/ 0 w 80"/>
                <a:gd name="T10" fmla="*/ 0 h 9"/>
                <a:gd name="T11" fmla="*/ 80 w 80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9">
                  <a:moveTo>
                    <a:pt x="0" y="0"/>
                  </a:moveTo>
                  <a:lnTo>
                    <a:pt x="37" y="0"/>
                  </a:lnTo>
                  <a:lnTo>
                    <a:pt x="80" y="9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Freeform 115"/>
            <p:cNvSpPr>
              <a:spLocks/>
            </p:cNvSpPr>
            <p:nvPr/>
          </p:nvSpPr>
          <p:spPr bwMode="auto">
            <a:xfrm>
              <a:off x="5076825" y="909638"/>
              <a:ext cx="125413" cy="66675"/>
            </a:xfrm>
            <a:custGeom>
              <a:avLst/>
              <a:gdLst>
                <a:gd name="T0" fmla="*/ 0 w 79"/>
                <a:gd name="T1" fmla="*/ 0 h 42"/>
                <a:gd name="T2" fmla="*/ 36 w 79"/>
                <a:gd name="T3" fmla="*/ 17 h 42"/>
                <a:gd name="T4" fmla="*/ 79 w 79"/>
                <a:gd name="T5" fmla="*/ 42 h 42"/>
                <a:gd name="T6" fmla="*/ 0 60000 65536"/>
                <a:gd name="T7" fmla="*/ 0 60000 65536"/>
                <a:gd name="T8" fmla="*/ 0 60000 65536"/>
                <a:gd name="T9" fmla="*/ 0 w 79"/>
                <a:gd name="T10" fmla="*/ 0 h 42"/>
                <a:gd name="T11" fmla="*/ 79 w 79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42">
                  <a:moveTo>
                    <a:pt x="0" y="0"/>
                  </a:moveTo>
                  <a:lnTo>
                    <a:pt x="36" y="17"/>
                  </a:lnTo>
                  <a:lnTo>
                    <a:pt x="79" y="42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Freeform 116"/>
            <p:cNvSpPr>
              <a:spLocks/>
            </p:cNvSpPr>
            <p:nvPr/>
          </p:nvSpPr>
          <p:spPr bwMode="auto">
            <a:xfrm>
              <a:off x="5203825" y="976313"/>
              <a:ext cx="125413" cy="133350"/>
            </a:xfrm>
            <a:custGeom>
              <a:avLst/>
              <a:gdLst>
                <a:gd name="T0" fmla="*/ 0 w 79"/>
                <a:gd name="T1" fmla="*/ 0 h 84"/>
                <a:gd name="T2" fmla="*/ 22 w 79"/>
                <a:gd name="T3" fmla="*/ 17 h 84"/>
                <a:gd name="T4" fmla="*/ 36 w 79"/>
                <a:gd name="T5" fmla="*/ 38 h 84"/>
                <a:gd name="T6" fmla="*/ 79 w 79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84"/>
                <a:gd name="T14" fmla="*/ 79 w 79"/>
                <a:gd name="T15" fmla="*/ 84 h 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84">
                  <a:moveTo>
                    <a:pt x="0" y="0"/>
                  </a:moveTo>
                  <a:lnTo>
                    <a:pt x="22" y="17"/>
                  </a:lnTo>
                  <a:lnTo>
                    <a:pt x="36" y="38"/>
                  </a:lnTo>
                  <a:lnTo>
                    <a:pt x="79" y="84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Freeform 117"/>
            <p:cNvSpPr>
              <a:spLocks/>
            </p:cNvSpPr>
            <p:nvPr/>
          </p:nvSpPr>
          <p:spPr bwMode="auto">
            <a:xfrm>
              <a:off x="5327650" y="1109663"/>
              <a:ext cx="127000" cy="179388"/>
            </a:xfrm>
            <a:custGeom>
              <a:avLst/>
              <a:gdLst>
                <a:gd name="T0" fmla="*/ 0 w 80"/>
                <a:gd name="T1" fmla="*/ 0 h 113"/>
                <a:gd name="T2" fmla="*/ 37 w 80"/>
                <a:gd name="T3" fmla="*/ 54 h 113"/>
                <a:gd name="T4" fmla="*/ 80 w 80"/>
                <a:gd name="T5" fmla="*/ 113 h 113"/>
                <a:gd name="T6" fmla="*/ 0 60000 65536"/>
                <a:gd name="T7" fmla="*/ 0 60000 65536"/>
                <a:gd name="T8" fmla="*/ 0 60000 65536"/>
                <a:gd name="T9" fmla="*/ 0 w 80"/>
                <a:gd name="T10" fmla="*/ 0 h 113"/>
                <a:gd name="T11" fmla="*/ 80 w 80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113">
                  <a:moveTo>
                    <a:pt x="0" y="0"/>
                  </a:moveTo>
                  <a:lnTo>
                    <a:pt x="37" y="54"/>
                  </a:lnTo>
                  <a:lnTo>
                    <a:pt x="80" y="113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Freeform 118"/>
            <p:cNvSpPr>
              <a:spLocks/>
            </p:cNvSpPr>
            <p:nvPr/>
          </p:nvSpPr>
          <p:spPr bwMode="auto">
            <a:xfrm>
              <a:off x="5454650" y="1289050"/>
              <a:ext cx="125413" cy="227013"/>
            </a:xfrm>
            <a:custGeom>
              <a:avLst/>
              <a:gdLst>
                <a:gd name="T0" fmla="*/ 0 w 79"/>
                <a:gd name="T1" fmla="*/ 0 h 143"/>
                <a:gd name="T2" fmla="*/ 21 w 79"/>
                <a:gd name="T3" fmla="*/ 34 h 143"/>
                <a:gd name="T4" fmla="*/ 43 w 79"/>
                <a:gd name="T5" fmla="*/ 67 h 143"/>
                <a:gd name="T6" fmla="*/ 79 w 79"/>
                <a:gd name="T7" fmla="*/ 143 h 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3"/>
                <a:gd name="T14" fmla="*/ 79 w 79"/>
                <a:gd name="T15" fmla="*/ 143 h 1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3">
                  <a:moveTo>
                    <a:pt x="0" y="0"/>
                  </a:moveTo>
                  <a:lnTo>
                    <a:pt x="21" y="34"/>
                  </a:lnTo>
                  <a:lnTo>
                    <a:pt x="43" y="67"/>
                  </a:lnTo>
                  <a:lnTo>
                    <a:pt x="79" y="143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Freeform 119"/>
            <p:cNvSpPr>
              <a:spLocks/>
            </p:cNvSpPr>
            <p:nvPr/>
          </p:nvSpPr>
          <p:spPr bwMode="auto">
            <a:xfrm>
              <a:off x="5580063" y="1516063"/>
              <a:ext cx="114300" cy="239713"/>
            </a:xfrm>
            <a:custGeom>
              <a:avLst/>
              <a:gdLst>
                <a:gd name="T0" fmla="*/ 0 w 72"/>
                <a:gd name="T1" fmla="*/ 0 h 151"/>
                <a:gd name="T2" fmla="*/ 36 w 72"/>
                <a:gd name="T3" fmla="*/ 75 h 151"/>
                <a:gd name="T4" fmla="*/ 72 w 72"/>
                <a:gd name="T5" fmla="*/ 151 h 151"/>
                <a:gd name="T6" fmla="*/ 0 60000 65536"/>
                <a:gd name="T7" fmla="*/ 0 60000 65536"/>
                <a:gd name="T8" fmla="*/ 0 60000 65536"/>
                <a:gd name="T9" fmla="*/ 0 w 72"/>
                <a:gd name="T10" fmla="*/ 0 h 151"/>
                <a:gd name="T11" fmla="*/ 72 w 72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151">
                  <a:moveTo>
                    <a:pt x="0" y="0"/>
                  </a:moveTo>
                  <a:lnTo>
                    <a:pt x="36" y="75"/>
                  </a:lnTo>
                  <a:lnTo>
                    <a:pt x="72" y="151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Freeform 120"/>
            <p:cNvSpPr>
              <a:spLocks/>
            </p:cNvSpPr>
            <p:nvPr/>
          </p:nvSpPr>
          <p:spPr bwMode="auto">
            <a:xfrm>
              <a:off x="5694363" y="1755776"/>
              <a:ext cx="122860" cy="243562"/>
            </a:xfrm>
            <a:custGeom>
              <a:avLst/>
              <a:gdLst>
                <a:gd name="T0" fmla="*/ 0 w 80"/>
                <a:gd name="T1" fmla="*/ 0 h 143"/>
                <a:gd name="T2" fmla="*/ 36 w 80"/>
                <a:gd name="T3" fmla="*/ 76 h 143"/>
                <a:gd name="T4" fmla="*/ 58 w 80"/>
                <a:gd name="T5" fmla="*/ 109 h 143"/>
                <a:gd name="T6" fmla="*/ 80 w 80"/>
                <a:gd name="T7" fmla="*/ 143 h 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143"/>
                <a:gd name="T14" fmla="*/ 80 w 80"/>
                <a:gd name="T15" fmla="*/ 143 h 143"/>
                <a:gd name="connsiteX0" fmla="*/ 0 w 9674"/>
                <a:gd name="connsiteY0" fmla="*/ 0 h 10729"/>
                <a:gd name="connsiteX1" fmla="*/ 4500 w 9674"/>
                <a:gd name="connsiteY1" fmla="*/ 5315 h 10729"/>
                <a:gd name="connsiteX2" fmla="*/ 7250 w 9674"/>
                <a:gd name="connsiteY2" fmla="*/ 7622 h 10729"/>
                <a:gd name="connsiteX3" fmla="*/ 9674 w 9674"/>
                <a:gd name="connsiteY3" fmla="*/ 10729 h 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74" h="10729">
                  <a:moveTo>
                    <a:pt x="0" y="0"/>
                  </a:moveTo>
                  <a:lnTo>
                    <a:pt x="4500" y="5315"/>
                  </a:lnTo>
                  <a:lnTo>
                    <a:pt x="7250" y="7622"/>
                  </a:lnTo>
                  <a:lnTo>
                    <a:pt x="9674" y="10729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Freeform 121"/>
            <p:cNvSpPr>
              <a:spLocks/>
            </p:cNvSpPr>
            <p:nvPr/>
          </p:nvSpPr>
          <p:spPr bwMode="auto">
            <a:xfrm>
              <a:off x="5809073" y="1972544"/>
              <a:ext cx="137703" cy="189631"/>
            </a:xfrm>
            <a:custGeom>
              <a:avLst/>
              <a:gdLst>
                <a:gd name="T0" fmla="*/ 0 w 79"/>
                <a:gd name="T1" fmla="*/ 0 h 113"/>
                <a:gd name="T2" fmla="*/ 36 w 79"/>
                <a:gd name="T3" fmla="*/ 63 h 113"/>
                <a:gd name="T4" fmla="*/ 57 w 79"/>
                <a:gd name="T5" fmla="*/ 92 h 113"/>
                <a:gd name="T6" fmla="*/ 79 w 79"/>
                <a:gd name="T7" fmla="*/ 113 h 1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13"/>
                <a:gd name="T14" fmla="*/ 79 w 79"/>
                <a:gd name="T15" fmla="*/ 113 h 113"/>
                <a:gd name="connsiteX0" fmla="*/ 980 w 10980"/>
                <a:gd name="connsiteY0" fmla="*/ 571 h 10571"/>
                <a:gd name="connsiteX1" fmla="*/ 5 w 10980"/>
                <a:gd name="connsiteY1" fmla="*/ 60 h 10571"/>
                <a:gd name="connsiteX2" fmla="*/ 5537 w 10980"/>
                <a:gd name="connsiteY2" fmla="*/ 6146 h 10571"/>
                <a:gd name="connsiteX3" fmla="*/ 8195 w 10980"/>
                <a:gd name="connsiteY3" fmla="*/ 8713 h 10571"/>
                <a:gd name="connsiteX4" fmla="*/ 10980 w 10980"/>
                <a:gd name="connsiteY4" fmla="*/ 10571 h 10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80" h="10571">
                  <a:moveTo>
                    <a:pt x="980" y="571"/>
                  </a:moveTo>
                  <a:cubicBezTo>
                    <a:pt x="985" y="631"/>
                    <a:pt x="0" y="0"/>
                    <a:pt x="5" y="60"/>
                  </a:cubicBezTo>
                  <a:lnTo>
                    <a:pt x="5537" y="6146"/>
                  </a:lnTo>
                  <a:lnTo>
                    <a:pt x="8195" y="8713"/>
                  </a:lnTo>
                  <a:lnTo>
                    <a:pt x="10980" y="10571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Freeform 122"/>
            <p:cNvSpPr>
              <a:spLocks/>
            </p:cNvSpPr>
            <p:nvPr/>
          </p:nvSpPr>
          <p:spPr bwMode="auto">
            <a:xfrm>
              <a:off x="5946775" y="2162175"/>
              <a:ext cx="125413" cy="73025"/>
            </a:xfrm>
            <a:custGeom>
              <a:avLst/>
              <a:gdLst>
                <a:gd name="T0" fmla="*/ 0 w 79"/>
                <a:gd name="T1" fmla="*/ 0 h 46"/>
                <a:gd name="T2" fmla="*/ 22 w 79"/>
                <a:gd name="T3" fmla="*/ 17 h 46"/>
                <a:gd name="T4" fmla="*/ 36 w 79"/>
                <a:gd name="T5" fmla="*/ 34 h 46"/>
                <a:gd name="T6" fmla="*/ 58 w 79"/>
                <a:gd name="T7" fmla="*/ 42 h 46"/>
                <a:gd name="T8" fmla="*/ 79 w 79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"/>
                <a:gd name="T16" fmla="*/ 0 h 46"/>
                <a:gd name="T17" fmla="*/ 79 w 79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" h="46">
                  <a:moveTo>
                    <a:pt x="0" y="0"/>
                  </a:moveTo>
                  <a:lnTo>
                    <a:pt x="22" y="17"/>
                  </a:lnTo>
                  <a:lnTo>
                    <a:pt x="36" y="34"/>
                  </a:lnTo>
                  <a:lnTo>
                    <a:pt x="58" y="42"/>
                  </a:lnTo>
                  <a:lnTo>
                    <a:pt x="79" y="46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Freeform 123"/>
            <p:cNvSpPr>
              <a:spLocks/>
            </p:cNvSpPr>
            <p:nvPr/>
          </p:nvSpPr>
          <p:spPr bwMode="auto">
            <a:xfrm>
              <a:off x="6072188" y="2168525"/>
              <a:ext cx="127000" cy="66675"/>
            </a:xfrm>
            <a:custGeom>
              <a:avLst/>
              <a:gdLst>
                <a:gd name="T0" fmla="*/ 0 w 80"/>
                <a:gd name="T1" fmla="*/ 42 h 42"/>
                <a:gd name="T2" fmla="*/ 22 w 80"/>
                <a:gd name="T3" fmla="*/ 38 h 42"/>
                <a:gd name="T4" fmla="*/ 36 w 80"/>
                <a:gd name="T5" fmla="*/ 30 h 42"/>
                <a:gd name="T6" fmla="*/ 58 w 80"/>
                <a:gd name="T7" fmla="*/ 17 h 42"/>
                <a:gd name="T8" fmla="*/ 80 w 80"/>
                <a:gd name="T9" fmla="*/ 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42"/>
                <a:gd name="T17" fmla="*/ 80 w 80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42">
                  <a:moveTo>
                    <a:pt x="0" y="42"/>
                  </a:moveTo>
                  <a:lnTo>
                    <a:pt x="22" y="38"/>
                  </a:lnTo>
                  <a:lnTo>
                    <a:pt x="36" y="30"/>
                  </a:lnTo>
                  <a:lnTo>
                    <a:pt x="58" y="17"/>
                  </a:lnTo>
                  <a:lnTo>
                    <a:pt x="80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Freeform 124"/>
            <p:cNvSpPr>
              <a:spLocks/>
            </p:cNvSpPr>
            <p:nvPr/>
          </p:nvSpPr>
          <p:spPr bwMode="auto">
            <a:xfrm>
              <a:off x="6199188" y="1995488"/>
              <a:ext cx="125413" cy="173038"/>
            </a:xfrm>
            <a:custGeom>
              <a:avLst/>
              <a:gdLst>
                <a:gd name="T0" fmla="*/ 0 w 79"/>
                <a:gd name="T1" fmla="*/ 109 h 109"/>
                <a:gd name="T2" fmla="*/ 21 w 79"/>
                <a:gd name="T3" fmla="*/ 88 h 109"/>
                <a:gd name="T4" fmla="*/ 36 w 79"/>
                <a:gd name="T5" fmla="*/ 63 h 109"/>
                <a:gd name="T6" fmla="*/ 57 w 79"/>
                <a:gd name="T7" fmla="*/ 30 h 109"/>
                <a:gd name="T8" fmla="*/ 79 w 79"/>
                <a:gd name="T9" fmla="*/ 0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"/>
                <a:gd name="T16" fmla="*/ 0 h 109"/>
                <a:gd name="T17" fmla="*/ 79 w 79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" h="109">
                  <a:moveTo>
                    <a:pt x="0" y="109"/>
                  </a:moveTo>
                  <a:lnTo>
                    <a:pt x="21" y="88"/>
                  </a:lnTo>
                  <a:lnTo>
                    <a:pt x="36" y="63"/>
                  </a:lnTo>
                  <a:lnTo>
                    <a:pt x="57" y="30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Freeform 125"/>
            <p:cNvSpPr>
              <a:spLocks/>
            </p:cNvSpPr>
            <p:nvPr/>
          </p:nvSpPr>
          <p:spPr bwMode="auto">
            <a:xfrm>
              <a:off x="6324600" y="1762125"/>
              <a:ext cx="125413" cy="233363"/>
            </a:xfrm>
            <a:custGeom>
              <a:avLst/>
              <a:gdLst>
                <a:gd name="T0" fmla="*/ 0 w 79"/>
                <a:gd name="T1" fmla="*/ 147 h 147"/>
                <a:gd name="T2" fmla="*/ 22 w 79"/>
                <a:gd name="T3" fmla="*/ 114 h 147"/>
                <a:gd name="T4" fmla="*/ 43 w 79"/>
                <a:gd name="T5" fmla="*/ 76 h 147"/>
                <a:gd name="T6" fmla="*/ 79 w 79"/>
                <a:gd name="T7" fmla="*/ 0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0" y="147"/>
                  </a:moveTo>
                  <a:lnTo>
                    <a:pt x="22" y="114"/>
                  </a:lnTo>
                  <a:lnTo>
                    <a:pt x="43" y="76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Freeform 126"/>
            <p:cNvSpPr>
              <a:spLocks/>
            </p:cNvSpPr>
            <p:nvPr/>
          </p:nvSpPr>
          <p:spPr bwMode="auto">
            <a:xfrm>
              <a:off x="6450013" y="1522413"/>
              <a:ext cx="114300" cy="239713"/>
            </a:xfrm>
            <a:custGeom>
              <a:avLst/>
              <a:gdLst>
                <a:gd name="T0" fmla="*/ 0 w 72"/>
                <a:gd name="T1" fmla="*/ 151 h 151"/>
                <a:gd name="T2" fmla="*/ 36 w 72"/>
                <a:gd name="T3" fmla="*/ 76 h 151"/>
                <a:gd name="T4" fmla="*/ 72 w 72"/>
                <a:gd name="T5" fmla="*/ 0 h 151"/>
                <a:gd name="T6" fmla="*/ 0 60000 65536"/>
                <a:gd name="T7" fmla="*/ 0 60000 65536"/>
                <a:gd name="T8" fmla="*/ 0 60000 65536"/>
                <a:gd name="T9" fmla="*/ 0 w 72"/>
                <a:gd name="T10" fmla="*/ 0 h 151"/>
                <a:gd name="T11" fmla="*/ 72 w 72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151">
                  <a:moveTo>
                    <a:pt x="0" y="151"/>
                  </a:moveTo>
                  <a:lnTo>
                    <a:pt x="36" y="76"/>
                  </a:lnTo>
                  <a:lnTo>
                    <a:pt x="72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Freeform 127"/>
            <p:cNvSpPr>
              <a:spLocks/>
            </p:cNvSpPr>
            <p:nvPr/>
          </p:nvSpPr>
          <p:spPr bwMode="auto">
            <a:xfrm>
              <a:off x="6564313" y="1295400"/>
              <a:ext cx="127000" cy="227013"/>
            </a:xfrm>
            <a:custGeom>
              <a:avLst/>
              <a:gdLst>
                <a:gd name="T0" fmla="*/ 0 w 80"/>
                <a:gd name="T1" fmla="*/ 143 h 143"/>
                <a:gd name="T2" fmla="*/ 36 w 80"/>
                <a:gd name="T3" fmla="*/ 67 h 143"/>
                <a:gd name="T4" fmla="*/ 58 w 80"/>
                <a:gd name="T5" fmla="*/ 34 h 143"/>
                <a:gd name="T6" fmla="*/ 80 w 80"/>
                <a:gd name="T7" fmla="*/ 0 h 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143"/>
                <a:gd name="T14" fmla="*/ 80 w 80"/>
                <a:gd name="T15" fmla="*/ 143 h 1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143">
                  <a:moveTo>
                    <a:pt x="0" y="143"/>
                  </a:moveTo>
                  <a:lnTo>
                    <a:pt x="36" y="67"/>
                  </a:lnTo>
                  <a:lnTo>
                    <a:pt x="58" y="34"/>
                  </a:lnTo>
                  <a:lnTo>
                    <a:pt x="80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Freeform 128"/>
            <p:cNvSpPr>
              <a:spLocks/>
            </p:cNvSpPr>
            <p:nvPr/>
          </p:nvSpPr>
          <p:spPr bwMode="auto">
            <a:xfrm>
              <a:off x="6691313" y="1116013"/>
              <a:ext cx="125413" cy="179388"/>
            </a:xfrm>
            <a:custGeom>
              <a:avLst/>
              <a:gdLst>
                <a:gd name="T0" fmla="*/ 0 w 79"/>
                <a:gd name="T1" fmla="*/ 113 h 113"/>
                <a:gd name="T2" fmla="*/ 36 w 79"/>
                <a:gd name="T3" fmla="*/ 55 h 113"/>
                <a:gd name="T4" fmla="*/ 79 w 79"/>
                <a:gd name="T5" fmla="*/ 0 h 113"/>
                <a:gd name="T6" fmla="*/ 0 60000 65536"/>
                <a:gd name="T7" fmla="*/ 0 60000 65536"/>
                <a:gd name="T8" fmla="*/ 0 60000 65536"/>
                <a:gd name="T9" fmla="*/ 0 w 79"/>
                <a:gd name="T10" fmla="*/ 0 h 113"/>
                <a:gd name="T11" fmla="*/ 79 w 79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113">
                  <a:moveTo>
                    <a:pt x="0" y="113"/>
                  </a:moveTo>
                  <a:lnTo>
                    <a:pt x="36" y="55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Freeform 129"/>
            <p:cNvSpPr>
              <a:spLocks/>
            </p:cNvSpPr>
            <p:nvPr/>
          </p:nvSpPr>
          <p:spPr bwMode="auto">
            <a:xfrm>
              <a:off x="6816725" y="982663"/>
              <a:ext cx="125413" cy="133350"/>
            </a:xfrm>
            <a:custGeom>
              <a:avLst/>
              <a:gdLst>
                <a:gd name="T0" fmla="*/ 0 w 79"/>
                <a:gd name="T1" fmla="*/ 84 h 84"/>
                <a:gd name="T2" fmla="*/ 36 w 79"/>
                <a:gd name="T3" fmla="*/ 38 h 84"/>
                <a:gd name="T4" fmla="*/ 79 w 79"/>
                <a:gd name="T5" fmla="*/ 0 h 84"/>
                <a:gd name="T6" fmla="*/ 0 60000 65536"/>
                <a:gd name="T7" fmla="*/ 0 60000 65536"/>
                <a:gd name="T8" fmla="*/ 0 60000 65536"/>
                <a:gd name="T9" fmla="*/ 0 w 79"/>
                <a:gd name="T10" fmla="*/ 0 h 84"/>
                <a:gd name="T11" fmla="*/ 79 w 79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84">
                  <a:moveTo>
                    <a:pt x="0" y="84"/>
                  </a:moveTo>
                  <a:lnTo>
                    <a:pt x="36" y="38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Freeform 130"/>
            <p:cNvSpPr>
              <a:spLocks/>
            </p:cNvSpPr>
            <p:nvPr/>
          </p:nvSpPr>
          <p:spPr bwMode="auto">
            <a:xfrm>
              <a:off x="6942138" y="909638"/>
              <a:ext cx="127000" cy="73025"/>
            </a:xfrm>
            <a:custGeom>
              <a:avLst/>
              <a:gdLst>
                <a:gd name="T0" fmla="*/ 0 w 80"/>
                <a:gd name="T1" fmla="*/ 46 h 46"/>
                <a:gd name="T2" fmla="*/ 36 w 80"/>
                <a:gd name="T3" fmla="*/ 17 h 46"/>
                <a:gd name="T4" fmla="*/ 80 w 80"/>
                <a:gd name="T5" fmla="*/ 0 h 46"/>
                <a:gd name="T6" fmla="*/ 0 60000 65536"/>
                <a:gd name="T7" fmla="*/ 0 60000 65536"/>
                <a:gd name="T8" fmla="*/ 0 60000 65536"/>
                <a:gd name="T9" fmla="*/ 0 w 80"/>
                <a:gd name="T10" fmla="*/ 0 h 46"/>
                <a:gd name="T11" fmla="*/ 80 w 80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46">
                  <a:moveTo>
                    <a:pt x="0" y="46"/>
                  </a:moveTo>
                  <a:lnTo>
                    <a:pt x="36" y="17"/>
                  </a:lnTo>
                  <a:lnTo>
                    <a:pt x="80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Freeform 131"/>
            <p:cNvSpPr>
              <a:spLocks/>
            </p:cNvSpPr>
            <p:nvPr/>
          </p:nvSpPr>
          <p:spPr bwMode="auto">
            <a:xfrm>
              <a:off x="7069138" y="895350"/>
              <a:ext cx="125413" cy="14288"/>
            </a:xfrm>
            <a:custGeom>
              <a:avLst/>
              <a:gdLst>
                <a:gd name="T0" fmla="*/ 0 w 79"/>
                <a:gd name="T1" fmla="*/ 9 h 9"/>
                <a:gd name="T2" fmla="*/ 36 w 79"/>
                <a:gd name="T3" fmla="*/ 0 h 9"/>
                <a:gd name="T4" fmla="*/ 79 w 79"/>
                <a:gd name="T5" fmla="*/ 0 h 9"/>
                <a:gd name="T6" fmla="*/ 0 60000 65536"/>
                <a:gd name="T7" fmla="*/ 0 60000 65536"/>
                <a:gd name="T8" fmla="*/ 0 60000 65536"/>
                <a:gd name="T9" fmla="*/ 0 w 79"/>
                <a:gd name="T10" fmla="*/ 0 h 9"/>
                <a:gd name="T11" fmla="*/ 79 w 79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9">
                  <a:moveTo>
                    <a:pt x="0" y="9"/>
                  </a:moveTo>
                  <a:lnTo>
                    <a:pt x="36" y="0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Freeform 132"/>
            <p:cNvSpPr>
              <a:spLocks/>
            </p:cNvSpPr>
            <p:nvPr/>
          </p:nvSpPr>
          <p:spPr bwMode="auto">
            <a:xfrm>
              <a:off x="7194550" y="895350"/>
              <a:ext cx="125413" cy="53975"/>
            </a:xfrm>
            <a:custGeom>
              <a:avLst/>
              <a:gdLst>
                <a:gd name="T0" fmla="*/ 0 w 79"/>
                <a:gd name="T1" fmla="*/ 0 h 34"/>
                <a:gd name="T2" fmla="*/ 36 w 79"/>
                <a:gd name="T3" fmla="*/ 13 h 34"/>
                <a:gd name="T4" fmla="*/ 79 w 79"/>
                <a:gd name="T5" fmla="*/ 34 h 34"/>
                <a:gd name="T6" fmla="*/ 0 60000 65536"/>
                <a:gd name="T7" fmla="*/ 0 60000 65536"/>
                <a:gd name="T8" fmla="*/ 0 60000 65536"/>
                <a:gd name="T9" fmla="*/ 0 w 79"/>
                <a:gd name="T10" fmla="*/ 0 h 34"/>
                <a:gd name="T11" fmla="*/ 79 w 79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34">
                  <a:moveTo>
                    <a:pt x="0" y="0"/>
                  </a:moveTo>
                  <a:lnTo>
                    <a:pt x="36" y="13"/>
                  </a:lnTo>
                  <a:lnTo>
                    <a:pt x="79" y="34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Freeform 133"/>
            <p:cNvSpPr>
              <a:spLocks/>
            </p:cNvSpPr>
            <p:nvPr/>
          </p:nvSpPr>
          <p:spPr bwMode="auto">
            <a:xfrm>
              <a:off x="7319963" y="949325"/>
              <a:ext cx="127000" cy="112713"/>
            </a:xfrm>
            <a:custGeom>
              <a:avLst/>
              <a:gdLst>
                <a:gd name="T0" fmla="*/ 0 w 80"/>
                <a:gd name="T1" fmla="*/ 0 h 71"/>
                <a:gd name="T2" fmla="*/ 44 w 80"/>
                <a:gd name="T3" fmla="*/ 29 h 71"/>
                <a:gd name="T4" fmla="*/ 80 w 80"/>
                <a:gd name="T5" fmla="*/ 71 h 71"/>
                <a:gd name="T6" fmla="*/ 0 60000 65536"/>
                <a:gd name="T7" fmla="*/ 0 60000 65536"/>
                <a:gd name="T8" fmla="*/ 0 60000 65536"/>
                <a:gd name="T9" fmla="*/ 0 w 80"/>
                <a:gd name="T10" fmla="*/ 0 h 71"/>
                <a:gd name="T11" fmla="*/ 80 w 80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71">
                  <a:moveTo>
                    <a:pt x="0" y="0"/>
                  </a:moveTo>
                  <a:lnTo>
                    <a:pt x="44" y="29"/>
                  </a:lnTo>
                  <a:lnTo>
                    <a:pt x="80" y="71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9" name="Object 2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1881513"/>
                </p:ext>
              </p:extLst>
            </p:nvPr>
          </p:nvGraphicFramePr>
          <p:xfrm>
            <a:off x="7740650" y="1362075"/>
            <a:ext cx="769938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49" name="Equation" r:id="rId17" imgW="393480" imgH="241200" progId="Equation.DSMT4">
                    <p:embed/>
                  </p:oleObj>
                </mc:Choice>
                <mc:Fallback>
                  <p:oleObj name="Equation" r:id="rId17" imgW="393480" imgH="241200" progId="Equation.DSMT4">
                    <p:embed/>
                    <p:pic>
                      <p:nvPicPr>
                        <p:cNvPr id="0" name="Picture 7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0650" y="1362075"/>
                          <a:ext cx="769938" cy="468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38" name="Line 238"/>
            <p:cNvSpPr>
              <a:spLocks noChangeShapeType="1"/>
            </p:cNvSpPr>
            <p:nvPr/>
          </p:nvSpPr>
          <p:spPr bwMode="auto">
            <a:xfrm>
              <a:off x="6410325" y="1831975"/>
              <a:ext cx="12700" cy="12350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4008877"/>
                </p:ext>
              </p:extLst>
            </p:nvPr>
          </p:nvGraphicFramePr>
          <p:xfrm>
            <a:off x="7605485" y="963368"/>
            <a:ext cx="292100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0" name="Equation" r:id="rId19" imgW="241195" imgH="152334" progId="Equation.DSMT4">
                    <p:embed/>
                  </p:oleObj>
                </mc:Choice>
                <mc:Fallback>
                  <p:oleObj name="Equation" r:id="rId19" imgW="241195" imgH="152334" progId="Equation.DSMT4">
                    <p:embed/>
                    <p:pic>
                      <p:nvPicPr>
                        <p:cNvPr id="0" name="Picture 7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05485" y="963368"/>
                          <a:ext cx="292100" cy="1825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4854814"/>
                </p:ext>
              </p:extLst>
            </p:nvPr>
          </p:nvGraphicFramePr>
          <p:xfrm>
            <a:off x="6612601" y="774369"/>
            <a:ext cx="292100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1" name="Equation" r:id="rId21" imgW="241195" imgH="152334" progId="Equation.DSMT4">
                    <p:embed/>
                  </p:oleObj>
                </mc:Choice>
                <mc:Fallback>
                  <p:oleObj name="Equation" r:id="rId21" imgW="241195" imgH="152334" progId="Equation.DSMT4">
                    <p:embed/>
                    <p:pic>
                      <p:nvPicPr>
                        <p:cNvPr id="0" name="Picture 7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2601" y="774369"/>
                          <a:ext cx="292100" cy="1825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0391075"/>
                </p:ext>
              </p:extLst>
            </p:nvPr>
          </p:nvGraphicFramePr>
          <p:xfrm>
            <a:off x="5920279" y="1730131"/>
            <a:ext cx="292100" cy="182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2" name="Equation" r:id="rId23" imgW="241195" imgH="152334" progId="Equation.DSMT4">
                    <p:embed/>
                  </p:oleObj>
                </mc:Choice>
                <mc:Fallback>
                  <p:oleObj name="Equation" r:id="rId23" imgW="241195" imgH="152334" progId="Equation.DSMT4">
                    <p:embed/>
                    <p:pic>
                      <p:nvPicPr>
                        <p:cNvPr id="0" name="Picture 7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0279" y="1730131"/>
                          <a:ext cx="292100" cy="1825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7971723"/>
                </p:ext>
              </p:extLst>
            </p:nvPr>
          </p:nvGraphicFramePr>
          <p:xfrm>
            <a:off x="5519580" y="2154622"/>
            <a:ext cx="292100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3" name="Equation" r:id="rId25" imgW="241195" imgH="152334" progId="Equation.DSMT4">
                    <p:embed/>
                  </p:oleObj>
                </mc:Choice>
                <mc:Fallback>
                  <p:oleObj name="Equation" r:id="rId25" imgW="241195" imgH="152334" progId="Equation.DSMT4">
                    <p:embed/>
                    <p:pic>
                      <p:nvPicPr>
                        <p:cNvPr id="0" name="Picture 7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19580" y="2154622"/>
                          <a:ext cx="292100" cy="1825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4933875"/>
                </p:ext>
              </p:extLst>
            </p:nvPr>
          </p:nvGraphicFramePr>
          <p:xfrm>
            <a:off x="4864100" y="1224587"/>
            <a:ext cx="340946" cy="288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4" name="Equation" r:id="rId27" imgW="177569" imgH="152202" progId="Equation.DSMT4">
                    <p:embed/>
                  </p:oleObj>
                </mc:Choice>
                <mc:Fallback>
                  <p:oleObj name="Equation" r:id="rId27" imgW="177569" imgH="152202" progId="Equation.DSMT4">
                    <p:embed/>
                    <p:pic>
                      <p:nvPicPr>
                        <p:cNvPr id="0" name="Picture 7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4100" y="1224587"/>
                          <a:ext cx="340946" cy="28830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" name="Line 99"/>
            <p:cNvSpPr>
              <a:spLocks noChangeShapeType="1"/>
            </p:cNvSpPr>
            <p:nvPr/>
          </p:nvSpPr>
          <p:spPr bwMode="auto">
            <a:xfrm>
              <a:off x="6240025" y="1829132"/>
              <a:ext cx="172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Oval 130"/>
            <p:cNvSpPr>
              <a:spLocks noChangeArrowheads="1"/>
            </p:cNvSpPr>
            <p:nvPr/>
          </p:nvSpPr>
          <p:spPr bwMode="auto">
            <a:xfrm>
              <a:off x="6345243" y="1757454"/>
              <a:ext cx="139700" cy="1397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130"/>
            <p:cNvSpPr>
              <a:spLocks noChangeArrowheads="1"/>
            </p:cNvSpPr>
            <p:nvPr/>
          </p:nvSpPr>
          <p:spPr bwMode="auto">
            <a:xfrm>
              <a:off x="7387980" y="971391"/>
              <a:ext cx="139700" cy="139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130"/>
            <p:cNvSpPr>
              <a:spLocks noChangeArrowheads="1"/>
            </p:cNvSpPr>
            <p:nvPr/>
          </p:nvSpPr>
          <p:spPr bwMode="auto">
            <a:xfrm>
              <a:off x="7107245" y="835033"/>
              <a:ext cx="139700" cy="1397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130"/>
            <p:cNvSpPr>
              <a:spLocks noChangeArrowheads="1"/>
            </p:cNvSpPr>
            <p:nvPr/>
          </p:nvSpPr>
          <p:spPr bwMode="auto">
            <a:xfrm>
              <a:off x="6008361" y="2166528"/>
              <a:ext cx="139700" cy="1397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25489" y="649253"/>
            <a:ext cx="2519310" cy="2335754"/>
            <a:chOff x="325489" y="609060"/>
            <a:chExt cx="2519310" cy="2335754"/>
          </a:xfrm>
        </p:grpSpPr>
        <p:pic>
          <p:nvPicPr>
            <p:cNvPr id="11340" name="Picture 47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425450" y="755651"/>
              <a:ext cx="2419349" cy="1790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42" name="Line 49"/>
            <p:cNvSpPr>
              <a:spLocks noChangeShapeType="1"/>
            </p:cNvSpPr>
            <p:nvPr/>
          </p:nvSpPr>
          <p:spPr bwMode="auto">
            <a:xfrm>
              <a:off x="347663" y="2560638"/>
              <a:ext cx="215264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Line 51"/>
            <p:cNvSpPr>
              <a:spLocks noChangeShapeType="1"/>
            </p:cNvSpPr>
            <p:nvPr/>
          </p:nvSpPr>
          <p:spPr bwMode="auto">
            <a:xfrm>
              <a:off x="2114550" y="2252663"/>
              <a:ext cx="0" cy="461963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80" name="Object 52"/>
            <p:cNvGraphicFramePr>
              <a:graphicFrameLocks noChangeAspect="1"/>
            </p:cNvGraphicFramePr>
            <p:nvPr/>
          </p:nvGraphicFramePr>
          <p:xfrm>
            <a:off x="2000250" y="2676526"/>
            <a:ext cx="179387" cy="268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5" name="Equation" r:id="rId30" imgW="101512" imgH="152268" progId="Equation.DSMT4">
                    <p:embed/>
                  </p:oleObj>
                </mc:Choice>
                <mc:Fallback>
                  <p:oleObj name="Equation" r:id="rId30" imgW="101512" imgH="152268" progId="Equation.DSMT4">
                    <p:embed/>
                    <p:pic>
                      <p:nvPicPr>
                        <p:cNvPr id="0" name="Picture 7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50" y="2676526"/>
                          <a:ext cx="179387" cy="2682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45" name="Text Box 66"/>
            <p:cNvSpPr txBox="1">
              <a:spLocks noChangeArrowheads="1"/>
            </p:cNvSpPr>
            <p:nvPr/>
          </p:nvSpPr>
          <p:spPr bwMode="auto">
            <a:xfrm>
              <a:off x="325489" y="609060"/>
              <a:ext cx="1765299" cy="366713"/>
            </a:xfrm>
            <a:prstGeom prst="rect">
              <a:avLst/>
            </a:prstGeom>
            <a:noFill/>
            <a:ln w="1587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3333FF"/>
                  </a:solidFill>
                </a:rPr>
                <a:t>Unmatched</a:t>
              </a:r>
            </a:p>
          </p:txBody>
        </p:sp>
        <p:graphicFrame>
          <p:nvGraphicFramePr>
            <p:cNvPr id="93" name="Object 51"/>
            <p:cNvGraphicFramePr>
              <a:graphicFrameLocks noChangeAspect="1"/>
            </p:cNvGraphicFramePr>
            <p:nvPr/>
          </p:nvGraphicFramePr>
          <p:xfrm>
            <a:off x="2315517" y="1391400"/>
            <a:ext cx="347296" cy="3978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6" name="Equation" r:id="rId32" imgW="203112" imgH="228501" progId="Equation.DSMT4">
                    <p:embed/>
                  </p:oleObj>
                </mc:Choice>
                <mc:Fallback>
                  <p:oleObj name="Equation" r:id="rId32" imgW="203112" imgH="228501" progId="Equation.DSMT4">
                    <p:embed/>
                    <p:pic>
                      <p:nvPicPr>
                        <p:cNvPr id="0" name="Picture 7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5517" y="1391400"/>
                          <a:ext cx="347296" cy="39781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51"/>
            <p:cNvGraphicFramePr>
              <a:graphicFrameLocks noChangeAspect="1"/>
            </p:cNvGraphicFramePr>
            <p:nvPr/>
          </p:nvGraphicFramePr>
          <p:xfrm>
            <a:off x="2574908" y="2432526"/>
            <a:ext cx="228581" cy="260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7" name="Equation" r:id="rId34" imgW="114102" imgH="126780" progId="Equation.DSMT4">
                    <p:embed/>
                  </p:oleObj>
                </mc:Choice>
                <mc:Fallback>
                  <p:oleObj name="Equation" r:id="rId34" imgW="114102" imgH="126780" progId="Equation.DSMT4">
                    <p:embed/>
                    <p:pic>
                      <p:nvPicPr>
                        <p:cNvPr id="0" name="Picture 7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4908" y="2432526"/>
                          <a:ext cx="228581" cy="26043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264927"/>
              </p:ext>
            </p:extLst>
          </p:nvPr>
        </p:nvGraphicFramePr>
        <p:xfrm>
          <a:off x="2860344" y="815006"/>
          <a:ext cx="11445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8" name="Equation" r:id="rId36" imgW="901309" imgH="482391" progId="Equation.DSMT4">
                  <p:embed/>
                </p:oleObj>
              </mc:Choice>
              <mc:Fallback>
                <p:oleObj name="Equation" r:id="rId36" imgW="901309" imgH="482391" progId="Equation.DSMT4">
                  <p:embed/>
                  <p:pic>
                    <p:nvPicPr>
                      <p:cNvPr id="0" name="Picture 7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344" y="815006"/>
                        <a:ext cx="1144587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358775" y="2895600"/>
            <a:ext cx="7616856" cy="4533064"/>
            <a:chOff x="358775" y="2895600"/>
            <a:chExt cx="7616856" cy="4533064"/>
          </a:xfrm>
        </p:grpSpPr>
        <p:pic>
          <p:nvPicPr>
            <p:cNvPr id="11285" name="Picture 242" descr="chart_s640"/>
            <p:cNvPicPr>
              <a:picLocks noChangeAspect="1"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1201738" y="2895600"/>
              <a:ext cx="3609975" cy="3648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7" name="Oval 244"/>
            <p:cNvSpPr>
              <a:spLocks noChangeArrowheads="1"/>
            </p:cNvSpPr>
            <p:nvPr/>
          </p:nvSpPr>
          <p:spPr bwMode="auto">
            <a:xfrm>
              <a:off x="1201738" y="2895600"/>
              <a:ext cx="3609975" cy="364807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11286" name="Oval 243"/>
            <p:cNvSpPr>
              <a:spLocks noChangeArrowheads="1"/>
            </p:cNvSpPr>
            <p:nvPr/>
          </p:nvSpPr>
          <p:spPr bwMode="auto">
            <a:xfrm>
              <a:off x="1931988" y="3625850"/>
              <a:ext cx="2227262" cy="215106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Line 245"/>
            <p:cNvSpPr>
              <a:spLocks noChangeShapeType="1"/>
            </p:cNvSpPr>
            <p:nvPr/>
          </p:nvSpPr>
          <p:spPr bwMode="auto">
            <a:xfrm flipV="1">
              <a:off x="1201737" y="4726378"/>
              <a:ext cx="2954627" cy="12309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46"/>
            <p:cNvSpPr>
              <a:spLocks noChangeShapeType="1"/>
            </p:cNvSpPr>
            <p:nvPr/>
          </p:nvSpPr>
          <p:spPr bwMode="auto">
            <a:xfrm>
              <a:off x="4197350" y="4699000"/>
              <a:ext cx="231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66" name="Object 2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5544444"/>
                </p:ext>
              </p:extLst>
            </p:nvPr>
          </p:nvGraphicFramePr>
          <p:xfrm>
            <a:off x="4210050" y="4021138"/>
            <a:ext cx="406400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9" name="Equation" r:id="rId39" imgW="190417" imgH="203112" progId="Equation.DSMT4">
                    <p:embed/>
                  </p:oleObj>
                </mc:Choice>
                <mc:Fallback>
                  <p:oleObj name="Equation" r:id="rId39" imgW="190417" imgH="203112" progId="Equation.DSMT4">
                    <p:embed/>
                    <p:pic>
                      <p:nvPicPr>
                        <p:cNvPr id="0" name="Picture 7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0050" y="4021138"/>
                          <a:ext cx="406400" cy="428625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1" name="Line 249"/>
            <p:cNvSpPr>
              <a:spLocks noChangeShapeType="1"/>
            </p:cNvSpPr>
            <p:nvPr/>
          </p:nvSpPr>
          <p:spPr bwMode="auto">
            <a:xfrm flipV="1">
              <a:off x="3006725" y="3433763"/>
              <a:ext cx="2265363" cy="126523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251"/>
            <p:cNvSpPr>
              <a:spLocks noChangeShapeType="1"/>
            </p:cNvSpPr>
            <p:nvPr/>
          </p:nvSpPr>
          <p:spPr bwMode="auto">
            <a:xfrm flipV="1">
              <a:off x="1690777" y="4743450"/>
              <a:ext cx="1300073" cy="16228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252"/>
            <p:cNvSpPr>
              <a:spLocks noChangeShapeType="1"/>
            </p:cNvSpPr>
            <p:nvPr/>
          </p:nvSpPr>
          <p:spPr bwMode="auto">
            <a:xfrm>
              <a:off x="1201738" y="4738688"/>
              <a:ext cx="1114425" cy="76835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67" name="Object 2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784577"/>
                </p:ext>
              </p:extLst>
            </p:nvPr>
          </p:nvGraphicFramePr>
          <p:xfrm>
            <a:off x="3629967" y="4566697"/>
            <a:ext cx="46037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60" name="Equation" r:id="rId41" imgW="241195" imgH="152334" progId="Equation.DSMT4">
                    <p:embed/>
                  </p:oleObj>
                </mc:Choice>
                <mc:Fallback>
                  <p:oleObj name="Equation" r:id="rId41" imgW="241195" imgH="152334" progId="Equation.DSMT4">
                    <p:embed/>
                    <p:pic>
                      <p:nvPicPr>
                        <p:cNvPr id="0" name="Picture 7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9967" y="4566697"/>
                          <a:ext cx="460375" cy="2889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8" name="Object 2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608550"/>
                </p:ext>
              </p:extLst>
            </p:nvPr>
          </p:nvGraphicFramePr>
          <p:xfrm>
            <a:off x="1431925" y="4968875"/>
            <a:ext cx="46037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61" name="Equation" r:id="rId43" imgW="241195" imgH="152334" progId="Equation.DSMT4">
                    <p:embed/>
                  </p:oleObj>
                </mc:Choice>
                <mc:Fallback>
                  <p:oleObj name="Equation" r:id="rId43" imgW="241195" imgH="152334" progId="Equation.DSMT4">
                    <p:embed/>
                    <p:pic>
                      <p:nvPicPr>
                        <p:cNvPr id="0" name="Picture 7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1925" y="4968875"/>
                          <a:ext cx="460375" cy="2889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9" name="Object 2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6311022"/>
                </p:ext>
              </p:extLst>
            </p:nvPr>
          </p:nvGraphicFramePr>
          <p:xfrm>
            <a:off x="4860925" y="5673725"/>
            <a:ext cx="844550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62" name="Equation" r:id="rId45" imgW="419040" imgH="177480" progId="Equation.DSMT4">
                    <p:embed/>
                  </p:oleObj>
                </mc:Choice>
                <mc:Fallback>
                  <p:oleObj name="Equation" r:id="rId45" imgW="419040" imgH="177480" progId="Equation.DSMT4">
                    <p:embed/>
                    <p:pic>
                      <p:nvPicPr>
                        <p:cNvPr id="0" name="Picture 7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0925" y="5673725"/>
                          <a:ext cx="844550" cy="3587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5" name="Arc 256"/>
            <p:cNvSpPr>
              <a:spLocks/>
            </p:cNvSpPr>
            <p:nvPr/>
          </p:nvSpPr>
          <p:spPr bwMode="auto">
            <a:xfrm rot="2547653">
              <a:off x="3589338" y="3429000"/>
              <a:ext cx="1624012" cy="2184400"/>
            </a:xfrm>
            <a:custGeom>
              <a:avLst/>
              <a:gdLst>
                <a:gd name="T0" fmla="*/ 611899 w 15359"/>
                <a:gd name="T1" fmla="*/ 0 h 20810"/>
                <a:gd name="T2" fmla="*/ 1624012 w 15359"/>
                <a:gd name="T3" fmla="*/ 590134 h 20810"/>
                <a:gd name="T4" fmla="*/ 0 w 15359"/>
                <a:gd name="T5" fmla="*/ 2184400 h 20810"/>
                <a:gd name="T6" fmla="*/ 0 60000 65536"/>
                <a:gd name="T7" fmla="*/ 0 60000 65536"/>
                <a:gd name="T8" fmla="*/ 0 60000 65536"/>
                <a:gd name="T9" fmla="*/ 0 w 15359"/>
                <a:gd name="T10" fmla="*/ 0 h 20810"/>
                <a:gd name="T11" fmla="*/ 15359 w 15359"/>
                <a:gd name="T12" fmla="*/ 20810 h 208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59" h="20810" fill="none" extrusionOk="0">
                  <a:moveTo>
                    <a:pt x="5787" y="-1"/>
                  </a:moveTo>
                  <a:cubicBezTo>
                    <a:pt x="9412" y="1007"/>
                    <a:pt x="12712" y="2946"/>
                    <a:pt x="15358" y="5622"/>
                  </a:cubicBezTo>
                </a:path>
                <a:path w="15359" h="20810" stroke="0" extrusionOk="0">
                  <a:moveTo>
                    <a:pt x="5787" y="-1"/>
                  </a:moveTo>
                  <a:cubicBezTo>
                    <a:pt x="9412" y="1007"/>
                    <a:pt x="12712" y="2946"/>
                    <a:pt x="15358" y="5622"/>
                  </a:cubicBezTo>
                  <a:lnTo>
                    <a:pt x="0" y="2081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Line 257"/>
            <p:cNvSpPr>
              <a:spLocks noChangeShapeType="1"/>
            </p:cNvSpPr>
            <p:nvPr/>
          </p:nvSpPr>
          <p:spPr bwMode="auto">
            <a:xfrm>
              <a:off x="4811713" y="4700588"/>
              <a:ext cx="65246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0" name="Object 2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4744162"/>
                </p:ext>
              </p:extLst>
            </p:nvPr>
          </p:nvGraphicFramePr>
          <p:xfrm>
            <a:off x="5397531" y="3829409"/>
            <a:ext cx="2578100" cy="322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63" name="Equation" r:id="rId47" imgW="1422360" imgH="177480" progId="Equation.DSMT4">
                    <p:embed/>
                  </p:oleObj>
                </mc:Choice>
                <mc:Fallback>
                  <p:oleObj name="Equation" r:id="rId47" imgW="1422360" imgH="177480" progId="Equation.DSMT4">
                    <p:embed/>
                    <p:pic>
                      <p:nvPicPr>
                        <p:cNvPr id="0" name="Picture 7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7531" y="3829409"/>
                          <a:ext cx="2578100" cy="322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7" name="Line 259"/>
            <p:cNvSpPr>
              <a:spLocks noChangeShapeType="1"/>
            </p:cNvSpPr>
            <p:nvPr/>
          </p:nvSpPr>
          <p:spPr bwMode="auto">
            <a:xfrm flipV="1">
              <a:off x="1201738" y="4124325"/>
              <a:ext cx="2803525" cy="614363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1" name="Object 2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2629917"/>
                </p:ext>
              </p:extLst>
            </p:nvPr>
          </p:nvGraphicFramePr>
          <p:xfrm>
            <a:off x="2276475" y="4278313"/>
            <a:ext cx="461963" cy="290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64" name="Equation" r:id="rId49" imgW="241195" imgH="152334" progId="Equation.DSMT4">
                    <p:embed/>
                  </p:oleObj>
                </mc:Choice>
                <mc:Fallback>
                  <p:oleObj name="Equation" r:id="rId49" imgW="241195" imgH="152334" progId="Equation.DSMT4">
                    <p:embed/>
                    <p:pic>
                      <p:nvPicPr>
                        <p:cNvPr id="0" name="Picture 7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6475" y="4278313"/>
                          <a:ext cx="461963" cy="2905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7147398"/>
                </p:ext>
              </p:extLst>
            </p:nvPr>
          </p:nvGraphicFramePr>
          <p:xfrm>
            <a:off x="4411663" y="3271838"/>
            <a:ext cx="65563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65" name="Equation" r:id="rId51" imgW="406080" imgH="177480" progId="Equation.DSMT4">
                    <p:embed/>
                  </p:oleObj>
                </mc:Choice>
                <mc:Fallback>
                  <p:oleObj name="Equation" r:id="rId51" imgW="406080" imgH="177480" progId="Equation.DSMT4">
                    <p:embed/>
                    <p:pic>
                      <p:nvPicPr>
                        <p:cNvPr id="0" name="Picture 7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1663" y="3271838"/>
                          <a:ext cx="655637" cy="2857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8336983"/>
                </p:ext>
              </p:extLst>
            </p:nvPr>
          </p:nvGraphicFramePr>
          <p:xfrm>
            <a:off x="742950" y="6072188"/>
            <a:ext cx="674688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66" name="Equation" r:id="rId53" imgW="419040" imgH="177480" progId="Equation.DSMT4">
                    <p:embed/>
                  </p:oleObj>
                </mc:Choice>
                <mc:Fallback>
                  <p:oleObj name="Equation" r:id="rId53" imgW="419040" imgH="177480" progId="Equation.DSMT4">
                    <p:embed/>
                    <p:pic>
                      <p:nvPicPr>
                        <p:cNvPr id="0" name="Picture 7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950" y="6072188"/>
                          <a:ext cx="674688" cy="2857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" name="Line 75"/>
            <p:cNvSpPr>
              <a:spLocks noChangeShapeType="1"/>
            </p:cNvSpPr>
            <p:nvPr/>
          </p:nvSpPr>
          <p:spPr bwMode="auto">
            <a:xfrm flipV="1">
              <a:off x="957283" y="4225306"/>
              <a:ext cx="0" cy="46990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7596110"/>
                </p:ext>
              </p:extLst>
            </p:nvPr>
          </p:nvGraphicFramePr>
          <p:xfrm>
            <a:off x="358775" y="4513263"/>
            <a:ext cx="347663" cy="287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67" name="Equation" r:id="rId55" imgW="215640" imgH="177480" progId="Equation.DSMT4">
                    <p:embed/>
                  </p:oleObj>
                </mc:Choice>
                <mc:Fallback>
                  <p:oleObj name="Equation" r:id="rId55" imgW="215640" imgH="177480" progId="Equation.DSMT4">
                    <p:embed/>
                    <p:pic>
                      <p:nvPicPr>
                        <p:cNvPr id="0" name="Picture 7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775" y="4513263"/>
                          <a:ext cx="347663" cy="2873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8" name="Straight Connector 87"/>
            <p:cNvCxnSpPr/>
            <p:nvPr/>
          </p:nvCxnSpPr>
          <p:spPr>
            <a:xfrm>
              <a:off x="795648" y="4726387"/>
              <a:ext cx="3087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6497035"/>
                </p:ext>
              </p:extLst>
            </p:nvPr>
          </p:nvGraphicFramePr>
          <p:xfrm>
            <a:off x="2804619" y="3020970"/>
            <a:ext cx="611819" cy="4396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68" name="Equation" r:id="rId57" imgW="355292" imgH="253780" progId="Equation.DSMT4">
                    <p:embed/>
                  </p:oleObj>
                </mc:Choice>
                <mc:Fallback>
                  <p:oleObj name="Equation" r:id="rId57" imgW="355292" imgH="253780" progId="Equation.DSMT4">
                    <p:embed/>
                    <p:pic>
                      <p:nvPicPr>
                        <p:cNvPr id="0" name="Picture 7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4619" y="3020970"/>
                          <a:ext cx="611819" cy="439603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5" name="Oval 130"/>
            <p:cNvSpPr>
              <a:spLocks noChangeArrowheads="1"/>
            </p:cNvSpPr>
            <p:nvPr/>
          </p:nvSpPr>
          <p:spPr bwMode="auto">
            <a:xfrm>
              <a:off x="3926897" y="4055487"/>
              <a:ext cx="139700" cy="139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" name="Object 2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9325377"/>
                </p:ext>
              </p:extLst>
            </p:nvPr>
          </p:nvGraphicFramePr>
          <p:xfrm>
            <a:off x="1983712" y="4749242"/>
            <a:ext cx="46037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69" name="Equation" r:id="rId59" imgW="241195" imgH="152334" progId="Equation.DSMT4">
                    <p:embed/>
                  </p:oleObj>
                </mc:Choice>
                <mc:Fallback>
                  <p:oleObj name="Equation" r:id="rId59" imgW="241195" imgH="152334" progId="Equation.DSMT4">
                    <p:embed/>
                    <p:pic>
                      <p:nvPicPr>
                        <p:cNvPr id="0" name="Picture 7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3712" y="4749242"/>
                          <a:ext cx="460375" cy="2889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" name="Oval 130"/>
            <p:cNvSpPr>
              <a:spLocks noChangeArrowheads="1"/>
            </p:cNvSpPr>
            <p:nvPr/>
          </p:nvSpPr>
          <p:spPr bwMode="auto">
            <a:xfrm>
              <a:off x="4092945" y="4628992"/>
              <a:ext cx="139700" cy="1397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130"/>
            <p:cNvSpPr>
              <a:spLocks noChangeArrowheads="1"/>
            </p:cNvSpPr>
            <p:nvPr/>
          </p:nvSpPr>
          <p:spPr bwMode="auto">
            <a:xfrm>
              <a:off x="1861476" y="4661076"/>
              <a:ext cx="139700" cy="1397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130"/>
            <p:cNvSpPr>
              <a:spLocks noChangeArrowheads="1"/>
            </p:cNvSpPr>
            <p:nvPr/>
          </p:nvSpPr>
          <p:spPr bwMode="auto">
            <a:xfrm>
              <a:off x="2272364" y="5469007"/>
              <a:ext cx="139700" cy="1397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9933545"/>
                </p:ext>
              </p:extLst>
            </p:nvPr>
          </p:nvGraphicFramePr>
          <p:xfrm>
            <a:off x="5086350" y="4751388"/>
            <a:ext cx="674688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70" name="Equation" r:id="rId61" imgW="419040" imgH="177480" progId="Equation.DSMT4">
                    <p:embed/>
                  </p:oleObj>
                </mc:Choice>
                <mc:Fallback>
                  <p:oleObj name="Equation" r:id="rId61" imgW="419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2"/>
                        <a:stretch>
                          <a:fillRect/>
                        </a:stretch>
                      </p:blipFill>
                      <p:spPr>
                        <a:xfrm>
                          <a:off x="5086350" y="4751388"/>
                          <a:ext cx="674688" cy="2857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3616161"/>
                </p:ext>
              </p:extLst>
            </p:nvPr>
          </p:nvGraphicFramePr>
          <p:xfrm>
            <a:off x="4533900" y="6280150"/>
            <a:ext cx="338455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71" name="Equation" r:id="rId63" imgW="1993680" imgH="241200" progId="Equation.DSMT4">
                    <p:embed/>
                  </p:oleObj>
                </mc:Choice>
                <mc:Fallback>
                  <p:oleObj name="Equation" r:id="rId63" imgW="199368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4"/>
                        <a:stretch>
                          <a:fillRect/>
                        </a:stretch>
                      </p:blipFill>
                      <p:spPr>
                        <a:xfrm>
                          <a:off x="4533900" y="6280150"/>
                          <a:ext cx="3384550" cy="409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0" name="Arc 247"/>
            <p:cNvSpPr>
              <a:spLocks/>
            </p:cNvSpPr>
            <p:nvPr/>
          </p:nvSpPr>
          <p:spPr bwMode="auto">
            <a:xfrm rot="2547653">
              <a:off x="2762336" y="3509436"/>
              <a:ext cx="1982581" cy="3919228"/>
            </a:xfrm>
            <a:custGeom>
              <a:avLst/>
              <a:gdLst>
                <a:gd name="T0" fmla="*/ 621593 w 21600"/>
                <a:gd name="T1" fmla="*/ 0 h 42160"/>
                <a:gd name="T2" fmla="*/ 103472 w 21600"/>
                <a:gd name="T3" fmla="*/ 3960813 h 42160"/>
                <a:gd name="T4" fmla="*/ 0 w 21600"/>
                <a:gd name="T5" fmla="*/ 1934091 h 421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160"/>
                <a:gd name="T11" fmla="*/ 21600 w 21600"/>
                <a:gd name="T12" fmla="*/ 42160 h 42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160" fill="none" extrusionOk="0">
                  <a:moveTo>
                    <a:pt x="6536" y="-1"/>
                  </a:moveTo>
                  <a:cubicBezTo>
                    <a:pt x="15506" y="2847"/>
                    <a:pt x="21600" y="11175"/>
                    <a:pt x="21600" y="20587"/>
                  </a:cubicBezTo>
                  <a:cubicBezTo>
                    <a:pt x="21600" y="32093"/>
                    <a:pt x="12579" y="41580"/>
                    <a:pt x="1087" y="42159"/>
                  </a:cubicBezTo>
                </a:path>
                <a:path w="21600" h="42160" stroke="0" extrusionOk="0">
                  <a:moveTo>
                    <a:pt x="6536" y="-1"/>
                  </a:moveTo>
                  <a:cubicBezTo>
                    <a:pt x="15506" y="2847"/>
                    <a:pt x="21600" y="11175"/>
                    <a:pt x="21600" y="20587"/>
                  </a:cubicBezTo>
                  <a:cubicBezTo>
                    <a:pt x="21600" y="32093"/>
                    <a:pt x="12579" y="41580"/>
                    <a:pt x="1087" y="42159"/>
                  </a:cubicBezTo>
                  <a:lnTo>
                    <a:pt x="0" y="20587"/>
                  </a:lnTo>
                  <a:close/>
                </a:path>
              </a:pathLst>
            </a:custGeom>
            <a:noFill/>
            <a:ln w="9525">
              <a:solidFill>
                <a:srgbClr val="2C842C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4698001"/>
                </p:ext>
              </p:extLst>
            </p:nvPr>
          </p:nvGraphicFramePr>
          <p:xfrm>
            <a:off x="2654418" y="3877692"/>
            <a:ext cx="649497" cy="373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72" name="Equation" r:id="rId65" imgW="419040" imgH="241200" progId="Equation.DSMT4">
                    <p:embed/>
                  </p:oleObj>
                </mc:Choice>
                <mc:Fallback>
                  <p:oleObj name="Equation" r:id="rId65" imgW="41904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6"/>
                        <a:stretch>
                          <a:fillRect/>
                        </a:stretch>
                      </p:blipFill>
                      <p:spPr>
                        <a:xfrm>
                          <a:off x="2654418" y="3877692"/>
                          <a:ext cx="649497" cy="37395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4" name="Text Box 97"/>
          <p:cNvSpPr txBox="1">
            <a:spLocks noChangeArrowheads="1"/>
          </p:cNvSpPr>
          <p:nvPr/>
        </p:nvSpPr>
        <p:spPr bwMode="auto">
          <a:xfrm>
            <a:off x="1323975" y="65316"/>
            <a:ext cx="58562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Single-Stub Matching (cont.)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3" name="Object 51"/>
          <p:cNvGraphicFramePr>
            <a:graphicFrameLocks noChangeAspect="1"/>
          </p:cNvGraphicFramePr>
          <p:nvPr/>
        </p:nvGraphicFramePr>
        <p:xfrm>
          <a:off x="3138260" y="2035175"/>
          <a:ext cx="1509027" cy="337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1" name="Equation" r:id="rId4" imgW="799753" imgH="177723" progId="Equation.DSMT4">
                  <p:embed/>
                </p:oleObj>
              </mc:Choice>
              <mc:Fallback>
                <p:oleObj name="Equation" r:id="rId4" imgW="799753" imgH="177723" progId="Equation.DSMT4">
                  <p:embed/>
                  <p:pic>
                    <p:nvPicPr>
                      <p:cNvPr id="0" name="Picture 8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260" y="2035175"/>
                        <a:ext cx="1509027" cy="3379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0" name="Group 149"/>
          <p:cNvGrpSpPr/>
          <p:nvPr/>
        </p:nvGrpSpPr>
        <p:grpSpPr>
          <a:xfrm>
            <a:off x="347261" y="888739"/>
            <a:ext cx="2519310" cy="2335754"/>
            <a:chOff x="325489" y="609060"/>
            <a:chExt cx="2519310" cy="2335754"/>
          </a:xfrm>
        </p:grpSpPr>
        <p:pic>
          <p:nvPicPr>
            <p:cNvPr id="151" name="Picture 4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25450" y="755651"/>
              <a:ext cx="2419349" cy="1790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2" name="Line 49"/>
            <p:cNvSpPr>
              <a:spLocks noChangeShapeType="1"/>
            </p:cNvSpPr>
            <p:nvPr/>
          </p:nvSpPr>
          <p:spPr bwMode="auto">
            <a:xfrm>
              <a:off x="347663" y="2560638"/>
              <a:ext cx="215264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51"/>
            <p:cNvSpPr>
              <a:spLocks noChangeShapeType="1"/>
            </p:cNvSpPr>
            <p:nvPr/>
          </p:nvSpPr>
          <p:spPr bwMode="auto">
            <a:xfrm>
              <a:off x="2114550" y="2252663"/>
              <a:ext cx="0" cy="461963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4" name="Object 52"/>
            <p:cNvGraphicFramePr>
              <a:graphicFrameLocks noChangeAspect="1"/>
            </p:cNvGraphicFramePr>
            <p:nvPr/>
          </p:nvGraphicFramePr>
          <p:xfrm>
            <a:off x="2000250" y="2676526"/>
            <a:ext cx="179387" cy="268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2" name="Equation" r:id="rId7" imgW="101512" imgH="152268" progId="Equation.DSMT4">
                    <p:embed/>
                  </p:oleObj>
                </mc:Choice>
                <mc:Fallback>
                  <p:oleObj name="Equation" r:id="rId7" imgW="101512" imgH="152268" progId="Equation.DSMT4">
                    <p:embed/>
                    <p:pic>
                      <p:nvPicPr>
                        <p:cNvPr id="0" name="Picture 8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50" y="2676526"/>
                          <a:ext cx="179387" cy="2682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5" name="Text Box 66"/>
            <p:cNvSpPr txBox="1">
              <a:spLocks noChangeArrowheads="1"/>
            </p:cNvSpPr>
            <p:nvPr/>
          </p:nvSpPr>
          <p:spPr bwMode="auto">
            <a:xfrm>
              <a:off x="325489" y="609060"/>
              <a:ext cx="1765299" cy="366713"/>
            </a:xfrm>
            <a:prstGeom prst="rect">
              <a:avLst/>
            </a:prstGeom>
            <a:noFill/>
            <a:ln w="1587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3333FF"/>
                  </a:solidFill>
                </a:rPr>
                <a:t>Unmatched</a:t>
              </a:r>
            </a:p>
          </p:txBody>
        </p:sp>
        <p:graphicFrame>
          <p:nvGraphicFramePr>
            <p:cNvPr id="156" name="Object 51"/>
            <p:cNvGraphicFramePr>
              <a:graphicFrameLocks noChangeAspect="1"/>
            </p:cNvGraphicFramePr>
            <p:nvPr/>
          </p:nvGraphicFramePr>
          <p:xfrm>
            <a:off x="2315517" y="1391400"/>
            <a:ext cx="347296" cy="3978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3" name="Equation" r:id="rId9" imgW="203112" imgH="228501" progId="Equation.DSMT4">
                    <p:embed/>
                  </p:oleObj>
                </mc:Choice>
                <mc:Fallback>
                  <p:oleObj name="Equation" r:id="rId9" imgW="203112" imgH="228501" progId="Equation.DSMT4">
                    <p:embed/>
                    <p:pic>
                      <p:nvPicPr>
                        <p:cNvPr id="0" name="Picture 8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5517" y="1391400"/>
                          <a:ext cx="347296" cy="39781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7" name="Object 51"/>
            <p:cNvGraphicFramePr>
              <a:graphicFrameLocks noChangeAspect="1"/>
            </p:cNvGraphicFramePr>
            <p:nvPr/>
          </p:nvGraphicFramePr>
          <p:xfrm>
            <a:off x="2574908" y="2432526"/>
            <a:ext cx="228581" cy="260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4" name="Equation" r:id="rId11" imgW="114102" imgH="126780" progId="Equation.DSMT4">
                    <p:embed/>
                  </p:oleObj>
                </mc:Choice>
                <mc:Fallback>
                  <p:oleObj name="Equation" r:id="rId11" imgW="114102" imgH="126780" progId="Equation.DSMT4">
                    <p:embed/>
                    <p:pic>
                      <p:nvPicPr>
                        <p:cNvPr id="0" name="Picture 8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4908" y="2432526"/>
                          <a:ext cx="228581" cy="26043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7" name="Group 166"/>
          <p:cNvGrpSpPr/>
          <p:nvPr/>
        </p:nvGrpSpPr>
        <p:grpSpPr>
          <a:xfrm>
            <a:off x="538163" y="3900870"/>
            <a:ext cx="2497137" cy="2303462"/>
            <a:chOff x="538163" y="3621088"/>
            <a:chExt cx="2497137" cy="2303462"/>
          </a:xfrm>
        </p:grpSpPr>
        <p:pic>
          <p:nvPicPr>
            <p:cNvPr id="12310" name="Picture 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5950" y="3736975"/>
              <a:ext cx="2419350" cy="1790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2" name="Line 11"/>
            <p:cNvSpPr>
              <a:spLocks noChangeShapeType="1"/>
            </p:cNvSpPr>
            <p:nvPr/>
          </p:nvSpPr>
          <p:spPr bwMode="auto">
            <a:xfrm>
              <a:off x="538163" y="5541963"/>
              <a:ext cx="21526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13"/>
            <p:cNvSpPr>
              <a:spLocks noChangeShapeType="1"/>
            </p:cNvSpPr>
            <p:nvPr/>
          </p:nvSpPr>
          <p:spPr bwMode="auto">
            <a:xfrm>
              <a:off x="2305050" y="5233988"/>
              <a:ext cx="0" cy="461962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Rectangle 14"/>
            <p:cNvSpPr>
              <a:spLocks noChangeArrowheads="1"/>
            </p:cNvSpPr>
            <p:nvPr/>
          </p:nvSpPr>
          <p:spPr bwMode="auto">
            <a:xfrm>
              <a:off x="1139825" y="4313238"/>
              <a:ext cx="206375" cy="498475"/>
            </a:xfrm>
            <a:prstGeom prst="rect">
              <a:avLst/>
            </a:prstGeom>
            <a:solidFill>
              <a:srgbClr val="FF0000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Line 15"/>
            <p:cNvSpPr>
              <a:spLocks noChangeShapeType="1"/>
            </p:cNvSpPr>
            <p:nvPr/>
          </p:nvSpPr>
          <p:spPr bwMode="auto">
            <a:xfrm>
              <a:off x="1268413" y="4811713"/>
              <a:ext cx="0" cy="384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16"/>
            <p:cNvSpPr>
              <a:spLocks noChangeShapeType="1"/>
            </p:cNvSpPr>
            <p:nvPr/>
          </p:nvSpPr>
          <p:spPr bwMode="auto">
            <a:xfrm>
              <a:off x="1268413" y="4005263"/>
              <a:ext cx="0" cy="3079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18"/>
            <p:cNvSpPr>
              <a:spLocks noChangeShapeType="1"/>
            </p:cNvSpPr>
            <p:nvPr/>
          </p:nvSpPr>
          <p:spPr bwMode="auto">
            <a:xfrm>
              <a:off x="1268413" y="5195888"/>
              <a:ext cx="0" cy="461962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1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7171112"/>
                </p:ext>
              </p:extLst>
            </p:nvPr>
          </p:nvGraphicFramePr>
          <p:xfrm>
            <a:off x="857250" y="5637213"/>
            <a:ext cx="746125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5" name="Equation" r:id="rId13" imgW="482400" imgH="177480" progId="Equation.DSMT4">
                    <p:embed/>
                  </p:oleObj>
                </mc:Choice>
                <mc:Fallback>
                  <p:oleObj name="Equation" r:id="rId13" imgW="482400" imgH="177480" progId="Equation.DSMT4">
                    <p:embed/>
                    <p:pic>
                      <p:nvPicPr>
                        <p:cNvPr id="0" name="Picture 8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7250" y="5637213"/>
                          <a:ext cx="746125" cy="2746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2" name="Object 20"/>
            <p:cNvGraphicFramePr>
              <a:graphicFrameLocks noChangeAspect="1"/>
            </p:cNvGraphicFramePr>
            <p:nvPr/>
          </p:nvGraphicFramePr>
          <p:xfrm>
            <a:off x="2190750" y="5656263"/>
            <a:ext cx="179388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6" name="Equation" r:id="rId15" imgW="101512" imgH="152268" progId="Equation.DSMT4">
                    <p:embed/>
                  </p:oleObj>
                </mc:Choice>
                <mc:Fallback>
                  <p:oleObj name="Equation" r:id="rId15" imgW="101512" imgH="152268" progId="Equation.DSMT4">
                    <p:embed/>
                    <p:pic>
                      <p:nvPicPr>
                        <p:cNvPr id="0" name="Picture 8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0750" y="5656263"/>
                          <a:ext cx="179388" cy="2682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0" name="Text Box 21"/>
            <p:cNvSpPr txBox="1">
              <a:spLocks noChangeArrowheads="1"/>
            </p:cNvSpPr>
            <p:nvPr/>
          </p:nvSpPr>
          <p:spPr bwMode="auto">
            <a:xfrm>
              <a:off x="566738" y="3621088"/>
              <a:ext cx="1652587" cy="366712"/>
            </a:xfrm>
            <a:prstGeom prst="rect">
              <a:avLst/>
            </a:prstGeom>
            <a:noFill/>
            <a:ln w="1587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3333FF"/>
                  </a:solidFill>
                </a:rPr>
                <a:t>Matched</a:t>
              </a:r>
            </a:p>
          </p:txBody>
        </p:sp>
        <p:graphicFrame>
          <p:nvGraphicFramePr>
            <p:cNvPr id="164" name="Object 51"/>
            <p:cNvGraphicFramePr>
              <a:graphicFrameLocks noChangeAspect="1"/>
            </p:cNvGraphicFramePr>
            <p:nvPr/>
          </p:nvGraphicFramePr>
          <p:xfrm>
            <a:off x="2500575" y="4381622"/>
            <a:ext cx="347296" cy="3978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7" name="Equation" r:id="rId16" imgW="203112" imgH="228501" progId="Equation.DSMT4">
                    <p:embed/>
                  </p:oleObj>
                </mc:Choice>
                <mc:Fallback>
                  <p:oleObj name="Equation" r:id="rId16" imgW="203112" imgH="228501" progId="Equation.DSMT4">
                    <p:embed/>
                    <p:pic>
                      <p:nvPicPr>
                        <p:cNvPr id="0" name="Picture 8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0575" y="4381622"/>
                          <a:ext cx="347296" cy="39781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1"/>
            <p:cNvGraphicFramePr>
              <a:graphicFrameLocks noChangeAspect="1"/>
            </p:cNvGraphicFramePr>
            <p:nvPr/>
          </p:nvGraphicFramePr>
          <p:xfrm>
            <a:off x="650875" y="4327525"/>
            <a:ext cx="434975" cy="398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8" name="Equation" r:id="rId17" imgW="253890" imgH="228501" progId="Equation.DSMT4">
                    <p:embed/>
                  </p:oleObj>
                </mc:Choice>
                <mc:Fallback>
                  <p:oleObj name="Equation" r:id="rId17" imgW="253890" imgH="228501" progId="Equation.DSMT4">
                    <p:embed/>
                    <p:pic>
                      <p:nvPicPr>
                        <p:cNvPr id="0" name="Picture 8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875" y="4327525"/>
                          <a:ext cx="434975" cy="3984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6" name="Object 51"/>
            <p:cNvGraphicFramePr>
              <a:graphicFrameLocks noChangeAspect="1"/>
            </p:cNvGraphicFramePr>
            <p:nvPr/>
          </p:nvGraphicFramePr>
          <p:xfrm>
            <a:off x="2749080" y="5400977"/>
            <a:ext cx="228581" cy="260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79" name="Equation" r:id="rId19" imgW="114102" imgH="126780" progId="Equation.DSMT4">
                    <p:embed/>
                  </p:oleObj>
                </mc:Choice>
                <mc:Fallback>
                  <p:oleObj name="Equation" r:id="rId19" imgW="114102" imgH="126780" progId="Equation.DSMT4">
                    <p:embed/>
                    <p:pic>
                      <p:nvPicPr>
                        <p:cNvPr id="0" name="Picture 8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9080" y="5400977"/>
                          <a:ext cx="228581" cy="26043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2" name="Group 161"/>
          <p:cNvGrpSpPr/>
          <p:nvPr/>
        </p:nvGrpSpPr>
        <p:grpSpPr>
          <a:xfrm>
            <a:off x="4332288" y="558800"/>
            <a:ext cx="4659313" cy="2771775"/>
            <a:chOff x="4332288" y="558800"/>
            <a:chExt cx="4659313" cy="2771775"/>
          </a:xfrm>
        </p:grpSpPr>
        <p:graphicFrame>
          <p:nvGraphicFramePr>
            <p:cNvPr id="101" name="Object 67"/>
            <p:cNvGraphicFramePr>
              <a:graphicFrameLocks noChangeAspect="1"/>
            </p:cNvGraphicFramePr>
            <p:nvPr/>
          </p:nvGraphicFramePr>
          <p:xfrm>
            <a:off x="8175625" y="2811463"/>
            <a:ext cx="185738" cy="23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80" name="Equation" r:id="rId20" imgW="114102" imgH="177492" progId="Equation.DSMT4">
                    <p:embed/>
                  </p:oleObj>
                </mc:Choice>
                <mc:Fallback>
                  <p:oleObj name="Equation" r:id="rId20" imgW="114102" imgH="177492" progId="Equation.DSMT4">
                    <p:embed/>
                    <p:pic>
                      <p:nvPicPr>
                        <p:cNvPr id="0" name="Picture 8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75625" y="2811463"/>
                          <a:ext cx="185738" cy="236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" name="Object 69"/>
            <p:cNvGraphicFramePr>
              <a:graphicFrameLocks noChangeAspect="1"/>
            </p:cNvGraphicFramePr>
            <p:nvPr/>
          </p:nvGraphicFramePr>
          <p:xfrm>
            <a:off x="8143875" y="2411413"/>
            <a:ext cx="158750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81" name="Equation" r:id="rId22" imgW="114102" imgH="177492" progId="Equation.DSMT4">
                    <p:embed/>
                  </p:oleObj>
                </mc:Choice>
                <mc:Fallback>
                  <p:oleObj name="Equation" r:id="rId22" imgW="114102" imgH="177492" progId="Equation.DSMT4">
                    <p:embed/>
                    <p:pic>
                      <p:nvPicPr>
                        <p:cNvPr id="0" name="Picture 8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3875" y="2411413"/>
                          <a:ext cx="158750" cy="2873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" name="Object 71"/>
            <p:cNvGraphicFramePr>
              <a:graphicFrameLocks noChangeAspect="1"/>
            </p:cNvGraphicFramePr>
            <p:nvPr/>
          </p:nvGraphicFramePr>
          <p:xfrm>
            <a:off x="7624763" y="685800"/>
            <a:ext cx="1366838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82" name="Equation" r:id="rId23" imgW="927100" imgH="228600" progId="Equation.DSMT4">
                    <p:embed/>
                  </p:oleObj>
                </mc:Choice>
                <mc:Fallback>
                  <p:oleObj name="Equation" r:id="rId23" imgW="927100" imgH="228600" progId="Equation.DSMT4">
                    <p:embed/>
                    <p:pic>
                      <p:nvPicPr>
                        <p:cNvPr id="0" name="Picture 8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4763" y="685800"/>
                          <a:ext cx="1366838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" name="Line 72"/>
            <p:cNvSpPr>
              <a:spLocks noChangeShapeType="1"/>
            </p:cNvSpPr>
            <p:nvPr/>
          </p:nvSpPr>
          <p:spPr bwMode="auto">
            <a:xfrm>
              <a:off x="6980238" y="866775"/>
              <a:ext cx="153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5" name="Object 74"/>
            <p:cNvGraphicFramePr>
              <a:graphicFrameLocks noChangeAspect="1"/>
            </p:cNvGraphicFramePr>
            <p:nvPr/>
          </p:nvGraphicFramePr>
          <p:xfrm>
            <a:off x="7597775" y="2144713"/>
            <a:ext cx="1235075" cy="303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83" name="Equation" r:id="rId25" imgW="901309" imgH="228501" progId="Equation.DSMT4">
                    <p:embed/>
                  </p:oleObj>
                </mc:Choice>
                <mc:Fallback>
                  <p:oleObj name="Equation" r:id="rId25" imgW="901309" imgH="228501" progId="Equation.DSMT4">
                    <p:embed/>
                    <p:pic>
                      <p:nvPicPr>
                        <p:cNvPr id="0" name="Picture 8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97775" y="2144713"/>
                          <a:ext cx="1235075" cy="303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" name="Line 75"/>
            <p:cNvSpPr>
              <a:spLocks noChangeShapeType="1"/>
            </p:cNvSpPr>
            <p:nvPr/>
          </p:nvSpPr>
          <p:spPr bwMode="auto">
            <a:xfrm flipV="1">
              <a:off x="4932363" y="3055938"/>
              <a:ext cx="31654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Text Box 76"/>
            <p:cNvSpPr txBox="1">
              <a:spLocks noChangeArrowheads="1"/>
            </p:cNvSpPr>
            <p:nvPr/>
          </p:nvSpPr>
          <p:spPr bwMode="auto">
            <a:xfrm>
              <a:off x="8136722" y="2820781"/>
              <a:ext cx="282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08" name="Line 81"/>
            <p:cNvSpPr>
              <a:spLocks noChangeShapeType="1"/>
            </p:cNvSpPr>
            <p:nvPr/>
          </p:nvSpPr>
          <p:spPr bwMode="auto">
            <a:xfrm flipH="1" flipV="1">
              <a:off x="7442200" y="558800"/>
              <a:ext cx="9525" cy="24812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83"/>
            <p:cNvSpPr>
              <a:spLocks noChangeShapeType="1"/>
            </p:cNvSpPr>
            <p:nvPr/>
          </p:nvSpPr>
          <p:spPr bwMode="auto">
            <a:xfrm>
              <a:off x="7442200" y="1058863"/>
              <a:ext cx="11747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92"/>
            <p:cNvSpPr>
              <a:spLocks noChangeShapeType="1"/>
            </p:cNvSpPr>
            <p:nvPr/>
          </p:nvSpPr>
          <p:spPr bwMode="auto">
            <a:xfrm>
              <a:off x="7172325" y="904875"/>
              <a:ext cx="0" cy="215106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1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6861166"/>
                </p:ext>
              </p:extLst>
            </p:nvPr>
          </p:nvGraphicFramePr>
          <p:xfrm>
            <a:off x="6916738" y="3117850"/>
            <a:ext cx="584200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84" name="Equation" r:id="rId27" imgW="482400" imgH="177480" progId="Equation.DSMT4">
                    <p:embed/>
                  </p:oleObj>
                </mc:Choice>
                <mc:Fallback>
                  <p:oleObj name="Equation" r:id="rId27" imgW="482400" imgH="177480" progId="Equation.DSMT4">
                    <p:embed/>
                    <p:pic>
                      <p:nvPicPr>
                        <p:cNvPr id="0" name="Picture 8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6738" y="3117850"/>
                          <a:ext cx="584200" cy="212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" name="Object 9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3803273"/>
                </p:ext>
              </p:extLst>
            </p:nvPr>
          </p:nvGraphicFramePr>
          <p:xfrm>
            <a:off x="6223000" y="3117850"/>
            <a:ext cx="584200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85" name="Equation" r:id="rId29" imgW="482400" imgH="177480" progId="Equation.DSMT4">
                    <p:embed/>
                  </p:oleObj>
                </mc:Choice>
                <mc:Fallback>
                  <p:oleObj name="Equation" r:id="rId29" imgW="482400" imgH="177480" progId="Equation.DSMT4">
                    <p:embed/>
                    <p:pic>
                      <p:nvPicPr>
                        <p:cNvPr id="0" name="Picture 8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3000" y="3117850"/>
                          <a:ext cx="584200" cy="212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" name="Line 99"/>
            <p:cNvSpPr>
              <a:spLocks noChangeShapeType="1"/>
            </p:cNvSpPr>
            <p:nvPr/>
          </p:nvSpPr>
          <p:spPr bwMode="auto">
            <a:xfrm>
              <a:off x="5897563" y="2249488"/>
              <a:ext cx="192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100"/>
            <p:cNvSpPr>
              <a:spLocks noChangeShapeType="1"/>
            </p:cNvSpPr>
            <p:nvPr/>
          </p:nvSpPr>
          <p:spPr bwMode="auto">
            <a:xfrm>
              <a:off x="6089650" y="2211388"/>
              <a:ext cx="0" cy="8826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5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0034231"/>
                </p:ext>
              </p:extLst>
            </p:nvPr>
          </p:nvGraphicFramePr>
          <p:xfrm>
            <a:off x="5681663" y="3117850"/>
            <a:ext cx="584200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86" name="Equation" r:id="rId31" imgW="482400" imgH="177480" progId="Equation.DSMT4">
                    <p:embed/>
                  </p:oleObj>
                </mc:Choice>
                <mc:Fallback>
                  <p:oleObj name="Equation" r:id="rId31" imgW="482400" imgH="177480" progId="Equation.DSMT4">
                    <p:embed/>
                    <p:pic>
                      <p:nvPicPr>
                        <p:cNvPr id="0" name="Picture 8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1663" y="3117850"/>
                          <a:ext cx="584200" cy="212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" name="Freeform 109"/>
            <p:cNvSpPr>
              <a:spLocks/>
            </p:cNvSpPr>
            <p:nvPr/>
          </p:nvSpPr>
          <p:spPr bwMode="auto">
            <a:xfrm>
              <a:off x="4332288" y="1449388"/>
              <a:ext cx="125413" cy="233363"/>
            </a:xfrm>
            <a:custGeom>
              <a:avLst/>
              <a:gdLst>
                <a:gd name="T0" fmla="*/ 0 w 79"/>
                <a:gd name="T1" fmla="*/ 147 h 147"/>
                <a:gd name="T2" fmla="*/ 36 w 79"/>
                <a:gd name="T3" fmla="*/ 71 h 147"/>
                <a:gd name="T4" fmla="*/ 79 w 79"/>
                <a:gd name="T5" fmla="*/ 0 h 147"/>
                <a:gd name="T6" fmla="*/ 0 60000 65536"/>
                <a:gd name="T7" fmla="*/ 0 60000 65536"/>
                <a:gd name="T8" fmla="*/ 0 60000 65536"/>
                <a:gd name="T9" fmla="*/ 0 w 79"/>
                <a:gd name="T10" fmla="*/ 0 h 147"/>
                <a:gd name="T11" fmla="*/ 79 w 79"/>
                <a:gd name="T12" fmla="*/ 147 h 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147">
                  <a:moveTo>
                    <a:pt x="0" y="147"/>
                  </a:moveTo>
                  <a:lnTo>
                    <a:pt x="36" y="71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10"/>
            <p:cNvSpPr>
              <a:spLocks/>
            </p:cNvSpPr>
            <p:nvPr/>
          </p:nvSpPr>
          <p:spPr bwMode="auto">
            <a:xfrm>
              <a:off x="4457700" y="1235075"/>
              <a:ext cx="127000" cy="214313"/>
            </a:xfrm>
            <a:custGeom>
              <a:avLst/>
              <a:gdLst>
                <a:gd name="T0" fmla="*/ 0 w 80"/>
                <a:gd name="T1" fmla="*/ 135 h 135"/>
                <a:gd name="T2" fmla="*/ 36 w 80"/>
                <a:gd name="T3" fmla="*/ 63 h 135"/>
                <a:gd name="T4" fmla="*/ 80 w 80"/>
                <a:gd name="T5" fmla="*/ 0 h 135"/>
                <a:gd name="T6" fmla="*/ 0 60000 65536"/>
                <a:gd name="T7" fmla="*/ 0 60000 65536"/>
                <a:gd name="T8" fmla="*/ 0 60000 65536"/>
                <a:gd name="T9" fmla="*/ 0 w 80"/>
                <a:gd name="T10" fmla="*/ 0 h 135"/>
                <a:gd name="T11" fmla="*/ 80 w 80"/>
                <a:gd name="T12" fmla="*/ 135 h 1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135">
                  <a:moveTo>
                    <a:pt x="0" y="135"/>
                  </a:moveTo>
                  <a:lnTo>
                    <a:pt x="36" y="63"/>
                  </a:lnTo>
                  <a:lnTo>
                    <a:pt x="80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11"/>
            <p:cNvSpPr>
              <a:spLocks/>
            </p:cNvSpPr>
            <p:nvPr/>
          </p:nvSpPr>
          <p:spPr bwMode="auto">
            <a:xfrm>
              <a:off x="4584700" y="1069975"/>
              <a:ext cx="125413" cy="165100"/>
            </a:xfrm>
            <a:custGeom>
              <a:avLst/>
              <a:gdLst>
                <a:gd name="T0" fmla="*/ 0 w 79"/>
                <a:gd name="T1" fmla="*/ 104 h 104"/>
                <a:gd name="T2" fmla="*/ 43 w 79"/>
                <a:gd name="T3" fmla="*/ 50 h 104"/>
                <a:gd name="T4" fmla="*/ 79 w 79"/>
                <a:gd name="T5" fmla="*/ 0 h 104"/>
                <a:gd name="T6" fmla="*/ 0 60000 65536"/>
                <a:gd name="T7" fmla="*/ 0 60000 65536"/>
                <a:gd name="T8" fmla="*/ 0 60000 65536"/>
                <a:gd name="T9" fmla="*/ 0 w 79"/>
                <a:gd name="T10" fmla="*/ 0 h 104"/>
                <a:gd name="T11" fmla="*/ 79 w 79"/>
                <a:gd name="T12" fmla="*/ 104 h 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104">
                  <a:moveTo>
                    <a:pt x="0" y="104"/>
                  </a:moveTo>
                  <a:lnTo>
                    <a:pt x="43" y="50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12"/>
            <p:cNvSpPr>
              <a:spLocks/>
            </p:cNvSpPr>
            <p:nvPr/>
          </p:nvSpPr>
          <p:spPr bwMode="auto">
            <a:xfrm>
              <a:off x="4710113" y="949325"/>
              <a:ext cx="114300" cy="120650"/>
            </a:xfrm>
            <a:custGeom>
              <a:avLst/>
              <a:gdLst>
                <a:gd name="T0" fmla="*/ 0 w 72"/>
                <a:gd name="T1" fmla="*/ 76 h 76"/>
                <a:gd name="T2" fmla="*/ 36 w 72"/>
                <a:gd name="T3" fmla="*/ 34 h 76"/>
                <a:gd name="T4" fmla="*/ 51 w 72"/>
                <a:gd name="T5" fmla="*/ 17 h 76"/>
                <a:gd name="T6" fmla="*/ 72 w 72"/>
                <a:gd name="T7" fmla="*/ 0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"/>
                <a:gd name="T13" fmla="*/ 0 h 76"/>
                <a:gd name="T14" fmla="*/ 72 w 72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" h="76">
                  <a:moveTo>
                    <a:pt x="0" y="76"/>
                  </a:moveTo>
                  <a:lnTo>
                    <a:pt x="36" y="34"/>
                  </a:lnTo>
                  <a:lnTo>
                    <a:pt x="51" y="17"/>
                  </a:lnTo>
                  <a:lnTo>
                    <a:pt x="72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13"/>
            <p:cNvSpPr>
              <a:spLocks/>
            </p:cNvSpPr>
            <p:nvPr/>
          </p:nvSpPr>
          <p:spPr bwMode="auto">
            <a:xfrm>
              <a:off x="4824413" y="895350"/>
              <a:ext cx="125413" cy="53975"/>
            </a:xfrm>
            <a:custGeom>
              <a:avLst/>
              <a:gdLst>
                <a:gd name="T0" fmla="*/ 0 w 79"/>
                <a:gd name="T1" fmla="*/ 34 h 34"/>
                <a:gd name="T2" fmla="*/ 36 w 79"/>
                <a:gd name="T3" fmla="*/ 13 h 34"/>
                <a:gd name="T4" fmla="*/ 79 w 79"/>
                <a:gd name="T5" fmla="*/ 0 h 34"/>
                <a:gd name="T6" fmla="*/ 0 60000 65536"/>
                <a:gd name="T7" fmla="*/ 0 60000 65536"/>
                <a:gd name="T8" fmla="*/ 0 60000 65536"/>
                <a:gd name="T9" fmla="*/ 0 w 79"/>
                <a:gd name="T10" fmla="*/ 0 h 34"/>
                <a:gd name="T11" fmla="*/ 79 w 79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34">
                  <a:moveTo>
                    <a:pt x="0" y="34"/>
                  </a:moveTo>
                  <a:lnTo>
                    <a:pt x="36" y="13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14"/>
            <p:cNvSpPr>
              <a:spLocks/>
            </p:cNvSpPr>
            <p:nvPr/>
          </p:nvSpPr>
          <p:spPr bwMode="auto">
            <a:xfrm>
              <a:off x="4949825" y="895350"/>
              <a:ext cx="127000" cy="14288"/>
            </a:xfrm>
            <a:custGeom>
              <a:avLst/>
              <a:gdLst>
                <a:gd name="T0" fmla="*/ 0 w 80"/>
                <a:gd name="T1" fmla="*/ 0 h 9"/>
                <a:gd name="T2" fmla="*/ 37 w 80"/>
                <a:gd name="T3" fmla="*/ 0 h 9"/>
                <a:gd name="T4" fmla="*/ 80 w 80"/>
                <a:gd name="T5" fmla="*/ 9 h 9"/>
                <a:gd name="T6" fmla="*/ 0 60000 65536"/>
                <a:gd name="T7" fmla="*/ 0 60000 65536"/>
                <a:gd name="T8" fmla="*/ 0 60000 65536"/>
                <a:gd name="T9" fmla="*/ 0 w 80"/>
                <a:gd name="T10" fmla="*/ 0 h 9"/>
                <a:gd name="T11" fmla="*/ 80 w 80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9">
                  <a:moveTo>
                    <a:pt x="0" y="0"/>
                  </a:moveTo>
                  <a:lnTo>
                    <a:pt x="37" y="0"/>
                  </a:lnTo>
                  <a:lnTo>
                    <a:pt x="80" y="9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15"/>
            <p:cNvSpPr>
              <a:spLocks/>
            </p:cNvSpPr>
            <p:nvPr/>
          </p:nvSpPr>
          <p:spPr bwMode="auto">
            <a:xfrm>
              <a:off x="5076825" y="909638"/>
              <a:ext cx="125413" cy="66675"/>
            </a:xfrm>
            <a:custGeom>
              <a:avLst/>
              <a:gdLst>
                <a:gd name="T0" fmla="*/ 0 w 79"/>
                <a:gd name="T1" fmla="*/ 0 h 42"/>
                <a:gd name="T2" fmla="*/ 36 w 79"/>
                <a:gd name="T3" fmla="*/ 17 h 42"/>
                <a:gd name="T4" fmla="*/ 79 w 79"/>
                <a:gd name="T5" fmla="*/ 42 h 42"/>
                <a:gd name="T6" fmla="*/ 0 60000 65536"/>
                <a:gd name="T7" fmla="*/ 0 60000 65536"/>
                <a:gd name="T8" fmla="*/ 0 60000 65536"/>
                <a:gd name="T9" fmla="*/ 0 w 79"/>
                <a:gd name="T10" fmla="*/ 0 h 42"/>
                <a:gd name="T11" fmla="*/ 79 w 79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42">
                  <a:moveTo>
                    <a:pt x="0" y="0"/>
                  </a:moveTo>
                  <a:lnTo>
                    <a:pt x="36" y="17"/>
                  </a:lnTo>
                  <a:lnTo>
                    <a:pt x="79" y="42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16"/>
            <p:cNvSpPr>
              <a:spLocks/>
            </p:cNvSpPr>
            <p:nvPr/>
          </p:nvSpPr>
          <p:spPr bwMode="auto">
            <a:xfrm>
              <a:off x="5203825" y="976313"/>
              <a:ext cx="125413" cy="133350"/>
            </a:xfrm>
            <a:custGeom>
              <a:avLst/>
              <a:gdLst>
                <a:gd name="T0" fmla="*/ 0 w 79"/>
                <a:gd name="T1" fmla="*/ 0 h 84"/>
                <a:gd name="T2" fmla="*/ 22 w 79"/>
                <a:gd name="T3" fmla="*/ 17 h 84"/>
                <a:gd name="T4" fmla="*/ 36 w 79"/>
                <a:gd name="T5" fmla="*/ 38 h 84"/>
                <a:gd name="T6" fmla="*/ 79 w 79"/>
                <a:gd name="T7" fmla="*/ 84 h 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84"/>
                <a:gd name="T14" fmla="*/ 79 w 79"/>
                <a:gd name="T15" fmla="*/ 84 h 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84">
                  <a:moveTo>
                    <a:pt x="0" y="0"/>
                  </a:moveTo>
                  <a:lnTo>
                    <a:pt x="22" y="17"/>
                  </a:lnTo>
                  <a:lnTo>
                    <a:pt x="36" y="38"/>
                  </a:lnTo>
                  <a:lnTo>
                    <a:pt x="79" y="84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17"/>
            <p:cNvSpPr>
              <a:spLocks/>
            </p:cNvSpPr>
            <p:nvPr/>
          </p:nvSpPr>
          <p:spPr bwMode="auto">
            <a:xfrm>
              <a:off x="5327650" y="1109663"/>
              <a:ext cx="127000" cy="179388"/>
            </a:xfrm>
            <a:custGeom>
              <a:avLst/>
              <a:gdLst>
                <a:gd name="T0" fmla="*/ 0 w 80"/>
                <a:gd name="T1" fmla="*/ 0 h 113"/>
                <a:gd name="T2" fmla="*/ 37 w 80"/>
                <a:gd name="T3" fmla="*/ 54 h 113"/>
                <a:gd name="T4" fmla="*/ 80 w 80"/>
                <a:gd name="T5" fmla="*/ 113 h 113"/>
                <a:gd name="T6" fmla="*/ 0 60000 65536"/>
                <a:gd name="T7" fmla="*/ 0 60000 65536"/>
                <a:gd name="T8" fmla="*/ 0 60000 65536"/>
                <a:gd name="T9" fmla="*/ 0 w 80"/>
                <a:gd name="T10" fmla="*/ 0 h 113"/>
                <a:gd name="T11" fmla="*/ 80 w 80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113">
                  <a:moveTo>
                    <a:pt x="0" y="0"/>
                  </a:moveTo>
                  <a:lnTo>
                    <a:pt x="37" y="54"/>
                  </a:lnTo>
                  <a:lnTo>
                    <a:pt x="80" y="113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18"/>
            <p:cNvSpPr>
              <a:spLocks/>
            </p:cNvSpPr>
            <p:nvPr/>
          </p:nvSpPr>
          <p:spPr bwMode="auto">
            <a:xfrm>
              <a:off x="5454650" y="1289050"/>
              <a:ext cx="125413" cy="227013"/>
            </a:xfrm>
            <a:custGeom>
              <a:avLst/>
              <a:gdLst>
                <a:gd name="T0" fmla="*/ 0 w 79"/>
                <a:gd name="T1" fmla="*/ 0 h 143"/>
                <a:gd name="T2" fmla="*/ 21 w 79"/>
                <a:gd name="T3" fmla="*/ 34 h 143"/>
                <a:gd name="T4" fmla="*/ 43 w 79"/>
                <a:gd name="T5" fmla="*/ 67 h 143"/>
                <a:gd name="T6" fmla="*/ 79 w 79"/>
                <a:gd name="T7" fmla="*/ 143 h 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3"/>
                <a:gd name="T14" fmla="*/ 79 w 79"/>
                <a:gd name="T15" fmla="*/ 143 h 1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3">
                  <a:moveTo>
                    <a:pt x="0" y="0"/>
                  </a:moveTo>
                  <a:lnTo>
                    <a:pt x="21" y="34"/>
                  </a:lnTo>
                  <a:lnTo>
                    <a:pt x="43" y="67"/>
                  </a:lnTo>
                  <a:lnTo>
                    <a:pt x="79" y="143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19"/>
            <p:cNvSpPr>
              <a:spLocks/>
            </p:cNvSpPr>
            <p:nvPr/>
          </p:nvSpPr>
          <p:spPr bwMode="auto">
            <a:xfrm>
              <a:off x="5580063" y="1516063"/>
              <a:ext cx="114300" cy="239713"/>
            </a:xfrm>
            <a:custGeom>
              <a:avLst/>
              <a:gdLst>
                <a:gd name="T0" fmla="*/ 0 w 72"/>
                <a:gd name="T1" fmla="*/ 0 h 151"/>
                <a:gd name="T2" fmla="*/ 36 w 72"/>
                <a:gd name="T3" fmla="*/ 75 h 151"/>
                <a:gd name="T4" fmla="*/ 72 w 72"/>
                <a:gd name="T5" fmla="*/ 151 h 151"/>
                <a:gd name="T6" fmla="*/ 0 60000 65536"/>
                <a:gd name="T7" fmla="*/ 0 60000 65536"/>
                <a:gd name="T8" fmla="*/ 0 60000 65536"/>
                <a:gd name="T9" fmla="*/ 0 w 72"/>
                <a:gd name="T10" fmla="*/ 0 h 151"/>
                <a:gd name="T11" fmla="*/ 72 w 72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151">
                  <a:moveTo>
                    <a:pt x="0" y="0"/>
                  </a:moveTo>
                  <a:lnTo>
                    <a:pt x="36" y="75"/>
                  </a:lnTo>
                  <a:lnTo>
                    <a:pt x="72" y="151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20"/>
            <p:cNvSpPr>
              <a:spLocks/>
            </p:cNvSpPr>
            <p:nvPr/>
          </p:nvSpPr>
          <p:spPr bwMode="auto">
            <a:xfrm>
              <a:off x="5694363" y="1755776"/>
              <a:ext cx="122860" cy="243562"/>
            </a:xfrm>
            <a:custGeom>
              <a:avLst/>
              <a:gdLst>
                <a:gd name="T0" fmla="*/ 0 w 80"/>
                <a:gd name="T1" fmla="*/ 0 h 143"/>
                <a:gd name="T2" fmla="*/ 36 w 80"/>
                <a:gd name="T3" fmla="*/ 76 h 143"/>
                <a:gd name="T4" fmla="*/ 58 w 80"/>
                <a:gd name="T5" fmla="*/ 109 h 143"/>
                <a:gd name="T6" fmla="*/ 80 w 80"/>
                <a:gd name="T7" fmla="*/ 143 h 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143"/>
                <a:gd name="T14" fmla="*/ 80 w 80"/>
                <a:gd name="T15" fmla="*/ 143 h 143"/>
                <a:gd name="connsiteX0" fmla="*/ 0 w 9674"/>
                <a:gd name="connsiteY0" fmla="*/ 0 h 10729"/>
                <a:gd name="connsiteX1" fmla="*/ 4500 w 9674"/>
                <a:gd name="connsiteY1" fmla="*/ 5315 h 10729"/>
                <a:gd name="connsiteX2" fmla="*/ 7250 w 9674"/>
                <a:gd name="connsiteY2" fmla="*/ 7622 h 10729"/>
                <a:gd name="connsiteX3" fmla="*/ 9674 w 9674"/>
                <a:gd name="connsiteY3" fmla="*/ 10729 h 1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74" h="10729">
                  <a:moveTo>
                    <a:pt x="0" y="0"/>
                  </a:moveTo>
                  <a:lnTo>
                    <a:pt x="4500" y="5315"/>
                  </a:lnTo>
                  <a:lnTo>
                    <a:pt x="7250" y="7622"/>
                  </a:lnTo>
                  <a:lnTo>
                    <a:pt x="9674" y="10729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21"/>
            <p:cNvSpPr>
              <a:spLocks/>
            </p:cNvSpPr>
            <p:nvPr/>
          </p:nvSpPr>
          <p:spPr bwMode="auto">
            <a:xfrm>
              <a:off x="5809073" y="1972544"/>
              <a:ext cx="137703" cy="189631"/>
            </a:xfrm>
            <a:custGeom>
              <a:avLst/>
              <a:gdLst>
                <a:gd name="T0" fmla="*/ 0 w 79"/>
                <a:gd name="T1" fmla="*/ 0 h 113"/>
                <a:gd name="T2" fmla="*/ 36 w 79"/>
                <a:gd name="T3" fmla="*/ 63 h 113"/>
                <a:gd name="T4" fmla="*/ 57 w 79"/>
                <a:gd name="T5" fmla="*/ 92 h 113"/>
                <a:gd name="T6" fmla="*/ 79 w 79"/>
                <a:gd name="T7" fmla="*/ 113 h 1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13"/>
                <a:gd name="T14" fmla="*/ 79 w 79"/>
                <a:gd name="T15" fmla="*/ 113 h 113"/>
                <a:gd name="connsiteX0" fmla="*/ 980 w 10980"/>
                <a:gd name="connsiteY0" fmla="*/ 571 h 10571"/>
                <a:gd name="connsiteX1" fmla="*/ 5 w 10980"/>
                <a:gd name="connsiteY1" fmla="*/ 60 h 10571"/>
                <a:gd name="connsiteX2" fmla="*/ 5537 w 10980"/>
                <a:gd name="connsiteY2" fmla="*/ 6146 h 10571"/>
                <a:gd name="connsiteX3" fmla="*/ 8195 w 10980"/>
                <a:gd name="connsiteY3" fmla="*/ 8713 h 10571"/>
                <a:gd name="connsiteX4" fmla="*/ 10980 w 10980"/>
                <a:gd name="connsiteY4" fmla="*/ 10571 h 10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80" h="10571">
                  <a:moveTo>
                    <a:pt x="980" y="571"/>
                  </a:moveTo>
                  <a:cubicBezTo>
                    <a:pt x="985" y="631"/>
                    <a:pt x="0" y="0"/>
                    <a:pt x="5" y="60"/>
                  </a:cubicBezTo>
                  <a:lnTo>
                    <a:pt x="5537" y="6146"/>
                  </a:lnTo>
                  <a:lnTo>
                    <a:pt x="8195" y="8713"/>
                  </a:lnTo>
                  <a:lnTo>
                    <a:pt x="10980" y="10571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22"/>
            <p:cNvSpPr>
              <a:spLocks/>
            </p:cNvSpPr>
            <p:nvPr/>
          </p:nvSpPr>
          <p:spPr bwMode="auto">
            <a:xfrm>
              <a:off x="5946775" y="2162175"/>
              <a:ext cx="125413" cy="73025"/>
            </a:xfrm>
            <a:custGeom>
              <a:avLst/>
              <a:gdLst>
                <a:gd name="T0" fmla="*/ 0 w 79"/>
                <a:gd name="T1" fmla="*/ 0 h 46"/>
                <a:gd name="T2" fmla="*/ 22 w 79"/>
                <a:gd name="T3" fmla="*/ 17 h 46"/>
                <a:gd name="T4" fmla="*/ 36 w 79"/>
                <a:gd name="T5" fmla="*/ 34 h 46"/>
                <a:gd name="T6" fmla="*/ 58 w 79"/>
                <a:gd name="T7" fmla="*/ 42 h 46"/>
                <a:gd name="T8" fmla="*/ 79 w 79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"/>
                <a:gd name="T16" fmla="*/ 0 h 46"/>
                <a:gd name="T17" fmla="*/ 79 w 79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" h="46">
                  <a:moveTo>
                    <a:pt x="0" y="0"/>
                  </a:moveTo>
                  <a:lnTo>
                    <a:pt x="22" y="17"/>
                  </a:lnTo>
                  <a:lnTo>
                    <a:pt x="36" y="34"/>
                  </a:lnTo>
                  <a:lnTo>
                    <a:pt x="58" y="42"/>
                  </a:lnTo>
                  <a:lnTo>
                    <a:pt x="79" y="46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23"/>
            <p:cNvSpPr>
              <a:spLocks/>
            </p:cNvSpPr>
            <p:nvPr/>
          </p:nvSpPr>
          <p:spPr bwMode="auto">
            <a:xfrm>
              <a:off x="6072188" y="2168525"/>
              <a:ext cx="127000" cy="66675"/>
            </a:xfrm>
            <a:custGeom>
              <a:avLst/>
              <a:gdLst>
                <a:gd name="T0" fmla="*/ 0 w 80"/>
                <a:gd name="T1" fmla="*/ 42 h 42"/>
                <a:gd name="T2" fmla="*/ 22 w 80"/>
                <a:gd name="T3" fmla="*/ 38 h 42"/>
                <a:gd name="T4" fmla="*/ 36 w 80"/>
                <a:gd name="T5" fmla="*/ 30 h 42"/>
                <a:gd name="T6" fmla="*/ 58 w 80"/>
                <a:gd name="T7" fmla="*/ 17 h 42"/>
                <a:gd name="T8" fmla="*/ 80 w 80"/>
                <a:gd name="T9" fmla="*/ 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42"/>
                <a:gd name="T17" fmla="*/ 80 w 80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42">
                  <a:moveTo>
                    <a:pt x="0" y="42"/>
                  </a:moveTo>
                  <a:lnTo>
                    <a:pt x="22" y="38"/>
                  </a:lnTo>
                  <a:lnTo>
                    <a:pt x="36" y="30"/>
                  </a:lnTo>
                  <a:lnTo>
                    <a:pt x="58" y="17"/>
                  </a:lnTo>
                  <a:lnTo>
                    <a:pt x="80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24"/>
            <p:cNvSpPr>
              <a:spLocks/>
            </p:cNvSpPr>
            <p:nvPr/>
          </p:nvSpPr>
          <p:spPr bwMode="auto">
            <a:xfrm>
              <a:off x="6199188" y="1995488"/>
              <a:ext cx="125413" cy="173038"/>
            </a:xfrm>
            <a:custGeom>
              <a:avLst/>
              <a:gdLst>
                <a:gd name="T0" fmla="*/ 0 w 79"/>
                <a:gd name="T1" fmla="*/ 109 h 109"/>
                <a:gd name="T2" fmla="*/ 21 w 79"/>
                <a:gd name="T3" fmla="*/ 88 h 109"/>
                <a:gd name="T4" fmla="*/ 36 w 79"/>
                <a:gd name="T5" fmla="*/ 63 h 109"/>
                <a:gd name="T6" fmla="*/ 57 w 79"/>
                <a:gd name="T7" fmla="*/ 30 h 109"/>
                <a:gd name="T8" fmla="*/ 79 w 79"/>
                <a:gd name="T9" fmla="*/ 0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"/>
                <a:gd name="T16" fmla="*/ 0 h 109"/>
                <a:gd name="T17" fmla="*/ 79 w 79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" h="109">
                  <a:moveTo>
                    <a:pt x="0" y="109"/>
                  </a:moveTo>
                  <a:lnTo>
                    <a:pt x="21" y="88"/>
                  </a:lnTo>
                  <a:lnTo>
                    <a:pt x="36" y="63"/>
                  </a:lnTo>
                  <a:lnTo>
                    <a:pt x="57" y="30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125"/>
            <p:cNvSpPr>
              <a:spLocks/>
            </p:cNvSpPr>
            <p:nvPr/>
          </p:nvSpPr>
          <p:spPr bwMode="auto">
            <a:xfrm>
              <a:off x="6324600" y="1762125"/>
              <a:ext cx="125413" cy="233363"/>
            </a:xfrm>
            <a:custGeom>
              <a:avLst/>
              <a:gdLst>
                <a:gd name="T0" fmla="*/ 0 w 79"/>
                <a:gd name="T1" fmla="*/ 147 h 147"/>
                <a:gd name="T2" fmla="*/ 22 w 79"/>
                <a:gd name="T3" fmla="*/ 114 h 147"/>
                <a:gd name="T4" fmla="*/ 43 w 79"/>
                <a:gd name="T5" fmla="*/ 76 h 147"/>
                <a:gd name="T6" fmla="*/ 79 w 79"/>
                <a:gd name="T7" fmla="*/ 0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0" y="147"/>
                  </a:moveTo>
                  <a:lnTo>
                    <a:pt x="22" y="114"/>
                  </a:lnTo>
                  <a:lnTo>
                    <a:pt x="43" y="76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126"/>
            <p:cNvSpPr>
              <a:spLocks/>
            </p:cNvSpPr>
            <p:nvPr/>
          </p:nvSpPr>
          <p:spPr bwMode="auto">
            <a:xfrm>
              <a:off x="6450013" y="1522413"/>
              <a:ext cx="114300" cy="239713"/>
            </a:xfrm>
            <a:custGeom>
              <a:avLst/>
              <a:gdLst>
                <a:gd name="T0" fmla="*/ 0 w 72"/>
                <a:gd name="T1" fmla="*/ 151 h 151"/>
                <a:gd name="T2" fmla="*/ 36 w 72"/>
                <a:gd name="T3" fmla="*/ 76 h 151"/>
                <a:gd name="T4" fmla="*/ 72 w 72"/>
                <a:gd name="T5" fmla="*/ 0 h 151"/>
                <a:gd name="T6" fmla="*/ 0 60000 65536"/>
                <a:gd name="T7" fmla="*/ 0 60000 65536"/>
                <a:gd name="T8" fmla="*/ 0 60000 65536"/>
                <a:gd name="T9" fmla="*/ 0 w 72"/>
                <a:gd name="T10" fmla="*/ 0 h 151"/>
                <a:gd name="T11" fmla="*/ 72 w 72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151">
                  <a:moveTo>
                    <a:pt x="0" y="151"/>
                  </a:moveTo>
                  <a:lnTo>
                    <a:pt x="36" y="76"/>
                  </a:lnTo>
                  <a:lnTo>
                    <a:pt x="72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127"/>
            <p:cNvSpPr>
              <a:spLocks/>
            </p:cNvSpPr>
            <p:nvPr/>
          </p:nvSpPr>
          <p:spPr bwMode="auto">
            <a:xfrm>
              <a:off x="6564313" y="1295400"/>
              <a:ext cx="127000" cy="227013"/>
            </a:xfrm>
            <a:custGeom>
              <a:avLst/>
              <a:gdLst>
                <a:gd name="T0" fmla="*/ 0 w 80"/>
                <a:gd name="T1" fmla="*/ 143 h 143"/>
                <a:gd name="T2" fmla="*/ 36 w 80"/>
                <a:gd name="T3" fmla="*/ 67 h 143"/>
                <a:gd name="T4" fmla="*/ 58 w 80"/>
                <a:gd name="T5" fmla="*/ 34 h 143"/>
                <a:gd name="T6" fmla="*/ 80 w 80"/>
                <a:gd name="T7" fmla="*/ 0 h 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143"/>
                <a:gd name="T14" fmla="*/ 80 w 80"/>
                <a:gd name="T15" fmla="*/ 143 h 1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143">
                  <a:moveTo>
                    <a:pt x="0" y="143"/>
                  </a:moveTo>
                  <a:lnTo>
                    <a:pt x="36" y="67"/>
                  </a:lnTo>
                  <a:lnTo>
                    <a:pt x="58" y="34"/>
                  </a:lnTo>
                  <a:lnTo>
                    <a:pt x="80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128"/>
            <p:cNvSpPr>
              <a:spLocks/>
            </p:cNvSpPr>
            <p:nvPr/>
          </p:nvSpPr>
          <p:spPr bwMode="auto">
            <a:xfrm>
              <a:off x="6691313" y="1116013"/>
              <a:ext cx="125413" cy="179388"/>
            </a:xfrm>
            <a:custGeom>
              <a:avLst/>
              <a:gdLst>
                <a:gd name="T0" fmla="*/ 0 w 79"/>
                <a:gd name="T1" fmla="*/ 113 h 113"/>
                <a:gd name="T2" fmla="*/ 36 w 79"/>
                <a:gd name="T3" fmla="*/ 55 h 113"/>
                <a:gd name="T4" fmla="*/ 79 w 79"/>
                <a:gd name="T5" fmla="*/ 0 h 113"/>
                <a:gd name="T6" fmla="*/ 0 60000 65536"/>
                <a:gd name="T7" fmla="*/ 0 60000 65536"/>
                <a:gd name="T8" fmla="*/ 0 60000 65536"/>
                <a:gd name="T9" fmla="*/ 0 w 79"/>
                <a:gd name="T10" fmla="*/ 0 h 113"/>
                <a:gd name="T11" fmla="*/ 79 w 79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113">
                  <a:moveTo>
                    <a:pt x="0" y="113"/>
                  </a:moveTo>
                  <a:lnTo>
                    <a:pt x="36" y="55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29"/>
            <p:cNvSpPr>
              <a:spLocks/>
            </p:cNvSpPr>
            <p:nvPr/>
          </p:nvSpPr>
          <p:spPr bwMode="auto">
            <a:xfrm>
              <a:off x="6816725" y="982663"/>
              <a:ext cx="125413" cy="133350"/>
            </a:xfrm>
            <a:custGeom>
              <a:avLst/>
              <a:gdLst>
                <a:gd name="T0" fmla="*/ 0 w 79"/>
                <a:gd name="T1" fmla="*/ 84 h 84"/>
                <a:gd name="T2" fmla="*/ 36 w 79"/>
                <a:gd name="T3" fmla="*/ 38 h 84"/>
                <a:gd name="T4" fmla="*/ 79 w 79"/>
                <a:gd name="T5" fmla="*/ 0 h 84"/>
                <a:gd name="T6" fmla="*/ 0 60000 65536"/>
                <a:gd name="T7" fmla="*/ 0 60000 65536"/>
                <a:gd name="T8" fmla="*/ 0 60000 65536"/>
                <a:gd name="T9" fmla="*/ 0 w 79"/>
                <a:gd name="T10" fmla="*/ 0 h 84"/>
                <a:gd name="T11" fmla="*/ 79 w 79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84">
                  <a:moveTo>
                    <a:pt x="0" y="84"/>
                  </a:moveTo>
                  <a:lnTo>
                    <a:pt x="36" y="38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30"/>
            <p:cNvSpPr>
              <a:spLocks/>
            </p:cNvSpPr>
            <p:nvPr/>
          </p:nvSpPr>
          <p:spPr bwMode="auto">
            <a:xfrm>
              <a:off x="6942138" y="909638"/>
              <a:ext cx="127000" cy="73025"/>
            </a:xfrm>
            <a:custGeom>
              <a:avLst/>
              <a:gdLst>
                <a:gd name="T0" fmla="*/ 0 w 80"/>
                <a:gd name="T1" fmla="*/ 46 h 46"/>
                <a:gd name="T2" fmla="*/ 36 w 80"/>
                <a:gd name="T3" fmla="*/ 17 h 46"/>
                <a:gd name="T4" fmla="*/ 80 w 80"/>
                <a:gd name="T5" fmla="*/ 0 h 46"/>
                <a:gd name="T6" fmla="*/ 0 60000 65536"/>
                <a:gd name="T7" fmla="*/ 0 60000 65536"/>
                <a:gd name="T8" fmla="*/ 0 60000 65536"/>
                <a:gd name="T9" fmla="*/ 0 w 80"/>
                <a:gd name="T10" fmla="*/ 0 h 46"/>
                <a:gd name="T11" fmla="*/ 80 w 80"/>
                <a:gd name="T12" fmla="*/ 46 h 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46">
                  <a:moveTo>
                    <a:pt x="0" y="46"/>
                  </a:moveTo>
                  <a:lnTo>
                    <a:pt x="36" y="17"/>
                  </a:lnTo>
                  <a:lnTo>
                    <a:pt x="80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31"/>
            <p:cNvSpPr>
              <a:spLocks/>
            </p:cNvSpPr>
            <p:nvPr/>
          </p:nvSpPr>
          <p:spPr bwMode="auto">
            <a:xfrm>
              <a:off x="7069138" y="895350"/>
              <a:ext cx="125413" cy="14288"/>
            </a:xfrm>
            <a:custGeom>
              <a:avLst/>
              <a:gdLst>
                <a:gd name="T0" fmla="*/ 0 w 79"/>
                <a:gd name="T1" fmla="*/ 9 h 9"/>
                <a:gd name="T2" fmla="*/ 36 w 79"/>
                <a:gd name="T3" fmla="*/ 0 h 9"/>
                <a:gd name="T4" fmla="*/ 79 w 79"/>
                <a:gd name="T5" fmla="*/ 0 h 9"/>
                <a:gd name="T6" fmla="*/ 0 60000 65536"/>
                <a:gd name="T7" fmla="*/ 0 60000 65536"/>
                <a:gd name="T8" fmla="*/ 0 60000 65536"/>
                <a:gd name="T9" fmla="*/ 0 w 79"/>
                <a:gd name="T10" fmla="*/ 0 h 9"/>
                <a:gd name="T11" fmla="*/ 79 w 79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9">
                  <a:moveTo>
                    <a:pt x="0" y="9"/>
                  </a:moveTo>
                  <a:lnTo>
                    <a:pt x="36" y="0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32"/>
            <p:cNvSpPr>
              <a:spLocks/>
            </p:cNvSpPr>
            <p:nvPr/>
          </p:nvSpPr>
          <p:spPr bwMode="auto">
            <a:xfrm>
              <a:off x="7194550" y="895350"/>
              <a:ext cx="125413" cy="53975"/>
            </a:xfrm>
            <a:custGeom>
              <a:avLst/>
              <a:gdLst>
                <a:gd name="T0" fmla="*/ 0 w 79"/>
                <a:gd name="T1" fmla="*/ 0 h 34"/>
                <a:gd name="T2" fmla="*/ 36 w 79"/>
                <a:gd name="T3" fmla="*/ 13 h 34"/>
                <a:gd name="T4" fmla="*/ 79 w 79"/>
                <a:gd name="T5" fmla="*/ 34 h 34"/>
                <a:gd name="T6" fmla="*/ 0 60000 65536"/>
                <a:gd name="T7" fmla="*/ 0 60000 65536"/>
                <a:gd name="T8" fmla="*/ 0 60000 65536"/>
                <a:gd name="T9" fmla="*/ 0 w 79"/>
                <a:gd name="T10" fmla="*/ 0 h 34"/>
                <a:gd name="T11" fmla="*/ 79 w 79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34">
                  <a:moveTo>
                    <a:pt x="0" y="0"/>
                  </a:moveTo>
                  <a:lnTo>
                    <a:pt x="36" y="13"/>
                  </a:lnTo>
                  <a:lnTo>
                    <a:pt x="79" y="34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3"/>
            <p:cNvSpPr>
              <a:spLocks/>
            </p:cNvSpPr>
            <p:nvPr/>
          </p:nvSpPr>
          <p:spPr bwMode="auto">
            <a:xfrm>
              <a:off x="7319963" y="949325"/>
              <a:ext cx="127000" cy="112713"/>
            </a:xfrm>
            <a:custGeom>
              <a:avLst/>
              <a:gdLst>
                <a:gd name="T0" fmla="*/ 0 w 80"/>
                <a:gd name="T1" fmla="*/ 0 h 71"/>
                <a:gd name="T2" fmla="*/ 44 w 80"/>
                <a:gd name="T3" fmla="*/ 29 h 71"/>
                <a:gd name="T4" fmla="*/ 80 w 80"/>
                <a:gd name="T5" fmla="*/ 71 h 71"/>
                <a:gd name="T6" fmla="*/ 0 60000 65536"/>
                <a:gd name="T7" fmla="*/ 0 60000 65536"/>
                <a:gd name="T8" fmla="*/ 0 60000 65536"/>
                <a:gd name="T9" fmla="*/ 0 w 80"/>
                <a:gd name="T10" fmla="*/ 0 h 71"/>
                <a:gd name="T11" fmla="*/ 80 w 80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" h="71">
                  <a:moveTo>
                    <a:pt x="0" y="0"/>
                  </a:moveTo>
                  <a:lnTo>
                    <a:pt x="44" y="29"/>
                  </a:lnTo>
                  <a:lnTo>
                    <a:pt x="80" y="71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1" name="Object 2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6757274"/>
                </p:ext>
              </p:extLst>
            </p:nvPr>
          </p:nvGraphicFramePr>
          <p:xfrm>
            <a:off x="7740650" y="1362075"/>
            <a:ext cx="769938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87" name="Equation" r:id="rId33" imgW="393480" imgH="241200" progId="Equation.DSMT4">
                    <p:embed/>
                  </p:oleObj>
                </mc:Choice>
                <mc:Fallback>
                  <p:oleObj name="Equation" r:id="rId33" imgW="393480" imgH="241200" progId="Equation.DSMT4">
                    <p:embed/>
                    <p:pic>
                      <p:nvPicPr>
                        <p:cNvPr id="0" name="Picture 8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0650" y="1362075"/>
                          <a:ext cx="769938" cy="468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2" name="Line 238"/>
            <p:cNvSpPr>
              <a:spLocks noChangeShapeType="1"/>
            </p:cNvSpPr>
            <p:nvPr/>
          </p:nvSpPr>
          <p:spPr bwMode="auto">
            <a:xfrm>
              <a:off x="6410325" y="1831975"/>
              <a:ext cx="12700" cy="12350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" name="Object 93"/>
            <p:cNvGraphicFramePr>
              <a:graphicFrameLocks noChangeAspect="1"/>
            </p:cNvGraphicFramePr>
            <p:nvPr/>
          </p:nvGraphicFramePr>
          <p:xfrm>
            <a:off x="7605485" y="963368"/>
            <a:ext cx="292100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88" name="Equation" r:id="rId35" imgW="241195" imgH="152334" progId="Equation.DSMT4">
                    <p:embed/>
                  </p:oleObj>
                </mc:Choice>
                <mc:Fallback>
                  <p:oleObj name="Equation" r:id="rId35" imgW="241195" imgH="152334" progId="Equation.DSMT4">
                    <p:embed/>
                    <p:pic>
                      <p:nvPicPr>
                        <p:cNvPr id="0" name="Picture 8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05485" y="963368"/>
                          <a:ext cx="292100" cy="1825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4" name="Object 93"/>
            <p:cNvGraphicFramePr>
              <a:graphicFrameLocks noChangeAspect="1"/>
            </p:cNvGraphicFramePr>
            <p:nvPr/>
          </p:nvGraphicFramePr>
          <p:xfrm>
            <a:off x="6612601" y="774369"/>
            <a:ext cx="292100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89" name="Equation" r:id="rId37" imgW="241195" imgH="152334" progId="Equation.DSMT4">
                    <p:embed/>
                  </p:oleObj>
                </mc:Choice>
                <mc:Fallback>
                  <p:oleObj name="Equation" r:id="rId37" imgW="241195" imgH="152334" progId="Equation.DSMT4">
                    <p:embed/>
                    <p:pic>
                      <p:nvPicPr>
                        <p:cNvPr id="0" name="Picture 8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2601" y="774369"/>
                          <a:ext cx="292100" cy="1825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5" name="Object 93"/>
            <p:cNvGraphicFramePr>
              <a:graphicFrameLocks noChangeAspect="1"/>
            </p:cNvGraphicFramePr>
            <p:nvPr/>
          </p:nvGraphicFramePr>
          <p:xfrm>
            <a:off x="5920279" y="1730131"/>
            <a:ext cx="292100" cy="182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0" name="Equation" r:id="rId39" imgW="241195" imgH="152334" progId="Equation.DSMT4">
                    <p:embed/>
                  </p:oleObj>
                </mc:Choice>
                <mc:Fallback>
                  <p:oleObj name="Equation" r:id="rId39" imgW="241195" imgH="152334" progId="Equation.DSMT4">
                    <p:embed/>
                    <p:pic>
                      <p:nvPicPr>
                        <p:cNvPr id="0" name="Picture 8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0279" y="1730131"/>
                          <a:ext cx="292100" cy="1825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6" name="Object 93"/>
            <p:cNvGraphicFramePr>
              <a:graphicFrameLocks noChangeAspect="1"/>
            </p:cNvGraphicFramePr>
            <p:nvPr/>
          </p:nvGraphicFramePr>
          <p:xfrm>
            <a:off x="5519580" y="2154622"/>
            <a:ext cx="292100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1" name="Equation" r:id="rId41" imgW="241195" imgH="152334" progId="Equation.DSMT4">
                    <p:embed/>
                  </p:oleObj>
                </mc:Choice>
                <mc:Fallback>
                  <p:oleObj name="Equation" r:id="rId41" imgW="241195" imgH="152334" progId="Equation.DSMT4">
                    <p:embed/>
                    <p:pic>
                      <p:nvPicPr>
                        <p:cNvPr id="0" name="Picture 8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19580" y="2154622"/>
                          <a:ext cx="292100" cy="1825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7" name="Object 93"/>
            <p:cNvGraphicFramePr>
              <a:graphicFrameLocks noChangeAspect="1"/>
            </p:cNvGraphicFramePr>
            <p:nvPr/>
          </p:nvGraphicFramePr>
          <p:xfrm>
            <a:off x="4864100" y="1224587"/>
            <a:ext cx="340946" cy="288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2" name="Equation" r:id="rId43" imgW="177569" imgH="152202" progId="Equation.DSMT4">
                    <p:embed/>
                  </p:oleObj>
                </mc:Choice>
                <mc:Fallback>
                  <p:oleObj name="Equation" r:id="rId43" imgW="177569" imgH="152202" progId="Equation.DSMT4">
                    <p:embed/>
                    <p:pic>
                      <p:nvPicPr>
                        <p:cNvPr id="0" name="Picture 8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4100" y="1224587"/>
                          <a:ext cx="340946" cy="28830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8" name="Line 99"/>
            <p:cNvSpPr>
              <a:spLocks noChangeShapeType="1"/>
            </p:cNvSpPr>
            <p:nvPr/>
          </p:nvSpPr>
          <p:spPr bwMode="auto">
            <a:xfrm>
              <a:off x="6240025" y="1829132"/>
              <a:ext cx="172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6353299" y="1781299"/>
              <a:ext cx="118753" cy="11875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3816326" y="3885887"/>
            <a:ext cx="4078312" cy="2644013"/>
            <a:chOff x="3822700" y="3885375"/>
            <a:chExt cx="4078312" cy="2644013"/>
          </a:xfrm>
        </p:grpSpPr>
        <p:sp>
          <p:nvSpPr>
            <p:cNvPr id="12388" name="Rectangle 100"/>
            <p:cNvSpPr>
              <a:spLocks noChangeArrowheads="1"/>
            </p:cNvSpPr>
            <p:nvPr/>
          </p:nvSpPr>
          <p:spPr bwMode="auto">
            <a:xfrm>
              <a:off x="3822700" y="4127500"/>
              <a:ext cx="1930400" cy="21082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3" name="Object 23"/>
            <p:cNvGraphicFramePr>
              <a:graphicFrameLocks noChangeAspect="1"/>
            </p:cNvGraphicFramePr>
            <p:nvPr/>
          </p:nvGraphicFramePr>
          <p:xfrm>
            <a:off x="7458075" y="5610225"/>
            <a:ext cx="158750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3" name="Equation" r:id="rId45" imgW="114102" imgH="177492" progId="Equation.DSMT4">
                    <p:embed/>
                  </p:oleObj>
                </mc:Choice>
                <mc:Fallback>
                  <p:oleObj name="Equation" r:id="rId45" imgW="114102" imgH="177492" progId="Equation.DSMT4">
                    <p:embed/>
                    <p:pic>
                      <p:nvPicPr>
                        <p:cNvPr id="0" name="Picture 8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8075" y="5610225"/>
                          <a:ext cx="158750" cy="2873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2" name="Line 24"/>
            <p:cNvSpPr>
              <a:spLocks noChangeShapeType="1"/>
            </p:cNvSpPr>
            <p:nvPr/>
          </p:nvSpPr>
          <p:spPr bwMode="auto">
            <a:xfrm>
              <a:off x="6261100" y="4181475"/>
              <a:ext cx="193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25"/>
            <p:cNvSpPr>
              <a:spLocks noChangeShapeType="1"/>
            </p:cNvSpPr>
            <p:nvPr/>
          </p:nvSpPr>
          <p:spPr bwMode="auto">
            <a:xfrm flipV="1">
              <a:off x="4264025" y="6254750"/>
              <a:ext cx="3149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Text Box 26"/>
            <p:cNvSpPr txBox="1">
              <a:spLocks noChangeArrowheads="1"/>
            </p:cNvSpPr>
            <p:nvPr/>
          </p:nvSpPr>
          <p:spPr bwMode="auto">
            <a:xfrm>
              <a:off x="7454100" y="6018768"/>
              <a:ext cx="282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2326" name="Line 28"/>
            <p:cNvSpPr>
              <a:spLocks noChangeShapeType="1"/>
            </p:cNvSpPr>
            <p:nvPr/>
          </p:nvSpPr>
          <p:spPr bwMode="auto">
            <a:xfrm flipH="1" flipV="1">
              <a:off x="6761163" y="3885375"/>
              <a:ext cx="9525" cy="23653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30"/>
            <p:cNvSpPr>
              <a:spLocks noChangeShapeType="1"/>
            </p:cNvSpPr>
            <p:nvPr/>
          </p:nvSpPr>
          <p:spPr bwMode="auto">
            <a:xfrm>
              <a:off x="6761163" y="4333875"/>
              <a:ext cx="115887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Line 33"/>
            <p:cNvSpPr>
              <a:spLocks noChangeShapeType="1"/>
            </p:cNvSpPr>
            <p:nvPr/>
          </p:nvSpPr>
          <p:spPr bwMode="auto">
            <a:xfrm>
              <a:off x="6453188" y="4181475"/>
              <a:ext cx="0" cy="222726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4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5872208"/>
                </p:ext>
              </p:extLst>
            </p:nvPr>
          </p:nvGraphicFramePr>
          <p:xfrm>
            <a:off x="6200775" y="6316663"/>
            <a:ext cx="581025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4" name="Equation" r:id="rId46" imgW="482400" imgH="177480" progId="Equation.DSMT4">
                    <p:embed/>
                  </p:oleObj>
                </mc:Choice>
                <mc:Fallback>
                  <p:oleObj name="Equation" r:id="rId46" imgW="482400" imgH="177480" progId="Equation.DSMT4">
                    <p:embed/>
                    <p:pic>
                      <p:nvPicPr>
                        <p:cNvPr id="0" name="Picture 8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0775" y="6316663"/>
                          <a:ext cx="581025" cy="212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5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7120302"/>
                </p:ext>
              </p:extLst>
            </p:nvPr>
          </p:nvGraphicFramePr>
          <p:xfrm>
            <a:off x="5472113" y="6316663"/>
            <a:ext cx="581025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5" name="Equation" r:id="rId48" imgW="482400" imgH="177480" progId="Equation.DSMT4">
                    <p:embed/>
                  </p:oleObj>
                </mc:Choice>
                <mc:Fallback>
                  <p:oleObj name="Equation" r:id="rId48" imgW="482400" imgH="177480" progId="Equation.DSMT4">
                    <p:embed/>
                    <p:pic>
                      <p:nvPicPr>
                        <p:cNvPr id="0" name="Picture 8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2113" y="6316663"/>
                          <a:ext cx="581025" cy="2127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32" name="Line 36"/>
            <p:cNvSpPr>
              <a:spLocks noChangeShapeType="1"/>
            </p:cNvSpPr>
            <p:nvPr/>
          </p:nvSpPr>
          <p:spPr bwMode="auto">
            <a:xfrm>
              <a:off x="5762625" y="4333875"/>
              <a:ext cx="0" cy="19208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37"/>
            <p:cNvSpPr>
              <a:spLocks noChangeShapeType="1"/>
            </p:cNvSpPr>
            <p:nvPr/>
          </p:nvSpPr>
          <p:spPr bwMode="auto">
            <a:xfrm>
              <a:off x="3976688" y="4987925"/>
              <a:ext cx="178593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Freeform 39"/>
            <p:cNvSpPr>
              <a:spLocks/>
            </p:cNvSpPr>
            <p:nvPr/>
          </p:nvSpPr>
          <p:spPr bwMode="auto">
            <a:xfrm>
              <a:off x="5775325" y="4764088"/>
              <a:ext cx="112713" cy="214312"/>
            </a:xfrm>
            <a:custGeom>
              <a:avLst/>
              <a:gdLst>
                <a:gd name="T0" fmla="*/ 0 w 71"/>
                <a:gd name="T1" fmla="*/ 135 h 135"/>
                <a:gd name="T2" fmla="*/ 36 w 71"/>
                <a:gd name="T3" fmla="*/ 68 h 135"/>
                <a:gd name="T4" fmla="*/ 71 w 71"/>
                <a:gd name="T5" fmla="*/ 0 h 135"/>
                <a:gd name="T6" fmla="*/ 0 60000 65536"/>
                <a:gd name="T7" fmla="*/ 0 60000 65536"/>
                <a:gd name="T8" fmla="*/ 0 60000 65536"/>
                <a:gd name="T9" fmla="*/ 0 w 71"/>
                <a:gd name="T10" fmla="*/ 0 h 135"/>
                <a:gd name="T11" fmla="*/ 71 w 71"/>
                <a:gd name="T12" fmla="*/ 135 h 1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1" h="135">
                  <a:moveTo>
                    <a:pt x="0" y="135"/>
                  </a:moveTo>
                  <a:lnTo>
                    <a:pt x="36" y="68"/>
                  </a:lnTo>
                  <a:lnTo>
                    <a:pt x="71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Freeform 40"/>
            <p:cNvSpPr>
              <a:spLocks/>
            </p:cNvSpPr>
            <p:nvPr/>
          </p:nvSpPr>
          <p:spPr bwMode="auto">
            <a:xfrm>
              <a:off x="5888038" y="4562475"/>
              <a:ext cx="125412" cy="201613"/>
            </a:xfrm>
            <a:custGeom>
              <a:avLst/>
              <a:gdLst>
                <a:gd name="T0" fmla="*/ 0 w 79"/>
                <a:gd name="T1" fmla="*/ 127 h 127"/>
                <a:gd name="T2" fmla="*/ 36 w 79"/>
                <a:gd name="T3" fmla="*/ 60 h 127"/>
                <a:gd name="T4" fmla="*/ 58 w 79"/>
                <a:gd name="T5" fmla="*/ 30 h 127"/>
                <a:gd name="T6" fmla="*/ 79 w 79"/>
                <a:gd name="T7" fmla="*/ 0 h 1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7"/>
                <a:gd name="T14" fmla="*/ 79 w 79"/>
                <a:gd name="T15" fmla="*/ 127 h 1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7">
                  <a:moveTo>
                    <a:pt x="0" y="127"/>
                  </a:moveTo>
                  <a:lnTo>
                    <a:pt x="36" y="60"/>
                  </a:lnTo>
                  <a:lnTo>
                    <a:pt x="58" y="30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Freeform 41"/>
            <p:cNvSpPr>
              <a:spLocks/>
            </p:cNvSpPr>
            <p:nvPr/>
          </p:nvSpPr>
          <p:spPr bwMode="auto">
            <a:xfrm>
              <a:off x="6013450" y="4400550"/>
              <a:ext cx="125413" cy="161925"/>
            </a:xfrm>
            <a:custGeom>
              <a:avLst/>
              <a:gdLst>
                <a:gd name="T0" fmla="*/ 0 w 79"/>
                <a:gd name="T1" fmla="*/ 102 h 102"/>
                <a:gd name="T2" fmla="*/ 36 w 79"/>
                <a:gd name="T3" fmla="*/ 49 h 102"/>
                <a:gd name="T4" fmla="*/ 79 w 79"/>
                <a:gd name="T5" fmla="*/ 0 h 102"/>
                <a:gd name="T6" fmla="*/ 0 60000 65536"/>
                <a:gd name="T7" fmla="*/ 0 60000 65536"/>
                <a:gd name="T8" fmla="*/ 0 60000 65536"/>
                <a:gd name="T9" fmla="*/ 0 w 79"/>
                <a:gd name="T10" fmla="*/ 0 h 102"/>
                <a:gd name="T11" fmla="*/ 79 w 79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102">
                  <a:moveTo>
                    <a:pt x="0" y="102"/>
                  </a:moveTo>
                  <a:lnTo>
                    <a:pt x="36" y="49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Freeform 42"/>
            <p:cNvSpPr>
              <a:spLocks/>
            </p:cNvSpPr>
            <p:nvPr/>
          </p:nvSpPr>
          <p:spPr bwMode="auto">
            <a:xfrm>
              <a:off x="6138863" y="4281488"/>
              <a:ext cx="125412" cy="119062"/>
            </a:xfrm>
            <a:custGeom>
              <a:avLst/>
              <a:gdLst>
                <a:gd name="T0" fmla="*/ 0 w 79"/>
                <a:gd name="T1" fmla="*/ 75 h 75"/>
                <a:gd name="T2" fmla="*/ 36 w 79"/>
                <a:gd name="T3" fmla="*/ 34 h 75"/>
                <a:gd name="T4" fmla="*/ 79 w 79"/>
                <a:gd name="T5" fmla="*/ 0 h 75"/>
                <a:gd name="T6" fmla="*/ 0 60000 65536"/>
                <a:gd name="T7" fmla="*/ 0 60000 65536"/>
                <a:gd name="T8" fmla="*/ 0 60000 65536"/>
                <a:gd name="T9" fmla="*/ 0 w 79"/>
                <a:gd name="T10" fmla="*/ 0 h 75"/>
                <a:gd name="T11" fmla="*/ 79 w 79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75">
                  <a:moveTo>
                    <a:pt x="0" y="75"/>
                  </a:moveTo>
                  <a:lnTo>
                    <a:pt x="36" y="34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Freeform 43"/>
            <p:cNvSpPr>
              <a:spLocks/>
            </p:cNvSpPr>
            <p:nvPr/>
          </p:nvSpPr>
          <p:spPr bwMode="auto">
            <a:xfrm>
              <a:off x="6264275" y="4216400"/>
              <a:ext cx="125413" cy="65088"/>
            </a:xfrm>
            <a:custGeom>
              <a:avLst/>
              <a:gdLst>
                <a:gd name="T0" fmla="*/ 0 w 79"/>
                <a:gd name="T1" fmla="*/ 41 h 41"/>
                <a:gd name="T2" fmla="*/ 36 w 79"/>
                <a:gd name="T3" fmla="*/ 15 h 41"/>
                <a:gd name="T4" fmla="*/ 79 w 79"/>
                <a:gd name="T5" fmla="*/ 0 h 41"/>
                <a:gd name="T6" fmla="*/ 0 60000 65536"/>
                <a:gd name="T7" fmla="*/ 0 60000 65536"/>
                <a:gd name="T8" fmla="*/ 0 60000 65536"/>
                <a:gd name="T9" fmla="*/ 0 w 79"/>
                <a:gd name="T10" fmla="*/ 0 h 41"/>
                <a:gd name="T11" fmla="*/ 79 w 79"/>
                <a:gd name="T12" fmla="*/ 41 h 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41">
                  <a:moveTo>
                    <a:pt x="0" y="41"/>
                  </a:moveTo>
                  <a:lnTo>
                    <a:pt x="36" y="15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Freeform 44"/>
            <p:cNvSpPr>
              <a:spLocks/>
            </p:cNvSpPr>
            <p:nvPr/>
          </p:nvSpPr>
          <p:spPr bwMode="auto">
            <a:xfrm>
              <a:off x="6389688" y="4205288"/>
              <a:ext cx="125412" cy="11112"/>
            </a:xfrm>
            <a:custGeom>
              <a:avLst/>
              <a:gdLst>
                <a:gd name="T0" fmla="*/ 0 w 79"/>
                <a:gd name="T1" fmla="*/ 7 h 7"/>
                <a:gd name="T2" fmla="*/ 36 w 79"/>
                <a:gd name="T3" fmla="*/ 0 h 7"/>
                <a:gd name="T4" fmla="*/ 79 w 79"/>
                <a:gd name="T5" fmla="*/ 0 h 7"/>
                <a:gd name="T6" fmla="*/ 0 60000 65536"/>
                <a:gd name="T7" fmla="*/ 0 60000 65536"/>
                <a:gd name="T8" fmla="*/ 0 60000 65536"/>
                <a:gd name="T9" fmla="*/ 0 w 79"/>
                <a:gd name="T10" fmla="*/ 0 h 7"/>
                <a:gd name="T11" fmla="*/ 79 w 79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7">
                  <a:moveTo>
                    <a:pt x="0" y="7"/>
                  </a:moveTo>
                  <a:lnTo>
                    <a:pt x="36" y="0"/>
                  </a:lnTo>
                  <a:lnTo>
                    <a:pt x="79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Freeform 45"/>
            <p:cNvSpPr>
              <a:spLocks/>
            </p:cNvSpPr>
            <p:nvPr/>
          </p:nvSpPr>
          <p:spPr bwMode="auto">
            <a:xfrm>
              <a:off x="6515100" y="4205288"/>
              <a:ext cx="125413" cy="47625"/>
            </a:xfrm>
            <a:custGeom>
              <a:avLst/>
              <a:gdLst>
                <a:gd name="T0" fmla="*/ 0 w 79"/>
                <a:gd name="T1" fmla="*/ 0 h 30"/>
                <a:gd name="T2" fmla="*/ 36 w 79"/>
                <a:gd name="T3" fmla="*/ 11 h 30"/>
                <a:gd name="T4" fmla="*/ 79 w 79"/>
                <a:gd name="T5" fmla="*/ 30 h 30"/>
                <a:gd name="T6" fmla="*/ 0 60000 65536"/>
                <a:gd name="T7" fmla="*/ 0 60000 65536"/>
                <a:gd name="T8" fmla="*/ 0 60000 65536"/>
                <a:gd name="T9" fmla="*/ 0 w 79"/>
                <a:gd name="T10" fmla="*/ 0 h 30"/>
                <a:gd name="T11" fmla="*/ 79 w 79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30">
                  <a:moveTo>
                    <a:pt x="0" y="0"/>
                  </a:moveTo>
                  <a:lnTo>
                    <a:pt x="36" y="11"/>
                  </a:lnTo>
                  <a:lnTo>
                    <a:pt x="79" y="3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Freeform 46"/>
            <p:cNvSpPr>
              <a:spLocks/>
            </p:cNvSpPr>
            <p:nvPr/>
          </p:nvSpPr>
          <p:spPr bwMode="auto">
            <a:xfrm>
              <a:off x="6640513" y="4252913"/>
              <a:ext cx="125412" cy="100012"/>
            </a:xfrm>
            <a:custGeom>
              <a:avLst/>
              <a:gdLst>
                <a:gd name="T0" fmla="*/ 0 w 79"/>
                <a:gd name="T1" fmla="*/ 0 h 63"/>
                <a:gd name="T2" fmla="*/ 43 w 79"/>
                <a:gd name="T3" fmla="*/ 26 h 63"/>
                <a:gd name="T4" fmla="*/ 79 w 79"/>
                <a:gd name="T5" fmla="*/ 63 h 63"/>
                <a:gd name="T6" fmla="*/ 0 60000 65536"/>
                <a:gd name="T7" fmla="*/ 0 60000 65536"/>
                <a:gd name="T8" fmla="*/ 0 60000 65536"/>
                <a:gd name="T9" fmla="*/ 0 w 79"/>
                <a:gd name="T10" fmla="*/ 0 h 63"/>
                <a:gd name="T11" fmla="*/ 79 w 79"/>
                <a:gd name="T12" fmla="*/ 63 h 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63">
                  <a:moveTo>
                    <a:pt x="0" y="0"/>
                  </a:moveTo>
                  <a:lnTo>
                    <a:pt x="43" y="26"/>
                  </a:lnTo>
                  <a:lnTo>
                    <a:pt x="79" y="63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04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1681912"/>
                </p:ext>
              </p:extLst>
            </p:nvPr>
          </p:nvGraphicFramePr>
          <p:xfrm>
            <a:off x="7131074" y="4828663"/>
            <a:ext cx="769938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6" name="Equation" r:id="rId50" imgW="393480" imgH="241200" progId="Equation.DSMT4">
                    <p:embed/>
                  </p:oleObj>
                </mc:Choice>
                <mc:Fallback>
                  <p:oleObj name="Equation" r:id="rId50" imgW="393480" imgH="241200" progId="Equation.DSMT4">
                    <p:embed/>
                    <p:pic>
                      <p:nvPicPr>
                        <p:cNvPr id="0" name="Picture 8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1074" y="4828663"/>
                          <a:ext cx="769938" cy="468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8" name="Object 93"/>
            <p:cNvGraphicFramePr>
              <a:graphicFrameLocks noChangeAspect="1"/>
            </p:cNvGraphicFramePr>
            <p:nvPr/>
          </p:nvGraphicFramePr>
          <p:xfrm>
            <a:off x="6985000" y="4239968"/>
            <a:ext cx="292100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7" name="Equation" r:id="rId52" imgW="241195" imgH="152334" progId="Equation.DSMT4">
                    <p:embed/>
                  </p:oleObj>
                </mc:Choice>
                <mc:Fallback>
                  <p:oleObj name="Equation" r:id="rId52" imgW="241195" imgH="152334" progId="Equation.DSMT4">
                    <p:embed/>
                    <p:pic>
                      <p:nvPicPr>
                        <p:cNvPr id="0" name="Picture 8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5000" y="4239968"/>
                          <a:ext cx="292100" cy="1825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9" name="Object 93"/>
            <p:cNvGraphicFramePr>
              <a:graphicFrameLocks noChangeAspect="1"/>
            </p:cNvGraphicFramePr>
            <p:nvPr/>
          </p:nvGraphicFramePr>
          <p:xfrm>
            <a:off x="5894144" y="4083626"/>
            <a:ext cx="292100" cy="182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8" name="Equation" r:id="rId53" imgW="241195" imgH="152334" progId="Equation.DSMT4">
                    <p:embed/>
                  </p:oleObj>
                </mc:Choice>
                <mc:Fallback>
                  <p:oleObj name="Equation" r:id="rId53" imgW="241195" imgH="152334" progId="Equation.DSMT4">
                    <p:embed/>
                    <p:pic>
                      <p:nvPicPr>
                        <p:cNvPr id="0" name="Picture 8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94144" y="4083626"/>
                          <a:ext cx="292100" cy="1825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51"/>
            <p:cNvGraphicFramePr>
              <a:graphicFrameLocks noChangeAspect="1"/>
            </p:cNvGraphicFramePr>
            <p:nvPr/>
          </p:nvGraphicFramePr>
          <p:xfrm>
            <a:off x="4103688" y="4397375"/>
            <a:ext cx="1341437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9" name="Equation" r:id="rId54" imgW="710891" imgH="177723" progId="Equation.DSMT4">
                    <p:embed/>
                  </p:oleObj>
                </mc:Choice>
                <mc:Fallback>
                  <p:oleObj name="Equation" r:id="rId54" imgW="710891" imgH="177723" progId="Equation.DSMT4">
                    <p:embed/>
                    <p:pic>
                      <p:nvPicPr>
                        <p:cNvPr id="0" name="Picture 8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3688" y="4397375"/>
                          <a:ext cx="1341437" cy="338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1" name="Object 93"/>
            <p:cNvGraphicFramePr>
              <a:graphicFrameLocks noChangeAspect="1"/>
            </p:cNvGraphicFramePr>
            <p:nvPr/>
          </p:nvGraphicFramePr>
          <p:xfrm>
            <a:off x="5778764" y="5039388"/>
            <a:ext cx="292100" cy="182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00" name="Equation" r:id="rId56" imgW="241195" imgH="152334" progId="Equation.DSMT4">
                    <p:embed/>
                  </p:oleObj>
                </mc:Choice>
                <mc:Fallback>
                  <p:oleObj name="Equation" r:id="rId56" imgW="241195" imgH="152334" progId="Equation.DSMT4">
                    <p:embed/>
                    <p:pic>
                      <p:nvPicPr>
                        <p:cNvPr id="0" name="Picture 8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78764" y="5039388"/>
                          <a:ext cx="292100" cy="1825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93"/>
            <p:cNvGraphicFramePr>
              <a:graphicFrameLocks noChangeAspect="1"/>
            </p:cNvGraphicFramePr>
            <p:nvPr/>
          </p:nvGraphicFramePr>
          <p:xfrm>
            <a:off x="4602843" y="5049610"/>
            <a:ext cx="292100" cy="182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01" name="Equation" r:id="rId57" imgW="241195" imgH="152334" progId="Equation.DSMT4">
                    <p:embed/>
                  </p:oleObj>
                </mc:Choice>
                <mc:Fallback>
                  <p:oleObj name="Equation" r:id="rId57" imgW="241195" imgH="152334" progId="Equation.DSMT4">
                    <p:embed/>
                    <p:pic>
                      <p:nvPicPr>
                        <p:cNvPr id="0" name="Picture 8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2843" y="5049610"/>
                          <a:ext cx="292100" cy="1825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0" name="Oval 159"/>
            <p:cNvSpPr/>
            <p:nvPr/>
          </p:nvSpPr>
          <p:spPr>
            <a:xfrm>
              <a:off x="5698177" y="4914405"/>
              <a:ext cx="118753" cy="11875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8DD0810-653C-FE34-10EE-BCD9A922DBFD}"/>
              </a:ext>
            </a:extLst>
          </p:cNvPr>
          <p:cNvSpPr/>
          <p:nvPr/>
        </p:nvSpPr>
        <p:spPr>
          <a:xfrm flipV="1">
            <a:off x="231064" y="3560678"/>
            <a:ext cx="8707272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D9C0054-1643-EF9E-70A8-EA4C1F849439}"/>
              </a:ext>
            </a:extLst>
          </p:cNvPr>
          <p:cNvSpPr/>
          <p:nvPr/>
        </p:nvSpPr>
        <p:spPr>
          <a:xfrm>
            <a:off x="484496" y="866633"/>
            <a:ext cx="8284191" cy="557511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4" name="Text Box 97"/>
          <p:cNvSpPr txBox="1">
            <a:spLocks noChangeArrowheads="1"/>
          </p:cNvSpPr>
          <p:nvPr/>
        </p:nvSpPr>
        <p:spPr bwMode="auto">
          <a:xfrm>
            <a:off x="1576635" y="89380"/>
            <a:ext cx="58562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Appendix: Summary of Methods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92896"/>
              </p:ext>
            </p:extLst>
          </p:nvPr>
        </p:nvGraphicFramePr>
        <p:xfrm>
          <a:off x="1814875" y="1491499"/>
          <a:ext cx="1362598" cy="433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4" imgW="838080" imgH="266400" progId="Equation.DSMT4">
                  <p:embed/>
                </p:oleObj>
              </mc:Choice>
              <mc:Fallback>
                <p:oleObj name="Equation" r:id="rId4" imgW="838080" imgH="2664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875" y="1491499"/>
                        <a:ext cx="1362598" cy="433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28991" y="1010653"/>
            <a:ext cx="418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333FF"/>
                </a:solidFill>
              </a:rPr>
              <a:t>Quarter-wave transformer (real load)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128418" y="2450438"/>
            <a:ext cx="4711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333FF"/>
                </a:solidFill>
              </a:rPr>
              <a:t>Quarter-wave transformer (complex load)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61012"/>
              </p:ext>
            </p:extLst>
          </p:nvPr>
        </p:nvGraphicFramePr>
        <p:xfrm>
          <a:off x="2407764" y="3365923"/>
          <a:ext cx="1539508" cy="821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6" imgW="952200" imgH="507960" progId="Equation.DSMT4">
                  <p:embed/>
                </p:oleObj>
              </mc:Choice>
              <mc:Fallback>
                <p:oleObj name="Equation" r:id="rId6" imgW="952200" imgH="50796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764" y="3365923"/>
                        <a:ext cx="1539508" cy="8210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50887" y="292368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(a) Shunt element (susceptance)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858909" y="4543933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(b) Extension line (length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/>
              <a:t>)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475642"/>
              </p:ext>
            </p:extLst>
          </p:nvPr>
        </p:nvGraphicFramePr>
        <p:xfrm>
          <a:off x="2496164" y="5881274"/>
          <a:ext cx="1312071" cy="411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Equation" r:id="rId8" imgW="850680" imgH="266400" progId="Equation.DSMT4">
                  <p:embed/>
                </p:oleObj>
              </mc:Choice>
              <mc:Fallback>
                <p:oleObj name="Equation" r:id="rId8" imgW="850680" imgH="2664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6164" y="5881274"/>
                        <a:ext cx="1312071" cy="4112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791255"/>
              </p:ext>
            </p:extLst>
          </p:nvPr>
        </p:nvGraphicFramePr>
        <p:xfrm>
          <a:off x="2529834" y="5026024"/>
          <a:ext cx="58705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Equation" r:id="rId10" imgW="3619440" imgH="457200" progId="Equation.DSMT4">
                  <p:embed/>
                </p:oleObj>
              </mc:Choice>
              <mc:Fallback>
                <p:oleObj name="Equation" r:id="rId10" imgW="3619440" imgH="4572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9834" y="5026024"/>
                        <a:ext cx="5870575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1511597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BB94F0-2A9D-3E88-C32C-213C8749307B}"/>
              </a:ext>
            </a:extLst>
          </p:cNvPr>
          <p:cNvSpPr/>
          <p:nvPr/>
        </p:nvSpPr>
        <p:spPr>
          <a:xfrm>
            <a:off x="464024" y="996287"/>
            <a:ext cx="8413844" cy="4735773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4" name="Text Box 97"/>
          <p:cNvSpPr txBox="1">
            <a:spLocks noChangeArrowheads="1"/>
          </p:cNvSpPr>
          <p:nvPr/>
        </p:nvSpPr>
        <p:spPr bwMode="auto">
          <a:xfrm>
            <a:off x="1805239" y="137508"/>
            <a:ext cx="58562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Appendix (cont.)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222" y="1552074"/>
            <a:ext cx="2544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3333FF"/>
                </a:solidFill>
              </a:rPr>
              <a:t>Single-Stub Matching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469265"/>
              </p:ext>
            </p:extLst>
          </p:nvPr>
        </p:nvGraphicFramePr>
        <p:xfrm>
          <a:off x="852153" y="2366377"/>
          <a:ext cx="79025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4" imgW="4673520" imgH="507960" progId="Equation.DSMT4">
                  <p:embed/>
                </p:oleObj>
              </mc:Choice>
              <mc:Fallback>
                <p:oleObj name="Equation" r:id="rId4" imgW="4673520" imgH="507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153" y="2366377"/>
                        <a:ext cx="7902575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413009"/>
              </p:ext>
            </p:extLst>
          </p:nvPr>
        </p:nvGraphicFramePr>
        <p:xfrm>
          <a:off x="858838" y="3695700"/>
          <a:ext cx="64484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Equation" r:id="rId6" imgW="3682800" imgH="482400" progId="Equation.DSMT4">
                  <p:embed/>
                </p:oleObj>
              </mc:Choice>
              <mc:Fallback>
                <p:oleObj name="Equation" r:id="rId6" imgW="3682800" imgH="482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3695700"/>
                        <a:ext cx="64484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180209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1790700" y="85725"/>
            <a:ext cx="56530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Quarter-Wave Transformer</a:t>
            </a:r>
          </a:p>
        </p:txBody>
      </p:sp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303212" y="908050"/>
            <a:ext cx="8363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Quarter-Wave Transformer:  </a:t>
            </a:r>
            <a:r>
              <a:rPr lang="en-US" sz="2000" dirty="0">
                <a:solidFill>
                  <a:srgbClr val="0000FF"/>
                </a:solidFill>
              </a:rPr>
              <a:t>First consider a </a:t>
            </a:r>
            <a:r>
              <a:rPr lang="en-US" sz="2000" u="sng" dirty="0">
                <a:solidFill>
                  <a:srgbClr val="0000FF"/>
                </a:solidFill>
              </a:rPr>
              <a:t>real load</a:t>
            </a:r>
            <a:r>
              <a:rPr lang="en-US" sz="2000" dirty="0">
                <a:solidFill>
                  <a:srgbClr val="0000FF"/>
                </a:solidFill>
              </a:rPr>
              <a:t> on a lossless line. </a:t>
            </a:r>
          </a:p>
        </p:txBody>
      </p:sp>
      <p:graphicFrame>
        <p:nvGraphicFramePr>
          <p:cNvPr id="2050" name="Object 69"/>
          <p:cNvGraphicFramePr>
            <a:graphicFrameLocks noChangeAspect="1"/>
          </p:cNvGraphicFramePr>
          <p:nvPr/>
        </p:nvGraphicFramePr>
        <p:xfrm>
          <a:off x="509588" y="4591050"/>
          <a:ext cx="30749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4" imgW="1879600" imgH="508000" progId="Equation.DSMT4">
                  <p:embed/>
                </p:oleObj>
              </mc:Choice>
              <mc:Fallback>
                <p:oleObj name="Equation" r:id="rId4" imgW="1879600" imgH="508000" progId="Equation.DSMT4">
                  <p:embed/>
                  <p:pic>
                    <p:nvPicPr>
                      <p:cNvPr id="0" name="Picture 2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4591050"/>
                        <a:ext cx="307498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644417"/>
              </p:ext>
            </p:extLst>
          </p:nvPr>
        </p:nvGraphicFramePr>
        <p:xfrm>
          <a:off x="4173538" y="4630738"/>
          <a:ext cx="36147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6" imgW="2209680" imgH="482400" progId="Equation.DSMT4">
                  <p:embed/>
                </p:oleObj>
              </mc:Choice>
              <mc:Fallback>
                <p:oleObj name="Equation" r:id="rId6" imgW="2209680" imgH="482400" progId="Equation.DSMT4">
                  <p:embed/>
                  <p:pic>
                    <p:nvPicPr>
                      <p:cNvPr id="0" name="Picture 2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538" y="4630738"/>
                        <a:ext cx="361473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71"/>
          <p:cNvGraphicFramePr>
            <a:graphicFrameLocks noChangeAspect="1"/>
          </p:cNvGraphicFramePr>
          <p:nvPr/>
        </p:nvGraphicFramePr>
        <p:xfrm>
          <a:off x="3670300" y="5749925"/>
          <a:ext cx="10175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8" imgW="622300" imgH="457200" progId="Equation.DSMT4">
                  <p:embed/>
                </p:oleObj>
              </mc:Choice>
              <mc:Fallback>
                <p:oleObj name="Equation" r:id="rId8" imgW="622300" imgH="457200" progId="Equation.DSMT4">
                  <p:embed/>
                  <p:pic>
                    <p:nvPicPr>
                      <p:cNvPr id="0" name="Picture 2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5749925"/>
                        <a:ext cx="1017588" cy="7445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AutoShape 72"/>
          <p:cNvSpPr>
            <a:spLocks noChangeArrowheads="1"/>
          </p:cNvSpPr>
          <p:nvPr/>
        </p:nvSpPr>
        <p:spPr bwMode="auto">
          <a:xfrm>
            <a:off x="2933700" y="5981700"/>
            <a:ext cx="431800" cy="254000"/>
          </a:xfrm>
          <a:prstGeom prst="rightArrow">
            <a:avLst>
              <a:gd name="adj1" fmla="val 50000"/>
              <a:gd name="adj2" fmla="val 425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3" name="Object 73"/>
          <p:cNvGraphicFramePr>
            <a:graphicFrameLocks noChangeAspect="1"/>
          </p:cNvGraphicFramePr>
          <p:nvPr/>
        </p:nvGraphicFramePr>
        <p:xfrm>
          <a:off x="6534150" y="5778600"/>
          <a:ext cx="164306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10" imgW="1002865" imgH="457002" progId="Equation.DSMT4">
                  <p:embed/>
                </p:oleObj>
              </mc:Choice>
              <mc:Fallback>
                <p:oleObj name="Equation" r:id="rId10" imgW="1002865" imgH="457002" progId="Equation.DSMT4">
                  <p:embed/>
                  <p:pic>
                    <p:nvPicPr>
                      <p:cNvPr id="0" name="Picture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5778600"/>
                        <a:ext cx="1643063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Text Box 74"/>
          <p:cNvSpPr txBox="1">
            <a:spLocks noChangeArrowheads="1"/>
          </p:cNvSpPr>
          <p:nvPr/>
        </p:nvSpPr>
        <p:spPr bwMode="auto">
          <a:xfrm>
            <a:off x="5635625" y="59420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533743" y="1570038"/>
            <a:ext cx="5237162" cy="2360914"/>
            <a:chOff x="1533743" y="1570038"/>
            <a:chExt cx="5237162" cy="2360914"/>
          </a:xfrm>
        </p:grpSpPr>
        <p:sp>
          <p:nvSpPr>
            <p:cNvPr id="2061" name="Freeform 38"/>
            <p:cNvSpPr>
              <a:spLocks/>
            </p:cNvSpPr>
            <p:nvPr/>
          </p:nvSpPr>
          <p:spPr bwMode="auto">
            <a:xfrm>
              <a:off x="1562318" y="2302177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Freeform 39"/>
            <p:cNvSpPr>
              <a:spLocks/>
            </p:cNvSpPr>
            <p:nvPr/>
          </p:nvSpPr>
          <p:spPr bwMode="auto">
            <a:xfrm flipV="1">
              <a:off x="1563906" y="2987977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Rectangle 40"/>
            <p:cNvSpPr>
              <a:spLocks noChangeArrowheads="1"/>
            </p:cNvSpPr>
            <p:nvPr/>
          </p:nvSpPr>
          <p:spPr bwMode="auto">
            <a:xfrm>
              <a:off x="5510431" y="2491089"/>
              <a:ext cx="2159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Line 41"/>
            <p:cNvSpPr>
              <a:spLocks noChangeShapeType="1"/>
            </p:cNvSpPr>
            <p:nvPr/>
          </p:nvSpPr>
          <p:spPr bwMode="auto">
            <a:xfrm>
              <a:off x="5624731" y="2300589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42"/>
            <p:cNvSpPr>
              <a:spLocks noChangeShapeType="1"/>
            </p:cNvSpPr>
            <p:nvPr/>
          </p:nvSpPr>
          <p:spPr bwMode="auto">
            <a:xfrm flipH="1">
              <a:off x="5624731" y="2807921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Oval 46"/>
            <p:cNvSpPr>
              <a:spLocks noChangeArrowheads="1"/>
            </p:cNvSpPr>
            <p:nvPr/>
          </p:nvSpPr>
          <p:spPr bwMode="auto">
            <a:xfrm>
              <a:off x="1546443" y="226248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Oval 47"/>
            <p:cNvSpPr>
              <a:spLocks noChangeArrowheads="1"/>
            </p:cNvSpPr>
            <p:nvPr/>
          </p:nvSpPr>
          <p:spPr bwMode="auto">
            <a:xfrm>
              <a:off x="1533743" y="298638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Oval 60"/>
            <p:cNvSpPr>
              <a:spLocks noChangeArrowheads="1"/>
            </p:cNvSpPr>
            <p:nvPr/>
          </p:nvSpPr>
          <p:spPr bwMode="auto">
            <a:xfrm>
              <a:off x="3768943" y="226248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Oval 61"/>
            <p:cNvSpPr>
              <a:spLocks noChangeArrowheads="1"/>
            </p:cNvSpPr>
            <p:nvPr/>
          </p:nvSpPr>
          <p:spPr bwMode="auto">
            <a:xfrm>
              <a:off x="3781643" y="299908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Line 63"/>
            <p:cNvSpPr>
              <a:spLocks noChangeShapeType="1"/>
            </p:cNvSpPr>
            <p:nvPr/>
          </p:nvSpPr>
          <p:spPr bwMode="auto">
            <a:xfrm>
              <a:off x="3818156" y="3219752"/>
              <a:ext cx="0" cy="33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AutoShape 64"/>
            <p:cNvSpPr>
              <a:spLocks noChangeArrowheads="1"/>
            </p:cNvSpPr>
            <p:nvPr/>
          </p:nvSpPr>
          <p:spPr bwMode="auto">
            <a:xfrm>
              <a:off x="3599081" y="3676952"/>
              <a:ext cx="431800" cy="254000"/>
            </a:xfrm>
            <a:prstGeom prst="rightArrow">
              <a:avLst>
                <a:gd name="adj1" fmla="val 50000"/>
                <a:gd name="adj2" fmla="val 425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4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5548461"/>
                </p:ext>
              </p:extLst>
            </p:nvPr>
          </p:nvGraphicFramePr>
          <p:xfrm>
            <a:off x="4244975" y="1570038"/>
            <a:ext cx="942975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1" name="Equation" r:id="rId12" imgW="571320" imgH="228600" progId="Equation.DSMT4">
                    <p:embed/>
                  </p:oleObj>
                </mc:Choice>
                <mc:Fallback>
                  <p:oleObj name="Equation" r:id="rId12" imgW="571320" imgH="228600" progId="Equation.DSMT4">
                    <p:embed/>
                    <p:pic>
                      <p:nvPicPr>
                        <p:cNvPr id="0" name="Picture 2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4975" y="1570038"/>
                          <a:ext cx="942975" cy="379412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5" name="Line 67"/>
            <p:cNvSpPr>
              <a:spLocks noChangeShapeType="1"/>
            </p:cNvSpPr>
            <p:nvPr/>
          </p:nvSpPr>
          <p:spPr bwMode="auto">
            <a:xfrm>
              <a:off x="3780056" y="2089452"/>
              <a:ext cx="180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9" name="Object 348"/>
            <p:cNvGraphicFramePr>
              <a:graphicFrameLocks noChangeAspect="1"/>
            </p:cNvGraphicFramePr>
            <p:nvPr/>
          </p:nvGraphicFramePr>
          <p:xfrm>
            <a:off x="5912068" y="2464101"/>
            <a:ext cx="858837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2" name="Equation" r:id="rId14" imgW="520700" imgH="228600" progId="Equation.DSMT4">
                    <p:embed/>
                  </p:oleObj>
                </mc:Choice>
                <mc:Fallback>
                  <p:oleObj name="Equation" r:id="rId14" imgW="520700" imgH="228600" progId="Equation.DSMT4">
                    <p:embed/>
                    <p:pic>
                      <p:nvPicPr>
                        <p:cNvPr id="0" name="Picture 2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2068" y="2464101"/>
                          <a:ext cx="858837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348"/>
            <p:cNvGraphicFramePr>
              <a:graphicFrameLocks noChangeAspect="1"/>
            </p:cNvGraphicFramePr>
            <p:nvPr/>
          </p:nvGraphicFramePr>
          <p:xfrm>
            <a:off x="4483318" y="2455176"/>
            <a:ext cx="419100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3" name="Equation" r:id="rId16" imgW="253890" imgH="228501" progId="Equation.DSMT4">
                    <p:embed/>
                  </p:oleObj>
                </mc:Choice>
                <mc:Fallback>
                  <p:oleObj name="Equation" r:id="rId16" imgW="253890" imgH="228501" progId="Equation.DSMT4">
                    <p:embed/>
                    <p:pic>
                      <p:nvPicPr>
                        <p:cNvPr id="0" name="Picture 2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3318" y="2455176"/>
                          <a:ext cx="419100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348"/>
            <p:cNvGraphicFramePr>
              <a:graphicFrameLocks noChangeAspect="1"/>
            </p:cNvGraphicFramePr>
            <p:nvPr/>
          </p:nvGraphicFramePr>
          <p:xfrm>
            <a:off x="2449730" y="2483451"/>
            <a:ext cx="31432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4" name="Equation" r:id="rId18" imgW="190500" imgH="228600" progId="Equation.DSMT4">
                    <p:embed/>
                  </p:oleObj>
                </mc:Choice>
                <mc:Fallback>
                  <p:oleObj name="Equation" r:id="rId18" imgW="190500" imgH="228600" progId="Equation.DSMT4">
                    <p:embed/>
                    <p:pic>
                      <p:nvPicPr>
                        <p:cNvPr id="0" name="Picture 2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9730" y="2483451"/>
                          <a:ext cx="314325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48"/>
            <p:cNvGraphicFramePr>
              <a:graphicFrameLocks noChangeAspect="1"/>
            </p:cNvGraphicFramePr>
            <p:nvPr/>
          </p:nvGraphicFramePr>
          <p:xfrm>
            <a:off x="3124418" y="3416601"/>
            <a:ext cx="355600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5" name="Equation" r:id="rId20" imgW="215806" imgH="228501" progId="Equation.DSMT4">
                    <p:embed/>
                  </p:oleObj>
                </mc:Choice>
                <mc:Fallback>
                  <p:oleObj name="Equation" r:id="rId20" imgW="215806" imgH="228501" progId="Equation.DSMT4">
                    <p:embed/>
                    <p:pic>
                      <p:nvPicPr>
                        <p:cNvPr id="0" name="Picture 2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418" y="3416601"/>
                          <a:ext cx="355600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94" name="Object 1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630362"/>
              </p:ext>
            </p:extLst>
          </p:nvPr>
        </p:nvGraphicFramePr>
        <p:xfrm>
          <a:off x="6815138" y="1592263"/>
          <a:ext cx="16446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22" imgW="1257120" imgH="266400" progId="Equation.DSMT4">
                  <p:embed/>
                </p:oleObj>
              </mc:Choice>
              <mc:Fallback>
                <p:oleObj name="Equation" r:id="rId22" imgW="1257120" imgH="266400" progId="Equation.DSMT4">
                  <p:embed/>
                  <p:pic>
                    <p:nvPicPr>
                      <p:cNvPr id="0" name="Picture 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5138" y="1592263"/>
                        <a:ext cx="16446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5" name="Object 147"/>
          <p:cNvGraphicFramePr>
            <a:graphicFrameLocks noChangeAspect="1"/>
          </p:cNvGraphicFramePr>
          <p:nvPr/>
        </p:nvGraphicFramePr>
        <p:xfrm>
          <a:off x="7524047" y="2047158"/>
          <a:ext cx="86995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24" imgW="622030" imgH="228501" progId="Equation.DSMT4">
                  <p:embed/>
                </p:oleObj>
              </mc:Choice>
              <mc:Fallback>
                <p:oleObj name="Equation" r:id="rId24" imgW="622030" imgH="228501" progId="Equation.DSMT4">
                  <p:embed/>
                  <p:pic>
                    <p:nvPicPr>
                      <p:cNvPr id="0" name="Picture 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047" y="2047158"/>
                        <a:ext cx="86995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5"/>
          <p:cNvGraphicFramePr>
            <a:graphicFrameLocks noChangeAspect="1"/>
          </p:cNvGraphicFramePr>
          <p:nvPr/>
        </p:nvGraphicFramePr>
        <p:xfrm>
          <a:off x="3878240" y="4053196"/>
          <a:ext cx="95567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4" imgW="583947" imgH="457002" progId="Equation.DSMT4">
                  <p:embed/>
                </p:oleObj>
              </mc:Choice>
              <mc:Fallback>
                <p:oleObj name="Equation" r:id="rId4" imgW="583947" imgH="457002" progId="Equation.DSMT4">
                  <p:embed/>
                  <p:pic>
                    <p:nvPicPr>
                      <p:cNvPr id="0" name="Picture 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40" y="4053196"/>
                        <a:ext cx="955675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29"/>
          <p:cNvSpPr txBox="1">
            <a:spLocks noChangeArrowheads="1"/>
          </p:cNvSpPr>
          <p:nvPr/>
        </p:nvSpPr>
        <p:spPr bwMode="auto">
          <a:xfrm>
            <a:off x="964184" y="3158273"/>
            <a:ext cx="5693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Set</a:t>
            </a:r>
          </a:p>
        </p:txBody>
      </p:sp>
      <p:graphicFrame>
        <p:nvGraphicFramePr>
          <p:cNvPr id="3075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710984"/>
              </p:ext>
            </p:extLst>
          </p:nvPr>
        </p:nvGraphicFramePr>
        <p:xfrm>
          <a:off x="1648192" y="3504341"/>
          <a:ext cx="8509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6" imgW="520700" imgH="228600" progId="Equation.DSMT4">
                  <p:embed/>
                </p:oleObj>
              </mc:Choice>
              <mc:Fallback>
                <p:oleObj name="Equation" r:id="rId6" imgW="520700" imgH="228600" progId="Equation.DSMT4">
                  <p:embed/>
                  <p:pic>
                    <p:nvPicPr>
                      <p:cNvPr id="0" name="Picture 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192" y="3504341"/>
                        <a:ext cx="850900" cy="3730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 Box 31"/>
          <p:cNvSpPr txBox="1">
            <a:spLocks noChangeArrowheads="1"/>
          </p:cNvSpPr>
          <p:nvPr/>
        </p:nvSpPr>
        <p:spPr bwMode="auto">
          <a:xfrm>
            <a:off x="1350614" y="4975576"/>
            <a:ext cx="16818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This gives us</a:t>
            </a:r>
          </a:p>
        </p:txBody>
      </p:sp>
      <p:graphicFrame>
        <p:nvGraphicFramePr>
          <p:cNvPr id="307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627149"/>
              </p:ext>
            </p:extLst>
          </p:nvPr>
        </p:nvGraphicFramePr>
        <p:xfrm>
          <a:off x="3348038" y="5311775"/>
          <a:ext cx="1773237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8" imgW="837836" imgH="266584" progId="Equation.DSMT4">
                  <p:embed/>
                </p:oleObj>
              </mc:Choice>
              <mc:Fallback>
                <p:oleObj name="Equation" r:id="rId8" imgW="837836" imgH="266584" progId="Equation.DSMT4">
                  <p:embed/>
                  <p:pic>
                    <p:nvPicPr>
                      <p:cNvPr id="0" name="Picture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311775"/>
                        <a:ext cx="1773237" cy="5603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33"/>
          <p:cNvSpPr txBox="1">
            <a:spLocks noChangeArrowheads="1"/>
          </p:cNvSpPr>
          <p:nvPr/>
        </p:nvSpPr>
        <p:spPr bwMode="auto">
          <a:xfrm>
            <a:off x="2761749" y="3990458"/>
            <a:ext cx="926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5929993" y="3854532"/>
            <a:ext cx="2707574" cy="2291938"/>
            <a:chOff x="5929993" y="3854532"/>
            <a:chExt cx="2707574" cy="2291938"/>
          </a:xfrm>
        </p:grpSpPr>
        <p:sp>
          <p:nvSpPr>
            <p:cNvPr id="30" name="Rectangle 29"/>
            <p:cNvSpPr/>
            <p:nvPr/>
          </p:nvSpPr>
          <p:spPr>
            <a:xfrm>
              <a:off x="5929993" y="3854532"/>
              <a:ext cx="2707574" cy="2291938"/>
            </a:xfrm>
            <a:prstGeom prst="rect">
              <a:avLst/>
            </a:prstGeom>
            <a:solidFill>
              <a:srgbClr val="FFD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45294" y="3933794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Example</a:t>
              </a:r>
              <a:r>
                <a:rPr lang="en-US" dirty="0"/>
                <a:t>:</a:t>
              </a:r>
            </a:p>
          </p:txBody>
        </p:sp>
        <p:graphicFrame>
          <p:nvGraphicFramePr>
            <p:cNvPr id="3101" name="Object 25"/>
            <p:cNvGraphicFramePr>
              <a:graphicFrameLocks noChangeAspect="1"/>
            </p:cNvGraphicFramePr>
            <p:nvPr/>
          </p:nvGraphicFramePr>
          <p:xfrm>
            <a:off x="6081816" y="4515512"/>
            <a:ext cx="2472624" cy="1354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0" name="Equation" r:id="rId10" imgW="1892300" imgH="1041400" progId="Equation.DSMT4">
                    <p:embed/>
                  </p:oleObj>
                </mc:Choice>
                <mc:Fallback>
                  <p:oleObj name="Equation" r:id="rId10" imgW="1892300" imgH="1041400" progId="Equation.DSMT4">
                    <p:embed/>
                    <p:pic>
                      <p:nvPicPr>
                        <p:cNvPr id="0" name="Picture 2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1816" y="4515512"/>
                          <a:ext cx="2472624" cy="1354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543050" y="85725"/>
            <a:ext cx="636270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Quarter-Wave Transformer (cont.) 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947630" y="992188"/>
            <a:ext cx="5237162" cy="2361249"/>
            <a:chOff x="1947630" y="992188"/>
            <a:chExt cx="5237162" cy="2361249"/>
          </a:xfrm>
        </p:grpSpPr>
        <p:sp>
          <p:nvSpPr>
            <p:cNvPr id="52" name="Freeform 38"/>
            <p:cNvSpPr>
              <a:spLocks/>
            </p:cNvSpPr>
            <p:nvPr/>
          </p:nvSpPr>
          <p:spPr bwMode="auto">
            <a:xfrm>
              <a:off x="1976205" y="1724662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39"/>
            <p:cNvSpPr>
              <a:spLocks/>
            </p:cNvSpPr>
            <p:nvPr/>
          </p:nvSpPr>
          <p:spPr bwMode="auto">
            <a:xfrm flipV="1">
              <a:off x="1977793" y="2410462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0"/>
            <p:cNvSpPr>
              <a:spLocks noChangeArrowheads="1"/>
            </p:cNvSpPr>
            <p:nvPr/>
          </p:nvSpPr>
          <p:spPr bwMode="auto">
            <a:xfrm>
              <a:off x="5924318" y="1913574"/>
              <a:ext cx="2159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6038618" y="1723074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2"/>
            <p:cNvSpPr>
              <a:spLocks noChangeShapeType="1"/>
            </p:cNvSpPr>
            <p:nvPr/>
          </p:nvSpPr>
          <p:spPr bwMode="auto">
            <a:xfrm flipH="1">
              <a:off x="6038618" y="2218374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Oval 46"/>
            <p:cNvSpPr>
              <a:spLocks noChangeArrowheads="1"/>
            </p:cNvSpPr>
            <p:nvPr/>
          </p:nvSpPr>
          <p:spPr bwMode="auto">
            <a:xfrm>
              <a:off x="1960330" y="1684974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47"/>
            <p:cNvSpPr>
              <a:spLocks noChangeArrowheads="1"/>
            </p:cNvSpPr>
            <p:nvPr/>
          </p:nvSpPr>
          <p:spPr bwMode="auto">
            <a:xfrm>
              <a:off x="1947630" y="2408874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60"/>
            <p:cNvSpPr>
              <a:spLocks noChangeArrowheads="1"/>
            </p:cNvSpPr>
            <p:nvPr/>
          </p:nvSpPr>
          <p:spPr bwMode="auto">
            <a:xfrm>
              <a:off x="4182830" y="1684974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61"/>
            <p:cNvSpPr>
              <a:spLocks noChangeArrowheads="1"/>
            </p:cNvSpPr>
            <p:nvPr/>
          </p:nvSpPr>
          <p:spPr bwMode="auto">
            <a:xfrm>
              <a:off x="4195530" y="2421574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63"/>
            <p:cNvSpPr>
              <a:spLocks noChangeShapeType="1"/>
            </p:cNvSpPr>
            <p:nvPr/>
          </p:nvSpPr>
          <p:spPr bwMode="auto">
            <a:xfrm>
              <a:off x="4232043" y="2642237"/>
              <a:ext cx="0" cy="33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utoShape 64"/>
            <p:cNvSpPr>
              <a:spLocks noChangeArrowheads="1"/>
            </p:cNvSpPr>
            <p:nvPr/>
          </p:nvSpPr>
          <p:spPr bwMode="auto">
            <a:xfrm>
              <a:off x="4012968" y="3099437"/>
              <a:ext cx="431800" cy="254000"/>
            </a:xfrm>
            <a:prstGeom prst="rightArrow">
              <a:avLst>
                <a:gd name="adj1" fmla="val 50000"/>
                <a:gd name="adj2" fmla="val 425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3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5967846"/>
                </p:ext>
              </p:extLst>
            </p:nvPr>
          </p:nvGraphicFramePr>
          <p:xfrm>
            <a:off x="4659313" y="992188"/>
            <a:ext cx="942975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1" name="Equation" r:id="rId12" imgW="571320" imgH="228600" progId="Equation.DSMT4">
                    <p:embed/>
                  </p:oleObj>
                </mc:Choice>
                <mc:Fallback>
                  <p:oleObj name="Equation" r:id="rId12" imgW="571320" imgH="228600" progId="Equation.DSMT4">
                    <p:embed/>
                    <p:pic>
                      <p:nvPicPr>
                        <p:cNvPr id="0" name="Picture 2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9313" y="992188"/>
                          <a:ext cx="942975" cy="379412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Line 67"/>
            <p:cNvSpPr>
              <a:spLocks noChangeShapeType="1"/>
            </p:cNvSpPr>
            <p:nvPr/>
          </p:nvSpPr>
          <p:spPr bwMode="auto">
            <a:xfrm>
              <a:off x="4193943" y="1511937"/>
              <a:ext cx="180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5" name="Object 348"/>
            <p:cNvGraphicFramePr>
              <a:graphicFrameLocks noChangeAspect="1"/>
            </p:cNvGraphicFramePr>
            <p:nvPr/>
          </p:nvGraphicFramePr>
          <p:xfrm>
            <a:off x="6325955" y="1886586"/>
            <a:ext cx="858837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2" name="Equation" r:id="rId14" imgW="520700" imgH="228600" progId="Equation.DSMT4">
                    <p:embed/>
                  </p:oleObj>
                </mc:Choice>
                <mc:Fallback>
                  <p:oleObj name="Equation" r:id="rId14" imgW="520700" imgH="228600" progId="Equation.DSMT4">
                    <p:embed/>
                    <p:pic>
                      <p:nvPicPr>
                        <p:cNvPr id="0" name="Picture 2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5955" y="1886586"/>
                          <a:ext cx="858837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348"/>
            <p:cNvGraphicFramePr>
              <a:graphicFrameLocks noChangeAspect="1"/>
            </p:cNvGraphicFramePr>
            <p:nvPr/>
          </p:nvGraphicFramePr>
          <p:xfrm>
            <a:off x="4897205" y="1877661"/>
            <a:ext cx="419100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3" name="Equation" r:id="rId16" imgW="253890" imgH="228501" progId="Equation.DSMT4">
                    <p:embed/>
                  </p:oleObj>
                </mc:Choice>
                <mc:Fallback>
                  <p:oleObj name="Equation" r:id="rId16" imgW="253890" imgH="228501" progId="Equation.DSMT4">
                    <p:embed/>
                    <p:pic>
                      <p:nvPicPr>
                        <p:cNvPr id="0" name="Picture 2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7205" y="1877661"/>
                          <a:ext cx="419100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348"/>
            <p:cNvGraphicFramePr>
              <a:graphicFrameLocks noChangeAspect="1"/>
            </p:cNvGraphicFramePr>
            <p:nvPr/>
          </p:nvGraphicFramePr>
          <p:xfrm>
            <a:off x="2863617" y="1905936"/>
            <a:ext cx="31432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4" name="Equation" r:id="rId18" imgW="190500" imgH="228600" progId="Equation.DSMT4">
                    <p:embed/>
                  </p:oleObj>
                </mc:Choice>
                <mc:Fallback>
                  <p:oleObj name="Equation" r:id="rId18" imgW="190500" imgH="228600" progId="Equation.DSMT4">
                    <p:embed/>
                    <p:pic>
                      <p:nvPicPr>
                        <p:cNvPr id="0" name="Picture 2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3617" y="1905936"/>
                          <a:ext cx="314325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Object 348"/>
            <p:cNvGraphicFramePr>
              <a:graphicFrameLocks noChangeAspect="1"/>
            </p:cNvGraphicFramePr>
            <p:nvPr/>
          </p:nvGraphicFramePr>
          <p:xfrm>
            <a:off x="3538305" y="2839086"/>
            <a:ext cx="355600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5" name="Equation" r:id="rId20" imgW="215806" imgH="228501" progId="Equation.DSMT4">
                    <p:embed/>
                  </p:oleObj>
                </mc:Choice>
                <mc:Fallback>
                  <p:oleObj name="Equation" r:id="rId20" imgW="215806" imgH="228501" progId="Equation.DSMT4">
                    <p:embed/>
                    <p:pic>
                      <p:nvPicPr>
                        <p:cNvPr id="0" name="Picture 2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8305" y="2839086"/>
                          <a:ext cx="355600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27"/>
          <p:cNvSpPr txBox="1">
            <a:spLocks noChangeArrowheads="1"/>
          </p:cNvSpPr>
          <p:nvPr/>
        </p:nvSpPr>
        <p:spPr bwMode="auto">
          <a:xfrm>
            <a:off x="744594" y="1205616"/>
            <a:ext cx="64187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Next, consider a </a:t>
            </a:r>
            <a:r>
              <a:rPr lang="en-US" sz="2000" u="sng" dirty="0">
                <a:solidFill>
                  <a:srgbClr val="0000FF"/>
                </a:solidFill>
              </a:rPr>
              <a:t>general</a:t>
            </a:r>
            <a:r>
              <a:rPr lang="en-US" sz="2000" dirty="0">
                <a:solidFill>
                  <a:srgbClr val="0000FF"/>
                </a:solidFill>
              </a:rPr>
              <a:t> (complex) load impedance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i="1" baseline="-25000" dirty="0">
                <a:solidFill>
                  <a:srgbClr val="0000FF"/>
                </a:solidFill>
                <a:latin typeface="Times New Roman" pitchFamily="18" charset="0"/>
              </a:rPr>
              <a:t>L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276225" y="85725"/>
            <a:ext cx="86010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 Quarter-Wave Transformer with Complex Load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008188" y="2039938"/>
            <a:ext cx="5868012" cy="804967"/>
            <a:chOff x="2008188" y="2039938"/>
            <a:chExt cx="5868012" cy="804967"/>
          </a:xfrm>
        </p:grpSpPr>
        <p:sp>
          <p:nvSpPr>
            <p:cNvPr id="4123" name="Freeform 5"/>
            <p:cNvSpPr>
              <a:spLocks/>
            </p:cNvSpPr>
            <p:nvPr/>
          </p:nvSpPr>
          <p:spPr bwMode="auto">
            <a:xfrm>
              <a:off x="2036763" y="2079625"/>
              <a:ext cx="4060825" cy="42862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Freeform 6"/>
            <p:cNvSpPr>
              <a:spLocks/>
            </p:cNvSpPr>
            <p:nvPr/>
          </p:nvSpPr>
          <p:spPr bwMode="auto">
            <a:xfrm flipV="1">
              <a:off x="2038351" y="2765425"/>
              <a:ext cx="4060825" cy="42862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8"/>
            <p:cNvSpPr>
              <a:spLocks noChangeShapeType="1"/>
            </p:cNvSpPr>
            <p:nvPr/>
          </p:nvSpPr>
          <p:spPr bwMode="auto">
            <a:xfrm>
              <a:off x="6088543" y="2079046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9"/>
            <p:cNvSpPr>
              <a:spLocks noChangeShapeType="1"/>
            </p:cNvSpPr>
            <p:nvPr/>
          </p:nvSpPr>
          <p:spPr bwMode="auto">
            <a:xfrm flipH="1">
              <a:off x="6099176" y="2577136"/>
              <a:ext cx="0" cy="2444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Oval 10"/>
            <p:cNvSpPr>
              <a:spLocks noChangeArrowheads="1"/>
            </p:cNvSpPr>
            <p:nvPr/>
          </p:nvSpPr>
          <p:spPr bwMode="auto">
            <a:xfrm>
              <a:off x="2020888" y="20399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Oval 11"/>
            <p:cNvSpPr>
              <a:spLocks noChangeArrowheads="1"/>
            </p:cNvSpPr>
            <p:nvPr/>
          </p:nvSpPr>
          <p:spPr bwMode="auto">
            <a:xfrm>
              <a:off x="2008188" y="27638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Oval 28"/>
            <p:cNvSpPr>
              <a:spLocks noChangeArrowheads="1"/>
            </p:cNvSpPr>
            <p:nvPr/>
          </p:nvSpPr>
          <p:spPr bwMode="auto">
            <a:xfrm>
              <a:off x="5745163" y="20399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Oval 29"/>
            <p:cNvSpPr>
              <a:spLocks noChangeArrowheads="1"/>
            </p:cNvSpPr>
            <p:nvPr/>
          </p:nvSpPr>
          <p:spPr bwMode="auto">
            <a:xfrm>
              <a:off x="5748338" y="2768705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1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6010409"/>
                </p:ext>
              </p:extLst>
            </p:nvPr>
          </p:nvGraphicFramePr>
          <p:xfrm>
            <a:off x="6388712" y="2246408"/>
            <a:ext cx="148748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name="Equation" r:id="rId4" imgW="901309" imgH="228501" progId="Equation.DSMT4">
                    <p:embed/>
                  </p:oleObj>
                </mc:Choice>
                <mc:Fallback>
                  <p:oleObj name="Equation" r:id="rId4" imgW="901309" imgH="228501" progId="Equation.DSMT4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88712" y="2246408"/>
                          <a:ext cx="1487488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3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90582"/>
                </p:ext>
              </p:extLst>
            </p:nvPr>
          </p:nvGraphicFramePr>
          <p:xfrm>
            <a:off x="3971351" y="2268251"/>
            <a:ext cx="31432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tion" r:id="rId6" imgW="190500" imgH="228600" progId="Equation.DSMT4">
                    <p:embed/>
                  </p:oleObj>
                </mc:Choice>
                <mc:Fallback>
                  <p:oleObj name="Equation" r:id="rId6" imgW="190500" imgH="228600" progId="Equation.DSMT4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1351" y="2268251"/>
                          <a:ext cx="314325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5" name="Rectangle 7"/>
            <p:cNvSpPr>
              <a:spLocks noChangeArrowheads="1"/>
            </p:cNvSpPr>
            <p:nvPr/>
          </p:nvSpPr>
          <p:spPr bwMode="auto">
            <a:xfrm>
              <a:off x="5984876" y="2258913"/>
              <a:ext cx="2159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88973" y="3966073"/>
            <a:ext cx="3155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discuss two methods: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2698" y="4498210"/>
            <a:ext cx="383310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(a) Shunt element added to load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(b) Extension line added to load</a:t>
            </a:r>
          </a:p>
        </p:txBody>
      </p:sp>
    </p:spTree>
    <p:extLst>
      <p:ext uri="{BB962C8B-B14F-4D97-AF65-F5344CB8AC3E}">
        <p14:creationId xmlns:p14="http://schemas.microsoft.com/office/powerpoint/2010/main" val="108648331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27"/>
          <p:cNvSpPr txBox="1">
            <a:spLocks noChangeArrowheads="1"/>
          </p:cNvSpPr>
          <p:nvPr/>
        </p:nvSpPr>
        <p:spPr bwMode="auto">
          <a:xfrm>
            <a:off x="755612" y="897143"/>
            <a:ext cx="40719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(a) Shunt element added to load</a:t>
            </a:r>
          </a:p>
        </p:txBody>
      </p:sp>
      <p:sp>
        <p:nvSpPr>
          <p:cNvPr id="4107" name="Text Box 61"/>
          <p:cNvSpPr txBox="1">
            <a:spLocks noChangeArrowheads="1"/>
          </p:cNvSpPr>
          <p:nvPr/>
        </p:nvSpPr>
        <p:spPr bwMode="auto">
          <a:xfrm>
            <a:off x="1211241" y="4948367"/>
            <a:ext cx="15392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New model: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1875172" y="4976813"/>
            <a:ext cx="6457712" cy="1429021"/>
            <a:chOff x="2048113" y="4548417"/>
            <a:chExt cx="6457712" cy="1429021"/>
          </a:xfrm>
        </p:grpSpPr>
        <p:sp>
          <p:nvSpPr>
            <p:cNvPr id="4110" name="Freeform 40"/>
            <p:cNvSpPr>
              <a:spLocks/>
            </p:cNvSpPr>
            <p:nvPr/>
          </p:nvSpPr>
          <p:spPr bwMode="auto">
            <a:xfrm>
              <a:off x="2087705" y="5204326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Freeform 41"/>
            <p:cNvSpPr>
              <a:spLocks/>
            </p:cNvSpPr>
            <p:nvPr/>
          </p:nvSpPr>
          <p:spPr bwMode="auto">
            <a:xfrm flipV="1">
              <a:off x="2077513" y="5890126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42"/>
            <p:cNvSpPr>
              <a:spLocks noChangeArrowheads="1"/>
            </p:cNvSpPr>
            <p:nvPr/>
          </p:nvSpPr>
          <p:spPr bwMode="auto">
            <a:xfrm>
              <a:off x="6024801" y="5393238"/>
              <a:ext cx="215900" cy="304800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43"/>
            <p:cNvSpPr>
              <a:spLocks noChangeShapeType="1"/>
            </p:cNvSpPr>
            <p:nvPr/>
          </p:nvSpPr>
          <p:spPr bwMode="auto">
            <a:xfrm>
              <a:off x="6139101" y="5202738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44"/>
            <p:cNvSpPr>
              <a:spLocks noChangeShapeType="1"/>
            </p:cNvSpPr>
            <p:nvPr/>
          </p:nvSpPr>
          <p:spPr bwMode="auto">
            <a:xfrm flipH="1">
              <a:off x="6139101" y="571007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Oval 45"/>
            <p:cNvSpPr>
              <a:spLocks noChangeArrowheads="1"/>
            </p:cNvSpPr>
            <p:nvPr/>
          </p:nvSpPr>
          <p:spPr bwMode="auto">
            <a:xfrm>
              <a:off x="2060813" y="51646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46"/>
            <p:cNvSpPr>
              <a:spLocks noChangeArrowheads="1"/>
            </p:cNvSpPr>
            <p:nvPr/>
          </p:nvSpPr>
          <p:spPr bwMode="auto">
            <a:xfrm>
              <a:off x="2048113" y="58885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Oval 48"/>
            <p:cNvSpPr>
              <a:spLocks noChangeArrowheads="1"/>
            </p:cNvSpPr>
            <p:nvPr/>
          </p:nvSpPr>
          <p:spPr bwMode="auto">
            <a:xfrm>
              <a:off x="4283313" y="51646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Oval 49"/>
            <p:cNvSpPr>
              <a:spLocks noChangeArrowheads="1"/>
            </p:cNvSpPr>
            <p:nvPr/>
          </p:nvSpPr>
          <p:spPr bwMode="auto">
            <a:xfrm>
              <a:off x="4296013" y="5901238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099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8566756"/>
                </p:ext>
              </p:extLst>
            </p:nvPr>
          </p:nvGraphicFramePr>
          <p:xfrm>
            <a:off x="4816379" y="4548417"/>
            <a:ext cx="942975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3" name="Equation" r:id="rId4" imgW="571320" imgH="228600" progId="Equation.DSMT4">
                    <p:embed/>
                  </p:oleObj>
                </mc:Choice>
                <mc:Fallback>
                  <p:oleObj name="Equation" r:id="rId4" imgW="571320" imgH="228600" progId="Equation.DSMT4">
                    <p:embed/>
                    <p:pic>
                      <p:nvPicPr>
                        <p:cNvPr id="0" name="Picture 3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6379" y="4548417"/>
                          <a:ext cx="942975" cy="379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1" name="Line 52"/>
            <p:cNvSpPr>
              <a:spLocks noChangeShapeType="1"/>
            </p:cNvSpPr>
            <p:nvPr/>
          </p:nvSpPr>
          <p:spPr bwMode="auto">
            <a:xfrm>
              <a:off x="4332526" y="4991601"/>
              <a:ext cx="177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" name="Object 348"/>
            <p:cNvGraphicFramePr>
              <a:graphicFrameLocks noChangeAspect="1"/>
            </p:cNvGraphicFramePr>
            <p:nvPr/>
          </p:nvGraphicFramePr>
          <p:xfrm>
            <a:off x="2990850" y="5397500"/>
            <a:ext cx="31432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4" name="Equation" r:id="rId6" imgW="190500" imgH="228600" progId="Equation.DSMT4">
                    <p:embed/>
                  </p:oleObj>
                </mc:Choice>
                <mc:Fallback>
                  <p:oleObj name="Equation" r:id="rId6" imgW="190500" imgH="228600" progId="Equation.DSMT4">
                    <p:embed/>
                    <p:pic>
                      <p:nvPicPr>
                        <p:cNvPr id="0" name="Picture 3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0850" y="5397500"/>
                          <a:ext cx="314325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348"/>
            <p:cNvGraphicFramePr>
              <a:graphicFrameLocks noChangeAspect="1"/>
            </p:cNvGraphicFramePr>
            <p:nvPr/>
          </p:nvGraphicFramePr>
          <p:xfrm>
            <a:off x="4995863" y="5330825"/>
            <a:ext cx="419100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5" name="Equation" r:id="rId8" imgW="253890" imgH="228501" progId="Equation.DSMT4">
                    <p:embed/>
                  </p:oleObj>
                </mc:Choice>
                <mc:Fallback>
                  <p:oleObj name="Equation" r:id="rId8" imgW="253890" imgH="228501" progId="Equation.DSMT4">
                    <p:embed/>
                    <p:pic>
                      <p:nvPicPr>
                        <p:cNvPr id="0" name="Picture 3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5863" y="5330825"/>
                          <a:ext cx="419100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6"/>
            <p:cNvGraphicFramePr>
              <a:graphicFrameLocks noChangeAspect="1"/>
            </p:cNvGraphicFramePr>
            <p:nvPr/>
          </p:nvGraphicFramePr>
          <p:xfrm>
            <a:off x="6470650" y="5359400"/>
            <a:ext cx="2035175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6" name="Equation" r:id="rId10" imgW="1231366" imgH="253890" progId="Equation.DSMT4">
                    <p:embed/>
                  </p:oleObj>
                </mc:Choice>
                <mc:Fallback>
                  <p:oleObj name="Equation" r:id="rId10" imgW="1231366" imgH="253890" progId="Equation.DSMT4">
                    <p:embed/>
                    <p:pic>
                      <p:nvPicPr>
                        <p:cNvPr id="0" name="Picture 3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0650" y="5359400"/>
                          <a:ext cx="2035175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981412"/>
              </p:ext>
            </p:extLst>
          </p:nvPr>
        </p:nvGraphicFramePr>
        <p:xfrm>
          <a:off x="7633791" y="3320461"/>
          <a:ext cx="1028106" cy="37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12" imgW="622080" imgH="228600" progId="Equation.DSMT4">
                  <p:embed/>
                </p:oleObj>
              </mc:Choice>
              <mc:Fallback>
                <p:oleObj name="Equation" r:id="rId12" imgW="622080" imgH="228600" progId="Equation.DSMT4">
                  <p:embed/>
                  <p:pic>
                    <p:nvPicPr>
                      <p:cNvPr id="0" name="Picture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3791" y="3320461"/>
                        <a:ext cx="1028106" cy="3798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3" name="Freeform 5"/>
          <p:cNvSpPr>
            <a:spLocks/>
          </p:cNvSpPr>
          <p:nvPr/>
        </p:nvSpPr>
        <p:spPr bwMode="auto">
          <a:xfrm>
            <a:off x="2036763" y="2123693"/>
            <a:ext cx="4060825" cy="42862"/>
          </a:xfrm>
          <a:custGeom>
            <a:avLst/>
            <a:gdLst>
              <a:gd name="T0" fmla="*/ 0 w 3222"/>
              <a:gd name="T1" fmla="*/ 0 h 1"/>
              <a:gd name="T2" fmla="*/ 3222 w 3222"/>
              <a:gd name="T3" fmla="*/ 0 h 1"/>
              <a:gd name="T4" fmla="*/ 0 60000 65536"/>
              <a:gd name="T5" fmla="*/ 0 60000 65536"/>
              <a:gd name="T6" fmla="*/ 0 w 3222"/>
              <a:gd name="T7" fmla="*/ 0 h 1"/>
              <a:gd name="T8" fmla="*/ 3222 w 32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2" h="1">
                <a:moveTo>
                  <a:pt x="0" y="0"/>
                </a:moveTo>
                <a:lnTo>
                  <a:pt x="322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Freeform 6"/>
          <p:cNvSpPr>
            <a:spLocks/>
          </p:cNvSpPr>
          <p:nvPr/>
        </p:nvSpPr>
        <p:spPr bwMode="auto">
          <a:xfrm flipV="1">
            <a:off x="2038351" y="2809493"/>
            <a:ext cx="4060825" cy="42862"/>
          </a:xfrm>
          <a:custGeom>
            <a:avLst/>
            <a:gdLst>
              <a:gd name="T0" fmla="*/ 0 w 3222"/>
              <a:gd name="T1" fmla="*/ 0 h 1"/>
              <a:gd name="T2" fmla="*/ 3222 w 3222"/>
              <a:gd name="T3" fmla="*/ 0 h 1"/>
              <a:gd name="T4" fmla="*/ 0 60000 65536"/>
              <a:gd name="T5" fmla="*/ 0 60000 65536"/>
              <a:gd name="T6" fmla="*/ 0 w 3222"/>
              <a:gd name="T7" fmla="*/ 0 h 1"/>
              <a:gd name="T8" fmla="*/ 3222 w 32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2" h="1">
                <a:moveTo>
                  <a:pt x="0" y="0"/>
                </a:moveTo>
                <a:lnTo>
                  <a:pt x="322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Line 8"/>
          <p:cNvSpPr>
            <a:spLocks noChangeShapeType="1"/>
          </p:cNvSpPr>
          <p:nvPr/>
        </p:nvSpPr>
        <p:spPr bwMode="auto">
          <a:xfrm>
            <a:off x="6088543" y="2132739"/>
            <a:ext cx="0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7" name="Line 9"/>
          <p:cNvSpPr>
            <a:spLocks noChangeShapeType="1"/>
          </p:cNvSpPr>
          <p:nvPr/>
        </p:nvSpPr>
        <p:spPr bwMode="auto">
          <a:xfrm flipH="1">
            <a:off x="6099176" y="2629438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8" name="Oval 10"/>
          <p:cNvSpPr>
            <a:spLocks noChangeArrowheads="1"/>
          </p:cNvSpPr>
          <p:nvPr/>
        </p:nvSpPr>
        <p:spPr bwMode="auto">
          <a:xfrm>
            <a:off x="2020888" y="2084006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Oval 11"/>
          <p:cNvSpPr>
            <a:spLocks noChangeArrowheads="1"/>
          </p:cNvSpPr>
          <p:nvPr/>
        </p:nvSpPr>
        <p:spPr bwMode="auto">
          <a:xfrm>
            <a:off x="2008188" y="2807906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Oval 13"/>
          <p:cNvSpPr>
            <a:spLocks noChangeArrowheads="1"/>
          </p:cNvSpPr>
          <p:nvPr/>
        </p:nvSpPr>
        <p:spPr bwMode="auto">
          <a:xfrm>
            <a:off x="4243388" y="2084006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Oval 14"/>
          <p:cNvSpPr>
            <a:spLocks noChangeArrowheads="1"/>
          </p:cNvSpPr>
          <p:nvPr/>
        </p:nvSpPr>
        <p:spPr bwMode="auto">
          <a:xfrm>
            <a:off x="4256088" y="2820606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79950"/>
              </p:ext>
            </p:extLst>
          </p:nvPr>
        </p:nvGraphicFramePr>
        <p:xfrm>
          <a:off x="4719638" y="1392238"/>
          <a:ext cx="9413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Equation" r:id="rId14" imgW="571320" imgH="228600" progId="Equation.DSMT4">
                  <p:embed/>
                </p:oleObj>
              </mc:Choice>
              <mc:Fallback>
                <p:oleObj name="Equation" r:id="rId14" imgW="571320" imgH="228600" progId="Equation.DSMT4">
                  <p:embed/>
                  <p:pic>
                    <p:nvPicPr>
                      <p:cNvPr id="0" name="Picture 3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1392238"/>
                        <a:ext cx="941387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4" name="Line 19"/>
          <p:cNvSpPr>
            <a:spLocks noChangeShapeType="1"/>
          </p:cNvSpPr>
          <p:nvPr/>
        </p:nvSpPr>
        <p:spPr bwMode="auto">
          <a:xfrm>
            <a:off x="4292601" y="1910968"/>
            <a:ext cx="151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5" name="Oval 28"/>
          <p:cNvSpPr>
            <a:spLocks noChangeArrowheads="1"/>
          </p:cNvSpPr>
          <p:nvPr/>
        </p:nvSpPr>
        <p:spPr bwMode="auto">
          <a:xfrm>
            <a:off x="5767197" y="2084006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Oval 29"/>
          <p:cNvSpPr>
            <a:spLocks noChangeArrowheads="1"/>
          </p:cNvSpPr>
          <p:nvPr/>
        </p:nvSpPr>
        <p:spPr bwMode="auto">
          <a:xfrm>
            <a:off x="5759355" y="2817431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Line 31"/>
          <p:cNvSpPr>
            <a:spLocks noChangeShapeType="1"/>
          </p:cNvSpPr>
          <p:nvPr/>
        </p:nvSpPr>
        <p:spPr bwMode="auto">
          <a:xfrm flipV="1">
            <a:off x="5802565" y="2126868"/>
            <a:ext cx="0" cy="17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8" name="Line 32"/>
          <p:cNvSpPr>
            <a:spLocks noChangeShapeType="1"/>
          </p:cNvSpPr>
          <p:nvPr/>
        </p:nvSpPr>
        <p:spPr bwMode="auto">
          <a:xfrm flipV="1">
            <a:off x="5803233" y="2609468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9" name="Rectangle 30"/>
          <p:cNvSpPr>
            <a:spLocks noChangeArrowheads="1"/>
          </p:cNvSpPr>
          <p:nvPr/>
        </p:nvSpPr>
        <p:spPr bwMode="auto">
          <a:xfrm>
            <a:off x="5738718" y="2304668"/>
            <a:ext cx="127000" cy="330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Line 34"/>
          <p:cNvSpPr>
            <a:spLocks noChangeShapeType="1"/>
          </p:cNvSpPr>
          <p:nvPr/>
        </p:nvSpPr>
        <p:spPr bwMode="auto">
          <a:xfrm flipV="1">
            <a:off x="4107976" y="2678085"/>
            <a:ext cx="1514902" cy="627798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1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266448"/>
              </p:ext>
            </p:extLst>
          </p:nvPr>
        </p:nvGraphicFramePr>
        <p:xfrm>
          <a:off x="6502901" y="2325938"/>
          <a:ext cx="21828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16" imgW="1320480" imgH="228600" progId="Equation.DSMT4">
                  <p:embed/>
                </p:oleObj>
              </mc:Choice>
              <mc:Fallback>
                <p:oleObj name="Equation" r:id="rId16" imgW="1320480" imgH="228600" progId="Equation.DSMT4">
                  <p:embed/>
                  <p:pic>
                    <p:nvPicPr>
                      <p:cNvPr id="0" name="Picture 3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901" y="2325938"/>
                        <a:ext cx="21828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3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351347"/>
              </p:ext>
            </p:extLst>
          </p:nvPr>
        </p:nvGraphicFramePr>
        <p:xfrm>
          <a:off x="4649060" y="2260218"/>
          <a:ext cx="4191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18" imgW="253890" imgH="228501" progId="Equation.DSMT4">
                  <p:embed/>
                </p:oleObj>
              </mc:Choice>
              <mc:Fallback>
                <p:oleObj name="Equation" r:id="rId18" imgW="253890" imgH="228501" progId="Equation.DSMT4">
                  <p:embed/>
                  <p:pic>
                    <p:nvPicPr>
                      <p:cNvPr id="0" name="Picture 3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060" y="2260218"/>
                        <a:ext cx="4191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3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457481"/>
              </p:ext>
            </p:extLst>
          </p:nvPr>
        </p:nvGraphicFramePr>
        <p:xfrm>
          <a:off x="2990850" y="2279268"/>
          <a:ext cx="3143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20" imgW="190500" imgH="228600" progId="Equation.DSMT4">
                  <p:embed/>
                </p:oleObj>
              </mc:Choice>
              <mc:Fallback>
                <p:oleObj name="Equation" r:id="rId20" imgW="190500" imgH="228600" progId="Equation.DSMT4">
                  <p:embed/>
                  <p:pic>
                    <p:nvPicPr>
                      <p:cNvPr id="0" name="Picture 3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2279268"/>
                        <a:ext cx="3143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470354"/>
              </p:ext>
            </p:extLst>
          </p:nvPr>
        </p:nvGraphicFramePr>
        <p:xfrm>
          <a:off x="5197475" y="2290763"/>
          <a:ext cx="4206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21" imgW="253890" imgH="228501" progId="Equation.DSMT4">
                  <p:embed/>
                </p:oleObj>
              </mc:Choice>
              <mc:Fallback>
                <p:oleObj name="Equation" r:id="rId21" imgW="253890" imgH="228501" progId="Equation.DSMT4">
                  <p:embed/>
                  <p:pic>
                    <p:nvPicPr>
                      <p:cNvPr id="0" name="Picture 3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2290763"/>
                        <a:ext cx="4206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5" name="Rectangle 7"/>
          <p:cNvSpPr>
            <a:spLocks noChangeArrowheads="1"/>
          </p:cNvSpPr>
          <p:nvPr/>
        </p:nvSpPr>
        <p:spPr bwMode="auto">
          <a:xfrm>
            <a:off x="5984876" y="2312606"/>
            <a:ext cx="2159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617029" y="1970839"/>
            <a:ext cx="653142" cy="1055915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090042"/>
              </p:ext>
            </p:extLst>
          </p:nvPr>
        </p:nvGraphicFramePr>
        <p:xfrm>
          <a:off x="6367009" y="1826210"/>
          <a:ext cx="529550" cy="386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23" imgW="330057" imgH="241195" progId="Equation.DSMT4">
                  <p:embed/>
                </p:oleObj>
              </mc:Choice>
              <mc:Fallback>
                <p:oleObj name="Equation" r:id="rId23" imgW="330057" imgH="241195" progId="Equation.DSMT4">
                  <p:embed/>
                  <p:pic>
                    <p:nvPicPr>
                      <p:cNvPr id="0" name="Picture 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009" y="1826210"/>
                        <a:ext cx="529550" cy="3869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460241" y="4383161"/>
            <a:ext cx="836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3333FF"/>
                </a:solidFill>
              </a:rPr>
              <a:t>The shunt element (susceptance) converts the complex load to a real load.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245767" y="3362813"/>
            <a:ext cx="5263316" cy="379830"/>
            <a:chOff x="1245767" y="3362813"/>
            <a:chExt cx="5263316" cy="379830"/>
          </a:xfrm>
        </p:grpSpPr>
        <p:sp>
          <p:nvSpPr>
            <p:cNvPr id="12" name="TextBox 11"/>
            <p:cNvSpPr txBox="1"/>
            <p:nvPr/>
          </p:nvSpPr>
          <p:spPr>
            <a:xfrm>
              <a:off x="1245767" y="3362813"/>
              <a:ext cx="44422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Shunt (parallel) susceptance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i="1" baseline="-25000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dirty="0"/>
                <a:t> is added:</a:t>
              </a:r>
            </a:p>
          </p:txBody>
        </p:sp>
        <p:graphicFrame>
          <p:nvGraphicFramePr>
            <p:cNvPr id="4282" name="Object 1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9283103"/>
                </p:ext>
              </p:extLst>
            </p:nvPr>
          </p:nvGraphicFramePr>
          <p:xfrm>
            <a:off x="5641288" y="3370732"/>
            <a:ext cx="867795" cy="3719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4" name="Equation" r:id="rId25" imgW="533169" imgH="228501" progId="Equation.DSMT4">
                    <p:embed/>
                  </p:oleObj>
                </mc:Choice>
                <mc:Fallback>
                  <p:oleObj name="Equation" r:id="rId25" imgW="533169" imgH="228501" progId="Equation.DSMT4">
                    <p:embed/>
                    <p:pic>
                      <p:nvPicPr>
                        <p:cNvPr id="0" name="Picture 3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1288" y="3370732"/>
                          <a:ext cx="867795" cy="3719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76225" y="85725"/>
            <a:ext cx="86010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 Quarter-Wave Transformer with Complex Load (cont.)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179D6F5-EE14-25F2-58DF-67E18A8EC5A7}"/>
              </a:ext>
            </a:extLst>
          </p:cNvPr>
          <p:cNvCxnSpPr/>
          <p:nvPr/>
        </p:nvCxnSpPr>
        <p:spPr>
          <a:xfrm>
            <a:off x="8447964" y="2743738"/>
            <a:ext cx="0" cy="44504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46632AE-B2A8-0910-DB68-71D669123B01}"/>
              </a:ext>
            </a:extLst>
          </p:cNvPr>
          <p:cNvSpPr txBox="1"/>
          <p:nvPr/>
        </p:nvSpPr>
        <p:spPr>
          <a:xfrm>
            <a:off x="7608229" y="2838619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cancels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F0DBB24-3074-A0F5-4B69-2854551021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072373"/>
              </p:ext>
            </p:extLst>
          </p:nvPr>
        </p:nvGraphicFramePr>
        <p:xfrm>
          <a:off x="3775233" y="3846404"/>
          <a:ext cx="1012509" cy="396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27" imgW="583920" imgH="228600" progId="Equation.DSMT4">
                  <p:embed/>
                </p:oleObj>
              </mc:Choice>
              <mc:Fallback>
                <p:oleObj name="Equation" r:id="rId27" imgW="583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775233" y="3846404"/>
                        <a:ext cx="1012509" cy="39619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957123" y="1031631"/>
            <a:ext cx="70471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Summary of quarter-wave transformer matching method</a:t>
            </a:r>
          </a:p>
        </p:txBody>
      </p:sp>
      <p:graphicFrame>
        <p:nvGraphicFramePr>
          <p:cNvPr id="5122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721190"/>
              </p:ext>
            </p:extLst>
          </p:nvPr>
        </p:nvGraphicFramePr>
        <p:xfrm>
          <a:off x="3475360" y="4973755"/>
          <a:ext cx="201612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4" imgW="952087" imgH="507780" progId="Equation.DSMT4">
                  <p:embed/>
                </p:oleObj>
              </mc:Choice>
              <mc:Fallback>
                <p:oleObj name="Equation" r:id="rId4" imgW="952087" imgH="507780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360" y="4973755"/>
                        <a:ext cx="2016125" cy="10683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625671" y="2527300"/>
            <a:ext cx="5794376" cy="1504232"/>
            <a:chOff x="1685829" y="1985878"/>
            <a:chExt cx="5794376" cy="1504232"/>
          </a:xfrm>
        </p:grpSpPr>
        <p:sp>
          <p:nvSpPr>
            <p:cNvPr id="29" name="Freeform 5"/>
            <p:cNvSpPr>
              <a:spLocks/>
            </p:cNvSpPr>
            <p:nvPr/>
          </p:nvSpPr>
          <p:spPr bwMode="auto">
            <a:xfrm>
              <a:off x="1722355" y="2716997"/>
              <a:ext cx="4060825" cy="42862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6"/>
            <p:cNvSpPr>
              <a:spLocks/>
            </p:cNvSpPr>
            <p:nvPr/>
          </p:nvSpPr>
          <p:spPr bwMode="auto">
            <a:xfrm flipV="1">
              <a:off x="1723943" y="3402797"/>
              <a:ext cx="4060825" cy="42862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5776817" y="2718092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 flipH="1">
              <a:off x="5776817" y="321071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10"/>
            <p:cNvSpPr>
              <a:spLocks noChangeArrowheads="1"/>
            </p:cNvSpPr>
            <p:nvPr/>
          </p:nvSpPr>
          <p:spPr bwMode="auto">
            <a:xfrm>
              <a:off x="1698529" y="267731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1685829" y="340121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13"/>
            <p:cNvSpPr>
              <a:spLocks noChangeArrowheads="1"/>
            </p:cNvSpPr>
            <p:nvPr/>
          </p:nvSpPr>
          <p:spPr bwMode="auto">
            <a:xfrm>
              <a:off x="3921029" y="267731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14"/>
            <p:cNvSpPr>
              <a:spLocks noChangeArrowheads="1"/>
            </p:cNvSpPr>
            <p:nvPr/>
          </p:nvSpPr>
          <p:spPr bwMode="auto">
            <a:xfrm>
              <a:off x="3933729" y="341391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8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1619656"/>
                </p:ext>
              </p:extLst>
            </p:nvPr>
          </p:nvGraphicFramePr>
          <p:xfrm>
            <a:off x="4397208" y="1985878"/>
            <a:ext cx="94297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9" name="Equation" r:id="rId6" imgW="571320" imgH="228600" progId="Equation.DSMT4">
                    <p:embed/>
                  </p:oleObj>
                </mc:Choice>
                <mc:Fallback>
                  <p:oleObj name="Equation" r:id="rId6" imgW="571320" imgH="228600" progId="Equation.DSMT4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7208" y="1985878"/>
                          <a:ext cx="942975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Line 19"/>
            <p:cNvSpPr>
              <a:spLocks noChangeShapeType="1"/>
            </p:cNvSpPr>
            <p:nvPr/>
          </p:nvSpPr>
          <p:spPr bwMode="auto">
            <a:xfrm>
              <a:off x="3970242" y="2504272"/>
              <a:ext cx="1511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>
              <a:off x="5408556" y="267731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29"/>
            <p:cNvSpPr>
              <a:spLocks noChangeArrowheads="1"/>
            </p:cNvSpPr>
            <p:nvPr/>
          </p:nvSpPr>
          <p:spPr bwMode="auto">
            <a:xfrm>
              <a:off x="5425979" y="3410735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1"/>
            <p:cNvSpPr>
              <a:spLocks noChangeShapeType="1"/>
            </p:cNvSpPr>
            <p:nvPr/>
          </p:nvSpPr>
          <p:spPr bwMode="auto">
            <a:xfrm flipV="1">
              <a:off x="5456142" y="2720172"/>
              <a:ext cx="0" cy="177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2"/>
            <p:cNvSpPr>
              <a:spLocks noChangeShapeType="1"/>
            </p:cNvSpPr>
            <p:nvPr/>
          </p:nvSpPr>
          <p:spPr bwMode="auto">
            <a:xfrm flipV="1">
              <a:off x="5468842" y="3202772"/>
              <a:ext cx="0" cy="241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30"/>
            <p:cNvSpPr>
              <a:spLocks noChangeArrowheads="1"/>
            </p:cNvSpPr>
            <p:nvPr/>
          </p:nvSpPr>
          <p:spPr bwMode="auto">
            <a:xfrm>
              <a:off x="5393310" y="2897972"/>
              <a:ext cx="127000" cy="330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6" name="Object 36"/>
            <p:cNvGraphicFramePr>
              <a:graphicFrameLocks noChangeAspect="1"/>
            </p:cNvGraphicFramePr>
            <p:nvPr/>
          </p:nvGraphicFramePr>
          <p:xfrm>
            <a:off x="6053042" y="2894797"/>
            <a:ext cx="1427163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0" name="Equation" r:id="rId8" imgW="863225" imgH="228501" progId="Equation.DSMT4">
                    <p:embed/>
                  </p:oleObj>
                </mc:Choice>
                <mc:Fallback>
                  <p:oleObj name="Equation" r:id="rId8" imgW="863225" imgH="228501" progId="Equation.DSMT4">
                    <p:embed/>
                    <p:pic>
                      <p:nvPicPr>
                        <p:cNvPr id="0" name="Picture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3042" y="2894797"/>
                          <a:ext cx="1427163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348"/>
            <p:cNvGraphicFramePr>
              <a:graphicFrameLocks noChangeAspect="1"/>
            </p:cNvGraphicFramePr>
            <p:nvPr/>
          </p:nvGraphicFramePr>
          <p:xfrm>
            <a:off x="4425854" y="2853522"/>
            <a:ext cx="419100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1" name="Equation" r:id="rId10" imgW="253890" imgH="228501" progId="Equation.DSMT4">
                    <p:embed/>
                  </p:oleObj>
                </mc:Choice>
                <mc:Fallback>
                  <p:oleObj name="Equation" r:id="rId10" imgW="253890" imgH="228501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5854" y="2853522"/>
                          <a:ext cx="419100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348"/>
            <p:cNvGraphicFramePr>
              <a:graphicFrameLocks noChangeAspect="1"/>
            </p:cNvGraphicFramePr>
            <p:nvPr/>
          </p:nvGraphicFramePr>
          <p:xfrm>
            <a:off x="2668491" y="2872572"/>
            <a:ext cx="31432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2" name="Equation" r:id="rId12" imgW="190500" imgH="228600" progId="Equation.DSMT4">
                    <p:embed/>
                  </p:oleObj>
                </mc:Choice>
                <mc:Fallback>
                  <p:oleObj name="Equation" r:id="rId12" imgW="190500" imgH="228600" progId="Equation.DSMT4">
                    <p:embed/>
                    <p:pic>
                      <p:nvPicPr>
                        <p:cNvPr id="0" name="Picture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8491" y="2872572"/>
                          <a:ext cx="314325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5662517" y="2905910"/>
              <a:ext cx="2159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220" name="Object 100"/>
            <p:cNvGraphicFramePr>
              <a:graphicFrameLocks noChangeAspect="1"/>
            </p:cNvGraphicFramePr>
            <p:nvPr/>
          </p:nvGraphicFramePr>
          <p:xfrm>
            <a:off x="5489575" y="2319694"/>
            <a:ext cx="410711" cy="3688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" name="Equation" r:id="rId14" imgW="253890" imgH="228501" progId="Equation.DSMT4">
                    <p:embed/>
                  </p:oleObj>
                </mc:Choice>
                <mc:Fallback>
                  <p:oleObj name="Equation" r:id="rId14" imgW="253890" imgH="228501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9575" y="2319694"/>
                          <a:ext cx="410711" cy="3688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276225" y="85725"/>
            <a:ext cx="86010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 Quarter-Wave Transformer with Complex Load (cont.)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0" y="1624263"/>
            <a:ext cx="4609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3333FF"/>
                </a:solidFill>
              </a:rPr>
              <a:t>(A shunt susceptance is added to the load.)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1092993" y="742947"/>
            <a:ext cx="39036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Realization using a </a:t>
            </a:r>
            <a:r>
              <a:rPr lang="en-US" sz="2000" u="sng" dirty="0">
                <a:solidFill>
                  <a:srgbClr val="0000FF"/>
                </a:solidFill>
              </a:rPr>
              <a:t>shorted stub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6146" name="Object 29"/>
          <p:cNvGraphicFramePr>
            <a:graphicFrameLocks noChangeAspect="1"/>
          </p:cNvGraphicFramePr>
          <p:nvPr/>
        </p:nvGraphicFramePr>
        <p:xfrm>
          <a:off x="3346715" y="5099343"/>
          <a:ext cx="22828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Equation" r:id="rId4" imgW="1384300" imgH="254000" progId="Equation.DSMT4">
                  <p:embed/>
                </p:oleObj>
              </mc:Choice>
              <mc:Fallback>
                <p:oleObj name="Equation" r:id="rId4" imgW="1384300" imgH="254000" progId="Equation.DSMT4">
                  <p:embed/>
                  <p:pic>
                    <p:nvPicPr>
                      <p:cNvPr id="0" name="Picture 2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715" y="5099343"/>
                        <a:ext cx="22828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34"/>
          <p:cNvSpPr txBox="1">
            <a:spLocks noChangeArrowheads="1"/>
          </p:cNvSpPr>
          <p:nvPr/>
        </p:nvSpPr>
        <p:spPr bwMode="auto">
          <a:xfrm>
            <a:off x="1147895" y="1273347"/>
            <a:ext cx="6827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(An open-circuited stub could also be used as the shunt element.)</a:t>
            </a:r>
          </a:p>
        </p:txBody>
      </p:sp>
      <p:graphicFrame>
        <p:nvGraphicFramePr>
          <p:cNvPr id="6148" name="Object 35"/>
          <p:cNvGraphicFramePr>
            <a:graphicFrameLocks noChangeAspect="1"/>
          </p:cNvGraphicFramePr>
          <p:nvPr/>
        </p:nvGraphicFramePr>
        <p:xfrm>
          <a:off x="319353" y="5099343"/>
          <a:ext cx="21780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Equation" r:id="rId6" imgW="1320227" imgH="253890" progId="Equation.DSMT4">
                  <p:embed/>
                </p:oleObj>
              </mc:Choice>
              <mc:Fallback>
                <p:oleObj name="Equation" r:id="rId6" imgW="1320227" imgH="253890" progId="Equation.DSMT4">
                  <p:embed/>
                  <p:pic>
                    <p:nvPicPr>
                      <p:cNvPr id="0" name="Picture 2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53" y="5099343"/>
                        <a:ext cx="21780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ight Arrow 30"/>
          <p:cNvSpPr/>
          <p:nvPr/>
        </p:nvSpPr>
        <p:spPr>
          <a:xfrm>
            <a:off x="2654565" y="5183480"/>
            <a:ext cx="393700" cy="254000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360907"/>
              </p:ext>
            </p:extLst>
          </p:nvPr>
        </p:nvGraphicFramePr>
        <p:xfrm>
          <a:off x="2511425" y="6019800"/>
          <a:ext cx="22685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Equation" r:id="rId8" imgW="1282680" imgH="253800" progId="Equation.DSMT4">
                  <p:embed/>
                </p:oleObj>
              </mc:Choice>
              <mc:Fallback>
                <p:oleObj name="Equation" r:id="rId8" imgW="1282680" imgH="253800" progId="Equation.DSMT4">
                  <p:embed/>
                  <p:pic>
                    <p:nvPicPr>
                      <p:cNvPr id="0" name="Picture 2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425" y="6019800"/>
                        <a:ext cx="226853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73934" y="6026347"/>
            <a:ext cx="2093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38" name="Right Arrow 37"/>
          <p:cNvSpPr/>
          <p:nvPr/>
        </p:nvSpPr>
        <p:spPr>
          <a:xfrm>
            <a:off x="5944801" y="5183480"/>
            <a:ext cx="393700" cy="254000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306" name="Object 162"/>
          <p:cNvGraphicFramePr>
            <a:graphicFrameLocks noChangeAspect="1"/>
          </p:cNvGraphicFramePr>
          <p:nvPr/>
        </p:nvGraphicFramePr>
        <p:xfrm>
          <a:off x="6612873" y="5108608"/>
          <a:ext cx="2079282" cy="403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Equation" r:id="rId10" imgW="1307532" imgH="253890" progId="Equation.DSMT4">
                  <p:embed/>
                </p:oleObj>
              </mc:Choice>
              <mc:Fallback>
                <p:oleObj name="Equation" r:id="rId10" imgW="1307532" imgH="253890" progId="Equation.DSMT4">
                  <p:embed/>
                  <p:pic>
                    <p:nvPicPr>
                      <p:cNvPr id="0" name="Picture 2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2873" y="5108608"/>
                        <a:ext cx="2079282" cy="403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07" name="Object 163"/>
          <p:cNvGraphicFramePr>
            <a:graphicFrameLocks noChangeAspect="1"/>
          </p:cNvGraphicFramePr>
          <p:nvPr/>
        </p:nvGraphicFramePr>
        <p:xfrm>
          <a:off x="5659504" y="5890663"/>
          <a:ext cx="2327226" cy="739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Equation" r:id="rId12" imgW="1358310" imgH="431613" progId="Equation.DSMT4">
                  <p:embed/>
                </p:oleObj>
              </mc:Choice>
              <mc:Fallback>
                <p:oleObj name="Equation" r:id="rId12" imgW="1358310" imgH="431613" progId="Equation.DSMT4">
                  <p:embed/>
                  <p:pic>
                    <p:nvPicPr>
                      <p:cNvPr id="0" name="Picture 2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9504" y="5890663"/>
                        <a:ext cx="2327226" cy="73949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ight Arrow 39"/>
          <p:cNvSpPr/>
          <p:nvPr/>
        </p:nvSpPr>
        <p:spPr>
          <a:xfrm>
            <a:off x="4916923" y="6129897"/>
            <a:ext cx="393700" cy="254000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5" name="Freeform 7"/>
          <p:cNvSpPr>
            <a:spLocks/>
          </p:cNvSpPr>
          <p:nvPr/>
        </p:nvSpPr>
        <p:spPr bwMode="auto">
          <a:xfrm>
            <a:off x="1902588" y="2569529"/>
            <a:ext cx="4060825" cy="42862"/>
          </a:xfrm>
          <a:custGeom>
            <a:avLst/>
            <a:gdLst>
              <a:gd name="T0" fmla="*/ 0 w 3222"/>
              <a:gd name="T1" fmla="*/ 0 h 1"/>
              <a:gd name="T2" fmla="*/ 3222 w 3222"/>
              <a:gd name="T3" fmla="*/ 0 h 1"/>
              <a:gd name="T4" fmla="*/ 0 60000 65536"/>
              <a:gd name="T5" fmla="*/ 0 60000 65536"/>
              <a:gd name="T6" fmla="*/ 0 w 3222"/>
              <a:gd name="T7" fmla="*/ 0 h 1"/>
              <a:gd name="T8" fmla="*/ 3222 w 32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2" h="1">
                <a:moveTo>
                  <a:pt x="0" y="0"/>
                </a:moveTo>
                <a:lnTo>
                  <a:pt x="322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Freeform 8"/>
          <p:cNvSpPr>
            <a:spLocks/>
          </p:cNvSpPr>
          <p:nvPr/>
        </p:nvSpPr>
        <p:spPr bwMode="auto">
          <a:xfrm flipV="1">
            <a:off x="1904176" y="3255329"/>
            <a:ext cx="4060825" cy="42862"/>
          </a:xfrm>
          <a:custGeom>
            <a:avLst/>
            <a:gdLst>
              <a:gd name="T0" fmla="*/ 0 w 3222"/>
              <a:gd name="T1" fmla="*/ 0 h 1"/>
              <a:gd name="T2" fmla="*/ 3222 w 3222"/>
              <a:gd name="T3" fmla="*/ 0 h 1"/>
              <a:gd name="T4" fmla="*/ 0 60000 65536"/>
              <a:gd name="T5" fmla="*/ 0 60000 65536"/>
              <a:gd name="T6" fmla="*/ 0 w 3222"/>
              <a:gd name="T7" fmla="*/ 0 h 1"/>
              <a:gd name="T8" fmla="*/ 3222 w 32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2" h="1">
                <a:moveTo>
                  <a:pt x="0" y="0"/>
                </a:moveTo>
                <a:lnTo>
                  <a:pt x="322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9"/>
          <p:cNvSpPr>
            <a:spLocks noChangeArrowheads="1"/>
          </p:cNvSpPr>
          <p:nvPr/>
        </p:nvSpPr>
        <p:spPr bwMode="auto">
          <a:xfrm>
            <a:off x="5850701" y="2758442"/>
            <a:ext cx="2159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0"/>
          <p:cNvSpPr>
            <a:spLocks noChangeShapeType="1"/>
          </p:cNvSpPr>
          <p:nvPr/>
        </p:nvSpPr>
        <p:spPr bwMode="auto">
          <a:xfrm>
            <a:off x="5965001" y="2567942"/>
            <a:ext cx="0" cy="19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11"/>
          <p:cNvSpPr>
            <a:spLocks noChangeShapeType="1"/>
          </p:cNvSpPr>
          <p:nvPr/>
        </p:nvSpPr>
        <p:spPr bwMode="auto">
          <a:xfrm flipH="1">
            <a:off x="5965001" y="3070066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Oval 12"/>
          <p:cNvSpPr>
            <a:spLocks noChangeArrowheads="1"/>
          </p:cNvSpPr>
          <p:nvPr/>
        </p:nvSpPr>
        <p:spPr bwMode="auto">
          <a:xfrm>
            <a:off x="1886713" y="2529842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Oval 13"/>
          <p:cNvSpPr>
            <a:spLocks noChangeArrowheads="1"/>
          </p:cNvSpPr>
          <p:nvPr/>
        </p:nvSpPr>
        <p:spPr bwMode="auto">
          <a:xfrm>
            <a:off x="1874013" y="3253742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15"/>
          <p:cNvSpPr>
            <a:spLocks noChangeArrowheads="1"/>
          </p:cNvSpPr>
          <p:nvPr/>
        </p:nvSpPr>
        <p:spPr bwMode="auto">
          <a:xfrm>
            <a:off x="4109213" y="2529842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Oval 16"/>
          <p:cNvSpPr>
            <a:spLocks noChangeArrowheads="1"/>
          </p:cNvSpPr>
          <p:nvPr/>
        </p:nvSpPr>
        <p:spPr bwMode="auto">
          <a:xfrm>
            <a:off x="4121913" y="3266442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171897"/>
              </p:ext>
            </p:extLst>
          </p:nvPr>
        </p:nvGraphicFramePr>
        <p:xfrm>
          <a:off x="4586067" y="1838404"/>
          <a:ext cx="9413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quation" r:id="rId14" imgW="571320" imgH="228600" progId="Equation.DSMT4">
                  <p:embed/>
                </p:oleObj>
              </mc:Choice>
              <mc:Fallback>
                <p:oleObj name="Equation" r:id="rId14" imgW="571320" imgH="228600" progId="Equation.DSMT4">
                  <p:embed/>
                  <p:pic>
                    <p:nvPicPr>
                      <p:cNvPr id="0" name="Picture 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067" y="1838404"/>
                        <a:ext cx="941387" cy="3794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Line 19"/>
          <p:cNvSpPr>
            <a:spLocks noChangeShapeType="1"/>
          </p:cNvSpPr>
          <p:nvPr/>
        </p:nvSpPr>
        <p:spPr bwMode="auto">
          <a:xfrm>
            <a:off x="4158426" y="2356804"/>
            <a:ext cx="151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7" name="Oval 20"/>
          <p:cNvSpPr>
            <a:spLocks noChangeArrowheads="1"/>
          </p:cNvSpPr>
          <p:nvPr/>
        </p:nvSpPr>
        <p:spPr bwMode="auto">
          <a:xfrm>
            <a:off x="5620513" y="2529842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1"/>
          <p:cNvSpPr>
            <a:spLocks noChangeArrowheads="1"/>
          </p:cNvSpPr>
          <p:nvPr/>
        </p:nvSpPr>
        <p:spPr bwMode="auto">
          <a:xfrm>
            <a:off x="5609149" y="3253742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H="1">
            <a:off x="4182237" y="2555836"/>
            <a:ext cx="1490145" cy="12503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H="1">
            <a:off x="4183826" y="3284572"/>
            <a:ext cx="147320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4182238" y="3803685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3" name="Line 30"/>
          <p:cNvSpPr>
            <a:spLocks noChangeShapeType="1"/>
          </p:cNvSpPr>
          <p:nvPr/>
        </p:nvSpPr>
        <p:spPr bwMode="auto">
          <a:xfrm flipH="1">
            <a:off x="4247326" y="3499804"/>
            <a:ext cx="14986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60744"/>
              </p:ext>
            </p:extLst>
          </p:nvPr>
        </p:nvGraphicFramePr>
        <p:xfrm>
          <a:off x="6225351" y="2737804"/>
          <a:ext cx="14271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Equation" r:id="rId16" imgW="863225" imgH="228501" progId="Equation.DSMT4">
                  <p:embed/>
                </p:oleObj>
              </mc:Choice>
              <mc:Fallback>
                <p:oleObj name="Equation" r:id="rId16" imgW="863225" imgH="228501" progId="Equation.DSMT4">
                  <p:embed/>
                  <p:pic>
                    <p:nvPicPr>
                      <p:cNvPr id="0" name="Picture 3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351" y="2737804"/>
                        <a:ext cx="14271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384368"/>
              </p:ext>
            </p:extLst>
          </p:nvPr>
        </p:nvGraphicFramePr>
        <p:xfrm>
          <a:off x="6399913" y="3627635"/>
          <a:ext cx="1220973" cy="380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Equation" r:id="rId18" imgW="761760" imgH="241200" progId="Equation.DSMT4">
                  <p:embed/>
                </p:oleObj>
              </mc:Choice>
              <mc:Fallback>
                <p:oleObj name="Equation" r:id="rId18" imgW="761760" imgH="241200" progId="Equation.DSMT4">
                  <p:embed/>
                  <p:pic>
                    <p:nvPicPr>
                      <p:cNvPr id="0" name="Picture 3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913" y="3627635"/>
                        <a:ext cx="1220973" cy="38088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584301"/>
              </p:ext>
            </p:extLst>
          </p:nvPr>
        </p:nvGraphicFramePr>
        <p:xfrm>
          <a:off x="4521963" y="2715579"/>
          <a:ext cx="4191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20" imgW="253890" imgH="228501" progId="Equation.DSMT4">
                  <p:embed/>
                </p:oleObj>
              </mc:Choice>
              <mc:Fallback>
                <p:oleObj name="Equation" r:id="rId20" imgW="253890" imgH="228501" progId="Equation.DSMT4">
                  <p:embed/>
                  <p:pic>
                    <p:nvPicPr>
                      <p:cNvPr id="0" name="Picture 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963" y="2715579"/>
                        <a:ext cx="4191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751642"/>
              </p:ext>
            </p:extLst>
          </p:nvPr>
        </p:nvGraphicFramePr>
        <p:xfrm>
          <a:off x="2850325" y="2744154"/>
          <a:ext cx="3143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22" imgW="190500" imgH="228600" progId="Equation.DSMT4">
                  <p:embed/>
                </p:oleObj>
              </mc:Choice>
              <mc:Fallback>
                <p:oleObj name="Equation" r:id="rId22" imgW="190500" imgH="228600" progId="Equation.DSMT4">
                  <p:embed/>
                  <p:pic>
                    <p:nvPicPr>
                      <p:cNvPr id="0" name="Picture 3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0325" y="2744154"/>
                        <a:ext cx="3143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3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603451"/>
              </p:ext>
            </p:extLst>
          </p:nvPr>
        </p:nvGraphicFramePr>
        <p:xfrm>
          <a:off x="5131563" y="4172904"/>
          <a:ext cx="2095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24" imgW="126890" imgH="228402" progId="Equation.DSMT4">
                  <p:embed/>
                </p:oleObj>
              </mc:Choice>
              <mc:Fallback>
                <p:oleObj name="Equation" r:id="rId24" imgW="126890" imgH="228402" progId="Equation.DSMT4">
                  <p:embed/>
                  <p:pic>
                    <p:nvPicPr>
                      <p:cNvPr id="0" name="Picture 3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563" y="4172904"/>
                        <a:ext cx="20955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ight Arrow 38"/>
          <p:cNvSpPr/>
          <p:nvPr/>
        </p:nvSpPr>
        <p:spPr>
          <a:xfrm rot="8257287">
            <a:off x="5764975" y="3576003"/>
            <a:ext cx="323850" cy="228600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3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448815"/>
              </p:ext>
            </p:extLst>
          </p:nvPr>
        </p:nvGraphicFramePr>
        <p:xfrm>
          <a:off x="4561650" y="3496629"/>
          <a:ext cx="3778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26" imgW="228600" imgH="228600" progId="Equation.DSMT4">
                  <p:embed/>
                </p:oleObj>
              </mc:Choice>
              <mc:Fallback>
                <p:oleObj name="Equation" r:id="rId26" imgW="228600" imgH="228600" progId="Equation.DSMT4">
                  <p:embed/>
                  <p:pic>
                    <p:nvPicPr>
                      <p:cNvPr id="0" name="Picture 3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1650" y="3496629"/>
                        <a:ext cx="3778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DDDDDD"/>
                                </a:gs>
                                <a:gs pos="100000">
                                  <a:srgbClr val="BEBEBE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591777"/>
              </p:ext>
            </p:extLst>
          </p:nvPr>
        </p:nvGraphicFramePr>
        <p:xfrm>
          <a:off x="2869726" y="3855447"/>
          <a:ext cx="1087576" cy="355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Equation" r:id="rId28" imgW="698400" imgH="228600" progId="Equation.DSMT4">
                  <p:embed/>
                </p:oleObj>
              </mc:Choice>
              <mc:Fallback>
                <p:oleObj name="Equation" r:id="rId28" imgW="698400" imgH="228600" progId="Equation.DSMT4">
                  <p:embed/>
                  <p:pic>
                    <p:nvPicPr>
                      <p:cNvPr id="0" name="Picture 3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9726" y="3855447"/>
                        <a:ext cx="1087576" cy="3559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276225" y="85725"/>
            <a:ext cx="86010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 Quarter-Wave Transformer with Complex Load (cont.)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48D790-817A-BB30-6115-4E27B149F31A}"/>
              </a:ext>
            </a:extLst>
          </p:cNvPr>
          <p:cNvSpPr txBox="1"/>
          <p:nvPr/>
        </p:nvSpPr>
        <p:spPr>
          <a:xfrm>
            <a:off x="7453828" y="3177120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cancels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56F086A-774D-954F-6BCA-A6331F57FE47}"/>
              </a:ext>
            </a:extLst>
          </p:cNvPr>
          <p:cNvCxnSpPr/>
          <p:nvPr/>
        </p:nvCxnSpPr>
        <p:spPr>
          <a:xfrm>
            <a:off x="7438029" y="3115464"/>
            <a:ext cx="0" cy="44504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2F66A06-5694-3FD0-598A-BCCB5D5FAC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810658"/>
              </p:ext>
            </p:extLst>
          </p:nvPr>
        </p:nvGraphicFramePr>
        <p:xfrm>
          <a:off x="6225350" y="4351836"/>
          <a:ext cx="1242189" cy="42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Equation" r:id="rId30" imgW="711000" imgH="241200" progId="Equation.DSMT4">
                  <p:embed/>
                </p:oleObj>
              </mc:Choice>
              <mc:Fallback>
                <p:oleObj name="Equation" r:id="rId30" imgW="711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225350" y="4351836"/>
                        <a:ext cx="1242189" cy="42145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7DE670-1E66-4104-98B2-5AD46DCAD01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141485" y="4985635"/>
            <a:ext cx="7745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rgbClr val="0000FF"/>
                </a:solidFill>
              </a:rPr>
              <a:t> We choose the length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to make the input impedance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>
                <a:solidFill>
                  <a:srgbClr val="0000FF"/>
                </a:solidFill>
              </a:rPr>
              <a:t> (-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u="sng" dirty="0">
                <a:solidFill>
                  <a:srgbClr val="0000FF"/>
                </a:solidFill>
              </a:rPr>
              <a:t>real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rgbClr val="0000FF"/>
                </a:solidFill>
              </a:rPr>
              <a:t> We then use a quarter-wave transformer to change the impedance to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777646" y="919177"/>
            <a:ext cx="40430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(b) Extension line added to load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495653" y="1527175"/>
            <a:ext cx="6934146" cy="2608958"/>
            <a:chOff x="1462996" y="1581604"/>
            <a:chExt cx="6934146" cy="2608958"/>
          </a:xfrm>
        </p:grpSpPr>
        <p:sp>
          <p:nvSpPr>
            <p:cNvPr id="27" name="Freeform 38"/>
            <p:cNvSpPr>
              <a:spLocks/>
            </p:cNvSpPr>
            <p:nvPr/>
          </p:nvSpPr>
          <p:spPr bwMode="auto">
            <a:xfrm>
              <a:off x="1491571" y="2313071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39"/>
            <p:cNvSpPr>
              <a:spLocks/>
            </p:cNvSpPr>
            <p:nvPr/>
          </p:nvSpPr>
          <p:spPr bwMode="auto">
            <a:xfrm flipV="1">
              <a:off x="1493159" y="2998871"/>
              <a:ext cx="4060825" cy="42863"/>
            </a:xfrm>
            <a:custGeom>
              <a:avLst/>
              <a:gdLst>
                <a:gd name="T0" fmla="*/ 0 w 3222"/>
                <a:gd name="T1" fmla="*/ 0 h 1"/>
                <a:gd name="T2" fmla="*/ 3222 w 3222"/>
                <a:gd name="T3" fmla="*/ 0 h 1"/>
                <a:gd name="T4" fmla="*/ 0 60000 65536"/>
                <a:gd name="T5" fmla="*/ 0 60000 65536"/>
                <a:gd name="T6" fmla="*/ 0 w 3222"/>
                <a:gd name="T7" fmla="*/ 0 h 1"/>
                <a:gd name="T8" fmla="*/ 3222 w 322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22" h="1">
                  <a:moveTo>
                    <a:pt x="0" y="0"/>
                  </a:moveTo>
                  <a:lnTo>
                    <a:pt x="322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6686558" y="2312727"/>
              <a:ext cx="215985" cy="731518"/>
              <a:chOff x="6610275" y="2038048"/>
              <a:chExt cx="215985" cy="731518"/>
            </a:xfrm>
          </p:grpSpPr>
          <p:sp>
            <p:nvSpPr>
              <p:cNvPr id="30" name="Line 41"/>
              <p:cNvSpPr>
                <a:spLocks noChangeShapeType="1"/>
              </p:cNvSpPr>
              <p:nvPr/>
            </p:nvSpPr>
            <p:spPr bwMode="auto">
              <a:xfrm>
                <a:off x="6724576" y="2038048"/>
                <a:ext cx="0" cy="1905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42"/>
              <p:cNvSpPr>
                <a:spLocks noChangeShapeType="1"/>
              </p:cNvSpPr>
              <p:nvPr/>
            </p:nvSpPr>
            <p:spPr bwMode="auto">
              <a:xfrm flipH="1">
                <a:off x="6724576" y="2540966"/>
                <a:ext cx="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/>
            </p:nvSpPr>
            <p:spPr bwMode="auto">
              <a:xfrm>
                <a:off x="6610275" y="2216810"/>
                <a:ext cx="215985" cy="327171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" name="Oval 46"/>
            <p:cNvSpPr>
              <a:spLocks noChangeArrowheads="1"/>
            </p:cNvSpPr>
            <p:nvPr/>
          </p:nvSpPr>
          <p:spPr bwMode="auto">
            <a:xfrm>
              <a:off x="1475696" y="227338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47"/>
            <p:cNvSpPr>
              <a:spLocks noChangeArrowheads="1"/>
            </p:cNvSpPr>
            <p:nvPr/>
          </p:nvSpPr>
          <p:spPr bwMode="auto">
            <a:xfrm>
              <a:off x="1462996" y="299728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60"/>
            <p:cNvSpPr>
              <a:spLocks noChangeArrowheads="1"/>
            </p:cNvSpPr>
            <p:nvPr/>
          </p:nvSpPr>
          <p:spPr bwMode="auto">
            <a:xfrm>
              <a:off x="3698196" y="2273383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61"/>
            <p:cNvSpPr>
              <a:spLocks noChangeArrowheads="1"/>
            </p:cNvSpPr>
            <p:nvPr/>
          </p:nvSpPr>
          <p:spPr bwMode="auto">
            <a:xfrm>
              <a:off x="3710896" y="2988211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63"/>
            <p:cNvSpPr>
              <a:spLocks noChangeShapeType="1"/>
            </p:cNvSpPr>
            <p:nvPr/>
          </p:nvSpPr>
          <p:spPr bwMode="auto">
            <a:xfrm>
              <a:off x="5576209" y="3195020"/>
              <a:ext cx="0" cy="33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64"/>
            <p:cNvSpPr>
              <a:spLocks noChangeArrowheads="1"/>
            </p:cNvSpPr>
            <p:nvPr/>
          </p:nvSpPr>
          <p:spPr bwMode="auto">
            <a:xfrm>
              <a:off x="5355034" y="3587895"/>
              <a:ext cx="431800" cy="254000"/>
            </a:xfrm>
            <a:prstGeom prst="rightArrow">
              <a:avLst>
                <a:gd name="adj1" fmla="val 50000"/>
                <a:gd name="adj2" fmla="val 425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5508857"/>
                </p:ext>
              </p:extLst>
            </p:nvPr>
          </p:nvGraphicFramePr>
          <p:xfrm>
            <a:off x="4174218" y="1581604"/>
            <a:ext cx="94297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3" name="Equation" r:id="rId4" imgW="571320" imgH="228600" progId="Equation.DSMT4">
                    <p:embed/>
                  </p:oleObj>
                </mc:Choice>
                <mc:Fallback>
                  <p:oleObj name="Equation" r:id="rId4" imgW="571320" imgH="228600" progId="Equation.DSMT4">
                    <p:embed/>
                    <p:pic>
                      <p:nvPicPr>
                        <p:cNvPr id="0" name="Picture 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4218" y="1581604"/>
                          <a:ext cx="942975" cy="379413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Line 67"/>
            <p:cNvSpPr>
              <a:spLocks noChangeShapeType="1"/>
            </p:cNvSpPr>
            <p:nvPr/>
          </p:nvSpPr>
          <p:spPr bwMode="auto">
            <a:xfrm>
              <a:off x="3709309" y="2100346"/>
              <a:ext cx="180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60"/>
            <p:cNvSpPr>
              <a:spLocks noChangeArrowheads="1"/>
            </p:cNvSpPr>
            <p:nvPr/>
          </p:nvSpPr>
          <p:spPr bwMode="auto">
            <a:xfrm>
              <a:off x="5526790" y="2272394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60"/>
            <p:cNvSpPr>
              <a:spLocks noChangeArrowheads="1"/>
            </p:cNvSpPr>
            <p:nvPr/>
          </p:nvSpPr>
          <p:spPr bwMode="auto">
            <a:xfrm>
              <a:off x="5523038" y="2994809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5611959" y="2315462"/>
              <a:ext cx="11875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609980" y="3039650"/>
              <a:ext cx="11875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Line 67"/>
            <p:cNvSpPr>
              <a:spLocks noChangeShapeType="1"/>
            </p:cNvSpPr>
            <p:nvPr/>
          </p:nvSpPr>
          <p:spPr bwMode="auto">
            <a:xfrm>
              <a:off x="5571758" y="2098367"/>
              <a:ext cx="12244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142" name="Object 66"/>
            <p:cNvGraphicFramePr>
              <a:graphicFrameLocks noChangeAspect="1"/>
            </p:cNvGraphicFramePr>
            <p:nvPr/>
          </p:nvGraphicFramePr>
          <p:xfrm>
            <a:off x="6095958" y="1655992"/>
            <a:ext cx="230188" cy="295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4" name="Equation" r:id="rId6" imgW="139579" imgH="177646" progId="Equation.DSMT4">
                    <p:embed/>
                  </p:oleObj>
                </mc:Choice>
                <mc:Fallback>
                  <p:oleObj name="Equation" r:id="rId6" imgW="139579" imgH="177646" progId="Equation.DSMT4">
                    <p:embed/>
                    <p:pic>
                      <p:nvPicPr>
                        <p:cNvPr id="0" name="Picture 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5958" y="1655992"/>
                          <a:ext cx="230188" cy="295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348"/>
            <p:cNvGraphicFramePr>
              <a:graphicFrameLocks noChangeAspect="1"/>
            </p:cNvGraphicFramePr>
            <p:nvPr/>
          </p:nvGraphicFramePr>
          <p:xfrm>
            <a:off x="6048458" y="2462254"/>
            <a:ext cx="31432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5" name="Equation" r:id="rId8" imgW="190500" imgH="228600" progId="Equation.DSMT4">
                    <p:embed/>
                  </p:oleObj>
                </mc:Choice>
                <mc:Fallback>
                  <p:oleObj name="Equation" r:id="rId8" imgW="190500" imgH="228600" progId="Equation.DSMT4">
                    <p:embed/>
                    <p:pic>
                      <p:nvPicPr>
                        <p:cNvPr id="0" name="Picture 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8458" y="2462254"/>
                          <a:ext cx="314325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348"/>
            <p:cNvGraphicFramePr>
              <a:graphicFrameLocks noChangeAspect="1"/>
            </p:cNvGraphicFramePr>
            <p:nvPr/>
          </p:nvGraphicFramePr>
          <p:xfrm>
            <a:off x="4472071" y="2462254"/>
            <a:ext cx="419100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6" name="Equation" r:id="rId10" imgW="253890" imgH="228501" progId="Equation.DSMT4">
                    <p:embed/>
                  </p:oleObj>
                </mc:Choice>
                <mc:Fallback>
                  <p:oleObj name="Equation" r:id="rId10" imgW="253890" imgH="228501" progId="Equation.DSMT4">
                    <p:embed/>
                    <p:pic>
                      <p:nvPicPr>
                        <p:cNvPr id="0" name="Picture 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2071" y="2462254"/>
                          <a:ext cx="419100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45" name="Object 348"/>
            <p:cNvGraphicFramePr>
              <a:graphicFrameLocks noChangeAspect="1"/>
            </p:cNvGraphicFramePr>
            <p:nvPr/>
          </p:nvGraphicFramePr>
          <p:xfrm>
            <a:off x="2448008" y="2481304"/>
            <a:ext cx="314325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7" name="Equation" r:id="rId12" imgW="190500" imgH="228600" progId="Equation.DSMT4">
                    <p:embed/>
                  </p:oleObj>
                </mc:Choice>
                <mc:Fallback>
                  <p:oleObj name="Equation" r:id="rId12" imgW="190500" imgH="228600" progId="Equation.DSMT4">
                    <p:embed/>
                    <p:pic>
                      <p:nvPicPr>
                        <p:cNvPr id="0" name="Picture 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008" y="2481304"/>
                          <a:ext cx="314325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348"/>
            <p:cNvGraphicFramePr>
              <a:graphicFrameLocks noChangeAspect="1"/>
            </p:cNvGraphicFramePr>
            <p:nvPr/>
          </p:nvGraphicFramePr>
          <p:xfrm>
            <a:off x="7067633" y="2509879"/>
            <a:ext cx="334963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8" name="Equation" r:id="rId13" imgW="203112" imgH="228501" progId="Equation.DSMT4">
                    <p:embed/>
                  </p:oleObj>
                </mc:Choice>
                <mc:Fallback>
                  <p:oleObj name="Equation" r:id="rId13" imgW="203112" imgH="228501" progId="Equation.DSMT4">
                    <p:embed/>
                    <p:pic>
                      <p:nvPicPr>
                        <p:cNvPr id="0" name="Picture 2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7633" y="2509879"/>
                          <a:ext cx="334963" cy="379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47" name="Object 348"/>
            <p:cNvGraphicFramePr>
              <a:graphicFrameLocks noChangeAspect="1"/>
            </p:cNvGraphicFramePr>
            <p:nvPr/>
          </p:nvGraphicFramePr>
          <p:xfrm>
            <a:off x="4260933" y="3498892"/>
            <a:ext cx="900113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9" name="Equation" r:id="rId15" imgW="545626" imgH="253780" progId="Equation.DSMT4">
                    <p:embed/>
                  </p:oleObj>
                </mc:Choice>
                <mc:Fallback>
                  <p:oleObj name="Equation" r:id="rId15" imgW="545626" imgH="253780" progId="Equation.DSMT4">
                    <p:embed/>
                    <p:pic>
                      <p:nvPicPr>
                        <p:cNvPr id="0" name="Picture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0933" y="3498892"/>
                          <a:ext cx="900113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EBEBE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TextBox 33"/>
            <p:cNvSpPr txBox="1"/>
            <p:nvPr/>
          </p:nvSpPr>
          <p:spPr>
            <a:xfrm>
              <a:off x="6776185" y="3821230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Extension line</a:t>
              </a: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H="1" flipV="1">
              <a:off x="6237170" y="3195587"/>
              <a:ext cx="433137" cy="664143"/>
            </a:xfrm>
            <a:prstGeom prst="straightConnector1">
              <a:avLst/>
            </a:prstGeom>
            <a:ln w="28575">
              <a:solidFill>
                <a:srgbClr val="3333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1007342" y="4533500"/>
            <a:ext cx="6724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3333FF"/>
                </a:solidFill>
              </a:rPr>
              <a:t>The extension line converts the complex load to a real load.</a:t>
            </a: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276225" y="85725"/>
            <a:ext cx="86010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 Quarter-Wave Transformer with Complex Load (cont.)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9082</TotalTime>
  <Words>796</Words>
  <Application>Microsoft Office PowerPoint</Application>
  <PresentationFormat>On-screen Show (4:3)</PresentationFormat>
  <Paragraphs>147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Engineering Computing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ramanzan</dc:creator>
  <cp:lastModifiedBy>Jackson, David R</cp:lastModifiedBy>
  <cp:revision>1051</cp:revision>
  <dcterms:created xsi:type="dcterms:W3CDTF">2006-03-03T17:51:21Z</dcterms:created>
  <dcterms:modified xsi:type="dcterms:W3CDTF">2023-10-13T01:07:58Z</dcterms:modified>
</cp:coreProperties>
</file>