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8" r:id="rId2"/>
    <p:sldId id="397" r:id="rId3"/>
    <p:sldId id="393" r:id="rId4"/>
    <p:sldId id="388" r:id="rId5"/>
    <p:sldId id="394" r:id="rId6"/>
    <p:sldId id="389" r:id="rId7"/>
    <p:sldId id="390" r:id="rId8"/>
    <p:sldId id="398" r:id="rId9"/>
    <p:sldId id="391" r:id="rId10"/>
    <p:sldId id="392" r:id="rId11"/>
    <p:sldId id="395" r:id="rId12"/>
    <p:sldId id="396" r:id="rId1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D60093"/>
    <a:srgbClr val="FF9933"/>
    <a:srgbClr val="FF0000"/>
    <a:srgbClr val="2C842C"/>
    <a:srgbClr val="FFFF00"/>
    <a:srgbClr val="3399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582" autoAdjust="0"/>
    <p:restoredTop sz="96377" autoAdjust="0"/>
  </p:normalViewPr>
  <p:slideViewPr>
    <p:cSldViewPr snapToGrid="0">
      <p:cViewPr varScale="1">
        <p:scale>
          <a:sx n="150" d="100"/>
          <a:sy n="150" d="100"/>
        </p:scale>
        <p:origin x="309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4608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4608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4608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5642FF24-1FC1-4485-8EB6-8C1693A8AE23}"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4403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819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403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4403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B463C42B-B4CF-4F71-B29A-F3A37253C47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257300" y="719138"/>
            <a:ext cx="4800600" cy="3600450"/>
          </a:xfrm>
          <a:ln/>
        </p:spPr>
      </p:sp>
      <p:sp>
        <p:nvSpPr>
          <p:cNvPr id="15363" name="Rectangle 3"/>
          <p:cNvSpPr>
            <a:spLocks noGrp="1" noChangeArrowheads="1"/>
          </p:cNvSpPr>
          <p:nvPr>
            <p:ph type="body" idx="1"/>
          </p:nvPr>
        </p:nvSpPr>
        <p:spPr>
          <a:xfrm>
            <a:off x="974725" y="4560888"/>
            <a:ext cx="5365750" cy="4321175"/>
          </a:xfrm>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257300" y="719138"/>
            <a:ext cx="4800600" cy="3600450"/>
          </a:xfrm>
          <a:ln/>
        </p:spPr>
      </p:sp>
      <p:sp>
        <p:nvSpPr>
          <p:cNvPr id="15363" name="Rectangle 3"/>
          <p:cNvSpPr>
            <a:spLocks noGrp="1" noChangeArrowheads="1"/>
          </p:cNvSpPr>
          <p:nvPr>
            <p:ph type="body" idx="1"/>
          </p:nvPr>
        </p:nvSpPr>
        <p:spPr>
          <a:xfrm>
            <a:off x="974725" y="4560888"/>
            <a:ext cx="5365750" cy="4321175"/>
          </a:xfrm>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257300" y="719138"/>
            <a:ext cx="4800600" cy="3600450"/>
          </a:xfrm>
          <a:ln/>
        </p:spPr>
      </p:sp>
      <p:sp>
        <p:nvSpPr>
          <p:cNvPr id="15363" name="Rectangle 3"/>
          <p:cNvSpPr>
            <a:spLocks noGrp="1" noChangeArrowheads="1"/>
          </p:cNvSpPr>
          <p:nvPr>
            <p:ph type="body" idx="1"/>
          </p:nvPr>
        </p:nvSpPr>
        <p:spPr>
          <a:xfrm>
            <a:off x="974725" y="4560888"/>
            <a:ext cx="5365750" cy="4321175"/>
          </a:xfrm>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1257300" y="719138"/>
            <a:ext cx="4800600" cy="3600450"/>
          </a:xfrm>
          <a:ln/>
        </p:spPr>
      </p:sp>
      <p:sp>
        <p:nvSpPr>
          <p:cNvPr id="10243" name="Rectangle 3"/>
          <p:cNvSpPr>
            <a:spLocks noGrp="1" noChangeArrowheads="1"/>
          </p:cNvSpPr>
          <p:nvPr>
            <p:ph type="body" idx="1"/>
          </p:nvPr>
        </p:nvSpPr>
        <p:spPr>
          <a:xfrm>
            <a:off x="974725" y="4560888"/>
            <a:ext cx="5365750" cy="4321175"/>
          </a:xfrm>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1257300" y="719138"/>
            <a:ext cx="4800600" cy="3600450"/>
          </a:xfrm>
          <a:ln/>
        </p:spPr>
      </p:sp>
      <p:sp>
        <p:nvSpPr>
          <p:cNvPr id="10243" name="Rectangle 3"/>
          <p:cNvSpPr>
            <a:spLocks noGrp="1" noChangeArrowheads="1"/>
          </p:cNvSpPr>
          <p:nvPr>
            <p:ph type="body" idx="1"/>
          </p:nvPr>
        </p:nvSpPr>
        <p:spPr>
          <a:xfrm>
            <a:off x="974725" y="4560888"/>
            <a:ext cx="5365750" cy="4321175"/>
          </a:xfrm>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1257300" y="719138"/>
            <a:ext cx="4800600" cy="3600450"/>
          </a:xfrm>
          <a:ln/>
        </p:spPr>
      </p:sp>
      <p:sp>
        <p:nvSpPr>
          <p:cNvPr id="11267" name="Rectangle 3"/>
          <p:cNvSpPr>
            <a:spLocks noGrp="1" noChangeArrowheads="1"/>
          </p:cNvSpPr>
          <p:nvPr>
            <p:ph type="body" idx="1"/>
          </p:nvPr>
        </p:nvSpPr>
        <p:spPr>
          <a:xfrm>
            <a:off x="974725" y="4560888"/>
            <a:ext cx="5365750" cy="4321175"/>
          </a:xfrm>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1257300" y="719138"/>
            <a:ext cx="4800600" cy="3600450"/>
          </a:xfrm>
          <a:ln/>
        </p:spPr>
      </p:sp>
      <p:sp>
        <p:nvSpPr>
          <p:cNvPr id="11267" name="Rectangle 3"/>
          <p:cNvSpPr>
            <a:spLocks noGrp="1" noChangeArrowheads="1"/>
          </p:cNvSpPr>
          <p:nvPr>
            <p:ph type="body" idx="1"/>
          </p:nvPr>
        </p:nvSpPr>
        <p:spPr>
          <a:xfrm>
            <a:off x="974725" y="4560888"/>
            <a:ext cx="5365750" cy="4321175"/>
          </a:xfrm>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xfrm>
            <a:off x="1257300" y="719138"/>
            <a:ext cx="4800600" cy="3600450"/>
          </a:xfrm>
          <a:ln/>
        </p:spPr>
      </p:sp>
      <p:sp>
        <p:nvSpPr>
          <p:cNvPr id="12291" name="Rectangle 3"/>
          <p:cNvSpPr>
            <a:spLocks noGrp="1" noChangeArrowheads="1"/>
          </p:cNvSpPr>
          <p:nvPr>
            <p:ph type="body" idx="1"/>
          </p:nvPr>
        </p:nvSpPr>
        <p:spPr>
          <a:xfrm>
            <a:off x="974725" y="4560888"/>
            <a:ext cx="5365750" cy="4321175"/>
          </a:xfrm>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1257300" y="719138"/>
            <a:ext cx="4800600" cy="3600450"/>
          </a:xfrm>
          <a:ln/>
        </p:spPr>
      </p:sp>
      <p:sp>
        <p:nvSpPr>
          <p:cNvPr id="13315" name="Rectangle 3"/>
          <p:cNvSpPr>
            <a:spLocks noGrp="1" noChangeArrowheads="1"/>
          </p:cNvSpPr>
          <p:nvPr>
            <p:ph type="body" idx="1"/>
          </p:nvPr>
        </p:nvSpPr>
        <p:spPr>
          <a:xfrm>
            <a:off x="974725" y="4560888"/>
            <a:ext cx="5365750" cy="4321175"/>
          </a:xfrm>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257300" y="719138"/>
            <a:ext cx="4800600" cy="3600450"/>
          </a:xfrm>
          <a:ln/>
        </p:spPr>
      </p:sp>
      <p:sp>
        <p:nvSpPr>
          <p:cNvPr id="14339" name="Rectangle 3"/>
          <p:cNvSpPr>
            <a:spLocks noGrp="1" noChangeArrowheads="1"/>
          </p:cNvSpPr>
          <p:nvPr>
            <p:ph type="body" idx="1"/>
          </p:nvPr>
        </p:nvSpPr>
        <p:spPr>
          <a:xfrm>
            <a:off x="974725" y="4560888"/>
            <a:ext cx="5365750" cy="4321175"/>
          </a:xfrm>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257300" y="719138"/>
            <a:ext cx="4800600" cy="3600450"/>
          </a:xfrm>
          <a:ln/>
        </p:spPr>
      </p:sp>
      <p:sp>
        <p:nvSpPr>
          <p:cNvPr id="14339" name="Rectangle 3"/>
          <p:cNvSpPr>
            <a:spLocks noGrp="1" noChangeArrowheads="1"/>
          </p:cNvSpPr>
          <p:nvPr>
            <p:ph type="body" idx="1"/>
          </p:nvPr>
        </p:nvSpPr>
        <p:spPr>
          <a:xfrm>
            <a:off x="974725" y="4560888"/>
            <a:ext cx="5365750" cy="4321175"/>
          </a:xfrm>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DC94254D-9031-4BA8-A626-4B95E16B6448}"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DC94254D-9031-4BA8-A626-4B95E16B6448}"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DC94254D-9031-4BA8-A626-4B95E16B6448}"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DC94254D-9031-4BA8-A626-4B95E16B6448}"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DC94254D-9031-4BA8-A626-4B95E16B6448}"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DC94254D-9031-4BA8-A626-4B95E16B6448}"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
          <p:cNvSpPr>
            <a:spLocks noGrp="1"/>
          </p:cNvSpPr>
          <p:nvPr>
            <p:ph type="sldNum" sz="quarter" idx="10"/>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DC94254D-9031-4BA8-A626-4B95E16B6448}"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DC94254D-9031-4BA8-A626-4B95E16B6448}"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DC94254D-9031-4BA8-A626-4B95E16B6448}"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DC94254D-9031-4BA8-A626-4B95E16B6448}"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DC94254D-9031-4BA8-A626-4B95E16B6448}"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DC94254D-9031-4BA8-A626-4B95E16B64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5.bin"/><Relationship Id="rId18" Type="http://schemas.openxmlformats.org/officeDocument/2006/relationships/image" Target="../media/image19.wmf"/><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6.wmf"/><Relationship Id="rId17" Type="http://schemas.openxmlformats.org/officeDocument/2006/relationships/oleObject" Target="../embeddings/oleObject17.bin"/><Relationship Id="rId2" Type="http://schemas.openxmlformats.org/officeDocument/2006/relationships/notesSlide" Target="../notesSlides/notesSlide10.xml"/><Relationship Id="rId16" Type="http://schemas.openxmlformats.org/officeDocument/2006/relationships/image" Target="../media/image18.wmf"/><Relationship Id="rId1" Type="http://schemas.openxmlformats.org/officeDocument/2006/relationships/slideLayout" Target="../slideLayouts/slideLayout7.xml"/><Relationship Id="rId6" Type="http://schemas.openxmlformats.org/officeDocument/2006/relationships/image" Target="../media/image13.wmf"/><Relationship Id="rId11" Type="http://schemas.openxmlformats.org/officeDocument/2006/relationships/oleObject" Target="../embeddings/oleObject14.bin"/><Relationship Id="rId5" Type="http://schemas.openxmlformats.org/officeDocument/2006/relationships/oleObject" Target="../embeddings/oleObject11.bin"/><Relationship Id="rId15" Type="http://schemas.openxmlformats.org/officeDocument/2006/relationships/oleObject" Target="../embeddings/oleObject16.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3.bin"/><Relationship Id="rId14" Type="http://schemas.openxmlformats.org/officeDocument/2006/relationships/image" Target="../media/image17.wm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0.wmf"/><Relationship Id="rId4" Type="http://schemas.openxmlformats.org/officeDocument/2006/relationships/oleObject" Target="../embeddings/oleObject18.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2.jpeg"/><Relationship Id="rId7"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oleObject" Target="../embeddings/oleObject5.bin"/><Relationship Id="rId7"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8.wmf"/><Relationship Id="rId9"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DC94254D-9031-4BA8-A626-4B95E16B6448}" type="slidenum">
              <a:rPr lang="en-US" smtClean="0"/>
              <a:pPr/>
              <a:t>1</a:t>
            </a:fld>
            <a:endParaRPr lang="en-US"/>
          </a:p>
        </p:txBody>
      </p:sp>
      <p:pic>
        <p:nvPicPr>
          <p:cNvPr id="7" name="Picture 8"/>
          <p:cNvPicPr>
            <a:picLocks noChangeAspect="1" noChangeArrowheads="1"/>
          </p:cNvPicPr>
          <p:nvPr/>
        </p:nvPicPr>
        <p:blipFill>
          <a:blip r:embed="rId3" cstate="print"/>
          <a:srcRect/>
          <a:stretch>
            <a:fillRect/>
          </a:stretch>
        </p:blipFill>
        <p:spPr bwMode="auto">
          <a:xfrm>
            <a:off x="322609" y="4285009"/>
            <a:ext cx="2551219" cy="2551219"/>
          </a:xfrm>
          <a:prstGeom prst="rect">
            <a:avLst/>
          </a:prstGeom>
          <a:noFill/>
          <a:ln w="9525">
            <a:noFill/>
            <a:miter lim="800000"/>
            <a:headEnd/>
            <a:tailEnd/>
          </a:ln>
        </p:spPr>
      </p:pic>
      <p:sp>
        <p:nvSpPr>
          <p:cNvPr id="8" name="Text Box 11"/>
          <p:cNvSpPr txBox="1">
            <a:spLocks noChangeArrowheads="1"/>
          </p:cNvSpPr>
          <p:nvPr/>
        </p:nvSpPr>
        <p:spPr bwMode="auto">
          <a:xfrm>
            <a:off x="892053" y="247670"/>
            <a:ext cx="7413294" cy="2339102"/>
          </a:xfrm>
          <a:prstGeom prst="rect">
            <a:avLst/>
          </a:prstGeom>
          <a:noFill/>
          <a:ln w="9525">
            <a:noFill/>
            <a:miter lim="800000"/>
            <a:headEnd/>
            <a:tailEnd/>
          </a:ln>
          <a:effectLst/>
        </p:spPr>
        <p:txBody>
          <a:bodyPr wrap="square">
            <a:spAutoFit/>
          </a:bodyPr>
          <a:lstStyle/>
          <a:p>
            <a:pPr algn="ctr">
              <a:lnSpc>
                <a:spcPct val="80000"/>
              </a:lnSpc>
              <a:spcBef>
                <a:spcPts val="0"/>
              </a:spcBef>
              <a:spcAft>
                <a:spcPts val="1200"/>
              </a:spcAft>
            </a:pPr>
            <a:r>
              <a:rPr lang="en-US" sz="3600" b="1" dirty="0">
                <a:solidFill>
                  <a:srgbClr val="0000FF"/>
                </a:solidFill>
              </a:rPr>
              <a:t>ECE 3317</a:t>
            </a:r>
          </a:p>
          <a:p>
            <a:pPr algn="ctr">
              <a:lnSpc>
                <a:spcPct val="80000"/>
              </a:lnSpc>
              <a:spcBef>
                <a:spcPts val="0"/>
              </a:spcBef>
              <a:spcAft>
                <a:spcPts val="3600"/>
              </a:spcAft>
            </a:pPr>
            <a:r>
              <a:rPr lang="en-US" sz="3600" b="1" dirty="0">
                <a:solidFill>
                  <a:srgbClr val="0000FF"/>
                </a:solidFill>
              </a:rPr>
              <a:t>Applied Electromagnetic Waves</a:t>
            </a:r>
          </a:p>
          <a:p>
            <a:pPr algn="ctr">
              <a:lnSpc>
                <a:spcPct val="80000"/>
              </a:lnSpc>
              <a:spcBef>
                <a:spcPts val="0"/>
              </a:spcBef>
              <a:spcAft>
                <a:spcPts val="1200"/>
              </a:spcAft>
            </a:pPr>
            <a:r>
              <a:rPr lang="en-US" sz="2400" dirty="0"/>
              <a:t>Prof. David R. Jackson</a:t>
            </a:r>
          </a:p>
          <a:p>
            <a:pPr algn="ctr">
              <a:lnSpc>
                <a:spcPct val="80000"/>
              </a:lnSpc>
              <a:spcBef>
                <a:spcPts val="0"/>
              </a:spcBef>
              <a:spcAft>
                <a:spcPts val="1200"/>
              </a:spcAft>
            </a:pPr>
            <a:r>
              <a:rPr lang="en-US" sz="2400" dirty="0"/>
              <a:t>Fall 2023</a:t>
            </a:r>
          </a:p>
        </p:txBody>
      </p:sp>
      <p:sp>
        <p:nvSpPr>
          <p:cNvPr id="61456" name="Rectangle 16"/>
          <p:cNvSpPr>
            <a:spLocks noChangeArrowheads="1"/>
          </p:cNvSpPr>
          <p:nvPr/>
        </p:nvSpPr>
        <p:spPr bwMode="auto">
          <a:xfrm>
            <a:off x="1045027" y="2672692"/>
            <a:ext cx="7239000" cy="1948316"/>
          </a:xfrm>
          <a:prstGeom prst="rect">
            <a:avLst/>
          </a:prstGeom>
          <a:noFill/>
          <a:ln w="9525">
            <a:noFill/>
            <a:miter lim="800000"/>
            <a:headEnd/>
            <a:tailEnd/>
          </a:ln>
          <a:effectLst/>
        </p:spPr>
        <p:txBody>
          <a:bodyPr anchor="ctr"/>
          <a:lstStyle/>
          <a:p>
            <a:pPr algn="ctr">
              <a:defRPr/>
            </a:pPr>
            <a:r>
              <a:rPr lang="en-US" sz="4000" b="1" dirty="0">
                <a:solidFill>
                  <a:srgbClr val="FF9900"/>
                </a:solidFill>
                <a:effectLst>
                  <a:outerShdw blurRad="38100" dist="38100" dir="2700000" algn="tl">
                    <a:srgbClr val="C0C0C0"/>
                  </a:outerShdw>
                </a:effectLst>
              </a:rPr>
              <a:t>Notes 14           </a:t>
            </a:r>
            <a:br>
              <a:rPr lang="en-US" sz="4000" b="1" dirty="0">
                <a:solidFill>
                  <a:srgbClr val="FF9900"/>
                </a:solidFill>
                <a:effectLst>
                  <a:outerShdw blurRad="38100" dist="38100" dir="2700000" algn="tl">
                    <a:srgbClr val="C0C0C0"/>
                  </a:outerShdw>
                </a:effectLst>
              </a:rPr>
            </a:br>
            <a:r>
              <a:rPr lang="en-US" sz="4000" b="1" dirty="0">
                <a:solidFill>
                  <a:srgbClr val="FF9900"/>
                </a:solidFill>
                <a:effectLst>
                  <a:outerShdw blurRad="38100" dist="38100" dir="2700000" algn="tl">
                    <a:srgbClr val="C0C0C0"/>
                  </a:outerShdw>
                </a:effectLst>
              </a:rPr>
              <a:t>Transmission Lines</a:t>
            </a:r>
            <a:br>
              <a:rPr lang="en-US" sz="4000" b="1" dirty="0">
                <a:solidFill>
                  <a:srgbClr val="FF9900"/>
                </a:solidFill>
                <a:effectLst>
                  <a:outerShdw blurRad="38100" dist="38100" dir="2700000" algn="tl">
                    <a:srgbClr val="C0C0C0"/>
                  </a:outerShdw>
                </a:effectLst>
              </a:rPr>
            </a:br>
            <a:r>
              <a:rPr lang="en-US" sz="2800" b="1" dirty="0">
                <a:solidFill>
                  <a:srgbClr val="FF9900"/>
                </a:solidFill>
                <a:effectLst>
                  <a:outerShdw blurRad="38100" dist="38100" dir="2700000" algn="tl">
                    <a:srgbClr val="C0C0C0"/>
                  </a:outerShdw>
                </a:effectLst>
              </a:rPr>
              <a:t>(Discontinuity Effects)</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4"/>
          </p:nvPr>
        </p:nvSpPr>
        <p:spPr/>
        <p:txBody>
          <a:bodyPr/>
          <a:lstStyle/>
          <a:p>
            <a:fld id="{DC94254D-9031-4BA8-A626-4B95E16B6448}" type="slidenum">
              <a:rPr lang="en-US" smtClean="0"/>
              <a:pPr/>
              <a:t>10</a:t>
            </a:fld>
            <a:endParaRPr lang="en-US"/>
          </a:p>
        </p:txBody>
      </p:sp>
      <p:sp>
        <p:nvSpPr>
          <p:cNvPr id="27" name="TextBox 26"/>
          <p:cNvSpPr txBox="1"/>
          <p:nvPr/>
        </p:nvSpPr>
        <p:spPr>
          <a:xfrm>
            <a:off x="4085863" y="5641708"/>
            <a:ext cx="4487865" cy="830997"/>
          </a:xfrm>
          <a:prstGeom prst="rect">
            <a:avLst/>
          </a:prstGeom>
          <a:noFill/>
          <a:ln w="19050">
            <a:solidFill>
              <a:srgbClr val="0000FF"/>
            </a:solidFill>
          </a:ln>
        </p:spPr>
        <p:txBody>
          <a:bodyPr wrap="square" rtlCol="0">
            <a:spAutoFit/>
          </a:bodyPr>
          <a:lstStyle/>
          <a:p>
            <a:pPr algn="ctr"/>
            <a:r>
              <a:rPr lang="en-US" sz="1600" dirty="0"/>
              <a:t>Transmission line theory predicts no reflections (same </a:t>
            </a:r>
            <a:r>
              <a:rPr lang="en-US" sz="1600" i="1" dirty="0">
                <a:latin typeface="Times New Roman" pitchFamily="18" charset="0"/>
                <a:cs typeface="Times New Roman" pitchFamily="18" charset="0"/>
              </a:rPr>
              <a:t>Z</a:t>
            </a:r>
            <a:r>
              <a:rPr lang="en-US" sz="1600" baseline="-25000" dirty="0">
                <a:latin typeface="Times New Roman" pitchFamily="18" charset="0"/>
                <a:cs typeface="Times New Roman" pitchFamily="18" charset="0"/>
              </a:rPr>
              <a:t>0</a:t>
            </a:r>
            <a:r>
              <a:rPr lang="en-US" sz="1600" dirty="0"/>
              <a:t>) – but there </a:t>
            </a:r>
            <a:r>
              <a:rPr lang="en-US" sz="1600" u="sng" dirty="0"/>
              <a:t>will</a:t>
            </a:r>
            <a:r>
              <a:rPr lang="en-US" sz="1600" dirty="0"/>
              <a:t> be reflections at high frequency, along with radiation.</a:t>
            </a:r>
          </a:p>
        </p:txBody>
      </p:sp>
      <p:sp>
        <p:nvSpPr>
          <p:cNvPr id="45" name="Text Box 2"/>
          <p:cNvSpPr txBox="1">
            <a:spLocks noChangeArrowheads="1"/>
          </p:cNvSpPr>
          <p:nvPr/>
        </p:nvSpPr>
        <p:spPr bwMode="auto">
          <a:xfrm>
            <a:off x="2721431" y="130632"/>
            <a:ext cx="3868738"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p:spPr>
        <p:txBody>
          <a:bodyPr anchor="ctr"/>
          <a:lstStyle/>
          <a:p>
            <a:pPr algn="ctr"/>
            <a:r>
              <a:rPr lang="en-US" sz="2800" b="1" dirty="0">
                <a:solidFill>
                  <a:srgbClr val="FFFF00"/>
                </a:solidFill>
              </a:rPr>
              <a:t> Twin Lead (cont.)</a:t>
            </a:r>
          </a:p>
        </p:txBody>
      </p:sp>
      <p:sp>
        <p:nvSpPr>
          <p:cNvPr id="51" name="Text Box 199"/>
          <p:cNvSpPr txBox="1">
            <a:spLocks noChangeArrowheads="1"/>
          </p:cNvSpPr>
          <p:nvPr/>
        </p:nvSpPr>
        <p:spPr bwMode="auto">
          <a:xfrm>
            <a:off x="1034828" y="915948"/>
            <a:ext cx="7358745" cy="369332"/>
          </a:xfrm>
          <a:prstGeom prst="rect">
            <a:avLst/>
          </a:prstGeom>
          <a:noFill/>
          <a:ln w="19050">
            <a:solidFill>
              <a:schemeClr val="tx2"/>
            </a:solidFill>
            <a:miter lim="800000"/>
            <a:headEnd/>
            <a:tailEnd/>
          </a:ln>
        </p:spPr>
        <p:txBody>
          <a:bodyPr wrap="square">
            <a:spAutoFit/>
          </a:bodyPr>
          <a:lstStyle/>
          <a:p>
            <a:pPr algn="ctr"/>
            <a:r>
              <a:rPr lang="en-US" dirty="0">
                <a:solidFill>
                  <a:srgbClr val="0000FF"/>
                </a:solidFill>
              </a:rPr>
              <a:t>A </a:t>
            </a:r>
            <a:r>
              <a:rPr lang="en-US" u="sng" dirty="0">
                <a:solidFill>
                  <a:srgbClr val="0000FF"/>
                </a:solidFill>
              </a:rPr>
              <a:t>discontinuity</a:t>
            </a:r>
            <a:r>
              <a:rPr lang="en-US" dirty="0">
                <a:solidFill>
                  <a:srgbClr val="FF0000"/>
                </a:solidFill>
              </a:rPr>
              <a:t> </a:t>
            </a:r>
            <a:r>
              <a:rPr lang="en-US" dirty="0">
                <a:solidFill>
                  <a:srgbClr val="0000FF"/>
                </a:solidFill>
              </a:rPr>
              <a:t>on the twin lead will cause radiation </a:t>
            </a:r>
            <a:r>
              <a:rPr lang="en-US" u="sng" dirty="0">
                <a:solidFill>
                  <a:srgbClr val="0000FF"/>
                </a:solidFill>
              </a:rPr>
              <a:t>and</a:t>
            </a:r>
            <a:r>
              <a:rPr lang="en-US" dirty="0">
                <a:solidFill>
                  <a:srgbClr val="0000FF"/>
                </a:solidFill>
              </a:rPr>
              <a:t> reflections.</a:t>
            </a:r>
          </a:p>
        </p:txBody>
      </p:sp>
      <p:sp>
        <p:nvSpPr>
          <p:cNvPr id="52" name="TextBox 71"/>
          <p:cNvSpPr txBox="1">
            <a:spLocks noChangeArrowheads="1"/>
          </p:cNvSpPr>
          <p:nvPr/>
        </p:nvSpPr>
        <p:spPr bwMode="auto">
          <a:xfrm>
            <a:off x="426059" y="1519384"/>
            <a:ext cx="5141363" cy="461665"/>
          </a:xfrm>
          <a:prstGeom prst="rect">
            <a:avLst/>
          </a:prstGeom>
          <a:solidFill>
            <a:srgbClr val="FFFF99"/>
          </a:solidFill>
          <a:ln w="9525">
            <a:noFill/>
            <a:miter lim="800000"/>
            <a:headEnd/>
            <a:tailEnd/>
          </a:ln>
        </p:spPr>
        <p:txBody>
          <a:bodyPr wrap="square">
            <a:spAutoFit/>
          </a:bodyPr>
          <a:lstStyle/>
          <a:p>
            <a:pPr algn="ctr"/>
            <a:r>
              <a:rPr lang="en-US" sz="2400" b="1" dirty="0"/>
              <a:t>Example: Change in dimensions</a:t>
            </a:r>
          </a:p>
        </p:txBody>
      </p:sp>
      <p:graphicFrame>
        <p:nvGraphicFramePr>
          <p:cNvPr id="27658" name="Object 16"/>
          <p:cNvGraphicFramePr>
            <a:graphicFrameLocks noChangeAspect="1"/>
          </p:cNvGraphicFramePr>
          <p:nvPr>
            <p:extLst>
              <p:ext uri="{D42A27DB-BD31-4B8C-83A1-F6EECF244321}">
                <p14:modId xmlns:p14="http://schemas.microsoft.com/office/powerpoint/2010/main" val="3455816868"/>
              </p:ext>
            </p:extLst>
          </p:nvPr>
        </p:nvGraphicFramePr>
        <p:xfrm>
          <a:off x="287338" y="5648325"/>
          <a:ext cx="2938462" cy="749300"/>
        </p:xfrm>
        <a:graphic>
          <a:graphicData uri="http://schemas.openxmlformats.org/presentationml/2006/ole">
            <mc:AlternateContent xmlns:mc="http://schemas.openxmlformats.org/markup-compatibility/2006">
              <mc:Choice xmlns:v="urn:schemas-microsoft-com:vml" Requires="v">
                <p:oleObj name="Equation" r:id="rId3" imgW="1688760" imgH="431640" progId="Equation.DSMT4">
                  <p:embed/>
                </p:oleObj>
              </mc:Choice>
              <mc:Fallback>
                <p:oleObj name="Equation" r:id="rId3" imgW="1688760" imgH="431640" progId="Equation.DSMT4">
                  <p:embed/>
                  <p:pic>
                    <p:nvPicPr>
                      <p:cNvPr id="0" name="Picture 7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338" y="5648325"/>
                        <a:ext cx="2938462"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2"/>
          <p:cNvGrpSpPr/>
          <p:nvPr/>
        </p:nvGrpSpPr>
        <p:grpSpPr>
          <a:xfrm>
            <a:off x="657703" y="2022632"/>
            <a:ext cx="8042288" cy="3226792"/>
            <a:chOff x="657703" y="2022632"/>
            <a:chExt cx="8042288" cy="3226792"/>
          </a:xfrm>
        </p:grpSpPr>
        <p:graphicFrame>
          <p:nvGraphicFramePr>
            <p:cNvPr id="27651" name="Object 19"/>
            <p:cNvGraphicFramePr>
              <a:graphicFrameLocks noChangeAspect="1"/>
            </p:cNvGraphicFramePr>
            <p:nvPr>
              <p:extLst>
                <p:ext uri="{D42A27DB-BD31-4B8C-83A1-F6EECF244321}">
                  <p14:modId xmlns:p14="http://schemas.microsoft.com/office/powerpoint/2010/main" val="4115647138"/>
                </p:ext>
              </p:extLst>
            </p:nvPr>
          </p:nvGraphicFramePr>
          <p:xfrm>
            <a:off x="5930409" y="2178914"/>
            <a:ext cx="2769582" cy="648472"/>
          </p:xfrm>
          <a:graphic>
            <a:graphicData uri="http://schemas.openxmlformats.org/presentationml/2006/ole">
              <mc:AlternateContent xmlns:mc="http://schemas.openxmlformats.org/markup-compatibility/2006">
                <mc:Choice xmlns:v="urn:schemas-microsoft-com:vml" Requires="v">
                  <p:oleObj name="Equation" r:id="rId5" imgW="2006600" imgH="469900" progId="Equation.DSMT4">
                    <p:embed/>
                  </p:oleObj>
                </mc:Choice>
                <mc:Fallback>
                  <p:oleObj name="Equation" r:id="rId5" imgW="2006600" imgH="469900" progId="Equation.DSMT4">
                    <p:embed/>
                    <p:pic>
                      <p:nvPicPr>
                        <p:cNvPr id="0" name="Picture 7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30409" y="2178914"/>
                          <a:ext cx="2769582" cy="648472"/>
                        </a:xfrm>
                        <a:prstGeom prst="rect">
                          <a:avLst/>
                        </a:prstGeom>
                        <a:solidFill>
                          <a:srgbClr val="CCFFFF"/>
                        </a:solidFill>
                      </p:spPr>
                    </p:pic>
                  </p:oleObj>
                </mc:Fallback>
              </mc:AlternateContent>
            </a:graphicData>
          </a:graphic>
        </p:graphicFrame>
        <p:sp>
          <p:nvSpPr>
            <p:cNvPr id="41" name="Can 40"/>
            <p:cNvSpPr>
              <a:spLocks noChangeArrowheads="1"/>
            </p:cNvSpPr>
            <p:nvPr/>
          </p:nvSpPr>
          <p:spPr bwMode="auto">
            <a:xfrm rot="16200000">
              <a:off x="2550815" y="1635116"/>
              <a:ext cx="139700" cy="3925924"/>
            </a:xfrm>
            <a:prstGeom prst="can">
              <a:avLst>
                <a:gd name="adj" fmla="val 29704"/>
              </a:avLst>
            </a:prstGeom>
            <a:solidFill>
              <a:srgbClr val="FF9933"/>
            </a:solidFill>
            <a:ln w="25400" algn="ctr">
              <a:solidFill>
                <a:schemeClr val="tx1"/>
              </a:solidFill>
              <a:round/>
              <a:headEnd/>
              <a:tailEnd/>
            </a:ln>
          </p:spPr>
          <p:txBody>
            <a:bodyPr vert="eaVert" anchor="ctr"/>
            <a:lstStyle/>
            <a:p>
              <a:pPr algn="ctr">
                <a:defRPr/>
              </a:pPr>
              <a:endParaRPr lang="en-US">
                <a:solidFill>
                  <a:schemeClr val="lt1"/>
                </a:solidFill>
                <a:latin typeface="+mn-lt"/>
              </a:endParaRPr>
            </a:p>
          </p:txBody>
        </p:sp>
        <p:sp>
          <p:nvSpPr>
            <p:cNvPr id="42" name="Can 41"/>
            <p:cNvSpPr>
              <a:spLocks noChangeArrowheads="1"/>
            </p:cNvSpPr>
            <p:nvPr/>
          </p:nvSpPr>
          <p:spPr bwMode="auto">
            <a:xfrm rot="16200000">
              <a:off x="2536660" y="2347771"/>
              <a:ext cx="177800" cy="3935714"/>
            </a:xfrm>
            <a:prstGeom prst="can">
              <a:avLst>
                <a:gd name="adj" fmla="val 29778"/>
              </a:avLst>
            </a:prstGeom>
            <a:solidFill>
              <a:srgbClr val="FF9933"/>
            </a:solidFill>
            <a:ln w="25400" algn="ctr">
              <a:solidFill>
                <a:schemeClr val="tx1"/>
              </a:solidFill>
              <a:round/>
              <a:headEnd/>
              <a:tailEnd/>
            </a:ln>
          </p:spPr>
          <p:txBody>
            <a:bodyPr vert="eaVert" anchor="ctr"/>
            <a:lstStyle/>
            <a:p>
              <a:pPr algn="ctr">
                <a:defRPr/>
              </a:pPr>
              <a:endParaRPr lang="en-US">
                <a:solidFill>
                  <a:schemeClr val="lt1"/>
                </a:solidFill>
                <a:latin typeface="+mn-lt"/>
              </a:endParaRPr>
            </a:p>
          </p:txBody>
        </p:sp>
        <p:cxnSp>
          <p:nvCxnSpPr>
            <p:cNvPr id="47" name="Straight Arrow Connector 46"/>
            <p:cNvCxnSpPr/>
            <p:nvPr/>
          </p:nvCxnSpPr>
          <p:spPr bwMode="auto">
            <a:xfrm>
              <a:off x="3585012" y="3599726"/>
              <a:ext cx="0" cy="721789"/>
            </a:xfrm>
            <a:prstGeom prst="straightConnector1">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Can 13"/>
            <p:cNvSpPr>
              <a:spLocks noChangeArrowheads="1"/>
            </p:cNvSpPr>
            <p:nvPr/>
          </p:nvSpPr>
          <p:spPr bwMode="auto">
            <a:xfrm rot="16200000">
              <a:off x="6325810" y="1300233"/>
              <a:ext cx="264302" cy="3925924"/>
            </a:xfrm>
            <a:prstGeom prst="can">
              <a:avLst>
                <a:gd name="adj" fmla="val 29704"/>
              </a:avLst>
            </a:prstGeom>
            <a:solidFill>
              <a:srgbClr val="FF9933"/>
            </a:solidFill>
            <a:ln w="25400" algn="ctr">
              <a:solidFill>
                <a:schemeClr val="tx1"/>
              </a:solidFill>
              <a:round/>
              <a:headEnd/>
              <a:tailEnd/>
            </a:ln>
          </p:spPr>
          <p:txBody>
            <a:bodyPr vert="eaVert" anchor="ctr"/>
            <a:lstStyle/>
            <a:p>
              <a:pPr algn="ctr">
                <a:defRPr/>
              </a:pPr>
              <a:endParaRPr lang="en-US">
                <a:solidFill>
                  <a:schemeClr val="lt1"/>
                </a:solidFill>
                <a:latin typeface="+mn-lt"/>
              </a:endParaRPr>
            </a:p>
          </p:txBody>
        </p:sp>
        <p:sp>
          <p:nvSpPr>
            <p:cNvPr id="15" name="Can 14"/>
            <p:cNvSpPr>
              <a:spLocks noChangeArrowheads="1"/>
            </p:cNvSpPr>
            <p:nvPr/>
          </p:nvSpPr>
          <p:spPr bwMode="auto">
            <a:xfrm rot="16200000">
              <a:off x="6294664" y="2652889"/>
              <a:ext cx="336384" cy="3935714"/>
            </a:xfrm>
            <a:prstGeom prst="can">
              <a:avLst>
                <a:gd name="adj" fmla="val 29778"/>
              </a:avLst>
            </a:prstGeom>
            <a:solidFill>
              <a:srgbClr val="FF9933"/>
            </a:solidFill>
            <a:ln w="25400" algn="ctr">
              <a:solidFill>
                <a:schemeClr val="tx1"/>
              </a:solidFill>
              <a:round/>
              <a:headEnd/>
              <a:tailEnd/>
            </a:ln>
          </p:spPr>
          <p:txBody>
            <a:bodyPr vert="eaVert" anchor="ctr"/>
            <a:lstStyle/>
            <a:p>
              <a:pPr algn="ctr">
                <a:defRPr/>
              </a:pPr>
              <a:endParaRPr lang="en-US">
                <a:solidFill>
                  <a:schemeClr val="lt1"/>
                </a:solidFill>
                <a:latin typeface="+mn-lt"/>
              </a:endParaRPr>
            </a:p>
          </p:txBody>
        </p:sp>
        <p:cxnSp>
          <p:nvCxnSpPr>
            <p:cNvPr id="16" name="Straight Arrow Connector 15"/>
            <p:cNvCxnSpPr/>
            <p:nvPr/>
          </p:nvCxnSpPr>
          <p:spPr bwMode="auto">
            <a:xfrm>
              <a:off x="6901447" y="3275635"/>
              <a:ext cx="0" cy="1389723"/>
            </a:xfrm>
            <a:prstGeom prst="straightConnector1">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525182" y="3253874"/>
              <a:ext cx="0" cy="27295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554752" y="4279731"/>
              <a:ext cx="0" cy="27295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468085" y="3090101"/>
              <a:ext cx="0" cy="409433"/>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198271" y="2669295"/>
              <a:ext cx="0" cy="409433"/>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1486282" y="3695151"/>
              <a:ext cx="0" cy="409433"/>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5200748" y="3438118"/>
              <a:ext cx="0" cy="409433"/>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bwMode="auto">
            <a:xfrm rot="5400000" flipH="1" flipV="1">
              <a:off x="4792083" y="2434762"/>
              <a:ext cx="334962" cy="279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bwMode="auto">
            <a:xfrm rot="16200000" flipV="1">
              <a:off x="3817381" y="2446183"/>
              <a:ext cx="334962" cy="279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bwMode="auto">
            <a:xfrm rot="5400000" flipH="1" flipV="1">
              <a:off x="4285802" y="2470435"/>
              <a:ext cx="401637" cy="158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4611735" y="2022632"/>
              <a:ext cx="1048685" cy="338554"/>
            </a:xfrm>
            <a:prstGeom prst="rect">
              <a:avLst/>
            </a:prstGeom>
            <a:noFill/>
          </p:spPr>
          <p:txBody>
            <a:bodyPr wrap="none" rtlCol="0">
              <a:spAutoFit/>
            </a:bodyPr>
            <a:lstStyle/>
            <a:p>
              <a:pPr algn="ctr"/>
              <a:r>
                <a:rPr lang="en-US" sz="1600" dirty="0">
                  <a:solidFill>
                    <a:srgbClr val="FF0000"/>
                  </a:solidFill>
                </a:rPr>
                <a:t>Radiation</a:t>
              </a:r>
            </a:p>
          </p:txBody>
        </p:sp>
        <p:sp>
          <p:nvSpPr>
            <p:cNvPr id="33" name="TextBox 51"/>
            <p:cNvSpPr txBox="1">
              <a:spLocks noChangeArrowheads="1"/>
            </p:cNvSpPr>
            <p:nvPr/>
          </p:nvSpPr>
          <p:spPr bwMode="auto">
            <a:xfrm>
              <a:off x="5424465" y="3728033"/>
              <a:ext cx="1236300" cy="369332"/>
            </a:xfrm>
            <a:prstGeom prst="rect">
              <a:avLst/>
            </a:prstGeom>
            <a:noFill/>
            <a:ln w="9525">
              <a:noFill/>
              <a:miter lim="800000"/>
              <a:headEnd/>
              <a:tailEnd/>
            </a:ln>
          </p:spPr>
          <p:txBody>
            <a:bodyPr wrap="none">
              <a:spAutoFit/>
            </a:bodyPr>
            <a:lstStyle/>
            <a:p>
              <a:pPr algn="ctr"/>
              <a:r>
                <a:rPr lang="en-US" dirty="0">
                  <a:solidFill>
                    <a:srgbClr val="0000FF"/>
                  </a:solidFill>
                </a:rPr>
                <a:t>Twin Lead</a:t>
              </a:r>
            </a:p>
          </p:txBody>
        </p:sp>
        <p:sp>
          <p:nvSpPr>
            <p:cNvPr id="35" name="TextBox 50"/>
            <p:cNvSpPr txBox="1">
              <a:spLocks noChangeArrowheads="1"/>
            </p:cNvSpPr>
            <p:nvPr/>
          </p:nvSpPr>
          <p:spPr bwMode="auto">
            <a:xfrm>
              <a:off x="1893647" y="2583206"/>
              <a:ext cx="1595309" cy="369307"/>
            </a:xfrm>
            <a:prstGeom prst="rect">
              <a:avLst/>
            </a:prstGeom>
            <a:noFill/>
            <a:ln w="9525">
              <a:noFill/>
              <a:miter lim="800000"/>
              <a:headEnd/>
              <a:tailEnd/>
            </a:ln>
          </p:spPr>
          <p:txBody>
            <a:bodyPr wrap="none">
              <a:spAutoFit/>
            </a:bodyPr>
            <a:lstStyle/>
            <a:p>
              <a:pPr algn="ctr"/>
              <a:r>
                <a:rPr lang="en-US" dirty="0"/>
                <a:t>Incident wave</a:t>
              </a:r>
            </a:p>
          </p:txBody>
        </p:sp>
        <p:sp>
          <p:nvSpPr>
            <p:cNvPr id="46" name="Striped Right Arrow 45"/>
            <p:cNvSpPr/>
            <p:nvPr/>
          </p:nvSpPr>
          <p:spPr bwMode="auto">
            <a:xfrm>
              <a:off x="2410186" y="3008689"/>
              <a:ext cx="609600" cy="215900"/>
            </a:xfrm>
            <a:prstGeom prst="stripedRightArrow">
              <a:avLst/>
            </a:prstGeom>
            <a:solidFill>
              <a:srgbClr val="FF0000"/>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TextBox 50"/>
            <p:cNvSpPr txBox="1">
              <a:spLocks noChangeArrowheads="1"/>
            </p:cNvSpPr>
            <p:nvPr/>
          </p:nvSpPr>
          <p:spPr bwMode="auto">
            <a:xfrm>
              <a:off x="1697706" y="4880092"/>
              <a:ext cx="1826141" cy="369332"/>
            </a:xfrm>
            <a:prstGeom prst="rect">
              <a:avLst/>
            </a:prstGeom>
            <a:noFill/>
            <a:ln w="9525">
              <a:noFill/>
              <a:miter lim="800000"/>
              <a:headEnd/>
              <a:tailEnd/>
            </a:ln>
          </p:spPr>
          <p:txBody>
            <a:bodyPr wrap="none">
              <a:spAutoFit/>
            </a:bodyPr>
            <a:lstStyle/>
            <a:p>
              <a:pPr algn="ctr"/>
              <a:r>
                <a:rPr lang="en-US" dirty="0"/>
                <a:t>Reflected wave</a:t>
              </a:r>
            </a:p>
          </p:txBody>
        </p:sp>
        <p:sp>
          <p:nvSpPr>
            <p:cNvPr id="49" name="Striped Right Arrow 48"/>
            <p:cNvSpPr/>
            <p:nvPr/>
          </p:nvSpPr>
          <p:spPr bwMode="auto">
            <a:xfrm flipH="1">
              <a:off x="2442848" y="4572828"/>
              <a:ext cx="398462" cy="197530"/>
            </a:xfrm>
            <a:prstGeom prst="stripedRightArrow">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27652" name="Object 16"/>
            <p:cNvGraphicFramePr>
              <a:graphicFrameLocks noChangeAspect="1"/>
            </p:cNvGraphicFramePr>
            <p:nvPr>
              <p:extLst>
                <p:ext uri="{D42A27DB-BD31-4B8C-83A1-F6EECF244321}">
                  <p14:modId xmlns:p14="http://schemas.microsoft.com/office/powerpoint/2010/main" val="1766012923"/>
                </p:ext>
              </p:extLst>
            </p:nvPr>
          </p:nvGraphicFramePr>
          <p:xfrm>
            <a:off x="7776258" y="3753775"/>
            <a:ext cx="342900" cy="342900"/>
          </p:xfrm>
          <a:graphic>
            <a:graphicData uri="http://schemas.openxmlformats.org/presentationml/2006/ole">
              <mc:AlternateContent xmlns:mc="http://schemas.openxmlformats.org/markup-compatibility/2006">
                <mc:Choice xmlns:v="urn:schemas-microsoft-com:vml" Requires="v">
                  <p:oleObj name="Equation" r:id="rId7" imgW="228600" imgH="228600" progId="Equation.DSMT4">
                    <p:embed/>
                  </p:oleObj>
                </mc:Choice>
                <mc:Fallback>
                  <p:oleObj name="Equation" r:id="rId7" imgW="228600" imgH="228600" progId="Equation.DSMT4">
                    <p:embed/>
                    <p:pic>
                      <p:nvPicPr>
                        <p:cNvPr id="0" name="Picture 7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76258" y="3753775"/>
                          <a:ext cx="3429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53" name="Object 16"/>
            <p:cNvGraphicFramePr>
              <a:graphicFrameLocks noChangeAspect="1"/>
            </p:cNvGraphicFramePr>
            <p:nvPr>
              <p:extLst>
                <p:ext uri="{D42A27DB-BD31-4B8C-83A1-F6EECF244321}">
                  <p14:modId xmlns:p14="http://schemas.microsoft.com/office/powerpoint/2010/main" val="1780985722"/>
                </p:ext>
              </p:extLst>
            </p:nvPr>
          </p:nvGraphicFramePr>
          <p:xfrm>
            <a:off x="6965151" y="3752997"/>
            <a:ext cx="266700" cy="342900"/>
          </p:xfrm>
          <a:graphic>
            <a:graphicData uri="http://schemas.openxmlformats.org/presentationml/2006/ole">
              <mc:AlternateContent xmlns:mc="http://schemas.openxmlformats.org/markup-compatibility/2006">
                <mc:Choice xmlns:v="urn:schemas-microsoft-com:vml" Requires="v">
                  <p:oleObj name="Equation" r:id="rId9" imgW="177646" imgH="228402" progId="Equation.DSMT4">
                    <p:embed/>
                  </p:oleObj>
                </mc:Choice>
                <mc:Fallback>
                  <p:oleObj name="Equation" r:id="rId9" imgW="177646" imgH="228402" progId="Equation.DSMT4">
                    <p:embed/>
                    <p:pic>
                      <p:nvPicPr>
                        <p:cNvPr id="0" name="Picture 7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65151" y="3752997"/>
                          <a:ext cx="2667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54" name="Object 16"/>
            <p:cNvGraphicFramePr>
              <a:graphicFrameLocks noChangeAspect="1"/>
            </p:cNvGraphicFramePr>
            <p:nvPr>
              <p:extLst>
                <p:ext uri="{D42A27DB-BD31-4B8C-83A1-F6EECF244321}">
                  <p14:modId xmlns:p14="http://schemas.microsoft.com/office/powerpoint/2010/main" val="3461332678"/>
                </p:ext>
              </p:extLst>
            </p:nvPr>
          </p:nvGraphicFramePr>
          <p:xfrm>
            <a:off x="3693569" y="3752770"/>
            <a:ext cx="247650" cy="342900"/>
          </p:xfrm>
          <a:graphic>
            <a:graphicData uri="http://schemas.openxmlformats.org/presentationml/2006/ole">
              <mc:AlternateContent xmlns:mc="http://schemas.openxmlformats.org/markup-compatibility/2006">
                <mc:Choice xmlns:v="urn:schemas-microsoft-com:vml" Requires="v">
                  <p:oleObj name="Equation" r:id="rId11" imgW="165028" imgH="228501" progId="Equation.DSMT4">
                    <p:embed/>
                  </p:oleObj>
                </mc:Choice>
                <mc:Fallback>
                  <p:oleObj name="Equation" r:id="rId11" imgW="165028" imgH="228501" progId="Equation.DSMT4">
                    <p:embed/>
                    <p:pic>
                      <p:nvPicPr>
                        <p:cNvPr id="0" name="Picture 7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93569" y="3752770"/>
                          <a:ext cx="24765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55" name="Object 16"/>
            <p:cNvGraphicFramePr>
              <a:graphicFrameLocks noChangeAspect="1"/>
            </p:cNvGraphicFramePr>
            <p:nvPr>
              <p:extLst>
                <p:ext uri="{D42A27DB-BD31-4B8C-83A1-F6EECF244321}">
                  <p14:modId xmlns:p14="http://schemas.microsoft.com/office/powerpoint/2010/main" val="3407104697"/>
                </p:ext>
              </p:extLst>
            </p:nvPr>
          </p:nvGraphicFramePr>
          <p:xfrm>
            <a:off x="2198688" y="3752850"/>
            <a:ext cx="342900" cy="342900"/>
          </p:xfrm>
          <a:graphic>
            <a:graphicData uri="http://schemas.openxmlformats.org/presentationml/2006/ole">
              <mc:AlternateContent xmlns:mc="http://schemas.openxmlformats.org/markup-compatibility/2006">
                <mc:Choice xmlns:v="urn:schemas-microsoft-com:vml" Requires="v">
                  <p:oleObj name="Equation" r:id="rId13" imgW="228600" imgH="228600" progId="Equation.DSMT4">
                    <p:embed/>
                  </p:oleObj>
                </mc:Choice>
                <mc:Fallback>
                  <p:oleObj name="Equation" r:id="rId13" imgW="228600" imgH="228600" progId="Equation.DSMT4">
                    <p:embed/>
                    <p:pic>
                      <p:nvPicPr>
                        <p:cNvPr id="0" name="Picture 7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98688" y="3752850"/>
                          <a:ext cx="3429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56" name="Object 16"/>
            <p:cNvGraphicFramePr>
              <a:graphicFrameLocks noChangeAspect="1"/>
            </p:cNvGraphicFramePr>
            <p:nvPr>
              <p:extLst>
                <p:ext uri="{D42A27DB-BD31-4B8C-83A1-F6EECF244321}">
                  <p14:modId xmlns:p14="http://schemas.microsoft.com/office/powerpoint/2010/main" val="1186400609"/>
                </p:ext>
              </p:extLst>
            </p:nvPr>
          </p:nvGraphicFramePr>
          <p:xfrm>
            <a:off x="958307" y="2990770"/>
            <a:ext cx="361950" cy="342900"/>
          </p:xfrm>
          <a:graphic>
            <a:graphicData uri="http://schemas.openxmlformats.org/presentationml/2006/ole">
              <mc:AlternateContent xmlns:mc="http://schemas.openxmlformats.org/markup-compatibility/2006">
                <mc:Choice xmlns:v="urn:schemas-microsoft-com:vml" Requires="v">
                  <p:oleObj name="Equation" r:id="rId15" imgW="241300" imgH="228600" progId="Equation.DSMT4">
                    <p:embed/>
                  </p:oleObj>
                </mc:Choice>
                <mc:Fallback>
                  <p:oleObj name="Equation" r:id="rId15" imgW="241300" imgH="228600" progId="Equation.DSMT4">
                    <p:embed/>
                    <p:pic>
                      <p:nvPicPr>
                        <p:cNvPr id="0" name="Picture 7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58307" y="2990770"/>
                          <a:ext cx="36195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57" name="Object 16"/>
            <p:cNvGraphicFramePr>
              <a:graphicFrameLocks noChangeAspect="1"/>
            </p:cNvGraphicFramePr>
            <p:nvPr>
              <p:extLst>
                <p:ext uri="{D42A27DB-BD31-4B8C-83A1-F6EECF244321}">
                  <p14:modId xmlns:p14="http://schemas.microsoft.com/office/powerpoint/2010/main" val="2504960753"/>
                </p:ext>
              </p:extLst>
            </p:nvPr>
          </p:nvGraphicFramePr>
          <p:xfrm>
            <a:off x="5390607" y="2663745"/>
            <a:ext cx="381000" cy="342900"/>
          </p:xfrm>
          <a:graphic>
            <a:graphicData uri="http://schemas.openxmlformats.org/presentationml/2006/ole">
              <mc:AlternateContent xmlns:mc="http://schemas.openxmlformats.org/markup-compatibility/2006">
                <mc:Choice xmlns:v="urn:schemas-microsoft-com:vml" Requires="v">
                  <p:oleObj name="Equation" r:id="rId17" imgW="253890" imgH="228501" progId="Equation.DSMT4">
                    <p:embed/>
                  </p:oleObj>
                </mc:Choice>
                <mc:Fallback>
                  <p:oleObj name="Equation" r:id="rId17" imgW="253890" imgH="228501" progId="Equation.DSMT4">
                    <p:embed/>
                    <p:pic>
                      <p:nvPicPr>
                        <p:cNvPr id="0" name="Picture 7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390607" y="2663745"/>
                          <a:ext cx="3810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 name="Straight Connector 3"/>
            <p:cNvCxnSpPr/>
            <p:nvPr/>
          </p:nvCxnSpPr>
          <p:spPr>
            <a:xfrm>
              <a:off x="6551270" y="3264060"/>
              <a:ext cx="167833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576348" y="4666526"/>
              <a:ext cx="167833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467336" y="3590080"/>
              <a:ext cx="167833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2469266" y="4321215"/>
              <a:ext cx="167833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4"/>
          </p:nvPr>
        </p:nvSpPr>
        <p:spPr/>
        <p:txBody>
          <a:bodyPr/>
          <a:lstStyle/>
          <a:p>
            <a:fld id="{DC94254D-9031-4BA8-A626-4B95E16B6448}" type="slidenum">
              <a:rPr lang="en-US" smtClean="0"/>
              <a:pPr/>
              <a:t>11</a:t>
            </a:fld>
            <a:endParaRPr lang="en-US"/>
          </a:p>
        </p:txBody>
      </p:sp>
      <p:sp>
        <p:nvSpPr>
          <p:cNvPr id="33" name="Text Box 199"/>
          <p:cNvSpPr txBox="1">
            <a:spLocks noChangeArrowheads="1"/>
          </p:cNvSpPr>
          <p:nvPr/>
        </p:nvSpPr>
        <p:spPr bwMode="auto">
          <a:xfrm>
            <a:off x="630791" y="1188064"/>
            <a:ext cx="7056437" cy="400110"/>
          </a:xfrm>
          <a:prstGeom prst="rect">
            <a:avLst/>
          </a:prstGeom>
          <a:noFill/>
          <a:ln w="9525">
            <a:noFill/>
            <a:miter lim="800000"/>
            <a:headEnd/>
            <a:tailEnd/>
          </a:ln>
        </p:spPr>
        <p:txBody>
          <a:bodyPr>
            <a:spAutoFit/>
          </a:bodyPr>
          <a:lstStyle/>
          <a:p>
            <a:pPr algn="ctr"/>
            <a:r>
              <a:rPr lang="en-US" sz="2000" dirty="0">
                <a:solidFill>
                  <a:srgbClr val="FF0000"/>
                </a:solidFill>
              </a:rPr>
              <a:t>To reduce reflection and radiation effects at discontinuities:</a:t>
            </a:r>
          </a:p>
        </p:txBody>
      </p:sp>
      <p:sp>
        <p:nvSpPr>
          <p:cNvPr id="50" name="Text Box 199"/>
          <p:cNvSpPr txBox="1">
            <a:spLocks noChangeArrowheads="1"/>
          </p:cNvSpPr>
          <p:nvPr/>
        </p:nvSpPr>
        <p:spPr bwMode="auto">
          <a:xfrm>
            <a:off x="1309467" y="2046995"/>
            <a:ext cx="6164263" cy="754053"/>
          </a:xfrm>
          <a:prstGeom prst="rect">
            <a:avLst/>
          </a:prstGeom>
          <a:noFill/>
          <a:ln w="9525">
            <a:noFill/>
            <a:miter lim="800000"/>
            <a:headEnd/>
            <a:tailEnd/>
          </a:ln>
        </p:spPr>
        <p:txBody>
          <a:bodyPr>
            <a:spAutoFit/>
          </a:bodyPr>
          <a:lstStyle/>
          <a:p>
            <a:pPr marL="342900" indent="-342900">
              <a:spcAft>
                <a:spcPts val="600"/>
              </a:spcAft>
              <a:buFontTx/>
              <a:buAutoNum type="arabicParenR"/>
            </a:pPr>
            <a:r>
              <a:rPr lang="en-US" dirty="0">
                <a:solidFill>
                  <a:srgbClr val="0000FF"/>
                </a:solidFill>
              </a:rPr>
              <a:t>Reduce the separation distance </a:t>
            </a:r>
            <a:r>
              <a:rPr lang="en-US" sz="2000" i="1" dirty="0">
                <a:solidFill>
                  <a:srgbClr val="0000FF"/>
                </a:solidFill>
                <a:latin typeface="Times New Roman" pitchFamily="18" charset="0"/>
                <a:cs typeface="Times New Roman" pitchFamily="18" charset="0"/>
              </a:rPr>
              <a:t>h </a:t>
            </a:r>
            <a:r>
              <a:rPr lang="en-US" sz="2000" dirty="0">
                <a:solidFill>
                  <a:srgbClr val="0000FF"/>
                </a:solidFill>
                <a:latin typeface="Times New Roman" pitchFamily="18" charset="0"/>
                <a:cs typeface="Times New Roman" pitchFamily="18" charset="0"/>
              </a:rPr>
              <a:t>(</a:t>
            </a:r>
            <a:r>
              <a:rPr lang="en-US" dirty="0">
                <a:solidFill>
                  <a:srgbClr val="0000FF"/>
                </a:solidFill>
                <a:cs typeface="Times New Roman" pitchFamily="18" charset="0"/>
              </a:rPr>
              <a:t>keep</a:t>
            </a:r>
            <a:r>
              <a:rPr lang="en-US" i="1" dirty="0">
                <a:solidFill>
                  <a:srgbClr val="0000FF"/>
                </a:solidFill>
                <a:latin typeface="Times New Roman" pitchFamily="18" charset="0"/>
                <a:cs typeface="Times New Roman" pitchFamily="18" charset="0"/>
              </a:rPr>
              <a:t> </a:t>
            </a:r>
            <a:r>
              <a:rPr lang="en-US" sz="2000" i="1" dirty="0">
                <a:solidFill>
                  <a:srgbClr val="0000FF"/>
                </a:solidFill>
                <a:latin typeface="Times New Roman" pitchFamily="18" charset="0"/>
                <a:cs typeface="Times New Roman" pitchFamily="18" charset="0"/>
              </a:rPr>
              <a:t>h &lt;&lt; </a:t>
            </a:r>
            <a:r>
              <a:rPr lang="en-US" sz="2000" i="1" dirty="0">
                <a:solidFill>
                  <a:srgbClr val="0000FF"/>
                </a:solidFill>
                <a:latin typeface="Times New Roman" pitchFamily="18" charset="0"/>
                <a:cs typeface="Times New Roman" pitchFamily="18" charset="0"/>
                <a:sym typeface="Symbol" pitchFamily="18" charset="2"/>
              </a:rPr>
              <a:t></a:t>
            </a:r>
            <a:r>
              <a:rPr lang="en-US" sz="2000" dirty="0">
                <a:solidFill>
                  <a:srgbClr val="0000FF"/>
                </a:solidFill>
                <a:latin typeface="Times New Roman" pitchFamily="18" charset="0"/>
                <a:cs typeface="Times New Roman" pitchFamily="18" charset="0"/>
                <a:sym typeface="Symbol" pitchFamily="18" charset="2"/>
              </a:rPr>
              <a:t>)</a:t>
            </a:r>
            <a:r>
              <a:rPr lang="en-US" sz="2000" dirty="0">
                <a:solidFill>
                  <a:srgbClr val="0000FF"/>
                </a:solidFill>
                <a:latin typeface="Times New Roman" pitchFamily="18" charset="0"/>
                <a:cs typeface="Times New Roman" pitchFamily="18" charset="0"/>
              </a:rPr>
              <a:t>.</a:t>
            </a:r>
            <a:endParaRPr lang="en-US" dirty="0">
              <a:solidFill>
                <a:srgbClr val="0000FF"/>
              </a:solidFill>
            </a:endParaRPr>
          </a:p>
          <a:p>
            <a:pPr marL="342900" indent="-342900">
              <a:spcAft>
                <a:spcPts val="600"/>
              </a:spcAft>
              <a:buFontTx/>
              <a:buAutoNum type="arabicParenR"/>
            </a:pPr>
            <a:r>
              <a:rPr lang="en-US" dirty="0">
                <a:solidFill>
                  <a:srgbClr val="0000FF"/>
                </a:solidFill>
              </a:rPr>
              <a:t>Twist the lines (twisted pair).</a:t>
            </a:r>
          </a:p>
        </p:txBody>
      </p:sp>
      <p:pic>
        <p:nvPicPr>
          <p:cNvPr id="51" name="Picture 8"/>
          <p:cNvPicPr>
            <a:picLocks noChangeAspect="1" noChangeArrowheads="1"/>
          </p:cNvPicPr>
          <p:nvPr/>
        </p:nvPicPr>
        <p:blipFill>
          <a:blip r:embed="rId3" cstate="print"/>
          <a:srcRect/>
          <a:stretch>
            <a:fillRect/>
          </a:stretch>
        </p:blipFill>
        <p:spPr bwMode="auto">
          <a:xfrm>
            <a:off x="2369125" y="4445212"/>
            <a:ext cx="2325705" cy="2325705"/>
          </a:xfrm>
          <a:prstGeom prst="rect">
            <a:avLst/>
          </a:prstGeom>
          <a:noFill/>
          <a:ln w="9525">
            <a:noFill/>
            <a:miter lim="800000"/>
            <a:headEnd/>
            <a:tailEnd/>
          </a:ln>
        </p:spPr>
      </p:pic>
      <p:sp>
        <p:nvSpPr>
          <p:cNvPr id="52" name="Text Box 13"/>
          <p:cNvSpPr txBox="1">
            <a:spLocks noChangeArrowheads="1"/>
          </p:cNvSpPr>
          <p:nvPr/>
        </p:nvSpPr>
        <p:spPr bwMode="auto">
          <a:xfrm>
            <a:off x="5211423" y="5286781"/>
            <a:ext cx="1438275" cy="646113"/>
          </a:xfrm>
          <a:prstGeom prst="rect">
            <a:avLst/>
          </a:prstGeom>
          <a:noFill/>
          <a:ln w="9525">
            <a:noFill/>
            <a:miter lim="800000"/>
            <a:headEnd/>
            <a:tailEnd/>
          </a:ln>
        </p:spPr>
        <p:txBody>
          <a:bodyPr wrap="none">
            <a:spAutoFit/>
          </a:bodyPr>
          <a:lstStyle/>
          <a:p>
            <a:pPr algn="ctr"/>
            <a:r>
              <a:rPr lang="en-US" b="0" dirty="0">
                <a:solidFill>
                  <a:srgbClr val="FF0000"/>
                </a:solidFill>
                <a:latin typeface="Calibri" pitchFamily="34" charset="0"/>
              </a:rPr>
              <a:t>CAT 5 cable</a:t>
            </a:r>
          </a:p>
          <a:p>
            <a:pPr algn="ctr"/>
            <a:r>
              <a:rPr lang="en-US" b="0" dirty="0">
                <a:solidFill>
                  <a:srgbClr val="0000FF"/>
                </a:solidFill>
                <a:latin typeface="Calibri" pitchFamily="34" charset="0"/>
              </a:rPr>
              <a:t>(twisted pair)</a:t>
            </a:r>
          </a:p>
        </p:txBody>
      </p:sp>
      <p:sp>
        <p:nvSpPr>
          <p:cNvPr id="16" name="Text Box 2"/>
          <p:cNvSpPr txBox="1">
            <a:spLocks noChangeArrowheads="1"/>
          </p:cNvSpPr>
          <p:nvPr/>
        </p:nvSpPr>
        <p:spPr bwMode="auto">
          <a:xfrm>
            <a:off x="2721431" y="130632"/>
            <a:ext cx="3868738"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p:spPr>
        <p:txBody>
          <a:bodyPr anchor="ctr"/>
          <a:lstStyle/>
          <a:p>
            <a:pPr algn="ctr"/>
            <a:r>
              <a:rPr lang="en-US" sz="2800" b="1" dirty="0">
                <a:solidFill>
                  <a:srgbClr val="FFFF00"/>
                </a:solidFill>
              </a:rPr>
              <a:t> Twin Lead (cont.)</a:t>
            </a:r>
          </a:p>
        </p:txBody>
      </p:sp>
      <p:grpSp>
        <p:nvGrpSpPr>
          <p:cNvPr id="19" name="Group 18"/>
          <p:cNvGrpSpPr/>
          <p:nvPr/>
        </p:nvGrpSpPr>
        <p:grpSpPr>
          <a:xfrm>
            <a:off x="1944851" y="3166707"/>
            <a:ext cx="6429588" cy="1781309"/>
            <a:chOff x="1944851" y="3166707"/>
            <a:chExt cx="6429588" cy="1781309"/>
          </a:xfrm>
        </p:grpSpPr>
        <p:sp>
          <p:nvSpPr>
            <p:cNvPr id="14" name="Can 13"/>
            <p:cNvSpPr>
              <a:spLocks noChangeArrowheads="1"/>
            </p:cNvSpPr>
            <p:nvPr/>
          </p:nvSpPr>
          <p:spPr bwMode="auto">
            <a:xfrm rot="16200000">
              <a:off x="4293522" y="1529995"/>
              <a:ext cx="395357" cy="5092700"/>
            </a:xfrm>
            <a:prstGeom prst="can">
              <a:avLst>
                <a:gd name="adj" fmla="val 29704"/>
              </a:avLst>
            </a:prstGeom>
            <a:solidFill>
              <a:schemeClr val="bg2">
                <a:lumMod val="20000"/>
                <a:lumOff val="80000"/>
              </a:schemeClr>
            </a:solidFill>
            <a:ln w="25400" algn="ctr">
              <a:solidFill>
                <a:schemeClr val="tx1"/>
              </a:solidFill>
              <a:round/>
              <a:headEnd/>
              <a:tailEnd/>
            </a:ln>
          </p:spPr>
          <p:txBody>
            <a:bodyPr vert="eaVert" anchor="ctr"/>
            <a:lstStyle/>
            <a:p>
              <a:pPr algn="ctr">
                <a:defRPr/>
              </a:pPr>
              <a:endParaRPr lang="en-US">
                <a:solidFill>
                  <a:schemeClr val="lt1"/>
                </a:solidFill>
                <a:latin typeface="+mn-lt"/>
              </a:endParaRPr>
            </a:p>
          </p:txBody>
        </p:sp>
        <p:sp>
          <p:nvSpPr>
            <p:cNvPr id="13" name="Can 12"/>
            <p:cNvSpPr>
              <a:spLocks noChangeArrowheads="1"/>
            </p:cNvSpPr>
            <p:nvPr/>
          </p:nvSpPr>
          <p:spPr bwMode="auto">
            <a:xfrm rot="16200000">
              <a:off x="4304898" y="818036"/>
              <a:ext cx="395357" cy="5092700"/>
            </a:xfrm>
            <a:prstGeom prst="can">
              <a:avLst>
                <a:gd name="adj" fmla="val 29704"/>
              </a:avLst>
            </a:prstGeom>
            <a:solidFill>
              <a:schemeClr val="bg2">
                <a:lumMod val="20000"/>
                <a:lumOff val="80000"/>
              </a:schemeClr>
            </a:solidFill>
            <a:ln w="25400" algn="ctr">
              <a:solidFill>
                <a:schemeClr val="tx1"/>
              </a:solidFill>
              <a:round/>
              <a:headEnd/>
              <a:tailEnd/>
            </a:ln>
          </p:spPr>
          <p:txBody>
            <a:bodyPr vert="eaVert" anchor="ctr"/>
            <a:lstStyle/>
            <a:p>
              <a:pPr algn="ctr">
                <a:defRPr/>
              </a:pPr>
              <a:endParaRPr lang="en-US">
                <a:solidFill>
                  <a:schemeClr val="lt1"/>
                </a:solidFill>
                <a:latin typeface="+mn-lt"/>
              </a:endParaRPr>
            </a:p>
          </p:txBody>
        </p:sp>
        <p:sp>
          <p:nvSpPr>
            <p:cNvPr id="45" name="Can 44"/>
            <p:cNvSpPr>
              <a:spLocks noChangeArrowheads="1"/>
            </p:cNvSpPr>
            <p:nvPr/>
          </p:nvSpPr>
          <p:spPr bwMode="auto">
            <a:xfrm rot="16200000">
              <a:off x="4444099" y="810764"/>
              <a:ext cx="139700" cy="5092700"/>
            </a:xfrm>
            <a:prstGeom prst="can">
              <a:avLst>
                <a:gd name="adj" fmla="val 29704"/>
              </a:avLst>
            </a:prstGeom>
            <a:solidFill>
              <a:srgbClr val="FF9933"/>
            </a:solidFill>
            <a:ln w="25400" algn="ctr">
              <a:solidFill>
                <a:schemeClr val="tx1"/>
              </a:solidFill>
              <a:round/>
              <a:headEnd/>
              <a:tailEnd/>
            </a:ln>
          </p:spPr>
          <p:txBody>
            <a:bodyPr vert="eaVert" anchor="ctr"/>
            <a:lstStyle/>
            <a:p>
              <a:pPr algn="ctr">
                <a:defRPr/>
              </a:pPr>
              <a:endParaRPr lang="en-US">
                <a:solidFill>
                  <a:schemeClr val="lt1"/>
                </a:solidFill>
                <a:latin typeface="+mn-lt"/>
              </a:endParaRPr>
            </a:p>
          </p:txBody>
        </p:sp>
        <p:sp>
          <p:nvSpPr>
            <p:cNvPr id="46" name="Can 45"/>
            <p:cNvSpPr>
              <a:spLocks noChangeArrowheads="1"/>
            </p:cNvSpPr>
            <p:nvPr/>
          </p:nvSpPr>
          <p:spPr bwMode="auto">
            <a:xfrm rot="16200000">
              <a:off x="4431399" y="1521964"/>
              <a:ext cx="177800" cy="5105400"/>
            </a:xfrm>
            <a:prstGeom prst="can">
              <a:avLst>
                <a:gd name="adj" fmla="val 29778"/>
              </a:avLst>
            </a:prstGeom>
            <a:solidFill>
              <a:srgbClr val="FF9933"/>
            </a:solidFill>
            <a:ln w="25400" algn="ctr">
              <a:solidFill>
                <a:schemeClr val="tx1"/>
              </a:solidFill>
              <a:round/>
              <a:headEnd/>
              <a:tailEnd/>
            </a:ln>
          </p:spPr>
          <p:txBody>
            <a:bodyPr vert="eaVert" anchor="ctr"/>
            <a:lstStyle/>
            <a:p>
              <a:pPr algn="ctr">
                <a:defRPr/>
              </a:pPr>
              <a:endParaRPr lang="en-US">
                <a:solidFill>
                  <a:schemeClr val="lt1"/>
                </a:solidFill>
                <a:latin typeface="+mn-lt"/>
              </a:endParaRPr>
            </a:p>
          </p:txBody>
        </p:sp>
        <p:cxnSp>
          <p:nvCxnSpPr>
            <p:cNvPr id="48" name="Straight Arrow Connector 47"/>
            <p:cNvCxnSpPr/>
            <p:nvPr/>
          </p:nvCxnSpPr>
          <p:spPr bwMode="auto">
            <a:xfrm rot="16200000" flipH="1">
              <a:off x="5366436" y="3693664"/>
              <a:ext cx="790575" cy="635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905767" y="4640239"/>
              <a:ext cx="1468672" cy="307777"/>
            </a:xfrm>
            <a:prstGeom prst="rect">
              <a:avLst/>
            </a:prstGeom>
            <a:noFill/>
          </p:spPr>
          <p:txBody>
            <a:bodyPr wrap="none" rtlCol="0">
              <a:spAutoFit/>
            </a:bodyPr>
            <a:lstStyle/>
            <a:p>
              <a:r>
                <a:rPr lang="en-US" sz="1400" dirty="0"/>
                <a:t>Insulating jacket</a:t>
              </a:r>
            </a:p>
          </p:txBody>
        </p:sp>
        <p:cxnSp>
          <p:nvCxnSpPr>
            <p:cNvPr id="17" name="Straight Arrow Connector 16"/>
            <p:cNvCxnSpPr/>
            <p:nvPr/>
          </p:nvCxnSpPr>
          <p:spPr>
            <a:xfrm flipH="1" flipV="1">
              <a:off x="6059605" y="4312692"/>
              <a:ext cx="750627" cy="450376"/>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18" name="Object 16"/>
            <p:cNvGraphicFramePr>
              <a:graphicFrameLocks noChangeAspect="1"/>
            </p:cNvGraphicFramePr>
            <p:nvPr/>
          </p:nvGraphicFramePr>
          <p:xfrm>
            <a:off x="5844949" y="3580247"/>
            <a:ext cx="190500" cy="266700"/>
          </p:xfrm>
          <a:graphic>
            <a:graphicData uri="http://schemas.openxmlformats.org/presentationml/2006/ole">
              <mc:AlternateContent xmlns:mc="http://schemas.openxmlformats.org/markup-compatibility/2006">
                <mc:Choice xmlns:v="urn:schemas-microsoft-com:vml" Requires="v">
                  <p:oleObj name="Equation" r:id="rId4" imgW="126725" imgH="177415" progId="Equation.DSMT4">
                    <p:embed/>
                  </p:oleObj>
                </mc:Choice>
                <mc:Fallback>
                  <p:oleObj name="Equation" r:id="rId4" imgW="126725" imgH="177415" progId="Equation.DSMT4">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44949" y="3580247"/>
                          <a:ext cx="1905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645232" y="119746"/>
            <a:ext cx="3868738"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p:spPr>
        <p:txBody>
          <a:bodyPr anchor="ctr"/>
          <a:lstStyle/>
          <a:p>
            <a:pPr algn="ctr"/>
            <a:r>
              <a:rPr lang="en-US" sz="2800" b="1" dirty="0">
                <a:solidFill>
                  <a:srgbClr val="FFFF00"/>
                </a:solidFill>
              </a:rPr>
              <a:t> Microstrip</a:t>
            </a:r>
          </a:p>
        </p:txBody>
      </p:sp>
      <p:sp>
        <p:nvSpPr>
          <p:cNvPr id="10" name="Slide Number Placeholder 9"/>
          <p:cNvSpPr>
            <a:spLocks noGrp="1"/>
          </p:cNvSpPr>
          <p:nvPr>
            <p:ph type="sldNum" sz="quarter" idx="4"/>
          </p:nvPr>
        </p:nvSpPr>
        <p:spPr/>
        <p:txBody>
          <a:bodyPr/>
          <a:lstStyle/>
          <a:p>
            <a:fld id="{DC94254D-9031-4BA8-A626-4B95E16B6448}" type="slidenum">
              <a:rPr lang="en-US" smtClean="0"/>
              <a:pPr/>
              <a:t>12</a:t>
            </a:fld>
            <a:endParaRPr lang="en-US"/>
          </a:p>
        </p:txBody>
      </p:sp>
      <p:sp>
        <p:nvSpPr>
          <p:cNvPr id="33" name="Text Box 199"/>
          <p:cNvSpPr txBox="1">
            <a:spLocks noChangeArrowheads="1"/>
          </p:cNvSpPr>
          <p:nvPr/>
        </p:nvSpPr>
        <p:spPr bwMode="auto">
          <a:xfrm>
            <a:off x="283029" y="943204"/>
            <a:ext cx="7630885" cy="400110"/>
          </a:xfrm>
          <a:prstGeom prst="rect">
            <a:avLst/>
          </a:prstGeom>
          <a:noFill/>
          <a:ln w="9525">
            <a:noFill/>
            <a:miter lim="800000"/>
            <a:headEnd/>
            <a:tailEnd/>
          </a:ln>
        </p:spPr>
        <p:txBody>
          <a:bodyPr wrap="square">
            <a:spAutoFit/>
          </a:bodyPr>
          <a:lstStyle/>
          <a:p>
            <a:r>
              <a:rPr lang="en-US" sz="2000" dirty="0">
                <a:solidFill>
                  <a:srgbClr val="FF0000"/>
                </a:solidFill>
              </a:rPr>
              <a:t>At discontinuities, the following effects occur at high frequency:</a:t>
            </a:r>
          </a:p>
        </p:txBody>
      </p:sp>
      <p:sp>
        <p:nvSpPr>
          <p:cNvPr id="50" name="Text Box 199"/>
          <p:cNvSpPr txBox="1">
            <a:spLocks noChangeArrowheads="1"/>
          </p:cNvSpPr>
          <p:nvPr/>
        </p:nvSpPr>
        <p:spPr bwMode="auto">
          <a:xfrm>
            <a:off x="1799325" y="1472978"/>
            <a:ext cx="3708847" cy="1077218"/>
          </a:xfrm>
          <a:prstGeom prst="rect">
            <a:avLst/>
          </a:prstGeom>
          <a:noFill/>
          <a:ln w="9525">
            <a:noFill/>
            <a:miter lim="800000"/>
            <a:headEnd/>
            <a:tailEnd/>
          </a:ln>
        </p:spPr>
        <p:txBody>
          <a:bodyPr wrap="square">
            <a:spAutoFit/>
          </a:bodyPr>
          <a:lstStyle/>
          <a:p>
            <a:pPr marL="342900" indent="-342900">
              <a:spcAft>
                <a:spcPts val="600"/>
              </a:spcAft>
              <a:buFontTx/>
              <a:buAutoNum type="arabicParenR"/>
            </a:pPr>
            <a:r>
              <a:rPr lang="en-US" dirty="0">
                <a:solidFill>
                  <a:srgbClr val="0000FF"/>
                </a:solidFill>
              </a:rPr>
              <a:t>Reflections</a:t>
            </a:r>
          </a:p>
          <a:p>
            <a:pPr marL="342900" indent="-342900">
              <a:spcAft>
                <a:spcPts val="600"/>
              </a:spcAft>
              <a:buFontTx/>
              <a:buAutoNum type="arabicParenR"/>
            </a:pPr>
            <a:r>
              <a:rPr lang="en-US" dirty="0">
                <a:solidFill>
                  <a:srgbClr val="0000FF"/>
                </a:solidFill>
              </a:rPr>
              <a:t>Radiation</a:t>
            </a:r>
          </a:p>
          <a:p>
            <a:pPr marL="342900" indent="-342900">
              <a:spcAft>
                <a:spcPts val="600"/>
              </a:spcAft>
              <a:buFontTx/>
              <a:buAutoNum type="arabicParenR"/>
            </a:pPr>
            <a:r>
              <a:rPr lang="en-US" dirty="0">
                <a:solidFill>
                  <a:srgbClr val="0000FF"/>
                </a:solidFill>
              </a:rPr>
              <a:t>Excitation of a surface wave</a:t>
            </a:r>
          </a:p>
        </p:txBody>
      </p:sp>
      <p:grpSp>
        <p:nvGrpSpPr>
          <p:cNvPr id="75" name="Group 74"/>
          <p:cNvGrpSpPr/>
          <p:nvPr/>
        </p:nvGrpSpPr>
        <p:grpSpPr>
          <a:xfrm>
            <a:off x="1436896" y="3652159"/>
            <a:ext cx="6217121" cy="2752724"/>
            <a:chOff x="1469554" y="3371851"/>
            <a:chExt cx="6217121" cy="2752724"/>
          </a:xfrm>
        </p:grpSpPr>
        <p:sp>
          <p:nvSpPr>
            <p:cNvPr id="13" name="Rectangle 12"/>
            <p:cNvSpPr/>
            <p:nvPr/>
          </p:nvSpPr>
          <p:spPr>
            <a:xfrm>
              <a:off x="1469554" y="3371851"/>
              <a:ext cx="6217121" cy="27527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480440" y="4593771"/>
              <a:ext cx="2764972" cy="19594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234526" y="4378126"/>
              <a:ext cx="1110343" cy="7075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301326" y="4637314"/>
              <a:ext cx="827315" cy="18505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128641" y="4495800"/>
              <a:ext cx="250371" cy="4572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926757" y="4789712"/>
              <a:ext cx="1289135" cy="307777"/>
            </a:xfrm>
            <a:prstGeom prst="rect">
              <a:avLst/>
            </a:prstGeom>
            <a:noFill/>
          </p:spPr>
          <p:txBody>
            <a:bodyPr wrap="none" rtlCol="0">
              <a:spAutoFit/>
            </a:bodyPr>
            <a:lstStyle/>
            <a:p>
              <a:pPr algn="ctr"/>
              <a:r>
                <a:rPr lang="en-US" sz="1400" dirty="0"/>
                <a:t>Microstrip line</a:t>
              </a:r>
            </a:p>
          </p:txBody>
        </p:sp>
        <p:sp>
          <p:nvSpPr>
            <p:cNvPr id="19" name="TextBox 18"/>
            <p:cNvSpPr txBox="1"/>
            <p:nvPr/>
          </p:nvSpPr>
          <p:spPr>
            <a:xfrm>
              <a:off x="3604506" y="5354409"/>
              <a:ext cx="2231701" cy="307777"/>
            </a:xfrm>
            <a:prstGeom prst="rect">
              <a:avLst/>
            </a:prstGeom>
            <a:noFill/>
          </p:spPr>
          <p:txBody>
            <a:bodyPr wrap="none" rtlCol="0">
              <a:spAutoFit/>
            </a:bodyPr>
            <a:lstStyle/>
            <a:p>
              <a:pPr algn="ctr"/>
              <a:r>
                <a:rPr lang="en-US" sz="1400" dirty="0"/>
                <a:t>Quarter-wave transformer</a:t>
              </a:r>
            </a:p>
          </p:txBody>
        </p:sp>
        <p:sp>
          <p:nvSpPr>
            <p:cNvPr id="20" name="TextBox 19"/>
            <p:cNvSpPr txBox="1"/>
            <p:nvPr/>
          </p:nvSpPr>
          <p:spPr>
            <a:xfrm>
              <a:off x="5372086" y="5659209"/>
              <a:ext cx="2228495" cy="307777"/>
            </a:xfrm>
            <a:prstGeom prst="rect">
              <a:avLst/>
            </a:prstGeom>
            <a:noFill/>
          </p:spPr>
          <p:txBody>
            <a:bodyPr wrap="none" rtlCol="0">
              <a:spAutoFit/>
            </a:bodyPr>
            <a:lstStyle/>
            <a:p>
              <a:pPr algn="ctr"/>
              <a:r>
                <a:rPr lang="en-US" sz="1400" dirty="0"/>
                <a:t>Microstrip line “extension”</a:t>
              </a:r>
            </a:p>
          </p:txBody>
        </p:sp>
        <p:cxnSp>
          <p:nvCxnSpPr>
            <p:cNvPr id="22" name="Straight Arrow Connector 21"/>
            <p:cNvCxnSpPr/>
            <p:nvPr/>
          </p:nvCxnSpPr>
          <p:spPr>
            <a:xfrm flipH="1" flipV="1">
              <a:off x="5802071" y="4718958"/>
              <a:ext cx="560629" cy="938892"/>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564060" y="4571997"/>
              <a:ext cx="732893" cy="307777"/>
            </a:xfrm>
            <a:prstGeom prst="rect">
              <a:avLst/>
            </a:prstGeom>
            <a:noFill/>
          </p:spPr>
          <p:txBody>
            <a:bodyPr wrap="none" rtlCol="0">
              <a:spAutoFit/>
            </a:bodyPr>
            <a:lstStyle/>
            <a:p>
              <a:pPr algn="ctr"/>
              <a:r>
                <a:rPr lang="en-US" sz="1400" dirty="0"/>
                <a:t>Device</a:t>
              </a:r>
            </a:p>
          </p:txBody>
        </p:sp>
        <p:sp>
          <p:nvSpPr>
            <p:cNvPr id="25" name="Striped Right Arrow 24"/>
            <p:cNvSpPr/>
            <p:nvPr/>
          </p:nvSpPr>
          <p:spPr bwMode="auto">
            <a:xfrm>
              <a:off x="2224990" y="4139976"/>
              <a:ext cx="609600" cy="215900"/>
            </a:xfrm>
            <a:prstGeom prst="stripedRightArrow">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TextBox 50"/>
            <p:cNvSpPr txBox="1">
              <a:spLocks noChangeArrowheads="1"/>
            </p:cNvSpPr>
            <p:nvPr/>
          </p:nvSpPr>
          <p:spPr bwMode="auto">
            <a:xfrm>
              <a:off x="1795539" y="3747150"/>
              <a:ext cx="1595309" cy="369307"/>
            </a:xfrm>
            <a:prstGeom prst="rect">
              <a:avLst/>
            </a:prstGeom>
            <a:noFill/>
            <a:ln w="9525">
              <a:noFill/>
              <a:miter lim="800000"/>
              <a:headEnd/>
              <a:tailEnd/>
            </a:ln>
          </p:spPr>
          <p:txBody>
            <a:bodyPr wrap="none">
              <a:spAutoFit/>
            </a:bodyPr>
            <a:lstStyle/>
            <a:p>
              <a:pPr algn="ctr"/>
              <a:r>
                <a:rPr lang="en-US" dirty="0"/>
                <a:t>Incident wave</a:t>
              </a:r>
            </a:p>
          </p:txBody>
        </p:sp>
        <p:sp>
          <p:nvSpPr>
            <p:cNvPr id="27" name="Striped Right Arrow 26"/>
            <p:cNvSpPr/>
            <p:nvPr/>
          </p:nvSpPr>
          <p:spPr bwMode="auto">
            <a:xfrm flipH="1">
              <a:off x="2257653" y="5214257"/>
              <a:ext cx="398462" cy="197530"/>
            </a:xfrm>
            <a:prstGeom prst="stripedRightArrow">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TextBox 50"/>
            <p:cNvSpPr txBox="1">
              <a:spLocks noChangeArrowheads="1"/>
            </p:cNvSpPr>
            <p:nvPr/>
          </p:nvSpPr>
          <p:spPr bwMode="auto">
            <a:xfrm>
              <a:off x="1523397" y="5423550"/>
              <a:ext cx="1826141" cy="369332"/>
            </a:xfrm>
            <a:prstGeom prst="rect">
              <a:avLst/>
            </a:prstGeom>
            <a:noFill/>
            <a:ln w="9525">
              <a:noFill/>
              <a:miter lim="800000"/>
              <a:headEnd/>
              <a:tailEnd/>
            </a:ln>
          </p:spPr>
          <p:txBody>
            <a:bodyPr wrap="none">
              <a:spAutoFit/>
            </a:bodyPr>
            <a:lstStyle/>
            <a:p>
              <a:pPr algn="ctr"/>
              <a:r>
                <a:rPr lang="en-US" dirty="0"/>
                <a:t>Reflected wave</a:t>
              </a:r>
            </a:p>
          </p:txBody>
        </p:sp>
        <p:sp>
          <p:nvSpPr>
            <p:cNvPr id="29" name="Oval 28"/>
            <p:cNvSpPr/>
            <p:nvPr/>
          </p:nvSpPr>
          <p:spPr>
            <a:xfrm>
              <a:off x="3744686" y="4147457"/>
              <a:ext cx="1066800" cy="1066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886200" y="4299849"/>
              <a:ext cx="7620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4027715" y="4430484"/>
              <a:ext cx="478956" cy="4789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a:stCxn id="15" idx="1"/>
            </p:cNvCxnSpPr>
            <p:nvPr/>
          </p:nvCxnSpPr>
          <p:spPr>
            <a:xfrm flipH="1" flipV="1">
              <a:off x="3886200" y="4127754"/>
              <a:ext cx="348326" cy="604158"/>
            </a:xfrm>
            <a:prstGeom prst="straightConnector1">
              <a:avLst/>
            </a:prstGeom>
            <a:ln>
              <a:solidFill>
                <a:srgbClr val="D6009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4310750" y="4147457"/>
              <a:ext cx="424536" cy="538842"/>
            </a:xfrm>
            <a:prstGeom prst="straightConnector1">
              <a:avLst/>
            </a:prstGeom>
            <a:ln>
              <a:solidFill>
                <a:srgbClr val="D6009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3788229" y="4833271"/>
              <a:ext cx="391860" cy="468072"/>
            </a:xfrm>
            <a:prstGeom prst="straightConnector1">
              <a:avLst/>
            </a:prstGeom>
            <a:ln>
              <a:solidFill>
                <a:srgbClr val="D6009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354286" y="4767952"/>
              <a:ext cx="315685" cy="489848"/>
            </a:xfrm>
            <a:prstGeom prst="straightConnector1">
              <a:avLst/>
            </a:prstGeom>
            <a:ln>
              <a:solidFill>
                <a:srgbClr val="D6009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4408720" y="4709013"/>
              <a:ext cx="556003" cy="417"/>
            </a:xfrm>
            <a:prstGeom prst="straightConnector1">
              <a:avLst/>
            </a:prstGeom>
            <a:ln>
              <a:solidFill>
                <a:srgbClr val="D6009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H="1" flipV="1">
              <a:off x="3629135" y="4718538"/>
              <a:ext cx="556003" cy="417"/>
            </a:xfrm>
            <a:prstGeom prst="straightConnector1">
              <a:avLst/>
            </a:prstGeom>
            <a:ln>
              <a:solidFill>
                <a:srgbClr val="D6009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3571875" y="3724275"/>
              <a:ext cx="1269899" cy="307777"/>
            </a:xfrm>
            <a:prstGeom prst="rect">
              <a:avLst/>
            </a:prstGeom>
            <a:noFill/>
          </p:spPr>
          <p:txBody>
            <a:bodyPr wrap="none" rtlCol="0">
              <a:spAutoFit/>
            </a:bodyPr>
            <a:lstStyle/>
            <a:p>
              <a:pPr algn="ctr"/>
              <a:r>
                <a:rPr lang="en-US" sz="1400" dirty="0">
                  <a:solidFill>
                    <a:srgbClr val="D60093"/>
                  </a:solidFill>
                </a:rPr>
                <a:t>Surface wave</a:t>
              </a:r>
            </a:p>
          </p:txBody>
        </p:sp>
        <p:cxnSp>
          <p:nvCxnSpPr>
            <p:cNvPr id="69" name="Straight Arrow Connector 68"/>
            <p:cNvCxnSpPr/>
            <p:nvPr/>
          </p:nvCxnSpPr>
          <p:spPr bwMode="auto">
            <a:xfrm rot="5400000" flipH="1" flipV="1">
              <a:off x="5607014" y="3914392"/>
              <a:ext cx="334962" cy="279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bwMode="auto">
            <a:xfrm rot="16200000" flipV="1">
              <a:off x="4927587" y="3897238"/>
              <a:ext cx="334962" cy="279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bwMode="auto">
            <a:xfrm rot="5400000" flipH="1" flipV="1">
              <a:off x="5249033" y="3894240"/>
              <a:ext cx="401637" cy="158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5814659" y="3504915"/>
              <a:ext cx="941283" cy="307777"/>
            </a:xfrm>
            <a:prstGeom prst="rect">
              <a:avLst/>
            </a:prstGeom>
            <a:noFill/>
          </p:spPr>
          <p:txBody>
            <a:bodyPr wrap="none" rtlCol="0">
              <a:spAutoFit/>
            </a:bodyPr>
            <a:lstStyle/>
            <a:p>
              <a:pPr algn="ctr"/>
              <a:r>
                <a:rPr lang="en-US" sz="1400" dirty="0">
                  <a:solidFill>
                    <a:srgbClr val="FF0000"/>
                  </a:solidFill>
                </a:rPr>
                <a:t>Radiation</a:t>
              </a:r>
            </a:p>
          </p:txBody>
        </p:sp>
      </p:grpSp>
      <p:sp>
        <p:nvSpPr>
          <p:cNvPr id="76" name="TextBox 75"/>
          <p:cNvSpPr txBox="1"/>
          <p:nvPr/>
        </p:nvSpPr>
        <p:spPr>
          <a:xfrm>
            <a:off x="1261483" y="3002647"/>
            <a:ext cx="6626687" cy="369332"/>
          </a:xfrm>
          <a:prstGeom prst="rect">
            <a:avLst/>
          </a:prstGeom>
          <a:noFill/>
        </p:spPr>
        <p:txBody>
          <a:bodyPr wrap="none" rtlCol="0">
            <a:spAutoFit/>
          </a:bodyPr>
          <a:lstStyle/>
          <a:p>
            <a:pPr algn="ctr"/>
            <a:r>
              <a:rPr lang="en-US" dirty="0"/>
              <a:t>None of these effects are predicted by transmission-line theory.</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936174" y="141518"/>
            <a:ext cx="7554686"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p:spPr>
        <p:txBody>
          <a:bodyPr anchor="ctr"/>
          <a:lstStyle/>
          <a:p>
            <a:pPr algn="ctr"/>
            <a:r>
              <a:rPr lang="en-US" sz="2800" b="1" dirty="0">
                <a:solidFill>
                  <a:srgbClr val="FFFF00"/>
                </a:solidFill>
              </a:rPr>
              <a:t>Discontinuity Effects</a:t>
            </a:r>
          </a:p>
        </p:txBody>
      </p:sp>
      <p:sp>
        <p:nvSpPr>
          <p:cNvPr id="4099" name="Text Box 199"/>
          <p:cNvSpPr txBox="1">
            <a:spLocks noChangeArrowheads="1"/>
          </p:cNvSpPr>
          <p:nvPr/>
        </p:nvSpPr>
        <p:spPr bwMode="auto">
          <a:xfrm>
            <a:off x="261710" y="1243693"/>
            <a:ext cx="8408988" cy="461963"/>
          </a:xfrm>
          <a:prstGeom prst="rect">
            <a:avLst/>
          </a:prstGeom>
          <a:noFill/>
          <a:ln w="9525">
            <a:noFill/>
            <a:miter lim="800000"/>
            <a:headEnd/>
            <a:tailEnd/>
          </a:ln>
        </p:spPr>
        <p:txBody>
          <a:bodyPr>
            <a:spAutoFit/>
          </a:bodyPr>
          <a:lstStyle/>
          <a:p>
            <a:r>
              <a:rPr lang="en-US" sz="2400" dirty="0">
                <a:solidFill>
                  <a:srgbClr val="0000FF"/>
                </a:solidFill>
              </a:rPr>
              <a:t>Two effects </a:t>
            </a:r>
            <a:r>
              <a:rPr lang="en-US" sz="2400" u="sng" dirty="0">
                <a:solidFill>
                  <a:srgbClr val="0000FF"/>
                </a:solidFill>
              </a:rPr>
              <a:t>not</a:t>
            </a:r>
            <a:r>
              <a:rPr lang="en-US" sz="2400" dirty="0">
                <a:solidFill>
                  <a:srgbClr val="0000FF"/>
                </a:solidFill>
              </a:rPr>
              <a:t> predicted by transmission line theory:</a:t>
            </a:r>
          </a:p>
        </p:txBody>
      </p:sp>
      <p:sp>
        <p:nvSpPr>
          <p:cNvPr id="31" name="Slide Number Placeholder 30"/>
          <p:cNvSpPr>
            <a:spLocks noGrp="1"/>
          </p:cNvSpPr>
          <p:nvPr>
            <p:ph type="sldNum" sz="quarter" idx="4"/>
          </p:nvPr>
        </p:nvSpPr>
        <p:spPr/>
        <p:txBody>
          <a:bodyPr/>
          <a:lstStyle/>
          <a:p>
            <a:fld id="{DC94254D-9031-4BA8-A626-4B95E16B6448}" type="slidenum">
              <a:rPr lang="en-US" smtClean="0"/>
              <a:pPr/>
              <a:t>2</a:t>
            </a:fld>
            <a:endParaRPr lang="en-US"/>
          </a:p>
        </p:txBody>
      </p:sp>
      <p:sp>
        <p:nvSpPr>
          <p:cNvPr id="52" name="TextBox 51"/>
          <p:cNvSpPr txBox="1"/>
          <p:nvPr/>
        </p:nvSpPr>
        <p:spPr>
          <a:xfrm>
            <a:off x="2568121" y="2006207"/>
            <a:ext cx="3906839" cy="784830"/>
          </a:xfrm>
          <a:prstGeom prst="rect">
            <a:avLst/>
          </a:prstGeom>
          <a:noFill/>
        </p:spPr>
        <p:txBody>
          <a:bodyPr wrap="none" rtlCol="0">
            <a:spAutoFit/>
          </a:bodyPr>
          <a:lstStyle/>
          <a:p>
            <a:pPr>
              <a:spcAft>
                <a:spcPts val="600"/>
              </a:spcAft>
              <a:buFont typeface="Wingdings" pitchFamily="2" charset="2"/>
              <a:buChar char="§"/>
            </a:pPr>
            <a:r>
              <a:rPr lang="en-US" sz="2000" dirty="0"/>
              <a:t> Reflections from discontinuities</a:t>
            </a:r>
          </a:p>
          <a:p>
            <a:pPr>
              <a:spcAft>
                <a:spcPts val="600"/>
              </a:spcAft>
              <a:buFont typeface="Wingdings" pitchFamily="2" charset="2"/>
              <a:buChar char="§"/>
            </a:pPr>
            <a:r>
              <a:rPr lang="en-US" sz="2000" dirty="0"/>
              <a:t> Radiation from discontinuities</a:t>
            </a:r>
          </a:p>
        </p:txBody>
      </p:sp>
      <p:sp>
        <p:nvSpPr>
          <p:cNvPr id="61" name="TextBox 60"/>
          <p:cNvSpPr txBox="1"/>
          <p:nvPr/>
        </p:nvSpPr>
        <p:spPr>
          <a:xfrm>
            <a:off x="1698171" y="4049486"/>
            <a:ext cx="5344733" cy="400110"/>
          </a:xfrm>
          <a:prstGeom prst="rect">
            <a:avLst/>
          </a:prstGeom>
          <a:noFill/>
        </p:spPr>
        <p:txBody>
          <a:bodyPr wrap="none" rtlCol="0">
            <a:spAutoFit/>
          </a:bodyPr>
          <a:lstStyle/>
          <a:p>
            <a:pPr algn="ctr"/>
            <a:r>
              <a:rPr lang="en-US" sz="2000" dirty="0">
                <a:solidFill>
                  <a:srgbClr val="0000FF"/>
                </a:solidFill>
              </a:rPr>
              <a:t>Any practical system will have discontinuities.</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199"/>
          <p:cNvSpPr txBox="1">
            <a:spLocks noChangeArrowheads="1"/>
          </p:cNvSpPr>
          <p:nvPr/>
        </p:nvSpPr>
        <p:spPr bwMode="auto">
          <a:xfrm>
            <a:off x="716311" y="1096329"/>
            <a:ext cx="7619546" cy="1015663"/>
          </a:xfrm>
          <a:prstGeom prst="rect">
            <a:avLst/>
          </a:prstGeom>
          <a:noFill/>
          <a:ln w="19050">
            <a:solidFill>
              <a:schemeClr val="tx1"/>
            </a:solidFill>
            <a:miter lim="800000"/>
            <a:headEnd/>
            <a:tailEnd/>
          </a:ln>
        </p:spPr>
        <p:txBody>
          <a:bodyPr wrap="square">
            <a:spAutoFit/>
          </a:bodyPr>
          <a:lstStyle/>
          <a:p>
            <a:pPr algn="ctr"/>
            <a:r>
              <a:rPr lang="en-US" sz="2000" dirty="0">
                <a:solidFill>
                  <a:srgbClr val="0000FF"/>
                </a:solidFill>
              </a:rPr>
              <a:t>The discussion here will mainly focus on two common types of transmission lines, coaxial cable and twin lead, but the discussion is general and applies to other similar types of lines.</a:t>
            </a:r>
          </a:p>
        </p:txBody>
      </p:sp>
      <p:sp>
        <p:nvSpPr>
          <p:cNvPr id="31" name="Slide Number Placeholder 30"/>
          <p:cNvSpPr>
            <a:spLocks noGrp="1"/>
          </p:cNvSpPr>
          <p:nvPr>
            <p:ph type="sldNum" sz="quarter" idx="4"/>
          </p:nvPr>
        </p:nvSpPr>
        <p:spPr/>
        <p:txBody>
          <a:bodyPr/>
          <a:lstStyle/>
          <a:p>
            <a:fld id="{DC94254D-9031-4BA8-A626-4B95E16B6448}" type="slidenum">
              <a:rPr lang="en-US" smtClean="0"/>
              <a:pPr/>
              <a:t>3</a:t>
            </a:fld>
            <a:endParaRPr lang="en-US"/>
          </a:p>
        </p:txBody>
      </p:sp>
      <p:pic>
        <p:nvPicPr>
          <p:cNvPr id="32" name="Picture 30" descr="0-RG6"/>
          <p:cNvPicPr>
            <a:picLocks noChangeAspect="1" noChangeArrowheads="1"/>
          </p:cNvPicPr>
          <p:nvPr/>
        </p:nvPicPr>
        <p:blipFill>
          <a:blip r:embed="rId3" cstate="print"/>
          <a:srcRect/>
          <a:stretch>
            <a:fillRect/>
          </a:stretch>
        </p:blipFill>
        <p:spPr bwMode="auto">
          <a:xfrm>
            <a:off x="1138691" y="3385456"/>
            <a:ext cx="2553749" cy="1914979"/>
          </a:xfrm>
          <a:prstGeom prst="rect">
            <a:avLst/>
          </a:prstGeom>
          <a:noFill/>
          <a:ln w="9525">
            <a:noFill/>
            <a:miter lim="800000"/>
            <a:headEnd/>
            <a:tailEnd/>
          </a:ln>
        </p:spPr>
      </p:pic>
      <p:pic>
        <p:nvPicPr>
          <p:cNvPr id="33" name="Picture 32" descr="CO105T"/>
          <p:cNvPicPr>
            <a:picLocks noChangeAspect="1" noChangeArrowheads="1"/>
          </p:cNvPicPr>
          <p:nvPr/>
        </p:nvPicPr>
        <p:blipFill>
          <a:blip r:embed="rId4" cstate="print"/>
          <a:srcRect/>
          <a:stretch>
            <a:fillRect/>
          </a:stretch>
        </p:blipFill>
        <p:spPr bwMode="auto">
          <a:xfrm>
            <a:off x="4940301" y="3059515"/>
            <a:ext cx="3191328" cy="2611942"/>
          </a:xfrm>
          <a:prstGeom prst="rect">
            <a:avLst/>
          </a:prstGeom>
          <a:noFill/>
          <a:ln w="9525">
            <a:noFill/>
            <a:miter lim="800000"/>
            <a:headEnd/>
            <a:tailEnd/>
          </a:ln>
        </p:spPr>
      </p:pic>
      <p:sp>
        <p:nvSpPr>
          <p:cNvPr id="34" name="Text Box 11"/>
          <p:cNvSpPr txBox="1">
            <a:spLocks noChangeArrowheads="1"/>
          </p:cNvSpPr>
          <p:nvPr/>
        </p:nvSpPr>
        <p:spPr bwMode="auto">
          <a:xfrm>
            <a:off x="1550538" y="5580060"/>
            <a:ext cx="1726755" cy="400110"/>
          </a:xfrm>
          <a:prstGeom prst="rect">
            <a:avLst/>
          </a:prstGeom>
          <a:noFill/>
          <a:ln w="9525">
            <a:noFill/>
            <a:miter lim="800000"/>
            <a:headEnd/>
            <a:tailEnd/>
          </a:ln>
        </p:spPr>
        <p:txBody>
          <a:bodyPr wrap="none">
            <a:spAutoFit/>
          </a:bodyPr>
          <a:lstStyle/>
          <a:p>
            <a:r>
              <a:rPr lang="en-US" sz="2000" dirty="0">
                <a:solidFill>
                  <a:srgbClr val="FF3300"/>
                </a:solidFill>
              </a:rPr>
              <a:t>Coaxial cable</a:t>
            </a:r>
          </a:p>
        </p:txBody>
      </p:sp>
      <p:sp>
        <p:nvSpPr>
          <p:cNvPr id="35" name="Text Box 12"/>
          <p:cNvSpPr txBox="1">
            <a:spLocks noChangeArrowheads="1"/>
          </p:cNvSpPr>
          <p:nvPr/>
        </p:nvSpPr>
        <p:spPr bwMode="auto">
          <a:xfrm>
            <a:off x="6262914" y="5592990"/>
            <a:ext cx="1270156" cy="400110"/>
          </a:xfrm>
          <a:prstGeom prst="rect">
            <a:avLst/>
          </a:prstGeom>
          <a:noFill/>
          <a:ln w="9525">
            <a:noFill/>
            <a:miter lim="800000"/>
            <a:headEnd/>
            <a:tailEnd/>
          </a:ln>
        </p:spPr>
        <p:txBody>
          <a:bodyPr wrap="none">
            <a:spAutoFit/>
          </a:bodyPr>
          <a:lstStyle/>
          <a:p>
            <a:r>
              <a:rPr lang="en-US" sz="2000" dirty="0">
                <a:solidFill>
                  <a:srgbClr val="FF3300"/>
                </a:solidFill>
              </a:rPr>
              <a:t>Twin lead</a:t>
            </a:r>
          </a:p>
        </p:txBody>
      </p:sp>
      <p:sp>
        <p:nvSpPr>
          <p:cNvPr id="9" name="Text Box 2"/>
          <p:cNvSpPr txBox="1">
            <a:spLocks noChangeArrowheads="1"/>
          </p:cNvSpPr>
          <p:nvPr/>
        </p:nvSpPr>
        <p:spPr bwMode="auto">
          <a:xfrm>
            <a:off x="936174" y="141518"/>
            <a:ext cx="7554686"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p:spPr>
        <p:txBody>
          <a:bodyPr anchor="ctr"/>
          <a:lstStyle/>
          <a:p>
            <a:pPr algn="ctr"/>
            <a:r>
              <a:rPr lang="en-US" sz="2800" b="1" dirty="0">
                <a:solidFill>
                  <a:srgbClr val="FFFF00"/>
                </a:solidFill>
              </a:rPr>
              <a:t>Discontinuity Effects (cont.)</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2928258" y="152400"/>
            <a:ext cx="339090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p:spPr>
        <p:txBody>
          <a:bodyPr anchor="ctr"/>
          <a:lstStyle/>
          <a:p>
            <a:pPr algn="ctr"/>
            <a:r>
              <a:rPr lang="en-US" sz="2800" b="1" dirty="0">
                <a:solidFill>
                  <a:srgbClr val="FFFF00"/>
                </a:solidFill>
              </a:rPr>
              <a:t> Coaxial Cable</a:t>
            </a:r>
          </a:p>
        </p:txBody>
      </p:sp>
      <p:sp>
        <p:nvSpPr>
          <p:cNvPr id="1029" name="Text Box 199"/>
          <p:cNvSpPr txBox="1">
            <a:spLocks noChangeArrowheads="1"/>
          </p:cNvSpPr>
          <p:nvPr/>
        </p:nvSpPr>
        <p:spPr bwMode="auto">
          <a:xfrm>
            <a:off x="435662" y="1446897"/>
            <a:ext cx="4495566" cy="646331"/>
          </a:xfrm>
          <a:prstGeom prst="rect">
            <a:avLst/>
          </a:prstGeom>
          <a:noFill/>
          <a:ln w="19050">
            <a:solidFill>
              <a:schemeClr val="tx2"/>
            </a:solidFill>
            <a:miter lim="800000"/>
            <a:headEnd/>
            <a:tailEnd/>
          </a:ln>
        </p:spPr>
        <p:txBody>
          <a:bodyPr wrap="square">
            <a:spAutoFit/>
          </a:bodyPr>
          <a:lstStyle/>
          <a:p>
            <a:pPr algn="ctr"/>
            <a:r>
              <a:rPr lang="en-US" dirty="0">
                <a:solidFill>
                  <a:srgbClr val="0000FF"/>
                </a:solidFill>
              </a:rPr>
              <a:t>The coaxial cable is a perfectly shielded system – there is never any radiation.</a:t>
            </a:r>
          </a:p>
        </p:txBody>
      </p:sp>
      <p:sp>
        <p:nvSpPr>
          <p:cNvPr id="1030" name="Text Box 199"/>
          <p:cNvSpPr txBox="1">
            <a:spLocks noChangeArrowheads="1"/>
          </p:cNvSpPr>
          <p:nvPr/>
        </p:nvSpPr>
        <p:spPr bwMode="auto">
          <a:xfrm>
            <a:off x="589876" y="3050726"/>
            <a:ext cx="4103687" cy="646113"/>
          </a:xfrm>
          <a:prstGeom prst="rect">
            <a:avLst/>
          </a:prstGeom>
          <a:noFill/>
          <a:ln w="19050">
            <a:solidFill>
              <a:schemeClr val="tx2"/>
            </a:solidFill>
            <a:miter lim="800000"/>
            <a:headEnd/>
            <a:tailEnd/>
          </a:ln>
        </p:spPr>
        <p:txBody>
          <a:bodyPr>
            <a:spAutoFit/>
          </a:bodyPr>
          <a:lstStyle/>
          <a:p>
            <a:pPr algn="ctr"/>
            <a:r>
              <a:rPr lang="en-US">
                <a:solidFill>
                  <a:srgbClr val="0000FF"/>
                </a:solidFill>
              </a:rPr>
              <a:t>The fields are confined to the region between the two conductors.</a:t>
            </a:r>
          </a:p>
        </p:txBody>
      </p:sp>
      <p:sp>
        <p:nvSpPr>
          <p:cNvPr id="22" name="Slide Number Placeholder 21"/>
          <p:cNvSpPr>
            <a:spLocks noGrp="1"/>
          </p:cNvSpPr>
          <p:nvPr>
            <p:ph type="sldNum" sz="quarter" idx="4"/>
          </p:nvPr>
        </p:nvSpPr>
        <p:spPr/>
        <p:txBody>
          <a:bodyPr/>
          <a:lstStyle/>
          <a:p>
            <a:fld id="{DC94254D-9031-4BA8-A626-4B95E16B6448}" type="slidenum">
              <a:rPr lang="en-US" smtClean="0"/>
              <a:pPr/>
              <a:t>4</a:t>
            </a:fld>
            <a:endParaRPr lang="en-US"/>
          </a:p>
        </p:txBody>
      </p:sp>
      <p:sp>
        <p:nvSpPr>
          <p:cNvPr id="24" name="TextBox 23"/>
          <p:cNvSpPr txBox="1"/>
          <p:nvPr/>
        </p:nvSpPr>
        <p:spPr>
          <a:xfrm>
            <a:off x="642257" y="5627915"/>
            <a:ext cx="7923009" cy="369332"/>
          </a:xfrm>
          <a:prstGeom prst="rect">
            <a:avLst/>
          </a:prstGeom>
          <a:noFill/>
        </p:spPr>
        <p:txBody>
          <a:bodyPr wrap="square" rtlCol="0">
            <a:spAutoFit/>
          </a:bodyPr>
          <a:lstStyle/>
          <a:p>
            <a:pPr algn="ctr"/>
            <a:r>
              <a:rPr lang="en-US" b="1" dirty="0"/>
              <a:t>Assumption:</a:t>
            </a:r>
            <a:r>
              <a:rPr lang="en-US" dirty="0"/>
              <a:t> The conductor thickness is large compared to a skin depth.</a:t>
            </a:r>
          </a:p>
        </p:txBody>
      </p:sp>
      <p:pic>
        <p:nvPicPr>
          <p:cNvPr id="27" name="Picture 30" descr="0-RG6"/>
          <p:cNvPicPr>
            <a:picLocks noChangeAspect="1" noChangeArrowheads="1"/>
          </p:cNvPicPr>
          <p:nvPr/>
        </p:nvPicPr>
        <p:blipFill>
          <a:blip r:embed="rId3" cstate="print"/>
          <a:srcRect/>
          <a:stretch>
            <a:fillRect/>
          </a:stretch>
        </p:blipFill>
        <p:spPr bwMode="auto">
          <a:xfrm>
            <a:off x="5405898" y="870863"/>
            <a:ext cx="1827907" cy="1370692"/>
          </a:xfrm>
          <a:prstGeom prst="rect">
            <a:avLst/>
          </a:prstGeom>
          <a:noFill/>
          <a:ln w="9525">
            <a:noFill/>
            <a:miter lim="800000"/>
            <a:headEnd/>
            <a:tailEnd/>
          </a:ln>
        </p:spPr>
      </p:pic>
      <p:sp>
        <p:nvSpPr>
          <p:cNvPr id="28" name="TextBox 27"/>
          <p:cNvSpPr txBox="1"/>
          <p:nvPr/>
        </p:nvSpPr>
        <p:spPr>
          <a:xfrm>
            <a:off x="293914" y="4920342"/>
            <a:ext cx="8533105" cy="369332"/>
          </a:xfrm>
          <a:prstGeom prst="rect">
            <a:avLst/>
          </a:prstGeom>
          <a:noFill/>
        </p:spPr>
        <p:txBody>
          <a:bodyPr wrap="none" rtlCol="0">
            <a:spAutoFit/>
          </a:bodyPr>
          <a:lstStyle/>
          <a:p>
            <a:pPr algn="ctr"/>
            <a:r>
              <a:rPr lang="en-US" dirty="0">
                <a:solidFill>
                  <a:srgbClr val="0000FF"/>
                </a:solidFill>
              </a:rPr>
              <a:t>The coax does not interfere with anything, nor pick up interference from anything. </a:t>
            </a:r>
          </a:p>
        </p:txBody>
      </p:sp>
      <p:grpSp>
        <p:nvGrpSpPr>
          <p:cNvPr id="29" name="Group 28"/>
          <p:cNvGrpSpPr/>
          <p:nvPr/>
        </p:nvGrpSpPr>
        <p:grpSpPr>
          <a:xfrm>
            <a:off x="5060722" y="2039029"/>
            <a:ext cx="3291803" cy="2347912"/>
            <a:chOff x="5060722" y="2039029"/>
            <a:chExt cx="3291803" cy="2347912"/>
          </a:xfrm>
        </p:grpSpPr>
        <p:sp>
          <p:nvSpPr>
            <p:cNvPr id="1032" name="Oval 15"/>
            <p:cNvSpPr>
              <a:spLocks noChangeArrowheads="1"/>
            </p:cNvSpPr>
            <p:nvPr/>
          </p:nvSpPr>
          <p:spPr bwMode="auto">
            <a:xfrm>
              <a:off x="5799825" y="2905803"/>
              <a:ext cx="1012825" cy="1195385"/>
            </a:xfrm>
            <a:prstGeom prst="ellipse">
              <a:avLst/>
            </a:prstGeom>
            <a:solidFill>
              <a:srgbClr val="EAEAEA"/>
            </a:solidFill>
            <a:ln w="28575">
              <a:solidFill>
                <a:schemeClr val="tx1"/>
              </a:solidFill>
              <a:round/>
              <a:headEnd type="none" w="sm" len="sm"/>
              <a:tailEnd type="none" w="sm" len="sm"/>
            </a:ln>
          </p:spPr>
          <p:txBody>
            <a:bodyPr wrap="none" anchor="ctr"/>
            <a:lstStyle/>
            <a:p>
              <a:endParaRPr lang="en-US"/>
            </a:p>
          </p:txBody>
        </p:sp>
        <p:sp>
          <p:nvSpPr>
            <p:cNvPr id="1033" name="Line 16"/>
            <p:cNvSpPr>
              <a:spLocks noChangeShapeType="1"/>
            </p:cNvSpPr>
            <p:nvPr/>
          </p:nvSpPr>
          <p:spPr bwMode="auto">
            <a:xfrm flipV="1">
              <a:off x="6101450" y="2039029"/>
              <a:ext cx="1600200" cy="915986"/>
            </a:xfrm>
            <a:prstGeom prst="line">
              <a:avLst/>
            </a:prstGeom>
            <a:noFill/>
            <a:ln w="28575">
              <a:solidFill>
                <a:schemeClr val="tx1"/>
              </a:solidFill>
              <a:round/>
              <a:headEnd type="none" w="sm" len="sm"/>
              <a:tailEnd type="none" w="sm" len="sm"/>
            </a:ln>
          </p:spPr>
          <p:txBody>
            <a:bodyPr wrap="none"/>
            <a:lstStyle/>
            <a:p>
              <a:endParaRPr lang="en-US"/>
            </a:p>
          </p:txBody>
        </p:sp>
        <p:sp>
          <p:nvSpPr>
            <p:cNvPr id="1034" name="Line 17"/>
            <p:cNvSpPr>
              <a:spLocks noChangeShapeType="1"/>
            </p:cNvSpPr>
            <p:nvPr/>
          </p:nvSpPr>
          <p:spPr bwMode="auto">
            <a:xfrm flipV="1">
              <a:off x="6598337" y="2758165"/>
              <a:ext cx="1754188" cy="1243010"/>
            </a:xfrm>
            <a:prstGeom prst="line">
              <a:avLst/>
            </a:prstGeom>
            <a:noFill/>
            <a:ln w="28575">
              <a:solidFill>
                <a:schemeClr val="tx1"/>
              </a:solidFill>
              <a:round/>
              <a:headEnd type="none" w="sm" len="sm"/>
              <a:tailEnd type="none" w="sm" len="sm"/>
            </a:ln>
          </p:spPr>
          <p:txBody>
            <a:bodyPr wrap="none"/>
            <a:lstStyle/>
            <a:p>
              <a:endParaRPr lang="en-US"/>
            </a:p>
          </p:txBody>
        </p:sp>
        <p:sp>
          <p:nvSpPr>
            <p:cNvPr id="1035" name="Line 18"/>
            <p:cNvSpPr>
              <a:spLocks noChangeShapeType="1"/>
            </p:cNvSpPr>
            <p:nvPr/>
          </p:nvSpPr>
          <p:spPr bwMode="auto">
            <a:xfrm flipV="1">
              <a:off x="6176062" y="3007402"/>
              <a:ext cx="422275" cy="249237"/>
            </a:xfrm>
            <a:prstGeom prst="line">
              <a:avLst/>
            </a:prstGeom>
            <a:noFill/>
            <a:ln w="28575">
              <a:solidFill>
                <a:schemeClr val="tx1"/>
              </a:solidFill>
              <a:round/>
              <a:headEnd type="none" w="sm" len="sm"/>
              <a:tailEnd type="none" w="sm" len="sm"/>
            </a:ln>
          </p:spPr>
          <p:txBody>
            <a:bodyPr wrap="none"/>
            <a:lstStyle/>
            <a:p>
              <a:endParaRPr lang="en-US"/>
            </a:p>
          </p:txBody>
        </p:sp>
        <p:sp>
          <p:nvSpPr>
            <p:cNvPr id="1036" name="Line 19"/>
            <p:cNvSpPr>
              <a:spLocks noChangeShapeType="1"/>
            </p:cNvSpPr>
            <p:nvPr/>
          </p:nvSpPr>
          <p:spPr bwMode="auto">
            <a:xfrm flipV="1">
              <a:off x="6501500" y="3401102"/>
              <a:ext cx="450850" cy="314324"/>
            </a:xfrm>
            <a:prstGeom prst="line">
              <a:avLst/>
            </a:prstGeom>
            <a:noFill/>
            <a:ln w="28575">
              <a:solidFill>
                <a:schemeClr val="tx1"/>
              </a:solidFill>
              <a:round/>
              <a:headEnd type="none" w="sm" len="sm"/>
              <a:tailEnd type="none" w="sm" len="sm"/>
            </a:ln>
          </p:spPr>
          <p:txBody>
            <a:bodyPr wrap="none"/>
            <a:lstStyle/>
            <a:p>
              <a:endParaRPr lang="en-US"/>
            </a:p>
          </p:txBody>
        </p:sp>
        <p:sp>
          <p:nvSpPr>
            <p:cNvPr id="1037" name="Line 20"/>
            <p:cNvSpPr>
              <a:spLocks noChangeShapeType="1"/>
            </p:cNvSpPr>
            <p:nvPr/>
          </p:nvSpPr>
          <p:spPr bwMode="auto">
            <a:xfrm flipV="1">
              <a:off x="6638025" y="2221591"/>
              <a:ext cx="1216025" cy="760411"/>
            </a:xfrm>
            <a:prstGeom prst="line">
              <a:avLst/>
            </a:prstGeom>
            <a:noFill/>
            <a:ln w="28575">
              <a:solidFill>
                <a:schemeClr val="tx1"/>
              </a:solidFill>
              <a:prstDash val="dash"/>
              <a:round/>
              <a:headEnd type="none" w="sm" len="sm"/>
              <a:tailEnd type="none" w="sm" len="sm"/>
            </a:ln>
          </p:spPr>
          <p:txBody>
            <a:bodyPr wrap="none"/>
            <a:lstStyle/>
            <a:p>
              <a:endParaRPr lang="en-US"/>
            </a:p>
          </p:txBody>
        </p:sp>
        <p:graphicFrame>
          <p:nvGraphicFramePr>
            <p:cNvPr id="1026" name="Object 28"/>
            <p:cNvGraphicFramePr>
              <a:graphicFrameLocks noChangeAspect="1"/>
            </p:cNvGraphicFramePr>
            <p:nvPr/>
          </p:nvGraphicFramePr>
          <p:xfrm>
            <a:off x="5807762" y="3316964"/>
            <a:ext cx="203200" cy="344487"/>
          </p:xfrm>
          <a:graphic>
            <a:graphicData uri="http://schemas.openxmlformats.org/presentationml/2006/ole">
              <mc:AlternateContent xmlns:mc="http://schemas.openxmlformats.org/markup-compatibility/2006">
                <mc:Choice xmlns:v="urn:schemas-microsoft-com:vml" Requires="v">
                  <p:oleObj name="Equation" r:id="rId4" imgW="165028" imgH="228501" progId="Equation.DSMT4">
                    <p:embed/>
                  </p:oleObj>
                </mc:Choice>
                <mc:Fallback>
                  <p:oleObj name="Equation" r:id="rId4" imgW="165028" imgH="228501" progId="Equation.DSMT4">
                    <p:embed/>
                    <p:pic>
                      <p:nvPicPr>
                        <p:cNvPr id="0" name="Picture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07762" y="3316964"/>
                          <a:ext cx="203200"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8" name="Oval 22"/>
            <p:cNvSpPr>
              <a:spLocks noChangeArrowheads="1"/>
            </p:cNvSpPr>
            <p:nvPr/>
          </p:nvSpPr>
          <p:spPr bwMode="auto">
            <a:xfrm>
              <a:off x="6049062" y="3201077"/>
              <a:ext cx="539750" cy="604836"/>
            </a:xfrm>
            <a:prstGeom prst="ellipse">
              <a:avLst/>
            </a:prstGeom>
            <a:solidFill>
              <a:srgbClr val="FF9933"/>
            </a:solidFill>
            <a:ln w="28575">
              <a:solidFill>
                <a:schemeClr val="tx1"/>
              </a:solidFill>
              <a:round/>
              <a:headEnd type="none" w="sm" len="sm"/>
              <a:tailEnd type="none" w="sm" len="sm"/>
            </a:ln>
          </p:spPr>
          <p:txBody>
            <a:bodyPr wrap="none" anchor="ctr"/>
            <a:lstStyle/>
            <a:p>
              <a:endParaRPr lang="en-US"/>
            </a:p>
          </p:txBody>
        </p:sp>
        <p:sp>
          <p:nvSpPr>
            <p:cNvPr id="1039" name="Line 23"/>
            <p:cNvSpPr>
              <a:spLocks noChangeShapeType="1"/>
            </p:cNvSpPr>
            <p:nvPr/>
          </p:nvSpPr>
          <p:spPr bwMode="auto">
            <a:xfrm flipV="1">
              <a:off x="6985687" y="2642278"/>
              <a:ext cx="1109663" cy="741361"/>
            </a:xfrm>
            <a:prstGeom prst="line">
              <a:avLst/>
            </a:prstGeom>
            <a:noFill/>
            <a:ln w="28575">
              <a:solidFill>
                <a:schemeClr val="tx1"/>
              </a:solidFill>
              <a:prstDash val="dash"/>
              <a:round/>
              <a:headEnd type="none" w="sm" len="sm"/>
              <a:tailEnd type="none" w="sm" len="sm"/>
            </a:ln>
          </p:spPr>
          <p:txBody>
            <a:bodyPr wrap="none"/>
            <a:lstStyle/>
            <a:p>
              <a:endParaRPr lang="en-US"/>
            </a:p>
          </p:txBody>
        </p:sp>
        <p:sp>
          <p:nvSpPr>
            <p:cNvPr id="1040" name="Line 24"/>
            <p:cNvSpPr>
              <a:spLocks noChangeShapeType="1"/>
            </p:cNvSpPr>
            <p:nvPr/>
          </p:nvSpPr>
          <p:spPr bwMode="auto">
            <a:xfrm>
              <a:off x="6320525" y="3485239"/>
              <a:ext cx="106363" cy="255587"/>
            </a:xfrm>
            <a:prstGeom prst="line">
              <a:avLst/>
            </a:prstGeom>
            <a:noFill/>
            <a:ln w="12700">
              <a:solidFill>
                <a:schemeClr val="tx1"/>
              </a:solidFill>
              <a:round/>
              <a:headEnd type="none" w="sm" len="sm"/>
              <a:tailEnd type="triangle" w="med" len="med"/>
            </a:ln>
          </p:spPr>
          <p:txBody>
            <a:bodyPr wrap="none"/>
            <a:lstStyle/>
            <a:p>
              <a:endParaRPr lang="en-US"/>
            </a:p>
          </p:txBody>
        </p:sp>
        <p:sp>
          <p:nvSpPr>
            <p:cNvPr id="1041" name="Line 25"/>
            <p:cNvSpPr>
              <a:spLocks noChangeShapeType="1"/>
            </p:cNvSpPr>
            <p:nvPr/>
          </p:nvSpPr>
          <p:spPr bwMode="auto">
            <a:xfrm flipH="1">
              <a:off x="6134787" y="3488414"/>
              <a:ext cx="184150" cy="560387"/>
            </a:xfrm>
            <a:prstGeom prst="line">
              <a:avLst/>
            </a:prstGeom>
            <a:noFill/>
            <a:ln w="12700">
              <a:solidFill>
                <a:schemeClr val="tx1"/>
              </a:solidFill>
              <a:round/>
              <a:headEnd type="none" w="sm" len="sm"/>
              <a:tailEnd type="triangle" w="med" len="med"/>
            </a:ln>
          </p:spPr>
          <p:txBody>
            <a:bodyPr wrap="none"/>
            <a:lstStyle/>
            <a:p>
              <a:endParaRPr lang="en-US"/>
            </a:p>
          </p:txBody>
        </p:sp>
        <p:sp>
          <p:nvSpPr>
            <p:cNvPr id="1044" name="Line 28"/>
            <p:cNvSpPr>
              <a:spLocks noChangeShapeType="1"/>
            </p:cNvSpPr>
            <p:nvPr/>
          </p:nvSpPr>
          <p:spPr bwMode="auto">
            <a:xfrm flipH="1">
              <a:off x="5402950" y="3483652"/>
              <a:ext cx="920750" cy="671511"/>
            </a:xfrm>
            <a:prstGeom prst="line">
              <a:avLst/>
            </a:prstGeom>
            <a:noFill/>
            <a:ln w="12700">
              <a:solidFill>
                <a:schemeClr val="tx1"/>
              </a:solidFill>
              <a:round/>
              <a:headEnd type="none" w="sm" len="sm"/>
              <a:tailEnd type="triangle" w="med" len="med"/>
            </a:ln>
          </p:spPr>
          <p:txBody>
            <a:bodyPr wrap="none"/>
            <a:lstStyle/>
            <a:p>
              <a:endParaRPr lang="en-US"/>
            </a:p>
          </p:txBody>
        </p:sp>
        <p:graphicFrame>
          <p:nvGraphicFramePr>
            <p:cNvPr id="2" name="Object 16"/>
            <p:cNvGraphicFramePr>
              <a:graphicFrameLocks noChangeAspect="1"/>
            </p:cNvGraphicFramePr>
            <p:nvPr/>
          </p:nvGraphicFramePr>
          <p:xfrm>
            <a:off x="6368597" y="3426506"/>
            <a:ext cx="190500" cy="209550"/>
          </p:xfrm>
          <a:graphic>
            <a:graphicData uri="http://schemas.openxmlformats.org/presentationml/2006/ole">
              <mc:AlternateContent xmlns:mc="http://schemas.openxmlformats.org/markup-compatibility/2006">
                <mc:Choice xmlns:v="urn:schemas-microsoft-com:vml" Requires="v">
                  <p:oleObj name="Equation" r:id="rId6" imgW="126835" imgH="139518" progId="Equation.DSMT4">
                    <p:embed/>
                  </p:oleObj>
                </mc:Choice>
                <mc:Fallback>
                  <p:oleObj name="Equation" r:id="rId6" imgW="126835" imgH="139518" progId="Equation.DSMT4">
                    <p:embed/>
                    <p:pic>
                      <p:nvPicPr>
                        <p:cNvPr id="0" name="Picture 3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68597" y="3426506"/>
                          <a:ext cx="190500"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16"/>
            <p:cNvGraphicFramePr>
              <a:graphicFrameLocks noChangeAspect="1"/>
            </p:cNvGraphicFramePr>
            <p:nvPr/>
          </p:nvGraphicFramePr>
          <p:xfrm>
            <a:off x="6227763" y="3811588"/>
            <a:ext cx="190500" cy="266700"/>
          </p:xfrm>
          <a:graphic>
            <a:graphicData uri="http://schemas.openxmlformats.org/presentationml/2006/ole">
              <mc:AlternateContent xmlns:mc="http://schemas.openxmlformats.org/markup-compatibility/2006">
                <mc:Choice xmlns:v="urn:schemas-microsoft-com:vml" Requires="v">
                  <p:oleObj name="Equation" r:id="rId8" imgW="126725" imgH="177415" progId="Equation.DSMT4">
                    <p:embed/>
                  </p:oleObj>
                </mc:Choice>
                <mc:Fallback>
                  <p:oleObj name="Equation" r:id="rId8" imgW="126725" imgH="177415" progId="Equation.DSMT4">
                    <p:embed/>
                    <p:pic>
                      <p:nvPicPr>
                        <p:cNvPr id="0" name="Picture 3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27763" y="3811588"/>
                          <a:ext cx="1905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16"/>
            <p:cNvGraphicFramePr>
              <a:graphicFrameLocks noChangeAspect="1"/>
            </p:cNvGraphicFramePr>
            <p:nvPr/>
          </p:nvGraphicFramePr>
          <p:xfrm>
            <a:off x="5060722" y="4120468"/>
            <a:ext cx="239826" cy="266473"/>
          </p:xfrm>
          <a:graphic>
            <a:graphicData uri="http://schemas.openxmlformats.org/presentationml/2006/ole">
              <mc:AlternateContent xmlns:mc="http://schemas.openxmlformats.org/markup-compatibility/2006">
                <mc:Choice xmlns:v="urn:schemas-microsoft-com:vml" Requires="v">
                  <p:oleObj name="Equation" r:id="rId10" imgW="114102" imgH="126780" progId="Equation.DSMT4">
                    <p:embed/>
                  </p:oleObj>
                </mc:Choice>
                <mc:Fallback>
                  <p:oleObj name="Equation" r:id="rId10" imgW="114102" imgH="126780" progId="Equation.DSMT4">
                    <p:embed/>
                    <p:pic>
                      <p:nvPicPr>
                        <p:cNvPr id="0" name="Picture 3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60722" y="4120468"/>
                          <a:ext cx="239826" cy="2664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cxnSp>
        <p:nvCxnSpPr>
          <p:cNvPr id="47" name="Straight Arrow Connector 46"/>
          <p:cNvCxnSpPr/>
          <p:nvPr/>
        </p:nvCxnSpPr>
        <p:spPr>
          <a:xfrm flipV="1">
            <a:off x="4833263" y="3243948"/>
            <a:ext cx="1208315" cy="130628"/>
          </a:xfrm>
          <a:prstGeom prst="straightConnector1">
            <a:avLst/>
          </a:pr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2296885" y="119746"/>
            <a:ext cx="434340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p:spPr>
        <p:txBody>
          <a:bodyPr anchor="ctr"/>
          <a:lstStyle/>
          <a:p>
            <a:pPr algn="ctr"/>
            <a:r>
              <a:rPr lang="en-US" sz="2800" b="1" dirty="0">
                <a:solidFill>
                  <a:srgbClr val="FFFF00"/>
                </a:solidFill>
              </a:rPr>
              <a:t> Coaxial Cable (cont.)</a:t>
            </a:r>
          </a:p>
        </p:txBody>
      </p:sp>
      <p:sp>
        <p:nvSpPr>
          <p:cNvPr id="1029" name="Text Box 199"/>
          <p:cNvSpPr txBox="1">
            <a:spLocks noChangeArrowheads="1"/>
          </p:cNvSpPr>
          <p:nvPr/>
        </p:nvSpPr>
        <p:spPr bwMode="auto">
          <a:xfrm>
            <a:off x="1818143" y="1087665"/>
            <a:ext cx="5072514" cy="400110"/>
          </a:xfrm>
          <a:prstGeom prst="rect">
            <a:avLst/>
          </a:prstGeom>
          <a:noFill/>
          <a:ln w="19050">
            <a:solidFill>
              <a:schemeClr val="tx2"/>
            </a:solidFill>
            <a:miter lim="800000"/>
            <a:headEnd/>
            <a:tailEnd/>
          </a:ln>
        </p:spPr>
        <p:txBody>
          <a:bodyPr wrap="square">
            <a:spAutoFit/>
          </a:bodyPr>
          <a:lstStyle/>
          <a:p>
            <a:pPr algn="ctr"/>
            <a:r>
              <a:rPr lang="en-US" sz="2000" u="sng" dirty="0">
                <a:solidFill>
                  <a:srgbClr val="0000FF"/>
                </a:solidFill>
              </a:rPr>
              <a:t>Reflections</a:t>
            </a:r>
            <a:r>
              <a:rPr lang="en-US" sz="2000" dirty="0">
                <a:solidFill>
                  <a:srgbClr val="0000FF"/>
                </a:solidFill>
              </a:rPr>
              <a:t> can still occur at bends.</a:t>
            </a:r>
          </a:p>
        </p:txBody>
      </p:sp>
      <p:sp>
        <p:nvSpPr>
          <p:cNvPr id="22" name="Slide Number Placeholder 21"/>
          <p:cNvSpPr>
            <a:spLocks noGrp="1"/>
          </p:cNvSpPr>
          <p:nvPr>
            <p:ph type="sldNum" sz="quarter" idx="4"/>
          </p:nvPr>
        </p:nvSpPr>
        <p:spPr/>
        <p:txBody>
          <a:bodyPr/>
          <a:lstStyle/>
          <a:p>
            <a:fld id="{DC94254D-9031-4BA8-A626-4B95E16B6448}" type="slidenum">
              <a:rPr lang="en-US" smtClean="0"/>
              <a:pPr/>
              <a:t>5</a:t>
            </a:fld>
            <a:endParaRPr lang="en-US"/>
          </a:p>
        </p:txBody>
      </p:sp>
      <p:sp>
        <p:nvSpPr>
          <p:cNvPr id="40" name="TextBox 39"/>
          <p:cNvSpPr txBox="1"/>
          <p:nvPr/>
        </p:nvSpPr>
        <p:spPr>
          <a:xfrm>
            <a:off x="729343" y="5704115"/>
            <a:ext cx="7552767" cy="646331"/>
          </a:xfrm>
          <a:prstGeom prst="rect">
            <a:avLst/>
          </a:prstGeom>
          <a:noFill/>
        </p:spPr>
        <p:txBody>
          <a:bodyPr wrap="square" rtlCol="0">
            <a:spAutoFit/>
          </a:bodyPr>
          <a:lstStyle/>
          <a:p>
            <a:r>
              <a:rPr lang="en-US" dirty="0">
                <a:solidFill>
                  <a:srgbClr val="0000FF"/>
                </a:solidFill>
              </a:rPr>
              <a:t>It is good to keep the radius of curvature of the bend large compared with the diameter of the coax. </a:t>
            </a:r>
          </a:p>
        </p:txBody>
      </p:sp>
      <p:grpSp>
        <p:nvGrpSpPr>
          <p:cNvPr id="19" name="Group 18"/>
          <p:cNvGrpSpPr/>
          <p:nvPr/>
        </p:nvGrpSpPr>
        <p:grpSpPr>
          <a:xfrm>
            <a:off x="1667968" y="2010138"/>
            <a:ext cx="6252205" cy="3264160"/>
            <a:chOff x="1667968" y="2010138"/>
            <a:chExt cx="6252205" cy="3264160"/>
          </a:xfrm>
        </p:grpSpPr>
        <p:sp>
          <p:nvSpPr>
            <p:cNvPr id="25" name="Rectangle 24"/>
            <p:cNvSpPr/>
            <p:nvPr/>
          </p:nvSpPr>
          <p:spPr>
            <a:xfrm>
              <a:off x="1763486" y="2612571"/>
              <a:ext cx="3559628" cy="26125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rot="5400000">
              <a:off x="3858985" y="3810169"/>
              <a:ext cx="2661557" cy="2667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a:endCxn id="26" idx="3"/>
            </p:cNvCxnSpPr>
            <p:nvPr/>
          </p:nvCxnSpPr>
          <p:spPr>
            <a:xfrm flipH="1">
              <a:off x="5189764" y="2732482"/>
              <a:ext cx="8165" cy="2541816"/>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490521" y="2625851"/>
              <a:ext cx="653142" cy="2356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a:off x="1752600" y="2751323"/>
              <a:ext cx="3450771"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33" name="TextBox 57"/>
            <p:cNvSpPr txBox="1">
              <a:spLocks noChangeArrowheads="1"/>
            </p:cNvSpPr>
            <p:nvPr/>
          </p:nvSpPr>
          <p:spPr bwMode="auto">
            <a:xfrm>
              <a:off x="5479582" y="2815680"/>
              <a:ext cx="662361" cy="338554"/>
            </a:xfrm>
            <a:prstGeom prst="rect">
              <a:avLst/>
            </a:prstGeom>
            <a:noFill/>
            <a:ln w="9525">
              <a:noFill/>
              <a:miter lim="800000"/>
              <a:headEnd/>
              <a:tailEnd/>
            </a:ln>
          </p:spPr>
          <p:txBody>
            <a:bodyPr wrap="none">
              <a:spAutoFit/>
            </a:bodyPr>
            <a:lstStyle/>
            <a:p>
              <a:pPr algn="ctr"/>
              <a:r>
                <a:rPr lang="en-US" sz="1600" dirty="0"/>
                <a:t>Bend</a:t>
              </a:r>
            </a:p>
          </p:txBody>
        </p:sp>
        <p:sp>
          <p:nvSpPr>
            <p:cNvPr id="34" name="Striped Right Arrow 33"/>
            <p:cNvSpPr/>
            <p:nvPr/>
          </p:nvSpPr>
          <p:spPr bwMode="auto">
            <a:xfrm flipH="1">
              <a:off x="3539448" y="3113313"/>
              <a:ext cx="401183" cy="178027"/>
            </a:xfrm>
            <a:prstGeom prst="strip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Striped Right Arrow 34"/>
            <p:cNvSpPr/>
            <p:nvPr/>
          </p:nvSpPr>
          <p:spPr bwMode="auto">
            <a:xfrm>
              <a:off x="3446917" y="2237241"/>
              <a:ext cx="609600" cy="215900"/>
            </a:xfrm>
            <a:prstGeom prst="strip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TextBox 55"/>
            <p:cNvSpPr txBox="1">
              <a:spLocks noChangeArrowheads="1"/>
            </p:cNvSpPr>
            <p:nvPr/>
          </p:nvSpPr>
          <p:spPr bwMode="auto">
            <a:xfrm>
              <a:off x="1667968" y="2117382"/>
              <a:ext cx="1595746" cy="369515"/>
            </a:xfrm>
            <a:prstGeom prst="rect">
              <a:avLst/>
            </a:prstGeom>
            <a:noFill/>
            <a:ln w="9525">
              <a:noFill/>
              <a:miter lim="800000"/>
              <a:headEnd/>
              <a:tailEnd/>
            </a:ln>
          </p:spPr>
          <p:txBody>
            <a:bodyPr wrap="none">
              <a:spAutoFit/>
            </a:bodyPr>
            <a:lstStyle/>
            <a:p>
              <a:pPr algn="ctr"/>
              <a:r>
                <a:rPr lang="en-US" dirty="0"/>
                <a:t>Incident wave</a:t>
              </a:r>
            </a:p>
          </p:txBody>
        </p:sp>
        <p:sp>
          <p:nvSpPr>
            <p:cNvPr id="37" name="TextBox 51"/>
            <p:cNvSpPr txBox="1">
              <a:spLocks noChangeArrowheads="1"/>
            </p:cNvSpPr>
            <p:nvPr/>
          </p:nvSpPr>
          <p:spPr bwMode="auto">
            <a:xfrm>
              <a:off x="2049903" y="3010126"/>
              <a:ext cx="1159292" cy="369332"/>
            </a:xfrm>
            <a:prstGeom prst="rect">
              <a:avLst/>
            </a:prstGeom>
            <a:noFill/>
            <a:ln w="9525">
              <a:noFill/>
              <a:miter lim="800000"/>
              <a:headEnd/>
              <a:tailEnd/>
            </a:ln>
          </p:spPr>
          <p:txBody>
            <a:bodyPr wrap="none">
              <a:spAutoFit/>
            </a:bodyPr>
            <a:lstStyle/>
            <a:p>
              <a:pPr algn="ctr"/>
              <a:r>
                <a:rPr lang="en-US" dirty="0"/>
                <a:t>Reflected</a:t>
              </a:r>
            </a:p>
          </p:txBody>
        </p:sp>
        <p:sp>
          <p:nvSpPr>
            <p:cNvPr id="38" name="Striped Right Arrow 37"/>
            <p:cNvSpPr/>
            <p:nvPr/>
          </p:nvSpPr>
          <p:spPr bwMode="auto">
            <a:xfrm rot="5400000">
              <a:off x="5346473" y="4578349"/>
              <a:ext cx="451077" cy="198890"/>
            </a:xfrm>
            <a:prstGeom prst="strip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TextBox 55"/>
            <p:cNvSpPr txBox="1">
              <a:spLocks noChangeArrowheads="1"/>
            </p:cNvSpPr>
            <p:nvPr/>
          </p:nvSpPr>
          <p:spPr bwMode="auto">
            <a:xfrm>
              <a:off x="5858968" y="4446925"/>
              <a:ext cx="2061205" cy="369332"/>
            </a:xfrm>
            <a:prstGeom prst="rect">
              <a:avLst/>
            </a:prstGeom>
            <a:noFill/>
            <a:ln w="9525">
              <a:noFill/>
              <a:miter lim="800000"/>
              <a:headEnd/>
              <a:tailEnd/>
            </a:ln>
          </p:spPr>
          <p:txBody>
            <a:bodyPr wrap="none">
              <a:spAutoFit/>
            </a:bodyPr>
            <a:lstStyle/>
            <a:p>
              <a:pPr algn="ctr"/>
              <a:r>
                <a:rPr lang="en-US" dirty="0"/>
                <a:t>Transmitted wave</a:t>
              </a:r>
            </a:p>
          </p:txBody>
        </p:sp>
        <p:sp>
          <p:nvSpPr>
            <p:cNvPr id="18" name="TextBox 57"/>
            <p:cNvSpPr txBox="1">
              <a:spLocks noChangeArrowheads="1"/>
            </p:cNvSpPr>
            <p:nvPr/>
          </p:nvSpPr>
          <p:spPr bwMode="auto">
            <a:xfrm>
              <a:off x="5426014" y="2010138"/>
              <a:ext cx="813043" cy="400110"/>
            </a:xfrm>
            <a:prstGeom prst="rect">
              <a:avLst/>
            </a:prstGeom>
            <a:noFill/>
            <a:ln w="9525">
              <a:noFill/>
              <a:miter lim="800000"/>
              <a:headEnd/>
              <a:tailEnd/>
            </a:ln>
          </p:spPr>
          <p:txBody>
            <a:bodyPr wrap="none">
              <a:spAutoFit/>
            </a:bodyPr>
            <a:lstStyle/>
            <a:p>
              <a:pPr algn="ctr"/>
              <a:r>
                <a:rPr lang="en-US" sz="2000" b="1" dirty="0"/>
                <a:t>Coax</a:t>
              </a:r>
            </a:p>
          </p:txBody>
        </p:sp>
      </p:gr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341914" y="163290"/>
            <a:ext cx="2460171"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p:spPr>
        <p:txBody>
          <a:bodyPr anchor="ctr"/>
          <a:lstStyle/>
          <a:p>
            <a:pPr algn="ctr"/>
            <a:r>
              <a:rPr lang="en-US" sz="2800" b="1" dirty="0">
                <a:solidFill>
                  <a:srgbClr val="FFFF00"/>
                </a:solidFill>
              </a:rPr>
              <a:t> Twin Lead</a:t>
            </a:r>
          </a:p>
        </p:txBody>
      </p:sp>
      <p:sp>
        <p:nvSpPr>
          <p:cNvPr id="5123" name="Text Box 199"/>
          <p:cNvSpPr txBox="1">
            <a:spLocks noChangeArrowheads="1"/>
          </p:cNvSpPr>
          <p:nvPr/>
        </p:nvSpPr>
        <p:spPr bwMode="auto">
          <a:xfrm>
            <a:off x="315913" y="1250950"/>
            <a:ext cx="4776787" cy="646331"/>
          </a:xfrm>
          <a:prstGeom prst="rect">
            <a:avLst/>
          </a:prstGeom>
          <a:noFill/>
          <a:ln w="19050">
            <a:solidFill>
              <a:schemeClr val="tx2"/>
            </a:solidFill>
            <a:miter lim="800000"/>
            <a:headEnd/>
            <a:tailEnd/>
          </a:ln>
        </p:spPr>
        <p:txBody>
          <a:bodyPr>
            <a:spAutoFit/>
          </a:bodyPr>
          <a:lstStyle/>
          <a:p>
            <a:pPr algn="ctr"/>
            <a:r>
              <a:rPr lang="en-US" dirty="0">
                <a:solidFill>
                  <a:srgbClr val="0000FF"/>
                </a:solidFill>
              </a:rPr>
              <a:t>The twin lead is an </a:t>
            </a:r>
            <a:r>
              <a:rPr lang="en-US" u="sng" dirty="0">
                <a:solidFill>
                  <a:srgbClr val="0000FF"/>
                </a:solidFill>
              </a:rPr>
              <a:t>open</a:t>
            </a:r>
            <a:r>
              <a:rPr lang="en-US" dirty="0">
                <a:solidFill>
                  <a:srgbClr val="0000FF"/>
                </a:solidFill>
              </a:rPr>
              <a:t> type of transmission line – the fields extend out to infinity.</a:t>
            </a:r>
          </a:p>
        </p:txBody>
      </p:sp>
      <p:grpSp>
        <p:nvGrpSpPr>
          <p:cNvPr id="5124" name="Group 3"/>
          <p:cNvGrpSpPr>
            <a:grpSpLocks/>
          </p:cNvGrpSpPr>
          <p:nvPr/>
        </p:nvGrpSpPr>
        <p:grpSpPr bwMode="auto">
          <a:xfrm>
            <a:off x="5518604" y="2342696"/>
            <a:ext cx="2598738" cy="1506538"/>
            <a:chOff x="3445" y="2155"/>
            <a:chExt cx="1637" cy="949"/>
          </a:xfrm>
        </p:grpSpPr>
        <p:sp>
          <p:nvSpPr>
            <p:cNvPr id="5152" name="Oval 4"/>
            <p:cNvSpPr>
              <a:spLocks noChangeArrowheads="1"/>
            </p:cNvSpPr>
            <p:nvPr/>
          </p:nvSpPr>
          <p:spPr bwMode="auto">
            <a:xfrm>
              <a:off x="3445" y="2842"/>
              <a:ext cx="238" cy="262"/>
            </a:xfrm>
            <a:prstGeom prst="ellipse">
              <a:avLst/>
            </a:prstGeom>
            <a:solidFill>
              <a:srgbClr val="FF9900"/>
            </a:solidFill>
            <a:ln w="28575">
              <a:solidFill>
                <a:schemeClr val="tx1"/>
              </a:solidFill>
              <a:round/>
              <a:headEnd type="none" w="sm" len="sm"/>
              <a:tailEnd type="none" w="sm" len="sm"/>
            </a:ln>
          </p:spPr>
          <p:txBody>
            <a:bodyPr wrap="none" anchor="ctr"/>
            <a:lstStyle/>
            <a:p>
              <a:endParaRPr lang="en-US"/>
            </a:p>
          </p:txBody>
        </p:sp>
        <p:sp>
          <p:nvSpPr>
            <p:cNvPr id="5153" name="Line 5"/>
            <p:cNvSpPr>
              <a:spLocks noChangeShapeType="1"/>
            </p:cNvSpPr>
            <p:nvPr/>
          </p:nvSpPr>
          <p:spPr bwMode="auto">
            <a:xfrm flipV="1">
              <a:off x="3498" y="2159"/>
              <a:ext cx="845" cy="707"/>
            </a:xfrm>
            <a:prstGeom prst="line">
              <a:avLst/>
            </a:prstGeom>
            <a:noFill/>
            <a:ln w="28575">
              <a:solidFill>
                <a:schemeClr val="tx1"/>
              </a:solidFill>
              <a:round/>
              <a:headEnd type="none" w="sm" len="sm"/>
              <a:tailEnd type="none" w="sm" len="sm"/>
            </a:ln>
          </p:spPr>
          <p:txBody>
            <a:bodyPr wrap="none"/>
            <a:lstStyle/>
            <a:p>
              <a:endParaRPr lang="en-US"/>
            </a:p>
          </p:txBody>
        </p:sp>
        <p:sp>
          <p:nvSpPr>
            <p:cNvPr id="5154" name="Line 6"/>
            <p:cNvSpPr>
              <a:spLocks noChangeShapeType="1"/>
            </p:cNvSpPr>
            <p:nvPr/>
          </p:nvSpPr>
          <p:spPr bwMode="auto">
            <a:xfrm flipV="1">
              <a:off x="3598" y="2374"/>
              <a:ext cx="830" cy="730"/>
            </a:xfrm>
            <a:prstGeom prst="line">
              <a:avLst/>
            </a:prstGeom>
            <a:noFill/>
            <a:ln w="28575">
              <a:solidFill>
                <a:schemeClr val="tx1"/>
              </a:solidFill>
              <a:round/>
              <a:headEnd type="none" w="sm" len="sm"/>
              <a:tailEnd type="none" w="sm" len="sm"/>
            </a:ln>
          </p:spPr>
          <p:txBody>
            <a:bodyPr wrap="none"/>
            <a:lstStyle/>
            <a:p>
              <a:endParaRPr lang="en-US"/>
            </a:p>
          </p:txBody>
        </p:sp>
        <p:sp>
          <p:nvSpPr>
            <p:cNvPr id="5155" name="Oval 7"/>
            <p:cNvSpPr>
              <a:spLocks noChangeArrowheads="1"/>
            </p:cNvSpPr>
            <p:nvPr/>
          </p:nvSpPr>
          <p:spPr bwMode="auto">
            <a:xfrm>
              <a:off x="4099" y="2838"/>
              <a:ext cx="238" cy="262"/>
            </a:xfrm>
            <a:prstGeom prst="ellipse">
              <a:avLst/>
            </a:prstGeom>
            <a:solidFill>
              <a:srgbClr val="FF9900"/>
            </a:solidFill>
            <a:ln w="28575">
              <a:solidFill>
                <a:schemeClr val="tx1"/>
              </a:solidFill>
              <a:round/>
              <a:headEnd type="none" w="sm" len="sm"/>
              <a:tailEnd type="none" w="sm" len="sm"/>
            </a:ln>
          </p:spPr>
          <p:txBody>
            <a:bodyPr wrap="none" anchor="ctr"/>
            <a:lstStyle/>
            <a:p>
              <a:endParaRPr lang="en-US"/>
            </a:p>
          </p:txBody>
        </p:sp>
        <p:sp>
          <p:nvSpPr>
            <p:cNvPr id="5156" name="Line 8"/>
            <p:cNvSpPr>
              <a:spLocks noChangeShapeType="1"/>
            </p:cNvSpPr>
            <p:nvPr/>
          </p:nvSpPr>
          <p:spPr bwMode="auto">
            <a:xfrm flipV="1">
              <a:off x="4152" y="2155"/>
              <a:ext cx="845" cy="707"/>
            </a:xfrm>
            <a:prstGeom prst="line">
              <a:avLst/>
            </a:prstGeom>
            <a:noFill/>
            <a:ln w="28575">
              <a:solidFill>
                <a:schemeClr val="tx1"/>
              </a:solidFill>
              <a:round/>
              <a:headEnd type="none" w="sm" len="sm"/>
              <a:tailEnd type="none" w="sm" len="sm"/>
            </a:ln>
          </p:spPr>
          <p:txBody>
            <a:bodyPr wrap="none"/>
            <a:lstStyle/>
            <a:p>
              <a:endParaRPr lang="en-US"/>
            </a:p>
          </p:txBody>
        </p:sp>
        <p:sp>
          <p:nvSpPr>
            <p:cNvPr id="5157" name="Line 9"/>
            <p:cNvSpPr>
              <a:spLocks noChangeShapeType="1"/>
            </p:cNvSpPr>
            <p:nvPr/>
          </p:nvSpPr>
          <p:spPr bwMode="auto">
            <a:xfrm flipV="1">
              <a:off x="4252" y="2370"/>
              <a:ext cx="830" cy="730"/>
            </a:xfrm>
            <a:prstGeom prst="line">
              <a:avLst/>
            </a:prstGeom>
            <a:noFill/>
            <a:ln w="28575">
              <a:solidFill>
                <a:schemeClr val="tx1"/>
              </a:solidFill>
              <a:round/>
              <a:headEnd type="none" w="sm" len="sm"/>
              <a:tailEnd type="none" w="sm" len="sm"/>
            </a:ln>
          </p:spPr>
          <p:txBody>
            <a:bodyPr wrap="none"/>
            <a:lstStyle/>
            <a:p>
              <a:endParaRPr lang="en-US"/>
            </a:p>
          </p:txBody>
        </p:sp>
      </p:grpSp>
      <p:sp>
        <p:nvSpPr>
          <p:cNvPr id="5125" name="Text Box 199"/>
          <p:cNvSpPr txBox="1">
            <a:spLocks noChangeArrowheads="1"/>
          </p:cNvSpPr>
          <p:nvPr/>
        </p:nvSpPr>
        <p:spPr bwMode="auto">
          <a:xfrm>
            <a:off x="5016500" y="4692650"/>
            <a:ext cx="3759200" cy="923330"/>
          </a:xfrm>
          <a:prstGeom prst="rect">
            <a:avLst/>
          </a:prstGeom>
          <a:noFill/>
          <a:ln w="19050">
            <a:solidFill>
              <a:schemeClr val="tx2"/>
            </a:solidFill>
            <a:miter lim="800000"/>
            <a:headEnd/>
            <a:tailEnd/>
          </a:ln>
        </p:spPr>
        <p:txBody>
          <a:bodyPr>
            <a:spAutoFit/>
          </a:bodyPr>
          <a:lstStyle/>
          <a:p>
            <a:pPr algn="ctr"/>
            <a:r>
              <a:rPr lang="en-US" dirty="0">
                <a:solidFill>
                  <a:srgbClr val="0000FF"/>
                </a:solidFill>
              </a:rPr>
              <a:t>The fields may cause interference with nearby objects (or cause the twin lead to pick up interference).</a:t>
            </a:r>
          </a:p>
        </p:txBody>
      </p:sp>
      <p:grpSp>
        <p:nvGrpSpPr>
          <p:cNvPr id="5126" name="Group 51"/>
          <p:cNvGrpSpPr>
            <a:grpSpLocks/>
          </p:cNvGrpSpPr>
          <p:nvPr/>
        </p:nvGrpSpPr>
        <p:grpSpPr bwMode="auto">
          <a:xfrm>
            <a:off x="904875" y="3425825"/>
            <a:ext cx="3354388" cy="2085975"/>
            <a:chOff x="905108" y="3425594"/>
            <a:chExt cx="3354658" cy="2085588"/>
          </a:xfrm>
        </p:grpSpPr>
        <p:sp>
          <p:nvSpPr>
            <p:cNvPr id="46" name="Oval 45"/>
            <p:cNvSpPr/>
            <p:nvPr/>
          </p:nvSpPr>
          <p:spPr bwMode="auto">
            <a:xfrm>
              <a:off x="1778303" y="4279511"/>
              <a:ext cx="444536" cy="444418"/>
            </a:xfrm>
            <a:prstGeom prst="ellipse">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9933"/>
                </a:solidFill>
              </a:endParaRPr>
            </a:p>
          </p:txBody>
        </p:sp>
        <p:sp>
          <p:nvSpPr>
            <p:cNvPr id="62" name="Oval 61"/>
            <p:cNvSpPr/>
            <p:nvPr/>
          </p:nvSpPr>
          <p:spPr bwMode="auto">
            <a:xfrm>
              <a:off x="3048406" y="4304906"/>
              <a:ext cx="444536" cy="444418"/>
            </a:xfrm>
            <a:prstGeom prst="ellipse">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9933"/>
                </a:solidFill>
              </a:endParaRPr>
            </a:p>
          </p:txBody>
        </p:sp>
        <p:cxnSp>
          <p:nvCxnSpPr>
            <p:cNvPr id="64" name="Straight Arrow Connector 63"/>
            <p:cNvCxnSpPr/>
            <p:nvPr/>
          </p:nvCxnSpPr>
          <p:spPr bwMode="auto">
            <a:xfrm>
              <a:off x="2349849" y="4482673"/>
              <a:ext cx="596948" cy="1588"/>
            </a:xfrm>
            <a:prstGeom prst="straightConnector1">
              <a:avLst/>
            </a:prstGeom>
            <a:ln>
              <a:solidFill>
                <a:srgbClr val="FF0000"/>
              </a:solidFill>
              <a:tailEnd type="triangle" w="lg" len="med"/>
            </a:ln>
          </p:spPr>
          <p:style>
            <a:lnRef idx="2">
              <a:schemeClr val="accent4"/>
            </a:lnRef>
            <a:fillRef idx="0">
              <a:schemeClr val="accent4"/>
            </a:fillRef>
            <a:effectRef idx="1">
              <a:schemeClr val="accent4"/>
            </a:effectRef>
            <a:fontRef idx="minor">
              <a:schemeClr val="tx1"/>
            </a:fontRef>
          </p:style>
        </p:cxnSp>
        <p:grpSp>
          <p:nvGrpSpPr>
            <p:cNvPr id="5130" name="Group 73"/>
            <p:cNvGrpSpPr>
              <a:grpSpLocks/>
            </p:cNvGrpSpPr>
            <p:nvPr/>
          </p:nvGrpSpPr>
          <p:grpSpPr bwMode="auto">
            <a:xfrm>
              <a:off x="2120900" y="3937000"/>
              <a:ext cx="1054100" cy="266700"/>
              <a:chOff x="2120900" y="3937000"/>
              <a:chExt cx="1054100" cy="266700"/>
            </a:xfrm>
          </p:grpSpPr>
          <p:sp>
            <p:nvSpPr>
              <p:cNvPr id="71" name="Freeform 70"/>
              <p:cNvSpPr/>
              <p:nvPr/>
            </p:nvSpPr>
            <p:spPr>
              <a:xfrm>
                <a:off x="2121231" y="3936674"/>
                <a:ext cx="1054185" cy="266651"/>
              </a:xfrm>
              <a:custGeom>
                <a:avLst/>
                <a:gdLst>
                  <a:gd name="connsiteX0" fmla="*/ 0 w 1054100"/>
                  <a:gd name="connsiteY0" fmla="*/ 266700 h 266700"/>
                  <a:gd name="connsiteX1" fmla="*/ 190500 w 1054100"/>
                  <a:gd name="connsiteY1" fmla="*/ 76200 h 266700"/>
                  <a:gd name="connsiteX2" fmla="*/ 482600 w 1054100"/>
                  <a:gd name="connsiteY2" fmla="*/ 0 h 266700"/>
                  <a:gd name="connsiteX3" fmla="*/ 838200 w 1054100"/>
                  <a:gd name="connsiteY3" fmla="*/ 76200 h 266700"/>
                  <a:gd name="connsiteX4" fmla="*/ 1054100 w 1054100"/>
                  <a:gd name="connsiteY4" fmla="*/ 254000 h 266700"/>
                  <a:gd name="connsiteX0" fmla="*/ 0 w 1054100"/>
                  <a:gd name="connsiteY0" fmla="*/ 292100 h 292100"/>
                  <a:gd name="connsiteX1" fmla="*/ 190500 w 1054100"/>
                  <a:gd name="connsiteY1" fmla="*/ 101600 h 292100"/>
                  <a:gd name="connsiteX2" fmla="*/ 482600 w 1054100"/>
                  <a:gd name="connsiteY2" fmla="*/ 25400 h 292100"/>
                  <a:gd name="connsiteX3" fmla="*/ 520700 w 1054100"/>
                  <a:gd name="connsiteY3" fmla="*/ 12700 h 292100"/>
                  <a:gd name="connsiteX4" fmla="*/ 838200 w 1054100"/>
                  <a:gd name="connsiteY4" fmla="*/ 101600 h 292100"/>
                  <a:gd name="connsiteX5" fmla="*/ 1054100 w 1054100"/>
                  <a:gd name="connsiteY5" fmla="*/ 279400 h 292100"/>
                  <a:gd name="connsiteX0" fmla="*/ 0 w 1054100"/>
                  <a:gd name="connsiteY0" fmla="*/ 292100 h 292100"/>
                  <a:gd name="connsiteX1" fmla="*/ 190500 w 1054100"/>
                  <a:gd name="connsiteY1" fmla="*/ 101600 h 292100"/>
                  <a:gd name="connsiteX2" fmla="*/ 482600 w 1054100"/>
                  <a:gd name="connsiteY2" fmla="*/ 25400 h 292100"/>
                  <a:gd name="connsiteX3" fmla="*/ 673100 w 1054100"/>
                  <a:gd name="connsiteY3" fmla="*/ 12700 h 292100"/>
                  <a:gd name="connsiteX4" fmla="*/ 838200 w 1054100"/>
                  <a:gd name="connsiteY4" fmla="*/ 101600 h 292100"/>
                  <a:gd name="connsiteX5" fmla="*/ 1054100 w 1054100"/>
                  <a:gd name="connsiteY5" fmla="*/ 279400 h 292100"/>
                  <a:gd name="connsiteX0" fmla="*/ 0 w 1054100"/>
                  <a:gd name="connsiteY0" fmla="*/ 266700 h 266700"/>
                  <a:gd name="connsiteX1" fmla="*/ 190500 w 1054100"/>
                  <a:gd name="connsiteY1" fmla="*/ 76200 h 266700"/>
                  <a:gd name="connsiteX2" fmla="*/ 482600 w 1054100"/>
                  <a:gd name="connsiteY2" fmla="*/ 0 h 266700"/>
                  <a:gd name="connsiteX3" fmla="*/ 838200 w 1054100"/>
                  <a:gd name="connsiteY3" fmla="*/ 76200 h 266700"/>
                  <a:gd name="connsiteX4" fmla="*/ 1054100 w 1054100"/>
                  <a:gd name="connsiteY4" fmla="*/ 254000 h 266700"/>
                  <a:gd name="connsiteX0" fmla="*/ 0 w 1054100"/>
                  <a:gd name="connsiteY0" fmla="*/ 266700 h 266700"/>
                  <a:gd name="connsiteX1" fmla="*/ 190500 w 1054100"/>
                  <a:gd name="connsiteY1" fmla="*/ 76200 h 266700"/>
                  <a:gd name="connsiteX2" fmla="*/ 482600 w 1054100"/>
                  <a:gd name="connsiteY2" fmla="*/ 0 h 266700"/>
                  <a:gd name="connsiteX3" fmla="*/ 838200 w 1054100"/>
                  <a:gd name="connsiteY3" fmla="*/ 76200 h 266700"/>
                  <a:gd name="connsiteX4" fmla="*/ 1054100 w 1054100"/>
                  <a:gd name="connsiteY4" fmla="*/ 254000 h 266700"/>
                  <a:gd name="connsiteX0" fmla="*/ 0 w 1054100"/>
                  <a:gd name="connsiteY0" fmla="*/ 266700 h 266700"/>
                  <a:gd name="connsiteX1" fmla="*/ 190500 w 1054100"/>
                  <a:gd name="connsiteY1" fmla="*/ 76200 h 266700"/>
                  <a:gd name="connsiteX2" fmla="*/ 482600 w 1054100"/>
                  <a:gd name="connsiteY2" fmla="*/ 0 h 266700"/>
                  <a:gd name="connsiteX3" fmla="*/ 838200 w 1054100"/>
                  <a:gd name="connsiteY3" fmla="*/ 76200 h 266700"/>
                  <a:gd name="connsiteX4" fmla="*/ 1054100 w 1054100"/>
                  <a:gd name="connsiteY4" fmla="*/ 254000 h 266700"/>
                  <a:gd name="connsiteX0" fmla="*/ 0 w 1054100"/>
                  <a:gd name="connsiteY0" fmla="*/ 266700 h 266700"/>
                  <a:gd name="connsiteX1" fmla="*/ 190500 w 1054100"/>
                  <a:gd name="connsiteY1" fmla="*/ 76200 h 266700"/>
                  <a:gd name="connsiteX2" fmla="*/ 482600 w 1054100"/>
                  <a:gd name="connsiteY2" fmla="*/ 0 h 266700"/>
                  <a:gd name="connsiteX3" fmla="*/ 838200 w 1054100"/>
                  <a:gd name="connsiteY3" fmla="*/ 76200 h 266700"/>
                  <a:gd name="connsiteX4" fmla="*/ 1054100 w 1054100"/>
                  <a:gd name="connsiteY4" fmla="*/ 254000 h 266700"/>
                  <a:gd name="connsiteX0" fmla="*/ 0 w 1054100"/>
                  <a:gd name="connsiteY0" fmla="*/ 266700 h 266700"/>
                  <a:gd name="connsiteX1" fmla="*/ 190500 w 1054100"/>
                  <a:gd name="connsiteY1" fmla="*/ 76200 h 266700"/>
                  <a:gd name="connsiteX2" fmla="*/ 482600 w 1054100"/>
                  <a:gd name="connsiteY2" fmla="*/ 0 h 266700"/>
                  <a:gd name="connsiteX3" fmla="*/ 838200 w 1054100"/>
                  <a:gd name="connsiteY3" fmla="*/ 76200 h 266700"/>
                  <a:gd name="connsiteX4" fmla="*/ 1054100 w 1054100"/>
                  <a:gd name="connsiteY4" fmla="*/ 254000 h 266700"/>
                  <a:gd name="connsiteX0" fmla="*/ 0 w 1054100"/>
                  <a:gd name="connsiteY0" fmla="*/ 266700 h 266700"/>
                  <a:gd name="connsiteX1" fmla="*/ 190500 w 1054100"/>
                  <a:gd name="connsiteY1" fmla="*/ 76200 h 266700"/>
                  <a:gd name="connsiteX2" fmla="*/ 482600 w 1054100"/>
                  <a:gd name="connsiteY2" fmla="*/ 0 h 266700"/>
                  <a:gd name="connsiteX3" fmla="*/ 838200 w 1054100"/>
                  <a:gd name="connsiteY3" fmla="*/ 76200 h 266700"/>
                  <a:gd name="connsiteX4" fmla="*/ 1054100 w 1054100"/>
                  <a:gd name="connsiteY4" fmla="*/ 254000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4100" h="266700">
                    <a:moveTo>
                      <a:pt x="0" y="266700"/>
                    </a:moveTo>
                    <a:cubicBezTo>
                      <a:pt x="55033" y="193675"/>
                      <a:pt x="110067" y="120650"/>
                      <a:pt x="190500" y="76200"/>
                    </a:cubicBezTo>
                    <a:cubicBezTo>
                      <a:pt x="270933" y="31750"/>
                      <a:pt x="374650" y="0"/>
                      <a:pt x="482600" y="0"/>
                    </a:cubicBezTo>
                    <a:cubicBezTo>
                      <a:pt x="590550" y="0"/>
                      <a:pt x="742950" y="33867"/>
                      <a:pt x="838200" y="76200"/>
                    </a:cubicBezTo>
                    <a:cubicBezTo>
                      <a:pt x="901700" y="120650"/>
                      <a:pt x="993775" y="186266"/>
                      <a:pt x="1054100" y="254000"/>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72" name="Straight Arrow Connector 71"/>
              <p:cNvCxnSpPr/>
              <p:nvPr/>
            </p:nvCxnSpPr>
            <p:spPr>
              <a:xfrm>
                <a:off x="2514963" y="3949372"/>
                <a:ext cx="292124" cy="1588"/>
              </a:xfrm>
              <a:prstGeom prst="straightConnector1">
                <a:avLst/>
              </a:prstGeom>
              <a:ln>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5131" name="Group 74"/>
            <p:cNvGrpSpPr>
              <a:grpSpLocks/>
            </p:cNvGrpSpPr>
            <p:nvPr/>
          </p:nvGrpSpPr>
          <p:grpSpPr bwMode="auto">
            <a:xfrm flipV="1">
              <a:off x="2082800" y="4889500"/>
              <a:ext cx="1054100" cy="266700"/>
              <a:chOff x="2120900" y="3937000"/>
              <a:chExt cx="1054100" cy="266700"/>
            </a:xfrm>
          </p:grpSpPr>
          <p:sp>
            <p:nvSpPr>
              <p:cNvPr id="76" name="Freeform 75"/>
              <p:cNvSpPr>
                <a:spLocks noChangeArrowheads="1"/>
              </p:cNvSpPr>
              <p:nvPr/>
            </p:nvSpPr>
            <p:spPr bwMode="auto">
              <a:xfrm>
                <a:off x="2121228" y="3937552"/>
                <a:ext cx="1054185" cy="266651"/>
              </a:xfrm>
              <a:custGeom>
                <a:avLst/>
                <a:gdLst>
                  <a:gd name="T0" fmla="*/ 0 w 1054100"/>
                  <a:gd name="T1" fmla="*/ 266700 h 266700"/>
                  <a:gd name="T2" fmla="*/ 190500 w 1054100"/>
                  <a:gd name="T3" fmla="*/ 76200 h 266700"/>
                  <a:gd name="T4" fmla="*/ 482600 w 1054100"/>
                  <a:gd name="T5" fmla="*/ 0 h 266700"/>
                  <a:gd name="T6" fmla="*/ 838200 w 1054100"/>
                  <a:gd name="T7" fmla="*/ 76200 h 266700"/>
                  <a:gd name="T8" fmla="*/ 1054100 w 1054100"/>
                  <a:gd name="T9" fmla="*/ 254000 h 266700"/>
                  <a:gd name="T10" fmla="*/ 0 60000 65536"/>
                  <a:gd name="T11" fmla="*/ 0 60000 65536"/>
                  <a:gd name="T12" fmla="*/ 0 60000 65536"/>
                  <a:gd name="T13" fmla="*/ 0 60000 65536"/>
                  <a:gd name="T14" fmla="*/ 0 60000 65536"/>
                  <a:gd name="T15" fmla="*/ 0 w 1054100"/>
                  <a:gd name="T16" fmla="*/ 0 h 266700"/>
                  <a:gd name="T17" fmla="*/ 1054100 w 1054100"/>
                  <a:gd name="T18" fmla="*/ 266700 h 266700"/>
                </a:gdLst>
                <a:ahLst/>
                <a:cxnLst>
                  <a:cxn ang="T10">
                    <a:pos x="T0" y="T1"/>
                  </a:cxn>
                  <a:cxn ang="T11">
                    <a:pos x="T2" y="T3"/>
                  </a:cxn>
                  <a:cxn ang="T12">
                    <a:pos x="T4" y="T5"/>
                  </a:cxn>
                  <a:cxn ang="T13">
                    <a:pos x="T6" y="T7"/>
                  </a:cxn>
                  <a:cxn ang="T14">
                    <a:pos x="T8" y="T9"/>
                  </a:cxn>
                </a:cxnLst>
                <a:rect l="T15" t="T16" r="T17" b="T18"/>
                <a:pathLst>
                  <a:path w="1054100" h="266700">
                    <a:moveTo>
                      <a:pt x="0" y="266700"/>
                    </a:moveTo>
                    <a:cubicBezTo>
                      <a:pt x="55033" y="193675"/>
                      <a:pt x="110067" y="120650"/>
                      <a:pt x="190500" y="76200"/>
                    </a:cubicBezTo>
                    <a:cubicBezTo>
                      <a:pt x="270933" y="31750"/>
                      <a:pt x="374650" y="0"/>
                      <a:pt x="482600" y="0"/>
                    </a:cubicBezTo>
                    <a:cubicBezTo>
                      <a:pt x="590550" y="0"/>
                      <a:pt x="742950" y="33867"/>
                      <a:pt x="838200" y="76200"/>
                    </a:cubicBezTo>
                    <a:cubicBezTo>
                      <a:pt x="901700" y="120650"/>
                      <a:pt x="993775" y="186266"/>
                      <a:pt x="1054100" y="254000"/>
                    </a:cubicBezTo>
                  </a:path>
                </a:pathLst>
              </a:custGeom>
              <a:noFill/>
              <a:ln w="38100" algn="ctr">
                <a:solidFill>
                  <a:srgbClr val="FF0000"/>
                </a:solidFill>
                <a:miter lim="800000"/>
                <a:headEnd/>
                <a:tailEnd/>
              </a:ln>
            </p:spPr>
            <p:txBody>
              <a:bodyPr rot="10800000" anchor="ctr"/>
              <a:lstStyle/>
              <a:p>
                <a:pPr algn="ctr">
                  <a:defRPr/>
                </a:pPr>
                <a:endParaRPr lang="en-US">
                  <a:latin typeface="+mn-lt"/>
                </a:endParaRPr>
              </a:p>
            </p:txBody>
          </p:sp>
          <p:cxnSp>
            <p:nvCxnSpPr>
              <p:cNvPr id="77" name="Straight Arrow Connector 76"/>
              <p:cNvCxnSpPr/>
              <p:nvPr/>
            </p:nvCxnSpPr>
            <p:spPr>
              <a:xfrm>
                <a:off x="2514960" y="3950250"/>
                <a:ext cx="292124" cy="1587"/>
              </a:xfrm>
              <a:prstGeom prst="straightConnector1">
                <a:avLst/>
              </a:prstGeom>
              <a:ln>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grpSp>
        <p:cxnSp>
          <p:nvCxnSpPr>
            <p:cNvPr id="93" name="Straight Arrow Connector 92"/>
            <p:cNvCxnSpPr/>
            <p:nvPr/>
          </p:nvCxnSpPr>
          <p:spPr bwMode="auto">
            <a:xfrm flipH="1">
              <a:off x="3645354" y="4546161"/>
              <a:ext cx="596948" cy="1588"/>
            </a:xfrm>
            <a:prstGeom prst="straightConnector1">
              <a:avLst/>
            </a:prstGeom>
            <a:ln>
              <a:solidFill>
                <a:srgbClr val="FF0000"/>
              </a:solidFill>
              <a:tailEnd type="triangle" w="lg" len="med"/>
            </a:ln>
          </p:spPr>
          <p:style>
            <a:lnRef idx="2">
              <a:schemeClr val="accent4"/>
            </a:lnRef>
            <a:fillRef idx="0">
              <a:schemeClr val="accent4"/>
            </a:fillRef>
            <a:effectRef idx="1">
              <a:schemeClr val="accent4"/>
            </a:effectRef>
            <a:fontRef idx="minor">
              <a:schemeClr val="tx1"/>
            </a:fontRef>
          </p:style>
        </p:cxnSp>
        <p:cxnSp>
          <p:nvCxnSpPr>
            <p:cNvPr id="94" name="Straight Arrow Connector 93"/>
            <p:cNvCxnSpPr/>
            <p:nvPr/>
          </p:nvCxnSpPr>
          <p:spPr bwMode="auto">
            <a:xfrm flipH="1">
              <a:off x="1003541" y="4495370"/>
              <a:ext cx="596948" cy="1588"/>
            </a:xfrm>
            <a:prstGeom prst="straightConnector1">
              <a:avLst/>
            </a:prstGeom>
            <a:ln>
              <a:solidFill>
                <a:srgbClr val="FF0000"/>
              </a:solidFill>
              <a:tailEnd type="triangle" w="lg" len="med"/>
            </a:ln>
          </p:spPr>
          <p:style>
            <a:lnRef idx="2">
              <a:schemeClr val="accent4"/>
            </a:lnRef>
            <a:fillRef idx="0">
              <a:schemeClr val="accent4"/>
            </a:fillRef>
            <a:effectRef idx="1">
              <a:schemeClr val="accent4"/>
            </a:effectRef>
            <a:fontRef idx="minor">
              <a:schemeClr val="tx1"/>
            </a:fontRef>
          </p:style>
        </p:cxnSp>
        <p:sp>
          <p:nvSpPr>
            <p:cNvPr id="5134" name="TextBox 98"/>
            <p:cNvSpPr txBox="1">
              <a:spLocks noChangeArrowheads="1"/>
            </p:cNvSpPr>
            <p:nvPr/>
          </p:nvSpPr>
          <p:spPr bwMode="auto">
            <a:xfrm flipH="1">
              <a:off x="1832427" y="4305300"/>
              <a:ext cx="381000" cy="366712"/>
            </a:xfrm>
            <a:prstGeom prst="rect">
              <a:avLst/>
            </a:prstGeom>
            <a:noFill/>
            <a:ln w="9525">
              <a:noFill/>
              <a:miter lim="800000"/>
              <a:headEnd/>
              <a:tailEnd/>
            </a:ln>
          </p:spPr>
          <p:txBody>
            <a:bodyPr>
              <a:spAutoFit/>
            </a:bodyPr>
            <a:lstStyle/>
            <a:p>
              <a:r>
                <a:rPr lang="en-US" dirty="0"/>
                <a:t>+</a:t>
              </a:r>
            </a:p>
          </p:txBody>
        </p:sp>
        <p:sp>
          <p:nvSpPr>
            <p:cNvPr id="5135" name="TextBox 99"/>
            <p:cNvSpPr txBox="1">
              <a:spLocks noChangeArrowheads="1"/>
            </p:cNvSpPr>
            <p:nvPr/>
          </p:nvSpPr>
          <p:spPr bwMode="auto">
            <a:xfrm flipH="1">
              <a:off x="3149600" y="4318000"/>
              <a:ext cx="381000" cy="366712"/>
            </a:xfrm>
            <a:prstGeom prst="rect">
              <a:avLst/>
            </a:prstGeom>
            <a:noFill/>
            <a:ln w="9525">
              <a:noFill/>
              <a:miter lim="800000"/>
              <a:headEnd/>
              <a:tailEnd/>
            </a:ln>
          </p:spPr>
          <p:txBody>
            <a:bodyPr>
              <a:spAutoFit/>
            </a:bodyPr>
            <a:lstStyle/>
            <a:p>
              <a:r>
                <a:rPr lang="en-US"/>
                <a:t>-</a:t>
              </a:r>
            </a:p>
          </p:txBody>
        </p:sp>
        <p:grpSp>
          <p:nvGrpSpPr>
            <p:cNvPr id="5136" name="Group 40"/>
            <p:cNvGrpSpPr>
              <a:grpSpLocks/>
            </p:cNvGrpSpPr>
            <p:nvPr/>
          </p:nvGrpSpPr>
          <p:grpSpPr bwMode="auto">
            <a:xfrm>
              <a:off x="3391829" y="4838081"/>
              <a:ext cx="838200" cy="673100"/>
              <a:chOff x="2689302" y="2184090"/>
              <a:chExt cx="838200" cy="673100"/>
            </a:xfrm>
          </p:grpSpPr>
          <p:cxnSp>
            <p:nvCxnSpPr>
              <p:cNvPr id="38" name="Straight Arrow Connector 37"/>
              <p:cNvCxnSpPr/>
              <p:nvPr/>
            </p:nvCxnSpPr>
            <p:spPr bwMode="auto">
              <a:xfrm rot="16200000" flipV="1">
                <a:off x="2846000" y="2546082"/>
                <a:ext cx="149197" cy="133361"/>
              </a:xfrm>
              <a:prstGeom prst="straightConnector1">
                <a:avLst/>
              </a:prstGeom>
              <a:ln>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
            <p:nvSpPr>
              <p:cNvPr id="39" name="Freeform 38"/>
              <p:cNvSpPr>
                <a:spLocks noChangeArrowheads="1"/>
              </p:cNvSpPr>
              <p:nvPr/>
            </p:nvSpPr>
            <p:spPr bwMode="auto">
              <a:xfrm flipV="1">
                <a:off x="2688806" y="2184216"/>
                <a:ext cx="838267" cy="672975"/>
              </a:xfrm>
              <a:custGeom>
                <a:avLst/>
                <a:gdLst>
                  <a:gd name="T0" fmla="*/ 0 w 838200"/>
                  <a:gd name="T1" fmla="*/ 673100 h 673100"/>
                  <a:gd name="T2" fmla="*/ 152400 w 838200"/>
                  <a:gd name="T3" fmla="*/ 368300 h 673100"/>
                  <a:gd name="T4" fmla="*/ 292100 w 838200"/>
                  <a:gd name="T5" fmla="*/ 190500 h 673100"/>
                  <a:gd name="T6" fmla="*/ 482600 w 838200"/>
                  <a:gd name="T7" fmla="*/ 88900 h 673100"/>
                  <a:gd name="T8" fmla="*/ 482600 w 838200"/>
                  <a:gd name="T9" fmla="*/ 76200 h 673100"/>
                  <a:gd name="T10" fmla="*/ 838200 w 838200"/>
                  <a:gd name="T11" fmla="*/ 0 h 673100"/>
                  <a:gd name="T12" fmla="*/ 0 60000 65536"/>
                  <a:gd name="T13" fmla="*/ 0 60000 65536"/>
                  <a:gd name="T14" fmla="*/ 0 60000 65536"/>
                  <a:gd name="T15" fmla="*/ 0 60000 65536"/>
                  <a:gd name="T16" fmla="*/ 0 60000 65536"/>
                  <a:gd name="T17" fmla="*/ 0 60000 65536"/>
                  <a:gd name="T18" fmla="*/ 0 w 838200"/>
                  <a:gd name="T19" fmla="*/ 0 h 673100"/>
                  <a:gd name="T20" fmla="*/ 838200 w 838200"/>
                  <a:gd name="T21" fmla="*/ 673100 h 673100"/>
                  <a:gd name="connsiteX0" fmla="*/ 0 w 838200"/>
                  <a:gd name="connsiteY0" fmla="*/ 673100 h 673100"/>
                  <a:gd name="connsiteX1" fmla="*/ 152400 w 838200"/>
                  <a:gd name="connsiteY1" fmla="*/ 368300 h 673100"/>
                  <a:gd name="connsiteX2" fmla="*/ 292100 w 838200"/>
                  <a:gd name="connsiteY2" fmla="*/ 190500 h 673100"/>
                  <a:gd name="connsiteX3" fmla="*/ 310375 w 838200"/>
                  <a:gd name="connsiteY3" fmla="*/ 147444 h 673100"/>
                  <a:gd name="connsiteX4" fmla="*/ 482600 w 838200"/>
                  <a:gd name="connsiteY4" fmla="*/ 88900 h 673100"/>
                  <a:gd name="connsiteX5" fmla="*/ 482600 w 838200"/>
                  <a:gd name="connsiteY5" fmla="*/ 76200 h 673100"/>
                  <a:gd name="connsiteX6" fmla="*/ 838200 w 838200"/>
                  <a:gd name="connsiteY6"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88900 h 673100"/>
                  <a:gd name="connsiteX4" fmla="*/ 482600 w 838200"/>
                  <a:gd name="connsiteY4" fmla="*/ 76200 h 673100"/>
                  <a:gd name="connsiteX5" fmla="*/ 838200 w 838200"/>
                  <a:gd name="connsiteY5"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88900 h 673100"/>
                  <a:gd name="connsiteX4" fmla="*/ 838200 w 838200"/>
                  <a:gd name="connsiteY4"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77749 h 673100"/>
                  <a:gd name="connsiteX4" fmla="*/ 838200 w 838200"/>
                  <a:gd name="connsiteY4"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66598 h 673100"/>
                  <a:gd name="connsiteX4" fmla="*/ 838200 w 838200"/>
                  <a:gd name="connsiteY4"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55447 h 673100"/>
                  <a:gd name="connsiteX4" fmla="*/ 838200 w 838200"/>
                  <a:gd name="connsiteY4"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55447 h 673100"/>
                  <a:gd name="connsiteX4" fmla="*/ 667215 w 838200"/>
                  <a:gd name="connsiteY4" fmla="*/ 13629 h 673100"/>
                  <a:gd name="connsiteX5" fmla="*/ 838200 w 838200"/>
                  <a:gd name="connsiteY5" fmla="*/ 0 h 67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73100">
                    <a:moveTo>
                      <a:pt x="0" y="673100"/>
                    </a:moveTo>
                    <a:cubicBezTo>
                      <a:pt x="51858" y="560916"/>
                      <a:pt x="103717" y="448733"/>
                      <a:pt x="152400" y="368300"/>
                    </a:cubicBezTo>
                    <a:cubicBezTo>
                      <a:pt x="201083" y="287867"/>
                      <a:pt x="237067" y="242642"/>
                      <a:pt x="292100" y="190500"/>
                    </a:cubicBezTo>
                    <a:cubicBezTo>
                      <a:pt x="347133" y="138358"/>
                      <a:pt x="420081" y="84926"/>
                      <a:pt x="482600" y="55447"/>
                    </a:cubicBezTo>
                    <a:cubicBezTo>
                      <a:pt x="545119" y="25969"/>
                      <a:pt x="607948" y="22870"/>
                      <a:pt x="667215" y="13629"/>
                    </a:cubicBezTo>
                    <a:cubicBezTo>
                      <a:pt x="726482" y="4388"/>
                      <a:pt x="809703" y="2271"/>
                      <a:pt x="838200" y="0"/>
                    </a:cubicBezTo>
                  </a:path>
                </a:pathLst>
              </a:custGeom>
              <a:noFill/>
              <a:ln w="38100" algn="ctr">
                <a:solidFill>
                  <a:srgbClr val="FF0000"/>
                </a:solidFill>
                <a:miter lim="800000"/>
                <a:headEnd/>
                <a:tailEnd/>
              </a:ln>
            </p:spPr>
            <p:txBody>
              <a:bodyPr rot="10800000" anchor="ctr"/>
              <a:lstStyle/>
              <a:p>
                <a:pPr algn="ctr">
                  <a:defRPr/>
                </a:pPr>
                <a:endParaRPr lang="en-US">
                  <a:latin typeface="+mn-lt"/>
                </a:endParaRPr>
              </a:p>
            </p:txBody>
          </p:sp>
        </p:grpSp>
        <p:grpSp>
          <p:nvGrpSpPr>
            <p:cNvPr id="5137" name="Group 41"/>
            <p:cNvGrpSpPr>
              <a:grpSpLocks/>
            </p:cNvGrpSpPr>
            <p:nvPr/>
          </p:nvGrpSpPr>
          <p:grpSpPr bwMode="auto">
            <a:xfrm flipV="1">
              <a:off x="3421566" y="3451613"/>
              <a:ext cx="838200" cy="673100"/>
              <a:chOff x="2689302" y="2184090"/>
              <a:chExt cx="838200" cy="673100"/>
            </a:xfrm>
          </p:grpSpPr>
          <p:cxnSp>
            <p:nvCxnSpPr>
              <p:cNvPr id="43" name="Straight Arrow Connector 42"/>
              <p:cNvCxnSpPr/>
              <p:nvPr/>
            </p:nvCxnSpPr>
            <p:spPr bwMode="auto">
              <a:xfrm rot="16200000" flipV="1">
                <a:off x="2846429" y="2546703"/>
                <a:ext cx="149197" cy="133361"/>
              </a:xfrm>
              <a:prstGeom prst="straightConnector1">
                <a:avLst/>
              </a:prstGeom>
              <a:ln>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
            <p:nvSpPr>
              <p:cNvPr id="44" name="Freeform 43"/>
              <p:cNvSpPr>
                <a:spLocks noChangeArrowheads="1"/>
              </p:cNvSpPr>
              <p:nvPr/>
            </p:nvSpPr>
            <p:spPr bwMode="auto">
              <a:xfrm flipV="1">
                <a:off x="2689235" y="2184839"/>
                <a:ext cx="838267" cy="672975"/>
              </a:xfrm>
              <a:custGeom>
                <a:avLst/>
                <a:gdLst>
                  <a:gd name="T0" fmla="*/ 0 w 838200"/>
                  <a:gd name="T1" fmla="*/ 673100 h 673100"/>
                  <a:gd name="T2" fmla="*/ 152400 w 838200"/>
                  <a:gd name="T3" fmla="*/ 368300 h 673100"/>
                  <a:gd name="T4" fmla="*/ 292100 w 838200"/>
                  <a:gd name="T5" fmla="*/ 190500 h 673100"/>
                  <a:gd name="T6" fmla="*/ 482600 w 838200"/>
                  <a:gd name="T7" fmla="*/ 88900 h 673100"/>
                  <a:gd name="T8" fmla="*/ 482600 w 838200"/>
                  <a:gd name="T9" fmla="*/ 76200 h 673100"/>
                  <a:gd name="T10" fmla="*/ 838200 w 838200"/>
                  <a:gd name="T11" fmla="*/ 0 h 673100"/>
                  <a:gd name="T12" fmla="*/ 0 60000 65536"/>
                  <a:gd name="T13" fmla="*/ 0 60000 65536"/>
                  <a:gd name="T14" fmla="*/ 0 60000 65536"/>
                  <a:gd name="T15" fmla="*/ 0 60000 65536"/>
                  <a:gd name="T16" fmla="*/ 0 60000 65536"/>
                  <a:gd name="T17" fmla="*/ 0 60000 65536"/>
                  <a:gd name="T18" fmla="*/ 0 w 838200"/>
                  <a:gd name="T19" fmla="*/ 0 h 673100"/>
                  <a:gd name="T20" fmla="*/ 838200 w 838200"/>
                  <a:gd name="T21" fmla="*/ 673100 h 673100"/>
                  <a:gd name="connsiteX0" fmla="*/ 0 w 838200"/>
                  <a:gd name="connsiteY0" fmla="*/ 673100 h 673100"/>
                  <a:gd name="connsiteX1" fmla="*/ 152400 w 838200"/>
                  <a:gd name="connsiteY1" fmla="*/ 368300 h 673100"/>
                  <a:gd name="connsiteX2" fmla="*/ 292100 w 838200"/>
                  <a:gd name="connsiteY2" fmla="*/ 190500 h 673100"/>
                  <a:gd name="connsiteX3" fmla="*/ 310375 w 838200"/>
                  <a:gd name="connsiteY3" fmla="*/ 147444 h 673100"/>
                  <a:gd name="connsiteX4" fmla="*/ 482600 w 838200"/>
                  <a:gd name="connsiteY4" fmla="*/ 88900 h 673100"/>
                  <a:gd name="connsiteX5" fmla="*/ 482600 w 838200"/>
                  <a:gd name="connsiteY5" fmla="*/ 76200 h 673100"/>
                  <a:gd name="connsiteX6" fmla="*/ 838200 w 838200"/>
                  <a:gd name="connsiteY6"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88900 h 673100"/>
                  <a:gd name="connsiteX4" fmla="*/ 482600 w 838200"/>
                  <a:gd name="connsiteY4" fmla="*/ 76200 h 673100"/>
                  <a:gd name="connsiteX5" fmla="*/ 838200 w 838200"/>
                  <a:gd name="connsiteY5"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88900 h 673100"/>
                  <a:gd name="connsiteX4" fmla="*/ 838200 w 838200"/>
                  <a:gd name="connsiteY4"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77749 h 673100"/>
                  <a:gd name="connsiteX4" fmla="*/ 838200 w 838200"/>
                  <a:gd name="connsiteY4"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66598 h 673100"/>
                  <a:gd name="connsiteX4" fmla="*/ 838200 w 838200"/>
                  <a:gd name="connsiteY4"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55447 h 673100"/>
                  <a:gd name="connsiteX4" fmla="*/ 838200 w 838200"/>
                  <a:gd name="connsiteY4"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55447 h 673100"/>
                  <a:gd name="connsiteX4" fmla="*/ 667215 w 838200"/>
                  <a:gd name="connsiteY4" fmla="*/ 13629 h 673100"/>
                  <a:gd name="connsiteX5" fmla="*/ 838200 w 838200"/>
                  <a:gd name="connsiteY5" fmla="*/ 0 h 67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73100">
                    <a:moveTo>
                      <a:pt x="0" y="673100"/>
                    </a:moveTo>
                    <a:cubicBezTo>
                      <a:pt x="51858" y="560916"/>
                      <a:pt x="103717" y="448733"/>
                      <a:pt x="152400" y="368300"/>
                    </a:cubicBezTo>
                    <a:cubicBezTo>
                      <a:pt x="201083" y="287867"/>
                      <a:pt x="237067" y="242642"/>
                      <a:pt x="292100" y="190500"/>
                    </a:cubicBezTo>
                    <a:cubicBezTo>
                      <a:pt x="347133" y="138358"/>
                      <a:pt x="420081" y="84926"/>
                      <a:pt x="482600" y="55447"/>
                    </a:cubicBezTo>
                    <a:cubicBezTo>
                      <a:pt x="545119" y="25969"/>
                      <a:pt x="607948" y="22870"/>
                      <a:pt x="667215" y="13629"/>
                    </a:cubicBezTo>
                    <a:cubicBezTo>
                      <a:pt x="726482" y="4388"/>
                      <a:pt x="809703" y="2271"/>
                      <a:pt x="838200" y="0"/>
                    </a:cubicBezTo>
                  </a:path>
                </a:pathLst>
              </a:custGeom>
              <a:noFill/>
              <a:ln w="38100" algn="ctr">
                <a:solidFill>
                  <a:srgbClr val="FF0000"/>
                </a:solidFill>
                <a:miter lim="800000"/>
                <a:headEnd/>
                <a:tailEnd/>
              </a:ln>
            </p:spPr>
            <p:txBody>
              <a:bodyPr rot="10800000" anchor="ctr"/>
              <a:lstStyle/>
              <a:p>
                <a:pPr algn="ctr">
                  <a:defRPr/>
                </a:pPr>
                <a:endParaRPr lang="en-US">
                  <a:latin typeface="+mn-lt"/>
                </a:endParaRPr>
              </a:p>
            </p:txBody>
          </p:sp>
        </p:grpSp>
        <p:grpSp>
          <p:nvGrpSpPr>
            <p:cNvPr id="5138" name="Group 44"/>
            <p:cNvGrpSpPr>
              <a:grpSpLocks/>
            </p:cNvGrpSpPr>
            <p:nvPr/>
          </p:nvGrpSpPr>
          <p:grpSpPr bwMode="auto">
            <a:xfrm flipH="1" flipV="1">
              <a:off x="953430" y="3425594"/>
              <a:ext cx="838200" cy="673100"/>
              <a:chOff x="2689302" y="2184090"/>
              <a:chExt cx="838200" cy="673100"/>
            </a:xfrm>
          </p:grpSpPr>
          <p:cxnSp>
            <p:nvCxnSpPr>
              <p:cNvPr id="47" name="Straight Arrow Connector 46"/>
              <p:cNvCxnSpPr/>
              <p:nvPr/>
            </p:nvCxnSpPr>
            <p:spPr bwMode="auto">
              <a:xfrm rot="16200000" flipV="1">
                <a:off x="2847123" y="2546079"/>
                <a:ext cx="149197" cy="133361"/>
              </a:xfrm>
              <a:prstGeom prst="straightConnector1">
                <a:avLst/>
              </a:prstGeom>
              <a:ln>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
            <p:nvSpPr>
              <p:cNvPr id="48" name="Freeform 47"/>
              <p:cNvSpPr>
                <a:spLocks noChangeArrowheads="1"/>
              </p:cNvSpPr>
              <p:nvPr/>
            </p:nvSpPr>
            <p:spPr bwMode="auto">
              <a:xfrm flipV="1">
                <a:off x="2689928" y="2184215"/>
                <a:ext cx="838267" cy="672975"/>
              </a:xfrm>
              <a:custGeom>
                <a:avLst/>
                <a:gdLst>
                  <a:gd name="T0" fmla="*/ 0 w 838200"/>
                  <a:gd name="T1" fmla="*/ 673100 h 673100"/>
                  <a:gd name="T2" fmla="*/ 152400 w 838200"/>
                  <a:gd name="T3" fmla="*/ 368300 h 673100"/>
                  <a:gd name="T4" fmla="*/ 292100 w 838200"/>
                  <a:gd name="T5" fmla="*/ 190500 h 673100"/>
                  <a:gd name="T6" fmla="*/ 482600 w 838200"/>
                  <a:gd name="T7" fmla="*/ 88900 h 673100"/>
                  <a:gd name="T8" fmla="*/ 482600 w 838200"/>
                  <a:gd name="T9" fmla="*/ 76200 h 673100"/>
                  <a:gd name="T10" fmla="*/ 838200 w 838200"/>
                  <a:gd name="T11" fmla="*/ 0 h 673100"/>
                  <a:gd name="T12" fmla="*/ 0 60000 65536"/>
                  <a:gd name="T13" fmla="*/ 0 60000 65536"/>
                  <a:gd name="T14" fmla="*/ 0 60000 65536"/>
                  <a:gd name="T15" fmla="*/ 0 60000 65536"/>
                  <a:gd name="T16" fmla="*/ 0 60000 65536"/>
                  <a:gd name="T17" fmla="*/ 0 60000 65536"/>
                  <a:gd name="T18" fmla="*/ 0 w 838200"/>
                  <a:gd name="T19" fmla="*/ 0 h 673100"/>
                  <a:gd name="T20" fmla="*/ 838200 w 838200"/>
                  <a:gd name="T21" fmla="*/ 673100 h 673100"/>
                  <a:gd name="connsiteX0" fmla="*/ 0 w 838200"/>
                  <a:gd name="connsiteY0" fmla="*/ 673100 h 673100"/>
                  <a:gd name="connsiteX1" fmla="*/ 152400 w 838200"/>
                  <a:gd name="connsiteY1" fmla="*/ 368300 h 673100"/>
                  <a:gd name="connsiteX2" fmla="*/ 292100 w 838200"/>
                  <a:gd name="connsiteY2" fmla="*/ 190500 h 673100"/>
                  <a:gd name="connsiteX3" fmla="*/ 310375 w 838200"/>
                  <a:gd name="connsiteY3" fmla="*/ 147444 h 673100"/>
                  <a:gd name="connsiteX4" fmla="*/ 482600 w 838200"/>
                  <a:gd name="connsiteY4" fmla="*/ 88900 h 673100"/>
                  <a:gd name="connsiteX5" fmla="*/ 482600 w 838200"/>
                  <a:gd name="connsiteY5" fmla="*/ 76200 h 673100"/>
                  <a:gd name="connsiteX6" fmla="*/ 838200 w 838200"/>
                  <a:gd name="connsiteY6"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88900 h 673100"/>
                  <a:gd name="connsiteX4" fmla="*/ 482600 w 838200"/>
                  <a:gd name="connsiteY4" fmla="*/ 76200 h 673100"/>
                  <a:gd name="connsiteX5" fmla="*/ 838200 w 838200"/>
                  <a:gd name="connsiteY5"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88900 h 673100"/>
                  <a:gd name="connsiteX4" fmla="*/ 838200 w 838200"/>
                  <a:gd name="connsiteY4"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77749 h 673100"/>
                  <a:gd name="connsiteX4" fmla="*/ 838200 w 838200"/>
                  <a:gd name="connsiteY4"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66598 h 673100"/>
                  <a:gd name="connsiteX4" fmla="*/ 838200 w 838200"/>
                  <a:gd name="connsiteY4"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55447 h 673100"/>
                  <a:gd name="connsiteX4" fmla="*/ 838200 w 838200"/>
                  <a:gd name="connsiteY4"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55447 h 673100"/>
                  <a:gd name="connsiteX4" fmla="*/ 667215 w 838200"/>
                  <a:gd name="connsiteY4" fmla="*/ 13629 h 673100"/>
                  <a:gd name="connsiteX5" fmla="*/ 838200 w 838200"/>
                  <a:gd name="connsiteY5" fmla="*/ 0 h 67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73100">
                    <a:moveTo>
                      <a:pt x="0" y="673100"/>
                    </a:moveTo>
                    <a:cubicBezTo>
                      <a:pt x="51858" y="560916"/>
                      <a:pt x="103717" y="448733"/>
                      <a:pt x="152400" y="368300"/>
                    </a:cubicBezTo>
                    <a:cubicBezTo>
                      <a:pt x="201083" y="287867"/>
                      <a:pt x="237067" y="242642"/>
                      <a:pt x="292100" y="190500"/>
                    </a:cubicBezTo>
                    <a:cubicBezTo>
                      <a:pt x="347133" y="138358"/>
                      <a:pt x="420081" y="84926"/>
                      <a:pt x="482600" y="55447"/>
                    </a:cubicBezTo>
                    <a:cubicBezTo>
                      <a:pt x="545119" y="25969"/>
                      <a:pt x="607948" y="22870"/>
                      <a:pt x="667215" y="13629"/>
                    </a:cubicBezTo>
                    <a:cubicBezTo>
                      <a:pt x="726482" y="4388"/>
                      <a:pt x="809703" y="2271"/>
                      <a:pt x="838200" y="0"/>
                    </a:cubicBezTo>
                  </a:path>
                </a:pathLst>
              </a:custGeom>
              <a:noFill/>
              <a:ln w="38100" algn="ctr">
                <a:solidFill>
                  <a:srgbClr val="FF0000"/>
                </a:solidFill>
                <a:miter lim="800000"/>
                <a:headEnd/>
                <a:tailEnd/>
              </a:ln>
            </p:spPr>
            <p:txBody>
              <a:bodyPr rot="10800000" anchor="ctr"/>
              <a:lstStyle/>
              <a:p>
                <a:pPr algn="ctr">
                  <a:defRPr/>
                </a:pPr>
                <a:endParaRPr lang="en-US">
                  <a:latin typeface="+mn-lt"/>
                </a:endParaRPr>
              </a:p>
            </p:txBody>
          </p:sp>
        </p:grpSp>
        <p:grpSp>
          <p:nvGrpSpPr>
            <p:cNvPr id="5139" name="Group 48"/>
            <p:cNvGrpSpPr>
              <a:grpSpLocks/>
            </p:cNvGrpSpPr>
            <p:nvPr/>
          </p:nvGrpSpPr>
          <p:grpSpPr bwMode="auto">
            <a:xfrm flipH="1">
              <a:off x="905108" y="4838082"/>
              <a:ext cx="838200" cy="673100"/>
              <a:chOff x="2689302" y="2184090"/>
              <a:chExt cx="838200" cy="673100"/>
            </a:xfrm>
          </p:grpSpPr>
          <p:cxnSp>
            <p:nvCxnSpPr>
              <p:cNvPr id="50" name="Straight Arrow Connector 49"/>
              <p:cNvCxnSpPr/>
              <p:nvPr/>
            </p:nvCxnSpPr>
            <p:spPr bwMode="auto">
              <a:xfrm rot="16200000" flipV="1">
                <a:off x="2846430" y="2546081"/>
                <a:ext cx="149197" cy="133361"/>
              </a:xfrm>
              <a:prstGeom prst="straightConnector1">
                <a:avLst/>
              </a:prstGeom>
              <a:ln>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
            <p:nvSpPr>
              <p:cNvPr id="51" name="Freeform 50"/>
              <p:cNvSpPr>
                <a:spLocks noChangeArrowheads="1"/>
              </p:cNvSpPr>
              <p:nvPr/>
            </p:nvSpPr>
            <p:spPr bwMode="auto">
              <a:xfrm flipV="1">
                <a:off x="2689235" y="2184215"/>
                <a:ext cx="838267" cy="672975"/>
              </a:xfrm>
              <a:custGeom>
                <a:avLst/>
                <a:gdLst>
                  <a:gd name="T0" fmla="*/ 0 w 838200"/>
                  <a:gd name="T1" fmla="*/ 673100 h 673100"/>
                  <a:gd name="T2" fmla="*/ 152400 w 838200"/>
                  <a:gd name="T3" fmla="*/ 368300 h 673100"/>
                  <a:gd name="T4" fmla="*/ 292100 w 838200"/>
                  <a:gd name="T5" fmla="*/ 190500 h 673100"/>
                  <a:gd name="T6" fmla="*/ 482600 w 838200"/>
                  <a:gd name="T7" fmla="*/ 88900 h 673100"/>
                  <a:gd name="T8" fmla="*/ 482600 w 838200"/>
                  <a:gd name="T9" fmla="*/ 76200 h 673100"/>
                  <a:gd name="T10" fmla="*/ 838200 w 838200"/>
                  <a:gd name="T11" fmla="*/ 0 h 673100"/>
                  <a:gd name="T12" fmla="*/ 0 60000 65536"/>
                  <a:gd name="T13" fmla="*/ 0 60000 65536"/>
                  <a:gd name="T14" fmla="*/ 0 60000 65536"/>
                  <a:gd name="T15" fmla="*/ 0 60000 65536"/>
                  <a:gd name="T16" fmla="*/ 0 60000 65536"/>
                  <a:gd name="T17" fmla="*/ 0 60000 65536"/>
                  <a:gd name="T18" fmla="*/ 0 w 838200"/>
                  <a:gd name="T19" fmla="*/ 0 h 673100"/>
                  <a:gd name="T20" fmla="*/ 838200 w 838200"/>
                  <a:gd name="T21" fmla="*/ 673100 h 673100"/>
                  <a:gd name="connsiteX0" fmla="*/ 0 w 838200"/>
                  <a:gd name="connsiteY0" fmla="*/ 673100 h 673100"/>
                  <a:gd name="connsiteX1" fmla="*/ 152400 w 838200"/>
                  <a:gd name="connsiteY1" fmla="*/ 368300 h 673100"/>
                  <a:gd name="connsiteX2" fmla="*/ 292100 w 838200"/>
                  <a:gd name="connsiteY2" fmla="*/ 190500 h 673100"/>
                  <a:gd name="connsiteX3" fmla="*/ 310375 w 838200"/>
                  <a:gd name="connsiteY3" fmla="*/ 147444 h 673100"/>
                  <a:gd name="connsiteX4" fmla="*/ 482600 w 838200"/>
                  <a:gd name="connsiteY4" fmla="*/ 88900 h 673100"/>
                  <a:gd name="connsiteX5" fmla="*/ 482600 w 838200"/>
                  <a:gd name="connsiteY5" fmla="*/ 76200 h 673100"/>
                  <a:gd name="connsiteX6" fmla="*/ 838200 w 838200"/>
                  <a:gd name="connsiteY6"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88900 h 673100"/>
                  <a:gd name="connsiteX4" fmla="*/ 482600 w 838200"/>
                  <a:gd name="connsiteY4" fmla="*/ 76200 h 673100"/>
                  <a:gd name="connsiteX5" fmla="*/ 838200 w 838200"/>
                  <a:gd name="connsiteY5"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88900 h 673100"/>
                  <a:gd name="connsiteX4" fmla="*/ 838200 w 838200"/>
                  <a:gd name="connsiteY4"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77749 h 673100"/>
                  <a:gd name="connsiteX4" fmla="*/ 838200 w 838200"/>
                  <a:gd name="connsiteY4"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66598 h 673100"/>
                  <a:gd name="connsiteX4" fmla="*/ 838200 w 838200"/>
                  <a:gd name="connsiteY4"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55447 h 673100"/>
                  <a:gd name="connsiteX4" fmla="*/ 838200 w 838200"/>
                  <a:gd name="connsiteY4" fmla="*/ 0 h 673100"/>
                  <a:gd name="connsiteX0" fmla="*/ 0 w 838200"/>
                  <a:gd name="connsiteY0" fmla="*/ 673100 h 673100"/>
                  <a:gd name="connsiteX1" fmla="*/ 152400 w 838200"/>
                  <a:gd name="connsiteY1" fmla="*/ 368300 h 673100"/>
                  <a:gd name="connsiteX2" fmla="*/ 292100 w 838200"/>
                  <a:gd name="connsiteY2" fmla="*/ 190500 h 673100"/>
                  <a:gd name="connsiteX3" fmla="*/ 482600 w 838200"/>
                  <a:gd name="connsiteY3" fmla="*/ 55447 h 673100"/>
                  <a:gd name="connsiteX4" fmla="*/ 667215 w 838200"/>
                  <a:gd name="connsiteY4" fmla="*/ 13629 h 673100"/>
                  <a:gd name="connsiteX5" fmla="*/ 838200 w 838200"/>
                  <a:gd name="connsiteY5" fmla="*/ 0 h 67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73100">
                    <a:moveTo>
                      <a:pt x="0" y="673100"/>
                    </a:moveTo>
                    <a:cubicBezTo>
                      <a:pt x="51858" y="560916"/>
                      <a:pt x="103717" y="448733"/>
                      <a:pt x="152400" y="368300"/>
                    </a:cubicBezTo>
                    <a:cubicBezTo>
                      <a:pt x="201083" y="287867"/>
                      <a:pt x="237067" y="242642"/>
                      <a:pt x="292100" y="190500"/>
                    </a:cubicBezTo>
                    <a:cubicBezTo>
                      <a:pt x="347133" y="138358"/>
                      <a:pt x="420081" y="84926"/>
                      <a:pt x="482600" y="55447"/>
                    </a:cubicBezTo>
                    <a:cubicBezTo>
                      <a:pt x="545119" y="25969"/>
                      <a:pt x="607948" y="22870"/>
                      <a:pt x="667215" y="13629"/>
                    </a:cubicBezTo>
                    <a:cubicBezTo>
                      <a:pt x="726482" y="4388"/>
                      <a:pt x="809703" y="2271"/>
                      <a:pt x="838200" y="0"/>
                    </a:cubicBezTo>
                  </a:path>
                </a:pathLst>
              </a:custGeom>
              <a:noFill/>
              <a:ln w="38100" algn="ctr">
                <a:solidFill>
                  <a:srgbClr val="FF0000"/>
                </a:solidFill>
                <a:miter lim="800000"/>
                <a:headEnd/>
                <a:tailEnd/>
              </a:ln>
            </p:spPr>
            <p:txBody>
              <a:bodyPr rot="10800000" anchor="ctr"/>
              <a:lstStyle/>
              <a:p>
                <a:pPr algn="ctr">
                  <a:defRPr/>
                </a:pPr>
                <a:endParaRPr lang="en-US">
                  <a:latin typeface="+mn-lt"/>
                </a:endParaRPr>
              </a:p>
            </p:txBody>
          </p:sp>
        </p:grpSp>
      </p:grpSp>
      <p:sp>
        <p:nvSpPr>
          <p:cNvPr id="40" name="Slide Number Placeholder 39"/>
          <p:cNvSpPr>
            <a:spLocks noGrp="1"/>
          </p:cNvSpPr>
          <p:nvPr>
            <p:ph type="sldNum" sz="quarter" idx="4"/>
          </p:nvPr>
        </p:nvSpPr>
        <p:spPr/>
        <p:txBody>
          <a:bodyPr/>
          <a:lstStyle/>
          <a:p>
            <a:fld id="{DC94254D-9031-4BA8-A626-4B95E16B6448}" type="slidenum">
              <a:rPr lang="en-US" smtClean="0"/>
              <a:pPr/>
              <a:t>6</a:t>
            </a:fld>
            <a:endParaRPr lang="en-US"/>
          </a:p>
        </p:txBody>
      </p:sp>
      <p:pic>
        <p:nvPicPr>
          <p:cNvPr id="41" name="Picture 40" descr="CO105T"/>
          <p:cNvPicPr>
            <a:picLocks noChangeAspect="1" noChangeArrowheads="1"/>
          </p:cNvPicPr>
          <p:nvPr/>
        </p:nvPicPr>
        <p:blipFill>
          <a:blip r:embed="rId3" cstate="print"/>
          <a:srcRect/>
          <a:stretch>
            <a:fillRect/>
          </a:stretch>
        </p:blipFill>
        <p:spPr bwMode="auto">
          <a:xfrm>
            <a:off x="6105073" y="576943"/>
            <a:ext cx="1928585" cy="1578450"/>
          </a:xfrm>
          <a:prstGeom prst="rect">
            <a:avLst/>
          </a:prstGeom>
          <a:noFill/>
          <a:ln w="9525">
            <a:noFill/>
            <a:miter lim="800000"/>
            <a:headEnd/>
            <a:tailEnd/>
          </a:ln>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99"/>
          <p:cNvSpPr txBox="1">
            <a:spLocks noChangeArrowheads="1"/>
          </p:cNvSpPr>
          <p:nvPr/>
        </p:nvSpPr>
        <p:spPr bwMode="auto">
          <a:xfrm>
            <a:off x="910999" y="1006022"/>
            <a:ext cx="7177087" cy="646331"/>
          </a:xfrm>
          <a:prstGeom prst="rect">
            <a:avLst/>
          </a:prstGeom>
          <a:noFill/>
          <a:ln w="19050">
            <a:solidFill>
              <a:schemeClr val="tx2"/>
            </a:solidFill>
            <a:miter lim="800000"/>
            <a:headEnd/>
            <a:tailEnd/>
          </a:ln>
        </p:spPr>
        <p:txBody>
          <a:bodyPr>
            <a:spAutoFit/>
          </a:bodyPr>
          <a:lstStyle/>
          <a:p>
            <a:pPr algn="ctr"/>
            <a:r>
              <a:rPr lang="en-US" dirty="0">
                <a:solidFill>
                  <a:srgbClr val="0000FF"/>
                </a:solidFill>
              </a:rPr>
              <a:t>An </a:t>
            </a:r>
            <a:r>
              <a:rPr lang="en-US" u="sng" dirty="0">
                <a:solidFill>
                  <a:srgbClr val="0000FF"/>
                </a:solidFill>
              </a:rPr>
              <a:t>infinite straight</a:t>
            </a:r>
            <a:r>
              <a:rPr lang="en-US" dirty="0">
                <a:solidFill>
                  <a:srgbClr val="0000FF"/>
                </a:solidFill>
              </a:rPr>
              <a:t> twin lead  transmission line will </a:t>
            </a:r>
            <a:r>
              <a:rPr lang="en-US" u="sng" dirty="0">
                <a:solidFill>
                  <a:srgbClr val="0000FF"/>
                </a:solidFill>
              </a:rPr>
              <a:t>not</a:t>
            </a:r>
            <a:r>
              <a:rPr lang="en-US" dirty="0">
                <a:solidFill>
                  <a:srgbClr val="0000FF"/>
                </a:solidFill>
              </a:rPr>
              <a:t> radiate, even though the fields extend to infinity.</a:t>
            </a:r>
          </a:p>
        </p:txBody>
      </p:sp>
      <p:sp>
        <p:nvSpPr>
          <p:cNvPr id="2054" name="Text Box 199"/>
          <p:cNvSpPr txBox="1">
            <a:spLocks noChangeArrowheads="1"/>
          </p:cNvSpPr>
          <p:nvPr/>
        </p:nvSpPr>
        <p:spPr bwMode="auto">
          <a:xfrm>
            <a:off x="435429" y="5135337"/>
            <a:ext cx="8273142" cy="1015663"/>
          </a:xfrm>
          <a:prstGeom prst="rect">
            <a:avLst/>
          </a:prstGeom>
          <a:noFill/>
          <a:ln w="19050">
            <a:solidFill>
              <a:schemeClr val="tx2"/>
            </a:solidFill>
            <a:miter lim="800000"/>
            <a:headEnd/>
            <a:tailEnd/>
          </a:ln>
        </p:spPr>
        <p:txBody>
          <a:bodyPr wrap="square">
            <a:spAutoFit/>
          </a:bodyPr>
          <a:lstStyle/>
          <a:p>
            <a:pPr algn="ctr"/>
            <a:r>
              <a:rPr lang="en-US" dirty="0">
                <a:solidFill>
                  <a:srgbClr val="0000FF"/>
                </a:solidFill>
              </a:rPr>
              <a:t>A transmission line wave represents an </a:t>
            </a:r>
            <a:r>
              <a:rPr lang="en-US" u="sng" dirty="0">
                <a:solidFill>
                  <a:srgbClr val="0000FF"/>
                </a:solidFill>
              </a:rPr>
              <a:t>exact solution</a:t>
            </a:r>
            <a:r>
              <a:rPr lang="en-US" i="1" dirty="0">
                <a:solidFill>
                  <a:srgbClr val="0000FF"/>
                </a:solidFill>
              </a:rPr>
              <a:t> </a:t>
            </a:r>
            <a:r>
              <a:rPr lang="en-US" dirty="0">
                <a:solidFill>
                  <a:srgbClr val="0000FF"/>
                </a:solidFill>
              </a:rPr>
              <a:t>to Maxwell’s equations on an </a:t>
            </a:r>
            <a:r>
              <a:rPr lang="en-US" i="1" dirty="0">
                <a:solidFill>
                  <a:srgbClr val="0000FF"/>
                </a:solidFill>
              </a:rPr>
              <a:t>infinite straight line</a:t>
            </a:r>
            <a:r>
              <a:rPr lang="en-US" dirty="0">
                <a:solidFill>
                  <a:srgbClr val="0000FF"/>
                </a:solidFill>
              </a:rPr>
              <a:t>. </a:t>
            </a:r>
          </a:p>
          <a:p>
            <a:pPr algn="ctr"/>
            <a:endParaRPr lang="en-US" sz="600" dirty="0">
              <a:solidFill>
                <a:srgbClr val="0000FF"/>
              </a:solidFill>
            </a:endParaRPr>
          </a:p>
          <a:p>
            <a:pPr algn="ctr"/>
            <a:r>
              <a:rPr lang="en-US" dirty="0">
                <a:solidFill>
                  <a:srgbClr val="0000FF"/>
                </a:solidFill>
              </a:rPr>
              <a:t>(This wave has no attenuation on a lossless line, and hence no radiation.)</a:t>
            </a:r>
          </a:p>
        </p:txBody>
      </p:sp>
      <p:sp>
        <p:nvSpPr>
          <p:cNvPr id="2055" name="Text Box 2"/>
          <p:cNvSpPr txBox="1">
            <a:spLocks noChangeArrowheads="1"/>
          </p:cNvSpPr>
          <p:nvPr/>
        </p:nvSpPr>
        <p:spPr bwMode="auto">
          <a:xfrm>
            <a:off x="2721431" y="130632"/>
            <a:ext cx="3868738"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p:spPr>
        <p:txBody>
          <a:bodyPr anchor="ctr"/>
          <a:lstStyle/>
          <a:p>
            <a:pPr algn="ctr"/>
            <a:r>
              <a:rPr lang="en-US" sz="2800" b="1" dirty="0">
                <a:solidFill>
                  <a:srgbClr val="FFFF00"/>
                </a:solidFill>
              </a:rPr>
              <a:t> Twin Lead (cont.)</a:t>
            </a:r>
          </a:p>
        </p:txBody>
      </p:sp>
      <p:graphicFrame>
        <p:nvGraphicFramePr>
          <p:cNvPr id="2050" name="Object 16"/>
          <p:cNvGraphicFramePr>
            <a:graphicFrameLocks noChangeAspect="1"/>
          </p:cNvGraphicFramePr>
          <p:nvPr>
            <p:extLst>
              <p:ext uri="{D42A27DB-BD31-4B8C-83A1-F6EECF244321}">
                <p14:modId xmlns:p14="http://schemas.microsoft.com/office/powerpoint/2010/main" val="1449357922"/>
              </p:ext>
            </p:extLst>
          </p:nvPr>
        </p:nvGraphicFramePr>
        <p:xfrm>
          <a:off x="5240338" y="2144713"/>
          <a:ext cx="3427412" cy="684212"/>
        </p:xfrm>
        <a:graphic>
          <a:graphicData uri="http://schemas.openxmlformats.org/presentationml/2006/ole">
            <mc:AlternateContent xmlns:mc="http://schemas.openxmlformats.org/markup-compatibility/2006">
              <mc:Choice xmlns:v="urn:schemas-microsoft-com:vml" Requires="v">
                <p:oleObj name="Equation" r:id="rId3" imgW="2286000" imgH="457200" progId="Equation.DSMT4">
                  <p:embed/>
                </p:oleObj>
              </mc:Choice>
              <mc:Fallback>
                <p:oleObj name="Equation" r:id="rId3" imgW="2286000" imgH="457200" progId="Equation.DSMT4">
                  <p:embed/>
                  <p:pic>
                    <p:nvPicPr>
                      <p:cNvPr id="0"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40338" y="2144713"/>
                        <a:ext cx="3427412" cy="684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Slide Number Placeholder 17"/>
          <p:cNvSpPr>
            <a:spLocks noGrp="1"/>
          </p:cNvSpPr>
          <p:nvPr>
            <p:ph type="sldNum" sz="quarter" idx="4"/>
          </p:nvPr>
        </p:nvSpPr>
        <p:spPr/>
        <p:txBody>
          <a:bodyPr/>
          <a:lstStyle/>
          <a:p>
            <a:fld id="{DC94254D-9031-4BA8-A626-4B95E16B6448}" type="slidenum">
              <a:rPr lang="en-US" smtClean="0"/>
              <a:pPr/>
              <a:t>7</a:t>
            </a:fld>
            <a:endParaRPr lang="en-US"/>
          </a:p>
        </p:txBody>
      </p:sp>
      <p:grpSp>
        <p:nvGrpSpPr>
          <p:cNvPr id="23" name="Group 22"/>
          <p:cNvGrpSpPr/>
          <p:nvPr/>
        </p:nvGrpSpPr>
        <p:grpSpPr>
          <a:xfrm>
            <a:off x="636587" y="2944813"/>
            <a:ext cx="3929744" cy="1346201"/>
            <a:chOff x="636587" y="2944813"/>
            <a:chExt cx="3929744" cy="1346201"/>
          </a:xfrm>
        </p:grpSpPr>
        <p:sp>
          <p:nvSpPr>
            <p:cNvPr id="41" name="Can 40"/>
            <p:cNvSpPr/>
            <p:nvPr/>
          </p:nvSpPr>
          <p:spPr bwMode="auto">
            <a:xfrm rot="16200000">
              <a:off x="2274887" y="1751014"/>
              <a:ext cx="165100" cy="3441699"/>
            </a:xfrm>
            <a:prstGeom prst="can">
              <a:avLst>
                <a:gd name="adj" fmla="val 29746"/>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Can 41"/>
            <p:cNvSpPr/>
            <p:nvPr/>
          </p:nvSpPr>
          <p:spPr bwMode="auto">
            <a:xfrm rot="16200000">
              <a:off x="2274887" y="2487614"/>
              <a:ext cx="165100" cy="3441699"/>
            </a:xfrm>
            <a:prstGeom prst="can">
              <a:avLst>
                <a:gd name="adj" fmla="val 29746"/>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7" name="Straight Arrow Connector 46"/>
            <p:cNvCxnSpPr/>
            <p:nvPr/>
          </p:nvCxnSpPr>
          <p:spPr bwMode="auto">
            <a:xfrm rot="5400000">
              <a:off x="3886667" y="3821906"/>
              <a:ext cx="736600" cy="158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Striped Right Arrow 48"/>
            <p:cNvSpPr/>
            <p:nvPr/>
          </p:nvSpPr>
          <p:spPr bwMode="auto">
            <a:xfrm>
              <a:off x="1563688" y="3021013"/>
              <a:ext cx="609599" cy="215900"/>
            </a:xfrm>
            <a:prstGeom prst="strip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64" name="TextBox 50"/>
            <p:cNvSpPr txBox="1">
              <a:spLocks noChangeArrowheads="1"/>
            </p:cNvSpPr>
            <p:nvPr/>
          </p:nvSpPr>
          <p:spPr bwMode="auto">
            <a:xfrm>
              <a:off x="2287570" y="2944813"/>
              <a:ext cx="992579" cy="369332"/>
            </a:xfrm>
            <a:prstGeom prst="rect">
              <a:avLst/>
            </a:prstGeom>
            <a:noFill/>
            <a:ln w="9525">
              <a:noFill/>
              <a:miter lim="800000"/>
              <a:headEnd/>
              <a:tailEnd/>
            </a:ln>
          </p:spPr>
          <p:txBody>
            <a:bodyPr wrap="none">
              <a:spAutoFit/>
            </a:bodyPr>
            <a:lstStyle/>
            <a:p>
              <a:pPr algn="ctr"/>
              <a:r>
                <a:rPr lang="en-US" dirty="0"/>
                <a:t>Incident</a:t>
              </a:r>
            </a:p>
          </p:txBody>
        </p:sp>
        <p:sp>
          <p:nvSpPr>
            <p:cNvPr id="19" name="TextBox 51"/>
            <p:cNvSpPr txBox="1">
              <a:spLocks noChangeArrowheads="1"/>
            </p:cNvSpPr>
            <p:nvPr/>
          </p:nvSpPr>
          <p:spPr bwMode="auto">
            <a:xfrm>
              <a:off x="1766869" y="3652385"/>
              <a:ext cx="1236300" cy="369332"/>
            </a:xfrm>
            <a:prstGeom prst="rect">
              <a:avLst/>
            </a:prstGeom>
            <a:noFill/>
            <a:ln w="9525">
              <a:noFill/>
              <a:miter lim="800000"/>
              <a:headEnd/>
              <a:tailEnd/>
            </a:ln>
          </p:spPr>
          <p:txBody>
            <a:bodyPr wrap="none">
              <a:spAutoFit/>
            </a:bodyPr>
            <a:lstStyle/>
            <a:p>
              <a:r>
                <a:rPr lang="en-US" dirty="0">
                  <a:solidFill>
                    <a:srgbClr val="0000FF"/>
                  </a:solidFill>
                </a:rPr>
                <a:t>Twin Lead</a:t>
              </a:r>
            </a:p>
          </p:txBody>
        </p:sp>
        <p:graphicFrame>
          <p:nvGraphicFramePr>
            <p:cNvPr id="2051" name="Object 16"/>
            <p:cNvGraphicFramePr>
              <a:graphicFrameLocks noChangeAspect="1"/>
            </p:cNvGraphicFramePr>
            <p:nvPr/>
          </p:nvGraphicFramePr>
          <p:xfrm>
            <a:off x="4375831" y="3680278"/>
            <a:ext cx="190500" cy="266700"/>
          </p:xfrm>
          <a:graphic>
            <a:graphicData uri="http://schemas.openxmlformats.org/presentationml/2006/ole">
              <mc:AlternateContent xmlns:mc="http://schemas.openxmlformats.org/markup-compatibility/2006">
                <mc:Choice xmlns:v="urn:schemas-microsoft-com:vml" Requires="v">
                  <p:oleObj name="Equation" r:id="rId5" imgW="126725" imgH="177415" progId="Equation.DSMT4">
                    <p:embed/>
                  </p:oleObj>
                </mc:Choice>
                <mc:Fallback>
                  <p:oleObj name="Equation" r:id="rId5" imgW="126725" imgH="177415" progId="Equation.DSMT4">
                    <p:embed/>
                    <p:pic>
                      <p:nvPicPr>
                        <p:cNvPr id="0" name="Picture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5831" y="3680278"/>
                          <a:ext cx="1905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2" name="Group 21"/>
          <p:cNvGrpSpPr/>
          <p:nvPr/>
        </p:nvGrpSpPr>
        <p:grpSpPr>
          <a:xfrm>
            <a:off x="5801632" y="2942318"/>
            <a:ext cx="2111375" cy="1648959"/>
            <a:chOff x="5768975" y="2800804"/>
            <a:chExt cx="2111375" cy="1648959"/>
          </a:xfrm>
        </p:grpSpPr>
        <p:sp>
          <p:nvSpPr>
            <p:cNvPr id="98" name="Oval 97"/>
            <p:cNvSpPr/>
            <p:nvPr/>
          </p:nvSpPr>
          <p:spPr>
            <a:xfrm>
              <a:off x="6121400" y="3011488"/>
              <a:ext cx="1439863" cy="1438275"/>
            </a:xfrm>
            <a:prstGeom prst="ellipse">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057" name="Picture 19"/>
            <p:cNvPicPr>
              <a:picLocks noChangeAspect="1" noChangeArrowheads="1"/>
            </p:cNvPicPr>
            <p:nvPr/>
          </p:nvPicPr>
          <p:blipFill>
            <a:blip r:embed="rId7" cstate="print"/>
            <a:srcRect/>
            <a:stretch>
              <a:fillRect/>
            </a:stretch>
          </p:blipFill>
          <p:spPr bwMode="auto">
            <a:xfrm>
              <a:off x="5768975" y="3067050"/>
              <a:ext cx="2111375" cy="1306513"/>
            </a:xfrm>
            <a:prstGeom prst="rect">
              <a:avLst/>
            </a:prstGeom>
            <a:noFill/>
            <a:ln w="9525">
              <a:noFill/>
              <a:miter lim="800000"/>
              <a:headEnd/>
              <a:tailEnd/>
            </a:ln>
          </p:spPr>
        </p:pic>
        <p:graphicFrame>
          <p:nvGraphicFramePr>
            <p:cNvPr id="2" name="Object 16"/>
            <p:cNvGraphicFramePr>
              <a:graphicFrameLocks noChangeAspect="1"/>
            </p:cNvGraphicFramePr>
            <p:nvPr/>
          </p:nvGraphicFramePr>
          <p:xfrm>
            <a:off x="7338785" y="2800804"/>
            <a:ext cx="209550" cy="265113"/>
          </p:xfrm>
          <a:graphic>
            <a:graphicData uri="http://schemas.openxmlformats.org/presentationml/2006/ole">
              <mc:AlternateContent xmlns:mc="http://schemas.openxmlformats.org/markup-compatibility/2006">
                <mc:Choice xmlns:v="urn:schemas-microsoft-com:vml" Requires="v">
                  <p:oleObj name="Equation" r:id="rId8" imgW="139579" imgH="177646" progId="Equation.DSMT4">
                    <p:embed/>
                  </p:oleObj>
                </mc:Choice>
                <mc:Fallback>
                  <p:oleObj name="Equation" r:id="rId8" imgW="139579" imgH="177646" progId="Equation.DSMT4">
                    <p:embed/>
                    <p:pic>
                      <p:nvPicPr>
                        <p:cNvPr id="0" name="Picture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38785" y="2800804"/>
                          <a:ext cx="209550" cy="265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38"/>
          <p:cNvSpPr>
            <a:spLocks noGrp="1"/>
          </p:cNvSpPr>
          <p:nvPr>
            <p:ph type="sldNum" sz="quarter" idx="4"/>
          </p:nvPr>
        </p:nvSpPr>
        <p:spPr/>
        <p:txBody>
          <a:bodyPr/>
          <a:lstStyle/>
          <a:p>
            <a:fld id="{DC94254D-9031-4BA8-A626-4B95E16B6448}" type="slidenum">
              <a:rPr lang="en-US" smtClean="0"/>
              <a:pPr/>
              <a:t>8</a:t>
            </a:fld>
            <a:endParaRPr lang="en-US"/>
          </a:p>
        </p:txBody>
      </p:sp>
      <p:sp>
        <p:nvSpPr>
          <p:cNvPr id="51" name="Text Box 2"/>
          <p:cNvSpPr txBox="1">
            <a:spLocks noChangeArrowheads="1"/>
          </p:cNvSpPr>
          <p:nvPr/>
        </p:nvSpPr>
        <p:spPr bwMode="auto">
          <a:xfrm>
            <a:off x="2721431" y="130632"/>
            <a:ext cx="3868738"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p:spPr>
        <p:txBody>
          <a:bodyPr anchor="ctr"/>
          <a:lstStyle/>
          <a:p>
            <a:pPr algn="ctr"/>
            <a:r>
              <a:rPr lang="en-US" sz="2800" b="1" dirty="0">
                <a:solidFill>
                  <a:srgbClr val="FFFF00"/>
                </a:solidFill>
              </a:rPr>
              <a:t> Twin Lead (cont.)</a:t>
            </a:r>
          </a:p>
        </p:txBody>
      </p:sp>
      <p:grpSp>
        <p:nvGrpSpPr>
          <p:cNvPr id="3" name="Group 59"/>
          <p:cNvGrpSpPr/>
          <p:nvPr/>
        </p:nvGrpSpPr>
        <p:grpSpPr>
          <a:xfrm>
            <a:off x="3256478" y="2163288"/>
            <a:ext cx="5118201" cy="2724050"/>
            <a:chOff x="3193369" y="3964667"/>
            <a:chExt cx="5118201" cy="2724050"/>
          </a:xfrm>
        </p:grpSpPr>
        <p:grpSp>
          <p:nvGrpSpPr>
            <p:cNvPr id="4" name="Group 73"/>
            <p:cNvGrpSpPr>
              <a:grpSpLocks/>
            </p:cNvGrpSpPr>
            <p:nvPr/>
          </p:nvGrpSpPr>
          <p:grpSpPr bwMode="auto">
            <a:xfrm>
              <a:off x="3193369" y="3964667"/>
              <a:ext cx="4461689" cy="2268538"/>
              <a:chOff x="2627969" y="4226314"/>
              <a:chExt cx="4460467" cy="2267415"/>
            </a:xfrm>
          </p:grpSpPr>
          <p:sp>
            <p:nvSpPr>
              <p:cNvPr id="43" name="Can 42"/>
              <p:cNvSpPr/>
              <p:nvPr/>
            </p:nvSpPr>
            <p:spPr>
              <a:xfrm rot="16200000">
                <a:off x="3873833" y="4329158"/>
                <a:ext cx="155498" cy="2647225"/>
              </a:xfrm>
              <a:prstGeom prst="can">
                <a:avLst>
                  <a:gd name="adj" fmla="val 29746"/>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Can 44"/>
              <p:cNvSpPr/>
              <p:nvPr/>
            </p:nvSpPr>
            <p:spPr>
              <a:xfrm rot="16200000">
                <a:off x="4224577" y="4692435"/>
                <a:ext cx="177712" cy="3370927"/>
              </a:xfrm>
              <a:prstGeom prst="can">
                <a:avLst>
                  <a:gd name="adj" fmla="val 29746"/>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6" name="Straight Arrow Connector 45"/>
              <p:cNvCxnSpPr/>
              <p:nvPr/>
            </p:nvCxnSpPr>
            <p:spPr>
              <a:xfrm rot="16200000" flipH="1">
                <a:off x="2440551" y="5987566"/>
                <a:ext cx="791771" cy="4762"/>
              </a:xfrm>
              <a:prstGeom prst="straightConnector1">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5" name="Striped Right Arrow 54"/>
              <p:cNvSpPr/>
              <p:nvPr/>
            </p:nvSpPr>
            <p:spPr>
              <a:xfrm>
                <a:off x="3260975" y="5197383"/>
                <a:ext cx="609433" cy="215793"/>
              </a:xfrm>
              <a:prstGeom prst="strip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61" name="TextBox 55"/>
              <p:cNvSpPr txBox="1">
                <a:spLocks noChangeArrowheads="1"/>
              </p:cNvSpPr>
              <p:nvPr/>
            </p:nvSpPr>
            <p:spPr bwMode="auto">
              <a:xfrm>
                <a:off x="2996580" y="4697452"/>
                <a:ext cx="1595309" cy="369332"/>
              </a:xfrm>
              <a:prstGeom prst="rect">
                <a:avLst/>
              </a:prstGeom>
              <a:noFill/>
              <a:ln w="9525">
                <a:noFill/>
                <a:miter lim="800000"/>
                <a:headEnd/>
                <a:tailEnd/>
              </a:ln>
            </p:spPr>
            <p:txBody>
              <a:bodyPr wrap="none">
                <a:spAutoFit/>
              </a:bodyPr>
              <a:lstStyle/>
              <a:p>
                <a:pPr algn="ctr"/>
                <a:r>
                  <a:rPr lang="en-US" dirty="0"/>
                  <a:t>Incident wave</a:t>
                </a:r>
              </a:p>
            </p:txBody>
          </p:sp>
          <p:sp>
            <p:nvSpPr>
              <p:cNvPr id="6162" name="TextBox 57"/>
              <p:cNvSpPr txBox="1">
                <a:spLocks noChangeArrowheads="1"/>
              </p:cNvSpPr>
              <p:nvPr/>
            </p:nvSpPr>
            <p:spPr bwMode="auto">
              <a:xfrm>
                <a:off x="6426256" y="5776215"/>
                <a:ext cx="662180" cy="338386"/>
              </a:xfrm>
              <a:prstGeom prst="rect">
                <a:avLst/>
              </a:prstGeom>
              <a:noFill/>
              <a:ln w="9525">
                <a:noFill/>
                <a:miter lim="800000"/>
                <a:headEnd/>
                <a:tailEnd/>
              </a:ln>
            </p:spPr>
            <p:txBody>
              <a:bodyPr wrap="none">
                <a:spAutoFit/>
              </a:bodyPr>
              <a:lstStyle/>
              <a:p>
                <a:pPr algn="ctr"/>
                <a:r>
                  <a:rPr lang="en-US" sz="1600" dirty="0"/>
                  <a:t>Bend</a:t>
                </a:r>
              </a:p>
            </p:txBody>
          </p:sp>
          <p:cxnSp>
            <p:nvCxnSpPr>
              <p:cNvPr id="59" name="Straight Arrow Connector 58"/>
              <p:cNvCxnSpPr/>
              <p:nvPr/>
            </p:nvCxnSpPr>
            <p:spPr>
              <a:xfrm rot="5400000" flipH="1" flipV="1">
                <a:off x="6224296" y="4753073"/>
                <a:ext cx="334797" cy="27773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2" name="Striped Right Arrow 61"/>
              <p:cNvSpPr/>
              <p:nvPr/>
            </p:nvSpPr>
            <p:spPr>
              <a:xfrm rot="16200000">
                <a:off x="4778481" y="4557915"/>
                <a:ext cx="347491" cy="204731"/>
              </a:xfrm>
              <a:prstGeom prst="strip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 name="Can 62"/>
              <p:cNvSpPr/>
              <p:nvPr/>
            </p:nvSpPr>
            <p:spPr>
              <a:xfrm rot="10800000" flipV="1">
                <a:off x="5160926" y="4231301"/>
                <a:ext cx="180925" cy="1491511"/>
              </a:xfrm>
              <a:prstGeom prst="can">
                <a:avLst>
                  <a:gd name="adj" fmla="val 29746"/>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 name="Can 63"/>
              <p:cNvSpPr/>
              <p:nvPr/>
            </p:nvSpPr>
            <p:spPr>
              <a:xfrm rot="10800000" flipV="1">
                <a:off x="5827494" y="4226314"/>
                <a:ext cx="171403" cy="2238854"/>
              </a:xfrm>
              <a:prstGeom prst="can">
                <a:avLst>
                  <a:gd name="adj" fmla="val 29746"/>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6" name="Straight Arrow Connector 65"/>
              <p:cNvCxnSpPr/>
              <p:nvPr/>
            </p:nvCxnSpPr>
            <p:spPr>
              <a:xfrm flipV="1">
                <a:off x="6178235" y="5575021"/>
                <a:ext cx="54595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6200000" flipH="1">
                <a:off x="6209219" y="6186669"/>
                <a:ext cx="334797" cy="27932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35" name="Rectangle 34"/>
            <p:cNvSpPr/>
            <p:nvPr/>
          </p:nvSpPr>
          <p:spPr bwMode="auto">
            <a:xfrm>
              <a:off x="5650820" y="5340698"/>
              <a:ext cx="179387" cy="98031"/>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36"/>
            <p:cNvSpPr/>
            <p:nvPr/>
          </p:nvSpPr>
          <p:spPr bwMode="auto">
            <a:xfrm>
              <a:off x="6312807" y="6054132"/>
              <a:ext cx="179388" cy="12560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Striped Right Arrow 47"/>
            <p:cNvSpPr/>
            <p:nvPr/>
          </p:nvSpPr>
          <p:spPr bwMode="auto">
            <a:xfrm flipH="1">
              <a:off x="3857844" y="5704115"/>
              <a:ext cx="398462" cy="197530"/>
            </a:xfrm>
            <a:prstGeom prst="strip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TextBox 50"/>
            <p:cNvSpPr txBox="1">
              <a:spLocks noChangeArrowheads="1"/>
            </p:cNvSpPr>
            <p:nvPr/>
          </p:nvSpPr>
          <p:spPr bwMode="auto">
            <a:xfrm>
              <a:off x="4418996" y="5619492"/>
              <a:ext cx="1826141" cy="369332"/>
            </a:xfrm>
            <a:prstGeom prst="rect">
              <a:avLst/>
            </a:prstGeom>
            <a:noFill/>
            <a:ln w="9525">
              <a:noFill/>
              <a:miter lim="800000"/>
              <a:headEnd/>
              <a:tailEnd/>
            </a:ln>
          </p:spPr>
          <p:txBody>
            <a:bodyPr wrap="none">
              <a:spAutoFit/>
            </a:bodyPr>
            <a:lstStyle/>
            <a:p>
              <a:pPr algn="ctr"/>
              <a:r>
                <a:rPr lang="en-US" dirty="0"/>
                <a:t>Reflected wave</a:t>
              </a:r>
            </a:p>
          </p:txBody>
        </p:sp>
        <p:sp>
          <p:nvSpPr>
            <p:cNvPr id="53" name="TextBox 52"/>
            <p:cNvSpPr txBox="1"/>
            <p:nvPr/>
          </p:nvSpPr>
          <p:spPr>
            <a:xfrm>
              <a:off x="7262885" y="4628865"/>
              <a:ext cx="1048685" cy="338554"/>
            </a:xfrm>
            <a:prstGeom prst="rect">
              <a:avLst/>
            </a:prstGeom>
            <a:noFill/>
          </p:spPr>
          <p:txBody>
            <a:bodyPr wrap="none" rtlCol="0">
              <a:spAutoFit/>
            </a:bodyPr>
            <a:lstStyle/>
            <a:p>
              <a:pPr algn="ctr"/>
              <a:r>
                <a:rPr lang="en-US" sz="1600" dirty="0">
                  <a:solidFill>
                    <a:srgbClr val="FF0000"/>
                  </a:solidFill>
                </a:rPr>
                <a:t>Radiation</a:t>
              </a:r>
            </a:p>
          </p:txBody>
        </p:sp>
        <p:sp>
          <p:nvSpPr>
            <p:cNvPr id="57" name="TextBox 51"/>
            <p:cNvSpPr txBox="1">
              <a:spLocks noChangeArrowheads="1"/>
            </p:cNvSpPr>
            <p:nvPr/>
          </p:nvSpPr>
          <p:spPr bwMode="auto">
            <a:xfrm>
              <a:off x="4281466" y="6319385"/>
              <a:ext cx="1236300" cy="369332"/>
            </a:xfrm>
            <a:prstGeom prst="rect">
              <a:avLst/>
            </a:prstGeom>
            <a:noFill/>
            <a:ln w="9525">
              <a:noFill/>
              <a:miter lim="800000"/>
              <a:headEnd/>
              <a:tailEnd/>
            </a:ln>
          </p:spPr>
          <p:txBody>
            <a:bodyPr wrap="none">
              <a:spAutoFit/>
            </a:bodyPr>
            <a:lstStyle/>
            <a:p>
              <a:pPr algn="ctr"/>
              <a:r>
                <a:rPr lang="en-US" dirty="0">
                  <a:solidFill>
                    <a:srgbClr val="0000FF"/>
                  </a:solidFill>
                </a:rPr>
                <a:t>Twin Lead</a:t>
              </a:r>
            </a:p>
          </p:txBody>
        </p:sp>
        <p:graphicFrame>
          <p:nvGraphicFramePr>
            <p:cNvPr id="29698" name="Object 16"/>
            <p:cNvGraphicFramePr>
              <a:graphicFrameLocks noChangeAspect="1"/>
            </p:cNvGraphicFramePr>
            <p:nvPr/>
          </p:nvGraphicFramePr>
          <p:xfrm>
            <a:off x="3483202" y="5618163"/>
            <a:ext cx="190500" cy="266700"/>
          </p:xfrm>
          <a:graphic>
            <a:graphicData uri="http://schemas.openxmlformats.org/presentationml/2006/ole">
              <mc:AlternateContent xmlns:mc="http://schemas.openxmlformats.org/markup-compatibility/2006">
                <mc:Choice xmlns:v="urn:schemas-microsoft-com:vml" Requires="v">
                  <p:oleObj name="Equation" r:id="rId3" imgW="126725" imgH="177415" progId="Equation.DSMT4">
                    <p:embed/>
                  </p:oleObj>
                </mc:Choice>
                <mc:Fallback>
                  <p:oleObj name="Equation" r:id="rId3" imgW="126725" imgH="177415" progId="Equation.DSMT4">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3202" y="5618163"/>
                          <a:ext cx="1905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56" name="Text Box 199"/>
          <p:cNvSpPr txBox="1">
            <a:spLocks noChangeArrowheads="1"/>
          </p:cNvSpPr>
          <p:nvPr/>
        </p:nvSpPr>
        <p:spPr bwMode="auto">
          <a:xfrm>
            <a:off x="1023254" y="973821"/>
            <a:ext cx="7358745" cy="369332"/>
          </a:xfrm>
          <a:prstGeom prst="rect">
            <a:avLst/>
          </a:prstGeom>
          <a:noFill/>
          <a:ln w="19050">
            <a:solidFill>
              <a:schemeClr val="tx2"/>
            </a:solidFill>
            <a:miter lim="800000"/>
            <a:headEnd/>
            <a:tailEnd/>
          </a:ln>
        </p:spPr>
        <p:txBody>
          <a:bodyPr wrap="square">
            <a:spAutoFit/>
          </a:bodyPr>
          <a:lstStyle/>
          <a:p>
            <a:pPr algn="ctr"/>
            <a:r>
              <a:rPr lang="en-US" dirty="0">
                <a:solidFill>
                  <a:srgbClr val="0000FF"/>
                </a:solidFill>
              </a:rPr>
              <a:t>A </a:t>
            </a:r>
            <a:r>
              <a:rPr lang="en-US" u="sng" dirty="0">
                <a:solidFill>
                  <a:srgbClr val="0000FF"/>
                </a:solidFill>
              </a:rPr>
              <a:t>discontinuity</a:t>
            </a:r>
            <a:r>
              <a:rPr lang="en-US" dirty="0">
                <a:solidFill>
                  <a:srgbClr val="FF0000"/>
                </a:solidFill>
              </a:rPr>
              <a:t> </a:t>
            </a:r>
            <a:r>
              <a:rPr lang="en-US" dirty="0">
                <a:solidFill>
                  <a:srgbClr val="0000FF"/>
                </a:solidFill>
              </a:rPr>
              <a:t>on the twin lead will cause radiation </a:t>
            </a:r>
            <a:r>
              <a:rPr lang="en-US" u="sng" dirty="0">
                <a:solidFill>
                  <a:srgbClr val="0000FF"/>
                </a:solidFill>
              </a:rPr>
              <a:t>and</a:t>
            </a:r>
            <a:r>
              <a:rPr lang="en-US" dirty="0">
                <a:solidFill>
                  <a:srgbClr val="0000FF"/>
                </a:solidFill>
              </a:rPr>
              <a:t> reflections.</a:t>
            </a:r>
          </a:p>
        </p:txBody>
      </p:sp>
      <p:sp>
        <p:nvSpPr>
          <p:cNvPr id="58" name="Text Box 34"/>
          <p:cNvSpPr txBox="1">
            <a:spLocks noChangeArrowheads="1"/>
          </p:cNvSpPr>
          <p:nvPr/>
        </p:nvSpPr>
        <p:spPr bwMode="auto">
          <a:xfrm>
            <a:off x="2920798" y="5545632"/>
            <a:ext cx="3584175" cy="830997"/>
          </a:xfrm>
          <a:prstGeom prst="rect">
            <a:avLst/>
          </a:prstGeom>
          <a:noFill/>
          <a:ln w="19050">
            <a:solidFill>
              <a:schemeClr val="tx1"/>
            </a:solidFill>
            <a:miter lim="800000"/>
            <a:headEnd/>
            <a:tailEnd/>
          </a:ln>
        </p:spPr>
        <p:txBody>
          <a:bodyPr wrap="square">
            <a:spAutoFit/>
          </a:bodyPr>
          <a:lstStyle/>
          <a:p>
            <a:pPr algn="ctr"/>
            <a:r>
              <a:rPr lang="en-US" sz="1600" b="1" dirty="0">
                <a:solidFill>
                  <a:srgbClr val="0000FF"/>
                </a:solidFill>
              </a:rPr>
              <a:t>Note: </a:t>
            </a:r>
          </a:p>
          <a:p>
            <a:pPr algn="ctr"/>
            <a:r>
              <a:rPr lang="en-US" sz="1600" dirty="0">
                <a:solidFill>
                  <a:srgbClr val="0000FF"/>
                </a:solidFill>
              </a:rPr>
              <a:t>Radiation effects increase as the frequency increases.</a:t>
            </a:r>
          </a:p>
        </p:txBody>
      </p:sp>
      <p:sp>
        <p:nvSpPr>
          <p:cNvPr id="28" name="TextBox 72"/>
          <p:cNvSpPr txBox="1">
            <a:spLocks noChangeArrowheads="1"/>
          </p:cNvSpPr>
          <p:nvPr/>
        </p:nvSpPr>
        <p:spPr bwMode="auto">
          <a:xfrm>
            <a:off x="924735" y="1798761"/>
            <a:ext cx="2408032" cy="461665"/>
          </a:xfrm>
          <a:prstGeom prst="rect">
            <a:avLst/>
          </a:prstGeom>
          <a:solidFill>
            <a:srgbClr val="FFFF99"/>
          </a:solidFill>
          <a:ln w="9525">
            <a:noFill/>
            <a:miter lim="800000"/>
            <a:headEnd/>
            <a:tailEnd/>
          </a:ln>
        </p:spPr>
        <p:txBody>
          <a:bodyPr wrap="none">
            <a:spAutoFit/>
          </a:bodyPr>
          <a:lstStyle/>
          <a:p>
            <a:pPr algn="ctr"/>
            <a:r>
              <a:rPr lang="en-US" sz="2400" b="1" dirty="0"/>
              <a:t>Example: Bend</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199"/>
          <p:cNvSpPr txBox="1">
            <a:spLocks noChangeArrowheads="1"/>
          </p:cNvSpPr>
          <p:nvPr/>
        </p:nvSpPr>
        <p:spPr bwMode="auto">
          <a:xfrm>
            <a:off x="1023254" y="973821"/>
            <a:ext cx="7358745" cy="369332"/>
          </a:xfrm>
          <a:prstGeom prst="rect">
            <a:avLst/>
          </a:prstGeom>
          <a:noFill/>
          <a:ln w="19050">
            <a:solidFill>
              <a:schemeClr val="tx2"/>
            </a:solidFill>
            <a:miter lim="800000"/>
            <a:headEnd/>
            <a:tailEnd/>
          </a:ln>
        </p:spPr>
        <p:txBody>
          <a:bodyPr wrap="square">
            <a:spAutoFit/>
          </a:bodyPr>
          <a:lstStyle/>
          <a:p>
            <a:pPr algn="ctr"/>
            <a:r>
              <a:rPr lang="en-US" dirty="0">
                <a:solidFill>
                  <a:srgbClr val="0000FF"/>
                </a:solidFill>
              </a:rPr>
              <a:t>A </a:t>
            </a:r>
            <a:r>
              <a:rPr lang="en-US" u="sng" dirty="0">
                <a:solidFill>
                  <a:srgbClr val="0000FF"/>
                </a:solidFill>
              </a:rPr>
              <a:t>discontinuity</a:t>
            </a:r>
            <a:r>
              <a:rPr lang="en-US" dirty="0">
                <a:solidFill>
                  <a:srgbClr val="FF0000"/>
                </a:solidFill>
              </a:rPr>
              <a:t> </a:t>
            </a:r>
            <a:r>
              <a:rPr lang="en-US" dirty="0">
                <a:solidFill>
                  <a:srgbClr val="0000FF"/>
                </a:solidFill>
              </a:rPr>
              <a:t>on the twin lead will cause radiation </a:t>
            </a:r>
            <a:r>
              <a:rPr lang="en-US" u="sng" dirty="0">
                <a:solidFill>
                  <a:srgbClr val="0000FF"/>
                </a:solidFill>
              </a:rPr>
              <a:t>and</a:t>
            </a:r>
            <a:r>
              <a:rPr lang="en-US" dirty="0">
                <a:solidFill>
                  <a:srgbClr val="0000FF"/>
                </a:solidFill>
              </a:rPr>
              <a:t> reflections.</a:t>
            </a:r>
          </a:p>
        </p:txBody>
      </p:sp>
      <p:sp>
        <p:nvSpPr>
          <p:cNvPr id="6149" name="TextBox 71"/>
          <p:cNvSpPr txBox="1">
            <a:spLocks noChangeArrowheads="1"/>
          </p:cNvSpPr>
          <p:nvPr/>
        </p:nvSpPr>
        <p:spPr bwMode="auto">
          <a:xfrm>
            <a:off x="528165" y="1742610"/>
            <a:ext cx="4900362" cy="461665"/>
          </a:xfrm>
          <a:prstGeom prst="rect">
            <a:avLst/>
          </a:prstGeom>
          <a:solidFill>
            <a:srgbClr val="FFFF99"/>
          </a:solidFill>
          <a:ln w="9525">
            <a:noFill/>
            <a:miter lim="800000"/>
            <a:headEnd/>
            <a:tailEnd/>
          </a:ln>
        </p:spPr>
        <p:txBody>
          <a:bodyPr wrap="square">
            <a:spAutoFit/>
          </a:bodyPr>
          <a:lstStyle/>
          <a:p>
            <a:pPr algn="ctr"/>
            <a:r>
              <a:rPr lang="en-US" sz="2400" b="1" dirty="0"/>
              <a:t>Example: Obstacle (e.g., a pipe)</a:t>
            </a:r>
          </a:p>
        </p:txBody>
      </p:sp>
      <p:sp>
        <p:nvSpPr>
          <p:cNvPr id="39" name="Slide Number Placeholder 38"/>
          <p:cNvSpPr>
            <a:spLocks noGrp="1"/>
          </p:cNvSpPr>
          <p:nvPr>
            <p:ph type="sldNum" sz="quarter" idx="4"/>
          </p:nvPr>
        </p:nvSpPr>
        <p:spPr/>
        <p:txBody>
          <a:bodyPr/>
          <a:lstStyle/>
          <a:p>
            <a:fld id="{DC94254D-9031-4BA8-A626-4B95E16B6448}" type="slidenum">
              <a:rPr lang="en-US" smtClean="0"/>
              <a:pPr/>
              <a:t>9</a:t>
            </a:fld>
            <a:endParaRPr lang="en-US"/>
          </a:p>
        </p:txBody>
      </p:sp>
      <p:sp>
        <p:nvSpPr>
          <p:cNvPr id="51" name="Text Box 2"/>
          <p:cNvSpPr txBox="1">
            <a:spLocks noChangeArrowheads="1"/>
          </p:cNvSpPr>
          <p:nvPr/>
        </p:nvSpPr>
        <p:spPr bwMode="auto">
          <a:xfrm>
            <a:off x="2721431" y="130632"/>
            <a:ext cx="3868738"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p:spPr>
        <p:txBody>
          <a:bodyPr anchor="ctr"/>
          <a:lstStyle/>
          <a:p>
            <a:pPr algn="ctr"/>
            <a:r>
              <a:rPr lang="en-US" sz="2800" b="1" dirty="0">
                <a:solidFill>
                  <a:srgbClr val="FFFF00"/>
                </a:solidFill>
              </a:rPr>
              <a:t> Twin Lead (cont.)</a:t>
            </a:r>
          </a:p>
        </p:txBody>
      </p:sp>
      <p:grpSp>
        <p:nvGrpSpPr>
          <p:cNvPr id="61" name="Group 60"/>
          <p:cNvGrpSpPr/>
          <p:nvPr/>
        </p:nvGrpSpPr>
        <p:grpSpPr>
          <a:xfrm>
            <a:off x="2586268" y="2530543"/>
            <a:ext cx="5983358" cy="2032000"/>
            <a:chOff x="2103437" y="1385889"/>
            <a:chExt cx="5983358" cy="2032000"/>
          </a:xfrm>
        </p:grpSpPr>
        <p:sp>
          <p:nvSpPr>
            <p:cNvPr id="41" name="Can 40"/>
            <p:cNvSpPr/>
            <p:nvPr/>
          </p:nvSpPr>
          <p:spPr bwMode="auto">
            <a:xfrm rot="16200000">
              <a:off x="4579937" y="65089"/>
              <a:ext cx="139700" cy="5092700"/>
            </a:xfrm>
            <a:prstGeom prst="can">
              <a:avLst>
                <a:gd name="adj" fmla="val 29746"/>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Can 41"/>
            <p:cNvSpPr/>
            <p:nvPr/>
          </p:nvSpPr>
          <p:spPr bwMode="auto">
            <a:xfrm rot="16200000">
              <a:off x="4567237" y="776289"/>
              <a:ext cx="177800" cy="5105400"/>
            </a:xfrm>
            <a:prstGeom prst="can">
              <a:avLst>
                <a:gd name="adj" fmla="val 29746"/>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7" name="Straight Arrow Connector 46"/>
            <p:cNvCxnSpPr/>
            <p:nvPr/>
          </p:nvCxnSpPr>
          <p:spPr bwMode="auto">
            <a:xfrm rot="16200000" flipH="1">
              <a:off x="5502274" y="2947989"/>
              <a:ext cx="790575" cy="6350"/>
            </a:xfrm>
            <a:prstGeom prst="straightConnector1">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Striped Right Arrow 48"/>
            <p:cNvSpPr/>
            <p:nvPr/>
          </p:nvSpPr>
          <p:spPr bwMode="auto">
            <a:xfrm>
              <a:off x="3030537" y="2147889"/>
              <a:ext cx="609600" cy="215900"/>
            </a:xfrm>
            <a:prstGeom prst="strip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74" name="TextBox 50"/>
            <p:cNvSpPr txBox="1">
              <a:spLocks noChangeArrowheads="1"/>
            </p:cNvSpPr>
            <p:nvPr/>
          </p:nvSpPr>
          <p:spPr bwMode="auto">
            <a:xfrm>
              <a:off x="2862339" y="1570007"/>
              <a:ext cx="1595309" cy="369307"/>
            </a:xfrm>
            <a:prstGeom prst="rect">
              <a:avLst/>
            </a:prstGeom>
            <a:noFill/>
            <a:ln w="9525">
              <a:noFill/>
              <a:miter lim="800000"/>
              <a:headEnd/>
              <a:tailEnd/>
            </a:ln>
          </p:spPr>
          <p:txBody>
            <a:bodyPr wrap="none">
              <a:spAutoFit/>
            </a:bodyPr>
            <a:lstStyle/>
            <a:p>
              <a:r>
                <a:rPr lang="en-US" dirty="0"/>
                <a:t>Incident wave</a:t>
              </a:r>
            </a:p>
          </p:txBody>
        </p:sp>
        <p:sp>
          <p:nvSpPr>
            <p:cNvPr id="30" name="Oval 29"/>
            <p:cNvSpPr/>
            <p:nvPr/>
          </p:nvSpPr>
          <p:spPr bwMode="auto">
            <a:xfrm>
              <a:off x="5448299" y="1976439"/>
              <a:ext cx="346075" cy="346075"/>
            </a:xfrm>
            <a:prstGeom prst="ellipse">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76" name="TextBox 30"/>
            <p:cNvSpPr txBox="1">
              <a:spLocks noChangeArrowheads="1"/>
            </p:cNvSpPr>
            <p:nvPr/>
          </p:nvSpPr>
          <p:spPr bwMode="auto">
            <a:xfrm>
              <a:off x="5925207" y="2001159"/>
              <a:ext cx="593432" cy="338554"/>
            </a:xfrm>
            <a:prstGeom prst="rect">
              <a:avLst/>
            </a:prstGeom>
            <a:noFill/>
            <a:ln w="9525">
              <a:noFill/>
              <a:miter lim="800000"/>
              <a:headEnd/>
              <a:tailEnd/>
            </a:ln>
          </p:spPr>
          <p:txBody>
            <a:bodyPr wrap="none">
              <a:spAutoFit/>
            </a:bodyPr>
            <a:lstStyle/>
            <a:p>
              <a:r>
                <a:rPr lang="en-US" sz="1600" dirty="0"/>
                <a:t>Pipe</a:t>
              </a:r>
            </a:p>
          </p:txBody>
        </p:sp>
        <p:cxnSp>
          <p:nvCxnSpPr>
            <p:cNvPr id="33" name="Straight Arrow Connector 32"/>
            <p:cNvCxnSpPr/>
            <p:nvPr/>
          </p:nvCxnSpPr>
          <p:spPr bwMode="auto">
            <a:xfrm rot="5400000" flipH="1" flipV="1">
              <a:off x="5944393" y="1569245"/>
              <a:ext cx="334962" cy="279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bwMode="auto">
            <a:xfrm rot="16200000" flipV="1">
              <a:off x="5037931" y="1553370"/>
              <a:ext cx="334962" cy="279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bwMode="auto">
            <a:xfrm rot="5400000" flipH="1" flipV="1">
              <a:off x="5414962" y="1585914"/>
              <a:ext cx="401637" cy="158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Striped Right Arrow 37"/>
            <p:cNvSpPr/>
            <p:nvPr/>
          </p:nvSpPr>
          <p:spPr bwMode="auto">
            <a:xfrm>
              <a:off x="6718299" y="2132014"/>
              <a:ext cx="347663" cy="206375"/>
            </a:xfrm>
            <a:prstGeom prst="strip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Striped Right Arrow 39"/>
            <p:cNvSpPr/>
            <p:nvPr/>
          </p:nvSpPr>
          <p:spPr bwMode="auto">
            <a:xfrm flipH="1">
              <a:off x="2986996" y="2884715"/>
              <a:ext cx="398462" cy="197530"/>
            </a:xfrm>
            <a:prstGeom prst="strip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TextBox 50"/>
            <p:cNvSpPr txBox="1">
              <a:spLocks noChangeArrowheads="1"/>
            </p:cNvSpPr>
            <p:nvPr/>
          </p:nvSpPr>
          <p:spPr bwMode="auto">
            <a:xfrm>
              <a:off x="3537254" y="2800091"/>
              <a:ext cx="1826141" cy="369332"/>
            </a:xfrm>
            <a:prstGeom prst="rect">
              <a:avLst/>
            </a:prstGeom>
            <a:noFill/>
            <a:ln w="9525">
              <a:noFill/>
              <a:miter lim="800000"/>
              <a:headEnd/>
              <a:tailEnd/>
            </a:ln>
          </p:spPr>
          <p:txBody>
            <a:bodyPr wrap="none">
              <a:spAutoFit/>
            </a:bodyPr>
            <a:lstStyle/>
            <a:p>
              <a:r>
                <a:rPr lang="en-US" dirty="0"/>
                <a:t>Reflected wave</a:t>
              </a:r>
            </a:p>
          </p:txBody>
        </p:sp>
        <p:sp>
          <p:nvSpPr>
            <p:cNvPr id="52" name="TextBox 51"/>
            <p:cNvSpPr txBox="1"/>
            <p:nvPr/>
          </p:nvSpPr>
          <p:spPr>
            <a:xfrm>
              <a:off x="6441744" y="1487605"/>
              <a:ext cx="1048685" cy="338554"/>
            </a:xfrm>
            <a:prstGeom prst="rect">
              <a:avLst/>
            </a:prstGeom>
            <a:noFill/>
          </p:spPr>
          <p:txBody>
            <a:bodyPr wrap="none" rtlCol="0">
              <a:spAutoFit/>
            </a:bodyPr>
            <a:lstStyle/>
            <a:p>
              <a:r>
                <a:rPr lang="en-US" sz="1600" dirty="0">
                  <a:solidFill>
                    <a:srgbClr val="FF0000"/>
                  </a:solidFill>
                </a:rPr>
                <a:t>Radiation</a:t>
              </a:r>
            </a:p>
          </p:txBody>
        </p:sp>
        <p:sp>
          <p:nvSpPr>
            <p:cNvPr id="54" name="TextBox 51"/>
            <p:cNvSpPr txBox="1">
              <a:spLocks noChangeArrowheads="1"/>
            </p:cNvSpPr>
            <p:nvPr/>
          </p:nvSpPr>
          <p:spPr bwMode="auto">
            <a:xfrm>
              <a:off x="6850495" y="2759756"/>
              <a:ext cx="1236300" cy="369332"/>
            </a:xfrm>
            <a:prstGeom prst="rect">
              <a:avLst/>
            </a:prstGeom>
            <a:noFill/>
            <a:ln w="9525">
              <a:noFill/>
              <a:miter lim="800000"/>
              <a:headEnd/>
              <a:tailEnd/>
            </a:ln>
          </p:spPr>
          <p:txBody>
            <a:bodyPr wrap="none">
              <a:spAutoFit/>
            </a:bodyPr>
            <a:lstStyle/>
            <a:p>
              <a:r>
                <a:rPr lang="en-US" dirty="0">
                  <a:solidFill>
                    <a:srgbClr val="0000FF"/>
                  </a:solidFill>
                </a:rPr>
                <a:t>Twin Lead</a:t>
              </a:r>
            </a:p>
          </p:txBody>
        </p:sp>
        <p:graphicFrame>
          <p:nvGraphicFramePr>
            <p:cNvPr id="29697" name="Object 16"/>
            <p:cNvGraphicFramePr>
              <a:graphicFrameLocks noChangeAspect="1"/>
            </p:cNvGraphicFramePr>
            <p:nvPr/>
          </p:nvGraphicFramePr>
          <p:xfrm>
            <a:off x="6008007" y="2798082"/>
            <a:ext cx="190500" cy="266700"/>
          </p:xfrm>
          <a:graphic>
            <a:graphicData uri="http://schemas.openxmlformats.org/presentationml/2006/ole">
              <mc:AlternateContent xmlns:mc="http://schemas.openxmlformats.org/markup-compatibility/2006">
                <mc:Choice xmlns:v="urn:schemas-microsoft-com:vml" Requires="v">
                  <p:oleObj name="Equation" r:id="rId3" imgW="126725" imgH="177415" progId="Equation.DSMT4">
                    <p:embed/>
                  </p:oleObj>
                </mc:Choice>
                <mc:Fallback>
                  <p:oleObj name="Equation" r:id="rId3" imgW="126725" imgH="177415" progId="Equation.DSMT4">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8007" y="2798082"/>
                          <a:ext cx="1905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4" name="Text Box 34"/>
          <p:cNvSpPr txBox="1">
            <a:spLocks noChangeArrowheads="1"/>
          </p:cNvSpPr>
          <p:nvPr/>
        </p:nvSpPr>
        <p:spPr bwMode="auto">
          <a:xfrm>
            <a:off x="3013395" y="5418311"/>
            <a:ext cx="3584175" cy="830997"/>
          </a:xfrm>
          <a:prstGeom prst="rect">
            <a:avLst/>
          </a:prstGeom>
          <a:noFill/>
          <a:ln w="19050">
            <a:solidFill>
              <a:schemeClr val="tx1"/>
            </a:solidFill>
            <a:miter lim="800000"/>
            <a:headEnd/>
            <a:tailEnd/>
          </a:ln>
        </p:spPr>
        <p:txBody>
          <a:bodyPr wrap="square">
            <a:spAutoFit/>
          </a:bodyPr>
          <a:lstStyle/>
          <a:p>
            <a:pPr algn="ctr"/>
            <a:r>
              <a:rPr lang="en-US" sz="1600" b="1" dirty="0">
                <a:solidFill>
                  <a:srgbClr val="0000FF"/>
                </a:solidFill>
              </a:rPr>
              <a:t>Note: </a:t>
            </a:r>
          </a:p>
          <a:p>
            <a:pPr algn="ctr"/>
            <a:r>
              <a:rPr lang="en-US" sz="1600" dirty="0">
                <a:solidFill>
                  <a:srgbClr val="0000FF"/>
                </a:solidFill>
              </a:rPr>
              <a:t>Radiation effects increase as the frequency increases.</a:t>
            </a:r>
          </a:p>
        </p:txBody>
      </p:sp>
    </p:spTree>
  </p:cSld>
  <p:clrMapOvr>
    <a:masterClrMapping/>
  </p:clrMapOvr>
  <p:transition>
    <p:fad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8401</TotalTime>
  <Words>535</Words>
  <Application>Microsoft Office PowerPoint</Application>
  <PresentationFormat>On-screen Show (4:3)</PresentationFormat>
  <Paragraphs>100</Paragraphs>
  <Slides>12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Calibri</vt:lpstr>
      <vt:lpstr>Times New Roman</vt:lpstr>
      <vt:lpstr>Wingdings</vt: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Engineering Computing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ramanzan</dc:creator>
  <cp:lastModifiedBy>Jackson, David R</cp:lastModifiedBy>
  <cp:revision>936</cp:revision>
  <dcterms:created xsi:type="dcterms:W3CDTF">2006-03-03T17:51:21Z</dcterms:created>
  <dcterms:modified xsi:type="dcterms:W3CDTF">2023-09-25T16:43:16Z</dcterms:modified>
</cp:coreProperties>
</file>