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8" r:id="rId2"/>
    <p:sldId id="328" r:id="rId3"/>
    <p:sldId id="419" r:id="rId4"/>
    <p:sldId id="414" r:id="rId5"/>
    <p:sldId id="416" r:id="rId6"/>
    <p:sldId id="436" r:id="rId7"/>
    <p:sldId id="437" r:id="rId8"/>
    <p:sldId id="438" r:id="rId9"/>
    <p:sldId id="388" r:id="rId10"/>
    <p:sldId id="389" r:id="rId11"/>
    <p:sldId id="390" r:id="rId12"/>
    <p:sldId id="391" r:id="rId13"/>
    <p:sldId id="392" r:id="rId14"/>
    <p:sldId id="394" r:id="rId15"/>
    <p:sldId id="393" r:id="rId16"/>
    <p:sldId id="395" r:id="rId17"/>
    <p:sldId id="396" r:id="rId18"/>
    <p:sldId id="398" r:id="rId19"/>
    <p:sldId id="399" r:id="rId20"/>
    <p:sldId id="400" r:id="rId21"/>
    <p:sldId id="397" r:id="rId22"/>
    <p:sldId id="401" r:id="rId23"/>
    <p:sldId id="402" r:id="rId24"/>
    <p:sldId id="403" r:id="rId25"/>
    <p:sldId id="411" r:id="rId26"/>
    <p:sldId id="404" r:id="rId27"/>
    <p:sldId id="405" r:id="rId28"/>
    <p:sldId id="433" r:id="rId29"/>
    <p:sldId id="406" r:id="rId30"/>
    <p:sldId id="407" r:id="rId31"/>
    <p:sldId id="408" r:id="rId32"/>
    <p:sldId id="430" r:id="rId33"/>
    <p:sldId id="434" r:id="rId34"/>
    <p:sldId id="420" r:id="rId35"/>
    <p:sldId id="421" r:id="rId36"/>
    <p:sldId id="426" r:id="rId37"/>
    <p:sldId id="427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CCFFFF"/>
    <a:srgbClr val="CC00FF"/>
    <a:srgbClr val="DADADA"/>
    <a:srgbClr val="FFCCFF"/>
    <a:srgbClr val="FFFFFF"/>
    <a:srgbClr val="66FFFF"/>
    <a:srgbClr val="FF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52886" autoAdjust="0"/>
  </p:normalViewPr>
  <p:slideViewPr>
    <p:cSldViewPr snapToGrid="0"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10" Type="http://schemas.openxmlformats.org/officeDocument/2006/relationships/image" Target="../media/image138.wmf"/><Relationship Id="rId4" Type="http://schemas.openxmlformats.org/officeDocument/2006/relationships/image" Target="../media/image132.wmf"/><Relationship Id="rId9" Type="http://schemas.openxmlformats.org/officeDocument/2006/relationships/image" Target="../media/image13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4" Type="http://schemas.openxmlformats.org/officeDocument/2006/relationships/image" Target="../media/image142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12" Type="http://schemas.openxmlformats.org/officeDocument/2006/relationships/image" Target="../media/image154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11" Type="http://schemas.openxmlformats.org/officeDocument/2006/relationships/image" Target="../media/image153.wmf"/><Relationship Id="rId5" Type="http://schemas.openxmlformats.org/officeDocument/2006/relationships/image" Target="../media/image147.wmf"/><Relationship Id="rId10" Type="http://schemas.openxmlformats.org/officeDocument/2006/relationships/image" Target="../media/image152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6.wmf"/><Relationship Id="rId1" Type="http://schemas.openxmlformats.org/officeDocument/2006/relationships/image" Target="../media/image155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3" Type="http://schemas.openxmlformats.org/officeDocument/2006/relationships/image" Target="../media/image159.wmf"/><Relationship Id="rId7" Type="http://schemas.openxmlformats.org/officeDocument/2006/relationships/image" Target="../media/image163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Relationship Id="rId9" Type="http://schemas.openxmlformats.org/officeDocument/2006/relationships/image" Target="../media/image16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2" Type="http://schemas.openxmlformats.org/officeDocument/2006/relationships/image" Target="../media/image156.wmf"/><Relationship Id="rId1" Type="http://schemas.openxmlformats.org/officeDocument/2006/relationships/image" Target="../media/image16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5" Type="http://schemas.openxmlformats.org/officeDocument/2006/relationships/image" Target="../media/image173.wmf"/><Relationship Id="rId4" Type="http://schemas.openxmlformats.org/officeDocument/2006/relationships/image" Target="../media/image172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image" Target="../media/image177.wmf"/><Relationship Id="rId7" Type="http://schemas.openxmlformats.org/officeDocument/2006/relationships/image" Target="../media/image79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Relationship Id="rId9" Type="http://schemas.openxmlformats.org/officeDocument/2006/relationships/image" Target="../media/image182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3" Type="http://schemas.openxmlformats.org/officeDocument/2006/relationships/image" Target="../media/image175.wmf"/><Relationship Id="rId7" Type="http://schemas.openxmlformats.org/officeDocument/2006/relationships/image" Target="../media/image187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6" Type="http://schemas.openxmlformats.org/officeDocument/2006/relationships/image" Target="../media/image186.wmf"/><Relationship Id="rId5" Type="http://schemas.openxmlformats.org/officeDocument/2006/relationships/image" Target="../media/image185.wmf"/><Relationship Id="rId10" Type="http://schemas.openxmlformats.org/officeDocument/2006/relationships/image" Target="../media/image190.wmf"/><Relationship Id="rId4" Type="http://schemas.openxmlformats.org/officeDocument/2006/relationships/image" Target="../media/image176.wmf"/><Relationship Id="rId9" Type="http://schemas.openxmlformats.org/officeDocument/2006/relationships/image" Target="../media/image18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BA053F88-CCE2-4FFD-BAC1-6A0B8626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705BE9B4-F827-4F93-93E4-6F155596E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44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9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25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DDFF5B4-D90D-41A5-B38D-776AA9069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5.jpe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jpeg"/><Relationship Id="rId9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61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8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3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84.w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82.wmf"/><Relationship Id="rId25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82.bin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23" Type="http://schemas.openxmlformats.org/officeDocument/2006/relationships/image" Target="../media/image85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3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Relationship Id="rId27" Type="http://schemas.openxmlformats.org/officeDocument/2006/relationships/image" Target="../media/image8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92.wmf"/><Relationship Id="rId18" Type="http://schemas.openxmlformats.org/officeDocument/2006/relationships/image" Target="../media/image94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88.bin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oleObject" Target="../embeddings/oleObject89.bin"/><Relationship Id="rId10" Type="http://schemas.openxmlformats.org/officeDocument/2006/relationships/oleObject" Target="../embeddings/oleObject87.bin"/><Relationship Id="rId19" Type="http://schemas.openxmlformats.org/officeDocument/2006/relationships/oleObject" Target="../embeddings/oleObject91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90.wmf"/><Relationship Id="rId1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100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9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6.wmf"/><Relationship Id="rId18" Type="http://schemas.openxmlformats.org/officeDocument/2006/relationships/oleObject" Target="../embeddings/oleObject105.bin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110.wmf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10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5.wmf"/><Relationship Id="rId5" Type="http://schemas.openxmlformats.org/officeDocument/2006/relationships/image" Target="../media/image102.wmf"/><Relationship Id="rId15" Type="http://schemas.openxmlformats.org/officeDocument/2006/relationships/image" Target="../media/image107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109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4.wmf"/><Relationship Id="rId14" Type="http://schemas.openxmlformats.org/officeDocument/2006/relationships/oleObject" Target="../embeddings/oleObject10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5.wmf"/><Relationship Id="rId18" Type="http://schemas.openxmlformats.org/officeDocument/2006/relationships/oleObject" Target="../embeddings/oleObject114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119.wmf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1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118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13.wmf"/><Relationship Id="rId14" Type="http://schemas.openxmlformats.org/officeDocument/2006/relationships/oleObject" Target="../embeddings/oleObject11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image" Target="../media/image124.wmf"/><Relationship Id="rId18" Type="http://schemas.openxmlformats.org/officeDocument/2006/relationships/oleObject" Target="../embeddings/oleObject123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128.wmf"/><Relationship Id="rId7" Type="http://schemas.openxmlformats.org/officeDocument/2006/relationships/image" Target="../media/image121.wmf"/><Relationship Id="rId12" Type="http://schemas.openxmlformats.org/officeDocument/2006/relationships/oleObject" Target="../embeddings/oleObject120.bin"/><Relationship Id="rId17" Type="http://schemas.openxmlformats.org/officeDocument/2006/relationships/image" Target="../media/image1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2.bin"/><Relationship Id="rId20" Type="http://schemas.openxmlformats.org/officeDocument/2006/relationships/oleObject" Target="../embeddings/oleObject124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123.wmf"/><Relationship Id="rId5" Type="http://schemas.openxmlformats.org/officeDocument/2006/relationships/image" Target="../media/image120.wmf"/><Relationship Id="rId15" Type="http://schemas.openxmlformats.org/officeDocument/2006/relationships/image" Target="../media/image125.wmf"/><Relationship Id="rId10" Type="http://schemas.openxmlformats.org/officeDocument/2006/relationships/oleObject" Target="../embeddings/oleObject119.bin"/><Relationship Id="rId19" Type="http://schemas.openxmlformats.org/officeDocument/2006/relationships/image" Target="../media/image127.wmf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122.wmf"/><Relationship Id="rId14" Type="http://schemas.openxmlformats.org/officeDocument/2006/relationships/oleObject" Target="../embeddings/oleObject12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33.wmf"/><Relationship Id="rId18" Type="http://schemas.openxmlformats.org/officeDocument/2006/relationships/oleObject" Target="../embeddings/oleObject132.bin"/><Relationship Id="rId3" Type="http://schemas.openxmlformats.org/officeDocument/2006/relationships/notesSlide" Target="../notesSlides/notesSlide27.xml"/><Relationship Id="rId21" Type="http://schemas.openxmlformats.org/officeDocument/2006/relationships/image" Target="../media/image137.wmf"/><Relationship Id="rId7" Type="http://schemas.openxmlformats.org/officeDocument/2006/relationships/image" Target="../media/image130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1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32.wmf"/><Relationship Id="rId5" Type="http://schemas.openxmlformats.org/officeDocument/2006/relationships/image" Target="../media/image129.wmf"/><Relationship Id="rId15" Type="http://schemas.openxmlformats.org/officeDocument/2006/relationships/image" Target="../media/image134.wmf"/><Relationship Id="rId23" Type="http://schemas.openxmlformats.org/officeDocument/2006/relationships/image" Target="../media/image138.w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136.w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130.bin"/><Relationship Id="rId22" Type="http://schemas.openxmlformats.org/officeDocument/2006/relationships/oleObject" Target="../embeddings/oleObject13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4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47.wmf"/><Relationship Id="rId18" Type="http://schemas.openxmlformats.org/officeDocument/2006/relationships/oleObject" Target="../embeddings/oleObject146.bin"/><Relationship Id="rId26" Type="http://schemas.openxmlformats.org/officeDocument/2006/relationships/oleObject" Target="../embeddings/oleObject150.bin"/><Relationship Id="rId3" Type="http://schemas.openxmlformats.org/officeDocument/2006/relationships/notesSlide" Target="../notesSlides/notesSlide29.xml"/><Relationship Id="rId21" Type="http://schemas.openxmlformats.org/officeDocument/2006/relationships/image" Target="../media/image151.wmf"/><Relationship Id="rId7" Type="http://schemas.openxmlformats.org/officeDocument/2006/relationships/image" Target="../media/image144.wmf"/><Relationship Id="rId12" Type="http://schemas.openxmlformats.org/officeDocument/2006/relationships/oleObject" Target="../embeddings/oleObject143.bin"/><Relationship Id="rId17" Type="http://schemas.openxmlformats.org/officeDocument/2006/relationships/image" Target="../media/image149.wmf"/><Relationship Id="rId25" Type="http://schemas.openxmlformats.org/officeDocument/2006/relationships/image" Target="../media/image1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5.bin"/><Relationship Id="rId20" Type="http://schemas.openxmlformats.org/officeDocument/2006/relationships/oleObject" Target="../embeddings/oleObject147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46.wmf"/><Relationship Id="rId24" Type="http://schemas.openxmlformats.org/officeDocument/2006/relationships/oleObject" Target="../embeddings/oleObject149.bin"/><Relationship Id="rId5" Type="http://schemas.openxmlformats.org/officeDocument/2006/relationships/image" Target="../media/image143.wmf"/><Relationship Id="rId15" Type="http://schemas.openxmlformats.org/officeDocument/2006/relationships/image" Target="../media/image148.wmf"/><Relationship Id="rId23" Type="http://schemas.openxmlformats.org/officeDocument/2006/relationships/image" Target="../media/image152.wmf"/><Relationship Id="rId10" Type="http://schemas.openxmlformats.org/officeDocument/2006/relationships/oleObject" Target="../embeddings/oleObject142.bin"/><Relationship Id="rId19" Type="http://schemas.openxmlformats.org/officeDocument/2006/relationships/image" Target="../media/image150.wmf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45.wmf"/><Relationship Id="rId14" Type="http://schemas.openxmlformats.org/officeDocument/2006/relationships/oleObject" Target="../embeddings/oleObject144.bin"/><Relationship Id="rId22" Type="http://schemas.openxmlformats.org/officeDocument/2006/relationships/oleObject" Target="../embeddings/oleObject148.bin"/><Relationship Id="rId27" Type="http://schemas.openxmlformats.org/officeDocument/2006/relationships/image" Target="../media/image15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hyperlink" Target="//upload.wikimedia.org/wikipedia/commons/c/cf/EM_Spectrum_Properties_edit.svg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2.bin"/><Relationship Id="rId5" Type="http://schemas.openxmlformats.org/officeDocument/2006/relationships/image" Target="../media/image155.wmf"/><Relationship Id="rId4" Type="http://schemas.openxmlformats.org/officeDocument/2006/relationships/oleObject" Target="../embeddings/oleObject15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image" Target="../media/image161.wmf"/><Relationship Id="rId18" Type="http://schemas.openxmlformats.org/officeDocument/2006/relationships/oleObject" Target="../embeddings/oleObject160.bin"/><Relationship Id="rId3" Type="http://schemas.openxmlformats.org/officeDocument/2006/relationships/notesSlide" Target="../notesSlides/notesSlide31.xml"/><Relationship Id="rId21" Type="http://schemas.openxmlformats.org/officeDocument/2006/relationships/image" Target="../media/image165.wmf"/><Relationship Id="rId7" Type="http://schemas.openxmlformats.org/officeDocument/2006/relationships/image" Target="../media/image158.wmf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1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4.bin"/><Relationship Id="rId11" Type="http://schemas.openxmlformats.org/officeDocument/2006/relationships/image" Target="../media/image160.wmf"/><Relationship Id="rId5" Type="http://schemas.openxmlformats.org/officeDocument/2006/relationships/image" Target="../media/image157.wmf"/><Relationship Id="rId15" Type="http://schemas.openxmlformats.org/officeDocument/2006/relationships/image" Target="../media/image162.wmf"/><Relationship Id="rId10" Type="http://schemas.openxmlformats.org/officeDocument/2006/relationships/oleObject" Target="../embeddings/oleObject156.bin"/><Relationship Id="rId19" Type="http://schemas.openxmlformats.org/officeDocument/2006/relationships/image" Target="../media/image164.wmf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159.wmf"/><Relationship Id="rId14" Type="http://schemas.openxmlformats.org/officeDocument/2006/relationships/oleObject" Target="../embeddings/oleObject158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66.wmf"/><Relationship Id="rId4" Type="http://schemas.openxmlformats.org/officeDocument/2006/relationships/oleObject" Target="../embeddings/oleObject16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64.bin"/><Relationship Id="rId5" Type="http://schemas.openxmlformats.org/officeDocument/2006/relationships/image" Target="../media/image167.wmf"/><Relationship Id="rId4" Type="http://schemas.openxmlformats.org/officeDocument/2006/relationships/oleObject" Target="../embeddings/oleObject163.bin"/><Relationship Id="rId9" Type="http://schemas.openxmlformats.org/officeDocument/2006/relationships/image" Target="../media/image16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13" Type="http://schemas.openxmlformats.org/officeDocument/2006/relationships/oleObject" Target="../embeddings/oleObject170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69.wmf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6.bin"/><Relationship Id="rId10" Type="http://schemas.openxmlformats.org/officeDocument/2006/relationships/image" Target="../media/image171.wmf"/><Relationship Id="rId4" Type="http://schemas.openxmlformats.org/officeDocument/2006/relationships/image" Target="../media/image174.jpeg"/><Relationship Id="rId9" Type="http://schemas.openxmlformats.org/officeDocument/2006/relationships/oleObject" Target="../embeddings/oleObject168.bin"/><Relationship Id="rId14" Type="http://schemas.openxmlformats.org/officeDocument/2006/relationships/image" Target="../media/image17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13" Type="http://schemas.openxmlformats.org/officeDocument/2006/relationships/image" Target="../media/image179.wmf"/><Relationship Id="rId18" Type="http://schemas.openxmlformats.org/officeDocument/2006/relationships/oleObject" Target="../embeddings/oleObject178.bin"/><Relationship Id="rId3" Type="http://schemas.openxmlformats.org/officeDocument/2006/relationships/notesSlide" Target="../notesSlides/notesSlide36.xml"/><Relationship Id="rId21" Type="http://schemas.openxmlformats.org/officeDocument/2006/relationships/image" Target="../media/image182.wmf"/><Relationship Id="rId7" Type="http://schemas.openxmlformats.org/officeDocument/2006/relationships/image" Target="../media/image176.wmf"/><Relationship Id="rId12" Type="http://schemas.openxmlformats.org/officeDocument/2006/relationships/oleObject" Target="../embeddings/oleObject175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7.bin"/><Relationship Id="rId20" Type="http://schemas.openxmlformats.org/officeDocument/2006/relationships/oleObject" Target="../embeddings/oleObject179.bin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2.bin"/><Relationship Id="rId11" Type="http://schemas.openxmlformats.org/officeDocument/2006/relationships/image" Target="../media/image178.wmf"/><Relationship Id="rId5" Type="http://schemas.openxmlformats.org/officeDocument/2006/relationships/image" Target="../media/image175.wmf"/><Relationship Id="rId15" Type="http://schemas.openxmlformats.org/officeDocument/2006/relationships/image" Target="../media/image180.wmf"/><Relationship Id="rId10" Type="http://schemas.openxmlformats.org/officeDocument/2006/relationships/oleObject" Target="../embeddings/oleObject174.bin"/><Relationship Id="rId19" Type="http://schemas.openxmlformats.org/officeDocument/2006/relationships/image" Target="../media/image181.wmf"/><Relationship Id="rId4" Type="http://schemas.openxmlformats.org/officeDocument/2006/relationships/oleObject" Target="../embeddings/oleObject171.bin"/><Relationship Id="rId9" Type="http://schemas.openxmlformats.org/officeDocument/2006/relationships/image" Target="../media/image177.wmf"/><Relationship Id="rId14" Type="http://schemas.openxmlformats.org/officeDocument/2006/relationships/oleObject" Target="../embeddings/oleObject17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2.bin"/><Relationship Id="rId13" Type="http://schemas.openxmlformats.org/officeDocument/2006/relationships/image" Target="../media/image185.wmf"/><Relationship Id="rId18" Type="http://schemas.openxmlformats.org/officeDocument/2006/relationships/oleObject" Target="../embeddings/oleObject187.bin"/><Relationship Id="rId3" Type="http://schemas.openxmlformats.org/officeDocument/2006/relationships/notesSlide" Target="../notesSlides/notesSlide37.xml"/><Relationship Id="rId21" Type="http://schemas.openxmlformats.org/officeDocument/2006/relationships/image" Target="../media/image189.wmf"/><Relationship Id="rId7" Type="http://schemas.openxmlformats.org/officeDocument/2006/relationships/image" Target="../media/image184.wmf"/><Relationship Id="rId12" Type="http://schemas.openxmlformats.org/officeDocument/2006/relationships/oleObject" Target="../embeddings/oleObject184.bin"/><Relationship Id="rId17" Type="http://schemas.openxmlformats.org/officeDocument/2006/relationships/image" Target="../media/image18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6.bin"/><Relationship Id="rId20" Type="http://schemas.openxmlformats.org/officeDocument/2006/relationships/oleObject" Target="../embeddings/oleObject188.bin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81.bin"/><Relationship Id="rId11" Type="http://schemas.openxmlformats.org/officeDocument/2006/relationships/image" Target="../media/image176.wmf"/><Relationship Id="rId5" Type="http://schemas.openxmlformats.org/officeDocument/2006/relationships/image" Target="../media/image183.wmf"/><Relationship Id="rId15" Type="http://schemas.openxmlformats.org/officeDocument/2006/relationships/image" Target="../media/image186.wmf"/><Relationship Id="rId23" Type="http://schemas.openxmlformats.org/officeDocument/2006/relationships/image" Target="../media/image190.wmf"/><Relationship Id="rId10" Type="http://schemas.openxmlformats.org/officeDocument/2006/relationships/oleObject" Target="../embeddings/oleObject183.bin"/><Relationship Id="rId19" Type="http://schemas.openxmlformats.org/officeDocument/2006/relationships/image" Target="../media/image188.wmf"/><Relationship Id="rId4" Type="http://schemas.openxmlformats.org/officeDocument/2006/relationships/oleObject" Target="../embeddings/oleObject180.bin"/><Relationship Id="rId9" Type="http://schemas.openxmlformats.org/officeDocument/2006/relationships/image" Target="../media/image175.wmf"/><Relationship Id="rId14" Type="http://schemas.openxmlformats.org/officeDocument/2006/relationships/oleObject" Target="../embeddings/oleObject185.bin"/><Relationship Id="rId22" Type="http://schemas.openxmlformats.org/officeDocument/2006/relationships/oleObject" Target="../embeddings/oleObject18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968824" y="2797628"/>
            <a:ext cx="7239000" cy="119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15           </a:t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Waves</a:t>
            </a: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" name="Picture 35" descr="http://mysite.verizon.net/cpthaines/sitebuildercontent/sitebuilderpictures/.pond/Antenna2.jpg.w300h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871" y="4076474"/>
            <a:ext cx="1865312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892053" y="24767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141436" y="4310290"/>
            <a:ext cx="3201534" cy="2211388"/>
            <a:chOff x="3108779" y="4092575"/>
            <a:chExt cx="3201534" cy="2211388"/>
          </a:xfrm>
        </p:grpSpPr>
        <p:sp>
          <p:nvSpPr>
            <p:cNvPr id="9" name="Rectangle 8"/>
            <p:cNvSpPr/>
            <p:nvPr/>
          </p:nvSpPr>
          <p:spPr bwMode="auto">
            <a:xfrm>
              <a:off x="3108779" y="4571666"/>
              <a:ext cx="2519363" cy="1036638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3934279" y="4560554"/>
              <a:ext cx="868363" cy="1111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flipV="1">
              <a:off x="3940629" y="4716129"/>
              <a:ext cx="484188" cy="793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3959679" y="4893929"/>
              <a:ext cx="257175" cy="476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triped Right Arrow 12"/>
            <p:cNvSpPr/>
            <p:nvPr/>
          </p:nvSpPr>
          <p:spPr bwMode="auto">
            <a:xfrm rot="5400000">
              <a:off x="3889036" y="5123322"/>
              <a:ext cx="304800" cy="141287"/>
            </a:xfrm>
            <a:prstGeom prst="stripedRightArrow">
              <a:avLst/>
            </a:prstGeom>
            <a:solidFill>
              <a:srgbClr val="FF339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4046992" y="5543216"/>
              <a:ext cx="1" cy="44393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086804" y="4573254"/>
              <a:ext cx="815975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 bwMode="auto">
            <a:xfrm>
              <a:off x="4532767" y="5024104"/>
              <a:ext cx="812800" cy="369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cs typeface="Times New Roman" pitchFamily="18" charset="0"/>
                </a:rPr>
                <a:t>ocean</a:t>
              </a:r>
            </a:p>
          </p:txBody>
        </p:sp>
        <p:graphicFrame>
          <p:nvGraphicFramePr>
            <p:cNvPr id="22" name="Object 38"/>
            <p:cNvGraphicFramePr>
              <a:graphicFrameLocks noChangeAspect="1"/>
            </p:cNvGraphicFramePr>
            <p:nvPr/>
          </p:nvGraphicFramePr>
          <p:xfrm>
            <a:off x="4177846" y="4092575"/>
            <a:ext cx="29527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6" imgW="152334" imgH="190417" progId="Equation.DSMT4">
                    <p:embed/>
                  </p:oleObj>
                </mc:Choice>
                <mc:Fallback>
                  <p:oleObj name="Equation" r:id="rId6" imgW="152334" imgH="190417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7846" y="4092575"/>
                          <a:ext cx="295275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78" name="Object 38"/>
            <p:cNvGraphicFramePr>
              <a:graphicFrameLocks noChangeAspect="1"/>
            </p:cNvGraphicFramePr>
            <p:nvPr/>
          </p:nvGraphicFramePr>
          <p:xfrm>
            <a:off x="6064250" y="4445908"/>
            <a:ext cx="246063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4250" y="4445908"/>
                          <a:ext cx="246063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79" name="Object 38"/>
            <p:cNvGraphicFramePr>
              <a:graphicFrameLocks noChangeAspect="1"/>
            </p:cNvGraphicFramePr>
            <p:nvPr/>
          </p:nvGraphicFramePr>
          <p:xfrm>
            <a:off x="3941538" y="6059488"/>
            <a:ext cx="22225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1538" y="6059488"/>
                          <a:ext cx="222250" cy="244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1621968" y="108860"/>
            <a:ext cx="60547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Vector Wave Equation (cont.)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244475" y="2150606"/>
            <a:ext cx="6624638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Take the curl of the first equation and then substitute the second equation into the first one:</a:t>
            </a:r>
            <a:endParaRPr lang="en-US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2243138" y="3147556"/>
          <a:ext cx="3984625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1854200" imgH="508000" progId="Equation.DSMT4">
                  <p:embed/>
                </p:oleObj>
              </mc:Choice>
              <mc:Fallback>
                <p:oleObj name="Equation" r:id="rId4" imgW="1854200" imgH="5080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3147556"/>
                        <a:ext cx="3984625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573735"/>
              </p:ext>
            </p:extLst>
          </p:nvPr>
        </p:nvGraphicFramePr>
        <p:xfrm>
          <a:off x="3133078" y="4529132"/>
          <a:ext cx="1815160" cy="587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825142" imgH="266584" progId="Equation.DSMT4">
                  <p:embed/>
                </p:oleObj>
              </mc:Choice>
              <mc:Fallback>
                <p:oleObj name="Equation" r:id="rId6" imgW="825142" imgH="266584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078" y="4529132"/>
                        <a:ext cx="1815160" cy="58714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32"/>
          <p:cNvGraphicFramePr>
            <a:graphicFrameLocks noChangeAspect="1"/>
          </p:cNvGraphicFramePr>
          <p:nvPr/>
        </p:nvGraphicFramePr>
        <p:xfrm>
          <a:off x="1970088" y="5666918"/>
          <a:ext cx="33321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8" imgW="1371600" imgH="254000" progId="Equation.DSMT4">
                  <p:embed/>
                </p:oleObj>
              </mc:Choice>
              <mc:Fallback>
                <p:oleObj name="Equation" r:id="rId8" imgW="1371600" imgH="2540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5666918"/>
                        <a:ext cx="3332162" cy="6175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567114" y="5786172"/>
            <a:ext cx="2563813" cy="379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“Vector wave equation”</a:t>
            </a:r>
            <a:endParaRPr lang="en-US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1826701" y="4300358"/>
            <a:ext cx="10019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Define: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1030448" y="5281901"/>
            <a:ext cx="8854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Then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3370263" y="879760"/>
          <a:ext cx="255746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0" imgW="1117600" imgH="457200" progId="Equation.DSMT4">
                  <p:embed/>
                </p:oleObj>
              </mc:Choice>
              <mc:Fallback>
                <p:oleObj name="Equation" r:id="rId10" imgW="1117600" imgH="4572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879760"/>
                        <a:ext cx="2557462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48646" y="4669060"/>
            <a:ext cx="3784600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Wavenumber of free space [</a:t>
            </a:r>
            <a:r>
              <a:rPr lang="en-US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rad</a:t>
            </a:r>
            <a:r>
              <a:rPr lang="en-US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/m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]</a:t>
            </a:r>
            <a:endParaRPr lang="en-US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1534886" y="130632"/>
            <a:ext cx="579913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Vector Helmholtz Equation</a:t>
            </a:r>
          </a:p>
        </p:txBody>
      </p:sp>
      <p:graphicFrame>
        <p:nvGraphicFramePr>
          <p:cNvPr id="409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137842"/>
              </p:ext>
            </p:extLst>
          </p:nvPr>
        </p:nvGraphicFramePr>
        <p:xfrm>
          <a:off x="2802505" y="1030274"/>
          <a:ext cx="3263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1371600" imgH="254000" progId="Equation.DSMT4">
                  <p:embed/>
                </p:oleObj>
              </mc:Choice>
              <mc:Fallback>
                <p:oleObj name="Equation" r:id="rId4" imgW="1371600" imgH="2540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2505" y="1030274"/>
                        <a:ext cx="3263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875795" y="1930514"/>
            <a:ext cx="5208587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Recall the vector 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Laplacian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identity:</a:t>
            </a:r>
            <a:endParaRPr lang="en-US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904435" y="2488613"/>
          <a:ext cx="39433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6" imgW="1803400" imgH="254000" progId="Equation.DSMT4">
                  <p:embed/>
                </p:oleObj>
              </mc:Choice>
              <mc:Fallback>
                <p:oleObj name="Equation" r:id="rId6" imgW="1803400" imgH="25400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4435" y="2488613"/>
                        <a:ext cx="39433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207398" y="3249346"/>
            <a:ext cx="1827087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Hence, we have</a:t>
            </a:r>
            <a:endParaRPr lang="en-US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2999100" y="3663324"/>
          <a:ext cx="36179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8" imgW="1637589" imgH="253890" progId="Equation.DSMT4">
                  <p:embed/>
                </p:oleObj>
              </mc:Choice>
              <mc:Fallback>
                <p:oleObj name="Equation" r:id="rId8" imgW="1637589" imgH="25389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100" y="3663324"/>
                        <a:ext cx="36179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35550" y="4698440"/>
            <a:ext cx="673791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Also, from the electric Gauss law we have (in free space):</a:t>
            </a:r>
            <a:endParaRPr lang="en-US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148" name="Object 52"/>
          <p:cNvGraphicFramePr>
            <a:graphicFrameLocks noChangeAspect="1"/>
          </p:cNvGraphicFramePr>
          <p:nvPr/>
        </p:nvGraphicFramePr>
        <p:xfrm>
          <a:off x="2953970" y="5253773"/>
          <a:ext cx="31480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0" imgW="1676400" imgH="431800" progId="Equation.DSMT4">
                  <p:embed/>
                </p:oleObj>
              </mc:Choice>
              <mc:Fallback>
                <p:oleObj name="Equation" r:id="rId10" imgW="1676400" imgH="43180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970" y="5253773"/>
                        <a:ext cx="314801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5313145" y="5361271"/>
            <a:ext cx="365760" cy="5486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36052" y="924667"/>
            <a:ext cx="20859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Hence, we have: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5046663" y="1511300"/>
            <a:ext cx="31940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FF0000"/>
                </a:solidFill>
                <a:sym typeface="Symbol" pitchFamily="18" charset="2"/>
              </a:rPr>
              <a:t>Vector Helmholtz equation</a:t>
            </a:r>
            <a:endParaRPr lang="en-US" sz="2000" i="1" kern="0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2635250" y="1446213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4" imgW="965200" imgH="241300" progId="Equation.DSMT4">
                  <p:embed/>
                </p:oleObj>
              </mc:Choice>
              <mc:Fallback>
                <p:oleObj name="Equation" r:id="rId4" imgW="965200" imgH="2413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1446213"/>
                        <a:ext cx="2133600" cy="533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44475" y="2428875"/>
            <a:ext cx="84756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Recall the property of the vector </a:t>
            </a:r>
            <a:r>
              <a:rPr lang="en-US" sz="2000" kern="0" dirty="0" err="1">
                <a:solidFill>
                  <a:srgbClr val="0000FF"/>
                </a:solidFill>
                <a:sym typeface="Symbol" pitchFamily="18" charset="2"/>
              </a:rPr>
              <a:t>Laplacian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in rectangular coordinates: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866922" y="3161249"/>
          <a:ext cx="37893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6" imgW="1943100" imgH="254000" progId="Equation.DSMT4">
                  <p:embed/>
                </p:oleObj>
              </mc:Choice>
              <mc:Fallback>
                <p:oleObj name="Equation" r:id="rId6" imgW="1943100" imgH="2540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22" y="3161249"/>
                        <a:ext cx="37893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96875" y="4225263"/>
            <a:ext cx="7799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Taking the </a:t>
            </a:r>
            <a:r>
              <a:rPr lang="en-US" sz="2000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component of the vector Helmholtz equation, we have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2958463" y="4807713"/>
          <a:ext cx="20716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8" imgW="1066800" imgH="241300" progId="Equation.DSMT4">
                  <p:embed/>
                </p:oleObj>
              </mc:Choice>
              <mc:Fallback>
                <p:oleObj name="Equation" r:id="rId8" imgW="1066800" imgH="2413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463" y="4807713"/>
                        <a:ext cx="2071687" cy="469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5243513" y="4852988"/>
            <a:ext cx="31940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Scalar Helmholtz equation</a:t>
            </a:r>
            <a:endParaRPr lang="en-US" sz="2000" i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87142" y="3012906"/>
            <a:ext cx="2481943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Reminder:</a:t>
            </a:r>
            <a:r>
              <a:rPr lang="en-US" sz="1600" dirty="0"/>
              <a:t> </a:t>
            </a:r>
          </a:p>
          <a:p>
            <a:pPr algn="ctr"/>
            <a:r>
              <a:rPr lang="en-US" sz="1600" dirty="0"/>
              <a:t>This identity only holds in rectangular coordinates.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38943" y="130632"/>
            <a:ext cx="6683827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Vector Helmholtz Equation (cont.)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2"/>
          <p:cNvSpPr txBox="1">
            <a:spLocks noChangeArrowheads="1"/>
          </p:cNvSpPr>
          <p:nvPr/>
        </p:nvSpPr>
        <p:spPr bwMode="auto">
          <a:xfrm>
            <a:off x="2481943" y="108860"/>
            <a:ext cx="380206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Plane Wave Field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744538" y="1022350"/>
            <a:ext cx="12239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Assume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989693" y="2826884"/>
            <a:ext cx="8778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Then</a:t>
            </a:r>
          </a:p>
        </p:txBody>
      </p:sp>
      <p:sp>
        <p:nvSpPr>
          <p:cNvPr id="36" name="Text Box 84"/>
          <p:cNvSpPr txBox="1">
            <a:spLocks noChangeArrowheads="1"/>
          </p:cNvSpPr>
          <p:nvPr/>
        </p:nvSpPr>
        <p:spPr bwMode="auto">
          <a:xfrm>
            <a:off x="1223963" y="3528331"/>
            <a:ext cx="5127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or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1976666" y="1021671"/>
          <a:ext cx="15938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4" imgW="761669" imgH="228501" progId="Equation.DSMT4">
                  <p:embed/>
                </p:oleObj>
              </mc:Choice>
              <mc:Fallback>
                <p:oleObj name="Equation" r:id="rId4" imgW="761669" imgH="228501" progId="Equation.DSMT4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666" y="1021671"/>
                        <a:ext cx="15938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1939925" y="3089275"/>
          <a:ext cx="3689350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6" imgW="1943100" imgH="1117600" progId="Equation.DSMT4">
                  <p:embed/>
                </p:oleObj>
              </mc:Choice>
              <mc:Fallback>
                <p:oleObj name="Equation" r:id="rId6" imgW="1943100" imgH="1117600" progId="Equation.DSMT4">
                  <p:embed/>
                  <p:pic>
                    <p:nvPicPr>
                      <p:cNvPr id="0" name="Picture 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3089275"/>
                        <a:ext cx="3689350" cy="212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100"/>
          <p:cNvSpPr txBox="1">
            <a:spLocks noChangeArrowheads="1"/>
          </p:cNvSpPr>
          <p:nvPr/>
        </p:nvSpPr>
        <p:spPr bwMode="auto">
          <a:xfrm>
            <a:off x="258763" y="5921375"/>
            <a:ext cx="12906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Solution:</a:t>
            </a:r>
          </a:p>
        </p:txBody>
      </p:sp>
      <p:graphicFrame>
        <p:nvGraphicFramePr>
          <p:cNvPr id="614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33930"/>
              </p:ext>
            </p:extLst>
          </p:nvPr>
        </p:nvGraphicFramePr>
        <p:xfrm>
          <a:off x="1549400" y="5876925"/>
          <a:ext cx="22177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8" imgW="1016000" imgH="241300" progId="Equation.DSMT4">
                  <p:embed/>
                </p:oleObj>
              </mc:Choice>
              <mc:Fallback>
                <p:oleObj name="Equation" r:id="rId8" imgW="1016000" imgH="241300" progId="Equation.DSMT4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876925"/>
                        <a:ext cx="2217738" cy="528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862731"/>
              </p:ext>
            </p:extLst>
          </p:nvPr>
        </p:nvGraphicFramePr>
        <p:xfrm>
          <a:off x="3929884" y="5921375"/>
          <a:ext cx="1578640" cy="44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10" imgW="939392" imgH="266584" progId="Equation.DSMT4">
                  <p:embed/>
                </p:oleObj>
              </mc:Choice>
              <mc:Fallback>
                <p:oleObj name="Equation" r:id="rId10" imgW="939392" imgH="266584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884" y="5921375"/>
                        <a:ext cx="1578640" cy="448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368300" y="1778000"/>
            <a:ext cx="5530850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The electric field is </a:t>
            </a:r>
            <a:r>
              <a:rPr lang="en-US" u="sng" kern="0" dirty="0">
                <a:solidFill>
                  <a:srgbClr val="0000FF"/>
                </a:solidFill>
                <a:sym typeface="Symbol" pitchFamily="18" charset="2"/>
              </a:rPr>
              <a:t>polarized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in the </a:t>
            </a: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direction, and the wave is </a:t>
            </a:r>
            <a:r>
              <a:rPr lang="en-US" u="sng" kern="0" dirty="0">
                <a:solidFill>
                  <a:srgbClr val="0000FF"/>
                </a:solidFill>
                <a:sym typeface="Symbol" pitchFamily="18" charset="2"/>
              </a:rPr>
              <a:t>propagating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(traveling) in the </a:t>
            </a: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direction. 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762125" y="3624263"/>
            <a:ext cx="836613" cy="70167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695575" y="3654425"/>
            <a:ext cx="835025" cy="70167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1316038" y="4736152"/>
            <a:ext cx="390525" cy="212725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graphicFrame>
        <p:nvGraphicFramePr>
          <p:cNvPr id="615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583139"/>
              </p:ext>
            </p:extLst>
          </p:nvPr>
        </p:nvGraphicFramePr>
        <p:xfrm>
          <a:off x="6284006" y="5812537"/>
          <a:ext cx="1972091" cy="46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12" imgW="1016000" imgH="241300" progId="Equation.DSMT4">
                  <p:embed/>
                </p:oleObj>
              </mc:Choice>
              <mc:Fallback>
                <p:oleObj name="Equation" r:id="rId12" imgW="1016000" imgH="241300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006" y="5812537"/>
                        <a:ext cx="1972091" cy="469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TextBox 62"/>
          <p:cNvSpPr txBox="1">
            <a:spLocks noChangeArrowheads="1"/>
          </p:cNvSpPr>
          <p:nvPr/>
        </p:nvSpPr>
        <p:spPr bwMode="auto">
          <a:xfrm>
            <a:off x="6110288" y="5066638"/>
            <a:ext cx="2720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wave traveling in the negative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 direction: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6350466" y="1094112"/>
            <a:ext cx="2418961" cy="2444128"/>
            <a:chOff x="6360433" y="887808"/>
            <a:chExt cx="2418961" cy="2444128"/>
          </a:xfrm>
        </p:grpSpPr>
        <p:sp>
          <p:nvSpPr>
            <p:cNvPr id="37" name="Line 82"/>
            <p:cNvSpPr>
              <a:spLocks noChangeShapeType="1"/>
            </p:cNvSpPr>
            <p:nvPr/>
          </p:nvSpPr>
          <p:spPr bwMode="auto">
            <a:xfrm flipV="1">
              <a:off x="7496182" y="2408238"/>
              <a:ext cx="9048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Line 86"/>
            <p:cNvSpPr>
              <a:spLocks noChangeShapeType="1"/>
            </p:cNvSpPr>
            <p:nvPr/>
          </p:nvSpPr>
          <p:spPr bwMode="auto">
            <a:xfrm flipH="1">
              <a:off x="6688145" y="2406650"/>
              <a:ext cx="808038" cy="609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Line 87"/>
            <p:cNvSpPr>
              <a:spLocks noChangeShapeType="1"/>
            </p:cNvSpPr>
            <p:nvPr/>
          </p:nvSpPr>
          <p:spPr bwMode="auto">
            <a:xfrm flipH="1" flipV="1">
              <a:off x="7496181" y="1258784"/>
              <a:ext cx="0" cy="1149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Line 91"/>
            <p:cNvSpPr>
              <a:spLocks noChangeShapeType="1"/>
            </p:cNvSpPr>
            <p:nvPr/>
          </p:nvSpPr>
          <p:spPr bwMode="auto">
            <a:xfrm flipH="1">
              <a:off x="6981832" y="2411413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Line 92"/>
            <p:cNvSpPr>
              <a:spLocks noChangeShapeType="1"/>
            </p:cNvSpPr>
            <p:nvPr/>
          </p:nvSpPr>
          <p:spPr bwMode="auto">
            <a:xfrm flipH="1">
              <a:off x="7229482" y="2405063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Line 93"/>
            <p:cNvSpPr>
              <a:spLocks noChangeShapeType="1"/>
            </p:cNvSpPr>
            <p:nvPr/>
          </p:nvSpPr>
          <p:spPr bwMode="auto">
            <a:xfrm flipH="1">
              <a:off x="6734181" y="2405063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Line 94"/>
            <p:cNvSpPr>
              <a:spLocks noChangeShapeType="1"/>
            </p:cNvSpPr>
            <p:nvPr/>
          </p:nvSpPr>
          <p:spPr bwMode="auto">
            <a:xfrm flipH="1">
              <a:off x="7496182" y="2414588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Line 97"/>
            <p:cNvSpPr>
              <a:spLocks noChangeShapeType="1"/>
            </p:cNvSpPr>
            <p:nvPr/>
          </p:nvSpPr>
          <p:spPr bwMode="auto">
            <a:xfrm flipH="1">
              <a:off x="6480181" y="2401888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AutoShape 105"/>
            <p:cNvSpPr>
              <a:spLocks noChangeArrowheads="1"/>
            </p:cNvSpPr>
            <p:nvPr/>
          </p:nvSpPr>
          <p:spPr bwMode="auto">
            <a:xfrm rot="16200000">
              <a:off x="7135820" y="1855788"/>
              <a:ext cx="703262" cy="1698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D6009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" name="Object 9"/>
            <p:cNvGraphicFramePr>
              <a:graphicFrameLocks noChangeAspect="1"/>
            </p:cNvGraphicFramePr>
            <p:nvPr/>
          </p:nvGraphicFramePr>
          <p:xfrm>
            <a:off x="7739970" y="2867025"/>
            <a:ext cx="3190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Equation" r:id="rId14" imgW="152334" imgH="190417" progId="Equation.DSMT4">
                    <p:embed/>
                  </p:oleObj>
                </mc:Choice>
                <mc:Fallback>
                  <p:oleObj name="Equation" r:id="rId14" imgW="152334" imgH="190417" progId="Equation.DSMT4">
                    <p:embed/>
                    <p:pic>
                      <p:nvPicPr>
                        <p:cNvPr id="0" name="Picture 3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9970" y="2867025"/>
                          <a:ext cx="319087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Object 9"/>
            <p:cNvGraphicFramePr>
              <a:graphicFrameLocks noChangeAspect="1"/>
            </p:cNvGraphicFramePr>
            <p:nvPr/>
          </p:nvGraphicFramePr>
          <p:xfrm>
            <a:off x="6360433" y="3039836"/>
            <a:ext cx="2667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3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0433" y="3039836"/>
                          <a:ext cx="26670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532108"/>
                </p:ext>
              </p:extLst>
            </p:nvPr>
          </p:nvGraphicFramePr>
          <p:xfrm>
            <a:off x="8504238" y="2261532"/>
            <a:ext cx="275156" cy="324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0" name="Equation" r:id="rId18" imgW="139579" imgH="164957" progId="Equation.DSMT4">
                    <p:embed/>
                  </p:oleObj>
                </mc:Choice>
                <mc:Fallback>
                  <p:oleObj name="Equation" r:id="rId18" imgW="139579" imgH="164957" progId="Equation.DSMT4">
                    <p:embed/>
                    <p:pic>
                      <p:nvPicPr>
                        <p:cNvPr id="0" name="Picture 3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4238" y="2261532"/>
                          <a:ext cx="275156" cy="3245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6412022"/>
                </p:ext>
              </p:extLst>
            </p:nvPr>
          </p:nvGraphicFramePr>
          <p:xfrm>
            <a:off x="7386316" y="887808"/>
            <a:ext cx="239712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1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3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6316" y="887808"/>
                          <a:ext cx="239712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6246563" y="3767769"/>
            <a:ext cx="244574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The electric field is constant in the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sz="1400" dirty="0"/>
              <a:t> plane.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00"/>
          <p:cNvSpPr txBox="1">
            <a:spLocks noChangeArrowheads="1"/>
          </p:cNvSpPr>
          <p:nvPr/>
        </p:nvSpPr>
        <p:spPr bwMode="auto">
          <a:xfrm>
            <a:off x="1850737" y="3787195"/>
            <a:ext cx="1068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where</a:t>
            </a: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30743"/>
              </p:ext>
            </p:extLst>
          </p:nvPr>
        </p:nvGraphicFramePr>
        <p:xfrm>
          <a:off x="2721120" y="2726446"/>
          <a:ext cx="213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4" imgW="977900" imgH="241300" progId="Equation.DSMT4">
                  <p:embed/>
                </p:oleObj>
              </mc:Choice>
              <mc:Fallback>
                <p:oleObj name="Equation" r:id="rId4" imgW="977900" imgH="2413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120" y="2726446"/>
                        <a:ext cx="21336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517031"/>
              </p:ext>
            </p:extLst>
          </p:nvPr>
        </p:nvGraphicFramePr>
        <p:xfrm>
          <a:off x="1260220" y="4412648"/>
          <a:ext cx="31877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6" imgW="1346040" imgH="266400" progId="Equation.DSMT4">
                  <p:embed/>
                </p:oleObj>
              </mc:Choice>
              <mc:Fallback>
                <p:oleObj name="Equation" r:id="rId6" imgW="1346040" imgH="2664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220" y="4412648"/>
                        <a:ext cx="3187700" cy="6334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noFill/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Box 62"/>
          <p:cNvSpPr txBox="1">
            <a:spLocks noChangeArrowheads="1"/>
          </p:cNvSpPr>
          <p:nvPr/>
        </p:nvSpPr>
        <p:spPr bwMode="auto">
          <a:xfrm>
            <a:off x="859113" y="1765465"/>
            <a:ext cx="68323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a plane wave traveling in a  lossless </a:t>
            </a:r>
            <a:r>
              <a:rPr lang="en-US" sz="2000" u="sng" dirty="0">
                <a:solidFill>
                  <a:srgbClr val="0000FF"/>
                </a:solidFill>
              </a:rPr>
              <a:t>dielectric</a:t>
            </a:r>
            <a:r>
              <a:rPr lang="en-US" sz="2000" dirty="0">
                <a:solidFill>
                  <a:srgbClr val="0000FF"/>
                </a:solidFill>
              </a:rPr>
              <a:t> medium (does not have to be free space):</a:t>
            </a:r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51856"/>
              </p:ext>
            </p:extLst>
          </p:nvPr>
        </p:nvGraphicFramePr>
        <p:xfrm>
          <a:off x="3052190" y="5530196"/>
          <a:ext cx="1163456" cy="9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8" imgW="583947" imgH="457002" progId="Equation.DSMT4">
                  <p:embed/>
                </p:oleObj>
              </mc:Choice>
              <mc:Fallback>
                <p:oleObj name="Equation" r:id="rId8" imgW="583947" imgH="457002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190" y="5530196"/>
                        <a:ext cx="1163456" cy="914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583702" y="4529299"/>
            <a:ext cx="415949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(wavenumber of dielectric medium)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76" name="Text Box 2"/>
          <p:cNvSpPr txBox="1">
            <a:spLocks noChangeArrowheads="1"/>
          </p:cNvSpPr>
          <p:nvPr/>
        </p:nvSpPr>
        <p:spPr bwMode="auto">
          <a:xfrm>
            <a:off x="1698171" y="97974"/>
            <a:ext cx="5788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 Plane Wave Field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7793" y="1245299"/>
            <a:ext cx="3629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Lossless </a:t>
            </a:r>
            <a:r>
              <a:rPr lang="en-US" sz="2000" b="1" u="sng" dirty="0">
                <a:solidFill>
                  <a:srgbClr val="0000FF"/>
                </a:solidFill>
              </a:rPr>
              <a:t>Dielectric</a:t>
            </a:r>
            <a:r>
              <a:rPr lang="en-US" sz="2000" b="1" dirty="0">
                <a:solidFill>
                  <a:srgbClr val="0000FF"/>
                </a:solidFill>
              </a:rPr>
              <a:t> Medium: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702132"/>
              </p:ext>
            </p:extLst>
          </p:nvPr>
        </p:nvGraphicFramePr>
        <p:xfrm>
          <a:off x="3357251" y="2273135"/>
          <a:ext cx="21367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977900" imgH="241300" progId="Equation.DSMT4">
                  <p:embed/>
                </p:oleObj>
              </mc:Choice>
              <mc:Fallback>
                <p:oleObj name="Equation" r:id="rId4" imgW="977900" imgH="2413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251" y="2273135"/>
                        <a:ext cx="2136775" cy="527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539258" y="3872517"/>
            <a:ext cx="8144333" cy="107721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The electric field of a plane wave in a lossless medium propagates in </a:t>
            </a:r>
            <a:r>
              <a:rPr lang="en-US" sz="2400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exactly as does the voltage on a lossless transmission line (filled with the same material):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858681"/>
              </p:ext>
            </p:extLst>
          </p:nvPr>
        </p:nvGraphicFramePr>
        <p:xfrm>
          <a:off x="3283096" y="4883451"/>
          <a:ext cx="2936876" cy="49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6" imgW="1524000" imgH="254000" progId="Equation.DSMT4">
                  <p:embed/>
                </p:oleObj>
              </mc:Choice>
              <mc:Fallback>
                <p:oleObj name="Equation" r:id="rId6" imgW="1524000" imgH="25400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096" y="4883451"/>
                        <a:ext cx="2936876" cy="493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30"/>
          <p:cNvSpPr txBox="1">
            <a:spLocks noChangeArrowheads="1"/>
          </p:cNvSpPr>
          <p:nvPr/>
        </p:nvSpPr>
        <p:spPr bwMode="auto">
          <a:xfrm>
            <a:off x="1539462" y="3109405"/>
            <a:ext cx="2398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Transmission Line:</a:t>
            </a:r>
          </a:p>
        </p:txBody>
      </p: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1905000" y="108860"/>
            <a:ext cx="52292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Plane Wave Field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05000" y="1071080"/>
            <a:ext cx="5209674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FF"/>
                </a:solidFill>
                <a:sym typeface="Symbol" pitchFamily="18" charset="2"/>
              </a:rPr>
              <a:t>Comparison between plane wave and wave on a lossless transmission line</a:t>
            </a:r>
          </a:p>
        </p:txBody>
      </p:sp>
      <p:sp>
        <p:nvSpPr>
          <p:cNvPr id="9" name="TextBox 30"/>
          <p:cNvSpPr txBox="1">
            <a:spLocks noChangeArrowheads="1"/>
          </p:cNvSpPr>
          <p:nvPr/>
        </p:nvSpPr>
        <p:spPr bwMode="auto">
          <a:xfrm>
            <a:off x="1571546" y="2323341"/>
            <a:ext cx="1629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Plane Wave: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418198"/>
              </p:ext>
            </p:extLst>
          </p:nvPr>
        </p:nvGraphicFramePr>
        <p:xfrm>
          <a:off x="3946354" y="3073068"/>
          <a:ext cx="187692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8" imgW="914400" imgH="241200" progId="Equation.DSMT4">
                  <p:embed/>
                </p:oleObj>
              </mc:Choice>
              <mc:Fallback>
                <p:oleObj name="Equation" r:id="rId8" imgW="914400" imgH="24120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354" y="3073068"/>
                        <a:ext cx="1876928" cy="495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BF04AA-BDCC-288A-DB60-966C2F93B8C4}"/>
              </a:ext>
            </a:extLst>
          </p:cNvPr>
          <p:cNvSpPr txBox="1"/>
          <p:nvPr/>
        </p:nvSpPr>
        <p:spPr>
          <a:xfrm>
            <a:off x="2553808" y="5650748"/>
            <a:ext cx="4115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They have the same wavenumber!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07667" y="1515405"/>
            <a:ext cx="37163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The </a:t>
            </a:r>
            <a:r>
              <a:rPr lang="en-US" sz="2400" i="1" u="sng" kern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H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field is found from: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490663" y="3030538"/>
            <a:ext cx="5953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so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3073600" y="2152066"/>
          <a:ext cx="25257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4" imgW="1053643" imgH="215806" progId="Equation.DSMT4">
                  <p:embed/>
                </p:oleObj>
              </mc:Choice>
              <mc:Fallback>
                <p:oleObj name="Equation" r:id="rId4" imgW="1053643" imgH="215806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00" y="2152066"/>
                        <a:ext cx="25257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916113" y="3535363"/>
          <a:ext cx="289242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6" imgW="1574800" imgH="1320800" progId="Equation.DSMT4">
                  <p:embed/>
                </p:oleObj>
              </mc:Choice>
              <mc:Fallback>
                <p:oleObj name="Equation" r:id="rId6" imgW="1574800" imgH="13208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3535363"/>
                        <a:ext cx="2892425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65850" y="3979863"/>
          <a:ext cx="233997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8" imgW="1384300" imgH="965200" progId="Equation.DSMT4">
                  <p:embed/>
                </p:oleObj>
              </mc:Choice>
              <mc:Fallback>
                <p:oleObj name="Equation" r:id="rId8" imgW="1384300" imgH="9652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3979863"/>
                        <a:ext cx="2339975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5400000" flipH="1" flipV="1">
            <a:off x="7445044" y="5240338"/>
            <a:ext cx="501650" cy="32385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963209" y="5259388"/>
            <a:ext cx="501650" cy="32385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6954838" y="4624388"/>
            <a:ext cx="501650" cy="32385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7475538" y="4641850"/>
            <a:ext cx="501650" cy="32385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1" name="Object 11"/>
          <p:cNvGraphicFramePr>
            <a:graphicFrameLocks noChangeAspect="1"/>
          </p:cNvGraphicFramePr>
          <p:nvPr/>
        </p:nvGraphicFramePr>
        <p:xfrm>
          <a:off x="3505322" y="891658"/>
          <a:ext cx="21383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10" imgW="977900" imgH="241300" progId="Equation.DSMT4">
                  <p:embed/>
                </p:oleObj>
              </mc:Choice>
              <mc:Fallback>
                <p:oleObj name="Equation" r:id="rId10" imgW="977900" imgH="2413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322" y="891658"/>
                        <a:ext cx="213836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905000" y="108860"/>
            <a:ext cx="52292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Plane Wave Field (cont.)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2"/>
          <p:cNvSpPr txBox="1">
            <a:spLocks noChangeArrowheads="1"/>
          </p:cNvSpPr>
          <p:nvPr/>
        </p:nvSpPr>
        <p:spPr bwMode="auto">
          <a:xfrm>
            <a:off x="2177143" y="97974"/>
            <a:ext cx="469423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Intrinsic Impedance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056966" y="1117623"/>
            <a:ext cx="1905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We then have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851478" y="1938341"/>
            <a:ext cx="97880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/>
        </p:nvGraphicFramePr>
        <p:xfrm>
          <a:off x="3022600" y="896713"/>
          <a:ext cx="19621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4" imgW="1002865" imgH="457002" progId="Equation.DSMT4">
                  <p:embed/>
                </p:oleObj>
              </mc:Choice>
              <mc:Fallback>
                <p:oleObj name="Equation" r:id="rId4" imgW="1002865" imgH="457002" progId="Equation.DSMT4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896713"/>
                        <a:ext cx="19621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2759075" y="2333628"/>
          <a:ext cx="35528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6" imgW="1841500" imgH="482600" progId="Equation.DSMT4">
                  <p:embed/>
                </p:oleObj>
              </mc:Choice>
              <mc:Fallback>
                <p:oleObj name="Equation" r:id="rId6" imgW="1841500" imgH="482600" progId="Equation.DSMT4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2333628"/>
                        <a:ext cx="35528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876816" y="3172514"/>
            <a:ext cx="9683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where</a:t>
            </a:r>
          </a:p>
        </p:txBody>
      </p:sp>
      <p:graphicFrame>
        <p:nvGraphicFramePr>
          <p:cNvPr id="102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115870"/>
              </p:ext>
            </p:extLst>
          </p:nvPr>
        </p:nvGraphicFramePr>
        <p:xfrm>
          <a:off x="1262614" y="3771082"/>
          <a:ext cx="2257168" cy="988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8" imgW="1104900" imgH="482600" progId="Equation.DSMT4">
                  <p:embed/>
                </p:oleObj>
              </mc:Choice>
              <mc:Fallback>
                <p:oleObj name="Equation" r:id="rId8" imgW="1104900" imgH="482600" progId="Equation.DSMT4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614" y="3771082"/>
                        <a:ext cx="2257168" cy="98889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noFill/>
                        <a:miter lim="800000"/>
                        <a:headEnd type="none" w="sm" len="sm"/>
                        <a:tailEnd type="none" w="sm" len="sm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3782962" y="3999319"/>
            <a:ext cx="44023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(intrinsic impedance of the medium)</a:t>
            </a:r>
          </a:p>
        </p:txBody>
      </p:sp>
      <p:graphicFrame>
        <p:nvGraphicFramePr>
          <p:cNvPr id="10245" name="Object 13"/>
          <p:cNvGraphicFramePr>
            <a:graphicFrameLocks noChangeAspect="1"/>
          </p:cNvGraphicFramePr>
          <p:nvPr/>
        </p:nvGraphicFramePr>
        <p:xfrm>
          <a:off x="6019800" y="912588"/>
          <a:ext cx="17891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10" imgW="914400" imgH="457200" progId="Equation.DSMT4">
                  <p:embed/>
                </p:oleObj>
              </mc:Choice>
              <mc:Fallback>
                <p:oleObj name="Equation" r:id="rId10" imgW="914400" imgH="457200" progId="Equation.DSMT4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912588"/>
                        <a:ext cx="178911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536226"/>
              </p:ext>
            </p:extLst>
          </p:nvPr>
        </p:nvGraphicFramePr>
        <p:xfrm>
          <a:off x="1168400" y="5715000"/>
          <a:ext cx="29670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12" imgW="1752480" imgH="482400" progId="Equation.DSMT4">
                  <p:embed/>
                </p:oleObj>
              </mc:Choice>
              <mc:Fallback>
                <p:oleObj name="Equation" r:id="rId12" imgW="1752480" imgH="482400" progId="Equation.DSMT4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5715000"/>
                        <a:ext cx="2967038" cy="8159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507587" y="5190983"/>
            <a:ext cx="461958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Intrinsic impedance of free-space: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14686"/>
              </p:ext>
            </p:extLst>
          </p:nvPr>
        </p:nvGraphicFramePr>
        <p:xfrm>
          <a:off x="5221288" y="4549775"/>
          <a:ext cx="329882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14" imgW="2412720" imgH="939600" progId="Equation.DSMT4">
                  <p:embed/>
                </p:oleObj>
              </mc:Choice>
              <mc:Fallback>
                <p:oleObj name="Equation" r:id="rId14" imgW="2412720" imgH="939600" progId="Equation.DSMT4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4549775"/>
                        <a:ext cx="3298825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414919" y="1139393"/>
            <a:ext cx="5572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so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582456" y="5955393"/>
          <a:ext cx="93821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16" imgW="685800" imgH="457200" progId="Equation.DSMT4">
                  <p:embed/>
                </p:oleObj>
              </mc:Choice>
              <mc:Fallback>
                <p:oleObj name="Equation" r:id="rId16" imgW="685800" imgH="457200" progId="Equation.DSMT4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2456" y="5955393"/>
                        <a:ext cx="938212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2"/>
          <p:cNvSpPr txBox="1">
            <a:spLocks noChangeArrowheads="1"/>
          </p:cNvSpPr>
          <p:nvPr/>
        </p:nvSpPr>
        <p:spPr bwMode="auto">
          <a:xfrm>
            <a:off x="2797629" y="108860"/>
            <a:ext cx="350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Poynting Vector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63538" y="2952758"/>
            <a:ext cx="48768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The complex Poynting vector is given by</a:t>
            </a: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417185"/>
              </p:ext>
            </p:extLst>
          </p:nvPr>
        </p:nvGraphicFramePr>
        <p:xfrm>
          <a:off x="1356699" y="1363187"/>
          <a:ext cx="2224088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4" imgW="1028700" imgH="685800" progId="Equation.DSMT4">
                  <p:embed/>
                </p:oleObj>
              </mc:Choice>
              <mc:Fallback>
                <p:oleObj name="Equation" r:id="rId4" imgW="1028700" imgH="68580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699" y="1363187"/>
                        <a:ext cx="2224088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5133975" y="2790825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6" imgW="952087" imgH="393529" progId="Equation.DSMT4">
                  <p:embed/>
                </p:oleObj>
              </mc:Choice>
              <mc:Fallback>
                <p:oleObj name="Equation" r:id="rId6" imgW="952087" imgH="393529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2790825"/>
                        <a:ext cx="18716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60350" y="3753762"/>
            <a:ext cx="208121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Hence, we have:</a:t>
            </a: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1138011" y="4201665"/>
          <a:ext cx="2801938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8" imgW="1739900" imgH="1371600" progId="Equation.DSMT4">
                  <p:embed/>
                </p:oleObj>
              </mc:Choice>
              <mc:Fallback>
                <p:oleObj name="Equation" r:id="rId8" imgW="1739900" imgH="137160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011" y="4201665"/>
                        <a:ext cx="2801938" cy="220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822652" y="4395788"/>
          <a:ext cx="2463974" cy="851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10" imgW="1358900" imgH="469900" progId="Equation.DSMT4">
                  <p:embed/>
                </p:oleObj>
              </mc:Choice>
              <mc:Fallback>
                <p:oleObj name="Equation" r:id="rId10" imgW="1358900" imgH="46990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652" y="4395788"/>
                        <a:ext cx="2463974" cy="85112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2"/>
          <p:cNvGraphicFramePr>
            <a:graphicFrameLocks noChangeAspect="1"/>
          </p:cNvGraphicFramePr>
          <p:nvPr/>
        </p:nvGraphicFramePr>
        <p:xfrm>
          <a:off x="4171950" y="5507038"/>
          <a:ext cx="37496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2" imgW="2184400" imgH="482600" progId="Equation.DSMT4">
                  <p:embed/>
                </p:oleObj>
              </mc:Choice>
              <mc:Fallback>
                <p:oleObj name="Equation" r:id="rId12" imgW="2184400" imgH="48260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5507038"/>
                        <a:ext cx="3749675" cy="8286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49787" y="4678884"/>
            <a:ext cx="127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(no VARS)</a:t>
            </a:r>
          </a:p>
        </p:txBody>
      </p:sp>
      <p:sp>
        <p:nvSpPr>
          <p:cNvPr id="12" name="TextBox 62"/>
          <p:cNvSpPr txBox="1">
            <a:spLocks noChangeArrowheads="1"/>
          </p:cNvSpPr>
          <p:nvPr/>
        </p:nvSpPr>
        <p:spPr bwMode="auto">
          <a:xfrm>
            <a:off x="494392" y="850225"/>
            <a:ext cx="6367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a wave traveling in a </a:t>
            </a:r>
            <a:r>
              <a:rPr lang="en-US" sz="2000" u="sng" dirty="0">
                <a:solidFill>
                  <a:srgbClr val="0000FF"/>
                </a:solidFill>
              </a:rPr>
              <a:t>lossless</a:t>
            </a:r>
            <a:r>
              <a:rPr lang="en-US" sz="2000" dirty="0">
                <a:solidFill>
                  <a:srgbClr val="0000FF"/>
                </a:solidFill>
              </a:rPr>
              <a:t> dielectric medium: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BF2F1B-78DB-6781-E025-2974D612BA78}"/>
              </a:ext>
            </a:extLst>
          </p:cNvPr>
          <p:cNvSpPr txBox="1"/>
          <p:nvPr/>
        </p:nvSpPr>
        <p:spPr>
          <a:xfrm>
            <a:off x="4471004" y="1536808"/>
            <a:ext cx="301672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 </a:t>
            </a:r>
            <a:endParaRPr lang="en-US" b="1" dirty="0" smtClean="0"/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en-US" dirty="0" smtClean="0">
                <a:sym typeface="Symbol" panose="05050102010706020507" pitchFamily="18" charset="2"/>
              </a:rPr>
              <a:t> are</a:t>
            </a:r>
            <a:r>
              <a:rPr lang="en-US" dirty="0" smtClean="0"/>
              <a:t> </a:t>
            </a:r>
            <a:r>
              <a:rPr lang="en-US" dirty="0"/>
              <a:t>real here (lossless medium).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2"/>
          <p:cNvSpPr txBox="1">
            <a:spLocks noChangeArrowheads="1"/>
          </p:cNvSpPr>
          <p:nvPr/>
        </p:nvSpPr>
        <p:spPr bwMode="auto">
          <a:xfrm>
            <a:off x="2721429" y="141518"/>
            <a:ext cx="350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Phase Velocity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177323"/>
              </p:ext>
            </p:extLst>
          </p:nvPr>
        </p:nvGraphicFramePr>
        <p:xfrm>
          <a:off x="1988921" y="1568410"/>
          <a:ext cx="927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4" imgW="469800" imgH="419040" progId="Equation.DSMT4">
                  <p:embed/>
                </p:oleObj>
              </mc:Choice>
              <mc:Fallback>
                <p:oleObj name="Equation" r:id="rId4" imgW="469800" imgH="41904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921" y="1568410"/>
                        <a:ext cx="9271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81477"/>
              </p:ext>
            </p:extLst>
          </p:nvPr>
        </p:nvGraphicFramePr>
        <p:xfrm>
          <a:off x="2331870" y="3900884"/>
          <a:ext cx="15335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6" imgW="939392" imgH="444307" progId="Equation.DSMT4">
                  <p:embed/>
                </p:oleObj>
              </mc:Choice>
              <mc:Fallback>
                <p:oleObj name="Equation" r:id="rId6" imgW="939392" imgH="444307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870" y="3900884"/>
                        <a:ext cx="1533525" cy="7254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Box 13"/>
          <p:cNvSpPr txBox="1">
            <a:spLocks noChangeArrowheads="1"/>
          </p:cNvSpPr>
          <p:nvPr/>
        </p:nvSpPr>
        <p:spPr bwMode="auto">
          <a:xfrm>
            <a:off x="441117" y="846039"/>
            <a:ext cx="8052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our previous discussion on phase velocity for transmission lines, we know that for a wave on a transmission line: </a:t>
            </a:r>
          </a:p>
        </p:txBody>
      </p:sp>
      <p:sp>
        <p:nvSpPr>
          <p:cNvPr id="12296" name="TextBox 15"/>
          <p:cNvSpPr txBox="1">
            <a:spLocks noChangeArrowheads="1"/>
          </p:cNvSpPr>
          <p:nvPr/>
        </p:nvSpPr>
        <p:spPr bwMode="auto">
          <a:xfrm>
            <a:off x="451902" y="2497643"/>
            <a:ext cx="81304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for a plane wave in a lossless dielectric medium (letting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):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297" name="TextBox 16"/>
          <p:cNvSpPr txBox="1">
            <a:spLocks noChangeArrowheads="1"/>
          </p:cNvSpPr>
          <p:nvPr/>
        </p:nvSpPr>
        <p:spPr bwMode="auto">
          <a:xfrm>
            <a:off x="4020515" y="4096147"/>
            <a:ext cx="415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(speed of light in the dielectric material)</a:t>
            </a:r>
          </a:p>
        </p:txBody>
      </p:sp>
      <p:sp>
        <p:nvSpPr>
          <p:cNvPr id="12298" name="TextBox 17"/>
          <p:cNvSpPr txBox="1">
            <a:spLocks noChangeArrowheads="1"/>
          </p:cNvSpPr>
          <p:nvPr/>
        </p:nvSpPr>
        <p:spPr bwMode="auto">
          <a:xfrm>
            <a:off x="1721176" y="3558495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2761" y="4930160"/>
            <a:ext cx="8229600" cy="166199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/>
              <a:t>Notes: </a:t>
            </a:r>
          </a:p>
          <a:p>
            <a:endParaRPr lang="en-US" sz="800" dirty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dirty="0"/>
              <a:t> All plane waves travel at the same speed in a lossless medium, regardless of the frequency. </a:t>
            </a:r>
          </a:p>
          <a:p>
            <a:pPr marL="120650" indent="-1206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This implies that there is no dispersion in a lossless medium, which in turn implies that there is no distortion of the signal.</a:t>
            </a:r>
          </a:p>
          <a:p>
            <a:pPr marL="115888" indent="-115888">
              <a:buFont typeface="Wingdings" pitchFamily="2" charset="2"/>
              <a:buChar char="§"/>
            </a:pPr>
            <a:r>
              <a:rPr lang="en-US" sz="1400" dirty="0"/>
              <a:t>The phase velocity of a plane wave in a lossless medium is the same as that of a wave on a lossless transmission line that is filled with the same material.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00DA1EB-7CA3-799B-20E1-E75FE2F62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57035"/>
              </p:ext>
            </p:extLst>
          </p:nvPr>
        </p:nvGraphicFramePr>
        <p:xfrm>
          <a:off x="2980645" y="2954256"/>
          <a:ext cx="2524381" cy="742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8" imgW="1511280" imgH="444240" progId="Equation.DSMT4">
                  <p:embed/>
                </p:oleObj>
              </mc:Choice>
              <mc:Fallback>
                <p:oleObj name="Equation" r:id="rId8" imgW="1511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80645" y="2954256"/>
                        <a:ext cx="2524381" cy="742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774377" y="97974"/>
            <a:ext cx="582136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Introduction to Plane Waves</a:t>
            </a:r>
          </a:p>
        </p:txBody>
      </p:sp>
      <p:sp>
        <p:nvSpPr>
          <p:cNvPr id="1028" name="Text Box 199"/>
          <p:cNvSpPr txBox="1">
            <a:spLocks noChangeArrowheads="1"/>
          </p:cNvSpPr>
          <p:nvPr/>
        </p:nvSpPr>
        <p:spPr bwMode="auto">
          <a:xfrm>
            <a:off x="524328" y="858611"/>
            <a:ext cx="8104188" cy="17843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A plane wave is the simplest solution to Maxwell’s equations for a wave that travels through </a:t>
            </a:r>
            <a:r>
              <a:rPr lang="en-US" u="sng" dirty="0">
                <a:solidFill>
                  <a:srgbClr val="0000FF"/>
                </a:solidFill>
              </a:rPr>
              <a:t>free space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marL="234950" indent="-234950"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 The wave does not require any conductors – it exists in free space.</a:t>
            </a:r>
          </a:p>
          <a:p>
            <a:pPr marL="234950" indent="-234950"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 A plane wave is a good model for radiation from an antenna, if we are far enough away from the antenna.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75720" y="2990276"/>
            <a:ext cx="7001341" cy="3731241"/>
            <a:chOff x="1029956" y="2924175"/>
            <a:chExt cx="7001341" cy="3731241"/>
          </a:xfrm>
        </p:grpSpPr>
        <p:pic>
          <p:nvPicPr>
            <p:cNvPr id="1029" name="Picture 35" descr="http://mysite.verizon.net/cpthaines/sitebuildercontent/sitebuilderpictures/.pond/Antenna2.jpg.w300h40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29956" y="4167804"/>
              <a:ext cx="1865312" cy="2487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Freeform 35"/>
            <p:cNvSpPr/>
            <p:nvPr/>
          </p:nvSpPr>
          <p:spPr>
            <a:xfrm>
              <a:off x="3019093" y="3477241"/>
              <a:ext cx="415925" cy="2332038"/>
            </a:xfrm>
            <a:custGeom>
              <a:avLst/>
              <a:gdLst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133815 w 420029"/>
                <a:gd name="connsiteY5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23385 w 420029"/>
                <a:gd name="connsiteY5" fmla="*/ 1806497 h 2475570"/>
                <a:gd name="connsiteX6" fmla="*/ 133815 w 420029"/>
                <a:gd name="connsiteY6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323385 w 420029"/>
                <a:gd name="connsiteY6" fmla="*/ 1806497 h 2475570"/>
                <a:gd name="connsiteX7" fmla="*/ 133815 w 420029"/>
                <a:gd name="connsiteY7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133815 w 420029"/>
                <a:gd name="connsiteY6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133815 w 420029"/>
                <a:gd name="connsiteY6" fmla="*/ 2475570 h 2475570"/>
                <a:gd name="connsiteX0" fmla="*/ 0 w 420029"/>
                <a:gd name="connsiteY0" fmla="*/ 0 h 2330605"/>
                <a:gd name="connsiteX1" fmla="*/ 200722 w 420029"/>
                <a:gd name="connsiteY1" fmla="*/ 234175 h 2330605"/>
                <a:gd name="connsiteX2" fmla="*/ 379142 w 420029"/>
                <a:gd name="connsiteY2" fmla="*/ 657922 h 2330605"/>
                <a:gd name="connsiteX3" fmla="*/ 412595 w 420029"/>
                <a:gd name="connsiteY3" fmla="*/ 1170878 h 2330605"/>
                <a:gd name="connsiteX4" fmla="*/ 334537 w 420029"/>
                <a:gd name="connsiteY4" fmla="*/ 1895707 h 2330605"/>
                <a:gd name="connsiteX5" fmla="*/ 334537 w 420029"/>
                <a:gd name="connsiteY5" fmla="*/ 1895707 h 2330605"/>
                <a:gd name="connsiteX6" fmla="*/ 133815 w 420029"/>
                <a:gd name="connsiteY6" fmla="*/ 2330605 h 2330605"/>
                <a:gd name="connsiteX0" fmla="*/ 0 w 420029"/>
                <a:gd name="connsiteY0" fmla="*/ 0 h 2330605"/>
                <a:gd name="connsiteX1" fmla="*/ 200722 w 420029"/>
                <a:gd name="connsiteY1" fmla="*/ 234175 h 2330605"/>
                <a:gd name="connsiteX2" fmla="*/ 379142 w 420029"/>
                <a:gd name="connsiteY2" fmla="*/ 657922 h 2330605"/>
                <a:gd name="connsiteX3" fmla="*/ 412595 w 420029"/>
                <a:gd name="connsiteY3" fmla="*/ 1170878 h 2330605"/>
                <a:gd name="connsiteX4" fmla="*/ 334537 w 420029"/>
                <a:gd name="connsiteY4" fmla="*/ 1895707 h 2330605"/>
                <a:gd name="connsiteX5" fmla="*/ 334537 w 420029"/>
                <a:gd name="connsiteY5" fmla="*/ 1895707 h 2330605"/>
                <a:gd name="connsiteX6" fmla="*/ 133815 w 420029"/>
                <a:gd name="connsiteY6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133815 w 416312"/>
                <a:gd name="connsiteY7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334536 w 416312"/>
                <a:gd name="connsiteY7" fmla="*/ 1918011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334536 w 416312"/>
                <a:gd name="connsiteY7" fmla="*/ 1918011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74018 w 416312"/>
                <a:gd name="connsiteY7" fmla="*/ 2044856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74018 w 416312"/>
                <a:gd name="connsiteY7" fmla="*/ 2044856 h 2330605"/>
                <a:gd name="connsiteX8" fmla="*/ 133815 w 416312"/>
                <a:gd name="connsiteY8" fmla="*/ 2330605 h 233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312" h="2330605">
                  <a:moveTo>
                    <a:pt x="0" y="0"/>
                  </a:moveTo>
                  <a:cubicBezTo>
                    <a:pt x="68766" y="62260"/>
                    <a:pt x="137532" y="124521"/>
                    <a:pt x="200722" y="234175"/>
                  </a:cubicBezTo>
                  <a:cubicBezTo>
                    <a:pt x="330819" y="421888"/>
                    <a:pt x="343830" y="501805"/>
                    <a:pt x="379142" y="657922"/>
                  </a:cubicBezTo>
                  <a:cubicBezTo>
                    <a:pt x="414454" y="814039"/>
                    <a:pt x="408878" y="1027771"/>
                    <a:pt x="412595" y="1170878"/>
                  </a:cubicBezTo>
                  <a:cubicBezTo>
                    <a:pt x="416312" y="1313985"/>
                    <a:pt x="414454" y="1395762"/>
                    <a:pt x="401444" y="1516567"/>
                  </a:cubicBezTo>
                  <a:cubicBezTo>
                    <a:pt x="388434" y="1637372"/>
                    <a:pt x="345688" y="1832517"/>
                    <a:pt x="334537" y="1895707"/>
                  </a:cubicBezTo>
                  <a:lnTo>
                    <a:pt x="334537" y="1895707"/>
                  </a:lnTo>
                  <a:cubicBezTo>
                    <a:pt x="324451" y="1920565"/>
                    <a:pt x="307472" y="1972373"/>
                    <a:pt x="274018" y="2044856"/>
                  </a:cubicBezTo>
                  <a:cubicBezTo>
                    <a:pt x="240564" y="2117339"/>
                    <a:pt x="163024" y="2271074"/>
                    <a:pt x="133815" y="2330605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68206" y="4102716"/>
              <a:ext cx="415925" cy="1177925"/>
            </a:xfrm>
            <a:custGeom>
              <a:avLst/>
              <a:gdLst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133815 w 420029"/>
                <a:gd name="connsiteY5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23385 w 420029"/>
                <a:gd name="connsiteY5" fmla="*/ 1806497 h 2475570"/>
                <a:gd name="connsiteX6" fmla="*/ 133815 w 420029"/>
                <a:gd name="connsiteY6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323385 w 420029"/>
                <a:gd name="connsiteY6" fmla="*/ 1806497 h 2475570"/>
                <a:gd name="connsiteX7" fmla="*/ 133815 w 420029"/>
                <a:gd name="connsiteY7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133815 w 420029"/>
                <a:gd name="connsiteY6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133815 w 420029"/>
                <a:gd name="connsiteY6" fmla="*/ 2475570 h 2475570"/>
                <a:gd name="connsiteX0" fmla="*/ 0 w 420029"/>
                <a:gd name="connsiteY0" fmla="*/ 0 h 2330605"/>
                <a:gd name="connsiteX1" fmla="*/ 200722 w 420029"/>
                <a:gd name="connsiteY1" fmla="*/ 234175 h 2330605"/>
                <a:gd name="connsiteX2" fmla="*/ 379142 w 420029"/>
                <a:gd name="connsiteY2" fmla="*/ 657922 h 2330605"/>
                <a:gd name="connsiteX3" fmla="*/ 412595 w 420029"/>
                <a:gd name="connsiteY3" fmla="*/ 1170878 h 2330605"/>
                <a:gd name="connsiteX4" fmla="*/ 334537 w 420029"/>
                <a:gd name="connsiteY4" fmla="*/ 1895707 h 2330605"/>
                <a:gd name="connsiteX5" fmla="*/ 334537 w 420029"/>
                <a:gd name="connsiteY5" fmla="*/ 1895707 h 2330605"/>
                <a:gd name="connsiteX6" fmla="*/ 133815 w 420029"/>
                <a:gd name="connsiteY6" fmla="*/ 2330605 h 2330605"/>
                <a:gd name="connsiteX0" fmla="*/ 0 w 420029"/>
                <a:gd name="connsiteY0" fmla="*/ 0 h 2330605"/>
                <a:gd name="connsiteX1" fmla="*/ 200722 w 420029"/>
                <a:gd name="connsiteY1" fmla="*/ 234175 h 2330605"/>
                <a:gd name="connsiteX2" fmla="*/ 379142 w 420029"/>
                <a:gd name="connsiteY2" fmla="*/ 657922 h 2330605"/>
                <a:gd name="connsiteX3" fmla="*/ 412595 w 420029"/>
                <a:gd name="connsiteY3" fmla="*/ 1170878 h 2330605"/>
                <a:gd name="connsiteX4" fmla="*/ 334537 w 420029"/>
                <a:gd name="connsiteY4" fmla="*/ 1895707 h 2330605"/>
                <a:gd name="connsiteX5" fmla="*/ 334537 w 420029"/>
                <a:gd name="connsiteY5" fmla="*/ 1895707 h 2330605"/>
                <a:gd name="connsiteX6" fmla="*/ 133815 w 420029"/>
                <a:gd name="connsiteY6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133815 w 416312"/>
                <a:gd name="connsiteY7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334536 w 416312"/>
                <a:gd name="connsiteY7" fmla="*/ 1918011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334536 w 416312"/>
                <a:gd name="connsiteY7" fmla="*/ 1918011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74018 w 416312"/>
                <a:gd name="connsiteY7" fmla="*/ 2044856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74018 w 416312"/>
                <a:gd name="connsiteY7" fmla="*/ 2044856 h 2330605"/>
                <a:gd name="connsiteX8" fmla="*/ 133815 w 416312"/>
                <a:gd name="connsiteY8" fmla="*/ 2330605 h 233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312" h="2330605">
                  <a:moveTo>
                    <a:pt x="0" y="0"/>
                  </a:moveTo>
                  <a:cubicBezTo>
                    <a:pt x="68766" y="62260"/>
                    <a:pt x="137532" y="124521"/>
                    <a:pt x="200722" y="234175"/>
                  </a:cubicBezTo>
                  <a:cubicBezTo>
                    <a:pt x="330819" y="421888"/>
                    <a:pt x="343830" y="501805"/>
                    <a:pt x="379142" y="657922"/>
                  </a:cubicBezTo>
                  <a:cubicBezTo>
                    <a:pt x="414454" y="814039"/>
                    <a:pt x="408878" y="1027771"/>
                    <a:pt x="412595" y="1170878"/>
                  </a:cubicBezTo>
                  <a:cubicBezTo>
                    <a:pt x="416312" y="1313985"/>
                    <a:pt x="414454" y="1395762"/>
                    <a:pt x="401444" y="1516567"/>
                  </a:cubicBezTo>
                  <a:cubicBezTo>
                    <a:pt x="388434" y="1637372"/>
                    <a:pt x="345688" y="1832517"/>
                    <a:pt x="334537" y="1895707"/>
                  </a:cubicBezTo>
                  <a:lnTo>
                    <a:pt x="334537" y="1895707"/>
                  </a:lnTo>
                  <a:cubicBezTo>
                    <a:pt x="324451" y="1920565"/>
                    <a:pt x="307472" y="1972373"/>
                    <a:pt x="274018" y="2044856"/>
                  </a:cubicBezTo>
                  <a:cubicBezTo>
                    <a:pt x="240564" y="2117339"/>
                    <a:pt x="163024" y="2271074"/>
                    <a:pt x="133815" y="2330605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862056" y="2931141"/>
              <a:ext cx="415925" cy="3590925"/>
            </a:xfrm>
            <a:custGeom>
              <a:avLst/>
              <a:gdLst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133815 w 420029"/>
                <a:gd name="connsiteY5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23385 w 420029"/>
                <a:gd name="connsiteY5" fmla="*/ 1806497 h 2475570"/>
                <a:gd name="connsiteX6" fmla="*/ 133815 w 420029"/>
                <a:gd name="connsiteY6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323385 w 420029"/>
                <a:gd name="connsiteY6" fmla="*/ 1806497 h 2475570"/>
                <a:gd name="connsiteX7" fmla="*/ 133815 w 420029"/>
                <a:gd name="connsiteY7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133815 w 420029"/>
                <a:gd name="connsiteY6" fmla="*/ 2475570 h 2475570"/>
                <a:gd name="connsiteX0" fmla="*/ 0 w 420029"/>
                <a:gd name="connsiteY0" fmla="*/ 0 h 2475570"/>
                <a:gd name="connsiteX1" fmla="*/ 200722 w 420029"/>
                <a:gd name="connsiteY1" fmla="*/ 234175 h 2475570"/>
                <a:gd name="connsiteX2" fmla="*/ 379142 w 420029"/>
                <a:gd name="connsiteY2" fmla="*/ 657922 h 2475570"/>
                <a:gd name="connsiteX3" fmla="*/ 412595 w 420029"/>
                <a:gd name="connsiteY3" fmla="*/ 1170878 h 2475570"/>
                <a:gd name="connsiteX4" fmla="*/ 334537 w 420029"/>
                <a:gd name="connsiteY4" fmla="*/ 1895707 h 2475570"/>
                <a:gd name="connsiteX5" fmla="*/ 334537 w 420029"/>
                <a:gd name="connsiteY5" fmla="*/ 1895707 h 2475570"/>
                <a:gd name="connsiteX6" fmla="*/ 133815 w 420029"/>
                <a:gd name="connsiteY6" fmla="*/ 2475570 h 2475570"/>
                <a:gd name="connsiteX0" fmla="*/ 0 w 420029"/>
                <a:gd name="connsiteY0" fmla="*/ 0 h 2330605"/>
                <a:gd name="connsiteX1" fmla="*/ 200722 w 420029"/>
                <a:gd name="connsiteY1" fmla="*/ 234175 h 2330605"/>
                <a:gd name="connsiteX2" fmla="*/ 379142 w 420029"/>
                <a:gd name="connsiteY2" fmla="*/ 657922 h 2330605"/>
                <a:gd name="connsiteX3" fmla="*/ 412595 w 420029"/>
                <a:gd name="connsiteY3" fmla="*/ 1170878 h 2330605"/>
                <a:gd name="connsiteX4" fmla="*/ 334537 w 420029"/>
                <a:gd name="connsiteY4" fmla="*/ 1895707 h 2330605"/>
                <a:gd name="connsiteX5" fmla="*/ 334537 w 420029"/>
                <a:gd name="connsiteY5" fmla="*/ 1895707 h 2330605"/>
                <a:gd name="connsiteX6" fmla="*/ 133815 w 420029"/>
                <a:gd name="connsiteY6" fmla="*/ 2330605 h 2330605"/>
                <a:gd name="connsiteX0" fmla="*/ 0 w 420029"/>
                <a:gd name="connsiteY0" fmla="*/ 0 h 2330605"/>
                <a:gd name="connsiteX1" fmla="*/ 200722 w 420029"/>
                <a:gd name="connsiteY1" fmla="*/ 234175 h 2330605"/>
                <a:gd name="connsiteX2" fmla="*/ 379142 w 420029"/>
                <a:gd name="connsiteY2" fmla="*/ 657922 h 2330605"/>
                <a:gd name="connsiteX3" fmla="*/ 412595 w 420029"/>
                <a:gd name="connsiteY3" fmla="*/ 1170878 h 2330605"/>
                <a:gd name="connsiteX4" fmla="*/ 334537 w 420029"/>
                <a:gd name="connsiteY4" fmla="*/ 1895707 h 2330605"/>
                <a:gd name="connsiteX5" fmla="*/ 334537 w 420029"/>
                <a:gd name="connsiteY5" fmla="*/ 1895707 h 2330605"/>
                <a:gd name="connsiteX6" fmla="*/ 133815 w 420029"/>
                <a:gd name="connsiteY6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133815 w 416312"/>
                <a:gd name="connsiteY7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334536 w 416312"/>
                <a:gd name="connsiteY7" fmla="*/ 1918011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334536 w 416312"/>
                <a:gd name="connsiteY7" fmla="*/ 1918011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45327 w 416312"/>
                <a:gd name="connsiteY7" fmla="*/ 2107581 h 2330605"/>
                <a:gd name="connsiteX8" fmla="*/ 133815 w 416312"/>
                <a:gd name="connsiteY8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74018 w 416312"/>
                <a:gd name="connsiteY7" fmla="*/ 2044856 h 2330605"/>
                <a:gd name="connsiteX8" fmla="*/ 245327 w 416312"/>
                <a:gd name="connsiteY8" fmla="*/ 2107581 h 2330605"/>
                <a:gd name="connsiteX9" fmla="*/ 133815 w 416312"/>
                <a:gd name="connsiteY9" fmla="*/ 2330605 h 2330605"/>
                <a:gd name="connsiteX0" fmla="*/ 0 w 416312"/>
                <a:gd name="connsiteY0" fmla="*/ 0 h 2330605"/>
                <a:gd name="connsiteX1" fmla="*/ 200722 w 416312"/>
                <a:gd name="connsiteY1" fmla="*/ 234175 h 2330605"/>
                <a:gd name="connsiteX2" fmla="*/ 379142 w 416312"/>
                <a:gd name="connsiteY2" fmla="*/ 657922 h 2330605"/>
                <a:gd name="connsiteX3" fmla="*/ 412595 w 416312"/>
                <a:gd name="connsiteY3" fmla="*/ 1170878 h 2330605"/>
                <a:gd name="connsiteX4" fmla="*/ 401444 w 416312"/>
                <a:gd name="connsiteY4" fmla="*/ 1516567 h 2330605"/>
                <a:gd name="connsiteX5" fmla="*/ 334537 w 416312"/>
                <a:gd name="connsiteY5" fmla="*/ 1895707 h 2330605"/>
                <a:gd name="connsiteX6" fmla="*/ 334537 w 416312"/>
                <a:gd name="connsiteY6" fmla="*/ 1895707 h 2330605"/>
                <a:gd name="connsiteX7" fmla="*/ 274018 w 416312"/>
                <a:gd name="connsiteY7" fmla="*/ 2044856 h 2330605"/>
                <a:gd name="connsiteX8" fmla="*/ 133815 w 416312"/>
                <a:gd name="connsiteY8" fmla="*/ 2330605 h 233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312" h="2330605">
                  <a:moveTo>
                    <a:pt x="0" y="0"/>
                  </a:moveTo>
                  <a:cubicBezTo>
                    <a:pt x="68766" y="62260"/>
                    <a:pt x="137532" y="124521"/>
                    <a:pt x="200722" y="234175"/>
                  </a:cubicBezTo>
                  <a:cubicBezTo>
                    <a:pt x="330819" y="421888"/>
                    <a:pt x="343830" y="501805"/>
                    <a:pt x="379142" y="657922"/>
                  </a:cubicBezTo>
                  <a:cubicBezTo>
                    <a:pt x="414454" y="814039"/>
                    <a:pt x="408878" y="1027771"/>
                    <a:pt x="412595" y="1170878"/>
                  </a:cubicBezTo>
                  <a:cubicBezTo>
                    <a:pt x="416312" y="1313985"/>
                    <a:pt x="414454" y="1395762"/>
                    <a:pt x="401444" y="1516567"/>
                  </a:cubicBezTo>
                  <a:cubicBezTo>
                    <a:pt x="388434" y="1637372"/>
                    <a:pt x="345688" y="1832517"/>
                    <a:pt x="334537" y="1895707"/>
                  </a:cubicBezTo>
                  <a:lnTo>
                    <a:pt x="334537" y="1895707"/>
                  </a:lnTo>
                  <a:cubicBezTo>
                    <a:pt x="324451" y="1920565"/>
                    <a:pt x="307472" y="1972373"/>
                    <a:pt x="274018" y="2044856"/>
                  </a:cubicBezTo>
                  <a:cubicBezTo>
                    <a:pt x="240564" y="2117339"/>
                    <a:pt x="163024" y="2271074"/>
                    <a:pt x="133815" y="2330605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3280237" y="4698822"/>
              <a:ext cx="3468688" cy="2222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Striped Right Arrow 44"/>
            <p:cNvSpPr/>
            <p:nvPr/>
          </p:nvSpPr>
          <p:spPr>
            <a:xfrm>
              <a:off x="3130218" y="4397111"/>
              <a:ext cx="757238" cy="233362"/>
            </a:xfrm>
            <a:prstGeom prst="stripedRightArrow">
              <a:avLst/>
            </a:prstGeom>
            <a:solidFill>
              <a:srgbClr val="D600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1545893" y="3689966"/>
              <a:ext cx="736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5292393" y="4530461"/>
              <a:ext cx="792163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4307350" y="3908247"/>
              <a:ext cx="736600" cy="158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1" name="Group 61"/>
            <p:cNvGrpSpPr>
              <a:grpSpLocks/>
            </p:cNvGrpSpPr>
            <p:nvPr/>
          </p:nvGrpSpPr>
          <p:grpSpPr bwMode="auto">
            <a:xfrm>
              <a:off x="4557381" y="4358304"/>
              <a:ext cx="266700" cy="268287"/>
              <a:chOff x="7560527" y="3166947"/>
              <a:chExt cx="267629" cy="267629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7560527" y="3166947"/>
                <a:ext cx="267629" cy="267629"/>
              </a:xfrm>
              <a:prstGeom prst="ellipse">
                <a:avLst/>
              </a:pr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638585" y="3244543"/>
                <a:ext cx="100361" cy="10135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aphicFrame>
          <p:nvGraphicFramePr>
            <p:cNvPr id="1026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1906719"/>
                </p:ext>
              </p:extLst>
            </p:nvPr>
          </p:nvGraphicFramePr>
          <p:xfrm>
            <a:off x="5345879" y="5075840"/>
            <a:ext cx="2685418" cy="633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5" imgW="1663560" imgH="393480" progId="Equation.DSMT4">
                    <p:embed/>
                  </p:oleObj>
                </mc:Choice>
                <mc:Fallback>
                  <p:oleObj name="Equation" r:id="rId5" imgW="1663560" imgH="39348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5879" y="5075840"/>
                          <a:ext cx="2685418" cy="6336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8"/>
            <p:cNvGraphicFramePr>
              <a:graphicFrameLocks noChangeAspect="1"/>
            </p:cNvGraphicFramePr>
            <p:nvPr/>
          </p:nvGraphicFramePr>
          <p:xfrm>
            <a:off x="4526189" y="3080204"/>
            <a:ext cx="29527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7" imgW="152334" imgH="190417" progId="Equation.DSMT4">
                    <p:embed/>
                  </p:oleObj>
                </mc:Choice>
                <mc:Fallback>
                  <p:oleObj name="Equation" r:id="rId7" imgW="152334" imgH="190417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6189" y="3080204"/>
                          <a:ext cx="295275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8"/>
            <p:cNvGraphicFramePr>
              <a:graphicFrameLocks noChangeAspect="1"/>
            </p:cNvGraphicFramePr>
            <p:nvPr/>
          </p:nvGraphicFramePr>
          <p:xfrm>
            <a:off x="4513263" y="4713288"/>
            <a:ext cx="344487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9" imgW="177646" imgH="190335" progId="Equation.DSMT4">
                    <p:embed/>
                  </p:oleObj>
                </mc:Choice>
                <mc:Fallback>
                  <p:oleObj name="Equation" r:id="rId9" imgW="177646" imgH="190335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263" y="4713288"/>
                          <a:ext cx="344487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8"/>
            <p:cNvGraphicFramePr>
              <a:graphicFrameLocks noChangeAspect="1"/>
            </p:cNvGraphicFramePr>
            <p:nvPr/>
          </p:nvGraphicFramePr>
          <p:xfrm>
            <a:off x="6249308" y="4415744"/>
            <a:ext cx="22225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11" imgW="114102" imgH="126780" progId="Equation.DSMT4">
                    <p:embed/>
                  </p:oleObj>
                </mc:Choice>
                <mc:Fallback>
                  <p:oleObj name="Equation" r:id="rId11" imgW="114102" imgH="126780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9308" y="4415744"/>
                          <a:ext cx="222250" cy="244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38"/>
            <p:cNvGraphicFramePr>
              <a:graphicFrameLocks noChangeAspect="1"/>
            </p:cNvGraphicFramePr>
            <p:nvPr/>
          </p:nvGraphicFramePr>
          <p:xfrm>
            <a:off x="3646261" y="3635149"/>
            <a:ext cx="269875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13" imgW="139639" imgH="203112" progId="Equation.DSMT4">
                    <p:embed/>
                  </p:oleObj>
                </mc:Choice>
                <mc:Fallback>
                  <p:oleObj name="Equation" r:id="rId13" imgW="139639" imgH="203112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6261" y="3635149"/>
                          <a:ext cx="269875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38"/>
            <p:cNvGraphicFramePr>
              <a:graphicFrameLocks noChangeAspect="1"/>
            </p:cNvGraphicFramePr>
            <p:nvPr/>
          </p:nvGraphicFramePr>
          <p:xfrm>
            <a:off x="1807483" y="2924175"/>
            <a:ext cx="247650" cy="268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15" imgW="126835" imgH="139518" progId="Equation.DSMT4">
                    <p:embed/>
                  </p:oleObj>
                </mc:Choice>
                <mc:Fallback>
                  <p:oleObj name="Equation" r:id="rId15" imgW="126835" imgH="139518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7483" y="2924175"/>
                          <a:ext cx="247650" cy="268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2"/>
          <p:cNvSpPr txBox="1">
            <a:spLocks noChangeArrowheads="1"/>
          </p:cNvSpPr>
          <p:nvPr/>
        </p:nvSpPr>
        <p:spPr bwMode="auto">
          <a:xfrm>
            <a:off x="2982685" y="108860"/>
            <a:ext cx="2873829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 Wavelength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84071"/>
              </p:ext>
            </p:extLst>
          </p:nvPr>
        </p:nvGraphicFramePr>
        <p:xfrm>
          <a:off x="396875" y="2814480"/>
          <a:ext cx="6823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4" imgW="4178160" imgH="457200" progId="Equation.DSMT4">
                  <p:embed/>
                </p:oleObj>
              </mc:Choice>
              <mc:Fallback>
                <p:oleObj name="Equation" r:id="rId4" imgW="4178160" imgH="457200" progId="Equation.DSMT4">
                  <p:embed/>
                  <p:pic>
                    <p:nvPicPr>
                      <p:cNvPr id="0" name="Picture 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814480"/>
                        <a:ext cx="68230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446262"/>
              </p:ext>
            </p:extLst>
          </p:nvPr>
        </p:nvGraphicFramePr>
        <p:xfrm>
          <a:off x="1733987" y="4421487"/>
          <a:ext cx="21542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6" imgW="1066680" imgH="457200" progId="Equation.DSMT4">
                  <p:embed/>
                </p:oleObj>
              </mc:Choice>
              <mc:Fallback>
                <p:oleObj name="Equation" r:id="rId6" imgW="1066680" imgH="457200" progId="Equation.DSMT4">
                  <p:embed/>
                  <p:pic>
                    <p:nvPicPr>
                      <p:cNvPr id="0" name="Picture 2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987" y="4421487"/>
                        <a:ext cx="2154238" cy="927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311943" y="845333"/>
            <a:ext cx="77701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our previous discussion on wavelength for transmission lines, we know that </a:t>
            </a:r>
          </a:p>
        </p:txBody>
      </p:sp>
      <p:sp>
        <p:nvSpPr>
          <p:cNvPr id="13323" name="TextBox 11"/>
          <p:cNvSpPr txBox="1">
            <a:spLocks noChangeArrowheads="1"/>
          </p:cNvSpPr>
          <p:nvPr/>
        </p:nvSpPr>
        <p:spPr bwMode="auto">
          <a:xfrm>
            <a:off x="836958" y="3937445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</a:t>
            </a:r>
          </a:p>
        </p:txBody>
      </p:sp>
      <p:sp>
        <p:nvSpPr>
          <p:cNvPr id="13324" name="TextBox 14"/>
          <p:cNvSpPr txBox="1">
            <a:spLocks noChangeArrowheads="1"/>
          </p:cNvSpPr>
          <p:nvPr/>
        </p:nvSpPr>
        <p:spPr bwMode="auto">
          <a:xfrm>
            <a:off x="904815" y="5809467"/>
            <a:ext cx="19062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free space: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33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967834"/>
              </p:ext>
            </p:extLst>
          </p:nvPr>
        </p:nvGraphicFramePr>
        <p:xfrm>
          <a:off x="2485772" y="1286754"/>
          <a:ext cx="89058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8" imgW="545760" imgH="419040" progId="Equation.DSMT4">
                  <p:embed/>
                </p:oleObj>
              </mc:Choice>
              <mc:Fallback>
                <p:oleObj name="Equation" r:id="rId8" imgW="545760" imgH="419040" progId="Equation.DSMT4">
                  <p:embed/>
                  <p:pic>
                    <p:nvPicPr>
                      <p:cNvPr id="0" name="Picture 2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772" y="1286754"/>
                        <a:ext cx="890587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346208" y="2292694"/>
            <a:ext cx="81467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for a plane wave in a lossless dielectric medium (letting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):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CAF50D4-A77C-C9D6-301F-13B3CF7E0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973295"/>
              </p:ext>
            </p:extLst>
          </p:nvPr>
        </p:nvGraphicFramePr>
        <p:xfrm>
          <a:off x="2958021" y="5844756"/>
          <a:ext cx="1085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10" imgW="609480" imgH="228600" progId="Equation.DSMT4">
                  <p:embed/>
                </p:oleObj>
              </mc:Choice>
              <mc:Fallback>
                <p:oleObj name="Equation" r:id="rId10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58021" y="5844756"/>
                        <a:ext cx="108585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832513" y="4694830"/>
            <a:ext cx="7601803" cy="19789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1273628" y="163290"/>
            <a:ext cx="656748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Summary (Lossless Case)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1176989" y="1292087"/>
          <a:ext cx="2235179" cy="2708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4" imgW="965200" imgH="1168400" progId="Equation.DSMT4">
                  <p:embed/>
                </p:oleObj>
              </mc:Choice>
              <mc:Fallback>
                <p:oleObj name="Equation" r:id="rId4" imgW="965200" imgH="1168400" progId="Equation.DSMT4">
                  <p:embed/>
                  <p:pic>
                    <p:nvPicPr>
                      <p:cNvPr id="0" name="Picture 4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989" y="1292087"/>
                        <a:ext cx="2235179" cy="270814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987706"/>
              </p:ext>
            </p:extLst>
          </p:nvPr>
        </p:nvGraphicFramePr>
        <p:xfrm>
          <a:off x="3541713" y="4865688"/>
          <a:ext cx="1698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6" imgW="1041120" imgH="457200" progId="Equation.DSMT4">
                  <p:embed/>
                </p:oleObj>
              </mc:Choice>
              <mc:Fallback>
                <p:oleObj name="Equation" r:id="rId6" imgW="1041120" imgH="457200" progId="Equation.DSMT4">
                  <p:embed/>
                  <p:pic>
                    <p:nvPicPr>
                      <p:cNvPr id="0" name="Picture 4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4865688"/>
                        <a:ext cx="1698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21927"/>
              </p:ext>
            </p:extLst>
          </p:nvPr>
        </p:nvGraphicFramePr>
        <p:xfrm>
          <a:off x="6066878" y="4893216"/>
          <a:ext cx="17414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8" imgW="1066680" imgH="457200" progId="Equation.DSMT4">
                  <p:embed/>
                </p:oleObj>
              </mc:Choice>
              <mc:Fallback>
                <p:oleObj name="Equation" r:id="rId8" imgW="1066680" imgH="457200" progId="Equation.DSMT4">
                  <p:embed/>
                  <p:pic>
                    <p:nvPicPr>
                      <p:cNvPr id="0" name="Picture 4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878" y="4893216"/>
                        <a:ext cx="17414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" name="Object 31"/>
          <p:cNvGraphicFramePr>
            <a:graphicFrameLocks noChangeAspect="1"/>
          </p:cNvGraphicFramePr>
          <p:nvPr/>
        </p:nvGraphicFramePr>
        <p:xfrm>
          <a:off x="1145176" y="4983364"/>
          <a:ext cx="12033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0" imgW="672808" imgH="253890" progId="Equation.DSMT4">
                  <p:embed/>
                </p:oleObj>
              </mc:Choice>
              <mc:Fallback>
                <p:oleObj name="Equation" r:id="rId10" imgW="672808" imgH="253890" progId="Equation.DSMT4">
                  <p:embed/>
                  <p:pic>
                    <p:nvPicPr>
                      <p:cNvPr id="0" name="Picture 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176" y="4983364"/>
                        <a:ext cx="12033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0"/>
          <p:cNvGraphicFramePr>
            <a:graphicFrameLocks noChangeAspect="1"/>
          </p:cNvGraphicFramePr>
          <p:nvPr/>
        </p:nvGraphicFramePr>
        <p:xfrm>
          <a:off x="2134832" y="5767880"/>
          <a:ext cx="1713837" cy="74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2" imgW="1104900" imgH="482600" progId="Equation.DSMT4">
                  <p:embed/>
                </p:oleObj>
              </mc:Choice>
              <mc:Fallback>
                <p:oleObj name="Equation" r:id="rId12" imgW="1104900" imgH="482600" progId="Equation.DSMT4">
                  <p:embed/>
                  <p:pic>
                    <p:nvPicPr>
                      <p:cNvPr id="0" name="Picture 4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832" y="5767880"/>
                        <a:ext cx="1713837" cy="74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4"/>
          <p:cNvGraphicFramePr>
            <a:graphicFrameLocks noChangeAspect="1"/>
          </p:cNvGraphicFramePr>
          <p:nvPr/>
        </p:nvGraphicFramePr>
        <p:xfrm>
          <a:off x="4772404" y="5790358"/>
          <a:ext cx="2815751" cy="77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14" imgW="1752600" imgH="482600" progId="Equation.DSMT4">
                  <p:embed/>
                </p:oleObj>
              </mc:Choice>
              <mc:Fallback>
                <p:oleObj name="Equation" r:id="rId14" imgW="1752600" imgH="482600" progId="Equation.DSMT4">
                  <p:embed/>
                  <p:pic>
                    <p:nvPicPr>
                      <p:cNvPr id="0" name="Picture 4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404" y="5790358"/>
                        <a:ext cx="2815751" cy="773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219374" y="1261660"/>
            <a:ext cx="2549875" cy="2393725"/>
            <a:chOff x="5219374" y="1261660"/>
            <a:chExt cx="2549875" cy="2393725"/>
          </a:xfrm>
        </p:grpSpPr>
        <p:sp>
          <p:nvSpPr>
            <p:cNvPr id="13" name="Line 82"/>
            <p:cNvSpPr>
              <a:spLocks noChangeShapeType="1"/>
            </p:cNvSpPr>
            <p:nvPr/>
          </p:nvSpPr>
          <p:spPr bwMode="auto">
            <a:xfrm flipV="1">
              <a:off x="6463200" y="2734181"/>
              <a:ext cx="9048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Line 86"/>
            <p:cNvSpPr>
              <a:spLocks noChangeShapeType="1"/>
            </p:cNvSpPr>
            <p:nvPr/>
          </p:nvSpPr>
          <p:spPr bwMode="auto">
            <a:xfrm flipH="1">
              <a:off x="5655163" y="2732593"/>
              <a:ext cx="808038" cy="609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Line 87"/>
            <p:cNvSpPr>
              <a:spLocks noChangeShapeType="1"/>
            </p:cNvSpPr>
            <p:nvPr/>
          </p:nvSpPr>
          <p:spPr bwMode="auto">
            <a:xfrm flipH="1" flipV="1">
              <a:off x="6451324" y="1661051"/>
              <a:ext cx="0" cy="1073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Line 91"/>
            <p:cNvSpPr>
              <a:spLocks noChangeShapeType="1"/>
            </p:cNvSpPr>
            <p:nvPr/>
          </p:nvSpPr>
          <p:spPr bwMode="auto">
            <a:xfrm flipH="1">
              <a:off x="5948850" y="2737356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Line 92"/>
            <p:cNvSpPr>
              <a:spLocks noChangeShapeType="1"/>
            </p:cNvSpPr>
            <p:nvPr/>
          </p:nvSpPr>
          <p:spPr bwMode="auto">
            <a:xfrm flipH="1">
              <a:off x="6196500" y="2731006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Line 93"/>
            <p:cNvSpPr>
              <a:spLocks noChangeShapeType="1"/>
            </p:cNvSpPr>
            <p:nvPr/>
          </p:nvSpPr>
          <p:spPr bwMode="auto">
            <a:xfrm flipH="1">
              <a:off x="5701200" y="2731006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Line 94"/>
            <p:cNvSpPr>
              <a:spLocks noChangeShapeType="1"/>
            </p:cNvSpPr>
            <p:nvPr/>
          </p:nvSpPr>
          <p:spPr bwMode="auto">
            <a:xfrm flipH="1">
              <a:off x="6463200" y="2740531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Line 97"/>
            <p:cNvSpPr>
              <a:spLocks noChangeShapeType="1"/>
            </p:cNvSpPr>
            <p:nvPr/>
          </p:nvSpPr>
          <p:spPr bwMode="auto">
            <a:xfrm flipH="1">
              <a:off x="5447199" y="2727831"/>
              <a:ext cx="511176" cy="381000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AutoShape 105"/>
            <p:cNvSpPr>
              <a:spLocks noChangeArrowheads="1"/>
            </p:cNvSpPr>
            <p:nvPr/>
          </p:nvSpPr>
          <p:spPr bwMode="auto">
            <a:xfrm rot="16200000">
              <a:off x="6102838" y="2181731"/>
              <a:ext cx="703262" cy="1698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D6009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219374" y="2991087"/>
              <a:ext cx="1888176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454901" y="2834729"/>
              <a:ext cx="1888176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" name="Object 5"/>
            <p:cNvGraphicFramePr>
              <a:graphicFrameLocks noChangeAspect="1"/>
            </p:cNvGraphicFramePr>
            <p:nvPr/>
          </p:nvGraphicFramePr>
          <p:xfrm>
            <a:off x="6135257" y="3209976"/>
            <a:ext cx="273050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0" name="Equation" r:id="rId16" imgW="152334" imgH="190417" progId="Equation.DSMT4">
                    <p:embed/>
                  </p:oleObj>
                </mc:Choice>
                <mc:Fallback>
                  <p:oleObj name="Equation" r:id="rId16" imgW="152334" imgH="190417" progId="Equation.DSMT4">
                    <p:embed/>
                    <p:pic>
                      <p:nvPicPr>
                        <p:cNvPr id="0" name="Picture 4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5257" y="3209976"/>
                          <a:ext cx="273050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6" name="Object 5"/>
            <p:cNvGraphicFramePr>
              <a:graphicFrameLocks noChangeAspect="1"/>
            </p:cNvGraphicFramePr>
            <p:nvPr/>
          </p:nvGraphicFramePr>
          <p:xfrm>
            <a:off x="7202738" y="3002695"/>
            <a:ext cx="31908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1" name="Equation" r:id="rId18" imgW="177646" imgH="190335" progId="Equation.DSMT4">
                    <p:embed/>
                  </p:oleObj>
                </mc:Choice>
                <mc:Fallback>
                  <p:oleObj name="Equation" r:id="rId18" imgW="177646" imgH="190335" progId="Equation.DSMT4">
                    <p:embed/>
                    <p:pic>
                      <p:nvPicPr>
                        <p:cNvPr id="0" name="Picture 4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2738" y="3002695"/>
                          <a:ext cx="319087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7" name="Object 5"/>
            <p:cNvGraphicFramePr>
              <a:graphicFrameLocks noChangeAspect="1"/>
            </p:cNvGraphicFramePr>
            <p:nvPr/>
          </p:nvGraphicFramePr>
          <p:xfrm>
            <a:off x="5319056" y="3406147"/>
            <a:ext cx="227012" cy="249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2" name="Equation" r:id="rId20" imgW="126835" imgH="139518" progId="Equation.DSMT4">
                    <p:embed/>
                  </p:oleObj>
                </mc:Choice>
                <mc:Fallback>
                  <p:oleObj name="Equation" r:id="rId20" imgW="126835" imgH="139518" progId="Equation.DSMT4">
                    <p:embed/>
                    <p:pic>
                      <p:nvPicPr>
                        <p:cNvPr id="0" name="Picture 4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9056" y="3406147"/>
                          <a:ext cx="227012" cy="249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8" name="Object 5"/>
            <p:cNvGraphicFramePr>
              <a:graphicFrameLocks noChangeAspect="1"/>
            </p:cNvGraphicFramePr>
            <p:nvPr/>
          </p:nvGraphicFramePr>
          <p:xfrm>
            <a:off x="7518424" y="2588810"/>
            <a:ext cx="25082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3" name="Equation" r:id="rId22" imgW="139579" imgH="164957" progId="Equation.DSMT4">
                    <p:embed/>
                  </p:oleObj>
                </mc:Choice>
                <mc:Fallback>
                  <p:oleObj name="Equation" r:id="rId22" imgW="139579" imgH="164957" progId="Equation.DSMT4">
                    <p:embed/>
                    <p:pic>
                      <p:nvPicPr>
                        <p:cNvPr id="0" name="Picture 4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8424" y="2588810"/>
                          <a:ext cx="250825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9" name="Object 5"/>
            <p:cNvGraphicFramePr>
              <a:graphicFrameLocks noChangeAspect="1"/>
            </p:cNvGraphicFramePr>
            <p:nvPr/>
          </p:nvGraphicFramePr>
          <p:xfrm>
            <a:off x="6343674" y="1261660"/>
            <a:ext cx="206375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4" name="Equation" r:id="rId24" imgW="114102" imgH="126780" progId="Equation.DSMT4">
                    <p:embed/>
                  </p:oleObj>
                </mc:Choice>
                <mc:Fallback>
                  <p:oleObj name="Equation" r:id="rId24" imgW="114102" imgH="126780" progId="Equation.DSMT4">
                    <p:embed/>
                    <p:pic>
                      <p:nvPicPr>
                        <p:cNvPr id="0" name="Picture 4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3674" y="1261660"/>
                          <a:ext cx="206375" cy="225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3" name="Object 17"/>
            <p:cNvGraphicFramePr>
              <a:graphicFrameLocks noChangeAspect="1"/>
            </p:cNvGraphicFramePr>
            <p:nvPr/>
          </p:nvGraphicFramePr>
          <p:xfrm>
            <a:off x="6742113" y="1793875"/>
            <a:ext cx="2508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5" name="Equation" r:id="rId26" imgW="139639" imgH="203112" progId="Equation.DSMT4">
                    <p:embed/>
                  </p:oleObj>
                </mc:Choice>
                <mc:Fallback>
                  <p:oleObj name="Equation" r:id="rId26" imgW="139639" imgH="203112" progId="Equation.DSMT4">
                    <p:embed/>
                    <p:pic>
                      <p:nvPicPr>
                        <p:cNvPr id="0" name="Picture 4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2113" y="1793875"/>
                          <a:ext cx="2508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  <a:gs pos="100000">
              <a:schemeClr val="bg1">
                <a:lumMod val="6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2"/>
          <p:cNvSpPr txBox="1">
            <a:spLocks noChangeArrowheads="1"/>
          </p:cNvSpPr>
          <p:nvPr/>
        </p:nvSpPr>
        <p:spPr bwMode="auto">
          <a:xfrm>
            <a:off x="2536377" y="108860"/>
            <a:ext cx="399256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 Lossy Medium</a:t>
            </a:r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2002745" y="1389063"/>
          <a:ext cx="24701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2745" y="1389063"/>
                        <a:ext cx="24701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5271"/>
              </p:ext>
            </p:extLst>
          </p:nvPr>
        </p:nvGraphicFramePr>
        <p:xfrm>
          <a:off x="3424788" y="2679856"/>
          <a:ext cx="10255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6" imgW="508000" imgH="190500" progId="Equation.DSMT4">
                  <p:embed/>
                </p:oleObj>
              </mc:Choice>
              <mc:Fallback>
                <p:oleObj name="Equation" r:id="rId6" imgW="508000" imgH="190500" progId="Equation.DSMT4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788" y="2679856"/>
                        <a:ext cx="102552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Box 31"/>
          <p:cNvSpPr txBox="1">
            <a:spLocks noChangeArrowheads="1"/>
          </p:cNvSpPr>
          <p:nvPr/>
        </p:nvSpPr>
        <p:spPr bwMode="auto">
          <a:xfrm>
            <a:off x="747713" y="791483"/>
            <a:ext cx="3671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Return to Maxwell’s equations: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859971" y="2614613"/>
            <a:ext cx="27150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Assume Ohm’s law:</a:t>
            </a: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2769903" y="3742439"/>
          <a:ext cx="27622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8" imgW="1320227" imgH="482391" progId="Equation.DSMT4">
                  <p:embed/>
                </p:oleObj>
              </mc:Choice>
              <mc:Fallback>
                <p:oleObj name="Equation" r:id="rId8" imgW="1320227" imgH="482391" progId="Equation.DSMT4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903" y="3742439"/>
                        <a:ext cx="27622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798513" y="3413125"/>
            <a:ext cx="21907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Ampere’s law: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12758" y="4937125"/>
            <a:ext cx="88947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We define an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effective (complex) permittivity </a:t>
            </a:r>
            <a:r>
              <a:rPr lang="en-US" sz="2000" i="1" dirty="0">
                <a:sym typeface="Symbol" pitchFamily="18" charset="2"/>
              </a:rPr>
              <a:t></a:t>
            </a:r>
            <a:r>
              <a:rPr lang="en-US" sz="2000" i="1" baseline="-25000" dirty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dirty="0">
                <a:sym typeface="Symbol" pitchFamily="18" charset="2"/>
              </a:rPr>
              <a:t> that accounts for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conductivity</a:t>
            </a:r>
            <a:r>
              <a:rPr lang="en-US" sz="2000" dirty="0">
                <a:sym typeface="Symbol" pitchFamily="18" charset="2"/>
              </a:rPr>
              <a:t>:</a:t>
            </a:r>
          </a:p>
        </p:txBody>
      </p:sp>
      <p:graphicFrame>
        <p:nvGraphicFramePr>
          <p:cNvPr id="15365" name="Object 11"/>
          <p:cNvGraphicFramePr>
            <a:graphicFrameLocks noChangeAspect="1"/>
          </p:cNvGraphicFramePr>
          <p:nvPr/>
        </p:nvGraphicFramePr>
        <p:xfrm>
          <a:off x="2014538" y="5776913"/>
          <a:ext cx="20970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10" imgW="1002865" imgH="228501" progId="Equation.DSMT4">
                  <p:embed/>
                </p:oleObj>
              </mc:Choice>
              <mc:Fallback>
                <p:oleObj name="Equation" r:id="rId10" imgW="1002865" imgH="228501" progId="Equation.DSMT4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5776913"/>
                        <a:ext cx="2097087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934425"/>
              </p:ext>
            </p:extLst>
          </p:nvPr>
        </p:nvGraphicFramePr>
        <p:xfrm>
          <a:off x="5448300" y="5549900"/>
          <a:ext cx="19113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12" imgW="914400" imgH="431800" progId="Equation.DSMT4">
                  <p:embed/>
                </p:oleObj>
              </mc:Choice>
              <mc:Fallback>
                <p:oleObj name="Equation" r:id="rId12" imgW="914400" imgH="431800" progId="Equation.DSMT4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5549900"/>
                        <a:ext cx="1911350" cy="903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1905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ight Arrow 40"/>
          <p:cNvSpPr/>
          <p:nvPr/>
        </p:nvSpPr>
        <p:spPr>
          <a:xfrm>
            <a:off x="4494213" y="5899150"/>
            <a:ext cx="468312" cy="266700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841084" y="1182688"/>
            <a:ext cx="3114004" cy="2759075"/>
            <a:chOff x="5841084" y="1182688"/>
            <a:chExt cx="3114004" cy="2759075"/>
          </a:xfrm>
        </p:grpSpPr>
        <p:sp>
          <p:nvSpPr>
            <p:cNvPr id="42" name="Rectangle 41"/>
            <p:cNvSpPr/>
            <p:nvPr/>
          </p:nvSpPr>
          <p:spPr bwMode="auto">
            <a:xfrm>
              <a:off x="5841084" y="1739900"/>
              <a:ext cx="2519363" cy="1036638"/>
            </a:xfrm>
            <a:prstGeom prst="rect">
              <a:avLst/>
            </a:prstGeom>
            <a:blipFill>
              <a:blip r:embed="rId14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 flipV="1">
              <a:off x="6666584" y="1728788"/>
              <a:ext cx="868363" cy="1111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672934" y="1884363"/>
              <a:ext cx="484188" cy="793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6691984" y="2062163"/>
              <a:ext cx="257175" cy="476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Striped Right Arrow 53"/>
            <p:cNvSpPr/>
            <p:nvPr/>
          </p:nvSpPr>
          <p:spPr bwMode="auto">
            <a:xfrm rot="5400000">
              <a:off x="6621341" y="2291556"/>
              <a:ext cx="304800" cy="141287"/>
            </a:xfrm>
            <a:prstGeom prst="stripedRightArrow">
              <a:avLst/>
            </a:prstGeom>
            <a:solidFill>
              <a:srgbClr val="FF339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 bwMode="auto">
            <a:xfrm rot="16200000" flipH="1">
              <a:off x="6374485" y="3116262"/>
              <a:ext cx="81280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7819109" y="1741488"/>
              <a:ext cx="815975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 bwMode="auto">
            <a:xfrm>
              <a:off x="7265072" y="2192338"/>
              <a:ext cx="86433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cs typeface="Times New Roman" pitchFamily="18" charset="0"/>
                </a:rPr>
                <a:t>Ocean</a:t>
              </a:r>
            </a:p>
          </p:txBody>
        </p:sp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6866845" y="1182688"/>
            <a:ext cx="319087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1" name="Equation" r:id="rId15" imgW="152334" imgH="190417" progId="Equation.DSMT4">
                    <p:embed/>
                  </p:oleObj>
                </mc:Choice>
                <mc:Fallback>
                  <p:oleObj name="Equation" r:id="rId15" imgW="152334" imgH="190417" progId="Equation.DSMT4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6845" y="1182688"/>
                          <a:ext cx="319087" cy="398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8"/>
            <p:cNvGraphicFramePr>
              <a:graphicFrameLocks noChangeAspect="1"/>
            </p:cNvGraphicFramePr>
            <p:nvPr/>
          </p:nvGraphicFramePr>
          <p:xfrm>
            <a:off x="8689975" y="1594530"/>
            <a:ext cx="265113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2" name="Equation" r:id="rId17" imgW="126835" imgH="139518" progId="Equation.DSMT4">
                    <p:embed/>
                  </p:oleObj>
                </mc:Choice>
                <mc:Fallback>
                  <p:oleObj name="Equation" r:id="rId17" imgW="126835" imgH="139518" progId="Equation.DSMT4">
                    <p:embed/>
                    <p:pic>
                      <p:nvPicPr>
                        <p:cNvPr id="0" name="Picture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9975" y="1594530"/>
                          <a:ext cx="265113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8"/>
            <p:cNvGraphicFramePr>
              <a:graphicFrameLocks noChangeAspect="1"/>
            </p:cNvGraphicFramePr>
            <p:nvPr/>
          </p:nvGraphicFramePr>
          <p:xfrm>
            <a:off x="6667500" y="3675063"/>
            <a:ext cx="2381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3" name="Equation" r:id="rId19" imgW="114102" imgH="126780" progId="Equation.DSMT4">
                    <p:embed/>
                  </p:oleObj>
                </mc:Choice>
                <mc:Fallback>
                  <p:oleObj name="Equation" r:id="rId19" imgW="114102" imgH="126780" progId="Equation.DSMT4">
                    <p:embed/>
                    <p:pic>
                      <p:nvPicPr>
                        <p:cNvPr id="0" name="Picture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7500" y="3675063"/>
                          <a:ext cx="238125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1318659" y="5804036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Set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1702739" y="1374216"/>
          <a:ext cx="22304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4" imgW="1066800" imgH="457200" progId="Equation.DSMT4">
                  <p:embed/>
                </p:oleObj>
              </mc:Choice>
              <mc:Fallback>
                <p:oleObj name="Equation" r:id="rId4" imgW="1066800" imgH="4572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739" y="1374216"/>
                        <a:ext cx="22304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Box 31"/>
          <p:cNvSpPr txBox="1">
            <a:spLocks noChangeArrowheads="1"/>
          </p:cNvSpPr>
          <p:nvPr/>
        </p:nvSpPr>
        <p:spPr bwMode="auto">
          <a:xfrm>
            <a:off x="439705" y="778075"/>
            <a:ext cx="4169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Maxwell’s equations then become: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37151" y="3001896"/>
            <a:ext cx="84819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The lossy form is exactly the same as we have for the </a:t>
            </a:r>
            <a:r>
              <a:rPr lang="en-US" sz="2000" u="sng" kern="0" dirty="0">
                <a:solidFill>
                  <a:srgbClr val="0000FF"/>
                </a:solidFill>
                <a:sym typeface="Symbol" pitchFamily="18" charset="2"/>
              </a:rPr>
              <a:t>lossless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case, with</a:t>
            </a:r>
          </a:p>
        </p:txBody>
      </p:sp>
      <p:graphicFrame>
        <p:nvGraphicFramePr>
          <p:cNvPr id="16387" name="Object 12"/>
          <p:cNvGraphicFramePr>
            <a:graphicFrameLocks noChangeAspect="1"/>
          </p:cNvGraphicFramePr>
          <p:nvPr/>
        </p:nvGraphicFramePr>
        <p:xfrm>
          <a:off x="3575913" y="3573197"/>
          <a:ext cx="1158421" cy="57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913" y="3573197"/>
                        <a:ext cx="1158421" cy="57921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420333" y="4358134"/>
            <a:ext cx="4314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 for a lossy medium:</a:t>
            </a:r>
          </a:p>
        </p:txBody>
      </p:sp>
      <p:graphicFrame>
        <p:nvGraphicFramePr>
          <p:cNvPr id="1638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282762"/>
              </p:ext>
            </p:extLst>
          </p:nvPr>
        </p:nvGraphicFramePr>
        <p:xfrm>
          <a:off x="1863370" y="4942716"/>
          <a:ext cx="20097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8" imgW="952500" imgH="685800" progId="Equation.DSMT4">
                  <p:embed/>
                </p:oleObj>
              </mc:Choice>
              <mc:Fallback>
                <p:oleObj name="Equation" r:id="rId8" imgW="952500" imgH="68580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370" y="4942716"/>
                        <a:ext cx="20097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811120"/>
              </p:ext>
            </p:extLst>
          </p:nvPr>
        </p:nvGraphicFramePr>
        <p:xfrm>
          <a:off x="4663720" y="4946044"/>
          <a:ext cx="13128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10" imgW="723586" imgH="266584" progId="Equation.DSMT4">
                  <p:embed/>
                </p:oleObj>
              </mc:Choice>
              <mc:Fallback>
                <p:oleObj name="Equation" r:id="rId10" imgW="723586" imgH="266584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720" y="4946044"/>
                        <a:ext cx="13128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335777"/>
              </p:ext>
            </p:extLst>
          </p:nvPr>
        </p:nvGraphicFramePr>
        <p:xfrm>
          <a:off x="4720870" y="5593744"/>
          <a:ext cx="10128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12" imgW="558558" imgH="482391" progId="Equation.DSMT4">
                  <p:embed/>
                </p:oleObj>
              </mc:Choice>
              <mc:Fallback>
                <p:oleObj name="Equation" r:id="rId12" imgW="558558" imgH="482391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870" y="5593744"/>
                        <a:ext cx="10128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TextBox 18"/>
          <p:cNvSpPr txBox="1">
            <a:spLocks noChangeArrowheads="1"/>
          </p:cNvSpPr>
          <p:nvPr/>
        </p:nvSpPr>
        <p:spPr bwMode="auto">
          <a:xfrm>
            <a:off x="6171363" y="4990494"/>
            <a:ext cx="1309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(complex)</a:t>
            </a:r>
          </a:p>
        </p:txBody>
      </p:sp>
      <p:sp>
        <p:nvSpPr>
          <p:cNvPr id="16396" name="TextBox 19"/>
          <p:cNvSpPr txBox="1">
            <a:spLocks noChangeArrowheads="1"/>
          </p:cNvSpPr>
          <p:nvPr/>
        </p:nvSpPr>
        <p:spPr bwMode="auto">
          <a:xfrm>
            <a:off x="6013163" y="5828385"/>
            <a:ext cx="1309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(complex)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209807" y="54430"/>
            <a:ext cx="477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Lossy Medium (cont.)</a:t>
            </a:r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644231" y="1458645"/>
          <a:ext cx="2216170" cy="897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14" imgW="1066800" imgH="431800" progId="Equation.DSMT4">
                  <p:embed/>
                </p:oleObj>
              </mc:Choice>
              <mc:Fallback>
                <p:oleObj name="Equation" r:id="rId14" imgW="1066800" imgH="431800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4231" y="1458645"/>
                        <a:ext cx="2216170" cy="897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48564" y="240631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Lossy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5943" y="243358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Lossless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TextBox 31"/>
          <p:cNvSpPr txBox="1">
            <a:spLocks noChangeArrowheads="1"/>
          </p:cNvSpPr>
          <p:nvPr/>
        </p:nvSpPr>
        <p:spPr bwMode="auto">
          <a:xfrm>
            <a:off x="374270" y="91518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Examine the wavenumber:</a:t>
            </a: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2032555" y="4062583"/>
          <a:ext cx="1754690" cy="47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4" imgW="748975" imgH="203112" progId="Equation.DSMT4">
                  <p:embed/>
                </p:oleObj>
              </mc:Choice>
              <mc:Fallback>
                <p:oleObj name="Equation" r:id="rId4" imgW="748975" imgH="203112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555" y="4062583"/>
                        <a:ext cx="1754690" cy="47433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1296863" y="4864854"/>
          <a:ext cx="31369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6" imgW="1651000" imgH="241300" progId="Equation.DSMT4">
                  <p:embed/>
                </p:oleObj>
              </mc:Choice>
              <mc:Fallback>
                <p:oleObj name="Equation" r:id="rId6" imgW="1651000" imgH="241300" progId="Equation.DSMT4">
                  <p:embed/>
                  <p:pic>
                    <p:nvPicPr>
                      <p:cNvPr id="0" name="Picture 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863" y="4864854"/>
                        <a:ext cx="31369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772583" y="1868344"/>
            <a:ext cx="1551976" cy="1239837"/>
            <a:chOff x="998208" y="1915844"/>
            <a:chExt cx="1551976" cy="1239837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H="1">
              <a:off x="1730045" y="1915844"/>
              <a:ext cx="9525" cy="11096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998208" y="2454008"/>
              <a:ext cx="15519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val 11"/>
            <p:cNvSpPr>
              <a:spLocks noChangeArrowheads="1"/>
            </p:cNvSpPr>
            <p:nvPr/>
          </p:nvSpPr>
          <p:spPr bwMode="auto">
            <a:xfrm>
              <a:off x="2093583" y="274610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174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3558028"/>
                </p:ext>
              </p:extLst>
            </p:nvPr>
          </p:nvGraphicFramePr>
          <p:xfrm>
            <a:off x="2209471" y="2708486"/>
            <a:ext cx="323156" cy="447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9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471" y="2708486"/>
                          <a:ext cx="323156" cy="447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3128220" y="1883269"/>
            <a:ext cx="1607555" cy="1130300"/>
            <a:chOff x="3876345" y="1871394"/>
            <a:chExt cx="1607555" cy="1130300"/>
          </a:xfrm>
        </p:grpSpPr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4617708" y="1871394"/>
              <a:ext cx="0" cy="11096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>
              <a:off x="3876345" y="2409557"/>
              <a:ext cx="15732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15"/>
            <p:cNvSpPr>
              <a:spLocks noChangeArrowheads="1"/>
            </p:cNvSpPr>
            <p:nvPr/>
          </p:nvSpPr>
          <p:spPr bwMode="auto">
            <a:xfrm>
              <a:off x="5076495" y="2568307"/>
              <a:ext cx="88900" cy="889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17413" name="Object 12"/>
            <p:cNvGraphicFramePr>
              <a:graphicFrameLocks noChangeAspect="1"/>
            </p:cNvGraphicFramePr>
            <p:nvPr/>
          </p:nvGraphicFramePr>
          <p:xfrm>
            <a:off x="5237119" y="2657591"/>
            <a:ext cx="246781" cy="344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0" name="Equation" r:id="rId10" imgW="126725" imgH="177415" progId="Equation.DSMT4">
                    <p:embed/>
                  </p:oleObj>
                </mc:Choice>
                <mc:Fallback>
                  <p:oleObj name="Equation" r:id="rId10" imgW="126725" imgH="177415" progId="Equation.DSMT4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7119" y="2657591"/>
                          <a:ext cx="246781" cy="3441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033965"/>
              </p:ext>
            </p:extLst>
          </p:nvPr>
        </p:nvGraphicFramePr>
        <p:xfrm>
          <a:off x="3820370" y="880391"/>
          <a:ext cx="1437430" cy="53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12" imgW="723586" imgH="266584" progId="Equation.DSMT4">
                  <p:embed/>
                </p:oleObj>
              </mc:Choice>
              <mc:Fallback>
                <p:oleObj name="Equation" r:id="rId12" imgW="723586" imgH="266584" progId="Equation.DSMT4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0370" y="880391"/>
                        <a:ext cx="1437430" cy="53186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4"/>
          <p:cNvGraphicFramePr>
            <a:graphicFrameLocks noChangeAspect="1"/>
          </p:cNvGraphicFramePr>
          <p:nvPr/>
        </p:nvGraphicFramePr>
        <p:xfrm>
          <a:off x="5554148" y="829685"/>
          <a:ext cx="13922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14" imgW="914400" imgH="431800" progId="Equation.DSMT4">
                  <p:embed/>
                </p:oleObj>
              </mc:Choice>
              <mc:Fallback>
                <p:oleObj name="Equation" r:id="rId14" imgW="914400" imgH="431800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148" y="829685"/>
                        <a:ext cx="13922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5"/>
          <p:cNvGraphicFramePr>
            <a:graphicFrameLocks noChangeAspect="1"/>
          </p:cNvGraphicFramePr>
          <p:nvPr/>
        </p:nvGraphicFramePr>
        <p:xfrm>
          <a:off x="4450091" y="3348420"/>
          <a:ext cx="7397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16" imgW="418918" imgH="406224" progId="Equation.DSMT4">
                  <p:embed/>
                </p:oleObj>
              </mc:Choice>
              <mc:Fallback>
                <p:oleObj name="Equation" r:id="rId16" imgW="418918" imgH="406224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091" y="3348420"/>
                        <a:ext cx="7397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6" name="TextBox 34"/>
          <p:cNvSpPr txBox="1">
            <a:spLocks noChangeArrowheads="1"/>
          </p:cNvSpPr>
          <p:nvPr/>
        </p:nvSpPr>
        <p:spPr bwMode="auto">
          <a:xfrm>
            <a:off x="830365" y="4073635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17417" name="Object 16"/>
          <p:cNvGraphicFramePr>
            <a:graphicFrameLocks noChangeAspect="1"/>
          </p:cNvGraphicFramePr>
          <p:nvPr/>
        </p:nvGraphicFramePr>
        <p:xfrm>
          <a:off x="5522697" y="5768077"/>
          <a:ext cx="9350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8" imgW="520474" imgH="406224" progId="Equation.DSMT4">
                  <p:embed/>
                </p:oleObj>
              </mc:Choice>
              <mc:Fallback>
                <p:oleObj name="Equation" r:id="rId18" imgW="520474" imgH="406224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697" y="5768077"/>
                        <a:ext cx="935037" cy="727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TextBox 37"/>
          <p:cNvSpPr txBox="1">
            <a:spLocks noChangeArrowheads="1"/>
          </p:cNvSpPr>
          <p:nvPr/>
        </p:nvSpPr>
        <p:spPr bwMode="auto">
          <a:xfrm>
            <a:off x="2535425" y="5917303"/>
            <a:ext cx="28815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Compare with lossy TL: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23113" y="2146851"/>
            <a:ext cx="2663688" cy="1510749"/>
            <a:chOff x="5874026" y="2315816"/>
            <a:chExt cx="2663688" cy="1510749"/>
          </a:xfrm>
        </p:grpSpPr>
        <p:graphicFrame>
          <p:nvGraphicFramePr>
            <p:cNvPr id="2" name="Object 13"/>
            <p:cNvGraphicFramePr>
              <a:graphicFrameLocks noChangeAspect="1"/>
            </p:cNvGraphicFramePr>
            <p:nvPr/>
          </p:nvGraphicFramePr>
          <p:xfrm>
            <a:off x="6112013" y="3026016"/>
            <a:ext cx="2095500" cy="730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5" name="Equation" r:id="rId20" imgW="1511300" imgH="533400" progId="Equation.DSMT4">
                    <p:embed/>
                  </p:oleObj>
                </mc:Choice>
                <mc:Fallback>
                  <p:oleObj name="Equation" r:id="rId20" imgW="1511300" imgH="533400" progId="Equation.DSMT4">
                    <p:embed/>
                    <p:pic>
                      <p:nvPicPr>
                        <p:cNvPr id="0" name="Picture 3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2013" y="3026016"/>
                          <a:ext cx="2095500" cy="730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5916290" y="2374419"/>
              <a:ext cx="25670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Reminder about </a:t>
              </a:r>
            </a:p>
            <a:p>
              <a:pPr algn="ctr"/>
              <a:r>
                <a:rPr lang="en-US" sz="1600" dirty="0"/>
                <a:t>principal branch: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74026" y="2315816"/>
              <a:ext cx="2663688" cy="15107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2209807" y="54430"/>
            <a:ext cx="477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Lossy Medium (cont.)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17"/>
          <p:cNvGraphicFramePr>
            <a:graphicFrameLocks noChangeAspect="1"/>
          </p:cNvGraphicFramePr>
          <p:nvPr/>
        </p:nvGraphicFramePr>
        <p:xfrm>
          <a:off x="1032650" y="825780"/>
          <a:ext cx="2458687" cy="491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4" imgW="1269449" imgH="253890" progId="Equation.DSMT4">
                  <p:embed/>
                </p:oleObj>
              </mc:Choice>
              <mc:Fallback>
                <p:oleObj name="Equation" r:id="rId4" imgW="1269449" imgH="253890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650" y="825780"/>
                        <a:ext cx="2458687" cy="491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0" name="Group 33"/>
          <p:cNvGrpSpPr>
            <a:grpSpLocks/>
          </p:cNvGrpSpPr>
          <p:nvPr/>
        </p:nvGrpSpPr>
        <p:grpSpPr bwMode="auto">
          <a:xfrm>
            <a:off x="807522" y="1928610"/>
            <a:ext cx="7574477" cy="3570287"/>
            <a:chOff x="943362" y="1840803"/>
            <a:chExt cx="7442776" cy="3569398"/>
          </a:xfrm>
        </p:grpSpPr>
        <p:sp>
          <p:nvSpPr>
            <p:cNvPr id="18441" name="Rectangle 27"/>
            <p:cNvSpPr>
              <a:spLocks noChangeArrowheads="1"/>
            </p:cNvSpPr>
            <p:nvPr/>
          </p:nvSpPr>
          <p:spPr bwMode="auto">
            <a:xfrm>
              <a:off x="943362" y="1840803"/>
              <a:ext cx="7442776" cy="3540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42" name="Line 28"/>
            <p:cNvSpPr>
              <a:spLocks noChangeShapeType="1"/>
            </p:cNvSpPr>
            <p:nvPr/>
          </p:nvSpPr>
          <p:spPr bwMode="auto">
            <a:xfrm flipV="1">
              <a:off x="2214563" y="2627313"/>
              <a:ext cx="0" cy="2782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3" name="Line 29"/>
            <p:cNvSpPr>
              <a:spLocks noChangeShapeType="1"/>
            </p:cNvSpPr>
            <p:nvPr/>
          </p:nvSpPr>
          <p:spPr bwMode="auto">
            <a:xfrm flipV="1">
              <a:off x="2203450" y="4084638"/>
              <a:ext cx="57213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4" name="Line 30"/>
            <p:cNvSpPr>
              <a:spLocks noChangeShapeType="1"/>
            </p:cNvSpPr>
            <p:nvPr/>
          </p:nvSpPr>
          <p:spPr bwMode="auto">
            <a:xfrm flipH="1">
              <a:off x="4029075" y="2581275"/>
              <a:ext cx="12700" cy="1519238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4953303"/>
                </p:ext>
              </p:extLst>
            </p:nvPr>
          </p:nvGraphicFramePr>
          <p:xfrm>
            <a:off x="2903100" y="2569487"/>
            <a:ext cx="319778" cy="436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2" name="Equation" r:id="rId6" imgW="177480" imgH="241200" progId="Equation.DSMT4">
                    <p:embed/>
                  </p:oleObj>
                </mc:Choice>
                <mc:Fallback>
                  <p:oleObj name="Equation" r:id="rId6" imgW="177480" imgH="241200" progId="Equation.DSMT4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3100" y="2569487"/>
                          <a:ext cx="319778" cy="436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12"/>
            <p:cNvGraphicFramePr>
              <a:graphicFrameLocks noChangeAspect="1"/>
            </p:cNvGraphicFramePr>
            <p:nvPr/>
          </p:nvGraphicFramePr>
          <p:xfrm>
            <a:off x="8042954" y="3938532"/>
            <a:ext cx="276225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3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2954" y="3938532"/>
                          <a:ext cx="276225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5" name="Line 34"/>
            <p:cNvSpPr>
              <a:spLocks noChangeShapeType="1"/>
            </p:cNvSpPr>
            <p:nvPr/>
          </p:nvSpPr>
          <p:spPr bwMode="auto">
            <a:xfrm>
              <a:off x="3279775" y="2790825"/>
              <a:ext cx="762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Line 35"/>
            <p:cNvSpPr>
              <a:spLocks noChangeShapeType="1"/>
            </p:cNvSpPr>
            <p:nvPr/>
          </p:nvSpPr>
          <p:spPr bwMode="auto">
            <a:xfrm flipH="1">
              <a:off x="2219325" y="2784475"/>
              <a:ext cx="6826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Freeform 36"/>
            <p:cNvSpPr>
              <a:spLocks/>
            </p:cNvSpPr>
            <p:nvPr/>
          </p:nvSpPr>
          <p:spPr bwMode="auto">
            <a:xfrm>
              <a:off x="2203450" y="3024188"/>
              <a:ext cx="4070350" cy="950913"/>
            </a:xfrm>
            <a:custGeom>
              <a:avLst/>
              <a:gdLst>
                <a:gd name="T0" fmla="*/ 0 w 2564"/>
                <a:gd name="T1" fmla="*/ 0 h 599"/>
                <a:gd name="T2" fmla="*/ 2147483647 w 2564"/>
                <a:gd name="T3" fmla="*/ 2147483647 h 599"/>
                <a:gd name="T4" fmla="*/ 2147483647 w 2564"/>
                <a:gd name="T5" fmla="*/ 2147483647 h 599"/>
                <a:gd name="T6" fmla="*/ 2147483647 w 2564"/>
                <a:gd name="T7" fmla="*/ 2147483647 h 599"/>
                <a:gd name="T8" fmla="*/ 2147483647 w 2564"/>
                <a:gd name="T9" fmla="*/ 2147483647 h 599"/>
                <a:gd name="T10" fmla="*/ 2147483647 w 2564"/>
                <a:gd name="T11" fmla="*/ 2147483647 h 599"/>
                <a:gd name="T12" fmla="*/ 2147483647 w 2564"/>
                <a:gd name="T13" fmla="*/ 2147483647 h 599"/>
                <a:gd name="T14" fmla="*/ 2147483647 w 2564"/>
                <a:gd name="T15" fmla="*/ 2147483647 h 59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64"/>
                <a:gd name="T25" fmla="*/ 0 h 599"/>
                <a:gd name="T26" fmla="*/ 2564 w 2564"/>
                <a:gd name="T27" fmla="*/ 599 h 59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64" h="599">
                  <a:moveTo>
                    <a:pt x="0" y="0"/>
                  </a:moveTo>
                  <a:cubicBezTo>
                    <a:pt x="49" y="24"/>
                    <a:pt x="98" y="48"/>
                    <a:pt x="166" y="79"/>
                  </a:cubicBezTo>
                  <a:cubicBezTo>
                    <a:pt x="234" y="110"/>
                    <a:pt x="289" y="143"/>
                    <a:pt x="411" y="184"/>
                  </a:cubicBezTo>
                  <a:cubicBezTo>
                    <a:pt x="533" y="225"/>
                    <a:pt x="751" y="285"/>
                    <a:pt x="899" y="323"/>
                  </a:cubicBezTo>
                  <a:cubicBezTo>
                    <a:pt x="1047" y="361"/>
                    <a:pt x="1166" y="382"/>
                    <a:pt x="1301" y="411"/>
                  </a:cubicBezTo>
                  <a:cubicBezTo>
                    <a:pt x="1436" y="440"/>
                    <a:pt x="1551" y="469"/>
                    <a:pt x="1708" y="495"/>
                  </a:cubicBezTo>
                  <a:cubicBezTo>
                    <a:pt x="1865" y="521"/>
                    <a:pt x="2101" y="550"/>
                    <a:pt x="2244" y="567"/>
                  </a:cubicBezTo>
                  <a:cubicBezTo>
                    <a:pt x="2387" y="584"/>
                    <a:pt x="2497" y="592"/>
                    <a:pt x="2564" y="599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8" name="Object 13"/>
            <p:cNvGraphicFramePr>
              <a:graphicFrameLocks noChangeAspect="1"/>
            </p:cNvGraphicFramePr>
            <p:nvPr/>
          </p:nvGraphicFramePr>
          <p:xfrm>
            <a:off x="4292445" y="3059699"/>
            <a:ext cx="954087" cy="465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4" name="Equation" r:id="rId10" imgW="520474" imgH="253890" progId="Equation.DSMT4">
                    <p:embed/>
                  </p:oleObj>
                </mc:Choice>
                <mc:Fallback>
                  <p:oleObj name="Equation" r:id="rId10" imgW="520474" imgH="253890" progId="Equation.DSMT4">
                    <p:embed/>
                    <p:pic>
                      <p:nvPicPr>
                        <p:cNvPr id="0" name="Picture 3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2445" y="3059699"/>
                          <a:ext cx="954087" cy="465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8" name="Freeform 38"/>
            <p:cNvSpPr>
              <a:spLocks/>
            </p:cNvSpPr>
            <p:nvPr/>
          </p:nvSpPr>
          <p:spPr bwMode="auto">
            <a:xfrm>
              <a:off x="2230438" y="2992438"/>
              <a:ext cx="4741863" cy="1784350"/>
            </a:xfrm>
            <a:custGeom>
              <a:avLst/>
              <a:gdLst>
                <a:gd name="T0" fmla="*/ 0 w 2987"/>
                <a:gd name="T1" fmla="*/ 2147483647 h 1124"/>
                <a:gd name="T2" fmla="*/ 2147483647 w 2987"/>
                <a:gd name="T3" fmla="*/ 2147483647 h 1124"/>
                <a:gd name="T4" fmla="*/ 2147483647 w 2987"/>
                <a:gd name="T5" fmla="*/ 2147483647 h 1124"/>
                <a:gd name="T6" fmla="*/ 2147483647 w 2987"/>
                <a:gd name="T7" fmla="*/ 2147483647 h 1124"/>
                <a:gd name="T8" fmla="*/ 2147483647 w 2987"/>
                <a:gd name="T9" fmla="*/ 2147483647 h 1124"/>
                <a:gd name="T10" fmla="*/ 2147483647 w 2987"/>
                <a:gd name="T11" fmla="*/ 2147483647 h 1124"/>
                <a:gd name="T12" fmla="*/ 2147483647 w 2987"/>
                <a:gd name="T13" fmla="*/ 2147483647 h 1124"/>
                <a:gd name="T14" fmla="*/ 2147483647 w 2987"/>
                <a:gd name="T15" fmla="*/ 2147483647 h 1124"/>
                <a:gd name="T16" fmla="*/ 2147483647 w 2987"/>
                <a:gd name="T17" fmla="*/ 2147483647 h 11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87"/>
                <a:gd name="T28" fmla="*/ 0 h 1124"/>
                <a:gd name="T29" fmla="*/ 2987 w 2987"/>
                <a:gd name="T30" fmla="*/ 1124 h 11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87" h="1124">
                  <a:moveTo>
                    <a:pt x="0" y="37"/>
                  </a:moveTo>
                  <a:cubicBezTo>
                    <a:pt x="24" y="58"/>
                    <a:pt x="59" y="0"/>
                    <a:pt x="149" y="174"/>
                  </a:cubicBezTo>
                  <a:cubicBezTo>
                    <a:pt x="239" y="348"/>
                    <a:pt x="378" y="1042"/>
                    <a:pt x="539" y="1083"/>
                  </a:cubicBezTo>
                  <a:cubicBezTo>
                    <a:pt x="700" y="1124"/>
                    <a:pt x="940" y="467"/>
                    <a:pt x="1115" y="419"/>
                  </a:cubicBezTo>
                  <a:cubicBezTo>
                    <a:pt x="1290" y="371"/>
                    <a:pt x="1438" y="751"/>
                    <a:pt x="1587" y="795"/>
                  </a:cubicBezTo>
                  <a:cubicBezTo>
                    <a:pt x="1736" y="839"/>
                    <a:pt x="1890" y="712"/>
                    <a:pt x="2011" y="683"/>
                  </a:cubicBezTo>
                  <a:cubicBezTo>
                    <a:pt x="2132" y="654"/>
                    <a:pt x="2207" y="612"/>
                    <a:pt x="2315" y="619"/>
                  </a:cubicBezTo>
                  <a:cubicBezTo>
                    <a:pt x="2423" y="626"/>
                    <a:pt x="2547" y="711"/>
                    <a:pt x="2659" y="723"/>
                  </a:cubicBezTo>
                  <a:cubicBezTo>
                    <a:pt x="2771" y="735"/>
                    <a:pt x="2919" y="698"/>
                    <a:pt x="2987" y="691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84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70198"/>
              </p:ext>
            </p:extLst>
          </p:nvPr>
        </p:nvGraphicFramePr>
        <p:xfrm>
          <a:off x="3956050" y="5711825"/>
          <a:ext cx="12684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12" imgW="545760" imgH="393480" progId="Equation.DSMT4">
                  <p:embed/>
                </p:oleObj>
              </mc:Choice>
              <mc:Fallback>
                <p:oleObj name="Equation" r:id="rId12" imgW="545760" imgH="393480" progId="Equation.DSMT4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5711825"/>
                        <a:ext cx="1268413" cy="914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1020763" y="2952088"/>
          <a:ext cx="8572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Equation" r:id="rId14" imgW="507780" imgH="253890" progId="Equation.DSMT4">
                  <p:embed/>
                </p:oleObj>
              </mc:Choice>
              <mc:Fallback>
                <p:oleObj name="Equation" r:id="rId14" imgW="507780" imgH="253890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2952088"/>
                        <a:ext cx="8572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4765675" y="831850"/>
          <a:ext cx="388461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Equation" r:id="rId16" imgW="2197100" imgH="254000" progId="Equation.DSMT4">
                  <p:embed/>
                </p:oleObj>
              </mc:Choice>
              <mc:Fallback>
                <p:oleObj name="Equation" r:id="rId16" imgW="2197100" imgH="254000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831850"/>
                        <a:ext cx="3884613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ight Arrow 19"/>
          <p:cNvSpPr/>
          <p:nvPr/>
        </p:nvSpPr>
        <p:spPr>
          <a:xfrm>
            <a:off x="3859483" y="914400"/>
            <a:ext cx="486888" cy="249382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5714794" y="2463179"/>
          <a:ext cx="5603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18" imgW="317087" imgH="177569" progId="Equation.DSMT4">
                  <p:embed/>
                </p:oleObj>
              </mc:Choice>
              <mc:Fallback>
                <p:oleObj name="Equation" r:id="rId18" imgW="317087" imgH="177569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94" y="2463179"/>
                        <a:ext cx="560388" cy="314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162175" y="1330325"/>
          <a:ext cx="11652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20" imgW="761669" imgH="253890" progId="Equation.DSMT4">
                  <p:embed/>
                </p:oleObj>
              </mc:Choice>
              <mc:Fallback>
                <p:oleObj name="Equation" r:id="rId20" imgW="761669" imgH="253890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330325"/>
                        <a:ext cx="11652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209807" y="54430"/>
            <a:ext cx="477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Lossy Medium (cont.)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932706"/>
              </p:ext>
            </p:extLst>
          </p:nvPr>
        </p:nvGraphicFramePr>
        <p:xfrm>
          <a:off x="3798888" y="5784850"/>
          <a:ext cx="1670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4" imgW="647640" imgH="241200" progId="Equation.DSMT4">
                  <p:embed/>
                </p:oleObj>
              </mc:Choice>
              <mc:Fallback>
                <p:oleObj name="Equation" r:id="rId4" imgW="647640" imgH="241200" progId="Equation.DSMT4">
                  <p:embed/>
                  <p:pic>
                    <p:nvPicPr>
                      <p:cNvPr id="0" name="Picture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5784850"/>
                        <a:ext cx="1670050" cy="5159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2190750" y="4824413"/>
            <a:ext cx="4692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FF0033"/>
                </a:solidFill>
              </a:rPr>
              <a:t>The “depth of penetration” </a:t>
            </a:r>
            <a:r>
              <a:rPr lang="en-US" sz="2400" i="1" kern="0" dirty="0">
                <a:solidFill>
                  <a:srgbClr val="FF0033"/>
                </a:solidFill>
                <a:latin typeface="Times New Roman" pitchFamily="18" charset="0"/>
              </a:rPr>
              <a:t>d</a:t>
            </a:r>
            <a:r>
              <a:rPr lang="en-US" sz="2400" i="1" kern="0" baseline="-25000" dirty="0">
                <a:solidFill>
                  <a:srgbClr val="FF0033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kern="0" dirty="0">
                <a:solidFill>
                  <a:srgbClr val="FF0033"/>
                </a:solidFill>
              </a:rPr>
              <a:t> </a:t>
            </a:r>
            <a:r>
              <a:rPr lang="en-US" sz="2000" kern="0" dirty="0">
                <a:solidFill>
                  <a:srgbClr val="FF0033"/>
                </a:solidFill>
              </a:rPr>
              <a:t>is defined.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1806575" y="2252663"/>
            <a:ext cx="5654675" cy="2425700"/>
          </a:xfrm>
          <a:prstGeom prst="rect">
            <a:avLst/>
          </a:prstGeom>
          <a:solidFill>
            <a:srgbClr val="CC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 flipH="1" flipV="1">
            <a:off x="3317875" y="2576513"/>
            <a:ext cx="3175" cy="1747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>
            <a:off x="3311525" y="3986213"/>
            <a:ext cx="328136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9460" name="Object 18"/>
          <p:cNvGraphicFramePr>
            <a:graphicFrameLocks noChangeAspect="1"/>
          </p:cNvGraphicFramePr>
          <p:nvPr/>
        </p:nvGraphicFramePr>
        <p:xfrm>
          <a:off x="4152900" y="2962275"/>
          <a:ext cx="781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6" imgW="291973" imgH="203112" progId="Equation.DSMT4">
                  <p:embed/>
                </p:oleObj>
              </mc:Choice>
              <mc:Fallback>
                <p:oleObj name="Equation" r:id="rId6" imgW="291973" imgH="203112" progId="Equation.DSMT4">
                  <p:embed/>
                  <p:pic>
                    <p:nvPicPr>
                      <p:cNvPr id="0" name="Picture 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2962275"/>
                        <a:ext cx="7810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9"/>
          <p:cNvGraphicFramePr>
            <a:graphicFrameLocks noChangeAspect="1"/>
          </p:cNvGraphicFramePr>
          <p:nvPr/>
        </p:nvGraphicFramePr>
        <p:xfrm>
          <a:off x="6677025" y="3870325"/>
          <a:ext cx="31432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8" imgW="126725" imgH="126725" progId="Equation.DSMT4">
                  <p:embed/>
                </p:oleObj>
              </mc:Choice>
              <mc:Fallback>
                <p:oleObj name="Equation" r:id="rId8" imgW="126725" imgH="126725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3870325"/>
                        <a:ext cx="314325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20"/>
          <p:cNvGraphicFramePr>
            <a:graphicFrameLocks noChangeAspect="1"/>
          </p:cNvGraphicFramePr>
          <p:nvPr/>
        </p:nvGraphicFramePr>
        <p:xfrm>
          <a:off x="2060330" y="2578929"/>
          <a:ext cx="7429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10" imgW="469900" imgH="279400" progId="Equation.DSMT4">
                  <p:embed/>
                </p:oleObj>
              </mc:Choice>
              <mc:Fallback>
                <p:oleObj name="Equation" r:id="rId10" imgW="469900" imgH="279400" progId="Equation.DSMT4">
                  <p:embed/>
                  <p:pic>
                    <p:nvPicPr>
                      <p:cNvPr id="0" name="Picture 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330" y="2578929"/>
                        <a:ext cx="7429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Line 21"/>
          <p:cNvSpPr>
            <a:spLocks noChangeShapeType="1"/>
          </p:cNvSpPr>
          <p:nvPr/>
        </p:nvSpPr>
        <p:spPr bwMode="auto">
          <a:xfrm flipV="1">
            <a:off x="3327400" y="3589338"/>
            <a:ext cx="82867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9" name="Freeform 22"/>
          <p:cNvSpPr>
            <a:spLocks/>
          </p:cNvSpPr>
          <p:nvPr/>
        </p:nvSpPr>
        <p:spPr bwMode="auto">
          <a:xfrm flipV="1">
            <a:off x="3317875" y="2732088"/>
            <a:ext cx="3005138" cy="1219200"/>
          </a:xfrm>
          <a:custGeom>
            <a:avLst/>
            <a:gdLst/>
            <a:ahLst/>
            <a:cxnLst>
              <a:cxn ang="0">
                <a:pos x="1086" y="0"/>
              </a:cxn>
              <a:cxn ang="0">
                <a:pos x="549" y="36"/>
              </a:cxn>
              <a:cxn ang="0">
                <a:pos x="201" y="186"/>
              </a:cxn>
              <a:cxn ang="0">
                <a:pos x="0" y="414"/>
              </a:cxn>
            </a:cxnLst>
            <a:rect l="0" t="0" r="r" b="b"/>
            <a:pathLst>
              <a:path w="1086" h="414">
                <a:moveTo>
                  <a:pt x="1086" y="0"/>
                </a:moveTo>
                <a:cubicBezTo>
                  <a:pt x="997" y="5"/>
                  <a:pt x="696" y="5"/>
                  <a:pt x="549" y="36"/>
                </a:cubicBezTo>
                <a:cubicBezTo>
                  <a:pt x="402" y="67"/>
                  <a:pt x="292" y="123"/>
                  <a:pt x="201" y="186"/>
                </a:cubicBezTo>
                <a:cubicBezTo>
                  <a:pt x="110" y="249"/>
                  <a:pt x="42" y="367"/>
                  <a:pt x="0" y="414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9463" name="Object 21"/>
          <p:cNvGraphicFramePr>
            <a:graphicFrameLocks noChangeAspect="1"/>
          </p:cNvGraphicFramePr>
          <p:nvPr/>
        </p:nvGraphicFramePr>
        <p:xfrm>
          <a:off x="3081338" y="2576513"/>
          <a:ext cx="13811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12" imgW="88707" imgH="164742" progId="Equation.DSMT4">
                  <p:embed/>
                </p:oleObj>
              </mc:Choice>
              <mc:Fallback>
                <p:oleObj name="Equation" r:id="rId12" imgW="88707" imgH="164742" progId="Equation.DSMT4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2576513"/>
                        <a:ext cx="13811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25"/>
          <p:cNvSpPr>
            <a:spLocks noChangeShapeType="1"/>
          </p:cNvSpPr>
          <p:nvPr/>
        </p:nvSpPr>
        <p:spPr bwMode="auto">
          <a:xfrm flipV="1">
            <a:off x="4151313" y="3598863"/>
            <a:ext cx="0" cy="38576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9464" name="Object 23"/>
          <p:cNvGraphicFramePr>
            <a:graphicFrameLocks noChangeAspect="1"/>
          </p:cNvGraphicFramePr>
          <p:nvPr/>
        </p:nvGraphicFramePr>
        <p:xfrm>
          <a:off x="2134011" y="3408254"/>
          <a:ext cx="102393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14" imgW="647419" imgH="203112" progId="Equation.DSMT4">
                  <p:embed/>
                </p:oleObj>
              </mc:Choice>
              <mc:Fallback>
                <p:oleObj name="Equation" r:id="rId14" imgW="647419" imgH="203112" progId="Equation.DSMT4">
                  <p:embed/>
                  <p:pic>
                    <p:nvPicPr>
                      <p:cNvPr id="0" name="Picture 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011" y="3408254"/>
                        <a:ext cx="1023937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24"/>
          <p:cNvGraphicFramePr>
            <a:graphicFrameLocks noChangeAspect="1"/>
          </p:cNvGraphicFramePr>
          <p:nvPr/>
        </p:nvGraphicFramePr>
        <p:xfrm>
          <a:off x="3958024" y="4092501"/>
          <a:ext cx="362917" cy="356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16" imgW="190417" imgH="241195" progId="Equation.DSMT4">
                  <p:embed/>
                </p:oleObj>
              </mc:Choice>
              <mc:Fallback>
                <p:oleObj name="Equation" r:id="rId16" imgW="190417" imgH="241195" progId="Equation.DSMT4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024" y="4092501"/>
                        <a:ext cx="362917" cy="3564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3338657" y="790865"/>
          <a:ext cx="24590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18" imgW="1269449" imgH="253890" progId="Equation.DSMT4">
                  <p:embed/>
                </p:oleObj>
              </mc:Choice>
              <mc:Fallback>
                <p:oleObj name="Equation" r:id="rId18" imgW="1269449" imgH="253890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657" y="790865"/>
                        <a:ext cx="24590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673434" y="1493322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(choose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dirty="0"/>
              <a:t>)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209807" y="54430"/>
            <a:ext cx="477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Lossy Medium (cont.)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361514"/>
              </p:ext>
            </p:extLst>
          </p:nvPr>
        </p:nvGraphicFramePr>
        <p:xfrm>
          <a:off x="1593126" y="5852097"/>
          <a:ext cx="920682" cy="41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20" imgW="533169" imgH="241195" progId="Equation.DSMT4">
                  <p:embed/>
                </p:oleObj>
              </mc:Choice>
              <mc:Fallback>
                <p:oleObj name="Equation" r:id="rId20" imgW="533169" imgH="241195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126" y="5852097"/>
                        <a:ext cx="920682" cy="416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/>
          <p:cNvSpPr/>
          <p:nvPr/>
        </p:nvSpPr>
        <p:spPr>
          <a:xfrm>
            <a:off x="2886421" y="5916058"/>
            <a:ext cx="429658" cy="242371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10"/>
          <p:cNvGraphicFramePr>
            <a:graphicFrameLocks noChangeAspect="1"/>
          </p:cNvGraphicFramePr>
          <p:nvPr/>
        </p:nvGraphicFramePr>
        <p:xfrm>
          <a:off x="328613" y="2824163"/>
          <a:ext cx="63674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4" imgW="3581400" imgH="495300" progId="Equation.DSMT4">
                  <p:embed/>
                </p:oleObj>
              </mc:Choice>
              <mc:Fallback>
                <p:oleObj name="Equation" r:id="rId4" imgW="3581400" imgH="495300" progId="Equation.DSMT4">
                  <p:embed/>
                  <p:pic>
                    <p:nvPicPr>
                      <p:cNvPr id="0" name="Picture 3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2824163"/>
                        <a:ext cx="6367462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2"/>
          <p:cNvGraphicFramePr>
            <a:graphicFrameLocks noChangeAspect="1"/>
          </p:cNvGraphicFramePr>
          <p:nvPr/>
        </p:nvGraphicFramePr>
        <p:xfrm>
          <a:off x="2977924" y="848406"/>
          <a:ext cx="237172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6" imgW="1219200" imgH="685800" progId="Equation.DSMT4">
                  <p:embed/>
                </p:oleObj>
              </mc:Choice>
              <mc:Fallback>
                <p:oleObj name="Equation" r:id="rId6" imgW="1219200" imgH="685800" progId="Equation.DSMT4">
                  <p:embed/>
                  <p:pic>
                    <p:nvPicPr>
                      <p:cNvPr id="0" name="Picture 3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924" y="848406"/>
                        <a:ext cx="2371725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54920" y="2337254"/>
            <a:ext cx="405379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The complex Poynting vector is</a:t>
            </a:r>
          </a:p>
        </p:txBody>
      </p:sp>
      <p:graphicFrame>
        <p:nvGraphicFramePr>
          <p:cNvPr id="20484" name="Object 13"/>
          <p:cNvGraphicFramePr>
            <a:graphicFrameLocks noChangeAspect="1"/>
          </p:cNvGraphicFramePr>
          <p:nvPr/>
        </p:nvGraphicFramePr>
        <p:xfrm>
          <a:off x="5840632" y="958807"/>
          <a:ext cx="155892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8" imgW="1028254" imgH="482391" progId="Equation.DSMT4">
                  <p:embed/>
                </p:oleObj>
              </mc:Choice>
              <mc:Fallback>
                <p:oleObj name="Equation" r:id="rId8" imgW="1028254" imgH="482391" progId="Equation.DSMT4">
                  <p:embed/>
                  <p:pic>
                    <p:nvPicPr>
                      <p:cNvPr id="0" name="Picture 3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632" y="958807"/>
                        <a:ext cx="1558925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4"/>
          <p:cNvGraphicFramePr>
            <a:graphicFrameLocks noChangeAspect="1"/>
          </p:cNvGraphicFramePr>
          <p:nvPr/>
        </p:nvGraphicFramePr>
        <p:xfrm>
          <a:off x="277813" y="4473575"/>
          <a:ext cx="33099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10" imgW="2082800" imgH="495300" progId="Equation.DSMT4">
                  <p:embed/>
                </p:oleObj>
              </mc:Choice>
              <mc:Fallback>
                <p:oleObj name="Equation" r:id="rId10" imgW="2082800" imgH="495300" progId="Equation.DSMT4">
                  <p:embed/>
                  <p:pic>
                    <p:nvPicPr>
                      <p:cNvPr id="0" name="Picture 3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4473575"/>
                        <a:ext cx="3309937" cy="787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802063" y="3903463"/>
            <a:ext cx="5200650" cy="2425700"/>
            <a:chOff x="3802063" y="4129088"/>
            <a:chExt cx="5200650" cy="2425700"/>
          </a:xfrm>
        </p:grpSpPr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3802063" y="4129088"/>
              <a:ext cx="5200650" cy="24257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FFFF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 flipH="1" flipV="1">
              <a:off x="5033963" y="4370388"/>
              <a:ext cx="3175" cy="17478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>
              <a:off x="5027613" y="5780088"/>
              <a:ext cx="3281362" cy="3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486" name="Object 21"/>
            <p:cNvGraphicFramePr>
              <a:graphicFrameLocks noChangeAspect="1"/>
            </p:cNvGraphicFramePr>
            <p:nvPr/>
          </p:nvGraphicFramePr>
          <p:xfrm>
            <a:off x="5783264" y="4791075"/>
            <a:ext cx="874712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6" name="Equation" r:id="rId12" imgW="342751" imgH="203112" progId="Equation.DSMT4">
                    <p:embed/>
                  </p:oleObj>
                </mc:Choice>
                <mc:Fallback>
                  <p:oleObj name="Equation" r:id="rId12" imgW="342751" imgH="203112" progId="Equation.DSMT4">
                    <p:embed/>
                    <p:pic>
                      <p:nvPicPr>
                        <p:cNvPr id="0" name="Picture 3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3264" y="4791075"/>
                          <a:ext cx="874712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7" name="Object 22"/>
            <p:cNvGraphicFramePr>
              <a:graphicFrameLocks noChangeAspect="1"/>
            </p:cNvGraphicFramePr>
            <p:nvPr/>
          </p:nvGraphicFramePr>
          <p:xfrm>
            <a:off x="8393332" y="5664240"/>
            <a:ext cx="314309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7" name="Equation" r:id="rId14" imgW="126725" imgH="126725" progId="Equation.DSMT4">
                    <p:embed/>
                  </p:oleObj>
                </mc:Choice>
                <mc:Fallback>
                  <p:oleObj name="Equation" r:id="rId14" imgW="126725" imgH="126725" progId="Equation.DSMT4">
                    <p:embed/>
                    <p:pic>
                      <p:nvPicPr>
                        <p:cNvPr id="0" name="Picture 3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3332" y="5664240"/>
                          <a:ext cx="314309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8" name="Object 23"/>
            <p:cNvGraphicFramePr>
              <a:graphicFrameLocks noChangeAspect="1"/>
            </p:cNvGraphicFramePr>
            <p:nvPr/>
          </p:nvGraphicFramePr>
          <p:xfrm>
            <a:off x="3967369" y="4526478"/>
            <a:ext cx="711509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8" name="Equation" r:id="rId16" imgW="444307" imgH="279279" progId="Equation.DSMT4">
                    <p:embed/>
                  </p:oleObj>
                </mc:Choice>
                <mc:Fallback>
                  <p:oleObj name="Equation" r:id="rId16" imgW="444307" imgH="279279" progId="Equation.DSMT4">
                    <p:embed/>
                    <p:pic>
                      <p:nvPicPr>
                        <p:cNvPr id="0" name="Picture 3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7369" y="4526478"/>
                          <a:ext cx="711509" cy="436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V="1">
              <a:off x="5043488" y="5383213"/>
              <a:ext cx="82867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 flipV="1">
              <a:off x="5033963" y="4525963"/>
              <a:ext cx="3005137" cy="1219200"/>
            </a:xfrm>
            <a:custGeom>
              <a:avLst/>
              <a:gdLst/>
              <a:ahLst/>
              <a:cxnLst>
                <a:cxn ang="0">
                  <a:pos x="1086" y="0"/>
                </a:cxn>
                <a:cxn ang="0">
                  <a:pos x="549" y="36"/>
                </a:cxn>
                <a:cxn ang="0">
                  <a:pos x="201" y="186"/>
                </a:cxn>
                <a:cxn ang="0">
                  <a:pos x="0" y="414"/>
                </a:cxn>
              </a:cxnLst>
              <a:rect l="0" t="0" r="r" b="b"/>
              <a:pathLst>
                <a:path w="1086" h="414">
                  <a:moveTo>
                    <a:pt x="1086" y="0"/>
                  </a:moveTo>
                  <a:cubicBezTo>
                    <a:pt x="997" y="5"/>
                    <a:pt x="696" y="5"/>
                    <a:pt x="549" y="36"/>
                  </a:cubicBezTo>
                  <a:cubicBezTo>
                    <a:pt x="402" y="67"/>
                    <a:pt x="292" y="123"/>
                    <a:pt x="201" y="186"/>
                  </a:cubicBezTo>
                  <a:cubicBezTo>
                    <a:pt x="110" y="249"/>
                    <a:pt x="42" y="367"/>
                    <a:pt x="0" y="414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0489" name="Object 24"/>
            <p:cNvGraphicFramePr>
              <a:graphicFrameLocks noChangeAspect="1"/>
            </p:cNvGraphicFramePr>
            <p:nvPr/>
          </p:nvGraphicFramePr>
          <p:xfrm>
            <a:off x="4797832" y="4370428"/>
            <a:ext cx="138105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9" name="Equation" r:id="rId18" imgW="88707" imgH="164742" progId="Equation.DSMT4">
                    <p:embed/>
                  </p:oleObj>
                </mc:Choice>
                <mc:Fallback>
                  <p:oleObj name="Equation" r:id="rId18" imgW="88707" imgH="164742" progId="Equation.DSMT4">
                    <p:embed/>
                    <p:pic>
                      <p:nvPicPr>
                        <p:cNvPr id="0" name="Picture 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7832" y="4370428"/>
                          <a:ext cx="138105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0" name="Object 25"/>
            <p:cNvGraphicFramePr>
              <a:graphicFrameLocks noChangeAspect="1"/>
            </p:cNvGraphicFramePr>
            <p:nvPr/>
          </p:nvGraphicFramePr>
          <p:xfrm>
            <a:off x="5430838" y="5959675"/>
            <a:ext cx="1398587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0" name="Equation" r:id="rId20" imgW="660113" imgH="241195" progId="Equation.DSMT4">
                    <p:embed/>
                  </p:oleObj>
                </mc:Choice>
                <mc:Fallback>
                  <p:oleObj name="Equation" r:id="rId20" imgW="660113" imgH="241195" progId="Equation.DSMT4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0838" y="5959675"/>
                          <a:ext cx="1398587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30"/>
            <p:cNvSpPr>
              <a:spLocks noChangeShapeType="1"/>
            </p:cNvSpPr>
            <p:nvPr/>
          </p:nvSpPr>
          <p:spPr bwMode="auto">
            <a:xfrm flipV="1">
              <a:off x="5867400" y="5392738"/>
              <a:ext cx="0" cy="3857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0491" name="Object 26"/>
            <p:cNvGraphicFramePr>
              <a:graphicFrameLocks noChangeAspect="1"/>
            </p:cNvGraphicFramePr>
            <p:nvPr/>
          </p:nvGraphicFramePr>
          <p:xfrm>
            <a:off x="3897353" y="5184699"/>
            <a:ext cx="1023884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41" name="Equation" r:id="rId22" imgW="647419" imgH="203112" progId="Equation.DSMT4">
                    <p:embed/>
                  </p:oleObj>
                </mc:Choice>
                <mc:Fallback>
                  <p:oleObj name="Equation" r:id="rId22" imgW="647419" imgH="203112" progId="Equation.DSMT4">
                    <p:embed/>
                    <p:pic>
                      <p:nvPicPr>
                        <p:cNvPr id="0" name="Picture 3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7353" y="5184699"/>
                          <a:ext cx="1023884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209807" y="54430"/>
            <a:ext cx="477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Lossy Medium (cont.)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98866" y="1955092"/>
            <a:ext cx="242165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  <a:r>
              <a:rPr lang="en-US" sz="1400" dirty="0"/>
              <a:t>The angle between the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i="1" baseline="-25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/>
              <a:t> and </a:t>
            </a:r>
            <a:r>
              <a:rPr lang="en-US" sz="14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i="1" baseline="-25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dirty="0"/>
              <a:t> phasors is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38372"/>
              </p:ext>
            </p:extLst>
          </p:nvPr>
        </p:nvGraphicFramePr>
        <p:xfrm>
          <a:off x="1507042" y="2146501"/>
          <a:ext cx="1671305" cy="5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4" imgW="647700" imgH="241300" progId="Equation.DSMT4">
                  <p:embed/>
                </p:oleObj>
              </mc:Choice>
              <mc:Fallback>
                <p:oleObj name="Equation" r:id="rId4" imgW="647700" imgH="2413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42" y="2146501"/>
                        <a:ext cx="1671305" cy="5162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209807" y="54430"/>
            <a:ext cx="47720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Lossy Medium (cont.)</a:t>
            </a:r>
          </a:p>
        </p:txBody>
      </p:sp>
      <p:graphicFrame>
        <p:nvGraphicFramePr>
          <p:cNvPr id="1966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34754"/>
              </p:ext>
            </p:extLst>
          </p:nvPr>
        </p:nvGraphicFramePr>
        <p:xfrm>
          <a:off x="1483918" y="2995696"/>
          <a:ext cx="35004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6" imgW="1726451" imgH="253890" progId="Equation.DSMT4">
                  <p:embed/>
                </p:oleObj>
              </mc:Choice>
              <mc:Fallback>
                <p:oleObj name="Equation" r:id="rId6" imgW="1726451" imgH="25389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918" y="2995696"/>
                        <a:ext cx="350043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867518"/>
              </p:ext>
            </p:extLst>
          </p:nvPr>
        </p:nvGraphicFramePr>
        <p:xfrm>
          <a:off x="1525948" y="4610909"/>
          <a:ext cx="45783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8" imgW="2527200" imgH="482400" progId="Equation.DSMT4">
                  <p:embed/>
                </p:oleObj>
              </mc:Choice>
              <mc:Fallback>
                <p:oleObj name="Equation" r:id="rId8" imgW="2527200" imgH="4824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948" y="4610909"/>
                        <a:ext cx="45783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91530" y="1346964"/>
            <a:ext cx="5524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Summary for Depth of Penetration Formula:</a:t>
            </a:r>
          </a:p>
        </p:txBody>
      </p:sp>
      <p:graphicFrame>
        <p:nvGraphicFramePr>
          <p:cNvPr id="1966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968349"/>
              </p:ext>
            </p:extLst>
          </p:nvPr>
        </p:nvGraphicFramePr>
        <p:xfrm>
          <a:off x="1493285" y="3793423"/>
          <a:ext cx="4027621" cy="525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10" imgW="2043813" imgH="266584" progId="Equation.DSMT4">
                  <p:embed/>
                </p:oleObj>
              </mc:Choice>
              <mc:Fallback>
                <p:oleObj name="Equation" r:id="rId10" imgW="2043813" imgH="266584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285" y="3793423"/>
                        <a:ext cx="4027621" cy="525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2329" y="5210978"/>
            <a:ext cx="2445744" cy="101355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5" name="Text Box 2"/>
          <p:cNvSpPr txBox="1">
            <a:spLocks noChangeArrowheads="1"/>
          </p:cNvSpPr>
          <p:nvPr/>
        </p:nvSpPr>
        <p:spPr bwMode="auto">
          <a:xfrm>
            <a:off x="3341909" y="174176"/>
            <a:ext cx="213042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Example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86439" y="1152525"/>
            <a:ext cx="21106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FF"/>
                </a:solidFill>
                <a:sym typeface="Symbol" pitchFamily="18" charset="2"/>
              </a:rPr>
              <a:t>Ocean water:</a:t>
            </a:r>
          </a:p>
        </p:txBody>
      </p:sp>
      <p:graphicFrame>
        <p:nvGraphicFramePr>
          <p:cNvPr id="21506" name="Object 12"/>
          <p:cNvGraphicFramePr>
            <a:graphicFrameLocks noChangeAspect="1"/>
          </p:cNvGraphicFramePr>
          <p:nvPr/>
        </p:nvGraphicFramePr>
        <p:xfrm>
          <a:off x="2582931" y="1180617"/>
          <a:ext cx="1531938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4" imgW="787400" imgH="685800" progId="Equation.DSMT4">
                  <p:embed/>
                </p:oleObj>
              </mc:Choice>
              <mc:Fallback>
                <p:oleObj name="Equation" r:id="rId4" imgW="787400" imgH="685800" progId="Equation.DSMT4">
                  <p:embed/>
                  <p:pic>
                    <p:nvPicPr>
                      <p:cNvPr id="0" name="Picture 4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931" y="1180617"/>
                        <a:ext cx="1531938" cy="13350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15938" y="2822575"/>
            <a:ext cx="32069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Assume  </a:t>
            </a:r>
            <a:r>
              <a:rPr lang="en-US" sz="2000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2.0 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GHz:</a:t>
            </a:r>
          </a:p>
        </p:txBody>
      </p:sp>
      <p:graphicFrame>
        <p:nvGraphicFramePr>
          <p:cNvPr id="21507" name="Object 13"/>
          <p:cNvGraphicFramePr>
            <a:graphicFrameLocks noChangeAspect="1"/>
          </p:cNvGraphicFramePr>
          <p:nvPr/>
        </p:nvGraphicFramePr>
        <p:xfrm>
          <a:off x="1065213" y="3422650"/>
          <a:ext cx="34575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6" imgW="2133600" imgH="508000" progId="Equation.DSMT4">
                  <p:embed/>
                </p:oleObj>
              </mc:Choice>
              <mc:Fallback>
                <p:oleObj name="Equation" r:id="rId6" imgW="2133600" imgH="508000" progId="Equation.DSMT4">
                  <p:embed/>
                  <p:pic>
                    <p:nvPicPr>
                      <p:cNvPr id="0" name="Picture 4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422650"/>
                        <a:ext cx="34575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14"/>
          <p:cNvGraphicFramePr>
            <a:graphicFrameLocks noChangeAspect="1"/>
          </p:cNvGraphicFramePr>
          <p:nvPr/>
        </p:nvGraphicFramePr>
        <p:xfrm>
          <a:off x="5604507" y="3317807"/>
          <a:ext cx="29972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8" imgW="1803400" imgH="254000" progId="Equation.DSMT4">
                  <p:embed/>
                </p:oleObj>
              </mc:Choice>
              <mc:Fallback>
                <p:oleObj name="Equation" r:id="rId8" imgW="1803400" imgH="254000" progId="Equation.DSMT4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4507" y="3317807"/>
                        <a:ext cx="2997200" cy="4238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5"/>
          <p:cNvGraphicFramePr>
            <a:graphicFrameLocks noChangeAspect="1"/>
          </p:cNvGraphicFramePr>
          <p:nvPr/>
        </p:nvGraphicFramePr>
        <p:xfrm>
          <a:off x="870178" y="4534572"/>
          <a:ext cx="3832452" cy="480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10" imgW="2132674" imgH="266584" progId="Equation.DSMT4">
                  <p:embed/>
                </p:oleObj>
              </mc:Choice>
              <mc:Fallback>
                <p:oleObj name="Equation" r:id="rId10" imgW="2132674" imgH="266584" progId="Equation.DSMT4">
                  <p:embed/>
                  <p:pic>
                    <p:nvPicPr>
                      <p:cNvPr id="0" name="Picture 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178" y="4534572"/>
                        <a:ext cx="3832452" cy="480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589725"/>
              </p:ext>
            </p:extLst>
          </p:nvPr>
        </p:nvGraphicFramePr>
        <p:xfrm>
          <a:off x="5595289" y="4562514"/>
          <a:ext cx="3262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12" imgW="1943100" imgH="254000" progId="Equation.DSMT4">
                  <p:embed/>
                </p:oleObj>
              </mc:Choice>
              <mc:Fallback>
                <p:oleObj name="Equation" r:id="rId12" imgW="1943100" imgH="254000" progId="Equation.DSMT4">
                  <p:embed/>
                  <p:pic>
                    <p:nvPicPr>
                      <p:cNvPr id="0" name="Picture 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289" y="4562514"/>
                        <a:ext cx="3262312" cy="4286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114667"/>
              </p:ext>
            </p:extLst>
          </p:nvPr>
        </p:nvGraphicFramePr>
        <p:xfrm>
          <a:off x="1582514" y="5498144"/>
          <a:ext cx="1222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14" imgW="647700" imgH="241300" progId="Equation.DSMT4">
                  <p:embed/>
                </p:oleObj>
              </mc:Choice>
              <mc:Fallback>
                <p:oleObj name="Equation" r:id="rId14" imgW="647700" imgH="241300" progId="Equation.DSMT4">
                  <p:embed/>
                  <p:pic>
                    <p:nvPicPr>
                      <p:cNvPr id="0" name="Picture 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514" y="5498144"/>
                        <a:ext cx="12223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599130"/>
              </p:ext>
            </p:extLst>
          </p:nvPr>
        </p:nvGraphicFramePr>
        <p:xfrm>
          <a:off x="3068638" y="5489575"/>
          <a:ext cx="18415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quation" r:id="rId16" imgW="1129810" imgH="241195" progId="Equation.DSMT4">
                  <p:embed/>
                </p:oleObj>
              </mc:Choice>
              <mc:Fallback>
                <p:oleObj name="Equation" r:id="rId16" imgW="1129810" imgH="241195" progId="Equation.DSMT4">
                  <p:embed/>
                  <p:pic>
                    <p:nvPicPr>
                      <p:cNvPr id="0" name="Picture 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5489575"/>
                        <a:ext cx="1841500" cy="395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97356"/>
              </p:ext>
            </p:extLst>
          </p:nvPr>
        </p:nvGraphicFramePr>
        <p:xfrm>
          <a:off x="1485389" y="6118225"/>
          <a:ext cx="13890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18" imgW="736560" imgH="241200" progId="Equation.DSMT4">
                  <p:embed/>
                </p:oleObj>
              </mc:Choice>
              <mc:Fallback>
                <p:oleObj name="Equation" r:id="rId18" imgW="736560" imgH="241200" progId="Equation.DSMT4">
                  <p:embed/>
                  <p:pic>
                    <p:nvPicPr>
                      <p:cNvPr id="0" name="Picture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389" y="6118225"/>
                        <a:ext cx="13890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07687"/>
              </p:ext>
            </p:extLst>
          </p:nvPr>
        </p:nvGraphicFramePr>
        <p:xfrm>
          <a:off x="3014663" y="6140450"/>
          <a:ext cx="18303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20" imgW="1091880" imgH="241200" progId="Equation.DSMT4">
                  <p:embed/>
                </p:oleObj>
              </mc:Choice>
              <mc:Fallback>
                <p:oleObj name="Equation" r:id="rId20" imgW="1091880" imgH="241200" progId="Equation.DSMT4">
                  <p:embed/>
                  <p:pic>
                    <p:nvPicPr>
                      <p:cNvPr id="0" name="Picture 4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6140450"/>
                        <a:ext cx="1830387" cy="4048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546600" y="1416050"/>
            <a:ext cx="41735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(These values are fairly constant up through low microwave frequencies.)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5606371" y="3836988"/>
          <a:ext cx="20272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22" imgW="1218671" imgH="253890" progId="Equation.DSMT4">
                  <p:embed/>
                </p:oleObj>
              </mc:Choice>
              <mc:Fallback>
                <p:oleObj name="Equation" r:id="rId22" imgW="1218671" imgH="253890" progId="Equation.DSMT4">
                  <p:embed/>
                  <p:pic>
                    <p:nvPicPr>
                      <p:cNvPr id="0" name="Picture 4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371" y="3836988"/>
                        <a:ext cx="2027237" cy="4238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31614"/>
              </p:ext>
            </p:extLst>
          </p:nvPr>
        </p:nvGraphicFramePr>
        <p:xfrm>
          <a:off x="6256854" y="5288478"/>
          <a:ext cx="2074196" cy="31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24" imgW="1320227" imgH="203112" progId="Equation.DSMT4">
                  <p:embed/>
                </p:oleObj>
              </mc:Choice>
              <mc:Fallback>
                <p:oleObj name="Equation" r:id="rId24" imgW="1320227" imgH="203112" progId="Equation.DSMT4">
                  <p:embed/>
                  <p:pic>
                    <p:nvPicPr>
                      <p:cNvPr id="0" name="Picture 4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854" y="5288478"/>
                        <a:ext cx="2074196" cy="3191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05234"/>
              </p:ext>
            </p:extLst>
          </p:nvPr>
        </p:nvGraphicFramePr>
        <p:xfrm>
          <a:off x="6240404" y="5806921"/>
          <a:ext cx="2209533" cy="302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26" imgW="1485900" imgH="203200" progId="Equation.DSMT4">
                  <p:embed/>
                </p:oleObj>
              </mc:Choice>
              <mc:Fallback>
                <p:oleObj name="Equation" r:id="rId26" imgW="1485900" imgH="203200" progId="Equation.DSMT4">
                  <p:embed/>
                  <p:pic>
                    <p:nvPicPr>
                      <p:cNvPr id="0" name="Picture 4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04" y="5806921"/>
                        <a:ext cx="2209533" cy="302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16" y="97974"/>
            <a:ext cx="5565549" cy="52322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66"/>
                </a:solidFill>
              </a:rPr>
              <a:t>The Electromagnetic Spectrum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0898" name="Picture 2" descr="File:EM Spectrum Properties edit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9139" y="1551709"/>
            <a:ext cx="7090683" cy="420188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520545" y="608654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/>
              <a:t>http://en.wikipedia.org/wiki/Electromagnetic_spectrum</a:t>
            </a:r>
          </a:p>
        </p:txBody>
      </p:sp>
      <p:graphicFrame>
        <p:nvGraphicFramePr>
          <p:cNvPr id="67585" name="Object 36"/>
          <p:cNvGraphicFramePr>
            <a:graphicFrameLocks noChangeAspect="1"/>
          </p:cNvGraphicFramePr>
          <p:nvPr/>
        </p:nvGraphicFramePr>
        <p:xfrm>
          <a:off x="4047446" y="822324"/>
          <a:ext cx="1374674" cy="505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622030" imgH="228501" progId="Equation.DSMT4">
                  <p:embed/>
                </p:oleObj>
              </mc:Choice>
              <mc:Fallback>
                <p:oleObj name="Equation" r:id="rId6" imgW="622030" imgH="228501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7446" y="822324"/>
                        <a:ext cx="1374674" cy="50573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873831" y="130632"/>
            <a:ext cx="338931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Example (cont.)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37525" y="1042483"/>
            <a:ext cx="2695575" cy="369887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f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                        </a:t>
            </a: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i="1" kern="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 </a:t>
            </a:r>
            <a:r>
              <a:rPr lang="en-US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[m]</a:t>
            </a:r>
            <a:endParaRPr lang="en-US" kern="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30724" name="TextBox 13"/>
          <p:cNvSpPr txBox="1">
            <a:spLocks noChangeArrowheads="1"/>
          </p:cNvSpPr>
          <p:nvPr/>
        </p:nvSpPr>
        <p:spPr bwMode="auto">
          <a:xfrm>
            <a:off x="3872933" y="1502071"/>
            <a:ext cx="2710999" cy="502701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 [Hz]                   251.6</a:t>
            </a:r>
          </a:p>
          <a:p>
            <a:pPr>
              <a:lnSpc>
                <a:spcPct val="150000"/>
              </a:lnSpc>
            </a:pPr>
            <a:r>
              <a:rPr lang="en-US" dirty="0"/>
              <a:t>10 [Hz]                 79.6</a:t>
            </a:r>
          </a:p>
          <a:p>
            <a:pPr>
              <a:lnSpc>
                <a:spcPct val="150000"/>
              </a:lnSpc>
            </a:pPr>
            <a:r>
              <a:rPr lang="en-US" dirty="0"/>
              <a:t>100 [Hz]               25.2 </a:t>
            </a:r>
          </a:p>
          <a:p>
            <a:pPr>
              <a:lnSpc>
                <a:spcPct val="150000"/>
              </a:lnSpc>
            </a:pPr>
            <a:r>
              <a:rPr lang="en-US" dirty="0"/>
              <a:t>1 [kHz]                 7.96</a:t>
            </a:r>
          </a:p>
          <a:p>
            <a:pPr>
              <a:lnSpc>
                <a:spcPct val="150000"/>
              </a:lnSpc>
            </a:pPr>
            <a:r>
              <a:rPr lang="en-US" dirty="0"/>
              <a:t>10 [kHz]               2.52</a:t>
            </a:r>
          </a:p>
          <a:p>
            <a:pPr>
              <a:lnSpc>
                <a:spcPct val="150000"/>
              </a:lnSpc>
            </a:pPr>
            <a:r>
              <a:rPr lang="en-US" dirty="0"/>
              <a:t>100 [kHz]             0.796 </a:t>
            </a:r>
          </a:p>
          <a:p>
            <a:pPr>
              <a:lnSpc>
                <a:spcPct val="150000"/>
              </a:lnSpc>
            </a:pPr>
            <a:r>
              <a:rPr lang="en-US" dirty="0"/>
              <a:t>1 [MHz]                0.262</a:t>
            </a:r>
          </a:p>
          <a:p>
            <a:pPr>
              <a:lnSpc>
                <a:spcPct val="150000"/>
              </a:lnSpc>
            </a:pPr>
            <a:r>
              <a:rPr lang="en-US" dirty="0"/>
              <a:t>10 [MHz]              0.080</a:t>
            </a:r>
          </a:p>
          <a:p>
            <a:pPr>
              <a:lnSpc>
                <a:spcPct val="150000"/>
              </a:lnSpc>
            </a:pPr>
            <a:r>
              <a:rPr lang="en-US" dirty="0"/>
              <a:t>100 [MHz]            0.0262</a:t>
            </a:r>
          </a:p>
          <a:p>
            <a:pPr>
              <a:lnSpc>
                <a:spcPct val="150000"/>
              </a:lnSpc>
            </a:pPr>
            <a:r>
              <a:rPr lang="en-US" dirty="0"/>
              <a:t>1.0  [GHz]            0.013</a:t>
            </a:r>
          </a:p>
          <a:p>
            <a:pPr>
              <a:lnSpc>
                <a:spcPct val="150000"/>
              </a:lnSpc>
            </a:pPr>
            <a:r>
              <a:rPr lang="en-US" dirty="0"/>
              <a:t>10.0 [GHz]           0.012</a:t>
            </a:r>
          </a:p>
          <a:p>
            <a:pPr>
              <a:lnSpc>
                <a:spcPct val="150000"/>
              </a:lnSpc>
            </a:pPr>
            <a:r>
              <a:rPr lang="en-US" dirty="0"/>
              <a:t>100 [GHz]            0.012</a:t>
            </a:r>
          </a:p>
        </p:txBody>
      </p: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447073" y="1684560"/>
            <a:ext cx="2955595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depth of penetration into ocean water is shown for various frequencies.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5538" name="Object 17"/>
          <p:cNvGraphicFramePr>
            <a:graphicFrameLocks noChangeAspect="1"/>
          </p:cNvGraphicFramePr>
          <p:nvPr/>
        </p:nvGraphicFramePr>
        <p:xfrm>
          <a:off x="1036864" y="4974318"/>
          <a:ext cx="1222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647700" imgH="241300" progId="Equation.DSMT4">
                  <p:embed/>
                </p:oleObj>
              </mc:Choice>
              <mc:Fallback>
                <p:oleObj name="Equation" r:id="rId4" imgW="647700" imgH="2413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864" y="4974318"/>
                        <a:ext cx="1222375" cy="457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43051" y="3150845"/>
            <a:ext cx="2060812" cy="1600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</a:t>
            </a:r>
            <a:r>
              <a:rPr lang="en-US" sz="1400" dirty="0"/>
              <a:t>: </a:t>
            </a:r>
          </a:p>
          <a:p>
            <a:pPr algn="ctr"/>
            <a:r>
              <a:rPr lang="en-US" sz="1400" dirty="0"/>
              <a:t>The relative permittivity of water starts changing at very high frequencies (above about 2GHz), but this is ignored here.</a:t>
            </a:r>
          </a:p>
        </p:txBody>
      </p:sp>
      <p:graphicFrame>
        <p:nvGraphicFramePr>
          <p:cNvPr id="65539" name="Object 12"/>
          <p:cNvGraphicFramePr>
            <a:graphicFrameLocks noChangeAspect="1"/>
          </p:cNvGraphicFramePr>
          <p:nvPr/>
        </p:nvGraphicFramePr>
        <p:xfrm>
          <a:off x="1040946" y="3178855"/>
          <a:ext cx="1531938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6" imgW="787400" imgH="685800" progId="Equation.DSMT4">
                  <p:embed/>
                </p:oleObj>
              </mc:Choice>
              <mc:Fallback>
                <p:oleObj name="Equation" r:id="rId6" imgW="787400" imgH="6858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946" y="3178855"/>
                        <a:ext cx="1531938" cy="13350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2"/>
          <p:cNvSpPr txBox="1">
            <a:spLocks noChangeArrowheads="1"/>
          </p:cNvSpPr>
          <p:nvPr/>
        </p:nvSpPr>
        <p:spPr bwMode="auto">
          <a:xfrm>
            <a:off x="2764971" y="97974"/>
            <a:ext cx="338931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 Tangent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345751"/>
              </p:ext>
            </p:extLst>
          </p:nvPr>
        </p:nvGraphicFramePr>
        <p:xfrm>
          <a:off x="1769780" y="1354078"/>
          <a:ext cx="17256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4" imgW="914400" imgH="431800" progId="Equation.DSMT4">
                  <p:embed/>
                </p:oleObj>
              </mc:Choice>
              <mc:Fallback>
                <p:oleObj name="Equation" r:id="rId4" imgW="914400" imgH="4318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780" y="1354078"/>
                        <a:ext cx="172561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63796" y="954268"/>
            <a:ext cx="103368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Recall: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F8EF206-8B2C-423E-48F5-40E973E0C6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266421"/>
              </p:ext>
            </p:extLst>
          </p:nvPr>
        </p:nvGraphicFramePr>
        <p:xfrm>
          <a:off x="4206772" y="1625943"/>
          <a:ext cx="42814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6" imgW="2806560" imgH="228600" progId="Equation.DSMT4">
                  <p:embed/>
                </p:oleObj>
              </mc:Choice>
              <mc:Fallback>
                <p:oleObj name="Equation" r:id="rId6" imgW="280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06772" y="1625943"/>
                        <a:ext cx="4281488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>
            <a:extLst>
              <a:ext uri="{FF2B5EF4-FFF2-40B4-BE49-F238E27FC236}">
                <a16:creationId xmlns:a16="http://schemas.microsoft.com/office/drawing/2014/main" id="{74574C8E-909E-C35C-ADD6-D10DDEA6D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96" y="2348349"/>
            <a:ext cx="28880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To be more general: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EF2AAF1-B901-E96F-63CB-2F62CE05C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545830"/>
              </p:ext>
            </p:extLst>
          </p:nvPr>
        </p:nvGraphicFramePr>
        <p:xfrm>
          <a:off x="415009" y="2828455"/>
          <a:ext cx="83216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8" imgW="5448240" imgH="457200" progId="Equation.DSMT4">
                  <p:embed/>
                </p:oleObj>
              </mc:Choice>
              <mc:Fallback>
                <p:oleObj name="Equation" r:id="rId8" imgW="5448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5009" y="2828455"/>
                        <a:ext cx="832167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323137-518D-59A6-289F-E2E60DF70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860011"/>
              </p:ext>
            </p:extLst>
          </p:nvPr>
        </p:nvGraphicFramePr>
        <p:xfrm>
          <a:off x="3435007" y="3773757"/>
          <a:ext cx="23082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10" imgW="1244520" imgH="431640" progId="Equation.DSMT4">
                  <p:embed/>
                </p:oleObj>
              </mc:Choice>
              <mc:Fallback>
                <p:oleObj name="Equation" r:id="rId10" imgW="124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35007" y="3773757"/>
                        <a:ext cx="2308225" cy="800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63ACA2-C642-F869-ADA0-A803171F3C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873286"/>
              </p:ext>
            </p:extLst>
          </p:nvPr>
        </p:nvGraphicFramePr>
        <p:xfrm>
          <a:off x="907407" y="5255252"/>
          <a:ext cx="1439044" cy="411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12" imgW="799920" imgH="228600" progId="Equation.DSMT4">
                  <p:embed/>
                </p:oleObj>
              </mc:Choice>
              <mc:Fallback>
                <p:oleObj name="Equation" r:id="rId12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07407" y="5255252"/>
                        <a:ext cx="1439044" cy="411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>
            <a:extLst>
              <a:ext uri="{FF2B5EF4-FFF2-40B4-BE49-F238E27FC236}">
                <a16:creationId xmlns:a16="http://schemas.microsoft.com/office/drawing/2014/main" id="{B5ABD4E3-E5CD-F098-0517-9A55B1FF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009" y="4786754"/>
            <a:ext cx="281989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Sometimes we write: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B5E3006-A287-B6B4-4601-E0BF086A6F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122375"/>
              </p:ext>
            </p:extLst>
          </p:nvPr>
        </p:nvGraphicFramePr>
        <p:xfrm>
          <a:off x="6625147" y="5632301"/>
          <a:ext cx="11128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14" imgW="672840" imgH="393480" progId="Equation.DSMT4">
                  <p:embed/>
                </p:oleObj>
              </mc:Choice>
              <mc:Fallback>
                <p:oleObj name="Equation" r:id="rId14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25147" y="5632301"/>
                        <a:ext cx="1112838" cy="6508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8BCDE98-94D2-DDE8-B0A9-2468F890AB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262904"/>
              </p:ext>
            </p:extLst>
          </p:nvPr>
        </p:nvGraphicFramePr>
        <p:xfrm>
          <a:off x="904938" y="5684088"/>
          <a:ext cx="14160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16" imgW="939600" imgH="393480" progId="Equation.DSMT4">
                  <p:embed/>
                </p:oleObj>
              </mc:Choice>
              <mc:Fallback>
                <p:oleObj name="Equation" r:id="rId16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04938" y="5684088"/>
                        <a:ext cx="1416050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9F3AEB4C-9913-EFD8-8BEB-287E0287E015}"/>
              </a:ext>
            </a:extLst>
          </p:cNvPr>
          <p:cNvSpPr/>
          <p:nvPr/>
        </p:nvSpPr>
        <p:spPr>
          <a:xfrm>
            <a:off x="5763303" y="5824999"/>
            <a:ext cx="339213" cy="265037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253886"/>
              </p:ext>
            </p:extLst>
          </p:nvPr>
        </p:nvGraphicFramePr>
        <p:xfrm>
          <a:off x="2832909" y="5245250"/>
          <a:ext cx="2275038" cy="37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18" imgW="1371600" imgH="228600" progId="Equation.DSMT4">
                  <p:embed/>
                </p:oleObj>
              </mc:Choice>
              <mc:Fallback>
                <p:oleObj name="Equation" r:id="rId18" imgW="1371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832909" y="5245250"/>
                        <a:ext cx="2275038" cy="37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261437"/>
              </p:ext>
            </p:extLst>
          </p:nvPr>
        </p:nvGraphicFramePr>
        <p:xfrm>
          <a:off x="2848964" y="5637781"/>
          <a:ext cx="1885562" cy="72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20" imgW="1117440" imgH="431640" progId="Equation.DSMT4">
                  <p:embed/>
                </p:oleObj>
              </mc:Choice>
              <mc:Fallback>
                <p:oleObj name="Equation" r:id="rId20" imgW="111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848964" y="5637781"/>
                        <a:ext cx="1885562" cy="72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TextBox 15"/>
          <p:cNvSpPr txBox="1">
            <a:spLocks noChangeArrowheads="1"/>
          </p:cNvSpPr>
          <p:nvPr/>
        </p:nvSpPr>
        <p:spPr bwMode="auto">
          <a:xfrm>
            <a:off x="877728" y="1054638"/>
            <a:ext cx="5029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Practical notes on loss tangent: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4211" y="1878898"/>
            <a:ext cx="827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Wingdings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</a:rPr>
              <a:t>For some materials (mostly good conductors), it is the </a:t>
            </a:r>
            <a:r>
              <a:rPr lang="en-US" sz="1600" u="sng" dirty="0">
                <a:solidFill>
                  <a:srgbClr val="0000FF"/>
                </a:solidFill>
              </a:rPr>
              <a:t>conductivity</a:t>
            </a:r>
            <a:r>
              <a:rPr lang="en-US" sz="1600" dirty="0">
                <a:solidFill>
                  <a:srgbClr val="0000FF"/>
                </a:solidFill>
              </a:rPr>
              <a:t> that is approximately constant with frequency.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1090" y="2621838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Ocean water: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  4 [S/m]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210" y="3660168"/>
            <a:ext cx="8509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</a:rPr>
              <a:t>For other materials (mostly good insulators), it is the </a:t>
            </a:r>
            <a:r>
              <a:rPr lang="en-US" sz="1600" u="sng" dirty="0">
                <a:solidFill>
                  <a:srgbClr val="0000FF"/>
                </a:solidFill>
              </a:rPr>
              <a:t>loss tangent</a:t>
            </a:r>
            <a:r>
              <a:rPr lang="en-US" sz="1600" dirty="0">
                <a:solidFill>
                  <a:srgbClr val="0000FF"/>
                </a:solidFill>
              </a:rPr>
              <a:t> that is approximately constant with frequency. In this case the effective permittivity is mainly due to molecular loss effects.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15069" y="4491165"/>
            <a:ext cx="220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Teflon: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tan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  0.001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50843" y="163290"/>
            <a:ext cx="8350786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Loss Tangent (cont.)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Text Box 2"/>
          <p:cNvSpPr txBox="1">
            <a:spLocks noChangeArrowheads="1"/>
          </p:cNvSpPr>
          <p:nvPr/>
        </p:nvSpPr>
        <p:spPr bwMode="auto">
          <a:xfrm>
            <a:off x="1632857" y="119746"/>
            <a:ext cx="682534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Low-Loss Limit: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&lt;&lt; 1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TextBox 16"/>
          <p:cNvSpPr txBox="1">
            <a:spLocks noChangeArrowheads="1"/>
          </p:cNvSpPr>
          <p:nvPr/>
        </p:nvSpPr>
        <p:spPr bwMode="auto">
          <a:xfrm>
            <a:off x="1007442" y="1064306"/>
            <a:ext cx="6657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We approximate the wavenumber for </a:t>
            </a:r>
            <a:r>
              <a:rPr lang="en-US" sz="2000" u="sng" dirty="0">
                <a:solidFill>
                  <a:srgbClr val="0000FF"/>
                </a:solidFill>
              </a:rPr>
              <a:t>small</a:t>
            </a:r>
            <a:r>
              <a:rPr lang="en-US" sz="2000" dirty="0">
                <a:solidFill>
                  <a:srgbClr val="0000FF"/>
                </a:solidFill>
              </a:rPr>
              <a:t> loss tangent:</a:t>
            </a:r>
          </a:p>
        </p:txBody>
      </p:sp>
      <p:graphicFrame>
        <p:nvGraphicFramePr>
          <p:cNvPr id="235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949369"/>
              </p:ext>
            </p:extLst>
          </p:nvPr>
        </p:nvGraphicFramePr>
        <p:xfrm>
          <a:off x="2934207" y="2405744"/>
          <a:ext cx="30384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1866900" imgH="482600" progId="Equation.DSMT4">
                  <p:embed/>
                </p:oleObj>
              </mc:Choice>
              <mc:Fallback>
                <p:oleObj name="Equation" r:id="rId4" imgW="1866900" imgH="482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207" y="2405744"/>
                        <a:ext cx="3038475" cy="790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56499" y="1645784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(The derivation is omitted.)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9423" y="4346907"/>
            <a:ext cx="828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In the low-loss limit, the depth of penetration is independent of frequency.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9524" y="5472752"/>
            <a:ext cx="4724401" cy="851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37524" y="824763"/>
            <a:ext cx="4687351" cy="369887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f</a:t>
            </a:r>
            <a:r>
              <a:rPr lang="en-US" kern="0" dirty="0">
                <a:solidFill>
                  <a:srgbClr val="0000FF"/>
                </a:solidFill>
                <a:sym typeface="Symbol" pitchFamily="18" charset="2"/>
              </a:rPr>
              <a:t>                        </a:t>
            </a: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i="1" kern="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 </a:t>
            </a:r>
            <a:r>
              <a:rPr lang="en-US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[m]                tan</a:t>
            </a:r>
            <a:r>
              <a:rPr lang="en-US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endParaRPr lang="en-US" i="1" kern="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30724" name="TextBox 13"/>
          <p:cNvSpPr txBox="1">
            <a:spLocks noChangeArrowheads="1"/>
          </p:cNvSpPr>
          <p:nvPr/>
        </p:nvSpPr>
        <p:spPr bwMode="auto">
          <a:xfrm>
            <a:off x="3823237" y="1259740"/>
            <a:ext cx="4701638" cy="507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 [Hz]                   251.6           8.88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8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10 [Hz]                 79.6             8.88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7</a:t>
            </a:r>
            <a:endParaRPr lang="en-US" baseline="30000" dirty="0"/>
          </a:p>
          <a:p>
            <a:pPr>
              <a:lnSpc>
                <a:spcPct val="150000"/>
              </a:lnSpc>
            </a:pPr>
            <a:r>
              <a:rPr lang="en-US" dirty="0"/>
              <a:t>100 [Hz]               25.2             8.88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6</a:t>
            </a:r>
            <a:endParaRPr lang="en-US" baseline="30000" dirty="0"/>
          </a:p>
          <a:p>
            <a:pPr>
              <a:lnSpc>
                <a:spcPct val="150000"/>
              </a:lnSpc>
            </a:pPr>
            <a:r>
              <a:rPr lang="en-US" dirty="0"/>
              <a:t>1 [kHz]                 7.96             8.88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5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10 [kHz]               2.52             8.88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4</a:t>
            </a:r>
            <a:endParaRPr lang="en-US" baseline="30000" dirty="0"/>
          </a:p>
          <a:p>
            <a:pPr>
              <a:lnSpc>
                <a:spcPct val="150000"/>
              </a:lnSpc>
            </a:pPr>
            <a:r>
              <a:rPr lang="en-US" dirty="0"/>
              <a:t>100 [kHz]             0.796           8.88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3</a:t>
            </a:r>
            <a:endParaRPr lang="en-US" baseline="30000" dirty="0"/>
          </a:p>
          <a:p>
            <a:pPr>
              <a:lnSpc>
                <a:spcPct val="150000"/>
              </a:lnSpc>
            </a:pPr>
            <a:r>
              <a:rPr lang="en-US" dirty="0"/>
              <a:t>1 [MHz]                0.262           888</a:t>
            </a:r>
          </a:p>
          <a:p>
            <a:pPr>
              <a:lnSpc>
                <a:spcPct val="150000"/>
              </a:lnSpc>
            </a:pPr>
            <a:r>
              <a:rPr lang="en-US" dirty="0"/>
              <a:t>10 [MHz]              0.080           88.8</a:t>
            </a:r>
          </a:p>
          <a:p>
            <a:pPr>
              <a:lnSpc>
                <a:spcPct val="150000"/>
              </a:lnSpc>
            </a:pPr>
            <a:r>
              <a:rPr lang="en-US" dirty="0"/>
              <a:t>100 [MHz]            0.0262         8.88</a:t>
            </a:r>
          </a:p>
          <a:p>
            <a:pPr>
              <a:lnSpc>
                <a:spcPct val="150000"/>
              </a:lnSpc>
            </a:pPr>
            <a:r>
              <a:rPr lang="en-US" dirty="0"/>
              <a:t>1.0  [GHz]            0.013           0.888</a:t>
            </a:r>
          </a:p>
          <a:p>
            <a:pPr>
              <a:lnSpc>
                <a:spcPct val="150000"/>
              </a:lnSpc>
            </a:pPr>
            <a:r>
              <a:rPr lang="en-US" dirty="0"/>
              <a:t>10.0 [GHz]           0.012           0.0888</a:t>
            </a:r>
          </a:p>
          <a:p>
            <a:pPr>
              <a:lnSpc>
                <a:spcPct val="150000"/>
              </a:lnSpc>
            </a:pPr>
            <a:r>
              <a:rPr lang="en-US" dirty="0"/>
              <a:t>100 [GHz]            0.012           0.00888</a:t>
            </a:r>
          </a:p>
        </p:txBody>
      </p:sp>
      <p:sp>
        <p:nvSpPr>
          <p:cNvPr id="30725" name="TextBox 14"/>
          <p:cNvSpPr txBox="1">
            <a:spLocks noChangeArrowheads="1"/>
          </p:cNvSpPr>
          <p:nvPr/>
        </p:nvSpPr>
        <p:spPr bwMode="auto">
          <a:xfrm>
            <a:off x="786246" y="1190502"/>
            <a:ext cx="1976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Ocean water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5825" y="5610797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“Low-loss” region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84714" y="5820347"/>
            <a:ext cx="79193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8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295110"/>
              </p:ext>
            </p:extLst>
          </p:nvPr>
        </p:nvGraphicFramePr>
        <p:xfrm>
          <a:off x="651474" y="1713894"/>
          <a:ext cx="1871389" cy="862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4" imgW="876300" imgH="431800" progId="Equation.DSMT4">
                  <p:embed/>
                </p:oleObj>
              </mc:Choice>
              <mc:Fallback>
                <p:oleObj name="Equation" r:id="rId4" imgW="876300" imgH="4318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74" y="1713894"/>
                        <a:ext cx="1871389" cy="86241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611070" y="119746"/>
            <a:ext cx="604157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Ocean Water</a:t>
            </a:r>
            <a:endParaRPr lang="en-US" sz="2800" b="1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80900" name="Object 12"/>
          <p:cNvGraphicFramePr>
            <a:graphicFrameLocks noChangeAspect="1"/>
          </p:cNvGraphicFramePr>
          <p:nvPr/>
        </p:nvGraphicFramePr>
        <p:xfrm>
          <a:off x="823685" y="3101975"/>
          <a:ext cx="1531938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6" imgW="787400" imgH="685800" progId="Equation.DSMT4">
                  <p:embed/>
                </p:oleObj>
              </mc:Choice>
              <mc:Fallback>
                <p:oleObj name="Equation" r:id="rId6" imgW="787400" imgH="6858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685" y="3101975"/>
                        <a:ext cx="1531938" cy="13350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433862"/>
              </p:ext>
            </p:extLst>
          </p:nvPr>
        </p:nvGraphicFramePr>
        <p:xfrm>
          <a:off x="1245385" y="6039844"/>
          <a:ext cx="1092396" cy="30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8" imgW="634449" imgH="177646" progId="Equation.DSMT4">
                  <p:embed/>
                </p:oleObj>
              </mc:Choice>
              <mc:Fallback>
                <p:oleObj name="Equation" r:id="rId8" imgW="634449" imgH="17764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385" y="6039844"/>
                        <a:ext cx="1092396" cy="305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2"/>
          <p:cNvSpPr txBox="1">
            <a:spLocks noChangeArrowheads="1"/>
          </p:cNvSpPr>
          <p:nvPr/>
        </p:nvSpPr>
        <p:spPr bwMode="auto">
          <a:xfrm>
            <a:off x="1894118" y="108860"/>
            <a:ext cx="53752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Distilled Water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85750" y="871676"/>
            <a:ext cx="7724775" cy="5803761"/>
            <a:chOff x="971550" y="902890"/>
            <a:chExt cx="7724775" cy="5803761"/>
          </a:xfrm>
        </p:grpSpPr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1550" y="1005939"/>
              <a:ext cx="7378700" cy="5700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971550" y="942975"/>
              <a:ext cx="7724775" cy="895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572586" y="902890"/>
              <a:ext cx="6522701" cy="40011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Complex Relative </a:t>
              </a:r>
              <a:r>
                <a:rPr lang="en-US" sz="2000" kern="0" dirty="0">
                  <a:solidFill>
                    <a:srgbClr val="0000FF"/>
                  </a:solidFill>
                </a:rPr>
                <a:t>P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ermittivity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rPr>
                <a:t> for Pure (Distilled) Water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14475" y="2143125"/>
              <a:ext cx="314325" cy="276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29500" y="5695950"/>
              <a:ext cx="314325" cy="276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1928" name="Object 12"/>
            <p:cNvGraphicFramePr>
              <a:graphicFrameLocks noChangeAspect="1"/>
            </p:cNvGraphicFramePr>
            <p:nvPr/>
          </p:nvGraphicFramePr>
          <p:xfrm>
            <a:off x="3296331" y="3109459"/>
            <a:ext cx="31115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5" name="Equation" r:id="rId5" imgW="165028" imgH="228501" progId="Equation.DSMT4">
                    <p:embed/>
                  </p:oleObj>
                </mc:Choice>
                <mc:Fallback>
                  <p:oleObj name="Equation" r:id="rId5" imgW="165028" imgH="228501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6331" y="3109459"/>
                          <a:ext cx="311150" cy="4318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29" name="Object 12"/>
            <p:cNvGraphicFramePr>
              <a:graphicFrameLocks noChangeAspect="1"/>
            </p:cNvGraphicFramePr>
            <p:nvPr/>
          </p:nvGraphicFramePr>
          <p:xfrm>
            <a:off x="4523696" y="3839709"/>
            <a:ext cx="3587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6"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3696" y="3839709"/>
                          <a:ext cx="358775" cy="4318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18"/>
            <p:cNvSpPr/>
            <p:nvPr/>
          </p:nvSpPr>
          <p:spPr>
            <a:xfrm>
              <a:off x="2307771" y="5736771"/>
              <a:ext cx="4876800" cy="446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3867" y="5932715"/>
              <a:ext cx="192873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Frequency [GHz]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09057" y="2667000"/>
              <a:ext cx="359229" cy="2481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66984" y="2035633"/>
              <a:ext cx="3984167" cy="446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19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09634"/>
              </p:ext>
            </p:extLst>
          </p:nvPr>
        </p:nvGraphicFramePr>
        <p:xfrm>
          <a:off x="2316277" y="1460500"/>
          <a:ext cx="34020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9" imgW="1803240" imgH="431640" progId="Equation.DSMT4">
                  <p:embed/>
                </p:oleObj>
              </mc:Choice>
              <mc:Fallback>
                <p:oleObj name="Equation" r:id="rId9" imgW="1803240" imgH="43164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277" y="1460500"/>
                        <a:ext cx="340201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A6DBF36-AD67-3964-3EAF-DD6C0D9778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06846"/>
              </p:ext>
            </p:extLst>
          </p:nvPr>
        </p:nvGraphicFramePr>
        <p:xfrm>
          <a:off x="6511925" y="1541463"/>
          <a:ext cx="15017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11" imgW="1257120" imgH="482400" progId="Equation.DSMT4">
                  <p:embed/>
                </p:oleObj>
              </mc:Choice>
              <mc:Fallback>
                <p:oleObj name="Equation" r:id="rId11" imgW="1257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11925" y="1541463"/>
                        <a:ext cx="1501775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BB569B3-74B4-A0C6-D72F-82B17C1AED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245630"/>
              </p:ext>
            </p:extLst>
          </p:nvPr>
        </p:nvGraphicFramePr>
        <p:xfrm>
          <a:off x="4196671" y="2738728"/>
          <a:ext cx="15240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13" imgW="990360" imgH="431640" progId="Equation.DSMT4">
                  <p:embed/>
                </p:oleObj>
              </mc:Choice>
              <mc:Fallback>
                <p:oleObj name="Equation" r:id="rId13" imgW="990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96671" y="2738728"/>
                        <a:ext cx="1524000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5A4C984-1CD1-ED02-A824-7DE5DAF66F1B}"/>
              </a:ext>
            </a:extLst>
          </p:cNvPr>
          <p:cNvSpPr txBox="1"/>
          <p:nvPr/>
        </p:nvSpPr>
        <p:spPr>
          <a:xfrm>
            <a:off x="6662231" y="3008732"/>
            <a:ext cx="2249069" cy="203132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For pure distilled water, the effective conductivity </a:t>
            </a:r>
            <a:r>
              <a:rPr lang="en-US" sz="1400" i="1" dirty="0">
                <a:sym typeface="Symbol" panose="05050102010706020507" pitchFamily="18" charset="2"/>
              </a:rPr>
              <a:t></a:t>
            </a:r>
            <a:r>
              <a:rPr lang="en-US" sz="1400" dirty="0"/>
              <a:t> is due entirely to molecular loss effects, since pure water is almost a perfect insulator (no ions to carry current as for ocean water).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212500" y="147361"/>
            <a:ext cx="656976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Appendix: Summary of Formulas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1699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29302"/>
              </p:ext>
            </p:extLst>
          </p:nvPr>
        </p:nvGraphicFramePr>
        <p:xfrm>
          <a:off x="1647825" y="1574491"/>
          <a:ext cx="1752500" cy="432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Equation" r:id="rId4" imgW="977900" imgH="241300" progId="Equation.DSMT4">
                  <p:embed/>
                </p:oleObj>
              </mc:Choice>
              <mc:Fallback>
                <p:oleObj name="Equation" r:id="rId4" imgW="977900" imgH="241300" progId="Equation.DSMT4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574491"/>
                        <a:ext cx="1752500" cy="432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508749"/>
              </p:ext>
            </p:extLst>
          </p:nvPr>
        </p:nvGraphicFramePr>
        <p:xfrm>
          <a:off x="1864994" y="3141355"/>
          <a:ext cx="851626" cy="74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Equation" r:id="rId6" imgW="507780" imgH="444307" progId="Equation.DSMT4">
                  <p:embed/>
                </p:oleObj>
              </mc:Choice>
              <mc:Fallback>
                <p:oleObj name="Equation" r:id="rId6" imgW="507780" imgH="444307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994" y="3141355"/>
                        <a:ext cx="851626" cy="745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20346"/>
              </p:ext>
            </p:extLst>
          </p:nvPr>
        </p:nvGraphicFramePr>
        <p:xfrm>
          <a:off x="1328103" y="4258955"/>
          <a:ext cx="17383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Equation" r:id="rId8" imgW="1104900" imgH="482600" progId="Equation.DSMT4">
                  <p:embed/>
                </p:oleObj>
              </mc:Choice>
              <mc:Fallback>
                <p:oleObj name="Equation" r:id="rId8" imgW="1104900" imgH="482600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103" y="4258955"/>
                        <a:ext cx="173831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471017"/>
              </p:ext>
            </p:extLst>
          </p:nvPr>
        </p:nvGraphicFramePr>
        <p:xfrm>
          <a:off x="1068387" y="5478789"/>
          <a:ext cx="2888333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10" imgW="1752600" imgH="482600" progId="Equation.DSMT4">
                  <p:embed/>
                </p:oleObj>
              </mc:Choice>
              <mc:Fallback>
                <p:oleObj name="Equation" r:id="rId10" imgW="1752600" imgH="482600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7" y="5478789"/>
                        <a:ext cx="2888333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12166"/>
              </p:ext>
            </p:extLst>
          </p:nvPr>
        </p:nvGraphicFramePr>
        <p:xfrm>
          <a:off x="5430203" y="2981335"/>
          <a:ext cx="12017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12" imgW="736600" imgH="457200" progId="Equation.DSMT4">
                  <p:embed/>
                </p:oleObj>
              </mc:Choice>
              <mc:Fallback>
                <p:oleObj name="Equation" r:id="rId12" imgW="736600" imgH="457200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203" y="2981335"/>
                        <a:ext cx="120173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733895"/>
              </p:ext>
            </p:extLst>
          </p:nvPr>
        </p:nvGraphicFramePr>
        <p:xfrm>
          <a:off x="5329603" y="1710731"/>
          <a:ext cx="1743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14" imgW="1066680" imgH="457200" progId="Equation.DSMT4">
                  <p:embed/>
                </p:oleObj>
              </mc:Choice>
              <mc:Fallback>
                <p:oleObj name="Equation" r:id="rId14" imgW="1066680" imgH="457200" progId="Equation.DSMT4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603" y="1710731"/>
                        <a:ext cx="17430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44610"/>
              </p:ext>
            </p:extLst>
          </p:nvPr>
        </p:nvGraphicFramePr>
        <p:xfrm>
          <a:off x="1739536" y="2367491"/>
          <a:ext cx="12033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Equation" r:id="rId16" imgW="672808" imgH="253890" progId="Equation.DSMT4">
                  <p:embed/>
                </p:oleObj>
              </mc:Choice>
              <mc:Fallback>
                <p:oleObj name="Equation" r:id="rId16" imgW="672808" imgH="253890" progId="Equation.DSMT4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536" y="2367491"/>
                        <a:ext cx="12033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174466"/>
              </p:ext>
            </p:extLst>
          </p:nvPr>
        </p:nvGraphicFramePr>
        <p:xfrm>
          <a:off x="5580379" y="4251334"/>
          <a:ext cx="775691" cy="691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18" imgW="469900" imgH="419100" progId="Equation.DSMT4">
                  <p:embed/>
                </p:oleObj>
              </mc:Choice>
              <mc:Fallback>
                <p:oleObj name="Equation" r:id="rId18" imgW="469900" imgH="419100" progId="Equation.DSMT4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379" y="4251334"/>
                        <a:ext cx="775691" cy="691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901440" y="894080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Lossless</a:t>
            </a:r>
          </a:p>
        </p:txBody>
      </p:sp>
      <p:graphicFrame>
        <p:nvGraphicFramePr>
          <p:cNvPr id="17001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145057"/>
              </p:ext>
            </p:extLst>
          </p:nvPr>
        </p:nvGraphicFramePr>
        <p:xfrm>
          <a:off x="5761038" y="5517842"/>
          <a:ext cx="752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20" imgW="457200" imgH="241200" progId="Equation.DSMT4">
                  <p:embed/>
                </p:oleObj>
              </mc:Choice>
              <mc:Fallback>
                <p:oleObj name="Equation" r:id="rId20" imgW="457200" imgH="241200" progId="Equation.DSMT4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038" y="5517842"/>
                        <a:ext cx="7524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073519" y="169810"/>
            <a:ext cx="738903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 Appendix: Summary of Formulas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2033"/>
              </p:ext>
            </p:extLst>
          </p:nvPr>
        </p:nvGraphicFramePr>
        <p:xfrm>
          <a:off x="5920863" y="3836157"/>
          <a:ext cx="27289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4" imgW="1574640" imgH="482400" progId="Equation.DSMT4">
                  <p:embed/>
                </p:oleObj>
              </mc:Choice>
              <mc:Fallback>
                <p:oleObj name="Equation" r:id="rId4" imgW="1574640" imgH="482400" progId="Equation.DSMT4">
                  <p:embed/>
                  <p:pic>
                    <p:nvPicPr>
                      <p:cNvPr id="0" name="Picture 4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0863" y="3836157"/>
                        <a:ext cx="27289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316291"/>
              </p:ext>
            </p:extLst>
          </p:nvPr>
        </p:nvGraphicFramePr>
        <p:xfrm>
          <a:off x="6537488" y="3020495"/>
          <a:ext cx="16319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6" imgW="812520" imgH="279360" progId="Equation.DSMT4">
                  <p:embed/>
                </p:oleObj>
              </mc:Choice>
              <mc:Fallback>
                <p:oleObj name="Equation" r:id="rId6" imgW="812520" imgH="279360" progId="Equation.DSMT4">
                  <p:embed/>
                  <p:pic>
                    <p:nvPicPr>
                      <p:cNvPr id="0" name="Picture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488" y="3020495"/>
                        <a:ext cx="16319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748665" y="1345564"/>
          <a:ext cx="1752500" cy="432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8" imgW="977900" imgH="241300" progId="Equation.DSMT4">
                  <p:embed/>
                </p:oleObj>
              </mc:Choice>
              <mc:Fallback>
                <p:oleObj name="Equation" r:id="rId8" imgW="977900" imgH="241300" progId="Equation.DSMT4">
                  <p:embed/>
                  <p:pic>
                    <p:nvPicPr>
                      <p:cNvPr id="0" name="Picture 4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5" y="1345564"/>
                        <a:ext cx="1752500" cy="432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935354" y="3135948"/>
          <a:ext cx="851626" cy="745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10" imgW="507780" imgH="444307" progId="Equation.DSMT4">
                  <p:embed/>
                </p:oleObj>
              </mc:Choice>
              <mc:Fallback>
                <p:oleObj name="Equation" r:id="rId10" imgW="507780" imgH="444307" progId="Equation.DSMT4">
                  <p:embed/>
                  <p:pic>
                    <p:nvPicPr>
                      <p:cNvPr id="0" name="Picture 4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354" y="3135948"/>
                        <a:ext cx="851626" cy="745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9" name="Object 15"/>
          <p:cNvGraphicFramePr>
            <a:graphicFrameLocks noChangeAspect="1"/>
          </p:cNvGraphicFramePr>
          <p:nvPr/>
        </p:nvGraphicFramePr>
        <p:xfrm>
          <a:off x="888365" y="4355783"/>
          <a:ext cx="8794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12" imgW="558558" imgH="482391" progId="Equation.DSMT4">
                  <p:embed/>
                </p:oleObj>
              </mc:Choice>
              <mc:Fallback>
                <p:oleObj name="Equation" r:id="rId12" imgW="558558" imgH="482391" progId="Equation.DSMT4">
                  <p:embed/>
                  <p:pic>
                    <p:nvPicPr>
                      <p:cNvPr id="0" name="Picture 5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365" y="4355783"/>
                        <a:ext cx="8794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266149"/>
              </p:ext>
            </p:extLst>
          </p:nvPr>
        </p:nvGraphicFramePr>
        <p:xfrm>
          <a:off x="3851275" y="3937000"/>
          <a:ext cx="10763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14" imgW="545760" imgH="393480" progId="Equation.DSMT4">
                  <p:embed/>
                </p:oleObj>
              </mc:Choice>
              <mc:Fallback>
                <p:oleObj name="Equation" r:id="rId14" imgW="545760" imgH="393480" progId="Equation.DSMT4">
                  <p:embed/>
                  <p:pic>
                    <p:nvPicPr>
                      <p:cNvPr id="0" name="Picture 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937000"/>
                        <a:ext cx="10763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6" name="Object 22"/>
          <p:cNvGraphicFramePr>
            <a:graphicFrameLocks noChangeAspect="1"/>
          </p:cNvGraphicFramePr>
          <p:nvPr/>
        </p:nvGraphicFramePr>
        <p:xfrm>
          <a:off x="3709670" y="2361426"/>
          <a:ext cx="1370330" cy="371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16" imgW="748975" imgH="203112" progId="Equation.DSMT4">
                  <p:embed/>
                </p:oleObj>
              </mc:Choice>
              <mc:Fallback>
                <p:oleObj name="Equation" r:id="rId16" imgW="748975" imgH="203112" progId="Equation.DSMT4">
                  <p:embed/>
                  <p:pic>
                    <p:nvPicPr>
                      <p:cNvPr id="0" name="Picture 5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670" y="2361426"/>
                        <a:ext cx="1370330" cy="371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43319"/>
              </p:ext>
            </p:extLst>
          </p:nvPr>
        </p:nvGraphicFramePr>
        <p:xfrm>
          <a:off x="3762676" y="3094672"/>
          <a:ext cx="1317324" cy="48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18" imgW="660113" imgH="241195" progId="Equation.DSMT4">
                  <p:embed/>
                </p:oleObj>
              </mc:Choice>
              <mc:Fallback>
                <p:oleObj name="Equation" r:id="rId18" imgW="660113" imgH="241195" progId="Equation.DSMT4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676" y="3094672"/>
                        <a:ext cx="1317324" cy="481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9" name="Object 25"/>
          <p:cNvGraphicFramePr>
            <a:graphicFrameLocks noChangeAspect="1"/>
          </p:cNvGraphicFramePr>
          <p:nvPr/>
        </p:nvGraphicFramePr>
        <p:xfrm>
          <a:off x="816610" y="2341244"/>
          <a:ext cx="1228906" cy="452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20" imgW="723586" imgH="266584" progId="Equation.DSMT4">
                  <p:embed/>
                </p:oleObj>
              </mc:Choice>
              <mc:Fallback>
                <p:oleObj name="Equation" r:id="rId20" imgW="723586" imgH="266584" progId="Equation.DSMT4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610" y="2341244"/>
                        <a:ext cx="1228906" cy="452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21760" y="88392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Lossy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F965712-32DF-DB77-5EB2-33190BD36C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511054"/>
              </p:ext>
            </p:extLst>
          </p:nvPr>
        </p:nvGraphicFramePr>
        <p:xfrm>
          <a:off x="6510225" y="2080331"/>
          <a:ext cx="1659213" cy="783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22" imgW="914400" imgH="431640" progId="Equation.DSMT4">
                  <p:embed/>
                </p:oleObj>
              </mc:Choice>
              <mc:Fallback>
                <p:oleObj name="Equation" r:id="rId22" imgW="914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510225" y="2080331"/>
                        <a:ext cx="1659213" cy="783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7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75406"/>
              </p:ext>
            </p:extLst>
          </p:nvPr>
        </p:nvGraphicFramePr>
        <p:xfrm>
          <a:off x="1452716" y="1016907"/>
          <a:ext cx="5657546" cy="4114800"/>
        </p:xfrm>
        <a:graphic>
          <a:graphicData uri="http://schemas.openxmlformats.org/drawingml/2006/table">
            <a:tbl>
              <a:tblPr/>
              <a:tblGrid>
                <a:gridCol w="2977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Wavelength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U.S.  AC Power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60 Hz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5000 km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ELF Submarine Communications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 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600 km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 radio (KTRH)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740 kHz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405 m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TV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2 (VHF)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60 MHz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m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 radio (Sunny 99.1)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99.1 MHz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m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TV PBS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8 (VHF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 MHz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 m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TV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KPRC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2 (UHF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35)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599 MHz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cm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 Phone (4G)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 GHz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cm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μ-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wave oven 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2.45 GHz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cm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Police radar (X-band)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10.5 GHz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2.85 cm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 Phone (Verizon 5G 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mmWave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GHz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 cm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 GHz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 mm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Light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10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[Hz]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/>
                        </a:rPr>
                        <a:t>m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X-ray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[Hz]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  Å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8740" name="Text Box 4"/>
          <p:cNvSpPr txBox="1">
            <a:spLocks noChangeArrowheads="1"/>
          </p:cNvSpPr>
          <p:nvPr/>
        </p:nvSpPr>
        <p:spPr bwMode="auto">
          <a:xfrm>
            <a:off x="1382486" y="152402"/>
            <a:ext cx="6836229" cy="52322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66"/>
                </a:solidFill>
              </a:rPr>
              <a:t>The Electromagnetic Spectrum (cont.)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1441" name="Object 36"/>
          <p:cNvGraphicFramePr>
            <a:graphicFrameLocks noChangeAspect="1"/>
          </p:cNvGraphicFramePr>
          <p:nvPr/>
        </p:nvGraphicFramePr>
        <p:xfrm>
          <a:off x="3220357" y="5774872"/>
          <a:ext cx="14239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622030" imgH="228501" progId="Equation.DSMT4">
                  <p:embed/>
                </p:oleObj>
              </mc:Choice>
              <mc:Fallback>
                <p:oleObj name="Equation" r:id="rId4" imgW="622030" imgH="228501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357" y="5774872"/>
                        <a:ext cx="1423988" cy="523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8" name="Object 28"/>
          <p:cNvGraphicFramePr>
            <a:graphicFrameLocks noChangeAspect="1"/>
          </p:cNvGraphicFramePr>
          <p:nvPr/>
        </p:nvGraphicFramePr>
        <p:xfrm>
          <a:off x="5319713" y="5927725"/>
          <a:ext cx="30337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1905000" imgH="228600" progId="Equation.DSMT4">
                  <p:embed/>
                </p:oleObj>
              </mc:Choice>
              <mc:Fallback>
                <p:oleObj name="Equation" r:id="rId6" imgW="1905000" imgH="228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5927725"/>
                        <a:ext cx="30337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057401" y="185062"/>
            <a:ext cx="4800600" cy="52322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FF66"/>
                </a:solidFill>
              </a:rPr>
              <a:t>TV and Radio Spectrum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1944008" y="1760809"/>
            <a:ext cx="44730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VHF TV: </a:t>
            </a:r>
            <a:r>
              <a:rPr lang="en-US" sz="2000"/>
              <a:t>55-216 MHz (channels 2-13)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508698" y="2243823"/>
            <a:ext cx="45977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Band I : 55-88 MHz (channels 2-6)</a:t>
            </a:r>
          </a:p>
          <a:p>
            <a:r>
              <a:rPr lang="en-US" sz="2000" dirty="0"/>
              <a:t>Band III: 174-216 MHz (channels 7-13)</a:t>
            </a: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1961471" y="3419747"/>
            <a:ext cx="38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FM Radio: </a:t>
            </a:r>
            <a:r>
              <a:rPr lang="en-US" sz="2000"/>
              <a:t>(Band II) 88-108 MHz</a:t>
            </a: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1972583" y="4221434"/>
            <a:ext cx="4772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UHF TV: </a:t>
            </a:r>
            <a:r>
              <a:rPr lang="en-US" sz="2000" dirty="0"/>
              <a:t>470-806 MHz (channels 14-69)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1947183" y="1062309"/>
            <a:ext cx="3049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AM Radio: </a:t>
            </a:r>
            <a:r>
              <a:rPr lang="en-US" sz="2000"/>
              <a:t>520-1610 kHz</a:t>
            </a:r>
          </a:p>
        </p:txBody>
      </p:sp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118772" y="4966433"/>
            <a:ext cx="90252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Digital TV broadcast takes place primarily in UHF and VHF Bands I &amp; III.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37230" y="5729955"/>
            <a:ext cx="726060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 </a:t>
            </a:r>
          </a:p>
          <a:p>
            <a:pPr algn="ctr"/>
            <a:r>
              <a:rPr lang="en-US" sz="1600" dirty="0"/>
              <a:t>Monopole antenna are ideally about one-quarter of a wavelength in length. </a:t>
            </a:r>
          </a:p>
          <a:p>
            <a:pPr algn="ctr"/>
            <a:r>
              <a:rPr lang="en-US" sz="1600" dirty="0"/>
              <a:t>Dipole antennas are ideally about one-half of a wavelength in length.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661013" y="251294"/>
            <a:ext cx="8075364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Comparison of Wired Systems with Wireless Systems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7841" y="2578818"/>
            <a:ext cx="8188368" cy="885175"/>
            <a:chOff x="377518" y="2412695"/>
            <a:chExt cx="8188368" cy="885175"/>
          </a:xfrm>
        </p:grpSpPr>
        <p:sp>
          <p:nvSpPr>
            <p:cNvPr id="271368" name="Text Box 8"/>
            <p:cNvSpPr txBox="1">
              <a:spLocks noChangeArrowheads="1"/>
            </p:cNvSpPr>
            <p:nvPr/>
          </p:nvSpPr>
          <p:spPr bwMode="auto">
            <a:xfrm>
              <a:off x="377518" y="2915283"/>
              <a:ext cx="407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Power loss from waveguiding system: </a:t>
              </a:r>
            </a:p>
          </p:txBody>
        </p:sp>
        <p:sp>
          <p:nvSpPr>
            <p:cNvPr id="271369" name="Text Box 9"/>
            <p:cNvSpPr txBox="1">
              <a:spLocks noChangeArrowheads="1"/>
            </p:cNvSpPr>
            <p:nvPr/>
          </p:nvSpPr>
          <p:spPr bwMode="auto">
            <a:xfrm>
              <a:off x="377518" y="2432683"/>
              <a:ext cx="3905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Power loss from antenna broadcast: </a:t>
              </a:r>
            </a:p>
          </p:txBody>
        </p:sp>
        <p:graphicFrame>
          <p:nvGraphicFramePr>
            <p:cNvPr id="271370" name="Object 21"/>
            <p:cNvGraphicFramePr>
              <a:graphicFrameLocks noChangeAspect="1"/>
            </p:cNvGraphicFramePr>
            <p:nvPr/>
          </p:nvGraphicFramePr>
          <p:xfrm>
            <a:off x="4352618" y="2412695"/>
            <a:ext cx="578081" cy="369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4" imgW="317225" imgH="203024" progId="Equation.DSMT4">
                    <p:embed/>
                  </p:oleObj>
                </mc:Choice>
                <mc:Fallback>
                  <p:oleObj name="Equation" r:id="rId4" imgW="317225" imgH="203024" progId="Equation.DSMT4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2618" y="2412695"/>
                          <a:ext cx="578081" cy="3695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1371" name="Object 21"/>
            <p:cNvGraphicFramePr>
              <a:graphicFrameLocks noChangeAspect="1"/>
            </p:cNvGraphicFramePr>
            <p:nvPr/>
          </p:nvGraphicFramePr>
          <p:xfrm>
            <a:off x="4466918" y="2878770"/>
            <a:ext cx="65563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6" imgW="317225" imgH="203024" progId="Equation.DSMT4">
                    <p:embed/>
                  </p:oleObj>
                </mc:Choice>
                <mc:Fallback>
                  <p:oleObj name="Equation" r:id="rId6" imgW="317225" imgH="203024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6918" y="2878770"/>
                          <a:ext cx="655638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640085" y="2472370"/>
              <a:ext cx="29258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(always better for very large </a:t>
              </a: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)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5168593" y="2662870"/>
              <a:ext cx="4445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8FCC7E-85EA-4A6E-80A4-23A46F2327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8041" y="4129193"/>
            <a:ext cx="6448425" cy="1974652"/>
            <a:chOff x="1358900" y="4333875"/>
            <a:chExt cx="6448425" cy="1974652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1870075" y="5356225"/>
              <a:ext cx="53721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1806575" y="5292725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7204075" y="5280025"/>
              <a:ext cx="127000" cy="1270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1358900" y="5141913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7467600" y="5129213"/>
              <a:ext cx="339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7" name="Notched Right Arrow 26"/>
            <p:cNvSpPr/>
            <p:nvPr/>
          </p:nvSpPr>
          <p:spPr>
            <a:xfrm>
              <a:off x="3419475" y="5591175"/>
              <a:ext cx="714375" cy="228600"/>
            </a:xfrm>
            <a:prstGeom prst="notched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Notched Right Arrow 27"/>
            <p:cNvSpPr/>
            <p:nvPr/>
          </p:nvSpPr>
          <p:spPr>
            <a:xfrm>
              <a:off x="4381500" y="5657469"/>
              <a:ext cx="447675" cy="143256"/>
            </a:xfrm>
            <a:prstGeom prst="notched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Notched Right Arrow 28"/>
            <p:cNvSpPr/>
            <p:nvPr/>
          </p:nvSpPr>
          <p:spPr>
            <a:xfrm>
              <a:off x="5114926" y="5690235"/>
              <a:ext cx="285750" cy="91440"/>
            </a:xfrm>
            <a:prstGeom prst="notched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1962150" y="5133975"/>
              <a:ext cx="147638" cy="466725"/>
            </a:xfrm>
            <a:custGeom>
              <a:avLst/>
              <a:gdLst>
                <a:gd name="connsiteX0" fmla="*/ 0 w 147638"/>
                <a:gd name="connsiteY0" fmla="*/ 0 h 466725"/>
                <a:gd name="connsiteX1" fmla="*/ 95250 w 147638"/>
                <a:gd name="connsiteY1" fmla="*/ 85725 h 466725"/>
                <a:gd name="connsiteX2" fmla="*/ 142875 w 147638"/>
                <a:gd name="connsiteY2" fmla="*/ 228600 h 466725"/>
                <a:gd name="connsiteX3" fmla="*/ 123825 w 147638"/>
                <a:gd name="connsiteY3" fmla="*/ 342900 h 466725"/>
                <a:gd name="connsiteX4" fmla="*/ 38100 w 147638"/>
                <a:gd name="connsiteY4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638" h="466725">
                  <a:moveTo>
                    <a:pt x="0" y="0"/>
                  </a:moveTo>
                  <a:cubicBezTo>
                    <a:pt x="35719" y="23812"/>
                    <a:pt x="71438" y="47625"/>
                    <a:pt x="95250" y="85725"/>
                  </a:cubicBezTo>
                  <a:cubicBezTo>
                    <a:pt x="119062" y="123825"/>
                    <a:pt x="138113" y="185738"/>
                    <a:pt x="142875" y="228600"/>
                  </a:cubicBezTo>
                  <a:cubicBezTo>
                    <a:pt x="147638" y="271463"/>
                    <a:pt x="141288" y="303213"/>
                    <a:pt x="123825" y="342900"/>
                  </a:cubicBezTo>
                  <a:cubicBezTo>
                    <a:pt x="106363" y="382588"/>
                    <a:pt x="72231" y="424656"/>
                    <a:pt x="38100" y="466725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14550" y="4909987"/>
              <a:ext cx="266700" cy="843113"/>
            </a:xfrm>
            <a:custGeom>
              <a:avLst/>
              <a:gdLst>
                <a:gd name="connsiteX0" fmla="*/ 0 w 147638"/>
                <a:gd name="connsiteY0" fmla="*/ 0 h 466725"/>
                <a:gd name="connsiteX1" fmla="*/ 95250 w 147638"/>
                <a:gd name="connsiteY1" fmla="*/ 85725 h 466725"/>
                <a:gd name="connsiteX2" fmla="*/ 142875 w 147638"/>
                <a:gd name="connsiteY2" fmla="*/ 228600 h 466725"/>
                <a:gd name="connsiteX3" fmla="*/ 123825 w 147638"/>
                <a:gd name="connsiteY3" fmla="*/ 342900 h 466725"/>
                <a:gd name="connsiteX4" fmla="*/ 38100 w 147638"/>
                <a:gd name="connsiteY4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638" h="466725">
                  <a:moveTo>
                    <a:pt x="0" y="0"/>
                  </a:moveTo>
                  <a:cubicBezTo>
                    <a:pt x="35719" y="23812"/>
                    <a:pt x="71438" y="47625"/>
                    <a:pt x="95250" y="85725"/>
                  </a:cubicBezTo>
                  <a:cubicBezTo>
                    <a:pt x="119062" y="123825"/>
                    <a:pt x="138113" y="185738"/>
                    <a:pt x="142875" y="228600"/>
                  </a:cubicBezTo>
                  <a:cubicBezTo>
                    <a:pt x="147638" y="271463"/>
                    <a:pt x="141288" y="303213"/>
                    <a:pt x="123825" y="342900"/>
                  </a:cubicBezTo>
                  <a:cubicBezTo>
                    <a:pt x="106363" y="382588"/>
                    <a:pt x="72231" y="424656"/>
                    <a:pt x="38100" y="466725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66950" y="4701053"/>
              <a:ext cx="381000" cy="1204447"/>
            </a:xfrm>
            <a:custGeom>
              <a:avLst/>
              <a:gdLst>
                <a:gd name="connsiteX0" fmla="*/ 0 w 147638"/>
                <a:gd name="connsiteY0" fmla="*/ 0 h 466725"/>
                <a:gd name="connsiteX1" fmla="*/ 95250 w 147638"/>
                <a:gd name="connsiteY1" fmla="*/ 85725 h 466725"/>
                <a:gd name="connsiteX2" fmla="*/ 142875 w 147638"/>
                <a:gd name="connsiteY2" fmla="*/ 228600 h 466725"/>
                <a:gd name="connsiteX3" fmla="*/ 123825 w 147638"/>
                <a:gd name="connsiteY3" fmla="*/ 342900 h 466725"/>
                <a:gd name="connsiteX4" fmla="*/ 38100 w 147638"/>
                <a:gd name="connsiteY4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638" h="466725">
                  <a:moveTo>
                    <a:pt x="0" y="0"/>
                  </a:moveTo>
                  <a:cubicBezTo>
                    <a:pt x="35719" y="23812"/>
                    <a:pt x="71438" y="47625"/>
                    <a:pt x="95250" y="85725"/>
                  </a:cubicBezTo>
                  <a:cubicBezTo>
                    <a:pt x="119062" y="123825"/>
                    <a:pt x="138113" y="185738"/>
                    <a:pt x="142875" y="228600"/>
                  </a:cubicBezTo>
                  <a:cubicBezTo>
                    <a:pt x="147638" y="271463"/>
                    <a:pt x="141288" y="303213"/>
                    <a:pt x="123825" y="342900"/>
                  </a:cubicBezTo>
                  <a:cubicBezTo>
                    <a:pt x="106363" y="382588"/>
                    <a:pt x="72231" y="424656"/>
                    <a:pt x="38100" y="466725"/>
                  </a:cubicBez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19275" y="4333875"/>
              <a:ext cx="851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Antenna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90925" y="6000750"/>
              <a:ext cx="21881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Transmission line system</a:t>
              </a:r>
            </a:p>
          </p:txBody>
        </p:sp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4646613" y="4870450"/>
            <a:ext cx="277812" cy="308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6613" y="4870450"/>
                          <a:ext cx="277812" cy="308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746855" y="1183381"/>
            <a:ext cx="7802234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Wireless systems using antennas will always be better (lower loss) than wired (transmission line) systems for large distances. </a:t>
            </a:r>
          </a:p>
        </p:txBody>
      </p:sp>
    </p:spTree>
    <p:extLst>
      <p:ext uri="{BB962C8B-B14F-4D97-AF65-F5344CB8AC3E}">
        <p14:creationId xmlns:p14="http://schemas.microsoft.com/office/powerpoint/2010/main" val="23506175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283030" y="251294"/>
            <a:ext cx="8632370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Comparison of Wired Systems with Wireless Systems (cont.)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8FCC7E-85EA-4A6E-80A4-23A46F2327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35420" y="1066801"/>
            <a:ext cx="7141040" cy="5485610"/>
            <a:chOff x="664026" y="990599"/>
            <a:chExt cx="7141040" cy="5485610"/>
          </a:xfrm>
        </p:grpSpPr>
        <p:pic>
          <p:nvPicPr>
            <p:cNvPr id="37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5388" y="1306283"/>
              <a:ext cx="7119678" cy="5110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Rectangle 37"/>
            <p:cNvSpPr/>
            <p:nvPr/>
          </p:nvSpPr>
          <p:spPr>
            <a:xfrm>
              <a:off x="664026" y="1426020"/>
              <a:ext cx="1219200" cy="4615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83226" y="6085108"/>
              <a:ext cx="5660571" cy="2830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aphicFrame>
          <p:nvGraphicFramePr>
            <p:cNvPr id="40" name="Object 6"/>
            <p:cNvGraphicFramePr>
              <a:graphicFrameLocks noChangeAspect="1"/>
            </p:cNvGraphicFramePr>
            <p:nvPr/>
          </p:nvGraphicFramePr>
          <p:xfrm>
            <a:off x="5484130" y="4506678"/>
            <a:ext cx="544284" cy="348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5" imgW="317225" imgH="203024" progId="Equation.DSMT4">
                    <p:embed/>
                  </p:oleObj>
                </mc:Choice>
                <mc:Fallback>
                  <p:oleObj name="Equation" r:id="rId5" imgW="317225" imgH="203024" progId="Equation.DSMT4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4130" y="4506678"/>
                          <a:ext cx="544284" cy="348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7"/>
            <p:cNvGraphicFramePr>
              <a:graphicFrameLocks noChangeAspect="1"/>
            </p:cNvGraphicFramePr>
            <p:nvPr/>
          </p:nvGraphicFramePr>
          <p:xfrm>
            <a:off x="3891414" y="1878458"/>
            <a:ext cx="704816" cy="451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7" imgW="317225" imgH="203024" progId="Equation.DSMT4">
                    <p:embed/>
                  </p:oleObj>
                </mc:Choice>
                <mc:Fallback>
                  <p:oleObj name="Equation" r:id="rId7" imgW="317225" imgH="203024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1414" y="1878458"/>
                          <a:ext cx="704816" cy="4510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4147455" y="6106877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 [meters]</a:t>
              </a:r>
            </a:p>
          </p:txBody>
        </p:sp>
        <p:graphicFrame>
          <p:nvGraphicFramePr>
            <p:cNvPr id="4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7020754"/>
                </p:ext>
              </p:extLst>
            </p:nvPr>
          </p:nvGraphicFramePr>
          <p:xfrm>
            <a:off x="5124456" y="2786061"/>
            <a:ext cx="1743075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9" imgW="965160" imgH="253800" progId="Equation.DSMT4">
                    <p:embed/>
                  </p:oleObj>
                </mc:Choice>
                <mc:Fallback>
                  <p:oleObj name="Equation" r:id="rId9" imgW="965160" imgH="25380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4456" y="2786061"/>
                          <a:ext cx="1743075" cy="458787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Box 43"/>
            <p:cNvSpPr txBox="1"/>
            <p:nvPr/>
          </p:nvSpPr>
          <p:spPr>
            <a:xfrm>
              <a:off x="3113316" y="990599"/>
              <a:ext cx="35722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Comparison of Two Functions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721169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8FCC7E-85EA-4A6E-80A4-23A46F2327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7" name="Slide Number Placeholder 6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33CA9D-BC8D-44C6-8339-5857A60EC925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58800" y="1701800"/>
          <a:ext cx="753872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Distance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Wireless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Wireless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10,000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100,000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1,000,000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10,000,000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100,000,000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600960" y="1290320"/>
            <a:ext cx="92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RG59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89121" y="753012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GHz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1586" y="128016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Single Mode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61531" y="1290320"/>
            <a:ext cx="144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Two Dipoles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4160" y="1300480"/>
            <a:ext cx="199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34m Dish+Dipole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66978" y="760854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Attenuation in dB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08533" y="97057"/>
            <a:ext cx="8737163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Comparison of Wired Systems with Wireless Systems (cont.)</a:t>
            </a:r>
          </a:p>
        </p:txBody>
      </p:sp>
    </p:spTree>
    <p:extLst>
      <p:ext uri="{BB962C8B-B14F-4D97-AF65-F5344CB8AC3E}">
        <p14:creationId xmlns:p14="http://schemas.microsoft.com/office/powerpoint/2010/main" val="386358936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2177144" y="108860"/>
            <a:ext cx="4694238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 Vector Wave Equation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57200" y="976313"/>
            <a:ext cx="71818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Start with Maxwell’s equations in the </a:t>
            </a:r>
            <a:r>
              <a:rPr lang="en-US" sz="2000" kern="0" dirty="0" err="1">
                <a:solidFill>
                  <a:srgbClr val="0000FF"/>
                </a:solidFill>
                <a:sym typeface="Symbol" pitchFamily="18" charset="2"/>
              </a:rPr>
              <a:t>phasor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 domain: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050" name="Object 34"/>
          <p:cNvGraphicFramePr>
            <a:graphicFrameLocks noChangeAspect="1"/>
          </p:cNvGraphicFramePr>
          <p:nvPr/>
        </p:nvGraphicFramePr>
        <p:xfrm>
          <a:off x="2800350" y="1628775"/>
          <a:ext cx="27035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1628775"/>
                        <a:ext cx="270351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Box 47"/>
          <p:cNvSpPr txBox="1">
            <a:spLocks noChangeArrowheads="1"/>
          </p:cNvSpPr>
          <p:nvPr/>
        </p:nvSpPr>
        <p:spPr bwMode="auto">
          <a:xfrm>
            <a:off x="5564188" y="1673225"/>
            <a:ext cx="17638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Faraday’s law</a:t>
            </a:r>
          </a:p>
        </p:txBody>
      </p:sp>
      <p:sp>
        <p:nvSpPr>
          <p:cNvPr id="2057" name="TextBox 48"/>
          <p:cNvSpPr txBox="1">
            <a:spLocks noChangeArrowheads="1"/>
          </p:cNvSpPr>
          <p:nvPr/>
        </p:nvSpPr>
        <p:spPr bwMode="auto">
          <a:xfrm>
            <a:off x="5572125" y="2170113"/>
            <a:ext cx="1720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Ampere’s law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430213" y="3046413"/>
            <a:ext cx="308587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Assume </a:t>
            </a:r>
            <a:r>
              <a:rPr lang="en-US" sz="2000" u="sng" kern="0" dirty="0">
                <a:solidFill>
                  <a:srgbClr val="0000FF"/>
                </a:solidFill>
                <a:sym typeface="Symbol" pitchFamily="18" charset="2"/>
              </a:rPr>
              <a:t>free space</a:t>
            </a: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2051" name="Object 36"/>
          <p:cNvGraphicFramePr>
            <a:graphicFrameLocks noChangeAspect="1"/>
          </p:cNvGraphicFramePr>
          <p:nvPr/>
        </p:nvGraphicFramePr>
        <p:xfrm>
          <a:off x="3013053" y="3708709"/>
          <a:ext cx="17129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748975" imgH="203112" progId="Equation.DSMT4">
                  <p:embed/>
                </p:oleObj>
              </mc:Choice>
              <mc:Fallback>
                <p:oleObj name="Equation" r:id="rId6" imgW="748975" imgH="203112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53" y="3708709"/>
                        <a:ext cx="17129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7"/>
          <p:cNvGraphicFramePr>
            <a:graphicFrameLocks noChangeAspect="1"/>
          </p:cNvGraphicFramePr>
          <p:nvPr/>
        </p:nvGraphicFramePr>
        <p:xfrm>
          <a:off x="2968625" y="5076825"/>
          <a:ext cx="25574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1117600" imgH="457200" progId="Equation.DSMT4">
                  <p:embed/>
                </p:oleObj>
              </mc:Choice>
              <mc:Fallback>
                <p:oleObj name="Equation" r:id="rId8" imgW="1117600" imgH="4572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5076825"/>
                        <a:ext cx="25574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8"/>
          <p:cNvGraphicFramePr>
            <a:graphicFrameLocks noChangeAspect="1"/>
          </p:cNvGraphicFramePr>
          <p:nvPr/>
        </p:nvGraphicFramePr>
        <p:xfrm>
          <a:off x="5115542" y="3695392"/>
          <a:ext cx="1873878" cy="48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0" imgW="889000" imgH="228600" progId="Equation.DSMT4">
                  <p:embed/>
                </p:oleObj>
              </mc:Choice>
              <mc:Fallback>
                <p:oleObj name="Equation" r:id="rId10" imgW="889000" imgH="2286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5542" y="3695392"/>
                        <a:ext cx="1873878" cy="480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147989" y="4625295"/>
            <a:ext cx="19256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We then have: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516063" y="3719513"/>
            <a:ext cx="14493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FF"/>
                </a:solidFill>
                <a:sym typeface="Symbol" pitchFamily="18" charset="2"/>
              </a:rPr>
              <a:t>Ohm’s law:</a:t>
            </a:r>
            <a:endParaRPr lang="en-US" sz="2000" i="1" kern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DFF5B4-D90D-41A5-B38D-776AA9069E95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461657" y="3668486"/>
            <a:ext cx="500743" cy="5660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11458</TotalTime>
  <Words>1707</Words>
  <Application>Microsoft Office PowerPoint</Application>
  <PresentationFormat>On-screen Show (4:3)</PresentationFormat>
  <Paragraphs>359</Paragraphs>
  <Slides>37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1338</cp:revision>
  <dcterms:created xsi:type="dcterms:W3CDTF">2006-03-03T17:51:21Z</dcterms:created>
  <dcterms:modified xsi:type="dcterms:W3CDTF">2023-10-25T00:24:32Z</dcterms:modified>
</cp:coreProperties>
</file>