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handoutMasterIdLst>
    <p:handoutMasterId r:id="rId28"/>
  </p:handoutMasterIdLst>
  <p:sldIdLst>
    <p:sldId id="268" r:id="rId3"/>
    <p:sldId id="328" r:id="rId4"/>
    <p:sldId id="331" r:id="rId5"/>
    <p:sldId id="329" r:id="rId6"/>
    <p:sldId id="350" r:id="rId7"/>
    <p:sldId id="347" r:id="rId8"/>
    <p:sldId id="355" r:id="rId9"/>
    <p:sldId id="362" r:id="rId10"/>
    <p:sldId id="332" r:id="rId11"/>
    <p:sldId id="333" r:id="rId12"/>
    <p:sldId id="334" r:id="rId13"/>
    <p:sldId id="335" r:id="rId14"/>
    <p:sldId id="336" r:id="rId15"/>
    <p:sldId id="351" r:id="rId16"/>
    <p:sldId id="340" r:id="rId17"/>
    <p:sldId id="348" r:id="rId18"/>
    <p:sldId id="342" r:id="rId19"/>
    <p:sldId id="349" r:id="rId20"/>
    <p:sldId id="353" r:id="rId21"/>
    <p:sldId id="352" r:id="rId22"/>
    <p:sldId id="356" r:id="rId23"/>
    <p:sldId id="359" r:id="rId24"/>
    <p:sldId id="360" r:id="rId25"/>
    <p:sldId id="361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00FF"/>
    <a:srgbClr val="FFFF99"/>
    <a:srgbClr val="E6BA00"/>
    <a:srgbClr val="F2C400"/>
    <a:srgbClr val="D2AA00"/>
    <a:srgbClr val="FFCC00"/>
    <a:srgbClr val="CC9900"/>
    <a:srgbClr val="FF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82" autoAdjust="0"/>
    <p:restoredTop sz="52886" autoAdjust="0"/>
  </p:normalViewPr>
  <p:slideViewPr>
    <p:cSldViewPr snapToGrid="0">
      <p:cViewPr varScale="1">
        <p:scale>
          <a:sx n="111" d="100"/>
          <a:sy n="111" d="100"/>
        </p:scale>
        <p:origin x="23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78.wmf"/><Relationship Id="rId3" Type="http://schemas.openxmlformats.org/officeDocument/2006/relationships/image" Target="../media/image69.wmf"/><Relationship Id="rId7" Type="http://schemas.openxmlformats.org/officeDocument/2006/relationships/image" Target="../media/image63.wmf"/><Relationship Id="rId12" Type="http://schemas.openxmlformats.org/officeDocument/2006/relationships/image" Target="../media/image77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11" Type="http://schemas.openxmlformats.org/officeDocument/2006/relationships/image" Target="../media/image76.wmf"/><Relationship Id="rId5" Type="http://schemas.openxmlformats.org/officeDocument/2006/relationships/image" Target="../media/image71.wmf"/><Relationship Id="rId10" Type="http://schemas.openxmlformats.org/officeDocument/2006/relationships/image" Target="../media/image75.wmf"/><Relationship Id="rId4" Type="http://schemas.openxmlformats.org/officeDocument/2006/relationships/image" Target="../media/image70.wmf"/><Relationship Id="rId9" Type="http://schemas.openxmlformats.org/officeDocument/2006/relationships/image" Target="../media/image74.wmf"/><Relationship Id="rId14" Type="http://schemas.openxmlformats.org/officeDocument/2006/relationships/image" Target="../media/image7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63.wmf"/><Relationship Id="rId1" Type="http://schemas.openxmlformats.org/officeDocument/2006/relationships/image" Target="../media/image80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5" Type="http://schemas.openxmlformats.org/officeDocument/2006/relationships/image" Target="../media/image80.wmf"/><Relationship Id="rId4" Type="http://schemas.openxmlformats.org/officeDocument/2006/relationships/image" Target="../media/image8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92.wmf"/><Relationship Id="rId7" Type="http://schemas.openxmlformats.org/officeDocument/2006/relationships/image" Target="../media/image28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image" Target="../media/image106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12" Type="http://schemas.openxmlformats.org/officeDocument/2006/relationships/image" Target="../media/image105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11" Type="http://schemas.openxmlformats.org/officeDocument/2006/relationships/image" Target="../media/image104.wmf"/><Relationship Id="rId5" Type="http://schemas.openxmlformats.org/officeDocument/2006/relationships/image" Target="../media/image98.wmf"/><Relationship Id="rId10" Type="http://schemas.openxmlformats.org/officeDocument/2006/relationships/image" Target="../media/image103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8.wmf"/><Relationship Id="rId1" Type="http://schemas.openxmlformats.org/officeDocument/2006/relationships/image" Target="../media/image10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7" Type="http://schemas.openxmlformats.org/officeDocument/2006/relationships/image" Target="../media/image119.wmf"/><Relationship Id="rId2" Type="http://schemas.openxmlformats.org/officeDocument/2006/relationships/image" Target="../media/image114.emf"/><Relationship Id="rId1" Type="http://schemas.openxmlformats.org/officeDocument/2006/relationships/image" Target="../media/image113.wmf"/><Relationship Id="rId6" Type="http://schemas.openxmlformats.org/officeDocument/2006/relationships/image" Target="../media/image118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3.wmf"/><Relationship Id="rId2" Type="http://schemas.openxmlformats.org/officeDocument/2006/relationships/image" Target="../media/image25.wmf"/><Relationship Id="rId1" Type="http://schemas.openxmlformats.org/officeDocument/2006/relationships/image" Target="../media/image32.wmf"/><Relationship Id="rId6" Type="http://schemas.openxmlformats.org/officeDocument/2006/relationships/image" Target="../media/image31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9841FE0D-2762-4694-BCFC-C17F33BE9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82D608B-B184-4B08-BFC1-CDE5AB8C0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A90E98-D7A4-41F4-988A-6A31A4CF963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9AFD2-A08E-41E3-A7AA-68DF57BAAF6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2BF69D-AE0A-4434-A62A-5599B2282DF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5E88E8-43C5-4C77-BFBD-A1BCE15463B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1567B2-3C71-44EE-BF9E-63957BE0E07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C53D2A-5880-4EAC-AEBD-148ABBE3EFE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80BD73-3417-46B9-AC9B-5099D0E667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B287DB-4899-4994-8224-84FB7A84999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EA4A06-BFBC-4CCC-A530-9C6DD300FF6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6B609B-E126-4F63-A28A-80808411D9C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C8D6B-0B0C-46F7-8332-42BC96EEF5D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C8D6B-0B0C-46F7-8332-42BC96EEF5D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C8D6B-0B0C-46F7-8332-42BC96EEF5D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C8D6B-0B0C-46F7-8332-42BC96EEF5D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C8D6B-0B0C-46F7-8332-42BC96EEF5D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35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6371D1-3E01-42EF-B72A-E7FF27C579D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62A744-FB9F-42DF-9665-145BAB9902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D159AF-33F4-4E3C-95FF-9F13B84E405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965261-8142-4AE2-A98C-31DE2EFE68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965261-8142-4AE2-A98C-31DE2EFE68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965261-8142-4AE2-A98C-31DE2EFE68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0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1E38F-CD78-4592-BB0F-6181FF141F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D4A9EC7-25BD-4982-9F7D-66B6C10D1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  <p:sldLayoutId id="214748368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4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72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71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68.bin"/><Relationship Id="rId19" Type="http://schemas.openxmlformats.org/officeDocument/2006/relationships/image" Target="../media/image37.wmf"/><Relationship Id="rId4" Type="http://schemas.openxmlformats.org/officeDocument/2006/relationships/oleObject" Target="../embeddings/oleObject65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7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7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5.bin"/><Relationship Id="rId9" Type="http://schemas.openxmlformats.org/officeDocument/2006/relationships/image" Target="../media/image5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5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64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86.bin"/><Relationship Id="rId17" Type="http://schemas.openxmlformats.org/officeDocument/2006/relationships/image" Target="../media/image66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88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82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8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13" Type="http://schemas.openxmlformats.org/officeDocument/2006/relationships/image" Target="../media/image71.wmf"/><Relationship Id="rId18" Type="http://schemas.openxmlformats.org/officeDocument/2006/relationships/oleObject" Target="../embeddings/oleObject96.bin"/><Relationship Id="rId26" Type="http://schemas.openxmlformats.org/officeDocument/2006/relationships/oleObject" Target="../embeddings/oleObject100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74.wmf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93.bin"/><Relationship Id="rId17" Type="http://schemas.openxmlformats.org/officeDocument/2006/relationships/image" Target="../media/image63.wmf"/><Relationship Id="rId25" Type="http://schemas.openxmlformats.org/officeDocument/2006/relationships/image" Target="../media/image76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95.bin"/><Relationship Id="rId20" Type="http://schemas.openxmlformats.org/officeDocument/2006/relationships/oleObject" Target="../embeddings/oleObject97.bin"/><Relationship Id="rId29" Type="http://schemas.openxmlformats.org/officeDocument/2006/relationships/image" Target="../media/image78.wmf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0.bin"/><Relationship Id="rId11" Type="http://schemas.openxmlformats.org/officeDocument/2006/relationships/image" Target="../media/image70.wmf"/><Relationship Id="rId24" Type="http://schemas.openxmlformats.org/officeDocument/2006/relationships/oleObject" Target="../embeddings/oleObject99.bin"/><Relationship Id="rId5" Type="http://schemas.openxmlformats.org/officeDocument/2006/relationships/image" Target="../media/image67.wmf"/><Relationship Id="rId15" Type="http://schemas.openxmlformats.org/officeDocument/2006/relationships/image" Target="../media/image72.wmf"/><Relationship Id="rId23" Type="http://schemas.openxmlformats.org/officeDocument/2006/relationships/image" Target="../media/image75.wmf"/><Relationship Id="rId28" Type="http://schemas.openxmlformats.org/officeDocument/2006/relationships/oleObject" Target="../embeddings/oleObject101.bin"/><Relationship Id="rId10" Type="http://schemas.openxmlformats.org/officeDocument/2006/relationships/oleObject" Target="../embeddings/oleObject92.bin"/><Relationship Id="rId19" Type="http://schemas.openxmlformats.org/officeDocument/2006/relationships/image" Target="../media/image73.wmf"/><Relationship Id="rId31" Type="http://schemas.openxmlformats.org/officeDocument/2006/relationships/image" Target="../media/image79.wmf"/><Relationship Id="rId4" Type="http://schemas.openxmlformats.org/officeDocument/2006/relationships/oleObject" Target="../embeddings/oleObject89.bin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94.bin"/><Relationship Id="rId22" Type="http://schemas.openxmlformats.org/officeDocument/2006/relationships/oleObject" Target="../embeddings/oleObject98.bin"/><Relationship Id="rId27" Type="http://schemas.openxmlformats.org/officeDocument/2006/relationships/image" Target="../media/image77.wmf"/><Relationship Id="rId30" Type="http://schemas.openxmlformats.org/officeDocument/2006/relationships/oleObject" Target="../embeddings/oleObject10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13" Type="http://schemas.openxmlformats.org/officeDocument/2006/relationships/image" Target="../media/image83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10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04.bin"/><Relationship Id="rId11" Type="http://schemas.openxmlformats.org/officeDocument/2006/relationships/image" Target="../media/image82.wmf"/><Relationship Id="rId5" Type="http://schemas.openxmlformats.org/officeDocument/2006/relationships/image" Target="../media/image80.wmf"/><Relationship Id="rId10" Type="http://schemas.openxmlformats.org/officeDocument/2006/relationships/oleObject" Target="../embeddings/oleObject106.bin"/><Relationship Id="rId4" Type="http://schemas.openxmlformats.org/officeDocument/2006/relationships/oleObject" Target="../embeddings/oleObject103.bin"/><Relationship Id="rId9" Type="http://schemas.openxmlformats.org/officeDocument/2006/relationships/image" Target="../media/image8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13" Type="http://schemas.openxmlformats.org/officeDocument/2006/relationships/image" Target="../media/image80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85.wmf"/><Relationship Id="rId12" Type="http://schemas.openxmlformats.org/officeDocument/2006/relationships/oleObject" Target="../embeddings/oleObject11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9.bin"/><Relationship Id="rId11" Type="http://schemas.openxmlformats.org/officeDocument/2006/relationships/image" Target="../media/image86.wmf"/><Relationship Id="rId5" Type="http://schemas.openxmlformats.org/officeDocument/2006/relationships/image" Target="../media/image84.wmf"/><Relationship Id="rId10" Type="http://schemas.openxmlformats.org/officeDocument/2006/relationships/oleObject" Target="../embeddings/oleObject111.bin"/><Relationship Id="rId4" Type="http://schemas.openxmlformats.org/officeDocument/2006/relationships/oleObject" Target="../embeddings/oleObject108.bin"/><Relationship Id="rId9" Type="http://schemas.openxmlformats.org/officeDocument/2006/relationships/image" Target="../media/image8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88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14.bin"/><Relationship Id="rId5" Type="http://schemas.openxmlformats.org/officeDocument/2006/relationships/image" Target="../media/image87.wmf"/><Relationship Id="rId4" Type="http://schemas.openxmlformats.org/officeDocument/2006/relationships/oleObject" Target="../embeddings/oleObject113.bin"/><Relationship Id="rId9" Type="http://schemas.openxmlformats.org/officeDocument/2006/relationships/image" Target="../media/image8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123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91.wmf"/><Relationship Id="rId12" Type="http://schemas.openxmlformats.org/officeDocument/2006/relationships/oleObject" Target="../embeddings/oleObject120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22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17.bin"/><Relationship Id="rId11" Type="http://schemas.openxmlformats.org/officeDocument/2006/relationships/image" Target="../media/image25.wmf"/><Relationship Id="rId5" Type="http://schemas.openxmlformats.org/officeDocument/2006/relationships/image" Target="../media/image90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119.bin"/><Relationship Id="rId19" Type="http://schemas.openxmlformats.org/officeDocument/2006/relationships/image" Target="../media/image93.wmf"/><Relationship Id="rId4" Type="http://schemas.openxmlformats.org/officeDocument/2006/relationships/oleObject" Target="../embeddings/oleObject116.bin"/><Relationship Id="rId9" Type="http://schemas.openxmlformats.org/officeDocument/2006/relationships/image" Target="../media/image92.wmf"/><Relationship Id="rId14" Type="http://schemas.openxmlformats.org/officeDocument/2006/relationships/oleObject" Target="../embeddings/oleObject12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13" Type="http://schemas.openxmlformats.org/officeDocument/2006/relationships/image" Target="../media/image98.wmf"/><Relationship Id="rId18" Type="http://schemas.openxmlformats.org/officeDocument/2006/relationships/oleObject" Target="../embeddings/oleObject131.bin"/><Relationship Id="rId26" Type="http://schemas.openxmlformats.org/officeDocument/2006/relationships/oleObject" Target="../embeddings/oleObject135.bin"/><Relationship Id="rId3" Type="http://schemas.openxmlformats.org/officeDocument/2006/relationships/notesSlide" Target="../notesSlides/notesSlide21.xml"/><Relationship Id="rId21" Type="http://schemas.openxmlformats.org/officeDocument/2006/relationships/image" Target="../media/image102.wmf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128.bin"/><Relationship Id="rId17" Type="http://schemas.openxmlformats.org/officeDocument/2006/relationships/image" Target="../media/image100.wmf"/><Relationship Id="rId25" Type="http://schemas.openxmlformats.org/officeDocument/2006/relationships/image" Target="../media/image104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30.bin"/><Relationship Id="rId20" Type="http://schemas.openxmlformats.org/officeDocument/2006/relationships/oleObject" Target="../embeddings/oleObject132.bin"/><Relationship Id="rId29" Type="http://schemas.openxmlformats.org/officeDocument/2006/relationships/image" Target="../media/image106.wmf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25.bin"/><Relationship Id="rId11" Type="http://schemas.openxmlformats.org/officeDocument/2006/relationships/image" Target="../media/image97.wmf"/><Relationship Id="rId24" Type="http://schemas.openxmlformats.org/officeDocument/2006/relationships/oleObject" Target="../embeddings/oleObject134.bin"/><Relationship Id="rId5" Type="http://schemas.openxmlformats.org/officeDocument/2006/relationships/image" Target="../media/image94.wmf"/><Relationship Id="rId15" Type="http://schemas.openxmlformats.org/officeDocument/2006/relationships/image" Target="../media/image99.wmf"/><Relationship Id="rId23" Type="http://schemas.openxmlformats.org/officeDocument/2006/relationships/image" Target="../media/image103.wmf"/><Relationship Id="rId28" Type="http://schemas.openxmlformats.org/officeDocument/2006/relationships/oleObject" Target="../embeddings/oleObject136.bin"/><Relationship Id="rId10" Type="http://schemas.openxmlformats.org/officeDocument/2006/relationships/oleObject" Target="../embeddings/oleObject127.bin"/><Relationship Id="rId19" Type="http://schemas.openxmlformats.org/officeDocument/2006/relationships/image" Target="../media/image101.wmf"/><Relationship Id="rId4" Type="http://schemas.openxmlformats.org/officeDocument/2006/relationships/oleObject" Target="../embeddings/oleObject124.bin"/><Relationship Id="rId9" Type="http://schemas.openxmlformats.org/officeDocument/2006/relationships/image" Target="../media/image96.wmf"/><Relationship Id="rId14" Type="http://schemas.openxmlformats.org/officeDocument/2006/relationships/oleObject" Target="../embeddings/oleObject129.bin"/><Relationship Id="rId22" Type="http://schemas.openxmlformats.org/officeDocument/2006/relationships/oleObject" Target="../embeddings/oleObject133.bin"/><Relationship Id="rId27" Type="http://schemas.openxmlformats.org/officeDocument/2006/relationships/image" Target="../media/image10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3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09.jpeg"/><Relationship Id="rId5" Type="http://schemas.openxmlformats.org/officeDocument/2006/relationships/image" Target="../media/image107.wmf"/><Relationship Id="rId4" Type="http://schemas.openxmlformats.org/officeDocument/2006/relationships/oleObject" Target="../embeddings/oleObject13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2.jpeg"/><Relationship Id="rId4" Type="http://schemas.openxmlformats.org/officeDocument/2006/relationships/image" Target="../media/image11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13" Type="http://schemas.openxmlformats.org/officeDocument/2006/relationships/image" Target="../media/image117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14.emf"/><Relationship Id="rId12" Type="http://schemas.openxmlformats.org/officeDocument/2006/relationships/oleObject" Target="../embeddings/oleObject143.bin"/><Relationship Id="rId17" Type="http://schemas.openxmlformats.org/officeDocument/2006/relationships/image" Target="../media/image119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45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40.bin"/><Relationship Id="rId11" Type="http://schemas.openxmlformats.org/officeDocument/2006/relationships/image" Target="../media/image116.wmf"/><Relationship Id="rId5" Type="http://schemas.openxmlformats.org/officeDocument/2006/relationships/image" Target="../media/image113.wmf"/><Relationship Id="rId15" Type="http://schemas.openxmlformats.org/officeDocument/2006/relationships/image" Target="../media/image118.wmf"/><Relationship Id="rId10" Type="http://schemas.openxmlformats.org/officeDocument/2006/relationships/oleObject" Target="../embeddings/oleObject142.bin"/><Relationship Id="rId4" Type="http://schemas.openxmlformats.org/officeDocument/2006/relationships/oleObject" Target="../embeddings/oleObject139.bin"/><Relationship Id="rId9" Type="http://schemas.openxmlformats.org/officeDocument/2006/relationships/image" Target="../media/image115.wmf"/><Relationship Id="rId14" Type="http://schemas.openxmlformats.org/officeDocument/2006/relationships/oleObject" Target="../embeddings/oleObject14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31.bin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34.bin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0.wmf"/><Relationship Id="rId25" Type="http://schemas.openxmlformats.org/officeDocument/2006/relationships/oleObject" Target="../embeddings/oleObject37.bin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7.wmf"/><Relationship Id="rId24" Type="http://schemas.openxmlformats.org/officeDocument/2006/relationships/oleObject" Target="../embeddings/oleObject36.bin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23" Type="http://schemas.openxmlformats.org/officeDocument/2006/relationships/image" Target="../media/image31.wmf"/><Relationship Id="rId10" Type="http://schemas.openxmlformats.org/officeDocument/2006/relationships/oleObject" Target="../embeddings/oleObject27.bin"/><Relationship Id="rId19" Type="http://schemas.openxmlformats.org/officeDocument/2006/relationships/oleObject" Target="../embeddings/oleObject32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28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27.wmf"/><Relationship Id="rId5" Type="http://schemas.openxmlformats.org/officeDocument/2006/relationships/image" Target="../media/image32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4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oleObject" Target="../embeddings/oleObject54.bin"/><Relationship Id="rId18" Type="http://schemas.openxmlformats.org/officeDocument/2006/relationships/image" Target="../media/image40.wmf"/><Relationship Id="rId3" Type="http://schemas.openxmlformats.org/officeDocument/2006/relationships/notesSlide" Target="../notesSlides/notesSlide9.xml"/><Relationship Id="rId21" Type="http://schemas.openxmlformats.org/officeDocument/2006/relationships/oleObject" Target="../embeddings/oleObject58.bin"/><Relationship Id="rId7" Type="http://schemas.openxmlformats.org/officeDocument/2006/relationships/image" Target="../media/image35.wmf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56.bin"/><Relationship Id="rId25" Type="http://schemas.openxmlformats.org/officeDocument/2006/relationships/oleObject" Target="../embeddings/oleObject61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0.bin"/><Relationship Id="rId11" Type="http://schemas.openxmlformats.org/officeDocument/2006/relationships/oleObject" Target="../embeddings/oleObject53.bin"/><Relationship Id="rId24" Type="http://schemas.openxmlformats.org/officeDocument/2006/relationships/oleObject" Target="../embeddings/oleObject60.bin"/><Relationship Id="rId5" Type="http://schemas.openxmlformats.org/officeDocument/2006/relationships/image" Target="../media/image34.wmf"/><Relationship Id="rId15" Type="http://schemas.openxmlformats.org/officeDocument/2006/relationships/oleObject" Target="../embeddings/oleObject55.bin"/><Relationship Id="rId23" Type="http://schemas.openxmlformats.org/officeDocument/2006/relationships/oleObject" Target="../embeddings/oleObject59.bin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57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38.wmf"/><Relationship Id="rId22" Type="http://schemas.openxmlformats.org/officeDocument/2006/relationships/image" Target="../media/image4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2068513" y="2638425"/>
            <a:ext cx="5056187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Notes 16</a:t>
            </a:r>
          </a:p>
          <a:p>
            <a:pPr algn="ctr">
              <a:defRPr/>
            </a:pPr>
            <a:r>
              <a:rPr lang="en-US" sz="12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 Waves in 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Good Conductors</a:t>
            </a:r>
            <a:endParaRPr lang="en-US" sz="28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312" y="4924643"/>
            <a:ext cx="3194463" cy="176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892053" y="247670"/>
            <a:ext cx="7413294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b="1" dirty="0">
                <a:solidFill>
                  <a:srgbClr val="0000FF"/>
                </a:solidFill>
              </a:rPr>
              <a:t>ECE 3317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3600" b="1" dirty="0">
                <a:solidFill>
                  <a:srgbClr val="0000FF"/>
                </a:solidFill>
              </a:rPr>
              <a:t>Applied Electromagnetic Waves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Prof. David R. Jackson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Fall 2023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886200" y="2949575"/>
          <a:ext cx="12985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4" imgW="622030" imgH="228501" progId="Equation.DSMT4">
                  <p:embed/>
                </p:oleObj>
              </mc:Choice>
              <mc:Fallback>
                <p:oleObj name="Equation" r:id="rId4" imgW="622030" imgH="228501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949575"/>
                        <a:ext cx="12985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270000" y="1627188"/>
          <a:ext cx="4008438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6" imgW="1892300" imgH="419100" progId="Equation.DSMT4">
                  <p:embed/>
                </p:oleObj>
              </mc:Choice>
              <mc:Fallback>
                <p:oleObj name="Equation" r:id="rId6" imgW="1892300" imgH="4191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1627188"/>
                        <a:ext cx="4008438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508977"/>
              </p:ext>
            </p:extLst>
          </p:nvPr>
        </p:nvGraphicFramePr>
        <p:xfrm>
          <a:off x="3114675" y="4483100"/>
          <a:ext cx="24717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8" imgW="1041120" imgH="330120" progId="Equation.DSMT4">
                  <p:embed/>
                </p:oleObj>
              </mc:Choice>
              <mc:Fallback>
                <p:oleObj name="Equation" r:id="rId8" imgW="1041120" imgH="33012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75" y="4483100"/>
                        <a:ext cx="2471738" cy="7826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43"/>
          <p:cNvSpPr txBox="1">
            <a:spLocks noChangeArrowheads="1"/>
          </p:cNvSpPr>
          <p:nvPr/>
        </p:nvSpPr>
        <p:spPr bwMode="auto">
          <a:xfrm>
            <a:off x="5314950" y="2979964"/>
            <a:ext cx="270458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Surface current model</a:t>
            </a:r>
          </a:p>
        </p:txBody>
      </p:sp>
      <p:sp>
        <p:nvSpPr>
          <p:cNvPr id="7174" name="Text Box 45"/>
          <p:cNvSpPr txBox="1">
            <a:spLocks noChangeArrowheads="1"/>
          </p:cNvSpPr>
          <p:nvPr/>
        </p:nvSpPr>
        <p:spPr bwMode="auto">
          <a:xfrm>
            <a:off x="2185988" y="3868738"/>
            <a:ext cx="9268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7175" name="Text Box 46"/>
          <p:cNvSpPr txBox="1">
            <a:spLocks noChangeArrowheads="1"/>
          </p:cNvSpPr>
          <p:nvPr/>
        </p:nvSpPr>
        <p:spPr bwMode="auto">
          <a:xfrm>
            <a:off x="5465763" y="1812925"/>
            <a:ext cx="176522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Actual current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856024" y="97974"/>
            <a:ext cx="5453063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 Surface Impedance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357642" y="1046616"/>
            <a:ext cx="367982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Define the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surface impedance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749300" y="2381250"/>
          <a:ext cx="23114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4" imgW="1028254" imgH="241195" progId="Equation.DSMT4">
                  <p:embed/>
                </p:oleObj>
              </mc:Choice>
              <mc:Fallback>
                <p:oleObj name="Equation" r:id="rId4" imgW="1028254" imgH="241195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2381250"/>
                        <a:ext cx="23114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828164" y="1677246"/>
          <a:ext cx="139223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6" imgW="583947" imgH="431613" progId="Equation.DSMT4">
                  <p:embed/>
                </p:oleObj>
              </mc:Choice>
              <mc:Fallback>
                <p:oleObj name="Equation" r:id="rId6" imgW="583947" imgH="431613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8164" y="1677246"/>
                        <a:ext cx="1392237" cy="10287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655638" y="3170238"/>
          <a:ext cx="2846387" cy="289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8" imgW="1524000" imgH="1549400" progId="Equation.DSMT4">
                  <p:embed/>
                </p:oleObj>
              </mc:Choice>
              <mc:Fallback>
                <p:oleObj name="Equation" r:id="rId8" imgW="1524000" imgH="154940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8" y="3170238"/>
                        <a:ext cx="2846387" cy="289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5033963" y="5318125"/>
          <a:ext cx="2125662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10" imgW="1041400" imgH="457200" progId="Equation.DSMT4">
                  <p:embed/>
                </p:oleObj>
              </mc:Choice>
              <mc:Fallback>
                <p:oleObj name="Equation" r:id="rId10" imgW="1041400" imgH="45720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963" y="5318125"/>
                        <a:ext cx="2125662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Arrow 10"/>
          <p:cNvSpPr/>
          <p:nvPr/>
        </p:nvSpPr>
        <p:spPr>
          <a:xfrm>
            <a:off x="4192588" y="5664200"/>
            <a:ext cx="323850" cy="212725"/>
          </a:xfrm>
          <a:prstGeom prst="rightArrow">
            <a:avLst/>
          </a:prstGeom>
          <a:solidFill>
            <a:srgbClr val="66FFFF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856024" y="97974"/>
            <a:ext cx="5453063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 Surface Impedance (cont.)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826125" y="1150938"/>
            <a:ext cx="2454275" cy="2743200"/>
            <a:chOff x="5826125" y="1150938"/>
            <a:chExt cx="2454275" cy="2743200"/>
          </a:xfrm>
        </p:grpSpPr>
        <p:grpSp>
          <p:nvGrpSpPr>
            <p:cNvPr id="8204" name="Group 18"/>
            <p:cNvGrpSpPr>
              <a:grpSpLocks/>
            </p:cNvGrpSpPr>
            <p:nvPr/>
          </p:nvGrpSpPr>
          <p:grpSpPr bwMode="auto">
            <a:xfrm>
              <a:off x="5826125" y="1150938"/>
              <a:ext cx="2454275" cy="2743200"/>
              <a:chOff x="5826279" y="1151323"/>
              <a:chExt cx="2454121" cy="2743200"/>
            </a:xfrm>
          </p:grpSpPr>
          <p:sp>
            <p:nvSpPr>
              <p:cNvPr id="8205" name="Rectangle 33"/>
              <p:cNvSpPr>
                <a:spLocks noChangeArrowheads="1"/>
              </p:cNvSpPr>
              <p:nvPr/>
            </p:nvSpPr>
            <p:spPr bwMode="auto">
              <a:xfrm>
                <a:off x="6621463" y="1151323"/>
                <a:ext cx="1658937" cy="2743200"/>
              </a:xfrm>
              <a:prstGeom prst="rect">
                <a:avLst/>
              </a:prstGeom>
              <a:solidFill>
                <a:srgbClr val="CC9900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8198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63877331"/>
                  </p:ext>
                </p:extLst>
              </p:nvPr>
            </p:nvGraphicFramePr>
            <p:xfrm>
              <a:off x="7134297" y="1729173"/>
              <a:ext cx="685757" cy="2524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62" name="Equation" r:id="rId12" imgW="342720" imgH="164880" progId="Equation.DSMT4">
                      <p:embed/>
                    </p:oleObj>
                  </mc:Choice>
                  <mc:Fallback>
                    <p:oleObj name="Equation" r:id="rId12" imgW="342720" imgH="164880" progId="Equation.DSMT4">
                      <p:embed/>
                      <p:pic>
                        <p:nvPicPr>
                          <p:cNvPr id="0" name="Picture 7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134297" y="1729173"/>
                            <a:ext cx="685757" cy="2524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199" name="Object 7"/>
              <p:cNvGraphicFramePr>
                <a:graphicFrameLocks noChangeAspect="1"/>
              </p:cNvGraphicFramePr>
              <p:nvPr/>
            </p:nvGraphicFramePr>
            <p:xfrm>
              <a:off x="6762845" y="2499110"/>
              <a:ext cx="600037" cy="4841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63" name="Equation" r:id="rId14" imgW="215806" imgH="228501" progId="Equation.DSMT4">
                      <p:embed/>
                    </p:oleObj>
                  </mc:Choice>
                  <mc:Fallback>
                    <p:oleObj name="Equation" r:id="rId14" imgW="215806" imgH="228501" progId="Equation.DSMT4">
                      <p:embed/>
                      <p:pic>
                        <p:nvPicPr>
                          <p:cNvPr id="0" name="Picture 7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62845" y="2499110"/>
                            <a:ext cx="600037" cy="4841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06" name="AutoShape 82"/>
              <p:cNvSpPr>
                <a:spLocks noChangeArrowheads="1"/>
              </p:cNvSpPr>
              <p:nvPr/>
            </p:nvSpPr>
            <p:spPr bwMode="auto">
              <a:xfrm>
                <a:off x="6577013" y="1991111"/>
                <a:ext cx="88900" cy="1139825"/>
              </a:xfrm>
              <a:prstGeom prst="upArrow">
                <a:avLst>
                  <a:gd name="adj1" fmla="val 50000"/>
                  <a:gd name="adj2" fmla="val 320536"/>
                </a:avLst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7" name="AutoShape 82"/>
              <p:cNvSpPr>
                <a:spLocks noChangeArrowheads="1"/>
              </p:cNvSpPr>
              <p:nvPr/>
            </p:nvSpPr>
            <p:spPr bwMode="auto">
              <a:xfrm>
                <a:off x="6305666" y="1605777"/>
                <a:ext cx="128587" cy="1554896"/>
              </a:xfrm>
              <a:prstGeom prst="upArrow">
                <a:avLst>
                  <a:gd name="adj1" fmla="val 50000"/>
                  <a:gd name="adj2" fmla="val 320554"/>
                </a:avLst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8200" name="Object 8"/>
              <p:cNvGraphicFramePr>
                <a:graphicFrameLocks noChangeAspect="1"/>
              </p:cNvGraphicFramePr>
              <p:nvPr/>
            </p:nvGraphicFramePr>
            <p:xfrm>
              <a:off x="5826279" y="1215483"/>
              <a:ext cx="490127" cy="4644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64" name="Equation" r:id="rId16" imgW="241300" imgH="228600" progId="Equation.DSMT4">
                      <p:embed/>
                    </p:oleObj>
                  </mc:Choice>
                  <mc:Fallback>
                    <p:oleObj name="Equation" r:id="rId16" imgW="241300" imgH="228600" progId="Equation.DSMT4">
                      <p:embed/>
                      <p:pic>
                        <p:nvPicPr>
                          <p:cNvPr id="0" name="Picture 8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26279" y="1215483"/>
                            <a:ext cx="490127" cy="46440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7" name="Line 63"/>
            <p:cNvSpPr>
              <a:spLocks noChangeShapeType="1"/>
            </p:cNvSpPr>
            <p:nvPr/>
          </p:nvSpPr>
          <p:spPr bwMode="auto">
            <a:xfrm>
              <a:off x="6868309" y="2364096"/>
              <a:ext cx="54133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1" name="Object 2"/>
            <p:cNvGraphicFramePr>
              <a:graphicFrameLocks noChangeAspect="1"/>
            </p:cNvGraphicFramePr>
            <p:nvPr/>
          </p:nvGraphicFramePr>
          <p:xfrm>
            <a:off x="7549697" y="2267631"/>
            <a:ext cx="234950" cy="200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5" name="Equation" r:id="rId18" imgW="114102" imgH="126780" progId="Equation.DSMT4">
                    <p:embed/>
                  </p:oleObj>
                </mc:Choice>
                <mc:Fallback>
                  <p:oleObj name="Equation" r:id="rId18" imgW="114102" imgH="126780" progId="Equation.DSMT4">
                    <p:embed/>
                    <p:pic>
                      <p:nvPicPr>
                        <p:cNvPr id="0" name="Picture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49697" y="2267631"/>
                          <a:ext cx="234950" cy="200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2214830" y="899907"/>
            <a:ext cx="110966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Hence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584864" y="1076202"/>
          <a:ext cx="2632075" cy="411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4" imgW="1524000" imgH="2387600" progId="Equation.DSMT4">
                  <p:embed/>
                </p:oleObj>
              </mc:Choice>
              <mc:Fallback>
                <p:oleObj name="Equation" r:id="rId4" imgW="1524000" imgH="23876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4864" y="1076202"/>
                        <a:ext cx="2632075" cy="411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1241632" y="5192796"/>
            <a:ext cx="17843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We then have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934463" y="5703042"/>
          <a:ext cx="29146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6" imgW="1497950" imgH="444307" progId="Equation.DSMT4">
                  <p:embed/>
                </p:oleObj>
              </mc:Choice>
              <mc:Fallback>
                <p:oleObj name="Equation" r:id="rId6" imgW="1497950" imgH="444307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4463" y="5703042"/>
                        <a:ext cx="29146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856024" y="97974"/>
            <a:ext cx="5453063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 Surface Impedance (cont.)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77571"/>
              </p:ext>
            </p:extLst>
          </p:nvPr>
        </p:nvGraphicFramePr>
        <p:xfrm>
          <a:off x="2096112" y="4971763"/>
          <a:ext cx="2212975" cy="145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4" imgW="1041400" imgH="685800" progId="Equation.DSMT4">
                  <p:embed/>
                </p:oleObj>
              </mc:Choice>
              <mc:Fallback>
                <p:oleObj name="Equation" r:id="rId4" imgW="1041400" imgH="6858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6112" y="4971763"/>
                        <a:ext cx="2212975" cy="14589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833688" y="1077913"/>
          <a:ext cx="315436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6" imgW="1397000" imgH="431800" progId="Equation.DSMT4">
                  <p:embed/>
                </p:oleObj>
              </mc:Choice>
              <mc:Fallback>
                <p:oleObj name="Equation" r:id="rId6" imgW="1397000" imgH="4318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1077913"/>
                        <a:ext cx="3154362" cy="9731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16"/>
          <p:cNvSpPr txBox="1">
            <a:spLocks noChangeArrowheads="1"/>
          </p:cNvSpPr>
          <p:nvPr/>
        </p:nvSpPr>
        <p:spPr bwMode="auto">
          <a:xfrm>
            <a:off x="419100" y="2840038"/>
            <a:ext cx="72771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Define “surface resistance” and “surface reactance” from</a:t>
            </a:r>
          </a:p>
        </p:txBody>
      </p:sp>
      <p:graphicFrame>
        <p:nvGraphicFramePr>
          <p:cNvPr id="10244" name="Object 5"/>
          <p:cNvGraphicFramePr>
            <a:graphicFrameLocks noChangeAspect="1"/>
          </p:cNvGraphicFramePr>
          <p:nvPr/>
        </p:nvGraphicFramePr>
        <p:xfrm>
          <a:off x="4193721" y="3405868"/>
          <a:ext cx="18446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8" imgW="850900" imgH="228600" progId="Equation.DSMT4">
                  <p:embed/>
                </p:oleObj>
              </mc:Choice>
              <mc:Fallback>
                <p:oleObj name="Equation" r:id="rId8" imgW="850900" imgH="2286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3721" y="3405868"/>
                        <a:ext cx="1844675" cy="4953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 Box 16"/>
          <p:cNvSpPr txBox="1">
            <a:spLocks noChangeArrowheads="1"/>
          </p:cNvSpPr>
          <p:nvPr/>
        </p:nvSpPr>
        <p:spPr bwMode="auto">
          <a:xfrm>
            <a:off x="1574799" y="4273550"/>
            <a:ext cx="225697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We then have: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856024" y="97974"/>
            <a:ext cx="5453063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 Surface Impedance (cont.)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137808"/>
              </p:ext>
            </p:extLst>
          </p:nvPr>
        </p:nvGraphicFramePr>
        <p:xfrm>
          <a:off x="5065350" y="5393851"/>
          <a:ext cx="2580356" cy="499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10" imgW="1180800" imgH="228600" progId="Equation.DSMT4">
                  <p:embed/>
                </p:oleObj>
              </mc:Choice>
              <mc:Fallback>
                <p:oleObj name="Equation" r:id="rId10" imgW="1180800" imgH="2286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5350" y="5393851"/>
                        <a:ext cx="2580356" cy="499424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Box 21"/>
          <p:cNvSpPr txBox="1">
            <a:spLocks noChangeArrowheads="1"/>
          </p:cNvSpPr>
          <p:nvPr/>
        </p:nvSpPr>
        <p:spPr bwMode="auto">
          <a:xfrm>
            <a:off x="763588" y="3321050"/>
            <a:ext cx="2495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Example: copper</a:t>
            </a:r>
          </a:p>
        </p:txBody>
      </p:sp>
      <p:graphicFrame>
        <p:nvGraphicFramePr>
          <p:cNvPr id="11266" name="Object 10"/>
          <p:cNvGraphicFramePr>
            <a:graphicFrameLocks noChangeAspect="1"/>
          </p:cNvGraphicFramePr>
          <p:nvPr/>
        </p:nvGraphicFramePr>
        <p:xfrm>
          <a:off x="1514475" y="3952875"/>
          <a:ext cx="253841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4" imgW="1536700" imgH="241300" progId="Equation.DSMT4">
                  <p:embed/>
                </p:oleObj>
              </mc:Choice>
              <mc:Fallback>
                <p:oleObj name="Equation" r:id="rId4" imgW="1536700" imgH="2413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3952875"/>
                        <a:ext cx="2538413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1"/>
          <p:cNvGraphicFramePr>
            <a:graphicFrameLocks noChangeAspect="1"/>
          </p:cNvGraphicFramePr>
          <p:nvPr/>
        </p:nvGraphicFramePr>
        <p:xfrm>
          <a:off x="1524000" y="4460875"/>
          <a:ext cx="19097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6" imgW="1155700" imgH="228600" progId="Equation.DSMT4">
                  <p:embed/>
                </p:oleObj>
              </mc:Choice>
              <mc:Fallback>
                <p:oleObj name="Equation" r:id="rId6" imgW="1155700" imgH="2286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60875"/>
                        <a:ext cx="190976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237163" y="1249363"/>
          <a:ext cx="314836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03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/>
                          </a:solidFill>
                          <a:latin typeface="+mj-lt"/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bg2"/>
                          </a:solidFill>
                          <a:sym typeface="Symbol"/>
                        </a:rPr>
                        <a:t>R</a:t>
                      </a:r>
                      <a:r>
                        <a:rPr lang="en-US" b="0" i="1" baseline="-25000" dirty="0">
                          <a:solidFill>
                            <a:schemeClr val="bg2"/>
                          </a:solidFill>
                          <a:sym typeface="Symbol"/>
                        </a:rPr>
                        <a:t>s</a:t>
                      </a:r>
                      <a:endParaRPr lang="en-US" b="0" i="1" baseline="-25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1 [Hz]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2.6</a:t>
                      </a:r>
                      <a:r>
                        <a:rPr lang="en-US" b="0" dirty="0">
                          <a:sym typeface="Symbol"/>
                        </a:rPr>
                        <a:t>10</a:t>
                      </a:r>
                      <a:r>
                        <a:rPr lang="en-US" b="0" baseline="30000" dirty="0">
                          <a:sym typeface="Symbol"/>
                        </a:rPr>
                        <a:t>-7 </a:t>
                      </a:r>
                      <a:r>
                        <a:rPr lang="en-US" b="0" dirty="0"/>
                        <a:t>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10 [Hz]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8.3</a:t>
                      </a:r>
                      <a:r>
                        <a:rPr lang="en-US" b="0" dirty="0">
                          <a:sym typeface="Symbol"/>
                        </a:rPr>
                        <a:t>10</a:t>
                      </a:r>
                      <a:r>
                        <a:rPr lang="en-US" b="0" baseline="30000" dirty="0">
                          <a:sym typeface="Symbol"/>
                        </a:rPr>
                        <a:t>-7</a:t>
                      </a:r>
                      <a:r>
                        <a:rPr lang="en-US" b="0" baseline="0" dirty="0">
                          <a:sym typeface="Symbol"/>
                        </a:rPr>
                        <a:t> </a:t>
                      </a:r>
                      <a:r>
                        <a:rPr lang="en-US" b="0" dirty="0"/>
                        <a:t>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100 [Hz] 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2.6</a:t>
                      </a:r>
                      <a:r>
                        <a:rPr lang="en-US" b="0" dirty="0">
                          <a:sym typeface="Symbol"/>
                        </a:rPr>
                        <a:t>10</a:t>
                      </a:r>
                      <a:r>
                        <a:rPr lang="en-US" b="0" baseline="30000" dirty="0">
                          <a:sym typeface="Symbol"/>
                        </a:rPr>
                        <a:t>-6 </a:t>
                      </a:r>
                      <a:r>
                        <a:rPr lang="en-US" b="0" dirty="0"/>
                        <a:t>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1 [kHz]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8.3</a:t>
                      </a:r>
                      <a:r>
                        <a:rPr lang="en-US" b="0" dirty="0">
                          <a:sym typeface="Symbol"/>
                        </a:rPr>
                        <a:t>10</a:t>
                      </a:r>
                      <a:r>
                        <a:rPr lang="en-US" b="0" baseline="30000" dirty="0">
                          <a:sym typeface="Symbol"/>
                        </a:rPr>
                        <a:t>-6</a:t>
                      </a:r>
                      <a:r>
                        <a:rPr lang="en-US" b="0" baseline="0" dirty="0">
                          <a:sym typeface="Symbol"/>
                        </a:rPr>
                        <a:t> </a:t>
                      </a:r>
                      <a:r>
                        <a:rPr lang="en-US" b="0" dirty="0"/>
                        <a:t>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10 [kHz]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2.6</a:t>
                      </a:r>
                      <a:r>
                        <a:rPr lang="en-US" b="0" dirty="0">
                          <a:sym typeface="Symbol"/>
                        </a:rPr>
                        <a:t>10</a:t>
                      </a:r>
                      <a:r>
                        <a:rPr lang="en-US" b="0" baseline="30000" dirty="0">
                          <a:sym typeface="Symbol"/>
                        </a:rPr>
                        <a:t>-5 </a:t>
                      </a:r>
                      <a:r>
                        <a:rPr lang="en-US" b="0" dirty="0"/>
                        <a:t>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100 [kHz]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8.3</a:t>
                      </a:r>
                      <a:r>
                        <a:rPr lang="en-US" b="0" dirty="0">
                          <a:sym typeface="Symbol"/>
                        </a:rPr>
                        <a:t>10</a:t>
                      </a:r>
                      <a:r>
                        <a:rPr lang="en-US" b="0" baseline="30000" dirty="0">
                          <a:sym typeface="Symbol"/>
                        </a:rPr>
                        <a:t>-5</a:t>
                      </a:r>
                      <a:r>
                        <a:rPr lang="en-US" b="0" dirty="0"/>
                        <a:t>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1 [MHz]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2.6</a:t>
                      </a:r>
                      <a:r>
                        <a:rPr lang="en-US" b="0" dirty="0">
                          <a:sym typeface="Symbol"/>
                        </a:rPr>
                        <a:t>10</a:t>
                      </a:r>
                      <a:r>
                        <a:rPr lang="en-US" b="0" baseline="30000" dirty="0">
                          <a:sym typeface="Symbol"/>
                        </a:rPr>
                        <a:t>-4 </a:t>
                      </a:r>
                      <a:r>
                        <a:rPr lang="en-US" b="0" dirty="0"/>
                        <a:t>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10 [MHz]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8.3</a:t>
                      </a:r>
                      <a:r>
                        <a:rPr lang="en-US" b="0" dirty="0">
                          <a:sym typeface="Symbol"/>
                        </a:rPr>
                        <a:t>10</a:t>
                      </a:r>
                      <a:r>
                        <a:rPr lang="en-US" b="0" baseline="30000" dirty="0">
                          <a:sym typeface="Symbol"/>
                        </a:rPr>
                        <a:t>-4 </a:t>
                      </a:r>
                      <a:r>
                        <a:rPr lang="en-US" b="0" dirty="0"/>
                        <a:t>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100 [MHz]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0.0026 </a:t>
                      </a:r>
                      <a:r>
                        <a:rPr lang="en-US" b="0" dirty="0"/>
                        <a:t>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1 [GHz]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0.0083 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10 [GHz]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0.026 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100 [GHz]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0.083</a:t>
                      </a:r>
                      <a:r>
                        <a:rPr lang="en-US" b="0" baseline="0" dirty="0"/>
                        <a:t>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1268" name="Object 5"/>
          <p:cNvGraphicFramePr>
            <a:graphicFrameLocks noChangeAspect="1"/>
          </p:cNvGraphicFramePr>
          <p:nvPr/>
        </p:nvGraphicFramePr>
        <p:xfrm>
          <a:off x="1298575" y="1560513"/>
          <a:ext cx="1566863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8" imgW="685502" imgH="444307" progId="Equation.DSMT4">
                  <p:embed/>
                </p:oleObj>
              </mc:Choice>
              <mc:Fallback>
                <p:oleObj name="Equation" r:id="rId8" imgW="685502" imgH="444307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1560513"/>
                        <a:ext cx="1566863" cy="10175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856024" y="97974"/>
            <a:ext cx="5453063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 Surface Impedance (cont.)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37"/>
          <p:cNvSpPr txBox="1">
            <a:spLocks noChangeArrowheads="1"/>
          </p:cNvSpPr>
          <p:nvPr/>
        </p:nvSpPr>
        <p:spPr bwMode="auto">
          <a:xfrm>
            <a:off x="1283051" y="1012083"/>
            <a:ext cx="6387419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Find the </a:t>
            </a:r>
            <a:r>
              <a:rPr lang="en-US" sz="2000" u="sng" dirty="0">
                <a:solidFill>
                  <a:srgbClr val="0000FF"/>
                </a:solidFill>
                <a:sym typeface="Symbol" pitchFamily="18" charset="2"/>
              </a:rPr>
              <a:t>high-frequency impedance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for a solid wire.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257425" y="108860"/>
            <a:ext cx="4303713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 Impedance of Wire</a:t>
            </a:r>
          </a:p>
        </p:txBody>
      </p:sp>
      <p:sp>
        <p:nvSpPr>
          <p:cNvPr id="12297" name="TextBox 26"/>
          <p:cNvSpPr txBox="1">
            <a:spLocks noChangeArrowheads="1"/>
          </p:cNvSpPr>
          <p:nvPr/>
        </p:nvSpPr>
        <p:spPr bwMode="auto">
          <a:xfrm>
            <a:off x="1207964" y="6064415"/>
            <a:ext cx="68659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Note: </a:t>
            </a:r>
            <a:r>
              <a:rPr lang="en-US" dirty="0">
                <a:solidFill>
                  <a:schemeClr val="bg2"/>
                </a:solidFill>
              </a:rPr>
              <a:t>The current mainly flows on the outside surface of the wire!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766951" y="1911926"/>
            <a:ext cx="3345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+mn-lt"/>
              </a:rPr>
              <a:t>Z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=</a:t>
            </a:r>
            <a:r>
              <a:rPr lang="en-US" dirty="0">
                <a:solidFill>
                  <a:srgbClr val="FF0000"/>
                </a:solidFill>
              </a:rPr>
              <a:t> impedance seen by source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403924" y="2596517"/>
            <a:ext cx="4921250" cy="2659063"/>
            <a:chOff x="1985282" y="2739736"/>
            <a:chExt cx="4921250" cy="2659063"/>
          </a:xfrm>
        </p:grpSpPr>
        <p:sp>
          <p:nvSpPr>
            <p:cNvPr id="12298" name="AutoShape 38"/>
            <p:cNvSpPr>
              <a:spLocks noChangeArrowheads="1"/>
            </p:cNvSpPr>
            <p:nvPr/>
          </p:nvSpPr>
          <p:spPr bwMode="auto">
            <a:xfrm rot="14708370">
              <a:off x="4603069" y="2400011"/>
              <a:ext cx="1122363" cy="3451225"/>
            </a:xfrm>
            <a:prstGeom prst="can">
              <a:avLst>
                <a:gd name="adj" fmla="val 70283"/>
              </a:avLst>
            </a:prstGeom>
            <a:solidFill>
              <a:srgbClr val="CC99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291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1809974"/>
                </p:ext>
              </p:extLst>
            </p:nvPr>
          </p:nvGraphicFramePr>
          <p:xfrm>
            <a:off x="5885770" y="4984461"/>
            <a:ext cx="260350" cy="398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2" name="Equation" r:id="rId4" imgW="88669" imgH="177338" progId="Equation.DSMT4">
                    <p:embed/>
                  </p:oleObj>
                </mc:Choice>
                <mc:Fallback>
                  <p:oleObj name="Equation" r:id="rId4" imgW="88669" imgH="177338" progId="Equation.DSMT4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5770" y="4984461"/>
                          <a:ext cx="260350" cy="398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1041028"/>
                </p:ext>
              </p:extLst>
            </p:nvPr>
          </p:nvGraphicFramePr>
          <p:xfrm>
            <a:off x="4713746" y="3889719"/>
            <a:ext cx="1076325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3" name="Equation" r:id="rId6" imgW="342720" imgH="164880" progId="Equation.DSMT4">
                    <p:embed/>
                  </p:oleObj>
                </mc:Choice>
                <mc:Fallback>
                  <p:oleObj name="Equation" r:id="rId6" imgW="342720" imgH="164880" progId="Equation.DSMT4">
                    <p:embed/>
                    <p:pic>
                      <p:nvPicPr>
                        <p:cNvPr id="0" name="Picture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3746" y="3889719"/>
                          <a:ext cx="1076325" cy="396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9" name="Line 50"/>
            <p:cNvSpPr>
              <a:spLocks noChangeShapeType="1"/>
            </p:cNvSpPr>
            <p:nvPr/>
          </p:nvSpPr>
          <p:spPr bwMode="auto">
            <a:xfrm flipV="1">
              <a:off x="4455432" y="4222461"/>
              <a:ext cx="2451100" cy="11763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2300" name="Group 53"/>
            <p:cNvGrpSpPr>
              <a:grpSpLocks/>
            </p:cNvGrpSpPr>
            <p:nvPr/>
          </p:nvGrpSpPr>
          <p:grpSpPr bwMode="auto">
            <a:xfrm>
              <a:off x="2639332" y="3015736"/>
              <a:ext cx="350838" cy="504826"/>
              <a:chOff x="529" y="1149"/>
              <a:chExt cx="221" cy="318"/>
            </a:xfrm>
          </p:grpSpPr>
          <p:sp>
            <p:nvSpPr>
              <p:cNvPr id="12308" name="Text Box 55"/>
              <p:cNvSpPr txBox="1">
                <a:spLocks noChangeArrowheads="1"/>
              </p:cNvSpPr>
              <p:nvPr/>
            </p:nvSpPr>
            <p:spPr bwMode="auto">
              <a:xfrm>
                <a:off x="532" y="1236"/>
                <a:ext cx="20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12309" name="Text Box 56"/>
              <p:cNvSpPr txBox="1">
                <a:spLocks noChangeArrowheads="1"/>
              </p:cNvSpPr>
              <p:nvPr/>
            </p:nvSpPr>
            <p:spPr bwMode="auto">
              <a:xfrm>
                <a:off x="550" y="1149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-</a:t>
                </a:r>
              </a:p>
            </p:txBody>
          </p:sp>
          <p:sp>
            <p:nvSpPr>
              <p:cNvPr id="12307" name="Oval 54"/>
              <p:cNvSpPr>
                <a:spLocks noChangeArrowheads="1"/>
              </p:cNvSpPr>
              <p:nvPr/>
            </p:nvSpPr>
            <p:spPr bwMode="auto">
              <a:xfrm>
                <a:off x="529" y="1207"/>
                <a:ext cx="221" cy="237"/>
              </a:xfrm>
              <a:prstGeom prst="ellipse">
                <a:avLst/>
              </a:prstGeom>
              <a:noFill/>
              <a:ln w="1905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1" name="Freeform 59"/>
            <p:cNvSpPr>
              <a:spLocks/>
            </p:cNvSpPr>
            <p:nvPr/>
          </p:nvSpPr>
          <p:spPr bwMode="auto">
            <a:xfrm>
              <a:off x="2801257" y="2739736"/>
              <a:ext cx="3651249" cy="371475"/>
            </a:xfrm>
            <a:custGeom>
              <a:avLst/>
              <a:gdLst>
                <a:gd name="T0" fmla="*/ 0 w 2135"/>
                <a:gd name="T1" fmla="*/ 191 h 191"/>
                <a:gd name="T2" fmla="*/ 190 w 2135"/>
                <a:gd name="T3" fmla="*/ 65 h 191"/>
                <a:gd name="T4" fmla="*/ 553 w 2135"/>
                <a:gd name="T5" fmla="*/ 9 h 191"/>
                <a:gd name="T6" fmla="*/ 1421 w 2135"/>
                <a:gd name="T7" fmla="*/ 9 h 191"/>
                <a:gd name="T8" fmla="*/ 1815 w 2135"/>
                <a:gd name="T9" fmla="*/ 49 h 191"/>
                <a:gd name="T10" fmla="*/ 2084 w 2135"/>
                <a:gd name="T11" fmla="*/ 120 h 191"/>
                <a:gd name="T12" fmla="*/ 2123 w 2135"/>
                <a:gd name="T13" fmla="*/ 167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35"/>
                <a:gd name="T22" fmla="*/ 0 h 191"/>
                <a:gd name="T23" fmla="*/ 2135 w 2135"/>
                <a:gd name="T24" fmla="*/ 191 h 1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35" h="191">
                  <a:moveTo>
                    <a:pt x="0" y="191"/>
                  </a:moveTo>
                  <a:cubicBezTo>
                    <a:pt x="49" y="143"/>
                    <a:pt x="98" y="95"/>
                    <a:pt x="190" y="65"/>
                  </a:cubicBezTo>
                  <a:cubicBezTo>
                    <a:pt x="282" y="35"/>
                    <a:pt x="348" y="18"/>
                    <a:pt x="553" y="9"/>
                  </a:cubicBezTo>
                  <a:cubicBezTo>
                    <a:pt x="758" y="0"/>
                    <a:pt x="1211" y="2"/>
                    <a:pt x="1421" y="9"/>
                  </a:cubicBezTo>
                  <a:cubicBezTo>
                    <a:pt x="1631" y="16"/>
                    <a:pt x="1705" y="31"/>
                    <a:pt x="1815" y="49"/>
                  </a:cubicBezTo>
                  <a:cubicBezTo>
                    <a:pt x="1925" y="67"/>
                    <a:pt x="2033" y="100"/>
                    <a:pt x="2084" y="120"/>
                  </a:cubicBezTo>
                  <a:cubicBezTo>
                    <a:pt x="2135" y="140"/>
                    <a:pt x="2129" y="153"/>
                    <a:pt x="2123" y="167"/>
                  </a:cubicBezTo>
                </a:path>
              </a:pathLst>
            </a:custGeom>
            <a:noFill/>
            <a:ln w="1905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229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4953248"/>
                </p:ext>
              </p:extLst>
            </p:nvPr>
          </p:nvGraphicFramePr>
          <p:xfrm>
            <a:off x="1985282" y="4566949"/>
            <a:ext cx="1000125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4" name="Equation" r:id="rId8" imgW="457002" imgH="177723" progId="Equation.DSMT4">
                    <p:embed/>
                  </p:oleObj>
                </mc:Choice>
                <mc:Fallback>
                  <p:oleObj name="Equation" r:id="rId8" imgW="457002" imgH="177723" progId="Equation.DSMT4">
                    <p:embed/>
                    <p:pic>
                      <p:nvPicPr>
                        <p:cNvPr id="0" name="Picture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5282" y="4566949"/>
                          <a:ext cx="1000125" cy="3889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2" name="Oval 21"/>
            <p:cNvSpPr>
              <a:spLocks noChangeArrowheads="1"/>
            </p:cNvSpPr>
            <p:nvPr/>
          </p:nvSpPr>
          <p:spPr bwMode="auto">
            <a:xfrm rot="3909778">
              <a:off x="3467282" y="4345537"/>
              <a:ext cx="990476" cy="681225"/>
            </a:xfrm>
            <a:prstGeom prst="ellipse">
              <a:avLst/>
            </a:prstGeom>
            <a:solidFill>
              <a:srgbClr val="E6BA00"/>
            </a:soli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3" name="Line 5"/>
            <p:cNvSpPr>
              <a:spLocks noChangeShapeType="1"/>
            </p:cNvSpPr>
            <p:nvPr/>
          </p:nvSpPr>
          <p:spPr bwMode="auto">
            <a:xfrm flipH="1">
              <a:off x="3723013" y="4716173"/>
              <a:ext cx="222831" cy="29515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229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4690747"/>
                </p:ext>
              </p:extLst>
            </p:nvPr>
          </p:nvGraphicFramePr>
          <p:xfrm>
            <a:off x="3819774" y="4844063"/>
            <a:ext cx="336490" cy="2830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5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Picture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9774" y="4844063"/>
                          <a:ext cx="336490" cy="2830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4" name="Freeform 57"/>
            <p:cNvSpPr>
              <a:spLocks/>
            </p:cNvSpPr>
            <p:nvPr/>
          </p:nvSpPr>
          <p:spPr bwMode="auto">
            <a:xfrm>
              <a:off x="2812370" y="3473159"/>
              <a:ext cx="1167122" cy="1192485"/>
            </a:xfrm>
            <a:custGeom>
              <a:avLst/>
              <a:gdLst>
                <a:gd name="T0" fmla="*/ 1 w 483"/>
                <a:gd name="T1" fmla="*/ 0 h 528"/>
                <a:gd name="T2" fmla="*/ 25 w 483"/>
                <a:gd name="T3" fmla="*/ 268 h 528"/>
                <a:gd name="T4" fmla="*/ 151 w 483"/>
                <a:gd name="T5" fmla="*/ 386 h 528"/>
                <a:gd name="T6" fmla="*/ 396 w 483"/>
                <a:gd name="T7" fmla="*/ 489 h 528"/>
                <a:gd name="T8" fmla="*/ 483 w 483"/>
                <a:gd name="T9" fmla="*/ 528 h 5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3"/>
                <a:gd name="T16" fmla="*/ 0 h 528"/>
                <a:gd name="T17" fmla="*/ 483 w 483"/>
                <a:gd name="T18" fmla="*/ 528 h 5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3" h="528">
                  <a:moveTo>
                    <a:pt x="1" y="0"/>
                  </a:moveTo>
                  <a:cubicBezTo>
                    <a:pt x="0" y="104"/>
                    <a:pt x="0" y="204"/>
                    <a:pt x="25" y="268"/>
                  </a:cubicBezTo>
                  <a:cubicBezTo>
                    <a:pt x="50" y="332"/>
                    <a:pt x="89" y="349"/>
                    <a:pt x="151" y="386"/>
                  </a:cubicBezTo>
                  <a:cubicBezTo>
                    <a:pt x="213" y="423"/>
                    <a:pt x="341" y="465"/>
                    <a:pt x="396" y="489"/>
                  </a:cubicBezTo>
                  <a:cubicBezTo>
                    <a:pt x="451" y="513"/>
                    <a:pt x="466" y="522"/>
                    <a:pt x="483" y="528"/>
                  </a:cubicBezTo>
                </a:path>
              </a:pathLst>
            </a:custGeom>
            <a:noFill/>
            <a:ln w="1905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5" name="Oval 22"/>
            <p:cNvSpPr>
              <a:spLocks noChangeArrowheads="1"/>
            </p:cNvSpPr>
            <p:nvPr/>
          </p:nvSpPr>
          <p:spPr bwMode="auto">
            <a:xfrm>
              <a:off x="3901433" y="4609889"/>
              <a:ext cx="89210" cy="89210"/>
            </a:xfrm>
            <a:prstGeom prst="ellipse">
              <a:avLst/>
            </a:prstGeom>
            <a:solidFill>
              <a:srgbClr val="0000FF"/>
            </a:solidFill>
            <a:ln w="12700" algn="ctr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4082308"/>
                </p:ext>
              </p:extLst>
            </p:nvPr>
          </p:nvGraphicFramePr>
          <p:xfrm>
            <a:off x="2215242" y="3126861"/>
            <a:ext cx="405478" cy="336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6" name="Equation" r:id="rId12" imgW="152268" imgH="164957" progId="Equation.DSMT4">
                    <p:embed/>
                  </p:oleObj>
                </mc:Choice>
                <mc:Fallback>
                  <p:oleObj name="Equation" r:id="rId12" imgW="152268" imgH="164957" progId="Equation.DSMT4">
                    <p:embed/>
                    <p:pic>
                      <p:nvPicPr>
                        <p:cNvPr id="0" name="Picture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5242" y="3126861"/>
                          <a:ext cx="405478" cy="336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" name="Straight Arrow Connector 3"/>
            <p:cNvCxnSpPr>
              <a:endCxn id="12304" idx="1"/>
            </p:cNvCxnSpPr>
            <p:nvPr/>
          </p:nvCxnSpPr>
          <p:spPr bwMode="auto">
            <a:xfrm>
              <a:off x="2833516" y="3852577"/>
              <a:ext cx="39264" cy="22585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 w="lg" len="med"/>
            </a:ln>
            <a:effectLst/>
          </p:spPr>
        </p:cxn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9426639"/>
                </p:ext>
              </p:extLst>
            </p:nvPr>
          </p:nvGraphicFramePr>
          <p:xfrm>
            <a:off x="3009421" y="3652778"/>
            <a:ext cx="262587" cy="341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7" name="Equation" r:id="rId14" imgW="126720" imgH="164880" progId="Equation.DSMT4">
                    <p:embed/>
                  </p:oleObj>
                </mc:Choice>
                <mc:Fallback>
                  <p:oleObj name="Equation" r:id="rId14" imgW="126720" imgH="164880" progId="Equation.DSMT4">
                    <p:embed/>
                    <p:pic>
                      <p:nvPicPr>
                        <p:cNvPr id="0" name="Picture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9421" y="3652778"/>
                          <a:ext cx="262587" cy="341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292402"/>
              </p:ext>
            </p:extLst>
          </p:nvPr>
        </p:nvGraphicFramePr>
        <p:xfrm>
          <a:off x="896650" y="2637814"/>
          <a:ext cx="900980" cy="821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tion" r:id="rId16" imgW="431640" imgH="393480" progId="Equation.DSMT4">
                  <p:embed/>
                </p:oleObj>
              </mc:Choice>
              <mc:Fallback>
                <p:oleObj name="Equation" r:id="rId16" imgW="431640" imgH="39348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650" y="2637814"/>
                        <a:ext cx="900980" cy="82148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5" name="Text Box 37"/>
          <p:cNvSpPr txBox="1">
            <a:spLocks noChangeArrowheads="1"/>
          </p:cNvSpPr>
          <p:nvPr/>
        </p:nvSpPr>
        <p:spPr bwMode="auto">
          <a:xfrm>
            <a:off x="465138" y="1073150"/>
            <a:ext cx="2946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Surface-current model:</a:t>
            </a:r>
          </a:p>
        </p:txBody>
      </p:sp>
      <p:graphicFrame>
        <p:nvGraphicFramePr>
          <p:cNvPr id="13318" name="Object 9"/>
          <p:cNvGraphicFramePr>
            <a:graphicFrameLocks noChangeAspect="1"/>
          </p:cNvGraphicFramePr>
          <p:nvPr/>
        </p:nvGraphicFramePr>
        <p:xfrm>
          <a:off x="733425" y="1905000"/>
          <a:ext cx="16049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Equation" r:id="rId4" imgW="837836" imgH="253890" progId="Equation.DSMT4">
                  <p:embed/>
                </p:oleObj>
              </mc:Choice>
              <mc:Fallback>
                <p:oleObj name="Equation" r:id="rId4" imgW="837836" imgH="253890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1905000"/>
                        <a:ext cx="16049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10"/>
          <p:cNvGraphicFramePr>
            <a:graphicFrameLocks noChangeAspect="1"/>
          </p:cNvGraphicFramePr>
          <p:nvPr/>
        </p:nvGraphicFramePr>
        <p:xfrm>
          <a:off x="958850" y="2620963"/>
          <a:ext cx="12493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Equation" r:id="rId6" imgW="558800" imgH="228600" progId="Equation.DSMT4">
                  <p:embed/>
                </p:oleObj>
              </mc:Choice>
              <mc:Fallback>
                <p:oleObj name="Equation" r:id="rId6" imgW="558800" imgH="228600" progId="Equation.DSMT4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620963"/>
                        <a:ext cx="12493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850780"/>
              </p:ext>
            </p:extLst>
          </p:nvPr>
        </p:nvGraphicFramePr>
        <p:xfrm>
          <a:off x="626546" y="3521018"/>
          <a:ext cx="3797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Equation" r:id="rId8" imgW="2146300" imgH="482600" progId="Equation.DSMT4">
                  <p:embed/>
                </p:oleObj>
              </mc:Choice>
              <mc:Fallback>
                <p:oleObj name="Equation" r:id="rId8" imgW="2146300" imgH="482600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46" y="3521018"/>
                        <a:ext cx="37973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729010"/>
              </p:ext>
            </p:extLst>
          </p:nvPr>
        </p:nvGraphicFramePr>
        <p:xfrm>
          <a:off x="703263" y="5012943"/>
          <a:ext cx="3868737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Equation" r:id="rId10" imgW="2044440" imgH="431640" progId="Equation.DSMT4">
                  <p:embed/>
                </p:oleObj>
              </mc:Choice>
              <mc:Fallback>
                <p:oleObj name="Equation" r:id="rId10" imgW="2044440" imgH="431640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5012943"/>
                        <a:ext cx="3868737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hlink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374518"/>
              </p:ext>
            </p:extLst>
          </p:nvPr>
        </p:nvGraphicFramePr>
        <p:xfrm>
          <a:off x="6708342" y="4727699"/>
          <a:ext cx="165893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Equation" r:id="rId12" imgW="1168400" imgH="914400" progId="Equation.DSMT4">
                  <p:embed/>
                </p:oleObj>
              </mc:Choice>
              <mc:Fallback>
                <p:oleObj name="Equation" r:id="rId12" imgW="1168400" imgH="914400" progId="Equation.DSMT4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8342" y="4727699"/>
                        <a:ext cx="1658937" cy="1295400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541223"/>
              </p:ext>
            </p:extLst>
          </p:nvPr>
        </p:nvGraphicFramePr>
        <p:xfrm>
          <a:off x="3159883" y="5841547"/>
          <a:ext cx="2084146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Equation" r:id="rId14" imgW="1180588" imgH="431613" progId="Equation.DSMT4">
                  <p:embed/>
                </p:oleObj>
              </mc:Choice>
              <mc:Fallback>
                <p:oleObj name="Equation" r:id="rId14" imgW="1180588" imgH="431613" progId="Equation.DSMT4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883" y="5841547"/>
                        <a:ext cx="2084146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7" name="TextBox 39"/>
          <p:cNvSpPr txBox="1">
            <a:spLocks noChangeArrowheads="1"/>
          </p:cNvSpPr>
          <p:nvPr/>
        </p:nvSpPr>
        <p:spPr bwMode="auto">
          <a:xfrm>
            <a:off x="1039296" y="4575118"/>
            <a:ext cx="926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1790700" y="87088"/>
            <a:ext cx="5497513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 Impedance of Wire (cont.)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584824" y="3943350"/>
            <a:ext cx="2667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i="1" dirty="0">
                <a:solidFill>
                  <a:srgbClr val="FF0000"/>
                </a:solidFill>
                <a:latin typeface="+mn-lt"/>
              </a:rPr>
              <a:t>Z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=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+mn-lt"/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+ </a:t>
            </a:r>
            <a:r>
              <a:rPr lang="en-US" i="1" dirty="0">
                <a:solidFill>
                  <a:srgbClr val="FF0000"/>
                </a:solidFill>
                <a:latin typeface="+mn-lt"/>
              </a:rPr>
              <a:t>j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+mn-lt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=</a:t>
            </a:r>
            <a:r>
              <a:rPr lang="en-US" dirty="0">
                <a:solidFill>
                  <a:srgbClr val="FF0000"/>
                </a:solidFill>
              </a:rPr>
              <a:t> impedance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" name="TextBox 39"/>
          <p:cNvSpPr txBox="1">
            <a:spLocks noChangeArrowheads="1"/>
          </p:cNvSpPr>
          <p:nvPr/>
        </p:nvSpPr>
        <p:spPr bwMode="auto">
          <a:xfrm>
            <a:off x="692150" y="5951538"/>
            <a:ext cx="23920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Therefore, we have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222359" y="795071"/>
            <a:ext cx="4513942" cy="2647269"/>
            <a:chOff x="3462338" y="735695"/>
            <a:chExt cx="4513942" cy="2647269"/>
          </a:xfrm>
        </p:grpSpPr>
        <p:sp>
          <p:nvSpPr>
            <p:cNvPr id="13330" name="AutoShape 38"/>
            <p:cNvSpPr>
              <a:spLocks noChangeArrowheads="1"/>
            </p:cNvSpPr>
            <p:nvPr/>
          </p:nvSpPr>
          <p:spPr bwMode="auto">
            <a:xfrm rot="14708370">
              <a:off x="4626546" y="384503"/>
              <a:ext cx="1122299" cy="3450715"/>
            </a:xfrm>
            <a:prstGeom prst="can">
              <a:avLst>
                <a:gd name="adj" fmla="val 70283"/>
              </a:avLst>
            </a:prstGeom>
            <a:solidFill>
              <a:srgbClr val="CC99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Line 50"/>
            <p:cNvSpPr>
              <a:spLocks noChangeShapeType="1"/>
            </p:cNvSpPr>
            <p:nvPr/>
          </p:nvSpPr>
          <p:spPr bwMode="auto">
            <a:xfrm flipV="1">
              <a:off x="4478982" y="2206693"/>
              <a:ext cx="2450738" cy="117627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2" name="Line 5"/>
            <p:cNvSpPr>
              <a:spLocks noChangeShapeType="1"/>
            </p:cNvSpPr>
            <p:nvPr/>
          </p:nvSpPr>
          <p:spPr bwMode="auto">
            <a:xfrm flipH="1">
              <a:off x="3746671" y="2700377"/>
              <a:ext cx="222798" cy="29514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3314" name="Object 2"/>
            <p:cNvGraphicFramePr>
              <a:graphicFrameLocks noChangeAspect="1"/>
            </p:cNvGraphicFramePr>
            <p:nvPr/>
          </p:nvGraphicFramePr>
          <p:xfrm>
            <a:off x="3843418" y="2828260"/>
            <a:ext cx="336440" cy="283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6" name="Equation" r:id="rId16" imgW="126835" imgH="139518" progId="Equation.DSMT4">
                    <p:embed/>
                  </p:oleObj>
                </mc:Choice>
                <mc:Fallback>
                  <p:oleObj name="Equation" r:id="rId16" imgW="126835" imgH="139518" progId="Equation.DSMT4">
                    <p:embed/>
                    <p:pic>
                      <p:nvPicPr>
                        <p:cNvPr id="0" name="Picture 1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3418" y="2828260"/>
                          <a:ext cx="336440" cy="2830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333" name="Straight Arrow Connector 24"/>
            <p:cNvCxnSpPr>
              <a:cxnSpLocks noChangeShapeType="1"/>
            </p:cNvCxnSpPr>
            <p:nvPr/>
          </p:nvCxnSpPr>
          <p:spPr bwMode="auto">
            <a:xfrm flipV="1">
              <a:off x="4359898" y="1311781"/>
              <a:ext cx="1705884" cy="780542"/>
            </a:xfrm>
            <a:prstGeom prst="straightConnector1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13334" name="Straight Arrow Connector 25"/>
            <p:cNvCxnSpPr>
              <a:cxnSpLocks noChangeShapeType="1"/>
            </p:cNvCxnSpPr>
            <p:nvPr/>
          </p:nvCxnSpPr>
          <p:spPr bwMode="auto">
            <a:xfrm flipV="1">
              <a:off x="4501126" y="1564527"/>
              <a:ext cx="1705884" cy="780542"/>
            </a:xfrm>
            <a:prstGeom prst="straightConnector1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13335" name="Straight Arrow Connector 26"/>
            <p:cNvCxnSpPr>
              <a:cxnSpLocks noChangeShapeType="1"/>
            </p:cNvCxnSpPr>
            <p:nvPr/>
          </p:nvCxnSpPr>
          <p:spPr bwMode="auto">
            <a:xfrm flipV="1">
              <a:off x="4586607" y="1928780"/>
              <a:ext cx="1705884" cy="780542"/>
            </a:xfrm>
            <a:prstGeom prst="straightConnector1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13315" name="Object 3"/>
            <p:cNvGraphicFramePr>
              <a:graphicFrameLocks noChangeAspect="1"/>
            </p:cNvGraphicFramePr>
            <p:nvPr/>
          </p:nvGraphicFramePr>
          <p:xfrm>
            <a:off x="5756166" y="2901820"/>
            <a:ext cx="260312" cy="398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7" name="Equation" r:id="rId18" imgW="88669" imgH="177338" progId="Equation.DSMT4">
                    <p:embed/>
                  </p:oleObj>
                </mc:Choice>
                <mc:Fallback>
                  <p:oleObj name="Equation" r:id="rId18" imgW="88669" imgH="177338" progId="Equation.DSMT4">
                    <p:embed/>
                    <p:pic>
                      <p:nvPicPr>
                        <p:cNvPr id="0" name="Picture 1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6166" y="2901820"/>
                          <a:ext cx="260312" cy="398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6" name="Object 7"/>
            <p:cNvGraphicFramePr>
              <a:graphicFrameLocks noChangeAspect="1"/>
            </p:cNvGraphicFramePr>
            <p:nvPr/>
          </p:nvGraphicFramePr>
          <p:xfrm>
            <a:off x="6233329" y="1279038"/>
            <a:ext cx="483156" cy="3921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8" name="Equation" r:id="rId20" imgW="215806" imgH="228501" progId="Equation.DSMT4">
                    <p:embed/>
                  </p:oleObj>
                </mc:Choice>
                <mc:Fallback>
                  <p:oleObj name="Equation" r:id="rId20" imgW="215806" imgH="228501" progId="Equation.DSMT4">
                    <p:embed/>
                    <p:pic>
                      <p:nvPicPr>
                        <p:cNvPr id="0" name="Picture 1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33329" y="1279038"/>
                          <a:ext cx="483156" cy="3921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336" name="Straight Arrow Connector 28"/>
            <p:cNvCxnSpPr>
              <a:cxnSpLocks noChangeShapeType="1"/>
            </p:cNvCxnSpPr>
            <p:nvPr/>
          </p:nvCxnSpPr>
          <p:spPr bwMode="auto">
            <a:xfrm flipV="1">
              <a:off x="6868553" y="943812"/>
              <a:ext cx="691273" cy="356819"/>
            </a:xfrm>
            <a:prstGeom prst="straightConnector1">
              <a:avLst/>
            </a:prstGeom>
            <a:noFill/>
            <a:ln w="12700" algn="ctr">
              <a:solidFill>
                <a:schemeClr val="bg2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13317" name="Object 8"/>
            <p:cNvGraphicFramePr>
              <a:graphicFrameLocks noChangeAspect="1"/>
            </p:cNvGraphicFramePr>
            <p:nvPr/>
          </p:nvGraphicFramePr>
          <p:xfrm>
            <a:off x="7639780" y="735695"/>
            <a:ext cx="336500" cy="257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9" name="Equation" r:id="rId22" imgW="126725" imgH="126725" progId="Equation.DSMT4">
                    <p:embed/>
                  </p:oleObj>
                </mc:Choice>
                <mc:Fallback>
                  <p:oleObj name="Equation" r:id="rId22" imgW="126725" imgH="126725" progId="Equation.DSMT4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9780" y="735695"/>
                          <a:ext cx="336500" cy="2571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4" name="Object 7"/>
            <p:cNvGraphicFramePr>
              <a:graphicFrameLocks noChangeAspect="1"/>
            </p:cNvGraphicFramePr>
            <p:nvPr/>
          </p:nvGraphicFramePr>
          <p:xfrm>
            <a:off x="3619954" y="1614549"/>
            <a:ext cx="312738" cy="239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0" name="Equation" r:id="rId24" imgW="139700" imgH="139700" progId="Equation.DSMT4">
                    <p:embed/>
                  </p:oleObj>
                </mc:Choice>
                <mc:Fallback>
                  <p:oleObj name="Equation" r:id="rId24" imgW="139700" imgH="139700" progId="Equation.DSMT4">
                    <p:embed/>
                    <p:pic>
                      <p:nvPicPr>
                        <p:cNvPr id="0" name="Picture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9954" y="1614549"/>
                          <a:ext cx="312738" cy="239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7"/>
            <p:cNvGraphicFramePr>
              <a:graphicFrameLocks noChangeAspect="1"/>
            </p:cNvGraphicFramePr>
            <p:nvPr/>
          </p:nvGraphicFramePr>
          <p:xfrm>
            <a:off x="5686425" y="801688"/>
            <a:ext cx="284163" cy="174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1" name="Equation" r:id="rId26" imgW="126780" imgH="101424" progId="Equation.DSMT4">
                    <p:embed/>
                  </p:oleObj>
                </mc:Choice>
                <mc:Fallback>
                  <p:oleObj name="Equation" r:id="rId26" imgW="126780" imgH="101424" progId="Equation.DSMT4">
                    <p:embed/>
                    <p:pic>
                      <p:nvPicPr>
                        <p:cNvPr id="0" name="Picture 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6425" y="801688"/>
                          <a:ext cx="284163" cy="174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6" name="Object 3"/>
            <p:cNvGraphicFramePr>
              <a:graphicFrameLocks noChangeAspect="1"/>
            </p:cNvGraphicFramePr>
            <p:nvPr/>
          </p:nvGraphicFramePr>
          <p:xfrm>
            <a:off x="4641355" y="1059625"/>
            <a:ext cx="446088" cy="398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2" name="Equation" r:id="rId28" imgW="152202" imgH="177569" progId="Equation.DSMT4">
                    <p:embed/>
                  </p:oleObj>
                </mc:Choice>
                <mc:Fallback>
                  <p:oleObj name="Equation" r:id="rId28" imgW="152202" imgH="177569" progId="Equation.DSMT4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1355" y="1059625"/>
                          <a:ext cx="446088" cy="398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122649"/>
              </p:ext>
            </p:extLst>
          </p:nvPr>
        </p:nvGraphicFramePr>
        <p:xfrm>
          <a:off x="4609666" y="4528936"/>
          <a:ext cx="33655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Equation" r:id="rId30" imgW="177646" imgH="228402" progId="Equation.DSMT4">
                  <p:embed/>
                </p:oleObj>
              </mc:Choice>
              <mc:Fallback>
                <p:oleObj name="Equation" r:id="rId30" imgW="177646" imgH="228402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9666" y="4528936"/>
                        <a:ext cx="336550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hlink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 bwMode="auto">
          <a:xfrm flipH="1" flipV="1">
            <a:off x="4196853" y="4324479"/>
            <a:ext cx="368136" cy="28500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3"/>
          <p:cNvSpPr txBox="1">
            <a:spLocks noChangeArrowheads="1"/>
          </p:cNvSpPr>
          <p:nvPr/>
        </p:nvSpPr>
        <p:spPr bwMode="auto">
          <a:xfrm>
            <a:off x="1175327" y="1053503"/>
            <a:ext cx="274352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sym typeface="Symbol" pitchFamily="18" charset="2"/>
              </a:rPr>
              <a:t>Equivalent circuit:</a:t>
            </a:r>
          </a:p>
        </p:txBody>
      </p:sp>
      <p:grpSp>
        <p:nvGrpSpPr>
          <p:cNvPr id="14344" name="Group 47"/>
          <p:cNvGrpSpPr>
            <a:grpSpLocks/>
          </p:cNvGrpSpPr>
          <p:nvPr/>
        </p:nvGrpSpPr>
        <p:grpSpPr bwMode="auto">
          <a:xfrm>
            <a:off x="2359025" y="3829050"/>
            <a:ext cx="4195763" cy="887413"/>
            <a:chOff x="1486" y="2652"/>
            <a:chExt cx="2643" cy="559"/>
          </a:xfrm>
        </p:grpSpPr>
        <p:sp>
          <p:nvSpPr>
            <p:cNvPr id="14350" name="Arc 16"/>
            <p:cNvSpPr>
              <a:spLocks/>
            </p:cNvSpPr>
            <p:nvPr/>
          </p:nvSpPr>
          <p:spPr bwMode="auto">
            <a:xfrm>
              <a:off x="3431" y="2938"/>
              <a:ext cx="120" cy="250"/>
            </a:xfrm>
            <a:custGeom>
              <a:avLst/>
              <a:gdLst>
                <a:gd name="T0" fmla="*/ 120 w 43198"/>
                <a:gd name="T1" fmla="*/ 104 h 36493"/>
                <a:gd name="T2" fmla="*/ 17 w 43198"/>
                <a:gd name="T3" fmla="*/ 0 h 36493"/>
                <a:gd name="T4" fmla="*/ 60 w 43198"/>
                <a:gd name="T5" fmla="*/ 102 h 36493"/>
                <a:gd name="T6" fmla="*/ 0 60000 65536"/>
                <a:gd name="T7" fmla="*/ 0 60000 65536"/>
                <a:gd name="T8" fmla="*/ 0 60000 65536"/>
                <a:gd name="T9" fmla="*/ 0 w 43198"/>
                <a:gd name="T10" fmla="*/ 0 h 36493"/>
                <a:gd name="T11" fmla="*/ 43198 w 43198"/>
                <a:gd name="T12" fmla="*/ 36493 h 364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8" h="36493" fill="none" extrusionOk="0">
                  <a:moveTo>
                    <a:pt x="43198" y="15171"/>
                  </a:moveTo>
                  <a:cubicBezTo>
                    <a:pt x="43046" y="26990"/>
                    <a:pt x="33420" y="36492"/>
                    <a:pt x="21600" y="36493"/>
                  </a:cubicBezTo>
                  <a:cubicBezTo>
                    <a:pt x="9670" y="36493"/>
                    <a:pt x="0" y="26822"/>
                    <a:pt x="0" y="14893"/>
                  </a:cubicBezTo>
                  <a:cubicBezTo>
                    <a:pt x="-1" y="9348"/>
                    <a:pt x="2132" y="4016"/>
                    <a:pt x="5955" y="0"/>
                  </a:cubicBezTo>
                </a:path>
                <a:path w="43198" h="36493" stroke="0" extrusionOk="0">
                  <a:moveTo>
                    <a:pt x="43198" y="15171"/>
                  </a:moveTo>
                  <a:cubicBezTo>
                    <a:pt x="43046" y="26990"/>
                    <a:pt x="33420" y="36492"/>
                    <a:pt x="21600" y="36493"/>
                  </a:cubicBezTo>
                  <a:cubicBezTo>
                    <a:pt x="9670" y="36493"/>
                    <a:pt x="0" y="26822"/>
                    <a:pt x="0" y="14893"/>
                  </a:cubicBezTo>
                  <a:cubicBezTo>
                    <a:pt x="-1" y="9348"/>
                    <a:pt x="2132" y="4016"/>
                    <a:pt x="5955" y="0"/>
                  </a:cubicBezTo>
                  <a:lnTo>
                    <a:pt x="21600" y="14893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Arc 17"/>
            <p:cNvSpPr>
              <a:spLocks/>
            </p:cNvSpPr>
            <p:nvPr/>
          </p:nvSpPr>
          <p:spPr bwMode="auto">
            <a:xfrm>
              <a:off x="3350" y="2934"/>
              <a:ext cx="121" cy="267"/>
            </a:xfrm>
            <a:custGeom>
              <a:avLst/>
              <a:gdLst>
                <a:gd name="T0" fmla="*/ 95 w 43200"/>
                <a:gd name="T1" fmla="*/ 0 h 39465"/>
                <a:gd name="T2" fmla="*/ 21 w 43200"/>
                <a:gd name="T3" fmla="*/ 9 h 39465"/>
                <a:gd name="T4" fmla="*/ 61 w 43200"/>
                <a:gd name="T5" fmla="*/ 121 h 39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39465"/>
                <a:gd name="T11" fmla="*/ 43200 w 43200"/>
                <a:gd name="T12" fmla="*/ 39465 h 39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9465" fill="none" extrusionOk="0">
                  <a:moveTo>
                    <a:pt x="33740" y="0"/>
                  </a:moveTo>
                  <a:cubicBezTo>
                    <a:pt x="39657" y="4021"/>
                    <a:pt x="43200" y="10711"/>
                    <a:pt x="43200" y="17865"/>
                  </a:cubicBezTo>
                  <a:cubicBezTo>
                    <a:pt x="43200" y="29794"/>
                    <a:pt x="33529" y="39465"/>
                    <a:pt x="21600" y="39465"/>
                  </a:cubicBezTo>
                  <a:cubicBezTo>
                    <a:pt x="9670" y="39465"/>
                    <a:pt x="0" y="29794"/>
                    <a:pt x="0" y="17865"/>
                  </a:cubicBezTo>
                  <a:cubicBezTo>
                    <a:pt x="-1" y="11513"/>
                    <a:pt x="2795" y="5483"/>
                    <a:pt x="7643" y="1378"/>
                  </a:cubicBezTo>
                </a:path>
                <a:path w="43200" h="39465" stroke="0" extrusionOk="0">
                  <a:moveTo>
                    <a:pt x="33740" y="0"/>
                  </a:moveTo>
                  <a:cubicBezTo>
                    <a:pt x="39657" y="4021"/>
                    <a:pt x="43200" y="10711"/>
                    <a:pt x="43200" y="17865"/>
                  </a:cubicBezTo>
                  <a:cubicBezTo>
                    <a:pt x="43200" y="29794"/>
                    <a:pt x="33529" y="39465"/>
                    <a:pt x="21600" y="39465"/>
                  </a:cubicBezTo>
                  <a:cubicBezTo>
                    <a:pt x="9670" y="39465"/>
                    <a:pt x="0" y="29794"/>
                    <a:pt x="0" y="17865"/>
                  </a:cubicBezTo>
                  <a:cubicBezTo>
                    <a:pt x="-1" y="11513"/>
                    <a:pt x="2795" y="5483"/>
                    <a:pt x="7643" y="1378"/>
                  </a:cubicBezTo>
                  <a:lnTo>
                    <a:pt x="21600" y="17865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Arc 18"/>
            <p:cNvSpPr>
              <a:spLocks/>
            </p:cNvSpPr>
            <p:nvPr/>
          </p:nvSpPr>
          <p:spPr bwMode="auto">
            <a:xfrm>
              <a:off x="3273" y="2945"/>
              <a:ext cx="120" cy="256"/>
            </a:xfrm>
            <a:custGeom>
              <a:avLst/>
              <a:gdLst>
                <a:gd name="T0" fmla="*/ 101 w 43200"/>
                <a:gd name="T1" fmla="*/ 0 h 37507"/>
                <a:gd name="T2" fmla="*/ 18 w 43200"/>
                <a:gd name="T3" fmla="*/ 3 h 37507"/>
                <a:gd name="T4" fmla="*/ 60 w 43200"/>
                <a:gd name="T5" fmla="*/ 109 h 37507"/>
                <a:gd name="T6" fmla="*/ 0 60000 65536"/>
                <a:gd name="T7" fmla="*/ 0 60000 65536"/>
                <a:gd name="T8" fmla="*/ 0 60000 65536"/>
                <a:gd name="T9" fmla="*/ 0 w 43200"/>
                <a:gd name="T10" fmla="*/ 0 h 37507"/>
                <a:gd name="T11" fmla="*/ 43200 w 43200"/>
                <a:gd name="T12" fmla="*/ 37507 h 375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7507" fill="none" extrusionOk="0">
                  <a:moveTo>
                    <a:pt x="36212" y="-1"/>
                  </a:moveTo>
                  <a:cubicBezTo>
                    <a:pt x="40665" y="4090"/>
                    <a:pt x="43200" y="9860"/>
                    <a:pt x="43200" y="15907"/>
                  </a:cubicBezTo>
                  <a:cubicBezTo>
                    <a:pt x="43200" y="27836"/>
                    <a:pt x="33529" y="37507"/>
                    <a:pt x="21600" y="37507"/>
                  </a:cubicBezTo>
                  <a:cubicBezTo>
                    <a:pt x="9670" y="37507"/>
                    <a:pt x="0" y="27836"/>
                    <a:pt x="0" y="15907"/>
                  </a:cubicBezTo>
                  <a:cubicBezTo>
                    <a:pt x="-1" y="10106"/>
                    <a:pt x="2332" y="4550"/>
                    <a:pt x="6473" y="488"/>
                  </a:cubicBezTo>
                </a:path>
                <a:path w="43200" h="37507" stroke="0" extrusionOk="0">
                  <a:moveTo>
                    <a:pt x="36212" y="-1"/>
                  </a:moveTo>
                  <a:cubicBezTo>
                    <a:pt x="40665" y="4090"/>
                    <a:pt x="43200" y="9860"/>
                    <a:pt x="43200" y="15907"/>
                  </a:cubicBezTo>
                  <a:cubicBezTo>
                    <a:pt x="43200" y="27836"/>
                    <a:pt x="33529" y="37507"/>
                    <a:pt x="21600" y="37507"/>
                  </a:cubicBezTo>
                  <a:cubicBezTo>
                    <a:pt x="9670" y="37507"/>
                    <a:pt x="0" y="27836"/>
                    <a:pt x="0" y="15907"/>
                  </a:cubicBezTo>
                  <a:cubicBezTo>
                    <a:pt x="-1" y="10106"/>
                    <a:pt x="2332" y="4550"/>
                    <a:pt x="6473" y="488"/>
                  </a:cubicBezTo>
                  <a:lnTo>
                    <a:pt x="21600" y="15907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Arc 19"/>
            <p:cNvSpPr>
              <a:spLocks/>
            </p:cNvSpPr>
            <p:nvPr/>
          </p:nvSpPr>
          <p:spPr bwMode="auto">
            <a:xfrm>
              <a:off x="3188" y="2948"/>
              <a:ext cx="121" cy="255"/>
            </a:xfrm>
            <a:custGeom>
              <a:avLst/>
              <a:gdLst>
                <a:gd name="T0" fmla="*/ 103 w 43200"/>
                <a:gd name="T1" fmla="*/ 3 h 37395"/>
                <a:gd name="T2" fmla="*/ 19 w 43200"/>
                <a:gd name="T3" fmla="*/ 0 h 37395"/>
                <a:gd name="T4" fmla="*/ 61 w 43200"/>
                <a:gd name="T5" fmla="*/ 108 h 373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37395"/>
                <a:gd name="T11" fmla="*/ 43200 w 43200"/>
                <a:gd name="T12" fmla="*/ 37395 h 373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7395" fill="none" extrusionOk="0">
                  <a:moveTo>
                    <a:pt x="36720" y="369"/>
                  </a:moveTo>
                  <a:cubicBezTo>
                    <a:pt x="40864" y="4432"/>
                    <a:pt x="43200" y="9991"/>
                    <a:pt x="43200" y="15795"/>
                  </a:cubicBezTo>
                  <a:cubicBezTo>
                    <a:pt x="43200" y="27724"/>
                    <a:pt x="33529" y="37395"/>
                    <a:pt x="21600" y="37395"/>
                  </a:cubicBezTo>
                  <a:cubicBezTo>
                    <a:pt x="9670" y="37395"/>
                    <a:pt x="0" y="27724"/>
                    <a:pt x="0" y="15795"/>
                  </a:cubicBezTo>
                  <a:cubicBezTo>
                    <a:pt x="-1" y="9805"/>
                    <a:pt x="2486" y="4085"/>
                    <a:pt x="6866" y="0"/>
                  </a:cubicBezTo>
                </a:path>
                <a:path w="43200" h="37395" stroke="0" extrusionOk="0">
                  <a:moveTo>
                    <a:pt x="36720" y="369"/>
                  </a:moveTo>
                  <a:cubicBezTo>
                    <a:pt x="40864" y="4432"/>
                    <a:pt x="43200" y="9991"/>
                    <a:pt x="43200" y="15795"/>
                  </a:cubicBezTo>
                  <a:cubicBezTo>
                    <a:pt x="43200" y="27724"/>
                    <a:pt x="33529" y="37395"/>
                    <a:pt x="21600" y="37395"/>
                  </a:cubicBezTo>
                  <a:cubicBezTo>
                    <a:pt x="9670" y="37395"/>
                    <a:pt x="0" y="27724"/>
                    <a:pt x="0" y="15795"/>
                  </a:cubicBezTo>
                  <a:cubicBezTo>
                    <a:pt x="-1" y="9805"/>
                    <a:pt x="2486" y="4085"/>
                    <a:pt x="6866" y="0"/>
                  </a:cubicBezTo>
                  <a:lnTo>
                    <a:pt x="21600" y="15795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4" name="Arc 20"/>
            <p:cNvSpPr>
              <a:spLocks/>
            </p:cNvSpPr>
            <p:nvPr/>
          </p:nvSpPr>
          <p:spPr bwMode="auto">
            <a:xfrm>
              <a:off x="3106" y="2951"/>
              <a:ext cx="120" cy="260"/>
            </a:xfrm>
            <a:custGeom>
              <a:avLst/>
              <a:gdLst>
                <a:gd name="T0" fmla="*/ 99 w 43198"/>
                <a:gd name="T1" fmla="*/ 0 h 37968"/>
                <a:gd name="T2" fmla="*/ 0 w 43198"/>
                <a:gd name="T3" fmla="*/ 114 h 37968"/>
                <a:gd name="T4" fmla="*/ 60 w 43198"/>
                <a:gd name="T5" fmla="*/ 112 h 37968"/>
                <a:gd name="T6" fmla="*/ 0 60000 65536"/>
                <a:gd name="T7" fmla="*/ 0 60000 65536"/>
                <a:gd name="T8" fmla="*/ 0 60000 65536"/>
                <a:gd name="T9" fmla="*/ 0 w 43198"/>
                <a:gd name="T10" fmla="*/ 0 h 37968"/>
                <a:gd name="T11" fmla="*/ 43198 w 43198"/>
                <a:gd name="T12" fmla="*/ 37968 h 379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8" h="37968" fill="none" extrusionOk="0">
                  <a:moveTo>
                    <a:pt x="35692" y="-1"/>
                  </a:moveTo>
                  <a:cubicBezTo>
                    <a:pt x="40457" y="4103"/>
                    <a:pt x="43198" y="10079"/>
                    <a:pt x="43198" y="16368"/>
                  </a:cubicBezTo>
                  <a:cubicBezTo>
                    <a:pt x="43198" y="28297"/>
                    <a:pt x="33527" y="37968"/>
                    <a:pt x="21598" y="37968"/>
                  </a:cubicBezTo>
                  <a:cubicBezTo>
                    <a:pt x="9794" y="37968"/>
                    <a:pt x="176" y="28492"/>
                    <a:pt x="0" y="16689"/>
                  </a:cubicBezTo>
                </a:path>
                <a:path w="43198" h="37968" stroke="0" extrusionOk="0">
                  <a:moveTo>
                    <a:pt x="35692" y="-1"/>
                  </a:moveTo>
                  <a:cubicBezTo>
                    <a:pt x="40457" y="4103"/>
                    <a:pt x="43198" y="10079"/>
                    <a:pt x="43198" y="16368"/>
                  </a:cubicBezTo>
                  <a:cubicBezTo>
                    <a:pt x="43198" y="28297"/>
                    <a:pt x="33527" y="37968"/>
                    <a:pt x="21598" y="37968"/>
                  </a:cubicBezTo>
                  <a:cubicBezTo>
                    <a:pt x="9794" y="37968"/>
                    <a:pt x="176" y="28492"/>
                    <a:pt x="0" y="16689"/>
                  </a:cubicBezTo>
                  <a:lnTo>
                    <a:pt x="21598" y="16368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Line 21"/>
            <p:cNvSpPr>
              <a:spLocks noChangeShapeType="1"/>
            </p:cNvSpPr>
            <p:nvPr/>
          </p:nvSpPr>
          <p:spPr bwMode="auto">
            <a:xfrm>
              <a:off x="1524" y="3083"/>
              <a:ext cx="38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6" name="Oval 22"/>
            <p:cNvSpPr>
              <a:spLocks noChangeArrowheads="1"/>
            </p:cNvSpPr>
            <p:nvPr/>
          </p:nvSpPr>
          <p:spPr bwMode="auto">
            <a:xfrm>
              <a:off x="1486" y="3060"/>
              <a:ext cx="38" cy="4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Line 23"/>
            <p:cNvSpPr>
              <a:spLocks noChangeShapeType="1"/>
            </p:cNvSpPr>
            <p:nvPr/>
          </p:nvSpPr>
          <p:spPr bwMode="auto">
            <a:xfrm flipV="1">
              <a:off x="1901" y="2973"/>
              <a:ext cx="42" cy="1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8" name="Line 24"/>
            <p:cNvSpPr>
              <a:spLocks noChangeShapeType="1"/>
            </p:cNvSpPr>
            <p:nvPr/>
          </p:nvSpPr>
          <p:spPr bwMode="auto">
            <a:xfrm flipV="1">
              <a:off x="1970" y="2976"/>
              <a:ext cx="66" cy="1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9" name="Line 25"/>
            <p:cNvSpPr>
              <a:spLocks noChangeShapeType="1"/>
            </p:cNvSpPr>
            <p:nvPr/>
          </p:nvSpPr>
          <p:spPr bwMode="auto">
            <a:xfrm flipV="1">
              <a:off x="2066" y="2976"/>
              <a:ext cx="66" cy="1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60" name="Line 26"/>
            <p:cNvSpPr>
              <a:spLocks noChangeShapeType="1"/>
            </p:cNvSpPr>
            <p:nvPr/>
          </p:nvSpPr>
          <p:spPr bwMode="auto">
            <a:xfrm flipV="1">
              <a:off x="2166" y="2976"/>
              <a:ext cx="62" cy="17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61" name="Line 27"/>
            <p:cNvSpPr>
              <a:spLocks noChangeShapeType="1"/>
            </p:cNvSpPr>
            <p:nvPr/>
          </p:nvSpPr>
          <p:spPr bwMode="auto">
            <a:xfrm flipV="1">
              <a:off x="2261" y="2970"/>
              <a:ext cx="63" cy="1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62" name="Line 28"/>
            <p:cNvSpPr>
              <a:spLocks noChangeShapeType="1"/>
            </p:cNvSpPr>
            <p:nvPr/>
          </p:nvSpPr>
          <p:spPr bwMode="auto">
            <a:xfrm flipH="1" flipV="1">
              <a:off x="2320" y="2974"/>
              <a:ext cx="28" cy="9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63" name="Line 29"/>
            <p:cNvSpPr>
              <a:spLocks noChangeShapeType="1"/>
            </p:cNvSpPr>
            <p:nvPr/>
          </p:nvSpPr>
          <p:spPr bwMode="auto">
            <a:xfrm rot="19163305" flipV="1">
              <a:off x="2002" y="2994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64" name="Line 30"/>
            <p:cNvSpPr>
              <a:spLocks noChangeShapeType="1"/>
            </p:cNvSpPr>
            <p:nvPr/>
          </p:nvSpPr>
          <p:spPr bwMode="auto">
            <a:xfrm rot="19163305" flipV="1">
              <a:off x="2101" y="2982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65" name="Line 31"/>
            <p:cNvSpPr>
              <a:spLocks noChangeShapeType="1"/>
            </p:cNvSpPr>
            <p:nvPr/>
          </p:nvSpPr>
          <p:spPr bwMode="auto">
            <a:xfrm rot="19163305" flipV="1">
              <a:off x="2197" y="2979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66" name="Line 32"/>
            <p:cNvSpPr>
              <a:spLocks noChangeShapeType="1"/>
            </p:cNvSpPr>
            <p:nvPr/>
          </p:nvSpPr>
          <p:spPr bwMode="auto">
            <a:xfrm rot="19163305" flipV="1">
              <a:off x="1909" y="2982"/>
              <a:ext cx="96" cy="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67" name="Line 33"/>
            <p:cNvSpPr>
              <a:spLocks noChangeShapeType="1"/>
            </p:cNvSpPr>
            <p:nvPr/>
          </p:nvSpPr>
          <p:spPr bwMode="auto">
            <a:xfrm>
              <a:off x="2348" y="3070"/>
              <a:ext cx="75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68" name="Text Box 34"/>
            <p:cNvSpPr txBox="1">
              <a:spLocks noChangeArrowheads="1"/>
            </p:cNvSpPr>
            <p:nvPr/>
          </p:nvSpPr>
          <p:spPr bwMode="auto">
            <a:xfrm>
              <a:off x="2025" y="2652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14369" name="Text Box 35"/>
            <p:cNvSpPr txBox="1">
              <a:spLocks noChangeArrowheads="1"/>
            </p:cNvSpPr>
            <p:nvPr/>
          </p:nvSpPr>
          <p:spPr bwMode="auto">
            <a:xfrm>
              <a:off x="3191" y="2652"/>
              <a:ext cx="33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jX </a:t>
              </a:r>
            </a:p>
          </p:txBody>
        </p:sp>
        <p:sp>
          <p:nvSpPr>
            <p:cNvPr id="14370" name="Line 36"/>
            <p:cNvSpPr>
              <a:spLocks noChangeShapeType="1"/>
            </p:cNvSpPr>
            <p:nvPr/>
          </p:nvSpPr>
          <p:spPr bwMode="auto">
            <a:xfrm flipV="1">
              <a:off x="3560" y="3042"/>
              <a:ext cx="526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71" name="Oval 37"/>
            <p:cNvSpPr>
              <a:spLocks noChangeArrowheads="1"/>
            </p:cNvSpPr>
            <p:nvPr/>
          </p:nvSpPr>
          <p:spPr bwMode="auto">
            <a:xfrm>
              <a:off x="4091" y="3023"/>
              <a:ext cx="38" cy="4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862263" y="5281613"/>
          <a:ext cx="26606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4" imgW="1180588" imgH="431613" progId="Equation.DSMT4">
                  <p:embed/>
                </p:oleObj>
              </mc:Choice>
              <mc:Fallback>
                <p:oleObj name="Equation" r:id="rId4" imgW="1180588" imgH="431613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5281613"/>
                        <a:ext cx="2660650" cy="9715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5" name="Group 36"/>
          <p:cNvGrpSpPr>
            <a:grpSpLocks/>
          </p:cNvGrpSpPr>
          <p:nvPr/>
        </p:nvGrpSpPr>
        <p:grpSpPr bwMode="auto">
          <a:xfrm>
            <a:off x="2794681" y="1708603"/>
            <a:ext cx="3450435" cy="1796823"/>
            <a:chOff x="2826545" y="2043907"/>
            <a:chExt cx="3451225" cy="1797586"/>
          </a:xfrm>
        </p:grpSpPr>
        <p:sp>
          <p:nvSpPr>
            <p:cNvPr id="14347" name="AutoShape 40"/>
            <p:cNvSpPr>
              <a:spLocks noChangeArrowheads="1"/>
            </p:cNvSpPr>
            <p:nvPr/>
          </p:nvSpPr>
          <p:spPr bwMode="auto">
            <a:xfrm rot="-6891630">
              <a:off x="3990976" y="879476"/>
              <a:ext cx="1122363" cy="3451225"/>
            </a:xfrm>
            <a:prstGeom prst="can">
              <a:avLst>
                <a:gd name="adj" fmla="val 70283"/>
              </a:avLst>
            </a:prstGeom>
            <a:solidFill>
              <a:srgbClr val="CC99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Line 41"/>
            <p:cNvSpPr>
              <a:spLocks noChangeShapeType="1"/>
            </p:cNvSpPr>
            <p:nvPr/>
          </p:nvSpPr>
          <p:spPr bwMode="auto">
            <a:xfrm flipH="1" flipV="1">
              <a:off x="3165476" y="2644776"/>
              <a:ext cx="168275" cy="5365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4339" name="Object 3"/>
            <p:cNvGraphicFramePr>
              <a:graphicFrameLocks noChangeAspect="1"/>
            </p:cNvGraphicFramePr>
            <p:nvPr/>
          </p:nvGraphicFramePr>
          <p:xfrm>
            <a:off x="2940051" y="2899316"/>
            <a:ext cx="346570" cy="2915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7" name="Equation" r:id="rId6" imgW="126835" imgH="139518" progId="Equation.DSMT4">
                    <p:embed/>
                  </p:oleObj>
                </mc:Choice>
                <mc:Fallback>
                  <p:oleObj name="Equation" r:id="rId6" imgW="126835" imgH="139518" progId="Equation.DSMT4">
                    <p:embed/>
                    <p:pic>
                      <p:nvPicPr>
                        <p:cNvPr id="0" name="Picture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0051" y="2899316"/>
                          <a:ext cx="346570" cy="2915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0" name="Object 4"/>
            <p:cNvGraphicFramePr>
              <a:graphicFrameLocks noChangeAspect="1"/>
            </p:cNvGraphicFramePr>
            <p:nvPr/>
          </p:nvGraphicFramePr>
          <p:xfrm>
            <a:off x="5132125" y="3264496"/>
            <a:ext cx="260350" cy="3984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8" name="Equation" r:id="rId8" imgW="88669" imgH="177338" progId="Equation.DSMT4">
                    <p:embed/>
                  </p:oleObj>
                </mc:Choice>
                <mc:Fallback>
                  <p:oleObj name="Equation" r:id="rId8" imgW="88669" imgH="177338" progId="Equation.DSMT4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32125" y="3264496"/>
                          <a:ext cx="260350" cy="3984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1486583"/>
                </p:ext>
              </p:extLst>
            </p:nvPr>
          </p:nvGraphicFramePr>
          <p:xfrm>
            <a:off x="4102506" y="2354736"/>
            <a:ext cx="1074984" cy="3970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9" name="Equation" r:id="rId10" imgW="342720" imgH="164880" progId="Equation.DSMT4">
                    <p:embed/>
                  </p:oleObj>
                </mc:Choice>
                <mc:Fallback>
                  <p:oleObj name="Equation" r:id="rId10" imgW="342720" imgH="164880" progId="Equation.DSMT4">
                    <p:embed/>
                    <p:pic>
                      <p:nvPicPr>
                        <p:cNvPr id="0" name="Picture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2506" y="2354736"/>
                          <a:ext cx="1074984" cy="3970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9" name="Line 45"/>
            <p:cNvSpPr>
              <a:spLocks noChangeShapeType="1"/>
            </p:cNvSpPr>
            <p:nvPr/>
          </p:nvSpPr>
          <p:spPr bwMode="auto">
            <a:xfrm flipV="1">
              <a:off x="3788895" y="2622294"/>
              <a:ext cx="2451101" cy="12191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6211888" y="5480050"/>
          <a:ext cx="1677987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12" imgW="1181100" imgH="457200" progId="Equation.DSMT4">
                  <p:embed/>
                </p:oleObj>
              </mc:Choice>
              <mc:Fallback>
                <p:oleObj name="Equation" r:id="rId12" imgW="1181100" imgH="45720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1888" y="5480050"/>
                        <a:ext cx="1677987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1790700" y="87088"/>
            <a:ext cx="5497513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 Impedance of Wire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37"/>
          <p:cNvSpPr txBox="1">
            <a:spLocks noChangeArrowheads="1"/>
          </p:cNvSpPr>
          <p:nvPr/>
        </p:nvSpPr>
        <p:spPr bwMode="auto">
          <a:xfrm>
            <a:off x="565150" y="2116138"/>
            <a:ext cx="1263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Assume:</a:t>
            </a:r>
          </a:p>
        </p:txBody>
      </p:sp>
      <p:graphicFrame>
        <p:nvGraphicFramePr>
          <p:cNvPr id="15363" name="Object 13"/>
          <p:cNvGraphicFramePr>
            <a:graphicFrameLocks noChangeAspect="1"/>
          </p:cNvGraphicFramePr>
          <p:nvPr/>
        </p:nvGraphicFramePr>
        <p:xfrm>
          <a:off x="3053751" y="4930300"/>
          <a:ext cx="1715180" cy="356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4" imgW="1091726" imgH="228501" progId="Equation.DSMT4">
                  <p:embed/>
                </p:oleObj>
              </mc:Choice>
              <mc:Fallback>
                <p:oleObj name="Equation" r:id="rId4" imgW="1091726" imgH="228501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3751" y="4930300"/>
                        <a:ext cx="1715180" cy="35674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14"/>
          <p:cNvGraphicFramePr>
            <a:graphicFrameLocks noChangeAspect="1"/>
          </p:cNvGraphicFramePr>
          <p:nvPr/>
        </p:nvGraphicFramePr>
        <p:xfrm>
          <a:off x="1076820" y="5665850"/>
          <a:ext cx="296703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6" imgW="1892300" imgH="469900" progId="Equation.DSMT4">
                  <p:embed/>
                </p:oleObj>
              </mc:Choice>
              <mc:Fallback>
                <p:oleObj name="Equation" r:id="rId6" imgW="1892300" imgH="4699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820" y="5665850"/>
                        <a:ext cx="2967038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Text Box 37"/>
          <p:cNvSpPr txBox="1">
            <a:spLocks noChangeArrowheads="1"/>
          </p:cNvSpPr>
          <p:nvPr/>
        </p:nvSpPr>
        <p:spPr bwMode="auto">
          <a:xfrm>
            <a:off x="652462" y="1016000"/>
            <a:ext cx="311943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Example: copper wire</a:t>
            </a:r>
          </a:p>
        </p:txBody>
      </p:sp>
      <p:graphicFrame>
        <p:nvGraphicFramePr>
          <p:cNvPr id="15365" name="Object 15"/>
          <p:cNvGraphicFramePr>
            <a:graphicFrameLocks noChangeAspect="1"/>
          </p:cNvGraphicFramePr>
          <p:nvPr/>
        </p:nvGraphicFramePr>
        <p:xfrm>
          <a:off x="1034307" y="4783014"/>
          <a:ext cx="167798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8" imgW="1181100" imgH="457200" progId="Equation.DSMT4">
                  <p:embed/>
                </p:oleObj>
              </mc:Choice>
              <mc:Fallback>
                <p:oleObj name="Equation" r:id="rId8" imgW="1181100" imgH="45720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4307" y="4783014"/>
                        <a:ext cx="1677988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905976"/>
              </p:ext>
            </p:extLst>
          </p:nvPr>
        </p:nvGraphicFramePr>
        <p:xfrm>
          <a:off x="5370513" y="1768475"/>
          <a:ext cx="314836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bg2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bg2"/>
                          </a:solidFill>
                          <a:sym typeface="Symbol"/>
                        </a:rPr>
                        <a:t>R = X</a:t>
                      </a:r>
                      <a:endParaRPr lang="en-US" b="0" i="1" baseline="-25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10 [</a:t>
                      </a:r>
                      <a:r>
                        <a:rPr lang="en-US" dirty="0">
                          <a:sym typeface="Symbol"/>
                        </a:rPr>
                        <a:t>m]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6.57 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0.1 [mm]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0.657 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1 [mm]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0.0657 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10 [mm]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0.00657 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0700" y="87088"/>
            <a:ext cx="5497513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 Impedance of Wire (cont.)</a:t>
            </a:r>
          </a:p>
        </p:txBody>
      </p:sp>
      <p:graphicFrame>
        <p:nvGraphicFramePr>
          <p:cNvPr id="2" name="Object 14"/>
          <p:cNvGraphicFramePr>
            <a:graphicFrameLocks noChangeAspect="1"/>
          </p:cNvGraphicFramePr>
          <p:nvPr/>
        </p:nvGraphicFramePr>
        <p:xfrm>
          <a:off x="2158774" y="2110921"/>
          <a:ext cx="1890712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10" imgW="1206500" imgH="749300" progId="Equation.DSMT4">
                  <p:embed/>
                </p:oleObj>
              </mc:Choice>
              <mc:Fallback>
                <p:oleObj name="Equation" r:id="rId10" imgW="1206500" imgH="74930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8774" y="2110921"/>
                        <a:ext cx="1890712" cy="117316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2"/>
          <p:cNvGraphicFramePr>
            <a:graphicFrameLocks noChangeAspect="1"/>
          </p:cNvGraphicFramePr>
          <p:nvPr/>
        </p:nvGraphicFramePr>
        <p:xfrm>
          <a:off x="938460" y="3814924"/>
          <a:ext cx="1864117" cy="680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12" imgW="1180588" imgH="431613" progId="Equation.DSMT4">
                  <p:embed/>
                </p:oleObj>
              </mc:Choice>
              <mc:Fallback>
                <p:oleObj name="Equation" r:id="rId12" imgW="1180588" imgH="431613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460" y="3814924"/>
                        <a:ext cx="1864117" cy="68069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349562"/>
              </p:ext>
            </p:extLst>
          </p:nvPr>
        </p:nvGraphicFramePr>
        <p:xfrm>
          <a:off x="1931448" y="1348208"/>
          <a:ext cx="20923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4" imgW="1333500" imgH="469900" progId="Equation.DSMT4">
                  <p:embed/>
                </p:oleObj>
              </mc:Choice>
              <mc:Fallback>
                <p:oleObj name="Equation" r:id="rId4" imgW="1333500" imgH="4699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448" y="1348208"/>
                        <a:ext cx="2092325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37"/>
          <p:cNvSpPr txBox="1">
            <a:spLocks noChangeArrowheads="1"/>
          </p:cNvSpPr>
          <p:nvPr/>
        </p:nvSpPr>
        <p:spPr bwMode="auto">
          <a:xfrm>
            <a:off x="298960" y="828016"/>
            <a:ext cx="4568825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Compare with the same wire at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DC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622842"/>
              </p:ext>
            </p:extLst>
          </p:nvPr>
        </p:nvGraphicFramePr>
        <p:xfrm>
          <a:off x="1026424" y="4351698"/>
          <a:ext cx="314836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bg2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bg2"/>
                          </a:solidFill>
                          <a:sym typeface="Symbol"/>
                        </a:rPr>
                        <a:t>R</a:t>
                      </a:r>
                      <a:endParaRPr lang="en-US" b="0" i="1" baseline="-25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10 [</a:t>
                      </a:r>
                      <a:r>
                        <a:rPr lang="en-US" dirty="0">
                          <a:sym typeface="Symbol"/>
                        </a:rPr>
                        <a:t>m]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2.7 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0.1 [mm]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0.027 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1 [mm]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2.7</a:t>
                      </a:r>
                      <a:r>
                        <a:rPr lang="en-US" b="0" dirty="0">
                          <a:sym typeface="Symbol"/>
                        </a:rPr>
                        <a:t>10</a:t>
                      </a:r>
                      <a:r>
                        <a:rPr lang="en-US" b="0" baseline="30000" dirty="0">
                          <a:sym typeface="Symbol"/>
                        </a:rPr>
                        <a:t>-4</a:t>
                      </a:r>
                      <a:r>
                        <a:rPr lang="en-US" b="0" dirty="0"/>
                        <a:t> 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/>
                        <a:t>10 [mm]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2.7</a:t>
                      </a:r>
                      <a:r>
                        <a:rPr lang="en-US" b="0" dirty="0">
                          <a:sym typeface="Symbol"/>
                        </a:rPr>
                        <a:t>10</a:t>
                      </a:r>
                      <a:r>
                        <a:rPr lang="en-US" b="0" baseline="30000" dirty="0">
                          <a:sym typeface="Symbol"/>
                        </a:rPr>
                        <a:t>-6 </a:t>
                      </a:r>
                      <a:r>
                        <a:rPr lang="en-US" b="0" dirty="0"/>
                        <a:t>[</a:t>
                      </a:r>
                      <a:r>
                        <a:rPr lang="en-US" b="0" dirty="0">
                          <a:sym typeface="Symbol"/>
                        </a:rPr>
                        <a:t>]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44049" y="387431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DC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077820"/>
              </p:ext>
            </p:extLst>
          </p:nvPr>
        </p:nvGraphicFramePr>
        <p:xfrm>
          <a:off x="4895162" y="4344666"/>
          <a:ext cx="3226448" cy="18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832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2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3708" marR="93708" marT="46854" marB="46854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2"/>
                          </a:solidFill>
                          <a:sym typeface="Symbol"/>
                        </a:rPr>
                        <a:t>R = X</a:t>
                      </a:r>
                      <a:endParaRPr lang="en-US" sz="1800" b="0" i="1" baseline="-25000" dirty="0">
                        <a:solidFill>
                          <a:schemeClr val="bg2"/>
                        </a:solidFill>
                      </a:endParaRPr>
                    </a:p>
                  </a:txBody>
                  <a:tcPr marL="93708" marR="93708" marT="46854" marB="46854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832">
                <a:tc>
                  <a:txBody>
                    <a:bodyPr/>
                    <a:lstStyle/>
                    <a:p>
                      <a:r>
                        <a:rPr lang="en-US" sz="1800" dirty="0"/>
                        <a:t>10 [</a:t>
                      </a:r>
                      <a:r>
                        <a:rPr lang="en-US" sz="1800" dirty="0">
                          <a:sym typeface="Symbol"/>
                        </a:rPr>
                        <a:t>m]</a:t>
                      </a:r>
                      <a:endParaRPr lang="en-US" sz="1800" dirty="0"/>
                    </a:p>
                  </a:txBody>
                  <a:tcPr marL="93708" marR="93708" marT="46854" marB="46854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6.57 [</a:t>
                      </a:r>
                      <a:r>
                        <a:rPr lang="en-US" sz="1800" b="0" dirty="0">
                          <a:sym typeface="Symbol"/>
                        </a:rPr>
                        <a:t>]</a:t>
                      </a:r>
                      <a:endParaRPr lang="en-US" sz="1800" b="0" dirty="0"/>
                    </a:p>
                  </a:txBody>
                  <a:tcPr marL="93708" marR="93708" marT="46854" marB="46854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832">
                <a:tc>
                  <a:txBody>
                    <a:bodyPr/>
                    <a:lstStyle/>
                    <a:p>
                      <a:r>
                        <a:rPr lang="en-US" sz="1800" dirty="0"/>
                        <a:t>0.1 [mm]</a:t>
                      </a:r>
                    </a:p>
                  </a:txBody>
                  <a:tcPr marL="93708" marR="93708" marT="46854" marB="46854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0.657 [</a:t>
                      </a:r>
                      <a:r>
                        <a:rPr lang="en-US" sz="1800" b="0" dirty="0">
                          <a:sym typeface="Symbol"/>
                        </a:rPr>
                        <a:t>]</a:t>
                      </a:r>
                      <a:endParaRPr lang="en-US" sz="1800" b="0" dirty="0"/>
                    </a:p>
                  </a:txBody>
                  <a:tcPr marL="93708" marR="93708" marT="46854" marB="46854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832">
                <a:tc>
                  <a:txBody>
                    <a:bodyPr/>
                    <a:lstStyle/>
                    <a:p>
                      <a:r>
                        <a:rPr lang="en-US" sz="1800" dirty="0"/>
                        <a:t>1 [mm]</a:t>
                      </a:r>
                    </a:p>
                  </a:txBody>
                  <a:tcPr marL="93708" marR="93708" marT="46854" marB="46854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0.0657 [</a:t>
                      </a:r>
                      <a:r>
                        <a:rPr lang="en-US" sz="1800" b="0" dirty="0">
                          <a:sym typeface="Symbol"/>
                        </a:rPr>
                        <a:t>]</a:t>
                      </a:r>
                      <a:endParaRPr lang="en-US" sz="1800" b="0" dirty="0"/>
                    </a:p>
                  </a:txBody>
                  <a:tcPr marL="93708" marR="93708" marT="46854" marB="46854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832">
                <a:tc>
                  <a:txBody>
                    <a:bodyPr/>
                    <a:lstStyle/>
                    <a:p>
                      <a:r>
                        <a:rPr lang="en-US" sz="1800" dirty="0"/>
                        <a:t>10 [mm]</a:t>
                      </a:r>
                    </a:p>
                  </a:txBody>
                  <a:tcPr marL="93708" marR="93708" marT="46854" marB="46854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0.00657 [</a:t>
                      </a:r>
                      <a:r>
                        <a:rPr lang="en-US" sz="1800" b="0" dirty="0">
                          <a:sym typeface="Symbol"/>
                        </a:rPr>
                        <a:t>]</a:t>
                      </a:r>
                      <a:endParaRPr lang="en-US" sz="1800" b="0" dirty="0"/>
                    </a:p>
                  </a:txBody>
                  <a:tcPr marL="93708" marR="93708" marT="46854" marB="46854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992124" y="3912415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1.0 GHz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790700" y="87088"/>
            <a:ext cx="5497513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 Impedance of Wire (cont.)</a:t>
            </a:r>
          </a:p>
        </p:txBody>
      </p:sp>
      <p:graphicFrame>
        <p:nvGraphicFramePr>
          <p:cNvPr id="1638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453594"/>
              </p:ext>
            </p:extLst>
          </p:nvPr>
        </p:nvGraphicFramePr>
        <p:xfrm>
          <a:off x="5671205" y="1757503"/>
          <a:ext cx="1890712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6" imgW="1206500" imgH="508000" progId="Equation.DSMT4">
                  <p:embed/>
                </p:oleObj>
              </mc:Choice>
              <mc:Fallback>
                <p:oleObj name="Equation" r:id="rId6" imgW="1206500" imgH="5080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1205" y="1757503"/>
                        <a:ext cx="1890712" cy="79533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42860"/>
              </p:ext>
            </p:extLst>
          </p:nvPr>
        </p:nvGraphicFramePr>
        <p:xfrm>
          <a:off x="804624" y="2762460"/>
          <a:ext cx="3223912" cy="579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8" imgW="2616120" imgH="469800" progId="Equation.DSMT4">
                  <p:embed/>
                </p:oleObj>
              </mc:Choice>
              <mc:Fallback>
                <p:oleObj name="Equation" r:id="rId8" imgW="26161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04624" y="2762460"/>
                        <a:ext cx="3223912" cy="5790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1924" y="225149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Derivation: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Text Box 2"/>
          <p:cNvSpPr txBox="1">
            <a:spLocks noChangeArrowheads="1"/>
          </p:cNvSpPr>
          <p:nvPr/>
        </p:nvSpPr>
        <p:spPr bwMode="auto">
          <a:xfrm>
            <a:off x="2590800" y="114300"/>
            <a:ext cx="3724275" cy="5191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FF00"/>
                </a:solidFill>
              </a:rPr>
              <a:t> Good Conductor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317116" y="1009773"/>
            <a:ext cx="2776537" cy="1697038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027" name="Object 24"/>
          <p:cNvGraphicFramePr>
            <a:graphicFrameLocks noChangeAspect="1"/>
          </p:cNvGraphicFramePr>
          <p:nvPr/>
        </p:nvGraphicFramePr>
        <p:xfrm>
          <a:off x="860425" y="1865313"/>
          <a:ext cx="28368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" imgW="1663700" imgH="431800" progId="Equation.DSMT4">
                  <p:embed/>
                </p:oleObj>
              </mc:Choice>
              <mc:Fallback>
                <p:oleObj name="Equation" r:id="rId4" imgW="1663700" imgH="4318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1865313"/>
                        <a:ext cx="2836863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26"/>
          <p:cNvGraphicFramePr>
            <a:graphicFrameLocks noChangeAspect="1"/>
          </p:cNvGraphicFramePr>
          <p:nvPr/>
        </p:nvGraphicFramePr>
        <p:xfrm>
          <a:off x="933450" y="2797175"/>
          <a:ext cx="27336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6" imgW="1676400" imgH="431800" progId="Equation.DSMT4">
                  <p:embed/>
                </p:oleObj>
              </mc:Choice>
              <mc:Fallback>
                <p:oleObj name="Equation" r:id="rId6" imgW="1676400" imgH="4318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2797175"/>
                        <a:ext cx="273367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27"/>
          <p:cNvGraphicFramePr>
            <a:graphicFrameLocks noChangeAspect="1"/>
          </p:cNvGraphicFramePr>
          <p:nvPr/>
        </p:nvGraphicFramePr>
        <p:xfrm>
          <a:off x="1604963" y="3952875"/>
          <a:ext cx="1776412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8" imgW="1040948" imgH="990170" progId="Equation.DSMT4">
                  <p:embed/>
                </p:oleObj>
              </mc:Choice>
              <mc:Fallback>
                <p:oleObj name="Equation" r:id="rId8" imgW="1040948" imgH="99017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3952875"/>
                        <a:ext cx="1776412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30"/>
          <p:cNvGraphicFramePr>
            <a:graphicFrameLocks noChangeAspect="1"/>
          </p:cNvGraphicFramePr>
          <p:nvPr/>
        </p:nvGraphicFramePr>
        <p:xfrm>
          <a:off x="1260248" y="6012996"/>
          <a:ext cx="291306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0" imgW="1854000" imgH="406080" progId="Equation.DSMT4">
                  <p:embed/>
                </p:oleObj>
              </mc:Choice>
              <mc:Fallback>
                <p:oleObj name="Equation" r:id="rId10" imgW="1854000" imgH="40608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248" y="6012996"/>
                        <a:ext cx="2913062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31"/>
          <p:cNvGraphicFramePr>
            <a:graphicFrameLocks noChangeAspect="1"/>
          </p:cNvGraphicFramePr>
          <p:nvPr/>
        </p:nvGraphicFramePr>
        <p:xfrm>
          <a:off x="5384800" y="3898900"/>
          <a:ext cx="190817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12" imgW="1117115" imgH="444307" progId="Equation.DSMT4">
                  <p:embed/>
                </p:oleObj>
              </mc:Choice>
              <mc:Fallback>
                <p:oleObj name="Equation" r:id="rId12" imgW="1117115" imgH="444307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3898900"/>
                        <a:ext cx="1908175" cy="7572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Box 33"/>
          <p:cNvSpPr txBox="1">
            <a:spLocks noChangeArrowheads="1"/>
          </p:cNvSpPr>
          <p:nvPr/>
        </p:nvSpPr>
        <p:spPr bwMode="auto">
          <a:xfrm>
            <a:off x="389164" y="5825671"/>
            <a:ext cx="6415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Use</a:t>
            </a:r>
          </a:p>
        </p:txBody>
      </p:sp>
      <p:sp>
        <p:nvSpPr>
          <p:cNvPr id="1039" name="TextBox 34"/>
          <p:cNvSpPr txBox="1">
            <a:spLocks noChangeArrowheads="1"/>
          </p:cNvSpPr>
          <p:nvPr/>
        </p:nvSpPr>
        <p:spPr bwMode="auto">
          <a:xfrm>
            <a:off x="5878513" y="3446463"/>
            <a:ext cx="926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033" name="Object 32"/>
          <p:cNvGraphicFramePr>
            <a:graphicFrameLocks noChangeAspect="1"/>
          </p:cNvGraphicFramePr>
          <p:nvPr/>
        </p:nvGraphicFramePr>
        <p:xfrm>
          <a:off x="6421560" y="5926859"/>
          <a:ext cx="180022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14" imgW="1054100" imgH="444500" progId="Equation.DSMT4">
                  <p:embed/>
                </p:oleObj>
              </mc:Choice>
              <mc:Fallback>
                <p:oleObj name="Equation" r:id="rId14" imgW="1054100" imgH="44450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560" y="5926859"/>
                        <a:ext cx="1800225" cy="7572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33"/>
          <p:cNvGraphicFramePr>
            <a:graphicFrameLocks noChangeAspect="1"/>
          </p:cNvGraphicFramePr>
          <p:nvPr/>
        </p:nvGraphicFramePr>
        <p:xfrm>
          <a:off x="6076332" y="5139686"/>
          <a:ext cx="12795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16" imgW="748975" imgH="203112" progId="Equation.DSMT4">
                  <p:embed/>
                </p:oleObj>
              </mc:Choice>
              <mc:Fallback>
                <p:oleObj name="Equation" r:id="rId16" imgW="748975" imgH="203112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6332" y="5139686"/>
                        <a:ext cx="127952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695950" y="278130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 copper</a:t>
            </a:r>
          </a:p>
        </p:txBody>
      </p:sp>
      <p:graphicFrame>
        <p:nvGraphicFramePr>
          <p:cNvPr id="1026" name="Object 22"/>
          <p:cNvGraphicFramePr>
            <a:graphicFrameLocks noChangeAspect="1"/>
          </p:cNvGraphicFramePr>
          <p:nvPr/>
        </p:nvGraphicFramePr>
        <p:xfrm>
          <a:off x="6088063" y="1195388"/>
          <a:ext cx="10175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18" imgW="508000" imgH="190500" progId="Equation.DSMT4">
                  <p:embed/>
                </p:oleObj>
              </mc:Choice>
              <mc:Fallback>
                <p:oleObj name="Equation" r:id="rId18" imgW="508000" imgH="190500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8063" y="1195388"/>
                        <a:ext cx="101758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26"/>
          <p:cNvGraphicFramePr>
            <a:graphicFrameLocks noChangeAspect="1"/>
          </p:cNvGraphicFramePr>
          <p:nvPr/>
        </p:nvGraphicFramePr>
        <p:xfrm>
          <a:off x="2586038" y="899700"/>
          <a:ext cx="1109662" cy="82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20" imgW="583947" imgH="431613" progId="Equation.DSMT4">
                  <p:embed/>
                </p:oleObj>
              </mc:Choice>
              <mc:Fallback>
                <p:oleObj name="Equation" r:id="rId20" imgW="583947" imgH="431613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038" y="899700"/>
                        <a:ext cx="1109662" cy="8211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23850" y="1095375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Good conductor:</a:t>
            </a:r>
          </a:p>
        </p:txBody>
      </p:sp>
      <p:graphicFrame>
        <p:nvGraphicFramePr>
          <p:cNvPr id="1042" name="Object 26"/>
          <p:cNvGraphicFramePr>
            <a:graphicFrameLocks noChangeAspect="1"/>
          </p:cNvGraphicFramePr>
          <p:nvPr/>
        </p:nvGraphicFramePr>
        <p:xfrm>
          <a:off x="6119813" y="1776413"/>
          <a:ext cx="1109662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22" imgW="583947" imgH="431613" progId="Equation.DSMT4">
                  <p:embed/>
                </p:oleObj>
              </mc:Choice>
              <mc:Fallback>
                <p:oleObj name="Equation" r:id="rId22" imgW="583947" imgH="431613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9813" y="1776413"/>
                        <a:ext cx="1109662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999509" y="6092042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Therefore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16283" y="5080661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Recall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049486" y="4417621"/>
            <a:ext cx="1163782" cy="14844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Box 19"/>
          <p:cNvSpPr txBox="1">
            <a:spLocks noChangeArrowheads="1"/>
          </p:cNvSpPr>
          <p:nvPr/>
        </p:nvSpPr>
        <p:spPr bwMode="auto">
          <a:xfrm>
            <a:off x="1310142" y="868589"/>
            <a:ext cx="6647316" cy="707886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We use the surface resistance concept to calculate the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resistance per unit length </a:t>
            </a:r>
            <a:r>
              <a:rPr lang="en-US" sz="2000" i="1" dirty="0">
                <a:solidFill>
                  <a:schemeClr val="bg1"/>
                </a:solidFill>
                <a:latin typeface="+mn-lt"/>
              </a:rPr>
              <a:t>R</a:t>
            </a:r>
            <a:r>
              <a:rPr lang="en-US" sz="2000" dirty="0">
                <a:solidFill>
                  <a:schemeClr val="bg1"/>
                </a:solidFill>
              </a:rPr>
              <a:t> of coax.</a:t>
            </a:r>
          </a:p>
        </p:txBody>
      </p:sp>
      <p:sp>
        <p:nvSpPr>
          <p:cNvPr id="17414" name="TextBox 188"/>
          <p:cNvSpPr txBox="1">
            <a:spLocks noChangeArrowheads="1"/>
          </p:cNvSpPr>
          <p:nvPr/>
        </p:nvSpPr>
        <p:spPr bwMode="auto">
          <a:xfrm>
            <a:off x="3536949" y="4222668"/>
            <a:ext cx="291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Resistance per unit length:</a:t>
            </a:r>
          </a:p>
        </p:txBody>
      </p:sp>
      <p:sp>
        <p:nvSpPr>
          <p:cNvPr id="196" name="Text Box 2"/>
          <p:cNvSpPr txBox="1">
            <a:spLocks noChangeArrowheads="1"/>
          </p:cNvSpPr>
          <p:nvPr/>
        </p:nvSpPr>
        <p:spPr bwMode="auto">
          <a:xfrm>
            <a:off x="3827695" y="97974"/>
            <a:ext cx="1471613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Coax</a:t>
            </a:r>
          </a:p>
        </p:txBody>
      </p:sp>
      <p:graphicFrame>
        <p:nvGraphicFramePr>
          <p:cNvPr id="17410" name="Object 5"/>
          <p:cNvGraphicFramePr>
            <a:graphicFrameLocks noChangeAspect="1"/>
          </p:cNvGraphicFramePr>
          <p:nvPr/>
        </p:nvGraphicFramePr>
        <p:xfrm>
          <a:off x="479425" y="3530600"/>
          <a:ext cx="184626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Equation" r:id="rId4" imgW="1130040" imgH="888840" progId="Equation.DSMT4">
                  <p:embed/>
                </p:oleObj>
              </mc:Choice>
              <mc:Fallback>
                <p:oleObj name="Equation" r:id="rId4" imgW="1130040" imgH="888840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3530600"/>
                        <a:ext cx="1846263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" name="TextBox 109"/>
          <p:cNvSpPr txBox="1"/>
          <p:nvPr/>
        </p:nvSpPr>
        <p:spPr>
          <a:xfrm>
            <a:off x="484188" y="3019425"/>
            <a:ext cx="16589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For a length </a:t>
            </a:r>
            <a:r>
              <a:rPr lang="en-US" i="1" dirty="0">
                <a:solidFill>
                  <a:srgbClr val="0000FF"/>
                </a:solidFill>
                <a:latin typeface="+mn-lt"/>
              </a:rPr>
              <a:t>l</a:t>
            </a:r>
            <a:r>
              <a:rPr lang="en-US" dirty="0">
                <a:solidFill>
                  <a:srgbClr val="0000FF"/>
                </a:solidFill>
              </a:rPr>
              <a:t> :</a:t>
            </a:r>
          </a:p>
        </p:txBody>
      </p:sp>
      <p:graphicFrame>
        <p:nvGraphicFramePr>
          <p:cNvPr id="17411" name="Object 6"/>
          <p:cNvGraphicFramePr>
            <a:graphicFrameLocks noChangeAspect="1"/>
          </p:cNvGraphicFramePr>
          <p:nvPr/>
        </p:nvGraphicFramePr>
        <p:xfrm>
          <a:off x="327025" y="5308600"/>
          <a:ext cx="22399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Equation" r:id="rId6" imgW="1371600" imgH="431640" progId="Equation.DSMT4">
                  <p:embed/>
                </p:oleObj>
              </mc:Choice>
              <mc:Fallback>
                <p:oleObj name="Equation" r:id="rId6" imgW="1371600" imgH="43164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5308600"/>
                        <a:ext cx="223996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17430" name="Object 6"/>
          <p:cNvGraphicFramePr>
            <a:graphicFrameLocks noChangeAspect="1"/>
          </p:cNvGraphicFramePr>
          <p:nvPr/>
        </p:nvGraphicFramePr>
        <p:xfrm>
          <a:off x="3643498" y="4679930"/>
          <a:ext cx="2840429" cy="760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Equation" r:id="rId8" imgW="1612900" imgH="431800" progId="Equation.DSMT4">
                  <p:embed/>
                </p:oleObj>
              </mc:Choice>
              <mc:Fallback>
                <p:oleObj name="Equation" r:id="rId8" imgW="1612900" imgH="43180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498" y="4679930"/>
                        <a:ext cx="2840429" cy="76040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3993553" y="1928833"/>
            <a:ext cx="2074862" cy="2074863"/>
            <a:chOff x="5211763" y="1327150"/>
            <a:chExt cx="2074862" cy="2074863"/>
          </a:xfrm>
        </p:grpSpPr>
        <p:grpSp>
          <p:nvGrpSpPr>
            <p:cNvPr id="23" name="Group 187"/>
            <p:cNvGrpSpPr>
              <a:grpSpLocks/>
            </p:cNvGrpSpPr>
            <p:nvPr/>
          </p:nvGrpSpPr>
          <p:grpSpPr bwMode="auto">
            <a:xfrm>
              <a:off x="5211763" y="1327150"/>
              <a:ext cx="2074862" cy="2074863"/>
              <a:chOff x="6374781" y="4044180"/>
              <a:chExt cx="2074127" cy="2074127"/>
            </a:xfrm>
          </p:grpSpPr>
          <p:sp>
            <p:nvSpPr>
              <p:cNvPr id="31" name="Oval 205"/>
              <p:cNvSpPr>
                <a:spLocks noChangeArrowheads="1"/>
              </p:cNvSpPr>
              <p:nvPr/>
            </p:nvSpPr>
            <p:spPr bwMode="auto">
              <a:xfrm>
                <a:off x="6374781" y="4044180"/>
                <a:ext cx="2074127" cy="2074127"/>
              </a:xfrm>
              <a:prstGeom prst="ellipse">
                <a:avLst/>
              </a:prstGeom>
              <a:solidFill>
                <a:srgbClr val="FF9933"/>
              </a:solidFill>
              <a:ln w="12700" algn="ctr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6638213" y="4323481"/>
                <a:ext cx="1547264" cy="1545677"/>
              </a:xfrm>
              <a:prstGeom prst="ellipse">
                <a:avLst/>
              </a:prstGeom>
              <a:solidFill>
                <a:schemeClr val="tx1">
                  <a:lumMod val="85000"/>
                </a:schemeClr>
              </a:solidFill>
              <a:ln w="76200" cap="flat" cmpd="sng" algn="ctr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207"/>
              <p:cNvSpPr>
                <a:spLocks noChangeArrowheads="1"/>
              </p:cNvSpPr>
              <p:nvPr/>
            </p:nvSpPr>
            <p:spPr bwMode="auto">
              <a:xfrm>
                <a:off x="7136781" y="4780160"/>
                <a:ext cx="583588" cy="583588"/>
              </a:xfrm>
              <a:prstGeom prst="ellipse">
                <a:avLst/>
              </a:prstGeom>
              <a:solidFill>
                <a:srgbClr val="FF9900"/>
              </a:solidFill>
              <a:ln w="76200" algn="ctr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24" name="Straight Arrow Connector 198"/>
            <p:cNvCxnSpPr>
              <a:cxnSpLocks noChangeShapeType="1"/>
            </p:cNvCxnSpPr>
            <p:nvPr/>
          </p:nvCxnSpPr>
          <p:spPr bwMode="auto">
            <a:xfrm>
              <a:off x="6283778" y="2366282"/>
              <a:ext cx="214821" cy="208787"/>
            </a:xfrm>
            <a:prstGeom prst="straightConnector1">
              <a:avLst/>
            </a:prstGeom>
            <a:noFill/>
            <a:ln w="12700" algn="ctr">
              <a:solidFill>
                <a:schemeClr val="bg2"/>
              </a:solidFill>
              <a:round/>
              <a:headEnd/>
              <a:tailEnd type="triangle" w="med" len="med"/>
            </a:ln>
          </p:spPr>
        </p:cxnSp>
        <p:cxnSp>
          <p:nvCxnSpPr>
            <p:cNvPr id="25" name="Straight Arrow Connector 199"/>
            <p:cNvCxnSpPr>
              <a:cxnSpLocks noChangeShapeType="1"/>
            </p:cNvCxnSpPr>
            <p:nvPr/>
          </p:nvCxnSpPr>
          <p:spPr bwMode="auto">
            <a:xfrm>
              <a:off x="6275227" y="2362852"/>
              <a:ext cx="144623" cy="666098"/>
            </a:xfrm>
            <a:prstGeom prst="straightConnector1">
              <a:avLst/>
            </a:prstGeom>
            <a:noFill/>
            <a:ln w="12700" algn="ctr">
              <a:solidFill>
                <a:schemeClr val="bg2"/>
              </a:solidFill>
              <a:round/>
              <a:headEnd/>
              <a:tailEnd type="triangle" w="med" len="med"/>
            </a:ln>
          </p:spPr>
        </p:cxnSp>
        <p:cxnSp>
          <p:nvCxnSpPr>
            <p:cNvPr id="26" name="Straight Arrow Connector 202"/>
            <p:cNvCxnSpPr>
              <a:cxnSpLocks noChangeShapeType="1"/>
            </p:cNvCxnSpPr>
            <p:nvPr/>
          </p:nvCxnSpPr>
          <p:spPr bwMode="auto">
            <a:xfrm rot="5400000">
              <a:off x="5567745" y="2588591"/>
              <a:ext cx="923870" cy="479675"/>
            </a:xfrm>
            <a:prstGeom prst="straightConnector1">
              <a:avLst/>
            </a:prstGeom>
            <a:noFill/>
            <a:ln w="12700" algn="ctr">
              <a:solidFill>
                <a:schemeClr val="bg2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27" name="Object 8"/>
            <p:cNvGraphicFramePr>
              <a:graphicFrameLocks noChangeAspect="1"/>
            </p:cNvGraphicFramePr>
            <p:nvPr/>
          </p:nvGraphicFramePr>
          <p:xfrm>
            <a:off x="6615113" y="2222500"/>
            <a:ext cx="317500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7" name="Equation" r:id="rId10" imgW="165028" imgH="228501" progId="Equation.DSMT4">
                    <p:embed/>
                  </p:oleObj>
                </mc:Choice>
                <mc:Fallback>
                  <p:oleObj name="Equation" r:id="rId10" imgW="165028" imgH="228501" progId="Equation.DSMT4">
                    <p:embed/>
                    <p:pic>
                      <p:nvPicPr>
                        <p:cNvPr id="0" name="Picture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15113" y="2222500"/>
                          <a:ext cx="317500" cy="439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8"/>
            <p:cNvGraphicFramePr>
              <a:graphicFrameLocks noChangeAspect="1"/>
            </p:cNvGraphicFramePr>
            <p:nvPr/>
          </p:nvGraphicFramePr>
          <p:xfrm>
            <a:off x="6318250" y="2228849"/>
            <a:ext cx="195291" cy="214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8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8250" y="2228849"/>
                          <a:ext cx="195291" cy="214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8"/>
            <p:cNvGraphicFramePr>
              <a:graphicFrameLocks noChangeAspect="1"/>
            </p:cNvGraphicFramePr>
            <p:nvPr/>
          </p:nvGraphicFramePr>
          <p:xfrm>
            <a:off x="6432550" y="2667000"/>
            <a:ext cx="19526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9" name="Equation" r:id="rId14" imgW="126725" imgH="177415" progId="Equation.DSMT4">
                    <p:embed/>
                  </p:oleObj>
                </mc:Choice>
                <mc:Fallback>
                  <p:oleObj name="Equation" r:id="rId14" imgW="126725" imgH="177415" progId="Equation.DSMT4">
                    <p:embed/>
                    <p:pic>
                      <p:nvPicPr>
                        <p:cNvPr id="0" name="Picture 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32550" y="2667000"/>
                          <a:ext cx="195263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8"/>
            <p:cNvGraphicFramePr>
              <a:graphicFrameLocks noChangeAspect="1"/>
            </p:cNvGraphicFramePr>
            <p:nvPr/>
          </p:nvGraphicFramePr>
          <p:xfrm>
            <a:off x="5784850" y="2609850"/>
            <a:ext cx="176213" cy="214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0" name="Equation" r:id="rId16" imgW="114201" imgH="139579" progId="Equation.DSMT4">
                    <p:embed/>
                  </p:oleObj>
                </mc:Choice>
                <mc:Fallback>
                  <p:oleObj name="Equation" r:id="rId16" imgW="114201" imgH="139579" progId="Equation.DSMT4">
                    <p:embed/>
                    <p:pic>
                      <p:nvPicPr>
                        <p:cNvPr id="0" name="Picture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84850" y="2609850"/>
                          <a:ext cx="176213" cy="214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436" name="Object 28"/>
          <p:cNvGraphicFramePr>
            <a:graphicFrameLocks noChangeAspect="1"/>
          </p:cNvGraphicFramePr>
          <p:nvPr/>
        </p:nvGraphicFramePr>
        <p:xfrm>
          <a:off x="3140653" y="5715825"/>
          <a:ext cx="395287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Equation" r:id="rId18" imgW="2781300" imgH="482600" progId="Equation.DSMT4">
                  <p:embed/>
                </p:oleObj>
              </mc:Choice>
              <mc:Fallback>
                <p:oleObj name="Equation" r:id="rId18" imgW="2781300" imgH="4826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653" y="5715825"/>
                        <a:ext cx="395287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 bwMode="auto">
          <a:xfrm>
            <a:off x="273132" y="1840673"/>
            <a:ext cx="3360717" cy="4690754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6" name="Text Box 2"/>
          <p:cNvSpPr txBox="1">
            <a:spLocks noChangeArrowheads="1"/>
          </p:cNvSpPr>
          <p:nvPr/>
        </p:nvSpPr>
        <p:spPr bwMode="auto">
          <a:xfrm>
            <a:off x="3455719" y="97974"/>
            <a:ext cx="2303813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Coax (cont.)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7" name="Object 23"/>
          <p:cNvGraphicFramePr>
            <a:graphicFrameLocks noChangeAspect="1"/>
          </p:cNvGraphicFramePr>
          <p:nvPr/>
        </p:nvGraphicFramePr>
        <p:xfrm>
          <a:off x="482826" y="2110220"/>
          <a:ext cx="2084387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4" imgW="1282700" imgH="622300" progId="Equation.DSMT4">
                  <p:embed/>
                </p:oleObj>
              </mc:Choice>
              <mc:Fallback>
                <p:oleObj name="Equation" r:id="rId4" imgW="1282700" imgH="622300" progId="Equation.DSMT4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826" y="2110220"/>
                        <a:ext cx="2084387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3511454" y="836943"/>
            <a:ext cx="21082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Coax Formulas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(</a:t>
            </a: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R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, </a:t>
            </a:r>
            <a:r>
              <a:rPr lang="en-US" sz="2000" b="1" i="1" kern="0" dirty="0">
                <a:solidFill>
                  <a:srgbClr val="0000FF"/>
                </a:solidFill>
                <a:latin typeface="+mn-lt"/>
              </a:rPr>
              <a:t>L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, </a:t>
            </a:r>
            <a:r>
              <a:rPr lang="en-US" sz="2000" b="1" i="1" kern="0" dirty="0">
                <a:solidFill>
                  <a:srgbClr val="0000FF"/>
                </a:solidFill>
                <a:latin typeface="+mn-lt"/>
              </a:rPr>
              <a:t>G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, </a:t>
            </a:r>
            <a:r>
              <a:rPr lang="en-US" sz="2000" b="1" i="1" kern="0" dirty="0">
                <a:solidFill>
                  <a:srgbClr val="0000FF"/>
                </a:solidFill>
                <a:latin typeface="+mn-lt"/>
              </a:rPr>
              <a:t>C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)</a:t>
            </a:r>
            <a:endParaRPr kumimoji="0" lang="en-US" sz="2000" b="1" i="1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6284" name="Object 28"/>
          <p:cNvGraphicFramePr>
            <a:graphicFrameLocks noChangeAspect="1"/>
          </p:cNvGraphicFramePr>
          <p:nvPr/>
        </p:nvGraphicFramePr>
        <p:xfrm>
          <a:off x="482826" y="4697413"/>
          <a:ext cx="2462254" cy="420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Equation" r:id="rId6" imgW="1485255" imgH="253890" progId="Equation.DSMT4">
                  <p:embed/>
                </p:oleObj>
              </mc:Choice>
              <mc:Fallback>
                <p:oleObj name="Equation" r:id="rId6" imgW="1485255" imgH="253890" progId="Equation.DSMT4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826" y="4697413"/>
                        <a:ext cx="2462254" cy="4206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5" name="Object 23"/>
          <p:cNvGraphicFramePr>
            <a:graphicFrameLocks noChangeAspect="1"/>
          </p:cNvGraphicFramePr>
          <p:nvPr/>
        </p:nvGraphicFramePr>
        <p:xfrm>
          <a:off x="482826" y="3526188"/>
          <a:ext cx="2868612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Equation" r:id="rId8" imgW="1765300" imgH="431800" progId="Equation.DSMT4">
                  <p:embed/>
                </p:oleObj>
              </mc:Choice>
              <mc:Fallback>
                <p:oleObj name="Equation" r:id="rId8" imgW="1765300" imgH="431800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826" y="3526188"/>
                        <a:ext cx="2868612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6" name="Object 30"/>
          <p:cNvGraphicFramePr>
            <a:graphicFrameLocks noChangeAspect="1"/>
          </p:cNvGraphicFramePr>
          <p:nvPr/>
        </p:nvGraphicFramePr>
        <p:xfrm>
          <a:off x="482826" y="5523098"/>
          <a:ext cx="2840037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Equation" r:id="rId10" imgW="1612900" imgH="431800" progId="Equation.DSMT4">
                  <p:embed/>
                </p:oleObj>
              </mc:Choice>
              <mc:Fallback>
                <p:oleObj name="Equation" r:id="rId10" imgW="1612900" imgH="431800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826" y="5523098"/>
                        <a:ext cx="2840037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7" name="Group 86"/>
          <p:cNvGrpSpPr/>
          <p:nvPr/>
        </p:nvGrpSpPr>
        <p:grpSpPr>
          <a:xfrm>
            <a:off x="5436053" y="948042"/>
            <a:ext cx="3216911" cy="2844805"/>
            <a:chOff x="5424178" y="1066795"/>
            <a:chExt cx="3216911" cy="2844805"/>
          </a:xfrm>
        </p:grpSpPr>
        <p:sp>
          <p:nvSpPr>
            <p:cNvPr id="66" name="Oval 8"/>
            <p:cNvSpPr>
              <a:spLocks noChangeArrowheads="1"/>
            </p:cNvSpPr>
            <p:nvPr/>
          </p:nvSpPr>
          <p:spPr bwMode="auto">
            <a:xfrm>
              <a:off x="6088388" y="1933570"/>
              <a:ext cx="1012825" cy="1195387"/>
            </a:xfrm>
            <a:prstGeom prst="ellipse">
              <a:avLst/>
            </a:prstGeom>
            <a:solidFill>
              <a:srgbClr val="EAEAEA"/>
            </a:solidFill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Line 9"/>
            <p:cNvSpPr>
              <a:spLocks noChangeShapeType="1"/>
            </p:cNvSpPr>
            <p:nvPr/>
          </p:nvSpPr>
          <p:spPr bwMode="auto">
            <a:xfrm flipV="1">
              <a:off x="6390013" y="1066795"/>
              <a:ext cx="1600200" cy="9159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Line 10"/>
            <p:cNvSpPr>
              <a:spLocks noChangeShapeType="1"/>
            </p:cNvSpPr>
            <p:nvPr/>
          </p:nvSpPr>
          <p:spPr bwMode="auto">
            <a:xfrm flipV="1">
              <a:off x="6886901" y="1785932"/>
              <a:ext cx="1754188" cy="12430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Line 11"/>
            <p:cNvSpPr>
              <a:spLocks noChangeShapeType="1"/>
            </p:cNvSpPr>
            <p:nvPr/>
          </p:nvSpPr>
          <p:spPr bwMode="auto">
            <a:xfrm flipV="1">
              <a:off x="6464626" y="2035170"/>
              <a:ext cx="422275" cy="2492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12"/>
            <p:cNvSpPr>
              <a:spLocks noChangeShapeType="1"/>
            </p:cNvSpPr>
            <p:nvPr/>
          </p:nvSpPr>
          <p:spPr bwMode="auto">
            <a:xfrm flipV="1">
              <a:off x="6790063" y="2428869"/>
              <a:ext cx="450850" cy="3143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Line 13"/>
            <p:cNvSpPr>
              <a:spLocks noChangeShapeType="1"/>
            </p:cNvSpPr>
            <p:nvPr/>
          </p:nvSpPr>
          <p:spPr bwMode="auto">
            <a:xfrm flipV="1">
              <a:off x="6926588" y="1249357"/>
              <a:ext cx="1216025" cy="7604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Oval 15"/>
            <p:cNvSpPr>
              <a:spLocks noChangeArrowheads="1"/>
            </p:cNvSpPr>
            <p:nvPr/>
          </p:nvSpPr>
          <p:spPr bwMode="auto">
            <a:xfrm>
              <a:off x="6337626" y="2228845"/>
              <a:ext cx="539750" cy="604837"/>
            </a:xfrm>
            <a:prstGeom prst="ellipse">
              <a:avLst/>
            </a:prstGeom>
            <a:solidFill>
              <a:srgbClr val="FF9933"/>
            </a:solidFill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Line 16"/>
            <p:cNvSpPr>
              <a:spLocks noChangeShapeType="1"/>
            </p:cNvSpPr>
            <p:nvPr/>
          </p:nvSpPr>
          <p:spPr bwMode="auto">
            <a:xfrm flipV="1">
              <a:off x="7274251" y="1670045"/>
              <a:ext cx="1109663" cy="74136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Line 17"/>
            <p:cNvSpPr>
              <a:spLocks noChangeShapeType="1"/>
            </p:cNvSpPr>
            <p:nvPr/>
          </p:nvSpPr>
          <p:spPr bwMode="auto">
            <a:xfrm>
              <a:off x="6626551" y="2500369"/>
              <a:ext cx="106363" cy="2555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Line 18"/>
            <p:cNvSpPr>
              <a:spLocks noChangeShapeType="1"/>
            </p:cNvSpPr>
            <p:nvPr/>
          </p:nvSpPr>
          <p:spPr bwMode="auto">
            <a:xfrm flipH="1">
              <a:off x="6417001" y="2497132"/>
              <a:ext cx="196850" cy="5921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Line 21"/>
            <p:cNvSpPr>
              <a:spLocks noChangeShapeType="1"/>
            </p:cNvSpPr>
            <p:nvPr/>
          </p:nvSpPr>
          <p:spPr bwMode="auto">
            <a:xfrm flipH="1">
              <a:off x="5680401" y="2511419"/>
              <a:ext cx="920750" cy="6715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78" name="Object 23"/>
            <p:cNvGraphicFramePr>
              <a:graphicFrameLocks noChangeAspect="1"/>
            </p:cNvGraphicFramePr>
            <p:nvPr/>
          </p:nvGraphicFramePr>
          <p:xfrm>
            <a:off x="6650553" y="2409311"/>
            <a:ext cx="206375" cy="227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2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50553" y="2409311"/>
                          <a:ext cx="206375" cy="2270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9" name="Object 23"/>
            <p:cNvGraphicFramePr>
              <a:graphicFrameLocks noChangeAspect="1"/>
            </p:cNvGraphicFramePr>
            <p:nvPr/>
          </p:nvGraphicFramePr>
          <p:xfrm>
            <a:off x="6500503" y="2817173"/>
            <a:ext cx="20637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3" name="Equation" r:id="rId14" imgW="126725" imgH="177415" progId="Equation.DSMT4">
                    <p:embed/>
                  </p:oleObj>
                </mc:Choice>
                <mc:Fallback>
                  <p:oleObj name="Equation" r:id="rId14" imgW="126725" imgH="177415" progId="Equation.DSMT4">
                    <p:embed/>
                    <p:pic>
                      <p:nvPicPr>
                        <p:cNvPr id="0" name="Picture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0503" y="2817173"/>
                          <a:ext cx="206375" cy="288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0" name="Object 23"/>
            <p:cNvGraphicFramePr>
              <a:graphicFrameLocks noChangeAspect="1"/>
            </p:cNvGraphicFramePr>
            <p:nvPr/>
          </p:nvGraphicFramePr>
          <p:xfrm>
            <a:off x="5424178" y="3153723"/>
            <a:ext cx="185738" cy="206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4" name="Equation" r:id="rId16" imgW="114102" imgH="126780" progId="Equation.DSMT4">
                    <p:embed/>
                  </p:oleObj>
                </mc:Choice>
                <mc:Fallback>
                  <p:oleObj name="Equation" r:id="rId16" imgW="114102" imgH="126780" progId="Equation.DSMT4">
                    <p:embed/>
                    <p:pic>
                      <p:nvPicPr>
                        <p:cNvPr id="0" name="Picture 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4178" y="3153723"/>
                          <a:ext cx="185738" cy="206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6287" name="Object 31"/>
            <p:cNvGraphicFramePr>
              <a:graphicFrameLocks noChangeAspect="1"/>
            </p:cNvGraphicFramePr>
            <p:nvPr/>
          </p:nvGraphicFramePr>
          <p:xfrm>
            <a:off x="6371606" y="3475038"/>
            <a:ext cx="1797050" cy="436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5" name="Equation" r:id="rId18" imgW="939800" imgH="228600" progId="Equation.DSMT4">
                    <p:embed/>
                  </p:oleObj>
                </mc:Choice>
                <mc:Fallback>
                  <p:oleObj name="Equation" r:id="rId18" imgW="939800" imgH="228600" progId="Equation.DSMT4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1606" y="3475038"/>
                          <a:ext cx="1797050" cy="436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2" name="Straight Arrow Connector 81"/>
            <p:cNvCxnSpPr/>
            <p:nvPr/>
          </p:nvCxnSpPr>
          <p:spPr bwMode="auto">
            <a:xfrm flipH="1" flipV="1">
              <a:off x="6852063" y="2861954"/>
              <a:ext cx="83126" cy="58189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aphicFrame>
        <p:nvGraphicFramePr>
          <p:cNvPr id="96288" name="Object 32"/>
          <p:cNvGraphicFramePr>
            <a:graphicFrameLocks noChangeAspect="1"/>
          </p:cNvGraphicFramePr>
          <p:nvPr/>
        </p:nvGraphicFramePr>
        <p:xfrm>
          <a:off x="4583113" y="4848225"/>
          <a:ext cx="38100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quation" r:id="rId20" imgW="2324100" imgH="292100" progId="Equation.DSMT4">
                  <p:embed/>
                </p:oleObj>
              </mc:Choice>
              <mc:Fallback>
                <p:oleObj name="Equation" r:id="rId20" imgW="2324100" imgH="292100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4848225"/>
                        <a:ext cx="38100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9" name="Object 33"/>
          <p:cNvGraphicFramePr>
            <a:graphicFrameLocks noChangeAspect="1"/>
          </p:cNvGraphicFramePr>
          <p:nvPr/>
        </p:nvGraphicFramePr>
        <p:xfrm>
          <a:off x="4977513" y="6166778"/>
          <a:ext cx="32067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Equation" r:id="rId22" imgW="1955800" imgH="203200" progId="Equation.DSMT4">
                  <p:embed/>
                </p:oleObj>
              </mc:Choice>
              <mc:Fallback>
                <p:oleObj name="Equation" r:id="rId22" imgW="1955800" imgH="203200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7513" y="6166778"/>
                        <a:ext cx="32067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90" name="Object 34"/>
          <p:cNvGraphicFramePr>
            <a:graphicFrameLocks noChangeAspect="1"/>
          </p:cNvGraphicFramePr>
          <p:nvPr/>
        </p:nvGraphicFramePr>
        <p:xfrm>
          <a:off x="4955103" y="5594474"/>
          <a:ext cx="35814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Equation" r:id="rId24" imgW="2184400" imgH="203200" progId="Equation.DSMT4">
                  <p:embed/>
                </p:oleObj>
              </mc:Choice>
              <mc:Fallback>
                <p:oleObj name="Equation" r:id="rId24" imgW="2184400" imgH="203200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5103" y="5594474"/>
                        <a:ext cx="35814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6080167" y="4286992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Recall:</a:t>
            </a:r>
          </a:p>
        </p:txBody>
      </p:sp>
      <p:graphicFrame>
        <p:nvGraphicFramePr>
          <p:cNvPr id="96292" name="Object 36"/>
          <p:cNvGraphicFramePr>
            <a:graphicFrameLocks noChangeAspect="1"/>
          </p:cNvGraphicFramePr>
          <p:nvPr/>
        </p:nvGraphicFramePr>
        <p:xfrm>
          <a:off x="4655457" y="2024990"/>
          <a:ext cx="9779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Equation" r:id="rId26" imgW="596641" imgH="444307" progId="Equation.DSMT4">
                  <p:embed/>
                </p:oleObj>
              </mc:Choice>
              <mc:Fallback>
                <p:oleObj name="Equation" r:id="rId26" imgW="596641" imgH="444307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5457" y="2024990"/>
                        <a:ext cx="9779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401" name="Object 1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675839"/>
              </p:ext>
            </p:extLst>
          </p:nvPr>
        </p:nvGraphicFramePr>
        <p:xfrm>
          <a:off x="4122738" y="3646488"/>
          <a:ext cx="185578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Equation" r:id="rId28" imgW="1358640" imgH="431640" progId="Equation.DSMT4">
                  <p:embed/>
                </p:oleObj>
              </mc:Choice>
              <mc:Fallback>
                <p:oleObj name="Equation" r:id="rId28" imgW="1358640" imgH="431640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8" y="3646488"/>
                        <a:ext cx="1855787" cy="59055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 Box 2"/>
          <p:cNvSpPr txBox="1">
            <a:spLocks noChangeArrowheads="1"/>
          </p:cNvSpPr>
          <p:nvPr/>
        </p:nvSpPr>
        <p:spPr bwMode="auto">
          <a:xfrm>
            <a:off x="3455719" y="97974"/>
            <a:ext cx="2303813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Coax (cont.)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940501" y="2104530"/>
          <a:ext cx="2147718" cy="2926080"/>
        </p:xfrm>
        <a:graphic>
          <a:graphicData uri="http://schemas.openxmlformats.org/drawingml/2006/table">
            <a:tbl>
              <a:tblPr firstRow="1" bandRow="1"/>
              <a:tblGrid>
                <a:gridCol w="1290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19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0" i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dB/m</a:t>
                      </a:r>
                      <a:endParaRPr lang="en-US" b="0" i="0" baseline="-25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03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dirty="0"/>
                        <a:t>1 [MHz]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0" dirty="0">
                          <a:latin typeface="Times New Roman" pitchFamily="18" charset="0"/>
                          <a:cs typeface="Times New Roman" pitchFamily="18" charset="0"/>
                        </a:rPr>
                        <a:t>0.01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03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dirty="0"/>
                        <a:t>10 [MHz]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0" dirty="0">
                          <a:latin typeface="Times New Roman" pitchFamily="18" charset="0"/>
                          <a:cs typeface="Times New Roman" pitchFamily="18" charset="0"/>
                        </a:rPr>
                        <a:t>0.03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03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dirty="0"/>
                        <a:t>100 [MHz]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Times New Roman" pitchFamily="18" charset="0"/>
                          <a:cs typeface="Times New Roman" pitchFamily="18" charset="0"/>
                        </a:rPr>
                        <a:t>0.11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03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dirty="0"/>
                        <a:t>1 [GHz]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0" dirty="0">
                          <a:latin typeface="Times New Roman" pitchFamily="18" charset="0"/>
                          <a:cs typeface="Times New Roman" pitchFamily="18" charset="0"/>
                        </a:rPr>
                        <a:t>0.40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03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dirty="0"/>
                        <a:t>5 [GHz]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03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10 [GHz]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03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20 [GHz]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2.3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709592" y="907472"/>
            <a:ext cx="5694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Approximate attenuation in dB/m for RG59 coax:</a:t>
            </a:r>
          </a:p>
        </p:txBody>
      </p:sp>
      <p:graphicFrame>
        <p:nvGraphicFramePr>
          <p:cNvPr id="42" name="Object 8"/>
          <p:cNvGraphicFramePr>
            <a:graphicFrameLocks noChangeAspect="1"/>
          </p:cNvGraphicFramePr>
          <p:nvPr/>
        </p:nvGraphicFramePr>
        <p:xfrm>
          <a:off x="5445062" y="4497386"/>
          <a:ext cx="1614487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4" imgW="787058" imgH="253890" progId="Equation.DSMT4">
                  <p:embed/>
                </p:oleObj>
              </mc:Choice>
              <mc:Fallback>
                <p:oleObj name="Equation" r:id="rId4" imgW="787058" imgH="25389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062" y="4497386"/>
                        <a:ext cx="1614487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" name="Picture 10" descr="https://upload.wikimedia.org/wikipedia/commons/7/73/RG-5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30700" y="1666875"/>
            <a:ext cx="3795703" cy="2654300"/>
          </a:xfrm>
          <a:prstGeom prst="rect">
            <a:avLst/>
          </a:prstGeom>
          <a:noFill/>
        </p:spPr>
      </p:pic>
      <p:graphicFrame>
        <p:nvGraphicFramePr>
          <p:cNvPr id="44" name="Object 11"/>
          <p:cNvGraphicFramePr>
            <a:graphicFrameLocks noChangeAspect="1"/>
          </p:cNvGraphicFramePr>
          <p:nvPr/>
        </p:nvGraphicFramePr>
        <p:xfrm>
          <a:off x="5406386" y="5183887"/>
          <a:ext cx="1760537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7" imgW="1002865" imgH="736280" progId="Equation.DSMT4">
                  <p:embed/>
                </p:oleObj>
              </mc:Choice>
              <mc:Fallback>
                <p:oleObj name="Equation" r:id="rId7" imgW="1002865" imgH="73628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6386" y="5183887"/>
                        <a:ext cx="1760537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6648450" y="1647825"/>
            <a:ext cx="1487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(from Wikipedia)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 Box 2"/>
          <p:cNvSpPr txBox="1">
            <a:spLocks noChangeArrowheads="1"/>
          </p:cNvSpPr>
          <p:nvPr/>
        </p:nvSpPr>
        <p:spPr bwMode="auto">
          <a:xfrm>
            <a:off x="3455719" y="97974"/>
            <a:ext cx="2303813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Coax (cont.)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09592" y="848096"/>
            <a:ext cx="6950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Fiber-optic guides give a much lower attenuation than coax: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7517" y="5807034"/>
            <a:ext cx="5134804" cy="646331"/>
          </a:xfrm>
          <a:prstGeom prst="rect">
            <a:avLst/>
          </a:prstGeom>
          <a:noFill/>
          <a:ln w="19050"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Typical  single-mode fiber optic cable: 0.3 dB/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Typical multimode fiber optic cable: 3 dB/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km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74247" y="1843273"/>
          <a:ext cx="2147718" cy="2926080"/>
        </p:xfrm>
        <a:graphic>
          <a:graphicData uri="http://schemas.openxmlformats.org/drawingml/2006/table">
            <a:tbl>
              <a:tblPr firstRow="1" bandRow="1"/>
              <a:tblGrid>
                <a:gridCol w="1290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197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0" i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dB/m</a:t>
                      </a:r>
                      <a:endParaRPr lang="en-US" b="0" i="0" baseline="-25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03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dirty="0"/>
                        <a:t>1 [MHz]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0" dirty="0">
                          <a:latin typeface="Times New Roman" pitchFamily="18" charset="0"/>
                          <a:cs typeface="Times New Roman" pitchFamily="18" charset="0"/>
                        </a:rPr>
                        <a:t>0.01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03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dirty="0"/>
                        <a:t>10 [MHz]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0" dirty="0">
                          <a:latin typeface="Times New Roman" pitchFamily="18" charset="0"/>
                          <a:cs typeface="Times New Roman" pitchFamily="18" charset="0"/>
                        </a:rPr>
                        <a:t>0.03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03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dirty="0"/>
                        <a:t>100 [MHz]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Times New Roman" pitchFamily="18" charset="0"/>
                          <a:cs typeface="Times New Roman" pitchFamily="18" charset="0"/>
                        </a:rPr>
                        <a:t>0.11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03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dirty="0"/>
                        <a:t>1 [GHz]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b="0" dirty="0">
                          <a:latin typeface="Times New Roman" pitchFamily="18" charset="0"/>
                          <a:cs typeface="Times New Roman" pitchFamily="18" charset="0"/>
                        </a:rPr>
                        <a:t>0.40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03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dirty="0"/>
                        <a:t>5 [GHz]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03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10 [GHz]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03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20 [GHz]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2.3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3" name="Picture 10" descr="Fiber-opt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5884" y="1614562"/>
            <a:ext cx="2009899" cy="252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7501" y="1793173"/>
            <a:ext cx="2426834" cy="1969984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</p:pic>
      <p:pic>
        <p:nvPicPr>
          <p:cNvPr id="15" name="Picture 13" descr="Light-ARMOR-Fiber-Optic-Cable-hir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50461" y="4049484"/>
            <a:ext cx="2248157" cy="177585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859481" y="471450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Fiber optic cable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4809507" y="4191990"/>
            <a:ext cx="225631" cy="51063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985657" y="3859481"/>
            <a:ext cx="1237012" cy="85304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5173683" y="4512623"/>
            <a:ext cx="953985" cy="25730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150917" y="1436915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RG59 Coax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 Box 2"/>
          <p:cNvSpPr txBox="1">
            <a:spLocks noChangeArrowheads="1"/>
          </p:cNvSpPr>
          <p:nvPr/>
        </p:nvSpPr>
        <p:spPr bwMode="auto">
          <a:xfrm>
            <a:off x="3455719" y="97974"/>
            <a:ext cx="2303813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Appendix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34968" y="804232"/>
            <a:ext cx="2890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Summary of </a:t>
            </a:r>
            <a:r>
              <a:rPr lang="en-US" sz="2000" b="1" dirty="0">
                <a:solidFill>
                  <a:srgbClr val="0000FF"/>
                </a:solidFill>
              </a:rPr>
              <a:t>Formulas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14380" y="1222872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(Good Conductors)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359741"/>
              </p:ext>
            </p:extLst>
          </p:nvPr>
        </p:nvGraphicFramePr>
        <p:xfrm>
          <a:off x="3871008" y="2677887"/>
          <a:ext cx="2512506" cy="73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Equation" r:id="rId4" imgW="1473120" imgH="431640" progId="Equation.DSMT4">
                  <p:embed/>
                </p:oleObj>
              </mc:Choice>
              <mc:Fallback>
                <p:oleObj name="Equation" r:id="rId4" imgW="1473120" imgH="4316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008" y="2677887"/>
                        <a:ext cx="2512506" cy="736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334124"/>
              </p:ext>
            </p:extLst>
          </p:nvPr>
        </p:nvGraphicFramePr>
        <p:xfrm>
          <a:off x="3785547" y="5105401"/>
          <a:ext cx="3839009" cy="667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Equation" r:id="rId6" imgW="3953489" imgH="687504" progId="Equation.DSMT4">
                  <p:embed/>
                </p:oleObj>
              </mc:Choice>
              <mc:Fallback>
                <p:oleObj name="Equation" r:id="rId6" imgW="3953489" imgH="687504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5547" y="5105401"/>
                        <a:ext cx="3839009" cy="6675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78765" y="284235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(round wire of length </a:t>
            </a:r>
            <a:r>
              <a:rPr lang="en-US" i="1" dirty="0">
                <a:solidFill>
                  <a:schemeClr val="bg1"/>
                </a:solidFill>
                <a:latin typeface="+mn-lt"/>
              </a:rPr>
              <a:t>l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85745" y="430799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(coax)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319480"/>
              </p:ext>
            </p:extLst>
          </p:nvPr>
        </p:nvGraphicFramePr>
        <p:xfrm>
          <a:off x="731028" y="1995488"/>
          <a:ext cx="4807879" cy="400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Equation" r:id="rId8" imgW="3060360" imgH="253800" progId="Equation.DSMT4">
                  <p:embed/>
                </p:oleObj>
              </mc:Choice>
              <mc:Fallback>
                <p:oleObj name="Equation" r:id="rId8" imgW="3060360" imgH="2538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28" y="1995488"/>
                        <a:ext cx="4807879" cy="4001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333815"/>
              </p:ext>
            </p:extLst>
          </p:nvPr>
        </p:nvGraphicFramePr>
        <p:xfrm>
          <a:off x="626905" y="5342431"/>
          <a:ext cx="1785077" cy="10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Equation" r:id="rId10" imgW="1168200" imgH="685800" progId="Equation.DSMT4">
                  <p:embed/>
                </p:oleObj>
              </mc:Choice>
              <mc:Fallback>
                <p:oleObj name="Equation" r:id="rId10" imgW="1168200" imgH="6858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905" y="5342431"/>
                        <a:ext cx="1785077" cy="1047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4F789943-B133-A50B-6DD8-EF01F1BCF7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478709"/>
              </p:ext>
            </p:extLst>
          </p:nvPr>
        </p:nvGraphicFramePr>
        <p:xfrm>
          <a:off x="714155" y="2842352"/>
          <a:ext cx="1746377" cy="73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12" imgW="1054080" imgH="444240" progId="Equation.DSMT4">
                  <p:embed/>
                </p:oleObj>
              </mc:Choice>
              <mc:Fallback>
                <p:oleObj name="Equation" r:id="rId12" imgW="10540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14155" y="2842352"/>
                        <a:ext cx="1746377" cy="736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64B0BFA-D87A-534B-893A-25CDD5578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565636"/>
              </p:ext>
            </p:extLst>
          </p:nvPr>
        </p:nvGraphicFramePr>
        <p:xfrm>
          <a:off x="714155" y="3695042"/>
          <a:ext cx="1697827" cy="1414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14" imgW="1066680" imgH="888840" progId="Equation.DSMT4">
                  <p:embed/>
                </p:oleObj>
              </mc:Choice>
              <mc:Fallback>
                <p:oleObj name="Equation" r:id="rId14" imgW="106668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14155" y="3695042"/>
                        <a:ext cx="1697827" cy="1414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6BC5D65B-558B-4190-05AB-8E0D5128C7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127861"/>
              </p:ext>
            </p:extLst>
          </p:nvPr>
        </p:nvGraphicFramePr>
        <p:xfrm>
          <a:off x="3785547" y="4111918"/>
          <a:ext cx="2821943" cy="761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16" imgW="1600200" imgH="431640" progId="Equation.DSMT4">
                  <p:embed/>
                </p:oleObj>
              </mc:Choice>
              <mc:Fallback>
                <p:oleObj name="Equation" r:id="rId16" imgW="1600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785547" y="4111918"/>
                        <a:ext cx="2821943" cy="761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629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1673282" y="2012950"/>
            <a:ext cx="1109662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Denote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35069" y="3746500"/>
            <a:ext cx="17272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sym typeface="Symbol" pitchFamily="18" charset="2"/>
              </a:rPr>
              <a:t>Then we have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241675" y="917575"/>
          <a:ext cx="220345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4" imgW="1040948" imgH="444307" progId="Equation.DSMT4">
                  <p:embed/>
                </p:oleObj>
              </mc:Choice>
              <mc:Fallback>
                <p:oleObj name="Equation" r:id="rId4" imgW="1040948" imgH="444307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675" y="917575"/>
                        <a:ext cx="220345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90521"/>
              </p:ext>
            </p:extLst>
          </p:nvPr>
        </p:nvGraphicFramePr>
        <p:xfrm>
          <a:off x="2908357" y="2487613"/>
          <a:ext cx="184785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6" imgW="774364" imgH="393529" progId="Equation.DSMT4">
                  <p:embed/>
                </p:oleObj>
              </mc:Choice>
              <mc:Fallback>
                <p:oleObj name="Equation" r:id="rId6" imgW="774364" imgH="393529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357" y="2487613"/>
                        <a:ext cx="1847850" cy="939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4934007" y="2778125"/>
            <a:ext cx="1609725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sym typeface="Symbol" pitchFamily="18" charset="2"/>
              </a:rPr>
              <a:t>“skin depth”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701799"/>
              </p:ext>
            </p:extLst>
          </p:nvPr>
        </p:nvGraphicFramePr>
        <p:xfrm>
          <a:off x="2589269" y="4237038"/>
          <a:ext cx="2286000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8" imgW="1054100" imgH="889000" progId="Equation.DSMT4">
                  <p:embed/>
                </p:oleObj>
              </mc:Choice>
              <mc:Fallback>
                <p:oleObj name="Equation" r:id="rId8" imgW="1054100" imgH="8890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69" y="4237038"/>
                        <a:ext cx="2286000" cy="19272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219450" y="66675"/>
            <a:ext cx="2520950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 Skin Depth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850217" y="3600811"/>
            <a:ext cx="2988982" cy="1200329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For a good conductor, the depth of penetration is called the “skin depth”. </a:t>
            </a:r>
          </a:p>
          <a:p>
            <a:pPr algn="ctr"/>
            <a:r>
              <a:rPr lang="en-US" dirty="0">
                <a:solidFill>
                  <a:schemeClr val="bg2"/>
                </a:solidFill>
              </a:rPr>
              <a:t>The symbol is </a:t>
            </a:r>
            <a:r>
              <a:rPr lang="en-US" i="1" dirty="0">
                <a:solidFill>
                  <a:schemeClr val="bg2"/>
                </a:solidFill>
                <a:sym typeface="Symbol" panose="05050102010706020507" pitchFamily="18" charset="2"/>
              </a:rPr>
              <a:t></a:t>
            </a:r>
            <a:r>
              <a:rPr lang="en-US" dirty="0">
                <a:solidFill>
                  <a:schemeClr val="bg2"/>
                </a:solidFill>
                <a:sym typeface="Symbol" panose="05050102010706020507" pitchFamily="18" charset="2"/>
              </a:rPr>
              <a:t>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223878"/>
              </p:ext>
            </p:extLst>
          </p:nvPr>
        </p:nvGraphicFramePr>
        <p:xfrm>
          <a:off x="2259759" y="4321979"/>
          <a:ext cx="44037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4" imgW="1943100" imgH="241300" progId="Equation.DSMT4">
                  <p:embed/>
                </p:oleObj>
              </mc:Choice>
              <mc:Fallback>
                <p:oleObj name="Equation" r:id="rId4" imgW="1943100" imgH="24130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759" y="4321979"/>
                        <a:ext cx="440372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1749425" y="981075"/>
            <a:ext cx="5734050" cy="3149600"/>
            <a:chOff x="1749425" y="752475"/>
            <a:chExt cx="5734050" cy="3149600"/>
          </a:xfrm>
        </p:grpSpPr>
        <p:sp>
          <p:nvSpPr>
            <p:cNvPr id="3081" name="Rectangle 7"/>
            <p:cNvSpPr>
              <a:spLocks noChangeArrowheads="1"/>
            </p:cNvSpPr>
            <p:nvPr/>
          </p:nvSpPr>
          <p:spPr bwMode="auto">
            <a:xfrm>
              <a:off x="1749425" y="752475"/>
              <a:ext cx="5734050" cy="31496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Rectangle 20"/>
            <p:cNvSpPr>
              <a:spLocks noChangeArrowheads="1"/>
            </p:cNvSpPr>
            <p:nvPr/>
          </p:nvSpPr>
          <p:spPr bwMode="auto">
            <a:xfrm>
              <a:off x="3759200" y="1416050"/>
              <a:ext cx="1743075" cy="2112963"/>
            </a:xfrm>
            <a:prstGeom prst="rect">
              <a:avLst/>
            </a:prstGeom>
            <a:solidFill>
              <a:srgbClr val="CC990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Line 9"/>
            <p:cNvSpPr>
              <a:spLocks noChangeShapeType="1"/>
            </p:cNvSpPr>
            <p:nvPr/>
          </p:nvSpPr>
          <p:spPr bwMode="auto">
            <a:xfrm flipV="1">
              <a:off x="2381250" y="2416175"/>
              <a:ext cx="43592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6899275" y="2273300"/>
            <a:ext cx="314325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Equation" r:id="rId6" imgW="126725" imgH="126725" progId="Equation.DSMT4">
                    <p:embed/>
                  </p:oleObj>
                </mc:Choice>
                <mc:Fallback>
                  <p:oleObj name="Equation" r:id="rId6" imgW="126725" imgH="126725" progId="Equation.DSMT4">
                    <p:embed/>
                    <p:pic>
                      <p:nvPicPr>
                        <p:cNvPr id="0" name="Picture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99275" y="2273300"/>
                          <a:ext cx="314325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2189163" y="1501775"/>
            <a:ext cx="935037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" name="Equation" r:id="rId8" imgW="381000" imgH="228600" progId="Equation.DSMT4">
                    <p:embed/>
                  </p:oleObj>
                </mc:Choice>
                <mc:Fallback>
                  <p:oleObj name="Equation" r:id="rId8" imgW="381000" imgH="228600" progId="Equation.DSMT4">
                    <p:embed/>
                    <p:pic>
                      <p:nvPicPr>
                        <p:cNvPr id="0" name="Picture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9163" y="1501775"/>
                          <a:ext cx="935037" cy="508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4" name="Line 19"/>
            <p:cNvSpPr>
              <a:spLocks noChangeShapeType="1"/>
            </p:cNvSpPr>
            <p:nvPr/>
          </p:nvSpPr>
          <p:spPr bwMode="auto">
            <a:xfrm>
              <a:off x="3733800" y="1181100"/>
              <a:ext cx="0" cy="21367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5" name="Line 21"/>
            <p:cNvSpPr>
              <a:spLocks noChangeShapeType="1"/>
            </p:cNvSpPr>
            <p:nvPr/>
          </p:nvSpPr>
          <p:spPr bwMode="auto">
            <a:xfrm flipV="1">
              <a:off x="3987800" y="1941513"/>
              <a:ext cx="0" cy="909637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6" name="Line 23"/>
            <p:cNvSpPr>
              <a:spLocks noChangeShapeType="1"/>
            </p:cNvSpPr>
            <p:nvPr/>
          </p:nvSpPr>
          <p:spPr bwMode="auto">
            <a:xfrm flipH="1" flipV="1">
              <a:off x="4149725" y="2074863"/>
              <a:ext cx="0" cy="65246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7" name="Line 24"/>
            <p:cNvSpPr>
              <a:spLocks noChangeShapeType="1"/>
            </p:cNvSpPr>
            <p:nvPr/>
          </p:nvSpPr>
          <p:spPr bwMode="auto">
            <a:xfrm flipV="1">
              <a:off x="4325938" y="2212975"/>
              <a:ext cx="0" cy="4191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8" name="Line 25"/>
            <p:cNvSpPr>
              <a:spLocks noChangeShapeType="1"/>
            </p:cNvSpPr>
            <p:nvPr/>
          </p:nvSpPr>
          <p:spPr bwMode="auto">
            <a:xfrm flipV="1">
              <a:off x="4483100" y="2274888"/>
              <a:ext cx="0" cy="300037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9" name="Line 26"/>
            <p:cNvSpPr>
              <a:spLocks noChangeShapeType="1"/>
            </p:cNvSpPr>
            <p:nvPr/>
          </p:nvSpPr>
          <p:spPr bwMode="auto">
            <a:xfrm flipV="1">
              <a:off x="4630738" y="2336800"/>
              <a:ext cx="0" cy="1666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76" name="Object 4"/>
            <p:cNvGraphicFramePr>
              <a:graphicFrameLocks noChangeAspect="1"/>
            </p:cNvGraphicFramePr>
            <p:nvPr/>
          </p:nvGraphicFramePr>
          <p:xfrm>
            <a:off x="4038600" y="1593850"/>
            <a:ext cx="9906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Equation" r:id="rId10" imgW="444114" imgH="164957" progId="Equation.DSMT4">
                    <p:embed/>
                  </p:oleObj>
                </mc:Choice>
                <mc:Fallback>
                  <p:oleObj name="Equation" r:id="rId10" imgW="444114" imgH="164957" progId="Equation.DSMT4">
                    <p:embed/>
                    <p:pic>
                      <p:nvPicPr>
                        <p:cNvPr id="0" name="Picture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1593850"/>
                          <a:ext cx="990600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7"/>
            <p:cNvGraphicFramePr>
              <a:graphicFrameLocks noChangeAspect="1"/>
            </p:cNvGraphicFramePr>
            <p:nvPr/>
          </p:nvGraphicFramePr>
          <p:xfrm>
            <a:off x="3579813" y="835025"/>
            <a:ext cx="314325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9813" y="835025"/>
                          <a:ext cx="314325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0" name="Line 34"/>
            <p:cNvSpPr>
              <a:spLocks noChangeShapeType="1"/>
            </p:cNvSpPr>
            <p:nvPr/>
          </p:nvSpPr>
          <p:spPr bwMode="auto">
            <a:xfrm flipV="1">
              <a:off x="3648075" y="1952625"/>
              <a:ext cx="0" cy="90963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307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904814"/>
              </p:ext>
            </p:extLst>
          </p:nvPr>
        </p:nvGraphicFramePr>
        <p:xfrm>
          <a:off x="3134643" y="5463485"/>
          <a:ext cx="305435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4" imgW="1498320" imgH="253800" progId="Equation.DSMT4">
                  <p:embed/>
                </p:oleObj>
              </mc:Choice>
              <mc:Fallback>
                <p:oleObj name="Equation" r:id="rId14" imgW="1498320" imgH="2538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4643" y="5463485"/>
                        <a:ext cx="3054350" cy="5191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TextBox 22"/>
          <p:cNvSpPr txBox="1">
            <a:spLocks noChangeArrowheads="1"/>
          </p:cNvSpPr>
          <p:nvPr/>
        </p:nvSpPr>
        <p:spPr bwMode="auto">
          <a:xfrm>
            <a:off x="1853651" y="5045762"/>
            <a:ext cx="926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2628900" y="66675"/>
            <a:ext cx="4070350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 Skin Depth (cont.)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" name="Object 32"/>
          <p:cNvGraphicFramePr>
            <a:graphicFrameLocks noChangeAspect="1"/>
          </p:cNvGraphicFramePr>
          <p:nvPr/>
        </p:nvGraphicFramePr>
        <p:xfrm>
          <a:off x="6902450" y="5024438"/>
          <a:ext cx="10255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16" imgW="723586" imgH="393529" progId="Equation.DSMT4">
                  <p:embed/>
                </p:oleObj>
              </mc:Choice>
              <mc:Fallback>
                <p:oleObj name="Equation" r:id="rId16" imgW="723586" imgH="393529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2450" y="5024438"/>
                        <a:ext cx="1025525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Arrow Connector 3"/>
          <p:cNvCxnSpPr/>
          <p:nvPr/>
        </p:nvCxnSpPr>
        <p:spPr bwMode="auto">
          <a:xfrm flipV="1">
            <a:off x="5552501" y="6037241"/>
            <a:ext cx="0" cy="4351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5706737" y="6158429"/>
            <a:ext cx="2034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Controls the magnitude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9"/>
          <p:cNvGraphicFramePr>
            <a:graphicFrameLocks noChangeAspect="1"/>
          </p:cNvGraphicFramePr>
          <p:nvPr/>
        </p:nvGraphicFramePr>
        <p:xfrm>
          <a:off x="1298575" y="1365250"/>
          <a:ext cx="1570038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723586" imgH="469696" progId="Equation.DSMT4">
                  <p:embed/>
                </p:oleObj>
              </mc:Choice>
              <mc:Fallback>
                <p:oleObj name="Equation" r:id="rId4" imgW="723586" imgH="469696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1365250"/>
                        <a:ext cx="1570038" cy="10175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Box 21"/>
          <p:cNvSpPr txBox="1">
            <a:spLocks noChangeArrowheads="1"/>
          </p:cNvSpPr>
          <p:nvPr/>
        </p:nvSpPr>
        <p:spPr bwMode="auto">
          <a:xfrm>
            <a:off x="754063" y="3073400"/>
            <a:ext cx="2495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Example: copper</a:t>
            </a:r>
          </a:p>
        </p:txBody>
      </p:sp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1504950" y="3705225"/>
          <a:ext cx="253841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6" imgW="1536700" imgH="241300" progId="Equation.DSMT4">
                  <p:embed/>
                </p:oleObj>
              </mc:Choice>
              <mc:Fallback>
                <p:oleObj name="Equation" r:id="rId6" imgW="1536700" imgH="2413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3705225"/>
                        <a:ext cx="2538413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1"/>
          <p:cNvGraphicFramePr>
            <a:graphicFrameLocks noChangeAspect="1"/>
          </p:cNvGraphicFramePr>
          <p:nvPr/>
        </p:nvGraphicFramePr>
        <p:xfrm>
          <a:off x="1514475" y="4213225"/>
          <a:ext cx="19097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8" imgW="1155700" imgH="228600" progId="Equation.DSMT4">
                  <p:embed/>
                </p:oleObj>
              </mc:Choice>
              <mc:Fallback>
                <p:oleObj name="Equation" r:id="rId8" imgW="1155700" imgH="2286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4213225"/>
                        <a:ext cx="190976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237163" y="1249363"/>
          <a:ext cx="314836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034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/>
                          </a:solidFill>
                          <a:latin typeface="+mj-lt"/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>
                          <a:solidFill>
                            <a:schemeClr val="bg2"/>
                          </a:solidFill>
                          <a:sym typeface="Symbol"/>
                        </a:rPr>
                        <a:t></a:t>
                      </a:r>
                      <a:endParaRPr lang="en-US" b="0" i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 [Hz]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6.6 [cm]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10 [Hz]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2.1 [cm]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100 [Hz] 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6.6 [mm]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 [kHz]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2.1 [mm]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10 [kHz]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0.66 [mm]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100 [kHz]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0.21 [mm]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 [MHz]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66 [</a:t>
                      </a:r>
                      <a:r>
                        <a:rPr lang="en-US" b="0" dirty="0">
                          <a:solidFill>
                            <a:schemeClr val="bg2"/>
                          </a:solidFill>
                          <a:sym typeface="Symbol"/>
                        </a:rPr>
                        <a:t>m]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10 [MHz]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21 [</a:t>
                      </a:r>
                      <a:r>
                        <a:rPr lang="en-US" b="0" dirty="0">
                          <a:solidFill>
                            <a:schemeClr val="bg2"/>
                          </a:solidFill>
                          <a:sym typeface="Symbol"/>
                        </a:rPr>
                        <a:t>m]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100 [MHz]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6.6 [</a:t>
                      </a:r>
                      <a:r>
                        <a:rPr lang="en-US" b="0" dirty="0">
                          <a:solidFill>
                            <a:schemeClr val="bg2"/>
                          </a:solidFill>
                          <a:sym typeface="Symbol"/>
                        </a:rPr>
                        <a:t>m]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 [GHz]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2.1 [</a:t>
                      </a:r>
                      <a:r>
                        <a:rPr lang="en-US" b="0" dirty="0">
                          <a:solidFill>
                            <a:schemeClr val="bg2"/>
                          </a:solidFill>
                          <a:sym typeface="Symbol"/>
                        </a:rPr>
                        <a:t>m]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10 [GHz]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0.66 [</a:t>
                      </a:r>
                      <a:r>
                        <a:rPr lang="en-US" b="0" dirty="0">
                          <a:solidFill>
                            <a:schemeClr val="bg2"/>
                          </a:solidFill>
                          <a:sym typeface="Symbol"/>
                        </a:rPr>
                        <a:t>m]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100 [GHz]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2"/>
                          </a:solidFill>
                        </a:rPr>
                        <a:t>0.21</a:t>
                      </a:r>
                      <a:r>
                        <a:rPr lang="en-US" b="0" baseline="0" dirty="0">
                          <a:solidFill>
                            <a:schemeClr val="bg2"/>
                          </a:solidFill>
                        </a:rPr>
                        <a:t> [</a:t>
                      </a:r>
                      <a:r>
                        <a:rPr lang="en-US" b="0" dirty="0">
                          <a:solidFill>
                            <a:schemeClr val="bg2"/>
                          </a:solidFill>
                          <a:sym typeface="Symbol"/>
                        </a:rPr>
                        <a:t>m]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628900" y="66675"/>
            <a:ext cx="4070350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 Skin Depth (cont.)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35788"/>
              </p:ext>
            </p:extLst>
          </p:nvPr>
        </p:nvGraphicFramePr>
        <p:xfrm>
          <a:off x="4505325" y="2255838"/>
          <a:ext cx="29765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4" imgW="1549080" imgH="253800" progId="Equation.DSMT4">
                  <p:embed/>
                </p:oleObj>
              </mc:Choice>
              <mc:Fallback>
                <p:oleObj name="Equation" r:id="rId4" imgW="1549080" imgH="253800" progId="Equation.DSMT4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325" y="2255838"/>
                        <a:ext cx="297656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Box 19"/>
          <p:cNvSpPr txBox="1">
            <a:spLocks noChangeArrowheads="1"/>
          </p:cNvSpPr>
          <p:nvPr/>
        </p:nvSpPr>
        <p:spPr bwMode="auto">
          <a:xfrm>
            <a:off x="858838" y="817563"/>
            <a:ext cx="7237412" cy="646112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</a:rPr>
              <a:t>The same penetration principle holds for curved conductors, as long as the radius of curvature is large compared with the skin depth.</a:t>
            </a:r>
          </a:p>
        </p:txBody>
      </p:sp>
      <p:sp>
        <p:nvSpPr>
          <p:cNvPr id="5129" name="TextBox 118"/>
          <p:cNvSpPr txBox="1">
            <a:spLocks noChangeArrowheads="1"/>
          </p:cNvSpPr>
          <p:nvPr/>
        </p:nvSpPr>
        <p:spPr bwMode="auto">
          <a:xfrm>
            <a:off x="987425" y="4059238"/>
            <a:ext cx="748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Coax</a:t>
            </a:r>
          </a:p>
        </p:txBody>
      </p:sp>
      <p:sp>
        <p:nvSpPr>
          <p:cNvPr id="5130" name="TextBox 121"/>
          <p:cNvSpPr txBox="1">
            <a:spLocks noChangeArrowheads="1"/>
          </p:cNvSpPr>
          <p:nvPr/>
        </p:nvSpPr>
        <p:spPr bwMode="auto">
          <a:xfrm>
            <a:off x="3543300" y="6034088"/>
            <a:ext cx="2200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Penetration into inner conductor</a:t>
            </a:r>
          </a:p>
        </p:txBody>
      </p:sp>
      <p:sp>
        <p:nvSpPr>
          <p:cNvPr id="93" name="Slide Number Placeholder 9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2985571" y="2924175"/>
            <a:ext cx="5634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The distance </a:t>
            </a:r>
            <a:r>
              <a:rPr lang="en-US" sz="1400" i="1" dirty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400" dirty="0">
                <a:solidFill>
                  <a:schemeClr val="bg2"/>
                </a:solidFill>
                <a:sym typeface="Symbol"/>
              </a:rPr>
              <a:t> </a:t>
            </a:r>
            <a:r>
              <a:rPr lang="en-US" sz="1400" dirty="0">
                <a:solidFill>
                  <a:schemeClr val="bg2"/>
                </a:solidFill>
              </a:rPr>
              <a:t>is now measured from the boundary of the conductor.</a:t>
            </a:r>
          </a:p>
        </p:txBody>
      </p:sp>
      <p:sp>
        <p:nvSpPr>
          <p:cNvPr id="150" name="TextBox 121"/>
          <p:cNvSpPr txBox="1">
            <a:spLocks noChangeArrowheads="1"/>
          </p:cNvSpPr>
          <p:nvPr/>
        </p:nvSpPr>
        <p:spPr bwMode="auto">
          <a:xfrm>
            <a:off x="6278683" y="6053138"/>
            <a:ext cx="2200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Penetration into outer conductor</a:t>
            </a: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2628900" y="66675"/>
            <a:ext cx="4070350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 Skin Depth (cont.)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296863" y="1860550"/>
            <a:ext cx="2074862" cy="2074863"/>
            <a:chOff x="296863" y="1860550"/>
            <a:chExt cx="2074862" cy="2074863"/>
          </a:xfrm>
        </p:grpSpPr>
        <p:grpSp>
          <p:nvGrpSpPr>
            <p:cNvPr id="101" name="Group 187"/>
            <p:cNvGrpSpPr>
              <a:grpSpLocks/>
            </p:cNvGrpSpPr>
            <p:nvPr/>
          </p:nvGrpSpPr>
          <p:grpSpPr bwMode="auto">
            <a:xfrm>
              <a:off x="296863" y="1860550"/>
              <a:ext cx="2074862" cy="2074863"/>
              <a:chOff x="6374781" y="4044180"/>
              <a:chExt cx="2074127" cy="2074127"/>
            </a:xfrm>
          </p:grpSpPr>
          <p:sp>
            <p:nvSpPr>
              <p:cNvPr id="102" name="Oval 205"/>
              <p:cNvSpPr>
                <a:spLocks noChangeArrowheads="1"/>
              </p:cNvSpPr>
              <p:nvPr/>
            </p:nvSpPr>
            <p:spPr bwMode="auto">
              <a:xfrm>
                <a:off x="6374781" y="4044180"/>
                <a:ext cx="2074127" cy="2074127"/>
              </a:xfrm>
              <a:prstGeom prst="ellipse">
                <a:avLst/>
              </a:prstGeom>
              <a:solidFill>
                <a:srgbClr val="FF9933"/>
              </a:solidFill>
              <a:ln w="12700" algn="ctr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 bwMode="auto">
              <a:xfrm>
                <a:off x="6638213" y="4323481"/>
                <a:ext cx="1547264" cy="1545677"/>
              </a:xfrm>
              <a:prstGeom prst="ellipse">
                <a:avLst/>
              </a:prstGeom>
              <a:solidFill>
                <a:schemeClr val="tx1">
                  <a:lumMod val="85000"/>
                </a:schemeClr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Oval 207"/>
              <p:cNvSpPr>
                <a:spLocks noChangeArrowheads="1"/>
              </p:cNvSpPr>
              <p:nvPr/>
            </p:nvSpPr>
            <p:spPr bwMode="auto">
              <a:xfrm>
                <a:off x="7136781" y="4780160"/>
                <a:ext cx="583588" cy="583588"/>
              </a:xfrm>
              <a:prstGeom prst="ellipse">
                <a:avLst/>
              </a:prstGeom>
              <a:solidFill>
                <a:srgbClr val="FF9900"/>
              </a:solidFill>
              <a:ln w="12700" algn="ctr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105" name="Straight Arrow Connector 198"/>
            <p:cNvCxnSpPr>
              <a:cxnSpLocks noChangeShapeType="1"/>
              <a:endCxn id="104" idx="5"/>
            </p:cNvCxnSpPr>
            <p:nvPr/>
          </p:nvCxnSpPr>
          <p:spPr bwMode="auto">
            <a:xfrm>
              <a:off x="1368878" y="2899682"/>
              <a:ext cx="188555" cy="195409"/>
            </a:xfrm>
            <a:prstGeom prst="straightConnector1">
              <a:avLst/>
            </a:prstGeom>
            <a:noFill/>
            <a:ln w="12700" algn="ctr">
              <a:solidFill>
                <a:schemeClr val="bg2"/>
              </a:solidFill>
              <a:round/>
              <a:headEnd/>
              <a:tailEnd type="triangle" w="med" len="med"/>
            </a:ln>
          </p:spPr>
        </p:cxnSp>
        <p:cxnSp>
          <p:nvCxnSpPr>
            <p:cNvPr id="106" name="Straight Arrow Connector 199"/>
            <p:cNvCxnSpPr>
              <a:cxnSpLocks noChangeShapeType="1"/>
            </p:cNvCxnSpPr>
            <p:nvPr/>
          </p:nvCxnSpPr>
          <p:spPr bwMode="auto">
            <a:xfrm>
              <a:off x="1360327" y="2896252"/>
              <a:ext cx="155509" cy="759987"/>
            </a:xfrm>
            <a:prstGeom prst="straightConnector1">
              <a:avLst/>
            </a:prstGeom>
            <a:noFill/>
            <a:ln w="12700" algn="ctr">
              <a:solidFill>
                <a:schemeClr val="bg2"/>
              </a:solidFill>
              <a:round/>
              <a:headEnd/>
              <a:tailEnd type="triangle" w="med" len="med"/>
            </a:ln>
          </p:spPr>
        </p:cxnSp>
        <p:cxnSp>
          <p:nvCxnSpPr>
            <p:cNvPr id="109" name="Straight Arrow Connector 202"/>
            <p:cNvCxnSpPr>
              <a:cxnSpLocks noChangeShapeType="1"/>
            </p:cNvCxnSpPr>
            <p:nvPr/>
          </p:nvCxnSpPr>
          <p:spPr bwMode="auto">
            <a:xfrm rot="5400000">
              <a:off x="652845" y="3121991"/>
              <a:ext cx="923870" cy="479675"/>
            </a:xfrm>
            <a:prstGeom prst="straightConnector1">
              <a:avLst/>
            </a:prstGeom>
            <a:noFill/>
            <a:ln w="12700" algn="ctr">
              <a:solidFill>
                <a:schemeClr val="bg2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5126" name="Object 8"/>
            <p:cNvGraphicFramePr>
              <a:graphicFrameLocks noChangeAspect="1"/>
            </p:cNvGraphicFramePr>
            <p:nvPr/>
          </p:nvGraphicFramePr>
          <p:xfrm>
            <a:off x="1671638" y="2832100"/>
            <a:ext cx="317500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1" name="Equation" r:id="rId6" imgW="165028" imgH="228501" progId="Equation.DSMT4">
                    <p:embed/>
                  </p:oleObj>
                </mc:Choice>
                <mc:Fallback>
                  <p:oleObj name="Equation" r:id="rId6" imgW="165028" imgH="228501" progId="Equation.DSMT4">
                    <p:embed/>
                    <p:pic>
                      <p:nvPicPr>
                        <p:cNvPr id="0" name="Picture 1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1638" y="2832100"/>
                          <a:ext cx="317500" cy="439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7" name="Object 8"/>
            <p:cNvGraphicFramePr>
              <a:graphicFrameLocks noChangeAspect="1"/>
            </p:cNvGraphicFramePr>
            <p:nvPr/>
          </p:nvGraphicFramePr>
          <p:xfrm>
            <a:off x="1384300" y="2743199"/>
            <a:ext cx="195291" cy="214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2" name="Equation" r:id="rId8" imgW="126835" imgH="139518" progId="Equation.DSMT4">
                    <p:embed/>
                  </p:oleObj>
                </mc:Choice>
                <mc:Fallback>
                  <p:oleObj name="Equation" r:id="rId8" imgW="126835" imgH="139518" progId="Equation.DSMT4">
                    <p:embed/>
                    <p:pic>
                      <p:nvPicPr>
                        <p:cNvPr id="0" name="Picture 1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4300" y="2743199"/>
                          <a:ext cx="195291" cy="214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8" name="Object 8"/>
            <p:cNvGraphicFramePr>
              <a:graphicFrameLocks noChangeAspect="1"/>
            </p:cNvGraphicFramePr>
            <p:nvPr/>
          </p:nvGraphicFramePr>
          <p:xfrm>
            <a:off x="1517650" y="3248025"/>
            <a:ext cx="19526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3" name="Equation" r:id="rId10" imgW="126725" imgH="177415" progId="Equation.DSMT4">
                    <p:embed/>
                  </p:oleObj>
                </mc:Choice>
                <mc:Fallback>
                  <p:oleObj name="Equation" r:id="rId10" imgW="126725" imgH="177415" progId="Equation.DSMT4">
                    <p:embed/>
                    <p:pic>
                      <p:nvPicPr>
                        <p:cNvPr id="0" name="Picture 1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7650" y="3248025"/>
                          <a:ext cx="195263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8"/>
            <p:cNvGraphicFramePr>
              <a:graphicFrameLocks noChangeAspect="1"/>
            </p:cNvGraphicFramePr>
            <p:nvPr/>
          </p:nvGraphicFramePr>
          <p:xfrm>
            <a:off x="850900" y="3133725"/>
            <a:ext cx="176213" cy="214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4" name="Equation" r:id="rId12" imgW="114201" imgH="139579" progId="Equation.DSMT4">
                    <p:embed/>
                  </p:oleObj>
                </mc:Choice>
                <mc:Fallback>
                  <p:oleObj name="Equation" r:id="rId12" imgW="114201" imgH="139579" progId="Equation.DSMT4">
                    <p:embed/>
                    <p:pic>
                      <p:nvPicPr>
                        <p:cNvPr id="0" name="Picture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0900" y="3133725"/>
                          <a:ext cx="176213" cy="214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6" name="Group 85"/>
          <p:cNvGrpSpPr/>
          <p:nvPr/>
        </p:nvGrpSpPr>
        <p:grpSpPr>
          <a:xfrm>
            <a:off x="288925" y="4568825"/>
            <a:ext cx="2503488" cy="2073275"/>
            <a:chOff x="288925" y="4568825"/>
            <a:chExt cx="2503488" cy="2073275"/>
          </a:xfrm>
        </p:grpSpPr>
        <p:sp>
          <p:nvSpPr>
            <p:cNvPr id="5145" name="Oval 20"/>
            <p:cNvSpPr>
              <a:spLocks noChangeArrowheads="1"/>
            </p:cNvSpPr>
            <p:nvPr/>
          </p:nvSpPr>
          <p:spPr bwMode="auto">
            <a:xfrm>
              <a:off x="288925" y="4568825"/>
              <a:ext cx="2074136" cy="2073275"/>
            </a:xfrm>
            <a:prstGeom prst="ellipse">
              <a:avLst/>
            </a:prstGeom>
            <a:solidFill>
              <a:srgbClr val="FF9933"/>
            </a:soli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552450" y="4848225"/>
              <a:ext cx="1546225" cy="1544638"/>
            </a:xfrm>
            <a:prstGeom prst="ellipse">
              <a:avLst/>
            </a:prstGeom>
            <a:solidFill>
              <a:schemeClr val="tx1">
                <a:lumMod val="85000"/>
              </a:schemeClr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5150" name="Straight Arrow Connector 27"/>
            <p:cNvCxnSpPr>
              <a:cxnSpLocks noChangeShapeType="1"/>
            </p:cNvCxnSpPr>
            <p:nvPr/>
          </p:nvCxnSpPr>
          <p:spPr bwMode="auto">
            <a:xfrm>
              <a:off x="1625512" y="5607642"/>
              <a:ext cx="483066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5151" name="Straight Arrow Connector 28"/>
            <p:cNvCxnSpPr>
              <a:cxnSpLocks noChangeShapeType="1"/>
            </p:cNvCxnSpPr>
            <p:nvPr/>
          </p:nvCxnSpPr>
          <p:spPr bwMode="auto">
            <a:xfrm rot="10800000" flipV="1">
              <a:off x="552838" y="5608249"/>
              <a:ext cx="480439" cy="93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5152" name="Straight Arrow Connector 32"/>
            <p:cNvCxnSpPr>
              <a:cxnSpLocks noChangeShapeType="1"/>
              <a:endCxn id="22" idx="7"/>
            </p:cNvCxnSpPr>
            <p:nvPr/>
          </p:nvCxnSpPr>
          <p:spPr bwMode="auto">
            <a:xfrm rot="5400000" flipH="1" flipV="1">
              <a:off x="1548162" y="5076577"/>
              <a:ext cx="327250" cy="321812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5153" name="Straight Arrow Connector 34"/>
            <p:cNvCxnSpPr>
              <a:cxnSpLocks noChangeShapeType="1"/>
            </p:cNvCxnSpPr>
            <p:nvPr/>
          </p:nvCxnSpPr>
          <p:spPr bwMode="auto">
            <a:xfrm rot="16200000" flipH="1">
              <a:off x="1533294" y="5797393"/>
              <a:ext cx="327250" cy="321812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5154" name="Straight Arrow Connector 35"/>
            <p:cNvCxnSpPr>
              <a:cxnSpLocks noChangeShapeType="1"/>
            </p:cNvCxnSpPr>
            <p:nvPr/>
          </p:nvCxnSpPr>
          <p:spPr bwMode="auto">
            <a:xfrm rot="5400000">
              <a:off x="782442" y="5827119"/>
              <a:ext cx="327250" cy="321812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5155" name="Straight Arrow Connector 36"/>
            <p:cNvCxnSpPr>
              <a:cxnSpLocks noChangeShapeType="1"/>
            </p:cNvCxnSpPr>
            <p:nvPr/>
          </p:nvCxnSpPr>
          <p:spPr bwMode="auto">
            <a:xfrm rot="16200000" flipV="1">
              <a:off x="801027" y="5065432"/>
              <a:ext cx="327250" cy="321812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5156" name="Oval 37"/>
            <p:cNvSpPr>
              <a:spLocks noChangeArrowheads="1"/>
            </p:cNvSpPr>
            <p:nvPr/>
          </p:nvSpPr>
          <p:spPr bwMode="auto">
            <a:xfrm>
              <a:off x="772145" y="5070422"/>
              <a:ext cx="1096550" cy="1096095"/>
            </a:xfrm>
            <a:prstGeom prst="ellipse">
              <a:avLst/>
            </a:prstGeom>
            <a:noFill/>
            <a:ln w="28575" algn="ctr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5157" name="Straight Arrow Connector 39"/>
            <p:cNvCxnSpPr>
              <a:cxnSpLocks noChangeShapeType="1"/>
            </p:cNvCxnSpPr>
            <p:nvPr/>
          </p:nvCxnSpPr>
          <p:spPr bwMode="auto">
            <a:xfrm flipH="1" flipV="1">
              <a:off x="1752715" y="5275527"/>
              <a:ext cx="76085" cy="127746"/>
            </a:xfrm>
            <a:prstGeom prst="straightConnector1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89" name="Straight Arrow Connector 88"/>
            <p:cNvCxnSpPr/>
            <p:nvPr/>
          </p:nvCxnSpPr>
          <p:spPr bwMode="auto">
            <a:xfrm flipV="1">
              <a:off x="1337481" y="4844955"/>
              <a:ext cx="0" cy="532263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91" name="Straight Arrow Connector 90"/>
            <p:cNvCxnSpPr/>
            <p:nvPr/>
          </p:nvCxnSpPr>
          <p:spPr bwMode="auto">
            <a:xfrm>
              <a:off x="1364037" y="5857164"/>
              <a:ext cx="0" cy="532263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5147" name="Oval 22"/>
            <p:cNvSpPr>
              <a:spLocks noChangeArrowheads="1"/>
            </p:cNvSpPr>
            <p:nvPr/>
          </p:nvSpPr>
          <p:spPr bwMode="auto">
            <a:xfrm>
              <a:off x="1050928" y="5304503"/>
              <a:ext cx="583591" cy="583348"/>
            </a:xfrm>
            <a:prstGeom prst="ellipse">
              <a:avLst/>
            </a:prstGeom>
            <a:solidFill>
              <a:srgbClr val="FF9900"/>
            </a:soli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" name="Object 8"/>
            <p:cNvGraphicFramePr>
              <a:graphicFrameLocks noChangeAspect="1"/>
            </p:cNvGraphicFramePr>
            <p:nvPr/>
          </p:nvGraphicFramePr>
          <p:xfrm>
            <a:off x="2474913" y="5173663"/>
            <a:ext cx="292100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5" name="Equation" r:id="rId14" imgW="152334" imgH="190417" progId="Equation.DSMT4">
                    <p:embed/>
                  </p:oleObj>
                </mc:Choice>
                <mc:Fallback>
                  <p:oleObj name="Equation" r:id="rId14" imgW="152334" imgH="190417" progId="Equation.DSMT4">
                    <p:embed/>
                    <p:pic>
                      <p:nvPicPr>
                        <p:cNvPr id="0" name="Picture 1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4913" y="5173663"/>
                          <a:ext cx="292100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1" name="Object 8"/>
            <p:cNvGraphicFramePr>
              <a:graphicFrameLocks noChangeAspect="1"/>
            </p:cNvGraphicFramePr>
            <p:nvPr/>
          </p:nvGraphicFramePr>
          <p:xfrm>
            <a:off x="2451100" y="5688013"/>
            <a:ext cx="341313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6" name="Equation" r:id="rId16" imgW="177646" imgH="190335" progId="Equation.DSMT4">
                    <p:embed/>
                  </p:oleObj>
                </mc:Choice>
                <mc:Fallback>
                  <p:oleObj name="Equation" r:id="rId16" imgW="177646" imgH="190335" progId="Equation.DSMT4">
                    <p:embed/>
                    <p:pic>
                      <p:nvPicPr>
                        <p:cNvPr id="0" name="Picture 1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1100" y="5688013"/>
                          <a:ext cx="341313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3" name="Group 72"/>
          <p:cNvGrpSpPr/>
          <p:nvPr/>
        </p:nvGrpSpPr>
        <p:grpSpPr>
          <a:xfrm>
            <a:off x="6192838" y="3698875"/>
            <a:ext cx="2074862" cy="2074863"/>
            <a:chOff x="296863" y="1860550"/>
            <a:chExt cx="2074862" cy="2074863"/>
          </a:xfrm>
        </p:grpSpPr>
        <p:grpSp>
          <p:nvGrpSpPr>
            <p:cNvPr id="74" name="Group 187"/>
            <p:cNvGrpSpPr>
              <a:grpSpLocks/>
            </p:cNvGrpSpPr>
            <p:nvPr/>
          </p:nvGrpSpPr>
          <p:grpSpPr bwMode="auto">
            <a:xfrm>
              <a:off x="296863" y="1860550"/>
              <a:ext cx="2074862" cy="2074863"/>
              <a:chOff x="6374781" y="4044180"/>
              <a:chExt cx="2074127" cy="2074127"/>
            </a:xfrm>
          </p:grpSpPr>
          <p:sp>
            <p:nvSpPr>
              <p:cNvPr id="82" name="Oval 205"/>
              <p:cNvSpPr>
                <a:spLocks noChangeArrowheads="1"/>
              </p:cNvSpPr>
              <p:nvPr/>
            </p:nvSpPr>
            <p:spPr bwMode="auto">
              <a:xfrm>
                <a:off x="6374781" y="4044180"/>
                <a:ext cx="2074127" cy="2074127"/>
              </a:xfrm>
              <a:prstGeom prst="ellipse">
                <a:avLst/>
              </a:prstGeom>
              <a:solidFill>
                <a:srgbClr val="FF9933"/>
              </a:solidFill>
              <a:ln w="12700" algn="ctr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>
                <a:off x="6638213" y="4323481"/>
                <a:ext cx="1547264" cy="1545677"/>
              </a:xfrm>
              <a:prstGeom prst="ellipse">
                <a:avLst/>
              </a:prstGeom>
              <a:solidFill>
                <a:schemeClr val="tx1">
                  <a:lumMod val="85000"/>
                </a:schemeClr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Oval 207"/>
              <p:cNvSpPr>
                <a:spLocks noChangeArrowheads="1"/>
              </p:cNvSpPr>
              <p:nvPr/>
            </p:nvSpPr>
            <p:spPr bwMode="auto">
              <a:xfrm>
                <a:off x="7136781" y="4780160"/>
                <a:ext cx="583588" cy="583588"/>
              </a:xfrm>
              <a:prstGeom prst="ellipse">
                <a:avLst/>
              </a:prstGeom>
              <a:solidFill>
                <a:srgbClr val="FF9900"/>
              </a:solidFill>
              <a:ln w="12700" algn="ctr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75" name="Straight Arrow Connector 198"/>
            <p:cNvCxnSpPr>
              <a:cxnSpLocks noChangeShapeType="1"/>
              <a:endCxn id="84" idx="5"/>
            </p:cNvCxnSpPr>
            <p:nvPr/>
          </p:nvCxnSpPr>
          <p:spPr bwMode="auto">
            <a:xfrm>
              <a:off x="1368878" y="2899682"/>
              <a:ext cx="188555" cy="195409"/>
            </a:xfrm>
            <a:prstGeom prst="straightConnector1">
              <a:avLst/>
            </a:prstGeom>
            <a:noFill/>
            <a:ln w="12700" algn="ctr">
              <a:solidFill>
                <a:schemeClr val="bg2"/>
              </a:solidFill>
              <a:round/>
              <a:headEnd/>
              <a:tailEnd type="triangle" w="med" len="med"/>
            </a:ln>
          </p:spPr>
        </p:cxnSp>
        <p:cxnSp>
          <p:nvCxnSpPr>
            <p:cNvPr id="76" name="Straight Arrow Connector 199"/>
            <p:cNvCxnSpPr>
              <a:cxnSpLocks noChangeShapeType="1"/>
            </p:cNvCxnSpPr>
            <p:nvPr/>
          </p:nvCxnSpPr>
          <p:spPr bwMode="auto">
            <a:xfrm>
              <a:off x="1360327" y="2896252"/>
              <a:ext cx="155509" cy="759987"/>
            </a:xfrm>
            <a:prstGeom prst="straightConnector1">
              <a:avLst/>
            </a:prstGeom>
            <a:noFill/>
            <a:ln w="12700" algn="ctr">
              <a:solidFill>
                <a:schemeClr val="bg2"/>
              </a:solidFill>
              <a:round/>
              <a:headEnd/>
              <a:tailEnd type="triangle" w="med" len="med"/>
            </a:ln>
          </p:spPr>
        </p:cxnSp>
        <p:cxnSp>
          <p:nvCxnSpPr>
            <p:cNvPr id="77" name="Straight Arrow Connector 202"/>
            <p:cNvCxnSpPr>
              <a:cxnSpLocks noChangeShapeType="1"/>
            </p:cNvCxnSpPr>
            <p:nvPr/>
          </p:nvCxnSpPr>
          <p:spPr bwMode="auto">
            <a:xfrm rot="5400000">
              <a:off x="652845" y="3121991"/>
              <a:ext cx="923870" cy="479675"/>
            </a:xfrm>
            <a:prstGeom prst="straightConnector1">
              <a:avLst/>
            </a:prstGeom>
            <a:noFill/>
            <a:ln w="12700" algn="ctr">
              <a:solidFill>
                <a:schemeClr val="bg2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78" name="Object 8"/>
            <p:cNvGraphicFramePr>
              <a:graphicFrameLocks noChangeAspect="1"/>
            </p:cNvGraphicFramePr>
            <p:nvPr/>
          </p:nvGraphicFramePr>
          <p:xfrm>
            <a:off x="1671638" y="2832100"/>
            <a:ext cx="317500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7" name="Equation" r:id="rId18" imgW="165028" imgH="228501" progId="Equation.DSMT4">
                    <p:embed/>
                  </p:oleObj>
                </mc:Choice>
                <mc:Fallback>
                  <p:oleObj name="Equation" r:id="rId18" imgW="165028" imgH="228501" progId="Equation.DSMT4">
                    <p:embed/>
                    <p:pic>
                      <p:nvPicPr>
                        <p:cNvPr id="0" name="Picture 1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1638" y="2832100"/>
                          <a:ext cx="317500" cy="439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9" name="Object 8"/>
            <p:cNvGraphicFramePr>
              <a:graphicFrameLocks noChangeAspect="1"/>
            </p:cNvGraphicFramePr>
            <p:nvPr/>
          </p:nvGraphicFramePr>
          <p:xfrm>
            <a:off x="1384300" y="2743199"/>
            <a:ext cx="195291" cy="214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8" name="Equation" r:id="rId19" imgW="126835" imgH="139518" progId="Equation.DSMT4">
                    <p:embed/>
                  </p:oleObj>
                </mc:Choice>
                <mc:Fallback>
                  <p:oleObj name="Equation" r:id="rId19" imgW="126835" imgH="139518" progId="Equation.DSMT4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4300" y="2743199"/>
                          <a:ext cx="195291" cy="214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0" name="Object 8"/>
            <p:cNvGraphicFramePr>
              <a:graphicFrameLocks noChangeAspect="1"/>
            </p:cNvGraphicFramePr>
            <p:nvPr/>
          </p:nvGraphicFramePr>
          <p:xfrm>
            <a:off x="1517650" y="3248025"/>
            <a:ext cx="19526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9" name="Equation" r:id="rId20" imgW="126725" imgH="177415" progId="Equation.DSMT4">
                    <p:embed/>
                  </p:oleObj>
                </mc:Choice>
                <mc:Fallback>
                  <p:oleObj name="Equation" r:id="rId20" imgW="126725" imgH="177415" progId="Equation.DSMT4">
                    <p:embed/>
                    <p:pic>
                      <p:nvPicPr>
                        <p:cNvPr id="0" name="Picture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7650" y="3248025"/>
                          <a:ext cx="195263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" name="Object 8"/>
            <p:cNvGraphicFramePr>
              <a:graphicFrameLocks noChangeAspect="1"/>
            </p:cNvGraphicFramePr>
            <p:nvPr/>
          </p:nvGraphicFramePr>
          <p:xfrm>
            <a:off x="850900" y="3133725"/>
            <a:ext cx="176213" cy="214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0" name="Equation" r:id="rId21" imgW="114201" imgH="139579" progId="Equation.DSMT4">
                    <p:embed/>
                  </p:oleObj>
                </mc:Choice>
                <mc:Fallback>
                  <p:oleObj name="Equation" r:id="rId21" imgW="114201" imgH="139579" progId="Equation.DSMT4">
                    <p:embed/>
                    <p:pic>
                      <p:nvPicPr>
                        <p:cNvPr id="0" name="Picture 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0900" y="3133725"/>
                          <a:ext cx="176213" cy="214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5" name="Group 84"/>
          <p:cNvGrpSpPr/>
          <p:nvPr/>
        </p:nvGrpSpPr>
        <p:grpSpPr>
          <a:xfrm>
            <a:off x="7804638" y="5041656"/>
            <a:ext cx="634512" cy="339969"/>
            <a:chOff x="8052288" y="5146431"/>
            <a:chExt cx="634512" cy="339969"/>
          </a:xfrm>
        </p:grpSpPr>
        <p:cxnSp>
          <p:nvCxnSpPr>
            <p:cNvPr id="131" name="Straight Arrow Connector 116"/>
            <p:cNvCxnSpPr>
              <a:cxnSpLocks noChangeShapeType="1"/>
            </p:cNvCxnSpPr>
            <p:nvPr/>
          </p:nvCxnSpPr>
          <p:spPr bwMode="auto">
            <a:xfrm>
              <a:off x="8150225" y="5280818"/>
              <a:ext cx="193675" cy="119857"/>
            </a:xfrm>
            <a:prstGeom prst="straightConnector1">
              <a:avLst/>
            </a:prstGeom>
            <a:noFill/>
            <a:ln w="28575" algn="ctr">
              <a:solidFill>
                <a:srgbClr val="FF3399"/>
              </a:solidFill>
              <a:round/>
              <a:headEnd/>
              <a:tailEnd type="triangle" w="med" len="med"/>
            </a:ln>
          </p:spPr>
        </p:cxnSp>
        <p:cxnSp>
          <p:nvCxnSpPr>
            <p:cNvPr id="133" name="Straight Connector 101"/>
            <p:cNvCxnSpPr>
              <a:cxnSpLocks noChangeShapeType="1"/>
            </p:cNvCxnSpPr>
            <p:nvPr/>
          </p:nvCxnSpPr>
          <p:spPr bwMode="auto">
            <a:xfrm flipH="1">
              <a:off x="8052288" y="5146431"/>
              <a:ext cx="224204" cy="339969"/>
            </a:xfrm>
            <a:prstGeom prst="line">
              <a:avLst/>
            </a:prstGeom>
            <a:noFill/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37" name="Straight Connector 101"/>
            <p:cNvCxnSpPr>
              <a:cxnSpLocks noChangeShapeType="1"/>
            </p:cNvCxnSpPr>
            <p:nvPr/>
          </p:nvCxnSpPr>
          <p:spPr bwMode="auto">
            <a:xfrm flipH="1">
              <a:off x="8129954" y="5238750"/>
              <a:ext cx="133348" cy="200025"/>
            </a:xfrm>
            <a:prstGeom prst="line">
              <a:avLst/>
            </a:prstGeom>
            <a:noFill/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42" name="Straight Connector 111"/>
            <p:cNvCxnSpPr>
              <a:cxnSpLocks noChangeShapeType="1"/>
            </p:cNvCxnSpPr>
            <p:nvPr/>
          </p:nvCxnSpPr>
          <p:spPr bwMode="auto">
            <a:xfrm flipH="1">
              <a:off x="8197762" y="5298830"/>
              <a:ext cx="72869" cy="111054"/>
            </a:xfrm>
            <a:prstGeom prst="line">
              <a:avLst/>
            </a:prstGeom>
            <a:noFill/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</p:cxnSp>
        <p:graphicFrame>
          <p:nvGraphicFramePr>
            <p:cNvPr id="151" name="Object 10"/>
            <p:cNvGraphicFramePr>
              <a:graphicFrameLocks noChangeAspect="1"/>
            </p:cNvGraphicFramePr>
            <p:nvPr/>
          </p:nvGraphicFramePr>
          <p:xfrm>
            <a:off x="8472693" y="5218944"/>
            <a:ext cx="214107" cy="233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1" name="Equation" r:id="rId22" imgW="152268" imgH="164957" progId="Equation.DSMT4">
                    <p:embed/>
                  </p:oleObj>
                </mc:Choice>
                <mc:Fallback>
                  <p:oleObj name="Equation" r:id="rId22" imgW="152268" imgH="164957" progId="Equation.DSMT4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72693" y="5218944"/>
                          <a:ext cx="214107" cy="233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8" name="Group 87"/>
          <p:cNvGrpSpPr/>
          <p:nvPr/>
        </p:nvGrpSpPr>
        <p:grpSpPr>
          <a:xfrm>
            <a:off x="4054475" y="4479925"/>
            <a:ext cx="1316038" cy="1316038"/>
            <a:chOff x="4054475" y="4479925"/>
            <a:chExt cx="1316038" cy="1316038"/>
          </a:xfrm>
        </p:grpSpPr>
        <p:sp>
          <p:nvSpPr>
            <p:cNvPr id="5208" name="Oval 98"/>
            <p:cNvSpPr>
              <a:spLocks noChangeArrowheads="1"/>
            </p:cNvSpPr>
            <p:nvPr/>
          </p:nvSpPr>
          <p:spPr bwMode="auto">
            <a:xfrm>
              <a:off x="4054475" y="4479925"/>
              <a:ext cx="1316038" cy="1316038"/>
            </a:xfrm>
            <a:prstGeom prst="ellipse">
              <a:avLst/>
            </a:prstGeom>
            <a:solidFill>
              <a:srgbClr val="FF9933"/>
            </a:soli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5212" name="Straight Arrow Connector 116"/>
            <p:cNvCxnSpPr>
              <a:cxnSpLocks noChangeShapeType="1"/>
              <a:stCxn id="5208" idx="2"/>
            </p:cNvCxnSpPr>
            <p:nvPr/>
          </p:nvCxnSpPr>
          <p:spPr bwMode="auto">
            <a:xfrm rot="10800000" flipH="1" flipV="1">
              <a:off x="4054475" y="5137943"/>
              <a:ext cx="579949" cy="11153"/>
            </a:xfrm>
            <a:prstGeom prst="straightConnector1">
              <a:avLst/>
            </a:prstGeom>
            <a:noFill/>
            <a:ln w="28575" algn="ctr">
              <a:solidFill>
                <a:srgbClr val="FF3399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5124" name="Object 10"/>
            <p:cNvGraphicFramePr>
              <a:graphicFrameLocks noChangeAspect="1"/>
            </p:cNvGraphicFramePr>
            <p:nvPr/>
          </p:nvGraphicFramePr>
          <p:xfrm>
            <a:off x="4386468" y="4769509"/>
            <a:ext cx="233157" cy="2546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2" name="Equation" r:id="rId24" imgW="152268" imgH="164957" progId="Equation.DSMT4">
                    <p:embed/>
                  </p:oleObj>
                </mc:Choice>
                <mc:Fallback>
                  <p:oleObj name="Equation" r:id="rId24" imgW="152268" imgH="164957" progId="Equation.DSMT4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6468" y="4769509"/>
                          <a:ext cx="233157" cy="2546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6" name="Straight Arrow Connector 95"/>
            <p:cNvCxnSpPr/>
            <p:nvPr/>
          </p:nvCxnSpPr>
          <p:spPr bwMode="auto">
            <a:xfrm flipV="1">
              <a:off x="4752975" y="4591051"/>
              <a:ext cx="314325" cy="581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211" name="Straight Connector 111"/>
            <p:cNvCxnSpPr>
              <a:cxnSpLocks noChangeShapeType="1"/>
            </p:cNvCxnSpPr>
            <p:nvPr/>
          </p:nvCxnSpPr>
          <p:spPr bwMode="auto">
            <a:xfrm>
              <a:off x="4288955" y="5056059"/>
              <a:ext cx="16" cy="185412"/>
            </a:xfrm>
            <a:prstGeom prst="line">
              <a:avLst/>
            </a:prstGeom>
            <a:noFill/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5210" name="Straight Connector 102"/>
            <p:cNvCxnSpPr>
              <a:cxnSpLocks noChangeShapeType="1"/>
            </p:cNvCxnSpPr>
            <p:nvPr/>
          </p:nvCxnSpPr>
          <p:spPr bwMode="auto">
            <a:xfrm rot="5400000">
              <a:off x="4048111" y="5150957"/>
              <a:ext cx="342812" cy="4512"/>
            </a:xfrm>
            <a:prstGeom prst="line">
              <a:avLst/>
            </a:prstGeom>
            <a:noFill/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5209" name="Straight Connector 101"/>
            <p:cNvCxnSpPr>
              <a:cxnSpLocks noChangeShapeType="1"/>
            </p:cNvCxnSpPr>
            <p:nvPr/>
          </p:nvCxnSpPr>
          <p:spPr bwMode="auto">
            <a:xfrm rot="5400000">
              <a:off x="3898336" y="5137944"/>
              <a:ext cx="513032" cy="1588"/>
            </a:xfrm>
            <a:prstGeom prst="line">
              <a:avLst/>
            </a:prstGeom>
            <a:noFill/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</p:cxnSp>
        <p:graphicFrame>
          <p:nvGraphicFramePr>
            <p:cNvPr id="87" name="Object 8"/>
            <p:cNvGraphicFramePr>
              <a:graphicFrameLocks noChangeAspect="1"/>
            </p:cNvGraphicFramePr>
            <p:nvPr/>
          </p:nvGraphicFramePr>
          <p:xfrm>
            <a:off x="4975225" y="4876799"/>
            <a:ext cx="195291" cy="214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3" name="Equation" r:id="rId25" imgW="126835" imgH="139518" progId="Equation.DSMT4">
                    <p:embed/>
                  </p:oleObj>
                </mc:Choice>
                <mc:Fallback>
                  <p:oleObj name="Equation" r:id="rId25" imgW="126835" imgH="139518" progId="Equation.DSMT4">
                    <p:embed/>
                    <p:pic>
                      <p:nvPicPr>
                        <p:cNvPr id="0" name="Picture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5225" y="4876799"/>
                          <a:ext cx="195291" cy="214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TextBox 188"/>
          <p:cNvSpPr txBox="1">
            <a:spLocks noChangeArrowheads="1"/>
          </p:cNvSpPr>
          <p:nvPr/>
        </p:nvSpPr>
        <p:spPr bwMode="auto">
          <a:xfrm>
            <a:off x="2866706" y="4523284"/>
            <a:ext cx="31886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Regions of strong currents</a:t>
            </a:r>
          </a:p>
        </p:txBody>
      </p:sp>
      <p:sp>
        <p:nvSpPr>
          <p:cNvPr id="93" name="Slide Number Placeholder 9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1" name="TextBox 118"/>
          <p:cNvSpPr txBox="1">
            <a:spLocks noChangeArrowheads="1"/>
          </p:cNvSpPr>
          <p:nvPr/>
        </p:nvSpPr>
        <p:spPr bwMode="auto">
          <a:xfrm>
            <a:off x="4018047" y="1265858"/>
            <a:ext cx="9380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Coax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423622" y="2109906"/>
            <a:ext cx="2074862" cy="2074863"/>
            <a:chOff x="5211763" y="1327150"/>
            <a:chExt cx="2074862" cy="2074863"/>
          </a:xfrm>
        </p:grpSpPr>
        <p:grpSp>
          <p:nvGrpSpPr>
            <p:cNvPr id="3" name="Group 187"/>
            <p:cNvGrpSpPr>
              <a:grpSpLocks/>
            </p:cNvGrpSpPr>
            <p:nvPr/>
          </p:nvGrpSpPr>
          <p:grpSpPr bwMode="auto">
            <a:xfrm>
              <a:off x="5211763" y="1327150"/>
              <a:ext cx="2074862" cy="2074863"/>
              <a:chOff x="6374781" y="4044180"/>
              <a:chExt cx="2074127" cy="2074127"/>
            </a:xfrm>
          </p:grpSpPr>
          <p:sp>
            <p:nvSpPr>
              <p:cNvPr id="5142" name="Oval 205"/>
              <p:cNvSpPr>
                <a:spLocks noChangeArrowheads="1"/>
              </p:cNvSpPr>
              <p:nvPr/>
            </p:nvSpPr>
            <p:spPr bwMode="auto">
              <a:xfrm>
                <a:off x="6374781" y="4044180"/>
                <a:ext cx="2074127" cy="2074127"/>
              </a:xfrm>
              <a:prstGeom prst="ellipse">
                <a:avLst/>
              </a:prstGeom>
              <a:solidFill>
                <a:srgbClr val="FF9933"/>
              </a:solidFill>
              <a:ln w="12700" algn="ctr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 bwMode="auto">
              <a:xfrm>
                <a:off x="6638213" y="4323481"/>
                <a:ext cx="1547264" cy="1545677"/>
              </a:xfrm>
              <a:prstGeom prst="ellipse">
                <a:avLst/>
              </a:prstGeom>
              <a:solidFill>
                <a:schemeClr val="tx1">
                  <a:lumMod val="85000"/>
                </a:schemeClr>
              </a:solidFill>
              <a:ln w="76200" cap="flat" cmpd="sng" algn="ctr">
                <a:solidFill>
                  <a:srgbClr val="0000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44" name="Oval 207"/>
              <p:cNvSpPr>
                <a:spLocks noChangeArrowheads="1"/>
              </p:cNvSpPr>
              <p:nvPr/>
            </p:nvSpPr>
            <p:spPr bwMode="auto">
              <a:xfrm>
                <a:off x="7136781" y="4780160"/>
                <a:ext cx="583588" cy="583588"/>
              </a:xfrm>
              <a:prstGeom prst="ellipse">
                <a:avLst/>
              </a:prstGeom>
              <a:solidFill>
                <a:srgbClr val="FF9900"/>
              </a:solidFill>
              <a:ln w="76200" algn="ctr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5135" name="Straight Arrow Connector 198"/>
            <p:cNvCxnSpPr>
              <a:cxnSpLocks noChangeShapeType="1"/>
            </p:cNvCxnSpPr>
            <p:nvPr/>
          </p:nvCxnSpPr>
          <p:spPr bwMode="auto">
            <a:xfrm>
              <a:off x="6277428" y="2366282"/>
              <a:ext cx="142422" cy="167368"/>
            </a:xfrm>
            <a:prstGeom prst="straightConnector1">
              <a:avLst/>
            </a:prstGeom>
            <a:noFill/>
            <a:ln w="12700" algn="ctr">
              <a:solidFill>
                <a:schemeClr val="bg2"/>
              </a:solidFill>
              <a:round/>
              <a:headEnd/>
              <a:tailEnd type="triangle" w="med" len="med"/>
            </a:ln>
          </p:spPr>
        </p:cxnSp>
        <p:cxnSp>
          <p:nvCxnSpPr>
            <p:cNvPr id="5136" name="Straight Arrow Connector 199"/>
            <p:cNvCxnSpPr>
              <a:cxnSpLocks noChangeShapeType="1"/>
            </p:cNvCxnSpPr>
            <p:nvPr/>
          </p:nvCxnSpPr>
          <p:spPr bwMode="auto">
            <a:xfrm>
              <a:off x="6275227" y="2362852"/>
              <a:ext cx="149324" cy="724732"/>
            </a:xfrm>
            <a:prstGeom prst="straightConnector1">
              <a:avLst/>
            </a:prstGeom>
            <a:noFill/>
            <a:ln w="12700" algn="ctr">
              <a:solidFill>
                <a:schemeClr val="bg2"/>
              </a:solidFill>
              <a:round/>
              <a:headEnd/>
              <a:tailEnd type="triangle" w="med" len="med"/>
            </a:ln>
          </p:spPr>
        </p:cxnSp>
        <p:cxnSp>
          <p:nvCxnSpPr>
            <p:cNvPr id="5139" name="Straight Arrow Connector 202"/>
            <p:cNvCxnSpPr>
              <a:cxnSpLocks noChangeShapeType="1"/>
            </p:cNvCxnSpPr>
            <p:nvPr/>
          </p:nvCxnSpPr>
          <p:spPr bwMode="auto">
            <a:xfrm rot="5400000">
              <a:off x="5567745" y="2588591"/>
              <a:ext cx="923870" cy="479675"/>
            </a:xfrm>
            <a:prstGeom prst="straightConnector1">
              <a:avLst/>
            </a:prstGeom>
            <a:noFill/>
            <a:ln w="12700" algn="ctr">
              <a:solidFill>
                <a:schemeClr val="bg2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43" name="Object 8"/>
            <p:cNvGraphicFramePr>
              <a:graphicFrameLocks noChangeAspect="1"/>
            </p:cNvGraphicFramePr>
            <p:nvPr/>
          </p:nvGraphicFramePr>
          <p:xfrm>
            <a:off x="6615113" y="2222500"/>
            <a:ext cx="317500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4" name="Equation" r:id="rId4" imgW="165028" imgH="228501" progId="Equation.DSMT4">
                    <p:embed/>
                  </p:oleObj>
                </mc:Choice>
                <mc:Fallback>
                  <p:oleObj name="Equation" r:id="rId4" imgW="165028" imgH="228501" progId="Equation.DSMT4">
                    <p:embed/>
                    <p:pic>
                      <p:nvPicPr>
                        <p:cNvPr id="0" name="Picture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15113" y="2222500"/>
                          <a:ext cx="317500" cy="439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8"/>
            <p:cNvGraphicFramePr>
              <a:graphicFrameLocks noChangeAspect="1"/>
            </p:cNvGraphicFramePr>
            <p:nvPr/>
          </p:nvGraphicFramePr>
          <p:xfrm>
            <a:off x="6318250" y="2228849"/>
            <a:ext cx="195291" cy="214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5" name="Equation" r:id="rId6" imgW="126835" imgH="139518" progId="Equation.DSMT4">
                    <p:embed/>
                  </p:oleObj>
                </mc:Choice>
                <mc:Fallback>
                  <p:oleObj name="Equation" r:id="rId6" imgW="126835" imgH="139518" progId="Equation.DSMT4">
                    <p:embed/>
                    <p:pic>
                      <p:nvPicPr>
                        <p:cNvPr id="0" name="Picture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8250" y="2228849"/>
                          <a:ext cx="195291" cy="214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8"/>
            <p:cNvGraphicFramePr>
              <a:graphicFrameLocks noChangeAspect="1"/>
            </p:cNvGraphicFramePr>
            <p:nvPr/>
          </p:nvGraphicFramePr>
          <p:xfrm>
            <a:off x="6432550" y="2667000"/>
            <a:ext cx="19526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6" name="Equation" r:id="rId8" imgW="126725" imgH="177415" progId="Equation.DSMT4">
                    <p:embed/>
                  </p:oleObj>
                </mc:Choice>
                <mc:Fallback>
                  <p:oleObj name="Equation" r:id="rId8" imgW="126725" imgH="177415" progId="Equation.DSMT4">
                    <p:embed/>
                    <p:pic>
                      <p:nvPicPr>
                        <p:cNvPr id="0" name="Picture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32550" y="2667000"/>
                          <a:ext cx="195263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8"/>
            <p:cNvGraphicFramePr>
              <a:graphicFrameLocks noChangeAspect="1"/>
            </p:cNvGraphicFramePr>
            <p:nvPr/>
          </p:nvGraphicFramePr>
          <p:xfrm>
            <a:off x="5784850" y="2609850"/>
            <a:ext cx="176213" cy="214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7" name="Equation" r:id="rId10" imgW="114201" imgH="139579" progId="Equation.DSMT4">
                    <p:embed/>
                  </p:oleObj>
                </mc:Choice>
                <mc:Fallback>
                  <p:oleObj name="Equation" r:id="rId10" imgW="114201" imgH="139579" progId="Equation.DSMT4">
                    <p:embed/>
                    <p:pic>
                      <p:nvPicPr>
                        <p:cNvPr id="0" name="Picture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84850" y="2609850"/>
                          <a:ext cx="176213" cy="214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2628900" y="66675"/>
            <a:ext cx="4070350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 Skin Depth (cont.)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D95446-C397-5DFA-3D72-D5FEE5E50B30}"/>
              </a:ext>
            </a:extLst>
          </p:cNvPr>
          <p:cNvSpPr txBox="1"/>
          <p:nvPr/>
        </p:nvSpPr>
        <p:spPr>
          <a:xfrm>
            <a:off x="923307" y="5188069"/>
            <a:ext cx="7481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(outer surface of inner conductor and inner surface of outer conductor)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lide Number Placeholder 9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2209407" y="5171963"/>
            <a:ext cx="4828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fields are </a:t>
            </a:r>
            <a:r>
              <a:rPr lang="en-US" sz="2000" u="sng" dirty="0">
                <a:solidFill>
                  <a:srgbClr val="0000FF"/>
                </a:solidFill>
              </a:rPr>
              <a:t>confined</a:t>
            </a:r>
            <a:r>
              <a:rPr lang="en-US" sz="2000" dirty="0">
                <a:solidFill>
                  <a:srgbClr val="0000FF"/>
                </a:solidFill>
              </a:rPr>
              <a:t> inside the coax if </a:t>
            </a:r>
          </a:p>
        </p:txBody>
      </p:sp>
      <p:graphicFrame>
        <p:nvGraphicFramePr>
          <p:cNvPr id="686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770936"/>
              </p:ext>
            </p:extLst>
          </p:nvPr>
        </p:nvGraphicFramePr>
        <p:xfrm>
          <a:off x="3997325" y="5770563"/>
          <a:ext cx="8048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4" imgW="419040" imgH="177480" progId="Equation.DSMT4">
                  <p:embed/>
                </p:oleObj>
              </mc:Choice>
              <mc:Fallback>
                <p:oleObj name="Equation" r:id="rId4" imgW="419040" imgH="177480" progId="Equation.DSMT4">
                  <p:embed/>
                  <p:pic>
                    <p:nvPicPr>
                      <p:cNvPr id="686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25" y="5770563"/>
                        <a:ext cx="8048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TextBox 118"/>
          <p:cNvSpPr txBox="1">
            <a:spLocks noChangeArrowheads="1"/>
          </p:cNvSpPr>
          <p:nvPr/>
        </p:nvSpPr>
        <p:spPr bwMode="auto">
          <a:xfrm>
            <a:off x="3897246" y="965261"/>
            <a:ext cx="9380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Coax</a:t>
            </a: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2628900" y="66675"/>
            <a:ext cx="4070350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 Skin Depth (cont.)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3363120" y="1686037"/>
            <a:ext cx="2074862" cy="2074863"/>
            <a:chOff x="296863" y="1860550"/>
            <a:chExt cx="2074862" cy="2074863"/>
          </a:xfrm>
        </p:grpSpPr>
        <p:grpSp>
          <p:nvGrpSpPr>
            <p:cNvPr id="48" name="Group 187"/>
            <p:cNvGrpSpPr>
              <a:grpSpLocks/>
            </p:cNvGrpSpPr>
            <p:nvPr/>
          </p:nvGrpSpPr>
          <p:grpSpPr bwMode="auto">
            <a:xfrm>
              <a:off x="296863" y="1860550"/>
              <a:ext cx="2074862" cy="2074863"/>
              <a:chOff x="6374781" y="4044180"/>
              <a:chExt cx="2074127" cy="2074127"/>
            </a:xfrm>
          </p:grpSpPr>
          <p:sp>
            <p:nvSpPr>
              <p:cNvPr id="58" name="Oval 205"/>
              <p:cNvSpPr>
                <a:spLocks noChangeArrowheads="1"/>
              </p:cNvSpPr>
              <p:nvPr/>
            </p:nvSpPr>
            <p:spPr bwMode="auto">
              <a:xfrm>
                <a:off x="6374781" y="4044180"/>
                <a:ext cx="2074127" cy="2074127"/>
              </a:xfrm>
              <a:prstGeom prst="ellipse">
                <a:avLst/>
              </a:prstGeom>
              <a:solidFill>
                <a:srgbClr val="FF9933"/>
              </a:solidFill>
              <a:ln w="12700" algn="ctr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>
                <a:off x="6638213" y="4323481"/>
                <a:ext cx="1547264" cy="1545677"/>
              </a:xfrm>
              <a:prstGeom prst="ellipse">
                <a:avLst/>
              </a:prstGeom>
              <a:solidFill>
                <a:schemeClr val="tx1">
                  <a:lumMod val="85000"/>
                </a:schemeClr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207"/>
              <p:cNvSpPr>
                <a:spLocks noChangeArrowheads="1"/>
              </p:cNvSpPr>
              <p:nvPr/>
            </p:nvSpPr>
            <p:spPr bwMode="auto">
              <a:xfrm>
                <a:off x="7136781" y="4780160"/>
                <a:ext cx="583588" cy="583588"/>
              </a:xfrm>
              <a:prstGeom prst="ellipse">
                <a:avLst/>
              </a:prstGeom>
              <a:solidFill>
                <a:srgbClr val="FF9900"/>
              </a:solidFill>
              <a:ln w="12700" algn="ctr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50" name="Straight Arrow Connector 198"/>
            <p:cNvCxnSpPr>
              <a:cxnSpLocks noChangeShapeType="1"/>
              <a:endCxn id="60" idx="5"/>
            </p:cNvCxnSpPr>
            <p:nvPr/>
          </p:nvCxnSpPr>
          <p:spPr bwMode="auto">
            <a:xfrm>
              <a:off x="1368878" y="2899682"/>
              <a:ext cx="188555" cy="195409"/>
            </a:xfrm>
            <a:prstGeom prst="straightConnector1">
              <a:avLst/>
            </a:prstGeom>
            <a:noFill/>
            <a:ln w="12700" algn="ctr">
              <a:solidFill>
                <a:schemeClr val="bg2"/>
              </a:solidFill>
              <a:round/>
              <a:headEnd/>
              <a:tailEnd type="triangle" w="med" len="med"/>
            </a:ln>
          </p:spPr>
        </p:cxnSp>
        <p:cxnSp>
          <p:nvCxnSpPr>
            <p:cNvPr id="51" name="Straight Arrow Connector 199"/>
            <p:cNvCxnSpPr>
              <a:cxnSpLocks noChangeShapeType="1"/>
            </p:cNvCxnSpPr>
            <p:nvPr/>
          </p:nvCxnSpPr>
          <p:spPr bwMode="auto">
            <a:xfrm>
              <a:off x="1360327" y="2896252"/>
              <a:ext cx="155509" cy="759987"/>
            </a:xfrm>
            <a:prstGeom prst="straightConnector1">
              <a:avLst/>
            </a:prstGeom>
            <a:noFill/>
            <a:ln w="12700" algn="ctr">
              <a:solidFill>
                <a:schemeClr val="bg2"/>
              </a:solidFill>
              <a:round/>
              <a:headEnd/>
              <a:tailEnd type="triangle" w="med" len="med"/>
            </a:ln>
          </p:spPr>
        </p:cxnSp>
        <p:cxnSp>
          <p:nvCxnSpPr>
            <p:cNvPr id="52" name="Straight Arrow Connector 202"/>
            <p:cNvCxnSpPr>
              <a:cxnSpLocks noChangeShapeType="1"/>
            </p:cNvCxnSpPr>
            <p:nvPr/>
          </p:nvCxnSpPr>
          <p:spPr bwMode="auto">
            <a:xfrm rot="5400000">
              <a:off x="652845" y="3121991"/>
              <a:ext cx="923870" cy="479675"/>
            </a:xfrm>
            <a:prstGeom prst="straightConnector1">
              <a:avLst/>
            </a:prstGeom>
            <a:noFill/>
            <a:ln w="12700" algn="ctr">
              <a:solidFill>
                <a:schemeClr val="bg2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53" name="Object 8"/>
            <p:cNvGraphicFramePr>
              <a:graphicFrameLocks noChangeAspect="1"/>
            </p:cNvGraphicFramePr>
            <p:nvPr/>
          </p:nvGraphicFramePr>
          <p:xfrm>
            <a:off x="1671638" y="2832100"/>
            <a:ext cx="317500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5" name="Equation" r:id="rId6" imgW="165028" imgH="228501" progId="Equation.DSMT4">
                    <p:embed/>
                  </p:oleObj>
                </mc:Choice>
                <mc:Fallback>
                  <p:oleObj name="Equation" r:id="rId6" imgW="165028" imgH="228501" progId="Equation.DSMT4">
                    <p:embed/>
                    <p:pic>
                      <p:nvPicPr>
                        <p:cNvPr id="53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1638" y="2832100"/>
                          <a:ext cx="317500" cy="439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ct 8"/>
            <p:cNvGraphicFramePr>
              <a:graphicFrameLocks noChangeAspect="1"/>
            </p:cNvGraphicFramePr>
            <p:nvPr/>
          </p:nvGraphicFramePr>
          <p:xfrm>
            <a:off x="1384300" y="2743199"/>
            <a:ext cx="195291" cy="214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6" name="Equation" r:id="rId8" imgW="126835" imgH="139518" progId="Equation.DSMT4">
                    <p:embed/>
                  </p:oleObj>
                </mc:Choice>
                <mc:Fallback>
                  <p:oleObj name="Equation" r:id="rId8" imgW="126835" imgH="139518" progId="Equation.DSMT4">
                    <p:embed/>
                    <p:pic>
                      <p:nvPicPr>
                        <p:cNvPr id="5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4300" y="2743199"/>
                          <a:ext cx="195291" cy="214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8"/>
            <p:cNvGraphicFramePr>
              <a:graphicFrameLocks noChangeAspect="1"/>
            </p:cNvGraphicFramePr>
            <p:nvPr/>
          </p:nvGraphicFramePr>
          <p:xfrm>
            <a:off x="1517650" y="3248025"/>
            <a:ext cx="19526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7" name="Equation" r:id="rId10" imgW="126725" imgH="177415" progId="Equation.DSMT4">
                    <p:embed/>
                  </p:oleObj>
                </mc:Choice>
                <mc:Fallback>
                  <p:oleObj name="Equation" r:id="rId10" imgW="126725" imgH="177415" progId="Equation.DSMT4">
                    <p:embed/>
                    <p:pic>
                      <p:nvPicPr>
                        <p:cNvPr id="55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7650" y="3248025"/>
                          <a:ext cx="195263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8"/>
            <p:cNvGraphicFramePr>
              <a:graphicFrameLocks noChangeAspect="1"/>
            </p:cNvGraphicFramePr>
            <p:nvPr/>
          </p:nvGraphicFramePr>
          <p:xfrm>
            <a:off x="850900" y="3133725"/>
            <a:ext cx="176213" cy="214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8" name="Equation" r:id="rId12" imgW="114201" imgH="139579" progId="Equation.DSMT4">
                    <p:embed/>
                  </p:oleObj>
                </mc:Choice>
                <mc:Fallback>
                  <p:oleObj name="Equation" r:id="rId12" imgW="114201" imgH="139579" progId="Equation.DSMT4">
                    <p:embed/>
                    <p:pic>
                      <p:nvPicPr>
                        <p:cNvPr id="56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0900" y="3133725"/>
                          <a:ext cx="176213" cy="214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2" name="Group 61"/>
          <p:cNvGrpSpPr/>
          <p:nvPr/>
        </p:nvGrpSpPr>
        <p:grpSpPr>
          <a:xfrm>
            <a:off x="4974920" y="3028818"/>
            <a:ext cx="634512" cy="339969"/>
            <a:chOff x="8052288" y="5146431"/>
            <a:chExt cx="634512" cy="339969"/>
          </a:xfrm>
        </p:grpSpPr>
        <p:cxnSp>
          <p:nvCxnSpPr>
            <p:cNvPr id="63" name="Straight Arrow Connector 116"/>
            <p:cNvCxnSpPr>
              <a:cxnSpLocks noChangeShapeType="1"/>
            </p:cNvCxnSpPr>
            <p:nvPr/>
          </p:nvCxnSpPr>
          <p:spPr bwMode="auto">
            <a:xfrm>
              <a:off x="8150225" y="5280818"/>
              <a:ext cx="193675" cy="119857"/>
            </a:xfrm>
            <a:prstGeom prst="straightConnector1">
              <a:avLst/>
            </a:prstGeom>
            <a:noFill/>
            <a:ln w="28575" algn="ctr">
              <a:solidFill>
                <a:srgbClr val="FF3399"/>
              </a:solidFill>
              <a:round/>
              <a:headEnd/>
              <a:tailEnd type="triangle" w="med" len="med"/>
            </a:ln>
          </p:spPr>
        </p:cxnSp>
        <p:cxnSp>
          <p:nvCxnSpPr>
            <p:cNvPr id="64" name="Straight Connector 101"/>
            <p:cNvCxnSpPr>
              <a:cxnSpLocks noChangeShapeType="1"/>
            </p:cNvCxnSpPr>
            <p:nvPr/>
          </p:nvCxnSpPr>
          <p:spPr bwMode="auto">
            <a:xfrm flipH="1">
              <a:off x="8052288" y="5146431"/>
              <a:ext cx="224204" cy="339969"/>
            </a:xfrm>
            <a:prstGeom prst="line">
              <a:avLst/>
            </a:prstGeom>
            <a:noFill/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65" name="Straight Connector 101"/>
            <p:cNvCxnSpPr>
              <a:cxnSpLocks noChangeShapeType="1"/>
            </p:cNvCxnSpPr>
            <p:nvPr/>
          </p:nvCxnSpPr>
          <p:spPr bwMode="auto">
            <a:xfrm flipH="1">
              <a:off x="8129954" y="5238750"/>
              <a:ext cx="133348" cy="200025"/>
            </a:xfrm>
            <a:prstGeom prst="line">
              <a:avLst/>
            </a:prstGeom>
            <a:noFill/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66" name="Straight Connector 111"/>
            <p:cNvCxnSpPr>
              <a:cxnSpLocks noChangeShapeType="1"/>
            </p:cNvCxnSpPr>
            <p:nvPr/>
          </p:nvCxnSpPr>
          <p:spPr bwMode="auto">
            <a:xfrm flipH="1">
              <a:off x="8197762" y="5298830"/>
              <a:ext cx="72869" cy="111054"/>
            </a:xfrm>
            <a:prstGeom prst="line">
              <a:avLst/>
            </a:prstGeom>
            <a:noFill/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</p:cxnSp>
        <p:graphicFrame>
          <p:nvGraphicFramePr>
            <p:cNvPr id="67" name="Object 10"/>
            <p:cNvGraphicFramePr>
              <a:graphicFrameLocks noChangeAspect="1"/>
            </p:cNvGraphicFramePr>
            <p:nvPr/>
          </p:nvGraphicFramePr>
          <p:xfrm>
            <a:off x="8472693" y="5218944"/>
            <a:ext cx="214107" cy="233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9" name="Equation" r:id="rId14" imgW="152268" imgH="164957" progId="Equation.DSMT4">
                    <p:embed/>
                  </p:oleObj>
                </mc:Choice>
                <mc:Fallback>
                  <p:oleObj name="Equation" r:id="rId14" imgW="152268" imgH="164957" progId="Equation.DSMT4">
                    <p:embed/>
                    <p:pic>
                      <p:nvPicPr>
                        <p:cNvPr id="67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72693" y="5218944"/>
                          <a:ext cx="214107" cy="233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0" name="TextBox 121"/>
          <p:cNvSpPr txBox="1">
            <a:spLocks noChangeArrowheads="1"/>
          </p:cNvSpPr>
          <p:nvPr/>
        </p:nvSpPr>
        <p:spPr bwMode="auto">
          <a:xfrm>
            <a:off x="2557737" y="4105327"/>
            <a:ext cx="3943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Penetration into outer conductor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2E690EB-4C5D-7036-2969-249266275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874120"/>
              </p:ext>
            </p:extLst>
          </p:nvPr>
        </p:nvGraphicFramePr>
        <p:xfrm>
          <a:off x="5266532" y="1655871"/>
          <a:ext cx="919162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16" imgW="520560" imgH="177480" progId="Equation.DSMT4">
                  <p:embed/>
                </p:oleObj>
              </mc:Choice>
              <mc:Fallback>
                <p:oleObj name="Equation" r:id="rId16" imgW="520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266532" y="1655871"/>
                        <a:ext cx="919162" cy="312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EBAF26B-13F2-8599-0078-738023E09799}"/>
              </a:ext>
            </a:extLst>
          </p:cNvPr>
          <p:cNvCxnSpPr>
            <a:stCxn id="59" idx="7"/>
            <a:endCxn id="58" idx="7"/>
          </p:cNvCxnSpPr>
          <p:nvPr/>
        </p:nvCxnSpPr>
        <p:spPr bwMode="auto">
          <a:xfrm flipV="1">
            <a:off x="4947785" y="1989894"/>
            <a:ext cx="186340" cy="201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42718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AutoShape 45"/>
          <p:cNvSpPr>
            <a:spLocks noChangeArrowheads="1"/>
          </p:cNvSpPr>
          <p:nvPr/>
        </p:nvSpPr>
        <p:spPr bwMode="auto">
          <a:xfrm>
            <a:off x="4162425" y="2308225"/>
            <a:ext cx="1000125" cy="266700"/>
          </a:xfrm>
          <a:prstGeom prst="rightArrow">
            <a:avLst>
              <a:gd name="adj1" fmla="val 50000"/>
              <a:gd name="adj2" fmla="val 9857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36"/>
          <p:cNvSpPr>
            <a:spLocks noChangeShapeType="1"/>
          </p:cNvSpPr>
          <p:nvPr/>
        </p:nvSpPr>
        <p:spPr bwMode="auto">
          <a:xfrm flipV="1">
            <a:off x="6651625" y="2095500"/>
            <a:ext cx="0" cy="909638"/>
          </a:xfrm>
          <a:prstGeom prst="line">
            <a:avLst/>
          </a:prstGeom>
          <a:noFill/>
          <a:ln w="38100">
            <a:noFill/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67" name="Text Box 70"/>
          <p:cNvSpPr txBox="1">
            <a:spLocks noChangeArrowheads="1"/>
          </p:cNvSpPr>
          <p:nvPr/>
        </p:nvSpPr>
        <p:spPr bwMode="auto">
          <a:xfrm>
            <a:off x="3173413" y="2879725"/>
            <a:ext cx="31321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Equivalent surface current</a:t>
            </a:r>
          </a:p>
        </p:txBody>
      </p:sp>
      <p:grpSp>
        <p:nvGrpSpPr>
          <p:cNvPr id="6168" name="Group 83"/>
          <p:cNvGrpSpPr>
            <a:grpSpLocks/>
          </p:cNvGrpSpPr>
          <p:nvPr/>
        </p:nvGrpSpPr>
        <p:grpSpPr bwMode="auto">
          <a:xfrm>
            <a:off x="6577013" y="1150938"/>
            <a:ext cx="1703387" cy="2743200"/>
            <a:chOff x="4143" y="655"/>
            <a:chExt cx="1073" cy="1728"/>
          </a:xfrm>
        </p:grpSpPr>
        <p:sp>
          <p:nvSpPr>
            <p:cNvPr id="6185" name="Rectangle 33"/>
            <p:cNvSpPr>
              <a:spLocks noChangeArrowheads="1"/>
            </p:cNvSpPr>
            <p:nvPr/>
          </p:nvSpPr>
          <p:spPr bwMode="auto">
            <a:xfrm>
              <a:off x="4171" y="655"/>
              <a:ext cx="1045" cy="1728"/>
            </a:xfrm>
            <a:prstGeom prst="rect">
              <a:avLst/>
            </a:prstGeom>
            <a:solidFill>
              <a:srgbClr val="CC990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48" name="Object 4"/>
            <p:cNvGraphicFramePr>
              <a:graphicFrameLocks noChangeAspect="1"/>
            </p:cNvGraphicFramePr>
            <p:nvPr/>
          </p:nvGraphicFramePr>
          <p:xfrm>
            <a:off x="4614" y="1031"/>
            <a:ext cx="192" cy="1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0" name="Equation" r:id="rId4" imgW="152334" imgH="139639" progId="Equation.DSMT4">
                    <p:embed/>
                  </p:oleObj>
                </mc:Choice>
                <mc:Fallback>
                  <p:oleObj name="Equation" r:id="rId4" imgW="152334" imgH="139639" progId="Equation.DSMT4">
                    <p:embed/>
                    <p:pic>
                      <p:nvPicPr>
                        <p:cNvPr id="0" name="Picture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4" y="1031"/>
                          <a:ext cx="192" cy="1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9" name="Object 5"/>
            <p:cNvGraphicFramePr>
              <a:graphicFrameLocks noChangeAspect="1"/>
            </p:cNvGraphicFramePr>
            <p:nvPr/>
          </p:nvGraphicFramePr>
          <p:xfrm>
            <a:off x="4302" y="1371"/>
            <a:ext cx="378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1" name="Equation" r:id="rId6" imgW="215806" imgH="228501" progId="Equation.DSMT4">
                    <p:embed/>
                  </p:oleObj>
                </mc:Choice>
                <mc:Fallback>
                  <p:oleObj name="Equation" r:id="rId6" imgW="215806" imgH="228501" progId="Equation.DSMT4">
                    <p:embed/>
                    <p:pic>
                      <p:nvPicPr>
                        <p:cNvPr id="0" name="Picture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2" y="1371"/>
                          <a:ext cx="378" cy="3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86" name="AutoShape 82"/>
            <p:cNvSpPr>
              <a:spLocks noChangeArrowheads="1"/>
            </p:cNvSpPr>
            <p:nvPr/>
          </p:nvSpPr>
          <p:spPr bwMode="auto">
            <a:xfrm>
              <a:off x="4143" y="1184"/>
              <a:ext cx="56" cy="718"/>
            </a:xfrm>
            <a:prstGeom prst="upArrow">
              <a:avLst>
                <a:gd name="adj1" fmla="val 50000"/>
                <a:gd name="adj2" fmla="val 320536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2343150" y="108860"/>
            <a:ext cx="4125913" cy="519113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FFFF00"/>
                </a:solidFill>
              </a:rPr>
              <a:t> Surface Impedance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D4A9EC7-25BD-4982-9F7D-66B6C10D14E9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091747" y="396649"/>
            <a:ext cx="2676070" cy="3478439"/>
            <a:chOff x="1091747" y="396649"/>
            <a:chExt cx="2676070" cy="3478439"/>
          </a:xfrm>
        </p:grpSpPr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198563" y="1131888"/>
              <a:ext cx="1658937" cy="2743200"/>
            </a:xfrm>
            <a:prstGeom prst="rect">
              <a:avLst/>
            </a:prstGeom>
            <a:solidFill>
              <a:srgbClr val="CC990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Line 27"/>
            <p:cNvSpPr>
              <a:spLocks noChangeShapeType="1"/>
            </p:cNvSpPr>
            <p:nvPr/>
          </p:nvSpPr>
          <p:spPr bwMode="auto">
            <a:xfrm flipV="1">
              <a:off x="1525588" y="2101850"/>
              <a:ext cx="0" cy="90963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9" name="Line 28"/>
            <p:cNvSpPr>
              <a:spLocks noChangeShapeType="1"/>
            </p:cNvSpPr>
            <p:nvPr/>
          </p:nvSpPr>
          <p:spPr bwMode="auto">
            <a:xfrm flipH="1">
              <a:off x="1687513" y="2235200"/>
              <a:ext cx="0" cy="65246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triangle" w="med" len="med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0" name="Line 29"/>
            <p:cNvSpPr>
              <a:spLocks noChangeShapeType="1"/>
            </p:cNvSpPr>
            <p:nvPr/>
          </p:nvSpPr>
          <p:spPr bwMode="auto">
            <a:xfrm flipV="1">
              <a:off x="1863725" y="2373313"/>
              <a:ext cx="0" cy="4191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1" name="Line 30"/>
            <p:cNvSpPr>
              <a:spLocks noChangeShapeType="1"/>
            </p:cNvSpPr>
            <p:nvPr/>
          </p:nvSpPr>
          <p:spPr bwMode="auto">
            <a:xfrm>
              <a:off x="2020888" y="2435225"/>
              <a:ext cx="0" cy="30003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triangle" w="med" len="med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2" name="Line 31"/>
            <p:cNvSpPr>
              <a:spLocks noChangeShapeType="1"/>
            </p:cNvSpPr>
            <p:nvPr/>
          </p:nvSpPr>
          <p:spPr bwMode="auto">
            <a:xfrm flipV="1">
              <a:off x="2168525" y="2497138"/>
              <a:ext cx="0" cy="16668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46" name="Object 2"/>
            <p:cNvGraphicFramePr>
              <a:graphicFrameLocks noChangeAspect="1"/>
            </p:cNvGraphicFramePr>
            <p:nvPr/>
          </p:nvGraphicFramePr>
          <p:xfrm>
            <a:off x="1762125" y="1638300"/>
            <a:ext cx="314325" cy="219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2" name="Equation" r:id="rId8" imgW="152334" imgH="139639" progId="Equation.DSMT4">
                    <p:embed/>
                  </p:oleObj>
                </mc:Choice>
                <mc:Fallback>
                  <p:oleObj name="Equation" r:id="rId8" imgW="152334" imgH="139639" progId="Equation.DSMT4">
                    <p:embed/>
                    <p:pic>
                      <p:nvPicPr>
                        <p:cNvPr id="0" name="Picture 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2125" y="1638300"/>
                          <a:ext cx="314325" cy="219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7" name="Object 3"/>
            <p:cNvGraphicFramePr>
              <a:graphicFrameLocks noChangeAspect="1"/>
            </p:cNvGraphicFramePr>
            <p:nvPr/>
          </p:nvGraphicFramePr>
          <p:xfrm>
            <a:off x="1600200" y="3236913"/>
            <a:ext cx="779463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3" name="Equation" r:id="rId9" imgW="381000" imgH="228600" progId="Equation.DSMT4">
                    <p:embed/>
                  </p:oleObj>
                </mc:Choice>
                <mc:Fallback>
                  <p:oleObj name="Equation" r:id="rId9" imgW="381000" imgH="228600" progId="Equation.DSMT4">
                    <p:embed/>
                    <p:pic>
                      <p:nvPicPr>
                        <p:cNvPr id="0" name="Picture 1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3236913"/>
                          <a:ext cx="779463" cy="447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3" name="Line 61"/>
            <p:cNvSpPr>
              <a:spLocks noChangeShapeType="1"/>
            </p:cNvSpPr>
            <p:nvPr/>
          </p:nvSpPr>
          <p:spPr bwMode="auto">
            <a:xfrm flipV="1">
              <a:off x="1200025" y="733425"/>
              <a:ext cx="0" cy="4111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5" name="Line 63"/>
            <p:cNvSpPr>
              <a:spLocks noChangeShapeType="1"/>
            </p:cNvSpPr>
            <p:nvPr/>
          </p:nvSpPr>
          <p:spPr bwMode="auto">
            <a:xfrm>
              <a:off x="2901950" y="2482850"/>
              <a:ext cx="54133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" name="Object 2"/>
            <p:cNvGraphicFramePr>
              <a:graphicFrameLocks noChangeAspect="1"/>
            </p:cNvGraphicFramePr>
            <p:nvPr/>
          </p:nvGraphicFramePr>
          <p:xfrm>
            <a:off x="3532867" y="2387374"/>
            <a:ext cx="234950" cy="200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4" name="Equation" r:id="rId11" imgW="114102" imgH="126780" progId="Equation.DSMT4">
                    <p:embed/>
                  </p:oleObj>
                </mc:Choice>
                <mc:Fallback>
                  <p:oleObj name="Equation" r:id="rId11" imgW="114102" imgH="126780" progId="Equation.DSMT4">
                    <p:embed/>
                    <p:pic>
                      <p:nvPicPr>
                        <p:cNvPr id="0" name="Picture 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2867" y="2387374"/>
                          <a:ext cx="234950" cy="200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/>
          </p:nvGraphicFramePr>
          <p:xfrm>
            <a:off x="1091747" y="396649"/>
            <a:ext cx="260350" cy="220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5" name="Equation" r:id="rId13" imgW="126835" imgH="139518" progId="Equation.DSMT4">
                    <p:embed/>
                  </p:oleObj>
                </mc:Choice>
                <mc:Fallback>
                  <p:oleObj name="Equation" r:id="rId13" imgW="126835" imgH="139518" progId="Equation.DSMT4">
                    <p:embed/>
                    <p:pic>
                      <p:nvPicPr>
                        <p:cNvPr id="0" name="Picture 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1747" y="396649"/>
                          <a:ext cx="260350" cy="220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0" name="Group 49"/>
          <p:cNvGrpSpPr/>
          <p:nvPr/>
        </p:nvGrpSpPr>
        <p:grpSpPr>
          <a:xfrm>
            <a:off x="1738313" y="4457021"/>
            <a:ext cx="6569755" cy="1694542"/>
            <a:chOff x="1738313" y="4457021"/>
            <a:chExt cx="6569755" cy="1694542"/>
          </a:xfrm>
        </p:grpSpPr>
        <p:sp>
          <p:nvSpPr>
            <p:cNvPr id="6171" name="AutoShape 49"/>
            <p:cNvSpPr>
              <a:spLocks noChangeArrowheads="1"/>
            </p:cNvSpPr>
            <p:nvPr/>
          </p:nvSpPr>
          <p:spPr bwMode="auto">
            <a:xfrm>
              <a:off x="1738313" y="4554538"/>
              <a:ext cx="5692775" cy="1597025"/>
            </a:xfrm>
            <a:prstGeom prst="cube">
              <a:avLst>
                <a:gd name="adj" fmla="val 52486"/>
              </a:avLst>
            </a:prstGeom>
            <a:solidFill>
              <a:srgbClr val="CC99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Line 52"/>
            <p:cNvSpPr>
              <a:spLocks noChangeShapeType="1"/>
            </p:cNvSpPr>
            <p:nvPr/>
          </p:nvSpPr>
          <p:spPr bwMode="auto">
            <a:xfrm flipH="1">
              <a:off x="2890838" y="4695826"/>
              <a:ext cx="371475" cy="50006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3" name="Line 53"/>
            <p:cNvSpPr>
              <a:spLocks noChangeShapeType="1"/>
            </p:cNvSpPr>
            <p:nvPr/>
          </p:nvSpPr>
          <p:spPr bwMode="auto">
            <a:xfrm>
              <a:off x="2890838" y="5200651"/>
              <a:ext cx="0" cy="55721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4" name="Line 54"/>
            <p:cNvSpPr>
              <a:spLocks noChangeShapeType="1"/>
            </p:cNvSpPr>
            <p:nvPr/>
          </p:nvSpPr>
          <p:spPr bwMode="auto">
            <a:xfrm>
              <a:off x="3262313" y="4714876"/>
              <a:ext cx="0" cy="5715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5" name="Line 55"/>
            <p:cNvSpPr>
              <a:spLocks noChangeShapeType="1"/>
            </p:cNvSpPr>
            <p:nvPr/>
          </p:nvSpPr>
          <p:spPr bwMode="auto">
            <a:xfrm>
              <a:off x="3133726" y="4957763"/>
              <a:ext cx="576263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6" name="Line 56"/>
            <p:cNvSpPr>
              <a:spLocks noChangeShapeType="1"/>
            </p:cNvSpPr>
            <p:nvPr/>
          </p:nvSpPr>
          <p:spPr bwMode="auto">
            <a:xfrm flipH="1" flipV="1">
              <a:off x="3138488" y="5124451"/>
              <a:ext cx="309563" cy="158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triangl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7" name="Line 57"/>
            <p:cNvSpPr>
              <a:spLocks noChangeShapeType="1"/>
            </p:cNvSpPr>
            <p:nvPr/>
          </p:nvSpPr>
          <p:spPr bwMode="auto">
            <a:xfrm flipV="1">
              <a:off x="3148013" y="5291138"/>
              <a:ext cx="18097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50" name="Object 6"/>
            <p:cNvGraphicFramePr>
              <a:graphicFrameLocks noChangeAspect="1"/>
            </p:cNvGraphicFramePr>
            <p:nvPr/>
          </p:nvGraphicFramePr>
          <p:xfrm>
            <a:off x="3716338" y="4773613"/>
            <a:ext cx="471487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6" name="Equation" r:id="rId15" imgW="190500" imgH="228600" progId="Equation.DSMT4">
                    <p:embed/>
                  </p:oleObj>
                </mc:Choice>
                <mc:Fallback>
                  <p:oleObj name="Equation" r:id="rId15" imgW="190500" imgH="228600" progId="Equation.DSMT4">
                    <p:embed/>
                    <p:pic>
                      <p:nvPicPr>
                        <p:cNvPr id="0" name="Picture 1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6338" y="4773613"/>
                          <a:ext cx="471487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1" name="Object 7"/>
            <p:cNvGraphicFramePr>
              <a:graphicFrameLocks noChangeAspect="1"/>
            </p:cNvGraphicFramePr>
            <p:nvPr/>
          </p:nvGraphicFramePr>
          <p:xfrm>
            <a:off x="2643188" y="4797426"/>
            <a:ext cx="350838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7" name="Equation" r:id="rId17" imgW="215713" imgH="203024" progId="Equation.DSMT4">
                    <p:embed/>
                  </p:oleObj>
                </mc:Choice>
                <mc:Fallback>
                  <p:oleObj name="Equation" r:id="rId17" imgW="215713" imgH="203024" progId="Equation.DSMT4">
                    <p:embed/>
                    <p:pic>
                      <p:nvPicPr>
                        <p:cNvPr id="0" name="Picture 1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3188" y="4797426"/>
                          <a:ext cx="350838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2" name="Object 8"/>
            <p:cNvGraphicFramePr>
              <a:graphicFrameLocks noChangeAspect="1"/>
            </p:cNvGraphicFramePr>
            <p:nvPr/>
          </p:nvGraphicFramePr>
          <p:xfrm>
            <a:off x="2938463" y="5164138"/>
            <a:ext cx="227013" cy="220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8" name="Equation" r:id="rId19" imgW="139579" imgH="177646" progId="Equation.DSMT4">
                    <p:embed/>
                  </p:oleObj>
                </mc:Choice>
                <mc:Fallback>
                  <p:oleObj name="Equation" r:id="rId19" imgW="139579" imgH="177646" progId="Equation.DSMT4">
                    <p:embed/>
                    <p:pic>
                      <p:nvPicPr>
                        <p:cNvPr id="0" name="Picture 1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38463" y="5164138"/>
                          <a:ext cx="227013" cy="220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8" name="Line 66"/>
            <p:cNvSpPr>
              <a:spLocks noChangeShapeType="1"/>
            </p:cNvSpPr>
            <p:nvPr/>
          </p:nvSpPr>
          <p:spPr bwMode="auto">
            <a:xfrm flipH="1">
              <a:off x="2886076" y="5219701"/>
              <a:ext cx="371475" cy="50006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9" name="Line 67"/>
            <p:cNvSpPr>
              <a:spLocks noChangeShapeType="1"/>
            </p:cNvSpPr>
            <p:nvPr/>
          </p:nvSpPr>
          <p:spPr bwMode="auto">
            <a:xfrm>
              <a:off x="4200526" y="5408613"/>
              <a:ext cx="0" cy="3587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81" name="Line 71"/>
            <p:cNvSpPr>
              <a:spLocks noChangeShapeType="1"/>
            </p:cNvSpPr>
            <p:nvPr/>
          </p:nvSpPr>
          <p:spPr bwMode="auto">
            <a:xfrm flipH="1">
              <a:off x="5080001" y="4751388"/>
              <a:ext cx="371475" cy="50006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53" name="Object 9"/>
            <p:cNvGraphicFramePr>
              <a:graphicFrameLocks noChangeAspect="1"/>
            </p:cNvGraphicFramePr>
            <p:nvPr/>
          </p:nvGraphicFramePr>
          <p:xfrm>
            <a:off x="6049963" y="4783138"/>
            <a:ext cx="533400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9" name="Equation" r:id="rId21" imgW="215806" imgH="228501" progId="Equation.DSMT4">
                    <p:embed/>
                  </p:oleObj>
                </mc:Choice>
                <mc:Fallback>
                  <p:oleObj name="Equation" r:id="rId21" imgW="215806" imgH="228501" progId="Equation.DSMT4">
                    <p:embed/>
                    <p:pic>
                      <p:nvPicPr>
                        <p:cNvPr id="0" name="Picture 1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49963" y="4783138"/>
                          <a:ext cx="533400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82" name="Line 73"/>
            <p:cNvSpPr>
              <a:spLocks noChangeShapeType="1"/>
            </p:cNvSpPr>
            <p:nvPr/>
          </p:nvSpPr>
          <p:spPr bwMode="auto">
            <a:xfrm>
              <a:off x="5325638" y="5018204"/>
              <a:ext cx="576263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83" name="Line 86"/>
            <p:cNvSpPr>
              <a:spLocks noChangeShapeType="1"/>
            </p:cNvSpPr>
            <p:nvPr/>
          </p:nvSpPr>
          <p:spPr bwMode="auto">
            <a:xfrm>
              <a:off x="7448550" y="4556888"/>
              <a:ext cx="465138" cy="1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54" name="Object 10"/>
            <p:cNvGraphicFramePr>
              <a:graphicFrameLocks noChangeAspect="1"/>
            </p:cNvGraphicFramePr>
            <p:nvPr/>
          </p:nvGraphicFramePr>
          <p:xfrm>
            <a:off x="4791655" y="4827161"/>
            <a:ext cx="350837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0" name="Equation" r:id="rId23" imgW="215713" imgH="203024" progId="Equation.DSMT4">
                    <p:embed/>
                  </p:oleObj>
                </mc:Choice>
                <mc:Fallback>
                  <p:oleObj name="Equation" r:id="rId23" imgW="215713" imgH="203024" progId="Equation.DSMT4">
                    <p:embed/>
                    <p:pic>
                      <p:nvPicPr>
                        <p:cNvPr id="0" name="Picture 1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1655" y="4827161"/>
                          <a:ext cx="350837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47"/>
            <p:cNvGraphicFramePr>
              <a:graphicFrameLocks noChangeAspect="1"/>
            </p:cNvGraphicFramePr>
            <p:nvPr/>
          </p:nvGraphicFramePr>
          <p:xfrm>
            <a:off x="8047718" y="4457021"/>
            <a:ext cx="260350" cy="220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1" name="Equation" r:id="rId24" imgW="126835" imgH="139518" progId="Equation.DSMT4">
                    <p:embed/>
                  </p:oleObj>
                </mc:Choice>
                <mc:Fallback>
                  <p:oleObj name="Equation" r:id="rId24" imgW="126835" imgH="139518" progId="Equation.DSMT4">
                    <p:embed/>
                    <p:pic>
                      <p:nvPicPr>
                        <p:cNvPr id="0" name="Picture 1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47718" y="4457021"/>
                          <a:ext cx="260350" cy="220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2"/>
            <p:cNvGraphicFramePr>
              <a:graphicFrameLocks noChangeAspect="1"/>
            </p:cNvGraphicFramePr>
            <p:nvPr/>
          </p:nvGraphicFramePr>
          <p:xfrm>
            <a:off x="4109811" y="5827259"/>
            <a:ext cx="234950" cy="200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2" name="Equation" r:id="rId25" imgW="114102" imgH="126780" progId="Equation.DSMT4">
                    <p:embed/>
                  </p:oleObj>
                </mc:Choice>
                <mc:Fallback>
                  <p:oleObj name="Equation" r:id="rId25" imgW="114102" imgH="126780" progId="Equation.DSMT4">
                    <p:embed/>
                    <p:pic>
                      <p:nvPicPr>
                        <p:cNvPr id="0" name="Picture 1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9811" y="5827259"/>
                          <a:ext cx="234950" cy="200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TextBox 3"/>
          <p:cNvSpPr txBox="1"/>
          <p:nvPr/>
        </p:nvSpPr>
        <p:spPr>
          <a:xfrm>
            <a:off x="3635568" y="1244906"/>
            <a:ext cx="2104221" cy="73866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The 3D volume current is collapsed into a 2D surface current.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11160</TotalTime>
  <Words>932</Words>
  <Application>Microsoft Office PowerPoint</Application>
  <PresentationFormat>On-screen Show (4:3)</PresentationFormat>
  <Paragraphs>262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Symbol</vt:lpstr>
      <vt:lpstr>Times New Roman</vt:lpstr>
      <vt:lpstr>Wingdings</vt:lpstr>
      <vt:lpstr>Default Design</vt:lpstr>
      <vt:lpstr>Soaring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Engineering Computing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ramanzan</dc:creator>
  <cp:lastModifiedBy>Jackson, David R</cp:lastModifiedBy>
  <cp:revision>1247</cp:revision>
  <dcterms:created xsi:type="dcterms:W3CDTF">2006-03-03T17:51:21Z</dcterms:created>
  <dcterms:modified xsi:type="dcterms:W3CDTF">2023-10-25T00:37:51Z</dcterms:modified>
</cp:coreProperties>
</file>