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51"/>
  </p:notesMasterIdLst>
  <p:handoutMasterIdLst>
    <p:handoutMasterId r:id="rId52"/>
  </p:handoutMasterIdLst>
  <p:sldIdLst>
    <p:sldId id="268" r:id="rId3"/>
    <p:sldId id="328" r:id="rId4"/>
    <p:sldId id="330" r:id="rId5"/>
    <p:sldId id="331" r:id="rId6"/>
    <p:sldId id="356" r:id="rId7"/>
    <p:sldId id="332" r:id="rId8"/>
    <p:sldId id="377" r:id="rId9"/>
    <p:sldId id="333" r:id="rId10"/>
    <p:sldId id="334" r:id="rId11"/>
    <p:sldId id="335" r:id="rId12"/>
    <p:sldId id="336" r:id="rId13"/>
    <p:sldId id="361" r:id="rId14"/>
    <p:sldId id="362" r:id="rId15"/>
    <p:sldId id="355" r:id="rId16"/>
    <p:sldId id="357" r:id="rId17"/>
    <p:sldId id="360" r:id="rId18"/>
    <p:sldId id="370" r:id="rId19"/>
    <p:sldId id="374" r:id="rId20"/>
    <p:sldId id="358" r:id="rId21"/>
    <p:sldId id="373" r:id="rId22"/>
    <p:sldId id="371" r:id="rId23"/>
    <p:sldId id="359" r:id="rId24"/>
    <p:sldId id="372" r:id="rId25"/>
    <p:sldId id="339" r:id="rId26"/>
    <p:sldId id="340" r:id="rId27"/>
    <p:sldId id="346" r:id="rId28"/>
    <p:sldId id="367" r:id="rId29"/>
    <p:sldId id="366" r:id="rId30"/>
    <p:sldId id="347" r:id="rId31"/>
    <p:sldId id="368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63" r:id="rId40"/>
    <p:sldId id="364" r:id="rId41"/>
    <p:sldId id="376" r:id="rId42"/>
    <p:sldId id="365" r:id="rId43"/>
    <p:sldId id="369" r:id="rId44"/>
    <p:sldId id="375" r:id="rId45"/>
    <p:sldId id="341" r:id="rId46"/>
    <p:sldId id="342" r:id="rId47"/>
    <p:sldId id="343" r:id="rId48"/>
    <p:sldId id="344" r:id="rId49"/>
    <p:sldId id="345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33FF"/>
    <a:srgbClr val="FFFF99"/>
    <a:srgbClr val="FFCCFF"/>
    <a:srgbClr val="CCFFFF"/>
    <a:srgbClr val="0000FF"/>
    <a:srgbClr val="FFFF00"/>
    <a:srgbClr val="FF99FF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52886" autoAdjust="0"/>
  </p:normalViewPr>
  <p:slideViewPr>
    <p:cSldViewPr snapToGrid="0">
      <p:cViewPr>
        <p:scale>
          <a:sx n="100" d="100"/>
          <a:sy n="100" d="100"/>
        </p:scale>
        <p:origin x="261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1"/>
    </p:cViewPr>
  </p:sorterViewPr>
  <p:notesViewPr>
    <p:cSldViewPr snapToGrid="0">
      <p:cViewPr varScale="1">
        <p:scale>
          <a:sx n="56" d="100"/>
          <a:sy n="56" d="100"/>
        </p:scale>
        <p:origin x="-1709" y="-10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0.wmf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4.wmf"/><Relationship Id="rId4" Type="http://schemas.openxmlformats.org/officeDocument/2006/relationships/image" Target="../media/image64.wmf"/><Relationship Id="rId9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4.wmf"/><Relationship Id="rId1" Type="http://schemas.openxmlformats.org/officeDocument/2006/relationships/image" Target="../media/image80.wmf"/><Relationship Id="rId4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6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24.wmf"/><Relationship Id="rId5" Type="http://schemas.openxmlformats.org/officeDocument/2006/relationships/image" Target="../media/image85.wmf"/><Relationship Id="rId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90.wmf"/><Relationship Id="rId7" Type="http://schemas.openxmlformats.org/officeDocument/2006/relationships/image" Target="../media/image100.wmf"/><Relationship Id="rId2" Type="http://schemas.openxmlformats.org/officeDocument/2006/relationships/image" Target="../media/image89.wmf"/><Relationship Id="rId1" Type="http://schemas.openxmlformats.org/officeDocument/2006/relationships/image" Target="../media/image97.wmf"/><Relationship Id="rId6" Type="http://schemas.openxmlformats.org/officeDocument/2006/relationships/image" Target="../media/image99.wmf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image" Target="../media/image81.wmf"/><Relationship Id="rId4" Type="http://schemas.openxmlformats.org/officeDocument/2006/relationships/image" Target="../media/image91.wmf"/><Relationship Id="rId9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90.wmf"/><Relationship Id="rId7" Type="http://schemas.openxmlformats.org/officeDocument/2006/relationships/image" Target="../media/image91.wmf"/><Relationship Id="rId2" Type="http://schemas.openxmlformats.org/officeDocument/2006/relationships/image" Target="../media/image89.wmf"/><Relationship Id="rId1" Type="http://schemas.openxmlformats.org/officeDocument/2006/relationships/image" Target="../media/image102.wmf"/><Relationship Id="rId6" Type="http://schemas.openxmlformats.org/officeDocument/2006/relationships/image" Target="../media/image105.wmf"/><Relationship Id="rId11" Type="http://schemas.openxmlformats.org/officeDocument/2006/relationships/image" Target="../media/image106.wmf"/><Relationship Id="rId5" Type="http://schemas.openxmlformats.org/officeDocument/2006/relationships/image" Target="../media/image104.wmf"/><Relationship Id="rId10" Type="http://schemas.openxmlformats.org/officeDocument/2006/relationships/image" Target="../media/image81.wmf"/><Relationship Id="rId4" Type="http://schemas.openxmlformats.org/officeDocument/2006/relationships/image" Target="../media/image103.wmf"/><Relationship Id="rId9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4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89.wmf"/><Relationship Id="rId1" Type="http://schemas.openxmlformats.org/officeDocument/2006/relationships/image" Target="../media/image107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4.wmf"/><Relationship Id="rId7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16.wmf"/><Relationship Id="rId6" Type="http://schemas.openxmlformats.org/officeDocument/2006/relationships/image" Target="../media/image117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8.wmf"/><Relationship Id="rId2" Type="http://schemas.openxmlformats.org/officeDocument/2006/relationships/image" Target="../media/image4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5" Type="http://schemas.openxmlformats.org/officeDocument/2006/relationships/image" Target="../media/image117.wmf"/><Relationship Id="rId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1.wmf"/><Relationship Id="rId7" Type="http://schemas.openxmlformats.org/officeDocument/2006/relationships/image" Target="../media/image124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4.wmf"/><Relationship Id="rId9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4.wmf"/><Relationship Id="rId7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134.wmf"/><Relationship Id="rId6" Type="http://schemas.openxmlformats.org/officeDocument/2006/relationships/image" Target="../media/image117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38.wmf"/><Relationship Id="rId7" Type="http://schemas.openxmlformats.org/officeDocument/2006/relationships/image" Target="../media/image117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43.wmf"/><Relationship Id="rId7" Type="http://schemas.openxmlformats.org/officeDocument/2006/relationships/image" Target="../media/image140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39.wmf"/><Relationship Id="rId5" Type="http://schemas.openxmlformats.org/officeDocument/2006/relationships/image" Target="../media/image4.wmf"/><Relationship Id="rId4" Type="http://schemas.openxmlformats.org/officeDocument/2006/relationships/image" Target="../media/image144.wmf"/><Relationship Id="rId9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51.png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7" Type="http://schemas.openxmlformats.org/officeDocument/2006/relationships/image" Target="../media/image156.wmf"/><Relationship Id="rId2" Type="http://schemas.openxmlformats.org/officeDocument/2006/relationships/image" Target="../media/image152.wmf"/><Relationship Id="rId1" Type="http://schemas.openxmlformats.org/officeDocument/2006/relationships/image" Target="../media/image145.wmf"/><Relationship Id="rId6" Type="http://schemas.openxmlformats.org/officeDocument/2006/relationships/image" Target="../media/image155.wmf"/><Relationship Id="rId5" Type="http://schemas.openxmlformats.org/officeDocument/2006/relationships/image" Target="../media/image4.wmf"/><Relationship Id="rId4" Type="http://schemas.openxmlformats.org/officeDocument/2006/relationships/image" Target="../media/image15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56.wmf"/><Relationship Id="rId2" Type="http://schemas.openxmlformats.org/officeDocument/2006/relationships/image" Target="../media/image144.wmf"/><Relationship Id="rId1" Type="http://schemas.openxmlformats.org/officeDocument/2006/relationships/image" Target="../media/image159.wmf"/><Relationship Id="rId6" Type="http://schemas.openxmlformats.org/officeDocument/2006/relationships/image" Target="../media/image155.wmf"/><Relationship Id="rId5" Type="http://schemas.openxmlformats.org/officeDocument/2006/relationships/image" Target="../media/image4.wmf"/><Relationship Id="rId4" Type="http://schemas.openxmlformats.org/officeDocument/2006/relationships/image" Target="../media/image15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6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172.wmf"/><Relationship Id="rId6" Type="http://schemas.openxmlformats.org/officeDocument/2006/relationships/image" Target="../media/image173.wmf"/><Relationship Id="rId5" Type="http://schemas.openxmlformats.org/officeDocument/2006/relationships/image" Target="../media/image81.wmf"/><Relationship Id="rId4" Type="http://schemas.openxmlformats.org/officeDocument/2006/relationships/image" Target="../media/image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4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4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e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8.wmf"/><Relationship Id="rId7" Type="http://schemas.openxmlformats.org/officeDocument/2006/relationships/image" Target="../media/image49.wmf"/><Relationship Id="rId2" Type="http://schemas.openxmlformats.org/officeDocument/2006/relationships/image" Target="../media/image24.wmf"/><Relationship Id="rId1" Type="http://schemas.openxmlformats.org/officeDocument/2006/relationships/image" Target="../media/image47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52.wmf"/><Relationship Id="rId4" Type="http://schemas.openxmlformats.org/officeDocument/2006/relationships/image" Target="../media/image4.wmf"/><Relationship Id="rId9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C13F2A6-62D0-4DEB-9332-734249C6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C102353-0748-423C-ACCD-A23D04B2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3E6C1-9DA6-46B1-B573-AA1CF552CD2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21F70-50C9-405A-B189-FF83504A6B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21F70-50C9-405A-B189-FF83504A6B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21F70-50C9-405A-B189-FF83504A6B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3F0C775-CB6F-4627-AC2B-1FF33625A509}" type="slidenum">
              <a:rPr lang="en-US" sz="1300"/>
              <a:pPr algn="r" defTabSz="966788"/>
              <a:t>14</a:t>
            </a:fld>
            <a:endParaRPr 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CC0610C-FF18-40BB-8567-7C9ACDEDE77C}" type="slidenum">
              <a:rPr lang="en-US" sz="1300"/>
              <a:pPr algn="r" defTabSz="966788"/>
              <a:t>15</a:t>
            </a:fld>
            <a:endParaRPr 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82AD8CF5-C800-4E50-9490-9ACCA9AEB03D}" type="slidenum">
              <a:rPr lang="en-US" sz="1300"/>
              <a:pPr algn="r" defTabSz="966788"/>
              <a:t>16</a:t>
            </a:fld>
            <a:endParaRPr 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82AD8CF5-C800-4E50-9490-9ACCA9AEB03D}" type="slidenum">
              <a:rPr lang="en-US" sz="1300"/>
              <a:pPr algn="r" defTabSz="966788"/>
              <a:t>17</a:t>
            </a:fld>
            <a:endParaRPr 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82AD8CF5-C800-4E50-9490-9ACCA9AEB03D}" type="slidenum">
              <a:rPr lang="en-US" sz="1300"/>
              <a:pPr algn="r" defTabSz="966788"/>
              <a:t>18</a:t>
            </a:fld>
            <a:endParaRPr 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1CCD0C5-695A-4C05-A3D7-A80E68B97D0E}" type="slidenum">
              <a:rPr lang="en-US" sz="1300"/>
              <a:pPr algn="r" defTabSz="966788"/>
              <a:t>19</a:t>
            </a:fld>
            <a:endParaRPr 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1CCD0C5-695A-4C05-A3D7-A80E68B97D0E}" type="slidenum">
              <a:rPr lang="en-US" sz="1300"/>
              <a:pPr algn="r" defTabSz="966788"/>
              <a:t>20</a:t>
            </a:fld>
            <a:endParaRPr 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1CCD0C5-695A-4C05-A3D7-A80E68B97D0E}" type="slidenum">
              <a:rPr lang="en-US" sz="1300"/>
              <a:pPr algn="r" defTabSz="966788"/>
              <a:t>21</a:t>
            </a:fld>
            <a:endParaRPr 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A7E36755-E2A4-4604-88DC-A4210E5EC25D}" type="slidenum">
              <a:rPr lang="en-US" sz="1300"/>
              <a:pPr algn="r" defTabSz="966788"/>
              <a:t>22</a:t>
            </a:fld>
            <a:endParaRPr 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A7E36755-E2A4-4604-88DC-A4210E5EC25D}" type="slidenum">
              <a:rPr lang="en-US" sz="1300"/>
              <a:pPr algn="r" defTabSz="966788"/>
              <a:t>23</a:t>
            </a:fld>
            <a:endParaRPr 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C4CFB-9C2C-4085-B406-C009C7B9777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3AECF-18C8-4354-8E61-0D0FA262A8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76927-7809-4533-AE12-5752047DC1F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76927-7809-4533-AE12-5752047DC1F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76927-7809-4533-AE12-5752047DC1F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12F19-C4CC-4352-A649-8B23E596A39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8221-F535-423A-BF80-6D538D5AFD5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12F19-C4CC-4352-A649-8B23E596A39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529D1-D983-4B58-9F68-E52613A65C0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5599C-DD44-486E-A0EA-AF0439DFE55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F2CD1-4BCF-4646-8FFC-D2CED3ADECF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D32A4-5886-4F63-BE0A-11C543061B8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D27C6-CDC3-4E9A-BAEB-CEB2046C51A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9F176-A4E1-4C8B-BB1E-74B0F92BCFE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FBF6E-CF7D-4AE3-98F1-1C68C0901A1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A8BEB-B043-4265-984B-C93B2DF8C72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F4DE-1776-448D-8972-FEFDF215820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88E8-A701-461B-8A66-AACF7C29612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848D-5D4C-41CC-9120-98B87E37438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D0D90-3F84-4F5A-A2DC-3212FB2EC9D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C61A4DB-B79D-478A-856E-70542E3A101A}" type="slidenum">
              <a:rPr lang="en-US" sz="1300"/>
              <a:pPr algn="r" defTabSz="966788"/>
              <a:t>5</a:t>
            </a:fld>
            <a:endParaRPr 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A1F77-A07E-4030-A925-69EBAD2049F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A1F77-A07E-4030-A925-69EBAD2049F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75EC8-D49A-4DD5-9FDC-4C20279D3AE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B043B-8E6D-4062-8AE6-728141026F6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48CC4B0-CCB9-4069-8ECC-78313514F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.wmf"/><Relationship Id="rId5" Type="http://schemas.openxmlformats.org/officeDocument/2006/relationships/image" Target="../media/image47.wmf"/><Relationship Id="rId15" Type="http://schemas.openxmlformats.org/officeDocument/2006/relationships/image" Target="../media/image45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6.bin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73.bin"/><Relationship Id="rId19" Type="http://schemas.openxmlformats.org/officeDocument/2006/relationships/oleObject" Target="../embeddings/oleObject78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5.bin"/><Relationship Id="rId22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6.wmf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4.wmf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1.wmf"/><Relationship Id="rId5" Type="http://schemas.openxmlformats.org/officeDocument/2006/relationships/image" Target="../media/image83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9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7.bin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103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93.wmf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90.wmf"/><Relationship Id="rId24" Type="http://schemas.openxmlformats.org/officeDocument/2006/relationships/oleObject" Target="../embeddings/oleObject106.bin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96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4.bin"/><Relationship Id="rId27" Type="http://schemas.openxmlformats.org/officeDocument/2006/relationships/oleObject" Target="../embeddings/oleObject10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4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00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97.wmf"/><Relationship Id="rId15" Type="http://schemas.openxmlformats.org/officeDocument/2006/relationships/image" Target="../media/image99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27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4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91.wmf"/><Relationship Id="rId25" Type="http://schemas.openxmlformats.org/officeDocument/2006/relationships/image" Target="../media/image10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26.bin"/><Relationship Id="rId20" Type="http://schemas.openxmlformats.org/officeDocument/2006/relationships/oleObject" Target="../embeddings/oleObject12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130.bin"/><Relationship Id="rId5" Type="http://schemas.openxmlformats.org/officeDocument/2006/relationships/image" Target="../media/image102.wmf"/><Relationship Id="rId15" Type="http://schemas.openxmlformats.org/officeDocument/2006/relationships/image" Target="../media/image105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123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25.bin"/><Relationship Id="rId22" Type="http://schemas.openxmlformats.org/officeDocument/2006/relationships/oleObject" Target="../embeddings/oleObject1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09.wmf"/><Relationship Id="rId5" Type="http://schemas.openxmlformats.org/officeDocument/2006/relationships/image" Target="../media/image107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3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1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08.wmf"/><Relationship Id="rId5" Type="http://schemas.openxmlformats.org/officeDocument/2006/relationships/image" Target="../media/image116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17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57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09.wmf"/><Relationship Id="rId5" Type="http://schemas.openxmlformats.org/officeDocument/2006/relationships/image" Target="../media/image107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5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65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26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4.bin"/><Relationship Id="rId20" Type="http://schemas.openxmlformats.org/officeDocument/2006/relationships/oleObject" Target="../embeddings/oleObject16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4.wmf"/><Relationship Id="rId5" Type="http://schemas.openxmlformats.org/officeDocument/2006/relationships/image" Target="../media/image119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61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6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2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32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4.wmf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7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83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82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08.wmf"/><Relationship Id="rId5" Type="http://schemas.openxmlformats.org/officeDocument/2006/relationships/image" Target="../media/image134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8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9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90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4.wmf"/><Relationship Id="rId5" Type="http://schemas.openxmlformats.org/officeDocument/2006/relationships/image" Target="../media/image136.wmf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18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199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111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117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9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49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51.png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07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20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image" Target="../media/image4.wmf"/><Relationship Id="rId18" Type="http://schemas.openxmlformats.org/officeDocument/2006/relationships/image" Target="../media/image157.jpe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212.bin"/><Relationship Id="rId17" Type="http://schemas.openxmlformats.org/officeDocument/2006/relationships/image" Target="../media/image15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1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154.wmf"/><Relationship Id="rId5" Type="http://schemas.openxmlformats.org/officeDocument/2006/relationships/image" Target="../media/image145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211.bin"/><Relationship Id="rId19" Type="http://schemas.openxmlformats.org/officeDocument/2006/relationships/image" Target="../media/image158.png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21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19.bin"/><Relationship Id="rId17" Type="http://schemas.openxmlformats.org/officeDocument/2006/relationships/image" Target="../media/image15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21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154.wmf"/><Relationship Id="rId5" Type="http://schemas.openxmlformats.org/officeDocument/2006/relationships/image" Target="../media/image159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22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165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22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164.wmf"/><Relationship Id="rId5" Type="http://schemas.openxmlformats.org/officeDocument/2006/relationships/image" Target="../media/image167.wmf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16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3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23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2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4.wmf"/><Relationship Id="rId5" Type="http://schemas.openxmlformats.org/officeDocument/2006/relationships/image" Target="../media/image172.wmf"/><Relationship Id="rId15" Type="http://schemas.openxmlformats.org/officeDocument/2006/relationships/image" Target="../media/image173.wmf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2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0" Type="http://schemas.openxmlformats.org/officeDocument/2006/relationships/oleObject" Target="../embeddings/oleObject243.bin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17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5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0.wmf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4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.wmf"/><Relationship Id="rId5" Type="http://schemas.openxmlformats.org/officeDocument/2006/relationships/image" Target="../media/image4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15458" y="2548617"/>
            <a:ext cx="8518525" cy="182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17</a:t>
            </a:r>
          </a:p>
          <a:p>
            <a:pPr algn="ctr"/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Polarization of Plane </a:t>
            </a:r>
            <a:r>
              <a:rPr 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Waves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87" y="4685324"/>
            <a:ext cx="3387270" cy="193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92053" y="182354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</a:t>
            </a:r>
            <a:r>
              <a:rPr lang="en-US" sz="3600" b="1" dirty="0" smtClean="0">
                <a:solidFill>
                  <a:srgbClr val="0000FF"/>
                </a:solidFill>
              </a:rPr>
              <a:t>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 smtClean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Fall </a:t>
            </a:r>
            <a:r>
              <a:rPr lang="en-US" sz="2400" dirty="0" smtClean="0"/>
              <a:t>2023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54915" y="5658443"/>
          <a:ext cx="39211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4" imgW="1790700" imgH="419100" progId="Equation.DSMT4">
                  <p:embed/>
                </p:oleObj>
              </mc:Choice>
              <mc:Fallback>
                <p:oleObj name="Equation" r:id="rId4" imgW="1790700" imgH="4191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915" y="5658443"/>
                        <a:ext cx="392112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Text Box 26"/>
          <p:cNvSpPr txBox="1">
            <a:spLocks noChangeArrowheads="1"/>
          </p:cNvSpPr>
          <p:nvPr/>
        </p:nvSpPr>
        <p:spPr bwMode="auto">
          <a:xfrm>
            <a:off x="337911" y="1613353"/>
            <a:ext cx="25903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IEEE convention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aphicFrame>
        <p:nvGraphicFramePr>
          <p:cNvPr id="6172" name="Object 2"/>
          <p:cNvGraphicFramePr>
            <a:graphicFrameLocks noChangeAspect="1"/>
          </p:cNvGraphicFramePr>
          <p:nvPr/>
        </p:nvGraphicFramePr>
        <p:xfrm>
          <a:off x="6611485" y="937986"/>
          <a:ext cx="20208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6" imgW="1155700" imgH="508000" progId="Equation.DSMT4">
                  <p:embed/>
                </p:oleObj>
              </mc:Choice>
              <mc:Fallback>
                <p:oleObj name="Equation" r:id="rId6" imgW="1155700" imgH="5080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485" y="937986"/>
                        <a:ext cx="202088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638300" y="1825409"/>
            <a:ext cx="5431290" cy="3384996"/>
            <a:chOff x="1638300" y="1302895"/>
            <a:chExt cx="5431290" cy="3384996"/>
          </a:xfrm>
        </p:grpSpPr>
        <p:sp>
          <p:nvSpPr>
            <p:cNvPr id="6158" name="Arc 15"/>
            <p:cNvSpPr>
              <a:spLocks/>
            </p:cNvSpPr>
            <p:nvPr/>
          </p:nvSpPr>
          <p:spPr bwMode="auto">
            <a:xfrm>
              <a:off x="2895600" y="2876780"/>
              <a:ext cx="1141412" cy="1181101"/>
            </a:xfrm>
            <a:custGeom>
              <a:avLst/>
              <a:gdLst>
                <a:gd name="T0" fmla="*/ 325725 w 21600"/>
                <a:gd name="T1" fmla="*/ 1181100 h 22773"/>
                <a:gd name="T2" fmla="*/ 74245 w 21600"/>
                <a:gd name="T3" fmla="*/ 0 h 22773"/>
                <a:gd name="T4" fmla="*/ 1141413 w 21600"/>
                <a:gd name="T5" fmla="*/ 397434 h 227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73"/>
                <a:gd name="T11" fmla="*/ 21600 w 21600"/>
                <a:gd name="T12" fmla="*/ 22773 h 227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73" fill="none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</a:path>
                <a:path w="21600" h="22773" stroke="0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  <a:lnTo>
                    <a:pt x="21600" y="766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Arc 16"/>
            <p:cNvSpPr>
              <a:spLocks/>
            </p:cNvSpPr>
            <p:nvPr/>
          </p:nvSpPr>
          <p:spPr bwMode="auto">
            <a:xfrm>
              <a:off x="4737781" y="2620511"/>
              <a:ext cx="1141412" cy="1308101"/>
            </a:xfrm>
            <a:custGeom>
              <a:avLst/>
              <a:gdLst>
                <a:gd name="T0" fmla="*/ 920316 w 21600"/>
                <a:gd name="T1" fmla="*/ 0 h 25239"/>
                <a:gd name="T2" fmla="*/ 932259 w 21600"/>
                <a:gd name="T3" fmla="*/ 1308100 h 25239"/>
                <a:gd name="T4" fmla="*/ 0 w 21600"/>
                <a:gd name="T5" fmla="*/ 662161 h 252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9"/>
                <a:gd name="T11" fmla="*/ 21600 w 21600"/>
                <a:gd name="T12" fmla="*/ 25239 h 25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9" fill="none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</a:path>
                <a:path w="21600" h="25239" stroke="0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  <a:lnTo>
                    <a:pt x="0" y="12776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7"/>
            <p:cNvSpPr>
              <a:spLocks noChangeShapeType="1"/>
            </p:cNvSpPr>
            <p:nvPr/>
          </p:nvSpPr>
          <p:spPr bwMode="auto">
            <a:xfrm>
              <a:off x="3145972" y="3984172"/>
              <a:ext cx="166460" cy="1898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Line 18"/>
            <p:cNvSpPr>
              <a:spLocks noChangeShapeType="1"/>
            </p:cNvSpPr>
            <p:nvPr/>
          </p:nvSpPr>
          <p:spPr bwMode="auto">
            <a:xfrm flipH="1">
              <a:off x="5601378" y="3864429"/>
              <a:ext cx="113621" cy="1868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Text Box 21"/>
            <p:cNvSpPr txBox="1">
              <a:spLocks noChangeArrowheads="1"/>
            </p:cNvSpPr>
            <p:nvPr/>
          </p:nvSpPr>
          <p:spPr bwMode="auto">
            <a:xfrm>
              <a:off x="1898877" y="4291016"/>
              <a:ext cx="1143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sym typeface="Symbol" pitchFamily="18" charset="2"/>
                </a:rPr>
                <a:t>RHCP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5" name="Text Box 22"/>
            <p:cNvSpPr txBox="1">
              <a:spLocks noChangeArrowheads="1"/>
            </p:cNvSpPr>
            <p:nvPr/>
          </p:nvSpPr>
          <p:spPr bwMode="auto">
            <a:xfrm>
              <a:off x="6121853" y="3549426"/>
              <a:ext cx="947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sym typeface="Symbol" pitchFamily="18" charset="2"/>
                </a:rPr>
                <a:t>LHCP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2745012" y="3298839"/>
              <a:ext cx="352266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V="1">
              <a:off x="4407125" y="1678001"/>
              <a:ext cx="0" cy="29622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4407125" y="2525726"/>
              <a:ext cx="833438" cy="7778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426980" y="2048792"/>
            <a:ext cx="6191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" name="Equation" r:id="rId8" imgW="304536" imgH="203024" progId="Equation.DSMT4">
                    <p:embed/>
                  </p:oleObj>
                </mc:Choice>
                <mc:Fallback>
                  <p:oleObj name="Equation" r:id="rId8" imgW="304536" imgH="203024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980" y="2048792"/>
                          <a:ext cx="61912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3294287" y="2181238"/>
              <a:ext cx="2232026" cy="2219326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>
              <a:off x="4689700" y="3041664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6403295" y="3174557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295" y="3174557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4303711" y="1302895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3711" y="1302895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4694916" y="2521415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916" y="2521415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899480" y="2831874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" name="Equation" r:id="rId16" imgW="304536" imgH="253780" progId="Equation.DSMT4">
                    <p:embed/>
                  </p:oleObj>
                </mc:Choice>
                <mc:Fallback>
                  <p:oleObj name="Equation" r:id="rId16" imgW="304536" imgH="25378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480" y="2831874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8" name="Object 4"/>
            <p:cNvGraphicFramePr>
              <a:graphicFrameLocks noChangeAspect="1"/>
            </p:cNvGraphicFramePr>
            <p:nvPr/>
          </p:nvGraphicFramePr>
          <p:xfrm>
            <a:off x="6057447" y="2677886"/>
            <a:ext cx="1008028" cy="350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8" name="Equation" r:id="rId18" imgW="583947" imgH="203112" progId="Equation.DSMT4">
                    <p:embed/>
                  </p:oleObj>
                </mc:Choice>
                <mc:Fallback>
                  <p:oleObj name="Equation" r:id="rId18" imgW="583947" imgH="203112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447" y="2677886"/>
                          <a:ext cx="1008028" cy="350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9" name="Object 4"/>
            <p:cNvGraphicFramePr>
              <a:graphicFrameLocks noChangeAspect="1"/>
            </p:cNvGraphicFramePr>
            <p:nvPr/>
          </p:nvGraphicFramePr>
          <p:xfrm>
            <a:off x="1638300" y="3549650"/>
            <a:ext cx="11620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9" name="Equation" r:id="rId20" imgW="672808" imgH="203112" progId="Equation.DSMT4">
                    <p:embed/>
                  </p:oleObj>
                </mc:Choice>
                <mc:Fallback>
                  <p:oleObj name="Equation" r:id="rId20" imgW="672808" imgH="203112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8300" y="3549650"/>
                          <a:ext cx="1162050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80" name="Object 4"/>
          <p:cNvGraphicFramePr>
            <a:graphicFrameLocks noChangeAspect="1"/>
          </p:cNvGraphicFramePr>
          <p:nvPr/>
        </p:nvGraphicFramePr>
        <p:xfrm>
          <a:off x="3608098" y="919828"/>
          <a:ext cx="1715180" cy="50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22" imgW="685800" imgH="203200" progId="Equation.DSMT4">
                  <p:embed/>
                </p:oleObj>
              </mc:Choice>
              <mc:Fallback>
                <p:oleObj name="Equation" r:id="rId22" imgW="685800" imgH="2032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098" y="919828"/>
                        <a:ext cx="1715180" cy="508799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237027" y="4749421"/>
            <a:ext cx="2616630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mechanical angular velocity is the same as the electrical radian frequency </a:t>
            </a:r>
            <a:r>
              <a:rPr lang="en-US" sz="1400" i="1" dirty="0" smtClean="0">
                <a:solidFill>
                  <a:schemeClr val="bg2"/>
                </a:solidFill>
                <a:sym typeface="Symbol"/>
              </a:rPr>
              <a:t>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485" y="2100942"/>
            <a:ext cx="2841171" cy="107721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Your thumb is in the direction of propagation, and the fingers are in the direction of the rotation in time.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36"/>
          <p:cNvSpPr txBox="1">
            <a:spLocks noChangeArrowheads="1"/>
          </p:cNvSpPr>
          <p:nvPr/>
        </p:nvSpPr>
        <p:spPr bwMode="auto">
          <a:xfrm>
            <a:off x="780300" y="5553302"/>
            <a:ext cx="7802137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There is opposite </a:t>
            </a:r>
            <a:r>
              <a:rPr lang="en-US" sz="2000" dirty="0">
                <a:solidFill>
                  <a:schemeClr val="bg2"/>
                </a:solidFill>
              </a:rPr>
              <a:t>rotation in space and </a:t>
            </a:r>
            <a:r>
              <a:rPr lang="en-US" sz="2000" dirty="0" smtClean="0">
                <a:solidFill>
                  <a:schemeClr val="bg2"/>
                </a:solidFill>
              </a:rPr>
              <a:t>time, due to the minus sign.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1999" y="1676398"/>
            <a:ext cx="6167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Examine how the field varies in </a:t>
            </a:r>
            <a:r>
              <a:rPr lang="en-US" sz="2000" u="sng" dirty="0" smtClean="0">
                <a:solidFill>
                  <a:schemeClr val="bg1"/>
                </a:solidFill>
              </a:rPr>
              <a:t>both</a:t>
            </a:r>
            <a:r>
              <a:rPr lang="en-US" sz="2000" dirty="0" smtClean="0">
                <a:solidFill>
                  <a:schemeClr val="bg1"/>
                </a:solidFill>
              </a:rPr>
              <a:t> space and time: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65514" y="957943"/>
            <a:ext cx="542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Rotation in space vs. rotation in time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05038" y="2449513"/>
          <a:ext cx="31670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4" imgW="1562100" imgH="279400" progId="Equation.DSMT4">
                  <p:embed/>
                </p:oleObj>
              </mc:Choice>
              <mc:Fallback>
                <p:oleObj name="Equation" r:id="rId4" imgW="1562100" imgH="279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449513"/>
                        <a:ext cx="31670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96938" y="4054475"/>
          <a:ext cx="5867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6" imgW="2895600" imgH="254000" progId="Equation.DSMT4">
                  <p:embed/>
                </p:oleObj>
              </mc:Choice>
              <mc:Fallback>
                <p:oleObj name="Equation" r:id="rId6" imgW="2895600" imgH="254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054475"/>
                        <a:ext cx="58674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Down Arrow 46"/>
          <p:cNvSpPr/>
          <p:nvPr/>
        </p:nvSpPr>
        <p:spPr bwMode="auto">
          <a:xfrm>
            <a:off x="3929729" y="3265714"/>
            <a:ext cx="293915" cy="42454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9670" y="2492828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Phasor domain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77732" y="4093028"/>
            <a:ext cx="165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Time domain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3429001" y="4550229"/>
            <a:ext cx="359228" cy="794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268686" y="4550229"/>
            <a:ext cx="337457" cy="8055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36"/>
          <p:cNvSpPr txBox="1">
            <a:spLocks noChangeArrowheads="1"/>
          </p:cNvSpPr>
          <p:nvPr/>
        </p:nvSpPr>
        <p:spPr bwMode="auto">
          <a:xfrm>
            <a:off x="4463143" y="1928360"/>
            <a:ext cx="3755571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Notice that the rotation in </a:t>
            </a:r>
            <a:r>
              <a:rPr lang="en-US" u="sng" dirty="0" smtClean="0">
                <a:solidFill>
                  <a:srgbClr val="0000FF"/>
                </a:solidFill>
              </a:rPr>
              <a:t>space</a:t>
            </a:r>
            <a:r>
              <a:rPr lang="en-US" dirty="0" smtClean="0">
                <a:solidFill>
                  <a:srgbClr val="0000FF"/>
                </a:solidFill>
              </a:rPr>
              <a:t> matches the left hand!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03581" y="1028782"/>
            <a:ext cx="8790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snapshot of the electric field vector, showing the vector at different points.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79957" y="2460398"/>
            <a:ext cx="7009947" cy="3692525"/>
            <a:chOff x="1012614" y="2307998"/>
            <a:chExt cx="7009947" cy="3692525"/>
          </a:xfrm>
        </p:grpSpPr>
        <p:sp>
          <p:nvSpPr>
            <p:cNvPr id="7173" name="Text Box 34"/>
            <p:cNvSpPr txBox="1">
              <a:spLocks noChangeArrowheads="1"/>
            </p:cNvSpPr>
            <p:nvPr/>
          </p:nvSpPr>
          <p:spPr bwMode="auto">
            <a:xfrm>
              <a:off x="7077998" y="4295775"/>
              <a:ext cx="9445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sym typeface="Symbol" pitchFamily="18" charset="2"/>
                </a:rPr>
                <a:t>RHCP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93" name="Line 18"/>
            <p:cNvSpPr>
              <a:spLocks noChangeShapeType="1"/>
            </p:cNvSpPr>
            <p:nvPr/>
          </p:nvSpPr>
          <p:spPr bwMode="auto">
            <a:xfrm>
              <a:off x="6273589" y="5404571"/>
              <a:ext cx="352425" cy="171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0" name="AutoShape 20"/>
            <p:cNvSpPr>
              <a:spLocks noChangeArrowheads="1"/>
            </p:cNvSpPr>
            <p:nvPr/>
          </p:nvSpPr>
          <p:spPr bwMode="auto">
            <a:xfrm rot="20911918">
              <a:off x="1231689" y="2307998"/>
              <a:ext cx="1816100" cy="1974850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1793664" y="2819173"/>
              <a:ext cx="700088" cy="98107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63" name="AutoShape 23"/>
            <p:cNvSpPr>
              <a:spLocks noChangeArrowheads="1"/>
            </p:cNvSpPr>
            <p:nvPr/>
          </p:nvSpPr>
          <p:spPr bwMode="auto">
            <a:xfrm rot="20911918">
              <a:off x="2420727" y="2904898"/>
              <a:ext cx="1816100" cy="1974850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8" name="Oval 24"/>
            <p:cNvSpPr>
              <a:spLocks noChangeArrowheads="1"/>
            </p:cNvSpPr>
            <p:nvPr/>
          </p:nvSpPr>
          <p:spPr bwMode="auto">
            <a:xfrm>
              <a:off x="2982702" y="3416073"/>
              <a:ext cx="700088" cy="98107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25"/>
            <p:cNvSpPr>
              <a:spLocks noChangeShapeType="1"/>
            </p:cNvSpPr>
            <p:nvPr/>
          </p:nvSpPr>
          <p:spPr bwMode="auto">
            <a:xfrm flipV="1">
              <a:off x="3304964" y="3514498"/>
              <a:ext cx="231775" cy="4079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6" name="AutoShape 26"/>
            <p:cNvSpPr>
              <a:spLocks noChangeArrowheads="1"/>
            </p:cNvSpPr>
            <p:nvPr/>
          </p:nvSpPr>
          <p:spPr bwMode="auto">
            <a:xfrm rot="20911918">
              <a:off x="3597064" y="3447823"/>
              <a:ext cx="1816100" cy="1974850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Oval 27"/>
            <p:cNvSpPr>
              <a:spLocks noChangeArrowheads="1"/>
            </p:cNvSpPr>
            <p:nvPr/>
          </p:nvSpPr>
          <p:spPr bwMode="auto">
            <a:xfrm>
              <a:off x="4159039" y="3958998"/>
              <a:ext cx="700088" cy="98107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28"/>
            <p:cNvSpPr>
              <a:spLocks noChangeShapeType="1"/>
            </p:cNvSpPr>
            <p:nvPr/>
          </p:nvSpPr>
          <p:spPr bwMode="auto">
            <a:xfrm flipV="1">
              <a:off x="4428914" y="4324123"/>
              <a:ext cx="431800" cy="16986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9" name="AutoShape 29"/>
            <p:cNvSpPr>
              <a:spLocks noChangeArrowheads="1"/>
            </p:cNvSpPr>
            <p:nvPr/>
          </p:nvSpPr>
          <p:spPr bwMode="auto">
            <a:xfrm rot="20911918">
              <a:off x="4787689" y="4025673"/>
              <a:ext cx="1816100" cy="1974850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Oval 30"/>
            <p:cNvSpPr>
              <a:spLocks noChangeArrowheads="1"/>
            </p:cNvSpPr>
            <p:nvPr/>
          </p:nvSpPr>
          <p:spPr bwMode="auto">
            <a:xfrm>
              <a:off x="5349664" y="4536848"/>
              <a:ext cx="700088" cy="98107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31"/>
            <p:cNvSpPr>
              <a:spLocks noChangeShapeType="1"/>
            </p:cNvSpPr>
            <p:nvPr/>
          </p:nvSpPr>
          <p:spPr bwMode="auto">
            <a:xfrm>
              <a:off x="5671927" y="5086123"/>
              <a:ext cx="347663" cy="1016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6" name="Line 32"/>
            <p:cNvSpPr>
              <a:spLocks noChangeShapeType="1"/>
            </p:cNvSpPr>
            <p:nvPr/>
          </p:nvSpPr>
          <p:spPr bwMode="auto">
            <a:xfrm>
              <a:off x="1012614" y="2799897"/>
              <a:ext cx="5619750" cy="27781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22"/>
            <p:cNvSpPr>
              <a:spLocks noChangeShapeType="1"/>
            </p:cNvSpPr>
            <p:nvPr/>
          </p:nvSpPr>
          <p:spPr bwMode="auto">
            <a:xfrm flipH="1" flipV="1">
              <a:off x="2151986" y="2815999"/>
              <a:ext cx="0" cy="54768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815819" y="5578704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5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5819" y="5578704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765425" y="865188"/>
            <a:ext cx="3575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Animation of LHCP wave</a:t>
            </a:r>
          </a:p>
        </p:txBody>
      </p:sp>
      <p:pic>
        <p:nvPicPr>
          <p:cNvPr id="24" name="Picture 41" descr="Circul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052638"/>
            <a:ext cx="543401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2044246" y="5931581"/>
            <a:ext cx="499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http://en.wikipedia.org/wiki/Circular_polarization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754868" y="1556885"/>
            <a:ext cx="55835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(Use </a:t>
            </a:r>
            <a:r>
              <a:rPr lang="en-US" dirty="0" err="1" smtClean="0">
                <a:solidFill>
                  <a:schemeClr val="bg2"/>
                </a:solidFill>
              </a:rPr>
              <a:t>pptx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version in full-screen </a:t>
            </a:r>
            <a:r>
              <a:rPr lang="en-US" dirty="0" smtClean="0">
                <a:solidFill>
                  <a:schemeClr val="bg2"/>
                </a:solidFill>
              </a:rPr>
              <a:t>mode to see motion.)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9" name="Text Box 26"/>
          <p:cNvSpPr txBox="1">
            <a:spLocks noChangeArrowheads="1"/>
          </p:cNvSpPr>
          <p:nvPr/>
        </p:nvSpPr>
        <p:spPr bwMode="auto">
          <a:xfrm>
            <a:off x="597717" y="861151"/>
            <a:ext cx="7969250" cy="714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Circular polarization is often used in </a:t>
            </a:r>
            <a:r>
              <a:rPr lang="en-US" sz="2000" dirty="0" smtClean="0">
                <a:solidFill>
                  <a:schemeClr val="bg1"/>
                </a:solidFill>
              </a:rPr>
              <a:t>wireless communications </a:t>
            </a:r>
            <a:r>
              <a:rPr lang="en-US" sz="2000" dirty="0">
                <a:solidFill>
                  <a:schemeClr val="bg1"/>
                </a:solidFill>
              </a:rPr>
              <a:t>to avoid problems with signal loss due to polarization </a:t>
            </a:r>
            <a:r>
              <a:rPr lang="en-US" sz="2000" dirty="0" smtClean="0">
                <a:solidFill>
                  <a:schemeClr val="bg1"/>
                </a:solidFill>
              </a:rPr>
              <a:t>mismatch.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7080" name="Text Box 26"/>
          <p:cNvSpPr txBox="1">
            <a:spLocks noChangeArrowheads="1"/>
          </p:cNvSpPr>
          <p:nvPr/>
        </p:nvSpPr>
        <p:spPr bwMode="auto">
          <a:xfrm>
            <a:off x="788645" y="1891809"/>
            <a:ext cx="5106761" cy="9848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 Misalignment of </a:t>
            </a:r>
            <a:r>
              <a:rPr lang="en-US" sz="1600" dirty="0" smtClean="0">
                <a:solidFill>
                  <a:schemeClr val="bg1"/>
                </a:solidFill>
              </a:rPr>
              <a:t>transmit and receive antennas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 Reflections off of </a:t>
            </a:r>
            <a:r>
              <a:rPr lang="en-US" sz="1600" dirty="0" smtClean="0">
                <a:solidFill>
                  <a:schemeClr val="bg1"/>
                </a:solidFill>
              </a:rPr>
              <a:t>buildings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 Propagation through the </a:t>
            </a:r>
            <a:r>
              <a:rPr lang="en-US" sz="1600" dirty="0" smtClean="0">
                <a:solidFill>
                  <a:schemeClr val="bg1"/>
                </a:solidFill>
              </a:rPr>
              <a:t>ionosphere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87104" name="Group 64"/>
          <p:cNvGrpSpPr>
            <a:grpSpLocks/>
          </p:cNvGrpSpPr>
          <p:nvPr/>
        </p:nvGrpSpPr>
        <p:grpSpPr bwMode="auto">
          <a:xfrm>
            <a:off x="6464302" y="2362200"/>
            <a:ext cx="1973263" cy="2832100"/>
            <a:chOff x="4008" y="2072"/>
            <a:chExt cx="1243" cy="1784"/>
          </a:xfrm>
        </p:grpSpPr>
        <p:sp>
          <p:nvSpPr>
            <p:cNvPr id="87099" name="AutoShape 59"/>
            <p:cNvSpPr>
              <a:spLocks noChangeArrowheads="1"/>
            </p:cNvSpPr>
            <p:nvPr/>
          </p:nvSpPr>
          <p:spPr bwMode="auto">
            <a:xfrm>
              <a:off x="4008" y="2072"/>
              <a:ext cx="80" cy="816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0" name="AutoShape 60"/>
            <p:cNvSpPr>
              <a:spLocks noChangeArrowheads="1"/>
            </p:cNvSpPr>
            <p:nvPr/>
          </p:nvSpPr>
          <p:spPr bwMode="auto">
            <a:xfrm>
              <a:off x="4008" y="3040"/>
              <a:ext cx="80" cy="816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1" name="Line 61"/>
            <p:cNvSpPr>
              <a:spLocks noChangeShapeType="1"/>
            </p:cNvSpPr>
            <p:nvPr/>
          </p:nvSpPr>
          <p:spPr bwMode="auto">
            <a:xfrm>
              <a:off x="4048" y="2888"/>
              <a:ext cx="10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102" name="Line 62"/>
            <p:cNvSpPr>
              <a:spLocks noChangeShapeType="1"/>
            </p:cNvSpPr>
            <p:nvPr/>
          </p:nvSpPr>
          <p:spPr bwMode="auto">
            <a:xfrm>
              <a:off x="4048" y="3048"/>
              <a:ext cx="10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103" name="Text Box 63"/>
            <p:cNvSpPr txBox="1">
              <a:spLocks noChangeArrowheads="1"/>
            </p:cNvSpPr>
            <p:nvPr/>
          </p:nvSpPr>
          <p:spPr bwMode="auto">
            <a:xfrm>
              <a:off x="4166" y="2286"/>
              <a:ext cx="10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R</a:t>
              </a:r>
              <a:r>
                <a:rPr lang="en-US" sz="1600" dirty="0" smtClean="0">
                  <a:solidFill>
                    <a:schemeClr val="bg2"/>
                  </a:solidFill>
                </a:rPr>
                <a:t>eceive </a:t>
              </a:r>
              <a:r>
                <a:rPr lang="en-US" sz="1600" dirty="0">
                  <a:solidFill>
                    <a:schemeClr val="bg2"/>
                  </a:solidFill>
                </a:rPr>
                <a:t>antenna</a:t>
              </a:r>
            </a:p>
          </p:txBody>
        </p:sp>
      </p:grp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472167" y="4706032"/>
            <a:ext cx="51992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receive antenna </a:t>
            </a:r>
            <a:r>
              <a:rPr lang="en-US" dirty="0">
                <a:solidFill>
                  <a:schemeClr val="bg1"/>
                </a:solidFill>
              </a:rPr>
              <a:t>will always receive a signal, no matter how it is rotated about the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axis. </a:t>
            </a:r>
          </a:p>
        </p:txBody>
      </p:sp>
      <p:sp>
        <p:nvSpPr>
          <p:cNvPr id="87110" name="Text Box 70"/>
          <p:cNvSpPr txBox="1">
            <a:spLocks noChangeArrowheads="1"/>
          </p:cNvSpPr>
          <p:nvPr/>
        </p:nvSpPr>
        <p:spPr bwMode="auto">
          <a:xfrm>
            <a:off x="180975" y="5693212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However, for the same incident power density, an optimum </a:t>
            </a:r>
            <a:r>
              <a:rPr lang="en-US" sz="1600" u="sng" dirty="0">
                <a:solidFill>
                  <a:schemeClr val="bg2"/>
                </a:solidFill>
              </a:rPr>
              <a:t>linearly-polarized wave</a:t>
            </a:r>
            <a:r>
              <a:rPr lang="en-US" sz="1600" dirty="0">
                <a:solidFill>
                  <a:schemeClr val="bg2"/>
                </a:solidFill>
              </a:rPr>
              <a:t> will give the maximum output </a:t>
            </a:r>
            <a:r>
              <a:rPr lang="en-US" sz="1600" dirty="0" smtClean="0">
                <a:solidFill>
                  <a:schemeClr val="bg2"/>
                </a:solidFill>
              </a:rPr>
              <a:t>signal from this linearly-polarized </a:t>
            </a:r>
            <a:r>
              <a:rPr lang="en-US" sz="1600" dirty="0" smtClean="0">
                <a:solidFill>
                  <a:schemeClr val="bg2"/>
                </a:solidFill>
              </a:rPr>
              <a:t>receive antenna </a:t>
            </a:r>
            <a:r>
              <a:rPr lang="en-US" sz="1600" dirty="0">
                <a:solidFill>
                  <a:schemeClr val="bg2"/>
                </a:solidFill>
              </a:rPr>
              <a:t>(3 dB higher than from an incident CP wave</a:t>
            </a:r>
            <a:r>
              <a:rPr lang="en-US" sz="1600" dirty="0" smtClean="0">
                <a:solidFill>
                  <a:schemeClr val="bg2"/>
                </a:solidFill>
              </a:rPr>
              <a:t>). The linear </a:t>
            </a:r>
            <a:r>
              <a:rPr lang="en-US" sz="1600" dirty="0" smtClean="0">
                <a:solidFill>
                  <a:schemeClr val="bg2"/>
                </a:solidFill>
              </a:rPr>
              <a:t>receive antenna </a:t>
            </a:r>
            <a:r>
              <a:rPr lang="en-US" sz="1600" dirty="0" smtClean="0">
                <a:solidFill>
                  <a:schemeClr val="bg2"/>
                </a:solidFill>
              </a:rPr>
              <a:t>“throws away” half of the incident signal.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sp>
        <p:nvSpPr>
          <p:cNvPr id="87083" name="Line 4"/>
          <p:cNvSpPr>
            <a:spLocks noChangeShapeType="1"/>
          </p:cNvSpPr>
          <p:nvPr/>
        </p:nvSpPr>
        <p:spPr bwMode="auto">
          <a:xfrm rot="20144195">
            <a:off x="1006217" y="2798297"/>
            <a:ext cx="4237380" cy="1934074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sm" len="sm"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47738" y="2886075"/>
            <a:ext cx="4928115" cy="1500643"/>
            <a:chOff x="947738" y="2886075"/>
            <a:chExt cx="4928115" cy="1500643"/>
          </a:xfrm>
        </p:grpSpPr>
        <p:grpSp>
          <p:nvGrpSpPr>
            <p:cNvPr id="34" name="Group 33"/>
            <p:cNvGrpSpPr/>
            <p:nvPr/>
          </p:nvGrpSpPr>
          <p:grpSpPr>
            <a:xfrm>
              <a:off x="947738" y="3097668"/>
              <a:ext cx="4878162" cy="1289050"/>
              <a:chOff x="947738" y="3043238"/>
              <a:chExt cx="4878162" cy="1289050"/>
            </a:xfrm>
          </p:grpSpPr>
          <p:sp>
            <p:nvSpPr>
              <p:cNvPr id="624642" name="AutoShape 2"/>
              <p:cNvSpPr>
                <a:spLocks noChangeArrowheads="1"/>
              </p:cNvSpPr>
              <p:nvPr/>
            </p:nvSpPr>
            <p:spPr bwMode="auto">
              <a:xfrm rot="5400000">
                <a:off x="2300288" y="1717675"/>
                <a:ext cx="1262063" cy="3967163"/>
              </a:xfrm>
              <a:prstGeom prst="can">
                <a:avLst>
                  <a:gd name="adj" fmla="val 49174"/>
                </a:avLst>
              </a:prstGeom>
              <a:gradFill rotWithShape="1">
                <a:gsLst>
                  <a:gs pos="0">
                    <a:srgbClr val="007676"/>
                  </a:gs>
                  <a:gs pos="50000">
                    <a:schemeClr val="accent1"/>
                  </a:gs>
                  <a:gs pos="100000">
                    <a:srgbClr val="007676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085" name="Freeform 6"/>
              <p:cNvSpPr>
                <a:spLocks/>
              </p:cNvSpPr>
              <p:nvPr/>
            </p:nvSpPr>
            <p:spPr bwMode="auto">
              <a:xfrm rot="20144195">
                <a:off x="2005013" y="3043238"/>
                <a:ext cx="504825" cy="1238250"/>
              </a:xfrm>
              <a:custGeom>
                <a:avLst/>
                <a:gdLst>
                  <a:gd name="T0" fmla="*/ 218 w 318"/>
                  <a:gd name="T1" fmla="*/ 0 h 780"/>
                  <a:gd name="T2" fmla="*/ 273 w 318"/>
                  <a:gd name="T3" fmla="*/ 84 h 780"/>
                  <a:gd name="T4" fmla="*/ 309 w 318"/>
                  <a:gd name="T5" fmla="*/ 192 h 780"/>
                  <a:gd name="T6" fmla="*/ 312 w 318"/>
                  <a:gd name="T7" fmla="*/ 372 h 780"/>
                  <a:gd name="T8" fmla="*/ 225 w 318"/>
                  <a:gd name="T9" fmla="*/ 576 h 780"/>
                  <a:gd name="T10" fmla="*/ 63 w 318"/>
                  <a:gd name="T11" fmla="*/ 744 h 780"/>
                  <a:gd name="T12" fmla="*/ 0 w 318"/>
                  <a:gd name="T13" fmla="*/ 78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8"/>
                  <a:gd name="T22" fmla="*/ 0 h 780"/>
                  <a:gd name="T23" fmla="*/ 318 w 318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8" h="780">
                    <a:moveTo>
                      <a:pt x="218" y="0"/>
                    </a:moveTo>
                    <a:cubicBezTo>
                      <a:pt x="227" y="14"/>
                      <a:pt x="258" y="52"/>
                      <a:pt x="273" y="84"/>
                    </a:cubicBezTo>
                    <a:cubicBezTo>
                      <a:pt x="288" y="116"/>
                      <a:pt x="302" y="144"/>
                      <a:pt x="309" y="192"/>
                    </a:cubicBezTo>
                    <a:cubicBezTo>
                      <a:pt x="316" y="240"/>
                      <a:pt x="318" y="348"/>
                      <a:pt x="312" y="372"/>
                    </a:cubicBezTo>
                    <a:cubicBezTo>
                      <a:pt x="306" y="396"/>
                      <a:pt x="266" y="514"/>
                      <a:pt x="225" y="576"/>
                    </a:cubicBezTo>
                    <a:cubicBezTo>
                      <a:pt x="184" y="638"/>
                      <a:pt x="101" y="710"/>
                      <a:pt x="63" y="744"/>
                    </a:cubicBezTo>
                    <a:cubicBezTo>
                      <a:pt x="25" y="778"/>
                      <a:pt x="13" y="773"/>
                      <a:pt x="0" y="780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86" name="Freeform 7"/>
              <p:cNvSpPr>
                <a:spLocks/>
              </p:cNvSpPr>
              <p:nvPr/>
            </p:nvSpPr>
            <p:spPr bwMode="auto">
              <a:xfrm rot="20144195">
                <a:off x="1973263" y="3208338"/>
                <a:ext cx="1066800" cy="946150"/>
              </a:xfrm>
              <a:custGeom>
                <a:avLst/>
                <a:gdLst>
                  <a:gd name="T0" fmla="*/ 16 w 672"/>
                  <a:gd name="T1" fmla="*/ 596 h 596"/>
                  <a:gd name="T2" fmla="*/ 6 w 672"/>
                  <a:gd name="T3" fmla="*/ 558 h 596"/>
                  <a:gd name="T4" fmla="*/ 54 w 672"/>
                  <a:gd name="T5" fmla="*/ 381 h 596"/>
                  <a:gd name="T6" fmla="*/ 192 w 672"/>
                  <a:gd name="T7" fmla="*/ 174 h 596"/>
                  <a:gd name="T8" fmla="*/ 375 w 672"/>
                  <a:gd name="T9" fmla="*/ 48 h 596"/>
                  <a:gd name="T10" fmla="*/ 576 w 672"/>
                  <a:gd name="T11" fmla="*/ 3 h 596"/>
                  <a:gd name="T12" fmla="*/ 672 w 672"/>
                  <a:gd name="T13" fmla="*/ 27 h 5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596"/>
                  <a:gd name="T23" fmla="*/ 672 w 672"/>
                  <a:gd name="T24" fmla="*/ 596 h 5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596">
                    <a:moveTo>
                      <a:pt x="16" y="596"/>
                    </a:moveTo>
                    <a:cubicBezTo>
                      <a:pt x="14" y="590"/>
                      <a:pt x="0" y="594"/>
                      <a:pt x="6" y="558"/>
                    </a:cubicBezTo>
                    <a:cubicBezTo>
                      <a:pt x="12" y="522"/>
                      <a:pt x="23" y="445"/>
                      <a:pt x="54" y="381"/>
                    </a:cubicBezTo>
                    <a:cubicBezTo>
                      <a:pt x="85" y="317"/>
                      <a:pt x="138" y="230"/>
                      <a:pt x="192" y="174"/>
                    </a:cubicBezTo>
                    <a:cubicBezTo>
                      <a:pt x="246" y="118"/>
                      <a:pt x="311" y="76"/>
                      <a:pt x="375" y="48"/>
                    </a:cubicBezTo>
                    <a:cubicBezTo>
                      <a:pt x="439" y="20"/>
                      <a:pt x="527" y="6"/>
                      <a:pt x="576" y="3"/>
                    </a:cubicBezTo>
                    <a:cubicBezTo>
                      <a:pt x="625" y="0"/>
                      <a:pt x="652" y="22"/>
                      <a:pt x="672" y="27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87" name="Freeform 8"/>
              <p:cNvSpPr>
                <a:spLocks/>
              </p:cNvSpPr>
              <p:nvPr/>
            </p:nvSpPr>
            <p:spPr bwMode="auto">
              <a:xfrm rot="20144195">
                <a:off x="1257300" y="3197226"/>
                <a:ext cx="1066800" cy="946150"/>
              </a:xfrm>
              <a:custGeom>
                <a:avLst/>
                <a:gdLst>
                  <a:gd name="T0" fmla="*/ 16 w 672"/>
                  <a:gd name="T1" fmla="*/ 596 h 596"/>
                  <a:gd name="T2" fmla="*/ 6 w 672"/>
                  <a:gd name="T3" fmla="*/ 558 h 596"/>
                  <a:gd name="T4" fmla="*/ 54 w 672"/>
                  <a:gd name="T5" fmla="*/ 381 h 596"/>
                  <a:gd name="T6" fmla="*/ 192 w 672"/>
                  <a:gd name="T7" fmla="*/ 174 h 596"/>
                  <a:gd name="T8" fmla="*/ 375 w 672"/>
                  <a:gd name="T9" fmla="*/ 48 h 596"/>
                  <a:gd name="T10" fmla="*/ 576 w 672"/>
                  <a:gd name="T11" fmla="*/ 3 h 596"/>
                  <a:gd name="T12" fmla="*/ 672 w 672"/>
                  <a:gd name="T13" fmla="*/ 27 h 5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596"/>
                  <a:gd name="T23" fmla="*/ 672 w 672"/>
                  <a:gd name="T24" fmla="*/ 596 h 5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596">
                    <a:moveTo>
                      <a:pt x="16" y="596"/>
                    </a:moveTo>
                    <a:cubicBezTo>
                      <a:pt x="14" y="590"/>
                      <a:pt x="0" y="594"/>
                      <a:pt x="6" y="558"/>
                    </a:cubicBezTo>
                    <a:cubicBezTo>
                      <a:pt x="12" y="522"/>
                      <a:pt x="23" y="445"/>
                      <a:pt x="54" y="381"/>
                    </a:cubicBezTo>
                    <a:cubicBezTo>
                      <a:pt x="85" y="317"/>
                      <a:pt x="138" y="230"/>
                      <a:pt x="192" y="174"/>
                    </a:cubicBezTo>
                    <a:cubicBezTo>
                      <a:pt x="246" y="118"/>
                      <a:pt x="311" y="76"/>
                      <a:pt x="375" y="48"/>
                    </a:cubicBezTo>
                    <a:cubicBezTo>
                      <a:pt x="439" y="20"/>
                      <a:pt x="527" y="6"/>
                      <a:pt x="576" y="3"/>
                    </a:cubicBezTo>
                    <a:cubicBezTo>
                      <a:pt x="625" y="0"/>
                      <a:pt x="652" y="22"/>
                      <a:pt x="672" y="27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88" name="Freeform 9"/>
              <p:cNvSpPr>
                <a:spLocks/>
              </p:cNvSpPr>
              <p:nvPr/>
            </p:nvSpPr>
            <p:spPr bwMode="auto">
              <a:xfrm rot="20144195">
                <a:off x="2703513" y="3219451"/>
                <a:ext cx="1066800" cy="946150"/>
              </a:xfrm>
              <a:custGeom>
                <a:avLst/>
                <a:gdLst>
                  <a:gd name="T0" fmla="*/ 16 w 672"/>
                  <a:gd name="T1" fmla="*/ 596 h 596"/>
                  <a:gd name="T2" fmla="*/ 6 w 672"/>
                  <a:gd name="T3" fmla="*/ 558 h 596"/>
                  <a:gd name="T4" fmla="*/ 54 w 672"/>
                  <a:gd name="T5" fmla="*/ 381 h 596"/>
                  <a:gd name="T6" fmla="*/ 192 w 672"/>
                  <a:gd name="T7" fmla="*/ 174 h 596"/>
                  <a:gd name="T8" fmla="*/ 375 w 672"/>
                  <a:gd name="T9" fmla="*/ 48 h 596"/>
                  <a:gd name="T10" fmla="*/ 576 w 672"/>
                  <a:gd name="T11" fmla="*/ 3 h 596"/>
                  <a:gd name="T12" fmla="*/ 672 w 672"/>
                  <a:gd name="T13" fmla="*/ 27 h 5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596"/>
                  <a:gd name="T23" fmla="*/ 672 w 672"/>
                  <a:gd name="T24" fmla="*/ 596 h 5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596">
                    <a:moveTo>
                      <a:pt x="16" y="596"/>
                    </a:moveTo>
                    <a:cubicBezTo>
                      <a:pt x="14" y="590"/>
                      <a:pt x="0" y="594"/>
                      <a:pt x="6" y="558"/>
                    </a:cubicBezTo>
                    <a:cubicBezTo>
                      <a:pt x="12" y="522"/>
                      <a:pt x="23" y="445"/>
                      <a:pt x="54" y="381"/>
                    </a:cubicBezTo>
                    <a:cubicBezTo>
                      <a:pt x="85" y="317"/>
                      <a:pt x="138" y="230"/>
                      <a:pt x="192" y="174"/>
                    </a:cubicBezTo>
                    <a:cubicBezTo>
                      <a:pt x="246" y="118"/>
                      <a:pt x="311" y="76"/>
                      <a:pt x="375" y="48"/>
                    </a:cubicBezTo>
                    <a:cubicBezTo>
                      <a:pt x="439" y="20"/>
                      <a:pt x="527" y="6"/>
                      <a:pt x="576" y="3"/>
                    </a:cubicBezTo>
                    <a:cubicBezTo>
                      <a:pt x="625" y="0"/>
                      <a:pt x="652" y="22"/>
                      <a:pt x="672" y="27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89" name="Freeform 10"/>
              <p:cNvSpPr>
                <a:spLocks/>
              </p:cNvSpPr>
              <p:nvPr/>
            </p:nvSpPr>
            <p:spPr bwMode="auto">
              <a:xfrm rot="20144195">
                <a:off x="3486150" y="3227388"/>
                <a:ext cx="1066800" cy="946150"/>
              </a:xfrm>
              <a:custGeom>
                <a:avLst/>
                <a:gdLst>
                  <a:gd name="T0" fmla="*/ 16 w 672"/>
                  <a:gd name="T1" fmla="*/ 596 h 596"/>
                  <a:gd name="T2" fmla="*/ 6 w 672"/>
                  <a:gd name="T3" fmla="*/ 558 h 596"/>
                  <a:gd name="T4" fmla="*/ 54 w 672"/>
                  <a:gd name="T5" fmla="*/ 381 h 596"/>
                  <a:gd name="T6" fmla="*/ 192 w 672"/>
                  <a:gd name="T7" fmla="*/ 174 h 596"/>
                  <a:gd name="T8" fmla="*/ 375 w 672"/>
                  <a:gd name="T9" fmla="*/ 48 h 596"/>
                  <a:gd name="T10" fmla="*/ 576 w 672"/>
                  <a:gd name="T11" fmla="*/ 3 h 596"/>
                  <a:gd name="T12" fmla="*/ 672 w 672"/>
                  <a:gd name="T13" fmla="*/ 27 h 5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2"/>
                  <a:gd name="T22" fmla="*/ 0 h 596"/>
                  <a:gd name="T23" fmla="*/ 672 w 672"/>
                  <a:gd name="T24" fmla="*/ 596 h 5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2" h="596">
                    <a:moveTo>
                      <a:pt x="16" y="596"/>
                    </a:moveTo>
                    <a:cubicBezTo>
                      <a:pt x="14" y="590"/>
                      <a:pt x="0" y="594"/>
                      <a:pt x="6" y="558"/>
                    </a:cubicBezTo>
                    <a:cubicBezTo>
                      <a:pt x="12" y="522"/>
                      <a:pt x="23" y="445"/>
                      <a:pt x="54" y="381"/>
                    </a:cubicBezTo>
                    <a:cubicBezTo>
                      <a:pt x="85" y="317"/>
                      <a:pt x="138" y="230"/>
                      <a:pt x="192" y="174"/>
                    </a:cubicBezTo>
                    <a:cubicBezTo>
                      <a:pt x="246" y="118"/>
                      <a:pt x="311" y="76"/>
                      <a:pt x="375" y="48"/>
                    </a:cubicBezTo>
                    <a:cubicBezTo>
                      <a:pt x="439" y="20"/>
                      <a:pt x="527" y="6"/>
                      <a:pt x="576" y="3"/>
                    </a:cubicBezTo>
                    <a:cubicBezTo>
                      <a:pt x="625" y="0"/>
                      <a:pt x="652" y="22"/>
                      <a:pt x="672" y="27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0" name="Line 12"/>
              <p:cNvSpPr>
                <a:spLocks noChangeShapeType="1"/>
              </p:cNvSpPr>
              <p:nvPr/>
            </p:nvSpPr>
            <p:spPr bwMode="auto">
              <a:xfrm rot="20144195" flipH="1" flipV="1">
                <a:off x="1668463" y="3368676"/>
                <a:ext cx="3175" cy="315913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1" name="Line 13"/>
              <p:cNvSpPr>
                <a:spLocks noChangeShapeType="1"/>
              </p:cNvSpPr>
              <p:nvPr/>
            </p:nvSpPr>
            <p:spPr bwMode="auto">
              <a:xfrm rot="20144195" flipV="1">
                <a:off x="1708150" y="3130551"/>
                <a:ext cx="371475" cy="48418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2" name="Line 14"/>
              <p:cNvSpPr>
                <a:spLocks noChangeShapeType="1"/>
              </p:cNvSpPr>
              <p:nvPr/>
            </p:nvSpPr>
            <p:spPr bwMode="auto">
              <a:xfrm rot="20144195" flipV="1">
                <a:off x="1892300" y="3316288"/>
                <a:ext cx="501650" cy="246063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3" name="Freeform 15"/>
              <p:cNvSpPr>
                <a:spLocks/>
              </p:cNvSpPr>
              <p:nvPr/>
            </p:nvSpPr>
            <p:spPr bwMode="auto">
              <a:xfrm rot="20144195">
                <a:off x="2736850" y="3057526"/>
                <a:ext cx="504825" cy="1238250"/>
              </a:xfrm>
              <a:custGeom>
                <a:avLst/>
                <a:gdLst>
                  <a:gd name="T0" fmla="*/ 218 w 318"/>
                  <a:gd name="T1" fmla="*/ 0 h 780"/>
                  <a:gd name="T2" fmla="*/ 273 w 318"/>
                  <a:gd name="T3" fmla="*/ 84 h 780"/>
                  <a:gd name="T4" fmla="*/ 309 w 318"/>
                  <a:gd name="T5" fmla="*/ 192 h 780"/>
                  <a:gd name="T6" fmla="*/ 312 w 318"/>
                  <a:gd name="T7" fmla="*/ 372 h 780"/>
                  <a:gd name="T8" fmla="*/ 225 w 318"/>
                  <a:gd name="T9" fmla="*/ 576 h 780"/>
                  <a:gd name="T10" fmla="*/ 63 w 318"/>
                  <a:gd name="T11" fmla="*/ 744 h 780"/>
                  <a:gd name="T12" fmla="*/ 0 w 318"/>
                  <a:gd name="T13" fmla="*/ 78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8"/>
                  <a:gd name="T22" fmla="*/ 0 h 780"/>
                  <a:gd name="T23" fmla="*/ 318 w 318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8" h="780">
                    <a:moveTo>
                      <a:pt x="218" y="0"/>
                    </a:moveTo>
                    <a:cubicBezTo>
                      <a:pt x="227" y="14"/>
                      <a:pt x="258" y="52"/>
                      <a:pt x="273" y="84"/>
                    </a:cubicBezTo>
                    <a:cubicBezTo>
                      <a:pt x="288" y="116"/>
                      <a:pt x="302" y="144"/>
                      <a:pt x="309" y="192"/>
                    </a:cubicBezTo>
                    <a:cubicBezTo>
                      <a:pt x="316" y="240"/>
                      <a:pt x="318" y="348"/>
                      <a:pt x="312" y="372"/>
                    </a:cubicBezTo>
                    <a:cubicBezTo>
                      <a:pt x="306" y="396"/>
                      <a:pt x="266" y="514"/>
                      <a:pt x="225" y="576"/>
                    </a:cubicBezTo>
                    <a:cubicBezTo>
                      <a:pt x="184" y="638"/>
                      <a:pt x="101" y="710"/>
                      <a:pt x="63" y="744"/>
                    </a:cubicBezTo>
                    <a:cubicBezTo>
                      <a:pt x="25" y="778"/>
                      <a:pt x="13" y="773"/>
                      <a:pt x="0" y="780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4" name="Freeform 16"/>
              <p:cNvSpPr>
                <a:spLocks/>
              </p:cNvSpPr>
              <p:nvPr/>
            </p:nvSpPr>
            <p:spPr bwMode="auto">
              <a:xfrm rot="20144195">
                <a:off x="3435350" y="3065463"/>
                <a:ext cx="504825" cy="1238250"/>
              </a:xfrm>
              <a:custGeom>
                <a:avLst/>
                <a:gdLst>
                  <a:gd name="T0" fmla="*/ 218 w 318"/>
                  <a:gd name="T1" fmla="*/ 0 h 780"/>
                  <a:gd name="T2" fmla="*/ 273 w 318"/>
                  <a:gd name="T3" fmla="*/ 84 h 780"/>
                  <a:gd name="T4" fmla="*/ 309 w 318"/>
                  <a:gd name="T5" fmla="*/ 192 h 780"/>
                  <a:gd name="T6" fmla="*/ 312 w 318"/>
                  <a:gd name="T7" fmla="*/ 372 h 780"/>
                  <a:gd name="T8" fmla="*/ 225 w 318"/>
                  <a:gd name="T9" fmla="*/ 576 h 780"/>
                  <a:gd name="T10" fmla="*/ 63 w 318"/>
                  <a:gd name="T11" fmla="*/ 744 h 780"/>
                  <a:gd name="T12" fmla="*/ 0 w 318"/>
                  <a:gd name="T13" fmla="*/ 780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8"/>
                  <a:gd name="T22" fmla="*/ 0 h 780"/>
                  <a:gd name="T23" fmla="*/ 318 w 318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8" h="780">
                    <a:moveTo>
                      <a:pt x="218" y="0"/>
                    </a:moveTo>
                    <a:cubicBezTo>
                      <a:pt x="227" y="14"/>
                      <a:pt x="258" y="52"/>
                      <a:pt x="273" y="84"/>
                    </a:cubicBezTo>
                    <a:cubicBezTo>
                      <a:pt x="288" y="116"/>
                      <a:pt x="302" y="144"/>
                      <a:pt x="309" y="192"/>
                    </a:cubicBezTo>
                    <a:cubicBezTo>
                      <a:pt x="316" y="240"/>
                      <a:pt x="318" y="348"/>
                      <a:pt x="312" y="372"/>
                    </a:cubicBezTo>
                    <a:cubicBezTo>
                      <a:pt x="306" y="396"/>
                      <a:pt x="266" y="514"/>
                      <a:pt x="225" y="576"/>
                    </a:cubicBezTo>
                    <a:cubicBezTo>
                      <a:pt x="184" y="638"/>
                      <a:pt x="101" y="710"/>
                      <a:pt x="63" y="744"/>
                    </a:cubicBezTo>
                    <a:cubicBezTo>
                      <a:pt x="25" y="778"/>
                      <a:pt x="13" y="773"/>
                      <a:pt x="0" y="780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7097" name="Line 37"/>
              <p:cNvSpPr>
                <a:spLocks noChangeShapeType="1"/>
              </p:cNvSpPr>
              <p:nvPr/>
            </p:nvSpPr>
            <p:spPr bwMode="auto">
              <a:xfrm rot="20144195">
                <a:off x="2133600" y="3592513"/>
                <a:ext cx="347663" cy="158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30" name="Object 2"/>
              <p:cNvGraphicFramePr>
                <a:graphicFrameLocks noChangeAspect="1"/>
              </p:cNvGraphicFramePr>
              <p:nvPr/>
            </p:nvGraphicFramePr>
            <p:xfrm>
              <a:off x="5640162" y="3619276"/>
              <a:ext cx="185738" cy="206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01" name="Equation" r:id="rId4" imgW="114102" imgH="126780" progId="Equation.DSMT4">
                      <p:embed/>
                    </p:oleObj>
                  </mc:Choice>
                  <mc:Fallback>
                    <p:oleObj name="Equation" r:id="rId4" imgW="114102" imgH="12678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40162" y="3619276"/>
                            <a:ext cx="185738" cy="206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4772025" y="2886075"/>
              <a:ext cx="1103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CP wave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26"/>
          <p:cNvSpPr txBox="1">
            <a:spLocks noChangeArrowheads="1"/>
          </p:cNvSpPr>
          <p:nvPr/>
        </p:nvSpPr>
        <p:spPr bwMode="auto">
          <a:xfrm>
            <a:off x="938440" y="805997"/>
            <a:ext cx="67246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Two ways in which circular polarization can be obtained: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023713" y="5954259"/>
            <a:ext cx="6618060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antenna will radiate a RHCP signal in the positive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direction, and LHCP in the negative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direction.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547055" y="1252579"/>
            <a:ext cx="7904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Method 1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Use </a:t>
            </a:r>
            <a:r>
              <a:rPr lang="en-US" sz="2000" dirty="0">
                <a:solidFill>
                  <a:srgbClr val="FF0000"/>
                </a:solidFill>
              </a:rPr>
              <a:t>two identical </a:t>
            </a:r>
            <a:r>
              <a:rPr lang="en-US" sz="2000" dirty="0" smtClean="0">
                <a:solidFill>
                  <a:srgbClr val="FF0000"/>
                </a:solidFill>
              </a:rPr>
              <a:t>antennas </a:t>
            </a:r>
            <a:r>
              <a:rPr lang="en-US" sz="2000" dirty="0">
                <a:solidFill>
                  <a:srgbClr val="FF0000"/>
                </a:solidFill>
              </a:rPr>
              <a:t>rotated by 90</a:t>
            </a:r>
            <a:r>
              <a:rPr lang="en-US" sz="2000" baseline="30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, and fed 90</a:t>
            </a:r>
            <a:r>
              <a:rPr lang="en-US" sz="2000" baseline="30000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 out of phase.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36701" y="2001842"/>
            <a:ext cx="5236253" cy="3700004"/>
            <a:chOff x="1362529" y="1771881"/>
            <a:chExt cx="5236253" cy="3700004"/>
          </a:xfrm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45404" y="2639785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auto">
            <a:xfrm>
              <a:off x="4045404" y="4176485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3854904" y="4049485"/>
              <a:ext cx="1079500" cy="457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4461329" y="3563710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91165" name="AutoShape 29"/>
            <p:cNvSpPr>
              <a:spLocks noChangeArrowheads="1"/>
            </p:cNvSpPr>
            <p:nvPr/>
          </p:nvSpPr>
          <p:spPr bwMode="auto">
            <a:xfrm rot="5400000" flipH="1">
              <a:off x="3169104" y="3389085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auto">
            <a:xfrm rot="5400000" flipH="1">
              <a:off x="4845504" y="3401785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 flipH="1">
              <a:off x="3486604" y="3922485"/>
              <a:ext cx="609600" cy="444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 flipH="1">
              <a:off x="3448504" y="4201885"/>
              <a:ext cx="660400" cy="469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>
              <a:off x="4261304" y="4049485"/>
              <a:ext cx="698500" cy="254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69" name="Oval 33"/>
            <p:cNvSpPr>
              <a:spLocks noChangeArrowheads="1"/>
            </p:cNvSpPr>
            <p:nvPr/>
          </p:nvSpPr>
          <p:spPr bwMode="auto">
            <a:xfrm>
              <a:off x="4896304" y="4455885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Oval 34"/>
            <p:cNvSpPr>
              <a:spLocks noChangeArrowheads="1"/>
            </p:cNvSpPr>
            <p:nvPr/>
          </p:nvSpPr>
          <p:spPr bwMode="auto">
            <a:xfrm>
              <a:off x="4896304" y="4252685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1" name="Oval 35"/>
            <p:cNvSpPr>
              <a:spLocks noChangeArrowheads="1"/>
            </p:cNvSpPr>
            <p:nvPr/>
          </p:nvSpPr>
          <p:spPr bwMode="auto">
            <a:xfrm>
              <a:off x="3435804" y="4316185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auto">
            <a:xfrm>
              <a:off x="3435804" y="4570185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1173" name="Object 2"/>
            <p:cNvGraphicFramePr>
              <a:graphicFrameLocks noChangeAspect="1"/>
            </p:cNvGraphicFramePr>
            <p:nvPr/>
          </p:nvGraphicFramePr>
          <p:xfrm>
            <a:off x="5535613" y="4294188"/>
            <a:ext cx="66040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13" name="Equation" r:id="rId4" imgW="393529" imgH="228501" progId="Equation.DSMT4">
                    <p:embed/>
                  </p:oleObj>
                </mc:Choice>
                <mc:Fallback>
                  <p:oleObj name="Equation" r:id="rId4" imgW="393529" imgH="228501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5613" y="4294188"/>
                          <a:ext cx="66040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74" name="Object 2"/>
            <p:cNvGraphicFramePr>
              <a:graphicFrameLocks noChangeAspect="1"/>
            </p:cNvGraphicFramePr>
            <p:nvPr/>
          </p:nvGraphicFramePr>
          <p:xfrm>
            <a:off x="1362529" y="4279219"/>
            <a:ext cx="17589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14" name="Equation" r:id="rId6" imgW="1193800" imgH="254000" progId="Equation.DSMT4">
                    <p:embed/>
                  </p:oleObj>
                </mc:Choice>
                <mc:Fallback>
                  <p:oleObj name="Equation" r:id="rId6" imgW="1193800" imgH="25400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529" y="4279219"/>
                          <a:ext cx="17589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75" name="Text Box 39"/>
            <p:cNvSpPr txBox="1">
              <a:spLocks noChangeArrowheads="1"/>
            </p:cNvSpPr>
            <p:nvPr/>
          </p:nvSpPr>
          <p:spPr bwMode="auto">
            <a:xfrm>
              <a:off x="4308929" y="2852510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91177" name="Line 41"/>
            <p:cNvSpPr>
              <a:spLocks noChangeShapeType="1"/>
            </p:cNvSpPr>
            <p:nvPr/>
          </p:nvSpPr>
          <p:spPr bwMode="auto">
            <a:xfrm>
              <a:off x="5710916" y="4049485"/>
              <a:ext cx="558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 flipV="1">
              <a:off x="4108904" y="2144485"/>
              <a:ext cx="0" cy="355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3842656" y="4049485"/>
              <a:ext cx="41365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6200000">
              <a:off x="3894324" y="4027714"/>
              <a:ext cx="41365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4931755" y="4411554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973852" y="4063997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3124199" y="4466767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3178102" y="407488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1763987" y="2852217"/>
            <a:ext cx="13652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15" name="Equation" r:id="rId8" imgW="672808" imgH="203112" progId="Equation.DSMT4">
                    <p:embed/>
                  </p:oleObj>
                </mc:Choice>
                <mc:Fallback>
                  <p:oleObj name="Equation" r:id="rId8" imgW="672808" imgH="203112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987" y="2852217"/>
                          <a:ext cx="1365250" cy="4127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6392407" y="394744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16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2407" y="394744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41"/>
            <p:cNvGraphicFramePr>
              <a:graphicFrameLocks noChangeAspect="1"/>
            </p:cNvGraphicFramePr>
            <p:nvPr/>
          </p:nvGraphicFramePr>
          <p:xfrm>
            <a:off x="4011160" y="1771881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17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1160" y="1771881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567525" y="898300"/>
            <a:ext cx="5381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Realization of method 1 using a 90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delay </a:t>
            </a:r>
            <a:r>
              <a:rPr lang="en-US" sz="2000" dirty="0" smtClean="0">
                <a:solidFill>
                  <a:srgbClr val="FF0000"/>
                </a:solidFill>
              </a:rPr>
              <a:t>line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0913" y="1436140"/>
            <a:ext cx="6456790" cy="4715327"/>
            <a:chOff x="1630913" y="1436140"/>
            <a:chExt cx="6456790" cy="4715327"/>
          </a:xfrm>
        </p:grpSpPr>
        <p:graphicFrame>
          <p:nvGraphicFramePr>
            <p:cNvPr id="973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831408"/>
                </p:ext>
              </p:extLst>
            </p:nvPr>
          </p:nvGraphicFramePr>
          <p:xfrm>
            <a:off x="1630913" y="2160911"/>
            <a:ext cx="20732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07" name="Equation" r:id="rId4" imgW="1002960" imgH="228600" progId="Equation.DSMT4">
                    <p:embed/>
                  </p:oleObj>
                </mc:Choice>
                <mc:Fallback>
                  <p:oleObj name="Equation" r:id="rId4" imgW="1002960" imgH="228600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0913" y="2160911"/>
                          <a:ext cx="2073275" cy="4730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118510"/>
                </p:ext>
              </p:extLst>
            </p:nvPr>
          </p:nvGraphicFramePr>
          <p:xfrm>
            <a:off x="2114859" y="4765260"/>
            <a:ext cx="1417638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08" name="Equation" r:id="rId6" imgW="685800" imgH="241300" progId="Equation.DSMT4">
                    <p:embed/>
                  </p:oleObj>
                </mc:Choice>
                <mc:Fallback>
                  <p:oleObj name="Equation" r:id="rId6" imgW="685800" imgH="241300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859" y="4765260"/>
                          <a:ext cx="1417638" cy="5000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287" name="AutoShape 7"/>
            <p:cNvSpPr>
              <a:spLocks noChangeArrowheads="1"/>
            </p:cNvSpPr>
            <p:nvPr/>
          </p:nvSpPr>
          <p:spPr bwMode="auto">
            <a:xfrm>
              <a:off x="4293578" y="2434688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auto">
            <a:xfrm>
              <a:off x="4293578" y="3971388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>
              <a:off x="4103078" y="3844388"/>
              <a:ext cx="1079500" cy="457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4709503" y="3358613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97291" name="AutoShape 11"/>
            <p:cNvSpPr>
              <a:spLocks noChangeArrowheads="1"/>
            </p:cNvSpPr>
            <p:nvPr/>
          </p:nvSpPr>
          <p:spPr bwMode="auto">
            <a:xfrm rot="5400000" flipH="1">
              <a:off x="3417278" y="3183988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AutoShape 12"/>
            <p:cNvSpPr>
              <a:spLocks noChangeArrowheads="1"/>
            </p:cNvSpPr>
            <p:nvPr/>
          </p:nvSpPr>
          <p:spPr bwMode="auto">
            <a:xfrm rot="5400000" flipH="1">
              <a:off x="5093678" y="3196688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 flipH="1">
              <a:off x="3734778" y="3717388"/>
              <a:ext cx="609600" cy="444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 flipH="1">
              <a:off x="3696678" y="3996788"/>
              <a:ext cx="660400" cy="469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>
              <a:off x="4509478" y="3844388"/>
              <a:ext cx="698500" cy="254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4557103" y="2647413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6046178" y="3844388"/>
              <a:ext cx="558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 flipV="1">
              <a:off x="4357078" y="1850488"/>
              <a:ext cx="0" cy="444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6195403" y="5254088"/>
              <a:ext cx="18669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6195403" y="5609688"/>
              <a:ext cx="18923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 flipH="1" flipV="1">
              <a:off x="5204803" y="4098388"/>
              <a:ext cx="1003300" cy="1168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 flipH="1" flipV="1">
              <a:off x="5192103" y="4301588"/>
              <a:ext cx="977900" cy="1308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 flipH="1" flipV="1">
              <a:off x="3718903" y="4428588"/>
              <a:ext cx="2463800" cy="1181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21" name="Text Box 41"/>
            <p:cNvSpPr txBox="1">
              <a:spLocks noChangeArrowheads="1"/>
            </p:cNvSpPr>
            <p:nvPr/>
          </p:nvSpPr>
          <p:spPr bwMode="auto">
            <a:xfrm>
              <a:off x="6589103" y="5263613"/>
              <a:ext cx="10262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Feed </a:t>
              </a:r>
              <a:r>
                <a:rPr lang="en-US" sz="1600" dirty="0">
                  <a:solidFill>
                    <a:schemeClr val="bg2"/>
                  </a:solidFill>
                </a:rPr>
                <a:t>line</a:t>
              </a:r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 flipH="1" flipV="1">
              <a:off x="3731603" y="4149188"/>
              <a:ext cx="2463800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3683978" y="41110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Oval 19"/>
            <p:cNvSpPr>
              <a:spLocks noChangeArrowheads="1"/>
            </p:cNvSpPr>
            <p:nvPr/>
          </p:nvSpPr>
          <p:spPr bwMode="auto">
            <a:xfrm>
              <a:off x="3683978" y="4385726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Oval 30"/>
            <p:cNvSpPr>
              <a:spLocks noChangeArrowheads="1"/>
            </p:cNvSpPr>
            <p:nvPr/>
          </p:nvSpPr>
          <p:spPr bwMode="auto">
            <a:xfrm>
              <a:off x="6135078" y="55588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Oval 29"/>
            <p:cNvSpPr>
              <a:spLocks noChangeArrowheads="1"/>
            </p:cNvSpPr>
            <p:nvPr/>
          </p:nvSpPr>
          <p:spPr bwMode="auto">
            <a:xfrm>
              <a:off x="6147778" y="52159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7" name="Oval 17"/>
            <p:cNvSpPr>
              <a:spLocks noChangeArrowheads="1"/>
            </p:cNvSpPr>
            <p:nvPr/>
          </p:nvSpPr>
          <p:spPr bwMode="auto">
            <a:xfrm>
              <a:off x="5144478" y="40475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Oval 16"/>
            <p:cNvSpPr>
              <a:spLocks noChangeArrowheads="1"/>
            </p:cNvSpPr>
            <p:nvPr/>
          </p:nvSpPr>
          <p:spPr bwMode="auto">
            <a:xfrm>
              <a:off x="5144478" y="42507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Line 45"/>
            <p:cNvSpPr>
              <a:spLocks noChangeShapeType="1"/>
            </p:cNvSpPr>
            <p:nvPr/>
          </p:nvSpPr>
          <p:spPr bwMode="auto">
            <a:xfrm flipH="1">
              <a:off x="6805003" y="5088988"/>
              <a:ext cx="749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6843103" y="4590513"/>
              <a:ext cx="7521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Signal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973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588681"/>
                </p:ext>
              </p:extLst>
            </p:nvPr>
          </p:nvGraphicFramePr>
          <p:xfrm>
            <a:off x="2983438" y="5775229"/>
            <a:ext cx="29813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09" name="Equation" r:id="rId8" imgW="1816100" imgH="228600" progId="Equation.DSMT4">
                    <p:embed/>
                  </p:oleObj>
                </mc:Choice>
                <mc:Fallback>
                  <p:oleObj name="Equation" r:id="rId8" imgW="1816100" imgH="22860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3438" y="5775229"/>
                          <a:ext cx="29813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433786"/>
                </p:ext>
              </p:extLst>
            </p:nvPr>
          </p:nvGraphicFramePr>
          <p:xfrm>
            <a:off x="7627092" y="5292188"/>
            <a:ext cx="3206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0" name="Equation" r:id="rId10" imgW="228600" imgH="228600" progId="Equation.DSMT4">
                    <p:embed/>
                  </p:oleObj>
                </mc:Choice>
                <mc:Fallback>
                  <p:oleObj name="Equation" r:id="rId10" imgW="228600" imgH="22860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7092" y="5292188"/>
                          <a:ext cx="3206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425560"/>
                </p:ext>
              </p:extLst>
            </p:nvPr>
          </p:nvGraphicFramePr>
          <p:xfrm>
            <a:off x="6769397" y="374233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1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9397" y="374233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32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364791"/>
                </p:ext>
              </p:extLst>
            </p:nvPr>
          </p:nvGraphicFramePr>
          <p:xfrm>
            <a:off x="4266818" y="1436140"/>
            <a:ext cx="22701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2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6818" y="1436140"/>
                          <a:ext cx="227013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33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712854"/>
                </p:ext>
              </p:extLst>
            </p:nvPr>
          </p:nvGraphicFramePr>
          <p:xfrm>
            <a:off x="5543167" y="4095881"/>
            <a:ext cx="371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3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3167" y="4095881"/>
                          <a:ext cx="371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34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9828841"/>
                </p:ext>
              </p:extLst>
            </p:nvPr>
          </p:nvGraphicFramePr>
          <p:xfrm>
            <a:off x="4737626" y="4639486"/>
            <a:ext cx="371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4" name="Equation" r:id="rId18" imgW="228600" imgH="228600" progId="Equation.DSMT4">
                    <p:embed/>
                  </p:oleObj>
                </mc:Choice>
                <mc:Fallback>
                  <p:oleObj name="Equation" r:id="rId18" imgW="228600" imgH="228600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7626" y="4639486"/>
                          <a:ext cx="371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35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521352"/>
                </p:ext>
              </p:extLst>
            </p:nvPr>
          </p:nvGraphicFramePr>
          <p:xfrm>
            <a:off x="5929157" y="4487086"/>
            <a:ext cx="1857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5" name="Equation" r:id="rId19" imgW="114250" imgH="228501" progId="Equation.DSMT4">
                    <p:embed/>
                  </p:oleObj>
                </mc:Choice>
                <mc:Fallback>
                  <p:oleObj name="Equation" r:id="rId19" imgW="114250" imgH="228501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157" y="4487086"/>
                          <a:ext cx="185738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336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912183"/>
                </p:ext>
              </p:extLst>
            </p:nvPr>
          </p:nvGraphicFramePr>
          <p:xfrm>
            <a:off x="4852606" y="5139775"/>
            <a:ext cx="22701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6" name="Equation" r:id="rId21" imgW="139700" imgH="228600" progId="Equation.DSMT4">
                    <p:embed/>
                  </p:oleObj>
                </mc:Choice>
                <mc:Fallback>
                  <p:oleObj name="Equation" r:id="rId21" imgW="139700" imgH="228600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606" y="5139775"/>
                          <a:ext cx="227012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67567" y="1089223"/>
            <a:ext cx="298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 array of CP antennas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20" y="2254924"/>
            <a:ext cx="4491228" cy="380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5910" y="1119117"/>
            <a:ext cx="746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two antennas can realized by using two different </a:t>
            </a:r>
            <a:r>
              <a:rPr lang="en-US" sz="2000" u="sng" dirty="0" smtClean="0">
                <a:solidFill>
                  <a:schemeClr val="bg1"/>
                </a:solidFill>
              </a:rPr>
              <a:t>modes</a:t>
            </a:r>
            <a:r>
              <a:rPr lang="en-US" sz="2000" dirty="0" smtClean="0">
                <a:solidFill>
                  <a:schemeClr val="bg1"/>
                </a:solidFill>
              </a:rPr>
              <a:t> of a single microstrip or dielectric resonator antenna.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92085" y="2340493"/>
            <a:ext cx="4833258" cy="3668275"/>
            <a:chOff x="1992085" y="2340493"/>
            <a:chExt cx="4833258" cy="3668275"/>
          </a:xfrm>
        </p:grpSpPr>
        <p:grpSp>
          <p:nvGrpSpPr>
            <p:cNvPr id="4" name="Group 3"/>
            <p:cNvGrpSpPr/>
            <p:nvPr/>
          </p:nvGrpSpPr>
          <p:grpSpPr>
            <a:xfrm>
              <a:off x="1992085" y="2340493"/>
              <a:ext cx="4833258" cy="3668275"/>
              <a:chOff x="1992085" y="2588143"/>
              <a:chExt cx="4833258" cy="3668275"/>
            </a:xfrm>
          </p:grpSpPr>
          <p:pic>
            <p:nvPicPr>
              <p:cNvPr id="181249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2085" y="2588143"/>
                <a:ext cx="4833258" cy="3614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450963" y="3748837"/>
                <a:ext cx="1781257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 dirty="0" smtClean="0">
                    <a:solidFill>
                      <a:srgbClr val="3333FF"/>
                    </a:solidFill>
                    <a:latin typeface="+mn-lt"/>
                  </a:rPr>
                  <a:t>P</a:t>
                </a:r>
                <a:r>
                  <a:rPr lang="en-US" sz="1400" baseline="-25000" dirty="0" smtClean="0">
                    <a:solidFill>
                      <a:srgbClr val="3333FF"/>
                    </a:solidFill>
                    <a:latin typeface="+mn-lt"/>
                  </a:rPr>
                  <a:t>1</a:t>
                </a:r>
                <a:r>
                  <a:rPr lang="en-US" sz="1400" dirty="0" smtClean="0">
                    <a:solidFill>
                      <a:srgbClr val="3333FF"/>
                    </a:solidFill>
                    <a:latin typeface="+mn-lt"/>
                  </a:rPr>
                  <a:t> =</a:t>
                </a:r>
                <a:r>
                  <a:rPr lang="en-US" sz="1400" dirty="0" smtClean="0">
                    <a:solidFill>
                      <a:srgbClr val="3333FF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3333FF"/>
                    </a:solidFill>
                  </a:rPr>
                  <a:t>length of path 1</a:t>
                </a:r>
                <a:endParaRPr lang="en-US" sz="1400" dirty="0">
                  <a:solidFill>
                    <a:srgbClr val="3333FF"/>
                  </a:solidFill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942237"/>
                  </p:ext>
                </p:extLst>
              </p:nvPr>
            </p:nvGraphicFramePr>
            <p:xfrm>
              <a:off x="3294644" y="5855839"/>
              <a:ext cx="1517985" cy="4005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812" name="Equation" r:id="rId5" imgW="914400" imgH="241200" progId="Equation.DSMT4">
                      <p:embed/>
                    </p:oleObj>
                  </mc:Choice>
                  <mc:Fallback>
                    <p:oleObj name="Equation" r:id="rId5" imgW="91440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294644" y="5855839"/>
                            <a:ext cx="1517985" cy="400579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 bwMode="auto">
            <a:xfrm>
              <a:off x="2705100" y="3819525"/>
              <a:ext cx="18002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828925" y="4048125"/>
              <a:ext cx="0" cy="12858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828925" y="5343525"/>
              <a:ext cx="21907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019675" y="4581525"/>
              <a:ext cx="0" cy="7524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5152" y="1012355"/>
            <a:ext cx="823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Method 2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 Use an antenna that inherently radiates circular polarization.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1511753" y="5169128"/>
            <a:ext cx="6295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Helical antenna for WLAN communication at 2.4 GHz 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2408011" y="5875111"/>
            <a:ext cx="406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http://en.wikipedia.org/wiki/Helical_antenna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62" y="1927860"/>
            <a:ext cx="5256276" cy="300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35086" y="85725"/>
            <a:ext cx="285432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Polarization</a:t>
            </a:r>
          </a:p>
        </p:txBody>
      </p:sp>
      <p:sp>
        <p:nvSpPr>
          <p:cNvPr id="28675" name="TextBox 15"/>
          <p:cNvSpPr txBox="1">
            <a:spLocks noChangeArrowheads="1"/>
          </p:cNvSpPr>
          <p:nvPr/>
        </p:nvSpPr>
        <p:spPr bwMode="auto">
          <a:xfrm>
            <a:off x="925287" y="1032873"/>
            <a:ext cx="6890656" cy="650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polarization of a plane wave refers to the direction of the electric field vector in the time domain.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40229" y="5769337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We assume </a:t>
            </a:r>
            <a:r>
              <a:rPr lang="en-US" sz="2000" dirty="0" smtClean="0">
                <a:solidFill>
                  <a:srgbClr val="0000FF"/>
                </a:solidFill>
              </a:rPr>
              <a:t>here that </a:t>
            </a:r>
            <a:r>
              <a:rPr lang="en-US" sz="2000" dirty="0">
                <a:solidFill>
                  <a:srgbClr val="0000FF"/>
                </a:solidFill>
              </a:rPr>
              <a:t>the wave is traveling in the positive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direction.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93900" y="1965325"/>
            <a:ext cx="4951413" cy="3189288"/>
            <a:chOff x="2108200" y="1841500"/>
            <a:chExt cx="4951413" cy="3189288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H="1">
              <a:off x="2464754" y="4010661"/>
              <a:ext cx="1817688" cy="792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4282442" y="4010661"/>
              <a:ext cx="2408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4293554" y="2215198"/>
              <a:ext cx="0" cy="1795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 rot="16200000">
              <a:off x="3723641" y="3075623"/>
              <a:ext cx="1149350" cy="2222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60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4293554" y="4010661"/>
              <a:ext cx="22225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86" name="Object 2"/>
            <p:cNvGraphicFramePr>
              <a:graphicFrameLocks noChangeAspect="1"/>
            </p:cNvGraphicFramePr>
            <p:nvPr/>
          </p:nvGraphicFramePr>
          <p:xfrm>
            <a:off x="4784725" y="4360863"/>
            <a:ext cx="701675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8" name="Equation" r:id="rId4" imgW="431613" imgH="203112" progId="Equation.DSMT4">
                    <p:embed/>
                  </p:oleObj>
                </mc:Choice>
                <mc:Fallback>
                  <p:oleObj name="Equation" r:id="rId4" imgW="431613" imgH="203112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4725" y="4360863"/>
                          <a:ext cx="701675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4649788" y="2714625"/>
            <a:ext cx="849312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9" name="Equation" r:id="rId6" imgW="482391" imgH="253890" progId="Equation.DSMT4">
                    <p:embed/>
                  </p:oleObj>
                </mc:Choice>
                <mc:Fallback>
                  <p:oleObj name="Equation" r:id="rId6" imgW="482391" imgH="25389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788" y="2714625"/>
                          <a:ext cx="849312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Object 2"/>
            <p:cNvGraphicFramePr>
              <a:graphicFrameLocks noChangeAspect="1"/>
            </p:cNvGraphicFramePr>
            <p:nvPr/>
          </p:nvGraphicFramePr>
          <p:xfrm>
            <a:off x="2108200" y="4803775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3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8200" y="4803775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Object 2"/>
            <p:cNvGraphicFramePr>
              <a:graphicFrameLocks noChangeAspect="1"/>
            </p:cNvGraphicFramePr>
            <p:nvPr/>
          </p:nvGraphicFramePr>
          <p:xfrm>
            <a:off x="6832600" y="3916363"/>
            <a:ext cx="22701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3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2600" y="3916363"/>
                          <a:ext cx="227013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2" name="Object 2"/>
            <p:cNvGraphicFramePr>
              <a:graphicFrameLocks noChangeAspect="1"/>
            </p:cNvGraphicFramePr>
            <p:nvPr/>
          </p:nvGraphicFramePr>
          <p:xfrm>
            <a:off x="4205288" y="1841500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32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5288" y="1841500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0845" y="794170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Helical antennas on a GPS satellite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003" y="1532262"/>
            <a:ext cx="414375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9510" name="AutoShape 6" descr="data:image/jpeg;base64,/9j/4AAQSkZJRgABAQAAAQABAAD/2wCEAAkGBhASEBEUEBQVFBQWFRQSFxUWFRgYGBYWFRQVFhcTFRQXHCYeGxomGhUXIC8hJCcpLS4sFx8xQTAqNSYvLSoBCQoKDgwOGg8PGikkHyQpLCkqLCksLCkqKSwsLCkpKSksKSwpKSwpLCwsKSwpLCkpKSwsKSkpLCksLCwsLCksLP/AABEIAO4A1AMBIgACEQEDEQH/xAAbAAEAAgMBAQAAAAAAAAAAAAAABQYBAwQHAv/EADoQAAICAQMCBQMBBwMDBAMAAAECAAMRBBIhBTEGEyJBUTJhcYEHFCNCYpGhUnKxM8HRFYKS8FOy0v/EABgBAQEBAQEAAAAAAAAAAAAAAAACAQME/8QAHhEBAQEBAAIDAQEAAAAAAAAAAAERAiFBMVFhEjL/2gAMAwEAAhEDEQA/APcYiICIiAiIgIiICIiAiIgIiICIiAiIgIiYMDMwTK9r+u6s2Oui09d4rbZYXv8ALO/Abaq7Tngjkkd5VPF37UHq07Vtp7dPqiVBSwArsz6nS1fS4wNuRz6vtLnFqL1JHpYMzPL/AAT4tS++tKGYM3L1kNwo+ok/Tj75nqEzrn+ac9f0zERJWREQEREBERAREQEREBERAREQEREBERAREQEwZmUvq/iR21FlVeu0+kattmy6sMbDtVt25nUbfUMY+DNk1luNXjHw9ZXa2t0+WAXN9PmtVuVB/wBWuxSNtgUe/BAni3iXrT6u9rNzsv01h23MqD6VJ9zyc/eXX9ovjXWCo6O46di212t07kq9fOFZD9JJAPc5EgP2ZeFRr9aPMANNOLLO3r59NZ/J7/YH5nebzPLhct8J/wDZ2iaWq1zYtWpArvAstQVXUOvFYOcK+c5zyDj27eq9E8RpqsGqu3Zt3eYy7U3cehSeWPfkDHHeRGu8I6OvV6F6dPSh82xHC1KAytRY2SMdwyKQZbgJy66ldOecZiIkOhERAREQEREBERAREQEREBERAREQEREBETBgfFt6qMsQo+SQB/cymePulVJW+vR0rsrQBt6CyvUJn002VnucnAYcjM1eIdUja9qNTohqgUD05ZPoAAcIlhALhsk4O7GJ5f4819AsNGjS+ipcNbRY52rcM/RWWIXAPscc9uJ2549uPXW+Fb1lnn2uyqFaxy3lomFyx4VFQdvYDH956F4ZA0uxNP5r3hRbU401qmywgfvGjtDKN1fAYN/L3/PP+xfotTavzrj6lDChSOGcAbyD/qVWHH9WZ7B1PTb79Hjulr2H7J5NiH+5dRF68k58PrpyXWEWXoKyBhK9wYrkcs7Djce2B2HzmSkwBMzi6yERENIiICIiAiIgIiICIiAiIgIiICIiAiIgJGdT6s1ZC1Uve+M7UKDaufqZnIAzg4Hc4kkTKd4x0F6WpqqXvVAvl3rQR5gRSWS1UZSH27myuM4OR2lcyWp6uTwifHPiyg6V11ekvpvHqoFgx/E7B6tRUSMr3IBBwO08i6R023W6haaxutsJJYkj2LM7nnj3Jx/zJXx14is1NwXz2vpryK3dVTdnG5yEAHfgE84Esv7OtPb06yu7UVfw9TUWDYyyVqwyftgbXI91Of5TO/8AmZHH5u1Nr4W1VdunrWqjTK6rSrJa9m2yhWsr1GAifxNosXOcMGweJ6F07p3lglnayxvqdsAnHYADhVHsB/k8zRXcmosR6zuSosdw+kuVK4VvfALZI9yJKzhbrtOZCIiSoiIgIiICIiAiIgIiICIiAiIgIiICJjMiOv2Mh09gJAW5QwBOCrgrgj35xNnlluJiJ8V2AjIII+RPjValUQsckD2AySfZQPck8TBDeKeqpV5KWPZWlpcF6gxbKqGCAqCRnnkDPpnnvjPxBp9PRnp+t1BssJras2u6hCp3MwuBZDyMFSOT9pcfEXUrHpb950V60j+J5tdtRtpKci4IrZBXvwSe/E8V671u3W6jdY7WNxUhKgFlBITKrwGOcnHuTO3E+3Lq+XR4A8NrrdclVjYrALuM4LKuPQvvknH6ZnsWt8F6ZW0wAts/jKNtt1ti7PLfcNrsRjAHt8Sl6HwyKNNpSmn1NeqrtBe41qgzcdm0MW+lWNePY4PzPUul6S7h9Sym3bjamdicDO3PJJPcn8TOr71vM9WO6qoKAFAAAwABgAfAAmyInJ1IiICIiAiIgIiICIiAiIgIiICYMzMQIjQdfDWNVcpqtHZWP1LnAZW7Efcce3fIG/U9WA3CsBiv1EnCJ/uf5+w5nL1ypLSqHA2ZtZyOa1Huv3Pb8A8GV4aw1sqXKdverzMBGLHIbA5YjnKnn8zrOZXK92JM9RtZsMxKn6WU+TWcfV6iNxxx2M59ZtdGG5CcHBDX2HP2Y8frNl1YsUktkdjfYSFBHtTUJ9Uap2B3GzIxu3WilBnkbVxnBEr9R+Obpep21r/ExnJH8UpjJ7bXU1mY6/1F7KzSLlrsYB62dkrZXRlZCHRirAkY4AjRWlRaitja524vUL6hkABhtcZzKpb1Ojyms1GkLIBtdgKc+YDht3yd3GCM4P2m5t1m5Ef448S3eQNOL9QWfi+m5as17cEKLUQbwTzuGQR+ZC+B9Datx1aV+aNPm0qR9QX6tv8AUFyR9x9xISml77wBldze2SEUd8DvtVR/iev9J8OaWqk7ldlKZOLrRgsPSzoG2srceocZOIt9Ni16fqdOsSvyTuTKWscfTtIZUb4bcBx9vxJoTi6NoxVp6a8AbURTgADcFGTx98zunnrvCIiGkREBERAREQEREBERAREQEREBMTJnwbB8iBV9RdYXY7N6WWE4H1FaTjb8Y4Bnz+903ZFuM2OGcuOFROUVSff4I9yZ06K1c1AkAj96U8jg7/eaQUNS52nGkOAcHDA/8zq4ItqrtNssXNle17FDZstQZ4ZlA9QCkc/UMc5nULw+LKyN6+7nfZYTwQqYI49vj7Tov0qKLPLcoPLq4ByGDkhhzz9+JA9Y060vbeHSvy7FDmr0hiUBzsPO4gr6lPyCDKnll8M3dTpOpsVtQ1e4YOGqSwnapGQ/pA7jjHaefeM9aq32V1WtYhKs+7ADOM7c7MBiAe/J+82+JfE1TkeVuBbBcso5IOVPOeeTz7gyI6DoktvTzMmoEM5UHJGc7eAcE9peYmXVx8DeHdRWg1C1pusTdXvdg20HkoAhBPGdpIJAEtfR6dgY22elbLGrAGEQM31Vq3LpuyCh+nPA95E9K1jrY9VRKadilqkqf4RLEEopA9+eMd8dpZqNOqkbcb8lc5z/ABkyRyf5LFJ49iZFVEj0fqZU7CpVCVVc/wAjMMhMHnYf5SfxJ6VY7Nv9G0H7+S57f7q7OR74k907Ulk9X1qSjY/1D3H2Iwf1nLqOvNdkTBMzJWREQEREBERAREQEREBERAREQEh7PC2mZmYiwliWP8awDJOTwG4kxE2XGWaqOr6BSptA3LgpZkMS3lHhiC2ckEE5OZrt6BWpbNluFZNxDL/02+m0en57/g9pY+p6YkK6DLpnj/WpHqrP5H+QJBJbY+0VDja4rNneyvsatvuQfk+0r+qj+Y0noNYPrewYcq53KAuf+m44+g+/3PfiRtnRqiBtFjgDDln9CFjgE+nLVY5+wxzOzqOto01fm2sbNqhl3AuWRcK1bVjlSuc57CVc9Ut1DG61ilCjy60VwVuG4tUa7QVYt/KVbv2x3AqbU3Ff8ReF6TX5mmPAJ3DdnAzjeuf5cj+2Jt8EWVCgqFKuG3Nu7sPZh/x+s6NKE1eosNjJWwVlBIauykP6B5tTZVtpbIYdyB+lx0HRtOjsgFAIVGW3kgEYB2/JJGSDLvbnOfp9dG0SsVZ1LjawwrZO1RksRngbiMfIHvmd6aOgrkD1CkORkj1hvg/IzNoqLhmQ7XAPmOTtQg9lC/B4IM2rYtvodNrt5ahSvC1r6iVJ+eZG11knt9P0anfjacC4J9R+l6wR7/JmrS9AodkDqeUb+Y/Uj7Sf14nQtJ3Ka2OGuJUNyMVqRuz9WOMd/ibek2ubK9y49Fz5ByCGsB7dxJ2/bcn07+m9JroDCvdgnJBYnnGOMzuiJDoREQEREBERAREQEREBERAREQET5LADJlW6z48prytGLG/1EkVj2+ocufsufzEmstkWa+9UUs7BVHJYnAA+ST2nn/WPF1Rd00Xq3HIZgQguyPVVghiSCc+3v2JijoOv15V9UxrTO4BhgY5+ijt8ep+ZZqel6TQVtZj1Y5sc5dj8A+3bsMCVMTdrytKDqLmd3s/hM7vazFbqW+ooCVw9TLn8Dnj34et9ZWwALsTTfTXuAfS2juNzoN1FvfA9vtJfxT4kqcN6rUc2kkVKy+XsAxhsbWcEgsp4xgd8mcH/AKcqqzqzbiSrvQgw4BPNtGCjDOckDH5nZx6dPQeg3ammxEUd68JqHS6sopLYpuUgsudvBPG33k94b1NlN61WBUavK7azll3kll2v7bmGM8YPE4vD+oXTVhakqy5LH0BRhnCb/KcbgfR2AA7/AGk/fpReiX1iuhgCXQt63AHpUhhkEEAjB+0m/LZman9VQwPmbGJXkm5lwRz2QHuO4nzdSlq5JyOGbUMMYx2Wpf8AH/kzg6L1hLFYMK1eshS9u/1cZDop4IP2M6qrxvymLFyBucFa63Y53Bfg/jv78yHT5fKX2V7fMz6k8utzxtXdyWX2OMH9JM9NUFmZfoAFSfdV7sPsT/xOeunzAwB3BuHtI4I/0Vj4+/t9zNP/AKZfp33aY76y3qpdu2TyyN/KffHY/GeYt1smVPxMLMyFkREBERAREQEREBERAREi+seIaNMpNjZIGdi8sf09v1xAjdZ4qbzGTT17yrbSWOASM52ge3B5/wATGo8b1pUWatw442HAGc7T6z2AP6/aVTpviDa5vCFFd2IB543ZBDdmxnBx7EiSWicanqFTMoKHe+3uu4Jwcdj88jvzxKuOe18tp+odRLBsJQexIKpgjkhM7rT8E4Es3RvCWnow2PMtAx5j4JH2UdlH45+8mwJmZq8YMon7T/FCU0nTpzbYASf/AMa5+r/cccf3+Ja+v9ar0unsut7KOB7sx4VB9yZ534L6G+r1Vms1mCquLOezWc4AJ48tP+QPjnZPbLfST8H/ALOK1rqt1i7n5daj9KllxmwfzPtOMdh8HvKf4s6BZpWavTnD0Ot1WEYl6y25CSPSWUgryOdv3noXWvE1t2+npys9mATaAQq8jABI9xnntjtmUXqek6tXqUs1pY1kWqv8VdyoMMxJTnaMK3OeBNlu+U9Tx4WDQ9W6Pr6FN+KbeA9RDArYpB9IxyM8jH+DMeGK2e63TttrLAvuYby7A8MmTlcqM4zxjEqmluNOt3Xlm0tjk2rXa+UyABeXTG4Z7/bPHAlk6xov3TVI2nCkVlblwp+l8As9g4bAyPnDGVZPhE2+UaNdt1jJtAGACxcgEAlfTUc8g5GB8S4rVWPIP1lmrG1uQSzgbcDj6cn9BPvqPhYagjUaU1HzFDAWKdpzltwdTkHLH7cyLv0Oq0dtF2oNdiA4ArBCVOeACD/qHAb2IEy2KnNehKoEziadHqlsQOhyD/8AcH7zfObqREQEREBERAREQEREBmcPUesU0jNjAH2Xux/C/wDftPnrYv8AJb93/wCpxjtnHvgngGQPT/BZY79Y28nkoCef99h5b8DAmstvpqt8SanUsU0lZA7Fs9v91nZfwMmdfTPBCA79S3nN328+WP0PL/lv7Sx0adEUKihVHAAGAPwBNsaZ9uHqPRqb6/LtQFR2xwV9sqR2/Sa+keH9PpVxQgXPdiSWP5Y8ySiY0mCZmVL9oXXWpoNVWTZZgEL9QrJw23+ps7R+ZsmstxV/FPVTrdWigFtLUxX093bO17gDwQOVX8EyV1gsbSLYCa9KnlolKj6k3BeSRnOM8n+3vJLwr4ISlVa7Jcg/wsjy693O3bj1EZ7nP2lh6rplaixcDGxsfYgZB/QzbUzn7bOn6WuutVqGFwMffgYJPuZydV6Gl70s5OK/NBXAIdbazWynPbg+0kajwPwJ9GSt47rtI9ItrsO7Y4pcbVHAOarMgZ5RgDzyGImnoHWTbWa7Mu1Ndla1gkHy2DAIynuV37R+BLh4n6H5F/7zWWK2sqWgkna/auwfAz6CP6hPnrvSt40+qpLlQHrsRmLYFmPWM+4dVB+3PtOkrlnl3fs86obNOa24NfbjBClmwpHyCMSz6rSpYjJYoZWBVlPYg9wZVNHrFXV0XIRsvU0Wf03V8YPwc4/z8y4yK6RCeHeg2aUOptNiZ9AI5A/qPu2OM++JNxExpERAREQEREBERAREQEREBERAREQOXqWuSmp7H7KM/k+yj7kyq+G+ltqbzrNQMjdmtfbcOAw+yjgffJn31V212qFCE+VWcuw9yOD/APyP1MttFKqqqowAAAPgDtN+E/L7mnWjNdg/ob/9TN8+Lq9ysO2QRn4yMZmKfGkYFEI91U/4E3TXRUFVVH8oC/2GJsgcfVtAt9NlTdnUrn4JHDfkHB/SVDoOtY030XHa2LFbnAW6v6ufg4DD7GXoyleKtD5WqFoHovGxvgXVjKN/7kyP/YJvP0jr7UTXu6a9B5rV13AWqM4ra9V2gNk4BIwN3yV9p7D0PqQvoSz3PDD4YcH/AM/rKF1DoVes02opY4IQ3VOcel6898fKkgj/AMCdf7LeoOtQou4b+XPuV49/crg/oZfXlPD0ETMwJmc3UiIgIiICIiAiIgIiICIiAiIgJBeK+t+TVtQ/xH4H9I7Fv+w+8mbrlVSzEAAEkn2A5JlS0/S/3+5tRbuWkfw61Xg2BWOWY/Gc9uck/HOz9ZfxKeD9GiaZGXu/qY/JBIx+BjEnZrooVFCoAFUAADsAPabJjSIiAiIgJHde6X+8aeyvOGI3If8AS6kMjf8AyA/TMkZza7XJUm6wkLkDgFjk9gAATAo/RNUC9ZYYDHY6n2zlHQ/gkj9Is8GroLKXqvtFJuAc+jNe7hcHb9GfSffmRFV9y6jUjy7GV72tqbYVUiwlguWGFb7H3Bnpuq0y2UslwG1kKvz2yOeft8/aV1dc+Jny6lmZWfCHiFbUFLMTZXvTcRjzFrbaH/OMZlmkuhERAREQEREBERAREQEREBMGZkX4j1NqUN5KO7N6PQMlQwOXx74/7wInqtray/8AdqzilCDe4Pcg/wDTB/I/vn/TzZ6alVQqgBVAUAdgAMACUrw/o9bVaNlTBTgPvwq4+cE5yB8CXcTbMTzdjMRExRERAREQExiZiBwdb0JtosQfVjcv+9TuT/IEjV0Ca7T0s1liYGCEbbk8fUCDk8f5MsMg+k/wtTfT2Unz0/D53D/5bh+AIHNpvBCVkFLrFxnGNoPJJJ3AZzkyw014AGScADJ7n7n7z7EzF2skkIiIaREQEREBERAREQEREBMETMQMATMRAREQEREBERAREQIrrniKrShfM3EvnaFHfbjPJ4HeUS7qOtuuttNZGLKjUAxBFQs9QHyQvJHvk/aemvWCOQD+RmEqUdgB+Bibqbzb7RfR+q3Wswsq2KOz5OGIOOxEl5jEzMbCIiGkREBERAREQP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2" name="AutoShape 8" descr="data:image/jpeg;base64,/9j/4AAQSkZJRgABAQAAAQABAAD/2wCEAAkGBhASEBEUEBQVFBQWFRQSFxUWFRgYGBYWFRQVFhcTFRQXHCYeGxomGhUXIC8hJCcpLS4sFx8xQTAqNSYvLSoBCQoKDgwOGg8PGikkHyQpLCkqLCksLCkqKSwsLCkpKSksKSwpKSwpLCwsKSwpLCkpKSwsKSkpLCksLCwsLCksLP/AABEIAO4A1AMBIgACEQEDEQH/xAAbAAEAAgMBAQAAAAAAAAAAAAAABQYBAwQHAv/EADoQAAICAQMCBQMBBwMDBAMAAAECAAMRBBIhBTEGEyJBUTJhcYEHFCNCYpGhUnKxM8HRFYKS8FOy0v/EABgBAQEBAQEAAAAAAAAAAAAAAAACAQME/8QAHhEBAQEBAAIDAQEAAAAAAAAAAAERAiFBMVFhEjL/2gAMAwEAAhEDEQA/APcYiICIiAiIgIiICIiAiIgIiICIiAiIgIiYMDMwTK9r+u6s2Oui09d4rbZYXv8ALO/Abaq7Tngjkkd5VPF37UHq07Vtp7dPqiVBSwArsz6nS1fS4wNuRz6vtLnFqL1JHpYMzPL/AAT4tS++tKGYM3L1kNwo+ok/Tj75nqEzrn+ac9f0zERJWREQEREBERAREQEREBERAREQEREBERAREQEwZmUvq/iR21FlVeu0+kattmy6sMbDtVt25nUbfUMY+DNk1luNXjHw9ZXa2t0+WAXN9PmtVuVB/wBWuxSNtgUe/BAni3iXrT6u9rNzsv01h23MqD6VJ9zyc/eXX9ovjXWCo6O46di212t07kq9fOFZD9JJAPc5EgP2ZeFRr9aPMANNOLLO3r59NZ/J7/YH5nebzPLhct8J/wDZ2iaWq1zYtWpArvAstQVXUOvFYOcK+c5zyDj27eq9E8RpqsGqu3Zt3eYy7U3cehSeWPfkDHHeRGu8I6OvV6F6dPSh82xHC1KAytRY2SMdwyKQZbgJy66ldOecZiIkOhERAREQEREBERAREQEREBERAREQEREBETBgfFt6qMsQo+SQB/cymePulVJW+vR0rsrQBt6CyvUJn002VnucnAYcjM1eIdUja9qNTohqgUD05ZPoAAcIlhALhsk4O7GJ5f4819AsNGjS+ipcNbRY52rcM/RWWIXAPscc9uJ2549uPXW+Fb1lnn2uyqFaxy3lomFyx4VFQdvYDH956F4ZA0uxNP5r3hRbU401qmywgfvGjtDKN1fAYN/L3/PP+xfotTavzrj6lDChSOGcAbyD/qVWHH9WZ7B1PTb79Hjulr2H7J5NiH+5dRF68k58PrpyXWEWXoKyBhK9wYrkcs7Djce2B2HzmSkwBMzi6yERENIiICIiAiIgIiICIiAiIgIiICIiAiIgJGdT6s1ZC1Uve+M7UKDaufqZnIAzg4Hc4kkTKd4x0F6WpqqXvVAvl3rQR5gRSWS1UZSH27myuM4OR2lcyWp6uTwifHPiyg6V11ekvpvHqoFgx/E7B6tRUSMr3IBBwO08i6R023W6haaxutsJJYkj2LM7nnj3Jx/zJXx14is1NwXz2vpryK3dVTdnG5yEAHfgE84Esv7OtPb06yu7UVfw9TUWDYyyVqwyftgbXI91Of5TO/8AmZHH5u1Nr4W1VdunrWqjTK6rSrJa9m2yhWsr1GAifxNosXOcMGweJ6F07p3lglnayxvqdsAnHYADhVHsB/k8zRXcmosR6zuSosdw+kuVK4VvfALZI9yJKzhbrtOZCIiSoiIgIiICIiAiIgIiICIiAiIgIiICJjMiOv2Mh09gJAW5QwBOCrgrgj35xNnlluJiJ8V2AjIII+RPjValUQsckD2AySfZQPck8TBDeKeqpV5KWPZWlpcF6gxbKqGCAqCRnnkDPpnnvjPxBp9PRnp+t1BssJras2u6hCp3MwuBZDyMFSOT9pcfEXUrHpb950V60j+J5tdtRtpKci4IrZBXvwSe/E8V671u3W6jdY7WNxUhKgFlBITKrwGOcnHuTO3E+3Lq+XR4A8NrrdclVjYrALuM4LKuPQvvknH6ZnsWt8F6ZW0wAts/jKNtt1ti7PLfcNrsRjAHt8Sl6HwyKNNpSmn1NeqrtBe41qgzcdm0MW+lWNePY4PzPUul6S7h9Sym3bjamdicDO3PJJPcn8TOr71vM9WO6qoKAFAAAwABgAfAAmyInJ1IiICIiAiIgIiICIiAiIgIiICYMzMQIjQdfDWNVcpqtHZWP1LnAZW7Efcce3fIG/U9WA3CsBiv1EnCJ/uf5+w5nL1ypLSqHA2ZtZyOa1Huv3Pb8A8GV4aw1sqXKdverzMBGLHIbA5YjnKnn8zrOZXK92JM9RtZsMxKn6WU+TWcfV6iNxxx2M59ZtdGG5CcHBDX2HP2Y8frNl1YsUktkdjfYSFBHtTUJ9Uap2B3GzIxu3WilBnkbVxnBEr9R+Obpep21r/ExnJH8UpjJ7bXU1mY6/1F7KzSLlrsYB62dkrZXRlZCHRirAkY4AjRWlRaitja524vUL6hkABhtcZzKpb1Ojyms1GkLIBtdgKc+YDht3yd3GCM4P2m5t1m5Ef448S3eQNOL9QWfi+m5as17cEKLUQbwTzuGQR+ZC+B9Datx1aV+aNPm0qR9QX6tv8AUFyR9x9xISml77wBldze2SEUd8DvtVR/iev9J8OaWqk7ldlKZOLrRgsPSzoG2srceocZOIt9Ni16fqdOsSvyTuTKWscfTtIZUb4bcBx9vxJoTi6NoxVp6a8AbURTgADcFGTx98zunnrvCIiGkREBERAREQEREBERAREQEREBMTJnwbB8iBV9RdYXY7N6WWE4H1FaTjb8Y4Bnz+903ZFuM2OGcuOFROUVSff4I9yZ06K1c1AkAj96U8jg7/eaQUNS52nGkOAcHDA/8zq4ItqrtNssXNle17FDZstQZ4ZlA9QCkc/UMc5nULw+LKyN6+7nfZYTwQqYI49vj7Tov0qKLPLcoPLq4ByGDkhhzz9+JA9Y060vbeHSvy7FDmr0hiUBzsPO4gr6lPyCDKnll8M3dTpOpsVtQ1e4YOGqSwnapGQ/pA7jjHaefeM9aq32V1WtYhKs+7ADOM7c7MBiAe/J+82+JfE1TkeVuBbBcso5IOVPOeeTz7gyI6DoktvTzMmoEM5UHJGc7eAcE9peYmXVx8DeHdRWg1C1pusTdXvdg20HkoAhBPGdpIJAEtfR6dgY22elbLGrAGEQM31Vq3LpuyCh+nPA95E9K1jrY9VRKadilqkqf4RLEEopA9+eMd8dpZqNOqkbcb8lc5z/ABkyRyf5LFJ49iZFVEj0fqZU7CpVCVVc/wAjMMhMHnYf5SfxJ6VY7Nv9G0H7+S57f7q7OR74k907Ulk9X1qSjY/1D3H2Iwf1nLqOvNdkTBMzJWREQEREBERAREQEREBERAREQEh7PC2mZmYiwliWP8awDJOTwG4kxE2XGWaqOr6BSptA3LgpZkMS3lHhiC2ckEE5OZrt6BWpbNluFZNxDL/02+m0en57/g9pY+p6YkK6DLpnj/WpHqrP5H+QJBJbY+0VDja4rNneyvsatvuQfk+0r+qj+Y0noNYPrewYcq53KAuf+m44+g+/3PfiRtnRqiBtFjgDDln9CFjgE+nLVY5+wxzOzqOto01fm2sbNqhl3AuWRcK1bVjlSuc57CVc9Ut1DG61ilCjy60VwVuG4tUa7QVYt/KVbv2x3AqbU3Ff8ReF6TX5mmPAJ3DdnAzjeuf5cj+2Jt8EWVCgqFKuG3Nu7sPZh/x+s6NKE1eosNjJWwVlBIauykP6B5tTZVtpbIYdyB+lx0HRtOjsgFAIVGW3kgEYB2/JJGSDLvbnOfp9dG0SsVZ1LjawwrZO1RksRngbiMfIHvmd6aOgrkD1CkORkj1hvg/IzNoqLhmQ7XAPmOTtQg9lC/B4IM2rYtvodNrt5ahSvC1r6iVJ+eZG11knt9P0anfjacC4J9R+l6wR7/JmrS9AodkDqeUb+Y/Uj7Sf14nQtJ3Ka2OGuJUNyMVqRuz9WOMd/ibek2ubK9y49Fz5ByCGsB7dxJ2/bcn07+m9JroDCvdgnJBYnnGOMzuiJDoREQEREBERAREQEREBERAREQET5LADJlW6z48prytGLG/1EkVj2+ocufsufzEmstkWa+9UUs7BVHJYnAA+ST2nn/WPF1Rd00Xq3HIZgQguyPVVghiSCc+3v2JijoOv15V9UxrTO4BhgY5+ijt8ep+ZZqel6TQVtZj1Y5sc5dj8A+3bsMCVMTdrytKDqLmd3s/hM7vazFbqW+ooCVw9TLn8Dnj34et9ZWwALsTTfTXuAfS2juNzoN1FvfA9vtJfxT4kqcN6rUc2kkVKy+XsAxhsbWcEgsp4xgd8mcH/AKcqqzqzbiSrvQgw4BPNtGCjDOckDH5nZx6dPQeg3ammxEUd68JqHS6sopLYpuUgsudvBPG33k94b1NlN61WBUavK7azll3kll2v7bmGM8YPE4vD+oXTVhakqy5LH0BRhnCb/KcbgfR2AA7/AGk/fpReiX1iuhgCXQt63AHpUhhkEEAjB+0m/LZman9VQwPmbGJXkm5lwRz2QHuO4nzdSlq5JyOGbUMMYx2Wpf8AH/kzg6L1hLFYMK1eshS9u/1cZDop4IP2M6qrxvymLFyBucFa63Y53Bfg/jv78yHT5fKX2V7fMz6k8utzxtXdyWX2OMH9JM9NUFmZfoAFSfdV7sPsT/xOeunzAwB3BuHtI4I/0Vj4+/t9zNP/AKZfp33aY76y3qpdu2TyyN/KffHY/GeYt1smVPxMLMyFkREBERAREQEREBERAREi+seIaNMpNjZIGdi8sf09v1xAjdZ4qbzGTT17yrbSWOASM52ge3B5/wATGo8b1pUWatw442HAGc7T6z2AP6/aVTpviDa5vCFFd2IB543ZBDdmxnBx7EiSWicanqFTMoKHe+3uu4Jwcdj88jvzxKuOe18tp+odRLBsJQexIKpgjkhM7rT8E4Es3RvCWnow2PMtAx5j4JH2UdlH45+8mwJmZq8YMon7T/FCU0nTpzbYASf/AMa5+r/cccf3+Ja+v9ar0unsut7KOB7sx4VB9yZ534L6G+r1Vms1mCquLOezWc4AJ48tP+QPjnZPbLfST8H/ALOK1rqt1i7n5daj9KllxmwfzPtOMdh8HvKf4s6BZpWavTnD0Ot1WEYl6y25CSPSWUgryOdv3noXWvE1t2+npys9mATaAQq8jABI9xnntjtmUXqek6tXqUs1pY1kWqv8VdyoMMxJTnaMK3OeBNlu+U9Tx4WDQ9W6Pr6FN+KbeA9RDArYpB9IxyM8jH+DMeGK2e63TttrLAvuYby7A8MmTlcqM4zxjEqmluNOt3Xlm0tjk2rXa+UyABeXTG4Z7/bPHAlk6xov3TVI2nCkVlblwp+l8As9g4bAyPnDGVZPhE2+UaNdt1jJtAGACxcgEAlfTUc8g5GB8S4rVWPIP1lmrG1uQSzgbcDj6cn9BPvqPhYagjUaU1HzFDAWKdpzltwdTkHLH7cyLv0Oq0dtF2oNdiA4ArBCVOeACD/qHAb2IEy2KnNehKoEziadHqlsQOhyD/8AcH7zfObqREQEREBERAREQEREBmcPUesU0jNjAH2Xux/C/wDftPnrYv8AJb93/wCpxjtnHvgngGQPT/BZY79Y28nkoCef99h5b8DAmstvpqt8SanUsU0lZA7Fs9v91nZfwMmdfTPBCA79S3nN328+WP0PL/lv7Sx0adEUKihVHAAGAPwBNsaZ9uHqPRqb6/LtQFR2xwV9sqR2/Sa+keH9PpVxQgXPdiSWP5Y8ySiY0mCZmVL9oXXWpoNVWTZZgEL9QrJw23+ps7R+ZsmstxV/FPVTrdWigFtLUxX093bO17gDwQOVX8EyV1gsbSLYCa9KnlolKj6k3BeSRnOM8n+3vJLwr4ISlVa7Jcg/wsjy693O3bj1EZ7nP2lh6rplaixcDGxsfYgZB/QzbUzn7bOn6WuutVqGFwMffgYJPuZydV6Gl70s5OK/NBXAIdbazWynPbg+0kajwPwJ9GSt47rtI9ItrsO7Y4pcbVHAOarMgZ5RgDzyGImnoHWTbWa7Mu1Ndla1gkHy2DAIynuV37R+BLh4n6H5F/7zWWK2sqWgkna/auwfAz6CP6hPnrvSt40+qpLlQHrsRmLYFmPWM+4dVB+3PtOkrlnl3fs86obNOa24NfbjBClmwpHyCMSz6rSpYjJYoZWBVlPYg9wZVNHrFXV0XIRsvU0Wf03V8YPwc4/z8y4yK6RCeHeg2aUOptNiZ9AI5A/qPu2OM++JNxExpERAREQEREBERAREQEREBERAREQOXqWuSmp7H7KM/k+yj7kyq+G+ltqbzrNQMjdmtfbcOAw+yjgffJn31V212qFCE+VWcuw9yOD/APyP1MttFKqqqowAAAPgDtN+E/L7mnWjNdg/ob/9TN8+Lq9ysO2QRn4yMZmKfGkYFEI91U/4E3TXRUFVVH8oC/2GJsgcfVtAt9NlTdnUrn4JHDfkHB/SVDoOtY030XHa2LFbnAW6v6ufg4DD7GXoyleKtD5WqFoHovGxvgXVjKN/7kyP/YJvP0jr7UTXu6a9B5rV13AWqM4ra9V2gNk4BIwN3yV9p7D0PqQvoSz3PDD4YcH/AM/rKF1DoVes02opY4IQ3VOcel6898fKkgj/AMCdf7LeoOtQou4b+XPuV49/crg/oZfXlPD0ETMwJmc3UiIgIiICIiAiIgIiICIiAiIgJBeK+t+TVtQ/xH4H9I7Fv+w+8mbrlVSzEAAEkn2A5JlS0/S/3+5tRbuWkfw61Xg2BWOWY/Gc9uck/HOz9ZfxKeD9GiaZGXu/qY/JBIx+BjEnZrooVFCoAFUAADsAPabJjSIiAiIgJHde6X+8aeyvOGI3If8AS6kMjf8AyA/TMkZza7XJUm6wkLkDgFjk9gAATAo/RNUC9ZYYDHY6n2zlHQ/gkj9Is8GroLKXqvtFJuAc+jNe7hcHb9GfSffmRFV9y6jUjy7GV72tqbYVUiwlguWGFb7H3Bnpuq0y2UslwG1kKvz2yOeft8/aV1dc+Jny6lmZWfCHiFbUFLMTZXvTcRjzFrbaH/OMZlmkuhERAREQEREBERAREQEREBMGZkX4j1NqUN5KO7N6PQMlQwOXx74/7wInqtray/8AdqzilCDe4Pcg/wDTB/I/vn/TzZ6alVQqgBVAUAdgAMACUrw/o9bVaNlTBTgPvwq4+cE5yB8CXcTbMTzdjMRExRERAREQExiZiBwdb0JtosQfVjcv+9TuT/IEjV0Ca7T0s1liYGCEbbk8fUCDk8f5MsMg+k/wtTfT2Unz0/D53D/5bh+AIHNpvBCVkFLrFxnGNoPJJJ3AZzkyw014AGScADJ7n7n7z7EzF2skkIiIaREQEREBERAREQEREBMETMQMATMRAREQEREBERAREQIrrniKrShfM3EvnaFHfbjPJ4HeUS7qOtuuttNZGLKjUAxBFQs9QHyQvJHvk/aemvWCOQD+RmEqUdgB+Bibqbzb7RfR+q3Wswsq2KOz5OGIOOxEl5jEzMbCIiGkREBERAREQP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4" name="AutoShape 10" descr="data:image/jpeg;base64,/9j/4AAQSkZJRgABAQAAAQABAAD/2wCEAAkGBhASEBEUEBQVFBQWFRQSFxUWFRgYGBYWFRQVFhcTFRQXHCYeGxomGhUXIC8hJCcpLS4sFx8xQTAqNSYvLSoBCQoKDgwOGg8PGikkHyQpLCkqLCksLCkqKSwsLCkpKSksKSwpKSwpLCwsKSwpLCkpKSwsKSkpLCksLCwsLCksLP/AABEIAO4A1AMBIgACEQEDEQH/xAAbAAEAAgMBAQAAAAAAAAAAAAAABQYBAwQHAv/EADoQAAICAQMCBQMBBwMDBAMAAAECAAMRBBIhBTEGEyJBUTJhcYEHFCNCYpGhUnKxM8HRFYKS8FOy0v/EABgBAQEBAQEAAAAAAAAAAAAAAAACAQME/8QAHhEBAQEBAAIDAQEAAAAAAAAAAAERAiFBMVFhEjL/2gAMAwEAAhEDEQA/APcYiICIiAiIgIiICIiAiIgIiICIiAiIgIiYMDMwTK9r+u6s2Oui09d4rbZYXv8ALO/Abaq7Tngjkkd5VPF37UHq07Vtp7dPqiVBSwArsz6nS1fS4wNuRz6vtLnFqL1JHpYMzPL/AAT4tS++tKGYM3L1kNwo+ok/Tj75nqEzrn+ac9f0zERJWREQEREBERAREQEREBERAREQEREBERAREQEwZmUvq/iR21FlVeu0+kattmy6sMbDtVt25nUbfUMY+DNk1luNXjHw9ZXa2t0+WAXN9PmtVuVB/wBWuxSNtgUe/BAni3iXrT6u9rNzsv01h23MqD6VJ9zyc/eXX9ovjXWCo6O46di212t07kq9fOFZD9JJAPc5EgP2ZeFRr9aPMANNOLLO3r59NZ/J7/YH5nebzPLhct8J/wDZ2iaWq1zYtWpArvAstQVXUOvFYOcK+c5zyDj27eq9E8RpqsGqu3Zt3eYy7U3cehSeWPfkDHHeRGu8I6OvV6F6dPSh82xHC1KAytRY2SMdwyKQZbgJy66ldOecZiIkOhERAREQEREBERAREQEREBERAREQEREBETBgfFt6qMsQo+SQB/cymePulVJW+vR0rsrQBt6CyvUJn002VnucnAYcjM1eIdUja9qNTohqgUD05ZPoAAcIlhALhsk4O7GJ5f4819AsNGjS+ipcNbRY52rcM/RWWIXAPscc9uJ2549uPXW+Fb1lnn2uyqFaxy3lomFyx4VFQdvYDH956F4ZA0uxNP5r3hRbU401qmywgfvGjtDKN1fAYN/L3/PP+xfotTavzrj6lDChSOGcAbyD/qVWHH9WZ7B1PTb79Hjulr2H7J5NiH+5dRF68k58PrpyXWEWXoKyBhK9wYrkcs7Djce2B2HzmSkwBMzi6yERENIiICIiAiIgIiICIiAiIgIiICIiAiIgJGdT6s1ZC1Uve+M7UKDaufqZnIAzg4Hc4kkTKd4x0F6WpqqXvVAvl3rQR5gRSWS1UZSH27myuM4OR2lcyWp6uTwifHPiyg6V11ekvpvHqoFgx/E7B6tRUSMr3IBBwO08i6R023W6haaxutsJJYkj2LM7nnj3Jx/zJXx14is1NwXz2vpryK3dVTdnG5yEAHfgE84Esv7OtPb06yu7UVfw9TUWDYyyVqwyftgbXI91Of5TO/8AmZHH5u1Nr4W1VdunrWqjTK6rSrJa9m2yhWsr1GAifxNosXOcMGweJ6F07p3lglnayxvqdsAnHYADhVHsB/k8zRXcmosR6zuSosdw+kuVK4VvfALZI9yJKzhbrtOZCIiSoiIgIiICIiAiIgIiICIiAiIgIiICJjMiOv2Mh09gJAW5QwBOCrgrgj35xNnlluJiJ8V2AjIII+RPjValUQsckD2AySfZQPck8TBDeKeqpV5KWPZWlpcF6gxbKqGCAqCRnnkDPpnnvjPxBp9PRnp+t1BssJras2u6hCp3MwuBZDyMFSOT9pcfEXUrHpb950V60j+J5tdtRtpKci4IrZBXvwSe/E8V671u3W6jdY7WNxUhKgFlBITKrwGOcnHuTO3E+3Lq+XR4A8NrrdclVjYrALuM4LKuPQvvknH6ZnsWt8F6ZW0wAts/jKNtt1ti7PLfcNrsRjAHt8Sl6HwyKNNpSmn1NeqrtBe41qgzcdm0MW+lWNePY4PzPUul6S7h9Sym3bjamdicDO3PJJPcn8TOr71vM9WO6qoKAFAAAwABgAfAAmyInJ1IiICIiAiIgIiICIiAiIgIiICYMzMQIjQdfDWNVcpqtHZWP1LnAZW7Efcce3fIG/U9WA3CsBiv1EnCJ/uf5+w5nL1ypLSqHA2ZtZyOa1Huv3Pb8A8GV4aw1sqXKdverzMBGLHIbA5YjnKnn8zrOZXK92JM9RtZsMxKn6WU+TWcfV6iNxxx2M59ZtdGG5CcHBDX2HP2Y8frNl1YsUktkdjfYSFBHtTUJ9Uap2B3GzIxu3WilBnkbVxnBEr9R+Obpep21r/ExnJH8UpjJ7bXU1mY6/1F7KzSLlrsYB62dkrZXRlZCHRirAkY4AjRWlRaitja524vUL6hkABhtcZzKpb1Ojyms1GkLIBtdgKc+YDht3yd3GCM4P2m5t1m5Ef448S3eQNOL9QWfi+m5as17cEKLUQbwTzuGQR+ZC+B9Datx1aV+aNPm0qR9QX6tv8AUFyR9x9xISml77wBldze2SEUd8DvtVR/iev9J8OaWqk7ldlKZOLrRgsPSzoG2srceocZOIt9Ni16fqdOsSvyTuTKWscfTtIZUb4bcBx9vxJoTi6NoxVp6a8AbURTgADcFGTx98zunnrvCIiGkREBERAREQEREBERAREQEREBMTJnwbB8iBV9RdYXY7N6WWE4H1FaTjb8Y4Bnz+903ZFuM2OGcuOFROUVSff4I9yZ06K1c1AkAj96U8jg7/eaQUNS52nGkOAcHDA/8zq4ItqrtNssXNle17FDZstQZ4ZlA9QCkc/UMc5nULw+LKyN6+7nfZYTwQqYI49vj7Tov0qKLPLcoPLq4ByGDkhhzz9+JA9Y060vbeHSvy7FDmr0hiUBzsPO4gr6lPyCDKnll8M3dTpOpsVtQ1e4YOGqSwnapGQ/pA7jjHaefeM9aq32V1WtYhKs+7ADOM7c7MBiAe/J+82+JfE1TkeVuBbBcso5IOVPOeeTz7gyI6DoktvTzMmoEM5UHJGc7eAcE9peYmXVx8DeHdRWg1C1pusTdXvdg20HkoAhBPGdpIJAEtfR6dgY22elbLGrAGEQM31Vq3LpuyCh+nPA95E9K1jrY9VRKadilqkqf4RLEEopA9+eMd8dpZqNOqkbcb8lc5z/ABkyRyf5LFJ49iZFVEj0fqZU7CpVCVVc/wAjMMhMHnYf5SfxJ6VY7Nv9G0H7+S57f7q7OR74k907Ulk9X1qSjY/1D3H2Iwf1nLqOvNdkTBMzJWREQEREBERAREQEREBERAREQEh7PC2mZmYiwliWP8awDJOTwG4kxE2XGWaqOr6BSptA3LgpZkMS3lHhiC2ckEE5OZrt6BWpbNluFZNxDL/02+m0en57/g9pY+p6YkK6DLpnj/WpHqrP5H+QJBJbY+0VDja4rNneyvsatvuQfk+0r+qj+Y0noNYPrewYcq53KAuf+m44+g+/3PfiRtnRqiBtFjgDDln9CFjgE+nLVY5+wxzOzqOto01fm2sbNqhl3AuWRcK1bVjlSuc57CVc9Ut1DG61ilCjy60VwVuG4tUa7QVYt/KVbv2x3AqbU3Ff8ReF6TX5mmPAJ3DdnAzjeuf5cj+2Jt8EWVCgqFKuG3Nu7sPZh/x+s6NKE1eosNjJWwVlBIauykP6B5tTZVtpbIYdyB+lx0HRtOjsgFAIVGW3kgEYB2/JJGSDLvbnOfp9dG0SsVZ1LjawwrZO1RksRngbiMfIHvmd6aOgrkD1CkORkj1hvg/IzNoqLhmQ7XAPmOTtQg9lC/B4IM2rYtvodNrt5ahSvC1r6iVJ+eZG11knt9P0anfjacC4J9R+l6wR7/JmrS9AodkDqeUb+Y/Uj7Sf14nQtJ3Ka2OGuJUNyMVqRuz9WOMd/ibek2ubK9y49Fz5ByCGsB7dxJ2/bcn07+m9JroDCvdgnJBYnnGOMzuiJDoREQEREBERAREQEREBERAREQET5LADJlW6z48prytGLG/1EkVj2+ocufsufzEmstkWa+9UUs7BVHJYnAA+ST2nn/WPF1Rd00Xq3HIZgQguyPVVghiSCc+3v2JijoOv15V9UxrTO4BhgY5+ijt8ep+ZZqel6TQVtZj1Y5sc5dj8A+3bsMCVMTdrytKDqLmd3s/hM7vazFbqW+ooCVw9TLn8Dnj34et9ZWwALsTTfTXuAfS2juNzoN1FvfA9vtJfxT4kqcN6rUc2kkVKy+XsAxhsbWcEgsp4xgd8mcH/AKcqqzqzbiSrvQgw4BPNtGCjDOckDH5nZx6dPQeg3ammxEUd68JqHS6sopLYpuUgsudvBPG33k94b1NlN61WBUavK7azll3kll2v7bmGM8YPE4vD+oXTVhakqy5LH0BRhnCb/KcbgfR2AA7/AGk/fpReiX1iuhgCXQt63AHpUhhkEEAjB+0m/LZman9VQwPmbGJXkm5lwRz2QHuO4nzdSlq5JyOGbUMMYx2Wpf8AH/kzg6L1hLFYMK1eshS9u/1cZDop4IP2M6qrxvymLFyBucFa63Y53Bfg/jv78yHT5fKX2V7fMz6k8utzxtXdyWX2OMH9JM9NUFmZfoAFSfdV7sPsT/xOeunzAwB3BuHtI4I/0Vj4+/t9zNP/AKZfp33aY76y3qpdu2TyyN/KffHY/GeYt1smVPxMLMyFkREBERAREQEREBERAREi+seIaNMpNjZIGdi8sf09v1xAjdZ4qbzGTT17yrbSWOASM52ge3B5/wATGo8b1pUWatw442HAGc7T6z2AP6/aVTpviDa5vCFFd2IB543ZBDdmxnBx7EiSWicanqFTMoKHe+3uu4Jwcdj88jvzxKuOe18tp+odRLBsJQexIKpgjkhM7rT8E4Es3RvCWnow2PMtAx5j4JH2UdlH45+8mwJmZq8YMon7T/FCU0nTpzbYASf/AMa5+r/cccf3+Ja+v9ar0unsut7KOB7sx4VB9yZ534L6G+r1Vms1mCquLOezWc4AJ48tP+QPjnZPbLfST8H/ALOK1rqt1i7n5daj9KllxmwfzPtOMdh8HvKf4s6BZpWavTnD0Ot1WEYl6y25CSPSWUgryOdv3noXWvE1t2+npys9mATaAQq8jABI9xnntjtmUXqek6tXqUs1pY1kWqv8VdyoMMxJTnaMK3OeBNlu+U9Tx4WDQ9W6Pr6FN+KbeA9RDArYpB9IxyM8jH+DMeGK2e63TttrLAvuYby7A8MmTlcqM4zxjEqmluNOt3Xlm0tjk2rXa+UyABeXTG4Z7/bPHAlk6xov3TVI2nCkVlblwp+l8As9g4bAyPnDGVZPhE2+UaNdt1jJtAGACxcgEAlfTUc8g5GB8S4rVWPIP1lmrG1uQSzgbcDj6cn9BPvqPhYagjUaU1HzFDAWKdpzltwdTkHLH7cyLv0Oq0dtF2oNdiA4ArBCVOeACD/qHAb2IEy2KnNehKoEziadHqlsQOhyD/8AcH7zfObqREQEREBERAREQEREBmcPUesU0jNjAH2Xux/C/wDftPnrYv8AJb93/wCpxjtnHvgngGQPT/BZY79Y28nkoCef99h5b8DAmstvpqt8SanUsU0lZA7Fs9v91nZfwMmdfTPBCA79S3nN328+WP0PL/lv7Sx0adEUKihVHAAGAPwBNsaZ9uHqPRqb6/LtQFR2xwV9sqR2/Sa+keH9PpVxQgXPdiSWP5Y8ySiY0mCZmVL9oXXWpoNVWTZZgEL9QrJw23+ps7R+ZsmstxV/FPVTrdWigFtLUxX093bO17gDwQOVX8EyV1gsbSLYCa9KnlolKj6k3BeSRnOM8n+3vJLwr4ISlVa7Jcg/wsjy693O3bj1EZ7nP2lh6rplaixcDGxsfYgZB/QzbUzn7bOn6WuutVqGFwMffgYJPuZydV6Gl70s5OK/NBXAIdbazWynPbg+0kajwPwJ9GSt47rtI9ItrsO7Y4pcbVHAOarMgZ5RgDzyGImnoHWTbWa7Mu1Ndla1gkHy2DAIynuV37R+BLh4n6H5F/7zWWK2sqWgkna/auwfAz6CP6hPnrvSt40+qpLlQHrsRmLYFmPWM+4dVB+3PtOkrlnl3fs86obNOa24NfbjBClmwpHyCMSz6rSpYjJYoZWBVlPYg9wZVNHrFXV0XIRsvU0Wf03V8YPwc4/z8y4yK6RCeHeg2aUOptNiZ9AI5A/qPu2OM++JNxExpERAREQEREBERAREQEREBERAREQOXqWuSmp7H7KM/k+yj7kyq+G+ltqbzrNQMjdmtfbcOAw+yjgffJn31V212qFCE+VWcuw9yOD/APyP1MttFKqqqowAAAPgDtN+E/L7mnWjNdg/ob/9TN8+Lq9ysO2QRn4yMZmKfGkYFEI91U/4E3TXRUFVVH8oC/2GJsgcfVtAt9NlTdnUrn4JHDfkHB/SVDoOtY030XHa2LFbnAW6v6ufg4DD7GXoyleKtD5WqFoHovGxvgXVjKN/7kyP/YJvP0jr7UTXu6a9B5rV13AWqM4ra9V2gNk4BIwN3yV9p7D0PqQvoSz3PDD4YcH/AM/rKF1DoVes02opY4IQ3VOcel6898fKkgj/AMCdf7LeoOtQou4b+XPuV49/crg/oZfXlPD0ETMwJmc3UiIgIiICIiAiIgIiICIiAiIgJBeK+t+TVtQ/xH4H9I7Fv+w+8mbrlVSzEAAEkn2A5JlS0/S/3+5tRbuWkfw61Xg2BWOWY/Gc9uck/HOz9ZfxKeD9GiaZGXu/qY/JBIx+BjEnZrooVFCoAFUAADsAPabJjSIiAiIgJHde6X+8aeyvOGI3If8AS6kMjf8AyA/TMkZza7XJUm6wkLkDgFjk9gAATAo/RNUC9ZYYDHY6n2zlHQ/gkj9Is8GroLKXqvtFJuAc+jNe7hcHb9GfSffmRFV9y6jUjy7GV72tqbYVUiwlguWGFb7H3Bnpuq0y2UslwG1kKvz2yOeft8/aV1dc+Jny6lmZWfCHiFbUFLMTZXvTcRjzFrbaH/OMZlmkuhERAREQEREBERAREQEREBMGZkX4j1NqUN5KO7N6PQMlQwOXx74/7wInqtray/8AdqzilCDe4Pcg/wDTB/I/vn/TzZ6alVQqgBVAUAdgAMACUrw/o9bVaNlTBTgPvwq4+cE5yB8CXcTbMTzdjMRExRERAREQExiZiBwdb0JtosQfVjcv+9TuT/IEjV0Ca7T0s1liYGCEbbk8fUCDk8f5MsMg+k/wtTfT2Unz0/D53D/5bh+AIHNpvBCVkFLrFxnGNoPJJJ3AZzkyw014AGScADJ7n7n7z7EzF2skkIiIaREQEREBERAREQEREBMETMQMATMRAREQEREBERAREQIrrniKrShfM3EvnaFHfbjPJ4HeUS7qOtuuttNZGLKjUAxBFQs9QHyQvJHvk/aemvWCOQD+RmEqUdgB+Bibqbzb7RfR+q3Wswsq2KOz5OGIOOxEl5jEzMbCIiGkREBERAREQP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16" name="AutoShape 12" descr="data:image/jpeg;base64,/9j/4AAQSkZJRgABAQAAAQABAAD/2wCEAAkGBhASEBEUEBQVFBQWFRQSFxUWFRgYGBYWFRQVFhcTFRQXHCYeGxomGhUXIC8hJCcpLS4sFx8xQTAqNSYvLSoBCQoKDgwOGg8PGikkHyQpLCkqLCksLCkqKSwsLCkpKSksKSwpKSwpLCwsKSwpLCkpKSwsKSkpLCksLCwsLCksLP/AABEIAO4A1AMBIgACEQEDEQH/xAAbAAEAAgMBAQAAAAAAAAAAAAAABQYBAwQHAv/EADoQAAICAQMCBQMBBwMDBAMAAAECAAMRBBIhBTEGEyJBUTJhcYEHFCNCYpGhUnKxM8HRFYKS8FOy0v/EABgBAQEBAQEAAAAAAAAAAAAAAAACAQME/8QAHhEBAQEBAAIDAQEAAAAAAAAAAAERAiFBMVFhEjL/2gAMAwEAAhEDEQA/APcYiICIiAiIgIiICIiAiIgIiICIiAiIgIiYMDMwTK9r+u6s2Oui09d4rbZYXv8ALO/Abaq7Tngjkkd5VPF37UHq07Vtp7dPqiVBSwArsz6nS1fS4wNuRz6vtLnFqL1JHpYMzPL/AAT4tS++tKGYM3L1kNwo+ok/Tj75nqEzrn+ac9f0zERJWREQEREBERAREQEREBERAREQEREBERAREQEwZmUvq/iR21FlVeu0+kattmy6sMbDtVt25nUbfUMY+DNk1luNXjHw9ZXa2t0+WAXN9PmtVuVB/wBWuxSNtgUe/BAni3iXrT6u9rNzsv01h23MqD6VJ9zyc/eXX9ovjXWCo6O46di212t07kq9fOFZD9JJAPc5EgP2ZeFRr9aPMANNOLLO3r59NZ/J7/YH5nebzPLhct8J/wDZ2iaWq1zYtWpArvAstQVXUOvFYOcK+c5zyDj27eq9E8RpqsGqu3Zt3eYy7U3cehSeWPfkDHHeRGu8I6OvV6F6dPSh82xHC1KAytRY2SMdwyKQZbgJy66ldOecZiIkOhERAREQEREBERAREQEREBERAREQEREBETBgfFt6qMsQo+SQB/cymePulVJW+vR0rsrQBt6CyvUJn002VnucnAYcjM1eIdUja9qNTohqgUD05ZPoAAcIlhALhsk4O7GJ5f4819AsNGjS+ipcNbRY52rcM/RWWIXAPscc9uJ2549uPXW+Fb1lnn2uyqFaxy3lomFyx4VFQdvYDH956F4ZA0uxNP5r3hRbU401qmywgfvGjtDKN1fAYN/L3/PP+xfotTavzrj6lDChSOGcAbyD/qVWHH9WZ7B1PTb79Hjulr2H7J5NiH+5dRF68k58PrpyXWEWXoKyBhK9wYrkcs7Djce2B2HzmSkwBMzi6yERENIiICIiAiIgIiICIiAiIgIiICIiAiIgJGdT6s1ZC1Uve+M7UKDaufqZnIAzg4Hc4kkTKd4x0F6WpqqXvVAvl3rQR5gRSWS1UZSH27myuM4OR2lcyWp6uTwifHPiyg6V11ekvpvHqoFgx/E7B6tRUSMr3IBBwO08i6R023W6haaxutsJJYkj2LM7nnj3Jx/zJXx14is1NwXz2vpryK3dVTdnG5yEAHfgE84Esv7OtPb06yu7UVfw9TUWDYyyVqwyftgbXI91Of5TO/8AmZHH5u1Nr4W1VdunrWqjTK6rSrJa9m2yhWsr1GAifxNosXOcMGweJ6F07p3lglnayxvqdsAnHYADhVHsB/k8zRXcmosR6zuSosdw+kuVK4VvfALZI9yJKzhbrtOZCIiSoiIgIiICIiAiIgIiICIiAiIgIiICJjMiOv2Mh09gJAW5QwBOCrgrgj35xNnlluJiJ8V2AjIII+RPjValUQsckD2AySfZQPck8TBDeKeqpV5KWPZWlpcF6gxbKqGCAqCRnnkDPpnnvjPxBp9PRnp+t1BssJras2u6hCp3MwuBZDyMFSOT9pcfEXUrHpb950V60j+J5tdtRtpKci4IrZBXvwSe/E8V671u3W6jdY7WNxUhKgFlBITKrwGOcnHuTO3E+3Lq+XR4A8NrrdclVjYrALuM4LKuPQvvknH6ZnsWt8F6ZW0wAts/jKNtt1ti7PLfcNrsRjAHt8Sl6HwyKNNpSmn1NeqrtBe41qgzcdm0MW+lWNePY4PzPUul6S7h9Sym3bjamdicDO3PJJPcn8TOr71vM9WO6qoKAFAAAwABgAfAAmyInJ1IiICIiAiIgIiICIiAiIgIiICYMzMQIjQdfDWNVcpqtHZWP1LnAZW7Efcce3fIG/U9WA3CsBiv1EnCJ/uf5+w5nL1ypLSqHA2ZtZyOa1Huv3Pb8A8GV4aw1sqXKdverzMBGLHIbA5YjnKnn8zrOZXK92JM9RtZsMxKn6WU+TWcfV6iNxxx2M59ZtdGG5CcHBDX2HP2Y8frNl1YsUktkdjfYSFBHtTUJ9Uap2B3GzIxu3WilBnkbVxnBEr9R+Obpep21r/ExnJH8UpjJ7bXU1mY6/1F7KzSLlrsYB62dkrZXRlZCHRirAkY4AjRWlRaitja524vUL6hkABhtcZzKpb1Ojyms1GkLIBtdgKc+YDht3yd3GCM4P2m5t1m5Ef448S3eQNOL9QWfi+m5as17cEKLUQbwTzuGQR+ZC+B9Datx1aV+aNPm0qR9QX6tv8AUFyR9x9xISml77wBldze2SEUd8DvtVR/iev9J8OaWqk7ldlKZOLrRgsPSzoG2srceocZOIt9Ni16fqdOsSvyTuTKWscfTtIZUb4bcBx9vxJoTi6NoxVp6a8AbURTgADcFGTx98zunnrvCIiGkREBERAREQEREBERAREQEREBMTJnwbB8iBV9RdYXY7N6WWE4H1FaTjb8Y4Bnz+903ZFuM2OGcuOFROUVSff4I9yZ06K1c1AkAj96U8jg7/eaQUNS52nGkOAcHDA/8zq4ItqrtNssXNle17FDZstQZ4ZlA9QCkc/UMc5nULw+LKyN6+7nfZYTwQqYI49vj7Tov0qKLPLcoPLq4ByGDkhhzz9+JA9Y060vbeHSvy7FDmr0hiUBzsPO4gr6lPyCDKnll8M3dTpOpsVtQ1e4YOGqSwnapGQ/pA7jjHaefeM9aq32V1WtYhKs+7ADOM7c7MBiAe/J+82+JfE1TkeVuBbBcso5IOVPOeeTz7gyI6DoktvTzMmoEM5UHJGc7eAcE9peYmXVx8DeHdRWg1C1pusTdXvdg20HkoAhBPGdpIJAEtfR6dgY22elbLGrAGEQM31Vq3LpuyCh+nPA95E9K1jrY9VRKadilqkqf4RLEEopA9+eMd8dpZqNOqkbcb8lc5z/ABkyRyf5LFJ49iZFVEj0fqZU7CpVCVVc/wAjMMhMHnYf5SfxJ6VY7Nv9G0H7+S57f7q7OR74k907Ulk9X1qSjY/1D3H2Iwf1nLqOvNdkTBMzJWREQEREBERAREQEREBERAREQEh7PC2mZmYiwliWP8awDJOTwG4kxE2XGWaqOr6BSptA3LgpZkMS3lHhiC2ckEE5OZrt6BWpbNluFZNxDL/02+m0en57/g9pY+p6YkK6DLpnj/WpHqrP5H+QJBJbY+0VDja4rNneyvsatvuQfk+0r+qj+Y0noNYPrewYcq53KAuf+m44+g+/3PfiRtnRqiBtFjgDDln9CFjgE+nLVY5+wxzOzqOto01fm2sbNqhl3AuWRcK1bVjlSuc57CVc9Ut1DG61ilCjy60VwVuG4tUa7QVYt/KVbv2x3AqbU3Ff8ReF6TX5mmPAJ3DdnAzjeuf5cj+2Jt8EWVCgqFKuG3Nu7sPZh/x+s6NKE1eosNjJWwVlBIauykP6B5tTZVtpbIYdyB+lx0HRtOjsgFAIVGW3kgEYB2/JJGSDLvbnOfp9dG0SsVZ1LjawwrZO1RksRngbiMfIHvmd6aOgrkD1CkORkj1hvg/IzNoqLhmQ7XAPmOTtQg9lC/B4IM2rYtvodNrt5ahSvC1r6iVJ+eZG11knt9P0anfjacC4J9R+l6wR7/JmrS9AodkDqeUb+Y/Uj7Sf14nQtJ3Ka2OGuJUNyMVqRuz9WOMd/ibek2ubK9y49Fz5ByCGsB7dxJ2/bcn07+m9JroDCvdgnJBYnnGOMzuiJDoREQEREBERAREQEREBERAREQET5LADJlW6z48prytGLG/1EkVj2+ocufsufzEmstkWa+9UUs7BVHJYnAA+ST2nn/WPF1Rd00Xq3HIZgQguyPVVghiSCc+3v2JijoOv15V9UxrTO4BhgY5+ijt8ep+ZZqel6TQVtZj1Y5sc5dj8A+3bsMCVMTdrytKDqLmd3s/hM7vazFbqW+ooCVw9TLn8Dnj34et9ZWwALsTTfTXuAfS2juNzoN1FvfA9vtJfxT4kqcN6rUc2kkVKy+XsAxhsbWcEgsp4xgd8mcH/AKcqqzqzbiSrvQgw4BPNtGCjDOckDH5nZx6dPQeg3ammxEUd68JqHS6sopLYpuUgsudvBPG33k94b1NlN61WBUavK7azll3kll2v7bmGM8YPE4vD+oXTVhakqy5LH0BRhnCb/KcbgfR2AA7/AGk/fpReiX1iuhgCXQt63AHpUhhkEEAjB+0m/LZman9VQwPmbGJXkm5lwRz2QHuO4nzdSlq5JyOGbUMMYx2Wpf8AH/kzg6L1hLFYMK1eshS9u/1cZDop4IP2M6qrxvymLFyBucFa63Y53Bfg/jv78yHT5fKX2V7fMz6k8utzxtXdyWX2OMH9JM9NUFmZfoAFSfdV7sPsT/xOeunzAwB3BuHtI4I/0Vj4+/t9zNP/AKZfp33aY76y3qpdu2TyyN/KffHY/GeYt1smVPxMLMyFkREBERAREQEREBERAREi+seIaNMpNjZIGdi8sf09v1xAjdZ4qbzGTT17yrbSWOASM52ge3B5/wATGo8b1pUWatw442HAGc7T6z2AP6/aVTpviDa5vCFFd2IB543ZBDdmxnBx7EiSWicanqFTMoKHe+3uu4Jwcdj88jvzxKuOe18tp+odRLBsJQexIKpgjkhM7rT8E4Es3RvCWnow2PMtAx5j4JH2UdlH45+8mwJmZq8YMon7T/FCU0nTpzbYASf/AMa5+r/cccf3+Ja+v9ar0unsut7KOB7sx4VB9yZ534L6G+r1Vms1mCquLOezWc4AJ48tP+QPjnZPbLfST8H/ALOK1rqt1i7n5daj9KllxmwfzPtOMdh8HvKf4s6BZpWavTnD0Ot1WEYl6y25CSPSWUgryOdv3noXWvE1t2+npys9mATaAQq8jABI9xnntjtmUXqek6tXqUs1pY1kWqv8VdyoMMxJTnaMK3OeBNlu+U9Tx4WDQ9W6Pr6FN+KbeA9RDArYpB9IxyM8jH+DMeGK2e63TttrLAvuYby7A8MmTlcqM4zxjEqmluNOt3Xlm0tjk2rXa+UyABeXTG4Z7/bPHAlk6xov3TVI2nCkVlblwp+l8As9g4bAyPnDGVZPhE2+UaNdt1jJtAGACxcgEAlfTUc8g5GB8S4rVWPIP1lmrG1uQSzgbcDj6cn9BPvqPhYagjUaU1HzFDAWKdpzltwdTkHLH7cyLv0Oq0dtF2oNdiA4ArBCVOeACD/qHAb2IEy2KnNehKoEziadHqlsQOhyD/8AcH7zfObqREQEREBERAREQEREBmcPUesU0jNjAH2Xux/C/wDftPnrYv8AJb93/wCpxjtnHvgngGQPT/BZY79Y28nkoCef99h5b8DAmstvpqt8SanUsU0lZA7Fs9v91nZfwMmdfTPBCA79S3nN328+WP0PL/lv7Sx0adEUKihVHAAGAPwBNsaZ9uHqPRqb6/LtQFR2xwV9sqR2/Sa+keH9PpVxQgXPdiSWP5Y8ySiY0mCZmVL9oXXWpoNVWTZZgEL9QrJw23+ps7R+ZsmstxV/FPVTrdWigFtLUxX093bO17gDwQOVX8EyV1gsbSLYCa9KnlolKj6k3BeSRnOM8n+3vJLwr4ISlVa7Jcg/wsjy693O3bj1EZ7nP2lh6rplaixcDGxsfYgZB/QzbUzn7bOn6WuutVqGFwMffgYJPuZydV6Gl70s5OK/NBXAIdbazWynPbg+0kajwPwJ9GSt47rtI9ItrsO7Y4pcbVHAOarMgZ5RgDzyGImnoHWTbWa7Mu1Ndla1gkHy2DAIynuV37R+BLh4n6H5F/7zWWK2sqWgkna/auwfAz6CP6hPnrvSt40+qpLlQHrsRmLYFmPWM+4dVB+3PtOkrlnl3fs86obNOa24NfbjBClmwpHyCMSz6rSpYjJYoZWBVlPYg9wZVNHrFXV0XIRsvU0Wf03V8YPwc4/z8y4yK6RCeHeg2aUOptNiZ9AI5A/qPu2OM++JNxExpERAREQEREBERAREQEREBERAREQOXqWuSmp7H7KM/k+yj7kyq+G+ltqbzrNQMjdmtfbcOAw+yjgffJn31V212qFCE+VWcuw9yOD/APyP1MttFKqqqowAAAPgDtN+E/L7mnWjNdg/ob/9TN8+Lq9ysO2QRn4yMZmKfGkYFEI91U/4E3TXRUFVVH8oC/2GJsgcfVtAt9NlTdnUrn4JHDfkHB/SVDoOtY030XHa2LFbnAW6v6ufg4DD7GXoyleKtD5WqFoHovGxvgXVjKN/7kyP/YJvP0jr7UTXu6a9B5rV13AWqM4ra9V2gNk4BIwN3yV9p7D0PqQvoSz3PDD4YcH/AM/rKF1DoVes02opY4IQ3VOcel6898fKkgj/AMCdf7LeoOtQou4b+XPuV49/crg/oZfXlPD0ETMwJmc3UiIgIiICIiAiIgIiICIiAiIgJBeK+t+TVtQ/xH4H9I7Fv+w+8mbrlVSzEAAEkn2A5JlS0/S/3+5tRbuWkfw61Xg2BWOWY/Gc9uck/HOz9ZfxKeD9GiaZGXu/qY/JBIx+BjEnZrooVFCoAFUAADsAPabJjSIiAiIgJHde6X+8aeyvOGI3If8AS6kMjf8AyA/TMkZza7XJUm6wkLkDgFjk9gAATAo/RNUC9ZYYDHY6n2zlHQ/gkj9Is8GroLKXqvtFJuAc+jNe7hcHb9GfSffmRFV9y6jUjy7GV72tqbYVUiwlguWGFb7H3Bnpuq0y2UslwG1kKvz2yOeft8/aV1dc+Jny6lmZWfCHiFbUFLMTZXvTcRjzFrbaH/OMZlmkuhERAREQEREBERAREQEREBMGZkX4j1NqUN5KO7N6PQMlQwOXx74/7wInqtray/8AdqzilCDe4Pcg/wDTB/I/vn/TzZ6alVQqgBVAUAdgAMACUrw/o9bVaNlTBTgPvwq4+cE5yB8CXcTbMTzdjMRExRERAREQExiZiBwdb0JtosQfVjcv+9TuT/IEjV0Ca7T0s1liYGCEbbk8fUCDk8f5MsMg+k/wtTfT2Unz0/D53D/5bh+AIHNpvBCVkFLrFxnGNoPJJJ3AZzkyw014AGScADJ7n7n7z7EzF2skkIiIaREQEREBERAREQEREBMETMQMATMRAREQEREBERAREQIrrniKrShfM3EvnaFHfbjPJ4HeUS7qOtuuttNZGLKjUAxBFQs9QHyQvJHvk/aemvWCOQD+RmEqUdgB+Bibqbzb7RfR+q3Wswsq2KOz5OGIOOxEl5jEzMbCIiGkREBERAREQP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7916" y="728532"/>
            <a:ext cx="2807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Other Helical antennas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09" y="1319546"/>
            <a:ext cx="2503932" cy="3337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205" y="1399059"/>
            <a:ext cx="3299460" cy="2473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236" y="4882180"/>
            <a:ext cx="3049524" cy="176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78" y="3955698"/>
            <a:ext cx="2452116" cy="275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26"/>
          <p:cNvSpPr txBox="1">
            <a:spLocks noChangeArrowheads="1"/>
          </p:cNvSpPr>
          <p:nvPr/>
        </p:nvSpPr>
        <p:spPr bwMode="auto">
          <a:xfrm>
            <a:off x="361520" y="839645"/>
            <a:ext cx="8479972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An antenna that radiates circular polarization will also </a:t>
            </a:r>
            <a:r>
              <a:rPr lang="en-US" u="sng" dirty="0">
                <a:solidFill>
                  <a:srgbClr val="0000FF"/>
                </a:solidFill>
              </a:rPr>
              <a:t>receive</a:t>
            </a:r>
            <a:r>
              <a:rPr lang="en-US" dirty="0">
                <a:solidFill>
                  <a:srgbClr val="0000FF"/>
                </a:solidFill>
              </a:rPr>
              <a:t> circular polarization of the </a:t>
            </a:r>
            <a:r>
              <a:rPr lang="en-US" u="sng" dirty="0">
                <a:solidFill>
                  <a:srgbClr val="0000FF"/>
                </a:solidFill>
              </a:rPr>
              <a:t>same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handedness, and </a:t>
            </a:r>
            <a:r>
              <a:rPr lang="en-US" dirty="0">
                <a:solidFill>
                  <a:srgbClr val="0000FF"/>
                </a:solidFill>
              </a:rPr>
              <a:t>be blind to the opposite </a:t>
            </a:r>
            <a:r>
              <a:rPr lang="en-US" dirty="0" smtClean="0">
                <a:solidFill>
                  <a:srgbClr val="0000FF"/>
                </a:solidFill>
              </a:rPr>
              <a:t>handedness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(The proof is omitted.)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8138" y="2235494"/>
            <a:ext cx="8316004" cy="4182542"/>
            <a:chOff x="338138" y="2235494"/>
            <a:chExt cx="8316004" cy="4182542"/>
          </a:xfrm>
        </p:grpSpPr>
        <p:sp>
          <p:nvSpPr>
            <p:cNvPr id="95296" name="Text Box 64"/>
            <p:cNvSpPr txBox="1">
              <a:spLocks noChangeArrowheads="1"/>
            </p:cNvSpPr>
            <p:nvPr/>
          </p:nvSpPr>
          <p:spPr bwMode="auto">
            <a:xfrm>
              <a:off x="5778962" y="2317070"/>
              <a:ext cx="2352674" cy="954107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Note: </a:t>
              </a: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It </a:t>
              </a:r>
              <a:r>
                <a:rPr lang="en-US" sz="1400" dirty="0">
                  <a:solidFill>
                    <a:schemeClr val="bg2"/>
                  </a:solidFill>
                </a:rPr>
                <a:t>does not matter how the receive antenna is rotated about the </a:t>
              </a:r>
              <a:r>
                <a:rPr lang="en-US" sz="1400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r>
                <a:rPr lang="en-US" sz="1400" dirty="0">
                  <a:solidFill>
                    <a:schemeClr val="bg2"/>
                  </a:solidFill>
                </a:rPr>
                <a:t> axis.</a:t>
              </a:r>
            </a:p>
          </p:txBody>
        </p:sp>
        <p:sp>
          <p:nvSpPr>
            <p:cNvPr id="95293" name="Text Box 61"/>
            <p:cNvSpPr txBox="1">
              <a:spLocks noChangeArrowheads="1"/>
            </p:cNvSpPr>
            <p:nvPr/>
          </p:nvSpPr>
          <p:spPr bwMode="auto">
            <a:xfrm>
              <a:off x="1646011" y="5878513"/>
              <a:ext cx="1437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</a:rPr>
                <a:t>HCP wave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1163837" y="3352422"/>
              <a:ext cx="1745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</a:rPr>
                <a:t>HCP Antenna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907883"/>
                </p:ext>
              </p:extLst>
            </p:nvPr>
          </p:nvGraphicFramePr>
          <p:xfrm>
            <a:off x="957716" y="2630715"/>
            <a:ext cx="20732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3" name="Equation" r:id="rId4" imgW="1002865" imgH="228501" progId="Equation.DSMT4">
                    <p:embed/>
                  </p:oleObj>
                </mc:Choice>
                <mc:Fallback>
                  <p:oleObj name="Equation" r:id="rId4" imgW="1002865" imgH="228501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716" y="2630715"/>
                          <a:ext cx="2073275" cy="4730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8" name="Straight Connector 87"/>
            <p:cNvCxnSpPr/>
            <p:nvPr/>
          </p:nvCxnSpPr>
          <p:spPr bwMode="auto">
            <a:xfrm flipH="1">
              <a:off x="664029" y="4811485"/>
              <a:ext cx="2471057" cy="14260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95344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706752"/>
                </p:ext>
              </p:extLst>
            </p:nvPr>
          </p:nvGraphicFramePr>
          <p:xfrm>
            <a:off x="338138" y="6211661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4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8" y="6211661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92" name="AutoShape 60"/>
            <p:cNvSpPr>
              <a:spLocks noChangeArrowheads="1"/>
            </p:cNvSpPr>
            <p:nvPr/>
          </p:nvSpPr>
          <p:spPr bwMode="auto">
            <a:xfrm rot="19705382">
              <a:off x="901700" y="5598886"/>
              <a:ext cx="1358900" cy="254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84571" y="3690256"/>
              <a:ext cx="1469571" cy="92333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The two signals add in phase.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4231" y="3668616"/>
              <a:ext cx="2557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(radiates RHCP in the </a:t>
              </a:r>
              <a:r>
                <a:rPr lang="en-US" sz="1200" dirty="0" smtClean="0">
                  <a:solidFill>
                    <a:schemeClr val="bg2"/>
                  </a:solidFill>
                  <a:latin typeface="+mn-lt"/>
                </a:rPr>
                <a:t>+</a:t>
              </a:r>
              <a:r>
                <a:rPr lang="en-US" sz="1200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r>
                <a:rPr lang="en-US" sz="1200" dirty="0" smtClean="0">
                  <a:solidFill>
                    <a:schemeClr val="bg2"/>
                  </a:solidFill>
                </a:rPr>
                <a:t> direction)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89" name="AutoShape 7"/>
            <p:cNvSpPr>
              <a:spLocks noChangeArrowheads="1"/>
            </p:cNvSpPr>
            <p:nvPr/>
          </p:nvSpPr>
          <p:spPr bwMode="auto">
            <a:xfrm>
              <a:off x="4064984" y="2819694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8"/>
            <p:cNvSpPr>
              <a:spLocks noChangeArrowheads="1"/>
            </p:cNvSpPr>
            <p:nvPr/>
          </p:nvSpPr>
          <p:spPr bwMode="auto">
            <a:xfrm>
              <a:off x="4064984" y="4356394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3874484" y="4229394"/>
              <a:ext cx="1079500" cy="457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4480909" y="3743619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94" name="AutoShape 11"/>
            <p:cNvSpPr>
              <a:spLocks noChangeArrowheads="1"/>
            </p:cNvSpPr>
            <p:nvPr/>
          </p:nvSpPr>
          <p:spPr bwMode="auto">
            <a:xfrm rot="5400000" flipH="1">
              <a:off x="3188684" y="3568994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12"/>
            <p:cNvSpPr>
              <a:spLocks noChangeArrowheads="1"/>
            </p:cNvSpPr>
            <p:nvPr/>
          </p:nvSpPr>
          <p:spPr bwMode="auto">
            <a:xfrm rot="5400000" flipH="1">
              <a:off x="4865084" y="3581694"/>
              <a:ext cx="127000" cy="1295400"/>
            </a:xfrm>
            <a:prstGeom prst="can">
              <a:avLst>
                <a:gd name="adj" fmla="val 33811"/>
              </a:avLst>
            </a:prstGeom>
            <a:solidFill>
              <a:srgbClr val="FF99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3"/>
            <p:cNvSpPr>
              <a:spLocks noChangeShapeType="1"/>
            </p:cNvSpPr>
            <p:nvPr/>
          </p:nvSpPr>
          <p:spPr bwMode="auto">
            <a:xfrm flipH="1">
              <a:off x="3506184" y="4102394"/>
              <a:ext cx="609600" cy="444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3468084" y="4381794"/>
              <a:ext cx="660400" cy="469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5"/>
            <p:cNvSpPr>
              <a:spLocks noChangeShapeType="1"/>
            </p:cNvSpPr>
            <p:nvPr/>
          </p:nvSpPr>
          <p:spPr bwMode="auto">
            <a:xfrm>
              <a:off x="4280884" y="4229394"/>
              <a:ext cx="698500" cy="254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4328509" y="3032419"/>
              <a:ext cx="1119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Antenna </a:t>
              </a:r>
              <a:r>
                <a:rPr lang="en-US" sz="1600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5817584" y="4229394"/>
              <a:ext cx="5588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 flipV="1">
              <a:off x="4128484" y="2235494"/>
              <a:ext cx="0" cy="444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7"/>
            <p:cNvSpPr>
              <a:spLocks noChangeShapeType="1"/>
            </p:cNvSpPr>
            <p:nvPr/>
          </p:nvSpPr>
          <p:spPr bwMode="auto">
            <a:xfrm>
              <a:off x="5966809" y="5639094"/>
              <a:ext cx="18669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8"/>
            <p:cNvSpPr>
              <a:spLocks noChangeShapeType="1"/>
            </p:cNvSpPr>
            <p:nvPr/>
          </p:nvSpPr>
          <p:spPr bwMode="auto">
            <a:xfrm>
              <a:off x="5966809" y="5994694"/>
              <a:ext cx="18923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1"/>
            <p:cNvSpPr>
              <a:spLocks noChangeShapeType="1"/>
            </p:cNvSpPr>
            <p:nvPr/>
          </p:nvSpPr>
          <p:spPr bwMode="auto">
            <a:xfrm flipH="1" flipV="1">
              <a:off x="4976209" y="4483394"/>
              <a:ext cx="1003300" cy="11684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2"/>
            <p:cNvSpPr>
              <a:spLocks noChangeShapeType="1"/>
            </p:cNvSpPr>
            <p:nvPr/>
          </p:nvSpPr>
          <p:spPr bwMode="auto">
            <a:xfrm flipH="1" flipV="1">
              <a:off x="4963509" y="4686594"/>
              <a:ext cx="977900" cy="1308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H="1" flipV="1">
              <a:off x="3490309" y="4813594"/>
              <a:ext cx="2463800" cy="1181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 Box 41"/>
            <p:cNvSpPr txBox="1">
              <a:spLocks noChangeArrowheads="1"/>
            </p:cNvSpPr>
            <p:nvPr/>
          </p:nvSpPr>
          <p:spPr bwMode="auto">
            <a:xfrm>
              <a:off x="6360509" y="5648619"/>
              <a:ext cx="10262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Feed </a:t>
              </a:r>
              <a:r>
                <a:rPr lang="en-US" sz="1600" dirty="0">
                  <a:solidFill>
                    <a:schemeClr val="bg2"/>
                  </a:solidFill>
                </a:rPr>
                <a:t>line</a:t>
              </a:r>
            </a:p>
          </p:txBody>
        </p:sp>
        <p:sp>
          <p:nvSpPr>
            <p:cNvPr id="108" name="Line 33"/>
            <p:cNvSpPr>
              <a:spLocks noChangeShapeType="1"/>
            </p:cNvSpPr>
            <p:nvPr/>
          </p:nvSpPr>
          <p:spPr bwMode="auto">
            <a:xfrm flipH="1" flipV="1">
              <a:off x="3503009" y="4534194"/>
              <a:ext cx="2463800" cy="1117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8"/>
            <p:cNvSpPr>
              <a:spLocks noChangeArrowheads="1"/>
            </p:cNvSpPr>
            <p:nvPr/>
          </p:nvSpPr>
          <p:spPr bwMode="auto">
            <a:xfrm>
              <a:off x="3455384" y="4496094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9"/>
            <p:cNvSpPr>
              <a:spLocks noChangeArrowheads="1"/>
            </p:cNvSpPr>
            <p:nvPr/>
          </p:nvSpPr>
          <p:spPr bwMode="auto">
            <a:xfrm>
              <a:off x="3455384" y="4770732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0"/>
            <p:cNvSpPr>
              <a:spLocks noChangeArrowheads="1"/>
            </p:cNvSpPr>
            <p:nvPr/>
          </p:nvSpPr>
          <p:spPr bwMode="auto">
            <a:xfrm>
              <a:off x="5906484" y="5943894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9"/>
            <p:cNvSpPr>
              <a:spLocks noChangeArrowheads="1"/>
            </p:cNvSpPr>
            <p:nvPr/>
          </p:nvSpPr>
          <p:spPr bwMode="auto">
            <a:xfrm>
              <a:off x="5919184" y="5600994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7"/>
            <p:cNvSpPr>
              <a:spLocks noChangeArrowheads="1"/>
            </p:cNvSpPr>
            <p:nvPr/>
          </p:nvSpPr>
          <p:spPr bwMode="auto">
            <a:xfrm>
              <a:off x="4915884" y="4432594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6"/>
            <p:cNvSpPr>
              <a:spLocks noChangeArrowheads="1"/>
            </p:cNvSpPr>
            <p:nvPr/>
          </p:nvSpPr>
          <p:spPr bwMode="auto">
            <a:xfrm>
              <a:off x="4915884" y="4635794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5"/>
            <p:cNvSpPr>
              <a:spLocks noChangeShapeType="1"/>
            </p:cNvSpPr>
            <p:nvPr/>
          </p:nvSpPr>
          <p:spPr bwMode="auto">
            <a:xfrm>
              <a:off x="6576409" y="5473994"/>
              <a:ext cx="749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6614509" y="4975519"/>
              <a:ext cx="7521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Signal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1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2997446"/>
                </p:ext>
              </p:extLst>
            </p:nvPr>
          </p:nvGraphicFramePr>
          <p:xfrm>
            <a:off x="7398498" y="5677194"/>
            <a:ext cx="3206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5" name="Equation" r:id="rId8" imgW="228600" imgH="228600" progId="Equation.DSMT4">
                    <p:embed/>
                  </p:oleObj>
                </mc:Choice>
                <mc:Fallback>
                  <p:oleObj name="Equation" r:id="rId8" imgW="228600" imgH="228600" progId="Equation.DSMT4">
                    <p:embed/>
                    <p:pic>
                      <p:nvPicPr>
                        <p:cNvPr id="4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8498" y="5677194"/>
                          <a:ext cx="32067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063293"/>
                </p:ext>
              </p:extLst>
            </p:nvPr>
          </p:nvGraphicFramePr>
          <p:xfrm>
            <a:off x="6540803" y="412733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6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4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803" y="412733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49473"/>
                </p:ext>
              </p:extLst>
            </p:nvPr>
          </p:nvGraphicFramePr>
          <p:xfrm>
            <a:off x="5314573" y="4480887"/>
            <a:ext cx="371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7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97333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4573" y="4480887"/>
                          <a:ext cx="371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170845"/>
                </p:ext>
              </p:extLst>
            </p:nvPr>
          </p:nvGraphicFramePr>
          <p:xfrm>
            <a:off x="4509032" y="5024492"/>
            <a:ext cx="3714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8" name="Equation" r:id="rId14" imgW="228600" imgH="228600" progId="Equation.DSMT4">
                    <p:embed/>
                  </p:oleObj>
                </mc:Choice>
                <mc:Fallback>
                  <p:oleObj name="Equation" r:id="rId14" imgW="228600" imgH="228600" progId="Equation.DSMT4">
                    <p:embed/>
                    <p:pic>
                      <p:nvPicPr>
                        <p:cNvPr id="97334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9032" y="5024492"/>
                          <a:ext cx="37147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0522462"/>
                </p:ext>
              </p:extLst>
            </p:nvPr>
          </p:nvGraphicFramePr>
          <p:xfrm>
            <a:off x="5700563" y="4872092"/>
            <a:ext cx="1857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89" name="Equation" r:id="rId15" imgW="114250" imgH="228501" progId="Equation.DSMT4">
                    <p:embed/>
                  </p:oleObj>
                </mc:Choice>
                <mc:Fallback>
                  <p:oleObj name="Equation" r:id="rId15" imgW="114250" imgH="228501" progId="Equation.DSMT4">
                    <p:embed/>
                    <p:pic>
                      <p:nvPicPr>
                        <p:cNvPr id="97335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563" y="4872092"/>
                          <a:ext cx="185738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436287"/>
                </p:ext>
              </p:extLst>
            </p:nvPr>
          </p:nvGraphicFramePr>
          <p:xfrm>
            <a:off x="4624012" y="5524781"/>
            <a:ext cx="22701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90" name="Equation" r:id="rId17" imgW="139700" imgH="228600" progId="Equation.DSMT4">
                    <p:embed/>
                  </p:oleObj>
                </mc:Choice>
                <mc:Fallback>
                  <p:oleObj name="Equation" r:id="rId17" imgW="139700" imgH="228600" progId="Equation.DSMT4">
                    <p:embed/>
                    <p:pic>
                      <p:nvPicPr>
                        <p:cNvPr id="97336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4012" y="5524781"/>
                          <a:ext cx="227012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62760" y="805218"/>
            <a:ext cx="726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Summary of Possible Polarization Scenarios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6610" y="1596784"/>
            <a:ext cx="513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Transmit antenna is LP, receive antenna is LP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4605" y="2007779"/>
            <a:ext cx="573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Simple, works good if both antennas are aligned.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The received signal is less if there is a misalignment.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7907" y="3195847"/>
            <a:ext cx="532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2) Transmit antenna is CP, receive antenna is LP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7201" y="3613524"/>
            <a:ext cx="702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Signal can be received no matter what the alignment is.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The received signal is 3 dB less then for two aligned LP antennas.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81" y="4603841"/>
            <a:ext cx="807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3) Transmit antenna is CP, receive antenna is CP (of the same handedness)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7201" y="5052936"/>
            <a:ext cx="681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Signal can be received no matter what the alignment is.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There is never a loss of signal, no matter what the alignment is.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The system is now more complicated.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1258661" y="923699"/>
            <a:ext cx="62415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Includes all other cases that are </a:t>
            </a:r>
            <a:r>
              <a:rPr lang="en-US" sz="2000" u="sng" dirty="0">
                <a:solidFill>
                  <a:srgbClr val="FF0000"/>
                </a:solidFill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linear or circular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56" name="Text Box 2"/>
          <p:cNvSpPr txBox="1">
            <a:spLocks noChangeArrowheads="1"/>
          </p:cNvSpPr>
          <p:nvPr/>
        </p:nvSpPr>
        <p:spPr bwMode="auto">
          <a:xfrm>
            <a:off x="2231574" y="119746"/>
            <a:ext cx="42687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Elliptic Polarization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47609" y="5477555"/>
            <a:ext cx="6122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 tip of the electric field vector stays on an </a:t>
            </a:r>
            <a:r>
              <a:rPr lang="en-US" sz="2000" u="sng" dirty="0">
                <a:solidFill>
                  <a:srgbClr val="0000FF"/>
                </a:solidFill>
              </a:rPr>
              <a:t>ellipse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72236" y="1683433"/>
            <a:ext cx="3865288" cy="3443331"/>
            <a:chOff x="2526665" y="1977348"/>
            <a:chExt cx="3865288" cy="3443331"/>
          </a:xfrm>
        </p:grpSpPr>
        <p:sp>
          <p:nvSpPr>
            <p:cNvPr id="10247" name="Line 3"/>
            <p:cNvSpPr>
              <a:spLocks noChangeShapeType="1"/>
            </p:cNvSpPr>
            <p:nvPr/>
          </p:nvSpPr>
          <p:spPr bwMode="auto">
            <a:xfrm>
              <a:off x="2526665" y="3983991"/>
              <a:ext cx="352266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8" name="Line 4"/>
            <p:cNvSpPr>
              <a:spLocks noChangeShapeType="1"/>
            </p:cNvSpPr>
            <p:nvPr/>
          </p:nvSpPr>
          <p:spPr bwMode="auto">
            <a:xfrm flipV="1">
              <a:off x="4188779" y="2363154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9" name="Line 5"/>
            <p:cNvSpPr>
              <a:spLocks noChangeShapeType="1"/>
            </p:cNvSpPr>
            <p:nvPr/>
          </p:nvSpPr>
          <p:spPr bwMode="auto">
            <a:xfrm flipV="1">
              <a:off x="4188779" y="2950529"/>
              <a:ext cx="949326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5354638" y="2397125"/>
            <a:ext cx="6143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" name="Equation" r:id="rId4" imgW="304536" imgH="203024" progId="Equation.DSMT4">
                    <p:embed/>
                  </p:oleObj>
                </mc:Choice>
                <mc:Fallback>
                  <p:oleObj name="Equation" r:id="rId4" imgW="304536" imgH="203024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38" y="2397125"/>
                          <a:ext cx="6143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2" name="Arc 9"/>
            <p:cNvSpPr>
              <a:spLocks/>
            </p:cNvSpPr>
            <p:nvPr/>
          </p:nvSpPr>
          <p:spPr bwMode="auto">
            <a:xfrm>
              <a:off x="4460241" y="3715704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 rot="2616169">
              <a:off x="3558541" y="2537779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6185578" y="3882128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5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5578" y="3882128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4084638" y="1977348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4638" y="1977348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4603978" y="3462337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" name="Equation" r:id="rId10" imgW="304536" imgH="253780" progId="Equation.DSMT4">
                    <p:embed/>
                  </p:oleObj>
                </mc:Choice>
                <mc:Fallback>
                  <p:oleObj name="Equation" r:id="rId10" imgW="304536" imgH="2537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978" y="3462337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504928" y="6075364"/>
            <a:ext cx="3647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(This is proved in Appendix A.)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244397" y="5205853"/>
          <a:ext cx="2383517" cy="77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4" imgW="1320227" imgH="431613" progId="Equation.DSMT4">
                  <p:embed/>
                </p:oleObj>
              </mc:Choice>
              <mc:Fallback>
                <p:oleObj name="Equation" r:id="rId4" imgW="1320227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397" y="5205853"/>
                        <a:ext cx="2383517" cy="779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Elliptic Polarization (cont.)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346631" y="842963"/>
            <a:ext cx="2178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Rotation </a:t>
            </a:r>
            <a:r>
              <a:rPr lang="en-US" sz="2000" dirty="0" smtClean="0">
                <a:solidFill>
                  <a:srgbClr val="FF0000"/>
                </a:solidFill>
              </a:rPr>
              <a:t>Property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393270" y="1401763"/>
            <a:ext cx="4802640" cy="3443331"/>
            <a:chOff x="2066699" y="1139146"/>
            <a:chExt cx="4802640" cy="3443331"/>
          </a:xfrm>
        </p:grpSpPr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2066699" y="4100513"/>
              <a:ext cx="90510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5921602" y="1350509"/>
              <a:ext cx="947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9" name="Arc 23"/>
            <p:cNvSpPr>
              <a:spLocks/>
            </p:cNvSpPr>
            <p:nvPr/>
          </p:nvSpPr>
          <p:spPr bwMode="auto">
            <a:xfrm>
              <a:off x="4590142" y="1649640"/>
              <a:ext cx="1243012" cy="550863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rc 24"/>
            <p:cNvSpPr>
              <a:spLocks/>
            </p:cNvSpPr>
            <p:nvPr/>
          </p:nvSpPr>
          <p:spPr bwMode="auto">
            <a:xfrm rot="20868680">
              <a:off x="3152775" y="3824288"/>
              <a:ext cx="1139825" cy="561975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2777037" y="3145789"/>
              <a:ext cx="352266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V="1">
              <a:off x="4439151" y="1524952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4439151" y="2112327"/>
              <a:ext cx="949326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5702982" y="2266494"/>
            <a:ext cx="6143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6" name="Equation" r:id="rId6" imgW="304536" imgH="203024" progId="Equation.DSMT4">
                    <p:embed/>
                  </p:oleObj>
                </mc:Choice>
                <mc:Fallback>
                  <p:oleObj name="Equation" r:id="rId6" imgW="304536" imgH="203024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2982" y="2266494"/>
                          <a:ext cx="6143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c 9"/>
            <p:cNvSpPr>
              <a:spLocks/>
            </p:cNvSpPr>
            <p:nvPr/>
          </p:nvSpPr>
          <p:spPr bwMode="auto">
            <a:xfrm>
              <a:off x="4710613" y="2877502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 rot="2616169">
              <a:off x="3808913" y="1699577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6435950" y="3043926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7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5950" y="3043926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4335010" y="1139146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8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5010" y="1139146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4854350" y="2624591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9" name="Equation" r:id="rId12" imgW="304536" imgH="253780" progId="Equation.DSMT4">
                    <p:embed/>
                  </p:oleObj>
                </mc:Choice>
                <mc:Fallback>
                  <p:oleObj name="Equation" r:id="rId12" imgW="304536" imgH="25378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4350" y="2624591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596095" y="6301243"/>
            <a:ext cx="3647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(This is proved in Appendix B.)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149"/>
              </p:ext>
            </p:extLst>
          </p:nvPr>
        </p:nvGraphicFramePr>
        <p:xfrm>
          <a:off x="398916" y="1464810"/>
          <a:ext cx="20208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14" imgW="1155700" imgH="508000" progId="Equation.DSMT4">
                  <p:embed/>
                </p:oleObj>
              </mc:Choice>
              <mc:Fallback>
                <p:oleObj name="Equation" r:id="rId14" imgW="1155700" imgH="5080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16" y="1464810"/>
                        <a:ext cx="202088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46431"/>
              </p:ext>
            </p:extLst>
          </p:nvPr>
        </p:nvGraphicFramePr>
        <p:xfrm>
          <a:off x="406399" y="2633662"/>
          <a:ext cx="167495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16" imgW="1282680" imgH="711000" progId="Equation.DSMT4">
                  <p:embed/>
                </p:oleObj>
              </mc:Choice>
              <mc:Fallback>
                <p:oleObj name="Equation" r:id="rId16" imgW="1282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6399" y="2633662"/>
                        <a:ext cx="1674953" cy="928687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Text Box 2"/>
          <p:cNvSpPr txBox="1">
            <a:spLocks noChangeArrowheads="1"/>
          </p:cNvSpPr>
          <p:nvPr/>
        </p:nvSpPr>
        <p:spPr bwMode="auto">
          <a:xfrm>
            <a:off x="2939143" y="152404"/>
            <a:ext cx="3143250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Rotation Rule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1004207" y="2107518"/>
            <a:ext cx="68348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Here we give a </a:t>
            </a:r>
            <a:r>
              <a:rPr lang="en-US" sz="2000" u="sng" dirty="0">
                <a:solidFill>
                  <a:schemeClr val="bg1"/>
                </a:solidFill>
              </a:rPr>
              <a:t>simple graphical method</a:t>
            </a:r>
            <a:r>
              <a:rPr lang="en-US" sz="2000" dirty="0">
                <a:solidFill>
                  <a:schemeClr val="bg1"/>
                </a:solidFill>
              </a:rPr>
              <a:t> for determining the </a:t>
            </a:r>
            <a:r>
              <a:rPr lang="en-US" sz="2000" u="sng" dirty="0">
                <a:solidFill>
                  <a:schemeClr val="bg1"/>
                </a:solidFill>
              </a:rPr>
              <a:t>type</a:t>
            </a:r>
            <a:r>
              <a:rPr lang="en-US" sz="2000" dirty="0">
                <a:solidFill>
                  <a:schemeClr val="bg1"/>
                </a:solidFill>
              </a:rPr>
              <a:t> of </a:t>
            </a:r>
            <a:r>
              <a:rPr lang="en-US" sz="2000" dirty="0" smtClean="0">
                <a:solidFill>
                  <a:schemeClr val="bg1"/>
                </a:solidFill>
              </a:rPr>
              <a:t>polarization </a:t>
            </a:r>
            <a:r>
              <a:rPr lang="en-US" sz="2000" dirty="0">
                <a:solidFill>
                  <a:schemeClr val="bg1"/>
                </a:solidFill>
              </a:rPr>
              <a:t>(left-handed or right handed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00742" y="922910"/>
            <a:ext cx="826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First, we review the concept of leading and lagging sinusoidal waves.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93573" y="1498792"/>
            <a:ext cx="269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Two phasors: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1239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50221"/>
              </p:ext>
            </p:extLst>
          </p:nvPr>
        </p:nvGraphicFramePr>
        <p:xfrm>
          <a:off x="4380789" y="2537245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6" name="Equation" r:id="rId4" imgW="634725" imgH="203112" progId="Equation.DSMT4">
                  <p:embed/>
                </p:oleObj>
              </mc:Choice>
              <mc:Fallback>
                <p:oleObj name="Equation" r:id="rId4" imgW="634725" imgH="203112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789" y="2537245"/>
                        <a:ext cx="1350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66255"/>
              </p:ext>
            </p:extLst>
          </p:nvPr>
        </p:nvGraphicFramePr>
        <p:xfrm>
          <a:off x="4208208" y="4894910"/>
          <a:ext cx="153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7" name="Equation" r:id="rId6" imgW="723586" imgH="203112" progId="Equation.DSMT4">
                  <p:embed/>
                </p:oleObj>
              </mc:Choice>
              <mc:Fallback>
                <p:oleObj name="Equation" r:id="rId6" imgW="723586" imgH="2031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208" y="4894910"/>
                        <a:ext cx="1539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282292" y="3250817"/>
            <a:ext cx="3559629" cy="138499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 can always assume that the phasor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sz="1400" dirty="0" smtClean="0">
                <a:solidFill>
                  <a:schemeClr val="bg2"/>
                </a:solidFill>
              </a:rPr>
              <a:t> is on the real axis (zero degrees phase) without loss of generality, since it is only the phase difference between the two phasors that is important.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264228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26618" y="2343570"/>
            <a:ext cx="3491609" cy="1565728"/>
            <a:chOff x="1383830" y="2151063"/>
            <a:chExt cx="3491609" cy="1565728"/>
          </a:xfrm>
        </p:grpSpPr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>
              <a:off x="1383830" y="3564608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Line 10"/>
            <p:cNvSpPr>
              <a:spLocks noChangeShapeType="1"/>
            </p:cNvSpPr>
            <p:nvPr/>
          </p:nvSpPr>
          <p:spPr bwMode="auto">
            <a:xfrm flipV="1">
              <a:off x="2601443" y="2504157"/>
              <a:ext cx="0" cy="11953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>
              <a:off x="2588743" y="3561433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7" name="Line 18"/>
            <p:cNvSpPr>
              <a:spLocks noChangeShapeType="1"/>
            </p:cNvSpPr>
            <p:nvPr/>
          </p:nvSpPr>
          <p:spPr bwMode="auto">
            <a:xfrm flipH="1" flipV="1">
              <a:off x="2088680" y="2832770"/>
              <a:ext cx="509588" cy="73342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9" name="Line 22"/>
            <p:cNvSpPr>
              <a:spLocks noChangeShapeType="1"/>
            </p:cNvSpPr>
            <p:nvPr/>
          </p:nvSpPr>
          <p:spPr bwMode="auto">
            <a:xfrm flipH="1">
              <a:off x="2474443" y="3337596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4" name="Oval 94"/>
            <p:cNvSpPr>
              <a:spLocks noChangeArrowheads="1"/>
            </p:cNvSpPr>
            <p:nvPr/>
          </p:nvSpPr>
          <p:spPr bwMode="auto">
            <a:xfrm>
              <a:off x="3423768" y="3513808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95"/>
            <p:cNvSpPr>
              <a:spLocks noChangeArrowheads="1"/>
            </p:cNvSpPr>
            <p:nvPr/>
          </p:nvSpPr>
          <p:spPr bwMode="auto">
            <a:xfrm>
              <a:off x="2031530" y="2780382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rc 21"/>
            <p:cNvSpPr>
              <a:spLocks/>
            </p:cNvSpPr>
            <p:nvPr/>
          </p:nvSpPr>
          <p:spPr bwMode="auto">
            <a:xfrm flipV="1">
              <a:off x="2472855" y="3334421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4524602" y="3448503"/>
            <a:ext cx="35083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28" name="Equation" r:id="rId8" imgW="215619" imgH="164885" progId="Equation.DSMT4">
                    <p:embed/>
                  </p:oleObj>
                </mc:Choice>
                <mc:Fallback>
                  <p:oleObj name="Equation" r:id="rId8" imgW="215619" imgH="164885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602" y="3448503"/>
                          <a:ext cx="350837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09" name="Object 5"/>
            <p:cNvGraphicFramePr>
              <a:graphicFrameLocks noChangeAspect="1"/>
            </p:cNvGraphicFramePr>
            <p:nvPr/>
          </p:nvGraphicFramePr>
          <p:xfrm>
            <a:off x="2424113" y="2151063"/>
            <a:ext cx="350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29" name="Equation" r:id="rId10" imgW="215713" imgH="152268" progId="Equation.DSMT4">
                    <p:embed/>
                  </p:oleObj>
                </mc:Choice>
                <mc:Fallback>
                  <p:oleObj name="Equation" r:id="rId10" imgW="215713" imgH="152268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13" y="2151063"/>
                          <a:ext cx="3508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0" name="Object 6"/>
            <p:cNvGraphicFramePr>
              <a:graphicFrameLocks noChangeAspect="1"/>
            </p:cNvGraphicFramePr>
            <p:nvPr/>
          </p:nvGraphicFramePr>
          <p:xfrm>
            <a:off x="2822575" y="3026002"/>
            <a:ext cx="2476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0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575" y="3026002"/>
                          <a:ext cx="2476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1" name="Object 7"/>
            <p:cNvGraphicFramePr>
              <a:graphicFrameLocks noChangeAspect="1"/>
            </p:cNvGraphicFramePr>
            <p:nvPr/>
          </p:nvGraphicFramePr>
          <p:xfrm>
            <a:off x="3541032" y="3165021"/>
            <a:ext cx="247650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1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032" y="3165021"/>
                          <a:ext cx="247650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2" name="Object 8"/>
            <p:cNvGraphicFramePr>
              <a:graphicFrameLocks noChangeAspect="1"/>
            </p:cNvGraphicFramePr>
            <p:nvPr/>
          </p:nvGraphicFramePr>
          <p:xfrm>
            <a:off x="1614488" y="2674938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2" name="Equation" r:id="rId16" imgW="152268" imgH="152268" progId="Equation.DSMT4">
                    <p:embed/>
                  </p:oleObj>
                </mc:Choice>
                <mc:Fallback>
                  <p:oleObj name="Equation" r:id="rId16" imgW="152268" imgH="152268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4488" y="2674938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786095"/>
                </p:ext>
              </p:extLst>
            </p:nvPr>
          </p:nvGraphicFramePr>
          <p:xfrm>
            <a:off x="3300640" y="2363106"/>
            <a:ext cx="1129846" cy="376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3" name="Equation" r:id="rId18" imgW="609336" imgH="203112" progId="Equation.DSMT4">
                    <p:embed/>
                  </p:oleObj>
                </mc:Choice>
                <mc:Fallback>
                  <p:oleObj name="Equation" r:id="rId18" imgW="609336" imgH="203112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640" y="2363106"/>
                          <a:ext cx="1129846" cy="37661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937503" y="4466284"/>
            <a:ext cx="3502270" cy="2010455"/>
            <a:chOff x="1394715" y="4273777"/>
            <a:chExt cx="3502270" cy="2010455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1394715" y="5741760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2612328" y="4681309"/>
              <a:ext cx="0" cy="11953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599628" y="5738585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2090040" y="5743348"/>
              <a:ext cx="519113" cy="42885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H="1">
              <a:off x="2485328" y="5514748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Oval 94"/>
            <p:cNvSpPr>
              <a:spLocks noChangeArrowheads="1"/>
            </p:cNvSpPr>
            <p:nvPr/>
          </p:nvSpPr>
          <p:spPr bwMode="auto">
            <a:xfrm>
              <a:off x="3434653" y="5690960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95"/>
            <p:cNvSpPr>
              <a:spLocks noChangeArrowheads="1"/>
            </p:cNvSpPr>
            <p:nvPr/>
          </p:nvSpPr>
          <p:spPr bwMode="auto">
            <a:xfrm>
              <a:off x="2031529" y="6144108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21"/>
            <p:cNvSpPr>
              <a:spLocks/>
            </p:cNvSpPr>
            <p:nvPr/>
          </p:nvSpPr>
          <p:spPr bwMode="auto">
            <a:xfrm>
              <a:off x="2461968" y="5772837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aphicFrame>
          <p:nvGraphicFramePr>
            <p:cNvPr id="123914" name="Object 10"/>
            <p:cNvGraphicFramePr>
              <a:graphicFrameLocks noChangeAspect="1"/>
            </p:cNvGraphicFramePr>
            <p:nvPr/>
          </p:nvGraphicFramePr>
          <p:xfrm>
            <a:off x="4546147" y="5592536"/>
            <a:ext cx="35083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4" name="Equation" r:id="rId20" imgW="215619" imgH="164885" progId="Equation.DSMT4">
                    <p:embed/>
                  </p:oleObj>
                </mc:Choice>
                <mc:Fallback>
                  <p:oleObj name="Equation" r:id="rId20" imgW="215619" imgH="164885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147" y="5592536"/>
                          <a:ext cx="350838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5" name="Object 11"/>
            <p:cNvGraphicFramePr>
              <a:graphicFrameLocks noChangeAspect="1"/>
            </p:cNvGraphicFramePr>
            <p:nvPr/>
          </p:nvGraphicFramePr>
          <p:xfrm>
            <a:off x="2434999" y="4273777"/>
            <a:ext cx="350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5" name="Equation" r:id="rId21" imgW="215713" imgH="152268" progId="Equation.DSMT4">
                    <p:embed/>
                  </p:oleObj>
                </mc:Choice>
                <mc:Fallback>
                  <p:oleObj name="Equation" r:id="rId21" imgW="215713" imgH="152268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999" y="4273777"/>
                          <a:ext cx="3508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6" name="Object 12"/>
            <p:cNvGraphicFramePr>
              <a:graphicFrameLocks noChangeAspect="1"/>
            </p:cNvGraphicFramePr>
            <p:nvPr/>
          </p:nvGraphicFramePr>
          <p:xfrm>
            <a:off x="3574370" y="5342618"/>
            <a:ext cx="247650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6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370" y="5342618"/>
                          <a:ext cx="247650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7" name="Object 13"/>
            <p:cNvGraphicFramePr>
              <a:graphicFrameLocks noChangeAspect="1"/>
            </p:cNvGraphicFramePr>
            <p:nvPr/>
          </p:nvGraphicFramePr>
          <p:xfrm>
            <a:off x="1581830" y="5918881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7" name="Equation" r:id="rId23" imgW="152268" imgH="152268" progId="Equation.DSMT4">
                    <p:embed/>
                  </p:oleObj>
                </mc:Choice>
                <mc:Fallback>
                  <p:oleObj name="Equation" r:id="rId23" imgW="152268" imgH="152268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1830" y="5918881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8" name="Object 14"/>
            <p:cNvGraphicFramePr>
              <a:graphicFrameLocks noChangeAspect="1"/>
            </p:cNvGraphicFramePr>
            <p:nvPr/>
          </p:nvGraphicFramePr>
          <p:xfrm>
            <a:off x="3271838" y="4714875"/>
            <a:ext cx="10128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8" name="Equation" r:id="rId24" imgW="545626" imgH="203024" progId="Equation.DSMT4">
                    <p:embed/>
                  </p:oleObj>
                </mc:Choice>
                <mc:Fallback>
                  <p:oleObj name="Equation" r:id="rId24" imgW="545626" imgH="203024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838" y="4714875"/>
                          <a:ext cx="1012825" cy="3762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9" name="Object 15"/>
            <p:cNvGraphicFramePr>
              <a:graphicFrameLocks noChangeAspect="1"/>
            </p:cNvGraphicFramePr>
            <p:nvPr/>
          </p:nvGraphicFramePr>
          <p:xfrm>
            <a:off x="2768146" y="5954032"/>
            <a:ext cx="2476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39" name="Equation" r:id="rId26" imgW="152268" imgH="203024" progId="Equation.DSMT4">
                    <p:embed/>
                  </p:oleObj>
                </mc:Choice>
                <mc:Fallback>
                  <p:oleObj name="Equation" r:id="rId26" imgW="152268" imgH="203024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146" y="5954032"/>
                          <a:ext cx="2476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9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52089"/>
              </p:ext>
            </p:extLst>
          </p:nvPr>
        </p:nvGraphicFramePr>
        <p:xfrm>
          <a:off x="6999061" y="1592002"/>
          <a:ext cx="11890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0" name="Equation" r:id="rId27" imgW="558800" imgH="457200" progId="Equation.DSMT4">
                  <p:embed/>
                </p:oleObj>
              </mc:Choice>
              <mc:Fallback>
                <p:oleObj name="Equation" r:id="rId27" imgW="558800" imgH="457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061" y="1592002"/>
                        <a:ext cx="1189038" cy="971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24525" y="5552122"/>
            <a:ext cx="2886075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lagging sinusoidal wave will appear shifted to the right (later time) on an oscilloscope trace.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22263" y="2028825"/>
          <a:ext cx="3241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1" name="Equation" r:id="rId4" imgW="1524000" imgH="203200" progId="Equation.DSMT4">
                  <p:embed/>
                </p:oleObj>
              </mc:Choice>
              <mc:Fallback>
                <p:oleObj name="Equation" r:id="rId4" imgW="1524000" imgH="2032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28825"/>
                        <a:ext cx="3241675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90"/>
          <p:cNvSpPr txBox="1">
            <a:spLocks noChangeArrowheads="1"/>
          </p:cNvSpPr>
          <p:nvPr/>
        </p:nvSpPr>
        <p:spPr bwMode="auto">
          <a:xfrm>
            <a:off x="346075" y="3635375"/>
            <a:ext cx="3311525" cy="133882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 smtClean="0">
                <a:solidFill>
                  <a:schemeClr val="bg1"/>
                </a:solidFill>
                <a:sym typeface="Symbol" pitchFamily="18" charset="2"/>
              </a:rPr>
              <a:t>Observation:    </a:t>
            </a:r>
            <a:endParaRPr lang="en-US" u="sng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electric field vector rotates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in time from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leading axis to the lagging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axis.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64227" y="859971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Now consider the case of a plane wave.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420945" y="1476149"/>
            <a:ext cx="3491609" cy="1565728"/>
            <a:chOff x="1383830" y="2151063"/>
            <a:chExt cx="3491609" cy="1565728"/>
          </a:xfrm>
        </p:grpSpPr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1383830" y="3564608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2601443" y="2504157"/>
              <a:ext cx="0" cy="11953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2588743" y="3561433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 flipV="1">
              <a:off x="2088680" y="2832770"/>
              <a:ext cx="509588" cy="73342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2474443" y="3337596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94"/>
            <p:cNvSpPr>
              <a:spLocks noChangeArrowheads="1"/>
            </p:cNvSpPr>
            <p:nvPr/>
          </p:nvSpPr>
          <p:spPr bwMode="auto">
            <a:xfrm>
              <a:off x="3423768" y="3513808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95"/>
            <p:cNvSpPr>
              <a:spLocks noChangeArrowheads="1"/>
            </p:cNvSpPr>
            <p:nvPr/>
          </p:nvSpPr>
          <p:spPr bwMode="auto">
            <a:xfrm>
              <a:off x="2031530" y="2780382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21"/>
            <p:cNvSpPr>
              <a:spLocks/>
            </p:cNvSpPr>
            <p:nvPr/>
          </p:nvSpPr>
          <p:spPr bwMode="auto">
            <a:xfrm flipV="1">
              <a:off x="2472855" y="3334421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4524602" y="3448503"/>
            <a:ext cx="350837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2" name="Equation" r:id="rId6" imgW="215619" imgH="164885" progId="Equation.DSMT4">
                    <p:embed/>
                  </p:oleObj>
                </mc:Choice>
                <mc:Fallback>
                  <p:oleObj name="Equation" r:id="rId6" imgW="215619" imgH="164885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602" y="3448503"/>
                          <a:ext cx="350837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2424113" y="2151063"/>
            <a:ext cx="350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3" name="Equation" r:id="rId8" imgW="215713" imgH="152268" progId="Equation.DSMT4">
                    <p:embed/>
                  </p:oleObj>
                </mc:Choice>
                <mc:Fallback>
                  <p:oleObj name="Equation" r:id="rId8" imgW="215713" imgH="152268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13" y="2151063"/>
                          <a:ext cx="3508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6"/>
            <p:cNvGraphicFramePr>
              <a:graphicFrameLocks noChangeAspect="1"/>
            </p:cNvGraphicFramePr>
            <p:nvPr/>
          </p:nvGraphicFramePr>
          <p:xfrm>
            <a:off x="2822575" y="3026002"/>
            <a:ext cx="2476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4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575" y="3026002"/>
                          <a:ext cx="2476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7"/>
            <p:cNvGraphicFramePr>
              <a:graphicFrameLocks noChangeAspect="1"/>
            </p:cNvGraphicFramePr>
            <p:nvPr/>
          </p:nvGraphicFramePr>
          <p:xfrm>
            <a:off x="3499304" y="3114221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5" name="Equation" r:id="rId12" imgW="203112" imgH="228501" progId="Equation.DSMT4">
                    <p:embed/>
                  </p:oleObj>
                </mc:Choice>
                <mc:Fallback>
                  <p:oleObj name="Equation" r:id="rId12" imgW="203112" imgH="228501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9304" y="3114221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8"/>
            <p:cNvGraphicFramePr>
              <a:graphicFrameLocks noChangeAspect="1"/>
            </p:cNvGraphicFramePr>
            <p:nvPr/>
          </p:nvGraphicFramePr>
          <p:xfrm>
            <a:off x="1574573" y="2603727"/>
            <a:ext cx="3302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6" name="Equation" r:id="rId14" imgW="203112" imgH="241195" progId="Equation.DSMT4">
                    <p:embed/>
                  </p:oleObj>
                </mc:Choice>
                <mc:Fallback>
                  <p:oleObj name="Equation" r:id="rId14" imgW="203112" imgH="241195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573" y="2603727"/>
                          <a:ext cx="330200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9"/>
            <p:cNvGraphicFramePr>
              <a:graphicFrameLocks noChangeAspect="1"/>
            </p:cNvGraphicFramePr>
            <p:nvPr/>
          </p:nvGraphicFramePr>
          <p:xfrm>
            <a:off x="3194504" y="2328409"/>
            <a:ext cx="134302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7" name="Equation" r:id="rId16" imgW="723586" imgH="241195" progId="Equation.DSMT4">
                    <p:embed/>
                  </p:oleObj>
                </mc:Choice>
                <mc:Fallback>
                  <p:oleObj name="Equation" r:id="rId16" imgW="723586" imgH="241195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504" y="2328409"/>
                          <a:ext cx="1343025" cy="44608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492728" y="6255886"/>
            <a:ext cx="90510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sz="2000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03066" y="3294519"/>
            <a:ext cx="3832631" cy="3443331"/>
            <a:chOff x="4203066" y="3294519"/>
            <a:chExt cx="3832631" cy="3443331"/>
          </a:xfrm>
        </p:grpSpPr>
        <p:sp>
          <p:nvSpPr>
            <p:cNvPr id="59" name="Arc 24"/>
            <p:cNvSpPr>
              <a:spLocks/>
            </p:cNvSpPr>
            <p:nvPr/>
          </p:nvSpPr>
          <p:spPr bwMode="auto">
            <a:xfrm rot="20868680">
              <a:off x="4578804" y="5979661"/>
              <a:ext cx="1139825" cy="561975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"/>
            <p:cNvSpPr>
              <a:spLocks noChangeShapeType="1"/>
            </p:cNvSpPr>
            <p:nvPr/>
          </p:nvSpPr>
          <p:spPr bwMode="auto">
            <a:xfrm>
              <a:off x="4203066" y="5301162"/>
              <a:ext cx="352266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4"/>
            <p:cNvSpPr>
              <a:spLocks noChangeShapeType="1"/>
            </p:cNvSpPr>
            <p:nvPr/>
          </p:nvSpPr>
          <p:spPr bwMode="auto">
            <a:xfrm flipV="1">
              <a:off x="5865180" y="3680325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V="1">
              <a:off x="5865180" y="4267700"/>
              <a:ext cx="949326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3416665"/>
                </p:ext>
              </p:extLst>
            </p:nvPr>
          </p:nvGraphicFramePr>
          <p:xfrm>
            <a:off x="7129011" y="4421867"/>
            <a:ext cx="6143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8" name="Equation" r:id="rId18" imgW="304536" imgH="203024" progId="Equation.DSMT4">
                    <p:embed/>
                  </p:oleObj>
                </mc:Choice>
                <mc:Fallback>
                  <p:oleObj name="Equation" r:id="rId18" imgW="304536" imgH="203024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9011" y="4421867"/>
                          <a:ext cx="6143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Arc 9"/>
            <p:cNvSpPr>
              <a:spLocks/>
            </p:cNvSpPr>
            <p:nvPr/>
          </p:nvSpPr>
          <p:spPr bwMode="auto">
            <a:xfrm>
              <a:off x="6136642" y="5032875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 rot="2616169">
              <a:off x="5234942" y="3854950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706241"/>
                </p:ext>
              </p:extLst>
            </p:nvPr>
          </p:nvGraphicFramePr>
          <p:xfrm>
            <a:off x="7829322" y="519929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9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9322" y="519929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954740"/>
                </p:ext>
              </p:extLst>
            </p:nvPr>
          </p:nvGraphicFramePr>
          <p:xfrm>
            <a:off x="5761039" y="3294519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00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1039" y="3294519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99181"/>
                </p:ext>
              </p:extLst>
            </p:nvPr>
          </p:nvGraphicFramePr>
          <p:xfrm>
            <a:off x="6268585" y="4779508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01" name="Equation" r:id="rId24" imgW="304536" imgH="253780" progId="Equation.DSMT4">
                    <p:embed/>
                  </p:oleObj>
                </mc:Choice>
                <mc:Fallback>
                  <p:oleObj name="Equation" r:id="rId24" imgW="304536" imgH="25378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8585" y="4779508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620126" y="3717757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Leading axis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9610" y="5410200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Lagging axis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48608" y="1763032"/>
          <a:ext cx="3565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" name="Equation" r:id="rId4" imgW="1676400" imgH="203200" progId="Equation.DSMT4">
                  <p:embed/>
                </p:oleObj>
              </mc:Choice>
              <mc:Fallback>
                <p:oleObj name="Equation" r:id="rId4" imgW="1676400" imgH="2032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08" y="1763032"/>
                        <a:ext cx="3565525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346075" y="3635375"/>
            <a:ext cx="3366609" cy="133882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 smtClean="0">
                <a:solidFill>
                  <a:schemeClr val="bg1"/>
                </a:solidFill>
                <a:sym typeface="Symbol" pitchFamily="18" charset="2"/>
              </a:rPr>
              <a:t>Observation:    </a:t>
            </a:r>
            <a:endParaRPr lang="en-US" u="sng" dirty="0">
              <a:solidFill>
                <a:schemeClr val="bg1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electric field vector rotates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in time from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the leading axis to the lagging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axis.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80172" y="1073377"/>
            <a:ext cx="3502270" cy="2010455"/>
            <a:chOff x="1394715" y="4273777"/>
            <a:chExt cx="3502270" cy="2010455"/>
          </a:xfrm>
        </p:grpSpPr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1394715" y="5741760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 flipV="1">
              <a:off x="2612328" y="4681309"/>
              <a:ext cx="0" cy="11953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2599628" y="5738585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>
              <a:off x="2090040" y="5743348"/>
              <a:ext cx="519113" cy="42885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 flipH="1">
              <a:off x="2485328" y="5514748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3434653" y="5690960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5"/>
            <p:cNvSpPr>
              <a:spLocks noChangeArrowheads="1"/>
            </p:cNvSpPr>
            <p:nvPr/>
          </p:nvSpPr>
          <p:spPr bwMode="auto">
            <a:xfrm>
              <a:off x="2031529" y="6144108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rc 21"/>
            <p:cNvSpPr>
              <a:spLocks/>
            </p:cNvSpPr>
            <p:nvPr/>
          </p:nvSpPr>
          <p:spPr bwMode="auto">
            <a:xfrm>
              <a:off x="2461968" y="5772837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aphicFrame>
          <p:nvGraphicFramePr>
            <p:cNvPr id="61" name="Object 10"/>
            <p:cNvGraphicFramePr>
              <a:graphicFrameLocks noChangeAspect="1"/>
            </p:cNvGraphicFramePr>
            <p:nvPr/>
          </p:nvGraphicFramePr>
          <p:xfrm>
            <a:off x="4546147" y="5592536"/>
            <a:ext cx="35083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4" name="Equation" r:id="rId6" imgW="215619" imgH="164885" progId="Equation.DSMT4">
                    <p:embed/>
                  </p:oleObj>
                </mc:Choice>
                <mc:Fallback>
                  <p:oleObj name="Equation" r:id="rId6" imgW="215619" imgH="164885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147" y="5592536"/>
                          <a:ext cx="350838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1"/>
            <p:cNvGraphicFramePr>
              <a:graphicFrameLocks noChangeAspect="1"/>
            </p:cNvGraphicFramePr>
            <p:nvPr/>
          </p:nvGraphicFramePr>
          <p:xfrm>
            <a:off x="2434999" y="4273777"/>
            <a:ext cx="350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5" name="Equation" r:id="rId8" imgW="215713" imgH="152268" progId="Equation.DSMT4">
                    <p:embed/>
                  </p:oleObj>
                </mc:Choice>
                <mc:Fallback>
                  <p:oleObj name="Equation" r:id="rId8" imgW="215713" imgH="152268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999" y="4273777"/>
                          <a:ext cx="3508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2"/>
            <p:cNvGraphicFramePr>
              <a:graphicFrameLocks noChangeAspect="1"/>
            </p:cNvGraphicFramePr>
            <p:nvPr/>
          </p:nvGraphicFramePr>
          <p:xfrm>
            <a:off x="3532868" y="5291138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6" name="Equation" r:id="rId10" imgW="203112" imgH="228501" progId="Equation.DSMT4">
                    <p:embed/>
                  </p:oleObj>
                </mc:Choice>
                <mc:Fallback>
                  <p:oleObj name="Equation" r:id="rId10" imgW="203112" imgH="228501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868" y="5291138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3"/>
            <p:cNvGraphicFramePr>
              <a:graphicFrameLocks noChangeAspect="1"/>
            </p:cNvGraphicFramePr>
            <p:nvPr/>
          </p:nvGraphicFramePr>
          <p:xfrm>
            <a:off x="1540556" y="5846763"/>
            <a:ext cx="3302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7" name="Equation" r:id="rId12" imgW="203112" imgH="241195" progId="Equation.DSMT4">
                    <p:embed/>
                  </p:oleObj>
                </mc:Choice>
                <mc:Fallback>
                  <p:oleObj name="Equation" r:id="rId12" imgW="203112" imgH="241195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556" y="5846763"/>
                          <a:ext cx="330200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4"/>
            <p:cNvGraphicFramePr>
              <a:graphicFrameLocks noChangeAspect="1"/>
            </p:cNvGraphicFramePr>
            <p:nvPr/>
          </p:nvGraphicFramePr>
          <p:xfrm>
            <a:off x="3167743" y="4679950"/>
            <a:ext cx="12239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8" name="Equation" r:id="rId14" imgW="660113" imgH="241195" progId="Equation.DSMT4">
                    <p:embed/>
                  </p:oleObj>
                </mc:Choice>
                <mc:Fallback>
                  <p:oleObj name="Equation" r:id="rId14" imgW="660113" imgH="241195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7743" y="4679950"/>
                          <a:ext cx="1223963" cy="4460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5"/>
            <p:cNvGraphicFramePr>
              <a:graphicFrameLocks noChangeAspect="1"/>
            </p:cNvGraphicFramePr>
            <p:nvPr/>
          </p:nvGraphicFramePr>
          <p:xfrm>
            <a:off x="2768146" y="5954032"/>
            <a:ext cx="2476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9" name="Equation" r:id="rId16" imgW="152268" imgH="203024" progId="Equation.DSMT4">
                    <p:embed/>
                  </p:oleObj>
                </mc:Choice>
                <mc:Fallback>
                  <p:oleObj name="Equation" r:id="rId16" imgW="152268" imgH="203024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146" y="5954032"/>
                          <a:ext cx="2476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4344580" y="3305409"/>
            <a:ext cx="4092302" cy="3443331"/>
            <a:chOff x="4344580" y="3305409"/>
            <a:chExt cx="4092302" cy="3443331"/>
          </a:xfrm>
        </p:grpSpPr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489145" y="3516772"/>
              <a:ext cx="947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" name="Arc 23"/>
            <p:cNvSpPr>
              <a:spLocks/>
            </p:cNvSpPr>
            <p:nvPr/>
          </p:nvSpPr>
          <p:spPr bwMode="auto">
            <a:xfrm>
              <a:off x="6157685" y="3815903"/>
              <a:ext cx="1243012" cy="550863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4344580" y="5312052"/>
              <a:ext cx="352266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flipV="1">
              <a:off x="6006694" y="3691215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6006694" y="4278590"/>
              <a:ext cx="949326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204501"/>
                </p:ext>
              </p:extLst>
            </p:nvPr>
          </p:nvGraphicFramePr>
          <p:xfrm>
            <a:off x="7270525" y="4432757"/>
            <a:ext cx="6143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0" name="Equation" r:id="rId18" imgW="304536" imgH="203024" progId="Equation.DSMT4">
                    <p:embed/>
                  </p:oleObj>
                </mc:Choice>
                <mc:Fallback>
                  <p:oleObj name="Equation" r:id="rId18" imgW="304536" imgH="203024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525" y="4432757"/>
                          <a:ext cx="6143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Arc 9"/>
            <p:cNvSpPr>
              <a:spLocks/>
            </p:cNvSpPr>
            <p:nvPr/>
          </p:nvSpPr>
          <p:spPr bwMode="auto">
            <a:xfrm>
              <a:off x="6278156" y="5043765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 rot="2616169">
              <a:off x="5376456" y="3865840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951532"/>
                </p:ext>
              </p:extLst>
            </p:nvPr>
          </p:nvGraphicFramePr>
          <p:xfrm>
            <a:off x="8003493" y="521018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1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493" y="521018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798164"/>
                </p:ext>
              </p:extLst>
            </p:nvPr>
          </p:nvGraphicFramePr>
          <p:xfrm>
            <a:off x="5902553" y="3305409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2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553" y="3305409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648013"/>
                </p:ext>
              </p:extLst>
            </p:nvPr>
          </p:nvGraphicFramePr>
          <p:xfrm>
            <a:off x="6431644" y="4790620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3" name="Equation" r:id="rId24" imgW="304536" imgH="253780" progId="Equation.DSMT4">
                    <p:embed/>
                  </p:oleObj>
                </mc:Choice>
                <mc:Fallback>
                  <p:oleObj name="Equation" r:id="rId24" imgW="304536" imgH="25378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1644" y="4790620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857999" y="5462336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Leading axis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60494" y="3725779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Lagging axis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890588" y="726392"/>
            <a:ext cx="6478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Consider a plane wave with both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components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6463" y="4281942"/>
          <a:ext cx="31670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4" imgW="1562100" imgH="254000" progId="Equation.DSMT4">
                  <p:embed/>
                </p:oleObj>
              </mc:Choice>
              <mc:Fallback>
                <p:oleObj name="Equation" r:id="rId4" imgW="15621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63" y="4281942"/>
                        <a:ext cx="3167063" cy="515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22450" y="6270625"/>
          <a:ext cx="4849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6" imgW="2895600" imgH="241300" progId="Equation.DSMT4">
                  <p:embed/>
                </p:oleObj>
              </mc:Choice>
              <mc:Fallback>
                <p:oleObj name="Equation" r:id="rId6" imgW="2895600" imgH="2413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6270625"/>
                        <a:ext cx="48498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1572079" y="5301571"/>
            <a:ext cx="1304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Assume: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86100" y="5068888"/>
          <a:ext cx="25971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8" imgW="1282700" imgH="482600" progId="Equation.DSMT4">
                  <p:embed/>
                </p:oleObj>
              </mc:Choice>
              <mc:Fallback>
                <p:oleObj name="Equation" r:id="rId8" imgW="1282700" imgH="482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68888"/>
                        <a:ext cx="2597150" cy="976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Text Box 2"/>
          <p:cNvSpPr txBox="1">
            <a:spLocks noChangeArrowheads="1"/>
          </p:cNvSpPr>
          <p:nvPr/>
        </p:nvSpPr>
        <p:spPr bwMode="auto">
          <a:xfrm>
            <a:off x="2096861" y="95250"/>
            <a:ext cx="44608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Polarization (cont.) 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09350" y="3757613"/>
            <a:ext cx="2342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Phasor domain: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23961" y="1270227"/>
            <a:ext cx="3617687" cy="2679703"/>
            <a:chOff x="2708275" y="1281113"/>
            <a:chExt cx="3617687" cy="2679703"/>
          </a:xfrm>
        </p:grpSpPr>
        <p:sp>
          <p:nvSpPr>
            <p:cNvPr id="1033" name="Line 4"/>
            <p:cNvSpPr>
              <a:spLocks noChangeShapeType="1"/>
            </p:cNvSpPr>
            <p:nvPr/>
          </p:nvSpPr>
          <p:spPr bwMode="auto">
            <a:xfrm>
              <a:off x="2708275" y="3267078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 flipV="1">
              <a:off x="3522663" y="1631952"/>
              <a:ext cx="0" cy="232886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" name="Line 6"/>
            <p:cNvSpPr>
              <a:spLocks noChangeShapeType="1"/>
            </p:cNvSpPr>
            <p:nvPr/>
          </p:nvSpPr>
          <p:spPr bwMode="auto">
            <a:xfrm>
              <a:off x="3522663" y="3271841"/>
              <a:ext cx="1131888" cy="158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6" name="Line 7"/>
            <p:cNvSpPr>
              <a:spLocks noChangeShapeType="1"/>
            </p:cNvSpPr>
            <p:nvPr/>
          </p:nvSpPr>
          <p:spPr bwMode="auto">
            <a:xfrm flipV="1">
              <a:off x="3522663" y="2225678"/>
              <a:ext cx="114617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4645025" y="2260603"/>
              <a:ext cx="0" cy="1023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 rot="5400000" flipH="1">
              <a:off x="2970212" y="2744790"/>
              <a:ext cx="1101726" cy="1111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6119587" y="3153230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587" y="3153230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3432175" y="1281113"/>
            <a:ext cx="22701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175" y="1281113"/>
                          <a:ext cx="227013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935413" y="3354388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413" y="3354388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3021013" y="2495550"/>
            <a:ext cx="3302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Equation" r:id="rId16" imgW="203112" imgH="241195" progId="Equation.DSMT4">
                    <p:embed/>
                  </p:oleObj>
                </mc:Choice>
                <mc:Fallback>
                  <p:oleObj name="Equation" r:id="rId16" imgW="203112" imgH="241195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1013" y="2495550"/>
                          <a:ext cx="33020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53"/>
          <p:cNvSpPr txBox="1">
            <a:spLocks noChangeArrowheads="1"/>
          </p:cNvSpPr>
          <p:nvPr/>
        </p:nvSpPr>
        <p:spPr bwMode="auto">
          <a:xfrm>
            <a:off x="1046164" y="2928938"/>
            <a:ext cx="7009266" cy="1384995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2"/>
                </a:solidFill>
                <a:sym typeface="Symbol" pitchFamily="18" charset="2"/>
              </a:rPr>
              <a:t>Rotation Rule: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In time, the 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electric field vector rotates from the leading axis to the lagging </a:t>
            </a:r>
            <a:r>
              <a:rPr lang="en-US" sz="2400" dirty="0" smtClean="0">
                <a:solidFill>
                  <a:schemeClr val="bg2"/>
                </a:solidFill>
                <a:sym typeface="Symbol" pitchFamily="18" charset="2"/>
              </a:rPr>
              <a:t>axis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55914" y="1730828"/>
            <a:ext cx="710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rule works in both cases, so we can call it a general rule: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01460" y="1662793"/>
          <a:ext cx="38592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460" y="1662793"/>
                        <a:ext cx="3859212" cy="5254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90"/>
          <p:cNvSpPr txBox="1">
            <a:spLocks noChangeArrowheads="1"/>
          </p:cNvSpPr>
          <p:nvPr/>
        </p:nvSpPr>
        <p:spPr bwMode="auto">
          <a:xfrm>
            <a:off x="2470468" y="5588000"/>
            <a:ext cx="3854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What is this wave’s polarization?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200377" y="1026886"/>
            <a:ext cx="14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</a:rPr>
              <a:t>Example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86903" y="2705100"/>
            <a:ext cx="4744085" cy="2351102"/>
            <a:chOff x="1886903" y="2705100"/>
            <a:chExt cx="4744085" cy="2351102"/>
          </a:xfrm>
        </p:grpSpPr>
        <p:sp>
          <p:nvSpPr>
            <p:cNvPr id="19463" name="Line 72"/>
            <p:cNvSpPr>
              <a:spLocks noChangeShapeType="1"/>
            </p:cNvSpPr>
            <p:nvPr/>
          </p:nvSpPr>
          <p:spPr bwMode="auto">
            <a:xfrm>
              <a:off x="1886903" y="4159708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4" name="Line 51"/>
            <p:cNvSpPr>
              <a:spLocks noChangeShapeType="1"/>
            </p:cNvSpPr>
            <p:nvPr/>
          </p:nvSpPr>
          <p:spPr bwMode="auto">
            <a:xfrm>
              <a:off x="3199766" y="4162883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5" name="Line 52"/>
            <p:cNvSpPr>
              <a:spLocks noChangeShapeType="1"/>
            </p:cNvSpPr>
            <p:nvPr/>
          </p:nvSpPr>
          <p:spPr bwMode="auto">
            <a:xfrm flipV="1">
              <a:off x="4417379" y="3102432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 flipH="1">
              <a:off x="3341054" y="3781882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 flipV="1">
              <a:off x="4417379" y="3486607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Line 67"/>
            <p:cNvSpPr>
              <a:spLocks noChangeShapeType="1"/>
            </p:cNvSpPr>
            <p:nvPr/>
          </p:nvSpPr>
          <p:spPr bwMode="auto">
            <a:xfrm flipH="1">
              <a:off x="3764916" y="4148595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Freeform 70"/>
            <p:cNvSpPr>
              <a:spLocks/>
            </p:cNvSpPr>
            <p:nvPr/>
          </p:nvSpPr>
          <p:spPr bwMode="auto">
            <a:xfrm flipH="1">
              <a:off x="2066291" y="400889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71"/>
            <p:cNvSpPr>
              <a:spLocks noChangeShapeType="1"/>
            </p:cNvSpPr>
            <p:nvPr/>
          </p:nvSpPr>
          <p:spPr bwMode="auto">
            <a:xfrm flipH="1" flipV="1">
              <a:off x="1891666" y="4162883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2985179" y="482918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7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5179" y="482918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6403975" y="4035425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8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975" y="4035425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4324350" y="2705100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9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350" y="2705100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4097338" y="4518025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0"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338" y="4518025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4641850" y="3298825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1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1850" y="3298825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622300" y="909638"/>
            <a:ext cx="3068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C00FF"/>
                </a:solidFill>
              </a:rPr>
              <a:t>Example (cont.) </a:t>
            </a:r>
          </a:p>
        </p:txBody>
      </p:sp>
      <p:sp>
        <p:nvSpPr>
          <p:cNvPr id="20484" name="Text Box 40"/>
          <p:cNvSpPr txBox="1">
            <a:spLocks noChangeArrowheads="1"/>
          </p:cNvSpPr>
          <p:nvPr/>
        </p:nvSpPr>
        <p:spPr bwMode="auto">
          <a:xfrm>
            <a:off x="848632" y="5642202"/>
            <a:ext cx="75360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Therefore, in </a:t>
            </a:r>
            <a:r>
              <a:rPr lang="en-US" sz="2000" u="sng" dirty="0" smtClean="0">
                <a:solidFill>
                  <a:schemeClr val="bg1"/>
                </a:solidFill>
              </a:rPr>
              <a:t>time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 wave rotates from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axis to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axis.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graphicFrame>
        <p:nvGraphicFramePr>
          <p:cNvPr id="20505" name="Object 2"/>
          <p:cNvGraphicFramePr>
            <a:graphicFrameLocks noChangeAspect="1"/>
          </p:cNvGraphicFramePr>
          <p:nvPr/>
        </p:nvGraphicFramePr>
        <p:xfrm>
          <a:off x="2633663" y="1576388"/>
          <a:ext cx="38592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576388"/>
                        <a:ext cx="3859212" cy="5254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774950" y="2641600"/>
            <a:ext cx="3927702" cy="2078037"/>
            <a:chOff x="2774950" y="2641600"/>
            <a:chExt cx="3927702" cy="2078037"/>
          </a:xfrm>
        </p:grpSpPr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2774950" y="4156075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 flipV="1">
              <a:off x="3992563" y="3095625"/>
              <a:ext cx="0" cy="16240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3979863" y="4152900"/>
              <a:ext cx="790575" cy="382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 flipV="1">
              <a:off x="3989388" y="3784600"/>
              <a:ext cx="390525" cy="3730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1" name="Oval 8"/>
            <p:cNvSpPr>
              <a:spLocks noChangeArrowheads="1"/>
            </p:cNvSpPr>
            <p:nvPr/>
          </p:nvSpPr>
          <p:spPr bwMode="auto">
            <a:xfrm>
              <a:off x="4737100" y="449421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9"/>
            <p:cNvSpPr>
              <a:spLocks noChangeArrowheads="1"/>
            </p:cNvSpPr>
            <p:nvPr/>
          </p:nvSpPr>
          <p:spPr bwMode="auto">
            <a:xfrm>
              <a:off x="4340225" y="3740150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3"/>
            <p:cNvSpPr>
              <a:spLocks noChangeShapeType="1"/>
            </p:cNvSpPr>
            <p:nvPr/>
          </p:nvSpPr>
          <p:spPr bwMode="auto">
            <a:xfrm>
              <a:off x="4394200" y="4121150"/>
              <a:ext cx="0" cy="666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7" name="Line 34"/>
            <p:cNvSpPr>
              <a:spLocks noChangeShapeType="1"/>
            </p:cNvSpPr>
            <p:nvPr/>
          </p:nvSpPr>
          <p:spPr bwMode="auto">
            <a:xfrm>
              <a:off x="4784725" y="4121150"/>
              <a:ext cx="0" cy="666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35"/>
            <p:cNvSpPr>
              <a:spLocks noChangeShapeType="1"/>
            </p:cNvSpPr>
            <p:nvPr/>
          </p:nvSpPr>
          <p:spPr bwMode="auto">
            <a:xfrm>
              <a:off x="3960813" y="3787775"/>
              <a:ext cx="66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36"/>
            <p:cNvSpPr>
              <a:spLocks noChangeShapeType="1"/>
            </p:cNvSpPr>
            <p:nvPr/>
          </p:nvSpPr>
          <p:spPr bwMode="auto">
            <a:xfrm>
              <a:off x="3960813" y="3416300"/>
              <a:ext cx="66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Line 37"/>
            <p:cNvSpPr>
              <a:spLocks noChangeShapeType="1"/>
            </p:cNvSpPr>
            <p:nvPr/>
          </p:nvSpPr>
          <p:spPr bwMode="auto">
            <a:xfrm>
              <a:off x="3956050" y="4545013"/>
              <a:ext cx="66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6" name="Object 10"/>
            <p:cNvGraphicFramePr>
              <a:graphicFrameLocks noChangeAspect="1"/>
            </p:cNvGraphicFramePr>
            <p:nvPr/>
          </p:nvGraphicFramePr>
          <p:xfrm>
            <a:off x="6004832" y="3981451"/>
            <a:ext cx="35083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4" name="Equation" r:id="rId6" imgW="215619" imgH="164885" progId="Equation.DSMT4">
                    <p:embed/>
                  </p:oleObj>
                </mc:Choice>
                <mc:Fallback>
                  <p:oleObj name="Equation" r:id="rId6" imgW="215619" imgH="164885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4832" y="3981451"/>
                          <a:ext cx="350838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3850143" y="2641600"/>
            <a:ext cx="35083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5" name="Equation" r:id="rId8" imgW="215713" imgH="152268" progId="Equation.DSMT4">
                    <p:embed/>
                  </p:oleObj>
                </mc:Choice>
                <mc:Fallback>
                  <p:oleObj name="Equation" r:id="rId8" imgW="215713" imgH="152268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143" y="2641600"/>
                          <a:ext cx="35083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8" name="Object 28"/>
            <p:cNvGraphicFramePr>
              <a:graphicFrameLocks noChangeAspect="1"/>
            </p:cNvGraphicFramePr>
            <p:nvPr/>
          </p:nvGraphicFramePr>
          <p:xfrm>
            <a:off x="5111750" y="4333875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6" name="Equation" r:id="rId10" imgW="203112" imgH="228501" progId="Equation.DSMT4">
                    <p:embed/>
                  </p:oleObj>
                </mc:Choice>
                <mc:Fallback>
                  <p:oleObj name="Equation" r:id="rId10" imgW="203112" imgH="228501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333875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9" name="Object 29"/>
            <p:cNvGraphicFramePr>
              <a:graphicFrameLocks noChangeAspect="1"/>
            </p:cNvGraphicFramePr>
            <p:nvPr/>
          </p:nvGraphicFramePr>
          <p:xfrm>
            <a:off x="4435475" y="3267075"/>
            <a:ext cx="30956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7" name="Equation" r:id="rId12" imgW="190500" imgH="228600" progId="Equation.DSMT4">
                    <p:embed/>
                  </p:oleObj>
                </mc:Choice>
                <mc:Fallback>
                  <p:oleObj name="Equation" r:id="rId12" imgW="190500" imgH="22860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475" y="3267075"/>
                          <a:ext cx="309563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5383439" y="3068184"/>
            <a:ext cx="131921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8" name="Equation" r:id="rId14" imgW="711200" imgH="228600" progId="Equation.DSMT4">
                    <p:embed/>
                  </p:oleObj>
                </mc:Choice>
                <mc:Fallback>
                  <p:oleObj name="Equation" r:id="rId14" imgW="711200" imgH="22860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439" y="3068184"/>
                          <a:ext cx="1319213" cy="4222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30"/>
          <p:cNvSpPr txBox="1">
            <a:spLocks noChangeArrowheads="1"/>
          </p:cNvSpPr>
          <p:nvPr/>
        </p:nvSpPr>
        <p:spPr bwMode="auto">
          <a:xfrm>
            <a:off x="4630738" y="4760913"/>
            <a:ext cx="2063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LHEP or LHCP</a:t>
            </a:r>
            <a:endParaRPr lang="en-US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1519238" y="5935663"/>
            <a:ext cx="44878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Note:                        and </a:t>
            </a:r>
            <a:endParaRPr lang="en-US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335213" y="5705475"/>
          <a:ext cx="33750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5" name="Equation" r:id="rId4" imgW="1612900" imgH="393700" progId="Equation.DSMT4">
                  <p:embed/>
                </p:oleObj>
              </mc:Choice>
              <mc:Fallback>
                <p:oleObj name="Equation" r:id="rId4" imgW="1612900" imgH="3937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705475"/>
                        <a:ext cx="33750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38"/>
          <p:cNvSpPr>
            <a:spLocks noChangeArrowheads="1"/>
          </p:cNvSpPr>
          <p:nvPr/>
        </p:nvSpPr>
        <p:spPr bwMode="auto">
          <a:xfrm>
            <a:off x="4079875" y="4837113"/>
            <a:ext cx="396875" cy="231775"/>
          </a:xfrm>
          <a:prstGeom prst="rightArrow">
            <a:avLst>
              <a:gd name="adj1" fmla="val 50000"/>
              <a:gd name="adj2" fmla="val 428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40"/>
          <p:cNvSpPr txBox="1">
            <a:spLocks noChangeArrowheads="1"/>
          </p:cNvSpPr>
          <p:nvPr/>
        </p:nvSpPr>
        <p:spPr bwMode="auto">
          <a:xfrm>
            <a:off x="6129338" y="5954713"/>
            <a:ext cx="2511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(so this is not LHCP)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22300" y="909638"/>
            <a:ext cx="3068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00FF"/>
                </a:solidFill>
              </a:rPr>
              <a:t>Example (cont.) </a:t>
            </a:r>
          </a:p>
        </p:txBody>
      </p:sp>
      <p:graphicFrame>
        <p:nvGraphicFramePr>
          <p:cNvPr id="21534" name="Object 2"/>
          <p:cNvGraphicFramePr>
            <a:graphicFrameLocks noChangeAspect="1"/>
          </p:cNvGraphicFramePr>
          <p:nvPr/>
        </p:nvGraphicFramePr>
        <p:xfrm>
          <a:off x="2633663" y="1576388"/>
          <a:ext cx="38592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6" name="Equation" r:id="rId6" imgW="1765300" imgH="241300" progId="Equation.DSMT4">
                  <p:embed/>
                </p:oleObj>
              </mc:Choice>
              <mc:Fallback>
                <p:oleObj name="Equation" r:id="rId6" imgW="1765300" imgH="2413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576388"/>
                        <a:ext cx="3859212" cy="5254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050188" y="2465613"/>
            <a:ext cx="4744085" cy="2351102"/>
            <a:chOff x="2050188" y="2465613"/>
            <a:chExt cx="4744085" cy="2351102"/>
          </a:xfrm>
        </p:grpSpPr>
        <p:grpSp>
          <p:nvGrpSpPr>
            <p:cNvPr id="59" name="Group 58"/>
            <p:cNvGrpSpPr/>
            <p:nvPr/>
          </p:nvGrpSpPr>
          <p:grpSpPr>
            <a:xfrm>
              <a:off x="3271933" y="3733329"/>
              <a:ext cx="222250" cy="400277"/>
              <a:chOff x="1377819" y="2056929"/>
              <a:chExt cx="222250" cy="400277"/>
            </a:xfrm>
          </p:grpSpPr>
          <p:sp>
            <p:nvSpPr>
              <p:cNvPr id="33" name="Arc 18"/>
              <p:cNvSpPr>
                <a:spLocks/>
              </p:cNvSpPr>
              <p:nvPr/>
            </p:nvSpPr>
            <p:spPr bwMode="auto">
              <a:xfrm flipV="1">
                <a:off x="1377819" y="2056929"/>
                <a:ext cx="222250" cy="292100"/>
              </a:xfrm>
              <a:custGeom>
                <a:avLst/>
                <a:gdLst>
                  <a:gd name="T0" fmla="*/ 59 w 21600"/>
                  <a:gd name="T1" fmla="*/ 184 h 31747"/>
                  <a:gd name="T2" fmla="*/ 34 w 21600"/>
                  <a:gd name="T3" fmla="*/ 0 h 31747"/>
                  <a:gd name="T4" fmla="*/ 140 w 21600"/>
                  <a:gd name="T5" fmla="*/ 82 h 317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747"/>
                  <a:gd name="T11" fmla="*/ 21600 w 21600"/>
                  <a:gd name="T12" fmla="*/ 31747 h 31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747" fill="none" extrusionOk="0">
                    <a:moveTo>
                      <a:pt x="9117" y="31746"/>
                    </a:moveTo>
                    <a:cubicBezTo>
                      <a:pt x="3398" y="27697"/>
                      <a:pt x="0" y="21125"/>
                      <a:pt x="0" y="14119"/>
                    </a:cubicBezTo>
                    <a:cubicBezTo>
                      <a:pt x="-1" y="8934"/>
                      <a:pt x="1864" y="3923"/>
                      <a:pt x="5253" y="0"/>
                    </a:cubicBezTo>
                  </a:path>
                  <a:path w="21600" h="31747" stroke="0" extrusionOk="0">
                    <a:moveTo>
                      <a:pt x="9117" y="31746"/>
                    </a:moveTo>
                    <a:cubicBezTo>
                      <a:pt x="3398" y="27697"/>
                      <a:pt x="0" y="21125"/>
                      <a:pt x="0" y="14119"/>
                    </a:cubicBezTo>
                    <a:cubicBezTo>
                      <a:pt x="-1" y="8934"/>
                      <a:pt x="1864" y="3923"/>
                      <a:pt x="5253" y="0"/>
                    </a:cubicBezTo>
                    <a:lnTo>
                      <a:pt x="21600" y="14119"/>
                    </a:ln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1397096" y="2309568"/>
                <a:ext cx="120650" cy="14763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6" name="Line 72"/>
            <p:cNvSpPr>
              <a:spLocks noChangeShapeType="1"/>
            </p:cNvSpPr>
            <p:nvPr/>
          </p:nvSpPr>
          <p:spPr bwMode="auto">
            <a:xfrm>
              <a:off x="2050188" y="3920221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3363051" y="3923396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V="1">
              <a:off x="4580664" y="2862945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 flipH="1">
              <a:off x="3504339" y="3542395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V="1">
              <a:off x="4580664" y="3247120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 flipH="1">
              <a:off x="3928201" y="3909108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 flipH="1">
              <a:off x="2229576" y="3769408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71"/>
            <p:cNvSpPr>
              <a:spLocks noChangeShapeType="1"/>
            </p:cNvSpPr>
            <p:nvPr/>
          </p:nvSpPr>
          <p:spPr bwMode="auto">
            <a:xfrm flipH="1" flipV="1">
              <a:off x="2054951" y="3923396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3148464" y="4589702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67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464" y="4589702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"/>
            <p:cNvGraphicFramePr>
              <a:graphicFrameLocks noChangeAspect="1"/>
            </p:cNvGraphicFramePr>
            <p:nvPr/>
          </p:nvGraphicFramePr>
          <p:xfrm>
            <a:off x="6567260" y="3795938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68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260" y="3795938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4487635" y="246561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69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635" y="246561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6"/>
            <p:cNvGraphicFramePr>
              <a:graphicFrameLocks noChangeAspect="1"/>
            </p:cNvGraphicFramePr>
            <p:nvPr/>
          </p:nvGraphicFramePr>
          <p:xfrm>
            <a:off x="4260623" y="42785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0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623" y="42785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7"/>
            <p:cNvGraphicFramePr>
              <a:graphicFrameLocks noChangeAspect="1"/>
            </p:cNvGraphicFramePr>
            <p:nvPr/>
          </p:nvGraphicFramePr>
          <p:xfrm>
            <a:off x="4805135" y="30593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1" name="Equation" r:id="rId16" imgW="152334" imgH="228501" progId="Equation.DSMT4">
                    <p:embed/>
                  </p:oleObj>
                </mc:Choice>
                <mc:Fallback>
                  <p:oleObj name="Equation" r:id="rId16" imgW="152334" imgH="228501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135" y="30593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40" name="Object 36"/>
            <p:cNvGraphicFramePr>
              <a:graphicFrameLocks noChangeAspect="1"/>
            </p:cNvGraphicFramePr>
            <p:nvPr/>
          </p:nvGraphicFramePr>
          <p:xfrm>
            <a:off x="2919413" y="3274560"/>
            <a:ext cx="9699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2" name="Equation" r:id="rId18" imgW="596641" imgH="177723" progId="Equation.DSMT4">
                    <p:embed/>
                  </p:oleObj>
                </mc:Choice>
                <mc:Fallback>
                  <p:oleObj name="Equation" r:id="rId18" imgW="596641" imgH="177723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413" y="3274560"/>
                          <a:ext cx="9699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42370" y="2390660"/>
            <a:ext cx="2522863" cy="52322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Your thumb is in the direction of the power flow.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 bwMode="auto">
          <a:xfrm>
            <a:off x="1503802" y="2913880"/>
            <a:ext cx="963976" cy="7437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4556376" y="5425490"/>
            <a:ext cx="885825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449290" y="130632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Rotation Rule (cont.) 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2300" y="909638"/>
            <a:ext cx="3068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C00FF"/>
                </a:solidFill>
              </a:rPr>
              <a:t>Example (cont.) </a:t>
            </a:r>
          </a:p>
        </p:txBody>
      </p:sp>
      <p:graphicFrame>
        <p:nvGraphicFramePr>
          <p:cNvPr id="22569" name="Object 2"/>
          <p:cNvGraphicFramePr>
            <a:graphicFrameLocks noChangeAspect="1"/>
          </p:cNvGraphicFramePr>
          <p:nvPr/>
        </p:nvGraphicFramePr>
        <p:xfrm>
          <a:off x="2633663" y="1576388"/>
          <a:ext cx="38592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576388"/>
                        <a:ext cx="3859212" cy="5254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050188" y="2465613"/>
            <a:ext cx="4744085" cy="2351102"/>
            <a:chOff x="2050188" y="2465613"/>
            <a:chExt cx="4744085" cy="2351102"/>
          </a:xfrm>
        </p:grpSpPr>
        <p:grpSp>
          <p:nvGrpSpPr>
            <p:cNvPr id="25" name="Group 58"/>
            <p:cNvGrpSpPr/>
            <p:nvPr/>
          </p:nvGrpSpPr>
          <p:grpSpPr>
            <a:xfrm>
              <a:off x="3271933" y="3733329"/>
              <a:ext cx="222250" cy="400277"/>
              <a:chOff x="1377819" y="2056929"/>
              <a:chExt cx="222250" cy="400277"/>
            </a:xfrm>
          </p:grpSpPr>
          <p:sp>
            <p:nvSpPr>
              <p:cNvPr id="54" name="Arc 18"/>
              <p:cNvSpPr>
                <a:spLocks/>
              </p:cNvSpPr>
              <p:nvPr/>
            </p:nvSpPr>
            <p:spPr bwMode="auto">
              <a:xfrm flipV="1">
                <a:off x="1377819" y="2056929"/>
                <a:ext cx="222250" cy="292100"/>
              </a:xfrm>
              <a:custGeom>
                <a:avLst/>
                <a:gdLst>
                  <a:gd name="T0" fmla="*/ 59 w 21600"/>
                  <a:gd name="T1" fmla="*/ 184 h 31747"/>
                  <a:gd name="T2" fmla="*/ 34 w 21600"/>
                  <a:gd name="T3" fmla="*/ 0 h 31747"/>
                  <a:gd name="T4" fmla="*/ 140 w 21600"/>
                  <a:gd name="T5" fmla="*/ 82 h 317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747"/>
                  <a:gd name="T11" fmla="*/ 21600 w 21600"/>
                  <a:gd name="T12" fmla="*/ 31747 h 317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747" fill="none" extrusionOk="0">
                    <a:moveTo>
                      <a:pt x="9117" y="31746"/>
                    </a:moveTo>
                    <a:cubicBezTo>
                      <a:pt x="3398" y="27697"/>
                      <a:pt x="0" y="21125"/>
                      <a:pt x="0" y="14119"/>
                    </a:cubicBezTo>
                    <a:cubicBezTo>
                      <a:pt x="-1" y="8934"/>
                      <a:pt x="1864" y="3923"/>
                      <a:pt x="5253" y="0"/>
                    </a:cubicBezTo>
                  </a:path>
                  <a:path w="21600" h="31747" stroke="0" extrusionOk="0">
                    <a:moveTo>
                      <a:pt x="9117" y="31746"/>
                    </a:moveTo>
                    <a:cubicBezTo>
                      <a:pt x="3398" y="27697"/>
                      <a:pt x="0" y="21125"/>
                      <a:pt x="0" y="14119"/>
                    </a:cubicBezTo>
                    <a:cubicBezTo>
                      <a:pt x="-1" y="8934"/>
                      <a:pt x="1864" y="3923"/>
                      <a:pt x="5253" y="0"/>
                    </a:cubicBezTo>
                    <a:lnTo>
                      <a:pt x="21600" y="14119"/>
                    </a:ln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1397096" y="2309568"/>
                <a:ext cx="120650" cy="14763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2050188" y="3920221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3363051" y="3923396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4580664" y="2862945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3504339" y="3542395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V="1">
              <a:off x="4580664" y="3247120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 flipH="1">
              <a:off x="3928201" y="3909108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 flipH="1">
              <a:off x="2229576" y="3769408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71"/>
            <p:cNvSpPr>
              <a:spLocks noChangeShapeType="1"/>
            </p:cNvSpPr>
            <p:nvPr/>
          </p:nvSpPr>
          <p:spPr bwMode="auto">
            <a:xfrm flipH="1" flipV="1">
              <a:off x="2054951" y="3923396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3148464" y="4589702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464" y="4589702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6567260" y="3795938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260" y="3795938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4487635" y="246561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3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635" y="246561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6"/>
            <p:cNvGraphicFramePr>
              <a:graphicFrameLocks noChangeAspect="1"/>
            </p:cNvGraphicFramePr>
            <p:nvPr/>
          </p:nvGraphicFramePr>
          <p:xfrm>
            <a:off x="4260623" y="42785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4"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0623" y="42785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7"/>
            <p:cNvGraphicFramePr>
              <a:graphicFrameLocks noChangeAspect="1"/>
            </p:cNvGraphicFramePr>
            <p:nvPr/>
          </p:nvGraphicFramePr>
          <p:xfrm>
            <a:off x="4805135" y="30593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5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135" y="30593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6"/>
            <p:cNvGraphicFramePr>
              <a:graphicFrameLocks noChangeAspect="1"/>
            </p:cNvGraphicFramePr>
            <p:nvPr/>
          </p:nvGraphicFramePr>
          <p:xfrm>
            <a:off x="2919413" y="3274560"/>
            <a:ext cx="9699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76" name="Equation" r:id="rId16" imgW="596641" imgH="177723" progId="Equation.DSMT4">
                    <p:embed/>
                  </p:oleObj>
                </mc:Choice>
                <mc:Fallback>
                  <p:oleObj name="Equation" r:id="rId16" imgW="596641" imgH="177723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413" y="3274560"/>
                          <a:ext cx="9699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2827421" y="543827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Conclusion:</a:t>
            </a:r>
            <a:endParaRPr lang="en-US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80896"/>
              </p:ext>
            </p:extLst>
          </p:nvPr>
        </p:nvGraphicFramePr>
        <p:xfrm>
          <a:off x="2752725" y="4697413"/>
          <a:ext cx="30273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" name="Equation" r:id="rId4" imgW="1701720" imgH="431640" progId="Equation.DSMT4">
                  <p:embed/>
                </p:oleObj>
              </mc:Choice>
              <mc:Fallback>
                <p:oleObj name="Equation" r:id="rId4" imgW="1701720" imgH="43164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697413"/>
                        <a:ext cx="3027363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Text Box 2"/>
          <p:cNvSpPr txBox="1">
            <a:spLocks noChangeArrowheads="1"/>
          </p:cNvSpPr>
          <p:nvPr/>
        </p:nvSpPr>
        <p:spPr bwMode="auto">
          <a:xfrm>
            <a:off x="1077686" y="130632"/>
            <a:ext cx="69881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Axial Ratio (AR) and Tilt Angle (</a:t>
            </a:r>
            <a:r>
              <a:rPr lang="en-US" sz="2800" b="1" i="1" dirty="0">
                <a:solidFill>
                  <a:srgbClr val="FFFF00"/>
                </a:solidFill>
                <a:sym typeface="Symbol" pitchFamily="18" charset="2"/>
              </a:rPr>
              <a:t>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60399" y="5926864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Note: In dB we have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4334558" y="5960609"/>
          <a:ext cx="2336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Equation" r:id="rId6" imgW="1358310" imgH="253890" progId="Equation.DSMT4">
                  <p:embed/>
                </p:oleObj>
              </mc:Choice>
              <mc:Fallback>
                <p:oleObj name="Equation" r:id="rId6" imgW="1358310" imgH="25389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558" y="5960609"/>
                        <a:ext cx="2336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562225" y="911225"/>
            <a:ext cx="3862386" cy="3478213"/>
            <a:chOff x="2562225" y="911225"/>
            <a:chExt cx="3862386" cy="3478213"/>
          </a:xfrm>
        </p:grpSpPr>
        <p:sp>
          <p:nvSpPr>
            <p:cNvPr id="23558" name="Line 3"/>
            <p:cNvSpPr>
              <a:spLocks noChangeShapeType="1"/>
            </p:cNvSpPr>
            <p:nvPr/>
          </p:nvSpPr>
          <p:spPr bwMode="auto">
            <a:xfrm>
              <a:off x="2562225" y="2952751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 flipV="1">
              <a:off x="4224338" y="1331913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4476750" y="1289050"/>
            <a:ext cx="5302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7" name="Equation" r:id="rId8" imgW="304536" imgH="203024" progId="Equation.DSMT4">
                    <p:embed/>
                  </p:oleObj>
                </mc:Choice>
                <mc:Fallback>
                  <p:oleObj name="Equation" r:id="rId8" imgW="304536" imgH="203024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750" y="1289050"/>
                          <a:ext cx="530225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Arc 9"/>
            <p:cNvSpPr>
              <a:spLocks/>
            </p:cNvSpPr>
            <p:nvPr/>
          </p:nvSpPr>
          <p:spPr bwMode="auto">
            <a:xfrm>
              <a:off x="4479925" y="2681288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4659313" y="2425701"/>
              <a:ext cx="3175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 rot="2616169">
              <a:off x="3594100" y="1506538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3238500" y="1911351"/>
              <a:ext cx="1952625" cy="21066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803650" y="2466976"/>
              <a:ext cx="803275" cy="9286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 flipV="1">
              <a:off x="4224338" y="1970088"/>
              <a:ext cx="249238" cy="9874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6218236" y="2869761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8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8236" y="2869761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4108450" y="911225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9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8450" y="911225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2833688" y="4035425"/>
            <a:ext cx="247650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0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88" y="4035425"/>
                          <a:ext cx="247650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5337175" y="1530350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1" name="Equation" r:id="rId16" imgW="152268" imgH="152268" progId="Equation.DSMT4">
                    <p:embed/>
                  </p:oleObj>
                </mc:Choice>
                <mc:Fallback>
                  <p:oleObj name="Equation" r:id="rId16" imgW="152268" imgH="152268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7175" y="1530350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3389313" y="2097088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2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313" y="2097088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4805363" y="3511550"/>
            <a:ext cx="268287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3" name="Equation" r:id="rId20" imgW="164957" imgH="152268" progId="Equation.DSMT4">
                    <p:embed/>
                  </p:oleObj>
                </mc:Choice>
                <mc:Fallback>
                  <p:oleObj name="Equation" r:id="rId20" imgW="164957" imgH="152268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363" y="3511550"/>
                          <a:ext cx="268287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074457" y="2164444"/>
            <a:ext cx="1521570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+mj-lt"/>
                <a:sym typeface="Symbol" pitchFamily="18" charset="2"/>
              </a:rPr>
              <a:t>tilt angle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19883" y="1241614"/>
            <a:ext cx="4030662" cy="5368244"/>
            <a:chOff x="4774968" y="1054327"/>
            <a:chExt cx="4030662" cy="5368244"/>
          </a:xfrm>
        </p:grpSpPr>
        <p:sp>
          <p:nvSpPr>
            <p:cNvPr id="24589" name="Rectangle 25"/>
            <p:cNvSpPr>
              <a:spLocks noChangeArrowheads="1"/>
            </p:cNvSpPr>
            <p:nvPr/>
          </p:nvSpPr>
          <p:spPr bwMode="auto">
            <a:xfrm>
              <a:off x="4774968" y="1054327"/>
              <a:ext cx="4030662" cy="536824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80" name="Object 4"/>
            <p:cNvGraphicFramePr>
              <a:graphicFrameLocks noChangeAspect="1"/>
            </p:cNvGraphicFramePr>
            <p:nvPr/>
          </p:nvGraphicFramePr>
          <p:xfrm>
            <a:off x="5157812" y="2183352"/>
            <a:ext cx="3486102" cy="3859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5" name="Equation" r:id="rId4" imgW="1397000" imgH="1549400" progId="Equation.DSMT4">
                    <p:embed/>
                  </p:oleObj>
                </mc:Choice>
                <mc:Fallback>
                  <p:oleObj name="Equation" r:id="rId4" imgW="1397000" imgH="15494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7812" y="2183352"/>
                          <a:ext cx="3486102" cy="3859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Text Box 22"/>
            <p:cNvSpPr txBox="1">
              <a:spLocks noChangeArrowheads="1"/>
            </p:cNvSpPr>
            <p:nvPr/>
          </p:nvSpPr>
          <p:spPr bwMode="auto">
            <a:xfrm>
              <a:off x="5109930" y="1328964"/>
              <a:ext cx="33909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Axial Ratio and Handedness</a:t>
              </a:r>
            </a:p>
          </p:txBody>
        </p:sp>
      </p:grp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279400" y="3821113"/>
            <a:ext cx="4030663" cy="1577975"/>
            <a:chOff x="176" y="2505"/>
            <a:chExt cx="2539" cy="994"/>
          </a:xfrm>
        </p:grpSpPr>
        <p:sp>
          <p:nvSpPr>
            <p:cNvPr id="24587" name="Rectangle 26"/>
            <p:cNvSpPr>
              <a:spLocks noChangeArrowheads="1"/>
            </p:cNvSpPr>
            <p:nvPr/>
          </p:nvSpPr>
          <p:spPr bwMode="auto">
            <a:xfrm>
              <a:off x="176" y="2505"/>
              <a:ext cx="2539" cy="99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339" y="3008"/>
            <a:ext cx="2093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6" name="Equation" r:id="rId6" imgW="1295400" imgH="203200" progId="Equation.DSMT4">
                    <p:embed/>
                  </p:oleObj>
                </mc:Choice>
                <mc:Fallback>
                  <p:oleObj name="Equation" r:id="rId6" imgW="1295400" imgH="2032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" y="3008"/>
                          <a:ext cx="2093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8" name="Text Box 23"/>
            <p:cNvSpPr txBox="1">
              <a:spLocks noChangeArrowheads="1"/>
            </p:cNvSpPr>
            <p:nvPr/>
          </p:nvSpPr>
          <p:spPr bwMode="auto">
            <a:xfrm>
              <a:off x="978" y="2596"/>
              <a:ext cx="7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Tilt Angle</a:t>
              </a:r>
            </a:p>
          </p:txBody>
        </p:sp>
      </p:grpSp>
      <p:sp>
        <p:nvSpPr>
          <p:cNvPr id="24585" name="Text Box 34"/>
          <p:cNvSpPr txBox="1">
            <a:spLocks noChangeArrowheads="1"/>
          </p:cNvSpPr>
          <p:nvPr/>
        </p:nvSpPr>
        <p:spPr bwMode="auto">
          <a:xfrm>
            <a:off x="472622" y="5751966"/>
            <a:ext cx="3765550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tilt </a:t>
            </a:r>
            <a:r>
              <a:rPr lang="en-US" dirty="0" smtClean="0">
                <a:solidFill>
                  <a:schemeClr val="bg2"/>
                </a:solidFill>
              </a:rPr>
              <a:t>angle </a:t>
            </a:r>
            <a:r>
              <a:rPr lang="en-US" i="1" dirty="0" smtClean="0">
                <a:solidFill>
                  <a:schemeClr val="bg2"/>
                </a:solidFill>
                <a:sym typeface="Symbol" pitchFamily="18" charset="2"/>
              </a:rPr>
              <a:t>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is ambiguous 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by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the addition of  </a:t>
            </a:r>
            <a:r>
              <a:rPr lang="en-US" dirty="0">
                <a:solidFill>
                  <a:schemeClr val="bg2"/>
                </a:solidFill>
                <a:latin typeface="+mn-lt"/>
                <a:sym typeface="Symbol" pitchFamily="18" charset="2"/>
              </a:rPr>
              <a:t>90</a:t>
            </a:r>
            <a:r>
              <a:rPr lang="en-US" baseline="30000" dirty="0">
                <a:solidFill>
                  <a:schemeClr val="bg2"/>
                </a:solidFill>
                <a:sym typeface="Symbol" pitchFamily="18" charset="2"/>
              </a:rPr>
              <a:t>o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9454" y="1377993"/>
            <a:ext cx="2687638" cy="2092325"/>
            <a:chOff x="889454" y="1069521"/>
            <a:chExt cx="2687638" cy="2092325"/>
          </a:xfrm>
        </p:grpSpPr>
        <p:sp>
          <p:nvSpPr>
            <p:cNvPr id="24586" name="Rectangle 27"/>
            <p:cNvSpPr>
              <a:spLocks noChangeArrowheads="1"/>
            </p:cNvSpPr>
            <p:nvPr/>
          </p:nvSpPr>
          <p:spPr bwMode="auto">
            <a:xfrm>
              <a:off x="889454" y="1069521"/>
              <a:ext cx="2687638" cy="209232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1178379" y="1350509"/>
            <a:ext cx="2308225" cy="157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7" name="Equation" r:id="rId8" imgW="1003300" imgH="685800" progId="Equation.DSMT4">
                    <p:embed/>
                  </p:oleObj>
                </mc:Choice>
                <mc:Fallback>
                  <p:oleObj name="Equation" r:id="rId8" imgW="1003300" imgH="685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8379" y="1350509"/>
                          <a:ext cx="2308225" cy="15779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5" name="Text Box 2"/>
          <p:cNvSpPr txBox="1">
            <a:spLocks noChangeArrowheads="1"/>
          </p:cNvSpPr>
          <p:nvPr/>
        </p:nvSpPr>
        <p:spPr bwMode="auto">
          <a:xfrm>
            <a:off x="185058" y="152404"/>
            <a:ext cx="8705850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Axial Ratio (AR) and Tilt Angle (</a:t>
            </a:r>
            <a:r>
              <a:rPr lang="en-US" sz="2800" b="1" i="1" dirty="0" smtClean="0">
                <a:solidFill>
                  <a:srgbClr val="FFFF00"/>
                </a:solidFill>
                <a:sym typeface="Symbol" pitchFamily="18" charset="2"/>
              </a:rPr>
              <a:t> </a:t>
            </a:r>
            <a:r>
              <a:rPr lang="en-US" sz="2800" b="1" dirty="0" smtClean="0">
                <a:solidFill>
                  <a:srgbClr val="FFFF00"/>
                </a:solidFill>
                <a:sym typeface="Symbol" pitchFamily="18" charset="2"/>
              </a:rPr>
              <a:t>) </a:t>
            </a: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Formulas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151" y="815247"/>
            <a:ext cx="8934679" cy="30777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These formulas assume that the wave has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1400" i="1" baseline="-25000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 and 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components, and the power is flowing in the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1"/>
                </a:solidFill>
              </a:rPr>
              <a:t> direction.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60375" y="1235075"/>
            <a:ext cx="4030663" cy="203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45056"/>
              </p:ext>
            </p:extLst>
          </p:nvPr>
        </p:nvGraphicFramePr>
        <p:xfrm>
          <a:off x="3552825" y="2760210"/>
          <a:ext cx="3011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1" name="Equation" r:id="rId4" imgW="1295400" imgH="203200" progId="Equation.DSMT4">
                  <p:embed/>
                </p:oleObj>
              </mc:Choice>
              <mc:Fallback>
                <p:oleObj name="Equation" r:id="rId4" imgW="1295400" imgH="203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760210"/>
                        <a:ext cx="3011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212975" y="2782888"/>
            <a:ext cx="15176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Tilt Angle:</a:t>
            </a:r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1481138" y="1063625"/>
            <a:ext cx="5678487" cy="1174750"/>
            <a:chOff x="926" y="1203"/>
            <a:chExt cx="3577" cy="740"/>
          </a:xfrm>
        </p:grpSpPr>
        <p:sp>
          <p:nvSpPr>
            <p:cNvPr id="25618" name="Rectangle 16"/>
            <p:cNvSpPr>
              <a:spLocks noChangeArrowheads="1"/>
            </p:cNvSpPr>
            <p:nvPr/>
          </p:nvSpPr>
          <p:spPr bwMode="auto">
            <a:xfrm>
              <a:off x="926" y="1203"/>
              <a:ext cx="3577" cy="74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Text Box 14"/>
            <p:cNvSpPr txBox="1">
              <a:spLocks noChangeArrowheads="1"/>
            </p:cNvSpPr>
            <p:nvPr/>
          </p:nvSpPr>
          <p:spPr bwMode="auto">
            <a:xfrm>
              <a:off x="1304" y="1248"/>
              <a:ext cx="2877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The </a:t>
              </a:r>
              <a:r>
                <a:rPr lang="en-US" sz="2400" dirty="0">
                  <a:solidFill>
                    <a:schemeClr val="bg2"/>
                  </a:solidFill>
                </a:rPr>
                <a:t>title angle </a:t>
              </a:r>
              <a:r>
                <a:rPr lang="en-US" sz="2400" i="1" dirty="0" smtClean="0">
                  <a:solidFill>
                    <a:schemeClr val="bg2"/>
                  </a:solidFill>
                  <a:latin typeface="+mn-lt"/>
                  <a:sym typeface="Symbol" panose="05050102010706020507" pitchFamily="18" charset="2"/>
                </a:rPr>
                <a:t></a:t>
              </a:r>
              <a:r>
                <a:rPr lang="en-US" sz="2400" dirty="0" smtClean="0">
                  <a:solidFill>
                    <a:schemeClr val="bg2"/>
                  </a:solidFill>
                  <a:sym typeface="Symbol" panose="05050102010706020507" pitchFamily="18" charset="2"/>
                </a:rPr>
                <a:t> </a:t>
              </a:r>
              <a:r>
                <a:rPr lang="en-US" sz="2400" dirty="0" smtClean="0">
                  <a:solidFill>
                    <a:schemeClr val="bg2"/>
                  </a:solidFill>
                </a:rPr>
                <a:t>is </a:t>
              </a:r>
              <a:r>
                <a:rPr lang="en-US" sz="2400" dirty="0">
                  <a:solidFill>
                    <a:schemeClr val="bg2"/>
                  </a:solidFill>
                </a:rPr>
                <a:t>zero or 90</a:t>
              </a:r>
              <a:r>
                <a:rPr lang="en-US" sz="2400" baseline="30000" dirty="0">
                  <a:solidFill>
                    <a:schemeClr val="bg2"/>
                  </a:solidFill>
                </a:rPr>
                <a:t>o</a:t>
              </a:r>
              <a:r>
                <a:rPr lang="en-US" sz="2400" dirty="0">
                  <a:solidFill>
                    <a:schemeClr val="bg2"/>
                  </a:solidFill>
                </a:rPr>
                <a:t> if:</a:t>
              </a:r>
            </a:p>
          </p:txBody>
        </p:sp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141" y="1600"/>
            <a:ext cx="1067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2" name="Equation" r:id="rId6" imgW="660113" imgH="203112" progId="Equation.DSMT4">
                    <p:embed/>
                  </p:oleObj>
                </mc:Choice>
                <mc:Fallback>
                  <p:oleObj name="Equation" r:id="rId6" imgW="660113" imgH="203112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1" y="1600"/>
                          <a:ext cx="1067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21" name="Text Box 2"/>
          <p:cNvSpPr txBox="1">
            <a:spLocks noChangeArrowheads="1"/>
          </p:cNvSpPr>
          <p:nvPr/>
        </p:nvSpPr>
        <p:spPr bwMode="auto">
          <a:xfrm>
            <a:off x="2002959" y="119746"/>
            <a:ext cx="4931229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Note on </a:t>
            </a:r>
            <a:r>
              <a:rPr lang="en-US" sz="2800" b="1" dirty="0" smtClean="0">
                <a:solidFill>
                  <a:srgbClr val="FFFF00"/>
                </a:solidFill>
              </a:rPr>
              <a:t>Tilt </a:t>
            </a:r>
            <a:r>
              <a:rPr lang="en-US" sz="2800" b="1" dirty="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65627" y="3611563"/>
            <a:ext cx="3848098" cy="2861362"/>
            <a:chOff x="2565627" y="3611563"/>
            <a:chExt cx="3848098" cy="2861362"/>
          </a:xfrm>
        </p:grpSpPr>
        <p:sp>
          <p:nvSpPr>
            <p:cNvPr id="25612" name="Line 20"/>
            <p:cNvSpPr>
              <a:spLocks noChangeShapeType="1"/>
            </p:cNvSpPr>
            <p:nvPr/>
          </p:nvSpPr>
          <p:spPr bwMode="auto">
            <a:xfrm>
              <a:off x="2565627" y="5377549"/>
              <a:ext cx="352266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3" name="Line 21"/>
            <p:cNvSpPr>
              <a:spLocks noChangeShapeType="1"/>
            </p:cNvSpPr>
            <p:nvPr/>
          </p:nvSpPr>
          <p:spPr bwMode="auto">
            <a:xfrm flipV="1">
              <a:off x="4213451" y="3988485"/>
              <a:ext cx="1587" cy="248444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4" name="Line 22"/>
            <p:cNvSpPr>
              <a:spLocks noChangeShapeType="1"/>
            </p:cNvSpPr>
            <p:nvPr/>
          </p:nvSpPr>
          <p:spPr bwMode="auto">
            <a:xfrm flipV="1">
              <a:off x="4227739" y="4933048"/>
              <a:ext cx="906462" cy="4492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5312001" y="4267200"/>
            <a:ext cx="652441" cy="50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3" name="Equation" r:id="rId8" imgW="330057" imgH="253890" progId="Equation.DSMT4">
                    <p:embed/>
                  </p:oleObj>
                </mc:Choice>
                <mc:Fallback>
                  <p:oleObj name="Equation" r:id="rId8" imgW="330057" imgH="25389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2001" y="4267200"/>
                          <a:ext cx="652441" cy="501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7" name="Oval 28"/>
            <p:cNvSpPr>
              <a:spLocks noChangeArrowheads="1"/>
            </p:cNvSpPr>
            <p:nvPr/>
          </p:nvSpPr>
          <p:spPr bwMode="auto">
            <a:xfrm rot="5400000">
              <a:off x="3597500" y="3931337"/>
              <a:ext cx="1249364" cy="2882899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207350" y="5286391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4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350" y="5286391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4097338" y="3611563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5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338" y="3611563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" name="Straight Connector 3"/>
          <p:cNvCxnSpPr/>
          <p:nvPr/>
        </p:nvCxnSpPr>
        <p:spPr bwMode="auto">
          <a:xfrm flipH="1">
            <a:off x="5715000" y="2638425"/>
            <a:ext cx="619125" cy="809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2149"/>
              </p:ext>
            </p:extLst>
          </p:nvPr>
        </p:nvGraphicFramePr>
        <p:xfrm>
          <a:off x="6677024" y="3467099"/>
          <a:ext cx="1800225" cy="76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6" name="Equation" r:id="rId14" imgW="1130040" imgH="482400" progId="Equation.DSMT4">
                  <p:embed/>
                </p:oleObj>
              </mc:Choice>
              <mc:Fallback>
                <p:oleObj name="Equation" r:id="rId14" imgW="1130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77024" y="3467099"/>
                        <a:ext cx="1800225" cy="76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Text Box 2"/>
          <p:cNvSpPr txBox="1">
            <a:spLocks noChangeArrowheads="1"/>
          </p:cNvSpPr>
          <p:nvPr/>
        </p:nvSpPr>
        <p:spPr bwMode="auto">
          <a:xfrm>
            <a:off x="2242457" y="108860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Example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11040" y="5120937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Re-label the coordinate system: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98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61536"/>
              </p:ext>
            </p:extLst>
          </p:nvPr>
        </p:nvGraphicFramePr>
        <p:xfrm>
          <a:off x="5524658" y="5111319"/>
          <a:ext cx="11366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0" name="Equation" r:id="rId4" imgW="520474" imgH="634725" progId="Equation.DSMT4">
                  <p:embed/>
                </p:oleObj>
              </mc:Choice>
              <mc:Fallback>
                <p:oleObj name="Equation" r:id="rId4" imgW="520474" imgH="634725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658" y="5111319"/>
                        <a:ext cx="113665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778830" y="1992085"/>
            <a:ext cx="3853542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Find the axial ratio and tilt angle.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119813" name="Object 2"/>
          <p:cNvGraphicFramePr>
            <a:graphicFrameLocks noChangeAspect="1"/>
          </p:cNvGraphicFramePr>
          <p:nvPr/>
        </p:nvGraphicFramePr>
        <p:xfrm>
          <a:off x="2437720" y="901474"/>
          <a:ext cx="38592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1" name="Equation" r:id="rId6" imgW="1765300" imgH="241300" progId="Equation.DSMT4">
                  <p:embed/>
                </p:oleObj>
              </mc:Choice>
              <mc:Fallback>
                <p:oleObj name="Equation" r:id="rId6" imgW="1765300" imgH="2413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720" y="901474"/>
                        <a:ext cx="3859212" cy="5254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787446" y="2237013"/>
            <a:ext cx="4744085" cy="2351102"/>
            <a:chOff x="787446" y="2237013"/>
            <a:chExt cx="4744085" cy="2351102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484313" y="2509837"/>
              <a:ext cx="885825" cy="396875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72"/>
            <p:cNvSpPr>
              <a:spLocks noChangeShapeType="1"/>
            </p:cNvSpPr>
            <p:nvPr/>
          </p:nvSpPr>
          <p:spPr bwMode="auto">
            <a:xfrm>
              <a:off x="787446" y="3691621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2100309" y="3694796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 flipV="1">
              <a:off x="3317922" y="2634345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H="1">
              <a:off x="2241597" y="3313795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3317922" y="3018520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 flipH="1">
              <a:off x="2665459" y="3680508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 flipH="1">
              <a:off x="966834" y="3540808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71"/>
            <p:cNvSpPr>
              <a:spLocks noChangeShapeType="1"/>
            </p:cNvSpPr>
            <p:nvPr/>
          </p:nvSpPr>
          <p:spPr bwMode="auto">
            <a:xfrm flipH="1" flipV="1">
              <a:off x="792209" y="3694796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1885722" y="4361102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2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722" y="4361102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"/>
            <p:cNvGraphicFramePr>
              <a:graphicFrameLocks noChangeAspect="1"/>
            </p:cNvGraphicFramePr>
            <p:nvPr/>
          </p:nvGraphicFramePr>
          <p:xfrm>
            <a:off x="5304518" y="3567338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2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4518" y="3567338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"/>
            <p:cNvGraphicFramePr>
              <a:graphicFrameLocks noChangeAspect="1"/>
            </p:cNvGraphicFramePr>
            <p:nvPr/>
          </p:nvGraphicFramePr>
          <p:xfrm>
            <a:off x="3224893" y="2237013"/>
            <a:ext cx="1857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24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893" y="2237013"/>
                          <a:ext cx="1857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/>
          </p:nvGraphicFramePr>
          <p:xfrm>
            <a:off x="2997881" y="40499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25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7881" y="40499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7"/>
            <p:cNvGraphicFramePr>
              <a:graphicFrameLocks noChangeAspect="1"/>
            </p:cNvGraphicFramePr>
            <p:nvPr/>
          </p:nvGraphicFramePr>
          <p:xfrm>
            <a:off x="3542393" y="2830738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26" name="Equation" r:id="rId16" imgW="152334" imgH="228501" progId="Equation.DSMT4">
                    <p:embed/>
                  </p:oleObj>
                </mc:Choice>
                <mc:Fallback>
                  <p:oleObj name="Equation" r:id="rId16" imgW="152334" imgH="228501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393" y="2830738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910943" y="2985570"/>
            <a:ext cx="2873828" cy="160043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Note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 order to use the formulas for tilt angle and axial ratio, we need to relabel to coordinate system so that the wave has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1400" i="1" baseline="-25000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 and 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components, and the power is flowing in the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1"/>
                </a:solidFill>
              </a:rPr>
              <a:t> direction.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4" y="5800725"/>
            <a:ext cx="383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  <a:r>
              <a:rPr lang="en-US" sz="1400" dirty="0" smtClean="0">
                <a:solidFill>
                  <a:schemeClr val="bg2"/>
                </a:solidFill>
              </a:rPr>
              <a:t>The new coordinate system needs to be a valid right-handed coordinate system: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96170"/>
              </p:ext>
            </p:extLst>
          </p:nvPr>
        </p:nvGraphicFramePr>
        <p:xfrm>
          <a:off x="1744662" y="6353175"/>
          <a:ext cx="803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7" name="Equation" r:id="rId18" imgW="583920" imgH="228600" progId="Equation.DSMT4">
                  <p:embed/>
                </p:oleObj>
              </mc:Choice>
              <mc:Fallback>
                <p:oleObj name="Equation" r:id="rId18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44662" y="6353175"/>
                        <a:ext cx="8032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Text Box 2"/>
          <p:cNvSpPr txBox="1">
            <a:spLocks noChangeArrowheads="1"/>
          </p:cNvSpPr>
          <p:nvPr/>
        </p:nvSpPr>
        <p:spPr bwMode="auto">
          <a:xfrm>
            <a:off x="2362203" y="87088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Example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20840" name="Object 2"/>
          <p:cNvGraphicFramePr>
            <a:graphicFrameLocks noChangeAspect="1"/>
          </p:cNvGraphicFramePr>
          <p:nvPr/>
        </p:nvGraphicFramePr>
        <p:xfrm>
          <a:off x="3302454" y="4488771"/>
          <a:ext cx="316865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4" name="Equation" r:id="rId4" imgW="1663700" imgH="482600" progId="Equation.DSMT4">
                  <p:embed/>
                </p:oleObj>
              </mc:Choice>
              <mc:Fallback>
                <p:oleObj name="Equation" r:id="rId4" imgW="1663700" imgH="4826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454" y="4488771"/>
                        <a:ext cx="316865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437774" y="429729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Normalize: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2515508" y="5770109"/>
          <a:ext cx="4165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5" name="Equation" r:id="rId6" imgW="2082800" imgH="304800" progId="Equation.DSMT4">
                  <p:embed/>
                </p:oleObj>
              </mc:Choice>
              <mc:Fallback>
                <p:oleObj name="Equation" r:id="rId6" imgW="2082800" imgH="304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508" y="5770109"/>
                        <a:ext cx="41656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40577" y="525879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0842" name="Object 2"/>
          <p:cNvGraphicFramePr>
            <a:graphicFrameLocks noChangeAspect="1"/>
          </p:cNvGraphicFramePr>
          <p:nvPr/>
        </p:nvGraphicFramePr>
        <p:xfrm>
          <a:off x="2635250" y="849313"/>
          <a:ext cx="40544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6" name="Equation" r:id="rId8" imgW="1854200" imgH="279400" progId="Equation.DSMT4">
                  <p:embed/>
                </p:oleObj>
              </mc:Choice>
              <mc:Fallback>
                <p:oleObj name="Equation" r:id="rId8" imgW="1854200" imgH="2794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849313"/>
                        <a:ext cx="4054475" cy="60801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1993673" y="1749878"/>
            <a:ext cx="4798606" cy="2381037"/>
            <a:chOff x="1144588" y="1771650"/>
            <a:chExt cx="4798606" cy="2381037"/>
          </a:xfrm>
        </p:grpSpPr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268084" y="2074409"/>
              <a:ext cx="885825" cy="396875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9" name="Line 72"/>
            <p:cNvSpPr>
              <a:spLocks noChangeShapeType="1"/>
            </p:cNvSpPr>
            <p:nvPr/>
          </p:nvSpPr>
          <p:spPr bwMode="auto">
            <a:xfrm>
              <a:off x="1571217" y="3256193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2884080" y="3259368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 flipV="1">
              <a:off x="4101693" y="2198917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4"/>
            <p:cNvSpPr>
              <a:spLocks noChangeShapeType="1"/>
            </p:cNvSpPr>
            <p:nvPr/>
          </p:nvSpPr>
          <p:spPr bwMode="auto">
            <a:xfrm flipH="1">
              <a:off x="3025368" y="2878367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5"/>
            <p:cNvSpPr>
              <a:spLocks noChangeShapeType="1"/>
            </p:cNvSpPr>
            <p:nvPr/>
          </p:nvSpPr>
          <p:spPr bwMode="auto">
            <a:xfrm flipV="1">
              <a:off x="4101693" y="2583092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 flipH="1">
              <a:off x="3449230" y="3245080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70"/>
            <p:cNvSpPr>
              <a:spLocks/>
            </p:cNvSpPr>
            <p:nvPr/>
          </p:nvSpPr>
          <p:spPr bwMode="auto">
            <a:xfrm flipH="1">
              <a:off x="1750605" y="3105380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71"/>
            <p:cNvSpPr>
              <a:spLocks noChangeShapeType="1"/>
            </p:cNvSpPr>
            <p:nvPr/>
          </p:nvSpPr>
          <p:spPr bwMode="auto">
            <a:xfrm flipH="1" flipV="1">
              <a:off x="1575980" y="3259368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2669493" y="3925674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493" y="3925674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1144588" y="3140075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8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588" y="3140075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"/>
            <p:cNvGraphicFramePr>
              <a:graphicFrameLocks noChangeAspect="1"/>
            </p:cNvGraphicFramePr>
            <p:nvPr/>
          </p:nvGraphicFramePr>
          <p:xfrm>
            <a:off x="3988707" y="1771650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9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8707" y="1771650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6"/>
            <p:cNvGraphicFramePr>
              <a:graphicFrameLocks noChangeAspect="1"/>
            </p:cNvGraphicFramePr>
            <p:nvPr/>
          </p:nvGraphicFramePr>
          <p:xfrm>
            <a:off x="3781652" y="3614510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70" name="Equation" r:id="rId16" imgW="152334" imgH="228501" progId="Equation.DSMT4">
                    <p:embed/>
                  </p:oleObj>
                </mc:Choice>
                <mc:Fallback>
                  <p:oleObj name="Equation" r:id="rId16" imgW="152334" imgH="228501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1652" y="3614510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7"/>
            <p:cNvGraphicFramePr>
              <a:graphicFrameLocks noChangeAspect="1"/>
            </p:cNvGraphicFramePr>
            <p:nvPr/>
          </p:nvGraphicFramePr>
          <p:xfrm>
            <a:off x="4326164" y="2395310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71" name="Equation" r:id="rId18" imgW="152334" imgH="228501" progId="Equation.DSMT4">
                    <p:embed/>
                  </p:oleObj>
                </mc:Choice>
                <mc:Fallback>
                  <p:oleObj name="Equation" r:id="rId18" imgW="152334" imgH="228501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6164" y="2395310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38116" y="1086096"/>
            <a:ext cx="245404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Time Domain: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11388" y="3733800"/>
          <a:ext cx="39909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4" imgW="2120900" imgH="584200" progId="Equation.DSMT4">
                  <p:embed/>
                </p:oleObj>
              </mc:Choice>
              <mc:Fallback>
                <p:oleObj name="Equation" r:id="rId4" imgW="2120900" imgH="584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3733800"/>
                        <a:ext cx="399097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1088437" y="5070728"/>
            <a:ext cx="651336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Depending on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,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three different cases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arise: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61565" y="5663813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Linear polarization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Circular polarization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Elliptical polarization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96861" y="95250"/>
            <a:ext cx="44608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Polarization (cont.)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41149" y="1130754"/>
            <a:ext cx="3627070" cy="2189388"/>
            <a:chOff x="3384692" y="771525"/>
            <a:chExt cx="3627070" cy="2189388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3694113" y="1115194"/>
              <a:ext cx="0" cy="18457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6" name="Line 4"/>
            <p:cNvSpPr>
              <a:spLocks noChangeShapeType="1"/>
            </p:cNvSpPr>
            <p:nvPr/>
          </p:nvSpPr>
          <p:spPr bwMode="auto">
            <a:xfrm>
              <a:off x="3384692" y="2545606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" name="Line 6"/>
            <p:cNvSpPr>
              <a:spLocks noChangeShapeType="1"/>
            </p:cNvSpPr>
            <p:nvPr/>
          </p:nvSpPr>
          <p:spPr bwMode="auto">
            <a:xfrm flipV="1">
              <a:off x="3707752" y="1540718"/>
              <a:ext cx="1211263" cy="10096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805387" y="2445659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5387" y="2445659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3595688" y="771525"/>
            <a:ext cx="22701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5688" y="771525"/>
                          <a:ext cx="227012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4719183" y="1936977"/>
            <a:ext cx="571273" cy="382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3" name="Equation" r:id="rId10" imgW="304536" imgH="203024" progId="Equation.DSMT4">
                    <p:embed/>
                  </p:oleObj>
                </mc:Choice>
                <mc:Fallback>
                  <p:oleObj name="Equation" r:id="rId10" imgW="304536" imgH="203024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183" y="1936977"/>
                          <a:ext cx="571273" cy="3826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69016" y="1772557"/>
          <a:ext cx="734248" cy="38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016" y="1772557"/>
                        <a:ext cx="734248" cy="3828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74070"/>
              </p:ext>
            </p:extLst>
          </p:nvPr>
        </p:nvGraphicFramePr>
        <p:xfrm>
          <a:off x="3322638" y="4673600"/>
          <a:ext cx="28321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6" name="Equation" r:id="rId4" imgW="1600200" imgH="253800" progId="Equation.DSMT4">
                  <p:embed/>
                </p:oleObj>
              </mc:Choice>
              <mc:Fallback>
                <p:oleObj name="Equation" r:id="rId4" imgW="1600200" imgH="253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4673600"/>
                        <a:ext cx="28321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2406650" y="5448300"/>
          <a:ext cx="46815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7" name="Equation" r:id="rId6" imgW="2641600" imgH="431800" progId="Equation.DSMT4">
                  <p:embed/>
                </p:oleObj>
              </mc:Choice>
              <mc:Fallback>
                <p:oleObj name="Equation" r:id="rId6" imgW="2641600" imgH="4318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5448300"/>
                        <a:ext cx="46815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062850" y="151905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2499406" y="838200"/>
          <a:ext cx="4165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8" name="Equation" r:id="rId8" imgW="2082800" imgH="304800" progId="Equation.DSMT4">
                  <p:embed/>
                </p:oleObj>
              </mc:Choice>
              <mc:Fallback>
                <p:oleObj name="Equation" r:id="rId8" imgW="2082800" imgH="304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406" y="838200"/>
                        <a:ext cx="4165600" cy="6080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6"/>
          <p:cNvGraphicFramePr>
            <a:graphicFrameLocks noChangeAspect="1"/>
          </p:cNvGraphicFramePr>
          <p:nvPr/>
        </p:nvGraphicFramePr>
        <p:xfrm>
          <a:off x="6353917" y="2012084"/>
          <a:ext cx="2387312" cy="10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9" name="Equation" r:id="rId10" imgW="1549400" imgH="685800" progId="Equation.DSMT4">
                  <p:embed/>
                </p:oleObj>
              </mc:Choice>
              <mc:Fallback>
                <p:oleObj name="Equation" r:id="rId10" imgW="1549400" imgH="685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917" y="2012084"/>
                        <a:ext cx="2387312" cy="1049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362203" y="87088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Example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99016" y="1738992"/>
            <a:ext cx="4798606" cy="2446353"/>
            <a:chOff x="1144588" y="1771650"/>
            <a:chExt cx="4798606" cy="2446353"/>
          </a:xfrm>
        </p:grpSpPr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2268084" y="2074409"/>
              <a:ext cx="885825" cy="396875"/>
            </a:xfrm>
            <a:prstGeom prst="rect">
              <a:avLst/>
            </a:prstGeom>
            <a:solidFill>
              <a:srgbClr val="99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2" name="Line 72"/>
            <p:cNvSpPr>
              <a:spLocks noChangeShapeType="1"/>
            </p:cNvSpPr>
            <p:nvPr/>
          </p:nvSpPr>
          <p:spPr bwMode="auto">
            <a:xfrm>
              <a:off x="1571217" y="3256193"/>
              <a:ext cx="1228726" cy="4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2884080" y="3259368"/>
              <a:ext cx="305911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4101693" y="2198917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64"/>
            <p:cNvSpPr>
              <a:spLocks noChangeShapeType="1"/>
            </p:cNvSpPr>
            <p:nvPr/>
          </p:nvSpPr>
          <p:spPr bwMode="auto">
            <a:xfrm flipH="1">
              <a:off x="3025368" y="2878367"/>
              <a:ext cx="1649413" cy="1077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 flipV="1">
              <a:off x="4101693" y="2583092"/>
              <a:ext cx="0" cy="6762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 flipH="1">
              <a:off x="3449230" y="3245080"/>
              <a:ext cx="666750" cy="4254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 flipH="1">
              <a:off x="1750605" y="3105380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71"/>
            <p:cNvSpPr>
              <a:spLocks noChangeShapeType="1"/>
            </p:cNvSpPr>
            <p:nvPr/>
          </p:nvSpPr>
          <p:spPr bwMode="auto">
            <a:xfrm flipH="1" flipV="1">
              <a:off x="1575980" y="3259368"/>
              <a:ext cx="209550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2669493" y="3990990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0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493" y="3990990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1144588" y="3140075"/>
            <a:ext cx="185737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1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588" y="3140075"/>
                          <a:ext cx="185737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"/>
            <p:cNvGraphicFramePr>
              <a:graphicFrameLocks noChangeAspect="1"/>
            </p:cNvGraphicFramePr>
            <p:nvPr/>
          </p:nvGraphicFramePr>
          <p:xfrm>
            <a:off x="3988707" y="1771650"/>
            <a:ext cx="227013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2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8707" y="1771650"/>
                          <a:ext cx="227013" cy="26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3781652" y="3614510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3" name="Equation" r:id="rId18" imgW="152334" imgH="228501" progId="Equation.DSMT4">
                    <p:embed/>
                  </p:oleObj>
                </mc:Choice>
                <mc:Fallback>
                  <p:oleObj name="Equation" r:id="rId18" imgW="152334" imgH="228501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1652" y="3614510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7"/>
            <p:cNvGraphicFramePr>
              <a:graphicFrameLocks noChangeAspect="1"/>
            </p:cNvGraphicFramePr>
            <p:nvPr/>
          </p:nvGraphicFramePr>
          <p:xfrm>
            <a:off x="4326164" y="2395310"/>
            <a:ext cx="2476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4" name="Equation" r:id="rId20" imgW="152334" imgH="228501" progId="Equation.DSMT4">
                    <p:embed/>
                  </p:oleObj>
                </mc:Choice>
                <mc:Fallback>
                  <p:oleObj name="Equation" r:id="rId20" imgW="152334" imgH="228501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6164" y="2395310"/>
                          <a:ext cx="24765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127668" y="1389413"/>
            <a:ext cx="2220685" cy="1140031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26890" y="3399311"/>
            <a:ext cx="2492828" cy="2928258"/>
          </a:xfrm>
          <a:prstGeom prst="rect">
            <a:avLst/>
          </a:prstGeom>
          <a:solidFill>
            <a:srgbClr val="FFCCFF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21864" name="Object 3"/>
          <p:cNvGraphicFramePr>
            <a:graphicFrameLocks noChangeAspect="1"/>
          </p:cNvGraphicFramePr>
          <p:nvPr/>
        </p:nvGraphicFramePr>
        <p:xfrm>
          <a:off x="6207674" y="3775776"/>
          <a:ext cx="1457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1" name="Equation" r:id="rId4" imgW="723586" imgH="203112" progId="Equation.DSMT4">
                  <p:embed/>
                </p:oleObj>
              </mc:Choice>
              <mc:Fallback>
                <p:oleObj name="Equation" r:id="rId4" imgW="723586" imgH="203112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674" y="3775776"/>
                        <a:ext cx="14573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6147803" y="4447289"/>
          <a:ext cx="1533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" name="Equation" r:id="rId6" imgW="761669" imgH="228501" progId="Equation.DSMT4">
                  <p:embed/>
                </p:oleObj>
              </mc:Choice>
              <mc:Fallback>
                <p:oleObj name="Equation" r:id="rId6" imgW="761669" imgH="228501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803" y="4447289"/>
                        <a:ext cx="15335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532430" y="573974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LHEP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3574" y="2898569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6150512" y="5108369"/>
          <a:ext cx="1482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3" name="Equation" r:id="rId8" imgW="736280" imgH="177723" progId="Equation.DSMT4">
                  <p:embed/>
                </p:oleObj>
              </mc:Choice>
              <mc:Fallback>
                <p:oleObj name="Equation" r:id="rId8" imgW="736280" imgH="177723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512" y="5108369"/>
                        <a:ext cx="14827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6495495" y="1951718"/>
          <a:ext cx="1371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4" name="Equation" r:id="rId10" imgW="774364" imgH="228501" progId="Equation.DSMT4">
                  <p:embed/>
                </p:oleObj>
              </mc:Choice>
              <mc:Fallback>
                <p:oleObj name="Equation" r:id="rId10" imgW="774364" imgH="228501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495" y="1951718"/>
                        <a:ext cx="1371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6249988" y="1504950"/>
          <a:ext cx="17351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5" name="Equation" r:id="rId12" imgW="977900" imgH="228600" progId="Equation.DSMT4">
                  <p:embed/>
                </p:oleObj>
              </mc:Choice>
              <mc:Fallback>
                <p:oleObj name="Equation" r:id="rId12" imgW="977900" imgH="22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1504950"/>
                        <a:ext cx="17351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362203" y="87088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Example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4162" y="1027031"/>
            <a:ext cx="4030662" cy="5368244"/>
            <a:chOff x="544162" y="1027031"/>
            <a:chExt cx="4030662" cy="5368244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44162" y="1027031"/>
              <a:ext cx="4030662" cy="536824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877769" y="2101542"/>
            <a:ext cx="3584575" cy="396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66" name="Equation" r:id="rId14" imgW="1397000" imgH="1549400" progId="Equation.DSMT4">
                    <p:embed/>
                  </p:oleObj>
                </mc:Choice>
                <mc:Fallback>
                  <p:oleObj name="Equation" r:id="rId14" imgW="1397000" imgH="154940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769" y="2101542"/>
                          <a:ext cx="3584575" cy="396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71" name="Object 15"/>
            <p:cNvGraphicFramePr>
              <a:graphicFrameLocks noChangeAspect="1"/>
            </p:cNvGraphicFramePr>
            <p:nvPr/>
          </p:nvGraphicFramePr>
          <p:xfrm>
            <a:off x="954995" y="1160917"/>
            <a:ext cx="3335337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67" name="Equation" r:id="rId16" imgW="3334801" imgH="530398" progId="Equation.DSMT4">
                    <p:embed/>
                  </p:oleObj>
                </mc:Choice>
                <mc:Fallback>
                  <p:oleObj name="Equation" r:id="rId16" imgW="3334801" imgH="530398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995" y="1160917"/>
                          <a:ext cx="3335337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5344887" y="1317172"/>
            <a:ext cx="2362200" cy="14478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5804131" y="2096408"/>
          <a:ext cx="1457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3" name="Equation" r:id="rId4" imgW="723586" imgH="203112" progId="Equation.DSMT4">
                  <p:embed/>
                </p:oleObj>
              </mc:Choice>
              <mc:Fallback>
                <p:oleObj name="Equation" r:id="rId4" imgW="723586" imgH="20311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131" y="2096408"/>
                        <a:ext cx="14573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5734050" y="1589088"/>
          <a:ext cx="15097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1589088"/>
                        <a:ext cx="15097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5875132" y="4471513"/>
          <a:ext cx="2147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5" name="Equation" r:id="rId8" imgW="1066800" imgH="457200" progId="Equation.DSMT4">
                  <p:embed/>
                </p:oleObj>
              </mc:Choice>
              <mc:Fallback>
                <p:oleObj name="Equation" r:id="rId8" imgW="1066800" imgH="457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132" y="4471513"/>
                        <a:ext cx="214788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40780" y="3752603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We are not sure which choice is correct: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0093" y="5723907"/>
            <a:ext cx="500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We can make a quick time-domain sketch to be sure.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362203" y="87088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Example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5721" y="1989138"/>
            <a:ext cx="3874263" cy="3438154"/>
            <a:chOff x="895721" y="1989138"/>
            <a:chExt cx="3874263" cy="3438154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895721" y="4085855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2557834" y="2465017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7402384"/>
                </p:ext>
              </p:extLst>
            </p:nvPr>
          </p:nvGraphicFramePr>
          <p:xfrm>
            <a:off x="3571875" y="2943225"/>
            <a:ext cx="5302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46" name="Equation" r:id="rId10" imgW="304536" imgH="203024" progId="Equation.DSMT4">
                    <p:embed/>
                  </p:oleObj>
                </mc:Choice>
                <mc:Fallback>
                  <p:oleObj name="Equation" r:id="rId10" imgW="304536" imgH="203024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75" y="2943225"/>
                          <a:ext cx="530225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3177861" y="3893996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 rot="4407101">
              <a:off x="1927596" y="2639642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1239983" y="3625933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2328554" y="3527961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2557833" y="3375561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 flipH="1">
              <a:off x="2840182" y="3134262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43259"/>
                </p:ext>
              </p:extLst>
            </p:nvPr>
          </p:nvGraphicFramePr>
          <p:xfrm>
            <a:off x="4563609" y="398010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47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609" y="398010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3745602"/>
                </p:ext>
              </p:extLst>
            </p:nvPr>
          </p:nvGraphicFramePr>
          <p:xfrm>
            <a:off x="2454275" y="1989138"/>
            <a:ext cx="22701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48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275" y="1989138"/>
                          <a:ext cx="227013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041462"/>
                </p:ext>
              </p:extLst>
            </p:nvPr>
          </p:nvGraphicFramePr>
          <p:xfrm>
            <a:off x="3388406" y="3838349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4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406" y="3838349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3134138" y="478624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LHEP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2379" name="Picture 43" descr="Red check mark icon tick symbol in color Vector Imag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6"/>
          <a:stretch/>
        </p:blipFill>
        <p:spPr bwMode="auto">
          <a:xfrm>
            <a:off x="7348251" y="4532926"/>
            <a:ext cx="429657" cy="3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81" name="Picture 45" descr="ATW: What Does ❌ - Cross Mark Emoji Mean? | Emoji by Dictionary.co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703" y="5111826"/>
            <a:ext cx="221562" cy="2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52582" name="Object 2"/>
          <p:cNvGraphicFramePr>
            <a:graphicFrameLocks noChangeAspect="1"/>
          </p:cNvGraphicFramePr>
          <p:nvPr/>
        </p:nvGraphicFramePr>
        <p:xfrm>
          <a:off x="5497513" y="1500188"/>
          <a:ext cx="21748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80" name="Equation" r:id="rId4" imgW="1155700" imgH="508000" progId="Equation.DSMT4">
                  <p:embed/>
                </p:oleObj>
              </mc:Choice>
              <mc:Fallback>
                <p:oleObj name="Equation" r:id="rId4" imgW="1155700" imgH="5080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00188"/>
                        <a:ext cx="21748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362203" y="87088"/>
            <a:ext cx="44592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Example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5775908" y="3439016"/>
          <a:ext cx="23876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81" name="Equation" r:id="rId6" imgW="1549400" imgH="685800" progId="Equation.DSMT4">
                  <p:embed/>
                </p:oleObj>
              </mc:Choice>
              <mc:Fallback>
                <p:oleObj name="Equation" r:id="rId6" imgW="1549400" imgH="685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908" y="3439016"/>
                        <a:ext cx="2387600" cy="10509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55486"/>
              </p:ext>
            </p:extLst>
          </p:nvPr>
        </p:nvGraphicFramePr>
        <p:xfrm>
          <a:off x="6389688" y="5298979"/>
          <a:ext cx="148431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82" name="Equation" r:id="rId8" imgW="736560" imgH="634680" progId="Equation.DSMT4">
                  <p:embed/>
                </p:oleObj>
              </mc:Choice>
              <mc:Fallback>
                <p:oleObj name="Equation" r:id="rId8" imgW="736560" imgH="63468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5298979"/>
                        <a:ext cx="1484312" cy="12827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462349" y="2965715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FF"/>
                </a:solidFill>
              </a:rPr>
              <a:t>Given:</a:t>
            </a:r>
            <a:endParaRPr lang="en-US" sz="2000" dirty="0">
              <a:solidFill>
                <a:srgbClr val="CC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3680" y="4796789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FF"/>
                </a:solidFill>
              </a:rPr>
              <a:t>Results:</a:t>
            </a:r>
            <a:endParaRPr lang="en-US" sz="2000" dirty="0">
              <a:solidFill>
                <a:srgbClr val="CC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0416" y="1191485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5721" y="2055813"/>
            <a:ext cx="3874263" cy="3371479"/>
            <a:chOff x="895721" y="2055813"/>
            <a:chExt cx="3874263" cy="3371479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895721" y="4085855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2557834" y="2465017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262378"/>
                </p:ext>
              </p:extLst>
            </p:nvPr>
          </p:nvGraphicFramePr>
          <p:xfrm>
            <a:off x="3571875" y="2943225"/>
            <a:ext cx="5302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83" name="Equation" r:id="rId10" imgW="304536" imgH="203024" progId="Equation.DSMT4">
                    <p:embed/>
                  </p:oleObj>
                </mc:Choice>
                <mc:Fallback>
                  <p:oleObj name="Equation" r:id="rId10" imgW="304536" imgH="203024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75" y="2943225"/>
                          <a:ext cx="530225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Arc 9"/>
            <p:cNvSpPr>
              <a:spLocks/>
            </p:cNvSpPr>
            <p:nvPr/>
          </p:nvSpPr>
          <p:spPr bwMode="auto">
            <a:xfrm>
              <a:off x="3177861" y="3893996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 rot="4407101">
              <a:off x="1927596" y="2639642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1239983" y="3625933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2328554" y="3527961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2557833" y="3375561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 flipH="1">
              <a:off x="2840182" y="3134262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429141"/>
                </p:ext>
              </p:extLst>
            </p:nvPr>
          </p:nvGraphicFramePr>
          <p:xfrm>
            <a:off x="4563609" y="398010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8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609" y="398010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108810"/>
                </p:ext>
              </p:extLst>
            </p:nvPr>
          </p:nvGraphicFramePr>
          <p:xfrm>
            <a:off x="2454275" y="2055813"/>
            <a:ext cx="22701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85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275" y="2055813"/>
                          <a:ext cx="227013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976170"/>
                </p:ext>
              </p:extLst>
            </p:nvPr>
          </p:nvGraphicFramePr>
          <p:xfrm>
            <a:off x="3388406" y="3838349"/>
            <a:ext cx="2063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86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406" y="3838349"/>
                          <a:ext cx="206375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3161433" y="479804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LHEP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579938" y="1330325"/>
          <a:ext cx="3833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4" imgW="2032000" imgH="457200" progId="Equation.DSMT4">
                  <p:embed/>
                </p:oleObj>
              </mc:Choice>
              <mc:Fallback>
                <p:oleObj name="Equation" r:id="rId4" imgW="2032000" imgH="457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1330325"/>
                        <a:ext cx="38338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258888" y="2460625"/>
            <a:ext cx="6032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44700" y="2597150"/>
          <a:ext cx="39671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6" imgW="2400300" imgH="584200" progId="Equation.DSMT4">
                  <p:embed/>
                </p:oleObj>
              </mc:Choice>
              <mc:Fallback>
                <p:oleObj name="Equation" r:id="rId6" imgW="2400300" imgH="584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597150"/>
                        <a:ext cx="3967163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944688" y="3981450"/>
          <a:ext cx="44291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8" imgW="2514600" imgH="508000" progId="Equation.DSMT4">
                  <p:embed/>
                </p:oleObj>
              </mc:Choice>
              <mc:Fallback>
                <p:oleObj name="Equation" r:id="rId8" imgW="2514600" imgH="508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981450"/>
                        <a:ext cx="44291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354138" y="5600700"/>
          <a:ext cx="63801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10" imgW="3746500" imgH="508000" progId="Equation.DSMT4">
                  <p:embed/>
                </p:oleObj>
              </mc:Choice>
              <mc:Fallback>
                <p:oleObj name="Equation" r:id="rId10" imgW="3746500" imgH="5080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5600700"/>
                        <a:ext cx="638016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073275" y="1309688"/>
          <a:ext cx="1600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" name="Equation" r:id="rId12" imgW="787400" imgH="228600" progId="Equation.DSMT4">
                  <p:embed/>
                </p:oleObj>
              </mc:Choice>
              <mc:Fallback>
                <p:oleObj name="Equation" r:id="rId12" imgW="787400" imgH="228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309688"/>
                        <a:ext cx="1600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9"/>
          <p:cNvSpPr txBox="1">
            <a:spLocks noChangeArrowheads="1"/>
          </p:cNvSpPr>
          <p:nvPr/>
        </p:nvSpPr>
        <p:spPr bwMode="auto">
          <a:xfrm>
            <a:off x="1344613" y="3917950"/>
            <a:ext cx="6032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or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539750" y="5130800"/>
            <a:ext cx="37258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Squaring both sides, we have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40620" y="789214"/>
            <a:ext cx="87026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Here we give a proof that the tip of the electric field vector must stay on an ellipse.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Appendix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13940"/>
              </p:ext>
            </p:extLst>
          </p:nvPr>
        </p:nvGraphicFramePr>
        <p:xfrm>
          <a:off x="6863557" y="2851149"/>
          <a:ext cx="1929606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Equation" r:id="rId14" imgW="1511280" imgH="355320" progId="Equation.DSMT4">
                  <p:embed/>
                </p:oleObj>
              </mc:Choice>
              <mc:Fallback>
                <p:oleObj name="Equation" r:id="rId14" imgW="1511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63557" y="2851149"/>
                        <a:ext cx="1929606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725488" y="5292725"/>
            <a:ext cx="57483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This is in the form of a </a:t>
            </a: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quadratic expression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14425" y="2330450"/>
          <a:ext cx="69564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4" imgW="3797300" imgH="508000" progId="Equation.DSMT4">
                  <p:embed/>
                </p:oleObj>
              </mc:Choice>
              <mc:Fallback>
                <p:oleObj name="Equation" r:id="rId4" imgW="3797300" imgH="5080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330450"/>
                        <a:ext cx="69564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939925" y="3924300"/>
          <a:ext cx="51593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6" imgW="2717800" imgH="457200" progId="Equation.DSMT4">
                  <p:embed/>
                </p:oleObj>
              </mc:Choice>
              <mc:Fallback>
                <p:oleObj name="Equation" r:id="rId6" imgW="2717800" imgH="4572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924300"/>
                        <a:ext cx="51593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06675" y="5822950"/>
          <a:ext cx="36845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8" imgW="1562100" imgH="254000" progId="Equation.DSMT4">
                  <p:embed/>
                </p:oleObj>
              </mc:Choice>
              <mc:Fallback>
                <p:oleObj name="Equation" r:id="rId8" imgW="1562100" imgH="254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822950"/>
                        <a:ext cx="36845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1157288" y="3740150"/>
            <a:ext cx="6032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or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27" name="Text Box 19"/>
          <p:cNvSpPr txBox="1">
            <a:spLocks noChangeArrowheads="1"/>
          </p:cNvSpPr>
          <p:nvPr/>
        </p:nvSpPr>
        <p:spPr bwMode="auto">
          <a:xfrm>
            <a:off x="484187" y="1852613"/>
            <a:ext cx="37285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Collecting terms, we have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3323" name="Object 5"/>
          <p:cNvGraphicFramePr>
            <a:graphicFrameLocks noChangeAspect="1"/>
          </p:cNvGraphicFramePr>
          <p:nvPr/>
        </p:nvGraphicFramePr>
        <p:xfrm>
          <a:off x="1397681" y="843643"/>
          <a:ext cx="63801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10" imgW="3746500" imgH="508000" progId="Equation.DSMT4">
                  <p:embed/>
                </p:oleObj>
              </mc:Choice>
              <mc:Fallback>
                <p:oleObj name="Equation" r:id="rId10" imgW="3746500" imgH="508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681" y="843643"/>
                        <a:ext cx="638016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Appendix A (cont.)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888797" y="1294721"/>
          <a:ext cx="3151188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4" imgW="1676400" imgH="1193800" progId="Equation.DSMT4">
                  <p:embed/>
                </p:oleObj>
              </mc:Choice>
              <mc:Fallback>
                <p:oleObj name="Equation" r:id="rId4" imgW="1676400" imgH="119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797" y="1294721"/>
                        <a:ext cx="3151188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973388" y="4403725"/>
          <a:ext cx="28003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6" imgW="1409700" imgH="469900" progId="Equation.DSMT4">
                  <p:embed/>
                </p:oleObj>
              </mc:Choice>
              <mc:Fallback>
                <p:oleObj name="Equation" r:id="rId6" imgW="14097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403725"/>
                        <a:ext cx="28003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90838" y="5643563"/>
            <a:ext cx="3054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Hence, this is an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ellipse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97567" y="4034292"/>
            <a:ext cx="603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747074" y="1310821"/>
            <a:ext cx="3584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(determines the type of curve)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4515" y="9244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Discriminant: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Appendix A (cont.)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3038" y="6191250"/>
            <a:ext cx="398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(This follows from analytic geometry.)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4308" y="2253796"/>
          <a:ext cx="4335463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Equation" r:id="rId4" imgW="2032000" imgH="698500" progId="Equation.DSMT4">
                  <p:embed/>
                </p:oleObj>
              </mc:Choice>
              <mc:Fallback>
                <p:oleObj name="Equation" r:id="rId4" imgW="2032000" imgH="6985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08" y="2253796"/>
                        <a:ext cx="4335463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352551" y="858385"/>
            <a:ext cx="6104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Here we give a proof of the rotation property.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4359419" y="1568779"/>
          <a:ext cx="2580141" cy="84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6" imgW="1320227" imgH="431613" progId="Equation.DSMT4">
                  <p:embed/>
                </p:oleObj>
              </mc:Choice>
              <mc:Fallback>
                <p:oleObj name="Equation" r:id="rId6" imgW="1320227" imgH="431613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419" y="1568779"/>
                        <a:ext cx="2580141" cy="84353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Appendix B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34242" y="3044145"/>
            <a:ext cx="4802640" cy="3443331"/>
            <a:chOff x="2066699" y="1139146"/>
            <a:chExt cx="4802640" cy="3443331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066699" y="4100513"/>
              <a:ext cx="90510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921602" y="1350509"/>
              <a:ext cx="947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Arc 23"/>
            <p:cNvSpPr>
              <a:spLocks/>
            </p:cNvSpPr>
            <p:nvPr/>
          </p:nvSpPr>
          <p:spPr bwMode="auto">
            <a:xfrm>
              <a:off x="4590142" y="1649640"/>
              <a:ext cx="1243012" cy="550863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24"/>
            <p:cNvSpPr>
              <a:spLocks/>
            </p:cNvSpPr>
            <p:nvPr/>
          </p:nvSpPr>
          <p:spPr bwMode="auto">
            <a:xfrm rot="20868680">
              <a:off x="3152775" y="3824288"/>
              <a:ext cx="1139825" cy="561975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2777037" y="3145789"/>
              <a:ext cx="352266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V="1">
              <a:off x="4439151" y="1524952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4439151" y="2112327"/>
              <a:ext cx="949326" cy="1038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5702982" y="2266494"/>
            <a:ext cx="6143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3" name="Equation" r:id="rId8" imgW="304536" imgH="203024" progId="Equation.DSMT4">
                    <p:embed/>
                  </p:oleObj>
                </mc:Choice>
                <mc:Fallback>
                  <p:oleObj name="Equation" r:id="rId8" imgW="304536" imgH="203024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2982" y="2266494"/>
                          <a:ext cx="6143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Arc 9"/>
            <p:cNvSpPr>
              <a:spLocks/>
            </p:cNvSpPr>
            <p:nvPr/>
          </p:nvSpPr>
          <p:spPr bwMode="auto">
            <a:xfrm>
              <a:off x="4710613" y="2877502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 rot="2616169">
              <a:off x="3808913" y="1699577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6435950" y="3043926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4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5950" y="3043926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4335010" y="1139146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5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5010" y="1139146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4865624" y="2597813"/>
            <a:ext cx="51593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6" name="Equation" r:id="rId14" imgW="317225" imgH="253780" progId="Equation.DSMT4">
                    <p:embed/>
                  </p:oleObj>
                </mc:Choice>
                <mc:Fallback>
                  <p:oleObj name="Equation" r:id="rId14" imgW="317225" imgH="2537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5624" y="2597813"/>
                          <a:ext cx="515938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927950" y="1542360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Rotation property: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1228725" y="2082800"/>
            <a:ext cx="245268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Take the derivative: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57413" y="850900"/>
          <a:ext cx="42687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Equation" r:id="rId4" imgW="2171700" imgH="444500" progId="Equation.DSMT4">
                  <p:embed/>
                </p:oleObj>
              </mc:Choice>
              <mc:Fallback>
                <p:oleObj name="Equation" r:id="rId4" imgW="2171700" imgH="444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850900"/>
                        <a:ext cx="426878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982788" y="2608263"/>
          <a:ext cx="45418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6" imgW="2387600" imgH="431800" progId="Equation.DSMT4">
                  <p:embed/>
                </p:oleObj>
              </mc:Choice>
              <mc:Fallback>
                <p:oleObj name="Equation" r:id="rId6" imgW="2387600" imgH="431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608263"/>
                        <a:ext cx="454183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812801" y="3524568"/>
            <a:ext cx="10671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ence</a:t>
            </a:r>
            <a:endParaRPr lang="en-US" sz="2000" i="1" u="sng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05000" y="3857625"/>
          <a:ext cx="46259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8" imgW="2400300" imgH="457200" progId="Equation.DSMT4">
                  <p:embed/>
                </p:oleObj>
              </mc:Choice>
              <mc:Fallback>
                <p:oleObj name="Equation" r:id="rId8" imgW="2400300" imgH="457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57625"/>
                        <a:ext cx="46259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639888" y="5003800"/>
          <a:ext cx="44831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10" imgW="2336800" imgH="812800" progId="Equation.DSMT4">
                  <p:embed/>
                </p:oleObj>
              </mc:Choice>
              <mc:Fallback>
                <p:oleObj name="Equation" r:id="rId10" imgW="2336800" imgH="812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03800"/>
                        <a:ext cx="44831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6435725" y="5975350"/>
            <a:ext cx="2030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(proof complete)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07034" y="119746"/>
            <a:ext cx="55403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Appendix B (cont.)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9440" y="3955057"/>
            <a:ext cx="2093205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term in square brackets is always positive.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27" name="Text Box 26"/>
          <p:cNvSpPr txBox="1">
            <a:spLocks noChangeArrowheads="1"/>
          </p:cNvSpPr>
          <p:nvPr/>
        </p:nvSpPr>
        <p:spPr bwMode="auto">
          <a:xfrm>
            <a:off x="802368" y="1074510"/>
            <a:ext cx="19094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Power Density:</a:t>
            </a:r>
          </a:p>
        </p:txBody>
      </p:sp>
      <p:graphicFrame>
        <p:nvGraphicFramePr>
          <p:cNvPr id="89128" name="Object 2"/>
          <p:cNvGraphicFramePr>
            <a:graphicFrameLocks noChangeAspect="1"/>
          </p:cNvGraphicFramePr>
          <p:nvPr/>
        </p:nvGraphicFramePr>
        <p:xfrm>
          <a:off x="3029729" y="1125125"/>
          <a:ext cx="16795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3" name="Equation" r:id="rId4" imgW="812447" imgH="393529" progId="Equation.DSMT4">
                  <p:embed/>
                </p:oleObj>
              </mc:Choice>
              <mc:Fallback>
                <p:oleObj name="Equation" r:id="rId4" imgW="812447" imgH="393529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729" y="1125125"/>
                        <a:ext cx="16795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9" name="Object 2"/>
          <p:cNvGraphicFramePr>
            <a:graphicFrameLocks noChangeAspect="1"/>
          </p:cNvGraphicFramePr>
          <p:nvPr/>
        </p:nvGraphicFramePr>
        <p:xfrm>
          <a:off x="2159000" y="3938588"/>
          <a:ext cx="4603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4" name="Equation" r:id="rId6" imgW="2654300" imgH="520700" progId="Equation.DSMT4">
                  <p:embed/>
                </p:oleObj>
              </mc:Choice>
              <mc:Fallback>
                <p:oleObj name="Equation" r:id="rId6" imgW="2654300" imgH="5207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938588"/>
                        <a:ext cx="46037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1" name="Object 2"/>
          <p:cNvGraphicFramePr>
            <a:graphicFrameLocks noChangeAspect="1"/>
          </p:cNvGraphicFramePr>
          <p:nvPr/>
        </p:nvGraphicFramePr>
        <p:xfrm>
          <a:off x="3674381" y="2340202"/>
          <a:ext cx="282098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5" name="Equation" r:id="rId8" imgW="1435100" imgH="431800" progId="Equation.DSMT4">
                  <p:embed/>
                </p:oleObj>
              </mc:Choice>
              <mc:Fallback>
                <p:oleObj name="Equation" r:id="rId8" imgW="1435100" imgH="4318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381" y="2340202"/>
                        <a:ext cx="282098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4" name="Object 2"/>
          <p:cNvGraphicFramePr>
            <a:graphicFrameLocks noChangeAspect="1"/>
          </p:cNvGraphicFramePr>
          <p:nvPr/>
        </p:nvGraphicFramePr>
        <p:xfrm>
          <a:off x="1660525" y="5729288"/>
          <a:ext cx="24447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6" name="Equation" r:id="rId10" imgW="1409700" imgH="419100" progId="Equation.DSMT4">
                  <p:embed/>
                </p:oleObj>
              </mc:Choice>
              <mc:Fallback>
                <p:oleObj name="Equation" r:id="rId10" imgW="1409700" imgH="4191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729288"/>
                        <a:ext cx="2444750" cy="7254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35" name="Text Box 26"/>
          <p:cNvSpPr txBox="1">
            <a:spLocks noChangeArrowheads="1"/>
          </p:cNvSpPr>
          <p:nvPr/>
        </p:nvSpPr>
        <p:spPr bwMode="auto">
          <a:xfrm>
            <a:off x="1119141" y="5135968"/>
            <a:ext cx="42979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Assume lossless medium (</a:t>
            </a:r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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is real)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9137" name="Object 49"/>
          <p:cNvGraphicFramePr>
            <a:graphicFrameLocks noChangeAspect="1"/>
          </p:cNvGraphicFramePr>
          <p:nvPr/>
        </p:nvGraphicFramePr>
        <p:xfrm>
          <a:off x="5170488" y="5740400"/>
          <a:ext cx="14319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7" name="Equation" r:id="rId12" imgW="825500" imgH="419100" progId="Equation.DSMT4">
                  <p:embed/>
                </p:oleObj>
              </mc:Choice>
              <mc:Fallback>
                <p:oleObj name="Equation" r:id="rId12" imgW="825500" imgH="4191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5740400"/>
                        <a:ext cx="1431925" cy="725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441884" y="5908852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514600"/>
            <a:ext cx="2502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Faraday’s law: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96861" y="95250"/>
            <a:ext cx="4460875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Polarization (cont.)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7543" y="34290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1378177" y="2179184"/>
            <a:ext cx="13747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95588" y="5661025"/>
          <a:ext cx="28241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4" imgW="1308100" imgH="279400" progId="Equation.DSMT4">
                  <p:embed/>
                </p:oleObj>
              </mc:Choice>
              <mc:Fallback>
                <p:oleObj name="Equation" r:id="rId4" imgW="13081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5661025"/>
                        <a:ext cx="2824162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57550" y="4256088"/>
          <a:ext cx="16732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6" imgW="876300" imgH="469900" progId="Equation.DSMT4">
                  <p:embed/>
                </p:oleObj>
              </mc:Choice>
              <mc:Fallback>
                <p:oleObj name="Equation" r:id="rId6" imgW="876300" imgH="4699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256088"/>
                        <a:ext cx="1673225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 Box 2"/>
          <p:cNvSpPr txBox="1">
            <a:spLocks noChangeArrowheads="1"/>
          </p:cNvSpPr>
          <p:nvPr/>
        </p:nvSpPr>
        <p:spPr bwMode="auto">
          <a:xfrm>
            <a:off x="2373086" y="108860"/>
            <a:ext cx="4316413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Linear Polarization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078" name="Object 2"/>
          <p:cNvGraphicFramePr>
            <a:graphicFrameLocks noChangeAspect="1"/>
          </p:cNvGraphicFramePr>
          <p:nvPr/>
        </p:nvGraphicFramePr>
        <p:xfrm>
          <a:off x="3214688" y="2016125"/>
          <a:ext cx="20208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8" imgW="1155700" imgH="508000" progId="Equation.DSMT4">
                  <p:embed/>
                </p:oleObj>
              </mc:Choice>
              <mc:Fallback>
                <p:oleObj name="Equation" r:id="rId8" imgW="1155700" imgH="508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016125"/>
                        <a:ext cx="202088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 bwMode="auto">
          <a:xfrm>
            <a:off x="3951513" y="3363685"/>
            <a:ext cx="370115" cy="46808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196164" y="894426"/>
          <a:ext cx="2806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10" imgW="1066337" imgH="203112" progId="Equation.DSMT4">
                  <p:embed/>
                </p:oleObj>
              </mc:Choice>
              <mc:Fallback>
                <p:oleObj name="Equation" r:id="rId10" imgW="1066337" imgH="20311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164" y="894426"/>
                        <a:ext cx="2806700" cy="536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11611" y="4352699"/>
          <a:ext cx="15430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12" imgW="914400" imgH="431800" progId="Equation.DSMT4">
                  <p:embed/>
                </p:oleObj>
              </mc:Choice>
              <mc:Fallback>
                <p:oleObj name="Equation" r:id="rId12" imgW="914400" imgH="431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611" y="4352699"/>
                        <a:ext cx="15430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 bwMode="auto">
          <a:xfrm>
            <a:off x="2939140" y="1970315"/>
            <a:ext cx="261257" cy="925286"/>
          </a:xfrm>
          <a:prstGeom prst="lef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9700"/>
              </p:ext>
            </p:extLst>
          </p:nvPr>
        </p:nvGraphicFramePr>
        <p:xfrm>
          <a:off x="6543675" y="1917700"/>
          <a:ext cx="2022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14" imgW="1282680" imgH="711000" progId="Equation.DSMT4">
                  <p:embed/>
                </p:oleObj>
              </mc:Choice>
              <mc:Fallback>
                <p:oleObj name="Equation" r:id="rId14" imgW="1282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43675" y="1917700"/>
                        <a:ext cx="2022475" cy="112077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26"/>
          <p:cNvSpPr txBox="1">
            <a:spLocks noChangeArrowheads="1"/>
          </p:cNvSpPr>
          <p:nvPr/>
        </p:nvSpPr>
        <p:spPr bwMode="auto">
          <a:xfrm>
            <a:off x="3189545" y="5940108"/>
            <a:ext cx="2071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(shown for</a:t>
            </a:r>
            <a:r>
              <a:rPr lang="en-US" sz="20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b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97" name="Text Box 2"/>
          <p:cNvSpPr txBox="1">
            <a:spLocks noChangeArrowheads="1"/>
          </p:cNvSpPr>
          <p:nvPr/>
        </p:nvSpPr>
        <p:spPr bwMode="auto">
          <a:xfrm>
            <a:off x="2002965" y="163290"/>
            <a:ext cx="4985657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Linear </a:t>
            </a:r>
            <a:r>
              <a:rPr lang="en-US" sz="2800" b="1" dirty="0" smtClean="0">
                <a:solidFill>
                  <a:srgbClr val="FFFF00"/>
                </a:solidFill>
              </a:rPr>
              <a:t>Polarization (cont.)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42885" y="1979023"/>
            <a:ext cx="457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This is simply a “tilted” plane wave.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60774" name="Object 3"/>
          <p:cNvGraphicFramePr>
            <a:graphicFrameLocks noChangeAspect="1"/>
          </p:cNvGraphicFramePr>
          <p:nvPr/>
        </p:nvGraphicFramePr>
        <p:xfrm>
          <a:off x="3195566" y="889995"/>
          <a:ext cx="28241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53" name="Equation" r:id="rId4" imgW="1308100" imgH="279400" progId="Equation.DSMT4">
                  <p:embed/>
                </p:oleObj>
              </mc:Choice>
              <mc:Fallback>
                <p:oleObj name="Equation" r:id="rId4" imgW="1308100" imgH="279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66" y="889995"/>
                        <a:ext cx="2824163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465388" y="2751138"/>
            <a:ext cx="4187145" cy="2726423"/>
            <a:chOff x="2465388" y="2751138"/>
            <a:chExt cx="4187145" cy="2726423"/>
          </a:xfrm>
        </p:grpSpPr>
        <p:sp>
          <p:nvSpPr>
            <p:cNvPr id="3083" name="Line 3"/>
            <p:cNvSpPr>
              <a:spLocks noChangeShapeType="1"/>
            </p:cNvSpPr>
            <p:nvPr/>
          </p:nvSpPr>
          <p:spPr bwMode="auto">
            <a:xfrm>
              <a:off x="3020288" y="4783823"/>
              <a:ext cx="32670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4"/>
            <p:cNvSpPr>
              <a:spLocks noChangeShapeType="1"/>
            </p:cNvSpPr>
            <p:nvPr/>
          </p:nvSpPr>
          <p:spPr bwMode="auto">
            <a:xfrm flipV="1">
              <a:off x="3834676" y="3148696"/>
              <a:ext cx="0" cy="23288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5"/>
            <p:cNvSpPr>
              <a:spLocks noChangeShapeType="1"/>
            </p:cNvSpPr>
            <p:nvPr/>
          </p:nvSpPr>
          <p:spPr bwMode="auto">
            <a:xfrm flipV="1">
              <a:off x="3834676" y="3777347"/>
              <a:ext cx="1377950" cy="10112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6" name="Line 6"/>
            <p:cNvSpPr>
              <a:spLocks noChangeShapeType="1"/>
            </p:cNvSpPr>
            <p:nvPr/>
          </p:nvSpPr>
          <p:spPr bwMode="auto">
            <a:xfrm>
              <a:off x="3834676" y="3772584"/>
              <a:ext cx="13541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5199926" y="3777347"/>
              <a:ext cx="0" cy="1023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V="1">
              <a:off x="3269526" y="3096309"/>
              <a:ext cx="2841625" cy="209550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H="1" flipV="1">
              <a:off x="2763113" y="3321734"/>
              <a:ext cx="1512888" cy="194786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384800" y="3777343"/>
            <a:ext cx="649197" cy="499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4" name="Equation" r:id="rId6" imgW="330057" imgH="253890" progId="Equation.DSMT4">
                    <p:embed/>
                  </p:oleObj>
                </mc:Choice>
                <mc:Fallback>
                  <p:oleObj name="Equation" r:id="rId6" imgW="330057" imgH="25389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4800" y="3777343"/>
                          <a:ext cx="649197" cy="499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6446158" y="4677232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5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6158" y="4677232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6" name="Object 2"/>
            <p:cNvGraphicFramePr>
              <a:graphicFrameLocks noChangeAspect="1"/>
            </p:cNvGraphicFramePr>
            <p:nvPr/>
          </p:nvGraphicFramePr>
          <p:xfrm>
            <a:off x="3738110" y="2751138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6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110" y="2751138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7" name="Object 2"/>
            <p:cNvGraphicFramePr>
              <a:graphicFrameLocks noChangeAspect="1"/>
            </p:cNvGraphicFramePr>
            <p:nvPr/>
          </p:nvGraphicFramePr>
          <p:xfrm>
            <a:off x="6188075" y="2828925"/>
            <a:ext cx="2682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7" name="Equation" r:id="rId12" imgW="164814" imgH="177492" progId="Equation.DSMT4">
                    <p:embed/>
                  </p:oleObj>
                </mc:Choice>
                <mc:Fallback>
                  <p:oleObj name="Equation" r:id="rId12" imgW="164814" imgH="177492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8075" y="2828925"/>
                          <a:ext cx="2682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8" name="Object 2"/>
            <p:cNvGraphicFramePr>
              <a:graphicFrameLocks noChangeAspect="1"/>
            </p:cNvGraphicFramePr>
            <p:nvPr/>
          </p:nvGraphicFramePr>
          <p:xfrm>
            <a:off x="2465388" y="2938463"/>
            <a:ext cx="2682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8" name="Equation" r:id="rId14" imgW="164957" imgH="203024" progId="Equation.DSMT4">
                    <p:embed/>
                  </p:oleObj>
                </mc:Choice>
                <mc:Fallback>
                  <p:oleObj name="Equation" r:id="rId14" imgW="164957" imgH="203024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5388" y="2938463"/>
                          <a:ext cx="2682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79" name="Object 2"/>
            <p:cNvGraphicFramePr>
              <a:graphicFrameLocks noChangeAspect="1"/>
            </p:cNvGraphicFramePr>
            <p:nvPr/>
          </p:nvGraphicFramePr>
          <p:xfrm>
            <a:off x="5118781" y="4916261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5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781" y="4916261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780" name="Object 2"/>
            <p:cNvGraphicFramePr>
              <a:graphicFrameLocks noChangeAspect="1"/>
            </p:cNvGraphicFramePr>
            <p:nvPr/>
          </p:nvGraphicFramePr>
          <p:xfrm>
            <a:off x="3517900" y="3602038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60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7900" y="3602038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4315526" y="4481330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609200" y="4312290"/>
            <a:ext cx="20637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061" name="Equation" r:id="rId20" imgW="126835" imgH="202936" progId="Equation.DSMT4">
                    <p:embed/>
                  </p:oleObj>
                </mc:Choice>
                <mc:Fallback>
                  <p:oleObj name="Equation" r:id="rId20" imgW="126835" imgH="202936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200" y="4312290"/>
                          <a:ext cx="206375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5923864" y="5193045"/>
          <a:ext cx="15684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62" name="Equation" r:id="rId22" imgW="965200" imgH="431800" progId="Equation.DSMT4">
                  <p:embed/>
                </p:oleObj>
              </mc:Choice>
              <mc:Fallback>
                <p:oleObj name="Equation" r:id="rId22" imgW="965200" imgH="4318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864" y="5193045"/>
                        <a:ext cx="15684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327604" y="2407329"/>
            <a:ext cx="1370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35150" y="5816600"/>
          <a:ext cx="57451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4" imgW="2616200" imgH="279400" progId="Equation.DSMT4">
                  <p:embed/>
                </p:oleObj>
              </mc:Choice>
              <mc:Fallback>
                <p:oleObj name="Equation" r:id="rId4" imgW="2616200" imgH="279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816600"/>
                        <a:ext cx="57451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449513" y="4397375"/>
          <a:ext cx="37417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6" imgW="1993900" imgH="469900" progId="Equation.DSMT4">
                  <p:embed/>
                </p:oleObj>
              </mc:Choice>
              <mc:Fallback>
                <p:oleObj name="Equation" r:id="rId6" imgW="19939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4397375"/>
                        <a:ext cx="37417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2264229" y="119746"/>
            <a:ext cx="4316413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96580" y="955618"/>
          <a:ext cx="36750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8" imgW="1396394" imgH="203112" progId="Equation.DSMT4">
                  <p:embed/>
                </p:oleObj>
              </mc:Choice>
              <mc:Fallback>
                <p:oleObj name="Equation" r:id="rId8" imgW="1396394" imgH="20311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580" y="955618"/>
                        <a:ext cx="3675062" cy="536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 bwMode="auto">
          <a:xfrm>
            <a:off x="4082141" y="3505199"/>
            <a:ext cx="370115" cy="46808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103" name="Object 2"/>
          <p:cNvGraphicFramePr>
            <a:graphicFrameLocks noChangeAspect="1"/>
          </p:cNvGraphicFramePr>
          <p:nvPr/>
        </p:nvGraphicFramePr>
        <p:xfrm>
          <a:off x="3312659" y="2222954"/>
          <a:ext cx="20208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10" imgW="1155700" imgH="508000" progId="Equation.DSMT4">
                  <p:embed/>
                </p:oleObj>
              </mc:Choice>
              <mc:Fallback>
                <p:oleObj name="Equation" r:id="rId10" imgW="1155700" imgH="508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659" y="2222954"/>
                        <a:ext cx="202088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 bwMode="auto">
          <a:xfrm>
            <a:off x="2939140" y="2209807"/>
            <a:ext cx="261257" cy="925286"/>
          </a:xfrm>
          <a:prstGeom prst="lef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1315" y="3897086"/>
            <a:ext cx="243840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Note</a:t>
            </a:r>
            <a:r>
              <a:rPr lang="en-US" dirty="0" smtClean="0">
                <a:solidFill>
                  <a:schemeClr val="bg2"/>
                </a:solidFill>
              </a:rPr>
              <a:t>: The </a:t>
            </a:r>
            <a:r>
              <a:rPr lang="en-US" u="sng" dirty="0" smtClean="0">
                <a:solidFill>
                  <a:schemeClr val="bg2"/>
                </a:solidFill>
              </a:rPr>
              <a:t>top</a:t>
            </a:r>
            <a:r>
              <a:rPr lang="en-US" dirty="0" smtClean="0">
                <a:solidFill>
                  <a:schemeClr val="bg2"/>
                </a:solidFill>
              </a:rPr>
              <a:t> sign is always for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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+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600" i="1" dirty="0" smtClean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/2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7931"/>
              </p:ext>
            </p:extLst>
          </p:nvPr>
        </p:nvGraphicFramePr>
        <p:xfrm>
          <a:off x="6408738" y="2095500"/>
          <a:ext cx="20224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12" imgW="2022623" imgH="1121926" progId="Equation.DSMT4">
                  <p:embed/>
                </p:oleObj>
              </mc:Choice>
              <mc:Fallback>
                <p:oleObj name="Equation" r:id="rId12" imgW="2022623" imgH="11219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8738" y="2095500"/>
                        <a:ext cx="2022475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27443"/>
              </p:ext>
            </p:extLst>
          </p:nvPr>
        </p:nvGraphicFramePr>
        <p:xfrm>
          <a:off x="1189038" y="4438650"/>
          <a:ext cx="65055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4" imgW="3149280" imgH="482400" progId="Equation.DSMT4">
                  <p:embed/>
                </p:oleObj>
              </mc:Choice>
              <mc:Fallback>
                <p:oleObj name="Equation" r:id="rId4" imgW="3149280" imgH="4824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4438650"/>
                        <a:ext cx="65055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67983"/>
              </p:ext>
            </p:extLst>
          </p:nvPr>
        </p:nvGraphicFramePr>
        <p:xfrm>
          <a:off x="3581688" y="5674677"/>
          <a:ext cx="1555976" cy="55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6" imgW="710891" imgH="253890" progId="Equation.DSMT4">
                  <p:embed/>
                </p:oleObj>
              </mc:Choice>
              <mc:Fallback>
                <p:oleObj name="Equation" r:id="rId6" imgW="710891" imgH="25389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688" y="5674677"/>
                        <a:ext cx="1555976" cy="555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2"/>
          <p:cNvSpPr txBox="1">
            <a:spLocks noChangeArrowheads="1"/>
          </p:cNvSpPr>
          <p:nvPr/>
        </p:nvSpPr>
        <p:spPr bwMode="auto">
          <a:xfrm>
            <a:off x="1687288" y="119746"/>
            <a:ext cx="5653088" cy="5191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Circular Polarization (cont.)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8CC4B0-CCB9-4069-8ECC-78313514FDB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821214" y="900113"/>
            <a:ext cx="3864658" cy="3337382"/>
            <a:chOff x="2821214" y="900113"/>
            <a:chExt cx="3864658" cy="3337382"/>
          </a:xfrm>
        </p:grpSpPr>
        <p:sp>
          <p:nvSpPr>
            <p:cNvPr id="5127" name="Line 3"/>
            <p:cNvSpPr>
              <a:spLocks noChangeShapeType="1"/>
            </p:cNvSpPr>
            <p:nvPr/>
          </p:nvSpPr>
          <p:spPr bwMode="auto">
            <a:xfrm>
              <a:off x="2821214" y="2896057"/>
              <a:ext cx="352266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 flipV="1">
              <a:off x="4483327" y="1275219"/>
              <a:ext cx="0" cy="29622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Line 5"/>
            <p:cNvSpPr>
              <a:spLocks noChangeShapeType="1"/>
            </p:cNvSpPr>
            <p:nvPr/>
          </p:nvSpPr>
          <p:spPr bwMode="auto">
            <a:xfrm flipV="1">
              <a:off x="4483327" y="2122944"/>
              <a:ext cx="833438" cy="7778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5503182" y="1646010"/>
            <a:ext cx="6191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0" name="Equation" r:id="rId8" imgW="304536" imgH="203024" progId="Equation.DSMT4">
                    <p:embed/>
                  </p:oleObj>
                </mc:Choice>
                <mc:Fallback>
                  <p:oleObj name="Equation" r:id="rId8" imgW="304536" imgH="203024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3182" y="1646010"/>
                          <a:ext cx="61912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Oval 10"/>
            <p:cNvSpPr>
              <a:spLocks noChangeArrowheads="1"/>
            </p:cNvSpPr>
            <p:nvPr/>
          </p:nvSpPr>
          <p:spPr bwMode="auto">
            <a:xfrm>
              <a:off x="3370489" y="1778456"/>
              <a:ext cx="2232026" cy="2219326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Arc 11"/>
            <p:cNvSpPr>
              <a:spLocks/>
            </p:cNvSpPr>
            <p:nvPr/>
          </p:nvSpPr>
          <p:spPr bwMode="auto">
            <a:xfrm>
              <a:off x="4765902" y="2638882"/>
              <a:ext cx="195263" cy="268288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5" name="Object 2"/>
            <p:cNvGraphicFramePr>
              <a:graphicFrameLocks noChangeAspect="1"/>
            </p:cNvGraphicFramePr>
            <p:nvPr/>
          </p:nvGraphicFramePr>
          <p:xfrm>
            <a:off x="6479497" y="2771775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1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9497" y="2771775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2"/>
            <p:cNvGraphicFramePr>
              <a:graphicFrameLocks noChangeAspect="1"/>
            </p:cNvGraphicFramePr>
            <p:nvPr/>
          </p:nvGraphicFramePr>
          <p:xfrm>
            <a:off x="4379913" y="900113"/>
            <a:ext cx="22701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2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913" y="900113"/>
                          <a:ext cx="22701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4771118" y="211863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1118" y="211863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997452" y="2428875"/>
            <a:ext cx="495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4" name="Equation" r:id="rId16" imgW="304536" imgH="253780" progId="Equation.DSMT4">
                    <p:embed/>
                  </p:oleObj>
                </mc:Choice>
                <mc:Fallback>
                  <p:oleObj name="Equation" r:id="rId16" imgW="304536" imgH="2537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7452" y="2428875"/>
                          <a:ext cx="495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 bwMode="auto">
          <a:xfrm>
            <a:off x="2974556" y="5816906"/>
            <a:ext cx="396607" cy="27542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11479</TotalTime>
  <Words>1653</Words>
  <Application>Microsoft Office PowerPoint</Application>
  <PresentationFormat>On-screen Show (4:3)</PresentationFormat>
  <Paragraphs>328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Symbol</vt:lpstr>
      <vt:lpstr>Times New Roman</vt:lpstr>
      <vt:lpstr>Wingdings</vt:lpstr>
      <vt:lpstr>Default Design</vt:lpstr>
      <vt:lpstr>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ramanzan</dc:creator>
  <cp:lastModifiedBy>Jackson, David R</cp:lastModifiedBy>
  <cp:revision>1348</cp:revision>
  <dcterms:created xsi:type="dcterms:W3CDTF">2006-03-03T17:51:21Z</dcterms:created>
  <dcterms:modified xsi:type="dcterms:W3CDTF">2023-10-23T20:00:35Z</dcterms:modified>
</cp:coreProperties>
</file>