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Lst>
  <p:notesMasterIdLst>
    <p:notesMasterId r:id="rId27"/>
  </p:notesMasterIdLst>
  <p:handoutMasterIdLst>
    <p:handoutMasterId r:id="rId28"/>
  </p:handoutMasterIdLst>
  <p:sldIdLst>
    <p:sldId id="268" r:id="rId3"/>
    <p:sldId id="328" r:id="rId4"/>
    <p:sldId id="352" r:id="rId5"/>
    <p:sldId id="330" r:id="rId6"/>
    <p:sldId id="332" r:id="rId7"/>
    <p:sldId id="333" r:id="rId8"/>
    <p:sldId id="334" r:id="rId9"/>
    <p:sldId id="349" r:id="rId10"/>
    <p:sldId id="331" r:id="rId11"/>
    <p:sldId id="351" r:id="rId12"/>
    <p:sldId id="335" r:id="rId13"/>
    <p:sldId id="336" r:id="rId14"/>
    <p:sldId id="340" r:id="rId15"/>
    <p:sldId id="341" r:id="rId16"/>
    <p:sldId id="343" r:id="rId17"/>
    <p:sldId id="350" r:id="rId18"/>
    <p:sldId id="342" r:id="rId19"/>
    <p:sldId id="344" r:id="rId20"/>
    <p:sldId id="337" r:id="rId21"/>
    <p:sldId id="338" r:id="rId22"/>
    <p:sldId id="339" r:id="rId23"/>
    <p:sldId id="345" r:id="rId24"/>
    <p:sldId id="346" r:id="rId25"/>
    <p:sldId id="347" r:id="rId2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0000FF"/>
    <a:srgbClr val="FFFF66"/>
    <a:srgbClr val="008000"/>
    <a:srgbClr val="FF9900"/>
    <a:srgbClr val="D9EDEF"/>
    <a:srgbClr val="66FFFF"/>
    <a:srgbClr val="CCECFF"/>
    <a:srgbClr val="00CC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82" autoAdjust="0"/>
    <p:restoredTop sz="52886" autoAdjust="0"/>
  </p:normalViewPr>
  <p:slideViewPr>
    <p:cSldViewPr snapToGrid="0">
      <p:cViewPr>
        <p:scale>
          <a:sx n="100" d="100"/>
          <a:sy n="100" d="100"/>
        </p:scale>
        <p:origin x="2616"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35.wmf"/><Relationship Id="rId1" Type="http://schemas.openxmlformats.org/officeDocument/2006/relationships/image" Target="../media/image50.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5" Type="http://schemas.openxmlformats.org/officeDocument/2006/relationships/image" Target="../media/image75.wmf"/><Relationship Id="rId4" Type="http://schemas.openxmlformats.org/officeDocument/2006/relationships/image" Target="../media/image7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5" Type="http://schemas.openxmlformats.org/officeDocument/2006/relationships/image" Target="../media/image80.wmf"/><Relationship Id="rId4" Type="http://schemas.openxmlformats.org/officeDocument/2006/relationships/image" Target="../media/image7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11" Type="http://schemas.openxmlformats.org/officeDocument/2006/relationships/image" Target="../media/image25.wmf"/><Relationship Id="rId5" Type="http://schemas.openxmlformats.org/officeDocument/2006/relationships/image" Target="../media/image1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35.wmf"/><Relationship Id="rId6" Type="http://schemas.openxmlformats.org/officeDocument/2006/relationships/image" Target="../media/image36.wmf"/><Relationship Id="rId5" Type="http://schemas.openxmlformats.org/officeDocument/2006/relationships/image" Target="../media/image31.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4608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4608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4608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152F0DE5-3CC3-44CF-98FD-99ECA9AB254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4403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4403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6D1225B8-E506-4BE7-87A2-A95382254C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257300" y="719138"/>
            <a:ext cx="4800600" cy="3600450"/>
          </a:xfrm>
          <a:ln/>
        </p:spPr>
      </p:sp>
      <p:sp>
        <p:nvSpPr>
          <p:cNvPr id="12902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257300" y="719138"/>
            <a:ext cx="4800600" cy="3600450"/>
          </a:xfrm>
          <a:ln/>
        </p:spPr>
      </p:sp>
      <p:sp>
        <p:nvSpPr>
          <p:cNvPr id="13721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257300" y="719138"/>
            <a:ext cx="4800600" cy="3600450"/>
          </a:xfrm>
          <a:ln/>
        </p:spPr>
      </p:sp>
      <p:sp>
        <p:nvSpPr>
          <p:cNvPr id="13926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257300" y="719138"/>
            <a:ext cx="4800600" cy="3600450"/>
          </a:xfrm>
          <a:ln/>
        </p:spPr>
      </p:sp>
      <p:sp>
        <p:nvSpPr>
          <p:cNvPr id="14745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1257300" y="719138"/>
            <a:ext cx="4800600" cy="3600450"/>
          </a:xfrm>
          <a:ln/>
        </p:spPr>
      </p:sp>
      <p:sp>
        <p:nvSpPr>
          <p:cNvPr id="14950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257300" y="719138"/>
            <a:ext cx="4800600" cy="3600450"/>
          </a:xfrm>
          <a:ln/>
        </p:spPr>
      </p:sp>
      <p:sp>
        <p:nvSpPr>
          <p:cNvPr id="15360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1257300" y="719138"/>
            <a:ext cx="4800600" cy="3600450"/>
          </a:xfrm>
          <a:ln/>
        </p:spPr>
      </p:sp>
      <p:sp>
        <p:nvSpPr>
          <p:cNvPr id="15769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extLst>
      <p:ext uri="{BB962C8B-B14F-4D97-AF65-F5344CB8AC3E}">
        <p14:creationId xmlns:p14="http://schemas.microsoft.com/office/powerpoint/2010/main" val="3390381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1257300" y="719138"/>
            <a:ext cx="4800600" cy="3600450"/>
          </a:xfrm>
          <a:ln/>
        </p:spPr>
      </p:sp>
      <p:sp>
        <p:nvSpPr>
          <p:cNvPr id="15155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1257300" y="719138"/>
            <a:ext cx="4800600" cy="3600450"/>
          </a:xfrm>
          <a:ln/>
        </p:spPr>
      </p:sp>
      <p:sp>
        <p:nvSpPr>
          <p:cNvPr id="15565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257300" y="719138"/>
            <a:ext cx="4800600" cy="3600450"/>
          </a:xfrm>
          <a:ln/>
        </p:spPr>
      </p:sp>
      <p:sp>
        <p:nvSpPr>
          <p:cNvPr id="14131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257300" y="719138"/>
            <a:ext cx="4800600" cy="3600450"/>
          </a:xfrm>
          <a:ln/>
        </p:spPr>
      </p:sp>
      <p:sp>
        <p:nvSpPr>
          <p:cNvPr id="5120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1257300" y="719138"/>
            <a:ext cx="4800600" cy="3600450"/>
          </a:xfrm>
          <a:ln/>
        </p:spPr>
      </p:sp>
      <p:sp>
        <p:nvSpPr>
          <p:cNvPr id="14336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1257300" y="719138"/>
            <a:ext cx="4800600" cy="3600450"/>
          </a:xfrm>
          <a:ln/>
        </p:spPr>
      </p:sp>
      <p:sp>
        <p:nvSpPr>
          <p:cNvPr id="14541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1257300" y="719138"/>
            <a:ext cx="4800600" cy="3600450"/>
          </a:xfrm>
          <a:ln/>
        </p:spPr>
      </p:sp>
      <p:sp>
        <p:nvSpPr>
          <p:cNvPr id="15769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1257300" y="719138"/>
            <a:ext cx="4800600" cy="3600450"/>
          </a:xfrm>
          <a:ln/>
        </p:spPr>
      </p:sp>
      <p:sp>
        <p:nvSpPr>
          <p:cNvPr id="15974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257300" y="719138"/>
            <a:ext cx="4800600" cy="3600450"/>
          </a:xfrm>
          <a:ln/>
        </p:spPr>
      </p:sp>
      <p:sp>
        <p:nvSpPr>
          <p:cNvPr id="16179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257300" y="719138"/>
            <a:ext cx="4800600" cy="3600450"/>
          </a:xfrm>
          <a:ln/>
        </p:spPr>
      </p:sp>
      <p:sp>
        <p:nvSpPr>
          <p:cNvPr id="5120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257300" y="719138"/>
            <a:ext cx="4800600" cy="3600450"/>
          </a:xfrm>
          <a:ln/>
        </p:spPr>
      </p:sp>
      <p:sp>
        <p:nvSpPr>
          <p:cNvPr id="12697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257300" y="719138"/>
            <a:ext cx="4800600" cy="3600450"/>
          </a:xfrm>
          <a:ln/>
        </p:spPr>
      </p:sp>
      <p:sp>
        <p:nvSpPr>
          <p:cNvPr id="13107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257300" y="719138"/>
            <a:ext cx="4800600" cy="3600450"/>
          </a:xfrm>
          <a:ln/>
        </p:spPr>
      </p:sp>
      <p:sp>
        <p:nvSpPr>
          <p:cNvPr id="13312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257300" y="719138"/>
            <a:ext cx="4800600" cy="3600450"/>
          </a:xfrm>
          <a:ln/>
        </p:spPr>
      </p:sp>
      <p:sp>
        <p:nvSpPr>
          <p:cNvPr id="13517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257300" y="719138"/>
            <a:ext cx="4800600" cy="3600450"/>
          </a:xfrm>
          <a:ln/>
        </p:spPr>
      </p:sp>
      <p:sp>
        <p:nvSpPr>
          <p:cNvPr id="13517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257300" y="719138"/>
            <a:ext cx="4800600" cy="3600450"/>
          </a:xfrm>
          <a:ln/>
        </p:spPr>
      </p:sp>
      <p:sp>
        <p:nvSpPr>
          <p:cNvPr id="12902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5B13708D-4C95-4E99-9FC7-04A9CF3C695D}"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5B13708D-4C95-4E99-9FC7-04A9CF3C695D}"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5B13708D-4C95-4E99-9FC7-04A9CF3C695D}"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p>
          </p:txBody>
        </p:sp>
      </p:grpSp>
      <p:sp>
        <p:nvSpPr>
          <p:cNvPr id="66565" name="Rectangle 5"/>
          <p:cNvSpPr>
            <a:spLocks noGrp="1" noChangeArrowheads="1"/>
          </p:cNvSpPr>
          <p:nvPr>
            <p:ph type="ctrTitle" sz="quarter"/>
          </p:nvPr>
        </p:nvSpPr>
        <p:spPr bwMode="auto">
          <a:xfrm>
            <a:off x="1293813" y="762000"/>
            <a:ext cx="7772400" cy="1143000"/>
          </a:xfrm>
          <a:prstGeom prst="rect">
            <a:avLst/>
          </a:prstGeom>
          <a:noFill/>
          <a:ln>
            <a:miter lim="800000"/>
            <a:headEnd/>
            <a:tailEnd/>
          </a:ln>
        </p:spPr>
        <p:txBody>
          <a:bodyPr vert="horz" wrap="square" lIns="92075" tIns="46038" rIns="92075" bIns="46038" numCol="1" anchor="b" anchorCtr="0" compatLnSpc="1">
            <a:prstTxWarp prst="textNoShape">
              <a:avLst/>
            </a:prstTxWarp>
          </a:bodyPr>
          <a:lstStyle>
            <a:lvl1pPr>
              <a:defRPr/>
            </a:lvl1pPr>
          </a:lstStyle>
          <a:p>
            <a:r>
              <a:rPr lang="en-US"/>
              <a:t>Click to edit Master title style</a:t>
            </a:r>
          </a:p>
        </p:txBody>
      </p:sp>
      <p:sp>
        <p:nvSpPr>
          <p:cNvPr id="66566" name="Rectangle 6"/>
          <p:cNvSpPr>
            <a:spLocks noGrp="1" noChangeArrowheads="1"/>
          </p:cNvSpPr>
          <p:nvPr>
            <p:ph type="subTitle" sz="quarter" idx="1"/>
          </p:nvPr>
        </p:nvSpPr>
        <p:spPr bwMode="auto">
          <a:xfrm>
            <a:off x="685800" y="3429000"/>
            <a:ext cx="6400800" cy="17526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sz="1400" smtClean="0"/>
            </a:lvl1pPr>
          </a:lstStyle>
          <a:p>
            <a:pPr>
              <a:defRPr/>
            </a:pPr>
            <a:endParaRPr lang="en-US"/>
          </a:p>
        </p:txBody>
      </p:sp>
      <p:sp>
        <p:nvSpPr>
          <p:cNvPr id="8" name="Rectangle 8"/>
          <p:cNvSpPr>
            <a:spLocks noGrp="1" noChangeArrowheads="1"/>
          </p:cNvSpPr>
          <p:nvPr>
            <p:ph type="ftr" sz="quarter" idx="11"/>
          </p:nvPr>
        </p:nvSpPr>
        <p:spPr/>
        <p:txBody>
          <a:bodyPr/>
          <a:lstStyle>
            <a:lvl1pPr algn="ctr">
              <a:defRPr sz="1400" smtClean="0"/>
            </a:lvl1pPr>
          </a:lstStyle>
          <a:p>
            <a:pPr>
              <a:defRPr/>
            </a:pPr>
            <a:endParaRPr lang="en-US"/>
          </a:p>
        </p:txBody>
      </p:sp>
      <p:sp>
        <p:nvSpPr>
          <p:cNvPr id="10"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5B13708D-4C95-4E99-9FC7-04A9CF3C69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5B13708D-4C95-4E99-9FC7-04A9CF3C695D}"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5B13708D-4C95-4E99-9FC7-04A9CF3C695D}"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5B13708D-4C95-4E99-9FC7-04A9CF3C695D}"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5B13708D-4C95-4E99-9FC7-04A9CF3C695D}"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5B13708D-4C95-4E99-9FC7-04A9CF3C695D}"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5B13708D-4C95-4E99-9FC7-04A9CF3C695D}"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5B13708D-4C95-4E99-9FC7-04A9CF3C695D}"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5B13708D-4C95-4E99-9FC7-04A9CF3C695D}"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5B13708D-4C95-4E99-9FC7-04A9CF3C69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dt" sz="quarter" idx="2"/>
          </p:nvPr>
        </p:nvSpPr>
        <p:spPr bwMode="auto">
          <a:xfrm>
            <a:off x="6858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defRPr sz="1400" smtClean="0"/>
            </a:lvl1pPr>
          </a:lstStyle>
          <a:p>
            <a:pPr>
              <a:defRPr/>
            </a:pPr>
            <a:endParaRPr lang="en-US"/>
          </a:p>
        </p:txBody>
      </p:sp>
      <p:sp>
        <p:nvSpPr>
          <p:cNvPr id="6" name="Rectangle 8"/>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a:defRPr sz="1400" smtClean="0"/>
            </a:lvl1pPr>
          </a:lstStyle>
          <a:p>
            <a:pPr>
              <a:defRPr/>
            </a:pPr>
            <a:endParaRPr lang="en-US"/>
          </a:p>
        </p:txBody>
      </p:sp>
      <p:sp>
        <p:nvSpPr>
          <p:cNvPr id="8"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13708D-4C95-4E99-9FC7-04A9CF3C695D}"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chemeClr val="tx1"/>
              </a:solidFill>
              <a:effectLst/>
              <a:uLnTx/>
              <a:uFillTx/>
              <a:latin typeface="Arial" charset="0"/>
              <a:ea typeface="+mn-ea"/>
              <a:cs typeface="+mn-cs"/>
            </a:endParaRPr>
          </a:p>
        </p:txBody>
      </p:sp>
      <p:sp>
        <p:nvSpPr>
          <p:cNvPr id="12"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2"/>
                </a:solidFill>
              </a:defRPr>
            </a:lvl1pPr>
          </a:lstStyle>
          <a:p>
            <a:fld id="{5B13708D-4C95-4E99-9FC7-04A9CF3C695D}"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86"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1.wmf"/><Relationship Id="rId3" Type="http://schemas.openxmlformats.org/officeDocument/2006/relationships/notesSlide" Target="../notesSlides/notesSlide10.xml"/><Relationship Id="rId7" Type="http://schemas.openxmlformats.org/officeDocument/2006/relationships/image" Target="../media/image28.wmf"/><Relationship Id="rId12"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4.bin"/><Relationship Id="rId11" Type="http://schemas.openxmlformats.org/officeDocument/2006/relationships/image" Target="../media/image30.wmf"/><Relationship Id="rId5" Type="http://schemas.openxmlformats.org/officeDocument/2006/relationships/image" Target="../media/image35.wmf"/><Relationship Id="rId15" Type="http://schemas.openxmlformats.org/officeDocument/2006/relationships/image" Target="../media/image36.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29.wmf"/><Relationship Id="rId14" Type="http://schemas.openxmlformats.org/officeDocument/2006/relationships/oleObject" Target="../embeddings/oleObject2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41.wmf"/><Relationship Id="rId3" Type="http://schemas.openxmlformats.org/officeDocument/2006/relationships/notesSlide" Target="../notesSlides/notesSlide11.xml"/><Relationship Id="rId7" Type="http://schemas.openxmlformats.org/officeDocument/2006/relationships/image" Target="../media/image38.wmf"/><Relationship Id="rId12"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30.bin"/><Relationship Id="rId11" Type="http://schemas.openxmlformats.org/officeDocument/2006/relationships/image" Target="../media/image40.wmf"/><Relationship Id="rId5" Type="http://schemas.openxmlformats.org/officeDocument/2006/relationships/image" Target="../media/image37.wmf"/><Relationship Id="rId15" Type="http://schemas.openxmlformats.org/officeDocument/2006/relationships/image" Target="../media/image42.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39.wmf"/><Relationship Id="rId14" Type="http://schemas.openxmlformats.org/officeDocument/2006/relationships/oleObject" Target="../embeddings/oleObject3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3.wmf"/><Relationship Id="rId4" Type="http://schemas.openxmlformats.org/officeDocument/2006/relationships/oleObject" Target="../embeddings/oleObject35.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13.xml"/><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37.bin"/><Relationship Id="rId11" Type="http://schemas.openxmlformats.org/officeDocument/2006/relationships/image" Target="../media/image47.wmf"/><Relationship Id="rId5" Type="http://schemas.openxmlformats.org/officeDocument/2006/relationships/image" Target="../media/image44.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6.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14.xml"/><Relationship Id="rId7" Type="http://schemas.openxmlformats.org/officeDocument/2006/relationships/image" Target="../media/image49.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41.bin"/><Relationship Id="rId5" Type="http://schemas.openxmlformats.org/officeDocument/2006/relationships/image" Target="../media/image48.wmf"/><Relationship Id="rId4" Type="http://schemas.openxmlformats.org/officeDocument/2006/relationships/oleObject" Target="../embeddings/oleObject40.bin"/><Relationship Id="rId9" Type="http://schemas.openxmlformats.org/officeDocument/2006/relationships/image" Target="../media/image50.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2.wmf"/><Relationship Id="rId18" Type="http://schemas.openxmlformats.org/officeDocument/2006/relationships/oleObject" Target="../embeddings/oleObject51.bin"/><Relationship Id="rId3" Type="http://schemas.openxmlformats.org/officeDocument/2006/relationships/notesSlide" Target="../notesSlides/notesSlide15.xml"/><Relationship Id="rId7" Type="http://schemas.openxmlformats.org/officeDocument/2006/relationships/image" Target="../media/image35.wmf"/><Relationship Id="rId12" Type="http://schemas.openxmlformats.org/officeDocument/2006/relationships/oleObject" Target="../embeddings/oleObject48.bin"/><Relationship Id="rId17" Type="http://schemas.openxmlformats.org/officeDocument/2006/relationships/image" Target="../media/image54.wmf"/><Relationship Id="rId2" Type="http://schemas.openxmlformats.org/officeDocument/2006/relationships/slideLayout" Target="../slideLayouts/slideLayout7.xml"/><Relationship Id="rId16" Type="http://schemas.openxmlformats.org/officeDocument/2006/relationships/oleObject" Target="../embeddings/oleObject50.bin"/><Relationship Id="rId1" Type="http://schemas.openxmlformats.org/officeDocument/2006/relationships/vmlDrawing" Target="../drawings/vmlDrawing10.vml"/><Relationship Id="rId6" Type="http://schemas.openxmlformats.org/officeDocument/2006/relationships/oleObject" Target="../embeddings/oleObject44.bin"/><Relationship Id="rId11" Type="http://schemas.openxmlformats.org/officeDocument/2006/relationships/oleObject" Target="../embeddings/oleObject47.bin"/><Relationship Id="rId5" Type="http://schemas.openxmlformats.org/officeDocument/2006/relationships/image" Target="../media/image50.wmf"/><Relationship Id="rId15" Type="http://schemas.openxmlformats.org/officeDocument/2006/relationships/image" Target="../media/image53.wmf"/><Relationship Id="rId10" Type="http://schemas.openxmlformats.org/officeDocument/2006/relationships/oleObject" Target="../embeddings/oleObject46.bin"/><Relationship Id="rId19" Type="http://schemas.openxmlformats.org/officeDocument/2006/relationships/image" Target="../media/image55.wmf"/><Relationship Id="rId4" Type="http://schemas.openxmlformats.org/officeDocument/2006/relationships/oleObject" Target="../embeddings/oleObject43.bin"/><Relationship Id="rId9" Type="http://schemas.openxmlformats.org/officeDocument/2006/relationships/image" Target="../media/image51.wmf"/><Relationship Id="rId14" Type="http://schemas.openxmlformats.org/officeDocument/2006/relationships/oleObject" Target="../embeddings/oleObject4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7.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53.bin"/><Relationship Id="rId5" Type="http://schemas.openxmlformats.org/officeDocument/2006/relationships/image" Target="../media/image56.wmf"/><Relationship Id="rId4" Type="http://schemas.openxmlformats.org/officeDocument/2006/relationships/oleObject" Target="../embeddings/oleObject52.bin"/></Relationships>
</file>

<file path=ppt/slides/_rels/slide17.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notesSlide" Target="../notesSlides/notesSlide17.xml"/><Relationship Id="rId7"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8.wmf"/><Relationship Id="rId5" Type="http://schemas.openxmlformats.org/officeDocument/2006/relationships/oleObject" Target="../embeddings/oleObject54.bin"/><Relationship Id="rId4" Type="http://schemas.openxmlformats.org/officeDocument/2006/relationships/image" Target="../media/image60.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notesSlide" Target="../notesSlides/notesSlide19.xml"/><Relationship Id="rId7" Type="http://schemas.openxmlformats.org/officeDocument/2006/relationships/image" Target="../media/image62.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57.bin"/><Relationship Id="rId5" Type="http://schemas.openxmlformats.org/officeDocument/2006/relationships/image" Target="../media/image61.wmf"/><Relationship Id="rId4" Type="http://schemas.openxmlformats.org/officeDocument/2006/relationships/oleObject" Target="../embeddings/oleObject56.bin"/><Relationship Id="rId9" Type="http://schemas.openxmlformats.org/officeDocument/2006/relationships/image" Target="../media/image6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notesSlide" Target="../notesSlides/notesSlide20.xml"/><Relationship Id="rId7" Type="http://schemas.openxmlformats.org/officeDocument/2006/relationships/image" Target="../media/image65.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60.bin"/><Relationship Id="rId11" Type="http://schemas.openxmlformats.org/officeDocument/2006/relationships/image" Target="../media/image67.wmf"/><Relationship Id="rId5" Type="http://schemas.openxmlformats.org/officeDocument/2006/relationships/image" Target="../media/image64.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66.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21.xml"/><Relationship Id="rId7" Type="http://schemas.openxmlformats.org/officeDocument/2006/relationships/image" Target="../media/image69.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64.bin"/><Relationship Id="rId5" Type="http://schemas.openxmlformats.org/officeDocument/2006/relationships/image" Target="../media/image68.wmf"/><Relationship Id="rId4" Type="http://schemas.openxmlformats.org/officeDocument/2006/relationships/oleObject" Target="../embeddings/oleObject63.bin"/><Relationship Id="rId9" Type="http://schemas.openxmlformats.org/officeDocument/2006/relationships/image" Target="../media/image70.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75.wmf"/><Relationship Id="rId3" Type="http://schemas.openxmlformats.org/officeDocument/2006/relationships/notesSlide" Target="../notesSlides/notesSlide22.xml"/><Relationship Id="rId7" Type="http://schemas.openxmlformats.org/officeDocument/2006/relationships/image" Target="../media/image72.wmf"/><Relationship Id="rId12"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67.bin"/><Relationship Id="rId11" Type="http://schemas.openxmlformats.org/officeDocument/2006/relationships/image" Target="../media/image74.wmf"/><Relationship Id="rId5" Type="http://schemas.openxmlformats.org/officeDocument/2006/relationships/image" Target="../media/image71.wmf"/><Relationship Id="rId10" Type="http://schemas.openxmlformats.org/officeDocument/2006/relationships/oleObject" Target="../embeddings/oleObject69.bin"/><Relationship Id="rId4" Type="http://schemas.openxmlformats.org/officeDocument/2006/relationships/oleObject" Target="../embeddings/oleObject66.bin"/><Relationship Id="rId9" Type="http://schemas.openxmlformats.org/officeDocument/2006/relationships/image" Target="../media/image73.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80.wmf"/><Relationship Id="rId3" Type="http://schemas.openxmlformats.org/officeDocument/2006/relationships/notesSlide" Target="../notesSlides/notesSlide23.xml"/><Relationship Id="rId7" Type="http://schemas.openxmlformats.org/officeDocument/2006/relationships/image" Target="../media/image77.wmf"/><Relationship Id="rId12" Type="http://schemas.openxmlformats.org/officeDocument/2006/relationships/oleObject" Target="../embeddings/oleObject75.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72.bin"/><Relationship Id="rId11" Type="http://schemas.openxmlformats.org/officeDocument/2006/relationships/image" Target="../media/image79.wmf"/><Relationship Id="rId5" Type="http://schemas.openxmlformats.org/officeDocument/2006/relationships/image" Target="../media/image76.wmf"/><Relationship Id="rId10" Type="http://schemas.openxmlformats.org/officeDocument/2006/relationships/oleObject" Target="../embeddings/oleObject74.bin"/><Relationship Id="rId4" Type="http://schemas.openxmlformats.org/officeDocument/2006/relationships/oleObject" Target="../embeddings/oleObject71.bin"/><Relationship Id="rId9" Type="http://schemas.openxmlformats.org/officeDocument/2006/relationships/image" Target="../media/image78.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notesSlide" Target="../notesSlides/notesSlide24.xml"/><Relationship Id="rId7" Type="http://schemas.openxmlformats.org/officeDocument/2006/relationships/image" Target="../media/image81.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77.bin"/><Relationship Id="rId5" Type="http://schemas.openxmlformats.org/officeDocument/2006/relationships/image" Target="../media/image56.wmf"/><Relationship Id="rId4" Type="http://schemas.openxmlformats.org/officeDocument/2006/relationships/oleObject" Target="../embeddings/oleObject76.bin"/><Relationship Id="rId9" Type="http://schemas.openxmlformats.org/officeDocument/2006/relationships/image" Target="../media/image82.w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image" Target="../media/image1.emf"/><Relationship Id="rId5" Type="http://schemas.openxmlformats.org/officeDocument/2006/relationships/oleObject" Target="../embeddings/oleObject1.bin"/><Relationship Id="rId10" Type="http://schemas.openxmlformats.org/officeDocument/2006/relationships/image" Target="../media/image8.wmf"/><Relationship Id="rId4" Type="http://schemas.openxmlformats.org/officeDocument/2006/relationships/image" Target="../media/image9.emf"/><Relationship Id="rId9"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7.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2.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9.wmf"/><Relationship Id="rId18" Type="http://schemas.openxmlformats.org/officeDocument/2006/relationships/oleObject" Target="../embeddings/oleObject13.bin"/><Relationship Id="rId26" Type="http://schemas.openxmlformats.org/officeDocument/2006/relationships/image" Target="../media/image25.wmf"/><Relationship Id="rId3" Type="http://schemas.openxmlformats.org/officeDocument/2006/relationships/notesSlide" Target="../notesSlides/notesSlide8.xml"/><Relationship Id="rId21" Type="http://schemas.openxmlformats.org/officeDocument/2006/relationships/image" Target="../media/image23.wmf"/><Relationship Id="rId7" Type="http://schemas.openxmlformats.org/officeDocument/2006/relationships/image" Target="../media/image16.wmf"/><Relationship Id="rId12" Type="http://schemas.openxmlformats.org/officeDocument/2006/relationships/oleObject" Target="../embeddings/oleObject10.bin"/><Relationship Id="rId17" Type="http://schemas.openxmlformats.org/officeDocument/2006/relationships/image" Target="../media/image21.wmf"/><Relationship Id="rId25" Type="http://schemas.openxmlformats.org/officeDocument/2006/relationships/oleObject" Target="../embeddings/oleObject16.bin"/><Relationship Id="rId2" Type="http://schemas.openxmlformats.org/officeDocument/2006/relationships/slideLayout" Target="../slideLayouts/slideLayout7.xml"/><Relationship Id="rId16" Type="http://schemas.openxmlformats.org/officeDocument/2006/relationships/oleObject" Target="../embeddings/oleObject12.bin"/><Relationship Id="rId20" Type="http://schemas.openxmlformats.org/officeDocument/2006/relationships/oleObject" Target="../embeddings/oleObject14.bin"/><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8.wmf"/><Relationship Id="rId24" Type="http://schemas.openxmlformats.org/officeDocument/2006/relationships/image" Target="../media/image24.wmf"/><Relationship Id="rId5" Type="http://schemas.openxmlformats.org/officeDocument/2006/relationships/image" Target="../media/image15.wmf"/><Relationship Id="rId15" Type="http://schemas.openxmlformats.org/officeDocument/2006/relationships/image" Target="../media/image20.wmf"/><Relationship Id="rId23" Type="http://schemas.openxmlformats.org/officeDocument/2006/relationships/oleObject" Target="../embeddings/oleObject15.bin"/><Relationship Id="rId10" Type="http://schemas.openxmlformats.org/officeDocument/2006/relationships/oleObject" Target="../embeddings/oleObject9.bin"/><Relationship Id="rId19" Type="http://schemas.openxmlformats.org/officeDocument/2006/relationships/image" Target="../media/image22.wmf"/><Relationship Id="rId4" Type="http://schemas.openxmlformats.org/officeDocument/2006/relationships/oleObject" Target="../embeddings/oleObject6.bin"/><Relationship Id="rId9" Type="http://schemas.openxmlformats.org/officeDocument/2006/relationships/image" Target="../media/image17.wmf"/><Relationship Id="rId14" Type="http://schemas.openxmlformats.org/officeDocument/2006/relationships/oleObject" Target="../embeddings/oleObject11.bin"/><Relationship Id="rId22" Type="http://schemas.openxmlformats.org/officeDocument/2006/relationships/image" Target="../media/image26.emf"/></Relationships>
</file>

<file path=ppt/slides/_rels/slide9.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oleObject" Target="../embeddings/oleObject20.bin"/><Relationship Id="rId18" Type="http://schemas.openxmlformats.org/officeDocument/2006/relationships/image" Target="../media/image32.wmf"/><Relationship Id="rId3" Type="http://schemas.openxmlformats.org/officeDocument/2006/relationships/notesSlide" Target="../notesSlides/notesSlide9.xml"/><Relationship Id="rId7" Type="http://schemas.openxmlformats.org/officeDocument/2006/relationships/image" Target="../media/image33.emf"/><Relationship Id="rId12" Type="http://schemas.openxmlformats.org/officeDocument/2006/relationships/image" Target="../media/image29.wmf"/><Relationship Id="rId17" Type="http://schemas.openxmlformats.org/officeDocument/2006/relationships/oleObject" Target="../embeddings/oleObject22.bin"/><Relationship Id="rId2" Type="http://schemas.openxmlformats.org/officeDocument/2006/relationships/slideLayout" Target="../slideLayouts/slideLayout7.xml"/><Relationship Id="rId16" Type="http://schemas.openxmlformats.org/officeDocument/2006/relationships/image" Target="../media/image31.wmf"/><Relationship Id="rId1" Type="http://schemas.openxmlformats.org/officeDocument/2006/relationships/vmlDrawing" Target="../drawings/vmlDrawing4.vml"/><Relationship Id="rId6" Type="http://schemas.openxmlformats.org/officeDocument/2006/relationships/image" Target="../media/image27.wmf"/><Relationship Id="rId11" Type="http://schemas.openxmlformats.org/officeDocument/2006/relationships/oleObject" Target="../embeddings/oleObject19.bin"/><Relationship Id="rId5" Type="http://schemas.openxmlformats.org/officeDocument/2006/relationships/oleObject" Target="../embeddings/oleObject17.bin"/><Relationship Id="rId15" Type="http://schemas.openxmlformats.org/officeDocument/2006/relationships/oleObject" Target="../embeddings/oleObject21.bin"/><Relationship Id="rId10" Type="http://schemas.openxmlformats.org/officeDocument/2006/relationships/image" Target="../media/image28.wmf"/><Relationship Id="rId4" Type="http://schemas.openxmlformats.org/officeDocument/2006/relationships/image" Target="../media/image5.emf"/><Relationship Id="rId9" Type="http://schemas.openxmlformats.org/officeDocument/2006/relationships/oleObject" Target="../embeddings/oleObject18.bin"/><Relationship Id="rId14"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6" name="Rectangle 16"/>
          <p:cNvSpPr>
            <a:spLocks noChangeArrowheads="1"/>
          </p:cNvSpPr>
          <p:nvPr/>
        </p:nvSpPr>
        <p:spPr bwMode="auto">
          <a:xfrm>
            <a:off x="290964" y="2476960"/>
            <a:ext cx="8518525" cy="1779357"/>
          </a:xfrm>
          <a:prstGeom prst="rect">
            <a:avLst/>
          </a:prstGeom>
          <a:noFill/>
          <a:ln w="9525">
            <a:noFill/>
            <a:miter lim="800000"/>
            <a:headEnd/>
            <a:tailEnd/>
          </a:ln>
          <a:effectLst/>
        </p:spPr>
        <p:txBody>
          <a:bodyPr anchor="ctr"/>
          <a:lstStyle/>
          <a:p>
            <a:pPr algn="ctr"/>
            <a:r>
              <a:rPr lang="en-US" sz="4000" b="1" dirty="0">
                <a:solidFill>
                  <a:srgbClr val="FF9900"/>
                </a:solidFill>
                <a:effectLst>
                  <a:outerShdw blurRad="38100" dist="38100" dir="2700000" algn="tl">
                    <a:srgbClr val="C0C0C0"/>
                  </a:outerShdw>
                </a:effectLst>
              </a:rPr>
              <a:t>Notes 19</a:t>
            </a:r>
          </a:p>
          <a:p>
            <a:pPr algn="ctr"/>
            <a:r>
              <a:rPr lang="en-US" sz="1200" b="1" dirty="0">
                <a:solidFill>
                  <a:srgbClr val="FF9900"/>
                </a:solidFill>
                <a:effectLst>
                  <a:outerShdw blurRad="38100" dist="38100" dir="2700000" algn="tl">
                    <a:srgbClr val="C0C0C0"/>
                  </a:outerShdw>
                </a:effectLst>
              </a:rPr>
              <a:t>         </a:t>
            </a:r>
            <a:r>
              <a:rPr lang="en-US" sz="4000" b="1" dirty="0">
                <a:solidFill>
                  <a:srgbClr val="FF9900"/>
                </a:solidFill>
                <a:effectLst>
                  <a:outerShdw blurRad="38100" dist="38100" dir="2700000" algn="tl">
                    <a:srgbClr val="C0C0C0"/>
                  </a:outerShdw>
                </a:effectLst>
              </a:rPr>
              <a:t/>
            </a:r>
            <a:br>
              <a:rPr lang="en-US" sz="4000" b="1" dirty="0">
                <a:solidFill>
                  <a:srgbClr val="FF9900"/>
                </a:solidFill>
                <a:effectLst>
                  <a:outerShdw blurRad="38100" dist="38100" dir="2700000" algn="tl">
                    <a:srgbClr val="C0C0C0"/>
                  </a:outerShdw>
                </a:effectLst>
              </a:rPr>
            </a:br>
            <a:r>
              <a:rPr lang="en-US" sz="4000" b="1" dirty="0">
                <a:solidFill>
                  <a:srgbClr val="FF9900"/>
                </a:solidFill>
                <a:effectLst>
                  <a:outerShdw blurRad="38100" dist="38100" dir="2700000" algn="tl">
                    <a:srgbClr val="C0C0C0"/>
                  </a:outerShdw>
                </a:effectLst>
              </a:rPr>
              <a:t>Waveguiding Structures</a:t>
            </a:r>
            <a:endParaRPr lang="en-US" sz="2800" b="1" dirty="0">
              <a:solidFill>
                <a:srgbClr val="FF9900"/>
              </a:solidFill>
              <a:effectLst>
                <a:outerShdw blurRad="38100" dist="38100" dir="2700000" algn="tl">
                  <a:srgbClr val="C0C0C0"/>
                </a:outerShdw>
              </a:effectLst>
            </a:endParaRPr>
          </a:p>
        </p:txBody>
      </p:sp>
      <p:sp>
        <p:nvSpPr>
          <p:cNvPr id="6" name="Slide Number Placeholder 5"/>
          <p:cNvSpPr>
            <a:spLocks noGrp="1"/>
          </p:cNvSpPr>
          <p:nvPr>
            <p:ph type="sldNum" sz="quarter" idx="4"/>
          </p:nvPr>
        </p:nvSpPr>
        <p:spPr/>
        <p:txBody>
          <a:bodyPr/>
          <a:lstStyle/>
          <a:p>
            <a:fld id="{5B13708D-4C95-4E99-9FC7-04A9CF3C695D}" type="slidenum">
              <a:rPr lang="en-US" smtClean="0"/>
              <a:pPr/>
              <a:t>1</a:t>
            </a:fld>
            <a:endParaRPr lang="en-US"/>
          </a:p>
        </p:txBody>
      </p:sp>
      <p:sp>
        <p:nvSpPr>
          <p:cNvPr id="12" name="Text Box 11"/>
          <p:cNvSpPr txBox="1">
            <a:spLocks noChangeArrowheads="1"/>
          </p:cNvSpPr>
          <p:nvPr/>
        </p:nvSpPr>
        <p:spPr bwMode="auto">
          <a:xfrm>
            <a:off x="892053" y="171470"/>
            <a:ext cx="7413294" cy="2339102"/>
          </a:xfrm>
          <a:prstGeom prst="rect">
            <a:avLst/>
          </a:prstGeom>
          <a:noFill/>
          <a:ln w="9525">
            <a:noFill/>
            <a:miter lim="800000"/>
            <a:headEnd/>
            <a:tailEnd/>
          </a:ln>
          <a:effectLst/>
        </p:spPr>
        <p:txBody>
          <a:bodyPr wrap="square">
            <a:spAutoFit/>
          </a:bodyPr>
          <a:lstStyle/>
          <a:p>
            <a:pPr algn="ctr">
              <a:lnSpc>
                <a:spcPct val="80000"/>
              </a:lnSpc>
              <a:spcBef>
                <a:spcPts val="0"/>
              </a:spcBef>
              <a:spcAft>
                <a:spcPts val="1200"/>
              </a:spcAft>
            </a:pPr>
            <a:r>
              <a:rPr lang="en-US" sz="3600" b="1" dirty="0">
                <a:solidFill>
                  <a:srgbClr val="0000FF"/>
                </a:solidFill>
              </a:rPr>
              <a:t>ECE 3317</a:t>
            </a:r>
          </a:p>
          <a:p>
            <a:pPr algn="ctr">
              <a:lnSpc>
                <a:spcPct val="80000"/>
              </a:lnSpc>
              <a:spcBef>
                <a:spcPts val="0"/>
              </a:spcBef>
              <a:spcAft>
                <a:spcPts val="3600"/>
              </a:spcAft>
            </a:pPr>
            <a:r>
              <a:rPr lang="en-US" sz="3600" b="1" dirty="0">
                <a:solidFill>
                  <a:srgbClr val="0000FF"/>
                </a:solidFill>
              </a:rPr>
              <a:t>Applied Electromagnetic Waves</a:t>
            </a:r>
          </a:p>
          <a:p>
            <a:pPr algn="ctr">
              <a:lnSpc>
                <a:spcPct val="80000"/>
              </a:lnSpc>
              <a:spcBef>
                <a:spcPts val="0"/>
              </a:spcBef>
              <a:spcAft>
                <a:spcPts val="1200"/>
              </a:spcAft>
            </a:pPr>
            <a:r>
              <a:rPr lang="en-US" sz="2400" dirty="0"/>
              <a:t>Prof. David R. Jackson</a:t>
            </a:r>
          </a:p>
          <a:p>
            <a:pPr algn="ctr">
              <a:lnSpc>
                <a:spcPct val="80000"/>
              </a:lnSpc>
              <a:spcBef>
                <a:spcPts val="0"/>
              </a:spcBef>
              <a:spcAft>
                <a:spcPts val="1200"/>
              </a:spcAft>
            </a:pPr>
            <a:r>
              <a:rPr lang="en-US" sz="2400" dirty="0"/>
              <a:t>Fall 2023</a:t>
            </a:r>
          </a:p>
        </p:txBody>
      </p:sp>
      <p:pic>
        <p:nvPicPr>
          <p:cNvPr id="2" name="Picture 1"/>
          <p:cNvPicPr>
            <a:picLocks noChangeAspect="1"/>
          </p:cNvPicPr>
          <p:nvPr/>
        </p:nvPicPr>
        <p:blipFill>
          <a:blip r:embed="rId3" cstate="print"/>
          <a:stretch>
            <a:fillRect/>
          </a:stretch>
        </p:blipFill>
        <p:spPr>
          <a:xfrm>
            <a:off x="703868" y="4631684"/>
            <a:ext cx="2139696" cy="1604772"/>
          </a:xfrm>
          <a:prstGeom prst="rect">
            <a:avLst/>
          </a:prstGeom>
        </p:spPr>
      </p:pic>
      <p:pic>
        <p:nvPicPr>
          <p:cNvPr id="3" name="Picture 2"/>
          <p:cNvPicPr>
            <a:picLocks noChangeAspect="1"/>
          </p:cNvPicPr>
          <p:nvPr/>
        </p:nvPicPr>
        <p:blipFill>
          <a:blip r:embed="rId4" cstate="print"/>
          <a:stretch>
            <a:fillRect/>
          </a:stretch>
        </p:blipFill>
        <p:spPr>
          <a:xfrm>
            <a:off x="3578195" y="4395143"/>
            <a:ext cx="1833372" cy="2298192"/>
          </a:xfrm>
          <a:prstGeom prst="rect">
            <a:avLst/>
          </a:prstGeom>
        </p:spPr>
      </p:pic>
      <p:pic>
        <p:nvPicPr>
          <p:cNvPr id="4" name="Picture 3"/>
          <p:cNvPicPr>
            <a:picLocks noChangeAspect="1"/>
          </p:cNvPicPr>
          <p:nvPr/>
        </p:nvPicPr>
        <p:blipFill>
          <a:blip r:embed="rId5" cstate="print"/>
          <a:stretch>
            <a:fillRect/>
          </a:stretch>
        </p:blipFill>
        <p:spPr>
          <a:xfrm>
            <a:off x="6041200" y="4271423"/>
            <a:ext cx="2503932" cy="1950720"/>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2503715" y="87088"/>
            <a:ext cx="3897086"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Waveguide (cont.)</a:t>
            </a:r>
          </a:p>
        </p:txBody>
      </p:sp>
      <p:sp>
        <p:nvSpPr>
          <p:cNvPr id="9" name="Slide Number Placeholder 8"/>
          <p:cNvSpPr>
            <a:spLocks noGrp="1"/>
          </p:cNvSpPr>
          <p:nvPr>
            <p:ph type="sldNum" sz="quarter" idx="4"/>
          </p:nvPr>
        </p:nvSpPr>
        <p:spPr/>
        <p:txBody>
          <a:bodyPr/>
          <a:lstStyle/>
          <a:p>
            <a:fld id="{5B13708D-4C95-4E99-9FC7-04A9CF3C695D}" type="slidenum">
              <a:rPr lang="en-US" smtClean="0"/>
              <a:pPr/>
              <a:t>10</a:t>
            </a:fld>
            <a:endParaRPr lang="en-US"/>
          </a:p>
        </p:txBody>
      </p:sp>
      <p:grpSp>
        <p:nvGrpSpPr>
          <p:cNvPr id="3" name="Group 2"/>
          <p:cNvGrpSpPr/>
          <p:nvPr/>
        </p:nvGrpSpPr>
        <p:grpSpPr>
          <a:xfrm>
            <a:off x="1174297" y="3886031"/>
            <a:ext cx="2471271" cy="2702833"/>
            <a:chOff x="1174297" y="3886031"/>
            <a:chExt cx="2471271" cy="2702833"/>
          </a:xfrm>
        </p:grpSpPr>
        <p:sp>
          <p:nvSpPr>
            <p:cNvPr id="22" name="Oval 20"/>
            <p:cNvSpPr>
              <a:spLocks noChangeArrowheads="1"/>
            </p:cNvSpPr>
            <p:nvPr/>
          </p:nvSpPr>
          <p:spPr bwMode="auto">
            <a:xfrm>
              <a:off x="1174297" y="3886031"/>
              <a:ext cx="2074863" cy="2073275"/>
            </a:xfrm>
            <a:prstGeom prst="ellipse">
              <a:avLst/>
            </a:prstGeom>
            <a:solidFill>
              <a:srgbClr val="FF9933"/>
            </a:solidFill>
            <a:ln w="12700" algn="ctr">
              <a:solidFill>
                <a:srgbClr val="000000"/>
              </a:solidFill>
              <a:round/>
              <a:headEnd type="none" w="sm" len="sm"/>
              <a:tailEnd type="none" w="sm" len="sm"/>
            </a:ln>
          </p:spPr>
          <p:txBody>
            <a:bodyPr wrap="none"/>
            <a:lstStyle/>
            <a:p>
              <a:endParaRPr lang="en-US"/>
            </a:p>
          </p:txBody>
        </p:sp>
        <p:sp>
          <p:nvSpPr>
            <p:cNvPr id="23" name="Oval 22"/>
            <p:cNvSpPr>
              <a:spLocks noChangeArrowheads="1"/>
            </p:cNvSpPr>
            <p:nvPr/>
          </p:nvSpPr>
          <p:spPr bwMode="auto">
            <a:xfrm>
              <a:off x="1437822" y="4165431"/>
              <a:ext cx="1546225" cy="1544638"/>
            </a:xfrm>
            <a:prstGeom prst="ellipse">
              <a:avLst/>
            </a:prstGeom>
            <a:solidFill>
              <a:srgbClr val="D9D9D9"/>
            </a:solidFill>
            <a:ln w="12700" algn="ctr">
              <a:solidFill>
                <a:srgbClr val="000000"/>
              </a:solidFill>
              <a:round/>
              <a:headEnd type="none" w="sm" len="sm"/>
              <a:tailEnd type="none" w="sm" len="sm"/>
            </a:ln>
          </p:spPr>
          <p:txBody>
            <a:bodyPr wrap="none"/>
            <a:lstStyle/>
            <a:p>
              <a:pPr>
                <a:defRPr/>
              </a:pPr>
              <a:endParaRPr lang="en-US"/>
            </a:p>
          </p:txBody>
        </p:sp>
        <p:sp>
          <p:nvSpPr>
            <p:cNvPr id="24" name="Oval 22"/>
            <p:cNvSpPr>
              <a:spLocks noChangeArrowheads="1"/>
            </p:cNvSpPr>
            <p:nvPr/>
          </p:nvSpPr>
          <p:spPr bwMode="auto">
            <a:xfrm>
              <a:off x="2091418" y="4778768"/>
              <a:ext cx="262617" cy="274076"/>
            </a:xfrm>
            <a:prstGeom prst="ellipse">
              <a:avLst/>
            </a:prstGeom>
            <a:solidFill>
              <a:srgbClr val="FF9900"/>
            </a:solidFill>
            <a:ln w="12700" algn="ctr">
              <a:solidFill>
                <a:srgbClr val="000000"/>
              </a:solidFill>
              <a:round/>
              <a:headEnd type="none" w="sm" len="sm"/>
              <a:tailEnd type="none" w="sm" len="sm"/>
            </a:ln>
          </p:spPr>
          <p:txBody>
            <a:bodyPr wrap="none"/>
            <a:lstStyle/>
            <a:p>
              <a:endParaRPr lang="en-US"/>
            </a:p>
          </p:txBody>
        </p:sp>
        <p:cxnSp>
          <p:nvCxnSpPr>
            <p:cNvPr id="26" name="Straight Arrow Connector 26"/>
            <p:cNvCxnSpPr>
              <a:cxnSpLocks noChangeShapeType="1"/>
            </p:cNvCxnSpPr>
            <p:nvPr/>
          </p:nvCxnSpPr>
          <p:spPr bwMode="auto">
            <a:xfrm>
              <a:off x="2230212" y="5179164"/>
              <a:ext cx="0" cy="465136"/>
            </a:xfrm>
            <a:prstGeom prst="straightConnector1">
              <a:avLst/>
            </a:prstGeom>
            <a:noFill/>
            <a:ln w="38100" algn="ctr">
              <a:solidFill>
                <a:srgbClr val="FF0000"/>
              </a:solidFill>
              <a:round/>
              <a:headEnd/>
              <a:tailEnd type="triangle" w="med" len="med"/>
            </a:ln>
          </p:spPr>
        </p:cxnSp>
        <p:cxnSp>
          <p:nvCxnSpPr>
            <p:cNvPr id="27" name="Straight Arrow Connector 27"/>
            <p:cNvCxnSpPr>
              <a:cxnSpLocks noChangeShapeType="1"/>
            </p:cNvCxnSpPr>
            <p:nvPr/>
          </p:nvCxnSpPr>
          <p:spPr bwMode="auto">
            <a:xfrm>
              <a:off x="2470831" y="4928791"/>
              <a:ext cx="447675" cy="7938"/>
            </a:xfrm>
            <a:prstGeom prst="straightConnector1">
              <a:avLst/>
            </a:prstGeom>
            <a:noFill/>
            <a:ln w="38100" algn="ctr">
              <a:solidFill>
                <a:srgbClr val="FF0000"/>
              </a:solidFill>
              <a:round/>
              <a:headEnd/>
              <a:tailEnd type="triangle" w="med" len="med"/>
            </a:ln>
          </p:spPr>
        </p:cxnSp>
        <p:cxnSp>
          <p:nvCxnSpPr>
            <p:cNvPr id="28" name="Straight Arrow Connector 28"/>
            <p:cNvCxnSpPr>
              <a:cxnSpLocks noChangeShapeType="1"/>
            </p:cNvCxnSpPr>
            <p:nvPr/>
          </p:nvCxnSpPr>
          <p:spPr bwMode="auto">
            <a:xfrm rot="10800000" flipV="1">
              <a:off x="1492251" y="4914958"/>
              <a:ext cx="481013" cy="0"/>
            </a:xfrm>
            <a:prstGeom prst="straightConnector1">
              <a:avLst/>
            </a:prstGeom>
            <a:noFill/>
            <a:ln w="38100" algn="ctr">
              <a:solidFill>
                <a:srgbClr val="FF0000"/>
              </a:solidFill>
              <a:round/>
              <a:headEnd/>
              <a:tailEnd type="triangle" w="med" len="med"/>
            </a:ln>
          </p:spPr>
        </p:cxnSp>
        <p:cxnSp>
          <p:nvCxnSpPr>
            <p:cNvPr id="29" name="Straight Arrow Connector 32"/>
            <p:cNvCxnSpPr>
              <a:cxnSpLocks noChangeShapeType="1"/>
            </p:cNvCxnSpPr>
            <p:nvPr/>
          </p:nvCxnSpPr>
          <p:spPr bwMode="auto">
            <a:xfrm rot="5400000" flipH="1" flipV="1">
              <a:off x="2422299" y="4425100"/>
              <a:ext cx="327025" cy="322263"/>
            </a:xfrm>
            <a:prstGeom prst="straightConnector1">
              <a:avLst/>
            </a:prstGeom>
            <a:noFill/>
            <a:ln w="38100" algn="ctr">
              <a:solidFill>
                <a:srgbClr val="FF0000"/>
              </a:solidFill>
              <a:round/>
              <a:headEnd/>
              <a:tailEnd type="triangle" w="med" len="med"/>
            </a:ln>
          </p:spPr>
        </p:cxnSp>
        <p:cxnSp>
          <p:nvCxnSpPr>
            <p:cNvPr id="30" name="Straight Arrow Connector 34"/>
            <p:cNvCxnSpPr>
              <a:cxnSpLocks noChangeShapeType="1"/>
            </p:cNvCxnSpPr>
            <p:nvPr/>
          </p:nvCxnSpPr>
          <p:spPr bwMode="auto">
            <a:xfrm rot="16200000" flipH="1">
              <a:off x="2408011" y="5114756"/>
              <a:ext cx="327025" cy="320675"/>
            </a:xfrm>
            <a:prstGeom prst="straightConnector1">
              <a:avLst/>
            </a:prstGeom>
            <a:noFill/>
            <a:ln w="38100" algn="ctr">
              <a:solidFill>
                <a:srgbClr val="FF0000"/>
              </a:solidFill>
              <a:round/>
              <a:headEnd/>
              <a:tailEnd type="triangle" w="med" len="med"/>
            </a:ln>
          </p:spPr>
        </p:cxnSp>
        <p:cxnSp>
          <p:nvCxnSpPr>
            <p:cNvPr id="31" name="Straight Arrow Connector 35"/>
            <p:cNvCxnSpPr>
              <a:cxnSpLocks noChangeShapeType="1"/>
            </p:cNvCxnSpPr>
            <p:nvPr/>
          </p:nvCxnSpPr>
          <p:spPr bwMode="auto">
            <a:xfrm rot="5400000">
              <a:off x="1668010" y="5144918"/>
              <a:ext cx="327025" cy="320675"/>
            </a:xfrm>
            <a:prstGeom prst="straightConnector1">
              <a:avLst/>
            </a:prstGeom>
            <a:noFill/>
            <a:ln w="38100" algn="ctr">
              <a:solidFill>
                <a:srgbClr val="FF0000"/>
              </a:solidFill>
              <a:round/>
              <a:headEnd/>
              <a:tailEnd type="triangle" w="med" len="med"/>
            </a:ln>
          </p:spPr>
        </p:cxnSp>
        <p:cxnSp>
          <p:nvCxnSpPr>
            <p:cNvPr id="32" name="Straight Arrow Connector 36"/>
            <p:cNvCxnSpPr>
              <a:cxnSpLocks noChangeShapeType="1"/>
            </p:cNvCxnSpPr>
            <p:nvPr/>
          </p:nvCxnSpPr>
          <p:spPr bwMode="auto">
            <a:xfrm rot="16200000" flipV="1">
              <a:off x="1708832" y="4392217"/>
              <a:ext cx="327025" cy="322263"/>
            </a:xfrm>
            <a:prstGeom prst="straightConnector1">
              <a:avLst/>
            </a:prstGeom>
            <a:noFill/>
            <a:ln w="38100" algn="ctr">
              <a:solidFill>
                <a:srgbClr val="FF0000"/>
              </a:solidFill>
              <a:round/>
              <a:headEnd/>
              <a:tailEnd type="triangle" w="med" len="med"/>
            </a:ln>
          </p:spPr>
        </p:cxnSp>
        <p:sp>
          <p:nvSpPr>
            <p:cNvPr id="83" name="TextBox 118"/>
            <p:cNvSpPr txBox="1">
              <a:spLocks noChangeArrowheads="1"/>
            </p:cNvSpPr>
            <p:nvPr/>
          </p:nvSpPr>
          <p:spPr bwMode="auto">
            <a:xfrm>
              <a:off x="1900013" y="6218976"/>
              <a:ext cx="723900" cy="369888"/>
            </a:xfrm>
            <a:prstGeom prst="rect">
              <a:avLst/>
            </a:prstGeom>
            <a:noFill/>
            <a:ln w="9525">
              <a:noFill/>
              <a:miter lim="800000"/>
              <a:headEnd/>
              <a:tailEnd/>
            </a:ln>
          </p:spPr>
          <p:txBody>
            <a:bodyPr wrap="none">
              <a:spAutoFit/>
            </a:bodyPr>
            <a:lstStyle/>
            <a:p>
              <a:pPr algn="ctr"/>
              <a:r>
                <a:rPr lang="en-US" dirty="0">
                  <a:solidFill>
                    <a:srgbClr val="0000FF"/>
                  </a:solidFill>
                </a:rPr>
                <a:t>Coax</a:t>
              </a:r>
            </a:p>
          </p:txBody>
        </p:sp>
        <p:graphicFrame>
          <p:nvGraphicFramePr>
            <p:cNvPr id="84" name="Object 2"/>
            <p:cNvGraphicFramePr>
              <a:graphicFrameLocks noChangeAspect="1"/>
            </p:cNvGraphicFramePr>
            <p:nvPr>
              <p:extLst>
                <p:ext uri="{D42A27DB-BD31-4B8C-83A1-F6EECF244321}">
                  <p14:modId xmlns:p14="http://schemas.microsoft.com/office/powerpoint/2010/main" val="1270903574"/>
                </p:ext>
              </p:extLst>
            </p:nvPr>
          </p:nvGraphicFramePr>
          <p:xfrm>
            <a:off x="3303564" y="4448838"/>
            <a:ext cx="342004" cy="427505"/>
          </p:xfrm>
          <a:graphic>
            <a:graphicData uri="http://schemas.openxmlformats.org/presentationml/2006/ole">
              <mc:AlternateContent xmlns:mc="http://schemas.openxmlformats.org/markup-compatibility/2006">
                <mc:Choice xmlns:v="urn:schemas-microsoft-com:vml" Requires="v">
                  <p:oleObj spid="_x0000_s5134" name="Equation" r:id="rId4" imgW="152334" imgH="190417" progId="Equation.DSMT4">
                    <p:embed/>
                  </p:oleObj>
                </mc:Choice>
                <mc:Fallback>
                  <p:oleObj name="Equation" r:id="rId4" imgW="152334" imgH="190417"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3564" y="4448838"/>
                          <a:ext cx="342004" cy="427505"/>
                        </a:xfrm>
                        <a:prstGeom prst="rect">
                          <a:avLst/>
                        </a:prstGeom>
                        <a:noFill/>
                        <a:ln>
                          <a:noFill/>
                        </a:ln>
                        <a:effectLst/>
                      </p:spPr>
                    </p:pic>
                  </p:oleObj>
                </mc:Fallback>
              </mc:AlternateContent>
            </a:graphicData>
          </a:graphic>
        </p:graphicFrame>
        <p:cxnSp>
          <p:nvCxnSpPr>
            <p:cNvPr id="90" name="Straight Arrow Connector 26"/>
            <p:cNvCxnSpPr>
              <a:cxnSpLocks noChangeShapeType="1"/>
            </p:cNvCxnSpPr>
            <p:nvPr/>
          </p:nvCxnSpPr>
          <p:spPr bwMode="auto">
            <a:xfrm flipV="1">
              <a:off x="2241098" y="4210335"/>
              <a:ext cx="0" cy="465136"/>
            </a:xfrm>
            <a:prstGeom prst="straightConnector1">
              <a:avLst/>
            </a:prstGeom>
            <a:noFill/>
            <a:ln w="38100" algn="ctr">
              <a:solidFill>
                <a:srgbClr val="FF0000"/>
              </a:solidFill>
              <a:round/>
              <a:headEnd/>
              <a:tailEnd type="triangle" w="med" len="med"/>
            </a:ln>
          </p:spPr>
        </p:cxnSp>
      </p:grpSp>
      <p:sp>
        <p:nvSpPr>
          <p:cNvPr id="112" name="TextBox 118"/>
          <p:cNvSpPr txBox="1">
            <a:spLocks noChangeArrowheads="1"/>
          </p:cNvSpPr>
          <p:nvPr/>
        </p:nvSpPr>
        <p:spPr bwMode="auto">
          <a:xfrm>
            <a:off x="5666469" y="6164547"/>
            <a:ext cx="1330236" cy="369332"/>
          </a:xfrm>
          <a:prstGeom prst="rect">
            <a:avLst/>
          </a:prstGeom>
          <a:noFill/>
          <a:ln w="9525">
            <a:noFill/>
            <a:miter lim="800000"/>
            <a:headEnd/>
            <a:tailEnd/>
          </a:ln>
        </p:spPr>
        <p:txBody>
          <a:bodyPr wrap="none">
            <a:spAutoFit/>
          </a:bodyPr>
          <a:lstStyle/>
          <a:p>
            <a:pPr algn="ctr"/>
            <a:r>
              <a:rPr lang="en-US" dirty="0">
                <a:solidFill>
                  <a:srgbClr val="0000FF"/>
                </a:solidFill>
              </a:rPr>
              <a:t>Waveguide</a:t>
            </a:r>
          </a:p>
        </p:txBody>
      </p:sp>
      <p:sp>
        <p:nvSpPr>
          <p:cNvPr id="113" name="TextBox 112"/>
          <p:cNvSpPr txBox="1"/>
          <p:nvPr/>
        </p:nvSpPr>
        <p:spPr>
          <a:xfrm>
            <a:off x="762002" y="1404256"/>
            <a:ext cx="7075714" cy="646331"/>
          </a:xfrm>
          <a:prstGeom prst="rect">
            <a:avLst/>
          </a:prstGeom>
          <a:noFill/>
        </p:spPr>
        <p:txBody>
          <a:bodyPr wrap="square" rtlCol="0">
            <a:spAutoFit/>
          </a:bodyPr>
          <a:lstStyle/>
          <a:p>
            <a:pPr marL="282575" indent="-282575">
              <a:buFont typeface="Wingdings" pitchFamily="2" charset="2"/>
              <a:buChar char="v"/>
            </a:pPr>
            <a:r>
              <a:rPr lang="en-US" dirty="0">
                <a:solidFill>
                  <a:srgbClr val="0000FF"/>
                </a:solidFill>
              </a:rPr>
              <a:t>The coax has higher loss and is more susceptible to dielectric breakdown (can handle less power).</a:t>
            </a:r>
          </a:p>
        </p:txBody>
      </p:sp>
      <p:sp>
        <p:nvSpPr>
          <p:cNvPr id="114" name="TextBox 113"/>
          <p:cNvSpPr txBox="1"/>
          <p:nvPr/>
        </p:nvSpPr>
        <p:spPr>
          <a:xfrm>
            <a:off x="3069770" y="849086"/>
            <a:ext cx="2655022" cy="400110"/>
          </a:xfrm>
          <a:prstGeom prst="rect">
            <a:avLst/>
          </a:prstGeom>
          <a:noFill/>
        </p:spPr>
        <p:txBody>
          <a:bodyPr wrap="none" rtlCol="0">
            <a:spAutoFit/>
          </a:bodyPr>
          <a:lstStyle/>
          <a:p>
            <a:r>
              <a:rPr lang="en-US" sz="2000" b="1" dirty="0">
                <a:solidFill>
                  <a:srgbClr val="0000FF"/>
                </a:solidFill>
              </a:rPr>
              <a:t>Waveguide vs. Coax</a:t>
            </a:r>
          </a:p>
        </p:txBody>
      </p:sp>
      <p:sp>
        <p:nvSpPr>
          <p:cNvPr id="115" name="TextBox 114"/>
          <p:cNvSpPr txBox="1"/>
          <p:nvPr/>
        </p:nvSpPr>
        <p:spPr>
          <a:xfrm>
            <a:off x="1287277" y="2190514"/>
            <a:ext cx="7249885" cy="1323439"/>
          </a:xfrm>
          <a:prstGeom prst="rect">
            <a:avLst/>
          </a:prstGeom>
          <a:noFill/>
        </p:spPr>
        <p:txBody>
          <a:bodyPr wrap="square" rtlCol="0">
            <a:spAutoFit/>
          </a:bodyPr>
          <a:lstStyle/>
          <a:p>
            <a:pPr marL="228600" indent="-228600">
              <a:buFont typeface="Wingdings" pitchFamily="2" charset="2"/>
              <a:buChar char="Ø"/>
            </a:pPr>
            <a:r>
              <a:rPr lang="en-US" sz="1600" dirty="0"/>
              <a:t>The electric field and surface current of the coax are concentrated near the narrow inner conductor (very strong electric field and current density there). This gives more loss and also more susceptibility to dielectric breakdown.</a:t>
            </a:r>
          </a:p>
          <a:p>
            <a:pPr marL="228600" indent="-228600"/>
            <a:endParaRPr lang="en-US" sz="1600" dirty="0"/>
          </a:p>
          <a:p>
            <a:pPr marL="228600" indent="-228600">
              <a:buFont typeface="Wingdings" pitchFamily="2" charset="2"/>
              <a:buChar char="Ø"/>
            </a:pPr>
            <a:r>
              <a:rPr lang="en-US" sz="1600" dirty="0"/>
              <a:t> The waveguide is usually hollow, and thus has no dielectric loss. </a:t>
            </a:r>
          </a:p>
        </p:txBody>
      </p:sp>
      <p:grpSp>
        <p:nvGrpSpPr>
          <p:cNvPr id="2" name="Group 1"/>
          <p:cNvGrpSpPr/>
          <p:nvPr/>
        </p:nvGrpSpPr>
        <p:grpSpPr>
          <a:xfrm>
            <a:off x="4984474" y="3923227"/>
            <a:ext cx="3153028" cy="1887308"/>
            <a:chOff x="4984474" y="3923227"/>
            <a:chExt cx="3153028" cy="1887308"/>
          </a:xfrm>
        </p:grpSpPr>
        <p:graphicFrame>
          <p:nvGraphicFramePr>
            <p:cNvPr id="92" name="Object 1"/>
            <p:cNvGraphicFramePr>
              <a:graphicFrameLocks noChangeAspect="1"/>
            </p:cNvGraphicFramePr>
            <p:nvPr>
              <p:extLst>
                <p:ext uri="{D42A27DB-BD31-4B8C-83A1-F6EECF244321}">
                  <p14:modId xmlns:p14="http://schemas.microsoft.com/office/powerpoint/2010/main" val="2980930193"/>
                </p:ext>
              </p:extLst>
            </p:nvPr>
          </p:nvGraphicFramePr>
          <p:xfrm>
            <a:off x="5828474" y="5509346"/>
            <a:ext cx="274710" cy="301189"/>
          </p:xfrm>
          <a:graphic>
            <a:graphicData uri="http://schemas.openxmlformats.org/presentationml/2006/ole">
              <mc:AlternateContent xmlns:mc="http://schemas.openxmlformats.org/markup-compatibility/2006">
                <mc:Choice xmlns:v="urn:schemas-microsoft-com:vml" Requires="v">
                  <p:oleObj spid="_x0000_s5135" name="Equation" r:id="rId6" imgW="126835" imgH="139518" progId="Equation.DSMT4">
                    <p:embed/>
                  </p:oleObj>
                </mc:Choice>
                <mc:Fallback>
                  <p:oleObj name="Equation" r:id="rId6" imgW="126835" imgH="139518"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8474" y="5509346"/>
                          <a:ext cx="274710" cy="30118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93" name="Straight Arrow Connector 92"/>
            <p:cNvCxnSpPr/>
            <p:nvPr/>
          </p:nvCxnSpPr>
          <p:spPr>
            <a:xfrm>
              <a:off x="7055221" y="5455900"/>
              <a:ext cx="494374"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6200000">
              <a:off x="4877302" y="4627489"/>
              <a:ext cx="494374"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95" name="Object 3"/>
            <p:cNvGraphicFramePr>
              <a:graphicFrameLocks noChangeAspect="1"/>
            </p:cNvGraphicFramePr>
            <p:nvPr>
              <p:extLst>
                <p:ext uri="{D42A27DB-BD31-4B8C-83A1-F6EECF244321}">
                  <p14:modId xmlns:p14="http://schemas.microsoft.com/office/powerpoint/2010/main" val="3872131573"/>
                </p:ext>
              </p:extLst>
            </p:nvPr>
          </p:nvGraphicFramePr>
          <p:xfrm>
            <a:off x="7833252" y="5317459"/>
            <a:ext cx="304250" cy="333576"/>
          </p:xfrm>
          <a:graphic>
            <a:graphicData uri="http://schemas.openxmlformats.org/presentationml/2006/ole">
              <mc:AlternateContent xmlns:mc="http://schemas.openxmlformats.org/markup-compatibility/2006">
                <mc:Choice xmlns:v="urn:schemas-microsoft-com:vml" Requires="v">
                  <p:oleObj spid="_x0000_s5136" name="Equation" r:id="rId8" imgW="126835" imgH="139518" progId="Equation.DSMT4">
                    <p:embed/>
                  </p:oleObj>
                </mc:Choice>
                <mc:Fallback>
                  <p:oleObj name="Equation" r:id="rId8" imgW="126835" imgH="139518"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3252" y="5317459"/>
                          <a:ext cx="304250" cy="33357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 name="Object 4"/>
            <p:cNvGraphicFramePr>
              <a:graphicFrameLocks noChangeAspect="1"/>
            </p:cNvGraphicFramePr>
            <p:nvPr>
              <p:extLst>
                <p:ext uri="{D42A27DB-BD31-4B8C-83A1-F6EECF244321}">
                  <p14:modId xmlns:p14="http://schemas.microsoft.com/office/powerpoint/2010/main" val="957547562"/>
                </p:ext>
              </p:extLst>
            </p:nvPr>
          </p:nvGraphicFramePr>
          <p:xfrm>
            <a:off x="4984474" y="3923227"/>
            <a:ext cx="337098" cy="397504"/>
          </p:xfrm>
          <a:graphic>
            <a:graphicData uri="http://schemas.openxmlformats.org/presentationml/2006/ole">
              <mc:AlternateContent xmlns:mc="http://schemas.openxmlformats.org/markup-compatibility/2006">
                <mc:Choice xmlns:v="urn:schemas-microsoft-com:vml" Requires="v">
                  <p:oleObj spid="_x0000_s5137" name="Equation" r:id="rId10" imgW="139579" imgH="164957" progId="Equation.DSMT4">
                    <p:embed/>
                  </p:oleObj>
                </mc:Choice>
                <mc:Fallback>
                  <p:oleObj name="Equation" r:id="rId10" imgW="139579" imgH="164957" progId="Equation.DSMT4">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84474" y="3923227"/>
                          <a:ext cx="337098" cy="39750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 name="Object 5"/>
            <p:cNvGraphicFramePr>
              <a:graphicFrameLocks noChangeAspect="1"/>
            </p:cNvGraphicFramePr>
            <p:nvPr>
              <p:extLst>
                <p:ext uri="{D42A27DB-BD31-4B8C-83A1-F6EECF244321}">
                  <p14:modId xmlns:p14="http://schemas.microsoft.com/office/powerpoint/2010/main" val="1019306335"/>
                </p:ext>
              </p:extLst>
            </p:nvPr>
          </p:nvGraphicFramePr>
          <p:xfrm>
            <a:off x="7058843" y="4984024"/>
            <a:ext cx="274745" cy="385813"/>
          </p:xfrm>
          <a:graphic>
            <a:graphicData uri="http://schemas.openxmlformats.org/presentationml/2006/ole">
              <mc:AlternateContent xmlns:mc="http://schemas.openxmlformats.org/markup-compatibility/2006">
                <mc:Choice xmlns:v="urn:schemas-microsoft-com:vml" Requires="v">
                  <p:oleObj spid="_x0000_s5138" name="Equation" r:id="rId12" imgW="126725" imgH="177415" progId="Equation.DSMT4">
                    <p:embed/>
                  </p:oleObj>
                </mc:Choice>
                <mc:Fallback>
                  <p:oleObj name="Equation" r:id="rId12" imgW="126725" imgH="177415" progId="Equation.DSMT4">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58843" y="4984024"/>
                          <a:ext cx="274745" cy="3858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98" name="Straight Arrow Connector 26"/>
            <p:cNvCxnSpPr>
              <a:cxnSpLocks noChangeShapeType="1"/>
            </p:cNvCxnSpPr>
            <p:nvPr/>
          </p:nvCxnSpPr>
          <p:spPr bwMode="auto">
            <a:xfrm flipV="1">
              <a:off x="6053375" y="5017543"/>
              <a:ext cx="0" cy="423947"/>
            </a:xfrm>
            <a:prstGeom prst="straightConnector1">
              <a:avLst/>
            </a:prstGeom>
            <a:noFill/>
            <a:ln w="38100" algn="ctr">
              <a:solidFill>
                <a:srgbClr val="FF0000"/>
              </a:solidFill>
              <a:round/>
              <a:headEnd/>
              <a:tailEnd type="triangle" w="med" len="med"/>
            </a:ln>
          </p:spPr>
        </p:cxnSp>
        <p:cxnSp>
          <p:nvCxnSpPr>
            <p:cNvPr id="110" name="Straight Arrow Connector 109"/>
            <p:cNvCxnSpPr/>
            <p:nvPr/>
          </p:nvCxnSpPr>
          <p:spPr>
            <a:xfrm flipV="1">
              <a:off x="6549418" y="5141637"/>
              <a:ext cx="0" cy="30731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5600752" y="5141637"/>
              <a:ext cx="0" cy="30731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61133" name="Object 13"/>
            <p:cNvGraphicFramePr>
              <a:graphicFrameLocks noChangeAspect="1"/>
            </p:cNvGraphicFramePr>
            <p:nvPr>
              <p:extLst>
                <p:ext uri="{D42A27DB-BD31-4B8C-83A1-F6EECF244321}">
                  <p14:modId xmlns:p14="http://schemas.microsoft.com/office/powerpoint/2010/main" val="3010145704"/>
                </p:ext>
              </p:extLst>
            </p:nvPr>
          </p:nvGraphicFramePr>
          <p:xfrm>
            <a:off x="6219280" y="4303259"/>
            <a:ext cx="325901" cy="407811"/>
          </p:xfrm>
          <a:graphic>
            <a:graphicData uri="http://schemas.openxmlformats.org/presentationml/2006/ole">
              <mc:AlternateContent xmlns:mc="http://schemas.openxmlformats.org/markup-compatibility/2006">
                <mc:Choice xmlns:v="urn:schemas-microsoft-com:vml" Requires="v">
                  <p:oleObj spid="_x0000_s5139" name="Equation" r:id="rId14" imgW="297000" imgH="371520" progId="Equation.DSMT4">
                    <p:embed/>
                  </p:oleObj>
                </mc:Choice>
                <mc:Fallback>
                  <p:oleObj name="Equation" r:id="rId14" imgW="297000" imgH="371520" progId="Equation.DSMT4">
                    <p:embed/>
                    <p:pic>
                      <p:nvPicPr>
                        <p:cNvPr id="0"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19280" y="4303259"/>
                          <a:ext cx="325901" cy="407811"/>
                        </a:xfrm>
                        <a:prstGeom prst="rect">
                          <a:avLst/>
                        </a:prstGeom>
                        <a:noFill/>
                        <a:ln>
                          <a:noFill/>
                        </a:ln>
                        <a:effectLst/>
                      </p:spPr>
                    </p:pic>
                  </p:oleObj>
                </mc:Fallback>
              </mc:AlternateContent>
            </a:graphicData>
          </a:graphic>
        </p:graphicFrame>
        <p:sp>
          <p:nvSpPr>
            <p:cNvPr id="91" name="Rectangle 90"/>
            <p:cNvSpPr/>
            <p:nvPr/>
          </p:nvSpPr>
          <p:spPr>
            <a:xfrm>
              <a:off x="5091085" y="4921442"/>
              <a:ext cx="1843885" cy="521097"/>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2351315" y="97974"/>
            <a:ext cx="411162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Waveguide (cont.)</a:t>
            </a:r>
          </a:p>
        </p:txBody>
      </p:sp>
      <p:sp>
        <p:nvSpPr>
          <p:cNvPr id="136196" name="Text Box 4"/>
          <p:cNvSpPr txBox="1">
            <a:spLocks noChangeArrowheads="1"/>
          </p:cNvSpPr>
          <p:nvPr/>
        </p:nvSpPr>
        <p:spPr bwMode="auto">
          <a:xfrm>
            <a:off x="1394837" y="884744"/>
            <a:ext cx="5675080" cy="400110"/>
          </a:xfrm>
          <a:prstGeom prst="rect">
            <a:avLst/>
          </a:prstGeom>
          <a:noFill/>
          <a:ln w="9525">
            <a:noFill/>
            <a:miter lim="800000"/>
            <a:headEnd/>
            <a:tailEnd/>
          </a:ln>
          <a:effectLst/>
        </p:spPr>
        <p:txBody>
          <a:bodyPr wrap="none">
            <a:spAutoFit/>
          </a:bodyPr>
          <a:lstStyle/>
          <a:p>
            <a:pPr algn="ctr"/>
            <a:r>
              <a:rPr lang="en-US" sz="2000" dirty="0">
                <a:solidFill>
                  <a:srgbClr val="FF0000"/>
                </a:solidFill>
              </a:rPr>
              <a:t>Wavenumber inside a waveguide (derived later):</a:t>
            </a:r>
          </a:p>
        </p:txBody>
      </p:sp>
      <p:graphicFrame>
        <p:nvGraphicFramePr>
          <p:cNvPr id="136201" name="Object 21"/>
          <p:cNvGraphicFramePr>
            <a:graphicFrameLocks noChangeAspect="1"/>
          </p:cNvGraphicFramePr>
          <p:nvPr>
            <p:extLst>
              <p:ext uri="{D42A27DB-BD31-4B8C-83A1-F6EECF244321}">
                <p14:modId xmlns:p14="http://schemas.microsoft.com/office/powerpoint/2010/main" val="3732007898"/>
              </p:ext>
            </p:extLst>
          </p:nvPr>
        </p:nvGraphicFramePr>
        <p:xfrm>
          <a:off x="3102157" y="1464459"/>
          <a:ext cx="2052638" cy="630237"/>
        </p:xfrm>
        <a:graphic>
          <a:graphicData uri="http://schemas.openxmlformats.org/presentationml/2006/ole">
            <mc:AlternateContent xmlns:mc="http://schemas.openxmlformats.org/markup-compatibility/2006">
              <mc:Choice xmlns:v="urn:schemas-microsoft-com:vml" Requires="v">
                <p:oleObj spid="_x0000_s6158" name="Equation" r:id="rId4" imgW="990170" imgH="304668" progId="Equation.DSMT4">
                  <p:embed/>
                </p:oleObj>
              </mc:Choice>
              <mc:Fallback>
                <p:oleObj name="Equation" r:id="rId4" imgW="990170" imgH="304668" progId="Equation.DSMT4">
                  <p:embed/>
                  <p:pic>
                    <p:nvPicPr>
                      <p:cNvPr id="0" name="Picture 1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2157" y="1464459"/>
                        <a:ext cx="2052638" cy="630237"/>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202" name="Object 21"/>
          <p:cNvGraphicFramePr>
            <a:graphicFrameLocks noChangeAspect="1"/>
          </p:cNvGraphicFramePr>
          <p:nvPr>
            <p:extLst>
              <p:ext uri="{D42A27DB-BD31-4B8C-83A1-F6EECF244321}">
                <p14:modId xmlns:p14="http://schemas.microsoft.com/office/powerpoint/2010/main" val="3932430070"/>
              </p:ext>
            </p:extLst>
          </p:nvPr>
        </p:nvGraphicFramePr>
        <p:xfrm>
          <a:off x="2310144" y="2735842"/>
          <a:ext cx="1395413" cy="525463"/>
        </p:xfrm>
        <a:graphic>
          <a:graphicData uri="http://schemas.openxmlformats.org/presentationml/2006/ole">
            <mc:AlternateContent xmlns:mc="http://schemas.openxmlformats.org/markup-compatibility/2006">
              <mc:Choice xmlns:v="urn:schemas-microsoft-com:vml" Requires="v">
                <p:oleObj spid="_x0000_s6159" name="Equation" r:id="rId6" imgW="672808" imgH="253890" progId="Equation.DSMT4">
                  <p:embed/>
                </p:oleObj>
              </mc:Choice>
              <mc:Fallback>
                <p:oleObj name="Equation" r:id="rId6" imgW="672808" imgH="253890" progId="Equation.DSMT4">
                  <p:embed/>
                  <p:pic>
                    <p:nvPicPr>
                      <p:cNvPr id="0" name="Picture 1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0144" y="2735842"/>
                        <a:ext cx="1395413" cy="52546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6203" name="Text Box 11"/>
          <p:cNvSpPr txBox="1">
            <a:spLocks noChangeArrowheads="1"/>
          </p:cNvSpPr>
          <p:nvPr/>
        </p:nvSpPr>
        <p:spPr bwMode="auto">
          <a:xfrm>
            <a:off x="3798554" y="2845189"/>
            <a:ext cx="4762842" cy="369332"/>
          </a:xfrm>
          <a:prstGeom prst="rect">
            <a:avLst/>
          </a:prstGeom>
          <a:noFill/>
          <a:ln w="9525">
            <a:noFill/>
            <a:miter lim="800000"/>
            <a:headEnd/>
            <a:tailEnd/>
          </a:ln>
          <a:effectLst/>
        </p:spPr>
        <p:txBody>
          <a:bodyPr wrap="none">
            <a:spAutoFit/>
          </a:bodyPr>
          <a:lstStyle/>
          <a:p>
            <a:pPr algn="ctr"/>
            <a:r>
              <a:rPr lang="en-US" dirty="0">
                <a:solidFill>
                  <a:srgbClr val="0000FF"/>
                </a:solidFill>
              </a:rPr>
              <a:t>(wavenumber of material inside waveguide)</a:t>
            </a:r>
          </a:p>
        </p:txBody>
      </p:sp>
      <p:graphicFrame>
        <p:nvGraphicFramePr>
          <p:cNvPr id="136204" name="Object 21"/>
          <p:cNvGraphicFramePr>
            <a:graphicFrameLocks noChangeAspect="1"/>
          </p:cNvGraphicFramePr>
          <p:nvPr>
            <p:extLst>
              <p:ext uri="{D42A27DB-BD31-4B8C-83A1-F6EECF244321}">
                <p14:modId xmlns:p14="http://schemas.microsoft.com/office/powerpoint/2010/main" val="3862278294"/>
              </p:ext>
            </p:extLst>
          </p:nvPr>
        </p:nvGraphicFramePr>
        <p:xfrm>
          <a:off x="3102157" y="4340799"/>
          <a:ext cx="2897188" cy="436562"/>
        </p:xfrm>
        <a:graphic>
          <a:graphicData uri="http://schemas.openxmlformats.org/presentationml/2006/ole">
            <mc:AlternateContent xmlns:mc="http://schemas.openxmlformats.org/markup-compatibility/2006">
              <mc:Choice xmlns:v="urn:schemas-microsoft-com:vml" Requires="v">
                <p:oleObj spid="_x0000_s6160" name="Equation" r:id="rId8" imgW="1600200" imgH="241200" progId="Equation.DSMT4">
                  <p:embed/>
                </p:oleObj>
              </mc:Choice>
              <mc:Fallback>
                <p:oleObj name="Equation" r:id="rId8" imgW="1600200" imgH="241200" progId="Equation.DSMT4">
                  <p:embed/>
                  <p:pic>
                    <p:nvPicPr>
                      <p:cNvPr id="0" name="Picture 1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2157" y="4340799"/>
                        <a:ext cx="2897188"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6206" name="Object 21"/>
          <p:cNvGraphicFramePr>
            <a:graphicFrameLocks noChangeAspect="1"/>
          </p:cNvGraphicFramePr>
          <p:nvPr>
            <p:extLst>
              <p:ext uri="{D42A27DB-BD31-4B8C-83A1-F6EECF244321}">
                <p14:modId xmlns:p14="http://schemas.microsoft.com/office/powerpoint/2010/main" val="1658728114"/>
              </p:ext>
            </p:extLst>
          </p:nvPr>
        </p:nvGraphicFramePr>
        <p:xfrm>
          <a:off x="1447800" y="5202238"/>
          <a:ext cx="3213100" cy="495300"/>
        </p:xfrm>
        <a:graphic>
          <a:graphicData uri="http://schemas.openxmlformats.org/presentationml/2006/ole">
            <mc:AlternateContent xmlns:mc="http://schemas.openxmlformats.org/markup-compatibility/2006">
              <mc:Choice xmlns:v="urn:schemas-microsoft-com:vml" Requires="v">
                <p:oleObj spid="_x0000_s6161" name="Equation" r:id="rId10" imgW="1892160" imgH="291960" progId="Equation.DSMT4">
                  <p:embed/>
                </p:oleObj>
              </mc:Choice>
              <mc:Fallback>
                <p:oleObj name="Equation" r:id="rId10" imgW="1892160" imgH="291960" progId="Equation.DSMT4">
                  <p:embed/>
                  <p:pic>
                    <p:nvPicPr>
                      <p:cNvPr id="0" name="Picture 1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5202238"/>
                        <a:ext cx="32131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6207" name="Object 21"/>
          <p:cNvGraphicFramePr>
            <a:graphicFrameLocks noChangeAspect="1"/>
          </p:cNvGraphicFramePr>
          <p:nvPr>
            <p:extLst>
              <p:ext uri="{D42A27DB-BD31-4B8C-83A1-F6EECF244321}">
                <p14:modId xmlns:p14="http://schemas.microsoft.com/office/powerpoint/2010/main" val="1794999003"/>
              </p:ext>
            </p:extLst>
          </p:nvPr>
        </p:nvGraphicFramePr>
        <p:xfrm>
          <a:off x="1454150" y="5886450"/>
          <a:ext cx="4383088" cy="527050"/>
        </p:xfrm>
        <a:graphic>
          <a:graphicData uri="http://schemas.openxmlformats.org/presentationml/2006/ole">
            <mc:AlternateContent xmlns:mc="http://schemas.openxmlformats.org/markup-compatibility/2006">
              <mc:Choice xmlns:v="urn:schemas-microsoft-com:vml" Requires="v">
                <p:oleObj spid="_x0000_s6162" name="Equation" r:id="rId12" imgW="2425680" imgH="291960" progId="Equation.DSMT4">
                  <p:embed/>
                </p:oleObj>
              </mc:Choice>
              <mc:Fallback>
                <p:oleObj name="Equation" r:id="rId12" imgW="2425680" imgH="291960" progId="Equation.DSMT4">
                  <p:embed/>
                  <p:pic>
                    <p:nvPicPr>
                      <p:cNvPr id="0" name="Picture 1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54150" y="5886450"/>
                        <a:ext cx="4383088"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208" name="Text Box 16"/>
          <p:cNvSpPr txBox="1">
            <a:spLocks noChangeArrowheads="1"/>
          </p:cNvSpPr>
          <p:nvPr/>
        </p:nvSpPr>
        <p:spPr bwMode="auto">
          <a:xfrm>
            <a:off x="4728962" y="5263937"/>
            <a:ext cx="1556836" cy="369332"/>
          </a:xfrm>
          <a:prstGeom prst="rect">
            <a:avLst/>
          </a:prstGeom>
          <a:noFill/>
          <a:ln w="9525">
            <a:noFill/>
            <a:miter lim="800000"/>
            <a:headEnd/>
            <a:tailEnd/>
          </a:ln>
          <a:effectLst/>
        </p:spPr>
        <p:txBody>
          <a:bodyPr wrap="none">
            <a:spAutoFit/>
          </a:bodyPr>
          <a:lstStyle/>
          <a:p>
            <a:r>
              <a:rPr lang="en-US" dirty="0">
                <a:solidFill>
                  <a:srgbClr val="0000FF"/>
                </a:solidFill>
              </a:rPr>
              <a:t>(propagation)</a:t>
            </a:r>
          </a:p>
        </p:txBody>
      </p:sp>
      <p:sp>
        <p:nvSpPr>
          <p:cNvPr id="136209" name="Text Box 17"/>
          <p:cNvSpPr txBox="1">
            <a:spLocks noChangeArrowheads="1"/>
          </p:cNvSpPr>
          <p:nvPr/>
        </p:nvSpPr>
        <p:spPr bwMode="auto">
          <a:xfrm>
            <a:off x="5909621" y="5997197"/>
            <a:ext cx="2178050" cy="366712"/>
          </a:xfrm>
          <a:prstGeom prst="rect">
            <a:avLst/>
          </a:prstGeom>
          <a:noFill/>
          <a:ln w="9525">
            <a:noFill/>
            <a:miter lim="800000"/>
            <a:headEnd/>
            <a:tailEnd/>
          </a:ln>
          <a:effectLst/>
        </p:spPr>
        <p:txBody>
          <a:bodyPr wrap="none">
            <a:spAutoFit/>
          </a:bodyPr>
          <a:lstStyle/>
          <a:p>
            <a:r>
              <a:rPr lang="en-US" dirty="0">
                <a:solidFill>
                  <a:srgbClr val="0000FF"/>
                </a:solidFill>
              </a:rPr>
              <a:t>(evanescent decay)</a:t>
            </a:r>
          </a:p>
        </p:txBody>
      </p:sp>
      <p:sp>
        <p:nvSpPr>
          <p:cNvPr id="136212" name="Text Box 20"/>
          <p:cNvSpPr txBox="1">
            <a:spLocks noChangeArrowheads="1"/>
          </p:cNvSpPr>
          <p:nvPr/>
        </p:nvSpPr>
        <p:spPr bwMode="auto">
          <a:xfrm>
            <a:off x="343640" y="3965014"/>
            <a:ext cx="6333978" cy="400110"/>
          </a:xfrm>
          <a:prstGeom prst="rect">
            <a:avLst/>
          </a:prstGeom>
          <a:noFill/>
          <a:ln w="9525">
            <a:noFill/>
            <a:miter lim="800000"/>
            <a:headEnd/>
            <a:tailEnd/>
          </a:ln>
          <a:effectLst/>
        </p:spPr>
        <p:txBody>
          <a:bodyPr wrap="none">
            <a:spAutoFit/>
          </a:bodyPr>
          <a:lstStyle/>
          <a:p>
            <a:r>
              <a:rPr lang="en-US" sz="2000" dirty="0">
                <a:solidFill>
                  <a:srgbClr val="0000FF"/>
                </a:solidFill>
              </a:rPr>
              <a:t>Cutoff frequency </a:t>
            </a:r>
            <a:r>
              <a:rPr lang="en-US" sz="2000" i="1" dirty="0">
                <a:solidFill>
                  <a:srgbClr val="0000FF"/>
                </a:solidFill>
                <a:latin typeface="Times New Roman" panose="02020603050405020304" pitchFamily="18" charset="0"/>
                <a:cs typeface="Times New Roman" panose="02020603050405020304" pitchFamily="18" charset="0"/>
              </a:rPr>
              <a:t>f</a:t>
            </a:r>
            <a:r>
              <a:rPr lang="en-US" sz="2000" i="1" baseline="-25000" dirty="0">
                <a:solidFill>
                  <a:srgbClr val="0000FF"/>
                </a:solidFill>
                <a:latin typeface="Times New Roman" panose="02020603050405020304" pitchFamily="18" charset="0"/>
                <a:cs typeface="Times New Roman" panose="02020603050405020304" pitchFamily="18" charset="0"/>
              </a:rPr>
              <a:t>c</a:t>
            </a:r>
            <a:r>
              <a:rPr lang="en-US" sz="2000" dirty="0">
                <a:solidFill>
                  <a:srgbClr val="0000FF"/>
                </a:solidFill>
              </a:rPr>
              <a:t> for a lossless waveguide (</a:t>
            </a:r>
            <a:r>
              <a:rPr lang="en-US" sz="2000" i="1" dirty="0">
                <a:solidFill>
                  <a:srgbClr val="0000FF"/>
                </a:solidFill>
                <a:latin typeface="Times New Roman" panose="02020603050405020304" pitchFamily="18" charset="0"/>
                <a:cs typeface="Times New Roman" panose="02020603050405020304" pitchFamily="18" charset="0"/>
              </a:rPr>
              <a:t>k</a:t>
            </a:r>
            <a:r>
              <a:rPr lang="en-US" sz="2000" dirty="0">
                <a:solidFill>
                  <a:srgbClr val="0000FF"/>
                </a:solidFill>
              </a:rPr>
              <a:t> is real):</a:t>
            </a:r>
          </a:p>
        </p:txBody>
      </p:sp>
      <p:sp>
        <p:nvSpPr>
          <p:cNvPr id="16" name="Slide Number Placeholder 15"/>
          <p:cNvSpPr>
            <a:spLocks noGrp="1"/>
          </p:cNvSpPr>
          <p:nvPr>
            <p:ph type="sldNum" sz="quarter" idx="4"/>
          </p:nvPr>
        </p:nvSpPr>
        <p:spPr/>
        <p:txBody>
          <a:bodyPr/>
          <a:lstStyle/>
          <a:p>
            <a:fld id="{5B13708D-4C95-4E99-9FC7-04A9CF3C695D}" type="slidenum">
              <a:rPr lang="en-US" smtClean="0"/>
              <a:pPr/>
              <a:t>11</a:t>
            </a:fld>
            <a:endParaRPr lang="en-US"/>
          </a:p>
        </p:txBody>
      </p:sp>
      <p:sp>
        <p:nvSpPr>
          <p:cNvPr id="17" name="TextBox 16"/>
          <p:cNvSpPr txBox="1"/>
          <p:nvPr/>
        </p:nvSpPr>
        <p:spPr>
          <a:xfrm>
            <a:off x="1463040" y="2288280"/>
            <a:ext cx="883575" cy="400110"/>
          </a:xfrm>
          <a:prstGeom prst="rect">
            <a:avLst/>
          </a:prstGeom>
          <a:noFill/>
        </p:spPr>
        <p:txBody>
          <a:bodyPr wrap="none" rtlCol="0">
            <a:spAutoFit/>
          </a:bodyPr>
          <a:lstStyle/>
          <a:p>
            <a:r>
              <a:rPr lang="en-US" sz="2000" dirty="0">
                <a:solidFill>
                  <a:srgbClr val="0000FF"/>
                </a:solidFill>
              </a:rPr>
              <a:t>where</a:t>
            </a:r>
          </a:p>
        </p:txBody>
      </p:sp>
      <p:graphicFrame>
        <p:nvGraphicFramePr>
          <p:cNvPr id="2" name="Object 20"/>
          <p:cNvGraphicFramePr>
            <a:graphicFrameLocks noChangeAspect="1"/>
          </p:cNvGraphicFramePr>
          <p:nvPr>
            <p:extLst>
              <p:ext uri="{D42A27DB-BD31-4B8C-83A1-F6EECF244321}">
                <p14:modId xmlns:p14="http://schemas.microsoft.com/office/powerpoint/2010/main" val="3963072127"/>
              </p:ext>
            </p:extLst>
          </p:nvPr>
        </p:nvGraphicFramePr>
        <p:xfrm>
          <a:off x="2281828" y="3276535"/>
          <a:ext cx="4084986" cy="451079"/>
        </p:xfrm>
        <a:graphic>
          <a:graphicData uri="http://schemas.openxmlformats.org/presentationml/2006/ole">
            <mc:AlternateContent xmlns:mc="http://schemas.openxmlformats.org/markup-compatibility/2006">
              <mc:Choice xmlns:v="urn:schemas-microsoft-com:vml" Requires="v">
                <p:oleObj spid="_x0000_s6163" name="Equation" r:id="rId14" imgW="2070100" imgH="228600" progId="Equation.DSMT4">
                  <p:embed/>
                </p:oleObj>
              </mc:Choice>
              <mc:Fallback>
                <p:oleObj name="Equation" r:id="rId14" imgW="2070100" imgH="228600" progId="Equation.DSMT4">
                  <p:embed/>
                  <p:pic>
                    <p:nvPicPr>
                      <p:cNvPr id="0" name="Picture 1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1828" y="3276535"/>
                        <a:ext cx="4084986" cy="4510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783772" y="108860"/>
            <a:ext cx="765492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Field Expressions for a Guided Wave</a:t>
            </a:r>
          </a:p>
        </p:txBody>
      </p:sp>
      <p:sp>
        <p:nvSpPr>
          <p:cNvPr id="138246" name="Text Box 6"/>
          <p:cNvSpPr txBox="1">
            <a:spLocks noChangeArrowheads="1"/>
          </p:cNvSpPr>
          <p:nvPr/>
        </p:nvSpPr>
        <p:spPr bwMode="auto">
          <a:xfrm>
            <a:off x="838654" y="1497018"/>
            <a:ext cx="7067550" cy="711200"/>
          </a:xfrm>
          <a:prstGeom prst="rect">
            <a:avLst/>
          </a:prstGeom>
          <a:solidFill>
            <a:srgbClr val="CCFFFF"/>
          </a:solidFill>
          <a:ln w="9525">
            <a:noFill/>
            <a:miter lim="800000"/>
            <a:headEnd/>
            <a:tailEnd/>
          </a:ln>
          <a:effectLst/>
        </p:spPr>
        <p:txBody>
          <a:bodyPr>
            <a:spAutoFit/>
          </a:bodyPr>
          <a:lstStyle/>
          <a:p>
            <a:pPr algn="ctr"/>
            <a:r>
              <a:rPr lang="en-US" sz="2000" dirty="0"/>
              <a:t>All six field components of a </a:t>
            </a:r>
            <a:r>
              <a:rPr lang="en-US" sz="2000" u="sng" dirty="0"/>
              <a:t>guided wave</a:t>
            </a:r>
            <a:r>
              <a:rPr lang="en-US" sz="2000" dirty="0"/>
              <a:t> can be expressed in terms of the two fundamental field components </a:t>
            </a:r>
            <a:r>
              <a:rPr lang="en-US" sz="2000" i="1" dirty="0" err="1">
                <a:latin typeface="Times New Roman" pitchFamily="18" charset="0"/>
              </a:rPr>
              <a:t>E</a:t>
            </a:r>
            <a:r>
              <a:rPr lang="en-US" sz="2000" i="1" baseline="-25000" dirty="0" err="1">
                <a:latin typeface="Times New Roman" pitchFamily="18" charset="0"/>
              </a:rPr>
              <a:t>z</a:t>
            </a:r>
            <a:r>
              <a:rPr lang="en-US" sz="2000" dirty="0"/>
              <a:t> and </a:t>
            </a:r>
            <a:r>
              <a:rPr lang="en-US" sz="2000" i="1" dirty="0">
                <a:latin typeface="Times New Roman" pitchFamily="18" charset="0"/>
              </a:rPr>
              <a:t>H</a:t>
            </a:r>
            <a:r>
              <a:rPr lang="en-US" sz="2000" i="1" baseline="-25000" dirty="0">
                <a:latin typeface="Times New Roman" pitchFamily="18" charset="0"/>
              </a:rPr>
              <a:t>z</a:t>
            </a:r>
            <a:r>
              <a:rPr lang="en-US" sz="2000" dirty="0"/>
              <a:t>. </a:t>
            </a:r>
          </a:p>
        </p:txBody>
      </p:sp>
      <p:sp>
        <p:nvSpPr>
          <p:cNvPr id="138253" name="Text Box 13"/>
          <p:cNvSpPr txBox="1">
            <a:spLocks noChangeArrowheads="1"/>
          </p:cNvSpPr>
          <p:nvPr/>
        </p:nvSpPr>
        <p:spPr bwMode="auto">
          <a:xfrm>
            <a:off x="1800225" y="3099031"/>
            <a:ext cx="1581150" cy="396875"/>
          </a:xfrm>
          <a:prstGeom prst="rect">
            <a:avLst/>
          </a:prstGeom>
          <a:noFill/>
          <a:ln w="9525">
            <a:noFill/>
            <a:miter lim="800000"/>
            <a:headEnd/>
            <a:tailEnd/>
          </a:ln>
          <a:effectLst/>
        </p:spPr>
        <p:txBody>
          <a:bodyPr wrap="none">
            <a:spAutoFit/>
          </a:bodyPr>
          <a:lstStyle/>
          <a:p>
            <a:r>
              <a:rPr lang="en-US" sz="2000">
                <a:solidFill>
                  <a:srgbClr val="0000FF"/>
                </a:solidFill>
              </a:rPr>
              <a:t>Assumption:</a:t>
            </a:r>
          </a:p>
        </p:txBody>
      </p:sp>
      <p:graphicFrame>
        <p:nvGraphicFramePr>
          <p:cNvPr id="138254" name="Object 21"/>
          <p:cNvGraphicFramePr>
            <a:graphicFrameLocks noChangeAspect="1"/>
          </p:cNvGraphicFramePr>
          <p:nvPr/>
        </p:nvGraphicFramePr>
        <p:xfrm>
          <a:off x="931863" y="3580043"/>
          <a:ext cx="3284537" cy="974725"/>
        </p:xfrm>
        <a:graphic>
          <a:graphicData uri="http://schemas.openxmlformats.org/presentationml/2006/ole">
            <mc:AlternateContent xmlns:mc="http://schemas.openxmlformats.org/markup-compatibility/2006">
              <mc:Choice xmlns:v="urn:schemas-microsoft-com:vml" Requires="v">
                <p:oleObj spid="_x0000_s7172" name="Equation" r:id="rId4" imgW="1714500" imgH="508000" progId="Equation.DSMT4">
                  <p:embed/>
                </p:oleObj>
              </mc:Choice>
              <mc:Fallback>
                <p:oleObj name="Equation" r:id="rId4" imgW="1714500" imgH="508000" progId="Equation.DSMT4">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863" y="3580043"/>
                        <a:ext cx="3284537" cy="974725"/>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8255" name="Text Box 15"/>
          <p:cNvSpPr txBox="1">
            <a:spLocks noChangeArrowheads="1"/>
          </p:cNvSpPr>
          <p:nvPr/>
        </p:nvSpPr>
        <p:spPr bwMode="auto">
          <a:xfrm>
            <a:off x="4378325" y="3873731"/>
            <a:ext cx="4210050" cy="366712"/>
          </a:xfrm>
          <a:prstGeom prst="rect">
            <a:avLst/>
          </a:prstGeom>
          <a:noFill/>
          <a:ln w="9525">
            <a:noFill/>
            <a:miter lim="800000"/>
            <a:headEnd/>
            <a:tailEnd/>
          </a:ln>
          <a:effectLst/>
        </p:spPr>
        <p:txBody>
          <a:bodyPr wrap="none">
            <a:spAutoFit/>
          </a:bodyPr>
          <a:lstStyle/>
          <a:p>
            <a:pPr algn="ctr"/>
            <a:r>
              <a:rPr lang="en-US" dirty="0">
                <a:solidFill>
                  <a:srgbClr val="0000FF"/>
                </a:solidFill>
              </a:rPr>
              <a:t>(This is the definition of a guided wave.)</a:t>
            </a:r>
          </a:p>
        </p:txBody>
      </p:sp>
      <p:sp>
        <p:nvSpPr>
          <p:cNvPr id="138256" name="Text Box 16"/>
          <p:cNvSpPr txBox="1">
            <a:spLocks noChangeArrowheads="1"/>
          </p:cNvSpPr>
          <p:nvPr/>
        </p:nvSpPr>
        <p:spPr bwMode="auto">
          <a:xfrm>
            <a:off x="1530547" y="5114917"/>
            <a:ext cx="5757475" cy="400110"/>
          </a:xfrm>
          <a:prstGeom prst="rect">
            <a:avLst/>
          </a:prstGeom>
          <a:noFill/>
          <a:ln w="9525">
            <a:noFill/>
            <a:miter lim="800000"/>
            <a:headEnd/>
            <a:tailEnd/>
          </a:ln>
          <a:effectLst/>
        </p:spPr>
        <p:txBody>
          <a:bodyPr wrap="none">
            <a:spAutoFit/>
          </a:bodyPr>
          <a:lstStyle/>
          <a:p>
            <a:pPr algn="ctr"/>
            <a:r>
              <a:rPr lang="en-US" sz="2000" dirty="0">
                <a:solidFill>
                  <a:srgbClr val="0000FF"/>
                </a:solidFill>
              </a:rPr>
              <a:t>A proof of this “statement” is given in Appendix A.</a:t>
            </a:r>
          </a:p>
        </p:txBody>
      </p:sp>
      <p:sp>
        <p:nvSpPr>
          <p:cNvPr id="138257" name="Text Box 17"/>
          <p:cNvSpPr txBox="1">
            <a:spLocks noChangeArrowheads="1"/>
          </p:cNvSpPr>
          <p:nvPr/>
        </p:nvSpPr>
        <p:spPr bwMode="auto">
          <a:xfrm>
            <a:off x="586468" y="871085"/>
            <a:ext cx="1508746" cy="400110"/>
          </a:xfrm>
          <a:prstGeom prst="rect">
            <a:avLst/>
          </a:prstGeom>
          <a:noFill/>
          <a:ln w="9525">
            <a:noFill/>
            <a:miter lim="800000"/>
            <a:headEnd/>
            <a:tailEnd/>
          </a:ln>
          <a:effectLst/>
        </p:spPr>
        <p:txBody>
          <a:bodyPr wrap="none">
            <a:spAutoFit/>
          </a:bodyPr>
          <a:lstStyle/>
          <a:p>
            <a:r>
              <a:rPr lang="en-US" sz="2000" b="1" dirty="0">
                <a:solidFill>
                  <a:srgbClr val="0000FF"/>
                </a:solidFill>
              </a:rPr>
              <a:t>Statement:</a:t>
            </a:r>
          </a:p>
        </p:txBody>
      </p:sp>
      <p:sp>
        <p:nvSpPr>
          <p:cNvPr id="138258" name="Text Box 18"/>
          <p:cNvSpPr txBox="1">
            <a:spLocks noChangeArrowheads="1"/>
          </p:cNvSpPr>
          <p:nvPr/>
        </p:nvSpPr>
        <p:spPr bwMode="auto">
          <a:xfrm>
            <a:off x="3052366" y="2315478"/>
            <a:ext cx="2593975" cy="366712"/>
          </a:xfrm>
          <a:prstGeom prst="rect">
            <a:avLst/>
          </a:prstGeom>
          <a:noFill/>
          <a:ln w="9525">
            <a:noFill/>
            <a:miter lim="800000"/>
            <a:headEnd/>
            <a:tailEnd/>
          </a:ln>
          <a:effectLst/>
        </p:spPr>
        <p:txBody>
          <a:bodyPr wrap="none">
            <a:spAutoFit/>
          </a:bodyPr>
          <a:lstStyle/>
          <a:p>
            <a:pPr algn="ctr"/>
            <a:r>
              <a:rPr lang="en-US" dirty="0"/>
              <a:t>"Guided-wave theorem"</a:t>
            </a:r>
          </a:p>
        </p:txBody>
      </p:sp>
      <p:sp>
        <p:nvSpPr>
          <p:cNvPr id="10" name="Slide Number Placeholder 9"/>
          <p:cNvSpPr>
            <a:spLocks noGrp="1"/>
          </p:cNvSpPr>
          <p:nvPr>
            <p:ph type="sldNum" sz="quarter" idx="4"/>
          </p:nvPr>
        </p:nvSpPr>
        <p:spPr/>
        <p:txBody>
          <a:bodyPr/>
          <a:lstStyle/>
          <a:p>
            <a:fld id="{5B13708D-4C95-4E99-9FC7-04A9CF3C695D}" type="slidenum">
              <a:rPr lang="en-US" smtClean="0"/>
              <a:pPr/>
              <a:t>12</a:t>
            </a:fld>
            <a:endParaRPr lang="en-US"/>
          </a:p>
        </p:txBody>
      </p:sp>
      <p:sp>
        <p:nvSpPr>
          <p:cNvPr id="2" name="TextBox 1"/>
          <p:cNvSpPr txBox="1"/>
          <p:nvPr/>
        </p:nvSpPr>
        <p:spPr>
          <a:xfrm>
            <a:off x="1983037" y="5871990"/>
            <a:ext cx="4865434" cy="369332"/>
          </a:xfrm>
          <a:prstGeom prst="rect">
            <a:avLst/>
          </a:prstGeom>
          <a:noFill/>
        </p:spPr>
        <p:txBody>
          <a:bodyPr wrap="none" rtlCol="0">
            <a:spAutoFit/>
          </a:bodyPr>
          <a:lstStyle/>
          <a:p>
            <a:pPr algn="ctr"/>
            <a:r>
              <a:rPr lang="en-US" dirty="0"/>
              <a:t>See the table on the next slide for the results.</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46" name="Rectangle 14"/>
          <p:cNvSpPr>
            <a:spLocks noChangeArrowheads="1"/>
          </p:cNvSpPr>
          <p:nvPr/>
        </p:nvSpPr>
        <p:spPr bwMode="auto">
          <a:xfrm>
            <a:off x="1511300" y="1549400"/>
            <a:ext cx="5524500" cy="4787900"/>
          </a:xfrm>
          <a:prstGeom prst="rect">
            <a:avLst/>
          </a:prstGeom>
          <a:solidFill>
            <a:srgbClr val="CCFFFF"/>
          </a:solidFill>
          <a:ln w="12700">
            <a:solidFill>
              <a:srgbClr val="FFFFFF"/>
            </a:solidFill>
            <a:miter lim="800000"/>
            <a:headEnd type="none" w="sm" len="sm"/>
            <a:tailEnd type="none" w="sm" len="sm"/>
          </a:ln>
          <a:effectLst/>
        </p:spPr>
        <p:txBody>
          <a:bodyPr wrap="none" anchor="ctr"/>
          <a:lstStyle/>
          <a:p>
            <a:endParaRPr lang="en-US"/>
          </a:p>
        </p:txBody>
      </p:sp>
      <p:graphicFrame>
        <p:nvGraphicFramePr>
          <p:cNvPr id="146447" name="Object 15"/>
          <p:cNvGraphicFramePr>
            <a:graphicFrameLocks noChangeAspect="1"/>
          </p:cNvGraphicFramePr>
          <p:nvPr/>
        </p:nvGraphicFramePr>
        <p:xfrm>
          <a:off x="1990725" y="1674813"/>
          <a:ext cx="4621213" cy="985837"/>
        </p:xfrm>
        <a:graphic>
          <a:graphicData uri="http://schemas.openxmlformats.org/presentationml/2006/ole">
            <mc:AlternateContent xmlns:mc="http://schemas.openxmlformats.org/markup-compatibility/2006">
              <mc:Choice xmlns:v="urn:schemas-microsoft-com:vml" Requires="v">
                <p:oleObj spid="_x0000_s8202" name="Equation" r:id="rId4" imgW="2260600" imgH="482600" progId="Equation.DSMT4">
                  <p:embed/>
                </p:oleObj>
              </mc:Choice>
              <mc:Fallback>
                <p:oleObj name="Equation" r:id="rId4" imgW="2260600" imgH="482600" progId="Equation.DSMT4">
                  <p:embed/>
                  <p:pic>
                    <p:nvPicPr>
                      <p:cNvPr id="0"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725" y="1674813"/>
                        <a:ext cx="4621213"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48" name="Object 16"/>
          <p:cNvGraphicFramePr>
            <a:graphicFrameLocks noChangeAspect="1"/>
          </p:cNvGraphicFramePr>
          <p:nvPr/>
        </p:nvGraphicFramePr>
        <p:xfrm>
          <a:off x="2019300" y="2822575"/>
          <a:ext cx="4514850" cy="963613"/>
        </p:xfrm>
        <a:graphic>
          <a:graphicData uri="http://schemas.openxmlformats.org/presentationml/2006/ole">
            <mc:AlternateContent xmlns:mc="http://schemas.openxmlformats.org/markup-compatibility/2006">
              <mc:Choice xmlns:v="urn:schemas-microsoft-com:vml" Requires="v">
                <p:oleObj spid="_x0000_s8203" name="Equation" r:id="rId6" imgW="2260600" imgH="482600" progId="Equation.DSMT4">
                  <p:embed/>
                </p:oleObj>
              </mc:Choice>
              <mc:Fallback>
                <p:oleObj name="Equation" r:id="rId6" imgW="2260600" imgH="482600" progId="Equation.DSMT4">
                  <p:embed/>
                  <p:pic>
                    <p:nvPicPr>
                      <p:cNvPr id="0" name="Picture 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9300" y="2822575"/>
                        <a:ext cx="451485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49" name="Object 17"/>
          <p:cNvGraphicFramePr>
            <a:graphicFrameLocks noChangeAspect="1"/>
          </p:cNvGraphicFramePr>
          <p:nvPr/>
        </p:nvGraphicFramePr>
        <p:xfrm>
          <a:off x="2012950" y="3959225"/>
          <a:ext cx="4481513" cy="947738"/>
        </p:xfrm>
        <a:graphic>
          <a:graphicData uri="http://schemas.openxmlformats.org/presentationml/2006/ole">
            <mc:AlternateContent xmlns:mc="http://schemas.openxmlformats.org/markup-compatibility/2006">
              <mc:Choice xmlns:v="urn:schemas-microsoft-com:vml" Requires="v">
                <p:oleObj spid="_x0000_s8204" name="Equation" r:id="rId8" imgW="2286000" imgH="482600" progId="Equation.DSMT4">
                  <p:embed/>
                </p:oleObj>
              </mc:Choice>
              <mc:Fallback>
                <p:oleObj name="Equation" r:id="rId8" imgW="2286000" imgH="482600" progId="Equation.DSMT4">
                  <p:embed/>
                  <p:pic>
                    <p:nvPicPr>
                      <p:cNvPr id="0" name="Picture 7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2950" y="3959225"/>
                        <a:ext cx="4481513"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50" name="Object 18"/>
          <p:cNvGraphicFramePr>
            <a:graphicFrameLocks noChangeAspect="1"/>
          </p:cNvGraphicFramePr>
          <p:nvPr/>
        </p:nvGraphicFramePr>
        <p:xfrm>
          <a:off x="2062163" y="5119688"/>
          <a:ext cx="4570412" cy="965200"/>
        </p:xfrm>
        <a:graphic>
          <a:graphicData uri="http://schemas.openxmlformats.org/presentationml/2006/ole">
            <mc:AlternateContent xmlns:mc="http://schemas.openxmlformats.org/markup-compatibility/2006">
              <mc:Choice xmlns:v="urn:schemas-microsoft-com:vml" Requires="v">
                <p:oleObj spid="_x0000_s8205" name="Equation" r:id="rId10" imgW="2286000" imgH="482600" progId="Equation.DSMT4">
                  <p:embed/>
                </p:oleObj>
              </mc:Choice>
              <mc:Fallback>
                <p:oleObj name="Equation" r:id="rId10" imgW="2286000" imgH="482600" progId="Equation.DSMT4">
                  <p:embed/>
                  <p:pic>
                    <p:nvPicPr>
                      <p:cNvPr id="0" name="Picture 7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62163" y="5119688"/>
                        <a:ext cx="4570412"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451" name="Text Box 19"/>
          <p:cNvSpPr txBox="1">
            <a:spLocks noChangeArrowheads="1"/>
          </p:cNvSpPr>
          <p:nvPr/>
        </p:nvSpPr>
        <p:spPr bwMode="auto">
          <a:xfrm>
            <a:off x="2815091" y="912813"/>
            <a:ext cx="3050857" cy="461665"/>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en-US" sz="2400" dirty="0">
                <a:solidFill>
                  <a:srgbClr val="FF0000"/>
                </a:solidFill>
                <a:sym typeface="Symbol" pitchFamily="18" charset="2"/>
              </a:rPr>
              <a:t>Summary of Fields</a:t>
            </a:r>
            <a:endParaRPr lang="en-US" sz="2400" i="1" baseline="-25000" dirty="0">
              <a:solidFill>
                <a:srgbClr val="FF0000"/>
              </a:solidFill>
              <a:latin typeface="Times New Roman" pitchFamily="18" charset="0"/>
            </a:endParaRPr>
          </a:p>
        </p:txBody>
      </p:sp>
      <p:sp>
        <p:nvSpPr>
          <p:cNvPr id="9" name="Slide Number Placeholder 8"/>
          <p:cNvSpPr>
            <a:spLocks noGrp="1"/>
          </p:cNvSpPr>
          <p:nvPr>
            <p:ph type="sldNum" sz="quarter" idx="4"/>
          </p:nvPr>
        </p:nvSpPr>
        <p:spPr/>
        <p:txBody>
          <a:bodyPr/>
          <a:lstStyle/>
          <a:p>
            <a:fld id="{5B13708D-4C95-4E99-9FC7-04A9CF3C695D}" type="slidenum">
              <a:rPr lang="en-US" smtClean="0"/>
              <a:pPr/>
              <a:t>13</a:t>
            </a:fld>
            <a:endParaRPr lang="en-US"/>
          </a:p>
        </p:txBody>
      </p:sp>
      <p:sp>
        <p:nvSpPr>
          <p:cNvPr id="10" name="Text Box 2"/>
          <p:cNvSpPr txBox="1">
            <a:spLocks noChangeArrowheads="1"/>
          </p:cNvSpPr>
          <p:nvPr/>
        </p:nvSpPr>
        <p:spPr bwMode="auto">
          <a:xfrm>
            <a:off x="783772" y="108860"/>
            <a:ext cx="765492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Field Expressions of a Guided Wave (cont.)</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3048001" y="87088"/>
            <a:ext cx="270192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TEM</a:t>
            </a:r>
            <a:r>
              <a:rPr lang="en-US" sz="2800" b="1" i="1" baseline="-25000" dirty="0">
                <a:solidFill>
                  <a:srgbClr val="FFFF00"/>
                </a:solidFill>
                <a:latin typeface="Times New Roman" pitchFamily="18" charset="0"/>
                <a:cs typeface="Times New Roman" pitchFamily="18" charset="0"/>
              </a:rPr>
              <a:t>z</a:t>
            </a:r>
            <a:r>
              <a:rPr lang="en-US" sz="2800" b="1" dirty="0">
                <a:solidFill>
                  <a:srgbClr val="FFFF00"/>
                </a:solidFill>
              </a:rPr>
              <a:t> Wave</a:t>
            </a:r>
          </a:p>
        </p:txBody>
      </p:sp>
      <p:graphicFrame>
        <p:nvGraphicFramePr>
          <p:cNvPr id="148550" name="Object 70"/>
          <p:cNvGraphicFramePr>
            <a:graphicFrameLocks noChangeAspect="1"/>
          </p:cNvGraphicFramePr>
          <p:nvPr/>
        </p:nvGraphicFramePr>
        <p:xfrm>
          <a:off x="4495800" y="1179513"/>
          <a:ext cx="1100138" cy="1100137"/>
        </p:xfrm>
        <a:graphic>
          <a:graphicData uri="http://schemas.openxmlformats.org/presentationml/2006/ole">
            <mc:AlternateContent xmlns:mc="http://schemas.openxmlformats.org/markup-compatibility/2006">
              <mc:Choice xmlns:v="urn:schemas-microsoft-com:vml" Requires="v">
                <p:oleObj spid="_x0000_s9224" name="Equation" r:id="rId4" imgW="457200" imgH="457200" progId="Equation.DSMT4">
                  <p:embed/>
                </p:oleObj>
              </mc:Choice>
              <mc:Fallback>
                <p:oleObj name="Equation" r:id="rId4" imgW="457200" imgH="457200" progId="Equation.DSMT4">
                  <p:embed/>
                  <p:pic>
                    <p:nvPicPr>
                      <p:cNvPr id="0" name="Picture 1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179513"/>
                        <a:ext cx="1100138" cy="1100137"/>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551" name="Object 71"/>
          <p:cNvGraphicFramePr>
            <a:graphicFrameLocks noChangeAspect="1"/>
          </p:cNvGraphicFramePr>
          <p:nvPr>
            <p:extLst>
              <p:ext uri="{D42A27DB-BD31-4B8C-83A1-F6EECF244321}">
                <p14:modId xmlns:p14="http://schemas.microsoft.com/office/powerpoint/2010/main" val="2600720078"/>
              </p:ext>
            </p:extLst>
          </p:nvPr>
        </p:nvGraphicFramePr>
        <p:xfrm>
          <a:off x="3611372" y="3278155"/>
          <a:ext cx="1835150" cy="633413"/>
        </p:xfrm>
        <a:graphic>
          <a:graphicData uri="http://schemas.openxmlformats.org/presentationml/2006/ole">
            <mc:AlternateContent xmlns:mc="http://schemas.openxmlformats.org/markup-compatibility/2006">
              <mc:Choice xmlns:v="urn:schemas-microsoft-com:vml" Requires="v">
                <p:oleObj spid="_x0000_s9225" name="Equation" r:id="rId6" imgW="698500" imgH="241300" progId="Equation.DSMT4">
                  <p:embed/>
                </p:oleObj>
              </mc:Choice>
              <mc:Fallback>
                <p:oleObj name="Equation" r:id="rId6" imgW="698500" imgH="241300" progId="Equation.DSMT4">
                  <p:embed/>
                  <p:pic>
                    <p:nvPicPr>
                      <p:cNvPr id="0" name="Picture 1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1372" y="3278155"/>
                        <a:ext cx="183515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8556" name="Text Box 76"/>
          <p:cNvSpPr txBox="1">
            <a:spLocks noChangeArrowheads="1"/>
          </p:cNvSpPr>
          <p:nvPr/>
        </p:nvSpPr>
        <p:spPr bwMode="auto">
          <a:xfrm>
            <a:off x="565342" y="2734425"/>
            <a:ext cx="7935634" cy="400110"/>
          </a:xfrm>
          <a:prstGeom prst="rect">
            <a:avLst/>
          </a:prstGeom>
          <a:noFill/>
          <a:ln w="12700">
            <a:noFill/>
            <a:miter lim="800000"/>
            <a:headEnd type="none" w="sm" len="sm"/>
            <a:tailEnd type="none" w="sm" len="sm"/>
          </a:ln>
          <a:effectLst/>
        </p:spPr>
        <p:txBody>
          <a:bodyPr wrap="none">
            <a:spAutoFit/>
          </a:bodyPr>
          <a:lstStyle/>
          <a:p>
            <a:r>
              <a:rPr lang="en-US" sz="2000" dirty="0">
                <a:solidFill>
                  <a:srgbClr val="0000FF"/>
                </a:solidFill>
              </a:rPr>
              <a:t>To avoid having a completely zero field (see table on previous slide):</a:t>
            </a:r>
          </a:p>
        </p:txBody>
      </p:sp>
      <p:sp>
        <p:nvSpPr>
          <p:cNvPr id="148558" name="Text Box 78"/>
          <p:cNvSpPr txBox="1">
            <a:spLocks noChangeArrowheads="1"/>
          </p:cNvSpPr>
          <p:nvPr/>
        </p:nvSpPr>
        <p:spPr bwMode="auto">
          <a:xfrm>
            <a:off x="1609725" y="1486135"/>
            <a:ext cx="2716213" cy="396875"/>
          </a:xfrm>
          <a:prstGeom prst="rect">
            <a:avLst/>
          </a:prstGeom>
          <a:noFill/>
          <a:ln w="12700">
            <a:noFill/>
            <a:miter lim="800000"/>
            <a:headEnd type="none" w="sm" len="sm"/>
            <a:tailEnd type="none" w="sm" len="sm"/>
          </a:ln>
          <a:effectLst/>
        </p:spPr>
        <p:txBody>
          <a:bodyPr wrap="none">
            <a:spAutoFit/>
          </a:bodyPr>
          <a:lstStyle/>
          <a:p>
            <a:r>
              <a:rPr lang="en-US" sz="2000" dirty="0">
                <a:solidFill>
                  <a:srgbClr val="0000FF"/>
                </a:solidFill>
              </a:rPr>
              <a:t>Assume a </a:t>
            </a:r>
            <a:r>
              <a:rPr lang="en-US" sz="2000" dirty="0">
                <a:solidFill>
                  <a:srgbClr val="FF0033"/>
                </a:solidFill>
              </a:rPr>
              <a:t>TEM</a:t>
            </a:r>
            <a:r>
              <a:rPr lang="en-US" sz="2000" i="1" baseline="-25000" dirty="0">
                <a:solidFill>
                  <a:srgbClr val="FF0033"/>
                </a:solidFill>
                <a:latin typeface="Times New Roman" pitchFamily="18" charset="0"/>
              </a:rPr>
              <a:t>z</a:t>
            </a:r>
            <a:r>
              <a:rPr lang="en-US" sz="2000" dirty="0">
                <a:solidFill>
                  <a:srgbClr val="FF0033"/>
                </a:solidFill>
              </a:rPr>
              <a:t> wave</a:t>
            </a:r>
            <a:r>
              <a:rPr lang="en-US" sz="2000" dirty="0">
                <a:solidFill>
                  <a:srgbClr val="0000FF"/>
                </a:solidFill>
              </a:rPr>
              <a:t>:</a:t>
            </a:r>
          </a:p>
        </p:txBody>
      </p:sp>
      <p:grpSp>
        <p:nvGrpSpPr>
          <p:cNvPr id="148565" name="Group 85"/>
          <p:cNvGrpSpPr>
            <a:grpSpLocks/>
          </p:cNvGrpSpPr>
          <p:nvPr/>
        </p:nvGrpSpPr>
        <p:grpSpPr bwMode="auto">
          <a:xfrm>
            <a:off x="2160684" y="4821396"/>
            <a:ext cx="4737100" cy="1270000"/>
            <a:chOff x="904" y="3176"/>
            <a:chExt cx="2984" cy="800"/>
          </a:xfrm>
        </p:grpSpPr>
        <p:sp>
          <p:nvSpPr>
            <p:cNvPr id="148564" name="Rectangle 84"/>
            <p:cNvSpPr>
              <a:spLocks noChangeArrowheads="1"/>
            </p:cNvSpPr>
            <p:nvPr/>
          </p:nvSpPr>
          <p:spPr bwMode="auto">
            <a:xfrm>
              <a:off x="904" y="3176"/>
              <a:ext cx="2984" cy="800"/>
            </a:xfrm>
            <a:prstGeom prst="rect">
              <a:avLst/>
            </a:prstGeom>
            <a:solidFill>
              <a:srgbClr val="CCFFFF"/>
            </a:solidFill>
            <a:ln w="9525">
              <a:noFill/>
              <a:miter lim="800000"/>
              <a:headEnd/>
              <a:tailEnd/>
            </a:ln>
            <a:effectLst/>
          </p:spPr>
          <p:txBody>
            <a:bodyPr wrap="none" anchor="ctr"/>
            <a:lstStyle/>
            <a:p>
              <a:endParaRPr lang="en-US" dirty="0"/>
            </a:p>
          </p:txBody>
        </p:sp>
        <p:graphicFrame>
          <p:nvGraphicFramePr>
            <p:cNvPr id="148554" name="Object 74"/>
            <p:cNvGraphicFramePr>
              <a:graphicFrameLocks noChangeAspect="1"/>
            </p:cNvGraphicFramePr>
            <p:nvPr/>
          </p:nvGraphicFramePr>
          <p:xfrm>
            <a:off x="2846" y="3396"/>
            <a:ext cx="727" cy="409"/>
          </p:xfrm>
          <a:graphic>
            <a:graphicData uri="http://schemas.openxmlformats.org/presentationml/2006/ole">
              <mc:AlternateContent xmlns:mc="http://schemas.openxmlformats.org/markup-compatibility/2006">
                <mc:Choice xmlns:v="urn:schemas-microsoft-com:vml" Requires="v">
                  <p:oleObj spid="_x0000_s9226" name="Equation" r:id="rId8" imgW="406224" imgH="228501" progId="Equation.DSMT4">
                    <p:embed/>
                  </p:oleObj>
                </mc:Choice>
                <mc:Fallback>
                  <p:oleObj name="Equation" r:id="rId8" imgW="406224" imgH="228501" progId="Equation.DSMT4">
                    <p:embed/>
                    <p:pic>
                      <p:nvPicPr>
                        <p:cNvPr id="0" name="Picture 1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6" y="3396"/>
                          <a:ext cx="727" cy="409"/>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8562" name="Text Box 82"/>
            <p:cNvSpPr txBox="1">
              <a:spLocks noChangeArrowheads="1"/>
            </p:cNvSpPr>
            <p:nvPr/>
          </p:nvSpPr>
          <p:spPr bwMode="auto">
            <a:xfrm>
              <a:off x="1310" y="3441"/>
              <a:ext cx="624" cy="288"/>
            </a:xfrm>
            <a:prstGeom prst="rect">
              <a:avLst/>
            </a:prstGeom>
            <a:noFill/>
            <a:ln w="9525">
              <a:noFill/>
              <a:miter lim="800000"/>
              <a:headEnd/>
              <a:tailEnd/>
            </a:ln>
            <a:effectLst/>
          </p:spPr>
          <p:txBody>
            <a:bodyPr wrap="none">
              <a:spAutoFit/>
            </a:bodyPr>
            <a:lstStyle/>
            <a:p>
              <a:r>
                <a:rPr lang="en-US" sz="2400" dirty="0"/>
                <a:t>TEM</a:t>
              </a:r>
              <a:r>
                <a:rPr lang="en-US" sz="2400" i="1" baseline="-25000" dirty="0">
                  <a:latin typeface="Times New Roman" pitchFamily="18" charset="0"/>
                </a:rPr>
                <a:t>z</a:t>
              </a:r>
              <a:r>
                <a:rPr lang="en-US" sz="2400" dirty="0"/>
                <a:t> </a:t>
              </a:r>
            </a:p>
          </p:txBody>
        </p:sp>
        <p:sp>
          <p:nvSpPr>
            <p:cNvPr id="148563" name="AutoShape 83"/>
            <p:cNvSpPr>
              <a:spLocks noChangeArrowheads="1"/>
            </p:cNvSpPr>
            <p:nvPr/>
          </p:nvSpPr>
          <p:spPr bwMode="auto">
            <a:xfrm>
              <a:off x="2104" y="3512"/>
              <a:ext cx="488" cy="200"/>
            </a:xfrm>
            <a:prstGeom prst="leftRightArrow">
              <a:avLst>
                <a:gd name="adj1" fmla="val 50000"/>
                <a:gd name="adj2" fmla="val 48800"/>
              </a:avLst>
            </a:prstGeom>
            <a:noFill/>
            <a:ln w="9525">
              <a:solidFill>
                <a:schemeClr val="tx1"/>
              </a:solidFill>
              <a:miter lim="800000"/>
              <a:headEnd/>
              <a:tailEnd/>
            </a:ln>
            <a:effectLst/>
          </p:spPr>
          <p:txBody>
            <a:bodyPr wrap="none" anchor="ctr"/>
            <a:lstStyle/>
            <a:p>
              <a:endParaRPr lang="en-US"/>
            </a:p>
          </p:txBody>
        </p:sp>
      </p:grpSp>
      <p:sp>
        <p:nvSpPr>
          <p:cNvPr id="148566" name="Text Box 86"/>
          <p:cNvSpPr txBox="1">
            <a:spLocks noChangeArrowheads="1"/>
          </p:cNvSpPr>
          <p:nvPr/>
        </p:nvSpPr>
        <p:spPr bwMode="auto">
          <a:xfrm>
            <a:off x="976409" y="4349909"/>
            <a:ext cx="997389" cy="400110"/>
          </a:xfrm>
          <a:prstGeom prst="rect">
            <a:avLst/>
          </a:prstGeom>
          <a:noFill/>
          <a:ln w="9525">
            <a:noFill/>
            <a:miter lim="800000"/>
            <a:headEnd/>
            <a:tailEnd/>
          </a:ln>
          <a:effectLst/>
        </p:spPr>
        <p:txBody>
          <a:bodyPr wrap="none">
            <a:spAutoFit/>
          </a:bodyPr>
          <a:lstStyle/>
          <a:p>
            <a:r>
              <a:rPr lang="en-US" sz="2000" dirty="0">
                <a:solidFill>
                  <a:srgbClr val="0000FF"/>
                </a:solidFill>
              </a:rPr>
              <a:t>Hence,</a:t>
            </a:r>
          </a:p>
        </p:txBody>
      </p:sp>
      <p:sp>
        <p:nvSpPr>
          <p:cNvPr id="13" name="Slide Number Placeholder 12"/>
          <p:cNvSpPr>
            <a:spLocks noGrp="1"/>
          </p:cNvSpPr>
          <p:nvPr>
            <p:ph type="sldNum" sz="quarter" idx="4"/>
          </p:nvPr>
        </p:nvSpPr>
        <p:spPr/>
        <p:txBody>
          <a:bodyPr/>
          <a:lstStyle/>
          <a:p>
            <a:fld id="{5B13708D-4C95-4E99-9FC7-04A9CF3C695D}" type="slidenum">
              <a:rPr lang="en-US" smtClean="0"/>
              <a:pPr/>
              <a:t>14</a:t>
            </a:fld>
            <a:endParaRPr lang="en-US"/>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2449287" y="76202"/>
            <a:ext cx="404812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TEM</a:t>
            </a:r>
            <a:r>
              <a:rPr lang="en-US" sz="2800" b="1" i="1" baseline="-25000" dirty="0">
                <a:solidFill>
                  <a:srgbClr val="FFFF00"/>
                </a:solidFill>
                <a:latin typeface="Times New Roman" pitchFamily="18" charset="0"/>
                <a:cs typeface="Times New Roman" pitchFamily="18" charset="0"/>
              </a:rPr>
              <a:t>z</a:t>
            </a:r>
            <a:r>
              <a:rPr lang="en-US" sz="2800" b="1" dirty="0">
                <a:solidFill>
                  <a:srgbClr val="FFFF00"/>
                </a:solidFill>
              </a:rPr>
              <a:t> Wave (cont.)</a:t>
            </a:r>
          </a:p>
        </p:txBody>
      </p:sp>
      <p:sp>
        <p:nvSpPr>
          <p:cNvPr id="152581" name="Text Box 5"/>
          <p:cNvSpPr txBox="1">
            <a:spLocks noChangeArrowheads="1"/>
          </p:cNvSpPr>
          <p:nvPr/>
        </p:nvSpPr>
        <p:spPr bwMode="auto">
          <a:xfrm>
            <a:off x="1137104" y="958607"/>
            <a:ext cx="3299301" cy="400110"/>
          </a:xfrm>
          <a:prstGeom prst="rect">
            <a:avLst/>
          </a:prstGeom>
          <a:noFill/>
          <a:ln w="12700">
            <a:noFill/>
            <a:miter lim="800000"/>
            <a:headEnd type="none" w="sm" len="sm"/>
            <a:tailEnd type="none" w="sm" len="sm"/>
          </a:ln>
          <a:effectLst/>
        </p:spPr>
        <p:txBody>
          <a:bodyPr wrap="none">
            <a:spAutoFit/>
          </a:bodyPr>
          <a:lstStyle/>
          <a:p>
            <a:r>
              <a:rPr lang="en-US" sz="2000" b="1" dirty="0">
                <a:solidFill>
                  <a:srgbClr val="0000FF"/>
                </a:solidFill>
              </a:rPr>
              <a:t>Examples of TEM</a:t>
            </a:r>
            <a:r>
              <a:rPr lang="en-US" sz="2000" b="1" i="1" baseline="-25000" dirty="0">
                <a:solidFill>
                  <a:srgbClr val="0000FF"/>
                </a:solidFill>
                <a:latin typeface="Times New Roman" panose="02020603050405020304" pitchFamily="18" charset="0"/>
                <a:cs typeface="Times New Roman" panose="02020603050405020304" pitchFamily="18" charset="0"/>
              </a:rPr>
              <a:t>z</a:t>
            </a:r>
            <a:r>
              <a:rPr lang="en-US" sz="2000" b="1" dirty="0">
                <a:solidFill>
                  <a:srgbClr val="0000FF"/>
                </a:solidFill>
              </a:rPr>
              <a:t> waves:</a:t>
            </a:r>
          </a:p>
        </p:txBody>
      </p:sp>
      <p:sp>
        <p:nvSpPr>
          <p:cNvPr id="152590" name="Text Box 14"/>
          <p:cNvSpPr txBox="1">
            <a:spLocks noChangeArrowheads="1"/>
          </p:cNvSpPr>
          <p:nvPr/>
        </p:nvSpPr>
        <p:spPr bwMode="auto">
          <a:xfrm>
            <a:off x="1673225" y="2643188"/>
            <a:ext cx="6075702" cy="400110"/>
          </a:xfrm>
          <a:prstGeom prst="rect">
            <a:avLst/>
          </a:prstGeom>
          <a:noFill/>
          <a:ln w="9525">
            <a:noFill/>
            <a:miter lim="800000"/>
            <a:headEnd/>
            <a:tailEnd/>
          </a:ln>
          <a:effectLst/>
        </p:spPr>
        <p:txBody>
          <a:bodyPr wrap="none">
            <a:spAutoFit/>
          </a:bodyPr>
          <a:lstStyle/>
          <a:p>
            <a:r>
              <a:rPr lang="en-US" sz="2000" dirty="0">
                <a:solidFill>
                  <a:srgbClr val="0000FF"/>
                </a:solidFill>
              </a:rPr>
              <a:t>In each case the fields do not have a </a:t>
            </a:r>
            <a:r>
              <a:rPr lang="en-US" sz="2000" i="1" dirty="0">
                <a:solidFill>
                  <a:srgbClr val="0000FF"/>
                </a:solidFill>
                <a:latin typeface="Times New Roman" pitchFamily="18" charset="0"/>
              </a:rPr>
              <a:t>z</a:t>
            </a:r>
            <a:r>
              <a:rPr lang="en-US" sz="2000" dirty="0">
                <a:solidFill>
                  <a:srgbClr val="0000FF"/>
                </a:solidFill>
              </a:rPr>
              <a:t> component ! </a:t>
            </a:r>
          </a:p>
        </p:txBody>
      </p:sp>
      <p:sp>
        <p:nvSpPr>
          <p:cNvPr id="152591" name="Text Box 15"/>
          <p:cNvSpPr txBox="1">
            <a:spLocks noChangeArrowheads="1"/>
          </p:cNvSpPr>
          <p:nvPr/>
        </p:nvSpPr>
        <p:spPr bwMode="auto">
          <a:xfrm>
            <a:off x="1861185" y="1573213"/>
            <a:ext cx="3976281" cy="784830"/>
          </a:xfrm>
          <a:prstGeom prst="rect">
            <a:avLst/>
          </a:prstGeom>
          <a:noFill/>
          <a:ln w="9525">
            <a:noFill/>
            <a:miter lim="800000"/>
            <a:headEnd/>
            <a:tailEnd/>
          </a:ln>
          <a:effectLst/>
        </p:spPr>
        <p:txBody>
          <a:bodyPr wrap="none">
            <a:spAutoFit/>
          </a:bodyPr>
          <a:lstStyle/>
          <a:p>
            <a:pPr>
              <a:spcAft>
                <a:spcPts val="600"/>
              </a:spcAft>
              <a:buFont typeface="Wingdings" pitchFamily="2" charset="2"/>
              <a:buChar char="§"/>
            </a:pPr>
            <a:r>
              <a:rPr lang="en-US" sz="2000" dirty="0"/>
              <a:t>  A wave on a transmission line* </a:t>
            </a:r>
          </a:p>
          <a:p>
            <a:pPr>
              <a:spcAft>
                <a:spcPts val="600"/>
              </a:spcAft>
              <a:buFont typeface="Wingdings" pitchFamily="2" charset="2"/>
              <a:buChar char="§"/>
            </a:pPr>
            <a:r>
              <a:rPr lang="en-US" sz="2000" dirty="0"/>
              <a:t>  A plane wave </a:t>
            </a:r>
          </a:p>
        </p:txBody>
      </p:sp>
      <p:sp>
        <p:nvSpPr>
          <p:cNvPr id="85" name="Slide Number Placeholder 84"/>
          <p:cNvSpPr>
            <a:spLocks noGrp="1"/>
          </p:cNvSpPr>
          <p:nvPr>
            <p:ph type="sldNum" sz="quarter" idx="4"/>
          </p:nvPr>
        </p:nvSpPr>
        <p:spPr/>
        <p:txBody>
          <a:bodyPr/>
          <a:lstStyle/>
          <a:p>
            <a:fld id="{5B13708D-4C95-4E99-9FC7-04A9CF3C695D}" type="slidenum">
              <a:rPr lang="en-US" smtClean="0"/>
              <a:pPr/>
              <a:t>15</a:t>
            </a:fld>
            <a:endParaRPr lang="en-US"/>
          </a:p>
        </p:txBody>
      </p:sp>
      <p:graphicFrame>
        <p:nvGraphicFramePr>
          <p:cNvPr id="88" name="Object 74"/>
          <p:cNvGraphicFramePr>
            <a:graphicFrameLocks noChangeAspect="1"/>
          </p:cNvGraphicFramePr>
          <p:nvPr/>
        </p:nvGraphicFramePr>
        <p:xfrm>
          <a:off x="3843837" y="3393439"/>
          <a:ext cx="903538" cy="508318"/>
        </p:xfrm>
        <a:graphic>
          <a:graphicData uri="http://schemas.openxmlformats.org/presentationml/2006/ole">
            <mc:AlternateContent xmlns:mc="http://schemas.openxmlformats.org/markup-compatibility/2006">
              <mc:Choice xmlns:v="urn:schemas-microsoft-com:vml" Requires="v">
                <p:oleObj spid="_x0000_s10260" name="Equation" r:id="rId4" imgW="406224" imgH="228501" progId="Equation.DSMT4">
                  <p:embed/>
                </p:oleObj>
              </mc:Choice>
              <mc:Fallback>
                <p:oleObj name="Equation" r:id="rId4" imgW="406224" imgH="228501" progId="Equation.DSMT4">
                  <p:embed/>
                  <p:pic>
                    <p:nvPicPr>
                      <p:cNvPr id="0" name="Picture 1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3837" y="3393439"/>
                        <a:ext cx="903538" cy="508318"/>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9" name="Group 88"/>
          <p:cNvGrpSpPr/>
          <p:nvPr/>
        </p:nvGrpSpPr>
        <p:grpSpPr>
          <a:xfrm>
            <a:off x="771525" y="3844925"/>
            <a:ext cx="2487387" cy="2517776"/>
            <a:chOff x="771525" y="3844925"/>
            <a:chExt cx="2487387" cy="2517776"/>
          </a:xfrm>
        </p:grpSpPr>
        <p:sp>
          <p:nvSpPr>
            <p:cNvPr id="152658" name="Oval 20"/>
            <p:cNvSpPr>
              <a:spLocks noChangeArrowheads="1"/>
            </p:cNvSpPr>
            <p:nvPr/>
          </p:nvSpPr>
          <p:spPr bwMode="auto">
            <a:xfrm>
              <a:off x="771525" y="3844925"/>
              <a:ext cx="2074863" cy="2073275"/>
            </a:xfrm>
            <a:prstGeom prst="ellipse">
              <a:avLst/>
            </a:prstGeom>
            <a:solidFill>
              <a:srgbClr val="FF9933"/>
            </a:solidFill>
            <a:ln w="12700" algn="ctr">
              <a:solidFill>
                <a:srgbClr val="000000"/>
              </a:solidFill>
              <a:round/>
              <a:headEnd type="none" w="sm" len="sm"/>
              <a:tailEnd type="none" w="sm" len="sm"/>
            </a:ln>
          </p:spPr>
          <p:txBody>
            <a:bodyPr wrap="none"/>
            <a:lstStyle/>
            <a:p>
              <a:endParaRPr lang="en-US"/>
            </a:p>
          </p:txBody>
        </p:sp>
        <p:sp>
          <p:nvSpPr>
            <p:cNvPr id="22" name="Oval 21"/>
            <p:cNvSpPr>
              <a:spLocks noChangeArrowheads="1"/>
            </p:cNvSpPr>
            <p:nvPr/>
          </p:nvSpPr>
          <p:spPr bwMode="auto">
            <a:xfrm>
              <a:off x="1035050" y="4124325"/>
              <a:ext cx="1546225" cy="1544638"/>
            </a:xfrm>
            <a:prstGeom prst="ellipse">
              <a:avLst/>
            </a:prstGeom>
            <a:solidFill>
              <a:srgbClr val="D9D9D9"/>
            </a:solidFill>
            <a:ln w="12700" algn="ctr">
              <a:solidFill>
                <a:srgbClr val="000000"/>
              </a:solidFill>
              <a:round/>
              <a:headEnd type="none" w="sm" len="sm"/>
              <a:tailEnd type="none" w="sm" len="sm"/>
            </a:ln>
          </p:spPr>
          <p:txBody>
            <a:bodyPr wrap="none"/>
            <a:lstStyle/>
            <a:p>
              <a:pPr>
                <a:defRPr/>
              </a:pPr>
              <a:endParaRPr lang="en-US"/>
            </a:p>
          </p:txBody>
        </p:sp>
        <p:sp>
          <p:nvSpPr>
            <p:cNvPr id="152660" name="Oval 22"/>
            <p:cNvSpPr>
              <a:spLocks noChangeArrowheads="1"/>
            </p:cNvSpPr>
            <p:nvPr/>
          </p:nvSpPr>
          <p:spPr bwMode="auto">
            <a:xfrm>
              <a:off x="1533525" y="4579938"/>
              <a:ext cx="584200" cy="584200"/>
            </a:xfrm>
            <a:prstGeom prst="ellipse">
              <a:avLst/>
            </a:prstGeom>
            <a:solidFill>
              <a:srgbClr val="FF9900"/>
            </a:solidFill>
            <a:ln w="12700" algn="ctr">
              <a:solidFill>
                <a:srgbClr val="000000"/>
              </a:solidFill>
              <a:round/>
              <a:headEnd type="none" w="sm" len="sm"/>
              <a:tailEnd type="none" w="sm" len="sm"/>
            </a:ln>
          </p:spPr>
          <p:txBody>
            <a:bodyPr wrap="none"/>
            <a:lstStyle/>
            <a:p>
              <a:endParaRPr lang="en-US"/>
            </a:p>
          </p:txBody>
        </p:sp>
        <p:cxnSp>
          <p:nvCxnSpPr>
            <p:cNvPr id="152661" name="Straight Arrow Connector 24"/>
            <p:cNvCxnSpPr>
              <a:cxnSpLocks noChangeShapeType="1"/>
              <a:stCxn id="152660" idx="0"/>
            </p:cNvCxnSpPr>
            <p:nvPr/>
          </p:nvCxnSpPr>
          <p:spPr bwMode="auto">
            <a:xfrm rot="16200000" flipV="1">
              <a:off x="1582738" y="4337050"/>
              <a:ext cx="479425" cy="6350"/>
            </a:xfrm>
            <a:prstGeom prst="straightConnector1">
              <a:avLst/>
            </a:prstGeom>
            <a:noFill/>
            <a:ln w="38100" algn="ctr">
              <a:solidFill>
                <a:srgbClr val="FF0000"/>
              </a:solidFill>
              <a:round/>
              <a:headEnd/>
              <a:tailEnd type="triangle" w="med" len="med"/>
            </a:ln>
          </p:spPr>
        </p:cxnSp>
        <p:cxnSp>
          <p:nvCxnSpPr>
            <p:cNvPr id="152662" name="Straight Arrow Connector 26"/>
            <p:cNvCxnSpPr>
              <a:cxnSpLocks noChangeShapeType="1"/>
            </p:cNvCxnSpPr>
            <p:nvPr/>
          </p:nvCxnSpPr>
          <p:spPr bwMode="auto">
            <a:xfrm rot="5400000">
              <a:off x="1601788" y="5403850"/>
              <a:ext cx="479425" cy="6350"/>
            </a:xfrm>
            <a:prstGeom prst="straightConnector1">
              <a:avLst/>
            </a:prstGeom>
            <a:noFill/>
            <a:ln w="38100" algn="ctr">
              <a:solidFill>
                <a:srgbClr val="FF0000"/>
              </a:solidFill>
              <a:round/>
              <a:headEnd/>
              <a:tailEnd type="triangle" w="med" len="med"/>
            </a:ln>
          </p:spPr>
        </p:cxnSp>
        <p:cxnSp>
          <p:nvCxnSpPr>
            <p:cNvPr id="152663" name="Straight Arrow Connector 27"/>
            <p:cNvCxnSpPr>
              <a:cxnSpLocks noChangeShapeType="1"/>
            </p:cNvCxnSpPr>
            <p:nvPr/>
          </p:nvCxnSpPr>
          <p:spPr bwMode="auto">
            <a:xfrm>
              <a:off x="2122488" y="4876800"/>
              <a:ext cx="447675" cy="7938"/>
            </a:xfrm>
            <a:prstGeom prst="straightConnector1">
              <a:avLst/>
            </a:prstGeom>
            <a:noFill/>
            <a:ln w="38100" algn="ctr">
              <a:solidFill>
                <a:srgbClr val="FF0000"/>
              </a:solidFill>
              <a:round/>
              <a:headEnd/>
              <a:tailEnd type="triangle" w="med" len="med"/>
            </a:ln>
          </p:spPr>
        </p:cxnSp>
        <p:cxnSp>
          <p:nvCxnSpPr>
            <p:cNvPr id="152664" name="Straight Arrow Connector 28"/>
            <p:cNvCxnSpPr>
              <a:cxnSpLocks noChangeShapeType="1"/>
            </p:cNvCxnSpPr>
            <p:nvPr/>
          </p:nvCxnSpPr>
          <p:spPr bwMode="auto">
            <a:xfrm rot="10800000" flipV="1">
              <a:off x="1035050" y="4884738"/>
              <a:ext cx="481013" cy="0"/>
            </a:xfrm>
            <a:prstGeom prst="straightConnector1">
              <a:avLst/>
            </a:prstGeom>
            <a:noFill/>
            <a:ln w="38100" algn="ctr">
              <a:solidFill>
                <a:srgbClr val="FF0000"/>
              </a:solidFill>
              <a:round/>
              <a:headEnd/>
              <a:tailEnd type="triangle" w="med" len="med"/>
            </a:ln>
          </p:spPr>
        </p:cxnSp>
        <p:cxnSp>
          <p:nvCxnSpPr>
            <p:cNvPr id="152665" name="Straight Arrow Connector 32"/>
            <p:cNvCxnSpPr>
              <a:cxnSpLocks noChangeShapeType="1"/>
              <a:endCxn id="22" idx="7"/>
            </p:cNvCxnSpPr>
            <p:nvPr/>
          </p:nvCxnSpPr>
          <p:spPr bwMode="auto">
            <a:xfrm rot="5400000" flipH="1" flipV="1">
              <a:off x="2030413" y="4351337"/>
              <a:ext cx="327025" cy="322263"/>
            </a:xfrm>
            <a:prstGeom prst="straightConnector1">
              <a:avLst/>
            </a:prstGeom>
            <a:noFill/>
            <a:ln w="38100" algn="ctr">
              <a:solidFill>
                <a:srgbClr val="FF0000"/>
              </a:solidFill>
              <a:round/>
              <a:headEnd/>
              <a:tailEnd type="triangle" w="med" len="med"/>
            </a:ln>
          </p:spPr>
        </p:cxnSp>
        <p:cxnSp>
          <p:nvCxnSpPr>
            <p:cNvPr id="152666" name="Straight Arrow Connector 34"/>
            <p:cNvCxnSpPr>
              <a:cxnSpLocks noChangeShapeType="1"/>
            </p:cNvCxnSpPr>
            <p:nvPr/>
          </p:nvCxnSpPr>
          <p:spPr bwMode="auto">
            <a:xfrm rot="16200000" flipH="1">
              <a:off x="2016125" y="5073650"/>
              <a:ext cx="327025" cy="320675"/>
            </a:xfrm>
            <a:prstGeom prst="straightConnector1">
              <a:avLst/>
            </a:prstGeom>
            <a:noFill/>
            <a:ln w="38100" algn="ctr">
              <a:solidFill>
                <a:srgbClr val="FF0000"/>
              </a:solidFill>
              <a:round/>
              <a:headEnd/>
              <a:tailEnd type="triangle" w="med" len="med"/>
            </a:ln>
          </p:spPr>
        </p:cxnSp>
        <p:cxnSp>
          <p:nvCxnSpPr>
            <p:cNvPr id="152667" name="Straight Arrow Connector 35"/>
            <p:cNvCxnSpPr>
              <a:cxnSpLocks noChangeShapeType="1"/>
            </p:cNvCxnSpPr>
            <p:nvPr/>
          </p:nvCxnSpPr>
          <p:spPr bwMode="auto">
            <a:xfrm rot="5400000">
              <a:off x="1265238" y="5103812"/>
              <a:ext cx="327025" cy="320675"/>
            </a:xfrm>
            <a:prstGeom prst="straightConnector1">
              <a:avLst/>
            </a:prstGeom>
            <a:noFill/>
            <a:ln w="38100" algn="ctr">
              <a:solidFill>
                <a:srgbClr val="FF0000"/>
              </a:solidFill>
              <a:round/>
              <a:headEnd/>
              <a:tailEnd type="triangle" w="med" len="med"/>
            </a:ln>
          </p:spPr>
        </p:cxnSp>
        <p:cxnSp>
          <p:nvCxnSpPr>
            <p:cNvPr id="152668" name="Straight Arrow Connector 36"/>
            <p:cNvCxnSpPr>
              <a:cxnSpLocks noChangeShapeType="1"/>
            </p:cNvCxnSpPr>
            <p:nvPr/>
          </p:nvCxnSpPr>
          <p:spPr bwMode="auto">
            <a:xfrm rot="16200000" flipV="1">
              <a:off x="1284288" y="4340225"/>
              <a:ext cx="327025" cy="322263"/>
            </a:xfrm>
            <a:prstGeom prst="straightConnector1">
              <a:avLst/>
            </a:prstGeom>
            <a:noFill/>
            <a:ln w="38100" algn="ctr">
              <a:solidFill>
                <a:srgbClr val="FF0000"/>
              </a:solidFill>
              <a:round/>
              <a:headEnd/>
              <a:tailEnd type="triangle" w="med" len="med"/>
            </a:ln>
          </p:spPr>
        </p:cxnSp>
        <p:sp>
          <p:nvSpPr>
            <p:cNvPr id="152669" name="Oval 37"/>
            <p:cNvSpPr>
              <a:spLocks noChangeArrowheads="1"/>
            </p:cNvSpPr>
            <p:nvPr/>
          </p:nvSpPr>
          <p:spPr bwMode="auto">
            <a:xfrm>
              <a:off x="1254125" y="4346575"/>
              <a:ext cx="1096963" cy="1095375"/>
            </a:xfrm>
            <a:prstGeom prst="ellipse">
              <a:avLst/>
            </a:prstGeom>
            <a:noFill/>
            <a:ln w="38100" algn="ctr">
              <a:solidFill>
                <a:srgbClr val="0000FF"/>
              </a:solidFill>
              <a:round/>
              <a:headEnd type="none" w="sm" len="sm"/>
              <a:tailEnd type="none" w="sm" len="sm"/>
            </a:ln>
          </p:spPr>
          <p:txBody>
            <a:bodyPr wrap="none"/>
            <a:lstStyle/>
            <a:p>
              <a:endParaRPr lang="en-US"/>
            </a:p>
          </p:txBody>
        </p:sp>
        <p:cxnSp>
          <p:nvCxnSpPr>
            <p:cNvPr id="152670" name="Straight Arrow Connector 39"/>
            <p:cNvCxnSpPr>
              <a:cxnSpLocks noChangeShapeType="1"/>
            </p:cNvCxnSpPr>
            <p:nvPr/>
          </p:nvCxnSpPr>
          <p:spPr bwMode="auto">
            <a:xfrm rot="16200000" flipV="1">
              <a:off x="2163763" y="4568825"/>
              <a:ext cx="196850" cy="107950"/>
            </a:xfrm>
            <a:prstGeom prst="straightConnector1">
              <a:avLst/>
            </a:prstGeom>
            <a:noFill/>
            <a:ln w="38100" algn="ctr">
              <a:solidFill>
                <a:srgbClr val="0000FF"/>
              </a:solidFill>
              <a:round/>
              <a:headEnd/>
              <a:tailEnd type="triangle" w="med" len="med"/>
            </a:ln>
          </p:spPr>
        </p:cxnSp>
        <p:grpSp>
          <p:nvGrpSpPr>
            <p:cNvPr id="152673" name="Group 48"/>
            <p:cNvGrpSpPr>
              <a:grpSpLocks/>
            </p:cNvGrpSpPr>
            <p:nvPr/>
          </p:nvGrpSpPr>
          <p:grpSpPr bwMode="auto">
            <a:xfrm>
              <a:off x="2024063" y="4778375"/>
              <a:ext cx="201613" cy="200025"/>
              <a:chOff x="6623825" y="4973444"/>
              <a:chExt cx="200722" cy="200722"/>
            </a:xfrm>
          </p:grpSpPr>
          <p:sp>
            <p:nvSpPr>
              <p:cNvPr id="152674" name="Oval 47"/>
              <p:cNvSpPr>
                <a:spLocks noChangeArrowheads="1"/>
              </p:cNvSpPr>
              <p:nvPr/>
            </p:nvSpPr>
            <p:spPr bwMode="auto">
              <a:xfrm>
                <a:off x="6623825" y="4973444"/>
                <a:ext cx="200722" cy="200722"/>
              </a:xfrm>
              <a:prstGeom prst="ellipse">
                <a:avLst/>
              </a:prstGeom>
              <a:solidFill>
                <a:srgbClr val="0070C0"/>
              </a:solidFill>
              <a:ln w="12700" algn="ctr">
                <a:solidFill>
                  <a:srgbClr val="FFFFFF"/>
                </a:solidFill>
                <a:round/>
                <a:headEnd type="none" w="sm" len="sm"/>
                <a:tailEnd type="none" w="sm" len="sm"/>
              </a:ln>
            </p:spPr>
            <p:txBody>
              <a:bodyPr wrap="none"/>
              <a:lstStyle/>
              <a:p>
                <a:endParaRPr lang="en-US"/>
              </a:p>
            </p:txBody>
          </p:sp>
          <p:sp>
            <p:nvSpPr>
              <p:cNvPr id="152675" name="Oval 45"/>
              <p:cNvSpPr>
                <a:spLocks noChangeArrowheads="1"/>
              </p:cNvSpPr>
              <p:nvPr/>
            </p:nvSpPr>
            <p:spPr bwMode="auto">
              <a:xfrm>
                <a:off x="6684343" y="5033963"/>
                <a:ext cx="82066" cy="82066"/>
              </a:xfrm>
              <a:prstGeom prst="ellipse">
                <a:avLst/>
              </a:prstGeom>
              <a:solidFill>
                <a:srgbClr val="000000"/>
              </a:solidFill>
              <a:ln w="12700" algn="ctr">
                <a:noFill/>
                <a:round/>
                <a:headEnd type="none" w="sm" len="sm"/>
                <a:tailEnd type="none" w="sm" len="sm"/>
              </a:ln>
            </p:spPr>
            <p:txBody>
              <a:bodyPr wrap="none"/>
              <a:lstStyle/>
              <a:p>
                <a:endParaRPr lang="en-US"/>
              </a:p>
            </p:txBody>
          </p:sp>
        </p:grpSp>
        <p:grpSp>
          <p:nvGrpSpPr>
            <p:cNvPr id="152676" name="Group 49"/>
            <p:cNvGrpSpPr>
              <a:grpSpLocks/>
            </p:cNvGrpSpPr>
            <p:nvPr/>
          </p:nvGrpSpPr>
          <p:grpSpPr bwMode="auto">
            <a:xfrm>
              <a:off x="1747838" y="4464050"/>
              <a:ext cx="201613" cy="201613"/>
              <a:chOff x="6623825" y="4973444"/>
              <a:chExt cx="200722" cy="200722"/>
            </a:xfrm>
          </p:grpSpPr>
          <p:sp>
            <p:nvSpPr>
              <p:cNvPr id="152677" name="Oval 50"/>
              <p:cNvSpPr>
                <a:spLocks noChangeArrowheads="1"/>
              </p:cNvSpPr>
              <p:nvPr/>
            </p:nvSpPr>
            <p:spPr bwMode="auto">
              <a:xfrm>
                <a:off x="6623825" y="4973444"/>
                <a:ext cx="200722" cy="200722"/>
              </a:xfrm>
              <a:prstGeom prst="ellipse">
                <a:avLst/>
              </a:prstGeom>
              <a:solidFill>
                <a:srgbClr val="0070C0"/>
              </a:solidFill>
              <a:ln w="12700" algn="ctr">
                <a:solidFill>
                  <a:srgbClr val="FFFFFF"/>
                </a:solidFill>
                <a:round/>
                <a:headEnd type="none" w="sm" len="sm"/>
                <a:tailEnd type="none" w="sm" len="sm"/>
              </a:ln>
            </p:spPr>
            <p:txBody>
              <a:bodyPr wrap="none"/>
              <a:lstStyle/>
              <a:p>
                <a:endParaRPr lang="en-US"/>
              </a:p>
            </p:txBody>
          </p:sp>
          <p:sp>
            <p:nvSpPr>
              <p:cNvPr id="152678" name="Oval 51"/>
              <p:cNvSpPr>
                <a:spLocks noChangeArrowheads="1"/>
              </p:cNvSpPr>
              <p:nvPr/>
            </p:nvSpPr>
            <p:spPr bwMode="auto">
              <a:xfrm>
                <a:off x="6684343" y="5033963"/>
                <a:ext cx="82066" cy="82066"/>
              </a:xfrm>
              <a:prstGeom prst="ellipse">
                <a:avLst/>
              </a:prstGeom>
              <a:solidFill>
                <a:srgbClr val="000000"/>
              </a:solidFill>
              <a:ln w="12700" algn="ctr">
                <a:noFill/>
                <a:round/>
                <a:headEnd type="none" w="sm" len="sm"/>
                <a:tailEnd type="none" w="sm" len="sm"/>
              </a:ln>
            </p:spPr>
            <p:txBody>
              <a:bodyPr wrap="none"/>
              <a:lstStyle/>
              <a:p>
                <a:endParaRPr lang="en-US"/>
              </a:p>
            </p:txBody>
          </p:sp>
        </p:grpSp>
        <p:grpSp>
          <p:nvGrpSpPr>
            <p:cNvPr id="152679" name="Group 52"/>
            <p:cNvGrpSpPr>
              <a:grpSpLocks/>
            </p:cNvGrpSpPr>
            <p:nvPr/>
          </p:nvGrpSpPr>
          <p:grpSpPr bwMode="auto">
            <a:xfrm>
              <a:off x="1452563" y="4787900"/>
              <a:ext cx="201613" cy="200025"/>
              <a:chOff x="6623825" y="4973444"/>
              <a:chExt cx="200722" cy="200722"/>
            </a:xfrm>
          </p:grpSpPr>
          <p:sp>
            <p:nvSpPr>
              <p:cNvPr id="152680" name="Oval 53"/>
              <p:cNvSpPr>
                <a:spLocks noChangeArrowheads="1"/>
              </p:cNvSpPr>
              <p:nvPr/>
            </p:nvSpPr>
            <p:spPr bwMode="auto">
              <a:xfrm>
                <a:off x="6623825" y="4973444"/>
                <a:ext cx="200722" cy="200722"/>
              </a:xfrm>
              <a:prstGeom prst="ellipse">
                <a:avLst/>
              </a:prstGeom>
              <a:solidFill>
                <a:srgbClr val="0070C0"/>
              </a:solidFill>
              <a:ln w="12700" algn="ctr">
                <a:solidFill>
                  <a:srgbClr val="FFFFFF"/>
                </a:solidFill>
                <a:round/>
                <a:headEnd type="none" w="sm" len="sm"/>
                <a:tailEnd type="none" w="sm" len="sm"/>
              </a:ln>
            </p:spPr>
            <p:txBody>
              <a:bodyPr wrap="none"/>
              <a:lstStyle/>
              <a:p>
                <a:endParaRPr lang="en-US"/>
              </a:p>
            </p:txBody>
          </p:sp>
          <p:sp>
            <p:nvSpPr>
              <p:cNvPr id="152681" name="Oval 54"/>
              <p:cNvSpPr>
                <a:spLocks noChangeArrowheads="1"/>
              </p:cNvSpPr>
              <p:nvPr/>
            </p:nvSpPr>
            <p:spPr bwMode="auto">
              <a:xfrm>
                <a:off x="6684343" y="5033963"/>
                <a:ext cx="82066" cy="82066"/>
              </a:xfrm>
              <a:prstGeom prst="ellipse">
                <a:avLst/>
              </a:prstGeom>
              <a:solidFill>
                <a:srgbClr val="000000"/>
              </a:solidFill>
              <a:ln w="12700" algn="ctr">
                <a:noFill/>
                <a:round/>
                <a:headEnd type="none" w="sm" len="sm"/>
                <a:tailEnd type="none" w="sm" len="sm"/>
              </a:ln>
            </p:spPr>
            <p:txBody>
              <a:bodyPr wrap="none"/>
              <a:lstStyle/>
              <a:p>
                <a:endParaRPr lang="en-US"/>
              </a:p>
            </p:txBody>
          </p:sp>
        </p:grpSp>
        <p:grpSp>
          <p:nvGrpSpPr>
            <p:cNvPr id="152682" name="Group 55"/>
            <p:cNvGrpSpPr>
              <a:grpSpLocks/>
            </p:cNvGrpSpPr>
            <p:nvPr/>
          </p:nvGrpSpPr>
          <p:grpSpPr bwMode="auto">
            <a:xfrm>
              <a:off x="1728788" y="5054600"/>
              <a:ext cx="201613" cy="200025"/>
              <a:chOff x="6623825" y="4973444"/>
              <a:chExt cx="200722" cy="200722"/>
            </a:xfrm>
          </p:grpSpPr>
          <p:sp>
            <p:nvSpPr>
              <p:cNvPr id="152683" name="Oval 56"/>
              <p:cNvSpPr>
                <a:spLocks noChangeArrowheads="1"/>
              </p:cNvSpPr>
              <p:nvPr/>
            </p:nvSpPr>
            <p:spPr bwMode="auto">
              <a:xfrm>
                <a:off x="6623825" y="4973444"/>
                <a:ext cx="200722" cy="200722"/>
              </a:xfrm>
              <a:prstGeom prst="ellipse">
                <a:avLst/>
              </a:prstGeom>
              <a:solidFill>
                <a:srgbClr val="0070C0"/>
              </a:solidFill>
              <a:ln w="12700" algn="ctr">
                <a:solidFill>
                  <a:srgbClr val="FFFFFF"/>
                </a:solidFill>
                <a:round/>
                <a:headEnd type="none" w="sm" len="sm"/>
                <a:tailEnd type="none" w="sm" len="sm"/>
              </a:ln>
            </p:spPr>
            <p:txBody>
              <a:bodyPr wrap="none"/>
              <a:lstStyle/>
              <a:p>
                <a:endParaRPr lang="en-US"/>
              </a:p>
            </p:txBody>
          </p:sp>
          <p:sp>
            <p:nvSpPr>
              <p:cNvPr id="152684" name="Oval 57"/>
              <p:cNvSpPr>
                <a:spLocks noChangeArrowheads="1"/>
              </p:cNvSpPr>
              <p:nvPr/>
            </p:nvSpPr>
            <p:spPr bwMode="auto">
              <a:xfrm>
                <a:off x="6684343" y="5033963"/>
                <a:ext cx="82066" cy="82066"/>
              </a:xfrm>
              <a:prstGeom prst="ellipse">
                <a:avLst/>
              </a:prstGeom>
              <a:solidFill>
                <a:srgbClr val="000000"/>
              </a:solidFill>
              <a:ln w="12700" algn="ctr">
                <a:noFill/>
                <a:round/>
                <a:headEnd type="none" w="sm" len="sm"/>
                <a:tailEnd type="none" w="sm" len="sm"/>
              </a:ln>
            </p:spPr>
            <p:txBody>
              <a:bodyPr wrap="none"/>
              <a:lstStyle/>
              <a:p>
                <a:endParaRPr lang="en-US"/>
              </a:p>
            </p:txBody>
          </p:sp>
        </p:grpSp>
        <p:grpSp>
          <p:nvGrpSpPr>
            <p:cNvPr id="152685" name="Group 58"/>
            <p:cNvGrpSpPr>
              <a:grpSpLocks/>
            </p:cNvGrpSpPr>
            <p:nvPr/>
          </p:nvGrpSpPr>
          <p:grpSpPr bwMode="auto">
            <a:xfrm>
              <a:off x="1528763" y="4568825"/>
              <a:ext cx="201613" cy="200025"/>
              <a:chOff x="6623825" y="4973444"/>
              <a:chExt cx="200722" cy="200722"/>
            </a:xfrm>
          </p:grpSpPr>
          <p:sp>
            <p:nvSpPr>
              <p:cNvPr id="152686" name="Oval 59"/>
              <p:cNvSpPr>
                <a:spLocks noChangeArrowheads="1"/>
              </p:cNvSpPr>
              <p:nvPr/>
            </p:nvSpPr>
            <p:spPr bwMode="auto">
              <a:xfrm>
                <a:off x="6623825" y="4973444"/>
                <a:ext cx="200722" cy="200722"/>
              </a:xfrm>
              <a:prstGeom prst="ellipse">
                <a:avLst/>
              </a:prstGeom>
              <a:solidFill>
                <a:srgbClr val="0070C0"/>
              </a:solidFill>
              <a:ln w="12700" algn="ctr">
                <a:solidFill>
                  <a:srgbClr val="FFFFFF"/>
                </a:solidFill>
                <a:round/>
                <a:headEnd type="none" w="sm" len="sm"/>
                <a:tailEnd type="none" w="sm" len="sm"/>
              </a:ln>
            </p:spPr>
            <p:txBody>
              <a:bodyPr wrap="none"/>
              <a:lstStyle/>
              <a:p>
                <a:endParaRPr lang="en-US"/>
              </a:p>
            </p:txBody>
          </p:sp>
          <p:sp>
            <p:nvSpPr>
              <p:cNvPr id="152687" name="Oval 60"/>
              <p:cNvSpPr>
                <a:spLocks noChangeArrowheads="1"/>
              </p:cNvSpPr>
              <p:nvPr/>
            </p:nvSpPr>
            <p:spPr bwMode="auto">
              <a:xfrm>
                <a:off x="6684343" y="5033963"/>
                <a:ext cx="82066" cy="82066"/>
              </a:xfrm>
              <a:prstGeom prst="ellipse">
                <a:avLst/>
              </a:prstGeom>
              <a:solidFill>
                <a:srgbClr val="000000"/>
              </a:solidFill>
              <a:ln w="12700" algn="ctr">
                <a:noFill/>
                <a:round/>
                <a:headEnd type="none" w="sm" len="sm"/>
                <a:tailEnd type="none" w="sm" len="sm"/>
              </a:ln>
            </p:spPr>
            <p:txBody>
              <a:bodyPr wrap="none"/>
              <a:lstStyle/>
              <a:p>
                <a:endParaRPr lang="en-US"/>
              </a:p>
            </p:txBody>
          </p:sp>
        </p:grpSp>
        <p:grpSp>
          <p:nvGrpSpPr>
            <p:cNvPr id="152688" name="Group 61"/>
            <p:cNvGrpSpPr>
              <a:grpSpLocks/>
            </p:cNvGrpSpPr>
            <p:nvPr/>
          </p:nvGrpSpPr>
          <p:grpSpPr bwMode="auto">
            <a:xfrm>
              <a:off x="1538288" y="4987925"/>
              <a:ext cx="201613" cy="200025"/>
              <a:chOff x="6623825" y="4973444"/>
              <a:chExt cx="200722" cy="200722"/>
            </a:xfrm>
          </p:grpSpPr>
          <p:sp>
            <p:nvSpPr>
              <p:cNvPr id="152689" name="Oval 62"/>
              <p:cNvSpPr>
                <a:spLocks noChangeArrowheads="1"/>
              </p:cNvSpPr>
              <p:nvPr/>
            </p:nvSpPr>
            <p:spPr bwMode="auto">
              <a:xfrm>
                <a:off x="6623825" y="4973444"/>
                <a:ext cx="200722" cy="200722"/>
              </a:xfrm>
              <a:prstGeom prst="ellipse">
                <a:avLst/>
              </a:prstGeom>
              <a:solidFill>
                <a:srgbClr val="0070C0"/>
              </a:solidFill>
              <a:ln w="12700" algn="ctr">
                <a:solidFill>
                  <a:srgbClr val="FFFFFF"/>
                </a:solidFill>
                <a:round/>
                <a:headEnd type="none" w="sm" len="sm"/>
                <a:tailEnd type="none" w="sm" len="sm"/>
              </a:ln>
            </p:spPr>
            <p:txBody>
              <a:bodyPr wrap="none"/>
              <a:lstStyle/>
              <a:p>
                <a:endParaRPr lang="en-US"/>
              </a:p>
            </p:txBody>
          </p:sp>
          <p:sp>
            <p:nvSpPr>
              <p:cNvPr id="152690" name="Oval 63"/>
              <p:cNvSpPr>
                <a:spLocks noChangeArrowheads="1"/>
              </p:cNvSpPr>
              <p:nvPr/>
            </p:nvSpPr>
            <p:spPr bwMode="auto">
              <a:xfrm>
                <a:off x="6684343" y="5033963"/>
                <a:ext cx="82066" cy="82066"/>
              </a:xfrm>
              <a:prstGeom prst="ellipse">
                <a:avLst/>
              </a:prstGeom>
              <a:solidFill>
                <a:srgbClr val="000000"/>
              </a:solidFill>
              <a:ln w="12700" algn="ctr">
                <a:noFill/>
                <a:round/>
                <a:headEnd type="none" w="sm" len="sm"/>
                <a:tailEnd type="none" w="sm" len="sm"/>
              </a:ln>
            </p:spPr>
            <p:txBody>
              <a:bodyPr wrap="none"/>
              <a:lstStyle/>
              <a:p>
                <a:endParaRPr lang="en-US"/>
              </a:p>
            </p:txBody>
          </p:sp>
        </p:grpSp>
        <p:grpSp>
          <p:nvGrpSpPr>
            <p:cNvPr id="152691" name="Group 64"/>
            <p:cNvGrpSpPr>
              <a:grpSpLocks/>
            </p:cNvGrpSpPr>
            <p:nvPr/>
          </p:nvGrpSpPr>
          <p:grpSpPr bwMode="auto">
            <a:xfrm>
              <a:off x="1928813" y="4597400"/>
              <a:ext cx="201613" cy="200025"/>
              <a:chOff x="6623825" y="4973444"/>
              <a:chExt cx="200722" cy="200722"/>
            </a:xfrm>
          </p:grpSpPr>
          <p:sp>
            <p:nvSpPr>
              <p:cNvPr id="152692" name="Oval 65"/>
              <p:cNvSpPr>
                <a:spLocks noChangeArrowheads="1"/>
              </p:cNvSpPr>
              <p:nvPr/>
            </p:nvSpPr>
            <p:spPr bwMode="auto">
              <a:xfrm>
                <a:off x="6623825" y="4973444"/>
                <a:ext cx="200722" cy="200722"/>
              </a:xfrm>
              <a:prstGeom prst="ellipse">
                <a:avLst/>
              </a:prstGeom>
              <a:solidFill>
                <a:srgbClr val="0070C0"/>
              </a:solidFill>
              <a:ln w="12700" algn="ctr">
                <a:solidFill>
                  <a:srgbClr val="FFFFFF"/>
                </a:solidFill>
                <a:round/>
                <a:headEnd type="none" w="sm" len="sm"/>
                <a:tailEnd type="none" w="sm" len="sm"/>
              </a:ln>
            </p:spPr>
            <p:txBody>
              <a:bodyPr wrap="none"/>
              <a:lstStyle/>
              <a:p>
                <a:endParaRPr lang="en-US"/>
              </a:p>
            </p:txBody>
          </p:sp>
          <p:sp>
            <p:nvSpPr>
              <p:cNvPr id="152693" name="Oval 66"/>
              <p:cNvSpPr>
                <a:spLocks noChangeArrowheads="1"/>
              </p:cNvSpPr>
              <p:nvPr/>
            </p:nvSpPr>
            <p:spPr bwMode="auto">
              <a:xfrm>
                <a:off x="6684343" y="5033963"/>
                <a:ext cx="82066" cy="82066"/>
              </a:xfrm>
              <a:prstGeom prst="ellipse">
                <a:avLst/>
              </a:prstGeom>
              <a:solidFill>
                <a:srgbClr val="000000"/>
              </a:solidFill>
              <a:ln w="12700" algn="ctr">
                <a:noFill/>
                <a:round/>
                <a:headEnd type="none" w="sm" len="sm"/>
                <a:tailEnd type="none" w="sm" len="sm"/>
              </a:ln>
            </p:spPr>
            <p:txBody>
              <a:bodyPr wrap="none"/>
              <a:lstStyle/>
              <a:p>
                <a:endParaRPr lang="en-US"/>
              </a:p>
            </p:txBody>
          </p:sp>
        </p:grpSp>
        <p:grpSp>
          <p:nvGrpSpPr>
            <p:cNvPr id="152694" name="Group 67"/>
            <p:cNvGrpSpPr>
              <a:grpSpLocks/>
            </p:cNvGrpSpPr>
            <p:nvPr/>
          </p:nvGrpSpPr>
          <p:grpSpPr bwMode="auto">
            <a:xfrm>
              <a:off x="1938338" y="4968875"/>
              <a:ext cx="201613" cy="200025"/>
              <a:chOff x="6623825" y="4973444"/>
              <a:chExt cx="200722" cy="200722"/>
            </a:xfrm>
          </p:grpSpPr>
          <p:sp>
            <p:nvSpPr>
              <p:cNvPr id="152695" name="Oval 68"/>
              <p:cNvSpPr>
                <a:spLocks noChangeArrowheads="1"/>
              </p:cNvSpPr>
              <p:nvPr/>
            </p:nvSpPr>
            <p:spPr bwMode="auto">
              <a:xfrm>
                <a:off x="6623825" y="4973444"/>
                <a:ext cx="200722" cy="200722"/>
              </a:xfrm>
              <a:prstGeom prst="ellipse">
                <a:avLst/>
              </a:prstGeom>
              <a:solidFill>
                <a:srgbClr val="0070C0"/>
              </a:solidFill>
              <a:ln w="12700" algn="ctr">
                <a:solidFill>
                  <a:srgbClr val="FFFFFF"/>
                </a:solidFill>
                <a:round/>
                <a:headEnd type="none" w="sm" len="sm"/>
                <a:tailEnd type="none" w="sm" len="sm"/>
              </a:ln>
            </p:spPr>
            <p:txBody>
              <a:bodyPr wrap="none"/>
              <a:lstStyle/>
              <a:p>
                <a:endParaRPr lang="en-US"/>
              </a:p>
            </p:txBody>
          </p:sp>
          <p:sp>
            <p:nvSpPr>
              <p:cNvPr id="152696" name="Oval 69"/>
              <p:cNvSpPr>
                <a:spLocks noChangeArrowheads="1"/>
              </p:cNvSpPr>
              <p:nvPr/>
            </p:nvSpPr>
            <p:spPr bwMode="auto">
              <a:xfrm>
                <a:off x="6684343" y="5033963"/>
                <a:ext cx="82066" cy="82066"/>
              </a:xfrm>
              <a:prstGeom prst="ellipse">
                <a:avLst/>
              </a:prstGeom>
              <a:solidFill>
                <a:srgbClr val="000000"/>
              </a:solidFill>
              <a:ln w="12700" algn="ctr">
                <a:noFill/>
                <a:round/>
                <a:headEnd type="none" w="sm" len="sm"/>
                <a:tailEnd type="none" w="sm" len="sm"/>
              </a:ln>
            </p:spPr>
            <p:txBody>
              <a:bodyPr wrap="none"/>
              <a:lstStyle/>
              <a:p>
                <a:endParaRPr lang="en-US"/>
              </a:p>
            </p:txBody>
          </p:sp>
        </p:grpSp>
        <p:grpSp>
          <p:nvGrpSpPr>
            <p:cNvPr id="152697" name="Group 74"/>
            <p:cNvGrpSpPr>
              <a:grpSpLocks/>
            </p:cNvGrpSpPr>
            <p:nvPr/>
          </p:nvGrpSpPr>
          <p:grpSpPr bwMode="auto">
            <a:xfrm>
              <a:off x="958850" y="4956175"/>
              <a:ext cx="309563" cy="366713"/>
              <a:chOff x="6165054" y="4791075"/>
              <a:chExt cx="308144" cy="367740"/>
            </a:xfrm>
          </p:grpSpPr>
          <p:sp>
            <p:nvSpPr>
              <p:cNvPr id="152698" name="Oval 71"/>
              <p:cNvSpPr>
                <a:spLocks noChangeArrowheads="1"/>
              </p:cNvSpPr>
              <p:nvPr/>
            </p:nvSpPr>
            <p:spPr bwMode="auto">
              <a:xfrm>
                <a:off x="6214250" y="4897244"/>
                <a:ext cx="200722" cy="200722"/>
              </a:xfrm>
              <a:prstGeom prst="ellipse">
                <a:avLst/>
              </a:prstGeom>
              <a:solidFill>
                <a:srgbClr val="0070C0"/>
              </a:solidFill>
              <a:ln w="12700" algn="ctr">
                <a:solidFill>
                  <a:srgbClr val="FFFFFF"/>
                </a:solidFill>
                <a:round/>
                <a:headEnd type="none" w="sm" len="sm"/>
                <a:tailEnd type="none" w="sm" len="sm"/>
              </a:ln>
            </p:spPr>
            <p:txBody>
              <a:bodyPr wrap="none"/>
              <a:lstStyle/>
              <a:p>
                <a:endParaRPr lang="en-US"/>
              </a:p>
            </p:txBody>
          </p:sp>
          <p:sp>
            <p:nvSpPr>
              <p:cNvPr id="152699" name="TextBox 73"/>
              <p:cNvSpPr txBox="1">
                <a:spLocks noChangeArrowheads="1"/>
              </p:cNvSpPr>
              <p:nvPr/>
            </p:nvSpPr>
            <p:spPr bwMode="auto">
              <a:xfrm>
                <a:off x="6165054" y="4791075"/>
                <a:ext cx="308144" cy="367740"/>
              </a:xfrm>
              <a:prstGeom prst="rect">
                <a:avLst/>
              </a:prstGeom>
              <a:noFill/>
              <a:ln w="9525">
                <a:noFill/>
                <a:miter lim="800000"/>
                <a:headEnd/>
                <a:tailEnd/>
              </a:ln>
            </p:spPr>
            <p:txBody>
              <a:bodyPr wrap="none">
                <a:spAutoFit/>
              </a:bodyPr>
              <a:lstStyle/>
              <a:p>
                <a:r>
                  <a:rPr lang="en-US">
                    <a:solidFill>
                      <a:srgbClr val="000000"/>
                    </a:solidFill>
                    <a:sym typeface="Symbol" pitchFamily="18" charset="2"/>
                  </a:rPr>
                  <a:t></a:t>
                </a:r>
                <a:endParaRPr lang="en-US">
                  <a:solidFill>
                    <a:srgbClr val="000000"/>
                  </a:solidFill>
                </a:endParaRPr>
              </a:p>
            </p:txBody>
          </p:sp>
        </p:grpSp>
        <p:grpSp>
          <p:nvGrpSpPr>
            <p:cNvPr id="152700" name="Group 75"/>
            <p:cNvGrpSpPr>
              <a:grpSpLocks/>
            </p:cNvGrpSpPr>
            <p:nvPr/>
          </p:nvGrpSpPr>
          <p:grpSpPr bwMode="auto">
            <a:xfrm>
              <a:off x="1401763" y="3959225"/>
              <a:ext cx="309563" cy="366713"/>
              <a:chOff x="6165054" y="4791075"/>
              <a:chExt cx="309716" cy="366162"/>
            </a:xfrm>
          </p:grpSpPr>
          <p:sp>
            <p:nvSpPr>
              <p:cNvPr id="152701" name="Oval 76"/>
              <p:cNvSpPr>
                <a:spLocks noChangeArrowheads="1"/>
              </p:cNvSpPr>
              <p:nvPr/>
            </p:nvSpPr>
            <p:spPr bwMode="auto">
              <a:xfrm>
                <a:off x="6214250" y="4897244"/>
                <a:ext cx="200722" cy="200722"/>
              </a:xfrm>
              <a:prstGeom prst="ellipse">
                <a:avLst/>
              </a:prstGeom>
              <a:solidFill>
                <a:srgbClr val="0070C0"/>
              </a:solidFill>
              <a:ln w="12700" algn="ctr">
                <a:solidFill>
                  <a:srgbClr val="FFFFFF"/>
                </a:solidFill>
                <a:round/>
                <a:headEnd type="none" w="sm" len="sm"/>
                <a:tailEnd type="none" w="sm" len="sm"/>
              </a:ln>
            </p:spPr>
            <p:txBody>
              <a:bodyPr wrap="none"/>
              <a:lstStyle/>
              <a:p>
                <a:endParaRPr lang="en-US"/>
              </a:p>
            </p:txBody>
          </p:sp>
          <p:sp>
            <p:nvSpPr>
              <p:cNvPr id="152702" name="TextBox 77"/>
              <p:cNvSpPr txBox="1">
                <a:spLocks noChangeArrowheads="1"/>
              </p:cNvSpPr>
              <p:nvPr/>
            </p:nvSpPr>
            <p:spPr bwMode="auto">
              <a:xfrm>
                <a:off x="6165054" y="4791075"/>
                <a:ext cx="309716" cy="366162"/>
              </a:xfrm>
              <a:prstGeom prst="rect">
                <a:avLst/>
              </a:prstGeom>
              <a:noFill/>
              <a:ln w="9525">
                <a:noFill/>
                <a:miter lim="800000"/>
                <a:headEnd/>
                <a:tailEnd/>
              </a:ln>
            </p:spPr>
            <p:txBody>
              <a:bodyPr wrap="none">
                <a:spAutoFit/>
              </a:bodyPr>
              <a:lstStyle/>
              <a:p>
                <a:r>
                  <a:rPr lang="en-US">
                    <a:solidFill>
                      <a:srgbClr val="000000"/>
                    </a:solidFill>
                    <a:sym typeface="Symbol" pitchFamily="18" charset="2"/>
                  </a:rPr>
                  <a:t></a:t>
                </a:r>
                <a:endParaRPr lang="en-US">
                  <a:solidFill>
                    <a:srgbClr val="000000"/>
                  </a:solidFill>
                </a:endParaRPr>
              </a:p>
            </p:txBody>
          </p:sp>
        </p:grpSp>
        <p:grpSp>
          <p:nvGrpSpPr>
            <p:cNvPr id="152703" name="Group 78"/>
            <p:cNvGrpSpPr>
              <a:grpSpLocks/>
            </p:cNvGrpSpPr>
            <p:nvPr/>
          </p:nvGrpSpPr>
          <p:grpSpPr bwMode="auto">
            <a:xfrm>
              <a:off x="989013" y="4327525"/>
              <a:ext cx="309563" cy="366713"/>
              <a:chOff x="6165054" y="4791075"/>
              <a:chExt cx="309716" cy="366162"/>
            </a:xfrm>
          </p:grpSpPr>
          <p:sp>
            <p:nvSpPr>
              <p:cNvPr id="152704" name="Oval 79"/>
              <p:cNvSpPr>
                <a:spLocks noChangeArrowheads="1"/>
              </p:cNvSpPr>
              <p:nvPr/>
            </p:nvSpPr>
            <p:spPr bwMode="auto">
              <a:xfrm>
                <a:off x="6214250" y="4897244"/>
                <a:ext cx="200722" cy="200722"/>
              </a:xfrm>
              <a:prstGeom prst="ellipse">
                <a:avLst/>
              </a:prstGeom>
              <a:solidFill>
                <a:srgbClr val="0070C0"/>
              </a:solidFill>
              <a:ln w="12700" algn="ctr">
                <a:solidFill>
                  <a:srgbClr val="FFFFFF"/>
                </a:solidFill>
                <a:round/>
                <a:headEnd type="none" w="sm" len="sm"/>
                <a:tailEnd type="none" w="sm" len="sm"/>
              </a:ln>
            </p:spPr>
            <p:txBody>
              <a:bodyPr wrap="none"/>
              <a:lstStyle/>
              <a:p>
                <a:endParaRPr lang="en-US"/>
              </a:p>
            </p:txBody>
          </p:sp>
          <p:sp>
            <p:nvSpPr>
              <p:cNvPr id="152705" name="TextBox 80"/>
              <p:cNvSpPr txBox="1">
                <a:spLocks noChangeArrowheads="1"/>
              </p:cNvSpPr>
              <p:nvPr/>
            </p:nvSpPr>
            <p:spPr bwMode="auto">
              <a:xfrm>
                <a:off x="6165054" y="4791075"/>
                <a:ext cx="309716" cy="366162"/>
              </a:xfrm>
              <a:prstGeom prst="rect">
                <a:avLst/>
              </a:prstGeom>
              <a:noFill/>
              <a:ln w="9525">
                <a:noFill/>
                <a:miter lim="800000"/>
                <a:headEnd/>
                <a:tailEnd/>
              </a:ln>
            </p:spPr>
            <p:txBody>
              <a:bodyPr wrap="none">
                <a:spAutoFit/>
              </a:bodyPr>
              <a:lstStyle/>
              <a:p>
                <a:r>
                  <a:rPr lang="en-US">
                    <a:solidFill>
                      <a:srgbClr val="000000"/>
                    </a:solidFill>
                    <a:sym typeface="Symbol" pitchFamily="18" charset="2"/>
                  </a:rPr>
                  <a:t></a:t>
                </a:r>
                <a:endParaRPr lang="en-US">
                  <a:solidFill>
                    <a:srgbClr val="000000"/>
                  </a:solidFill>
                </a:endParaRPr>
              </a:p>
            </p:txBody>
          </p:sp>
        </p:grpSp>
        <p:grpSp>
          <p:nvGrpSpPr>
            <p:cNvPr id="152706" name="Group 81"/>
            <p:cNvGrpSpPr>
              <a:grpSpLocks/>
            </p:cNvGrpSpPr>
            <p:nvPr/>
          </p:nvGrpSpPr>
          <p:grpSpPr bwMode="auto">
            <a:xfrm>
              <a:off x="1387475" y="5394325"/>
              <a:ext cx="311150" cy="368300"/>
              <a:chOff x="6165054" y="4791075"/>
              <a:chExt cx="311304" cy="369332"/>
            </a:xfrm>
          </p:grpSpPr>
          <p:sp>
            <p:nvSpPr>
              <p:cNvPr id="152707" name="Oval 82"/>
              <p:cNvSpPr>
                <a:spLocks noChangeArrowheads="1"/>
              </p:cNvSpPr>
              <p:nvPr/>
            </p:nvSpPr>
            <p:spPr bwMode="auto">
              <a:xfrm>
                <a:off x="6214250" y="4897244"/>
                <a:ext cx="200722" cy="200722"/>
              </a:xfrm>
              <a:prstGeom prst="ellipse">
                <a:avLst/>
              </a:prstGeom>
              <a:solidFill>
                <a:srgbClr val="0070C0"/>
              </a:solidFill>
              <a:ln w="12700" algn="ctr">
                <a:solidFill>
                  <a:srgbClr val="FFFFFF"/>
                </a:solidFill>
                <a:round/>
                <a:headEnd type="none" w="sm" len="sm"/>
                <a:tailEnd type="none" w="sm" len="sm"/>
              </a:ln>
            </p:spPr>
            <p:txBody>
              <a:bodyPr wrap="none"/>
              <a:lstStyle/>
              <a:p>
                <a:endParaRPr lang="en-US"/>
              </a:p>
            </p:txBody>
          </p:sp>
          <p:sp>
            <p:nvSpPr>
              <p:cNvPr id="152708" name="TextBox 83"/>
              <p:cNvSpPr txBox="1">
                <a:spLocks noChangeArrowheads="1"/>
              </p:cNvSpPr>
              <p:nvPr/>
            </p:nvSpPr>
            <p:spPr bwMode="auto">
              <a:xfrm>
                <a:off x="6165054" y="4791075"/>
                <a:ext cx="311304" cy="369332"/>
              </a:xfrm>
              <a:prstGeom prst="rect">
                <a:avLst/>
              </a:prstGeom>
              <a:noFill/>
              <a:ln w="9525">
                <a:noFill/>
                <a:miter lim="800000"/>
                <a:headEnd/>
                <a:tailEnd/>
              </a:ln>
            </p:spPr>
            <p:txBody>
              <a:bodyPr wrap="none">
                <a:spAutoFit/>
              </a:bodyPr>
              <a:lstStyle/>
              <a:p>
                <a:r>
                  <a:rPr lang="en-US">
                    <a:solidFill>
                      <a:srgbClr val="000000"/>
                    </a:solidFill>
                    <a:sym typeface="Symbol" pitchFamily="18" charset="2"/>
                  </a:rPr>
                  <a:t></a:t>
                </a:r>
                <a:endParaRPr lang="en-US">
                  <a:solidFill>
                    <a:srgbClr val="000000"/>
                  </a:solidFill>
                </a:endParaRPr>
              </a:p>
            </p:txBody>
          </p:sp>
        </p:grpSp>
        <p:grpSp>
          <p:nvGrpSpPr>
            <p:cNvPr id="152709" name="Group 84"/>
            <p:cNvGrpSpPr>
              <a:grpSpLocks/>
            </p:cNvGrpSpPr>
            <p:nvPr/>
          </p:nvGrpSpPr>
          <p:grpSpPr bwMode="auto">
            <a:xfrm>
              <a:off x="2019300" y="5367338"/>
              <a:ext cx="309563" cy="366713"/>
              <a:chOff x="6165054" y="4791075"/>
              <a:chExt cx="309716" cy="366162"/>
            </a:xfrm>
          </p:grpSpPr>
          <p:sp>
            <p:nvSpPr>
              <p:cNvPr id="152710" name="Oval 85"/>
              <p:cNvSpPr>
                <a:spLocks noChangeArrowheads="1"/>
              </p:cNvSpPr>
              <p:nvPr/>
            </p:nvSpPr>
            <p:spPr bwMode="auto">
              <a:xfrm>
                <a:off x="6214250" y="4897244"/>
                <a:ext cx="200722" cy="200722"/>
              </a:xfrm>
              <a:prstGeom prst="ellipse">
                <a:avLst/>
              </a:prstGeom>
              <a:solidFill>
                <a:srgbClr val="0070C0"/>
              </a:solidFill>
              <a:ln w="12700" algn="ctr">
                <a:solidFill>
                  <a:srgbClr val="FFFFFF"/>
                </a:solidFill>
                <a:round/>
                <a:headEnd type="none" w="sm" len="sm"/>
                <a:tailEnd type="none" w="sm" len="sm"/>
              </a:ln>
            </p:spPr>
            <p:txBody>
              <a:bodyPr wrap="none"/>
              <a:lstStyle/>
              <a:p>
                <a:endParaRPr lang="en-US"/>
              </a:p>
            </p:txBody>
          </p:sp>
          <p:sp>
            <p:nvSpPr>
              <p:cNvPr id="152711" name="TextBox 86"/>
              <p:cNvSpPr txBox="1">
                <a:spLocks noChangeArrowheads="1"/>
              </p:cNvSpPr>
              <p:nvPr/>
            </p:nvSpPr>
            <p:spPr bwMode="auto">
              <a:xfrm>
                <a:off x="6165054" y="4791075"/>
                <a:ext cx="309716" cy="366162"/>
              </a:xfrm>
              <a:prstGeom prst="rect">
                <a:avLst/>
              </a:prstGeom>
              <a:noFill/>
              <a:ln w="9525">
                <a:noFill/>
                <a:miter lim="800000"/>
                <a:headEnd/>
                <a:tailEnd/>
              </a:ln>
            </p:spPr>
            <p:txBody>
              <a:bodyPr wrap="none">
                <a:spAutoFit/>
              </a:bodyPr>
              <a:lstStyle/>
              <a:p>
                <a:r>
                  <a:rPr lang="en-US">
                    <a:solidFill>
                      <a:srgbClr val="000000"/>
                    </a:solidFill>
                    <a:sym typeface="Symbol" pitchFamily="18" charset="2"/>
                  </a:rPr>
                  <a:t></a:t>
                </a:r>
                <a:endParaRPr lang="en-US">
                  <a:solidFill>
                    <a:srgbClr val="000000"/>
                  </a:solidFill>
                </a:endParaRPr>
              </a:p>
            </p:txBody>
          </p:sp>
        </p:grpSp>
        <p:grpSp>
          <p:nvGrpSpPr>
            <p:cNvPr id="152712" name="Group 87"/>
            <p:cNvGrpSpPr>
              <a:grpSpLocks/>
            </p:cNvGrpSpPr>
            <p:nvPr/>
          </p:nvGrpSpPr>
          <p:grpSpPr bwMode="auto">
            <a:xfrm>
              <a:off x="2349500" y="4371975"/>
              <a:ext cx="309563" cy="366713"/>
              <a:chOff x="6165054" y="4791075"/>
              <a:chExt cx="309716" cy="366162"/>
            </a:xfrm>
          </p:grpSpPr>
          <p:sp>
            <p:nvSpPr>
              <p:cNvPr id="152713" name="Oval 88"/>
              <p:cNvSpPr>
                <a:spLocks noChangeArrowheads="1"/>
              </p:cNvSpPr>
              <p:nvPr/>
            </p:nvSpPr>
            <p:spPr bwMode="auto">
              <a:xfrm>
                <a:off x="6214250" y="4897244"/>
                <a:ext cx="200722" cy="200722"/>
              </a:xfrm>
              <a:prstGeom prst="ellipse">
                <a:avLst/>
              </a:prstGeom>
              <a:solidFill>
                <a:srgbClr val="0070C0"/>
              </a:solidFill>
              <a:ln w="12700" algn="ctr">
                <a:solidFill>
                  <a:srgbClr val="FFFFFF"/>
                </a:solidFill>
                <a:round/>
                <a:headEnd type="none" w="sm" len="sm"/>
                <a:tailEnd type="none" w="sm" len="sm"/>
              </a:ln>
            </p:spPr>
            <p:txBody>
              <a:bodyPr wrap="none"/>
              <a:lstStyle/>
              <a:p>
                <a:endParaRPr lang="en-US"/>
              </a:p>
            </p:txBody>
          </p:sp>
          <p:sp>
            <p:nvSpPr>
              <p:cNvPr id="152714" name="TextBox 89"/>
              <p:cNvSpPr txBox="1">
                <a:spLocks noChangeArrowheads="1"/>
              </p:cNvSpPr>
              <p:nvPr/>
            </p:nvSpPr>
            <p:spPr bwMode="auto">
              <a:xfrm>
                <a:off x="6165054" y="4791075"/>
                <a:ext cx="309716" cy="366162"/>
              </a:xfrm>
              <a:prstGeom prst="rect">
                <a:avLst/>
              </a:prstGeom>
              <a:noFill/>
              <a:ln w="9525">
                <a:noFill/>
                <a:miter lim="800000"/>
                <a:headEnd/>
                <a:tailEnd/>
              </a:ln>
            </p:spPr>
            <p:txBody>
              <a:bodyPr wrap="none">
                <a:spAutoFit/>
              </a:bodyPr>
              <a:lstStyle/>
              <a:p>
                <a:r>
                  <a:rPr lang="en-US">
                    <a:solidFill>
                      <a:srgbClr val="000000"/>
                    </a:solidFill>
                    <a:sym typeface="Symbol" pitchFamily="18" charset="2"/>
                  </a:rPr>
                  <a:t></a:t>
                </a:r>
                <a:endParaRPr lang="en-US">
                  <a:solidFill>
                    <a:srgbClr val="000000"/>
                  </a:solidFill>
                </a:endParaRPr>
              </a:p>
            </p:txBody>
          </p:sp>
        </p:grpSp>
        <p:grpSp>
          <p:nvGrpSpPr>
            <p:cNvPr id="152715" name="Group 90"/>
            <p:cNvGrpSpPr>
              <a:grpSpLocks/>
            </p:cNvGrpSpPr>
            <p:nvPr/>
          </p:nvGrpSpPr>
          <p:grpSpPr bwMode="auto">
            <a:xfrm>
              <a:off x="1978025" y="4000500"/>
              <a:ext cx="309563" cy="366713"/>
              <a:chOff x="6165054" y="4791075"/>
              <a:chExt cx="309716" cy="366162"/>
            </a:xfrm>
          </p:grpSpPr>
          <p:sp>
            <p:nvSpPr>
              <p:cNvPr id="152716" name="Oval 91"/>
              <p:cNvSpPr>
                <a:spLocks noChangeArrowheads="1"/>
              </p:cNvSpPr>
              <p:nvPr/>
            </p:nvSpPr>
            <p:spPr bwMode="auto">
              <a:xfrm>
                <a:off x="6214250" y="4897244"/>
                <a:ext cx="200722" cy="200722"/>
              </a:xfrm>
              <a:prstGeom prst="ellipse">
                <a:avLst/>
              </a:prstGeom>
              <a:solidFill>
                <a:srgbClr val="0070C0"/>
              </a:solidFill>
              <a:ln w="12700" algn="ctr">
                <a:solidFill>
                  <a:srgbClr val="FFFFFF"/>
                </a:solidFill>
                <a:round/>
                <a:headEnd type="none" w="sm" len="sm"/>
                <a:tailEnd type="none" w="sm" len="sm"/>
              </a:ln>
            </p:spPr>
            <p:txBody>
              <a:bodyPr wrap="none"/>
              <a:lstStyle/>
              <a:p>
                <a:endParaRPr lang="en-US"/>
              </a:p>
            </p:txBody>
          </p:sp>
          <p:sp>
            <p:nvSpPr>
              <p:cNvPr id="152717" name="TextBox 92"/>
              <p:cNvSpPr txBox="1">
                <a:spLocks noChangeArrowheads="1"/>
              </p:cNvSpPr>
              <p:nvPr/>
            </p:nvSpPr>
            <p:spPr bwMode="auto">
              <a:xfrm>
                <a:off x="6165054" y="4791075"/>
                <a:ext cx="309716" cy="366162"/>
              </a:xfrm>
              <a:prstGeom prst="rect">
                <a:avLst/>
              </a:prstGeom>
              <a:noFill/>
              <a:ln w="9525">
                <a:noFill/>
                <a:miter lim="800000"/>
                <a:headEnd/>
                <a:tailEnd/>
              </a:ln>
            </p:spPr>
            <p:txBody>
              <a:bodyPr wrap="none">
                <a:spAutoFit/>
              </a:bodyPr>
              <a:lstStyle/>
              <a:p>
                <a:r>
                  <a:rPr lang="en-US" dirty="0">
                    <a:solidFill>
                      <a:srgbClr val="000000"/>
                    </a:solidFill>
                    <a:sym typeface="Symbol" pitchFamily="18" charset="2"/>
                  </a:rPr>
                  <a:t></a:t>
                </a:r>
                <a:endParaRPr lang="en-US" dirty="0">
                  <a:solidFill>
                    <a:srgbClr val="000000"/>
                  </a:solidFill>
                </a:endParaRPr>
              </a:p>
            </p:txBody>
          </p:sp>
        </p:grpSp>
        <p:grpSp>
          <p:nvGrpSpPr>
            <p:cNvPr id="152718" name="Group 93"/>
            <p:cNvGrpSpPr>
              <a:grpSpLocks/>
            </p:cNvGrpSpPr>
            <p:nvPr/>
          </p:nvGrpSpPr>
          <p:grpSpPr bwMode="auto">
            <a:xfrm>
              <a:off x="2368550" y="4970463"/>
              <a:ext cx="309563" cy="366713"/>
              <a:chOff x="6165054" y="4791075"/>
              <a:chExt cx="309716" cy="366162"/>
            </a:xfrm>
          </p:grpSpPr>
          <p:sp>
            <p:nvSpPr>
              <p:cNvPr id="152719" name="Oval 94"/>
              <p:cNvSpPr>
                <a:spLocks noChangeArrowheads="1"/>
              </p:cNvSpPr>
              <p:nvPr/>
            </p:nvSpPr>
            <p:spPr bwMode="auto">
              <a:xfrm>
                <a:off x="6214250" y="4897244"/>
                <a:ext cx="200722" cy="200722"/>
              </a:xfrm>
              <a:prstGeom prst="ellipse">
                <a:avLst/>
              </a:prstGeom>
              <a:solidFill>
                <a:srgbClr val="0070C0"/>
              </a:solidFill>
              <a:ln w="12700" algn="ctr">
                <a:solidFill>
                  <a:srgbClr val="FFFFFF"/>
                </a:solidFill>
                <a:round/>
                <a:headEnd type="none" w="sm" len="sm"/>
                <a:tailEnd type="none" w="sm" len="sm"/>
              </a:ln>
            </p:spPr>
            <p:txBody>
              <a:bodyPr wrap="none"/>
              <a:lstStyle/>
              <a:p>
                <a:endParaRPr lang="en-US"/>
              </a:p>
            </p:txBody>
          </p:sp>
          <p:sp>
            <p:nvSpPr>
              <p:cNvPr id="152720" name="TextBox 95"/>
              <p:cNvSpPr txBox="1">
                <a:spLocks noChangeArrowheads="1"/>
              </p:cNvSpPr>
              <p:nvPr/>
            </p:nvSpPr>
            <p:spPr bwMode="auto">
              <a:xfrm>
                <a:off x="6165054" y="4791075"/>
                <a:ext cx="309716" cy="366162"/>
              </a:xfrm>
              <a:prstGeom prst="rect">
                <a:avLst/>
              </a:prstGeom>
              <a:noFill/>
              <a:ln w="9525">
                <a:noFill/>
                <a:miter lim="800000"/>
                <a:headEnd/>
                <a:tailEnd/>
              </a:ln>
            </p:spPr>
            <p:txBody>
              <a:bodyPr wrap="none">
                <a:spAutoFit/>
              </a:bodyPr>
              <a:lstStyle/>
              <a:p>
                <a:r>
                  <a:rPr lang="en-US">
                    <a:solidFill>
                      <a:srgbClr val="000000"/>
                    </a:solidFill>
                    <a:sym typeface="Symbol" pitchFamily="18" charset="2"/>
                  </a:rPr>
                  <a:t></a:t>
                </a:r>
                <a:endParaRPr lang="en-US">
                  <a:solidFill>
                    <a:srgbClr val="000000"/>
                  </a:solidFill>
                </a:endParaRPr>
              </a:p>
            </p:txBody>
          </p:sp>
        </p:grpSp>
        <p:sp>
          <p:nvSpPr>
            <p:cNvPr id="152721" name="TextBox 118"/>
            <p:cNvSpPr txBox="1">
              <a:spLocks noChangeArrowheads="1"/>
            </p:cNvSpPr>
            <p:nvPr/>
          </p:nvSpPr>
          <p:spPr bwMode="auto">
            <a:xfrm>
              <a:off x="1508125" y="5992813"/>
              <a:ext cx="723900" cy="369888"/>
            </a:xfrm>
            <a:prstGeom prst="rect">
              <a:avLst/>
            </a:prstGeom>
            <a:noFill/>
            <a:ln w="9525">
              <a:noFill/>
              <a:miter lim="800000"/>
              <a:headEnd/>
              <a:tailEnd/>
            </a:ln>
          </p:spPr>
          <p:txBody>
            <a:bodyPr wrap="none">
              <a:spAutoFit/>
            </a:bodyPr>
            <a:lstStyle/>
            <a:p>
              <a:r>
                <a:rPr lang="en-US" dirty="0"/>
                <a:t>Coax</a:t>
              </a:r>
            </a:p>
          </p:txBody>
        </p:sp>
        <p:graphicFrame>
          <p:nvGraphicFramePr>
            <p:cNvPr id="169986" name="Object 2"/>
            <p:cNvGraphicFramePr>
              <a:graphicFrameLocks noChangeAspect="1"/>
            </p:cNvGraphicFramePr>
            <p:nvPr/>
          </p:nvGraphicFramePr>
          <p:xfrm>
            <a:off x="2924855" y="4523750"/>
            <a:ext cx="297316" cy="371645"/>
          </p:xfrm>
          <a:graphic>
            <a:graphicData uri="http://schemas.openxmlformats.org/presentationml/2006/ole">
              <mc:AlternateContent xmlns:mc="http://schemas.openxmlformats.org/markup-compatibility/2006">
                <mc:Choice xmlns:v="urn:schemas-microsoft-com:vml" Requires="v">
                  <p:oleObj spid="_x0000_s10261" name="Equation" r:id="rId6" imgW="152334" imgH="190417" progId="Equation.DSMT4">
                    <p:embed/>
                  </p:oleObj>
                </mc:Choice>
                <mc:Fallback>
                  <p:oleObj name="Equation" r:id="rId6" imgW="152334" imgH="190417" progId="Equation.DSMT4">
                    <p:embed/>
                    <p:pic>
                      <p:nvPicPr>
                        <p:cNvPr id="0" name="Picture 1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4855" y="4523750"/>
                          <a:ext cx="297316" cy="37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987" name="Object 3"/>
            <p:cNvGraphicFramePr>
              <a:graphicFrameLocks noChangeAspect="1"/>
            </p:cNvGraphicFramePr>
            <p:nvPr/>
          </p:nvGraphicFramePr>
          <p:xfrm>
            <a:off x="2911250" y="5014233"/>
            <a:ext cx="347662" cy="371475"/>
          </p:xfrm>
          <a:graphic>
            <a:graphicData uri="http://schemas.openxmlformats.org/presentationml/2006/ole">
              <mc:AlternateContent xmlns:mc="http://schemas.openxmlformats.org/markup-compatibility/2006">
                <mc:Choice xmlns:v="urn:schemas-microsoft-com:vml" Requires="v">
                  <p:oleObj spid="_x0000_s10262" name="Equation" r:id="rId8" imgW="177646" imgH="190335" progId="Equation.DSMT4">
                    <p:embed/>
                  </p:oleObj>
                </mc:Choice>
                <mc:Fallback>
                  <p:oleObj name="Equation" r:id="rId8" imgW="177646" imgH="190335" progId="Equation.DSMT4">
                    <p:embed/>
                    <p:pic>
                      <p:nvPicPr>
                        <p:cNvPr id="0" name="Picture 1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1250" y="5014233"/>
                          <a:ext cx="347662"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95" name="Group 94"/>
          <p:cNvGrpSpPr/>
          <p:nvPr/>
        </p:nvGrpSpPr>
        <p:grpSpPr>
          <a:xfrm>
            <a:off x="4136345" y="3367088"/>
            <a:ext cx="3961469" cy="3004230"/>
            <a:chOff x="4136345" y="3367088"/>
            <a:chExt cx="3961469" cy="3004230"/>
          </a:xfrm>
        </p:grpSpPr>
        <p:sp>
          <p:nvSpPr>
            <p:cNvPr id="152723" name="Line 147"/>
            <p:cNvSpPr>
              <a:spLocks noChangeShapeType="1"/>
            </p:cNvSpPr>
            <p:nvPr/>
          </p:nvSpPr>
          <p:spPr bwMode="auto">
            <a:xfrm flipH="1">
              <a:off x="4559276" y="5556159"/>
              <a:ext cx="1350963" cy="542110"/>
            </a:xfrm>
            <a:prstGeom prst="line">
              <a:avLst/>
            </a:prstGeom>
            <a:noFill/>
            <a:ln w="12700">
              <a:solidFill>
                <a:schemeClr val="tx1"/>
              </a:solidFill>
              <a:round/>
              <a:headEnd/>
              <a:tailEnd/>
            </a:ln>
            <a:effectLst/>
          </p:spPr>
          <p:txBody>
            <a:bodyPr/>
            <a:lstStyle/>
            <a:p>
              <a:endParaRPr lang="en-US"/>
            </a:p>
          </p:txBody>
        </p:sp>
        <p:sp>
          <p:nvSpPr>
            <p:cNvPr id="152724" name="Line 148"/>
            <p:cNvSpPr>
              <a:spLocks noChangeShapeType="1"/>
            </p:cNvSpPr>
            <p:nvPr/>
          </p:nvSpPr>
          <p:spPr bwMode="auto">
            <a:xfrm>
              <a:off x="5910239" y="5556158"/>
              <a:ext cx="1785938" cy="0"/>
            </a:xfrm>
            <a:prstGeom prst="line">
              <a:avLst/>
            </a:prstGeom>
            <a:noFill/>
            <a:ln w="12700">
              <a:solidFill>
                <a:schemeClr val="tx1"/>
              </a:solidFill>
              <a:round/>
              <a:headEnd/>
              <a:tailEnd/>
            </a:ln>
            <a:effectLst/>
          </p:spPr>
          <p:txBody>
            <a:bodyPr/>
            <a:lstStyle/>
            <a:p>
              <a:endParaRPr lang="en-US"/>
            </a:p>
          </p:txBody>
        </p:sp>
        <p:sp>
          <p:nvSpPr>
            <p:cNvPr id="152725" name="Line 149"/>
            <p:cNvSpPr>
              <a:spLocks noChangeShapeType="1"/>
            </p:cNvSpPr>
            <p:nvPr/>
          </p:nvSpPr>
          <p:spPr bwMode="auto">
            <a:xfrm flipV="1">
              <a:off x="5921352" y="3760695"/>
              <a:ext cx="0" cy="1795463"/>
            </a:xfrm>
            <a:prstGeom prst="line">
              <a:avLst/>
            </a:prstGeom>
            <a:noFill/>
            <a:ln w="12700">
              <a:solidFill>
                <a:schemeClr val="tx1"/>
              </a:solidFill>
              <a:round/>
              <a:headEnd/>
              <a:tailEnd/>
            </a:ln>
            <a:effectLst/>
          </p:spPr>
          <p:txBody>
            <a:bodyPr/>
            <a:lstStyle/>
            <a:p>
              <a:endParaRPr lang="en-US"/>
            </a:p>
          </p:txBody>
        </p:sp>
        <p:sp>
          <p:nvSpPr>
            <p:cNvPr id="152729" name="AutoShape 153"/>
            <p:cNvSpPr>
              <a:spLocks noChangeArrowheads="1"/>
            </p:cNvSpPr>
            <p:nvPr/>
          </p:nvSpPr>
          <p:spPr bwMode="auto">
            <a:xfrm rot="16200000">
              <a:off x="5351439" y="4621120"/>
              <a:ext cx="1149350" cy="2222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60093"/>
            </a:solidFill>
            <a:ln w="9525">
              <a:solidFill>
                <a:schemeClr val="tx1"/>
              </a:solidFill>
              <a:miter lim="800000"/>
              <a:headEnd/>
              <a:tailEnd/>
            </a:ln>
            <a:effectLst/>
          </p:spPr>
          <p:txBody>
            <a:bodyPr wrap="none" anchor="ctr"/>
            <a:lstStyle/>
            <a:p>
              <a:endParaRPr lang="en-US"/>
            </a:p>
          </p:txBody>
        </p:sp>
        <p:sp>
          <p:nvSpPr>
            <p:cNvPr id="152730" name="Line 154"/>
            <p:cNvSpPr>
              <a:spLocks noChangeShapeType="1"/>
            </p:cNvSpPr>
            <p:nvPr/>
          </p:nvSpPr>
          <p:spPr bwMode="auto">
            <a:xfrm flipH="1">
              <a:off x="5076802" y="5556158"/>
              <a:ext cx="844550" cy="342900"/>
            </a:xfrm>
            <a:prstGeom prst="line">
              <a:avLst/>
            </a:prstGeom>
            <a:noFill/>
            <a:ln w="38100">
              <a:solidFill>
                <a:srgbClr val="FF0000"/>
              </a:solidFill>
              <a:round/>
              <a:headEnd/>
              <a:tailEnd type="triangle" w="med" len="med"/>
            </a:ln>
            <a:effectLst/>
          </p:spPr>
          <p:txBody>
            <a:bodyPr/>
            <a:lstStyle/>
            <a:p>
              <a:endParaRPr lang="en-US"/>
            </a:p>
          </p:txBody>
        </p:sp>
        <p:sp>
          <p:nvSpPr>
            <p:cNvPr id="152733" name="Line 157"/>
            <p:cNvSpPr>
              <a:spLocks noChangeShapeType="1"/>
            </p:cNvSpPr>
            <p:nvPr/>
          </p:nvSpPr>
          <p:spPr bwMode="auto">
            <a:xfrm flipV="1">
              <a:off x="5922939" y="5543458"/>
              <a:ext cx="876300" cy="0"/>
            </a:xfrm>
            <a:prstGeom prst="line">
              <a:avLst/>
            </a:prstGeom>
            <a:noFill/>
            <a:ln w="38100">
              <a:solidFill>
                <a:srgbClr val="0000FF"/>
              </a:solidFill>
              <a:round/>
              <a:headEnd/>
              <a:tailEnd type="triangle" w="med" len="med"/>
            </a:ln>
            <a:effectLst/>
          </p:spPr>
          <p:txBody>
            <a:bodyPr/>
            <a:lstStyle/>
            <a:p>
              <a:endParaRPr lang="en-US"/>
            </a:p>
          </p:txBody>
        </p:sp>
        <p:sp>
          <p:nvSpPr>
            <p:cNvPr id="152737" name="Text Box 161"/>
            <p:cNvSpPr txBox="1">
              <a:spLocks noChangeArrowheads="1"/>
            </p:cNvSpPr>
            <p:nvPr/>
          </p:nvSpPr>
          <p:spPr bwMode="auto">
            <a:xfrm>
              <a:off x="6719864" y="4589370"/>
              <a:ext cx="1377950" cy="369888"/>
            </a:xfrm>
            <a:prstGeom prst="rect">
              <a:avLst/>
            </a:prstGeom>
            <a:noFill/>
            <a:ln w="9525">
              <a:noFill/>
              <a:miter lim="800000"/>
              <a:headEnd/>
              <a:tailEnd/>
            </a:ln>
            <a:effectLst/>
          </p:spPr>
          <p:txBody>
            <a:bodyPr wrap="none">
              <a:spAutoFit/>
            </a:bodyPr>
            <a:lstStyle/>
            <a:p>
              <a:r>
                <a:rPr lang="en-US" dirty="0"/>
                <a:t>Plane wave</a:t>
              </a:r>
            </a:p>
          </p:txBody>
        </p:sp>
        <p:graphicFrame>
          <p:nvGraphicFramePr>
            <p:cNvPr id="169988" name="Object 4"/>
            <p:cNvGraphicFramePr>
              <a:graphicFrameLocks noChangeAspect="1"/>
            </p:cNvGraphicFramePr>
            <p:nvPr/>
          </p:nvGraphicFramePr>
          <p:xfrm>
            <a:off x="5493203" y="5787117"/>
            <a:ext cx="298450" cy="371475"/>
          </p:xfrm>
          <a:graphic>
            <a:graphicData uri="http://schemas.openxmlformats.org/presentationml/2006/ole">
              <mc:AlternateContent xmlns:mc="http://schemas.openxmlformats.org/markup-compatibility/2006">
                <mc:Choice xmlns:v="urn:schemas-microsoft-com:vml" Requires="v">
                  <p:oleObj spid="_x0000_s10263" name="Equation" r:id="rId10" imgW="152334" imgH="190417" progId="Equation.DSMT4">
                    <p:embed/>
                  </p:oleObj>
                </mc:Choice>
                <mc:Fallback>
                  <p:oleObj name="Equation" r:id="rId10" imgW="152334" imgH="190417" progId="Equation.DSMT4">
                    <p:embed/>
                    <p:pic>
                      <p:nvPicPr>
                        <p:cNvPr id="0" name="Picture 1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3203" y="5787117"/>
                          <a:ext cx="2984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989" name="Object 5"/>
            <p:cNvGraphicFramePr>
              <a:graphicFrameLocks noChangeAspect="1"/>
            </p:cNvGraphicFramePr>
            <p:nvPr/>
          </p:nvGraphicFramePr>
          <p:xfrm>
            <a:off x="6296933" y="5646284"/>
            <a:ext cx="347663" cy="371475"/>
          </p:xfrm>
          <a:graphic>
            <a:graphicData uri="http://schemas.openxmlformats.org/presentationml/2006/ole">
              <mc:AlternateContent xmlns:mc="http://schemas.openxmlformats.org/markup-compatibility/2006">
                <mc:Choice xmlns:v="urn:schemas-microsoft-com:vml" Requires="v">
                  <p:oleObj spid="_x0000_s10264" name="Equation" r:id="rId11" imgW="177646" imgH="190335" progId="Equation.DSMT4">
                    <p:embed/>
                  </p:oleObj>
                </mc:Choice>
                <mc:Fallback>
                  <p:oleObj name="Equation" r:id="rId11" imgW="177646" imgH="190335" progId="Equation.DSMT4">
                    <p:embed/>
                    <p:pic>
                      <p:nvPicPr>
                        <p:cNvPr id="0" name="Picture 1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96933" y="5646284"/>
                          <a:ext cx="34766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990" name="Object 6"/>
            <p:cNvGraphicFramePr>
              <a:graphicFrameLocks noChangeAspect="1"/>
            </p:cNvGraphicFramePr>
            <p:nvPr/>
          </p:nvGraphicFramePr>
          <p:xfrm>
            <a:off x="6191250" y="4056063"/>
            <a:ext cx="273050" cy="395287"/>
          </p:xfrm>
          <a:graphic>
            <a:graphicData uri="http://schemas.openxmlformats.org/presentationml/2006/ole">
              <mc:AlternateContent xmlns:mc="http://schemas.openxmlformats.org/markup-compatibility/2006">
                <mc:Choice xmlns:v="urn:schemas-microsoft-com:vml" Requires="v">
                  <p:oleObj spid="_x0000_s10265" name="Equation" r:id="rId12" imgW="139639" imgH="203112" progId="Equation.DSMT4">
                    <p:embed/>
                  </p:oleObj>
                </mc:Choice>
                <mc:Fallback>
                  <p:oleObj name="Equation" r:id="rId12" imgW="139639" imgH="203112" progId="Equation.DSMT4">
                    <p:embed/>
                    <p:pic>
                      <p:nvPicPr>
                        <p:cNvPr id="0" name="Picture 1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91250" y="4056063"/>
                          <a:ext cx="273050"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991" name="Object 7"/>
            <p:cNvGraphicFramePr>
              <a:graphicFrameLocks noChangeAspect="1"/>
            </p:cNvGraphicFramePr>
            <p:nvPr/>
          </p:nvGraphicFramePr>
          <p:xfrm>
            <a:off x="4136345" y="6098268"/>
            <a:ext cx="247650" cy="273050"/>
          </p:xfrm>
          <a:graphic>
            <a:graphicData uri="http://schemas.openxmlformats.org/presentationml/2006/ole">
              <mc:AlternateContent xmlns:mc="http://schemas.openxmlformats.org/markup-compatibility/2006">
                <mc:Choice xmlns:v="urn:schemas-microsoft-com:vml" Requires="v">
                  <p:oleObj spid="_x0000_s10266" name="Equation" r:id="rId14" imgW="126835" imgH="139518" progId="Equation.DSMT4">
                    <p:embed/>
                  </p:oleObj>
                </mc:Choice>
                <mc:Fallback>
                  <p:oleObj name="Equation" r:id="rId14" imgW="126835" imgH="139518" progId="Equation.DSMT4">
                    <p:embed/>
                    <p:pic>
                      <p:nvPicPr>
                        <p:cNvPr id="0" name="Picture 15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36345" y="6098268"/>
                          <a:ext cx="2476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992" name="Object 8"/>
            <p:cNvGraphicFramePr>
              <a:graphicFrameLocks noChangeAspect="1"/>
            </p:cNvGraphicFramePr>
            <p:nvPr/>
          </p:nvGraphicFramePr>
          <p:xfrm>
            <a:off x="7783059" y="5442404"/>
            <a:ext cx="271462" cy="322263"/>
          </p:xfrm>
          <a:graphic>
            <a:graphicData uri="http://schemas.openxmlformats.org/presentationml/2006/ole">
              <mc:AlternateContent xmlns:mc="http://schemas.openxmlformats.org/markup-compatibility/2006">
                <mc:Choice xmlns:v="urn:schemas-microsoft-com:vml" Requires="v">
                  <p:oleObj spid="_x0000_s10267" name="Equation" r:id="rId16" imgW="139579" imgH="164957" progId="Equation.DSMT4">
                    <p:embed/>
                  </p:oleObj>
                </mc:Choice>
                <mc:Fallback>
                  <p:oleObj name="Equation" r:id="rId16" imgW="139579" imgH="164957" progId="Equation.DSMT4">
                    <p:embed/>
                    <p:pic>
                      <p:nvPicPr>
                        <p:cNvPr id="0" name="Picture 15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83059" y="5442404"/>
                          <a:ext cx="271462"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993" name="Object 9"/>
            <p:cNvGraphicFramePr>
              <a:graphicFrameLocks noChangeAspect="1"/>
            </p:cNvGraphicFramePr>
            <p:nvPr/>
          </p:nvGraphicFramePr>
          <p:xfrm>
            <a:off x="5826125" y="3367088"/>
            <a:ext cx="222250" cy="247650"/>
          </p:xfrm>
          <a:graphic>
            <a:graphicData uri="http://schemas.openxmlformats.org/presentationml/2006/ole">
              <mc:AlternateContent xmlns:mc="http://schemas.openxmlformats.org/markup-compatibility/2006">
                <mc:Choice xmlns:v="urn:schemas-microsoft-com:vml" Requires="v">
                  <p:oleObj spid="_x0000_s10268" name="Equation" r:id="rId18" imgW="114102" imgH="126780" progId="Equation.DSMT4">
                    <p:embed/>
                  </p:oleObj>
                </mc:Choice>
                <mc:Fallback>
                  <p:oleObj name="Equation" r:id="rId18" imgW="114102" imgH="126780" progId="Equation.DSMT4">
                    <p:embed/>
                    <p:pic>
                      <p:nvPicPr>
                        <p:cNvPr id="0" name="Picture 15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26125" y="3367088"/>
                          <a:ext cx="2222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 name="TextBox 1"/>
          <p:cNvSpPr txBox="1"/>
          <p:nvPr/>
        </p:nvSpPr>
        <p:spPr>
          <a:xfrm>
            <a:off x="6896559" y="1828800"/>
            <a:ext cx="1850833" cy="461665"/>
          </a:xfrm>
          <a:prstGeom prst="rect">
            <a:avLst/>
          </a:prstGeom>
          <a:noFill/>
        </p:spPr>
        <p:txBody>
          <a:bodyPr wrap="square" rtlCol="0">
            <a:spAutoFit/>
          </a:bodyPr>
          <a:lstStyle/>
          <a:p>
            <a:pPr marL="109538" indent="-109538"/>
            <a:r>
              <a:rPr lang="en-US" sz="1200" dirty="0"/>
              <a:t>* Exactly true if there is no conductor loss.</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Text Box 3"/>
          <p:cNvSpPr txBox="1">
            <a:spLocks noChangeArrowheads="1"/>
          </p:cNvSpPr>
          <p:nvPr/>
        </p:nvSpPr>
        <p:spPr bwMode="auto">
          <a:xfrm>
            <a:off x="1487430" y="1061691"/>
            <a:ext cx="5790368" cy="400110"/>
          </a:xfrm>
          <a:prstGeom prst="rect">
            <a:avLst/>
          </a:prstGeom>
          <a:noFill/>
          <a:ln w="12700">
            <a:noFill/>
            <a:miter lim="800000"/>
            <a:headEnd type="none" w="sm" len="sm"/>
            <a:tailEnd type="none" w="sm" len="sm"/>
          </a:ln>
          <a:effectLst/>
        </p:spPr>
        <p:txBody>
          <a:bodyPr wrap="none">
            <a:spAutoFit/>
          </a:bodyPr>
          <a:lstStyle/>
          <a:p>
            <a:pPr algn="ctr"/>
            <a:r>
              <a:rPr lang="en-US" sz="2000" b="1" dirty="0">
                <a:solidFill>
                  <a:srgbClr val="0000FF"/>
                </a:solidFill>
              </a:rPr>
              <a:t>Relation Between </a:t>
            </a:r>
            <a:r>
              <a:rPr lang="en-US" sz="2000" b="1" i="1" u="sng" dirty="0">
                <a:solidFill>
                  <a:srgbClr val="0000FF"/>
                </a:solidFill>
                <a:latin typeface="Times New Roman" panose="02020603050405020304" pitchFamily="18" charset="0"/>
                <a:cs typeface="Times New Roman" panose="02020603050405020304" pitchFamily="18" charset="0"/>
              </a:rPr>
              <a:t>E</a:t>
            </a:r>
            <a:r>
              <a:rPr lang="en-US" sz="2000" b="1" dirty="0">
                <a:solidFill>
                  <a:srgbClr val="0000FF"/>
                </a:solidFill>
              </a:rPr>
              <a:t> and </a:t>
            </a:r>
            <a:r>
              <a:rPr lang="en-US" sz="2000" b="1" i="1" u="sng" dirty="0">
                <a:solidFill>
                  <a:srgbClr val="0000FF"/>
                </a:solidFill>
                <a:latin typeface="Times New Roman" panose="02020603050405020304" pitchFamily="18" charset="0"/>
                <a:cs typeface="Times New Roman" panose="02020603050405020304" pitchFamily="18" charset="0"/>
              </a:rPr>
              <a:t>H</a:t>
            </a:r>
            <a:r>
              <a:rPr lang="en-US" sz="2000" b="1" dirty="0">
                <a:solidFill>
                  <a:srgbClr val="0000FF"/>
                </a:solidFill>
              </a:rPr>
              <a:t> for any </a:t>
            </a:r>
            <a:r>
              <a:rPr lang="en-US" sz="2000" b="1" dirty="0" err="1">
                <a:solidFill>
                  <a:srgbClr val="0000FF"/>
                </a:solidFill>
              </a:rPr>
              <a:t>TEM</a:t>
            </a:r>
            <a:r>
              <a:rPr lang="en-US" sz="2000" b="1" i="1" baseline="-25000" dirty="0" err="1">
                <a:solidFill>
                  <a:srgbClr val="0000FF"/>
                </a:solidFill>
                <a:latin typeface="Times New Roman" pitchFamily="18" charset="0"/>
              </a:rPr>
              <a:t>z</a:t>
            </a:r>
            <a:r>
              <a:rPr lang="en-US" sz="2000" b="1" dirty="0">
                <a:solidFill>
                  <a:srgbClr val="0000FF"/>
                </a:solidFill>
              </a:rPr>
              <a:t> </a:t>
            </a:r>
            <a:r>
              <a:rPr lang="en-US" sz="2000" b="1" dirty="0" smtClean="0">
                <a:solidFill>
                  <a:srgbClr val="0000FF"/>
                </a:solidFill>
              </a:rPr>
              <a:t>Mode:</a:t>
            </a:r>
            <a:endParaRPr lang="en-US" sz="2000" b="1" dirty="0">
              <a:solidFill>
                <a:srgbClr val="0000FF"/>
              </a:solidFill>
            </a:endParaRPr>
          </a:p>
        </p:txBody>
      </p:sp>
      <p:sp>
        <p:nvSpPr>
          <p:cNvPr id="15" name="Slide Number Placeholder 14"/>
          <p:cNvSpPr>
            <a:spLocks noGrp="1"/>
          </p:cNvSpPr>
          <p:nvPr>
            <p:ph type="sldNum" sz="quarter" idx="4"/>
          </p:nvPr>
        </p:nvSpPr>
        <p:spPr/>
        <p:txBody>
          <a:bodyPr/>
          <a:lstStyle/>
          <a:p>
            <a:fld id="{5B13708D-4C95-4E99-9FC7-04A9CF3C695D}" type="slidenum">
              <a:rPr lang="en-US" smtClean="0"/>
              <a:pPr/>
              <a:t>16</a:t>
            </a:fld>
            <a:endParaRPr lang="en-US"/>
          </a:p>
        </p:txBody>
      </p:sp>
      <p:sp>
        <p:nvSpPr>
          <p:cNvPr id="16" name="Text Box 2"/>
          <p:cNvSpPr txBox="1">
            <a:spLocks noChangeArrowheads="1"/>
          </p:cNvSpPr>
          <p:nvPr/>
        </p:nvSpPr>
        <p:spPr bwMode="auto">
          <a:xfrm>
            <a:off x="2449287" y="76202"/>
            <a:ext cx="404812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TEM</a:t>
            </a:r>
            <a:r>
              <a:rPr lang="en-US" sz="2800" b="1" i="1" baseline="-25000" dirty="0">
                <a:solidFill>
                  <a:srgbClr val="FFFF00"/>
                </a:solidFill>
                <a:latin typeface="Times New Roman" pitchFamily="18" charset="0"/>
                <a:cs typeface="Times New Roman" pitchFamily="18" charset="0"/>
              </a:rPr>
              <a:t>z</a:t>
            </a:r>
            <a:r>
              <a:rPr lang="en-US" sz="2800" b="1" dirty="0">
                <a:solidFill>
                  <a:srgbClr val="FFFF00"/>
                </a:solidFill>
              </a:rPr>
              <a:t> Wave (cont.)</a:t>
            </a:r>
          </a:p>
        </p:txBody>
      </p:sp>
      <p:graphicFrame>
        <p:nvGraphicFramePr>
          <p:cNvPr id="17" name="Object 14"/>
          <p:cNvGraphicFramePr>
            <a:graphicFrameLocks noChangeAspect="1"/>
          </p:cNvGraphicFramePr>
          <p:nvPr>
            <p:extLst>
              <p:ext uri="{D42A27DB-BD31-4B8C-83A1-F6EECF244321}">
                <p14:modId xmlns:p14="http://schemas.microsoft.com/office/powerpoint/2010/main" val="4009378152"/>
              </p:ext>
            </p:extLst>
          </p:nvPr>
        </p:nvGraphicFramePr>
        <p:xfrm>
          <a:off x="3121847" y="1761262"/>
          <a:ext cx="2532062" cy="655638"/>
        </p:xfrm>
        <a:graphic>
          <a:graphicData uri="http://schemas.openxmlformats.org/presentationml/2006/ole">
            <mc:AlternateContent xmlns:mc="http://schemas.openxmlformats.org/markup-compatibility/2006">
              <mc:Choice xmlns:v="urn:schemas-microsoft-com:vml" Requires="v">
                <p:oleObj spid="_x0000_s11269" name="Equation" r:id="rId4" imgW="977476" imgH="253890" progId="Equation.DSMT4">
                  <p:embed/>
                </p:oleObj>
              </mc:Choice>
              <mc:Fallback>
                <p:oleObj name="Equation" r:id="rId4" imgW="977476" imgH="253890" progId="Equation.DSMT4">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1847" y="1761262"/>
                        <a:ext cx="2532062" cy="655638"/>
                      </a:xfrm>
                      <a:prstGeom prst="rect">
                        <a:avLst/>
                      </a:prstGeom>
                      <a:solidFill>
                        <a:srgbClr val="CCFFFF"/>
                      </a:solidFill>
                      <a:ln>
                        <a:noFill/>
                      </a:ln>
                      <a:effectLst/>
                      <a:extLs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 Box 16"/>
          <p:cNvSpPr txBox="1">
            <a:spLocks noChangeArrowheads="1"/>
          </p:cNvSpPr>
          <p:nvPr/>
        </p:nvSpPr>
        <p:spPr bwMode="auto">
          <a:xfrm>
            <a:off x="683008" y="4168275"/>
            <a:ext cx="7639050" cy="681037"/>
          </a:xfrm>
          <a:prstGeom prst="rect">
            <a:avLst/>
          </a:prstGeom>
          <a:noFill/>
          <a:ln w="28575">
            <a:solidFill>
              <a:srgbClr val="0000FF"/>
            </a:solidFill>
            <a:miter lim="800000"/>
            <a:headEnd/>
            <a:tailEnd/>
          </a:ln>
          <a:effectLst/>
        </p:spPr>
        <p:txBody>
          <a:bodyPr>
            <a:spAutoFit/>
          </a:bodyPr>
          <a:lstStyle/>
          <a:p>
            <a:pPr algn="ctr"/>
            <a:r>
              <a:rPr lang="en-US" dirty="0"/>
              <a:t>The electric and magnetic fields of a TEM</a:t>
            </a:r>
            <a:r>
              <a:rPr lang="en-US" i="1" baseline="-25000" dirty="0">
                <a:latin typeface="Times New Roman" pitchFamily="18" charset="0"/>
              </a:rPr>
              <a:t>z</a:t>
            </a:r>
            <a:r>
              <a:rPr lang="en-US" dirty="0"/>
              <a:t> wave are perpendicular to each other, and the amplitudes of them are related by </a:t>
            </a:r>
            <a:r>
              <a:rPr lang="en-US" sz="2000" i="1" dirty="0">
                <a:sym typeface="Symbol" pitchFamily="18" charset="2"/>
              </a:rPr>
              <a:t></a:t>
            </a:r>
            <a:r>
              <a:rPr lang="en-US" sz="2000" dirty="0">
                <a:sym typeface="Symbol" pitchFamily="18" charset="2"/>
              </a:rPr>
              <a:t>.</a:t>
            </a:r>
          </a:p>
        </p:txBody>
      </p:sp>
      <p:sp>
        <p:nvSpPr>
          <p:cNvPr id="2" name="TextBox 1"/>
          <p:cNvSpPr txBox="1"/>
          <p:nvPr/>
        </p:nvSpPr>
        <p:spPr>
          <a:xfrm>
            <a:off x="2719674" y="5151648"/>
            <a:ext cx="3647665" cy="400110"/>
          </a:xfrm>
          <a:prstGeom prst="rect">
            <a:avLst/>
          </a:prstGeom>
          <a:noFill/>
        </p:spPr>
        <p:txBody>
          <a:bodyPr wrap="none" rtlCol="0">
            <a:spAutoFit/>
          </a:bodyPr>
          <a:lstStyle/>
          <a:p>
            <a:pPr algn="ctr"/>
            <a:r>
              <a:rPr lang="en-US" sz="2000" dirty="0">
                <a:solidFill>
                  <a:srgbClr val="0000FF"/>
                </a:solidFill>
              </a:rPr>
              <a:t>A proof is given in Appendix B.</a:t>
            </a:r>
          </a:p>
        </p:txBody>
      </p:sp>
      <p:graphicFrame>
        <p:nvGraphicFramePr>
          <p:cNvPr id="3" name="Object 2"/>
          <p:cNvGraphicFramePr>
            <a:graphicFrameLocks noChangeAspect="1"/>
          </p:cNvGraphicFramePr>
          <p:nvPr>
            <p:extLst>
              <p:ext uri="{D42A27DB-BD31-4B8C-83A1-F6EECF244321}">
                <p14:modId xmlns:p14="http://schemas.microsoft.com/office/powerpoint/2010/main" val="1692602737"/>
              </p:ext>
            </p:extLst>
          </p:nvPr>
        </p:nvGraphicFramePr>
        <p:xfrm>
          <a:off x="484188" y="2717800"/>
          <a:ext cx="4087812" cy="788988"/>
        </p:xfrm>
        <a:graphic>
          <a:graphicData uri="http://schemas.openxmlformats.org/presentationml/2006/ole">
            <mc:AlternateContent xmlns:mc="http://schemas.openxmlformats.org/markup-compatibility/2006">
              <mc:Choice xmlns:v="urn:schemas-microsoft-com:vml" Requires="v">
                <p:oleObj spid="_x0000_s11270" name="Equation" r:id="rId6" imgW="2501640" imgH="482400" progId="Equation.DSMT4">
                  <p:embed/>
                </p:oleObj>
              </mc:Choice>
              <mc:Fallback>
                <p:oleObj name="Equation" r:id="rId6" imgW="2501640" imgH="482400" progId="Equation.DSMT4">
                  <p:embed/>
                  <p:pic>
                    <p:nvPicPr>
                      <p:cNvPr id="0" name=""/>
                      <p:cNvPicPr/>
                      <p:nvPr/>
                    </p:nvPicPr>
                    <p:blipFill>
                      <a:blip r:embed="rId7"/>
                      <a:stretch>
                        <a:fillRect/>
                      </a:stretch>
                    </p:blipFill>
                    <p:spPr>
                      <a:xfrm>
                        <a:off x="484188" y="2717800"/>
                        <a:ext cx="4087812" cy="788988"/>
                      </a:xfrm>
                      <a:prstGeom prst="rect">
                        <a:avLst/>
                      </a:prstGeom>
                    </p:spPr>
                  </p:pic>
                </p:oleObj>
              </mc:Fallback>
            </mc:AlternateContent>
          </a:graphicData>
        </a:graphic>
      </p:graphicFrame>
      <p:sp>
        <p:nvSpPr>
          <p:cNvPr id="4" name="TextBox 3"/>
          <p:cNvSpPr txBox="1"/>
          <p:nvPr/>
        </p:nvSpPr>
        <p:spPr>
          <a:xfrm>
            <a:off x="4867275" y="2924175"/>
            <a:ext cx="4057521" cy="369332"/>
          </a:xfrm>
          <a:prstGeom prst="rect">
            <a:avLst/>
          </a:prstGeom>
          <a:noFill/>
        </p:spPr>
        <p:txBody>
          <a:bodyPr wrap="none" rtlCol="0">
            <a:spAutoFit/>
          </a:bodyPr>
          <a:lstStyle/>
          <a:p>
            <a:r>
              <a:rPr lang="en-US" dirty="0" smtClean="0"/>
              <a:t>(intrinsic impedance of filling material)</a:t>
            </a:r>
            <a:endParaRPr lang="en-US" dirty="0"/>
          </a:p>
        </p:txBody>
      </p:sp>
    </p:spTree>
    <p:extLst>
      <p:ext uri="{BB962C8B-B14F-4D97-AF65-F5344CB8AC3E}">
        <p14:creationId xmlns:p14="http://schemas.microsoft.com/office/powerpoint/2010/main" val="174048941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stretch>
            <a:fillRect/>
          </a:stretch>
        </p:blipFill>
        <p:spPr>
          <a:xfrm>
            <a:off x="2175712" y="1897536"/>
            <a:ext cx="4131564" cy="3217164"/>
          </a:xfrm>
          <a:prstGeom prst="rect">
            <a:avLst/>
          </a:prstGeom>
        </p:spPr>
      </p:pic>
      <p:sp>
        <p:nvSpPr>
          <p:cNvPr id="150530" name="Text Box 2"/>
          <p:cNvSpPr txBox="1">
            <a:spLocks noChangeArrowheads="1"/>
          </p:cNvSpPr>
          <p:nvPr/>
        </p:nvSpPr>
        <p:spPr bwMode="auto">
          <a:xfrm>
            <a:off x="2895600" y="78924"/>
            <a:ext cx="34956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a:t>
            </a:r>
            <a:r>
              <a:rPr lang="en-US" sz="2800" b="1" dirty="0" smtClean="0">
                <a:solidFill>
                  <a:srgbClr val="FFFF00"/>
                </a:solidFill>
              </a:rPr>
              <a:t>Waveguide Modes</a:t>
            </a:r>
            <a:endParaRPr lang="en-US" sz="2800" b="1" dirty="0">
              <a:solidFill>
                <a:srgbClr val="FFFF00"/>
              </a:solidFill>
            </a:endParaRPr>
          </a:p>
        </p:txBody>
      </p:sp>
      <p:sp>
        <p:nvSpPr>
          <p:cNvPr id="150534" name="Text Box 6"/>
          <p:cNvSpPr txBox="1">
            <a:spLocks noChangeArrowheads="1"/>
          </p:cNvSpPr>
          <p:nvPr/>
        </p:nvSpPr>
        <p:spPr bwMode="auto">
          <a:xfrm>
            <a:off x="1620656" y="1165034"/>
            <a:ext cx="5011500" cy="400110"/>
          </a:xfrm>
          <a:prstGeom prst="rect">
            <a:avLst/>
          </a:prstGeom>
          <a:noFill/>
          <a:ln w="12700">
            <a:noFill/>
            <a:miter lim="800000"/>
            <a:headEnd type="none" w="sm" len="sm"/>
            <a:tailEnd type="none" w="sm" len="sm"/>
          </a:ln>
          <a:effectLst/>
        </p:spPr>
        <p:txBody>
          <a:bodyPr wrap="none">
            <a:spAutoFit/>
          </a:bodyPr>
          <a:lstStyle/>
          <a:p>
            <a:pPr algn="ctr"/>
            <a:r>
              <a:rPr lang="en-US" sz="2000" dirty="0">
                <a:solidFill>
                  <a:srgbClr val="0000FF"/>
                </a:solidFill>
              </a:rPr>
              <a:t>In a waveguide, the fields </a:t>
            </a:r>
            <a:r>
              <a:rPr lang="en-US" sz="2000" u="sng" dirty="0">
                <a:solidFill>
                  <a:srgbClr val="0000FF"/>
                </a:solidFill>
              </a:rPr>
              <a:t>cannot</a:t>
            </a:r>
            <a:r>
              <a:rPr lang="en-US" sz="2000" dirty="0">
                <a:solidFill>
                  <a:srgbClr val="0000FF"/>
                </a:solidFill>
              </a:rPr>
              <a:t> be TEM</a:t>
            </a:r>
            <a:r>
              <a:rPr lang="en-US" sz="2000" i="1" baseline="-25000" dirty="0">
                <a:solidFill>
                  <a:srgbClr val="0000FF"/>
                </a:solidFill>
                <a:latin typeface="Times New Roman" pitchFamily="18" charset="0"/>
              </a:rPr>
              <a:t>z</a:t>
            </a:r>
            <a:r>
              <a:rPr lang="en-US" sz="2000" dirty="0">
                <a:solidFill>
                  <a:srgbClr val="0000FF"/>
                </a:solidFill>
                <a:latin typeface="+mn-lt"/>
              </a:rPr>
              <a:t>.</a:t>
            </a:r>
          </a:p>
        </p:txBody>
      </p:sp>
      <p:sp>
        <p:nvSpPr>
          <p:cNvPr id="35" name="Slide Number Placeholder 34"/>
          <p:cNvSpPr>
            <a:spLocks noGrp="1"/>
          </p:cNvSpPr>
          <p:nvPr>
            <p:ph type="sldNum" sz="quarter" idx="4"/>
          </p:nvPr>
        </p:nvSpPr>
        <p:spPr/>
        <p:txBody>
          <a:bodyPr/>
          <a:lstStyle/>
          <a:p>
            <a:fld id="{5B13708D-4C95-4E99-9FC7-04A9CF3C695D}" type="slidenum">
              <a:rPr lang="en-US" smtClean="0"/>
              <a:pPr/>
              <a:t>17</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549353540"/>
              </p:ext>
            </p:extLst>
          </p:nvPr>
        </p:nvGraphicFramePr>
        <p:xfrm>
          <a:off x="5078010" y="4210814"/>
          <a:ext cx="2572953" cy="636607"/>
        </p:xfrm>
        <a:graphic>
          <a:graphicData uri="http://schemas.openxmlformats.org/presentationml/2006/ole">
            <mc:AlternateContent xmlns:mc="http://schemas.openxmlformats.org/markup-compatibility/2006">
              <mc:Choice xmlns:v="urn:schemas-microsoft-com:vml" Requires="v">
                <p:oleObj spid="_x0000_s12292" name="Equation" r:id="rId5" imgW="1231560" imgH="304560" progId="Equation.DSMT4">
                  <p:embed/>
                </p:oleObj>
              </mc:Choice>
              <mc:Fallback>
                <p:oleObj name="Equation" r:id="rId5" imgW="1231560" imgH="304560" progId="Equation.DSMT4">
                  <p:embed/>
                  <p:pic>
                    <p:nvPicPr>
                      <p:cNvPr id="0"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8010" y="4210814"/>
                        <a:ext cx="2572953" cy="636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25992150"/>
              </p:ext>
            </p:extLst>
          </p:nvPr>
        </p:nvGraphicFramePr>
        <p:xfrm>
          <a:off x="4489450" y="3346450"/>
          <a:ext cx="165100" cy="165100"/>
        </p:xfrm>
        <a:graphic>
          <a:graphicData uri="http://schemas.openxmlformats.org/presentationml/2006/ole">
            <mc:AlternateContent xmlns:mc="http://schemas.openxmlformats.org/markup-compatibility/2006">
              <mc:Choice xmlns:v="urn:schemas-microsoft-com:vml" Requires="v">
                <p:oleObj spid="_x0000_s12293" name="Equation" r:id="rId7" imgW="164880" imgH="164880" progId="Equation.DSMT4">
                  <p:embed/>
                </p:oleObj>
              </mc:Choice>
              <mc:Fallback>
                <p:oleObj name="Equation" r:id="rId7" imgW="164880" imgH="164880" progId="Equation.DSMT4">
                  <p:embed/>
                  <p:pic>
                    <p:nvPicPr>
                      <p:cNvPr id="0" name=""/>
                      <p:cNvPicPr/>
                      <p:nvPr/>
                    </p:nvPicPr>
                    <p:blipFill>
                      <a:blip r:embed="rId8"/>
                      <a:stretch>
                        <a:fillRect/>
                      </a:stretch>
                    </p:blipFill>
                    <p:spPr>
                      <a:xfrm>
                        <a:off x="4489450" y="3346450"/>
                        <a:ext cx="165100" cy="165100"/>
                      </a:xfrm>
                      <a:prstGeom prst="rect">
                        <a:avLst/>
                      </a:prstGeom>
                    </p:spPr>
                  </p:pic>
                </p:oleObj>
              </mc:Fallback>
            </mc:AlternateContent>
          </a:graphicData>
        </a:graphic>
      </p:graphicFrame>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2231567" y="152404"/>
            <a:ext cx="492170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a:t>
            </a:r>
            <a:r>
              <a:rPr lang="en-US" sz="2800" b="1" dirty="0" smtClean="0">
                <a:solidFill>
                  <a:srgbClr val="FFFF00"/>
                </a:solidFill>
              </a:rPr>
              <a:t>Waveguide Modes </a:t>
            </a:r>
            <a:r>
              <a:rPr lang="en-US" sz="2800" b="1" dirty="0">
                <a:solidFill>
                  <a:srgbClr val="FFFF00"/>
                </a:solidFill>
              </a:rPr>
              <a:t>(cont.)</a:t>
            </a:r>
          </a:p>
        </p:txBody>
      </p:sp>
      <p:sp>
        <p:nvSpPr>
          <p:cNvPr id="154627" name="Text Box 3"/>
          <p:cNvSpPr txBox="1">
            <a:spLocks noChangeArrowheads="1"/>
          </p:cNvSpPr>
          <p:nvPr/>
        </p:nvSpPr>
        <p:spPr bwMode="auto">
          <a:xfrm>
            <a:off x="429296" y="1378268"/>
            <a:ext cx="7928774" cy="400110"/>
          </a:xfrm>
          <a:prstGeom prst="rect">
            <a:avLst/>
          </a:prstGeom>
          <a:noFill/>
          <a:ln w="12700">
            <a:noFill/>
            <a:miter lim="800000"/>
            <a:headEnd type="none" w="sm" len="sm"/>
            <a:tailEnd type="none" w="sm" len="sm"/>
          </a:ln>
          <a:effectLst/>
        </p:spPr>
        <p:txBody>
          <a:bodyPr wrap="none">
            <a:spAutoFit/>
          </a:bodyPr>
          <a:lstStyle/>
          <a:p>
            <a:pPr algn="ctr"/>
            <a:r>
              <a:rPr lang="en-US" sz="2000" dirty="0">
                <a:solidFill>
                  <a:srgbClr val="0000FF"/>
                </a:solidFill>
              </a:rPr>
              <a:t>In a waveguide (hollow pipe of metal), there are </a:t>
            </a:r>
            <a:r>
              <a:rPr lang="en-US" sz="2000" u="sng" dirty="0">
                <a:solidFill>
                  <a:srgbClr val="0000FF"/>
                </a:solidFill>
              </a:rPr>
              <a:t>two</a:t>
            </a:r>
            <a:r>
              <a:rPr lang="en-US" sz="2000" dirty="0">
                <a:solidFill>
                  <a:srgbClr val="0000FF"/>
                </a:solidFill>
              </a:rPr>
              <a:t> types of modes:</a:t>
            </a:r>
          </a:p>
        </p:txBody>
      </p:sp>
      <p:grpSp>
        <p:nvGrpSpPr>
          <p:cNvPr id="8" name="Group 7"/>
          <p:cNvGrpSpPr/>
          <p:nvPr/>
        </p:nvGrpSpPr>
        <p:grpSpPr>
          <a:xfrm>
            <a:off x="2484054" y="2272386"/>
            <a:ext cx="3987800" cy="1739900"/>
            <a:chOff x="2283728" y="2349500"/>
            <a:chExt cx="3987800" cy="1739900"/>
          </a:xfrm>
        </p:grpSpPr>
        <p:sp>
          <p:nvSpPr>
            <p:cNvPr id="154658" name="Rectangle 34"/>
            <p:cNvSpPr>
              <a:spLocks noChangeArrowheads="1"/>
            </p:cNvSpPr>
            <p:nvPr/>
          </p:nvSpPr>
          <p:spPr bwMode="auto">
            <a:xfrm>
              <a:off x="2283728" y="2349500"/>
              <a:ext cx="3987800" cy="1739900"/>
            </a:xfrm>
            <a:prstGeom prst="rect">
              <a:avLst/>
            </a:prstGeom>
            <a:solidFill>
              <a:srgbClr val="CCFFFF"/>
            </a:solidFill>
            <a:ln w="9525">
              <a:noFill/>
              <a:miter lim="800000"/>
              <a:headEnd/>
              <a:tailEnd/>
            </a:ln>
            <a:effectLst/>
          </p:spPr>
          <p:txBody>
            <a:bodyPr wrap="none" anchor="ctr"/>
            <a:lstStyle/>
            <a:p>
              <a:endParaRPr lang="en-US"/>
            </a:p>
          </p:txBody>
        </p:sp>
        <p:sp>
          <p:nvSpPr>
            <p:cNvPr id="154656" name="Text Box 32"/>
            <p:cNvSpPr txBox="1">
              <a:spLocks noChangeArrowheads="1"/>
            </p:cNvSpPr>
            <p:nvPr/>
          </p:nvSpPr>
          <p:spPr bwMode="auto">
            <a:xfrm>
              <a:off x="2778125" y="2625725"/>
              <a:ext cx="2953053" cy="461665"/>
            </a:xfrm>
            <a:prstGeom prst="rect">
              <a:avLst/>
            </a:prstGeom>
            <a:noFill/>
            <a:ln w="9525">
              <a:noFill/>
              <a:miter lim="800000"/>
              <a:headEnd/>
              <a:tailEnd/>
            </a:ln>
            <a:effectLst/>
          </p:spPr>
          <p:txBody>
            <a:bodyPr wrap="none">
              <a:spAutoFit/>
            </a:bodyPr>
            <a:lstStyle/>
            <a:p>
              <a:r>
                <a:rPr lang="en-US" sz="2400" dirty="0" err="1"/>
                <a:t>TM</a:t>
              </a:r>
              <a:r>
                <a:rPr lang="en-US" sz="2400" i="1" baseline="-25000" dirty="0" err="1">
                  <a:latin typeface="Times New Roman" pitchFamily="18" charset="0"/>
                </a:rPr>
                <a:t>z</a:t>
              </a:r>
              <a:r>
                <a:rPr lang="en-US" sz="2400" dirty="0"/>
                <a:t>:  </a:t>
              </a:r>
              <a:r>
                <a:rPr lang="en-US" sz="2400" i="1" dirty="0">
                  <a:latin typeface="Times New Roman" pitchFamily="18" charset="0"/>
                </a:rPr>
                <a:t>H</a:t>
              </a:r>
              <a:r>
                <a:rPr lang="en-US" sz="2400" i="1" baseline="-25000" dirty="0">
                  <a:latin typeface="Times New Roman" pitchFamily="18" charset="0"/>
                </a:rPr>
                <a:t>z</a:t>
              </a:r>
              <a:r>
                <a:rPr lang="en-US" sz="2400" dirty="0">
                  <a:latin typeface="Times New Roman" pitchFamily="18" charset="0"/>
                </a:rPr>
                <a:t> = 0,    </a:t>
              </a:r>
              <a:r>
                <a:rPr lang="en-US" sz="2400" i="1" dirty="0" err="1">
                  <a:latin typeface="Times New Roman" pitchFamily="18" charset="0"/>
                </a:rPr>
                <a:t>E</a:t>
              </a:r>
              <a:r>
                <a:rPr lang="en-US" sz="2400" i="1" baseline="-25000" dirty="0" err="1">
                  <a:latin typeface="Times New Roman" pitchFamily="18" charset="0"/>
                </a:rPr>
                <a:t>z</a:t>
              </a:r>
              <a:r>
                <a:rPr lang="en-US" sz="2400" dirty="0">
                  <a:latin typeface="Times New Roman" pitchFamily="18" charset="0"/>
                </a:rPr>
                <a:t> </a:t>
              </a:r>
              <a:r>
                <a:rPr lang="en-US" sz="2400" dirty="0">
                  <a:latin typeface="Times New Roman" pitchFamily="18" charset="0"/>
                  <a:sym typeface="Symbol" pitchFamily="18" charset="2"/>
                </a:rPr>
                <a:t> 0</a:t>
              </a:r>
            </a:p>
          </p:txBody>
        </p:sp>
        <p:sp>
          <p:nvSpPr>
            <p:cNvPr id="154657" name="Text Box 33"/>
            <p:cNvSpPr txBox="1">
              <a:spLocks noChangeArrowheads="1"/>
            </p:cNvSpPr>
            <p:nvPr/>
          </p:nvSpPr>
          <p:spPr bwMode="auto">
            <a:xfrm>
              <a:off x="2803525" y="3362325"/>
              <a:ext cx="2909771" cy="461665"/>
            </a:xfrm>
            <a:prstGeom prst="rect">
              <a:avLst/>
            </a:prstGeom>
            <a:noFill/>
            <a:ln w="9525">
              <a:noFill/>
              <a:miter lim="800000"/>
              <a:headEnd/>
              <a:tailEnd/>
            </a:ln>
            <a:effectLst/>
          </p:spPr>
          <p:txBody>
            <a:bodyPr wrap="none">
              <a:spAutoFit/>
            </a:bodyPr>
            <a:lstStyle/>
            <a:p>
              <a:r>
                <a:rPr lang="en-US" sz="2400" dirty="0" err="1"/>
                <a:t>TE</a:t>
              </a:r>
              <a:r>
                <a:rPr lang="en-US" sz="2400" i="1" baseline="-25000" dirty="0" err="1">
                  <a:latin typeface="Times New Roman" pitchFamily="18" charset="0"/>
                </a:rPr>
                <a:t>z</a:t>
              </a:r>
              <a:r>
                <a:rPr lang="en-US" sz="2400" dirty="0"/>
                <a:t>:   </a:t>
              </a:r>
              <a:r>
                <a:rPr lang="en-US" sz="2400" i="1" dirty="0" err="1">
                  <a:latin typeface="Times New Roman" pitchFamily="18" charset="0"/>
                </a:rPr>
                <a:t>E</a:t>
              </a:r>
              <a:r>
                <a:rPr lang="en-US" sz="2400" i="1" baseline="-25000" dirty="0" err="1">
                  <a:latin typeface="Times New Roman" pitchFamily="18" charset="0"/>
                </a:rPr>
                <a:t>z</a:t>
              </a:r>
              <a:r>
                <a:rPr lang="en-US" sz="2400" dirty="0">
                  <a:latin typeface="Times New Roman" pitchFamily="18" charset="0"/>
                </a:rPr>
                <a:t> = 0,    </a:t>
              </a:r>
              <a:r>
                <a:rPr lang="en-US" sz="2400" i="1" dirty="0">
                  <a:latin typeface="Times New Roman" pitchFamily="18" charset="0"/>
                </a:rPr>
                <a:t>H</a:t>
              </a:r>
              <a:r>
                <a:rPr lang="en-US" sz="2400" i="1" baseline="-25000" dirty="0">
                  <a:latin typeface="Times New Roman" pitchFamily="18" charset="0"/>
                </a:rPr>
                <a:t>z</a:t>
              </a:r>
              <a:r>
                <a:rPr lang="en-US" sz="2400" dirty="0">
                  <a:latin typeface="Times New Roman" pitchFamily="18" charset="0"/>
                </a:rPr>
                <a:t> </a:t>
              </a:r>
              <a:r>
                <a:rPr lang="en-US" sz="2400" dirty="0">
                  <a:latin typeface="Times New Roman" pitchFamily="18" charset="0"/>
                  <a:sym typeface="Symbol" pitchFamily="18" charset="2"/>
                </a:rPr>
                <a:t> 0</a:t>
              </a:r>
            </a:p>
          </p:txBody>
        </p:sp>
      </p:grpSp>
      <p:sp>
        <p:nvSpPr>
          <p:cNvPr id="7" name="Slide Number Placeholder 6"/>
          <p:cNvSpPr>
            <a:spLocks noGrp="1"/>
          </p:cNvSpPr>
          <p:nvPr>
            <p:ph type="sldNum" sz="quarter" idx="4"/>
          </p:nvPr>
        </p:nvSpPr>
        <p:spPr/>
        <p:txBody>
          <a:bodyPr/>
          <a:lstStyle/>
          <a:p>
            <a:fld id="{5B13708D-4C95-4E99-9FC7-04A9CF3C695D}" type="slidenum">
              <a:rPr lang="en-US" smtClean="0"/>
              <a:pPr/>
              <a:t>18</a:t>
            </a:fld>
            <a:endParaRPr lang="en-US"/>
          </a:p>
        </p:txBody>
      </p:sp>
      <p:sp>
        <p:nvSpPr>
          <p:cNvPr id="9" name="TextBox 8"/>
          <p:cNvSpPr txBox="1"/>
          <p:nvPr/>
        </p:nvSpPr>
        <p:spPr>
          <a:xfrm>
            <a:off x="1814912" y="5131558"/>
            <a:ext cx="5122108" cy="400110"/>
          </a:xfrm>
          <a:prstGeom prst="rect">
            <a:avLst/>
          </a:prstGeom>
          <a:noFill/>
        </p:spPr>
        <p:txBody>
          <a:bodyPr wrap="none" rtlCol="0">
            <a:spAutoFit/>
          </a:bodyPr>
          <a:lstStyle/>
          <a:p>
            <a:pPr algn="ctr"/>
            <a:r>
              <a:rPr lang="en-US" sz="2000" dirty="0"/>
              <a:t>Each type of mode can exist independently.</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2569031" y="163285"/>
            <a:ext cx="4103914"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Appendix A</a:t>
            </a:r>
          </a:p>
        </p:txBody>
      </p:sp>
      <p:sp>
        <p:nvSpPr>
          <p:cNvPr id="140301" name="Text Box 13"/>
          <p:cNvSpPr txBox="1">
            <a:spLocks noChangeArrowheads="1"/>
          </p:cNvSpPr>
          <p:nvPr/>
        </p:nvSpPr>
        <p:spPr bwMode="auto">
          <a:xfrm>
            <a:off x="3322303" y="1411814"/>
            <a:ext cx="2262641" cy="369332"/>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en-US" dirty="0">
                <a:solidFill>
                  <a:srgbClr val="0000FF"/>
                </a:solidFill>
                <a:sym typeface="Symbol" pitchFamily="18" charset="2"/>
              </a:rPr>
              <a:t> (illustrated for </a:t>
            </a:r>
            <a:r>
              <a:rPr lang="en-US" i="1" dirty="0" err="1">
                <a:solidFill>
                  <a:srgbClr val="0000FF"/>
                </a:solidFill>
                <a:latin typeface="Times New Roman" pitchFamily="18" charset="0"/>
                <a:sym typeface="Symbol" pitchFamily="18" charset="2"/>
              </a:rPr>
              <a:t>E</a:t>
            </a:r>
            <a:r>
              <a:rPr lang="en-US" i="1" baseline="-25000" dirty="0" err="1">
                <a:solidFill>
                  <a:srgbClr val="0000FF"/>
                </a:solidFill>
                <a:latin typeface="Times New Roman" pitchFamily="18" charset="0"/>
                <a:sym typeface="Symbol" pitchFamily="18" charset="2"/>
              </a:rPr>
              <a:t>y</a:t>
            </a:r>
            <a:r>
              <a:rPr lang="en-US" dirty="0">
                <a:solidFill>
                  <a:srgbClr val="0000FF"/>
                </a:solidFill>
                <a:sym typeface="Symbol" pitchFamily="18" charset="2"/>
              </a:rPr>
              <a:t>)</a:t>
            </a:r>
            <a:endParaRPr lang="en-US" baseline="-25000" dirty="0">
              <a:solidFill>
                <a:srgbClr val="0000FF"/>
              </a:solidFill>
            </a:endParaRPr>
          </a:p>
        </p:txBody>
      </p:sp>
      <p:sp>
        <p:nvSpPr>
          <p:cNvPr id="140302" name="Text Box 14"/>
          <p:cNvSpPr txBox="1">
            <a:spLocks noChangeArrowheads="1"/>
          </p:cNvSpPr>
          <p:nvPr/>
        </p:nvSpPr>
        <p:spPr bwMode="auto">
          <a:xfrm>
            <a:off x="2063003" y="3891004"/>
            <a:ext cx="525462" cy="396875"/>
          </a:xfrm>
          <a:prstGeom prst="rect">
            <a:avLst/>
          </a:prstGeom>
          <a:noFill/>
          <a:ln w="12700">
            <a:noFill/>
            <a:miter lim="800000"/>
            <a:headEnd type="none" w="sm" len="sm"/>
            <a:tailEnd type="none" w="sm" len="sm"/>
          </a:ln>
          <a:effectLst/>
        </p:spPr>
        <p:txBody>
          <a:bodyPr>
            <a:spAutoFit/>
          </a:bodyPr>
          <a:lstStyle/>
          <a:p>
            <a:pPr>
              <a:spcBef>
                <a:spcPct val="50000"/>
              </a:spcBef>
            </a:pPr>
            <a:r>
              <a:rPr lang="en-US" sz="2000" dirty="0">
                <a:solidFill>
                  <a:srgbClr val="0000FF"/>
                </a:solidFill>
                <a:sym typeface="Symbol" pitchFamily="18" charset="2"/>
              </a:rPr>
              <a:t>or</a:t>
            </a:r>
            <a:endParaRPr lang="en-US" sz="2000" baseline="-25000" dirty="0">
              <a:solidFill>
                <a:srgbClr val="0000FF"/>
              </a:solidFill>
            </a:endParaRPr>
          </a:p>
        </p:txBody>
      </p:sp>
      <p:graphicFrame>
        <p:nvGraphicFramePr>
          <p:cNvPr id="140303" name="Object 15"/>
          <p:cNvGraphicFramePr>
            <a:graphicFrameLocks noChangeAspect="1"/>
          </p:cNvGraphicFramePr>
          <p:nvPr/>
        </p:nvGraphicFramePr>
        <p:xfrm>
          <a:off x="2740025" y="2193925"/>
          <a:ext cx="3708400" cy="1349375"/>
        </p:xfrm>
        <a:graphic>
          <a:graphicData uri="http://schemas.openxmlformats.org/presentationml/2006/ole">
            <mc:AlternateContent xmlns:mc="http://schemas.openxmlformats.org/markup-compatibility/2006">
              <mc:Choice xmlns:v="urn:schemas-microsoft-com:vml" Requires="v">
                <p:oleObj spid="_x0000_s13320" name="Equation" r:id="rId4" imgW="1816100" imgH="660400" progId="Equation.DSMT4">
                  <p:embed/>
                </p:oleObj>
              </mc:Choice>
              <mc:Fallback>
                <p:oleObj name="Equation" r:id="rId4" imgW="1816100" imgH="660400" progId="Equation.DSMT4">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0025" y="2193925"/>
                        <a:ext cx="37084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0304" name="Text Box 16"/>
          <p:cNvSpPr txBox="1">
            <a:spLocks noChangeArrowheads="1"/>
          </p:cNvSpPr>
          <p:nvPr/>
        </p:nvSpPr>
        <p:spPr bwMode="auto">
          <a:xfrm>
            <a:off x="1019209" y="5297529"/>
            <a:ext cx="2343150"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sz="2000" dirty="0">
                <a:solidFill>
                  <a:srgbClr val="0000FF"/>
                </a:solidFill>
                <a:sym typeface="Symbol" pitchFamily="18" charset="2"/>
              </a:rPr>
              <a:t>Now solve for </a:t>
            </a:r>
            <a:r>
              <a:rPr lang="en-US" sz="2400" i="1" dirty="0">
                <a:solidFill>
                  <a:srgbClr val="0000FF"/>
                </a:solidFill>
                <a:latin typeface="Times New Roman" pitchFamily="18" charset="0"/>
                <a:sym typeface="Symbol" pitchFamily="18" charset="2"/>
              </a:rPr>
              <a:t>H</a:t>
            </a:r>
            <a:r>
              <a:rPr lang="en-US" sz="2400" i="1" baseline="-25000" dirty="0">
                <a:solidFill>
                  <a:srgbClr val="0000FF"/>
                </a:solidFill>
                <a:latin typeface="Times New Roman" pitchFamily="18" charset="0"/>
                <a:sym typeface="Symbol" pitchFamily="18" charset="2"/>
              </a:rPr>
              <a:t>x</a:t>
            </a:r>
            <a:r>
              <a:rPr lang="en-US" sz="2000" i="1" baseline="-25000" dirty="0">
                <a:solidFill>
                  <a:srgbClr val="0000FF"/>
                </a:solidFill>
                <a:latin typeface="Times New Roman" pitchFamily="18" charset="0"/>
                <a:sym typeface="Symbol" pitchFamily="18" charset="2"/>
              </a:rPr>
              <a:t> </a:t>
            </a:r>
            <a:r>
              <a:rPr lang="en-US" sz="2000" dirty="0">
                <a:solidFill>
                  <a:srgbClr val="0000FF"/>
                </a:solidFill>
                <a:latin typeface="Times New Roman" pitchFamily="18" charset="0"/>
                <a:sym typeface="Symbol" pitchFamily="18" charset="2"/>
              </a:rPr>
              <a:t>:</a:t>
            </a:r>
            <a:endParaRPr lang="en-US" sz="2000" baseline="-25000" dirty="0">
              <a:solidFill>
                <a:srgbClr val="0000FF"/>
              </a:solidFill>
              <a:latin typeface="Times New Roman" pitchFamily="18" charset="0"/>
            </a:endParaRPr>
          </a:p>
        </p:txBody>
      </p:sp>
      <p:graphicFrame>
        <p:nvGraphicFramePr>
          <p:cNvPr id="140305" name="Object 17"/>
          <p:cNvGraphicFramePr>
            <a:graphicFrameLocks noChangeAspect="1"/>
          </p:cNvGraphicFramePr>
          <p:nvPr/>
        </p:nvGraphicFramePr>
        <p:xfrm>
          <a:off x="3448050" y="5881688"/>
          <a:ext cx="2609850" cy="520700"/>
        </p:xfrm>
        <a:graphic>
          <a:graphicData uri="http://schemas.openxmlformats.org/presentationml/2006/ole">
            <mc:AlternateContent xmlns:mc="http://schemas.openxmlformats.org/markup-compatibility/2006">
              <mc:Choice xmlns:v="urn:schemas-microsoft-com:vml" Requires="v">
                <p:oleObj spid="_x0000_s13321" name="Equation" r:id="rId6" imgW="1079032" imgH="215806" progId="Equation.DSMT4">
                  <p:embed/>
                </p:oleObj>
              </mc:Choice>
              <mc:Fallback>
                <p:oleObj name="Equation" r:id="rId6" imgW="1079032" imgH="215806" progId="Equation.DSMT4">
                  <p:embed/>
                  <p:pic>
                    <p:nvPicPr>
                      <p:cNvPr id="0"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8050" y="5881688"/>
                        <a:ext cx="260985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0306" name="AutoShape 18"/>
          <p:cNvSpPr>
            <a:spLocks noChangeArrowheads="1"/>
          </p:cNvSpPr>
          <p:nvPr/>
        </p:nvSpPr>
        <p:spPr bwMode="auto">
          <a:xfrm>
            <a:off x="2252531" y="2966818"/>
            <a:ext cx="546100" cy="241300"/>
          </a:xfrm>
          <a:prstGeom prst="rightArrow">
            <a:avLst>
              <a:gd name="adj1" fmla="val 50000"/>
              <a:gd name="adj2" fmla="val 56579"/>
            </a:avLst>
          </a:prstGeom>
          <a:solidFill>
            <a:srgbClr val="66FFFF"/>
          </a:solidFill>
          <a:ln w="9525">
            <a:solidFill>
              <a:schemeClr val="tx1"/>
            </a:solidFill>
            <a:miter lim="800000"/>
            <a:headEnd/>
            <a:tailEnd/>
          </a:ln>
          <a:effectLst/>
        </p:spPr>
        <p:txBody>
          <a:bodyPr wrap="none" anchor="ctr"/>
          <a:lstStyle/>
          <a:p>
            <a:endParaRPr lang="en-US"/>
          </a:p>
        </p:txBody>
      </p:sp>
      <p:sp>
        <p:nvSpPr>
          <p:cNvPr id="9" name="Slide Number Placeholder 8"/>
          <p:cNvSpPr>
            <a:spLocks noGrp="1"/>
          </p:cNvSpPr>
          <p:nvPr>
            <p:ph type="sldNum" sz="quarter" idx="4"/>
          </p:nvPr>
        </p:nvSpPr>
        <p:spPr/>
        <p:txBody>
          <a:bodyPr/>
          <a:lstStyle/>
          <a:p>
            <a:fld id="{5B13708D-4C95-4E99-9FC7-04A9CF3C695D}" type="slidenum">
              <a:rPr lang="en-US" smtClean="0"/>
              <a:pPr/>
              <a:t>19</a:t>
            </a:fld>
            <a:endParaRPr lang="en-US"/>
          </a:p>
        </p:txBody>
      </p:sp>
      <p:graphicFrame>
        <p:nvGraphicFramePr>
          <p:cNvPr id="2" name="Object 18"/>
          <p:cNvGraphicFramePr>
            <a:graphicFrameLocks noChangeAspect="1"/>
          </p:cNvGraphicFramePr>
          <p:nvPr/>
        </p:nvGraphicFramePr>
        <p:xfrm>
          <a:off x="2716213" y="4159250"/>
          <a:ext cx="3417887" cy="860425"/>
        </p:xfrm>
        <a:graphic>
          <a:graphicData uri="http://schemas.openxmlformats.org/presentationml/2006/ole">
            <mc:AlternateContent xmlns:mc="http://schemas.openxmlformats.org/markup-compatibility/2006">
              <mc:Choice xmlns:v="urn:schemas-microsoft-com:vml" Requires="v">
                <p:oleObj spid="_x0000_s13322" name="Equation" r:id="rId8" imgW="1714500" imgH="431800" progId="Equation.DSMT4">
                  <p:embed/>
                </p:oleObj>
              </mc:Choice>
              <mc:Fallback>
                <p:oleObj name="Equation" r:id="rId8" imgW="1714500" imgH="431800" progId="Equation.DSMT4">
                  <p:embed/>
                  <p:pic>
                    <p:nvPicPr>
                      <p:cNvPr id="0" name="Picture 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6213" y="4159250"/>
                        <a:ext cx="3417887"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2519942" y="892626"/>
            <a:ext cx="4006353" cy="400110"/>
          </a:xfrm>
          <a:prstGeom prst="rect">
            <a:avLst/>
          </a:prstGeom>
          <a:noFill/>
        </p:spPr>
        <p:txBody>
          <a:bodyPr wrap="none" rtlCol="0">
            <a:spAutoFit/>
          </a:bodyPr>
          <a:lstStyle/>
          <a:p>
            <a:pPr algn="ctr"/>
            <a:r>
              <a:rPr lang="en-US" sz="2000" b="1" dirty="0">
                <a:solidFill>
                  <a:srgbClr val="FF0000"/>
                </a:solidFill>
              </a:rPr>
              <a:t>Proof of Guided Wave Theorem</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Text Box 2"/>
          <p:cNvSpPr txBox="1">
            <a:spLocks noChangeArrowheads="1"/>
          </p:cNvSpPr>
          <p:nvPr/>
        </p:nvSpPr>
        <p:spPr bwMode="auto">
          <a:xfrm>
            <a:off x="1992094" y="141518"/>
            <a:ext cx="534352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Waveguiding Structures</a:t>
            </a:r>
          </a:p>
        </p:txBody>
      </p:sp>
      <p:sp>
        <p:nvSpPr>
          <p:cNvPr id="1033" name="TextBox 14"/>
          <p:cNvSpPr txBox="1">
            <a:spLocks noChangeArrowheads="1"/>
          </p:cNvSpPr>
          <p:nvPr/>
        </p:nvSpPr>
        <p:spPr bwMode="auto">
          <a:xfrm>
            <a:off x="1179478" y="1302680"/>
            <a:ext cx="6889750" cy="1200329"/>
          </a:xfrm>
          <a:prstGeom prst="rect">
            <a:avLst/>
          </a:prstGeom>
          <a:noFill/>
          <a:ln w="19050">
            <a:solidFill>
              <a:schemeClr val="tx1"/>
            </a:solidFill>
            <a:miter lim="800000"/>
            <a:headEnd/>
            <a:tailEnd/>
          </a:ln>
        </p:spPr>
        <p:txBody>
          <a:bodyPr>
            <a:spAutoFit/>
          </a:bodyPr>
          <a:lstStyle/>
          <a:p>
            <a:pPr algn="ctr"/>
            <a:r>
              <a:rPr lang="en-US" sz="2400" dirty="0">
                <a:solidFill>
                  <a:srgbClr val="0000FF"/>
                </a:solidFill>
              </a:rPr>
              <a:t>A </a:t>
            </a:r>
            <a:r>
              <a:rPr lang="en-US" sz="2400" dirty="0">
                <a:solidFill>
                  <a:srgbClr val="FF0000"/>
                </a:solidFill>
              </a:rPr>
              <a:t>waveguiding structure</a:t>
            </a:r>
            <a:r>
              <a:rPr lang="en-US" sz="2400" dirty="0">
                <a:solidFill>
                  <a:srgbClr val="0000FF"/>
                </a:solidFill>
              </a:rPr>
              <a:t> is one that carries a signal (or power) from one point to another without having energy escape. </a:t>
            </a:r>
          </a:p>
        </p:txBody>
      </p:sp>
      <p:sp>
        <p:nvSpPr>
          <p:cNvPr id="1036" name="TextBox 26"/>
          <p:cNvSpPr txBox="1">
            <a:spLocks noChangeArrowheads="1"/>
          </p:cNvSpPr>
          <p:nvPr/>
        </p:nvSpPr>
        <p:spPr bwMode="auto">
          <a:xfrm>
            <a:off x="1042761" y="3063714"/>
            <a:ext cx="4437063" cy="457200"/>
          </a:xfrm>
          <a:prstGeom prst="rect">
            <a:avLst/>
          </a:prstGeom>
          <a:noFill/>
          <a:ln w="9525">
            <a:noFill/>
            <a:miter lim="800000"/>
            <a:headEnd/>
            <a:tailEnd/>
          </a:ln>
        </p:spPr>
        <p:txBody>
          <a:bodyPr wrap="none">
            <a:spAutoFit/>
          </a:bodyPr>
          <a:lstStyle/>
          <a:p>
            <a:r>
              <a:rPr lang="en-US" sz="2400" dirty="0">
                <a:solidFill>
                  <a:srgbClr val="0000FF"/>
                </a:solidFill>
              </a:rPr>
              <a:t>There are three common types:</a:t>
            </a:r>
          </a:p>
        </p:txBody>
      </p:sp>
      <p:sp>
        <p:nvSpPr>
          <p:cNvPr id="1055" name="Text Box 31"/>
          <p:cNvSpPr txBox="1">
            <a:spLocks noChangeArrowheads="1"/>
          </p:cNvSpPr>
          <p:nvPr/>
        </p:nvSpPr>
        <p:spPr bwMode="auto">
          <a:xfrm>
            <a:off x="2758849" y="3605052"/>
            <a:ext cx="3429272" cy="1169551"/>
          </a:xfrm>
          <a:prstGeom prst="rect">
            <a:avLst/>
          </a:prstGeom>
          <a:noFill/>
          <a:ln w="9525">
            <a:noFill/>
            <a:miter lim="800000"/>
            <a:headEnd/>
            <a:tailEnd/>
          </a:ln>
          <a:effectLst/>
        </p:spPr>
        <p:txBody>
          <a:bodyPr wrap="none">
            <a:spAutoFit/>
          </a:bodyPr>
          <a:lstStyle/>
          <a:p>
            <a:pPr>
              <a:spcAft>
                <a:spcPts val="600"/>
              </a:spcAft>
              <a:buFont typeface="Wingdings" pitchFamily="2" charset="2"/>
              <a:buChar char="§"/>
            </a:pPr>
            <a:r>
              <a:rPr lang="en-US" sz="2000" dirty="0"/>
              <a:t> Transmission lines</a:t>
            </a:r>
          </a:p>
          <a:p>
            <a:pPr>
              <a:spcAft>
                <a:spcPts val="600"/>
              </a:spcAft>
              <a:buFont typeface="Wingdings" pitchFamily="2" charset="2"/>
              <a:buChar char="§"/>
            </a:pPr>
            <a:r>
              <a:rPr lang="en-US" sz="2000" dirty="0"/>
              <a:t> Fiber-optic guides</a:t>
            </a:r>
          </a:p>
          <a:p>
            <a:pPr>
              <a:spcAft>
                <a:spcPts val="600"/>
              </a:spcAft>
              <a:buFont typeface="Wingdings" pitchFamily="2" charset="2"/>
              <a:buChar char="§"/>
            </a:pPr>
            <a:r>
              <a:rPr lang="en-US" sz="2000" dirty="0"/>
              <a:t> Waveguides (hollow pipes)</a:t>
            </a:r>
          </a:p>
        </p:txBody>
      </p:sp>
      <p:sp>
        <p:nvSpPr>
          <p:cNvPr id="6" name="Slide Number Placeholder 5"/>
          <p:cNvSpPr>
            <a:spLocks noGrp="1"/>
          </p:cNvSpPr>
          <p:nvPr>
            <p:ph type="sldNum" sz="quarter" idx="4"/>
          </p:nvPr>
        </p:nvSpPr>
        <p:spPr/>
        <p:txBody>
          <a:bodyPr/>
          <a:lstStyle/>
          <a:p>
            <a:fld id="{5B13708D-4C95-4E99-9FC7-04A9CF3C695D}" type="slidenum">
              <a:rPr lang="en-US" smtClean="0"/>
              <a:pPr/>
              <a:t>2</a:t>
            </a:fld>
            <a:endParaRPr lang="en-US"/>
          </a:p>
        </p:txBody>
      </p:sp>
      <p:sp>
        <p:nvSpPr>
          <p:cNvPr id="7" name="TextBox 6"/>
          <p:cNvSpPr txBox="1"/>
          <p:nvPr/>
        </p:nvSpPr>
        <p:spPr>
          <a:xfrm>
            <a:off x="490826" y="5483936"/>
            <a:ext cx="7994496" cy="369332"/>
          </a:xfrm>
          <a:prstGeom prst="rect">
            <a:avLst/>
          </a:prstGeom>
          <a:solidFill>
            <a:srgbClr val="FFFF66"/>
          </a:solidFill>
        </p:spPr>
        <p:txBody>
          <a:bodyPr wrap="none" rtlCol="0">
            <a:spAutoFit/>
          </a:bodyPr>
          <a:lstStyle/>
          <a:p>
            <a:pPr algn="ctr"/>
            <a:r>
              <a:rPr lang="en-US" dirty="0"/>
              <a:t>An alternative to a waveguiding system is a </a:t>
            </a:r>
            <a:r>
              <a:rPr lang="en-US" u="sng" dirty="0"/>
              <a:t>wireless system</a:t>
            </a:r>
            <a:r>
              <a:rPr lang="en-US" dirty="0"/>
              <a:t> using antennas.</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343" name="Object 7"/>
          <p:cNvGraphicFramePr>
            <a:graphicFrameLocks noChangeAspect="1"/>
          </p:cNvGraphicFramePr>
          <p:nvPr>
            <p:extLst>
              <p:ext uri="{D42A27DB-BD31-4B8C-83A1-F6EECF244321}">
                <p14:modId xmlns:p14="http://schemas.microsoft.com/office/powerpoint/2010/main" val="1173172423"/>
              </p:ext>
            </p:extLst>
          </p:nvPr>
        </p:nvGraphicFramePr>
        <p:xfrm>
          <a:off x="3057609" y="828007"/>
          <a:ext cx="2738437" cy="547688"/>
        </p:xfrm>
        <a:graphic>
          <a:graphicData uri="http://schemas.openxmlformats.org/presentationml/2006/ole">
            <mc:AlternateContent xmlns:mc="http://schemas.openxmlformats.org/markup-compatibility/2006">
              <mc:Choice xmlns:v="urn:schemas-microsoft-com:vml" Requires="v">
                <p:oleObj spid="_x0000_s14346" name="Equation" r:id="rId4" imgW="1079032" imgH="215806" progId="Equation.DSMT4">
                  <p:embed/>
                </p:oleObj>
              </mc:Choice>
              <mc:Fallback>
                <p:oleObj name="Equation" r:id="rId4" imgW="1079032" imgH="215806" progId="Equation.DSMT4">
                  <p:embed/>
                  <p:pic>
                    <p:nvPicPr>
                      <p:cNvPr id="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7609" y="828007"/>
                        <a:ext cx="2738437"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5" name="Object 9"/>
          <p:cNvGraphicFramePr>
            <a:graphicFrameLocks noChangeAspect="1"/>
          </p:cNvGraphicFramePr>
          <p:nvPr/>
        </p:nvGraphicFramePr>
        <p:xfrm>
          <a:off x="2646363" y="1708150"/>
          <a:ext cx="3522662" cy="1944688"/>
        </p:xfrm>
        <a:graphic>
          <a:graphicData uri="http://schemas.openxmlformats.org/presentationml/2006/ole">
            <mc:AlternateContent xmlns:mc="http://schemas.openxmlformats.org/markup-compatibility/2006">
              <mc:Choice xmlns:v="urn:schemas-microsoft-com:vml" Requires="v">
                <p:oleObj spid="_x0000_s14347" name="Equation" r:id="rId6" imgW="1701800" imgH="939800" progId="Equation.DSMT4">
                  <p:embed/>
                </p:oleObj>
              </mc:Choice>
              <mc:Fallback>
                <p:oleObj name="Equation" r:id="rId6" imgW="1701800" imgH="939800" progId="Equation.DSMT4">
                  <p:embed/>
                  <p:pic>
                    <p:nvPicPr>
                      <p:cNvPr id="0" name="Picture 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6363" y="1708150"/>
                        <a:ext cx="3522662"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2346" name="AutoShape 10"/>
          <p:cNvSpPr>
            <a:spLocks noChangeArrowheads="1"/>
          </p:cNvSpPr>
          <p:nvPr/>
        </p:nvSpPr>
        <p:spPr bwMode="auto">
          <a:xfrm>
            <a:off x="1841500" y="2035792"/>
            <a:ext cx="546100" cy="241300"/>
          </a:xfrm>
          <a:prstGeom prst="rightArrow">
            <a:avLst>
              <a:gd name="adj1" fmla="val 50000"/>
              <a:gd name="adj2" fmla="val 56579"/>
            </a:avLst>
          </a:prstGeom>
          <a:solidFill>
            <a:srgbClr val="66FFFF"/>
          </a:solidFill>
          <a:ln w="9525">
            <a:solidFill>
              <a:schemeClr val="tx1"/>
            </a:solidFill>
            <a:miter lim="800000"/>
            <a:headEnd/>
            <a:tailEnd/>
          </a:ln>
          <a:effectLst/>
        </p:spPr>
        <p:txBody>
          <a:bodyPr wrap="none" anchor="ctr"/>
          <a:lstStyle/>
          <a:p>
            <a:endParaRPr lang="en-US"/>
          </a:p>
        </p:txBody>
      </p:sp>
      <p:sp>
        <p:nvSpPr>
          <p:cNvPr id="142352" name="Text Box 16"/>
          <p:cNvSpPr txBox="1">
            <a:spLocks noChangeArrowheads="1"/>
          </p:cNvSpPr>
          <p:nvPr/>
        </p:nvSpPr>
        <p:spPr bwMode="auto">
          <a:xfrm>
            <a:off x="917575" y="4095750"/>
            <a:ext cx="7161213"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sz="2000" dirty="0">
                <a:solidFill>
                  <a:srgbClr val="0000FF"/>
                </a:solidFill>
                <a:sym typeface="Symbol" pitchFamily="18" charset="2"/>
              </a:rPr>
              <a:t>Substituting this into the equation for </a:t>
            </a:r>
            <a:r>
              <a:rPr lang="en-US" sz="2400" i="1" dirty="0" err="1">
                <a:solidFill>
                  <a:srgbClr val="0000FF"/>
                </a:solidFill>
                <a:latin typeface="Times New Roman" pitchFamily="18" charset="0"/>
                <a:sym typeface="Symbol" pitchFamily="18" charset="2"/>
              </a:rPr>
              <a:t>E</a:t>
            </a:r>
            <a:r>
              <a:rPr lang="en-US" sz="2400" i="1" baseline="-25000" dirty="0" err="1">
                <a:solidFill>
                  <a:srgbClr val="0000FF"/>
                </a:solidFill>
                <a:latin typeface="Times New Roman" pitchFamily="18" charset="0"/>
                <a:sym typeface="Symbol" pitchFamily="18" charset="2"/>
              </a:rPr>
              <a:t>y</a:t>
            </a:r>
            <a:r>
              <a:rPr lang="en-US" sz="2400" i="1" baseline="-25000" dirty="0">
                <a:solidFill>
                  <a:srgbClr val="0000FF"/>
                </a:solidFill>
                <a:latin typeface="Times New Roman" pitchFamily="18" charset="0"/>
                <a:sym typeface="Symbol" pitchFamily="18" charset="2"/>
              </a:rPr>
              <a:t> </a:t>
            </a:r>
            <a:r>
              <a:rPr lang="en-US" sz="2000" i="1" dirty="0">
                <a:solidFill>
                  <a:srgbClr val="0000FF"/>
                </a:solidFill>
                <a:latin typeface="Times New Roman" pitchFamily="18" charset="0"/>
                <a:sym typeface="Symbol" pitchFamily="18" charset="2"/>
              </a:rPr>
              <a:t> </a:t>
            </a:r>
            <a:r>
              <a:rPr lang="en-US" sz="2000" dirty="0">
                <a:solidFill>
                  <a:srgbClr val="0000FF"/>
                </a:solidFill>
                <a:sym typeface="Symbol" pitchFamily="18" charset="2"/>
              </a:rPr>
              <a:t>yields the result</a:t>
            </a:r>
            <a:endParaRPr lang="en-US" sz="2000" baseline="-25000" dirty="0">
              <a:solidFill>
                <a:srgbClr val="0000FF"/>
              </a:solidFill>
            </a:endParaRPr>
          </a:p>
        </p:txBody>
      </p:sp>
      <p:sp>
        <p:nvSpPr>
          <p:cNvPr id="142353" name="Text Box 17"/>
          <p:cNvSpPr txBox="1">
            <a:spLocks noChangeArrowheads="1"/>
          </p:cNvSpPr>
          <p:nvPr/>
        </p:nvSpPr>
        <p:spPr bwMode="auto">
          <a:xfrm>
            <a:off x="1571625" y="6118225"/>
            <a:ext cx="2127250" cy="396875"/>
          </a:xfrm>
          <a:prstGeom prst="rect">
            <a:avLst/>
          </a:prstGeom>
          <a:noFill/>
          <a:ln w="12700">
            <a:noFill/>
            <a:miter lim="800000"/>
            <a:headEnd type="none" w="sm" len="sm"/>
            <a:tailEnd type="none" w="sm" len="sm"/>
          </a:ln>
          <a:effectLst/>
        </p:spPr>
        <p:txBody>
          <a:bodyPr>
            <a:spAutoFit/>
          </a:bodyPr>
          <a:lstStyle/>
          <a:p>
            <a:pPr>
              <a:spcBef>
                <a:spcPct val="50000"/>
              </a:spcBef>
            </a:pPr>
            <a:r>
              <a:rPr lang="en-US" sz="2000">
                <a:solidFill>
                  <a:srgbClr val="0000FF"/>
                </a:solidFill>
                <a:sym typeface="Symbol" pitchFamily="18" charset="2"/>
              </a:rPr>
              <a:t>Next, multiply by</a:t>
            </a:r>
            <a:endParaRPr lang="en-US" sz="2000" i="1" baseline="-25000">
              <a:solidFill>
                <a:srgbClr val="0000FF"/>
              </a:solidFill>
              <a:latin typeface="Times New Roman" pitchFamily="18" charset="0"/>
            </a:endParaRPr>
          </a:p>
        </p:txBody>
      </p:sp>
      <p:graphicFrame>
        <p:nvGraphicFramePr>
          <p:cNvPr id="142354" name="Object 18"/>
          <p:cNvGraphicFramePr>
            <a:graphicFrameLocks noChangeAspect="1"/>
          </p:cNvGraphicFramePr>
          <p:nvPr/>
        </p:nvGraphicFramePr>
        <p:xfrm>
          <a:off x="1301750" y="4700588"/>
          <a:ext cx="6275388" cy="1014412"/>
        </p:xfrm>
        <a:graphic>
          <a:graphicData uri="http://schemas.openxmlformats.org/presentationml/2006/ole">
            <mc:AlternateContent xmlns:mc="http://schemas.openxmlformats.org/markup-compatibility/2006">
              <mc:Choice xmlns:v="urn:schemas-microsoft-com:vml" Requires="v">
                <p:oleObj spid="_x0000_s14348" name="Equation" r:id="rId8" imgW="3136900" imgH="508000" progId="Equation.DSMT4">
                  <p:embed/>
                </p:oleObj>
              </mc:Choice>
              <mc:Fallback>
                <p:oleObj name="Equation" r:id="rId8" imgW="3136900" imgH="508000" progId="Equation.DSMT4">
                  <p:embed/>
                  <p:pic>
                    <p:nvPicPr>
                      <p:cNvPr id="0" name="Picture 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1750" y="4700588"/>
                        <a:ext cx="6275388"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55" name="Object 19"/>
          <p:cNvGraphicFramePr>
            <a:graphicFrameLocks noChangeAspect="1"/>
          </p:cNvGraphicFramePr>
          <p:nvPr/>
        </p:nvGraphicFramePr>
        <p:xfrm>
          <a:off x="3730008" y="6048684"/>
          <a:ext cx="2562225" cy="595312"/>
        </p:xfrm>
        <a:graphic>
          <a:graphicData uri="http://schemas.openxmlformats.org/presentationml/2006/ole">
            <mc:AlternateContent xmlns:mc="http://schemas.openxmlformats.org/markup-compatibility/2006">
              <mc:Choice xmlns:v="urn:schemas-microsoft-com:vml" Requires="v">
                <p:oleObj spid="_x0000_s14349" name="Equation" r:id="rId10" imgW="1091726" imgH="253890" progId="Equation.DSMT4">
                  <p:embed/>
                </p:oleObj>
              </mc:Choice>
              <mc:Fallback>
                <p:oleObj name="Equation" r:id="rId10" imgW="1091726" imgH="253890" progId="Equation.DSMT4">
                  <p:embed/>
                  <p:pic>
                    <p:nvPicPr>
                      <p:cNvPr id="0" name="Picture 7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0008" y="6048684"/>
                        <a:ext cx="2562225"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Slide Number Placeholder 9"/>
          <p:cNvSpPr>
            <a:spLocks noGrp="1"/>
          </p:cNvSpPr>
          <p:nvPr>
            <p:ph type="sldNum" sz="quarter" idx="4"/>
          </p:nvPr>
        </p:nvSpPr>
        <p:spPr/>
        <p:txBody>
          <a:bodyPr/>
          <a:lstStyle/>
          <a:p>
            <a:fld id="{5B13708D-4C95-4E99-9FC7-04A9CF3C695D}" type="slidenum">
              <a:rPr lang="en-US" smtClean="0"/>
              <a:pPr/>
              <a:t>20</a:t>
            </a:fld>
            <a:endParaRPr lang="en-US"/>
          </a:p>
        </p:txBody>
      </p:sp>
      <p:sp>
        <p:nvSpPr>
          <p:cNvPr id="11" name="Text Box 2"/>
          <p:cNvSpPr txBox="1">
            <a:spLocks noChangeArrowheads="1"/>
          </p:cNvSpPr>
          <p:nvPr/>
        </p:nvSpPr>
        <p:spPr bwMode="auto">
          <a:xfrm>
            <a:off x="2416627" y="119741"/>
            <a:ext cx="4103914"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Appendix A (cont.)</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94" name="Object 10"/>
          <p:cNvGraphicFramePr>
            <a:graphicFrameLocks noChangeAspect="1"/>
          </p:cNvGraphicFramePr>
          <p:nvPr>
            <p:extLst>
              <p:ext uri="{D42A27DB-BD31-4B8C-83A1-F6EECF244321}">
                <p14:modId xmlns:p14="http://schemas.microsoft.com/office/powerpoint/2010/main" val="2134003844"/>
              </p:ext>
            </p:extLst>
          </p:nvPr>
        </p:nvGraphicFramePr>
        <p:xfrm>
          <a:off x="1999797" y="1057095"/>
          <a:ext cx="4445000" cy="877888"/>
        </p:xfrm>
        <a:graphic>
          <a:graphicData uri="http://schemas.openxmlformats.org/presentationml/2006/ole">
            <mc:AlternateContent xmlns:mc="http://schemas.openxmlformats.org/markup-compatibility/2006">
              <mc:Choice xmlns:v="urn:schemas-microsoft-com:vml" Requires="v">
                <p:oleObj spid="_x0000_s15368" name="Equation" r:id="rId4" imgW="2120900" imgH="419100" progId="Equation.DSMT4">
                  <p:embed/>
                </p:oleObj>
              </mc:Choice>
              <mc:Fallback>
                <p:oleObj name="Equation" r:id="rId4" imgW="2120900" imgH="419100" progId="Equation.DSMT4">
                  <p:embed/>
                  <p:pic>
                    <p:nvPicPr>
                      <p:cNvPr id="0"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9797" y="1057095"/>
                        <a:ext cx="4445000"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4395" name="Object 11"/>
          <p:cNvGraphicFramePr>
            <a:graphicFrameLocks noChangeAspect="1"/>
          </p:cNvGraphicFramePr>
          <p:nvPr/>
        </p:nvGraphicFramePr>
        <p:xfrm>
          <a:off x="1444172" y="4056289"/>
          <a:ext cx="5556250" cy="1185863"/>
        </p:xfrm>
        <a:graphic>
          <a:graphicData uri="http://schemas.openxmlformats.org/presentationml/2006/ole">
            <mc:AlternateContent xmlns:mc="http://schemas.openxmlformats.org/markup-compatibility/2006">
              <mc:Choice xmlns:v="urn:schemas-microsoft-com:vml" Requires="v">
                <p:oleObj spid="_x0000_s15369" name="Equation" r:id="rId6" imgW="2260600" imgH="482600" progId="Equation.DSMT4">
                  <p:embed/>
                </p:oleObj>
              </mc:Choice>
              <mc:Fallback>
                <p:oleObj name="Equation" r:id="rId6" imgW="2260600" imgH="482600" progId="Equation.DSMT4">
                  <p:embed/>
                  <p:pic>
                    <p:nvPicPr>
                      <p:cNvPr id="0" name="Picture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4172" y="4056289"/>
                        <a:ext cx="5556250" cy="1185863"/>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396" name="Text Box 12"/>
          <p:cNvSpPr txBox="1">
            <a:spLocks noChangeArrowheads="1"/>
          </p:cNvSpPr>
          <p:nvPr/>
        </p:nvSpPr>
        <p:spPr bwMode="auto">
          <a:xfrm>
            <a:off x="779487" y="3371565"/>
            <a:ext cx="2866490" cy="400110"/>
          </a:xfrm>
          <a:prstGeom prst="rect">
            <a:avLst/>
          </a:prstGeom>
          <a:noFill/>
          <a:ln w="9525">
            <a:noFill/>
            <a:miter lim="800000"/>
            <a:headEnd/>
            <a:tailEnd/>
          </a:ln>
          <a:effectLst/>
        </p:spPr>
        <p:txBody>
          <a:bodyPr wrap="none">
            <a:spAutoFit/>
          </a:bodyPr>
          <a:lstStyle/>
          <a:p>
            <a:r>
              <a:rPr lang="en-US" sz="2000" dirty="0">
                <a:solidFill>
                  <a:srgbClr val="0000FF"/>
                </a:solidFill>
              </a:rPr>
              <a:t>Solving for </a:t>
            </a:r>
            <a:r>
              <a:rPr lang="en-US" sz="2000" i="1" dirty="0" err="1">
                <a:solidFill>
                  <a:srgbClr val="0000FF"/>
                </a:solidFill>
                <a:latin typeface="Times New Roman" pitchFamily="18" charset="0"/>
              </a:rPr>
              <a:t>E</a:t>
            </a:r>
            <a:r>
              <a:rPr lang="en-US" sz="2000" i="1" baseline="-25000" dirty="0" err="1">
                <a:solidFill>
                  <a:srgbClr val="0000FF"/>
                </a:solidFill>
                <a:latin typeface="Times New Roman" pitchFamily="18" charset="0"/>
              </a:rPr>
              <a:t>y</a:t>
            </a:r>
            <a:r>
              <a:rPr lang="en-US" sz="2000" dirty="0">
                <a:solidFill>
                  <a:srgbClr val="0000FF"/>
                </a:solidFill>
              </a:rPr>
              <a:t>, we have:</a:t>
            </a:r>
          </a:p>
        </p:txBody>
      </p:sp>
      <p:sp>
        <p:nvSpPr>
          <p:cNvPr id="144397" name="Text Box 13"/>
          <p:cNvSpPr txBox="1">
            <a:spLocks noChangeArrowheads="1"/>
          </p:cNvSpPr>
          <p:nvPr/>
        </p:nvSpPr>
        <p:spPr bwMode="auto">
          <a:xfrm>
            <a:off x="657225" y="798513"/>
            <a:ext cx="1666875" cy="396875"/>
          </a:xfrm>
          <a:prstGeom prst="rect">
            <a:avLst/>
          </a:prstGeom>
          <a:noFill/>
          <a:ln w="9525">
            <a:noFill/>
            <a:miter lim="800000"/>
            <a:headEnd/>
            <a:tailEnd/>
          </a:ln>
          <a:effectLst/>
        </p:spPr>
        <p:txBody>
          <a:bodyPr wrap="none">
            <a:spAutoFit/>
          </a:bodyPr>
          <a:lstStyle/>
          <a:p>
            <a:r>
              <a:rPr lang="en-US" sz="2000" dirty="0">
                <a:solidFill>
                  <a:srgbClr val="0000FF"/>
                </a:solidFill>
              </a:rPr>
              <a:t>This gives us</a:t>
            </a:r>
          </a:p>
        </p:txBody>
      </p:sp>
      <p:sp>
        <p:nvSpPr>
          <p:cNvPr id="144399" name="Text Box 15"/>
          <p:cNvSpPr txBox="1">
            <a:spLocks noChangeArrowheads="1"/>
          </p:cNvSpPr>
          <p:nvPr/>
        </p:nvSpPr>
        <p:spPr bwMode="auto">
          <a:xfrm>
            <a:off x="741363" y="5751513"/>
            <a:ext cx="7700962" cy="396875"/>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2000" dirty="0">
                <a:solidFill>
                  <a:srgbClr val="0000FF"/>
                </a:solidFill>
                <a:sym typeface="Symbol" pitchFamily="18" charset="2"/>
              </a:rPr>
              <a:t>The other three components </a:t>
            </a:r>
            <a:r>
              <a:rPr lang="en-US" sz="2000" i="1" dirty="0">
                <a:solidFill>
                  <a:srgbClr val="0000FF"/>
                </a:solidFill>
                <a:latin typeface="Times New Roman" pitchFamily="18" charset="0"/>
                <a:sym typeface="Symbol" pitchFamily="18" charset="2"/>
              </a:rPr>
              <a:t>E</a:t>
            </a:r>
            <a:r>
              <a:rPr lang="en-US" sz="2000" i="1" baseline="-25000" dirty="0">
                <a:solidFill>
                  <a:srgbClr val="0000FF"/>
                </a:solidFill>
                <a:latin typeface="Times New Roman" pitchFamily="18" charset="0"/>
                <a:sym typeface="Symbol" pitchFamily="18" charset="2"/>
              </a:rPr>
              <a:t>x</a:t>
            </a:r>
            <a:r>
              <a:rPr lang="en-US" sz="2000" dirty="0">
                <a:solidFill>
                  <a:srgbClr val="0000FF"/>
                </a:solidFill>
                <a:sym typeface="Symbol" pitchFamily="18" charset="2"/>
              </a:rPr>
              <a:t>, </a:t>
            </a:r>
            <a:r>
              <a:rPr lang="en-US" sz="2000" i="1" dirty="0">
                <a:solidFill>
                  <a:srgbClr val="0000FF"/>
                </a:solidFill>
                <a:latin typeface="Times New Roman" pitchFamily="18" charset="0"/>
                <a:sym typeface="Symbol" pitchFamily="18" charset="2"/>
              </a:rPr>
              <a:t>H</a:t>
            </a:r>
            <a:r>
              <a:rPr lang="en-US" sz="2000" i="1" baseline="-25000" dirty="0">
                <a:solidFill>
                  <a:srgbClr val="0000FF"/>
                </a:solidFill>
                <a:latin typeface="Times New Roman" pitchFamily="18" charset="0"/>
                <a:sym typeface="Symbol" pitchFamily="18" charset="2"/>
              </a:rPr>
              <a:t>x</a:t>
            </a:r>
            <a:r>
              <a:rPr lang="en-US" sz="2000" dirty="0">
                <a:solidFill>
                  <a:srgbClr val="0000FF"/>
                </a:solidFill>
                <a:sym typeface="Symbol" pitchFamily="18" charset="2"/>
              </a:rPr>
              <a:t>, </a:t>
            </a:r>
            <a:r>
              <a:rPr lang="en-US" sz="2000" i="1" dirty="0">
                <a:solidFill>
                  <a:srgbClr val="0000FF"/>
                </a:solidFill>
                <a:latin typeface="Times New Roman" pitchFamily="18" charset="0"/>
                <a:sym typeface="Symbol" pitchFamily="18" charset="2"/>
              </a:rPr>
              <a:t>H</a:t>
            </a:r>
            <a:r>
              <a:rPr lang="en-US" sz="2000" i="1" baseline="-25000" dirty="0">
                <a:solidFill>
                  <a:srgbClr val="0000FF"/>
                </a:solidFill>
                <a:latin typeface="Times New Roman" pitchFamily="18" charset="0"/>
                <a:sym typeface="Symbol" pitchFamily="18" charset="2"/>
              </a:rPr>
              <a:t>y</a:t>
            </a:r>
            <a:r>
              <a:rPr lang="en-US" sz="2000" dirty="0">
                <a:solidFill>
                  <a:srgbClr val="0000FF"/>
                </a:solidFill>
                <a:sym typeface="Symbol" pitchFamily="18" charset="2"/>
              </a:rPr>
              <a:t> may be found similarly.</a:t>
            </a:r>
            <a:endParaRPr lang="en-US" sz="2000" i="1" baseline="-25000" dirty="0">
              <a:solidFill>
                <a:srgbClr val="0000FF"/>
              </a:solidFill>
              <a:latin typeface="Times New Roman" pitchFamily="18" charset="0"/>
            </a:endParaRPr>
          </a:p>
        </p:txBody>
      </p:sp>
      <p:sp>
        <p:nvSpPr>
          <p:cNvPr id="8" name="Slide Number Placeholder 7"/>
          <p:cNvSpPr>
            <a:spLocks noGrp="1"/>
          </p:cNvSpPr>
          <p:nvPr>
            <p:ph type="sldNum" sz="quarter" idx="4"/>
          </p:nvPr>
        </p:nvSpPr>
        <p:spPr/>
        <p:txBody>
          <a:bodyPr/>
          <a:lstStyle/>
          <a:p>
            <a:fld id="{5B13708D-4C95-4E99-9FC7-04A9CF3C695D}" type="slidenum">
              <a:rPr lang="en-US" smtClean="0"/>
              <a:pPr/>
              <a:t>21</a:t>
            </a:fld>
            <a:endParaRPr lang="en-US"/>
          </a:p>
        </p:txBody>
      </p:sp>
      <p:graphicFrame>
        <p:nvGraphicFramePr>
          <p:cNvPr id="144400" name="Object 16"/>
          <p:cNvGraphicFramePr>
            <a:graphicFrameLocks noChangeAspect="1"/>
          </p:cNvGraphicFramePr>
          <p:nvPr>
            <p:extLst>
              <p:ext uri="{D42A27DB-BD31-4B8C-83A1-F6EECF244321}">
                <p14:modId xmlns:p14="http://schemas.microsoft.com/office/powerpoint/2010/main" val="1296614931"/>
              </p:ext>
            </p:extLst>
          </p:nvPr>
        </p:nvGraphicFramePr>
        <p:xfrm>
          <a:off x="2216657" y="2451784"/>
          <a:ext cx="4247534" cy="850360"/>
        </p:xfrm>
        <a:graphic>
          <a:graphicData uri="http://schemas.openxmlformats.org/presentationml/2006/ole">
            <mc:AlternateContent xmlns:mc="http://schemas.openxmlformats.org/markup-compatibility/2006">
              <mc:Choice xmlns:v="urn:schemas-microsoft-com:vml" Requires="v">
                <p:oleObj spid="_x0000_s15370" name="Equation" r:id="rId8" imgW="2095500" imgH="419100" progId="Equation.DSMT4">
                  <p:embed/>
                </p:oleObj>
              </mc:Choice>
              <mc:Fallback>
                <p:oleObj name="Equation" r:id="rId8" imgW="2095500" imgH="419100" progId="Equation.DSMT4">
                  <p:embed/>
                  <p:pic>
                    <p:nvPicPr>
                      <p:cNvPr id="0" name="Picture 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6657" y="2451784"/>
                        <a:ext cx="4247534" cy="85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13"/>
          <p:cNvSpPr txBox="1">
            <a:spLocks noChangeArrowheads="1"/>
          </p:cNvSpPr>
          <p:nvPr/>
        </p:nvSpPr>
        <p:spPr bwMode="auto">
          <a:xfrm>
            <a:off x="1119772" y="2014275"/>
            <a:ext cx="2193229" cy="400110"/>
          </a:xfrm>
          <a:prstGeom prst="rect">
            <a:avLst/>
          </a:prstGeom>
          <a:noFill/>
          <a:ln w="9525">
            <a:noFill/>
            <a:miter lim="800000"/>
            <a:headEnd/>
            <a:tailEnd/>
          </a:ln>
          <a:effectLst/>
        </p:spPr>
        <p:txBody>
          <a:bodyPr wrap="none">
            <a:spAutoFit/>
          </a:bodyPr>
          <a:lstStyle/>
          <a:p>
            <a:r>
              <a:rPr lang="en-US" sz="2000" dirty="0">
                <a:solidFill>
                  <a:srgbClr val="0000FF"/>
                </a:solidFill>
              </a:rPr>
              <a:t>Combining terms,</a:t>
            </a:r>
          </a:p>
        </p:txBody>
      </p:sp>
      <p:sp>
        <p:nvSpPr>
          <p:cNvPr id="11" name="Text Box 2"/>
          <p:cNvSpPr txBox="1">
            <a:spLocks noChangeArrowheads="1"/>
          </p:cNvSpPr>
          <p:nvPr/>
        </p:nvSpPr>
        <p:spPr bwMode="auto">
          <a:xfrm>
            <a:off x="2416627" y="119741"/>
            <a:ext cx="4103914"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Appendix A (cont.)</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757" name="Object 85"/>
          <p:cNvGraphicFramePr>
            <a:graphicFrameLocks noChangeAspect="1"/>
          </p:cNvGraphicFramePr>
          <p:nvPr/>
        </p:nvGraphicFramePr>
        <p:xfrm>
          <a:off x="2696030" y="1898650"/>
          <a:ext cx="2386013" cy="471488"/>
        </p:xfrm>
        <a:graphic>
          <a:graphicData uri="http://schemas.openxmlformats.org/presentationml/2006/ole">
            <mc:AlternateContent xmlns:mc="http://schemas.openxmlformats.org/markup-compatibility/2006">
              <mc:Choice xmlns:v="urn:schemas-microsoft-com:vml" Requires="v">
                <p:oleObj spid="_x0000_s16396" name="Equation" r:id="rId4" imgW="1028254" imgH="203112" progId="Equation.DSMT4">
                  <p:embed/>
                </p:oleObj>
              </mc:Choice>
              <mc:Fallback>
                <p:oleObj name="Equation" r:id="rId4" imgW="1028254" imgH="203112" progId="Equation.DSMT4">
                  <p:embed/>
                  <p:pic>
                    <p:nvPicPr>
                      <p:cNvPr id="0" name="Picture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6030" y="1898650"/>
                        <a:ext cx="2386013"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759" name="Object 87"/>
          <p:cNvGraphicFramePr>
            <a:graphicFrameLocks noChangeAspect="1"/>
          </p:cNvGraphicFramePr>
          <p:nvPr/>
        </p:nvGraphicFramePr>
        <p:xfrm>
          <a:off x="5109493" y="2543175"/>
          <a:ext cx="2838450" cy="895350"/>
        </p:xfrm>
        <a:graphic>
          <a:graphicData uri="http://schemas.openxmlformats.org/presentationml/2006/ole">
            <mc:AlternateContent xmlns:mc="http://schemas.openxmlformats.org/markup-compatibility/2006">
              <mc:Choice xmlns:v="urn:schemas-microsoft-com:vml" Requires="v">
                <p:oleObj spid="_x0000_s16397" name="Equation" r:id="rId6" imgW="1371600" imgH="431800" progId="Equation.DSMT4">
                  <p:embed/>
                </p:oleObj>
              </mc:Choice>
              <mc:Fallback>
                <p:oleObj name="Equation" r:id="rId6" imgW="1371600" imgH="431800" progId="Equation.DSMT4">
                  <p:embed/>
                  <p:pic>
                    <p:nvPicPr>
                      <p:cNvPr id="0" name="Picture 1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9493" y="2543175"/>
                        <a:ext cx="28384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6760" name="Text Box 88"/>
          <p:cNvSpPr txBox="1">
            <a:spLocks noChangeArrowheads="1"/>
          </p:cNvSpPr>
          <p:nvPr/>
        </p:nvSpPr>
        <p:spPr bwMode="auto">
          <a:xfrm>
            <a:off x="758825" y="1928813"/>
            <a:ext cx="1915909" cy="400110"/>
          </a:xfrm>
          <a:prstGeom prst="rect">
            <a:avLst/>
          </a:prstGeom>
          <a:noFill/>
          <a:ln w="9525">
            <a:noFill/>
            <a:miter lim="800000"/>
            <a:headEnd/>
            <a:tailEnd/>
          </a:ln>
          <a:effectLst/>
        </p:spPr>
        <p:txBody>
          <a:bodyPr wrap="none">
            <a:spAutoFit/>
          </a:bodyPr>
          <a:lstStyle/>
          <a:p>
            <a:r>
              <a:rPr lang="en-US" sz="2000">
                <a:solidFill>
                  <a:srgbClr val="0000FF"/>
                </a:solidFill>
              </a:rPr>
              <a:t>Faraday's Law:</a:t>
            </a:r>
          </a:p>
        </p:txBody>
      </p:sp>
      <p:sp>
        <p:nvSpPr>
          <p:cNvPr id="156761" name="Text Box 89"/>
          <p:cNvSpPr txBox="1">
            <a:spLocks noChangeArrowheads="1"/>
          </p:cNvSpPr>
          <p:nvPr/>
        </p:nvSpPr>
        <p:spPr bwMode="auto">
          <a:xfrm>
            <a:off x="771525" y="2782888"/>
            <a:ext cx="4269567" cy="400110"/>
          </a:xfrm>
          <a:prstGeom prst="rect">
            <a:avLst/>
          </a:prstGeom>
          <a:noFill/>
          <a:ln w="9525">
            <a:noFill/>
            <a:miter lim="800000"/>
            <a:headEnd/>
            <a:tailEnd/>
          </a:ln>
          <a:effectLst/>
        </p:spPr>
        <p:txBody>
          <a:bodyPr wrap="none">
            <a:spAutoFit/>
          </a:bodyPr>
          <a:lstStyle/>
          <a:p>
            <a:r>
              <a:rPr lang="en-US" sz="2000">
                <a:solidFill>
                  <a:srgbClr val="0000FF"/>
                </a:solidFill>
              </a:rPr>
              <a:t>Take the </a:t>
            </a:r>
            <a:r>
              <a:rPr lang="en-US" sz="2000" i="1">
                <a:solidFill>
                  <a:srgbClr val="0000FF"/>
                </a:solidFill>
                <a:latin typeface="Times New Roman" pitchFamily="18" charset="0"/>
              </a:rPr>
              <a:t>x</a:t>
            </a:r>
            <a:r>
              <a:rPr lang="en-US" sz="2000">
                <a:solidFill>
                  <a:srgbClr val="0000FF"/>
                </a:solidFill>
              </a:rPr>
              <a:t> component of both sides:</a:t>
            </a:r>
          </a:p>
        </p:txBody>
      </p:sp>
      <p:sp>
        <p:nvSpPr>
          <p:cNvPr id="156762" name="Line 90"/>
          <p:cNvSpPr>
            <a:spLocks noChangeShapeType="1"/>
          </p:cNvSpPr>
          <p:nvPr/>
        </p:nvSpPr>
        <p:spPr bwMode="auto">
          <a:xfrm flipV="1">
            <a:off x="5176168" y="2590800"/>
            <a:ext cx="457200" cy="419100"/>
          </a:xfrm>
          <a:prstGeom prst="line">
            <a:avLst/>
          </a:prstGeom>
          <a:noFill/>
          <a:ln w="9525">
            <a:solidFill>
              <a:srgbClr val="FF0000"/>
            </a:solidFill>
            <a:round/>
            <a:headEnd type="none" w="med" len="med"/>
            <a:tailEnd type="none" w="med" len="med"/>
          </a:ln>
          <a:effectLst/>
        </p:spPr>
        <p:txBody>
          <a:bodyPr/>
          <a:lstStyle/>
          <a:p>
            <a:endParaRPr lang="en-US" sz="2000"/>
          </a:p>
        </p:txBody>
      </p:sp>
      <p:graphicFrame>
        <p:nvGraphicFramePr>
          <p:cNvPr id="156763" name="Object 91"/>
          <p:cNvGraphicFramePr>
            <a:graphicFrameLocks noChangeAspect="1"/>
          </p:cNvGraphicFramePr>
          <p:nvPr/>
        </p:nvGraphicFramePr>
        <p:xfrm>
          <a:off x="3186341" y="4601483"/>
          <a:ext cx="2865438" cy="525463"/>
        </p:xfrm>
        <a:graphic>
          <a:graphicData uri="http://schemas.openxmlformats.org/presentationml/2006/ole">
            <mc:AlternateContent xmlns:mc="http://schemas.openxmlformats.org/markup-compatibility/2006">
              <mc:Choice xmlns:v="urn:schemas-microsoft-com:vml" Requires="v">
                <p:oleObj spid="_x0000_s16398" name="Equation" r:id="rId8" imgW="1384300" imgH="254000" progId="Equation.DSMT4">
                  <p:embed/>
                </p:oleObj>
              </mc:Choice>
              <mc:Fallback>
                <p:oleObj name="Equation" r:id="rId8" imgW="1384300" imgH="254000" progId="Equation.DSMT4">
                  <p:embed/>
                  <p:pic>
                    <p:nvPicPr>
                      <p:cNvPr id="0" name="Picture 1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6341" y="4601483"/>
                        <a:ext cx="2865438"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764" name="Object 92"/>
          <p:cNvGraphicFramePr>
            <a:graphicFrameLocks noChangeAspect="1"/>
          </p:cNvGraphicFramePr>
          <p:nvPr/>
        </p:nvGraphicFramePr>
        <p:xfrm>
          <a:off x="4337049" y="3847646"/>
          <a:ext cx="3138488" cy="468313"/>
        </p:xfrm>
        <a:graphic>
          <a:graphicData uri="http://schemas.openxmlformats.org/presentationml/2006/ole">
            <mc:AlternateContent xmlns:mc="http://schemas.openxmlformats.org/markup-compatibility/2006">
              <mc:Choice xmlns:v="urn:schemas-microsoft-com:vml" Requires="v">
                <p:oleObj spid="_x0000_s16399" name="Equation" r:id="rId10" imgW="1701800" imgH="254000" progId="Equation.DSMT4">
                  <p:embed/>
                </p:oleObj>
              </mc:Choice>
              <mc:Fallback>
                <p:oleObj name="Equation" r:id="rId10" imgW="1701800" imgH="254000" progId="Equation.DSMT4">
                  <p:embed/>
                  <p:pic>
                    <p:nvPicPr>
                      <p:cNvPr id="0" name="Picture 17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37049" y="3847646"/>
                        <a:ext cx="31384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6765" name="Text Box 93"/>
          <p:cNvSpPr txBox="1">
            <a:spLocks noChangeArrowheads="1"/>
          </p:cNvSpPr>
          <p:nvPr/>
        </p:nvSpPr>
        <p:spPr bwMode="auto">
          <a:xfrm>
            <a:off x="555625" y="3859213"/>
            <a:ext cx="3672800" cy="400110"/>
          </a:xfrm>
          <a:prstGeom prst="rect">
            <a:avLst/>
          </a:prstGeom>
          <a:noFill/>
          <a:ln w="9525">
            <a:noFill/>
            <a:miter lim="800000"/>
            <a:headEnd/>
            <a:tailEnd/>
          </a:ln>
          <a:effectLst/>
        </p:spPr>
        <p:txBody>
          <a:bodyPr wrap="none">
            <a:spAutoFit/>
          </a:bodyPr>
          <a:lstStyle/>
          <a:p>
            <a:r>
              <a:rPr lang="en-US" sz="2000" dirty="0">
                <a:solidFill>
                  <a:srgbClr val="0000FF"/>
                </a:solidFill>
              </a:rPr>
              <a:t>Assume that the field varies as</a:t>
            </a:r>
          </a:p>
        </p:txBody>
      </p:sp>
      <p:sp>
        <p:nvSpPr>
          <p:cNvPr id="156766" name="Text Box 94"/>
          <p:cNvSpPr txBox="1">
            <a:spLocks noChangeArrowheads="1"/>
          </p:cNvSpPr>
          <p:nvPr/>
        </p:nvSpPr>
        <p:spPr bwMode="auto">
          <a:xfrm>
            <a:off x="2054225" y="4633913"/>
            <a:ext cx="997389" cy="400110"/>
          </a:xfrm>
          <a:prstGeom prst="rect">
            <a:avLst/>
          </a:prstGeom>
          <a:noFill/>
          <a:ln w="9525">
            <a:noFill/>
            <a:miter lim="800000"/>
            <a:headEnd/>
            <a:tailEnd/>
          </a:ln>
          <a:effectLst/>
        </p:spPr>
        <p:txBody>
          <a:bodyPr wrap="none">
            <a:spAutoFit/>
          </a:bodyPr>
          <a:lstStyle/>
          <a:p>
            <a:r>
              <a:rPr lang="en-US" sz="2000">
                <a:solidFill>
                  <a:srgbClr val="0000FF"/>
                </a:solidFill>
              </a:rPr>
              <a:t>Hence,</a:t>
            </a:r>
          </a:p>
        </p:txBody>
      </p:sp>
      <p:sp>
        <p:nvSpPr>
          <p:cNvPr id="156767" name="Text Box 95"/>
          <p:cNvSpPr txBox="1">
            <a:spLocks noChangeArrowheads="1"/>
          </p:cNvSpPr>
          <p:nvPr/>
        </p:nvSpPr>
        <p:spPr bwMode="auto">
          <a:xfrm>
            <a:off x="1266825" y="5510213"/>
            <a:ext cx="2392001" cy="400110"/>
          </a:xfrm>
          <a:prstGeom prst="rect">
            <a:avLst/>
          </a:prstGeom>
          <a:noFill/>
          <a:ln w="9525">
            <a:noFill/>
            <a:miter lim="800000"/>
            <a:headEnd/>
            <a:tailEnd/>
          </a:ln>
          <a:effectLst/>
        </p:spPr>
        <p:txBody>
          <a:bodyPr wrap="none">
            <a:spAutoFit/>
          </a:bodyPr>
          <a:lstStyle/>
          <a:p>
            <a:r>
              <a:rPr lang="en-US" sz="2000">
                <a:solidFill>
                  <a:srgbClr val="0000FF"/>
                </a:solidFill>
              </a:rPr>
              <a:t>Therefore, we have</a:t>
            </a:r>
          </a:p>
        </p:txBody>
      </p:sp>
      <p:graphicFrame>
        <p:nvGraphicFramePr>
          <p:cNvPr id="156768" name="Object 96"/>
          <p:cNvGraphicFramePr>
            <a:graphicFrameLocks noChangeAspect="1"/>
          </p:cNvGraphicFramePr>
          <p:nvPr/>
        </p:nvGraphicFramePr>
        <p:xfrm>
          <a:off x="3774624" y="5283200"/>
          <a:ext cx="4103688" cy="885825"/>
        </p:xfrm>
        <a:graphic>
          <a:graphicData uri="http://schemas.openxmlformats.org/presentationml/2006/ole">
            <mc:AlternateContent xmlns:mc="http://schemas.openxmlformats.org/markup-compatibility/2006">
              <mc:Choice xmlns:v="urn:schemas-microsoft-com:vml" Requires="v">
                <p:oleObj spid="_x0000_s16400" name="Equation" r:id="rId12" imgW="2235200" imgH="482600" progId="Equation.DSMT4">
                  <p:embed/>
                </p:oleObj>
              </mc:Choice>
              <mc:Fallback>
                <p:oleObj name="Equation" r:id="rId12" imgW="2235200" imgH="482600" progId="Equation.DSMT4">
                  <p:embed/>
                  <p:pic>
                    <p:nvPicPr>
                      <p:cNvPr id="0" name="Picture 17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74624" y="5283200"/>
                        <a:ext cx="4103688"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Slide Number Placeholder 14"/>
          <p:cNvSpPr>
            <a:spLocks noGrp="1"/>
          </p:cNvSpPr>
          <p:nvPr>
            <p:ph type="sldNum" sz="quarter" idx="4"/>
          </p:nvPr>
        </p:nvSpPr>
        <p:spPr/>
        <p:txBody>
          <a:bodyPr/>
          <a:lstStyle/>
          <a:p>
            <a:fld id="{5B13708D-4C95-4E99-9FC7-04A9CF3C695D}" type="slidenum">
              <a:rPr lang="en-US" smtClean="0"/>
              <a:pPr/>
              <a:t>22</a:t>
            </a:fld>
            <a:endParaRPr lang="en-US"/>
          </a:p>
        </p:txBody>
      </p:sp>
      <p:sp>
        <p:nvSpPr>
          <p:cNvPr id="16" name="Text Box 2"/>
          <p:cNvSpPr txBox="1">
            <a:spLocks noChangeArrowheads="1"/>
          </p:cNvSpPr>
          <p:nvPr/>
        </p:nvSpPr>
        <p:spPr bwMode="auto">
          <a:xfrm>
            <a:off x="2449287" y="76202"/>
            <a:ext cx="404812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Appendix B</a:t>
            </a:r>
          </a:p>
        </p:txBody>
      </p:sp>
      <p:sp>
        <p:nvSpPr>
          <p:cNvPr id="17" name="Text Box 3"/>
          <p:cNvSpPr txBox="1">
            <a:spLocks noChangeArrowheads="1"/>
          </p:cNvSpPr>
          <p:nvPr/>
        </p:nvSpPr>
        <p:spPr bwMode="auto">
          <a:xfrm>
            <a:off x="1529909" y="1061691"/>
            <a:ext cx="5705409" cy="400110"/>
          </a:xfrm>
          <a:prstGeom prst="rect">
            <a:avLst/>
          </a:prstGeom>
          <a:noFill/>
          <a:ln w="12700">
            <a:noFill/>
            <a:miter lim="800000"/>
            <a:headEnd type="none" w="sm" len="sm"/>
            <a:tailEnd type="none" w="sm" len="sm"/>
          </a:ln>
          <a:effectLst/>
        </p:spPr>
        <p:txBody>
          <a:bodyPr wrap="none">
            <a:spAutoFit/>
          </a:bodyPr>
          <a:lstStyle/>
          <a:p>
            <a:pPr algn="ctr"/>
            <a:r>
              <a:rPr lang="en-US" sz="2000" b="1" dirty="0">
                <a:solidFill>
                  <a:srgbClr val="FF0000"/>
                </a:solidFill>
              </a:rPr>
              <a:t>Relation Between </a:t>
            </a:r>
            <a:r>
              <a:rPr lang="en-US" sz="2000" b="1" i="1" u="sng" dirty="0">
                <a:solidFill>
                  <a:srgbClr val="FF0000"/>
                </a:solidFill>
                <a:latin typeface="Times New Roman" panose="02020603050405020304" pitchFamily="18" charset="0"/>
                <a:cs typeface="Times New Roman" panose="02020603050405020304" pitchFamily="18" charset="0"/>
              </a:rPr>
              <a:t>E</a:t>
            </a:r>
            <a:r>
              <a:rPr lang="en-US" sz="2000" b="1" dirty="0">
                <a:solidFill>
                  <a:srgbClr val="FF0000"/>
                </a:solidFill>
              </a:rPr>
              <a:t> and </a:t>
            </a:r>
            <a:r>
              <a:rPr lang="en-US" sz="2000" b="1" i="1" u="sng" dirty="0">
                <a:solidFill>
                  <a:srgbClr val="FF0000"/>
                </a:solidFill>
                <a:latin typeface="Times New Roman" panose="02020603050405020304" pitchFamily="18" charset="0"/>
                <a:cs typeface="Times New Roman" panose="02020603050405020304" pitchFamily="18" charset="0"/>
              </a:rPr>
              <a:t>H</a:t>
            </a:r>
            <a:r>
              <a:rPr lang="en-US" sz="2000" b="1" dirty="0">
                <a:solidFill>
                  <a:srgbClr val="FF0000"/>
                </a:solidFill>
              </a:rPr>
              <a:t> for any TEM</a:t>
            </a:r>
            <a:r>
              <a:rPr lang="en-US" sz="2000" b="1" i="1" baseline="-25000" dirty="0">
                <a:solidFill>
                  <a:srgbClr val="FF0000"/>
                </a:solidFill>
                <a:latin typeface="Times New Roman" pitchFamily="18" charset="0"/>
              </a:rPr>
              <a:t>z</a:t>
            </a:r>
            <a:r>
              <a:rPr lang="en-US" sz="2000" b="1" dirty="0">
                <a:solidFill>
                  <a:srgbClr val="FF0000"/>
                </a:solidFill>
              </a:rPr>
              <a:t> Mode</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7" name="Text Box 7"/>
          <p:cNvSpPr txBox="1">
            <a:spLocks noChangeArrowheads="1"/>
          </p:cNvSpPr>
          <p:nvPr/>
        </p:nvSpPr>
        <p:spPr bwMode="auto">
          <a:xfrm>
            <a:off x="454025" y="1830388"/>
            <a:ext cx="4796506" cy="400110"/>
          </a:xfrm>
          <a:prstGeom prst="rect">
            <a:avLst/>
          </a:prstGeom>
          <a:noFill/>
          <a:ln w="9525">
            <a:noFill/>
            <a:miter lim="800000"/>
            <a:headEnd/>
            <a:tailEnd/>
          </a:ln>
          <a:effectLst/>
        </p:spPr>
        <p:txBody>
          <a:bodyPr wrap="none">
            <a:spAutoFit/>
          </a:bodyPr>
          <a:lstStyle/>
          <a:p>
            <a:r>
              <a:rPr lang="en-US" sz="2000">
                <a:solidFill>
                  <a:srgbClr val="0000FF"/>
                </a:solidFill>
              </a:rPr>
              <a:t>Now take the </a:t>
            </a:r>
            <a:r>
              <a:rPr lang="en-US" sz="2000" i="1">
                <a:solidFill>
                  <a:srgbClr val="0000FF"/>
                </a:solidFill>
                <a:latin typeface="Times New Roman" pitchFamily="18" charset="0"/>
              </a:rPr>
              <a:t>y</a:t>
            </a:r>
            <a:r>
              <a:rPr lang="en-US" sz="2000">
                <a:solidFill>
                  <a:srgbClr val="0000FF"/>
                </a:solidFill>
              </a:rPr>
              <a:t> component of both sides:</a:t>
            </a:r>
          </a:p>
        </p:txBody>
      </p:sp>
      <p:sp>
        <p:nvSpPr>
          <p:cNvPr id="158732" name="Text Box 12"/>
          <p:cNvSpPr txBox="1">
            <a:spLocks noChangeArrowheads="1"/>
          </p:cNvSpPr>
          <p:nvPr/>
        </p:nvSpPr>
        <p:spPr bwMode="auto">
          <a:xfrm>
            <a:off x="2257425" y="3021013"/>
            <a:ext cx="997389" cy="400110"/>
          </a:xfrm>
          <a:prstGeom prst="rect">
            <a:avLst/>
          </a:prstGeom>
          <a:noFill/>
          <a:ln w="9525">
            <a:noFill/>
            <a:miter lim="800000"/>
            <a:headEnd/>
            <a:tailEnd/>
          </a:ln>
          <a:effectLst/>
        </p:spPr>
        <p:txBody>
          <a:bodyPr wrap="none">
            <a:spAutoFit/>
          </a:bodyPr>
          <a:lstStyle/>
          <a:p>
            <a:r>
              <a:rPr lang="en-US" sz="2000">
                <a:solidFill>
                  <a:srgbClr val="0000FF"/>
                </a:solidFill>
              </a:rPr>
              <a:t>Hence,</a:t>
            </a:r>
          </a:p>
        </p:txBody>
      </p:sp>
      <p:sp>
        <p:nvSpPr>
          <p:cNvPr id="158733" name="Text Box 13"/>
          <p:cNvSpPr txBox="1">
            <a:spLocks noChangeArrowheads="1"/>
          </p:cNvSpPr>
          <p:nvPr/>
        </p:nvSpPr>
        <p:spPr bwMode="auto">
          <a:xfrm>
            <a:off x="885825" y="3986213"/>
            <a:ext cx="2392001" cy="400110"/>
          </a:xfrm>
          <a:prstGeom prst="rect">
            <a:avLst/>
          </a:prstGeom>
          <a:noFill/>
          <a:ln w="9525">
            <a:noFill/>
            <a:miter lim="800000"/>
            <a:headEnd/>
            <a:tailEnd/>
          </a:ln>
          <a:effectLst/>
        </p:spPr>
        <p:txBody>
          <a:bodyPr wrap="none">
            <a:spAutoFit/>
          </a:bodyPr>
          <a:lstStyle/>
          <a:p>
            <a:r>
              <a:rPr lang="en-US" sz="2000">
                <a:solidFill>
                  <a:srgbClr val="0000FF"/>
                </a:solidFill>
              </a:rPr>
              <a:t>Therefore, we have</a:t>
            </a:r>
          </a:p>
        </p:txBody>
      </p:sp>
      <p:graphicFrame>
        <p:nvGraphicFramePr>
          <p:cNvPr id="158735" name="Object 15"/>
          <p:cNvGraphicFramePr>
            <a:graphicFrameLocks noChangeAspect="1"/>
          </p:cNvGraphicFramePr>
          <p:nvPr/>
        </p:nvGraphicFramePr>
        <p:xfrm>
          <a:off x="3201988" y="984250"/>
          <a:ext cx="2384425" cy="471488"/>
        </p:xfrm>
        <a:graphic>
          <a:graphicData uri="http://schemas.openxmlformats.org/presentationml/2006/ole">
            <mc:AlternateContent xmlns:mc="http://schemas.openxmlformats.org/markup-compatibility/2006">
              <mc:Choice xmlns:v="urn:schemas-microsoft-com:vml" Requires="v">
                <p:oleObj spid="_x0000_s17420" name="Equation" r:id="rId4" imgW="1028254" imgH="203112" progId="Equation.DSMT4">
                  <p:embed/>
                </p:oleObj>
              </mc:Choice>
              <mc:Fallback>
                <p:oleObj name="Equation" r:id="rId4" imgW="1028254" imgH="203112" progId="Equation.DSMT4">
                  <p:embed/>
                  <p:pic>
                    <p:nvPicPr>
                      <p:cNvPr id="0" name="Picture 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1988" y="984250"/>
                        <a:ext cx="23844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36" name="Object 16"/>
          <p:cNvGraphicFramePr>
            <a:graphicFrameLocks noChangeAspect="1"/>
          </p:cNvGraphicFramePr>
          <p:nvPr/>
        </p:nvGraphicFramePr>
        <p:xfrm>
          <a:off x="5327652" y="1635804"/>
          <a:ext cx="3076575" cy="814387"/>
        </p:xfrm>
        <a:graphic>
          <a:graphicData uri="http://schemas.openxmlformats.org/presentationml/2006/ole">
            <mc:AlternateContent xmlns:mc="http://schemas.openxmlformats.org/markup-compatibility/2006">
              <mc:Choice xmlns:v="urn:schemas-microsoft-com:vml" Requires="v">
                <p:oleObj spid="_x0000_s17421" name="Equation" r:id="rId6" imgW="1485900" imgH="393700" progId="Equation.DSMT4">
                  <p:embed/>
                </p:oleObj>
              </mc:Choice>
              <mc:Fallback>
                <p:oleObj name="Equation" r:id="rId6" imgW="1485900" imgH="393700" progId="Equation.DSMT4">
                  <p:embed/>
                  <p:pic>
                    <p:nvPicPr>
                      <p:cNvPr id="0" name="Picture 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7652" y="1635804"/>
                        <a:ext cx="3076575"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8737" name="Line 17"/>
          <p:cNvSpPr>
            <a:spLocks noChangeShapeType="1"/>
          </p:cNvSpPr>
          <p:nvPr/>
        </p:nvSpPr>
        <p:spPr bwMode="auto">
          <a:xfrm flipV="1">
            <a:off x="5635011" y="1659284"/>
            <a:ext cx="368300" cy="368300"/>
          </a:xfrm>
          <a:prstGeom prst="line">
            <a:avLst/>
          </a:prstGeom>
          <a:noFill/>
          <a:ln w="9525">
            <a:solidFill>
              <a:srgbClr val="FF0000"/>
            </a:solidFill>
            <a:round/>
            <a:headEnd type="none" w="med" len="med"/>
            <a:tailEnd type="none" w="med" len="med"/>
          </a:ln>
          <a:effectLst/>
        </p:spPr>
        <p:txBody>
          <a:bodyPr/>
          <a:lstStyle/>
          <a:p>
            <a:endParaRPr lang="en-US"/>
          </a:p>
        </p:txBody>
      </p:sp>
      <p:graphicFrame>
        <p:nvGraphicFramePr>
          <p:cNvPr id="158738" name="Object 18"/>
          <p:cNvGraphicFramePr>
            <a:graphicFrameLocks noChangeAspect="1"/>
          </p:cNvGraphicFramePr>
          <p:nvPr/>
        </p:nvGraphicFramePr>
        <p:xfrm>
          <a:off x="3352800" y="2955925"/>
          <a:ext cx="2630488" cy="525463"/>
        </p:xfrm>
        <a:graphic>
          <a:graphicData uri="http://schemas.openxmlformats.org/presentationml/2006/ole">
            <mc:AlternateContent xmlns:mc="http://schemas.openxmlformats.org/markup-compatibility/2006">
              <mc:Choice xmlns:v="urn:schemas-microsoft-com:vml" Requires="v">
                <p:oleObj spid="_x0000_s17422" name="Equation" r:id="rId8" imgW="1269449" imgH="253890" progId="Equation.DSMT4">
                  <p:embed/>
                </p:oleObj>
              </mc:Choice>
              <mc:Fallback>
                <p:oleObj name="Equation" r:id="rId8" imgW="1269449" imgH="253890" progId="Equation.DSMT4">
                  <p:embed/>
                  <p:pic>
                    <p:nvPicPr>
                      <p:cNvPr id="0" name="Picture 9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955925"/>
                        <a:ext cx="2630488"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39" name="Object 19"/>
          <p:cNvGraphicFramePr>
            <a:graphicFrameLocks noChangeAspect="1"/>
          </p:cNvGraphicFramePr>
          <p:nvPr/>
        </p:nvGraphicFramePr>
        <p:xfrm>
          <a:off x="3605213" y="3784600"/>
          <a:ext cx="3384550" cy="885825"/>
        </p:xfrm>
        <a:graphic>
          <a:graphicData uri="http://schemas.openxmlformats.org/presentationml/2006/ole">
            <mc:AlternateContent xmlns:mc="http://schemas.openxmlformats.org/markup-compatibility/2006">
              <mc:Choice xmlns:v="urn:schemas-microsoft-com:vml" Requires="v">
                <p:oleObj spid="_x0000_s17423" name="Equation" r:id="rId10" imgW="1841500" imgH="482600" progId="Equation.DSMT4">
                  <p:embed/>
                </p:oleObj>
              </mc:Choice>
              <mc:Fallback>
                <p:oleObj name="Equation" r:id="rId10" imgW="1841500" imgH="482600" progId="Equation.DSMT4">
                  <p:embed/>
                  <p:pic>
                    <p:nvPicPr>
                      <p:cNvPr id="0" name="Picture 9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5213" y="3784600"/>
                        <a:ext cx="33845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8742" name="Text Box 22"/>
          <p:cNvSpPr txBox="1">
            <a:spLocks noChangeArrowheads="1"/>
          </p:cNvSpPr>
          <p:nvPr/>
        </p:nvSpPr>
        <p:spPr bwMode="auto">
          <a:xfrm>
            <a:off x="1470025" y="5421313"/>
            <a:ext cx="997389" cy="400110"/>
          </a:xfrm>
          <a:prstGeom prst="rect">
            <a:avLst/>
          </a:prstGeom>
          <a:noFill/>
          <a:ln w="9525">
            <a:noFill/>
            <a:miter lim="800000"/>
            <a:headEnd/>
            <a:tailEnd/>
          </a:ln>
          <a:effectLst/>
        </p:spPr>
        <p:txBody>
          <a:bodyPr wrap="none">
            <a:spAutoFit/>
          </a:bodyPr>
          <a:lstStyle/>
          <a:p>
            <a:r>
              <a:rPr lang="en-US" sz="2000">
                <a:solidFill>
                  <a:srgbClr val="0000FF"/>
                </a:solidFill>
              </a:rPr>
              <a:t>Hence,</a:t>
            </a:r>
          </a:p>
        </p:txBody>
      </p:sp>
      <p:graphicFrame>
        <p:nvGraphicFramePr>
          <p:cNvPr id="158745" name="Object 25"/>
          <p:cNvGraphicFramePr>
            <a:graphicFrameLocks noChangeAspect="1"/>
          </p:cNvGraphicFramePr>
          <p:nvPr/>
        </p:nvGraphicFramePr>
        <p:xfrm>
          <a:off x="2595563" y="5295900"/>
          <a:ext cx="933450" cy="815975"/>
        </p:xfrm>
        <a:graphic>
          <a:graphicData uri="http://schemas.openxmlformats.org/presentationml/2006/ole">
            <mc:AlternateContent xmlns:mc="http://schemas.openxmlformats.org/markup-compatibility/2006">
              <mc:Choice xmlns:v="urn:schemas-microsoft-com:vml" Requires="v">
                <p:oleObj spid="_x0000_s17424" name="Equation" r:id="rId12" imgW="507780" imgH="444307" progId="Equation.DSMT4">
                  <p:embed/>
                </p:oleObj>
              </mc:Choice>
              <mc:Fallback>
                <p:oleObj name="Equation" r:id="rId12" imgW="507780" imgH="444307" progId="Equation.DSMT4">
                  <p:embed/>
                  <p:pic>
                    <p:nvPicPr>
                      <p:cNvPr id="0" name="Picture 10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5563" y="5295900"/>
                        <a:ext cx="93345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Slide Number Placeholder 12"/>
          <p:cNvSpPr>
            <a:spLocks noGrp="1"/>
          </p:cNvSpPr>
          <p:nvPr>
            <p:ph type="sldNum" sz="quarter" idx="4"/>
          </p:nvPr>
        </p:nvSpPr>
        <p:spPr/>
        <p:txBody>
          <a:bodyPr/>
          <a:lstStyle/>
          <a:p>
            <a:fld id="{5B13708D-4C95-4E99-9FC7-04A9CF3C695D}" type="slidenum">
              <a:rPr lang="en-US" smtClean="0"/>
              <a:pPr/>
              <a:t>23</a:t>
            </a:fld>
            <a:endParaRPr lang="en-US"/>
          </a:p>
        </p:txBody>
      </p:sp>
      <p:sp>
        <p:nvSpPr>
          <p:cNvPr id="14" name="Text Box 2"/>
          <p:cNvSpPr txBox="1">
            <a:spLocks noChangeArrowheads="1"/>
          </p:cNvSpPr>
          <p:nvPr/>
        </p:nvSpPr>
        <p:spPr bwMode="auto">
          <a:xfrm>
            <a:off x="2449287" y="76202"/>
            <a:ext cx="404812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Appendix B (cont.)</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81" name="Text Box 13"/>
          <p:cNvSpPr txBox="1">
            <a:spLocks noChangeArrowheads="1"/>
          </p:cNvSpPr>
          <p:nvPr/>
        </p:nvSpPr>
        <p:spPr bwMode="auto">
          <a:xfrm>
            <a:off x="504825" y="2591027"/>
            <a:ext cx="7476727" cy="400110"/>
          </a:xfrm>
          <a:prstGeom prst="rect">
            <a:avLst/>
          </a:prstGeom>
          <a:noFill/>
          <a:ln w="9525">
            <a:noFill/>
            <a:miter lim="800000"/>
            <a:headEnd/>
            <a:tailEnd/>
          </a:ln>
          <a:effectLst/>
        </p:spPr>
        <p:txBody>
          <a:bodyPr wrap="none">
            <a:spAutoFit/>
          </a:bodyPr>
          <a:lstStyle/>
          <a:p>
            <a:r>
              <a:rPr lang="en-US" sz="2000" dirty="0">
                <a:solidFill>
                  <a:srgbClr val="0000FF"/>
                </a:solidFill>
              </a:rPr>
              <a:t>These two equations may be written as a single vector equation:</a:t>
            </a:r>
          </a:p>
        </p:txBody>
      </p:sp>
      <p:graphicFrame>
        <p:nvGraphicFramePr>
          <p:cNvPr id="160782" name="Object 14"/>
          <p:cNvGraphicFramePr>
            <a:graphicFrameLocks noChangeAspect="1"/>
          </p:cNvGraphicFramePr>
          <p:nvPr/>
        </p:nvGraphicFramePr>
        <p:xfrm>
          <a:off x="3033713" y="3281589"/>
          <a:ext cx="2532062" cy="655638"/>
        </p:xfrm>
        <a:graphic>
          <a:graphicData uri="http://schemas.openxmlformats.org/presentationml/2006/ole">
            <mc:AlternateContent xmlns:mc="http://schemas.openxmlformats.org/markup-compatibility/2006">
              <mc:Choice xmlns:v="urn:schemas-microsoft-com:vml" Requires="v">
                <p:oleObj spid="_x0000_s18440" name="Equation" r:id="rId4" imgW="977476" imgH="253890" progId="Equation.DSMT4">
                  <p:embed/>
                </p:oleObj>
              </mc:Choice>
              <mc:Fallback>
                <p:oleObj name="Equation" r:id="rId4" imgW="977476" imgH="253890" progId="Equation.DSMT4">
                  <p:embed/>
                  <p:pic>
                    <p:nvPicPr>
                      <p:cNvPr id="0"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3713" y="3281589"/>
                        <a:ext cx="2532062" cy="655638"/>
                      </a:xfrm>
                      <a:prstGeom prst="rect">
                        <a:avLst/>
                      </a:prstGeom>
                      <a:solidFill>
                        <a:srgbClr val="CCFFFF"/>
                      </a:solidFill>
                      <a:ln>
                        <a:noFill/>
                      </a:ln>
                      <a:effectLst/>
                      <a:extLs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0784" name="Text Box 16"/>
          <p:cNvSpPr txBox="1">
            <a:spLocks noChangeArrowheads="1"/>
          </p:cNvSpPr>
          <p:nvPr/>
        </p:nvSpPr>
        <p:spPr bwMode="auto">
          <a:xfrm>
            <a:off x="679450" y="4505552"/>
            <a:ext cx="7639050" cy="681037"/>
          </a:xfrm>
          <a:prstGeom prst="rect">
            <a:avLst/>
          </a:prstGeom>
          <a:noFill/>
          <a:ln w="28575">
            <a:solidFill>
              <a:srgbClr val="0000FF"/>
            </a:solidFill>
            <a:miter lim="800000"/>
            <a:headEnd/>
            <a:tailEnd/>
          </a:ln>
          <a:effectLst/>
        </p:spPr>
        <p:txBody>
          <a:bodyPr>
            <a:spAutoFit/>
          </a:bodyPr>
          <a:lstStyle/>
          <a:p>
            <a:pPr algn="ctr"/>
            <a:r>
              <a:rPr lang="en-US" dirty="0"/>
              <a:t>The electric and magnetic fields of a TEM</a:t>
            </a:r>
            <a:r>
              <a:rPr lang="en-US" i="1" baseline="-25000" dirty="0">
                <a:latin typeface="Times New Roman" pitchFamily="18" charset="0"/>
              </a:rPr>
              <a:t>z</a:t>
            </a:r>
            <a:r>
              <a:rPr lang="en-US" dirty="0"/>
              <a:t> wave are perpendicular to each other, and the amplitudes of them are related by </a:t>
            </a:r>
            <a:r>
              <a:rPr lang="en-US" sz="2000" i="1" dirty="0">
                <a:sym typeface="Symbol" pitchFamily="18" charset="2"/>
              </a:rPr>
              <a:t></a:t>
            </a:r>
            <a:r>
              <a:rPr lang="en-US" sz="2000" dirty="0">
                <a:sym typeface="Symbol" pitchFamily="18" charset="2"/>
              </a:rPr>
              <a:t>.</a:t>
            </a:r>
          </a:p>
        </p:txBody>
      </p:sp>
      <p:sp>
        <p:nvSpPr>
          <p:cNvPr id="160785" name="Text Box 17"/>
          <p:cNvSpPr txBox="1">
            <a:spLocks noChangeArrowheads="1"/>
          </p:cNvSpPr>
          <p:nvPr/>
        </p:nvSpPr>
        <p:spPr bwMode="auto">
          <a:xfrm>
            <a:off x="1552957" y="1297310"/>
            <a:ext cx="1351652" cy="400110"/>
          </a:xfrm>
          <a:prstGeom prst="rect">
            <a:avLst/>
          </a:prstGeom>
          <a:noFill/>
          <a:ln w="9525">
            <a:noFill/>
            <a:miter lim="800000"/>
            <a:headEnd/>
            <a:tailEnd/>
          </a:ln>
          <a:effectLst/>
        </p:spPr>
        <p:txBody>
          <a:bodyPr wrap="none">
            <a:spAutoFit/>
          </a:bodyPr>
          <a:lstStyle/>
          <a:p>
            <a:r>
              <a:rPr lang="en-US" sz="2000" dirty="0">
                <a:solidFill>
                  <a:srgbClr val="0000FF"/>
                </a:solidFill>
              </a:rPr>
              <a:t>Summary:</a:t>
            </a:r>
          </a:p>
        </p:txBody>
      </p:sp>
      <p:graphicFrame>
        <p:nvGraphicFramePr>
          <p:cNvPr id="160786" name="Object 18"/>
          <p:cNvGraphicFramePr>
            <a:graphicFrameLocks noChangeAspect="1"/>
          </p:cNvGraphicFramePr>
          <p:nvPr/>
        </p:nvGraphicFramePr>
        <p:xfrm>
          <a:off x="3108325" y="1128939"/>
          <a:ext cx="1073150" cy="815975"/>
        </p:xfrm>
        <a:graphic>
          <a:graphicData uri="http://schemas.openxmlformats.org/presentationml/2006/ole">
            <mc:AlternateContent xmlns:mc="http://schemas.openxmlformats.org/markup-compatibility/2006">
              <mc:Choice xmlns:v="urn:schemas-microsoft-com:vml" Requires="v">
                <p:oleObj spid="_x0000_s18441" name="Equation" r:id="rId6" imgW="583947" imgH="444307" progId="Equation.DSMT4">
                  <p:embed/>
                </p:oleObj>
              </mc:Choice>
              <mc:Fallback>
                <p:oleObj name="Equation" r:id="rId6" imgW="583947" imgH="444307" progId="Equation.DSMT4">
                  <p:embed/>
                  <p:pic>
                    <p:nvPicPr>
                      <p:cNvPr id="0" name="Picture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8325" y="1128939"/>
                        <a:ext cx="107315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87" name="Object 19"/>
          <p:cNvGraphicFramePr>
            <a:graphicFrameLocks noChangeAspect="1"/>
          </p:cNvGraphicFramePr>
          <p:nvPr/>
        </p:nvGraphicFramePr>
        <p:xfrm>
          <a:off x="4589463" y="1152752"/>
          <a:ext cx="933450" cy="815975"/>
        </p:xfrm>
        <a:graphic>
          <a:graphicData uri="http://schemas.openxmlformats.org/presentationml/2006/ole">
            <mc:AlternateContent xmlns:mc="http://schemas.openxmlformats.org/markup-compatibility/2006">
              <mc:Choice xmlns:v="urn:schemas-microsoft-com:vml" Requires="v">
                <p:oleObj spid="_x0000_s18442" name="Equation" r:id="rId8" imgW="507780" imgH="444307" progId="Equation.DSMT4">
                  <p:embed/>
                </p:oleObj>
              </mc:Choice>
              <mc:Fallback>
                <p:oleObj name="Equation" r:id="rId8" imgW="507780" imgH="444307" progId="Equation.DSMT4">
                  <p:embed/>
                  <p:pic>
                    <p:nvPicPr>
                      <p:cNvPr id="0" name="Picture 6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9463" y="1152752"/>
                        <a:ext cx="93345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Slide Number Placeholder 8"/>
          <p:cNvSpPr>
            <a:spLocks noGrp="1"/>
          </p:cNvSpPr>
          <p:nvPr>
            <p:ph type="sldNum" sz="quarter" idx="4"/>
          </p:nvPr>
        </p:nvSpPr>
        <p:spPr/>
        <p:txBody>
          <a:bodyPr/>
          <a:lstStyle/>
          <a:p>
            <a:fld id="{5B13708D-4C95-4E99-9FC7-04A9CF3C695D}" type="slidenum">
              <a:rPr lang="en-US" smtClean="0"/>
              <a:pPr/>
              <a:t>24</a:t>
            </a:fld>
            <a:endParaRPr lang="en-US"/>
          </a:p>
        </p:txBody>
      </p:sp>
      <p:sp>
        <p:nvSpPr>
          <p:cNvPr id="11" name="Text Box 2"/>
          <p:cNvSpPr txBox="1">
            <a:spLocks noChangeArrowheads="1"/>
          </p:cNvSpPr>
          <p:nvPr/>
        </p:nvSpPr>
        <p:spPr bwMode="auto">
          <a:xfrm>
            <a:off x="2449287" y="76202"/>
            <a:ext cx="404812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Appendix B (cont.)</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Text Box 2"/>
          <p:cNvSpPr txBox="1">
            <a:spLocks noChangeArrowheads="1"/>
          </p:cNvSpPr>
          <p:nvPr/>
        </p:nvSpPr>
        <p:spPr bwMode="auto">
          <a:xfrm>
            <a:off x="1752600" y="141518"/>
            <a:ext cx="601980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Waveguiding Structures (cont.)</a:t>
            </a:r>
          </a:p>
        </p:txBody>
      </p:sp>
      <p:sp>
        <p:nvSpPr>
          <p:cNvPr id="1055" name="Text Box 31"/>
          <p:cNvSpPr txBox="1">
            <a:spLocks noChangeArrowheads="1"/>
          </p:cNvSpPr>
          <p:nvPr/>
        </p:nvSpPr>
        <p:spPr bwMode="auto">
          <a:xfrm>
            <a:off x="1082449" y="2168139"/>
            <a:ext cx="3429272" cy="1169551"/>
          </a:xfrm>
          <a:prstGeom prst="rect">
            <a:avLst/>
          </a:prstGeom>
          <a:noFill/>
          <a:ln w="9525">
            <a:noFill/>
            <a:miter lim="800000"/>
            <a:headEnd/>
            <a:tailEnd/>
          </a:ln>
          <a:effectLst/>
        </p:spPr>
        <p:txBody>
          <a:bodyPr wrap="none">
            <a:spAutoFit/>
          </a:bodyPr>
          <a:lstStyle/>
          <a:p>
            <a:pPr>
              <a:spcAft>
                <a:spcPts val="600"/>
              </a:spcAft>
              <a:buFont typeface="Wingdings" pitchFamily="2" charset="2"/>
              <a:buChar char="§"/>
            </a:pPr>
            <a:r>
              <a:rPr lang="en-US" sz="2000" dirty="0"/>
              <a:t> Transmission lines</a:t>
            </a:r>
          </a:p>
          <a:p>
            <a:pPr>
              <a:spcAft>
                <a:spcPts val="600"/>
              </a:spcAft>
              <a:buFont typeface="Wingdings" pitchFamily="2" charset="2"/>
              <a:buChar char="§"/>
            </a:pPr>
            <a:r>
              <a:rPr lang="en-US" sz="2000" dirty="0"/>
              <a:t> Fiber-optic guides</a:t>
            </a:r>
          </a:p>
          <a:p>
            <a:pPr>
              <a:spcAft>
                <a:spcPts val="600"/>
              </a:spcAft>
              <a:buFont typeface="Wingdings" pitchFamily="2" charset="2"/>
              <a:buChar char="§"/>
            </a:pPr>
            <a:r>
              <a:rPr lang="en-US" sz="2000" dirty="0"/>
              <a:t> Waveguides (hollow pipes)</a:t>
            </a:r>
          </a:p>
        </p:txBody>
      </p:sp>
      <p:sp>
        <p:nvSpPr>
          <p:cNvPr id="6" name="Slide Number Placeholder 5"/>
          <p:cNvSpPr>
            <a:spLocks noGrp="1"/>
          </p:cNvSpPr>
          <p:nvPr>
            <p:ph type="sldNum" sz="quarter" idx="4"/>
          </p:nvPr>
        </p:nvSpPr>
        <p:spPr/>
        <p:txBody>
          <a:bodyPr/>
          <a:lstStyle/>
          <a:p>
            <a:fld id="{5B13708D-4C95-4E99-9FC7-04A9CF3C695D}" type="slidenum">
              <a:rPr lang="en-US" smtClean="0"/>
              <a:pPr/>
              <a:t>3</a:t>
            </a:fld>
            <a:endParaRPr lang="en-US"/>
          </a:p>
        </p:txBody>
      </p:sp>
      <p:pic>
        <p:nvPicPr>
          <p:cNvPr id="8" name="Picture 7"/>
          <p:cNvPicPr>
            <a:picLocks noChangeAspect="1"/>
          </p:cNvPicPr>
          <p:nvPr/>
        </p:nvPicPr>
        <p:blipFill>
          <a:blip r:embed="rId3" cstate="print"/>
          <a:stretch>
            <a:fillRect/>
          </a:stretch>
        </p:blipFill>
        <p:spPr>
          <a:xfrm>
            <a:off x="481565" y="4501581"/>
            <a:ext cx="2139696" cy="1604772"/>
          </a:xfrm>
          <a:prstGeom prst="rect">
            <a:avLst/>
          </a:prstGeom>
        </p:spPr>
      </p:pic>
      <p:pic>
        <p:nvPicPr>
          <p:cNvPr id="9" name="Picture 8"/>
          <p:cNvPicPr>
            <a:picLocks noChangeAspect="1"/>
          </p:cNvPicPr>
          <p:nvPr/>
        </p:nvPicPr>
        <p:blipFill>
          <a:blip r:embed="rId4" cstate="print"/>
          <a:stretch>
            <a:fillRect/>
          </a:stretch>
        </p:blipFill>
        <p:spPr>
          <a:xfrm>
            <a:off x="3440126" y="4016247"/>
            <a:ext cx="2057159" cy="2580979"/>
          </a:xfrm>
          <a:prstGeom prst="rect">
            <a:avLst/>
          </a:prstGeom>
        </p:spPr>
      </p:pic>
      <p:pic>
        <p:nvPicPr>
          <p:cNvPr id="10" name="Picture 9"/>
          <p:cNvPicPr>
            <a:picLocks noChangeAspect="1"/>
          </p:cNvPicPr>
          <p:nvPr/>
        </p:nvPicPr>
        <p:blipFill>
          <a:blip r:embed="rId5" cstate="print"/>
          <a:stretch>
            <a:fillRect/>
          </a:stretch>
        </p:blipFill>
        <p:spPr>
          <a:xfrm>
            <a:off x="6146778" y="4277054"/>
            <a:ext cx="2409393" cy="1875601"/>
          </a:xfrm>
          <a:prstGeom prst="rect">
            <a:avLst/>
          </a:prstGeom>
        </p:spPr>
      </p:pic>
      <p:sp>
        <p:nvSpPr>
          <p:cNvPr id="11" name="TextBox 26"/>
          <p:cNvSpPr txBox="1">
            <a:spLocks noChangeArrowheads="1"/>
          </p:cNvSpPr>
          <p:nvPr/>
        </p:nvSpPr>
        <p:spPr bwMode="auto">
          <a:xfrm>
            <a:off x="574676" y="1332885"/>
            <a:ext cx="6739345" cy="461665"/>
          </a:xfrm>
          <a:prstGeom prst="rect">
            <a:avLst/>
          </a:prstGeom>
          <a:noFill/>
          <a:ln w="9525">
            <a:noFill/>
            <a:miter lim="800000"/>
            <a:headEnd/>
            <a:tailEnd/>
          </a:ln>
        </p:spPr>
        <p:txBody>
          <a:bodyPr wrap="none">
            <a:spAutoFit/>
          </a:bodyPr>
          <a:lstStyle/>
          <a:p>
            <a:r>
              <a:rPr lang="en-US" sz="2400" dirty="0">
                <a:solidFill>
                  <a:srgbClr val="0000FF"/>
                </a:solidFill>
              </a:rPr>
              <a:t>Three common types of waveguiding structures: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stretch>
            <a:fillRect/>
          </a:stretch>
        </p:blipFill>
        <p:spPr>
          <a:xfrm>
            <a:off x="5859238" y="3899127"/>
            <a:ext cx="3022092" cy="2474976"/>
          </a:xfrm>
          <a:prstGeom prst="rect">
            <a:avLst/>
          </a:prstGeom>
        </p:spPr>
      </p:pic>
      <p:sp>
        <p:nvSpPr>
          <p:cNvPr id="125954" name="Text Box 2"/>
          <p:cNvSpPr txBox="1">
            <a:spLocks noChangeArrowheads="1"/>
          </p:cNvSpPr>
          <p:nvPr/>
        </p:nvSpPr>
        <p:spPr bwMode="auto">
          <a:xfrm>
            <a:off x="2340434" y="76202"/>
            <a:ext cx="4310063"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Transmission lines</a:t>
            </a:r>
          </a:p>
        </p:txBody>
      </p:sp>
      <p:graphicFrame>
        <p:nvGraphicFramePr>
          <p:cNvPr id="125961" name="Object 21"/>
          <p:cNvGraphicFramePr>
            <a:graphicFrameLocks noChangeAspect="1"/>
          </p:cNvGraphicFramePr>
          <p:nvPr/>
        </p:nvGraphicFramePr>
        <p:xfrm>
          <a:off x="1210582" y="4340224"/>
          <a:ext cx="3730625" cy="479425"/>
        </p:xfrm>
        <a:graphic>
          <a:graphicData uri="http://schemas.openxmlformats.org/presentationml/2006/ole">
            <mc:AlternateContent xmlns:mc="http://schemas.openxmlformats.org/markup-compatibility/2006">
              <mc:Choice xmlns:v="urn:schemas-microsoft-com:vml" Requires="v">
                <p:oleObj spid="_x0000_s1032" name="Equation" r:id="rId5" imgW="2273300" imgH="292100" progId="Equation.DSMT4">
                  <p:embed/>
                </p:oleObj>
              </mc:Choice>
              <mc:Fallback>
                <p:oleObj name="Equation" r:id="rId5" imgW="2273300" imgH="292100" progId="Equation.DSMT4">
                  <p:embed/>
                  <p:pic>
                    <p:nvPicPr>
                      <p:cNvPr id="0" name="Picture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0582" y="4340224"/>
                        <a:ext cx="37306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62" name="Object 21"/>
          <p:cNvGraphicFramePr>
            <a:graphicFrameLocks noChangeAspect="1"/>
          </p:cNvGraphicFramePr>
          <p:nvPr/>
        </p:nvGraphicFramePr>
        <p:xfrm>
          <a:off x="1855334" y="5032828"/>
          <a:ext cx="1944687" cy="384175"/>
        </p:xfrm>
        <a:graphic>
          <a:graphicData uri="http://schemas.openxmlformats.org/presentationml/2006/ole">
            <mc:AlternateContent xmlns:mc="http://schemas.openxmlformats.org/markup-compatibility/2006">
              <mc:Choice xmlns:v="urn:schemas-microsoft-com:vml" Requires="v">
                <p:oleObj spid="_x0000_s1033" name="Equation" r:id="rId7" imgW="1155700" imgH="228600" progId="Equation.DSMT4">
                  <p:embed/>
                </p:oleObj>
              </mc:Choice>
              <mc:Fallback>
                <p:oleObj name="Equation" r:id="rId7" imgW="1155700" imgH="228600" progId="Equation.DSMT4">
                  <p:embed/>
                  <p:pic>
                    <p:nvPicPr>
                      <p:cNvPr id="0" name="Picture 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5334" y="5032828"/>
                        <a:ext cx="1944687"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63" name="Object 21"/>
          <p:cNvGraphicFramePr>
            <a:graphicFrameLocks noChangeAspect="1"/>
          </p:cNvGraphicFramePr>
          <p:nvPr/>
        </p:nvGraphicFramePr>
        <p:xfrm>
          <a:off x="1591129" y="6096681"/>
          <a:ext cx="3481388" cy="449262"/>
        </p:xfrm>
        <a:graphic>
          <a:graphicData uri="http://schemas.openxmlformats.org/presentationml/2006/ole">
            <mc:AlternateContent xmlns:mc="http://schemas.openxmlformats.org/markup-compatibility/2006">
              <mc:Choice xmlns:v="urn:schemas-microsoft-com:vml" Requires="v">
                <p:oleObj spid="_x0000_s1034" name="Equation" r:id="rId9" imgW="2070100" imgH="266700" progId="Equation.DSMT4">
                  <p:embed/>
                </p:oleObj>
              </mc:Choice>
              <mc:Fallback>
                <p:oleObj name="Equation" r:id="rId9" imgW="2070100" imgH="266700" progId="Equation.DSMT4">
                  <p:embed/>
                  <p:pic>
                    <p:nvPicPr>
                      <p:cNvPr id="0" name="Picture 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1129" y="6096681"/>
                        <a:ext cx="3481388"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5964" name="Text Box 12"/>
          <p:cNvSpPr txBox="1">
            <a:spLocks noChangeArrowheads="1"/>
          </p:cNvSpPr>
          <p:nvPr/>
        </p:nvSpPr>
        <p:spPr bwMode="auto">
          <a:xfrm>
            <a:off x="784452" y="5615214"/>
            <a:ext cx="1253869" cy="400110"/>
          </a:xfrm>
          <a:prstGeom prst="rect">
            <a:avLst/>
          </a:prstGeom>
          <a:noFill/>
          <a:ln w="9525">
            <a:noFill/>
            <a:miter lim="800000"/>
            <a:headEnd/>
            <a:tailEnd/>
          </a:ln>
          <a:effectLst/>
        </p:spPr>
        <p:txBody>
          <a:bodyPr wrap="none">
            <a:spAutoFit/>
          </a:bodyPr>
          <a:lstStyle/>
          <a:p>
            <a:r>
              <a:rPr lang="en-US" sz="2000" dirty="0">
                <a:solidFill>
                  <a:srgbClr val="0000FF"/>
                </a:solidFill>
              </a:rPr>
              <a:t>Lossless:</a:t>
            </a:r>
          </a:p>
        </p:txBody>
      </p:sp>
      <p:sp>
        <p:nvSpPr>
          <p:cNvPr id="125959" name="Text Box 7"/>
          <p:cNvSpPr txBox="1">
            <a:spLocks noChangeArrowheads="1"/>
          </p:cNvSpPr>
          <p:nvPr/>
        </p:nvSpPr>
        <p:spPr bwMode="auto">
          <a:xfrm>
            <a:off x="241300" y="1489075"/>
            <a:ext cx="6110968" cy="2523768"/>
          </a:xfrm>
          <a:prstGeom prst="rect">
            <a:avLst/>
          </a:prstGeom>
          <a:noFill/>
          <a:ln w="19050">
            <a:solidFill>
              <a:schemeClr val="tx1"/>
            </a:solidFill>
            <a:miter lim="800000"/>
            <a:headEnd/>
            <a:tailEnd/>
          </a:ln>
          <a:effectLst/>
        </p:spPr>
        <p:txBody>
          <a:bodyPr wrap="none">
            <a:spAutoFit/>
          </a:bodyPr>
          <a:lstStyle/>
          <a:p>
            <a:pPr>
              <a:spcAft>
                <a:spcPts val="600"/>
              </a:spcAft>
              <a:buFont typeface="Wingdings" pitchFamily="2" charset="2"/>
              <a:buChar char="§"/>
            </a:pPr>
            <a:r>
              <a:rPr lang="en-US" dirty="0"/>
              <a:t> Has two conductors running parallel</a:t>
            </a:r>
          </a:p>
          <a:p>
            <a:pPr>
              <a:spcAft>
                <a:spcPts val="600"/>
              </a:spcAft>
              <a:buFont typeface="Wingdings" pitchFamily="2" charset="2"/>
              <a:buChar char="§"/>
            </a:pPr>
            <a:r>
              <a:rPr lang="en-US" dirty="0"/>
              <a:t> Can propagate a signal at any frequency (in theory)</a:t>
            </a:r>
          </a:p>
          <a:p>
            <a:pPr>
              <a:spcAft>
                <a:spcPts val="600"/>
              </a:spcAft>
              <a:buFont typeface="Wingdings" pitchFamily="2" charset="2"/>
              <a:buChar char="§"/>
            </a:pPr>
            <a:r>
              <a:rPr lang="en-US" dirty="0"/>
              <a:t> Becomes lossy at high frequency </a:t>
            </a:r>
          </a:p>
          <a:p>
            <a:pPr>
              <a:spcAft>
                <a:spcPts val="600"/>
              </a:spcAft>
              <a:buFont typeface="Wingdings" pitchFamily="2" charset="2"/>
              <a:buChar char="§"/>
            </a:pPr>
            <a:r>
              <a:rPr lang="en-US" dirty="0"/>
              <a:t> Can handle low or moderate amounts of power </a:t>
            </a:r>
          </a:p>
          <a:p>
            <a:pPr>
              <a:spcAft>
                <a:spcPts val="600"/>
              </a:spcAft>
              <a:buFont typeface="Wingdings" pitchFamily="2" charset="2"/>
              <a:buChar char="§"/>
            </a:pPr>
            <a:r>
              <a:rPr lang="en-US" dirty="0"/>
              <a:t> Has signal distortion due to loss</a:t>
            </a:r>
          </a:p>
          <a:p>
            <a:pPr>
              <a:spcAft>
                <a:spcPts val="600"/>
              </a:spcAft>
              <a:buFont typeface="Wingdings" pitchFamily="2" charset="2"/>
              <a:buChar char="§"/>
            </a:pPr>
            <a:r>
              <a:rPr lang="en-US" dirty="0"/>
              <a:t> May or may not be immune to interference</a:t>
            </a:r>
          </a:p>
          <a:p>
            <a:pPr>
              <a:spcAft>
                <a:spcPts val="600"/>
              </a:spcAft>
              <a:buFont typeface="Wingdings" pitchFamily="2" charset="2"/>
              <a:buChar char="§"/>
            </a:pPr>
            <a:r>
              <a:rPr lang="en-US" dirty="0"/>
              <a:t> Does not have </a:t>
            </a:r>
            <a:r>
              <a:rPr lang="en-US" sz="2000" i="1" dirty="0">
                <a:latin typeface="Times New Roman" pitchFamily="18" charset="0"/>
              </a:rPr>
              <a:t>E</a:t>
            </a:r>
            <a:r>
              <a:rPr lang="en-US" sz="2000" i="1" baseline="-25000" dirty="0">
                <a:latin typeface="Times New Roman" pitchFamily="18" charset="0"/>
              </a:rPr>
              <a:t>z</a:t>
            </a:r>
            <a:r>
              <a:rPr lang="en-US" dirty="0"/>
              <a:t> or </a:t>
            </a:r>
            <a:r>
              <a:rPr lang="en-US" sz="2000" i="1" dirty="0">
                <a:latin typeface="Times New Roman" pitchFamily="18" charset="0"/>
              </a:rPr>
              <a:t>H</a:t>
            </a:r>
            <a:r>
              <a:rPr lang="en-US" sz="2000" i="1" baseline="-25000" dirty="0">
                <a:latin typeface="Times New Roman" pitchFamily="18" charset="0"/>
              </a:rPr>
              <a:t>z</a:t>
            </a:r>
            <a:r>
              <a:rPr lang="en-US" dirty="0"/>
              <a:t> components of the fields (TEM</a:t>
            </a:r>
            <a:r>
              <a:rPr lang="en-US" i="1" baseline="-25000" dirty="0">
                <a:latin typeface="Times New Roman" pitchFamily="18" charset="0"/>
              </a:rPr>
              <a:t>z</a:t>
            </a:r>
            <a:r>
              <a:rPr lang="en-US" dirty="0"/>
              <a:t>) </a:t>
            </a:r>
          </a:p>
        </p:txBody>
      </p:sp>
      <p:sp>
        <p:nvSpPr>
          <p:cNvPr id="125965" name="Text Box 13"/>
          <p:cNvSpPr txBox="1">
            <a:spLocks noChangeArrowheads="1"/>
          </p:cNvSpPr>
          <p:nvPr/>
        </p:nvSpPr>
        <p:spPr bwMode="auto">
          <a:xfrm>
            <a:off x="2307772" y="854303"/>
            <a:ext cx="1574800" cy="457200"/>
          </a:xfrm>
          <a:prstGeom prst="rect">
            <a:avLst/>
          </a:prstGeom>
          <a:noFill/>
          <a:ln w="9525">
            <a:noFill/>
            <a:miter lim="800000"/>
            <a:headEnd/>
            <a:tailEnd/>
          </a:ln>
          <a:effectLst/>
        </p:spPr>
        <p:txBody>
          <a:bodyPr wrap="none">
            <a:spAutoFit/>
          </a:bodyPr>
          <a:lstStyle/>
          <a:p>
            <a:pPr algn="ctr"/>
            <a:r>
              <a:rPr lang="en-US" sz="2400" dirty="0">
                <a:solidFill>
                  <a:srgbClr val="0000FF"/>
                </a:solidFill>
              </a:rPr>
              <a:t>Properties</a:t>
            </a:r>
          </a:p>
        </p:txBody>
      </p:sp>
      <p:sp>
        <p:nvSpPr>
          <p:cNvPr id="125966" name="Text Box 14"/>
          <p:cNvSpPr txBox="1">
            <a:spLocks noChangeArrowheads="1"/>
          </p:cNvSpPr>
          <p:nvPr/>
        </p:nvSpPr>
        <p:spPr bwMode="auto">
          <a:xfrm>
            <a:off x="5152763" y="6154738"/>
            <a:ext cx="2249334" cy="369332"/>
          </a:xfrm>
          <a:prstGeom prst="rect">
            <a:avLst/>
          </a:prstGeom>
          <a:noFill/>
          <a:ln w="9525">
            <a:noFill/>
            <a:miter lim="800000"/>
            <a:headEnd/>
            <a:tailEnd/>
          </a:ln>
          <a:effectLst/>
        </p:spPr>
        <p:txBody>
          <a:bodyPr wrap="none">
            <a:spAutoFit/>
          </a:bodyPr>
          <a:lstStyle/>
          <a:p>
            <a:pPr algn="ctr"/>
            <a:r>
              <a:rPr lang="en-US" dirty="0"/>
              <a:t>(nonmagnetic filling</a:t>
            </a:r>
            <a:r>
              <a:rPr lang="en-US" dirty="0">
                <a:sym typeface="Symbol" pitchFamily="18" charset="2"/>
              </a:rPr>
              <a:t>)</a:t>
            </a:r>
          </a:p>
        </p:txBody>
      </p:sp>
      <p:sp>
        <p:nvSpPr>
          <p:cNvPr id="12" name="Slide Number Placeholder 11"/>
          <p:cNvSpPr>
            <a:spLocks noGrp="1"/>
          </p:cNvSpPr>
          <p:nvPr>
            <p:ph type="sldNum" sz="quarter" idx="4"/>
          </p:nvPr>
        </p:nvSpPr>
        <p:spPr/>
        <p:txBody>
          <a:bodyPr/>
          <a:lstStyle/>
          <a:p>
            <a:fld id="{5B13708D-4C95-4E99-9FC7-04A9CF3C695D}" type="slidenum">
              <a:rPr lang="en-US" smtClean="0"/>
              <a:pPr/>
              <a:t>4</a:t>
            </a:fld>
            <a:endParaRPr lang="en-US"/>
          </a:p>
        </p:txBody>
      </p:sp>
      <p:pic>
        <p:nvPicPr>
          <p:cNvPr id="2" name="Picture 1"/>
          <p:cNvPicPr>
            <a:picLocks noChangeAspect="1"/>
          </p:cNvPicPr>
          <p:nvPr/>
        </p:nvPicPr>
        <p:blipFill>
          <a:blip r:embed="rId11" cstate="print"/>
          <a:stretch>
            <a:fillRect/>
          </a:stretch>
        </p:blipFill>
        <p:spPr>
          <a:xfrm>
            <a:off x="6719078" y="1932551"/>
            <a:ext cx="2139696" cy="1604772"/>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2351317" y="97974"/>
            <a:ext cx="435768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Fiber-Optic Guide</a:t>
            </a:r>
          </a:p>
        </p:txBody>
      </p:sp>
      <p:sp>
        <p:nvSpPr>
          <p:cNvPr id="130052" name="Text Box 4"/>
          <p:cNvSpPr txBox="1">
            <a:spLocks noChangeArrowheads="1"/>
          </p:cNvSpPr>
          <p:nvPr/>
        </p:nvSpPr>
        <p:spPr bwMode="auto">
          <a:xfrm>
            <a:off x="3633013" y="681383"/>
            <a:ext cx="1574800" cy="457200"/>
          </a:xfrm>
          <a:prstGeom prst="rect">
            <a:avLst/>
          </a:prstGeom>
          <a:noFill/>
          <a:ln w="9525">
            <a:noFill/>
            <a:miter lim="800000"/>
            <a:headEnd/>
            <a:tailEnd/>
          </a:ln>
          <a:effectLst/>
        </p:spPr>
        <p:txBody>
          <a:bodyPr wrap="none">
            <a:spAutoFit/>
          </a:bodyPr>
          <a:lstStyle/>
          <a:p>
            <a:pPr algn="ctr"/>
            <a:r>
              <a:rPr lang="en-US" sz="2400" dirty="0">
                <a:solidFill>
                  <a:srgbClr val="0000FF"/>
                </a:solidFill>
              </a:rPr>
              <a:t>Properties</a:t>
            </a:r>
          </a:p>
        </p:txBody>
      </p:sp>
      <p:sp>
        <p:nvSpPr>
          <p:cNvPr id="130060" name="Text Box 12"/>
          <p:cNvSpPr txBox="1">
            <a:spLocks noChangeArrowheads="1"/>
          </p:cNvSpPr>
          <p:nvPr/>
        </p:nvSpPr>
        <p:spPr bwMode="auto">
          <a:xfrm>
            <a:off x="1434188" y="1261153"/>
            <a:ext cx="6538970" cy="2523768"/>
          </a:xfrm>
          <a:prstGeom prst="rect">
            <a:avLst/>
          </a:prstGeom>
          <a:noFill/>
          <a:ln w="19050">
            <a:solidFill>
              <a:schemeClr val="tx1"/>
            </a:solidFill>
            <a:miter lim="800000"/>
            <a:headEnd/>
            <a:tailEnd/>
          </a:ln>
          <a:effectLst/>
        </p:spPr>
        <p:txBody>
          <a:bodyPr wrap="none">
            <a:spAutoFit/>
          </a:bodyPr>
          <a:lstStyle/>
          <a:p>
            <a:pPr>
              <a:spcAft>
                <a:spcPts val="600"/>
              </a:spcAft>
              <a:buFont typeface="Wingdings" pitchFamily="2" charset="2"/>
              <a:buChar char="§"/>
            </a:pPr>
            <a:r>
              <a:rPr lang="en-US" dirty="0"/>
              <a:t> Has a single dielectric rod </a:t>
            </a:r>
          </a:p>
          <a:p>
            <a:pPr>
              <a:spcAft>
                <a:spcPts val="600"/>
              </a:spcAft>
              <a:buFont typeface="Wingdings" pitchFamily="2" charset="2"/>
              <a:buChar char="§"/>
            </a:pPr>
            <a:r>
              <a:rPr lang="en-US" dirty="0"/>
              <a:t> Can propagate a signal at any frequency (in theory)</a:t>
            </a:r>
          </a:p>
          <a:p>
            <a:pPr>
              <a:spcAft>
                <a:spcPts val="600"/>
              </a:spcAft>
              <a:buFont typeface="Wingdings" pitchFamily="2" charset="2"/>
              <a:buChar char="§"/>
            </a:pPr>
            <a:r>
              <a:rPr lang="en-US" dirty="0"/>
              <a:t> Can be made very low loss (no metal + low-loss glass) </a:t>
            </a:r>
          </a:p>
          <a:p>
            <a:pPr>
              <a:spcAft>
                <a:spcPts val="600"/>
              </a:spcAft>
              <a:buFont typeface="Wingdings" pitchFamily="2" charset="2"/>
              <a:buChar char="§"/>
            </a:pPr>
            <a:r>
              <a:rPr lang="en-US" dirty="0"/>
              <a:t> Has minimal signal distortion </a:t>
            </a:r>
          </a:p>
          <a:p>
            <a:pPr>
              <a:spcAft>
                <a:spcPts val="600"/>
              </a:spcAft>
              <a:buFont typeface="Wingdings" pitchFamily="2" charset="2"/>
              <a:buChar char="§"/>
            </a:pPr>
            <a:r>
              <a:rPr lang="en-US" dirty="0"/>
              <a:t> Very immune to interference </a:t>
            </a:r>
          </a:p>
          <a:p>
            <a:pPr>
              <a:spcAft>
                <a:spcPts val="600"/>
              </a:spcAft>
              <a:buFont typeface="Wingdings" pitchFamily="2" charset="2"/>
              <a:buChar char="§"/>
            </a:pPr>
            <a:r>
              <a:rPr lang="en-US" dirty="0"/>
              <a:t> Not suitable for high power</a:t>
            </a:r>
          </a:p>
          <a:p>
            <a:pPr>
              <a:spcAft>
                <a:spcPts val="600"/>
              </a:spcAft>
              <a:buFont typeface="Wingdings" pitchFamily="2" charset="2"/>
              <a:buChar char="§"/>
            </a:pPr>
            <a:r>
              <a:rPr lang="en-US" dirty="0"/>
              <a:t> Has both </a:t>
            </a:r>
            <a:r>
              <a:rPr lang="en-US" sz="2000" i="1" dirty="0" err="1">
                <a:latin typeface="Times New Roman" pitchFamily="18" charset="0"/>
              </a:rPr>
              <a:t>E</a:t>
            </a:r>
            <a:r>
              <a:rPr lang="en-US" sz="2000" i="1" baseline="-25000" dirty="0" err="1">
                <a:latin typeface="Times New Roman" pitchFamily="18" charset="0"/>
              </a:rPr>
              <a:t>z</a:t>
            </a:r>
            <a:r>
              <a:rPr lang="en-US" dirty="0"/>
              <a:t> and </a:t>
            </a:r>
            <a:r>
              <a:rPr lang="en-US" sz="2000" i="1" dirty="0">
                <a:latin typeface="Times New Roman" pitchFamily="18" charset="0"/>
              </a:rPr>
              <a:t>H</a:t>
            </a:r>
            <a:r>
              <a:rPr lang="en-US" sz="2000" i="1" baseline="-25000" dirty="0">
                <a:latin typeface="Times New Roman" pitchFamily="18" charset="0"/>
              </a:rPr>
              <a:t>z</a:t>
            </a:r>
            <a:r>
              <a:rPr lang="en-US" dirty="0"/>
              <a:t> components of the fields (“hybrid mode”)</a:t>
            </a:r>
          </a:p>
        </p:txBody>
      </p:sp>
      <p:sp>
        <p:nvSpPr>
          <p:cNvPr id="8" name="Slide Number Placeholder 7"/>
          <p:cNvSpPr>
            <a:spLocks noGrp="1"/>
          </p:cNvSpPr>
          <p:nvPr>
            <p:ph type="sldNum" sz="quarter" idx="4"/>
          </p:nvPr>
        </p:nvSpPr>
        <p:spPr/>
        <p:txBody>
          <a:bodyPr/>
          <a:lstStyle/>
          <a:p>
            <a:fld id="{5B13708D-4C95-4E99-9FC7-04A9CF3C695D}" type="slidenum">
              <a:rPr lang="en-US" smtClean="0"/>
              <a:pPr/>
              <a:t>5</a:t>
            </a:fld>
            <a:endParaRPr lang="en-US"/>
          </a:p>
        </p:txBody>
      </p:sp>
      <p:pic>
        <p:nvPicPr>
          <p:cNvPr id="2" name="Picture 1"/>
          <p:cNvPicPr>
            <a:picLocks noChangeAspect="1"/>
          </p:cNvPicPr>
          <p:nvPr/>
        </p:nvPicPr>
        <p:blipFill>
          <a:blip r:embed="rId3" cstate="print"/>
          <a:stretch>
            <a:fillRect/>
          </a:stretch>
        </p:blipFill>
        <p:spPr>
          <a:xfrm>
            <a:off x="463773" y="4313361"/>
            <a:ext cx="2663952" cy="2109216"/>
          </a:xfrm>
          <a:prstGeom prst="rect">
            <a:avLst/>
          </a:prstGeom>
        </p:spPr>
      </p:pic>
      <p:pic>
        <p:nvPicPr>
          <p:cNvPr id="3" name="Picture 2"/>
          <p:cNvPicPr>
            <a:picLocks noChangeAspect="1"/>
          </p:cNvPicPr>
          <p:nvPr/>
        </p:nvPicPr>
        <p:blipFill>
          <a:blip r:embed="rId4" cstate="print"/>
          <a:stretch>
            <a:fillRect/>
          </a:stretch>
        </p:blipFill>
        <p:spPr>
          <a:xfrm>
            <a:off x="3472783" y="3941982"/>
            <a:ext cx="2220468" cy="2785872"/>
          </a:xfrm>
          <a:prstGeom prst="rect">
            <a:avLst/>
          </a:prstGeom>
        </p:spPr>
      </p:pic>
      <p:pic>
        <p:nvPicPr>
          <p:cNvPr id="4" name="Picture 3"/>
          <p:cNvPicPr>
            <a:picLocks noChangeAspect="1"/>
          </p:cNvPicPr>
          <p:nvPr/>
        </p:nvPicPr>
        <p:blipFill>
          <a:blip r:embed="rId5" cstate="print"/>
          <a:stretch>
            <a:fillRect/>
          </a:stretch>
        </p:blipFill>
        <p:spPr>
          <a:xfrm>
            <a:off x="6055008" y="4279833"/>
            <a:ext cx="2674620" cy="2176272"/>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9" name="Rectangle 13"/>
          <p:cNvSpPr>
            <a:spLocks noChangeArrowheads="1"/>
          </p:cNvSpPr>
          <p:nvPr/>
        </p:nvSpPr>
        <p:spPr bwMode="auto">
          <a:xfrm>
            <a:off x="1081088" y="1876425"/>
            <a:ext cx="7053262" cy="4132263"/>
          </a:xfrm>
          <a:prstGeom prst="rect">
            <a:avLst/>
          </a:prstGeom>
          <a:solidFill>
            <a:srgbClr val="D9EDEF"/>
          </a:solidFill>
          <a:ln w="9525">
            <a:noFill/>
            <a:miter lim="800000"/>
            <a:headEnd/>
            <a:tailEnd/>
          </a:ln>
          <a:effectLst/>
        </p:spPr>
        <p:txBody>
          <a:bodyPr wrap="none" anchor="ctr"/>
          <a:lstStyle/>
          <a:p>
            <a:endParaRPr lang="en-US"/>
          </a:p>
        </p:txBody>
      </p:sp>
      <p:sp>
        <p:nvSpPr>
          <p:cNvPr id="132098" name="Text Box 2"/>
          <p:cNvSpPr txBox="1">
            <a:spLocks noChangeArrowheads="1"/>
          </p:cNvSpPr>
          <p:nvPr/>
        </p:nvSpPr>
        <p:spPr bwMode="auto">
          <a:xfrm>
            <a:off x="1371600" y="119746"/>
            <a:ext cx="5961063"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Fiber-Optic Guide (cont.)</a:t>
            </a:r>
          </a:p>
        </p:txBody>
      </p:sp>
      <p:sp>
        <p:nvSpPr>
          <p:cNvPr id="132099" name="Text Box 3"/>
          <p:cNvSpPr txBox="1">
            <a:spLocks noChangeArrowheads="1"/>
          </p:cNvSpPr>
          <p:nvPr/>
        </p:nvSpPr>
        <p:spPr bwMode="auto">
          <a:xfrm>
            <a:off x="988332" y="1128713"/>
            <a:ext cx="3716338" cy="400110"/>
          </a:xfrm>
          <a:prstGeom prst="rect">
            <a:avLst/>
          </a:prstGeom>
          <a:noFill/>
          <a:ln w="9525">
            <a:noFill/>
            <a:miter lim="800000"/>
            <a:headEnd/>
            <a:tailEnd/>
          </a:ln>
          <a:effectLst/>
        </p:spPr>
        <p:txBody>
          <a:bodyPr wrap="none">
            <a:spAutoFit/>
          </a:bodyPr>
          <a:lstStyle/>
          <a:p>
            <a:r>
              <a:rPr lang="en-US" sz="2000" dirty="0">
                <a:solidFill>
                  <a:srgbClr val="FF0000"/>
                </a:solidFill>
              </a:rPr>
              <a:t>Two types of fiber-optic guides:</a:t>
            </a:r>
          </a:p>
        </p:txBody>
      </p:sp>
      <p:sp>
        <p:nvSpPr>
          <p:cNvPr id="132105" name="Text Box 9"/>
          <p:cNvSpPr txBox="1">
            <a:spLocks noChangeArrowheads="1"/>
          </p:cNvSpPr>
          <p:nvPr/>
        </p:nvSpPr>
        <p:spPr bwMode="auto">
          <a:xfrm>
            <a:off x="1677988" y="2284413"/>
            <a:ext cx="2241550" cy="366712"/>
          </a:xfrm>
          <a:prstGeom prst="rect">
            <a:avLst/>
          </a:prstGeom>
          <a:noFill/>
          <a:ln w="9525">
            <a:noFill/>
            <a:miter lim="800000"/>
            <a:headEnd/>
            <a:tailEnd/>
          </a:ln>
          <a:effectLst/>
        </p:spPr>
        <p:txBody>
          <a:bodyPr wrap="none">
            <a:spAutoFit/>
          </a:bodyPr>
          <a:lstStyle/>
          <a:p>
            <a:r>
              <a:rPr lang="en-US">
                <a:solidFill>
                  <a:srgbClr val="0000FF"/>
                </a:solidFill>
              </a:rPr>
              <a:t>1) Single-mode fiber</a:t>
            </a:r>
          </a:p>
        </p:txBody>
      </p:sp>
      <p:sp>
        <p:nvSpPr>
          <p:cNvPr id="132106" name="Text Box 10"/>
          <p:cNvSpPr txBox="1">
            <a:spLocks noChangeArrowheads="1"/>
          </p:cNvSpPr>
          <p:nvPr/>
        </p:nvSpPr>
        <p:spPr bwMode="auto">
          <a:xfrm>
            <a:off x="1663700" y="4183063"/>
            <a:ext cx="2089150" cy="366712"/>
          </a:xfrm>
          <a:prstGeom prst="rect">
            <a:avLst/>
          </a:prstGeom>
          <a:noFill/>
          <a:ln w="9525">
            <a:noFill/>
            <a:miter lim="800000"/>
            <a:headEnd/>
            <a:tailEnd/>
          </a:ln>
          <a:effectLst/>
        </p:spPr>
        <p:txBody>
          <a:bodyPr wrap="none">
            <a:spAutoFit/>
          </a:bodyPr>
          <a:lstStyle/>
          <a:p>
            <a:r>
              <a:rPr lang="en-US">
                <a:solidFill>
                  <a:srgbClr val="0000FF"/>
                </a:solidFill>
              </a:rPr>
              <a:t>2) Multi-mode fiber</a:t>
            </a:r>
          </a:p>
        </p:txBody>
      </p:sp>
      <p:sp>
        <p:nvSpPr>
          <p:cNvPr id="132107" name="Text Box 11"/>
          <p:cNvSpPr txBox="1">
            <a:spLocks noChangeArrowheads="1"/>
          </p:cNvSpPr>
          <p:nvPr/>
        </p:nvSpPr>
        <p:spPr bwMode="auto">
          <a:xfrm>
            <a:off x="2176463" y="2692400"/>
            <a:ext cx="5424487" cy="923330"/>
          </a:xfrm>
          <a:prstGeom prst="rect">
            <a:avLst/>
          </a:prstGeom>
          <a:noFill/>
          <a:ln w="9525">
            <a:noFill/>
            <a:miter lim="800000"/>
            <a:headEnd/>
            <a:tailEnd/>
          </a:ln>
          <a:effectLst/>
        </p:spPr>
        <p:txBody>
          <a:bodyPr>
            <a:spAutoFit/>
          </a:bodyPr>
          <a:lstStyle/>
          <a:p>
            <a:r>
              <a:rPr lang="en-US" dirty="0"/>
              <a:t>Carries a single mode. Requires the fiber diameter to be small relative to a wavelength. This is the lowest loss type of fiber.</a:t>
            </a:r>
          </a:p>
        </p:txBody>
      </p:sp>
      <p:sp>
        <p:nvSpPr>
          <p:cNvPr id="132108" name="Text Box 12"/>
          <p:cNvSpPr txBox="1">
            <a:spLocks noChangeArrowheads="1"/>
          </p:cNvSpPr>
          <p:nvPr/>
        </p:nvSpPr>
        <p:spPr bwMode="auto">
          <a:xfrm>
            <a:off x="2232025" y="4557713"/>
            <a:ext cx="5424488" cy="915987"/>
          </a:xfrm>
          <a:prstGeom prst="rect">
            <a:avLst/>
          </a:prstGeom>
          <a:noFill/>
          <a:ln w="9525">
            <a:noFill/>
            <a:miter lim="800000"/>
            <a:headEnd/>
            <a:tailEnd/>
          </a:ln>
          <a:effectLst/>
        </p:spPr>
        <p:txBody>
          <a:bodyPr>
            <a:spAutoFit/>
          </a:bodyPr>
          <a:lstStyle/>
          <a:p>
            <a:r>
              <a:rPr lang="en-US"/>
              <a:t>Has a fiber diameter that is large relative to a wavelength. It operates on the principle of total internal reflection (critical angle effect).</a:t>
            </a:r>
          </a:p>
        </p:txBody>
      </p:sp>
      <p:sp>
        <p:nvSpPr>
          <p:cNvPr id="9" name="Slide Number Placeholder 8"/>
          <p:cNvSpPr>
            <a:spLocks noGrp="1"/>
          </p:cNvSpPr>
          <p:nvPr>
            <p:ph type="sldNum" sz="quarter" idx="4"/>
          </p:nvPr>
        </p:nvSpPr>
        <p:spPr/>
        <p:txBody>
          <a:bodyPr/>
          <a:lstStyle/>
          <a:p>
            <a:fld id="{5B13708D-4C95-4E99-9FC7-04A9CF3C695D}" type="slidenum">
              <a:rPr lang="en-US" smtClean="0"/>
              <a:pPr/>
              <a:t>6</a:t>
            </a:fld>
            <a:endParaRPr lang="en-US"/>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2438401" y="108860"/>
            <a:ext cx="3941763"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Multi-Mode Fiber</a:t>
            </a:r>
          </a:p>
        </p:txBody>
      </p:sp>
      <p:sp>
        <p:nvSpPr>
          <p:cNvPr id="134159" name="Text Box 15"/>
          <p:cNvSpPr txBox="1">
            <a:spLocks noChangeArrowheads="1"/>
          </p:cNvSpPr>
          <p:nvPr/>
        </p:nvSpPr>
        <p:spPr bwMode="auto">
          <a:xfrm>
            <a:off x="2640013" y="6110288"/>
            <a:ext cx="3751262" cy="336550"/>
          </a:xfrm>
          <a:prstGeom prst="rect">
            <a:avLst/>
          </a:prstGeom>
          <a:noFill/>
          <a:ln w="9525">
            <a:noFill/>
            <a:miter lim="800000"/>
            <a:headEnd/>
            <a:tailEnd/>
          </a:ln>
          <a:effectLst/>
        </p:spPr>
        <p:txBody>
          <a:bodyPr wrap="none">
            <a:spAutoFit/>
          </a:bodyPr>
          <a:lstStyle/>
          <a:p>
            <a:r>
              <a:rPr lang="en-US" sz="1600"/>
              <a:t>http://en.wikipedia.org/wiki/Optical_fiber</a:t>
            </a:r>
          </a:p>
        </p:txBody>
      </p:sp>
      <p:sp>
        <p:nvSpPr>
          <p:cNvPr id="10" name="Slide Number Placeholder 9"/>
          <p:cNvSpPr>
            <a:spLocks noGrp="1"/>
          </p:cNvSpPr>
          <p:nvPr>
            <p:ph type="sldNum" sz="quarter" idx="4"/>
          </p:nvPr>
        </p:nvSpPr>
        <p:spPr/>
        <p:txBody>
          <a:bodyPr/>
          <a:lstStyle/>
          <a:p>
            <a:fld id="{5B13708D-4C95-4E99-9FC7-04A9CF3C695D}" type="slidenum">
              <a:rPr lang="en-US" smtClean="0"/>
              <a:pPr/>
              <a:t>7</a:t>
            </a:fld>
            <a:endParaRPr lang="en-US"/>
          </a:p>
        </p:txBody>
      </p:sp>
      <p:grpSp>
        <p:nvGrpSpPr>
          <p:cNvPr id="31" name="Group 30"/>
          <p:cNvGrpSpPr/>
          <p:nvPr/>
        </p:nvGrpSpPr>
        <p:grpSpPr>
          <a:xfrm>
            <a:off x="2792185" y="1343025"/>
            <a:ext cx="3222172" cy="867911"/>
            <a:chOff x="2694214" y="1190625"/>
            <a:chExt cx="3222172" cy="867911"/>
          </a:xfrm>
        </p:grpSpPr>
        <p:graphicFrame>
          <p:nvGraphicFramePr>
            <p:cNvPr id="183298" name="Object 2"/>
            <p:cNvGraphicFramePr>
              <a:graphicFrameLocks noChangeAspect="1"/>
            </p:cNvGraphicFramePr>
            <p:nvPr/>
          </p:nvGraphicFramePr>
          <p:xfrm>
            <a:off x="5153025" y="1190625"/>
            <a:ext cx="654050" cy="368300"/>
          </p:xfrm>
          <a:graphic>
            <a:graphicData uri="http://schemas.openxmlformats.org/presentationml/2006/ole">
              <mc:AlternateContent xmlns:mc="http://schemas.openxmlformats.org/markup-compatibility/2006">
                <mc:Choice xmlns:v="urn:schemas-microsoft-com:vml" Requires="v">
                  <p:oleObj spid="_x0000_s2054" name="Equation" r:id="rId4" imgW="406224" imgH="228501" progId="Equation.DSMT4">
                    <p:embed/>
                  </p:oleObj>
                </mc:Choice>
                <mc:Fallback>
                  <p:oleObj name="Equation" r:id="rId4" imgW="406224" imgH="228501" progId="Equation.DSMT4">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3025" y="1190625"/>
                          <a:ext cx="654050" cy="3683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Can 20"/>
            <p:cNvSpPr/>
            <p:nvPr/>
          </p:nvSpPr>
          <p:spPr>
            <a:xfrm rot="16200000">
              <a:off x="4103345" y="245496"/>
              <a:ext cx="403909" cy="3222172"/>
            </a:xfrm>
            <a:prstGeom prst="ca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4887686" y="1284514"/>
              <a:ext cx="0" cy="7511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790825" y="1661652"/>
              <a:ext cx="739307" cy="199848"/>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3515384" y="1654277"/>
              <a:ext cx="1394074" cy="404073"/>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894358" y="1811565"/>
              <a:ext cx="808890" cy="240919"/>
            </a:xfrm>
            <a:prstGeom prst="line">
              <a:avLst/>
            </a:prstGeom>
            <a:ln w="28575">
              <a:solidFill>
                <a:srgbClr val="008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4625521" y="1801586"/>
              <a:ext cx="263979" cy="171450"/>
            </a:xfrm>
            <a:custGeom>
              <a:avLst/>
              <a:gdLst>
                <a:gd name="connsiteX0" fmla="*/ 283029 w 283029"/>
                <a:gd name="connsiteY0" fmla="*/ 0 h 174172"/>
                <a:gd name="connsiteX1" fmla="*/ 206829 w 283029"/>
                <a:gd name="connsiteY1" fmla="*/ 21772 h 174172"/>
                <a:gd name="connsiteX2" fmla="*/ 87086 w 283029"/>
                <a:gd name="connsiteY2" fmla="*/ 54429 h 174172"/>
                <a:gd name="connsiteX3" fmla="*/ 0 w 283029"/>
                <a:gd name="connsiteY3" fmla="*/ 174172 h 174172"/>
                <a:gd name="connsiteX0" fmla="*/ 283029 w 283029"/>
                <a:gd name="connsiteY0" fmla="*/ 3628 h 177800"/>
                <a:gd name="connsiteX1" fmla="*/ 225879 w 283029"/>
                <a:gd name="connsiteY1" fmla="*/ 0 h 177800"/>
                <a:gd name="connsiteX2" fmla="*/ 87086 w 283029"/>
                <a:gd name="connsiteY2" fmla="*/ 58057 h 177800"/>
                <a:gd name="connsiteX3" fmla="*/ 0 w 283029"/>
                <a:gd name="connsiteY3" fmla="*/ 177800 h 177800"/>
                <a:gd name="connsiteX0" fmla="*/ 283029 w 283029"/>
                <a:gd name="connsiteY0" fmla="*/ 3628 h 177800"/>
                <a:gd name="connsiteX1" fmla="*/ 225879 w 283029"/>
                <a:gd name="connsiteY1" fmla="*/ 0 h 177800"/>
                <a:gd name="connsiteX2" fmla="*/ 61686 w 283029"/>
                <a:gd name="connsiteY2" fmla="*/ 77107 h 177800"/>
                <a:gd name="connsiteX3" fmla="*/ 0 w 283029"/>
                <a:gd name="connsiteY3" fmla="*/ 177800 h 177800"/>
                <a:gd name="connsiteX0" fmla="*/ 283029 w 283029"/>
                <a:gd name="connsiteY0" fmla="*/ 0 h 174172"/>
                <a:gd name="connsiteX1" fmla="*/ 168729 w 283029"/>
                <a:gd name="connsiteY1" fmla="*/ 21772 h 174172"/>
                <a:gd name="connsiteX2" fmla="*/ 61686 w 283029"/>
                <a:gd name="connsiteY2" fmla="*/ 73479 h 174172"/>
                <a:gd name="connsiteX3" fmla="*/ 0 w 283029"/>
                <a:gd name="connsiteY3" fmla="*/ 174172 h 174172"/>
                <a:gd name="connsiteX0" fmla="*/ 283029 w 283029"/>
                <a:gd name="connsiteY0" fmla="*/ 0 h 174172"/>
                <a:gd name="connsiteX1" fmla="*/ 168729 w 283029"/>
                <a:gd name="connsiteY1" fmla="*/ 21772 h 174172"/>
                <a:gd name="connsiteX2" fmla="*/ 74386 w 283029"/>
                <a:gd name="connsiteY2" fmla="*/ 79829 h 174172"/>
                <a:gd name="connsiteX3" fmla="*/ 0 w 283029"/>
                <a:gd name="connsiteY3" fmla="*/ 174172 h 174172"/>
                <a:gd name="connsiteX0" fmla="*/ 283029 w 283029"/>
                <a:gd name="connsiteY0" fmla="*/ 0 h 174172"/>
                <a:gd name="connsiteX1" fmla="*/ 181429 w 283029"/>
                <a:gd name="connsiteY1" fmla="*/ 2722 h 174172"/>
                <a:gd name="connsiteX2" fmla="*/ 74386 w 283029"/>
                <a:gd name="connsiteY2" fmla="*/ 79829 h 174172"/>
                <a:gd name="connsiteX3" fmla="*/ 0 w 283029"/>
                <a:gd name="connsiteY3" fmla="*/ 174172 h 174172"/>
                <a:gd name="connsiteX0" fmla="*/ 283029 w 283029"/>
                <a:gd name="connsiteY0" fmla="*/ 0 h 174172"/>
                <a:gd name="connsiteX1" fmla="*/ 181429 w 283029"/>
                <a:gd name="connsiteY1" fmla="*/ 2722 h 174172"/>
                <a:gd name="connsiteX2" fmla="*/ 74386 w 283029"/>
                <a:gd name="connsiteY2" fmla="*/ 67129 h 174172"/>
                <a:gd name="connsiteX3" fmla="*/ 0 w 283029"/>
                <a:gd name="connsiteY3" fmla="*/ 174172 h 174172"/>
                <a:gd name="connsiteX0" fmla="*/ 263979 w 263979"/>
                <a:gd name="connsiteY0" fmla="*/ 3628 h 171450"/>
                <a:gd name="connsiteX1" fmla="*/ 181429 w 263979"/>
                <a:gd name="connsiteY1" fmla="*/ 0 h 171450"/>
                <a:gd name="connsiteX2" fmla="*/ 74386 w 263979"/>
                <a:gd name="connsiteY2" fmla="*/ 64407 h 171450"/>
                <a:gd name="connsiteX3" fmla="*/ 0 w 263979"/>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263979" h="171450">
                  <a:moveTo>
                    <a:pt x="263979" y="3628"/>
                  </a:moveTo>
                  <a:lnTo>
                    <a:pt x="181429" y="0"/>
                  </a:lnTo>
                  <a:cubicBezTo>
                    <a:pt x="148772" y="9072"/>
                    <a:pt x="104624" y="35832"/>
                    <a:pt x="74386" y="64407"/>
                  </a:cubicBezTo>
                  <a:cubicBezTo>
                    <a:pt x="44148" y="92982"/>
                    <a:pt x="26307" y="124278"/>
                    <a:pt x="0" y="17145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Arrow Connector 29"/>
            <p:cNvCxnSpPr/>
            <p:nvPr/>
          </p:nvCxnSpPr>
          <p:spPr>
            <a:xfrm>
              <a:off x="4171950" y="1845219"/>
              <a:ext cx="317500" cy="82550"/>
            </a:xfrm>
            <a:prstGeom prst="straightConnector1">
              <a:avLst/>
            </a:prstGeom>
            <a:ln w="12700">
              <a:solidFill>
                <a:srgbClr val="008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aphicFrame>
          <p:nvGraphicFramePr>
            <p:cNvPr id="183299" name="Object 3"/>
            <p:cNvGraphicFramePr>
              <a:graphicFrameLocks noChangeAspect="1"/>
            </p:cNvGraphicFramePr>
            <p:nvPr/>
          </p:nvGraphicFramePr>
          <p:xfrm>
            <a:off x="4478793" y="1636033"/>
            <a:ext cx="223837" cy="285750"/>
          </p:xfrm>
          <a:graphic>
            <a:graphicData uri="http://schemas.openxmlformats.org/presentationml/2006/ole">
              <mc:AlternateContent xmlns:mc="http://schemas.openxmlformats.org/markup-compatibility/2006">
                <mc:Choice xmlns:v="urn:schemas-microsoft-com:vml" Requires="v">
                  <p:oleObj spid="_x0000_s2055" name="Equation" r:id="rId6" imgW="139579" imgH="177646" progId="Equation.DSMT4">
                    <p:embed/>
                  </p:oleObj>
                </mc:Choice>
                <mc:Fallback>
                  <p:oleObj name="Equation" r:id="rId6" imgW="139579" imgH="177646" progId="Equation.DSMT4">
                    <p:embed/>
                    <p:pic>
                      <p:nvPicPr>
                        <p:cNvPr id="0"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8793" y="1636033"/>
                          <a:ext cx="223837" cy="2857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2" name="Picture 1"/>
          <p:cNvPicPr>
            <a:picLocks noChangeAspect="1"/>
          </p:cNvPicPr>
          <p:nvPr/>
        </p:nvPicPr>
        <p:blipFill>
          <a:blip r:embed="rId8" cstate="print"/>
          <a:stretch>
            <a:fillRect/>
          </a:stretch>
        </p:blipFill>
        <p:spPr>
          <a:xfrm>
            <a:off x="2499140" y="2609731"/>
            <a:ext cx="4035552" cy="3026664"/>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p:txBody>
          <a:bodyPr/>
          <a:lstStyle/>
          <a:p>
            <a:fld id="{5B13708D-4C95-4E99-9FC7-04A9CF3C695D}" type="slidenum">
              <a:rPr lang="en-US" smtClean="0"/>
              <a:pPr/>
              <a:t>8</a:t>
            </a:fld>
            <a:endParaRPr lang="en-US"/>
          </a:p>
        </p:txBody>
      </p:sp>
      <p:sp>
        <p:nvSpPr>
          <p:cNvPr id="11" name="Text Box 2"/>
          <p:cNvSpPr txBox="1">
            <a:spLocks noChangeArrowheads="1"/>
          </p:cNvSpPr>
          <p:nvPr/>
        </p:nvSpPr>
        <p:spPr bwMode="auto">
          <a:xfrm>
            <a:off x="2024748" y="54430"/>
            <a:ext cx="517144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Multi-Mode Fiber (cont.)</a:t>
            </a:r>
          </a:p>
        </p:txBody>
      </p:sp>
      <p:graphicFrame>
        <p:nvGraphicFramePr>
          <p:cNvPr id="181252" name="Object 4"/>
          <p:cNvGraphicFramePr>
            <a:graphicFrameLocks noChangeAspect="1"/>
          </p:cNvGraphicFramePr>
          <p:nvPr>
            <p:extLst>
              <p:ext uri="{D42A27DB-BD31-4B8C-83A1-F6EECF244321}">
                <p14:modId xmlns:p14="http://schemas.microsoft.com/office/powerpoint/2010/main" val="3715563195"/>
              </p:ext>
            </p:extLst>
          </p:nvPr>
        </p:nvGraphicFramePr>
        <p:xfrm>
          <a:off x="1209676" y="5013388"/>
          <a:ext cx="3105150" cy="742887"/>
        </p:xfrm>
        <a:graphic>
          <a:graphicData uri="http://schemas.openxmlformats.org/presentationml/2006/ole">
            <mc:AlternateContent xmlns:mc="http://schemas.openxmlformats.org/markup-compatibility/2006">
              <mc:Choice xmlns:v="urn:schemas-microsoft-com:vml" Requires="v">
                <p:oleObj spid="_x0000_s3096" name="Equation" r:id="rId4" imgW="1803240" imgH="431640" progId="Equation.DSMT4">
                  <p:embed/>
                </p:oleObj>
              </mc:Choice>
              <mc:Fallback>
                <p:oleObj name="Equation" r:id="rId4" imgW="1803240" imgH="431640" progId="Equation.DSMT4">
                  <p:embed/>
                  <p:pic>
                    <p:nvPicPr>
                      <p:cNvPr id="0" name="Picture 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9676" y="5013388"/>
                        <a:ext cx="3105150" cy="742887"/>
                      </a:xfrm>
                      <a:prstGeom prst="rect">
                        <a:avLst/>
                      </a:prstGeom>
                      <a:noFill/>
                      <a:ln>
                        <a:noFill/>
                      </a:ln>
                      <a:effectLst/>
                      <a:extLst/>
                    </p:spPr>
                  </p:pic>
                </p:oleObj>
              </mc:Fallback>
            </mc:AlternateContent>
          </a:graphicData>
        </a:graphic>
      </p:graphicFrame>
      <p:graphicFrame>
        <p:nvGraphicFramePr>
          <p:cNvPr id="181254" name="Object 6"/>
          <p:cNvGraphicFramePr>
            <a:graphicFrameLocks noChangeAspect="1"/>
          </p:cNvGraphicFramePr>
          <p:nvPr>
            <p:extLst>
              <p:ext uri="{D42A27DB-BD31-4B8C-83A1-F6EECF244321}">
                <p14:modId xmlns:p14="http://schemas.microsoft.com/office/powerpoint/2010/main" val="708508405"/>
              </p:ext>
            </p:extLst>
          </p:nvPr>
        </p:nvGraphicFramePr>
        <p:xfrm>
          <a:off x="5524309" y="5191979"/>
          <a:ext cx="2114741" cy="399387"/>
        </p:xfrm>
        <a:graphic>
          <a:graphicData uri="http://schemas.openxmlformats.org/presentationml/2006/ole">
            <mc:AlternateContent xmlns:mc="http://schemas.openxmlformats.org/markup-compatibility/2006">
              <mc:Choice xmlns:v="urn:schemas-microsoft-com:vml" Requires="v">
                <p:oleObj spid="_x0000_s3097" name="Equation" r:id="rId6" imgW="1206360" imgH="228600" progId="Equation.DSMT4">
                  <p:embed/>
                </p:oleObj>
              </mc:Choice>
              <mc:Fallback>
                <p:oleObj name="Equation" r:id="rId6" imgW="1206360" imgH="228600" progId="Equation.DSMT4">
                  <p:embed/>
                  <p:pic>
                    <p:nvPicPr>
                      <p:cNvPr id="0" name="Picture 1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309" y="5191979"/>
                        <a:ext cx="2114741" cy="399387"/>
                      </a:xfrm>
                      <a:prstGeom prst="rect">
                        <a:avLst/>
                      </a:prstGeom>
                      <a:noFill/>
                      <a:ln>
                        <a:noFill/>
                      </a:ln>
                      <a:effectLst/>
                    </p:spPr>
                  </p:pic>
                </p:oleObj>
              </mc:Fallback>
            </mc:AlternateContent>
          </a:graphicData>
        </a:graphic>
      </p:graphicFrame>
      <p:sp>
        <p:nvSpPr>
          <p:cNvPr id="39" name="Right Arrow 38"/>
          <p:cNvSpPr/>
          <p:nvPr/>
        </p:nvSpPr>
        <p:spPr>
          <a:xfrm>
            <a:off x="4719320" y="5256868"/>
            <a:ext cx="436880" cy="264160"/>
          </a:xfrm>
          <a:prstGeom prst="rightArrow">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55600" y="4492625"/>
            <a:ext cx="5292026" cy="400110"/>
          </a:xfrm>
          <a:prstGeom prst="rect">
            <a:avLst/>
          </a:prstGeom>
          <a:noFill/>
        </p:spPr>
        <p:txBody>
          <a:bodyPr wrap="none" rtlCol="0">
            <a:spAutoFit/>
          </a:bodyPr>
          <a:lstStyle/>
          <a:p>
            <a:r>
              <a:rPr lang="en-US" sz="2000" dirty="0">
                <a:solidFill>
                  <a:srgbClr val="0000FF"/>
                </a:solidFill>
              </a:rPr>
              <a:t>At left end of rod (input), Snell’s law gives us:</a:t>
            </a:r>
          </a:p>
        </p:txBody>
      </p:sp>
      <p:sp>
        <p:nvSpPr>
          <p:cNvPr id="33" name="TextBox 32"/>
          <p:cNvSpPr txBox="1"/>
          <p:nvPr/>
        </p:nvSpPr>
        <p:spPr>
          <a:xfrm>
            <a:off x="877660" y="938893"/>
            <a:ext cx="3592286" cy="923330"/>
          </a:xfrm>
          <a:prstGeom prst="rect">
            <a:avLst/>
          </a:prstGeom>
          <a:noFill/>
          <a:ln w="28575">
            <a:solidFill>
              <a:srgbClr val="0000FF"/>
            </a:solidFill>
          </a:ln>
        </p:spPr>
        <p:txBody>
          <a:bodyPr wrap="square" rtlCol="0">
            <a:spAutoFit/>
          </a:bodyPr>
          <a:lstStyle/>
          <a:p>
            <a:pPr algn="ctr"/>
            <a:r>
              <a:rPr lang="en-US" dirty="0"/>
              <a:t>There is a maximum angle </a:t>
            </a:r>
            <a:r>
              <a:rPr lang="en-US" i="1" dirty="0">
                <a:sym typeface="Symbol"/>
              </a:rPr>
              <a:t></a:t>
            </a:r>
            <a:r>
              <a:rPr lang="en-US" baseline="-25000" dirty="0">
                <a:latin typeface="Times New Roman" pitchFamily="18" charset="0"/>
                <a:cs typeface="Times New Roman" pitchFamily="18" charset="0"/>
                <a:sym typeface="Symbol"/>
              </a:rPr>
              <a:t>max</a:t>
            </a:r>
            <a:r>
              <a:rPr lang="en-US" dirty="0">
                <a:sym typeface="Symbol"/>
              </a:rPr>
              <a:t> </a:t>
            </a:r>
            <a:r>
              <a:rPr lang="en-US" dirty="0"/>
              <a:t>at which the beam can be incident from outside the rod.</a:t>
            </a:r>
          </a:p>
        </p:txBody>
      </p:sp>
      <p:grpSp>
        <p:nvGrpSpPr>
          <p:cNvPr id="9" name="Group 8"/>
          <p:cNvGrpSpPr/>
          <p:nvPr/>
        </p:nvGrpSpPr>
        <p:grpSpPr>
          <a:xfrm>
            <a:off x="82596" y="2261363"/>
            <a:ext cx="5361259" cy="1998835"/>
            <a:chOff x="892221" y="3013838"/>
            <a:chExt cx="5361259" cy="1998835"/>
          </a:xfrm>
        </p:grpSpPr>
        <p:sp>
          <p:nvSpPr>
            <p:cNvPr id="12" name="Rectangle 11"/>
            <p:cNvSpPr/>
            <p:nvPr/>
          </p:nvSpPr>
          <p:spPr>
            <a:xfrm>
              <a:off x="2829560" y="3568700"/>
              <a:ext cx="3423920" cy="65024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3632200" y="3507740"/>
              <a:ext cx="1158240" cy="0"/>
            </a:xfrm>
            <a:prstGeom prst="straightConnector1">
              <a:avLst/>
            </a:prstGeom>
            <a:ln w="28575">
              <a:solidFill>
                <a:srgbClr val="00C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219960" y="4097020"/>
              <a:ext cx="558800" cy="670560"/>
            </a:xfrm>
            <a:prstGeom prst="straightConnector1">
              <a:avLst/>
            </a:prstGeom>
            <a:ln w="28575">
              <a:solidFill>
                <a:srgbClr val="00C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29560" y="4093532"/>
              <a:ext cx="508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1250" name="Object 2"/>
            <p:cNvGraphicFramePr>
              <a:graphicFrameLocks noChangeAspect="1"/>
            </p:cNvGraphicFramePr>
            <p:nvPr>
              <p:extLst>
                <p:ext uri="{D42A27DB-BD31-4B8C-83A1-F6EECF244321}">
                  <p14:modId xmlns:p14="http://schemas.microsoft.com/office/powerpoint/2010/main" val="3511229759"/>
                </p:ext>
              </p:extLst>
            </p:nvPr>
          </p:nvGraphicFramePr>
          <p:xfrm>
            <a:off x="3654426" y="3628098"/>
            <a:ext cx="181218" cy="250334"/>
          </p:xfrm>
          <a:graphic>
            <a:graphicData uri="http://schemas.openxmlformats.org/presentationml/2006/ole">
              <mc:AlternateContent xmlns:mc="http://schemas.openxmlformats.org/markup-compatibility/2006">
                <mc:Choice xmlns:v="urn:schemas-microsoft-com:vml" Requires="v">
                  <p:oleObj spid="_x0000_s3098" name="Equation" r:id="rId8" imgW="165028" imgH="228501" progId="Equation.DSMT4">
                    <p:embed/>
                  </p:oleObj>
                </mc:Choice>
                <mc:Fallback>
                  <p:oleObj name="Equation" r:id="rId8" imgW="165028" imgH="228501" progId="Equation.DSMT4">
                    <p:embed/>
                    <p:pic>
                      <p:nvPicPr>
                        <p:cNvPr id="0" name="Picture 1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4426" y="3628098"/>
                          <a:ext cx="181218" cy="250334"/>
                        </a:xfrm>
                        <a:prstGeom prst="rect">
                          <a:avLst/>
                        </a:prstGeom>
                        <a:noFill/>
                        <a:ln>
                          <a:noFill/>
                        </a:ln>
                        <a:effectLst/>
                      </p:spPr>
                    </p:pic>
                  </p:oleObj>
                </mc:Fallback>
              </mc:AlternateContent>
            </a:graphicData>
          </a:graphic>
        </p:graphicFrame>
        <p:cxnSp>
          <p:nvCxnSpPr>
            <p:cNvPr id="28" name="Straight Connector 27"/>
            <p:cNvCxnSpPr/>
            <p:nvPr/>
          </p:nvCxnSpPr>
          <p:spPr>
            <a:xfrm>
              <a:off x="3611880" y="3690620"/>
              <a:ext cx="0" cy="701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1251" name="Object 3"/>
            <p:cNvGraphicFramePr>
              <a:graphicFrameLocks noChangeAspect="1"/>
            </p:cNvGraphicFramePr>
            <p:nvPr>
              <p:extLst>
                <p:ext uri="{D42A27DB-BD31-4B8C-83A1-F6EECF244321}">
                  <p14:modId xmlns:p14="http://schemas.microsoft.com/office/powerpoint/2010/main" val="162377311"/>
                </p:ext>
              </p:extLst>
            </p:nvPr>
          </p:nvGraphicFramePr>
          <p:xfrm>
            <a:off x="3197519" y="3892240"/>
            <a:ext cx="573321" cy="222729"/>
          </p:xfrm>
          <a:graphic>
            <a:graphicData uri="http://schemas.openxmlformats.org/presentationml/2006/ole">
              <mc:AlternateContent xmlns:mc="http://schemas.openxmlformats.org/markup-compatibility/2006">
                <mc:Choice xmlns:v="urn:schemas-microsoft-com:vml" Requires="v">
                  <p:oleObj spid="_x0000_s3099" name="Equation" r:id="rId10" imgW="583947" imgH="228501" progId="Equation.DSMT4">
                    <p:embed/>
                  </p:oleObj>
                </mc:Choice>
                <mc:Fallback>
                  <p:oleObj name="Equation" r:id="rId10" imgW="583947" imgH="228501" progId="Equation.DSMT4">
                    <p:embed/>
                    <p:pic>
                      <p:nvPicPr>
                        <p:cNvPr id="0" name="Picture 10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97519" y="3892240"/>
                          <a:ext cx="573321" cy="222729"/>
                        </a:xfrm>
                        <a:prstGeom prst="rect">
                          <a:avLst/>
                        </a:prstGeom>
                        <a:noFill/>
                      </p:spPr>
                    </p:pic>
                  </p:oleObj>
                </mc:Fallback>
              </mc:AlternateContent>
            </a:graphicData>
          </a:graphic>
        </p:graphicFrame>
        <p:cxnSp>
          <p:nvCxnSpPr>
            <p:cNvPr id="31" name="Straight Connector 30"/>
            <p:cNvCxnSpPr/>
            <p:nvPr/>
          </p:nvCxnSpPr>
          <p:spPr>
            <a:xfrm>
              <a:off x="2098040" y="4097020"/>
              <a:ext cx="508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1253" name="Object 5"/>
            <p:cNvGraphicFramePr>
              <a:graphicFrameLocks noChangeAspect="1"/>
            </p:cNvGraphicFramePr>
            <p:nvPr>
              <p:extLst>
                <p:ext uri="{D42A27DB-BD31-4B8C-83A1-F6EECF244321}">
                  <p14:modId xmlns:p14="http://schemas.microsoft.com/office/powerpoint/2010/main" val="1164910424"/>
                </p:ext>
              </p:extLst>
            </p:nvPr>
          </p:nvGraphicFramePr>
          <p:xfrm>
            <a:off x="1982788" y="4178300"/>
            <a:ext cx="422275" cy="344488"/>
          </p:xfrm>
          <a:graphic>
            <a:graphicData uri="http://schemas.openxmlformats.org/presentationml/2006/ole">
              <mc:AlternateContent xmlns:mc="http://schemas.openxmlformats.org/markup-compatibility/2006">
                <mc:Choice xmlns:v="urn:schemas-microsoft-com:vml" Requires="v">
                  <p:oleObj spid="_x0000_s3100" name="Equation" r:id="rId12" imgW="279360" imgH="228600" progId="Equation.DSMT4">
                    <p:embed/>
                  </p:oleObj>
                </mc:Choice>
                <mc:Fallback>
                  <p:oleObj name="Equation" r:id="rId12" imgW="279360" imgH="228600" progId="Equation.DSMT4">
                    <p:embed/>
                    <p:pic>
                      <p:nvPicPr>
                        <p:cNvPr id="0" name="Picture 10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2788" y="4178300"/>
                          <a:ext cx="422275" cy="3444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5" name="Object 7"/>
            <p:cNvGraphicFramePr>
              <a:graphicFrameLocks noChangeAspect="1"/>
            </p:cNvGraphicFramePr>
            <p:nvPr>
              <p:extLst>
                <p:ext uri="{D42A27DB-BD31-4B8C-83A1-F6EECF244321}">
                  <p14:modId xmlns:p14="http://schemas.microsoft.com/office/powerpoint/2010/main" val="3159975380"/>
                </p:ext>
              </p:extLst>
            </p:nvPr>
          </p:nvGraphicFramePr>
          <p:xfrm>
            <a:off x="5253038" y="3673475"/>
            <a:ext cx="498475" cy="473075"/>
          </p:xfrm>
          <a:graphic>
            <a:graphicData uri="http://schemas.openxmlformats.org/presentationml/2006/ole">
              <mc:AlternateContent xmlns:mc="http://schemas.openxmlformats.org/markup-compatibility/2006">
                <mc:Choice xmlns:v="urn:schemas-microsoft-com:vml" Requires="v">
                  <p:oleObj spid="_x0000_s3101" name="Equation" r:id="rId14" imgW="241200" imgH="228600" progId="Equation.DSMT4">
                    <p:embed/>
                  </p:oleObj>
                </mc:Choice>
                <mc:Fallback>
                  <p:oleObj name="Equation" r:id="rId14" imgW="241200" imgH="228600" progId="Equation.DSMT4">
                    <p:embed/>
                    <p:pic>
                      <p:nvPicPr>
                        <p:cNvPr id="0" name="Picture 10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53038" y="3673475"/>
                          <a:ext cx="498475" cy="4730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Freeform 35"/>
            <p:cNvSpPr/>
            <p:nvPr/>
          </p:nvSpPr>
          <p:spPr>
            <a:xfrm>
              <a:off x="3053080" y="3907164"/>
              <a:ext cx="132080" cy="172720"/>
            </a:xfrm>
            <a:custGeom>
              <a:avLst/>
              <a:gdLst>
                <a:gd name="connsiteX0" fmla="*/ 0 w 132080"/>
                <a:gd name="connsiteY0" fmla="*/ 0 h 172720"/>
                <a:gd name="connsiteX1" fmla="*/ 91440 w 132080"/>
                <a:gd name="connsiteY1" fmla="*/ 50800 h 172720"/>
                <a:gd name="connsiteX2" fmla="*/ 132080 w 132080"/>
                <a:gd name="connsiteY2" fmla="*/ 172720 h 172720"/>
              </a:gdLst>
              <a:ahLst/>
              <a:cxnLst>
                <a:cxn ang="0">
                  <a:pos x="connsiteX0" y="connsiteY0"/>
                </a:cxn>
                <a:cxn ang="0">
                  <a:pos x="connsiteX1" y="connsiteY1"/>
                </a:cxn>
                <a:cxn ang="0">
                  <a:pos x="connsiteX2" y="connsiteY2"/>
                </a:cxn>
              </a:cxnLst>
              <a:rect l="l" t="t" r="r" b="b"/>
              <a:pathLst>
                <a:path w="132080" h="172720">
                  <a:moveTo>
                    <a:pt x="0" y="0"/>
                  </a:moveTo>
                  <a:cubicBezTo>
                    <a:pt x="34713" y="11006"/>
                    <a:pt x="69427" y="22013"/>
                    <a:pt x="91440" y="50800"/>
                  </a:cubicBezTo>
                  <a:cubicBezTo>
                    <a:pt x="113453" y="79587"/>
                    <a:pt x="122766" y="126153"/>
                    <a:pt x="132080" y="172720"/>
                  </a:cubicBez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368040" y="3710788"/>
              <a:ext cx="243840" cy="162560"/>
            </a:xfrm>
            <a:custGeom>
              <a:avLst/>
              <a:gdLst>
                <a:gd name="connsiteX0" fmla="*/ 0 w 243840"/>
                <a:gd name="connsiteY0" fmla="*/ 0 h 162560"/>
                <a:gd name="connsiteX1" fmla="*/ 111760 w 243840"/>
                <a:gd name="connsiteY1" fmla="*/ 121920 h 162560"/>
                <a:gd name="connsiteX2" fmla="*/ 243840 w 243840"/>
                <a:gd name="connsiteY2" fmla="*/ 162560 h 162560"/>
              </a:gdLst>
              <a:ahLst/>
              <a:cxnLst>
                <a:cxn ang="0">
                  <a:pos x="connsiteX0" y="connsiteY0"/>
                </a:cxn>
                <a:cxn ang="0">
                  <a:pos x="connsiteX1" y="connsiteY1"/>
                </a:cxn>
                <a:cxn ang="0">
                  <a:pos x="connsiteX2" y="connsiteY2"/>
                </a:cxn>
              </a:cxnLst>
              <a:rect l="l" t="t" r="r" b="b"/>
              <a:pathLst>
                <a:path w="243840" h="162560">
                  <a:moveTo>
                    <a:pt x="0" y="0"/>
                  </a:moveTo>
                  <a:cubicBezTo>
                    <a:pt x="35560" y="47413"/>
                    <a:pt x="71120" y="94827"/>
                    <a:pt x="111760" y="121920"/>
                  </a:cubicBezTo>
                  <a:cubicBezTo>
                    <a:pt x="152400" y="149013"/>
                    <a:pt x="198120" y="155786"/>
                    <a:pt x="243840" y="162560"/>
                  </a:cubicBez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2400300" y="4102100"/>
              <a:ext cx="127000" cy="266700"/>
            </a:xfrm>
            <a:custGeom>
              <a:avLst/>
              <a:gdLst>
                <a:gd name="connsiteX0" fmla="*/ 0 w 127000"/>
                <a:gd name="connsiteY0" fmla="*/ 0 h 266700"/>
                <a:gd name="connsiteX1" fmla="*/ 25400 w 127000"/>
                <a:gd name="connsiteY1" fmla="*/ 190500 h 266700"/>
                <a:gd name="connsiteX2" fmla="*/ 127000 w 127000"/>
                <a:gd name="connsiteY2" fmla="*/ 266700 h 266700"/>
              </a:gdLst>
              <a:ahLst/>
              <a:cxnLst>
                <a:cxn ang="0">
                  <a:pos x="connsiteX0" y="connsiteY0"/>
                </a:cxn>
                <a:cxn ang="0">
                  <a:pos x="connsiteX1" y="connsiteY1"/>
                </a:cxn>
                <a:cxn ang="0">
                  <a:pos x="connsiteX2" y="connsiteY2"/>
                </a:cxn>
              </a:cxnLst>
              <a:rect l="l" t="t" r="r" b="b"/>
              <a:pathLst>
                <a:path w="127000" h="266700">
                  <a:moveTo>
                    <a:pt x="0" y="0"/>
                  </a:moveTo>
                  <a:cubicBezTo>
                    <a:pt x="2116" y="73025"/>
                    <a:pt x="4233" y="146050"/>
                    <a:pt x="25400" y="190500"/>
                  </a:cubicBezTo>
                  <a:cubicBezTo>
                    <a:pt x="46567" y="234950"/>
                    <a:pt x="86783" y="250825"/>
                    <a:pt x="127000" y="266700"/>
                  </a:cubicBez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3886201" y="4346173"/>
              <a:ext cx="1976823" cy="307777"/>
            </a:xfrm>
            <a:prstGeom prst="rect">
              <a:avLst/>
            </a:prstGeom>
            <a:noFill/>
          </p:spPr>
          <p:txBody>
            <a:bodyPr wrap="none" rtlCol="0">
              <a:spAutoFit/>
            </a:bodyPr>
            <a:lstStyle/>
            <a:p>
              <a:r>
                <a:rPr lang="en-US" sz="1400" dirty="0"/>
                <a:t>Assume cladding is air</a:t>
              </a:r>
            </a:p>
          </p:txBody>
        </p:sp>
        <p:sp>
          <p:nvSpPr>
            <p:cNvPr id="2" name="TextBox 1"/>
            <p:cNvSpPr txBox="1"/>
            <p:nvPr/>
          </p:nvSpPr>
          <p:spPr>
            <a:xfrm>
              <a:off x="892221" y="3013838"/>
              <a:ext cx="1697901" cy="307777"/>
            </a:xfrm>
            <a:prstGeom prst="rect">
              <a:avLst/>
            </a:prstGeom>
            <a:noFill/>
          </p:spPr>
          <p:txBody>
            <a:bodyPr wrap="none" rtlCol="0">
              <a:spAutoFit/>
            </a:bodyPr>
            <a:lstStyle/>
            <a:p>
              <a:pPr algn="ctr"/>
              <a:r>
                <a:rPr lang="en-US" sz="1400" dirty="0">
                  <a:solidFill>
                    <a:srgbClr val="008000"/>
                  </a:solidFill>
                </a:rPr>
                <a:t>At the critical angle</a:t>
              </a:r>
            </a:p>
          </p:txBody>
        </p:sp>
        <p:cxnSp>
          <p:nvCxnSpPr>
            <p:cNvPr id="4" name="Straight Arrow Connector 3"/>
            <p:cNvCxnSpPr/>
            <p:nvPr/>
          </p:nvCxnSpPr>
          <p:spPr>
            <a:xfrm>
              <a:off x="2546491" y="3304626"/>
              <a:ext cx="782053" cy="43313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511846" y="4186409"/>
              <a:ext cx="275421" cy="6830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851533" y="3558448"/>
              <a:ext cx="431494" cy="4608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303224" y="3294043"/>
              <a:ext cx="673865" cy="2405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3650126750"/>
                </p:ext>
              </p:extLst>
            </p:nvPr>
          </p:nvGraphicFramePr>
          <p:xfrm>
            <a:off x="2720535" y="4734306"/>
            <a:ext cx="618593" cy="278367"/>
          </p:xfrm>
          <a:graphic>
            <a:graphicData uri="http://schemas.openxmlformats.org/presentationml/2006/ole">
              <mc:AlternateContent xmlns:mc="http://schemas.openxmlformats.org/markup-compatibility/2006">
                <mc:Choice xmlns:v="urn:schemas-microsoft-com:vml" Requires="v">
                  <p:oleObj spid="_x0000_s3102" name="Equation" r:id="rId16" imgW="507960" imgH="228600" progId="Equation.DSMT4">
                    <p:embed/>
                  </p:oleObj>
                </mc:Choice>
                <mc:Fallback>
                  <p:oleObj name="Equation" r:id="rId16" imgW="507960" imgH="228600" progId="Equation.DSMT4">
                    <p:embed/>
                    <p:pic>
                      <p:nvPicPr>
                        <p:cNvPr id="0" name="Picture 1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20535" y="4734306"/>
                          <a:ext cx="618593" cy="2783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Arrow Connector 13"/>
            <p:cNvCxnSpPr/>
            <p:nvPr/>
          </p:nvCxnSpPr>
          <p:spPr>
            <a:xfrm flipV="1">
              <a:off x="2829560" y="3578860"/>
              <a:ext cx="751840" cy="487680"/>
            </a:xfrm>
            <a:prstGeom prst="straightConnector1">
              <a:avLst/>
            </a:prstGeom>
            <a:ln w="28575">
              <a:solidFill>
                <a:srgbClr val="00C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3" name="Object 2"/>
          <p:cNvGraphicFramePr>
            <a:graphicFrameLocks noChangeAspect="1"/>
          </p:cNvGraphicFramePr>
          <p:nvPr>
            <p:extLst>
              <p:ext uri="{D42A27DB-BD31-4B8C-83A1-F6EECF244321}">
                <p14:modId xmlns:p14="http://schemas.microsoft.com/office/powerpoint/2010/main" val="3540455707"/>
              </p:ext>
            </p:extLst>
          </p:nvPr>
        </p:nvGraphicFramePr>
        <p:xfrm>
          <a:off x="6321578" y="3408825"/>
          <a:ext cx="2238643" cy="370860"/>
        </p:xfrm>
        <a:graphic>
          <a:graphicData uri="http://schemas.openxmlformats.org/presentationml/2006/ole">
            <mc:AlternateContent xmlns:mc="http://schemas.openxmlformats.org/markup-compatibility/2006">
              <mc:Choice xmlns:v="urn:schemas-microsoft-com:vml" Requires="v">
                <p:oleObj spid="_x0000_s3103" name="Equation" r:id="rId18" imgW="1688760" imgH="279360" progId="Equation.DSMT4">
                  <p:embed/>
                </p:oleObj>
              </mc:Choice>
              <mc:Fallback>
                <p:oleObj name="Equation" r:id="rId18" imgW="1688760" imgH="279360" progId="Equation.DSMT4">
                  <p:embed/>
                  <p:pic>
                    <p:nvPicPr>
                      <p:cNvPr id="0" name="Picture 1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21578" y="3408825"/>
                        <a:ext cx="2238643" cy="3708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50373233"/>
              </p:ext>
            </p:extLst>
          </p:nvPr>
        </p:nvGraphicFramePr>
        <p:xfrm>
          <a:off x="6660768" y="3818894"/>
          <a:ext cx="1444012" cy="275652"/>
        </p:xfrm>
        <a:graphic>
          <a:graphicData uri="http://schemas.openxmlformats.org/presentationml/2006/ole">
            <mc:AlternateContent xmlns:mc="http://schemas.openxmlformats.org/markup-compatibility/2006">
              <mc:Choice xmlns:v="urn:schemas-microsoft-com:vml" Requires="v">
                <p:oleObj spid="_x0000_s3104" name="Equation" r:id="rId20" imgW="1333440" imgH="253800" progId="Equation.DSMT4">
                  <p:embed/>
                </p:oleObj>
              </mc:Choice>
              <mc:Fallback>
                <p:oleObj name="Equation" r:id="rId20" imgW="1333440" imgH="253800" progId="Equation.DSMT4">
                  <p:embed/>
                  <p:pic>
                    <p:nvPicPr>
                      <p:cNvPr id="0" name="Picture 1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60768" y="3818894"/>
                        <a:ext cx="1444012" cy="275652"/>
                      </a:xfrm>
                      <a:prstGeom prst="rect">
                        <a:avLst/>
                      </a:prstGeom>
                      <a:noFill/>
                    </p:spPr>
                  </p:pic>
                </p:oleObj>
              </mc:Fallback>
            </mc:AlternateContent>
          </a:graphicData>
        </a:graphic>
      </p:graphicFrame>
      <p:pic>
        <p:nvPicPr>
          <p:cNvPr id="7" name="Picture 6"/>
          <p:cNvPicPr>
            <a:picLocks noChangeAspect="1"/>
          </p:cNvPicPr>
          <p:nvPr/>
        </p:nvPicPr>
        <p:blipFill>
          <a:blip r:embed="rId22" cstate="print"/>
          <a:stretch>
            <a:fillRect/>
          </a:stretch>
        </p:blipFill>
        <p:spPr>
          <a:xfrm>
            <a:off x="5943958" y="800848"/>
            <a:ext cx="2959608" cy="2220468"/>
          </a:xfrm>
          <a:prstGeom prst="rect">
            <a:avLst/>
          </a:prstGeom>
        </p:spPr>
      </p:pic>
      <p:graphicFrame>
        <p:nvGraphicFramePr>
          <p:cNvPr id="13" name="Object 12">
            <a:extLst>
              <a:ext uri="{FF2B5EF4-FFF2-40B4-BE49-F238E27FC236}">
                <a16:creationId xmlns:a16="http://schemas.microsoft.com/office/drawing/2014/main" id="{7B7626D3-1918-BAE9-7E04-E6D891891303}"/>
              </a:ext>
            </a:extLst>
          </p:cNvPr>
          <p:cNvGraphicFramePr>
            <a:graphicFrameLocks noChangeAspect="1"/>
          </p:cNvGraphicFramePr>
          <p:nvPr>
            <p:extLst>
              <p:ext uri="{D42A27DB-BD31-4B8C-83A1-F6EECF244321}">
                <p14:modId xmlns:p14="http://schemas.microsoft.com/office/powerpoint/2010/main" val="1112876662"/>
              </p:ext>
            </p:extLst>
          </p:nvPr>
        </p:nvGraphicFramePr>
        <p:xfrm>
          <a:off x="6353174" y="4146549"/>
          <a:ext cx="2594219" cy="358775"/>
        </p:xfrm>
        <a:graphic>
          <a:graphicData uri="http://schemas.openxmlformats.org/presentationml/2006/ole">
            <mc:AlternateContent xmlns:mc="http://schemas.openxmlformats.org/markup-compatibility/2006">
              <mc:Choice xmlns:v="urn:schemas-microsoft-com:vml" Requires="v">
                <p:oleObj spid="_x0000_s3105" name="Equation" r:id="rId23" imgW="2387520" imgH="330120" progId="Equation.DSMT4">
                  <p:embed/>
                </p:oleObj>
              </mc:Choice>
              <mc:Fallback>
                <p:oleObj name="Equation" r:id="rId23" imgW="2387520" imgH="330120" progId="Equation.DSMT4">
                  <p:embed/>
                  <p:pic>
                    <p:nvPicPr>
                      <p:cNvPr id="0" name=""/>
                      <p:cNvPicPr/>
                      <p:nvPr/>
                    </p:nvPicPr>
                    <p:blipFill>
                      <a:blip r:embed="rId24"/>
                      <a:stretch>
                        <a:fillRect/>
                      </a:stretch>
                    </p:blipFill>
                    <p:spPr>
                      <a:xfrm>
                        <a:off x="6353174" y="4146549"/>
                        <a:ext cx="2594219" cy="358775"/>
                      </a:xfrm>
                      <a:prstGeom prst="rect">
                        <a:avLst/>
                      </a:prstGeom>
                    </p:spPr>
                  </p:pic>
                </p:oleObj>
              </mc:Fallback>
            </mc:AlternateContent>
          </a:graphicData>
        </a:graphic>
      </p:graphicFrame>
      <p:cxnSp>
        <p:nvCxnSpPr>
          <p:cNvPr id="18" name="Straight Arrow Connector 17">
            <a:extLst>
              <a:ext uri="{FF2B5EF4-FFF2-40B4-BE49-F238E27FC236}">
                <a16:creationId xmlns:a16="http://schemas.microsoft.com/office/drawing/2014/main" id="{453328D1-AB98-46F4-6B55-EA9EE87C1378}"/>
              </a:ext>
            </a:extLst>
          </p:cNvPr>
          <p:cNvCxnSpPr/>
          <p:nvPr/>
        </p:nvCxnSpPr>
        <p:spPr>
          <a:xfrm>
            <a:off x="7381449" y="4564655"/>
            <a:ext cx="0" cy="521695"/>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99011535"/>
              </p:ext>
            </p:extLst>
          </p:nvPr>
        </p:nvGraphicFramePr>
        <p:xfrm>
          <a:off x="5521325" y="5940425"/>
          <a:ext cx="2584450" cy="524966"/>
        </p:xfrm>
        <a:graphic>
          <a:graphicData uri="http://schemas.openxmlformats.org/presentationml/2006/ole">
            <mc:AlternateContent xmlns:mc="http://schemas.openxmlformats.org/markup-compatibility/2006">
              <mc:Choice xmlns:v="urn:schemas-microsoft-com:vml" Requires="v">
                <p:oleObj spid="_x0000_s3106" name="Equation" r:id="rId25" imgW="1625400" imgH="330120" progId="Equation.DSMT4">
                  <p:embed/>
                </p:oleObj>
              </mc:Choice>
              <mc:Fallback>
                <p:oleObj name="Equation" r:id="rId25" imgW="1625400" imgH="330120" progId="Equation.DSMT4">
                  <p:embed/>
                  <p:pic>
                    <p:nvPicPr>
                      <p:cNvPr id="0" name=""/>
                      <p:cNvPicPr/>
                      <p:nvPr/>
                    </p:nvPicPr>
                    <p:blipFill>
                      <a:blip r:embed="rId26"/>
                      <a:stretch>
                        <a:fillRect/>
                      </a:stretch>
                    </p:blipFill>
                    <p:spPr>
                      <a:xfrm>
                        <a:off x="5521325" y="5940425"/>
                        <a:ext cx="2584450" cy="524966"/>
                      </a:xfrm>
                      <a:prstGeom prst="rect">
                        <a:avLst/>
                      </a:prstGeom>
                      <a:solidFill>
                        <a:srgbClr val="CCFFFF"/>
                      </a:solidFill>
                    </p:spPr>
                  </p:pic>
                </p:oleObj>
              </mc:Fallback>
            </mc:AlternateContent>
          </a:graphicData>
        </a:graphic>
      </p:graphicFrame>
      <p:sp>
        <p:nvSpPr>
          <p:cNvPr id="38" name="Right Arrow 37"/>
          <p:cNvSpPr/>
          <p:nvPr/>
        </p:nvSpPr>
        <p:spPr>
          <a:xfrm>
            <a:off x="4757420" y="6066493"/>
            <a:ext cx="436880" cy="264160"/>
          </a:xfrm>
          <a:prstGeom prst="rightArrow">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stretch>
            <a:fillRect/>
          </a:stretch>
        </p:blipFill>
        <p:spPr>
          <a:xfrm>
            <a:off x="4252664" y="4083655"/>
            <a:ext cx="2224336" cy="1731543"/>
          </a:xfrm>
          <a:prstGeom prst="rect">
            <a:avLst/>
          </a:prstGeom>
        </p:spPr>
      </p:pic>
      <p:sp>
        <p:nvSpPr>
          <p:cNvPr id="128002" name="Text Box 2"/>
          <p:cNvSpPr txBox="1">
            <a:spLocks noChangeArrowheads="1"/>
          </p:cNvSpPr>
          <p:nvPr/>
        </p:nvSpPr>
        <p:spPr bwMode="auto">
          <a:xfrm>
            <a:off x="3145972" y="87088"/>
            <a:ext cx="275272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 Waveguide</a:t>
            </a:r>
          </a:p>
        </p:txBody>
      </p:sp>
      <p:sp>
        <p:nvSpPr>
          <p:cNvPr id="128009" name="Text Box 9"/>
          <p:cNvSpPr txBox="1">
            <a:spLocks noChangeArrowheads="1"/>
          </p:cNvSpPr>
          <p:nvPr/>
        </p:nvSpPr>
        <p:spPr bwMode="auto">
          <a:xfrm>
            <a:off x="265113" y="988788"/>
            <a:ext cx="6143028" cy="2908489"/>
          </a:xfrm>
          <a:prstGeom prst="rect">
            <a:avLst/>
          </a:prstGeom>
          <a:noFill/>
          <a:ln w="19050">
            <a:solidFill>
              <a:schemeClr val="tx1"/>
            </a:solidFill>
            <a:miter lim="800000"/>
            <a:headEnd/>
            <a:tailEnd/>
          </a:ln>
          <a:effectLst/>
        </p:spPr>
        <p:txBody>
          <a:bodyPr wrap="none">
            <a:spAutoFit/>
          </a:bodyPr>
          <a:lstStyle/>
          <a:p>
            <a:pPr>
              <a:spcAft>
                <a:spcPts val="600"/>
              </a:spcAft>
              <a:buFont typeface="Wingdings" pitchFamily="2" charset="2"/>
              <a:buChar char="§"/>
            </a:pPr>
            <a:r>
              <a:rPr lang="en-US" dirty="0"/>
              <a:t> Has a single hollow metal pipe</a:t>
            </a:r>
          </a:p>
          <a:p>
            <a:pPr>
              <a:spcAft>
                <a:spcPts val="600"/>
              </a:spcAft>
              <a:buFont typeface="Wingdings" pitchFamily="2" charset="2"/>
              <a:buChar char="§"/>
            </a:pPr>
            <a:r>
              <a:rPr lang="en-US" dirty="0"/>
              <a:t> Can propagate a signal only at high frequency: </a:t>
            </a:r>
            <a:r>
              <a:rPr lang="en-US" sz="2000" i="1" dirty="0">
                <a:latin typeface="Times New Roman" panose="02020603050405020304" pitchFamily="18" charset="0"/>
                <a:cs typeface="Times New Roman" panose="02020603050405020304" pitchFamily="18" charset="0"/>
                <a:sym typeface="Symbol" pitchFamily="18" charset="2"/>
              </a:rPr>
              <a:t>f</a:t>
            </a:r>
            <a:r>
              <a:rPr lang="en-US" dirty="0">
                <a:latin typeface="Times New Roman" panose="02020603050405020304" pitchFamily="18" charset="0"/>
                <a:cs typeface="Times New Roman" panose="02020603050405020304" pitchFamily="18" charset="0"/>
                <a:sym typeface="Symbol" pitchFamily="18" charset="2"/>
              </a:rPr>
              <a:t>  &gt; </a:t>
            </a:r>
            <a:r>
              <a:rPr lang="en-US" sz="2000" i="1" dirty="0">
                <a:latin typeface="Times New Roman" panose="02020603050405020304" pitchFamily="18" charset="0"/>
                <a:cs typeface="Times New Roman" panose="02020603050405020304" pitchFamily="18" charset="0"/>
                <a:sym typeface="Symbol" pitchFamily="18" charset="2"/>
              </a:rPr>
              <a:t>f</a:t>
            </a:r>
            <a:r>
              <a:rPr lang="en-US" sz="2000" i="1" baseline="-25000" dirty="0">
                <a:latin typeface="Times New Roman" panose="02020603050405020304" pitchFamily="18" charset="0"/>
                <a:cs typeface="Times New Roman" panose="02020603050405020304" pitchFamily="18" charset="0"/>
                <a:sym typeface="Symbol" pitchFamily="18" charset="2"/>
              </a:rPr>
              <a:t>c</a:t>
            </a:r>
          </a:p>
          <a:p>
            <a:pPr>
              <a:spcAft>
                <a:spcPts val="600"/>
              </a:spcAft>
              <a:buFont typeface="Wingdings" pitchFamily="2" charset="2"/>
              <a:buChar char="§"/>
            </a:pPr>
            <a:r>
              <a:rPr lang="en-US" sz="2000" i="1" baseline="-25000" dirty="0">
                <a:latin typeface="Times New Roman" pitchFamily="18" charset="0"/>
                <a:sym typeface="Symbol" pitchFamily="18" charset="2"/>
              </a:rPr>
              <a:t> </a:t>
            </a:r>
            <a:r>
              <a:rPr lang="en-US" dirty="0">
                <a:sym typeface="Symbol" pitchFamily="18" charset="2"/>
              </a:rPr>
              <a:t>The width </a:t>
            </a:r>
            <a:r>
              <a:rPr lang="en-US" i="1" dirty="0">
                <a:latin typeface="Times New Roman" panose="02020603050405020304" pitchFamily="18" charset="0"/>
                <a:cs typeface="Times New Roman" panose="02020603050405020304" pitchFamily="18" charset="0"/>
                <a:sym typeface="Symbol" pitchFamily="18" charset="2"/>
              </a:rPr>
              <a:t>a</a:t>
            </a:r>
            <a:r>
              <a:rPr lang="en-US" dirty="0">
                <a:sym typeface="Symbol" pitchFamily="18" charset="2"/>
              </a:rPr>
              <a:t> must be at least one-half of a wavelength </a:t>
            </a:r>
            <a:r>
              <a:rPr lang="en-US" i="1" dirty="0">
                <a:latin typeface="Times New Roman" panose="02020603050405020304" pitchFamily="18" charset="0"/>
                <a:cs typeface="Times New Roman" panose="02020603050405020304" pitchFamily="18" charset="0"/>
                <a:sym typeface="Symbol" pitchFamily="18" charset="2"/>
              </a:rPr>
              <a:t></a:t>
            </a:r>
            <a:r>
              <a:rPr lang="en-US" i="1" baseline="-25000" dirty="0">
                <a:latin typeface="Times New Roman" panose="02020603050405020304" pitchFamily="18" charset="0"/>
                <a:cs typeface="Times New Roman" panose="02020603050405020304" pitchFamily="18" charset="0"/>
                <a:sym typeface="Symbol" pitchFamily="18" charset="2"/>
              </a:rPr>
              <a:t>d</a:t>
            </a:r>
          </a:p>
          <a:p>
            <a:pPr>
              <a:spcAft>
                <a:spcPts val="600"/>
              </a:spcAft>
              <a:buFont typeface="Wingdings" pitchFamily="2" charset="2"/>
              <a:buChar char="§"/>
            </a:pPr>
            <a:r>
              <a:rPr lang="en-US" dirty="0"/>
              <a:t> Has signal distortion, even in the lossless case</a:t>
            </a:r>
          </a:p>
          <a:p>
            <a:pPr>
              <a:spcAft>
                <a:spcPts val="600"/>
              </a:spcAft>
              <a:buFont typeface="Wingdings" pitchFamily="2" charset="2"/>
              <a:buChar char="§"/>
            </a:pPr>
            <a:r>
              <a:rPr lang="en-US" dirty="0"/>
              <a:t> Immune to interference</a:t>
            </a:r>
          </a:p>
          <a:p>
            <a:pPr>
              <a:spcAft>
                <a:spcPts val="600"/>
              </a:spcAft>
              <a:buFont typeface="Wingdings" pitchFamily="2" charset="2"/>
              <a:buChar char="§"/>
            </a:pPr>
            <a:r>
              <a:rPr lang="en-US" dirty="0"/>
              <a:t> Can handle large amounts of power</a:t>
            </a:r>
          </a:p>
          <a:p>
            <a:pPr>
              <a:spcAft>
                <a:spcPts val="600"/>
              </a:spcAft>
              <a:buFont typeface="Wingdings" pitchFamily="2" charset="2"/>
              <a:buChar char="§"/>
            </a:pPr>
            <a:r>
              <a:rPr lang="en-US" dirty="0"/>
              <a:t> Has low loss (compared with a transmission line)</a:t>
            </a:r>
          </a:p>
          <a:p>
            <a:pPr>
              <a:spcAft>
                <a:spcPts val="600"/>
              </a:spcAft>
              <a:buFont typeface="Wingdings" pitchFamily="2" charset="2"/>
              <a:buChar char="§"/>
            </a:pPr>
            <a:r>
              <a:rPr lang="en-US" dirty="0"/>
              <a:t> Has either </a:t>
            </a:r>
            <a:r>
              <a:rPr lang="en-US" sz="2000" i="1" dirty="0" err="1">
                <a:latin typeface="Times New Roman" pitchFamily="18" charset="0"/>
              </a:rPr>
              <a:t>E</a:t>
            </a:r>
            <a:r>
              <a:rPr lang="en-US" sz="2000" i="1" baseline="-25000" dirty="0" err="1">
                <a:latin typeface="Times New Roman" pitchFamily="18" charset="0"/>
              </a:rPr>
              <a:t>z</a:t>
            </a:r>
            <a:r>
              <a:rPr lang="en-US" dirty="0"/>
              <a:t> or </a:t>
            </a:r>
            <a:r>
              <a:rPr lang="en-US" sz="2000" i="1" dirty="0">
                <a:latin typeface="Times New Roman" pitchFamily="18" charset="0"/>
              </a:rPr>
              <a:t>H</a:t>
            </a:r>
            <a:r>
              <a:rPr lang="en-US" sz="2000" i="1" baseline="-25000" dirty="0">
                <a:latin typeface="Times New Roman" pitchFamily="18" charset="0"/>
              </a:rPr>
              <a:t>z</a:t>
            </a:r>
            <a:r>
              <a:rPr lang="en-US" dirty="0"/>
              <a:t> component of the fields (</a:t>
            </a:r>
            <a:r>
              <a:rPr lang="en-US" dirty="0" err="1"/>
              <a:t>TM</a:t>
            </a:r>
            <a:r>
              <a:rPr lang="en-US" i="1" baseline="-25000" dirty="0" err="1">
                <a:latin typeface="Times New Roman" pitchFamily="18" charset="0"/>
              </a:rPr>
              <a:t>z</a:t>
            </a:r>
            <a:r>
              <a:rPr lang="en-US" i="1" baseline="-25000" dirty="0">
                <a:latin typeface="Times New Roman" pitchFamily="18" charset="0"/>
              </a:rPr>
              <a:t> </a:t>
            </a:r>
            <a:r>
              <a:rPr lang="en-US" dirty="0"/>
              <a:t>or</a:t>
            </a:r>
            <a:r>
              <a:rPr lang="en-US" i="1" dirty="0">
                <a:latin typeface="Times New Roman" pitchFamily="18" charset="0"/>
              </a:rPr>
              <a:t> </a:t>
            </a:r>
            <a:r>
              <a:rPr lang="en-US" dirty="0" err="1"/>
              <a:t>TE</a:t>
            </a:r>
            <a:r>
              <a:rPr lang="en-US" i="1" baseline="-25000" dirty="0" err="1">
                <a:latin typeface="Times New Roman" panose="02020603050405020304" pitchFamily="18" charset="0"/>
                <a:cs typeface="Times New Roman" panose="02020603050405020304" pitchFamily="18" charset="0"/>
              </a:rPr>
              <a:t>z</a:t>
            </a:r>
            <a:r>
              <a:rPr lang="en-US" dirty="0"/>
              <a:t>)  </a:t>
            </a:r>
          </a:p>
        </p:txBody>
      </p:sp>
      <p:sp>
        <p:nvSpPr>
          <p:cNvPr id="128010" name="Text Box 10"/>
          <p:cNvSpPr txBox="1">
            <a:spLocks noChangeArrowheads="1"/>
          </p:cNvSpPr>
          <p:nvPr/>
        </p:nvSpPr>
        <p:spPr bwMode="auto">
          <a:xfrm>
            <a:off x="691243" y="362857"/>
            <a:ext cx="1574800" cy="457200"/>
          </a:xfrm>
          <a:prstGeom prst="rect">
            <a:avLst/>
          </a:prstGeom>
          <a:noFill/>
          <a:ln w="9525">
            <a:noFill/>
            <a:miter lim="800000"/>
            <a:headEnd/>
            <a:tailEnd/>
          </a:ln>
          <a:effectLst/>
        </p:spPr>
        <p:txBody>
          <a:bodyPr wrap="none">
            <a:spAutoFit/>
          </a:bodyPr>
          <a:lstStyle/>
          <a:p>
            <a:pPr algn="ctr"/>
            <a:r>
              <a:rPr lang="en-US" sz="2400" dirty="0">
                <a:solidFill>
                  <a:srgbClr val="0000FF"/>
                </a:solidFill>
              </a:rPr>
              <a:t>Properties</a:t>
            </a:r>
          </a:p>
        </p:txBody>
      </p:sp>
      <p:sp>
        <p:nvSpPr>
          <p:cNvPr id="128014" name="Rectangle 14"/>
          <p:cNvSpPr>
            <a:spLocks noChangeArrowheads="1"/>
          </p:cNvSpPr>
          <p:nvPr/>
        </p:nvSpPr>
        <p:spPr bwMode="auto">
          <a:xfrm>
            <a:off x="1157683" y="6376700"/>
            <a:ext cx="4844339" cy="307777"/>
          </a:xfrm>
          <a:prstGeom prst="rect">
            <a:avLst/>
          </a:prstGeom>
          <a:noFill/>
          <a:ln w="9525">
            <a:noFill/>
            <a:miter lim="800000"/>
            <a:headEnd/>
            <a:tailEnd/>
          </a:ln>
          <a:effectLst/>
        </p:spPr>
        <p:txBody>
          <a:bodyPr wrap="none">
            <a:spAutoFit/>
          </a:bodyPr>
          <a:lstStyle/>
          <a:p>
            <a:pPr algn="ctr"/>
            <a:r>
              <a:rPr lang="en-US" sz="1400" dirty="0"/>
              <a:t>https://en.wikipedia.org/wiki/Waveguide_(radio_frequency)</a:t>
            </a:r>
          </a:p>
        </p:txBody>
      </p:sp>
      <p:sp>
        <p:nvSpPr>
          <p:cNvPr id="9" name="Slide Number Placeholder 8"/>
          <p:cNvSpPr>
            <a:spLocks noGrp="1"/>
          </p:cNvSpPr>
          <p:nvPr>
            <p:ph type="sldNum" sz="quarter" idx="4"/>
          </p:nvPr>
        </p:nvSpPr>
        <p:spPr/>
        <p:txBody>
          <a:bodyPr/>
          <a:lstStyle/>
          <a:p>
            <a:fld id="{5B13708D-4C95-4E99-9FC7-04A9CF3C695D}" type="slidenum">
              <a:rPr lang="en-US" smtClean="0"/>
              <a:pPr/>
              <a:t>9</a:t>
            </a:fld>
            <a:endParaRPr lang="en-US"/>
          </a:p>
        </p:txBody>
      </p:sp>
      <p:sp>
        <p:nvSpPr>
          <p:cNvPr id="11" name="TextBox 10"/>
          <p:cNvSpPr txBox="1"/>
          <p:nvPr/>
        </p:nvSpPr>
        <p:spPr>
          <a:xfrm>
            <a:off x="6612538" y="3035300"/>
            <a:ext cx="2270173" cy="338554"/>
          </a:xfrm>
          <a:prstGeom prst="rect">
            <a:avLst/>
          </a:prstGeom>
          <a:solidFill>
            <a:schemeClr val="bg1"/>
          </a:solidFill>
        </p:spPr>
        <p:txBody>
          <a:bodyPr wrap="none" rtlCol="0">
            <a:spAutoFit/>
          </a:bodyPr>
          <a:lstStyle/>
          <a:p>
            <a:r>
              <a:rPr lang="en-US" sz="1600" dirty="0"/>
              <a:t>Inside microwave oven</a:t>
            </a:r>
          </a:p>
        </p:txBody>
      </p:sp>
      <p:sp>
        <p:nvSpPr>
          <p:cNvPr id="13" name="TextBox 12"/>
          <p:cNvSpPr txBox="1"/>
          <p:nvPr/>
        </p:nvSpPr>
        <p:spPr>
          <a:xfrm>
            <a:off x="2219449" y="4354285"/>
            <a:ext cx="2324674" cy="338554"/>
          </a:xfrm>
          <a:prstGeom prst="rect">
            <a:avLst/>
          </a:prstGeom>
          <a:noFill/>
        </p:spPr>
        <p:txBody>
          <a:bodyPr wrap="none" rtlCol="0">
            <a:spAutoFit/>
          </a:bodyPr>
          <a:lstStyle/>
          <a:p>
            <a:pPr algn="ctr"/>
            <a:r>
              <a:rPr lang="en-US" sz="1600" dirty="0">
                <a:solidFill>
                  <a:srgbClr val="0000FF"/>
                </a:solidFill>
              </a:rPr>
              <a:t>Rectangular waveguide</a:t>
            </a:r>
          </a:p>
        </p:txBody>
      </p:sp>
      <p:grpSp>
        <p:nvGrpSpPr>
          <p:cNvPr id="24" name="Group 23"/>
          <p:cNvGrpSpPr/>
          <p:nvPr/>
        </p:nvGrpSpPr>
        <p:grpSpPr>
          <a:xfrm>
            <a:off x="721486" y="5873168"/>
            <a:ext cx="5463200" cy="385017"/>
            <a:chOff x="253388" y="5971142"/>
            <a:chExt cx="5463200" cy="385017"/>
          </a:xfrm>
        </p:grpSpPr>
        <p:sp>
          <p:nvSpPr>
            <p:cNvPr id="2" name="TextBox 1"/>
            <p:cNvSpPr txBox="1"/>
            <p:nvPr/>
          </p:nvSpPr>
          <p:spPr>
            <a:xfrm>
              <a:off x="253388" y="5971142"/>
              <a:ext cx="4464684" cy="338554"/>
            </a:xfrm>
            <a:prstGeom prst="rect">
              <a:avLst/>
            </a:prstGeom>
            <a:noFill/>
          </p:spPr>
          <p:txBody>
            <a:bodyPr wrap="none" rtlCol="0">
              <a:spAutoFit/>
            </a:bodyPr>
            <a:lstStyle/>
            <a:p>
              <a:r>
                <a:rPr lang="en-US" sz="1400" b="1" dirty="0"/>
                <a:t>Note: </a:t>
              </a:r>
              <a:r>
                <a:rPr lang="en-US" sz="1400" dirty="0"/>
                <a:t>The pipe may be filled with a material having </a:t>
              </a:r>
              <a:r>
                <a:rPr lang="en-US" sz="1600" i="1" dirty="0">
                  <a:latin typeface="Times New Roman" panose="02020603050405020304" pitchFamily="18" charset="0"/>
                  <a:cs typeface="Times New Roman" panose="02020603050405020304" pitchFamily="18" charset="0"/>
                  <a:sym typeface="Symbol" panose="05050102010706020507" pitchFamily="18" charset="2"/>
                </a:rPr>
                <a:t></a:t>
              </a:r>
              <a:r>
                <a:rPr lang="en-US" sz="1600" i="1" baseline="-25000" dirty="0">
                  <a:latin typeface="Times New Roman" panose="02020603050405020304" pitchFamily="18" charset="0"/>
                  <a:cs typeface="Times New Roman" panose="02020603050405020304" pitchFamily="18" charset="0"/>
                  <a:sym typeface="Symbol" panose="05050102010706020507" pitchFamily="18" charset="2"/>
                </a:rPr>
                <a:t>r</a:t>
              </a:r>
              <a:r>
                <a:rPr lang="en-US" sz="1400" dirty="0"/>
                <a:t>.</a:t>
              </a:r>
            </a:p>
          </p:txBody>
        </p:sp>
        <p:graphicFrame>
          <p:nvGraphicFramePr>
            <p:cNvPr id="3" name="Object 2"/>
            <p:cNvGraphicFramePr>
              <a:graphicFrameLocks noChangeAspect="1"/>
            </p:cNvGraphicFramePr>
            <p:nvPr>
              <p:extLst>
                <p:ext uri="{D42A27DB-BD31-4B8C-83A1-F6EECF244321}">
                  <p14:modId xmlns:p14="http://schemas.microsoft.com/office/powerpoint/2010/main" val="366637762"/>
                </p:ext>
              </p:extLst>
            </p:nvPr>
          </p:nvGraphicFramePr>
          <p:xfrm>
            <a:off x="4627563" y="6008497"/>
            <a:ext cx="1089025" cy="347662"/>
          </p:xfrm>
          <a:graphic>
            <a:graphicData uri="http://schemas.openxmlformats.org/presentationml/2006/ole">
              <mc:AlternateContent xmlns:mc="http://schemas.openxmlformats.org/markup-compatibility/2006">
                <mc:Choice xmlns:v="urn:schemas-microsoft-com:vml" Requires="v">
                  <p:oleObj spid="_x0000_s4110" name="Equation" r:id="rId5" imgW="952200" imgH="304560" progId="Equation.DSMT4">
                    <p:embed/>
                  </p:oleObj>
                </mc:Choice>
                <mc:Fallback>
                  <p:oleObj name="Equation" r:id="rId5" imgW="952200" imgH="304560" progId="Equation.DSMT4">
                    <p:embed/>
                    <p:pic>
                      <p:nvPicPr>
                        <p:cNvPr id="0"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7563" y="6008497"/>
                          <a:ext cx="1089025"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4" name="Picture 3"/>
          <p:cNvPicPr>
            <a:picLocks noChangeAspect="1"/>
          </p:cNvPicPr>
          <p:nvPr/>
        </p:nvPicPr>
        <p:blipFill rotWithShape="1">
          <a:blip r:embed="rId7" cstate="print"/>
          <a:srcRect b="9543"/>
          <a:stretch/>
        </p:blipFill>
        <p:spPr>
          <a:xfrm>
            <a:off x="6478524" y="1021126"/>
            <a:ext cx="2665476" cy="1964445"/>
          </a:xfrm>
          <a:prstGeom prst="rect">
            <a:avLst/>
          </a:prstGeom>
        </p:spPr>
      </p:pic>
      <p:pic>
        <p:nvPicPr>
          <p:cNvPr id="5" name="Picture 4"/>
          <p:cNvPicPr>
            <a:picLocks noChangeAspect="1"/>
          </p:cNvPicPr>
          <p:nvPr/>
        </p:nvPicPr>
        <p:blipFill>
          <a:blip r:embed="rId8" cstate="print"/>
          <a:stretch>
            <a:fillRect/>
          </a:stretch>
        </p:blipFill>
        <p:spPr>
          <a:xfrm>
            <a:off x="6895448" y="3662971"/>
            <a:ext cx="1808988" cy="2903220"/>
          </a:xfrm>
          <a:prstGeom prst="rect">
            <a:avLst/>
          </a:prstGeom>
        </p:spPr>
      </p:pic>
      <p:grpSp>
        <p:nvGrpSpPr>
          <p:cNvPr id="23" name="Group 22"/>
          <p:cNvGrpSpPr/>
          <p:nvPr/>
        </p:nvGrpSpPr>
        <p:grpSpPr>
          <a:xfrm>
            <a:off x="434084" y="4094105"/>
            <a:ext cx="2568799" cy="1537606"/>
            <a:chOff x="455855" y="4246505"/>
            <a:chExt cx="2568799" cy="1537606"/>
          </a:xfrm>
        </p:grpSpPr>
        <p:sp>
          <p:nvSpPr>
            <p:cNvPr id="12" name="Rectangle 11"/>
            <p:cNvSpPr/>
            <p:nvPr/>
          </p:nvSpPr>
          <p:spPr>
            <a:xfrm>
              <a:off x="542712" y="5059759"/>
              <a:ext cx="1502229" cy="424542"/>
            </a:xfrm>
            <a:prstGeom prst="rect">
              <a:avLst/>
            </a:prstGeom>
            <a:solidFill>
              <a:schemeClr val="bg1">
                <a:lumMod val="85000"/>
              </a:schemeClr>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7569" name="Object 1"/>
            <p:cNvGraphicFramePr>
              <a:graphicFrameLocks noChangeAspect="1"/>
            </p:cNvGraphicFramePr>
            <p:nvPr/>
          </p:nvGraphicFramePr>
          <p:xfrm>
            <a:off x="1143469" y="5538730"/>
            <a:ext cx="223809" cy="245381"/>
          </p:xfrm>
          <a:graphic>
            <a:graphicData uri="http://schemas.openxmlformats.org/presentationml/2006/ole">
              <mc:AlternateContent xmlns:mc="http://schemas.openxmlformats.org/markup-compatibility/2006">
                <mc:Choice xmlns:v="urn:schemas-microsoft-com:vml" Requires="v">
                  <p:oleObj spid="_x0000_s4111" name="Equation" r:id="rId9" imgW="126835" imgH="139518" progId="Equation.DSMT4">
                    <p:embed/>
                  </p:oleObj>
                </mc:Choice>
                <mc:Fallback>
                  <p:oleObj name="Equation" r:id="rId9" imgW="126835" imgH="139518" progId="Equation.DSMT4">
                    <p:embed/>
                    <p:pic>
                      <p:nvPicPr>
                        <p:cNvPr id="0"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469" y="5538730"/>
                          <a:ext cx="223809" cy="24538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6" name="Straight Arrow Connector 15"/>
            <p:cNvCxnSpPr/>
            <p:nvPr/>
          </p:nvCxnSpPr>
          <p:spPr>
            <a:xfrm>
              <a:off x="2142910" y="5495187"/>
              <a:ext cx="402771"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a:off x="368541" y="4820273"/>
              <a:ext cx="402771"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37571" name="Object 3"/>
            <p:cNvGraphicFramePr>
              <a:graphicFrameLocks noChangeAspect="1"/>
            </p:cNvGraphicFramePr>
            <p:nvPr/>
          </p:nvGraphicFramePr>
          <p:xfrm>
            <a:off x="2776779" y="5382398"/>
            <a:ext cx="247875" cy="271767"/>
          </p:xfrm>
          <a:graphic>
            <a:graphicData uri="http://schemas.openxmlformats.org/presentationml/2006/ole">
              <mc:AlternateContent xmlns:mc="http://schemas.openxmlformats.org/markup-compatibility/2006">
                <mc:Choice xmlns:v="urn:schemas-microsoft-com:vml" Requires="v">
                  <p:oleObj spid="_x0000_s4112" name="Equation" r:id="rId11" imgW="126835" imgH="139518" progId="Equation.DSMT4">
                    <p:embed/>
                  </p:oleObj>
                </mc:Choice>
                <mc:Fallback>
                  <p:oleObj name="Equation" r:id="rId11" imgW="126835" imgH="139518" progId="Equation.DSMT4">
                    <p:embed/>
                    <p:pic>
                      <p:nvPicPr>
                        <p:cNvPr id="0" name="Picture 6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6779" y="5382398"/>
                          <a:ext cx="247875" cy="27176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7572" name="Object 4"/>
            <p:cNvGraphicFramePr>
              <a:graphicFrameLocks noChangeAspect="1"/>
            </p:cNvGraphicFramePr>
            <p:nvPr/>
          </p:nvGraphicFramePr>
          <p:xfrm>
            <a:off x="455855" y="4246505"/>
            <a:ext cx="274637" cy="323850"/>
          </p:xfrm>
          <a:graphic>
            <a:graphicData uri="http://schemas.openxmlformats.org/presentationml/2006/ole">
              <mc:AlternateContent xmlns:mc="http://schemas.openxmlformats.org/markup-compatibility/2006">
                <mc:Choice xmlns:v="urn:schemas-microsoft-com:vml" Requires="v">
                  <p:oleObj spid="_x0000_s4113" name="Equation" r:id="rId13" imgW="139579" imgH="164957" progId="Equation.DSMT4">
                    <p:embed/>
                  </p:oleObj>
                </mc:Choice>
                <mc:Fallback>
                  <p:oleObj name="Equation" r:id="rId13" imgW="139579" imgH="164957" progId="Equation.DSMT4">
                    <p:embed/>
                    <p:pic>
                      <p:nvPicPr>
                        <p:cNvPr id="0" name="Picture 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5855" y="4246505"/>
                          <a:ext cx="274637" cy="3238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7573" name="Object 5"/>
            <p:cNvGraphicFramePr>
              <a:graphicFrameLocks noChangeAspect="1"/>
            </p:cNvGraphicFramePr>
            <p:nvPr/>
          </p:nvGraphicFramePr>
          <p:xfrm>
            <a:off x="2145861" y="5110745"/>
            <a:ext cx="223837" cy="314325"/>
          </p:xfrm>
          <a:graphic>
            <a:graphicData uri="http://schemas.openxmlformats.org/presentationml/2006/ole">
              <mc:AlternateContent xmlns:mc="http://schemas.openxmlformats.org/markup-compatibility/2006">
                <mc:Choice xmlns:v="urn:schemas-microsoft-com:vml" Requires="v">
                  <p:oleObj spid="_x0000_s4114" name="Equation" r:id="rId15" imgW="126725" imgH="177415" progId="Equation.DSMT4">
                    <p:embed/>
                  </p:oleObj>
                </mc:Choice>
                <mc:Fallback>
                  <p:oleObj name="Equation" r:id="rId15" imgW="126725" imgH="177415" progId="Equation.DSMT4">
                    <p:embed/>
                    <p:pic>
                      <p:nvPicPr>
                        <p:cNvPr id="0" name="Picture 6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45861" y="5110745"/>
                          <a:ext cx="223837" cy="3143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7636" name="Object 68"/>
            <p:cNvGraphicFramePr>
              <a:graphicFrameLocks noChangeAspect="1"/>
            </p:cNvGraphicFramePr>
            <p:nvPr/>
          </p:nvGraphicFramePr>
          <p:xfrm>
            <a:off x="1167165" y="5072744"/>
            <a:ext cx="261460" cy="362020"/>
          </p:xfrm>
          <a:graphic>
            <a:graphicData uri="http://schemas.openxmlformats.org/presentationml/2006/ole">
              <mc:AlternateContent xmlns:mc="http://schemas.openxmlformats.org/markup-compatibility/2006">
                <mc:Choice xmlns:v="urn:schemas-microsoft-com:vml" Requires="v">
                  <p:oleObj spid="_x0000_s4115" name="Equation" r:id="rId17" imgW="164880" imgH="228600" progId="Equation.DSMT4">
                    <p:embed/>
                  </p:oleObj>
                </mc:Choice>
                <mc:Fallback>
                  <p:oleObj name="Equation" r:id="rId17" imgW="164880" imgH="228600" progId="Equation.DSMT4">
                    <p:embed/>
                    <p:pic>
                      <p:nvPicPr>
                        <p:cNvPr id="0" name="Picture 6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67165" y="5072744"/>
                          <a:ext cx="261460" cy="36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2_Soaring">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13198</TotalTime>
  <Words>1077</Words>
  <Application>Microsoft Office PowerPoint</Application>
  <PresentationFormat>On-screen Show (4:3)</PresentationFormat>
  <Paragraphs>176</Paragraphs>
  <Slides>24</Slides>
  <Notes>24</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24</vt:i4>
      </vt:variant>
    </vt:vector>
  </HeadingPairs>
  <TitlesOfParts>
    <vt:vector size="32" baseType="lpstr">
      <vt:lpstr>Arial</vt:lpstr>
      <vt:lpstr>Symbol</vt:lpstr>
      <vt:lpstr>Times New Roman</vt:lpstr>
      <vt:lpstr>Wingdings</vt:lpstr>
      <vt:lpstr>Default Design</vt:lpstr>
      <vt:lpstr>2_Soaring</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Engineering Computing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ramanzan</dc:creator>
  <cp:lastModifiedBy>Jackson, David R</cp:lastModifiedBy>
  <cp:revision>1596</cp:revision>
  <dcterms:created xsi:type="dcterms:W3CDTF">2006-03-03T17:51:21Z</dcterms:created>
  <dcterms:modified xsi:type="dcterms:W3CDTF">2023-11-15T01:16:41Z</dcterms:modified>
</cp:coreProperties>
</file>