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70" r:id="rId3"/>
    <p:sldId id="257" r:id="rId4"/>
    <p:sldId id="277" r:id="rId5"/>
    <p:sldId id="262" r:id="rId6"/>
    <p:sldId id="268" r:id="rId7"/>
    <p:sldId id="290" r:id="rId8"/>
    <p:sldId id="292" r:id="rId9"/>
    <p:sldId id="291" r:id="rId10"/>
    <p:sldId id="273" r:id="rId11"/>
    <p:sldId id="259" r:id="rId12"/>
    <p:sldId id="279" r:id="rId13"/>
    <p:sldId id="264" r:id="rId14"/>
    <p:sldId id="271" r:id="rId15"/>
    <p:sldId id="260" r:id="rId16"/>
    <p:sldId id="289" r:id="rId17"/>
    <p:sldId id="265" r:id="rId18"/>
    <p:sldId id="286" r:id="rId19"/>
    <p:sldId id="261" r:id="rId20"/>
    <p:sldId id="281" r:id="rId21"/>
    <p:sldId id="282" r:id="rId22"/>
    <p:sldId id="283" r:id="rId23"/>
    <p:sldId id="284" r:id="rId24"/>
    <p:sldId id="285" r:id="rId25"/>
    <p:sldId id="287" r:id="rId2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7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0000FF"/>
    <a:srgbClr val="CCECFF"/>
    <a:srgbClr val="CCFFFF"/>
    <a:srgbClr val="FFFF99"/>
    <a:srgbClr val="FFFF00"/>
    <a:srgbClr val="00FFFF"/>
    <a:srgbClr val="C0C0C0"/>
    <a:srgbClr val="009900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370" autoAdjust="0"/>
    <p:restoredTop sz="94559" autoAdjust="0"/>
  </p:normalViewPr>
  <p:slideViewPr>
    <p:cSldViewPr snapToGrid="0">
      <p:cViewPr>
        <p:scale>
          <a:sx n="130" d="100"/>
          <a:sy n="130" d="100"/>
        </p:scale>
        <p:origin x="3696" y="492"/>
      </p:cViewPr>
      <p:guideLst>
        <p:guide orient="horz" pos="187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1926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49BB55C4-93B8-4A71-881A-44DD3B01C3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9E3D1466-17B7-4DE3-916E-973D5796C4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A4B7C9-0DF9-4C74-AE61-A45C2CF95A5F}" type="slidenum">
              <a:rPr lang="en-US"/>
              <a:pPr/>
              <a:t>1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A51DBE-AE62-47BF-82AB-0558E791C4A6}" type="slidenum">
              <a:rPr lang="en-US"/>
              <a:pPr/>
              <a:t>10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1A4C64-2B3A-4C53-A029-014882E2EC06}" type="slidenum">
              <a:rPr lang="en-US"/>
              <a:pPr/>
              <a:t>11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47524F-B073-42DA-A1E1-C70E0909B361}" type="slidenum">
              <a:rPr lang="en-US"/>
              <a:pPr/>
              <a:t>12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172D6C-B158-4DCB-8385-B53549B4ABDC}" type="slidenum">
              <a:rPr lang="en-US"/>
              <a:pPr/>
              <a:t>13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D315B9-E897-4DAD-8F61-3AFA76427519}" type="slidenum">
              <a:rPr lang="en-US"/>
              <a:pPr/>
              <a:t>14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402694-3246-4DCB-985B-F087168C6780}" type="slidenum">
              <a:rPr lang="en-US"/>
              <a:pPr/>
              <a:t>15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402694-3246-4DCB-985B-F087168C6780}" type="slidenum">
              <a:rPr lang="en-US"/>
              <a:pPr/>
              <a:t>16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7A7A05-B48C-4570-B9E0-96E1D2A949CD}" type="slidenum">
              <a:rPr lang="en-US"/>
              <a:pPr/>
              <a:t>17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8B2CC4-B23B-414C-B397-1E3C35F0CA00}" type="slidenum">
              <a:rPr lang="en-US"/>
              <a:pPr/>
              <a:t>18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61B7F9-CF5C-477A-8EBF-DB8D18EE9BBA}" type="slidenum">
              <a:rPr lang="en-US"/>
              <a:pPr/>
              <a:t>19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B71C3A-0595-420B-A14E-5605461E953B}" type="slidenum">
              <a:rPr lang="en-US"/>
              <a:pPr/>
              <a:t>2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B3273E-178C-4CB5-8EBE-18706C684CAF}" type="slidenum">
              <a:rPr lang="en-US"/>
              <a:pPr/>
              <a:t>20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3D34AE-4CFF-4B8E-AD4B-C3B65D90D616}" type="slidenum">
              <a:rPr lang="en-US"/>
              <a:pPr/>
              <a:t>21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09E736-A37E-46A5-A1D5-3DC218CB9A75}" type="slidenum">
              <a:rPr lang="en-US"/>
              <a:pPr/>
              <a:t>22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919824-3165-4DD6-AF6F-57E0A9546A07}" type="slidenum">
              <a:rPr lang="en-US"/>
              <a:pPr/>
              <a:t>23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8240AC-A16E-4B55-A47D-BBDA5EF76E24}" type="slidenum">
              <a:rPr lang="en-US"/>
              <a:pPr/>
              <a:t>24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4F91C8-8265-4B08-A5BC-2DBA1CFE6C96}" type="slidenum">
              <a:rPr lang="en-US"/>
              <a:pPr/>
              <a:t>25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BA3295-6F58-43A4-A774-98605E042133}" type="slidenum">
              <a:rPr lang="en-US"/>
              <a:pPr/>
              <a:t>3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CCD3E5-61D2-43F8-912F-F5F391D7992B}" type="slidenum">
              <a:rPr lang="en-US"/>
              <a:pPr/>
              <a:t>4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64F259-2C23-4BAC-A376-A3CB19F4267B}" type="slidenum">
              <a:rPr lang="en-US"/>
              <a:pPr/>
              <a:t>5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C023D0-BB93-4134-9A16-7E87BB71A60F}" type="slidenum">
              <a:rPr lang="en-US"/>
              <a:pPr/>
              <a:t>6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A51DBE-AE62-47BF-82AB-0558E791C4A6}" type="slidenum">
              <a:rPr lang="en-US"/>
              <a:pPr/>
              <a:t>7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0330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A51DBE-AE62-47BF-82AB-0558E791C4A6}" type="slidenum">
              <a:rPr lang="en-US"/>
              <a:pPr/>
              <a:t>8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544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A51DBE-AE62-47BF-82AB-0558E791C4A6}" type="slidenum">
              <a:rPr lang="en-US"/>
              <a:pPr/>
              <a:t>9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37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AE43F1-92DF-496C-A1D5-06FA3822AB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AE43F1-92DF-496C-A1D5-06FA3822AB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AE43F1-92DF-496C-A1D5-06FA3822AB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AE43F1-92DF-496C-A1D5-06FA3822AB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AE43F1-92DF-496C-A1D5-06FA3822AB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AE43F1-92DF-496C-A1D5-06FA3822AB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AE43F1-92DF-496C-A1D5-06FA3822AB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AE43F1-92DF-496C-A1D5-06FA3822AB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AE43F1-92DF-496C-A1D5-06FA3822AB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AE43F1-92DF-496C-A1D5-06FA3822AB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AE43F1-92DF-496C-A1D5-06FA3822AB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AE43F1-92DF-496C-A1D5-06FA3822AB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AE43F1-92DF-496C-A1D5-06FA3822AB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AE43F1-92DF-496C-A1D5-06FA3822AB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AE43F1-92DF-496C-A1D5-06FA3822AB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0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59.bin"/><Relationship Id="rId4" Type="http://schemas.openxmlformats.org/officeDocument/2006/relationships/image" Target="../media/image5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13" Type="http://schemas.openxmlformats.org/officeDocument/2006/relationships/oleObject" Target="../embeddings/oleObject66.bin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12" Type="http://schemas.openxmlformats.org/officeDocument/2006/relationships/image" Target="../media/image64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61.wmf"/><Relationship Id="rId11" Type="http://schemas.openxmlformats.org/officeDocument/2006/relationships/oleObject" Target="../embeddings/oleObject65.bin"/><Relationship Id="rId5" Type="http://schemas.openxmlformats.org/officeDocument/2006/relationships/oleObject" Target="../embeddings/oleObject62.bin"/><Relationship Id="rId10" Type="http://schemas.openxmlformats.org/officeDocument/2006/relationships/image" Target="../media/image63.wmf"/><Relationship Id="rId4" Type="http://schemas.openxmlformats.org/officeDocument/2006/relationships/image" Target="../media/image60.wmf"/><Relationship Id="rId9" Type="http://schemas.openxmlformats.org/officeDocument/2006/relationships/oleObject" Target="../embeddings/oleObject64.bin"/><Relationship Id="rId14" Type="http://schemas.openxmlformats.org/officeDocument/2006/relationships/image" Target="../media/image6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oleObject" Target="../embeddings/oleObject67.bin"/><Relationship Id="rId7" Type="http://schemas.openxmlformats.org/officeDocument/2006/relationships/oleObject" Target="../embeddings/oleObject69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67.wmf"/><Relationship Id="rId5" Type="http://schemas.openxmlformats.org/officeDocument/2006/relationships/oleObject" Target="../embeddings/oleObject68.bin"/><Relationship Id="rId10" Type="http://schemas.openxmlformats.org/officeDocument/2006/relationships/image" Target="../media/image69.wmf"/><Relationship Id="rId4" Type="http://schemas.openxmlformats.org/officeDocument/2006/relationships/image" Target="../media/image66.wmf"/><Relationship Id="rId9" Type="http://schemas.openxmlformats.org/officeDocument/2006/relationships/oleObject" Target="../embeddings/oleObject7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13" Type="http://schemas.openxmlformats.org/officeDocument/2006/relationships/oleObject" Target="../embeddings/oleObject76.bin"/><Relationship Id="rId18" Type="http://schemas.openxmlformats.org/officeDocument/2006/relationships/image" Target="../media/image77.wmf"/><Relationship Id="rId3" Type="http://schemas.openxmlformats.org/officeDocument/2006/relationships/oleObject" Target="../embeddings/oleObject71.bin"/><Relationship Id="rId21" Type="http://schemas.openxmlformats.org/officeDocument/2006/relationships/oleObject" Target="../embeddings/oleObject80.bin"/><Relationship Id="rId7" Type="http://schemas.openxmlformats.org/officeDocument/2006/relationships/oleObject" Target="../embeddings/oleObject73.bin"/><Relationship Id="rId12" Type="http://schemas.openxmlformats.org/officeDocument/2006/relationships/image" Target="../media/image74.wmf"/><Relationship Id="rId17" Type="http://schemas.openxmlformats.org/officeDocument/2006/relationships/oleObject" Target="../embeddings/oleObject78.bin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76.wmf"/><Relationship Id="rId20" Type="http://schemas.openxmlformats.org/officeDocument/2006/relationships/image" Target="../media/image78.w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1.wmf"/><Relationship Id="rId11" Type="http://schemas.openxmlformats.org/officeDocument/2006/relationships/oleObject" Target="../embeddings/oleObject75.bin"/><Relationship Id="rId24" Type="http://schemas.openxmlformats.org/officeDocument/2006/relationships/image" Target="../media/image80.wmf"/><Relationship Id="rId5" Type="http://schemas.openxmlformats.org/officeDocument/2006/relationships/oleObject" Target="../embeddings/oleObject72.bin"/><Relationship Id="rId15" Type="http://schemas.openxmlformats.org/officeDocument/2006/relationships/oleObject" Target="../embeddings/oleObject77.bin"/><Relationship Id="rId23" Type="http://schemas.openxmlformats.org/officeDocument/2006/relationships/oleObject" Target="../embeddings/oleObject81.bin"/><Relationship Id="rId10" Type="http://schemas.openxmlformats.org/officeDocument/2006/relationships/image" Target="../media/image73.wmf"/><Relationship Id="rId19" Type="http://schemas.openxmlformats.org/officeDocument/2006/relationships/oleObject" Target="../embeddings/oleObject79.bin"/><Relationship Id="rId4" Type="http://schemas.openxmlformats.org/officeDocument/2006/relationships/image" Target="../media/image70.wmf"/><Relationship Id="rId9" Type="http://schemas.openxmlformats.org/officeDocument/2006/relationships/oleObject" Target="../embeddings/oleObject74.bin"/><Relationship Id="rId14" Type="http://schemas.openxmlformats.org/officeDocument/2006/relationships/image" Target="../media/image75.wmf"/><Relationship Id="rId22" Type="http://schemas.openxmlformats.org/officeDocument/2006/relationships/image" Target="../media/image79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3" Type="http://schemas.openxmlformats.org/officeDocument/2006/relationships/oleObject" Target="../embeddings/oleObject82.bin"/><Relationship Id="rId7" Type="http://schemas.openxmlformats.org/officeDocument/2006/relationships/oleObject" Target="../embeddings/oleObject84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wmf"/><Relationship Id="rId5" Type="http://schemas.openxmlformats.org/officeDocument/2006/relationships/oleObject" Target="../embeddings/oleObject83.bin"/><Relationship Id="rId10" Type="http://schemas.openxmlformats.org/officeDocument/2006/relationships/image" Target="../media/image84.wmf"/><Relationship Id="rId4" Type="http://schemas.openxmlformats.org/officeDocument/2006/relationships/image" Target="../media/image81.wmf"/><Relationship Id="rId9" Type="http://schemas.openxmlformats.org/officeDocument/2006/relationships/oleObject" Target="../embeddings/oleObject8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3" Type="http://schemas.openxmlformats.org/officeDocument/2006/relationships/oleObject" Target="../embeddings/oleObject86.bin"/><Relationship Id="rId7" Type="http://schemas.openxmlformats.org/officeDocument/2006/relationships/oleObject" Target="../embeddings/oleObject88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6.wmf"/><Relationship Id="rId5" Type="http://schemas.openxmlformats.org/officeDocument/2006/relationships/oleObject" Target="../embeddings/oleObject87.bin"/><Relationship Id="rId4" Type="http://schemas.openxmlformats.org/officeDocument/2006/relationships/image" Target="../media/image85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3" Type="http://schemas.openxmlformats.org/officeDocument/2006/relationships/oleObject" Target="../embeddings/oleObject89.bin"/><Relationship Id="rId7" Type="http://schemas.openxmlformats.org/officeDocument/2006/relationships/oleObject" Target="../embeddings/oleObject91.bin"/><Relationship Id="rId12" Type="http://schemas.openxmlformats.org/officeDocument/2006/relationships/image" Target="../media/image92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9.wmf"/><Relationship Id="rId11" Type="http://schemas.openxmlformats.org/officeDocument/2006/relationships/oleObject" Target="../embeddings/oleObject93.bin"/><Relationship Id="rId5" Type="http://schemas.openxmlformats.org/officeDocument/2006/relationships/oleObject" Target="../embeddings/oleObject90.bin"/><Relationship Id="rId10" Type="http://schemas.openxmlformats.org/officeDocument/2006/relationships/image" Target="../media/image91.wmf"/><Relationship Id="rId4" Type="http://schemas.openxmlformats.org/officeDocument/2006/relationships/image" Target="../media/image88.wmf"/><Relationship Id="rId9" Type="http://schemas.openxmlformats.org/officeDocument/2006/relationships/oleObject" Target="../embeddings/oleObject92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wmf"/><Relationship Id="rId13" Type="http://schemas.openxmlformats.org/officeDocument/2006/relationships/image" Target="../media/image98.wmf"/><Relationship Id="rId18" Type="http://schemas.openxmlformats.org/officeDocument/2006/relationships/oleObject" Target="../embeddings/oleObject101.bin"/><Relationship Id="rId3" Type="http://schemas.openxmlformats.org/officeDocument/2006/relationships/oleObject" Target="../embeddings/oleObject94.bin"/><Relationship Id="rId21" Type="http://schemas.openxmlformats.org/officeDocument/2006/relationships/image" Target="../media/image102.wmf"/><Relationship Id="rId7" Type="http://schemas.openxmlformats.org/officeDocument/2006/relationships/oleObject" Target="../embeddings/oleObject96.bin"/><Relationship Id="rId12" Type="http://schemas.openxmlformats.org/officeDocument/2006/relationships/oleObject" Target="../embeddings/oleObject98.bin"/><Relationship Id="rId17" Type="http://schemas.openxmlformats.org/officeDocument/2006/relationships/image" Target="../media/image100.wmf"/><Relationship Id="rId25" Type="http://schemas.openxmlformats.org/officeDocument/2006/relationships/image" Target="../media/image104.wmf"/><Relationship Id="rId2" Type="http://schemas.openxmlformats.org/officeDocument/2006/relationships/notesSlide" Target="../notesSlides/notesSlide17.xml"/><Relationship Id="rId16" Type="http://schemas.openxmlformats.org/officeDocument/2006/relationships/oleObject" Target="../embeddings/oleObject100.bin"/><Relationship Id="rId20" Type="http://schemas.openxmlformats.org/officeDocument/2006/relationships/oleObject" Target="../embeddings/oleObject102.bin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4.wmf"/><Relationship Id="rId11" Type="http://schemas.openxmlformats.org/officeDocument/2006/relationships/image" Target="../media/image97.png"/><Relationship Id="rId24" Type="http://schemas.openxmlformats.org/officeDocument/2006/relationships/oleObject" Target="../embeddings/oleObject104.bin"/><Relationship Id="rId5" Type="http://schemas.openxmlformats.org/officeDocument/2006/relationships/oleObject" Target="../embeddings/oleObject95.bin"/><Relationship Id="rId15" Type="http://schemas.openxmlformats.org/officeDocument/2006/relationships/image" Target="../media/image99.wmf"/><Relationship Id="rId23" Type="http://schemas.openxmlformats.org/officeDocument/2006/relationships/image" Target="../media/image103.wmf"/><Relationship Id="rId10" Type="http://schemas.openxmlformats.org/officeDocument/2006/relationships/image" Target="../media/image96.wmf"/><Relationship Id="rId19" Type="http://schemas.openxmlformats.org/officeDocument/2006/relationships/image" Target="../media/image101.wmf"/><Relationship Id="rId4" Type="http://schemas.openxmlformats.org/officeDocument/2006/relationships/image" Target="../media/image93.wmf"/><Relationship Id="rId9" Type="http://schemas.openxmlformats.org/officeDocument/2006/relationships/oleObject" Target="../embeddings/oleObject97.bin"/><Relationship Id="rId14" Type="http://schemas.openxmlformats.org/officeDocument/2006/relationships/oleObject" Target="../embeddings/oleObject99.bin"/><Relationship Id="rId22" Type="http://schemas.openxmlformats.org/officeDocument/2006/relationships/oleObject" Target="../embeddings/oleObject103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wmf"/><Relationship Id="rId13" Type="http://schemas.openxmlformats.org/officeDocument/2006/relationships/oleObject" Target="../embeddings/oleObject110.bin"/><Relationship Id="rId3" Type="http://schemas.openxmlformats.org/officeDocument/2006/relationships/oleObject" Target="../embeddings/oleObject105.bin"/><Relationship Id="rId7" Type="http://schemas.openxmlformats.org/officeDocument/2006/relationships/oleObject" Target="../embeddings/oleObject107.bin"/><Relationship Id="rId12" Type="http://schemas.openxmlformats.org/officeDocument/2006/relationships/image" Target="../media/image109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6.wmf"/><Relationship Id="rId11" Type="http://schemas.openxmlformats.org/officeDocument/2006/relationships/oleObject" Target="../embeddings/oleObject109.bin"/><Relationship Id="rId5" Type="http://schemas.openxmlformats.org/officeDocument/2006/relationships/oleObject" Target="../embeddings/oleObject106.bin"/><Relationship Id="rId10" Type="http://schemas.openxmlformats.org/officeDocument/2006/relationships/image" Target="../media/image108.wmf"/><Relationship Id="rId4" Type="http://schemas.openxmlformats.org/officeDocument/2006/relationships/image" Target="../media/image105.wmf"/><Relationship Id="rId9" Type="http://schemas.openxmlformats.org/officeDocument/2006/relationships/oleObject" Target="../embeddings/oleObject108.bin"/><Relationship Id="rId14" Type="http://schemas.openxmlformats.org/officeDocument/2006/relationships/image" Target="../media/image110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3.wmf"/><Relationship Id="rId13" Type="http://schemas.openxmlformats.org/officeDocument/2006/relationships/image" Target="../media/image115.wmf"/><Relationship Id="rId3" Type="http://schemas.openxmlformats.org/officeDocument/2006/relationships/oleObject" Target="../embeddings/oleObject111.bin"/><Relationship Id="rId7" Type="http://schemas.openxmlformats.org/officeDocument/2006/relationships/oleObject" Target="../embeddings/oleObject113.bin"/><Relationship Id="rId12" Type="http://schemas.openxmlformats.org/officeDocument/2006/relationships/oleObject" Target="../embeddings/oleObject115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2.wmf"/><Relationship Id="rId11" Type="http://schemas.openxmlformats.org/officeDocument/2006/relationships/image" Target="../media/image114.wmf"/><Relationship Id="rId5" Type="http://schemas.openxmlformats.org/officeDocument/2006/relationships/oleObject" Target="../embeddings/oleObject112.bin"/><Relationship Id="rId15" Type="http://schemas.openxmlformats.org/officeDocument/2006/relationships/image" Target="../media/image116.wmf"/><Relationship Id="rId10" Type="http://schemas.openxmlformats.org/officeDocument/2006/relationships/oleObject" Target="../embeddings/oleObject114.bin"/><Relationship Id="rId4" Type="http://schemas.openxmlformats.org/officeDocument/2006/relationships/image" Target="../media/image111.wmf"/><Relationship Id="rId9" Type="http://schemas.openxmlformats.org/officeDocument/2006/relationships/image" Target="../media/image1.jpeg"/><Relationship Id="rId14" Type="http://schemas.openxmlformats.org/officeDocument/2006/relationships/oleObject" Target="../embeddings/oleObject11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wmf"/><Relationship Id="rId3" Type="http://schemas.openxmlformats.org/officeDocument/2006/relationships/oleObject" Target="../embeddings/oleObject117.bin"/><Relationship Id="rId7" Type="http://schemas.openxmlformats.org/officeDocument/2006/relationships/oleObject" Target="../embeddings/oleObject119.bin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8.wmf"/><Relationship Id="rId5" Type="http://schemas.openxmlformats.org/officeDocument/2006/relationships/oleObject" Target="../embeddings/oleObject118.bin"/><Relationship Id="rId4" Type="http://schemas.openxmlformats.org/officeDocument/2006/relationships/image" Target="../media/image117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2.wmf"/><Relationship Id="rId3" Type="http://schemas.openxmlformats.org/officeDocument/2006/relationships/oleObject" Target="../embeddings/oleObject120.bin"/><Relationship Id="rId7" Type="http://schemas.openxmlformats.org/officeDocument/2006/relationships/oleObject" Target="../embeddings/oleObject122.bin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1.wmf"/><Relationship Id="rId5" Type="http://schemas.openxmlformats.org/officeDocument/2006/relationships/oleObject" Target="../embeddings/oleObject121.bin"/><Relationship Id="rId10" Type="http://schemas.openxmlformats.org/officeDocument/2006/relationships/image" Target="../media/image123.wmf"/><Relationship Id="rId4" Type="http://schemas.openxmlformats.org/officeDocument/2006/relationships/image" Target="../media/image120.wmf"/><Relationship Id="rId9" Type="http://schemas.openxmlformats.org/officeDocument/2006/relationships/oleObject" Target="../embeddings/oleObject123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6.wmf"/><Relationship Id="rId3" Type="http://schemas.openxmlformats.org/officeDocument/2006/relationships/oleObject" Target="../embeddings/oleObject124.bin"/><Relationship Id="rId7" Type="http://schemas.openxmlformats.org/officeDocument/2006/relationships/oleObject" Target="../embeddings/oleObject126.bin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5.wmf"/><Relationship Id="rId5" Type="http://schemas.openxmlformats.org/officeDocument/2006/relationships/oleObject" Target="../embeddings/oleObject125.bin"/><Relationship Id="rId10" Type="http://schemas.openxmlformats.org/officeDocument/2006/relationships/image" Target="../media/image127.wmf"/><Relationship Id="rId4" Type="http://schemas.openxmlformats.org/officeDocument/2006/relationships/image" Target="../media/image124.wmf"/><Relationship Id="rId9" Type="http://schemas.openxmlformats.org/officeDocument/2006/relationships/oleObject" Target="../embeddings/oleObject127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wmf"/><Relationship Id="rId3" Type="http://schemas.openxmlformats.org/officeDocument/2006/relationships/oleObject" Target="../embeddings/oleObject128.bin"/><Relationship Id="rId7" Type="http://schemas.openxmlformats.org/officeDocument/2006/relationships/oleObject" Target="../embeddings/oleObject130.bin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9.wmf"/><Relationship Id="rId5" Type="http://schemas.openxmlformats.org/officeDocument/2006/relationships/oleObject" Target="../embeddings/oleObject129.bin"/><Relationship Id="rId4" Type="http://schemas.openxmlformats.org/officeDocument/2006/relationships/image" Target="../media/image128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3.wmf"/><Relationship Id="rId3" Type="http://schemas.openxmlformats.org/officeDocument/2006/relationships/oleObject" Target="../embeddings/oleObject131.bin"/><Relationship Id="rId7" Type="http://schemas.openxmlformats.org/officeDocument/2006/relationships/oleObject" Target="../embeddings/oleObject133.bin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2.wmf"/><Relationship Id="rId5" Type="http://schemas.openxmlformats.org/officeDocument/2006/relationships/oleObject" Target="../embeddings/oleObject132.bin"/><Relationship Id="rId4" Type="http://schemas.openxmlformats.org/officeDocument/2006/relationships/image" Target="../media/image131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6.wmf"/><Relationship Id="rId3" Type="http://schemas.openxmlformats.org/officeDocument/2006/relationships/oleObject" Target="../embeddings/oleObject134.bin"/><Relationship Id="rId7" Type="http://schemas.openxmlformats.org/officeDocument/2006/relationships/oleObject" Target="../embeddings/oleObject136.bin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5.wmf"/><Relationship Id="rId5" Type="http://schemas.openxmlformats.org/officeDocument/2006/relationships/oleObject" Target="../embeddings/oleObject135.bin"/><Relationship Id="rId10" Type="http://schemas.openxmlformats.org/officeDocument/2006/relationships/image" Target="../media/image137.wmf"/><Relationship Id="rId4" Type="http://schemas.openxmlformats.org/officeDocument/2006/relationships/image" Target="../media/image134.wmf"/><Relationship Id="rId9" Type="http://schemas.openxmlformats.org/officeDocument/2006/relationships/oleObject" Target="../embeddings/oleObject13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26" Type="http://schemas.openxmlformats.org/officeDocument/2006/relationships/image" Target="../media/image13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4.wmf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Relationship Id="rId27" Type="http://schemas.openxmlformats.org/officeDocument/2006/relationships/oleObject" Target="../embeddings/oleObject1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22.wmf"/><Relationship Id="rId3" Type="http://schemas.openxmlformats.org/officeDocument/2006/relationships/oleObject" Target="../embeddings/oleObject14.bin"/><Relationship Id="rId21" Type="http://schemas.openxmlformats.org/officeDocument/2006/relationships/oleObject" Target="../embeddings/oleObject23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9.wmf"/><Relationship Id="rId17" Type="http://schemas.openxmlformats.org/officeDocument/2006/relationships/oleObject" Target="../embeddings/oleObject21.bin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21.wmf"/><Relationship Id="rId20" Type="http://schemas.openxmlformats.org/officeDocument/2006/relationships/image" Target="../media/image23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18.wmf"/><Relationship Id="rId19" Type="http://schemas.openxmlformats.org/officeDocument/2006/relationships/oleObject" Target="../embeddings/oleObject22.bin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0.wmf"/><Relationship Id="rId22" Type="http://schemas.openxmlformats.org/officeDocument/2006/relationships/image" Target="../media/image2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35.bin"/><Relationship Id="rId18" Type="http://schemas.openxmlformats.org/officeDocument/2006/relationships/image" Target="../media/image38.wmf"/><Relationship Id="rId3" Type="http://schemas.openxmlformats.org/officeDocument/2006/relationships/oleObject" Target="../embeddings/oleObject30.bin"/><Relationship Id="rId21" Type="http://schemas.openxmlformats.org/officeDocument/2006/relationships/oleObject" Target="../embeddings/oleObject39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5.wmf"/><Relationship Id="rId17" Type="http://schemas.openxmlformats.org/officeDocument/2006/relationships/oleObject" Target="../embeddings/oleObject37.bin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37.wmf"/><Relationship Id="rId20" Type="http://schemas.openxmlformats.org/officeDocument/2006/relationships/image" Target="../media/image39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34.bin"/><Relationship Id="rId24" Type="http://schemas.openxmlformats.org/officeDocument/2006/relationships/image" Target="../media/image41.wmf"/><Relationship Id="rId5" Type="http://schemas.openxmlformats.org/officeDocument/2006/relationships/oleObject" Target="../embeddings/oleObject31.bin"/><Relationship Id="rId15" Type="http://schemas.openxmlformats.org/officeDocument/2006/relationships/oleObject" Target="../embeddings/oleObject36.bin"/><Relationship Id="rId23" Type="http://schemas.openxmlformats.org/officeDocument/2006/relationships/oleObject" Target="../embeddings/oleObject40.bin"/><Relationship Id="rId10" Type="http://schemas.openxmlformats.org/officeDocument/2006/relationships/image" Target="../media/image34.wmf"/><Relationship Id="rId19" Type="http://schemas.openxmlformats.org/officeDocument/2006/relationships/oleObject" Target="../embeddings/oleObject38.bin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36.wmf"/><Relationship Id="rId22" Type="http://schemas.openxmlformats.org/officeDocument/2006/relationships/image" Target="../media/image4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oleObject" Target="../embeddings/oleObject46.bin"/><Relationship Id="rId18" Type="http://schemas.openxmlformats.org/officeDocument/2006/relationships/image" Target="../media/image49.wmf"/><Relationship Id="rId3" Type="http://schemas.openxmlformats.org/officeDocument/2006/relationships/oleObject" Target="../embeddings/oleObject41.bin"/><Relationship Id="rId21" Type="http://schemas.openxmlformats.org/officeDocument/2006/relationships/oleObject" Target="../embeddings/oleObject50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46.wmf"/><Relationship Id="rId17" Type="http://schemas.openxmlformats.org/officeDocument/2006/relationships/oleObject" Target="../embeddings/oleObject48.bin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48.wmf"/><Relationship Id="rId20" Type="http://schemas.openxmlformats.org/officeDocument/2006/relationships/image" Target="../media/image50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5" Type="http://schemas.openxmlformats.org/officeDocument/2006/relationships/oleObject" Target="../embeddings/oleObject47.bin"/><Relationship Id="rId10" Type="http://schemas.openxmlformats.org/officeDocument/2006/relationships/image" Target="../media/image45.wmf"/><Relationship Id="rId19" Type="http://schemas.openxmlformats.org/officeDocument/2006/relationships/oleObject" Target="../embeddings/oleObject49.bin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47.wmf"/><Relationship Id="rId22" Type="http://schemas.openxmlformats.org/officeDocument/2006/relationships/image" Target="../media/image5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oleObject" Target="../embeddings/oleObject56.bin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55.wmf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57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52.bin"/><Relationship Id="rId15" Type="http://schemas.openxmlformats.org/officeDocument/2006/relationships/oleObject" Target="../embeddings/oleObject57.bin"/><Relationship Id="rId10" Type="http://schemas.openxmlformats.org/officeDocument/2006/relationships/image" Target="../media/image54.e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54.bin"/><Relationship Id="rId14" Type="http://schemas.openxmlformats.org/officeDocument/2006/relationships/image" Target="../media/image5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3297894" y="4064774"/>
            <a:ext cx="5029677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Notes 2           </a:t>
            </a:r>
            <a:b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Complex Vectors</a:t>
            </a:r>
          </a:p>
        </p:txBody>
      </p:sp>
      <p:sp>
        <p:nvSpPr>
          <p:cNvPr id="22533" name="Text Box 26"/>
          <p:cNvSpPr txBox="1">
            <a:spLocks noChangeArrowheads="1"/>
          </p:cNvSpPr>
          <p:nvPr/>
        </p:nvSpPr>
        <p:spPr bwMode="auto">
          <a:xfrm>
            <a:off x="3647526" y="6112734"/>
            <a:ext cx="4552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Adapted from notes by Prof. Stuart A. Long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AE43F1-92DF-496C-A1D5-06FA3822AB9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9" name="Picture 74" descr="10 kHz Sine Wave from MP3 Fi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9858" y="4332060"/>
            <a:ext cx="2324100" cy="185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968706" y="572996"/>
            <a:ext cx="7413294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b="1" dirty="0">
                <a:solidFill>
                  <a:srgbClr val="0000FF"/>
                </a:solidFill>
              </a:rPr>
              <a:t>ECE 3317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sz="3600" b="1" dirty="0">
                <a:solidFill>
                  <a:srgbClr val="0000FF"/>
                </a:solidFill>
              </a:rPr>
              <a:t>Applied Electromagnetic Waves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Prof. David R. Jackson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Fall 2023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2743202" y="135577"/>
            <a:ext cx="3124200" cy="457200"/>
          </a:xfrm>
          <a:gradFill rotWithShape="1">
            <a:gsLst>
              <a:gs pos="0">
                <a:srgbClr val="250CB8"/>
              </a:gs>
              <a:gs pos="100000">
                <a:srgbClr val="0E0448"/>
              </a:gs>
            </a:gsLst>
            <a:path path="shape">
              <a:fillToRect l="50000" t="50000" r="50000" b="50000"/>
            </a:path>
          </a:gradFill>
          <a:ln algn="ctr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  <a:cs typeface="Arial" charset="0"/>
              </a:rPr>
              <a:t>Square Root (cont.)</a:t>
            </a:r>
          </a:p>
        </p:txBody>
      </p:sp>
      <p:graphicFrame>
        <p:nvGraphicFramePr>
          <p:cNvPr id="51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2198862"/>
              </p:ext>
            </p:extLst>
          </p:nvPr>
        </p:nvGraphicFramePr>
        <p:xfrm>
          <a:off x="246063" y="2308225"/>
          <a:ext cx="6176962" cy="367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768600" imgH="1727200" progId="Equation.DSMT4">
                  <p:embed/>
                </p:oleObj>
              </mc:Choice>
              <mc:Fallback>
                <p:oleObj name="Equation" r:id="rId3" imgW="2768600" imgH="1727200" progId="Equation.DSMT4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3" y="2308225"/>
                        <a:ext cx="6176962" cy="367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7342185"/>
              </p:ext>
            </p:extLst>
          </p:nvPr>
        </p:nvGraphicFramePr>
        <p:xfrm>
          <a:off x="3454749" y="808793"/>
          <a:ext cx="1938338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71252" imgH="253890" progId="Equation.DSMT4">
                  <p:embed/>
                </p:oleObj>
              </mc:Choice>
              <mc:Fallback>
                <p:oleObj name="Equation" r:id="rId5" imgW="571252" imgH="253890" progId="Equation.DSMT4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4749" y="808793"/>
                        <a:ext cx="1938338" cy="822325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AE43F1-92DF-496C-A1D5-06FA3822AB9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3" name="Text Box 30"/>
          <p:cNvSpPr txBox="1">
            <a:spLocks noChangeArrowheads="1"/>
          </p:cNvSpPr>
          <p:nvPr/>
        </p:nvSpPr>
        <p:spPr bwMode="auto">
          <a:xfrm>
            <a:off x="330200" y="1845074"/>
            <a:ext cx="49952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 dirty="0">
                <a:solidFill>
                  <a:srgbClr val="0000FF"/>
                </a:solidFill>
              </a:rPr>
              <a:t>General</a:t>
            </a:r>
            <a:r>
              <a:rPr lang="en-US" sz="2000" dirty="0">
                <a:solidFill>
                  <a:srgbClr val="0000FF"/>
                </a:solidFill>
              </a:rPr>
              <a:t> square root of a complex number:</a:t>
            </a: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1138929" y="6208717"/>
            <a:ext cx="6654800" cy="369332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 dirty="0"/>
              <a:t>The general square root has </a:t>
            </a:r>
            <a:r>
              <a:rPr lang="en-US" i="1" u="sng" dirty="0"/>
              <a:t>two</a:t>
            </a:r>
            <a:r>
              <a:rPr lang="en-US" i="1" dirty="0"/>
              <a:t> possible values.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1845545"/>
              </p:ext>
            </p:extLst>
          </p:nvPr>
        </p:nvGraphicFramePr>
        <p:xfrm>
          <a:off x="7010400" y="4333373"/>
          <a:ext cx="1464259" cy="14056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952500" imgH="914400" progId="Equation.DSMT4">
                  <p:embed/>
                </p:oleObj>
              </mc:Choice>
              <mc:Fallback>
                <p:oleObj name="Equation" r:id="rId7" imgW="952500" imgH="914400" progId="Equation.DSMT4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4333373"/>
                        <a:ext cx="1464259" cy="14056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3924728" y="2691829"/>
            <a:ext cx="0" cy="51370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015665" y="2605290"/>
            <a:ext cx="24625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Denotes the principal branch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639888" y="1052513"/>
          <a:ext cx="338772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31366" imgH="203112" progId="Equation.DSMT4">
                  <p:embed/>
                </p:oleObj>
              </mc:Choice>
              <mc:Fallback>
                <p:oleObj name="Equation" r:id="rId3" imgW="1231366" imgH="203112" progId="Equation.DSMT4">
                  <p:embed/>
                  <p:pic>
                    <p:nvPicPr>
                      <p:cNvPr id="0" name="Picture 14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888" y="1052513"/>
                        <a:ext cx="3387725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1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92125" y="4584700"/>
          <a:ext cx="4157663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006600" imgH="228600" progId="Equation.DSMT4">
                  <p:embed/>
                </p:oleObj>
              </mc:Choice>
              <mc:Fallback>
                <p:oleObj name="Equation" r:id="rId5" imgW="2006600" imgH="228600" progId="Equation.DSMT4">
                  <p:embed/>
                  <p:pic>
                    <p:nvPicPr>
                      <p:cNvPr id="0" name="Picture 14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25" y="4584700"/>
                        <a:ext cx="4157663" cy="4730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1992083" y="163290"/>
            <a:ext cx="4800600" cy="457200"/>
          </a:xfrm>
          <a:prstGeom prst="rect">
            <a:avLst/>
          </a:prstGeom>
          <a:gradFill rotWithShape="1">
            <a:gsLst>
              <a:gs pos="0">
                <a:srgbClr val="250CB8"/>
              </a:gs>
              <a:gs pos="100000">
                <a:srgbClr val="0E0448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  <a:cs typeface="Arial" charset="0"/>
              </a:rPr>
              <a:t>Time-Harmonic Quantities</a:t>
            </a:r>
          </a:p>
        </p:txBody>
      </p:sp>
      <p:graphicFrame>
        <p:nvGraphicFramePr>
          <p:cNvPr id="6148" name="Object 13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6189663" y="2303463"/>
          <a:ext cx="1066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83947" imgH="393529" progId="Equation.DSMT4">
                  <p:embed/>
                </p:oleObj>
              </mc:Choice>
              <mc:Fallback>
                <p:oleObj name="Equation" r:id="rId7" imgW="583947" imgH="393529" progId="Equation.DSMT4">
                  <p:embed/>
                  <p:pic>
                    <p:nvPicPr>
                      <p:cNvPr id="0" name="Picture 15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9663" y="2303463"/>
                        <a:ext cx="1066800" cy="685800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Text Box 16"/>
          <p:cNvSpPr txBox="1">
            <a:spLocks noChangeArrowheads="1"/>
          </p:cNvSpPr>
          <p:nvPr/>
        </p:nvSpPr>
        <p:spPr bwMode="auto">
          <a:xfrm>
            <a:off x="2097088" y="2095500"/>
            <a:ext cx="41148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   Amplitude     Angular         Phase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                 </a:t>
            </a:r>
          </a:p>
        </p:txBody>
      </p:sp>
      <p:sp>
        <p:nvSpPr>
          <p:cNvPr id="6151" name="Text Box 17"/>
          <p:cNvSpPr txBox="1">
            <a:spLocks noChangeArrowheads="1"/>
          </p:cNvSpPr>
          <p:nvPr/>
        </p:nvSpPr>
        <p:spPr bwMode="auto">
          <a:xfrm>
            <a:off x="3544888" y="24003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Frequency </a:t>
            </a:r>
          </a:p>
        </p:txBody>
      </p:sp>
      <p:sp>
        <p:nvSpPr>
          <p:cNvPr id="6152" name="Line 18"/>
          <p:cNvSpPr>
            <a:spLocks noChangeShapeType="1"/>
          </p:cNvSpPr>
          <p:nvPr/>
        </p:nvSpPr>
        <p:spPr bwMode="auto">
          <a:xfrm flipH="1" flipV="1">
            <a:off x="2935288" y="1616522"/>
            <a:ext cx="3855" cy="4517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3" name="Line 19"/>
          <p:cNvSpPr>
            <a:spLocks noChangeShapeType="1"/>
          </p:cNvSpPr>
          <p:nvPr/>
        </p:nvSpPr>
        <p:spPr bwMode="auto">
          <a:xfrm flipH="1" flipV="1">
            <a:off x="4023858" y="1627409"/>
            <a:ext cx="3856" cy="46264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4" name="Line 20"/>
          <p:cNvSpPr>
            <a:spLocks noChangeShapeType="1"/>
          </p:cNvSpPr>
          <p:nvPr/>
        </p:nvSpPr>
        <p:spPr bwMode="auto">
          <a:xfrm flipH="1" flipV="1">
            <a:off x="4831306" y="1596788"/>
            <a:ext cx="313781" cy="4225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146411" y="5349922"/>
            <a:ext cx="17606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We then have</a:t>
            </a: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2600325" y="5727700"/>
          <a:ext cx="2671763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028700" imgH="279400" progId="Equation.DSMT4">
                  <p:embed/>
                </p:oleObj>
              </mc:Choice>
              <mc:Fallback>
                <p:oleObj name="Equation" r:id="rId9" imgW="1028700" imgH="279400" progId="Equation.DSMT4">
                  <p:embed/>
                  <p:pic>
                    <p:nvPicPr>
                      <p:cNvPr id="0" name="Picture 1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0325" y="5727700"/>
                        <a:ext cx="2671763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1824038" y="3482975"/>
          <a:ext cx="2928937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231366" imgH="279279" progId="Equation.DSMT4">
                  <p:embed/>
                </p:oleObj>
              </mc:Choice>
              <mc:Fallback>
                <p:oleObj name="Equation" r:id="rId11" imgW="1231366" imgH="279279" progId="Equation.DSMT4">
                  <p:embed/>
                  <p:pic>
                    <p:nvPicPr>
                      <p:cNvPr id="0" name="Picture 1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4038" y="3482975"/>
                        <a:ext cx="2928937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96036" y="3057099"/>
            <a:ext cx="25972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From Euler’s identity:</a:t>
            </a:r>
          </a:p>
        </p:txBody>
      </p:sp>
      <p:graphicFrame>
        <p:nvGraphicFramePr>
          <p:cNvPr id="6" name="Object 13"/>
          <p:cNvGraphicFramePr>
            <a:graphicFrameLocks noChangeAspect="1"/>
          </p:cNvGraphicFramePr>
          <p:nvPr/>
        </p:nvGraphicFramePr>
        <p:xfrm>
          <a:off x="6239206" y="3239162"/>
          <a:ext cx="998538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545863" imgH="418918" progId="Equation.DSMT4">
                  <p:embed/>
                </p:oleObj>
              </mc:Choice>
              <mc:Fallback>
                <p:oleObj name="Equation" r:id="rId13" imgW="545863" imgH="418918" progId="Equation.DSMT4">
                  <p:embed/>
                  <p:pic>
                    <p:nvPicPr>
                      <p:cNvPr id="0" name="Picture 1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9206" y="3239162"/>
                        <a:ext cx="998538" cy="730250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AE43F1-92DF-496C-A1D5-06FA3822AB9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369155" y="2538483"/>
            <a:ext cx="15760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Frequency [Hz]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341860" y="3400567"/>
            <a:ext cx="10518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Period [s]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1353" y="2390660"/>
            <a:ext cx="8328750" cy="1938969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170" name="Object 2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478088" y="1122363"/>
          <a:ext cx="3746500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31366" imgH="203112" progId="Equation.DSMT4">
                  <p:embed/>
                </p:oleObj>
              </mc:Choice>
              <mc:Fallback>
                <p:oleObj name="Equation" r:id="rId3" imgW="1231366" imgH="203112" progId="Equation.DSMT4">
                  <p:embed/>
                  <p:pic>
                    <p:nvPicPr>
                      <p:cNvPr id="0" name="Picture 9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8088" y="1122363"/>
                        <a:ext cx="3746500" cy="617537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1632857" y="130632"/>
            <a:ext cx="5456238" cy="457200"/>
          </a:xfrm>
          <a:prstGeom prst="rect">
            <a:avLst/>
          </a:prstGeom>
          <a:gradFill rotWithShape="1">
            <a:gsLst>
              <a:gs pos="0">
                <a:srgbClr val="250CB8"/>
              </a:gs>
              <a:gs pos="100000">
                <a:srgbClr val="0E0448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  <a:cs typeface="Arial" charset="0"/>
              </a:rPr>
              <a:t>Time-Harmonic Quantities (cont.)</a:t>
            </a:r>
          </a:p>
        </p:txBody>
      </p:sp>
      <p:graphicFrame>
        <p:nvGraphicFramePr>
          <p:cNvPr id="7171" name="Object 18"/>
          <p:cNvGraphicFramePr>
            <a:graphicFrameLocks noChangeAspect="1"/>
          </p:cNvGraphicFramePr>
          <p:nvPr/>
        </p:nvGraphicFramePr>
        <p:xfrm>
          <a:off x="3176872" y="5616267"/>
          <a:ext cx="2305050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09336" imgH="203112" progId="Equation.DSMT4">
                  <p:embed/>
                </p:oleObj>
              </mc:Choice>
              <mc:Fallback>
                <p:oleObj name="Equation" r:id="rId5" imgW="609336" imgH="203112" progId="Equation.DSMT4">
                  <p:embed/>
                  <p:pic>
                    <p:nvPicPr>
                      <p:cNvPr id="0" name="Picture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6872" y="5616267"/>
                        <a:ext cx="2305050" cy="5857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9814378"/>
              </p:ext>
            </p:extLst>
          </p:nvPr>
        </p:nvGraphicFramePr>
        <p:xfrm>
          <a:off x="1024872" y="3427413"/>
          <a:ext cx="2909888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155700" imgH="279400" progId="Equation.DSMT4">
                  <p:embed/>
                </p:oleObj>
              </mc:Choice>
              <mc:Fallback>
                <p:oleObj name="Equation" r:id="rId7" imgW="1155700" imgH="279400" progId="Equation.DSMT4">
                  <p:embed/>
                  <p:pic>
                    <p:nvPicPr>
                      <p:cNvPr id="0" name="Picture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4872" y="3427413"/>
                        <a:ext cx="2909888" cy="70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27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752338649"/>
              </p:ext>
            </p:extLst>
          </p:nvPr>
        </p:nvGraphicFramePr>
        <p:xfrm>
          <a:off x="1023285" y="2657475"/>
          <a:ext cx="1625600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47700" imgH="228600" progId="Equation.DSMT4">
                  <p:embed/>
                </p:oleObj>
              </mc:Choice>
              <mc:Fallback>
                <p:oleObj name="Equation" r:id="rId9" imgW="647700" imgH="228600" progId="Equation.DSMT4">
                  <p:embed/>
                  <p:pic>
                    <p:nvPicPr>
                      <p:cNvPr id="0" name="Picture 10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3285" y="2657475"/>
                        <a:ext cx="1625600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Text Box 28"/>
          <p:cNvSpPr txBox="1">
            <a:spLocks noChangeArrowheads="1"/>
          </p:cNvSpPr>
          <p:nvPr/>
        </p:nvSpPr>
        <p:spPr bwMode="auto">
          <a:xfrm>
            <a:off x="2433638" y="4955039"/>
            <a:ext cx="37771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Time-domain </a:t>
            </a:r>
            <a:r>
              <a:rPr lang="en-US" sz="2000" dirty="0">
                <a:sym typeface="Symbol" pitchFamily="18" charset="2"/>
              </a:rPr>
              <a:t></a:t>
            </a:r>
            <a:r>
              <a:rPr lang="en-US" sz="2000" dirty="0"/>
              <a:t> Phasor domain</a:t>
            </a:r>
          </a:p>
        </p:txBody>
      </p:sp>
      <p:sp>
        <p:nvSpPr>
          <p:cNvPr id="7176" name="Text Box 29"/>
          <p:cNvSpPr txBox="1">
            <a:spLocks noChangeArrowheads="1"/>
          </p:cNvSpPr>
          <p:nvPr/>
        </p:nvSpPr>
        <p:spPr bwMode="auto">
          <a:xfrm>
            <a:off x="3982385" y="2733675"/>
            <a:ext cx="4413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going from time domain to phasor domain</a:t>
            </a:r>
          </a:p>
        </p:txBody>
      </p:sp>
      <p:sp>
        <p:nvSpPr>
          <p:cNvPr id="7177" name="Text Box 30"/>
          <p:cNvSpPr txBox="1">
            <a:spLocks noChangeArrowheads="1"/>
          </p:cNvSpPr>
          <p:nvPr/>
        </p:nvSpPr>
        <p:spPr bwMode="auto">
          <a:xfrm>
            <a:off x="3969685" y="3595688"/>
            <a:ext cx="4400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going from phasor domain to time domain</a:t>
            </a:r>
          </a:p>
        </p:txBody>
      </p:sp>
      <p:sp>
        <p:nvSpPr>
          <p:cNvPr id="7178" name="AutoShape 31"/>
          <p:cNvSpPr>
            <a:spLocks/>
          </p:cNvSpPr>
          <p:nvPr/>
        </p:nvSpPr>
        <p:spPr bwMode="auto">
          <a:xfrm>
            <a:off x="535922" y="2620963"/>
            <a:ext cx="368300" cy="1555750"/>
          </a:xfrm>
          <a:prstGeom prst="leftBrace">
            <a:avLst>
              <a:gd name="adj1" fmla="val 3520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AE43F1-92DF-496C-A1D5-06FA3822AB9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6" name="Object 105"/>
          <p:cNvGraphicFramePr>
            <a:graphicFrameLocks noChangeAspect="1"/>
          </p:cNvGraphicFramePr>
          <p:nvPr/>
        </p:nvGraphicFramePr>
        <p:xfrm>
          <a:off x="679450" y="987425"/>
          <a:ext cx="367030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31366" imgH="203112" progId="Equation.DSMT4">
                  <p:embed/>
                </p:oleObj>
              </mc:Choice>
              <mc:Fallback>
                <p:oleObj name="Equation" r:id="rId3" imgW="1231366" imgH="203112" progId="Equation.DSMT4">
                  <p:embed/>
                  <p:pic>
                    <p:nvPicPr>
                      <p:cNvPr id="0" name="Picture 2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450" y="987425"/>
                        <a:ext cx="3670300" cy="604838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1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1432200"/>
              </p:ext>
            </p:extLst>
          </p:nvPr>
        </p:nvGraphicFramePr>
        <p:xfrm>
          <a:off x="5868988" y="1279525"/>
          <a:ext cx="2439987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56755" imgH="583947" progId="Equation.DSMT4">
                  <p:embed/>
                </p:oleObj>
              </mc:Choice>
              <mc:Fallback>
                <p:oleObj name="Equation" r:id="rId5" imgW="1256755" imgH="583947" progId="Equation.DSMT4">
                  <p:embed/>
                  <p:pic>
                    <p:nvPicPr>
                      <p:cNvPr id="0" name="Picture 2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988" y="1279525"/>
                        <a:ext cx="2439987" cy="1131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AEAE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Slide Number Placeholder 3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EAE43F1-92DF-496C-A1D5-06FA3822AB9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1632857" y="130632"/>
            <a:ext cx="5456238" cy="457200"/>
          </a:xfrm>
          <a:prstGeom prst="rect">
            <a:avLst/>
          </a:prstGeom>
          <a:gradFill rotWithShape="1">
            <a:gsLst>
              <a:gs pos="0">
                <a:srgbClr val="250CB8"/>
              </a:gs>
              <a:gs pos="100000">
                <a:srgbClr val="0E0448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  <a:cs typeface="Arial" charset="0"/>
              </a:rPr>
              <a:t>Time-Harmonic Quantities (cont.)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1AFC52B-2C3E-0864-CBCE-781ADAD08C11}"/>
              </a:ext>
            </a:extLst>
          </p:cNvPr>
          <p:cNvGrpSpPr/>
          <p:nvPr/>
        </p:nvGrpSpPr>
        <p:grpSpPr>
          <a:xfrm>
            <a:off x="717062" y="1984375"/>
            <a:ext cx="6242538" cy="4191232"/>
            <a:chOff x="717062" y="1984375"/>
            <a:chExt cx="6242538" cy="4191232"/>
          </a:xfrm>
        </p:grpSpPr>
        <p:sp>
          <p:nvSpPr>
            <p:cNvPr id="8200" name="Text Box 24"/>
            <p:cNvSpPr txBox="1">
              <a:spLocks noChangeArrowheads="1"/>
            </p:cNvSpPr>
            <p:nvPr/>
          </p:nvSpPr>
          <p:spPr bwMode="auto">
            <a:xfrm>
              <a:off x="762000" y="2590800"/>
              <a:ext cx="6858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8226" name="Text Box 113"/>
            <p:cNvSpPr txBox="1">
              <a:spLocks noChangeArrowheads="1"/>
            </p:cNvSpPr>
            <p:nvPr/>
          </p:nvSpPr>
          <p:spPr bwMode="auto">
            <a:xfrm>
              <a:off x="2270125" y="1984375"/>
              <a:ext cx="25590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The complex number </a:t>
              </a:r>
              <a:r>
                <a:rPr lang="en-US" i="1" dirty="0">
                  <a:latin typeface="Times New Roman" pitchFamily="18" charset="0"/>
                </a:rPr>
                <a:t>V</a:t>
              </a:r>
            </a:p>
          </p:txBody>
        </p:sp>
        <p:sp>
          <p:nvSpPr>
            <p:cNvPr id="8227" name="Line 114"/>
            <p:cNvSpPr>
              <a:spLocks noChangeShapeType="1"/>
            </p:cNvSpPr>
            <p:nvPr/>
          </p:nvSpPr>
          <p:spPr bwMode="auto">
            <a:xfrm>
              <a:off x="4435475" y="2346325"/>
              <a:ext cx="477838" cy="11874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8199" name="Object 1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82438870"/>
                </p:ext>
              </p:extLst>
            </p:nvPr>
          </p:nvGraphicFramePr>
          <p:xfrm>
            <a:off x="2913063" y="2443163"/>
            <a:ext cx="1135062" cy="400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647700" imgH="228600" progId="Equation.DSMT4">
                    <p:embed/>
                  </p:oleObj>
                </mc:Choice>
                <mc:Fallback>
                  <p:oleObj name="Equation" r:id="rId7" imgW="647700" imgH="228600" progId="Equation.DSMT4">
                    <p:embed/>
                    <p:pic>
                      <p:nvPicPr>
                        <p:cNvPr id="0" name="Picture 2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3063" y="2443163"/>
                          <a:ext cx="1135062" cy="400050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1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64160848"/>
                </p:ext>
              </p:extLst>
            </p:nvPr>
          </p:nvGraphicFramePr>
          <p:xfrm>
            <a:off x="818243" y="2595109"/>
            <a:ext cx="533400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304536" imgH="253780" progId="Equation.DSMT4">
                    <p:embed/>
                  </p:oleObj>
                </mc:Choice>
                <mc:Fallback>
                  <p:oleObj name="Equation" r:id="rId9" imgW="304536" imgH="253780" progId="Equation.DSMT4">
                    <p:embed/>
                    <p:pic>
                      <p:nvPicPr>
                        <p:cNvPr id="0" name="Picture 2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8243" y="2595109"/>
                          <a:ext cx="533400" cy="444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01" name="Text Box 56"/>
            <p:cNvSpPr txBox="1">
              <a:spLocks noChangeArrowheads="1"/>
            </p:cNvSpPr>
            <p:nvPr/>
          </p:nvSpPr>
          <p:spPr bwMode="auto">
            <a:xfrm>
              <a:off x="1771741" y="5808895"/>
              <a:ext cx="400121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8202" name="Freeform 46"/>
            <p:cNvSpPr>
              <a:spLocks/>
            </p:cNvSpPr>
            <p:nvPr/>
          </p:nvSpPr>
          <p:spPr bwMode="auto">
            <a:xfrm>
              <a:off x="1092200" y="3348038"/>
              <a:ext cx="2743200" cy="2476500"/>
            </a:xfrm>
            <a:custGeom>
              <a:avLst/>
              <a:gdLst>
                <a:gd name="T0" fmla="*/ 0 w 1488"/>
                <a:gd name="T1" fmla="*/ 104 h 1512"/>
                <a:gd name="T2" fmla="*/ 480 w 1488"/>
                <a:gd name="T3" fmla="*/ 1496 h 1512"/>
                <a:gd name="T4" fmla="*/ 912 w 1488"/>
                <a:gd name="T5" fmla="*/ 8 h 1512"/>
                <a:gd name="T6" fmla="*/ 1488 w 1488"/>
                <a:gd name="T7" fmla="*/ 1448 h 15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8"/>
                <a:gd name="T13" fmla="*/ 0 h 1512"/>
                <a:gd name="T14" fmla="*/ 1488 w 1488"/>
                <a:gd name="T15" fmla="*/ 1512 h 15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8" h="1512">
                  <a:moveTo>
                    <a:pt x="0" y="104"/>
                  </a:moveTo>
                  <a:cubicBezTo>
                    <a:pt x="164" y="808"/>
                    <a:pt x="328" y="1512"/>
                    <a:pt x="480" y="1496"/>
                  </a:cubicBezTo>
                  <a:cubicBezTo>
                    <a:pt x="632" y="1480"/>
                    <a:pt x="744" y="16"/>
                    <a:pt x="912" y="8"/>
                  </a:cubicBezTo>
                  <a:cubicBezTo>
                    <a:pt x="1080" y="0"/>
                    <a:pt x="1284" y="724"/>
                    <a:pt x="1488" y="1448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Line 47"/>
            <p:cNvSpPr>
              <a:spLocks noChangeShapeType="1"/>
            </p:cNvSpPr>
            <p:nvPr/>
          </p:nvSpPr>
          <p:spPr bwMode="auto">
            <a:xfrm>
              <a:off x="1092200" y="4643438"/>
              <a:ext cx="3276600" cy="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Line 48"/>
            <p:cNvSpPr>
              <a:spLocks noChangeShapeType="1"/>
            </p:cNvSpPr>
            <p:nvPr/>
          </p:nvSpPr>
          <p:spPr bwMode="auto">
            <a:xfrm flipH="1" flipV="1">
              <a:off x="1092200" y="3119438"/>
              <a:ext cx="0" cy="297180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Oval 50"/>
            <p:cNvSpPr>
              <a:spLocks noChangeArrowheads="1"/>
            </p:cNvSpPr>
            <p:nvPr/>
          </p:nvSpPr>
          <p:spPr bwMode="auto">
            <a:xfrm>
              <a:off x="4521200" y="3348038"/>
              <a:ext cx="2438400" cy="2438400"/>
            </a:xfrm>
            <a:prstGeom prst="ellips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207" name="Line 51"/>
            <p:cNvSpPr>
              <a:spLocks noChangeShapeType="1"/>
            </p:cNvSpPr>
            <p:nvPr/>
          </p:nvSpPr>
          <p:spPr bwMode="auto">
            <a:xfrm>
              <a:off x="1139825" y="3652838"/>
              <a:ext cx="381000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dash"/>
              <a:round/>
              <a:headEnd/>
              <a:tailEnd type="oval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Line 52"/>
            <p:cNvSpPr>
              <a:spLocks noChangeShapeType="1"/>
            </p:cNvSpPr>
            <p:nvPr/>
          </p:nvSpPr>
          <p:spPr bwMode="auto">
            <a:xfrm flipH="1">
              <a:off x="4597400" y="4643438"/>
              <a:ext cx="114300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Line 53"/>
            <p:cNvSpPr>
              <a:spLocks noChangeShapeType="1"/>
            </p:cNvSpPr>
            <p:nvPr/>
          </p:nvSpPr>
          <p:spPr bwMode="auto">
            <a:xfrm flipH="1" flipV="1">
              <a:off x="5024063" y="3719245"/>
              <a:ext cx="716337" cy="92419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Line 54"/>
            <p:cNvSpPr>
              <a:spLocks noChangeShapeType="1"/>
            </p:cNvSpPr>
            <p:nvPr/>
          </p:nvSpPr>
          <p:spPr bwMode="auto">
            <a:xfrm flipH="1" flipV="1">
              <a:off x="5740400" y="3424238"/>
              <a:ext cx="0" cy="12192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Text Box 57"/>
            <p:cNvSpPr txBox="1">
              <a:spLocks noChangeArrowheads="1"/>
            </p:cNvSpPr>
            <p:nvPr/>
          </p:nvSpPr>
          <p:spPr bwMode="auto">
            <a:xfrm>
              <a:off x="5612265" y="5377534"/>
              <a:ext cx="371011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8213" name="Text Box 58"/>
            <p:cNvSpPr txBox="1">
              <a:spLocks noChangeArrowheads="1"/>
            </p:cNvSpPr>
            <p:nvPr/>
          </p:nvSpPr>
          <p:spPr bwMode="auto">
            <a:xfrm>
              <a:off x="4584955" y="3325916"/>
              <a:ext cx="37481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8214" name="Arc 59"/>
            <p:cNvSpPr>
              <a:spLocks/>
            </p:cNvSpPr>
            <p:nvPr/>
          </p:nvSpPr>
          <p:spPr bwMode="auto">
            <a:xfrm flipH="1">
              <a:off x="5352836" y="3872509"/>
              <a:ext cx="371092" cy="295696"/>
            </a:xfrm>
            <a:custGeom>
              <a:avLst/>
              <a:gdLst>
                <a:gd name="T0" fmla="*/ 15843 w 21211"/>
                <a:gd name="T1" fmla="*/ 0 h 21582"/>
                <a:gd name="T2" fmla="*/ 381000 w 21211"/>
                <a:gd name="T3" fmla="*/ 370768 h 21582"/>
                <a:gd name="T4" fmla="*/ 0 w 21211"/>
                <a:gd name="T5" fmla="*/ 457200 h 21582"/>
                <a:gd name="T6" fmla="*/ 0 60000 65536"/>
                <a:gd name="T7" fmla="*/ 0 60000 65536"/>
                <a:gd name="T8" fmla="*/ 0 60000 65536"/>
                <a:gd name="T9" fmla="*/ 0 w 21211"/>
                <a:gd name="T10" fmla="*/ 0 h 21582"/>
                <a:gd name="T11" fmla="*/ 21211 w 21211"/>
                <a:gd name="T12" fmla="*/ 21582 h 2158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211" h="21582" fill="none" extrusionOk="0">
                  <a:moveTo>
                    <a:pt x="881" y="0"/>
                  </a:moveTo>
                  <a:cubicBezTo>
                    <a:pt x="10898" y="409"/>
                    <a:pt x="19317" y="7657"/>
                    <a:pt x="21211" y="17501"/>
                  </a:cubicBezTo>
                </a:path>
                <a:path w="21211" h="21582" stroke="0" extrusionOk="0">
                  <a:moveTo>
                    <a:pt x="881" y="0"/>
                  </a:moveTo>
                  <a:cubicBezTo>
                    <a:pt x="10898" y="409"/>
                    <a:pt x="19317" y="7657"/>
                    <a:pt x="21211" y="17501"/>
                  </a:cubicBezTo>
                  <a:lnTo>
                    <a:pt x="0" y="21582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triangle" w="lg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7" name="Text Box 64"/>
            <p:cNvSpPr txBox="1">
              <a:spLocks noChangeArrowheads="1"/>
            </p:cNvSpPr>
            <p:nvPr/>
          </p:nvSpPr>
          <p:spPr bwMode="auto">
            <a:xfrm>
              <a:off x="2655530" y="3303794"/>
              <a:ext cx="348751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8219" name="Text Box 66"/>
            <p:cNvSpPr txBox="1">
              <a:spLocks noChangeArrowheads="1"/>
            </p:cNvSpPr>
            <p:nvPr/>
          </p:nvSpPr>
          <p:spPr bwMode="auto">
            <a:xfrm>
              <a:off x="5761320" y="3296679"/>
              <a:ext cx="372724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8220" name="Text Box 68"/>
            <p:cNvSpPr txBox="1">
              <a:spLocks noChangeArrowheads="1"/>
            </p:cNvSpPr>
            <p:nvPr/>
          </p:nvSpPr>
          <p:spPr bwMode="auto">
            <a:xfrm>
              <a:off x="717062" y="3447684"/>
              <a:ext cx="414676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graphicFrame>
          <p:nvGraphicFramePr>
            <p:cNvPr id="8194" name="Object 9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88811646"/>
                </p:ext>
              </p:extLst>
            </p:nvPr>
          </p:nvGraphicFramePr>
          <p:xfrm>
            <a:off x="5551488" y="2886075"/>
            <a:ext cx="455612" cy="333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215619" imgH="177569" progId="Equation.DSMT4">
                    <p:embed/>
                  </p:oleObj>
                </mc:Choice>
                <mc:Fallback>
                  <p:oleObj name="Equation" r:id="rId11" imgW="215619" imgH="177569" progId="Equation.DSMT4">
                    <p:embed/>
                    <p:pic>
                      <p:nvPicPr>
                        <p:cNvPr id="0" name="Picture 2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51488" y="2886075"/>
                          <a:ext cx="455612" cy="333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95" name="Object 9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60283177"/>
                </p:ext>
              </p:extLst>
            </p:nvPr>
          </p:nvGraphicFramePr>
          <p:xfrm>
            <a:off x="4900613" y="4725988"/>
            <a:ext cx="384175" cy="309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215619" imgH="164885" progId="Equation.DSMT4">
                    <p:embed/>
                  </p:oleObj>
                </mc:Choice>
                <mc:Fallback>
                  <p:oleObj name="Equation" r:id="rId13" imgW="215619" imgH="164885" progId="Equation.DSMT4">
                    <p:embed/>
                    <p:pic>
                      <p:nvPicPr>
                        <p:cNvPr id="0" name="Picture 2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00613" y="4725988"/>
                          <a:ext cx="384175" cy="3095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22" name="Oval 106"/>
            <p:cNvSpPr>
              <a:spLocks noChangeArrowheads="1"/>
            </p:cNvSpPr>
            <p:nvPr/>
          </p:nvSpPr>
          <p:spPr bwMode="auto">
            <a:xfrm>
              <a:off x="1047750" y="3576638"/>
              <a:ext cx="122238" cy="12223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5" name="AutoShape 109"/>
            <p:cNvSpPr>
              <a:spLocks noChangeArrowheads="1"/>
            </p:cNvSpPr>
            <p:nvPr/>
          </p:nvSpPr>
          <p:spPr bwMode="auto">
            <a:xfrm rot="7495856">
              <a:off x="4525689" y="4257077"/>
              <a:ext cx="417001" cy="157863"/>
            </a:xfrm>
            <a:custGeom>
              <a:avLst/>
              <a:gdLst>
                <a:gd name="T0" fmla="*/ 409575 w 21600"/>
                <a:gd name="T1" fmla="*/ 0 h 21600"/>
                <a:gd name="T2" fmla="*/ 0 w 21600"/>
                <a:gd name="T3" fmla="*/ 123032 h 21600"/>
                <a:gd name="T4" fmla="*/ 409575 w 21600"/>
                <a:gd name="T5" fmla="*/ 246063 h 21600"/>
                <a:gd name="T6" fmla="*/ 546100 w 21600"/>
                <a:gd name="T7" fmla="*/ 123032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8" name="Line 115"/>
            <p:cNvSpPr>
              <a:spLocks noChangeShapeType="1"/>
            </p:cNvSpPr>
            <p:nvPr/>
          </p:nvSpPr>
          <p:spPr bwMode="auto">
            <a:xfrm flipV="1">
              <a:off x="5732463" y="3917950"/>
              <a:ext cx="1050925" cy="723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8197" name="Object 1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64406943"/>
                </p:ext>
              </p:extLst>
            </p:nvPr>
          </p:nvGraphicFramePr>
          <p:xfrm>
            <a:off x="6216402" y="4323331"/>
            <a:ext cx="279400" cy="3000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152268" imgH="164957" progId="Equation.DSMT4">
                    <p:embed/>
                  </p:oleObj>
                </mc:Choice>
                <mc:Fallback>
                  <p:oleObj name="Equation" r:id="rId15" imgW="152268" imgH="164957" progId="Equation.DSMT4">
                    <p:embed/>
                    <p:pic>
                      <p:nvPicPr>
                        <p:cNvPr id="0" name="Picture 2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16402" y="4323331"/>
                          <a:ext cx="279400" cy="3000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EAEAEA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rgbClr val="FF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1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26377443"/>
                </p:ext>
              </p:extLst>
            </p:nvPr>
          </p:nvGraphicFramePr>
          <p:xfrm>
            <a:off x="4011613" y="4818063"/>
            <a:ext cx="155575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88746" imgH="152136" progId="Equation.DSMT4">
                    <p:embed/>
                  </p:oleObj>
                </mc:Choice>
                <mc:Fallback>
                  <p:oleObj name="Equation" r:id="rId17" imgW="88746" imgH="152136" progId="Equation.DSMT4">
                    <p:embed/>
                    <p:pic>
                      <p:nvPicPr>
                        <p:cNvPr id="0" name="Picture 2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11613" y="4818063"/>
                          <a:ext cx="155575" cy="266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1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60191817"/>
                </p:ext>
              </p:extLst>
            </p:nvPr>
          </p:nvGraphicFramePr>
          <p:xfrm>
            <a:off x="4826298" y="4286188"/>
            <a:ext cx="395288" cy="295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203024" imgH="152268" progId="Equation.DSMT4">
                    <p:embed/>
                  </p:oleObj>
                </mc:Choice>
                <mc:Fallback>
                  <p:oleObj name="Equation" r:id="rId19" imgW="203024" imgH="152268" progId="Equation.DSMT4">
                    <p:embed/>
                    <p:pic>
                      <p:nvPicPr>
                        <p:cNvPr id="0" name="Picture 2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26298" y="4286188"/>
                          <a:ext cx="395288" cy="295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EAEAEA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rgbClr val="FF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30382313"/>
                </p:ext>
              </p:extLst>
            </p:nvPr>
          </p:nvGraphicFramePr>
          <p:xfrm>
            <a:off x="5357063" y="3643616"/>
            <a:ext cx="173037" cy="279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1" imgW="126835" imgH="202936" progId="Equation.DSMT4">
                    <p:embed/>
                  </p:oleObj>
                </mc:Choice>
                <mc:Fallback>
                  <p:oleObj name="Equation" r:id="rId21" imgW="126835" imgH="202936" progId="Equation.DSMT4">
                    <p:embed/>
                    <p:pic>
                      <p:nvPicPr>
                        <p:cNvPr id="0" name="Picture 2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57063" y="3643616"/>
                          <a:ext cx="173037" cy="279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" name="Line 53"/>
            <p:cNvSpPr>
              <a:spLocks noChangeShapeType="1"/>
            </p:cNvSpPr>
            <p:nvPr/>
          </p:nvSpPr>
          <p:spPr bwMode="auto">
            <a:xfrm flipH="1" flipV="1">
              <a:off x="4767209" y="3965824"/>
              <a:ext cx="986318" cy="657545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8409" name="Object 2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80518251"/>
                </p:ext>
              </p:extLst>
            </p:nvPr>
          </p:nvGraphicFramePr>
          <p:xfrm>
            <a:off x="5806826" y="3957120"/>
            <a:ext cx="571500" cy="279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3" imgW="571500" imgH="279400" progId="Equation.DSMT4">
                    <p:embed/>
                  </p:oleObj>
                </mc:Choice>
                <mc:Fallback>
                  <p:oleObj name="Equation" r:id="rId23" imgW="571500" imgH="279400" progId="Equation.DSMT4">
                    <p:embed/>
                    <p:pic>
                      <p:nvPicPr>
                        <p:cNvPr id="0" name="Picture 2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06826" y="3957120"/>
                          <a:ext cx="571500" cy="279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" name="Arc 59"/>
            <p:cNvSpPr>
              <a:spLocks/>
            </p:cNvSpPr>
            <p:nvPr/>
          </p:nvSpPr>
          <p:spPr bwMode="auto">
            <a:xfrm flipH="1">
              <a:off x="5404205" y="4158473"/>
              <a:ext cx="344729" cy="295696"/>
            </a:xfrm>
            <a:custGeom>
              <a:avLst/>
              <a:gdLst>
                <a:gd name="T0" fmla="*/ 15843 w 21211"/>
                <a:gd name="T1" fmla="*/ 0 h 21582"/>
                <a:gd name="T2" fmla="*/ 381000 w 21211"/>
                <a:gd name="T3" fmla="*/ 370768 h 21582"/>
                <a:gd name="T4" fmla="*/ 0 w 21211"/>
                <a:gd name="T5" fmla="*/ 457200 h 21582"/>
                <a:gd name="T6" fmla="*/ 0 60000 65536"/>
                <a:gd name="T7" fmla="*/ 0 60000 65536"/>
                <a:gd name="T8" fmla="*/ 0 60000 65536"/>
                <a:gd name="T9" fmla="*/ 0 w 21211"/>
                <a:gd name="T10" fmla="*/ 0 h 21582"/>
                <a:gd name="T11" fmla="*/ 21211 w 21211"/>
                <a:gd name="T12" fmla="*/ 21582 h 2158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211" h="21582" fill="none" extrusionOk="0">
                  <a:moveTo>
                    <a:pt x="881" y="0"/>
                  </a:moveTo>
                  <a:cubicBezTo>
                    <a:pt x="10898" y="409"/>
                    <a:pt x="19317" y="7657"/>
                    <a:pt x="21211" y="17501"/>
                  </a:cubicBezTo>
                </a:path>
                <a:path w="21211" h="21582" stroke="0" extrusionOk="0">
                  <a:moveTo>
                    <a:pt x="881" y="0"/>
                  </a:moveTo>
                  <a:cubicBezTo>
                    <a:pt x="10898" y="409"/>
                    <a:pt x="19317" y="7657"/>
                    <a:pt x="21211" y="17501"/>
                  </a:cubicBezTo>
                  <a:lnTo>
                    <a:pt x="0" y="21582"/>
                  </a:lnTo>
                  <a:close/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 type="triangle" w="lg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51"/>
            <p:cNvSpPr>
              <a:spLocks noChangeShapeType="1"/>
            </p:cNvSpPr>
            <p:nvPr/>
          </p:nvSpPr>
          <p:spPr bwMode="auto">
            <a:xfrm>
              <a:off x="1202076" y="3918254"/>
              <a:ext cx="3468634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4633645" y="3868883"/>
              <a:ext cx="102742" cy="102742"/>
            </a:xfrm>
            <a:prstGeom prst="ellipse">
              <a:avLst/>
            </a:prstGeom>
            <a:solidFill>
              <a:srgbClr val="CCECFF"/>
            </a:solidFill>
            <a:ln>
              <a:solidFill>
                <a:srgbClr val="CCE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1148993" y="3871645"/>
              <a:ext cx="102742" cy="102742"/>
            </a:xfrm>
            <a:prstGeom prst="ellipse">
              <a:avLst/>
            </a:prstGeom>
            <a:solidFill>
              <a:srgbClr val="CCECFF"/>
            </a:solidFill>
            <a:ln>
              <a:solidFill>
                <a:srgbClr val="CCE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429D79E-3C07-127A-C2F7-3070FED2F8A1}"/>
                </a:ext>
              </a:extLst>
            </p:cNvPr>
            <p:cNvSpPr/>
            <p:nvPr/>
          </p:nvSpPr>
          <p:spPr>
            <a:xfrm>
              <a:off x="5704084" y="5727384"/>
              <a:ext cx="102742" cy="10274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9549BCC-2C7A-4523-DAEF-3864F0A746E4}"/>
                </a:ext>
              </a:extLst>
            </p:cNvPr>
            <p:cNvCxnSpPr>
              <a:cxnSpLocks/>
            </p:cNvCxnSpPr>
            <p:nvPr/>
          </p:nvCxnSpPr>
          <p:spPr>
            <a:xfrm>
              <a:off x="1092200" y="5783007"/>
              <a:ext cx="4661326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23" name="Oval 107"/>
            <p:cNvSpPr>
              <a:spLocks noChangeArrowheads="1"/>
            </p:cNvSpPr>
            <p:nvPr/>
          </p:nvSpPr>
          <p:spPr bwMode="auto">
            <a:xfrm>
              <a:off x="1881188" y="5719763"/>
              <a:ext cx="122237" cy="122237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7322D24-D2A5-6283-BB31-AAE85A85256F}"/>
                </a:ext>
              </a:extLst>
            </p:cNvPr>
            <p:cNvCxnSpPr>
              <a:cxnSpLocks/>
              <a:endCxn id="8206" idx="0"/>
            </p:cNvCxnSpPr>
            <p:nvPr/>
          </p:nvCxnSpPr>
          <p:spPr>
            <a:xfrm>
              <a:off x="1104900" y="3348038"/>
              <a:ext cx="46355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9DF20BF0-8172-0C0D-610B-45415D43CDC4}"/>
                </a:ext>
              </a:extLst>
            </p:cNvPr>
            <p:cNvSpPr/>
            <p:nvPr/>
          </p:nvSpPr>
          <p:spPr>
            <a:xfrm>
              <a:off x="5689336" y="3291647"/>
              <a:ext cx="102742" cy="10274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24" name="Oval 108"/>
            <p:cNvSpPr>
              <a:spLocks noChangeArrowheads="1"/>
            </p:cNvSpPr>
            <p:nvPr/>
          </p:nvSpPr>
          <p:spPr bwMode="auto">
            <a:xfrm>
              <a:off x="2741613" y="3290888"/>
              <a:ext cx="122237" cy="122237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9"/>
          <p:cNvSpPr>
            <a:spLocks noChangeArrowheads="1"/>
          </p:cNvSpPr>
          <p:nvPr/>
        </p:nvSpPr>
        <p:spPr bwMode="auto">
          <a:xfrm>
            <a:off x="352125" y="3305476"/>
            <a:ext cx="4724400" cy="2743200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218" name="Object 11"/>
          <p:cNvGraphicFramePr>
            <a:graphicFrameLocks noChangeAspect="1"/>
          </p:cNvGraphicFramePr>
          <p:nvPr/>
        </p:nvGraphicFramePr>
        <p:xfrm>
          <a:off x="1367339" y="2540251"/>
          <a:ext cx="2290762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52087" imgH="165028" progId="Equation.DSMT4">
                  <p:embed/>
                </p:oleObj>
              </mc:Choice>
              <mc:Fallback>
                <p:oleObj name="Equation" r:id="rId3" imgW="952087" imgH="165028" progId="Equation.DSMT4">
                  <p:embed/>
                  <p:pic>
                    <p:nvPicPr>
                      <p:cNvPr id="0" name="Picture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7339" y="2540251"/>
                        <a:ext cx="2290762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Text Box 24"/>
          <p:cNvSpPr txBox="1">
            <a:spLocks noChangeArrowheads="1"/>
          </p:cNvSpPr>
          <p:nvPr/>
        </p:nvSpPr>
        <p:spPr bwMode="auto">
          <a:xfrm>
            <a:off x="1774371" y="174171"/>
            <a:ext cx="5105400" cy="461963"/>
          </a:xfrm>
          <a:prstGeom prst="rect">
            <a:avLst/>
          </a:prstGeom>
          <a:gradFill rotWithShape="1">
            <a:gsLst>
              <a:gs pos="0">
                <a:srgbClr val="250CB8"/>
              </a:gs>
              <a:gs pos="100000">
                <a:srgbClr val="0E0448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  <a:cs typeface="Arial" charset="0"/>
              </a:rPr>
              <a:t>Time-Harmonic Quantities (cont.)</a:t>
            </a:r>
          </a:p>
        </p:txBody>
      </p:sp>
      <p:graphicFrame>
        <p:nvGraphicFramePr>
          <p:cNvPr id="9219" name="Object 52"/>
          <p:cNvGraphicFramePr>
            <a:graphicFrameLocks noChangeAspect="1"/>
          </p:cNvGraphicFramePr>
          <p:nvPr/>
        </p:nvGraphicFramePr>
        <p:xfrm>
          <a:off x="3146652" y="1134156"/>
          <a:ext cx="2305050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09336" imgH="203112" progId="Equation.DSMT4">
                  <p:embed/>
                </p:oleObj>
              </mc:Choice>
              <mc:Fallback>
                <p:oleObj name="Equation" r:id="rId5" imgW="609336" imgH="203112" progId="Equation.DSMT4">
                  <p:embed/>
                  <p:pic>
                    <p:nvPicPr>
                      <p:cNvPr id="0" name="Picture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6652" y="1134156"/>
                        <a:ext cx="2305050" cy="5857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TextBox 6"/>
          <p:cNvSpPr txBox="1">
            <a:spLocks noChangeArrowheads="1"/>
          </p:cNvSpPr>
          <p:nvPr/>
        </p:nvSpPr>
        <p:spPr bwMode="auto">
          <a:xfrm>
            <a:off x="3296255" y="3331118"/>
            <a:ext cx="32893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There are no time derivatives in the phasor domain!</a:t>
            </a:r>
          </a:p>
        </p:txBody>
      </p:sp>
      <p:sp>
        <p:nvSpPr>
          <p:cNvPr id="9224" name="TextBox 7"/>
          <p:cNvSpPr txBox="1">
            <a:spLocks noChangeArrowheads="1"/>
          </p:cNvSpPr>
          <p:nvPr/>
        </p:nvSpPr>
        <p:spPr bwMode="auto">
          <a:xfrm>
            <a:off x="626462" y="5766686"/>
            <a:ext cx="79015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All phasors are complex numbers, but not all complex numbers are phasors!</a:t>
            </a: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4030048" y="2457351"/>
            <a:ext cx="405517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This assumes that the two sinusoidal signals are at the </a:t>
            </a:r>
            <a:r>
              <a:rPr lang="en-US" sz="1600" u="sng" dirty="0">
                <a:solidFill>
                  <a:srgbClr val="0000FF"/>
                </a:solidFill>
              </a:rPr>
              <a:t>same</a:t>
            </a:r>
            <a:r>
              <a:rPr lang="en-US" sz="1600" dirty="0">
                <a:solidFill>
                  <a:srgbClr val="0000FF"/>
                </a:solidFill>
              </a:rPr>
              <a:t> frequency.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AE43F1-92DF-496C-A1D5-06FA3822AB9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9232" name="Object 16"/>
          <p:cNvGraphicFramePr>
            <a:graphicFrameLocks noChangeAspect="1"/>
          </p:cNvGraphicFramePr>
          <p:nvPr/>
        </p:nvGraphicFramePr>
        <p:xfrm>
          <a:off x="1204913" y="4737100"/>
          <a:ext cx="4676775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234880" imgH="355320" progId="Equation.DSMT4">
                  <p:embed/>
                </p:oleObj>
              </mc:Choice>
              <mc:Fallback>
                <p:oleObj name="Equation" r:id="rId7" imgW="2234880" imgH="355320" progId="Equation.DSMT4">
                  <p:embed/>
                  <p:pic>
                    <p:nvPicPr>
                      <p:cNvPr id="0" name="Picture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4913" y="4737100"/>
                        <a:ext cx="4676775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47023" y="1963553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Note: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83921" y="4252761"/>
            <a:ext cx="1338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However: </a:t>
            </a:r>
          </a:p>
        </p:txBody>
      </p:sp>
      <p:graphicFrame>
        <p:nvGraphicFramePr>
          <p:cNvPr id="9233" name="Object 17"/>
          <p:cNvGraphicFramePr>
            <a:graphicFrameLocks noChangeAspect="1"/>
          </p:cNvGraphicFramePr>
          <p:nvPr/>
        </p:nvGraphicFramePr>
        <p:xfrm>
          <a:off x="1349560" y="3220285"/>
          <a:ext cx="1611554" cy="7068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723586" imgH="317362" progId="Equation.DSMT4">
                  <p:embed/>
                </p:oleObj>
              </mc:Choice>
              <mc:Fallback>
                <p:oleObj name="Equation" r:id="rId9" imgW="723586" imgH="317362" progId="Equation.DSMT4">
                  <p:embed/>
                  <p:pic>
                    <p:nvPicPr>
                      <p:cNvPr id="0" name="Picture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9560" y="3220285"/>
                        <a:ext cx="1611554" cy="7068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1241425" y="1644650"/>
          <a:ext cx="6961188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822700" imgH="508000" progId="Equation.DSMT4">
                  <p:embed/>
                </p:oleObj>
              </mc:Choice>
              <mc:Fallback>
                <p:oleObj name="Equation" r:id="rId3" imgW="3822700" imgH="508000" progId="Equation.DSMT4">
                  <p:embed/>
                  <p:pic>
                    <p:nvPicPr>
                      <p:cNvPr id="0" name="Picture 7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1425" y="1644650"/>
                        <a:ext cx="6961188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00008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8" name="Text Box 34"/>
          <p:cNvSpPr txBox="1">
            <a:spLocks noChangeArrowheads="1"/>
          </p:cNvSpPr>
          <p:nvPr/>
        </p:nvSpPr>
        <p:spPr bwMode="auto">
          <a:xfrm>
            <a:off x="761093" y="912581"/>
            <a:ext cx="7327900" cy="40011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</a:rPr>
              <a:t>Vectors in the Phasor Domain</a:t>
            </a:r>
          </a:p>
        </p:txBody>
      </p:sp>
      <p:sp>
        <p:nvSpPr>
          <p:cNvPr id="10249" name="Text Box 37"/>
          <p:cNvSpPr txBox="1">
            <a:spLocks noChangeArrowheads="1"/>
          </p:cNvSpPr>
          <p:nvPr/>
        </p:nvSpPr>
        <p:spPr bwMode="auto">
          <a:xfrm>
            <a:off x="2743200" y="133599"/>
            <a:ext cx="3124200" cy="457200"/>
          </a:xfrm>
          <a:prstGeom prst="rect">
            <a:avLst/>
          </a:prstGeom>
          <a:gradFill rotWithShape="1">
            <a:gsLst>
              <a:gs pos="0">
                <a:srgbClr val="250CB8"/>
              </a:gs>
              <a:gs pos="100000">
                <a:srgbClr val="0E0448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  <a:cs typeface="Arial" charset="0"/>
              </a:rPr>
              <a:t>Complex Vectors</a:t>
            </a:r>
          </a:p>
        </p:txBody>
      </p:sp>
      <p:graphicFrame>
        <p:nvGraphicFramePr>
          <p:cNvPr id="10244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2573384"/>
              </p:ext>
            </p:extLst>
          </p:nvPr>
        </p:nvGraphicFramePr>
        <p:xfrm>
          <a:off x="930275" y="3275013"/>
          <a:ext cx="6818313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555720" imgH="1295280" progId="Equation.DSMT4">
                  <p:embed/>
                </p:oleObj>
              </mc:Choice>
              <mc:Fallback>
                <p:oleObj name="Equation" r:id="rId5" imgW="3555720" imgH="1295280" progId="Equation.DSMT4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3275013"/>
                        <a:ext cx="6818313" cy="248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00008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AE43F1-92DF-496C-A1D5-06FA3822AB9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796147" y="5812967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3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1245785"/>
              </p:ext>
            </p:extLst>
          </p:nvPr>
        </p:nvGraphicFramePr>
        <p:xfrm>
          <a:off x="2919413" y="6151563"/>
          <a:ext cx="295751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333500" imgH="241300" progId="Equation.DSMT4">
                  <p:embed/>
                </p:oleObj>
              </mc:Choice>
              <mc:Fallback>
                <p:oleObj name="Equation" r:id="rId7" imgW="1333500" imgH="241300" progId="Equation.DSMT4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9413" y="6151563"/>
                        <a:ext cx="2957512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22514" y="2786730"/>
            <a:ext cx="32031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Convert to phasor domain: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09927" y="4603837"/>
            <a:ext cx="1654909" cy="116955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Question:</a:t>
            </a:r>
            <a:r>
              <a:rPr lang="en-US" sz="1400" dirty="0"/>
              <a:t> </a:t>
            </a:r>
          </a:p>
          <a:p>
            <a:pPr algn="ctr"/>
            <a:r>
              <a:rPr lang="en-US" sz="1400" dirty="0"/>
              <a:t>Why does the frequency have to be the same for all components?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00108" y="6236414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Complex vector!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9" name="Text Box 37"/>
          <p:cNvSpPr txBox="1">
            <a:spLocks noChangeArrowheads="1"/>
          </p:cNvSpPr>
          <p:nvPr/>
        </p:nvSpPr>
        <p:spPr bwMode="auto">
          <a:xfrm>
            <a:off x="2416628" y="185059"/>
            <a:ext cx="3897085" cy="461665"/>
          </a:xfrm>
          <a:prstGeom prst="rect">
            <a:avLst/>
          </a:prstGeom>
          <a:gradFill rotWithShape="1">
            <a:gsLst>
              <a:gs pos="0">
                <a:srgbClr val="250CB8"/>
              </a:gs>
              <a:gs pos="100000">
                <a:srgbClr val="0E0448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  <a:cs typeface="Arial" charset="0"/>
              </a:rPr>
              <a:t>Complex Vectors (cont.)</a:t>
            </a:r>
          </a:p>
        </p:txBody>
      </p:sp>
      <p:graphicFrame>
        <p:nvGraphicFramePr>
          <p:cNvPr id="10244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8933548"/>
              </p:ext>
            </p:extLst>
          </p:nvPr>
        </p:nvGraphicFramePr>
        <p:xfrm>
          <a:off x="2826798" y="2780097"/>
          <a:ext cx="2493266" cy="631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04900" imgH="279400" progId="Equation.DSMT4">
                  <p:embed/>
                </p:oleObj>
              </mc:Choice>
              <mc:Fallback>
                <p:oleObj name="Equation" r:id="rId3" imgW="1104900" imgH="279400" progId="Equation.DSMT4">
                  <p:embed/>
                  <p:pic>
                    <p:nvPicPr>
                      <p:cNvPr id="0" name="Picture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6798" y="2780097"/>
                        <a:ext cx="2493266" cy="631727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AE43F1-92DF-496C-A1D5-06FA3822AB9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2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0497154"/>
              </p:ext>
            </p:extLst>
          </p:nvPr>
        </p:nvGraphicFramePr>
        <p:xfrm>
          <a:off x="3084740" y="5644590"/>
          <a:ext cx="2065338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34725" imgH="203112" progId="Equation.DSMT4">
                  <p:embed/>
                </p:oleObj>
              </mc:Choice>
              <mc:Fallback>
                <p:oleObj name="Equation" r:id="rId5" imgW="634725" imgH="203112" progId="Equation.DSMT4">
                  <p:embed/>
                  <p:pic>
                    <p:nvPicPr>
                      <p:cNvPr id="0" name="Picture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4740" y="5644590"/>
                        <a:ext cx="2065338" cy="50323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786856" y="5055164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Notation:</a:t>
            </a:r>
          </a:p>
        </p:txBody>
      </p:sp>
      <p:graphicFrame>
        <p:nvGraphicFramePr>
          <p:cNvPr id="6247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0485450"/>
              </p:ext>
            </p:extLst>
          </p:nvPr>
        </p:nvGraphicFramePr>
        <p:xfrm>
          <a:off x="1786856" y="1142466"/>
          <a:ext cx="536575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819400" imgH="254000" progId="Equation.DSMT4">
                  <p:embed/>
                </p:oleObj>
              </mc:Choice>
              <mc:Fallback>
                <p:oleObj name="Equation" r:id="rId7" imgW="2819400" imgH="254000" progId="Equation.DSMT4">
                  <p:embed/>
                  <p:pic>
                    <p:nvPicPr>
                      <p:cNvPr id="0" name="Picture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6856" y="1142466"/>
                        <a:ext cx="536575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00008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1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5270622"/>
              </p:ext>
            </p:extLst>
          </p:nvPr>
        </p:nvGraphicFramePr>
        <p:xfrm>
          <a:off x="2888443" y="4125901"/>
          <a:ext cx="29860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346200" imgH="241300" progId="Equation.DSMT4">
                  <p:embed/>
                </p:oleObj>
              </mc:Choice>
              <mc:Fallback>
                <p:oleObj name="Equation" r:id="rId9" imgW="1346200" imgH="241300" progId="Equation.DSMT4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8443" y="4125901"/>
                        <a:ext cx="2986088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787146" y="3807401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93397" y="2650876"/>
            <a:ext cx="2375250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So we work with phasor vectors the same way as we do with phasor scalars!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68263" y="2206130"/>
            <a:ext cx="21164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We have proven: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38463" y="4202131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Complex vector!</a:t>
            </a:r>
          </a:p>
        </p:txBody>
      </p:sp>
      <p:graphicFrame>
        <p:nvGraphicFramePr>
          <p:cNvPr id="62568" name="Object 104"/>
          <p:cNvGraphicFramePr>
            <a:graphicFrameLocks noChangeAspect="1"/>
          </p:cNvGraphicFramePr>
          <p:nvPr/>
        </p:nvGraphicFramePr>
        <p:xfrm>
          <a:off x="6098674" y="5267334"/>
          <a:ext cx="1195978" cy="1154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723600" imgH="698400" progId="Equation.DSMT4">
                  <p:embed/>
                </p:oleObj>
              </mc:Choice>
              <mc:Fallback>
                <p:oleObj name="Equation" r:id="rId11" imgW="723600" imgH="698400" progId="Equation.DSMT4">
                  <p:embed/>
                  <p:pic>
                    <p:nvPicPr>
                      <p:cNvPr id="0" name="Picture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8674" y="5267334"/>
                        <a:ext cx="1195978" cy="11540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35"/>
          <p:cNvSpPr>
            <a:spLocks noGrp="1" noChangeArrowheads="1"/>
          </p:cNvSpPr>
          <p:nvPr>
            <p:ph type="title"/>
          </p:nvPr>
        </p:nvSpPr>
        <p:spPr bwMode="auto">
          <a:xfrm>
            <a:off x="1937656" y="185062"/>
            <a:ext cx="5105400" cy="457200"/>
          </a:xfrm>
          <a:gradFill rotWithShape="1">
            <a:gsLst>
              <a:gs pos="0">
                <a:srgbClr val="250CB8"/>
              </a:gs>
              <a:gs pos="100000">
                <a:srgbClr val="0E0448"/>
              </a:gs>
            </a:gsLst>
            <a:path path="shape">
              <a:fillToRect l="50000" t="50000" r="50000" b="50000"/>
            </a:path>
          </a:gradFill>
          <a:ln algn="ctr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  <a:cs typeface="Arial" charset="0"/>
              </a:rPr>
              <a:t>Example 1.15 (</a:t>
            </a:r>
            <a:r>
              <a:rPr lang="en-US" sz="2400" b="1" dirty="0" err="1">
                <a:solidFill>
                  <a:srgbClr val="FFFF00"/>
                </a:solidFill>
                <a:cs typeface="Arial" charset="0"/>
              </a:rPr>
              <a:t>Shen</a:t>
            </a:r>
            <a:r>
              <a:rPr lang="en-US" sz="2400" b="1" dirty="0">
                <a:solidFill>
                  <a:srgbClr val="FFFF00"/>
                </a:solidFill>
                <a:cs typeface="Arial" charset="0"/>
              </a:rPr>
              <a:t> &amp; Kong)</a:t>
            </a:r>
          </a:p>
        </p:txBody>
      </p:sp>
      <p:graphicFrame>
        <p:nvGraphicFramePr>
          <p:cNvPr id="11266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373289" y="2458131"/>
          <a:ext cx="4165600" cy="229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209800" imgH="1219200" progId="Equation.DSMT4">
                  <p:embed/>
                </p:oleObj>
              </mc:Choice>
              <mc:Fallback>
                <p:oleObj name="Equation" r:id="rId3" imgW="2209800" imgH="1219200" progId="Equation.DSMT4">
                  <p:embed/>
                  <p:pic>
                    <p:nvPicPr>
                      <p:cNvPr id="0" name="Picture 14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289" y="2458131"/>
                        <a:ext cx="4165600" cy="229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4" name="Text Box 63"/>
          <p:cNvSpPr txBox="1">
            <a:spLocks noChangeArrowheads="1"/>
          </p:cNvSpPr>
          <p:nvPr/>
        </p:nvSpPr>
        <p:spPr bwMode="auto">
          <a:xfrm>
            <a:off x="681140" y="5976237"/>
            <a:ext cx="4740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The vector rotates (clockwise) with time!</a:t>
            </a:r>
          </a:p>
        </p:txBody>
      </p:sp>
      <p:graphicFrame>
        <p:nvGraphicFramePr>
          <p:cNvPr id="11267" name="Object 66"/>
          <p:cNvGraphicFramePr>
            <a:graphicFrameLocks noChangeAspect="1"/>
          </p:cNvGraphicFramePr>
          <p:nvPr/>
        </p:nvGraphicFramePr>
        <p:xfrm>
          <a:off x="2271713" y="929388"/>
          <a:ext cx="1411287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85800" imgH="228600" progId="Equation.DSMT4">
                  <p:embed/>
                </p:oleObj>
              </mc:Choice>
              <mc:Fallback>
                <p:oleObj name="Equation" r:id="rId5" imgW="685800" imgH="228600" progId="Equation.DSMT4">
                  <p:embed/>
                  <p:pic>
                    <p:nvPicPr>
                      <p:cNvPr id="0" name="Picture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1713" y="929388"/>
                        <a:ext cx="1411287" cy="469900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5" name="Text Box 67"/>
          <p:cNvSpPr txBox="1">
            <a:spLocks noChangeArrowheads="1"/>
          </p:cNvSpPr>
          <p:nvPr/>
        </p:nvSpPr>
        <p:spPr bwMode="auto">
          <a:xfrm>
            <a:off x="1081088" y="924829"/>
            <a:ext cx="1101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Assume</a:t>
            </a:r>
          </a:p>
        </p:txBody>
      </p:sp>
      <p:sp>
        <p:nvSpPr>
          <p:cNvPr id="11286" name="Text Box 68"/>
          <p:cNvSpPr txBox="1">
            <a:spLocks noChangeArrowheads="1"/>
          </p:cNvSpPr>
          <p:nvPr/>
        </p:nvSpPr>
        <p:spPr bwMode="auto">
          <a:xfrm>
            <a:off x="296394" y="1479778"/>
            <a:ext cx="52582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CC00FF"/>
                </a:solidFill>
              </a:rPr>
              <a:t>Find the corresponding time-domain vector.</a:t>
            </a:r>
          </a:p>
        </p:txBody>
      </p:sp>
      <p:graphicFrame>
        <p:nvGraphicFramePr>
          <p:cNvPr id="11268" name="Object 69"/>
          <p:cNvGraphicFramePr>
            <a:graphicFrameLocks noChangeAspect="1"/>
          </p:cNvGraphicFramePr>
          <p:nvPr/>
        </p:nvGraphicFramePr>
        <p:xfrm>
          <a:off x="473982" y="5017635"/>
          <a:ext cx="374332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485900" imgH="228600" progId="Equation.DSMT4">
                  <p:embed/>
                </p:oleObj>
              </mc:Choice>
              <mc:Fallback>
                <p:oleObj name="Equation" r:id="rId7" imgW="1485900" imgH="228600" progId="Equation.DSMT4">
                  <p:embed/>
                  <p:pic>
                    <p:nvPicPr>
                      <p:cNvPr id="0" name="Picture 1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982" y="5017635"/>
                        <a:ext cx="3743325" cy="5746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1001288"/>
              </p:ext>
            </p:extLst>
          </p:nvPr>
        </p:nvGraphicFramePr>
        <p:xfrm>
          <a:off x="3493600" y="2030656"/>
          <a:ext cx="5459412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378200" imgH="304800" progId="Equation.DSMT4">
                  <p:embed/>
                </p:oleObj>
              </mc:Choice>
              <mc:Fallback>
                <p:oleObj name="Equation" r:id="rId9" imgW="3378200" imgH="304800" progId="Equation.DSMT4">
                  <p:embed/>
                  <p:pic>
                    <p:nvPicPr>
                      <p:cNvPr id="0" name="Picture 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3600" y="2030656"/>
                        <a:ext cx="5459412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Slide Number Placeholder 2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EAE43F1-92DF-496C-A1D5-06FA3822AB9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4486152" y="2583229"/>
            <a:ext cx="4286236" cy="3665171"/>
            <a:chOff x="4486152" y="2583229"/>
            <a:chExt cx="4286236" cy="3665171"/>
          </a:xfrm>
        </p:grpSpPr>
        <p:pic>
          <p:nvPicPr>
            <p:cNvPr id="11271" name="Picture 16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4897438" y="3175000"/>
              <a:ext cx="3471862" cy="2806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72" name="Line 17"/>
            <p:cNvSpPr>
              <a:spLocks noChangeShapeType="1"/>
            </p:cNvSpPr>
            <p:nvPr/>
          </p:nvSpPr>
          <p:spPr bwMode="auto">
            <a:xfrm>
              <a:off x="6594475" y="2909888"/>
              <a:ext cx="0" cy="33385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med" len="sm"/>
              <a:tailEnd type="none" w="med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3" name="Line 18"/>
            <p:cNvSpPr>
              <a:spLocks noChangeShapeType="1"/>
            </p:cNvSpPr>
            <p:nvPr/>
          </p:nvSpPr>
          <p:spPr bwMode="auto">
            <a:xfrm flipV="1">
              <a:off x="4835525" y="4579938"/>
              <a:ext cx="36052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sm"/>
              <a:tailEnd type="none" w="med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Line 57"/>
            <p:cNvSpPr>
              <a:spLocks noChangeShapeType="1"/>
            </p:cNvSpPr>
            <p:nvPr/>
          </p:nvSpPr>
          <p:spPr bwMode="auto">
            <a:xfrm>
              <a:off x="6569075" y="4572000"/>
              <a:ext cx="1323975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Line 58"/>
            <p:cNvSpPr>
              <a:spLocks noChangeShapeType="1"/>
            </p:cNvSpPr>
            <p:nvPr/>
          </p:nvSpPr>
          <p:spPr bwMode="auto">
            <a:xfrm>
              <a:off x="6583363" y="4557713"/>
              <a:ext cx="12700" cy="120173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Line 59"/>
            <p:cNvSpPr>
              <a:spLocks noChangeShapeType="1"/>
            </p:cNvSpPr>
            <p:nvPr/>
          </p:nvSpPr>
          <p:spPr bwMode="auto">
            <a:xfrm flipH="1">
              <a:off x="5326063" y="4572000"/>
              <a:ext cx="1243012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Line 60"/>
            <p:cNvSpPr>
              <a:spLocks noChangeShapeType="1"/>
            </p:cNvSpPr>
            <p:nvPr/>
          </p:nvSpPr>
          <p:spPr bwMode="auto">
            <a:xfrm flipV="1">
              <a:off x="6596063" y="3343275"/>
              <a:ext cx="0" cy="1243013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Line 70"/>
            <p:cNvSpPr>
              <a:spLocks noChangeShapeType="1"/>
            </p:cNvSpPr>
            <p:nvPr/>
          </p:nvSpPr>
          <p:spPr bwMode="auto">
            <a:xfrm>
              <a:off x="6591300" y="4572000"/>
              <a:ext cx="969963" cy="777875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Line 71"/>
            <p:cNvSpPr>
              <a:spLocks noChangeShapeType="1"/>
            </p:cNvSpPr>
            <p:nvPr/>
          </p:nvSpPr>
          <p:spPr bwMode="auto">
            <a:xfrm flipH="1">
              <a:off x="5554663" y="4572000"/>
              <a:ext cx="1023937" cy="75088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Line 72"/>
            <p:cNvSpPr>
              <a:spLocks noChangeShapeType="1"/>
            </p:cNvSpPr>
            <p:nvPr/>
          </p:nvSpPr>
          <p:spPr bwMode="auto">
            <a:xfrm flipV="1">
              <a:off x="6591300" y="3767138"/>
              <a:ext cx="914400" cy="81915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Line 73"/>
            <p:cNvSpPr>
              <a:spLocks noChangeShapeType="1"/>
            </p:cNvSpPr>
            <p:nvPr/>
          </p:nvSpPr>
          <p:spPr bwMode="auto">
            <a:xfrm flipH="1" flipV="1">
              <a:off x="5637213" y="3740150"/>
              <a:ext cx="954087" cy="83185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3" name="Straight Arrow Connector 2"/>
            <p:cNvCxnSpPr>
              <a:stCxn id="11288" idx="0"/>
            </p:cNvCxnSpPr>
            <p:nvPr/>
          </p:nvCxnSpPr>
          <p:spPr>
            <a:xfrm>
              <a:off x="6578600" y="4572000"/>
              <a:ext cx="1218409" cy="363415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19997951"/>
                </p:ext>
              </p:extLst>
            </p:nvPr>
          </p:nvGraphicFramePr>
          <p:xfrm>
            <a:off x="7474163" y="4883149"/>
            <a:ext cx="158995" cy="2952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88707" imgH="164742" progId="Equation.DSMT4">
                    <p:embed/>
                  </p:oleObj>
                </mc:Choice>
                <mc:Fallback>
                  <p:oleObj name="Equation" r:id="rId12" imgW="88707" imgH="164742" progId="Equation.DSMT4">
                    <p:embed/>
                    <p:pic>
                      <p:nvPicPr>
                        <p:cNvPr id="0" name="Picture 1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74163" y="4883149"/>
                          <a:ext cx="158995" cy="29527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91274633"/>
                </p:ext>
              </p:extLst>
            </p:nvPr>
          </p:nvGraphicFramePr>
          <p:xfrm>
            <a:off x="8525654" y="4437308"/>
            <a:ext cx="246734" cy="2714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126835" imgH="139518" progId="Equation.DSMT4">
                    <p:embed/>
                  </p:oleObj>
                </mc:Choice>
                <mc:Fallback>
                  <p:oleObj name="Equation" r:id="rId14" imgW="126835" imgH="139518" progId="Equation.DSMT4">
                    <p:embed/>
                    <p:pic>
                      <p:nvPicPr>
                        <p:cNvPr id="0" name="Picture 1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25654" y="4437308"/>
                          <a:ext cx="246734" cy="27140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71233100"/>
                </p:ext>
              </p:extLst>
            </p:nvPr>
          </p:nvGraphicFramePr>
          <p:xfrm>
            <a:off x="6479320" y="2583229"/>
            <a:ext cx="249725" cy="2951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6" imgW="139579" imgH="164957" progId="Equation.DSMT4">
                    <p:embed/>
                  </p:oleObj>
                </mc:Choice>
                <mc:Fallback>
                  <p:oleObj name="Equation" r:id="rId16" imgW="139579" imgH="164957" progId="Equation.DSMT4">
                    <p:embed/>
                    <p:pic>
                      <p:nvPicPr>
                        <p:cNvPr id="0" name="Picture 1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79320" y="2583229"/>
                          <a:ext cx="249725" cy="29513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64248398"/>
                </p:ext>
              </p:extLst>
            </p:nvPr>
          </p:nvGraphicFramePr>
          <p:xfrm>
            <a:off x="7963727" y="4224462"/>
            <a:ext cx="569311" cy="2415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8" imgW="418918" imgH="177723" progId="Equation.DSMT4">
                    <p:embed/>
                  </p:oleObj>
                </mc:Choice>
                <mc:Fallback>
                  <p:oleObj name="Equation" r:id="rId18" imgW="418918" imgH="177723" progId="Equation.DSMT4">
                    <p:embed/>
                    <p:pic>
                      <p:nvPicPr>
                        <p:cNvPr id="0" name="Picture 1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63727" y="4224462"/>
                          <a:ext cx="569311" cy="2415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03061834"/>
                </p:ext>
              </p:extLst>
            </p:nvPr>
          </p:nvGraphicFramePr>
          <p:xfrm>
            <a:off x="6792742" y="3045577"/>
            <a:ext cx="945006" cy="2405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0" imgW="698197" imgH="177723" progId="Equation.DSMT4">
                    <p:embed/>
                  </p:oleObj>
                </mc:Choice>
                <mc:Fallback>
                  <p:oleObj name="Equation" r:id="rId20" imgW="698197" imgH="177723" progId="Equation.DSMT4">
                    <p:embed/>
                    <p:pic>
                      <p:nvPicPr>
                        <p:cNvPr id="0" name="Picture 1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92742" y="3045577"/>
                          <a:ext cx="945006" cy="24054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94160300"/>
                </p:ext>
              </p:extLst>
            </p:nvPr>
          </p:nvGraphicFramePr>
          <p:xfrm>
            <a:off x="4486152" y="4292158"/>
            <a:ext cx="569379" cy="195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2" imgW="444307" imgH="152334" progId="Equation.DSMT4">
                    <p:embed/>
                  </p:oleObj>
                </mc:Choice>
                <mc:Fallback>
                  <p:oleObj name="Equation" r:id="rId22" imgW="444307" imgH="152334" progId="Equation.DSMT4">
                    <p:embed/>
                    <p:pic>
                      <p:nvPicPr>
                        <p:cNvPr id="0" name="Picture 1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86152" y="4292158"/>
                          <a:ext cx="569379" cy="19521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71815058"/>
                </p:ext>
              </p:extLst>
            </p:nvPr>
          </p:nvGraphicFramePr>
          <p:xfrm>
            <a:off x="6792742" y="5884374"/>
            <a:ext cx="807366" cy="2306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4" imgW="621760" imgH="177646" progId="Equation.DSMT4">
                    <p:embed/>
                  </p:oleObj>
                </mc:Choice>
                <mc:Fallback>
                  <p:oleObj name="Equation" r:id="rId24" imgW="621760" imgH="177646" progId="Equation.DSMT4">
                    <p:embed/>
                    <p:pic>
                      <p:nvPicPr>
                        <p:cNvPr id="0" name="Picture 1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92742" y="5884374"/>
                          <a:ext cx="807366" cy="2306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" name="Freeform 34"/>
            <p:cNvSpPr/>
            <p:nvPr/>
          </p:nvSpPr>
          <p:spPr>
            <a:xfrm>
              <a:off x="7777537" y="5024063"/>
              <a:ext cx="308225" cy="575353"/>
            </a:xfrm>
            <a:custGeom>
              <a:avLst/>
              <a:gdLst>
                <a:gd name="connsiteX0" fmla="*/ 308225 w 308225"/>
                <a:gd name="connsiteY0" fmla="*/ 0 h 575353"/>
                <a:gd name="connsiteX1" fmla="*/ 215757 w 308225"/>
                <a:gd name="connsiteY1" fmla="*/ 318499 h 575353"/>
                <a:gd name="connsiteX2" fmla="*/ 0 w 308225"/>
                <a:gd name="connsiteY2" fmla="*/ 575353 h 57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8225" h="575353">
                  <a:moveTo>
                    <a:pt x="308225" y="0"/>
                  </a:moveTo>
                  <a:cubicBezTo>
                    <a:pt x="287676" y="111303"/>
                    <a:pt x="267128" y="222607"/>
                    <a:pt x="215757" y="318499"/>
                  </a:cubicBezTo>
                  <a:cubicBezTo>
                    <a:pt x="164386" y="414391"/>
                    <a:pt x="82193" y="494872"/>
                    <a:pt x="0" y="575353"/>
                  </a:cubicBezTo>
                </a:path>
              </a:pathLst>
            </a:custGeom>
            <a:noFill/>
            <a:ln w="38100">
              <a:solidFill>
                <a:srgbClr val="CC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2" name="Straight Arrow Connector 31"/>
          <p:cNvCxnSpPr/>
          <p:nvPr/>
        </p:nvCxnSpPr>
        <p:spPr>
          <a:xfrm flipV="1">
            <a:off x="3955551" y="2558265"/>
            <a:ext cx="1736332" cy="2383605"/>
          </a:xfrm>
          <a:prstGeom prst="straightConnector1">
            <a:avLst/>
          </a:prstGeom>
          <a:ln w="127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0321" y="185057"/>
            <a:ext cx="5105400" cy="457200"/>
          </a:xfrm>
          <a:gradFill rotWithShape="1">
            <a:gsLst>
              <a:gs pos="0">
                <a:srgbClr val="250CB8"/>
              </a:gs>
              <a:gs pos="100000">
                <a:srgbClr val="0E0448"/>
              </a:gs>
            </a:gsLst>
            <a:path path="shape">
              <a:fillToRect l="50000" t="50000" r="50000" b="50000"/>
            </a:path>
          </a:gradFill>
          <a:ln algn="ctr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  <a:cs typeface="Arial" charset="0"/>
              </a:rPr>
              <a:t>Example 1.15 (cont.)</a:t>
            </a:r>
          </a:p>
        </p:txBody>
      </p:sp>
      <p:graphicFrame>
        <p:nvGraphicFramePr>
          <p:cNvPr id="12290" name="Object 24"/>
          <p:cNvGraphicFramePr>
            <a:graphicFrameLocks noGrp="1" noChangeAspect="1"/>
          </p:cNvGraphicFramePr>
          <p:nvPr>
            <p:ph sz="half" idx="1"/>
          </p:nvPr>
        </p:nvGraphicFramePr>
        <p:xfrm>
          <a:off x="1844675" y="1957388"/>
          <a:ext cx="44831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298700" imgH="254000" progId="Equation.DSMT4">
                  <p:embed/>
                </p:oleObj>
              </mc:Choice>
              <mc:Fallback>
                <p:oleObj name="Equation" r:id="rId3" imgW="2298700" imgH="254000" progId="Equation.DSMT4">
                  <p:embed/>
                  <p:pic>
                    <p:nvPicPr>
                      <p:cNvPr id="0" name="Picture 14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4675" y="1957388"/>
                        <a:ext cx="4483100" cy="495300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Text Box 25"/>
          <p:cNvSpPr txBox="1">
            <a:spLocks noChangeArrowheads="1"/>
          </p:cNvSpPr>
          <p:nvPr/>
        </p:nvSpPr>
        <p:spPr bwMode="auto">
          <a:xfrm>
            <a:off x="603250" y="1009650"/>
            <a:ext cx="626982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Practical application:</a:t>
            </a:r>
          </a:p>
          <a:p>
            <a:r>
              <a:rPr lang="en-US" sz="2000" dirty="0"/>
              <a:t>A </a:t>
            </a:r>
            <a:r>
              <a:rPr lang="en-US" sz="2000" i="1" dirty="0"/>
              <a:t>circular-polarized plane wave </a:t>
            </a:r>
            <a:r>
              <a:rPr lang="en-US" sz="2000" dirty="0"/>
              <a:t>(discussed later)</a:t>
            </a:r>
          </a:p>
        </p:txBody>
      </p:sp>
      <p:sp>
        <p:nvSpPr>
          <p:cNvPr id="12294" name="Text Box 62"/>
          <p:cNvSpPr txBox="1">
            <a:spLocks noChangeArrowheads="1"/>
          </p:cNvSpPr>
          <p:nvPr/>
        </p:nvSpPr>
        <p:spPr bwMode="auto">
          <a:xfrm>
            <a:off x="5856121" y="2737525"/>
            <a:ext cx="3063133" cy="83099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For a fixed value of </a:t>
            </a:r>
            <a:r>
              <a:rPr lang="en-US" sz="1600" u="sng" dirty="0"/>
              <a:t>position</a:t>
            </a:r>
            <a:r>
              <a:rPr lang="en-US" sz="1600" dirty="0"/>
              <a:t> </a:t>
            </a:r>
            <a:r>
              <a:rPr lang="en-US" sz="1600" i="1" dirty="0">
                <a:latin typeface="Times New Roman" pitchFamily="18" charset="0"/>
              </a:rPr>
              <a:t>z</a:t>
            </a:r>
            <a:r>
              <a:rPr lang="en-US" sz="1600" dirty="0"/>
              <a:t>, the electric field vector rotates clockwise in time. 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EAE43F1-92DF-496C-A1D5-06FA3822AB93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321854" y="5308066"/>
          <a:ext cx="259715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90700" imgH="254000" progId="Equation.DSMT4">
                  <p:embed/>
                </p:oleObj>
              </mc:Choice>
              <mc:Fallback>
                <p:oleObj name="Equation" r:id="rId5" imgW="1790700" imgH="254000" progId="Equation.DSMT4">
                  <p:embed/>
                  <p:pic>
                    <p:nvPicPr>
                      <p:cNvPr id="0" name="Picture 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854" y="5308066"/>
                        <a:ext cx="2597150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AEAE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2961864"/>
              </p:ext>
            </p:extLst>
          </p:nvPr>
        </p:nvGraphicFramePr>
        <p:xfrm>
          <a:off x="6012686" y="3645161"/>
          <a:ext cx="2782965" cy="39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790700" imgH="254000" progId="Equation.DSMT4">
                  <p:embed/>
                </p:oleObj>
              </mc:Choice>
              <mc:Fallback>
                <p:oleObj name="Equation" r:id="rId7" imgW="1790700" imgH="254000" progId="Equation.DSMT4">
                  <p:embed/>
                  <p:pic>
                    <p:nvPicPr>
                      <p:cNvPr id="0" name="Picture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686" y="3645161"/>
                        <a:ext cx="2782965" cy="39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AEAE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" name="Group 30"/>
          <p:cNvGrpSpPr/>
          <p:nvPr/>
        </p:nvGrpSpPr>
        <p:grpSpPr>
          <a:xfrm>
            <a:off x="982349" y="2840787"/>
            <a:ext cx="6441230" cy="3692525"/>
            <a:chOff x="715220" y="2830513"/>
            <a:chExt cx="6441230" cy="3692525"/>
          </a:xfrm>
        </p:grpSpPr>
        <p:sp>
          <p:nvSpPr>
            <p:cNvPr id="43" name="Line 18"/>
            <p:cNvSpPr>
              <a:spLocks noChangeShapeType="1"/>
            </p:cNvSpPr>
            <p:nvPr/>
          </p:nvSpPr>
          <p:spPr bwMode="auto">
            <a:xfrm>
              <a:off x="6415088" y="5913438"/>
              <a:ext cx="352425" cy="17145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" name="AutoShape 20"/>
            <p:cNvSpPr>
              <a:spLocks noChangeArrowheads="1"/>
            </p:cNvSpPr>
            <p:nvPr/>
          </p:nvSpPr>
          <p:spPr bwMode="auto">
            <a:xfrm rot="20911918">
              <a:off x="1373188" y="2830513"/>
              <a:ext cx="1816100" cy="1974850"/>
            </a:xfrm>
            <a:prstGeom prst="parallelogram">
              <a:avLst>
                <a:gd name="adj" fmla="val 25000"/>
              </a:avLst>
            </a:prstGeom>
            <a:gradFill rotWithShape="1">
              <a:gsLst>
                <a:gs pos="0">
                  <a:srgbClr val="00FFFF"/>
                </a:gs>
                <a:gs pos="100000">
                  <a:srgbClr val="00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" name="Oval 21"/>
            <p:cNvSpPr>
              <a:spLocks noChangeArrowheads="1"/>
            </p:cNvSpPr>
            <p:nvPr/>
          </p:nvSpPr>
          <p:spPr bwMode="auto">
            <a:xfrm>
              <a:off x="1935163" y="3341688"/>
              <a:ext cx="700088" cy="981075"/>
            </a:xfrm>
            <a:prstGeom prst="ellipse">
              <a:avLst/>
            </a:prstGeom>
            <a:noFill/>
            <a:ln w="1587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" name="AutoShape 23"/>
            <p:cNvSpPr>
              <a:spLocks noChangeArrowheads="1"/>
            </p:cNvSpPr>
            <p:nvPr/>
          </p:nvSpPr>
          <p:spPr bwMode="auto">
            <a:xfrm rot="20911918">
              <a:off x="2562226" y="3427413"/>
              <a:ext cx="1816100" cy="1974850"/>
            </a:xfrm>
            <a:prstGeom prst="parallelogram">
              <a:avLst>
                <a:gd name="adj" fmla="val 25000"/>
              </a:avLst>
            </a:prstGeom>
            <a:gradFill rotWithShape="1">
              <a:gsLst>
                <a:gs pos="0">
                  <a:srgbClr val="00FFFF"/>
                </a:gs>
                <a:gs pos="100000">
                  <a:srgbClr val="00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" name="Oval 24"/>
            <p:cNvSpPr>
              <a:spLocks noChangeArrowheads="1"/>
            </p:cNvSpPr>
            <p:nvPr/>
          </p:nvSpPr>
          <p:spPr bwMode="auto">
            <a:xfrm>
              <a:off x="3124201" y="3938588"/>
              <a:ext cx="700088" cy="981075"/>
            </a:xfrm>
            <a:prstGeom prst="ellipse">
              <a:avLst/>
            </a:prstGeom>
            <a:noFill/>
            <a:ln w="1587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0" name="AutoShape 26"/>
            <p:cNvSpPr>
              <a:spLocks noChangeArrowheads="1"/>
            </p:cNvSpPr>
            <p:nvPr/>
          </p:nvSpPr>
          <p:spPr bwMode="auto">
            <a:xfrm rot="20911918">
              <a:off x="3738563" y="3970338"/>
              <a:ext cx="1816100" cy="1974850"/>
            </a:xfrm>
            <a:prstGeom prst="parallelogram">
              <a:avLst>
                <a:gd name="adj" fmla="val 25000"/>
              </a:avLst>
            </a:prstGeom>
            <a:gradFill rotWithShape="1">
              <a:gsLst>
                <a:gs pos="0">
                  <a:srgbClr val="00FFFF"/>
                </a:gs>
                <a:gs pos="100000">
                  <a:srgbClr val="00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1" name="Oval 27"/>
            <p:cNvSpPr>
              <a:spLocks noChangeArrowheads="1"/>
            </p:cNvSpPr>
            <p:nvPr/>
          </p:nvSpPr>
          <p:spPr bwMode="auto">
            <a:xfrm>
              <a:off x="4300538" y="4481513"/>
              <a:ext cx="700088" cy="981075"/>
            </a:xfrm>
            <a:prstGeom prst="ellipse">
              <a:avLst/>
            </a:prstGeom>
            <a:noFill/>
            <a:ln w="1587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AutoShape 29"/>
            <p:cNvSpPr>
              <a:spLocks noChangeArrowheads="1"/>
            </p:cNvSpPr>
            <p:nvPr/>
          </p:nvSpPr>
          <p:spPr bwMode="auto">
            <a:xfrm rot="20911918">
              <a:off x="4929188" y="4548188"/>
              <a:ext cx="1816100" cy="1974850"/>
            </a:xfrm>
            <a:prstGeom prst="parallelogram">
              <a:avLst>
                <a:gd name="adj" fmla="val 25000"/>
              </a:avLst>
            </a:prstGeom>
            <a:gradFill rotWithShape="1">
              <a:gsLst>
                <a:gs pos="0">
                  <a:srgbClr val="00FFFF"/>
                </a:gs>
                <a:gs pos="100000">
                  <a:srgbClr val="00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Oval 30"/>
            <p:cNvSpPr>
              <a:spLocks noChangeArrowheads="1"/>
            </p:cNvSpPr>
            <p:nvPr/>
          </p:nvSpPr>
          <p:spPr bwMode="auto">
            <a:xfrm>
              <a:off x="5491163" y="5059363"/>
              <a:ext cx="700088" cy="981075"/>
            </a:xfrm>
            <a:prstGeom prst="ellipse">
              <a:avLst/>
            </a:prstGeom>
            <a:noFill/>
            <a:ln w="1587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Line 32"/>
            <p:cNvSpPr>
              <a:spLocks noChangeShapeType="1"/>
            </p:cNvSpPr>
            <p:nvPr/>
          </p:nvSpPr>
          <p:spPr bwMode="auto">
            <a:xfrm>
              <a:off x="1154113" y="3311526"/>
              <a:ext cx="5619750" cy="2778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" name="Line 25"/>
            <p:cNvSpPr>
              <a:spLocks noChangeShapeType="1"/>
            </p:cNvSpPr>
            <p:nvPr/>
          </p:nvSpPr>
          <p:spPr bwMode="auto">
            <a:xfrm flipV="1">
              <a:off x="4654778" y="4635727"/>
              <a:ext cx="231775" cy="407988"/>
            </a:xfrm>
            <a:prstGeom prst="line">
              <a:avLst/>
            </a:prstGeom>
            <a:noFill/>
            <a:ln w="57150">
              <a:solidFill>
                <a:srgbClr val="FF0033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Line 28"/>
            <p:cNvSpPr>
              <a:spLocks noChangeShapeType="1"/>
            </p:cNvSpPr>
            <p:nvPr/>
          </p:nvSpPr>
          <p:spPr bwMode="auto">
            <a:xfrm flipV="1">
              <a:off x="3470956" y="4288970"/>
              <a:ext cx="317273" cy="128815"/>
            </a:xfrm>
            <a:prstGeom prst="line">
              <a:avLst/>
            </a:prstGeom>
            <a:noFill/>
            <a:ln w="57150">
              <a:solidFill>
                <a:srgbClr val="FF0033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Line 31"/>
            <p:cNvSpPr>
              <a:spLocks noChangeShapeType="1"/>
            </p:cNvSpPr>
            <p:nvPr/>
          </p:nvSpPr>
          <p:spPr bwMode="auto">
            <a:xfrm>
              <a:off x="2210254" y="3834267"/>
              <a:ext cx="347663" cy="101600"/>
            </a:xfrm>
            <a:prstGeom prst="line">
              <a:avLst/>
            </a:prstGeom>
            <a:noFill/>
            <a:ln w="57150">
              <a:solidFill>
                <a:srgbClr val="FF0033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Line 22"/>
            <p:cNvSpPr>
              <a:spLocks noChangeShapeType="1"/>
            </p:cNvSpPr>
            <p:nvPr/>
          </p:nvSpPr>
          <p:spPr bwMode="auto">
            <a:xfrm flipH="1" flipV="1">
              <a:off x="5863998" y="5058454"/>
              <a:ext cx="0" cy="54768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" name="Object 24"/>
            <p:cNvGraphicFramePr>
              <a:graphicFrameLocks noChangeAspect="1"/>
            </p:cNvGraphicFramePr>
            <p:nvPr/>
          </p:nvGraphicFramePr>
          <p:xfrm>
            <a:off x="4440238" y="3032125"/>
            <a:ext cx="815975" cy="371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419100" imgH="190500" progId="Equation.DSMT4">
                    <p:embed/>
                  </p:oleObj>
                </mc:Choice>
                <mc:Fallback>
                  <p:oleObj name="Equation" r:id="rId9" imgW="419100" imgH="190500" progId="Equation.DSMT4">
                    <p:embed/>
                    <p:pic>
                      <p:nvPicPr>
                        <p:cNvPr id="0" name="Picture 1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40238" y="3032125"/>
                          <a:ext cx="815975" cy="3714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EAEAEA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rgbClr val="0033CC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" name="Notched Right Arrow 27"/>
            <p:cNvSpPr/>
            <p:nvPr/>
          </p:nvSpPr>
          <p:spPr>
            <a:xfrm rot="1761395">
              <a:off x="771895" y="3574473"/>
              <a:ext cx="605642" cy="296883"/>
            </a:xfrm>
            <a:prstGeom prst="notchedRightArrow">
              <a:avLst/>
            </a:prstGeom>
            <a:solidFill>
              <a:srgbClr val="CC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2296" name="Object 24"/>
            <p:cNvGraphicFramePr>
              <a:graphicFrameLocks noChangeAspect="1"/>
            </p:cNvGraphicFramePr>
            <p:nvPr/>
          </p:nvGraphicFramePr>
          <p:xfrm>
            <a:off x="715220" y="3924877"/>
            <a:ext cx="184150" cy="225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14201" imgH="139579" progId="Equation.DSMT4">
                    <p:embed/>
                  </p:oleObj>
                </mc:Choice>
                <mc:Fallback>
                  <p:oleObj name="Equation" r:id="rId11" imgW="114201" imgH="139579" progId="Equation.DSMT4">
                    <p:embed/>
                    <p:pic>
                      <p:nvPicPr>
                        <p:cNvPr id="0" name="Picture 1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5220" y="3924877"/>
                          <a:ext cx="184150" cy="225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EAEAEA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rgbClr val="0033CC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7" name="Object 24"/>
            <p:cNvGraphicFramePr>
              <a:graphicFrameLocks noChangeAspect="1"/>
            </p:cNvGraphicFramePr>
            <p:nvPr/>
          </p:nvGraphicFramePr>
          <p:xfrm>
            <a:off x="6951663" y="6092825"/>
            <a:ext cx="204787" cy="2047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126725" imgH="126725" progId="Equation.DSMT4">
                    <p:embed/>
                  </p:oleObj>
                </mc:Choice>
                <mc:Fallback>
                  <p:oleObj name="Equation" r:id="rId13" imgW="126725" imgH="126725" progId="Equation.DSMT4">
                    <p:embed/>
                    <p:pic>
                      <p:nvPicPr>
                        <p:cNvPr id="0" name="Picture 1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51663" y="6092825"/>
                          <a:ext cx="204787" cy="2047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EAEAEA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rgbClr val="0033CC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9" name="TextBox 28"/>
          <p:cNvSpPr txBox="1"/>
          <p:nvPr/>
        </p:nvSpPr>
        <p:spPr>
          <a:xfrm>
            <a:off x="138781" y="5824243"/>
            <a:ext cx="2974628" cy="7386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Note </a:t>
            </a:r>
          </a:p>
          <a:p>
            <a:pPr algn="ctr"/>
            <a:r>
              <a:rPr lang="en-US" sz="1400" dirty="0"/>
              <a:t>For a fixed value of </a:t>
            </a:r>
            <a:r>
              <a:rPr lang="en-US" sz="1400" u="sng" dirty="0"/>
              <a:t>time</a:t>
            </a:r>
            <a:r>
              <a:rPr lang="en-US" sz="1400" dirty="0"/>
              <a:t>, the field rotates counterclockwise in space.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7"/>
          <p:cNvGraphicFramePr>
            <a:graphicFrameLocks noGrp="1" noChangeAspect="1"/>
          </p:cNvGraphicFramePr>
          <p:nvPr>
            <p:ph sz="half" idx="1"/>
          </p:nvPr>
        </p:nvGraphicFramePr>
        <p:xfrm>
          <a:off x="458788" y="3586163"/>
          <a:ext cx="4938712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501900" imgH="1485900" progId="Equation.DSMT4">
                  <p:embed/>
                </p:oleObj>
              </mc:Choice>
              <mc:Fallback>
                <p:oleObj name="Equation" r:id="rId3" imgW="2501900" imgH="1485900" progId="Equation.DSMT4">
                  <p:embed/>
                  <p:pic>
                    <p:nvPicPr>
                      <p:cNvPr id="0" name="Picture 14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3586163"/>
                        <a:ext cx="4938712" cy="293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Rectangle 61"/>
          <p:cNvSpPr>
            <a:spLocks noChangeArrowheads="1"/>
          </p:cNvSpPr>
          <p:nvPr/>
        </p:nvSpPr>
        <p:spPr bwMode="auto">
          <a:xfrm>
            <a:off x="762020" y="130632"/>
            <a:ext cx="7481888" cy="457200"/>
          </a:xfrm>
          <a:prstGeom prst="rect">
            <a:avLst/>
          </a:prstGeom>
          <a:gradFill rotWithShape="1">
            <a:gsLst>
              <a:gs pos="0">
                <a:srgbClr val="250CB8"/>
              </a:gs>
              <a:gs pos="100000">
                <a:srgbClr val="0E0448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  <a:cs typeface="Arial" charset="0"/>
              </a:rPr>
              <a:t>Time Average of Time-Harmonic Quantities</a:t>
            </a:r>
          </a:p>
        </p:txBody>
      </p:sp>
      <p:graphicFrame>
        <p:nvGraphicFramePr>
          <p:cNvPr id="14339" name="Object 69"/>
          <p:cNvGraphicFramePr>
            <a:graphicFrameLocks noChangeAspect="1"/>
          </p:cNvGraphicFramePr>
          <p:nvPr/>
        </p:nvGraphicFramePr>
        <p:xfrm>
          <a:off x="820738" y="1544638"/>
          <a:ext cx="4083050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044700" imgH="393700" progId="Equation.DSMT4">
                  <p:embed/>
                </p:oleObj>
              </mc:Choice>
              <mc:Fallback>
                <p:oleObj name="Equation" r:id="rId5" imgW="2044700" imgH="393700" progId="Equation.DSMT4">
                  <p:embed/>
                  <p:pic>
                    <p:nvPicPr>
                      <p:cNvPr id="0" name="Picture 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738" y="1544638"/>
                        <a:ext cx="4083050" cy="7858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73"/>
          <p:cNvGraphicFramePr>
            <a:graphicFrameLocks noChangeAspect="1"/>
          </p:cNvGraphicFramePr>
          <p:nvPr/>
        </p:nvGraphicFramePr>
        <p:xfrm>
          <a:off x="2438174" y="2545148"/>
          <a:ext cx="1339169" cy="650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88614" imgH="431613" progId="Equation.DSMT4">
                  <p:embed/>
                </p:oleObj>
              </mc:Choice>
              <mc:Fallback>
                <p:oleObj name="Equation" r:id="rId7" imgW="888614" imgH="431613" progId="Equation.DSMT4">
                  <p:embed/>
                  <p:pic>
                    <p:nvPicPr>
                      <p:cNvPr id="0" name="Picture 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174" y="2545148"/>
                        <a:ext cx="1339169" cy="6504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344" name="Picture 74" descr="10 kHz Sine Wave from MP3 File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65875" y="1063625"/>
            <a:ext cx="2324100" cy="185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341" name="Object 78"/>
          <p:cNvGraphicFramePr>
            <a:graphicFrameLocks noChangeAspect="1"/>
          </p:cNvGraphicFramePr>
          <p:nvPr/>
        </p:nvGraphicFramePr>
        <p:xfrm>
          <a:off x="6609227" y="4298130"/>
          <a:ext cx="1620837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25500" imgH="431800" progId="Equation.DSMT4">
                  <p:embed/>
                </p:oleObj>
              </mc:Choice>
              <mc:Fallback>
                <p:oleObj name="Equation" r:id="rId10" imgW="825500" imgH="431800" progId="Equation.DSMT4">
                  <p:embed/>
                  <p:pic>
                    <p:nvPicPr>
                      <p:cNvPr id="0" name="Picture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9227" y="4298130"/>
                        <a:ext cx="1620837" cy="8477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85"/>
          <p:cNvGraphicFramePr>
            <a:graphicFrameLocks noChangeAspect="1"/>
          </p:cNvGraphicFramePr>
          <p:nvPr/>
        </p:nvGraphicFramePr>
        <p:xfrm>
          <a:off x="2557463" y="804863"/>
          <a:ext cx="246062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231366" imgH="203112" progId="Equation.DSMT4">
                  <p:embed/>
                </p:oleObj>
              </mc:Choice>
              <mc:Fallback>
                <p:oleObj name="Equation" r:id="rId12" imgW="1231366" imgH="203112" progId="Equation.DSMT4">
                  <p:embed/>
                  <p:pic>
                    <p:nvPicPr>
                      <p:cNvPr id="0" name="Picture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7463" y="804863"/>
                        <a:ext cx="2460625" cy="406400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AE43F1-92DF-496C-A1D5-06FA3822AB9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958051" y="3822967"/>
            <a:ext cx="92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915088"/>
              </p:ext>
            </p:extLst>
          </p:nvPr>
        </p:nvGraphicFramePr>
        <p:xfrm>
          <a:off x="4287891" y="3157412"/>
          <a:ext cx="2559234" cy="356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006600" imgH="279400" progId="Equation.DSMT4">
                  <p:embed/>
                </p:oleObj>
              </mc:Choice>
              <mc:Fallback>
                <p:oleObj name="Equation" r:id="rId14" imgW="2006600" imgH="279400" progId="Equation.DSMT4">
                  <p:embed/>
                  <p:pic>
                    <p:nvPicPr>
                      <p:cNvPr id="0" name="Picture 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7891" y="3157412"/>
                        <a:ext cx="2559234" cy="3563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801667" y="5691187"/>
            <a:ext cx="21419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Sinusoidal (time ave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= 0</a:t>
            </a:r>
            <a:r>
              <a:rPr lang="en-US" sz="1400" dirty="0"/>
              <a:t>)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384582" y="5170534"/>
            <a:ext cx="0" cy="443534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582265" y="5219272"/>
            <a:ext cx="3366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</a:rPr>
              <a:t>(Note: The average value of cos</a:t>
            </a:r>
            <a:r>
              <a:rPr lang="en-US" sz="14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400" dirty="0">
                <a:solidFill>
                  <a:srgbClr val="0000FF"/>
                </a:solidFill>
              </a:rPr>
              <a:t> is </a:t>
            </a:r>
            <a:r>
              <a:rPr lang="en-US" sz="1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en-US" sz="1400" dirty="0">
                <a:solidFill>
                  <a:srgbClr val="0000FF"/>
                </a:solidFill>
              </a:rPr>
              <a:t>.)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4"/>
          <p:cNvSpPr txBox="1">
            <a:spLocks noChangeArrowheads="1"/>
          </p:cNvSpPr>
          <p:nvPr/>
        </p:nvSpPr>
        <p:spPr bwMode="auto">
          <a:xfrm>
            <a:off x="1197430" y="1474278"/>
            <a:ext cx="4659086" cy="84023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7800" indent="-1778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i="1" dirty="0">
                <a:latin typeface="Times New Roman" pitchFamily="18" charset="0"/>
              </a:rPr>
              <a:t>v</a:t>
            </a:r>
            <a:r>
              <a:rPr lang="en-US" dirty="0">
                <a:latin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</a:rPr>
              <a:t>t</a:t>
            </a:r>
            <a:r>
              <a:rPr lang="en-US" dirty="0">
                <a:latin typeface="Times New Roman" pitchFamily="18" charset="0"/>
              </a:rPr>
              <a:t>)</a:t>
            </a:r>
            <a:r>
              <a:rPr lang="en-US" dirty="0"/>
              <a:t> is a time-varying function.</a:t>
            </a:r>
          </a:p>
          <a:p>
            <a:pPr marL="177800" indent="-177800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i="1" dirty="0">
                <a:latin typeface="Times New Roman" pitchFamily="18" charset="0"/>
              </a:rPr>
              <a:t>V</a:t>
            </a:r>
            <a:r>
              <a:rPr lang="en-US" dirty="0"/>
              <a:t> is a phasor (complex number).</a:t>
            </a:r>
          </a:p>
        </p:txBody>
      </p:sp>
      <p:sp>
        <p:nvSpPr>
          <p:cNvPr id="23558" name="Rectangle 9"/>
          <p:cNvSpPr>
            <a:spLocks noChangeArrowheads="1"/>
          </p:cNvSpPr>
          <p:nvPr/>
        </p:nvSpPr>
        <p:spPr bwMode="auto">
          <a:xfrm>
            <a:off x="525346" y="5690065"/>
            <a:ext cx="84343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Appendices A, B, C, and D in the Shen &amp; Kong text book list frequently used symbols, constants, and units. Appendix B in the Hayt &amp; Buck book discusses units in some detail.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EAE43F1-92DF-496C-A1D5-06FA3822AB9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6686" y="984422"/>
            <a:ext cx="22220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Circuit quantities:</a:t>
            </a:r>
          </a:p>
        </p:txBody>
      </p:sp>
      <p:sp>
        <p:nvSpPr>
          <p:cNvPr id="8" name="Text Box 34"/>
          <p:cNvSpPr txBox="1">
            <a:spLocks noChangeArrowheads="1"/>
          </p:cNvSpPr>
          <p:nvPr/>
        </p:nvSpPr>
        <p:spPr bwMode="auto">
          <a:xfrm>
            <a:off x="1143001" y="3335735"/>
            <a:ext cx="5987142" cy="183434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7800" indent="-1778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u="sng" dirty="0">
                <a:latin typeface="Handscript SF"/>
              </a:rPr>
              <a:t>E</a:t>
            </a:r>
            <a:r>
              <a:rPr lang="en-US" dirty="0">
                <a:latin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</a:rPr>
              <a:t>t</a:t>
            </a:r>
            <a:r>
              <a:rPr lang="en-US" dirty="0">
                <a:latin typeface="Times New Roman" pitchFamily="18" charset="0"/>
              </a:rPr>
              <a:t>)</a:t>
            </a:r>
            <a:r>
              <a:rPr lang="en-US" dirty="0"/>
              <a:t> is a time-varying vector function.</a:t>
            </a:r>
          </a:p>
          <a:p>
            <a:pPr marL="177800" indent="-177800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i="1" u="sng" dirty="0">
                <a:latin typeface="Times New Roman" pitchFamily="18" charset="0"/>
              </a:rPr>
              <a:t>E</a:t>
            </a:r>
            <a:r>
              <a:rPr lang="en-US" dirty="0"/>
              <a:t> is a phasor vector (complex vector).</a:t>
            </a:r>
            <a:endParaRPr lang="en-US" sz="2000" dirty="0"/>
          </a:p>
          <a:p>
            <a:pPr marL="177800" indent="-177800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latin typeface="Handscript SF"/>
              </a:rPr>
              <a:t>E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>
                <a:latin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</a:rPr>
              <a:t>t</a:t>
            </a:r>
            <a:r>
              <a:rPr lang="en-US" dirty="0">
                <a:latin typeface="Times New Roman" pitchFamily="18" charset="0"/>
              </a:rPr>
              <a:t>)</a:t>
            </a:r>
            <a:r>
              <a:rPr lang="en-US" dirty="0"/>
              <a:t> is a time-varying component of a vector function.</a:t>
            </a:r>
          </a:p>
          <a:p>
            <a:pPr marL="177800" indent="-177800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/>
              <a:t> is a phasor component of a vector function.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799" y="2769679"/>
            <a:ext cx="19816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Field quantities: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61062" y="2059502"/>
            <a:ext cx="3108666" cy="132343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Note:</a:t>
            </a:r>
          </a:p>
          <a:p>
            <a:pPr algn="ctr"/>
            <a:r>
              <a:rPr lang="en-US" sz="1600" dirty="0"/>
              <a:t> “</a:t>
            </a:r>
            <a:r>
              <a:rPr lang="en-US" sz="1600" dirty="0" err="1"/>
              <a:t>Handscript</a:t>
            </a:r>
            <a:r>
              <a:rPr lang="en-US" sz="1600" dirty="0"/>
              <a:t> SF” font is used for time-domain vector quantities. (This font has been placed on Canvas for you.)</a:t>
            </a:r>
          </a:p>
        </p:txBody>
      </p:sp>
      <p:sp>
        <p:nvSpPr>
          <p:cNvPr id="11" name="Rectangle 20"/>
          <p:cNvSpPr txBox="1">
            <a:spLocks noChangeArrowheads="1"/>
          </p:cNvSpPr>
          <p:nvPr/>
        </p:nvSpPr>
        <p:spPr bwMode="auto">
          <a:xfrm>
            <a:off x="3011385" y="213756"/>
            <a:ext cx="3124200" cy="461665"/>
          </a:xfrm>
          <a:prstGeom prst="rect">
            <a:avLst/>
          </a:prstGeom>
          <a:gradFill rotWithShape="1">
            <a:gsLst>
              <a:gs pos="0">
                <a:srgbClr val="250CB8"/>
              </a:gs>
              <a:gs pos="100000">
                <a:srgbClr val="0E0448"/>
              </a:gs>
            </a:gsLst>
            <a:path path="shape">
              <a:fillToRect l="50000" t="50000" r="50000" b="50000"/>
            </a:path>
          </a:gradFill>
          <a:ln algn="ctr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Notation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6776495"/>
              </p:ext>
            </p:extLst>
          </p:nvPr>
        </p:nvGraphicFramePr>
        <p:xfrm>
          <a:off x="1468438" y="2890228"/>
          <a:ext cx="6121400" cy="376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403600" imgH="2095500" progId="Equation.DSMT4">
                  <p:embed/>
                </p:oleObj>
              </mc:Choice>
              <mc:Fallback>
                <p:oleObj name="Equation" r:id="rId3" imgW="3403600" imgH="2095500" progId="Equation.DSMT4">
                  <p:embed/>
                  <p:pic>
                    <p:nvPicPr>
                      <p:cNvPr id="0" name="Picture 7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8438" y="2890228"/>
                        <a:ext cx="6121400" cy="376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892652" y="163290"/>
            <a:ext cx="7481888" cy="457200"/>
          </a:xfrm>
          <a:prstGeom prst="rect">
            <a:avLst/>
          </a:prstGeom>
          <a:gradFill rotWithShape="1">
            <a:gsLst>
              <a:gs pos="0">
                <a:srgbClr val="250CB8"/>
              </a:gs>
              <a:gs pos="100000">
                <a:srgbClr val="0E0448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  <a:cs typeface="Arial" charset="0"/>
              </a:rPr>
              <a:t>Time Average of Time-Harmonic Quantities (cont.)</a:t>
            </a:r>
          </a:p>
        </p:txBody>
      </p:sp>
      <p:graphicFrame>
        <p:nvGraphicFramePr>
          <p:cNvPr id="15363" name="Object 5"/>
          <p:cNvGraphicFramePr>
            <a:graphicFrameLocks noChangeAspect="1"/>
          </p:cNvGraphicFramePr>
          <p:nvPr/>
        </p:nvGraphicFramePr>
        <p:xfrm>
          <a:off x="1436461" y="1433967"/>
          <a:ext cx="6111875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060700" imgH="393700" progId="Equation.DSMT4">
                  <p:embed/>
                </p:oleObj>
              </mc:Choice>
              <mc:Fallback>
                <p:oleObj name="Equation" r:id="rId5" imgW="3060700" imgH="393700" progId="Equation.DSMT4">
                  <p:embed/>
                  <p:pic>
                    <p:nvPicPr>
                      <p:cNvPr id="0" name="Picture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6461" y="1433967"/>
                        <a:ext cx="6111875" cy="785812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Text Box 12"/>
          <p:cNvSpPr txBox="1">
            <a:spLocks noChangeArrowheads="1"/>
          </p:cNvSpPr>
          <p:nvPr/>
        </p:nvSpPr>
        <p:spPr bwMode="auto">
          <a:xfrm>
            <a:off x="431800" y="855663"/>
            <a:ext cx="67548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Next, consider the time average of a </a:t>
            </a:r>
            <a:r>
              <a:rPr lang="en-US" sz="2000" dirty="0">
                <a:solidFill>
                  <a:srgbClr val="FF0000"/>
                </a:solidFill>
              </a:rPr>
              <a:t>product</a:t>
            </a:r>
            <a:r>
              <a:rPr lang="en-US" sz="2000" dirty="0">
                <a:solidFill>
                  <a:srgbClr val="FF3300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</a:rPr>
              <a:t>of sinusoids: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AE43F1-92DF-496C-A1D5-06FA3822AB9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791200" y="5195504"/>
            <a:ext cx="21419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Sinusoidal (time ave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= 0</a:t>
            </a:r>
            <a:r>
              <a:rPr lang="en-US" sz="1400" dirty="0"/>
              <a:t>)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411686" y="4324647"/>
            <a:ext cx="0" cy="78377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9996774"/>
              </p:ext>
            </p:extLst>
          </p:nvPr>
        </p:nvGraphicFramePr>
        <p:xfrm>
          <a:off x="5338763" y="2400300"/>
          <a:ext cx="3522662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047760" imgH="279360" progId="Equation.DSMT4">
                  <p:embed/>
                </p:oleObj>
              </mc:Choice>
              <mc:Fallback>
                <p:oleObj name="Equation" r:id="rId7" imgW="3047760" imgH="279360" progId="Equation.DSMT4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8763" y="2400300"/>
                        <a:ext cx="3522662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2877127" y="918091"/>
          <a:ext cx="2936875" cy="205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97000" imgH="977900" progId="Equation.DSMT4">
                  <p:embed/>
                </p:oleObj>
              </mc:Choice>
              <mc:Fallback>
                <p:oleObj name="Equation" r:id="rId3" imgW="1397000" imgH="977900" progId="Equation.DSMT4">
                  <p:embed/>
                  <p:pic>
                    <p:nvPicPr>
                      <p:cNvPr id="0" name="Picture 9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7127" y="918091"/>
                        <a:ext cx="2936875" cy="205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859994" y="130632"/>
            <a:ext cx="7481888" cy="457200"/>
          </a:xfrm>
          <a:prstGeom prst="rect">
            <a:avLst/>
          </a:prstGeom>
          <a:gradFill rotWithShape="1">
            <a:gsLst>
              <a:gs pos="0">
                <a:srgbClr val="250CB8"/>
              </a:gs>
              <a:gs pos="100000">
                <a:srgbClr val="0E0448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  <a:cs typeface="Arial" charset="0"/>
              </a:rPr>
              <a:t>Time Average of Time-Harmonic Quantities (cont.)</a:t>
            </a:r>
          </a:p>
        </p:txBody>
      </p:sp>
      <p:graphicFrame>
        <p:nvGraphicFramePr>
          <p:cNvPr id="16387" name="Object 9"/>
          <p:cNvGraphicFramePr>
            <a:graphicFrameLocks noChangeAspect="1"/>
          </p:cNvGraphicFramePr>
          <p:nvPr/>
        </p:nvGraphicFramePr>
        <p:xfrm>
          <a:off x="2678113" y="3254375"/>
          <a:ext cx="3381375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651000" imgH="304800" progId="Equation.DSMT4">
                  <p:embed/>
                </p:oleObj>
              </mc:Choice>
              <mc:Fallback>
                <p:oleObj name="Equation" r:id="rId5" imgW="1651000" imgH="304800" progId="Equation.DSMT4">
                  <p:embed/>
                  <p:pic>
                    <p:nvPicPr>
                      <p:cNvPr id="0" name="Picture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8113" y="3254375"/>
                        <a:ext cx="3381375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13"/>
          <p:cNvGraphicFramePr>
            <a:graphicFrameLocks noChangeAspect="1"/>
          </p:cNvGraphicFramePr>
          <p:nvPr/>
        </p:nvGraphicFramePr>
        <p:xfrm>
          <a:off x="1252538" y="4452938"/>
          <a:ext cx="3336925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866900" imgH="482600" progId="Equation.DSMT4">
                  <p:embed/>
                </p:oleObj>
              </mc:Choice>
              <mc:Fallback>
                <p:oleObj name="Equation" r:id="rId7" imgW="1866900" imgH="482600" progId="Equation.DSMT4">
                  <p:embed/>
                  <p:pic>
                    <p:nvPicPr>
                      <p:cNvPr id="0" name="Picture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2538" y="4452938"/>
                        <a:ext cx="3336925" cy="862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17"/>
          <p:cNvGraphicFramePr>
            <a:graphicFrameLocks noChangeAspect="1"/>
          </p:cNvGraphicFramePr>
          <p:nvPr/>
        </p:nvGraphicFramePr>
        <p:xfrm>
          <a:off x="3013254" y="5758331"/>
          <a:ext cx="2637534" cy="749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384300" imgH="393700" progId="Equation.DSMT4">
                  <p:embed/>
                </p:oleObj>
              </mc:Choice>
              <mc:Fallback>
                <p:oleObj name="Equation" r:id="rId9" imgW="1384300" imgH="393700" progId="Equation.DSMT4">
                  <p:embed/>
                  <p:pic>
                    <p:nvPicPr>
                      <p:cNvPr id="0" name="Picture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3254" y="5758331"/>
                        <a:ext cx="2637534" cy="74995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1" name="Text Box 18"/>
          <p:cNvSpPr txBox="1">
            <a:spLocks noChangeArrowheads="1"/>
          </p:cNvSpPr>
          <p:nvPr/>
        </p:nvSpPr>
        <p:spPr bwMode="auto">
          <a:xfrm>
            <a:off x="4715042" y="4700587"/>
            <a:ext cx="225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(from previous slide)</a:t>
            </a:r>
          </a:p>
        </p:txBody>
      </p:sp>
      <p:sp>
        <p:nvSpPr>
          <p:cNvPr id="16392" name="Text Box 19"/>
          <p:cNvSpPr txBox="1">
            <a:spLocks noChangeArrowheads="1"/>
          </p:cNvSpPr>
          <p:nvPr/>
        </p:nvSpPr>
        <p:spPr bwMode="auto">
          <a:xfrm>
            <a:off x="1757363" y="5929313"/>
            <a:ext cx="919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Hence</a:t>
            </a:r>
          </a:p>
        </p:txBody>
      </p:sp>
      <p:sp>
        <p:nvSpPr>
          <p:cNvPr id="16394" name="Text Box 12"/>
          <p:cNvSpPr txBox="1">
            <a:spLocks noChangeArrowheads="1"/>
          </p:cNvSpPr>
          <p:nvPr/>
        </p:nvSpPr>
        <p:spPr bwMode="auto">
          <a:xfrm>
            <a:off x="584200" y="920750"/>
            <a:ext cx="1822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Next, consider</a:t>
            </a:r>
          </a:p>
        </p:txBody>
      </p:sp>
      <p:sp>
        <p:nvSpPr>
          <p:cNvPr id="16395" name="Text Box 12"/>
          <p:cNvSpPr txBox="1">
            <a:spLocks noChangeArrowheads="1"/>
          </p:cNvSpPr>
          <p:nvPr/>
        </p:nvSpPr>
        <p:spPr bwMode="auto">
          <a:xfrm>
            <a:off x="1368425" y="2859088"/>
            <a:ext cx="996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Hence,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539977" y="3946979"/>
            <a:ext cx="13965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Recall that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AE43F1-92DF-496C-A1D5-06FA3822AB9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274480" y="5638066"/>
            <a:ext cx="1654909" cy="95410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Question:</a:t>
            </a:r>
            <a:r>
              <a:rPr lang="en-US" sz="1400" dirty="0"/>
              <a:t> </a:t>
            </a:r>
          </a:p>
          <a:p>
            <a:pPr algn="ctr"/>
            <a:r>
              <a:rPr lang="en-US" sz="1400" dirty="0"/>
              <a:t>Can we put the conjugate on the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400" dirty="0"/>
              <a:t> instead of the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400" dirty="0"/>
              <a:t>?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3"/>
          <p:cNvSpPr>
            <a:spLocks noChangeArrowheads="1"/>
          </p:cNvSpPr>
          <p:nvPr/>
        </p:nvSpPr>
        <p:spPr bwMode="auto">
          <a:xfrm>
            <a:off x="783792" y="108860"/>
            <a:ext cx="7481888" cy="457200"/>
          </a:xfrm>
          <a:prstGeom prst="rect">
            <a:avLst/>
          </a:prstGeom>
          <a:gradFill rotWithShape="1">
            <a:gsLst>
              <a:gs pos="0">
                <a:srgbClr val="250CB8"/>
              </a:gs>
              <a:gs pos="100000">
                <a:srgbClr val="0E0448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  <a:cs typeface="Arial" charset="0"/>
              </a:rPr>
              <a:t>Time Average of Time-Harmonic Quantities (cont.)</a:t>
            </a:r>
          </a:p>
        </p:txBody>
      </p: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755650" y="762000"/>
            <a:ext cx="7629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The results directly extend to </a:t>
            </a:r>
            <a:r>
              <a:rPr lang="en-US" sz="2000">
                <a:solidFill>
                  <a:srgbClr val="FF0000"/>
                </a:solidFill>
              </a:rPr>
              <a:t>vectors</a:t>
            </a:r>
            <a:r>
              <a:rPr lang="en-US" sz="2000"/>
              <a:t> that vary sinusoidally in time.</a:t>
            </a:r>
          </a:p>
        </p:txBody>
      </p:sp>
      <p:graphicFrame>
        <p:nvGraphicFramePr>
          <p:cNvPr id="138255" name="Object 15"/>
          <p:cNvGraphicFramePr>
            <a:graphicFrameLocks noChangeAspect="1"/>
          </p:cNvGraphicFramePr>
          <p:nvPr/>
        </p:nvGraphicFramePr>
        <p:xfrm>
          <a:off x="1171575" y="3324225"/>
          <a:ext cx="6416675" cy="220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187700" imgH="1092200" progId="Equation.DSMT4">
                  <p:embed/>
                </p:oleObj>
              </mc:Choice>
              <mc:Fallback>
                <p:oleObj name="Equation" r:id="rId3" imgW="3187700" imgH="1092200" progId="Equation.DSMT4">
                  <p:embed/>
                  <p:pic>
                    <p:nvPicPr>
                      <p:cNvPr id="0" name="Picture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1575" y="3324225"/>
                        <a:ext cx="6416675" cy="220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16"/>
          <p:cNvGraphicFramePr>
            <a:graphicFrameLocks noChangeAspect="1"/>
          </p:cNvGraphicFramePr>
          <p:nvPr/>
        </p:nvGraphicFramePr>
        <p:xfrm>
          <a:off x="2849563" y="1522413"/>
          <a:ext cx="4592637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044700" imgH="279400" progId="Equation.DSMT4">
                  <p:embed/>
                </p:oleObj>
              </mc:Choice>
              <mc:Fallback>
                <p:oleObj name="Equation" r:id="rId5" imgW="2044700" imgH="279400" progId="Equation.DSMT4">
                  <p:embed/>
                  <p:pic>
                    <p:nvPicPr>
                      <p:cNvPr id="0" name="Picture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9563" y="1522413"/>
                        <a:ext cx="4592637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6" name="Text Box 17"/>
          <p:cNvSpPr txBox="1">
            <a:spLocks noChangeArrowheads="1"/>
          </p:cNvSpPr>
          <p:nvPr/>
        </p:nvSpPr>
        <p:spPr bwMode="auto">
          <a:xfrm>
            <a:off x="1868870" y="6035675"/>
            <a:ext cx="92685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17412" name="Object 18"/>
          <p:cNvGraphicFramePr>
            <a:graphicFrameLocks noChangeAspect="1"/>
          </p:cNvGraphicFramePr>
          <p:nvPr/>
        </p:nvGraphicFramePr>
        <p:xfrm>
          <a:off x="2990538" y="5837238"/>
          <a:ext cx="3873396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765300" imgH="393700" progId="Equation.DSMT4">
                  <p:embed/>
                </p:oleObj>
              </mc:Choice>
              <mc:Fallback>
                <p:oleObj name="Equation" r:id="rId7" imgW="1765300" imgH="393700" progId="Equation.DSMT4">
                  <p:embed/>
                  <p:pic>
                    <p:nvPicPr>
                      <p:cNvPr id="0" name="Picture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0538" y="5837238"/>
                        <a:ext cx="3873396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19"/>
          <p:cNvGraphicFramePr>
            <a:graphicFrameLocks noChangeAspect="1"/>
          </p:cNvGraphicFramePr>
          <p:nvPr/>
        </p:nvGraphicFramePr>
        <p:xfrm>
          <a:off x="2819627" y="2445203"/>
          <a:ext cx="380047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879600" imgH="279400" progId="Equation.DSMT4">
                  <p:embed/>
                </p:oleObj>
              </mc:Choice>
              <mc:Fallback>
                <p:oleObj name="Equation" r:id="rId9" imgW="1879600" imgH="279400" progId="Equation.DSMT4">
                  <p:embed/>
                  <p:pic>
                    <p:nvPicPr>
                      <p:cNvPr id="0" name="Picture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627" y="2445203"/>
                        <a:ext cx="3800475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7" name="Text Box 20"/>
          <p:cNvSpPr txBox="1">
            <a:spLocks noChangeArrowheads="1"/>
          </p:cNvSpPr>
          <p:nvPr/>
        </p:nvSpPr>
        <p:spPr bwMode="auto">
          <a:xfrm>
            <a:off x="1317486" y="1608718"/>
            <a:ext cx="1282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Consider: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AE43F1-92DF-496C-A1D5-06FA3822AB9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838222" y="152404"/>
            <a:ext cx="7481888" cy="457200"/>
          </a:xfrm>
          <a:prstGeom prst="rect">
            <a:avLst/>
          </a:prstGeom>
          <a:gradFill rotWithShape="1">
            <a:gsLst>
              <a:gs pos="0">
                <a:srgbClr val="250CB8"/>
              </a:gs>
              <a:gs pos="100000">
                <a:srgbClr val="0E0448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  <a:cs typeface="Arial" charset="0"/>
              </a:rPr>
              <a:t>Time Average of Time-Harmonic Quantities (cont.)</a:t>
            </a:r>
          </a:p>
        </p:txBody>
      </p:sp>
      <p:graphicFrame>
        <p:nvGraphicFramePr>
          <p:cNvPr id="18434" name="Object 11"/>
          <p:cNvGraphicFramePr>
            <a:graphicFrameLocks noChangeAspect="1"/>
          </p:cNvGraphicFramePr>
          <p:nvPr/>
        </p:nvGraphicFramePr>
        <p:xfrm>
          <a:off x="2135188" y="2179638"/>
          <a:ext cx="412750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765300" imgH="393700" progId="Equation.DSMT4">
                  <p:embed/>
                </p:oleObj>
              </mc:Choice>
              <mc:Fallback>
                <p:oleObj name="Equation" r:id="rId3" imgW="1765300" imgH="393700" progId="Equation.DSMT4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8" y="2179638"/>
                        <a:ext cx="4127500" cy="8032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14"/>
          <p:cNvGraphicFramePr>
            <a:graphicFrameLocks noChangeAspect="1"/>
          </p:cNvGraphicFramePr>
          <p:nvPr/>
        </p:nvGraphicFramePr>
        <p:xfrm>
          <a:off x="1997075" y="3494088"/>
          <a:ext cx="4511675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930400" imgH="393700" progId="Equation.DSMT4">
                  <p:embed/>
                </p:oleObj>
              </mc:Choice>
              <mc:Fallback>
                <p:oleObj name="Equation" r:id="rId5" imgW="1930400" imgH="393700" progId="Equation.DSMT4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7075" y="3494088"/>
                        <a:ext cx="4511675" cy="8032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Text Box 15"/>
          <p:cNvSpPr txBox="1">
            <a:spLocks noChangeArrowheads="1"/>
          </p:cNvSpPr>
          <p:nvPr/>
        </p:nvSpPr>
        <p:spPr bwMode="auto">
          <a:xfrm>
            <a:off x="1041627" y="1264103"/>
            <a:ext cx="6540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The result holds for both </a:t>
            </a:r>
            <a:r>
              <a:rPr lang="en-US" sz="2000" dirty="0">
                <a:solidFill>
                  <a:srgbClr val="FF0000"/>
                </a:solidFill>
              </a:rPr>
              <a:t>dot</a:t>
            </a:r>
            <a:r>
              <a:rPr lang="en-US" sz="2000" dirty="0"/>
              <a:t> product and </a:t>
            </a:r>
            <a:r>
              <a:rPr lang="en-US" sz="2000" dirty="0">
                <a:solidFill>
                  <a:srgbClr val="FF0000"/>
                </a:solidFill>
              </a:rPr>
              <a:t>cross</a:t>
            </a:r>
            <a:r>
              <a:rPr lang="en-US" sz="2000" dirty="0"/>
              <a:t> products.</a:t>
            </a:r>
          </a:p>
        </p:txBody>
      </p:sp>
      <p:graphicFrame>
        <p:nvGraphicFramePr>
          <p:cNvPr id="2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6812620"/>
              </p:ext>
            </p:extLst>
          </p:nvPr>
        </p:nvGraphicFramePr>
        <p:xfrm>
          <a:off x="2135188" y="5500901"/>
          <a:ext cx="482917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387600" imgH="279400" progId="Equation.DSMT4">
                  <p:embed/>
                </p:oleObj>
              </mc:Choice>
              <mc:Fallback>
                <p:oleObj name="Equation" r:id="rId7" imgW="2387600" imgH="279400" progId="Equation.DSMT4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8" y="5500901"/>
                        <a:ext cx="4829175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AE43F1-92DF-496C-A1D5-06FA3822AB9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28666" y="5040922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where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ChangeArrowheads="1"/>
          </p:cNvSpPr>
          <p:nvPr/>
        </p:nvSpPr>
        <p:spPr bwMode="auto">
          <a:xfrm>
            <a:off x="849108" y="130632"/>
            <a:ext cx="7481888" cy="457200"/>
          </a:xfrm>
          <a:prstGeom prst="rect">
            <a:avLst/>
          </a:prstGeom>
          <a:gradFill rotWithShape="1">
            <a:gsLst>
              <a:gs pos="0">
                <a:srgbClr val="250CB8"/>
              </a:gs>
              <a:gs pos="100000">
                <a:srgbClr val="0E0448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  <a:cs typeface="Arial" charset="0"/>
              </a:rPr>
              <a:t>Time Average of Time-Harmonic Quantities (cont.)</a:t>
            </a: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536954" y="920465"/>
            <a:ext cx="84296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To illustrate, consider the </a:t>
            </a:r>
            <a:r>
              <a:rPr lang="en-US" sz="2000" u="sng" dirty="0">
                <a:solidFill>
                  <a:srgbClr val="0000FF"/>
                </a:solidFill>
              </a:rPr>
              <a:t>time-average stored electric energy density</a:t>
            </a:r>
            <a:r>
              <a:rPr lang="en-US" sz="2000" dirty="0">
                <a:solidFill>
                  <a:srgbClr val="0000FF"/>
                </a:solidFill>
              </a:rPr>
              <a:t> [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J/m</a:t>
            </a:r>
            <a:r>
              <a:rPr lang="en-US" sz="20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>
                <a:solidFill>
                  <a:srgbClr val="0000FF"/>
                </a:solidFill>
              </a:rPr>
              <a:t>] for a </a:t>
            </a:r>
            <a:r>
              <a:rPr lang="en-US" sz="2000" u="sng" dirty="0">
                <a:solidFill>
                  <a:srgbClr val="0000FF"/>
                </a:solidFill>
              </a:rPr>
              <a:t>sinusoidal</a:t>
            </a:r>
            <a:r>
              <a:rPr lang="en-US" sz="2000" dirty="0">
                <a:solidFill>
                  <a:srgbClr val="0000FF"/>
                </a:solidFill>
              </a:rPr>
              <a:t> electric field.</a:t>
            </a:r>
          </a:p>
        </p:txBody>
      </p:sp>
      <p:graphicFrame>
        <p:nvGraphicFramePr>
          <p:cNvPr id="19458" name="Object 8"/>
          <p:cNvGraphicFramePr>
            <a:graphicFrameLocks noChangeAspect="1"/>
          </p:cNvGraphicFramePr>
          <p:nvPr/>
        </p:nvGraphicFramePr>
        <p:xfrm>
          <a:off x="2744788" y="1817113"/>
          <a:ext cx="3081337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71600" imgH="393700" progId="Equation.DSMT4">
                  <p:embed/>
                </p:oleObj>
              </mc:Choice>
              <mc:Fallback>
                <p:oleObj name="Equation" r:id="rId3" imgW="1371600" imgH="393700" progId="Equation.DSMT4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4788" y="1817113"/>
                        <a:ext cx="3081337" cy="88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11"/>
          <p:cNvGraphicFramePr>
            <a:graphicFrameLocks noChangeAspect="1"/>
          </p:cNvGraphicFramePr>
          <p:nvPr/>
        </p:nvGraphicFramePr>
        <p:xfrm>
          <a:off x="2766765" y="5099091"/>
          <a:ext cx="3365500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497950" imgH="393529" progId="Equation.DSMT4">
                  <p:embed/>
                </p:oleObj>
              </mc:Choice>
              <mc:Fallback>
                <p:oleObj name="Equation" r:id="rId5" imgW="1497950" imgH="393529" progId="Equation.DSMT4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6765" y="5099091"/>
                        <a:ext cx="3365500" cy="88423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14"/>
          <p:cNvGraphicFramePr>
            <a:graphicFrameLocks noChangeAspect="1"/>
          </p:cNvGraphicFramePr>
          <p:nvPr/>
        </p:nvGraphicFramePr>
        <p:xfrm>
          <a:off x="2446338" y="2987100"/>
          <a:ext cx="3589337" cy="174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727200" imgH="838200" progId="Equation.DSMT4">
                  <p:embed/>
                </p:oleObj>
              </mc:Choice>
              <mc:Fallback>
                <p:oleObj name="Equation" r:id="rId7" imgW="1727200" imgH="838200" progId="Equation.DSMT4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6338" y="2987100"/>
                        <a:ext cx="3589337" cy="174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AE43F1-92DF-496C-A1D5-06FA3822AB9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987141" y="2083132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(from ECE 3318)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71156" y="6156159"/>
            <a:ext cx="3506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“Stored electric energy density”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936196" y="119746"/>
            <a:ext cx="7481888" cy="457200"/>
          </a:xfrm>
          <a:prstGeom prst="rect">
            <a:avLst/>
          </a:prstGeom>
          <a:gradFill rotWithShape="1">
            <a:gsLst>
              <a:gs pos="0">
                <a:srgbClr val="250CB8"/>
              </a:gs>
              <a:gs pos="100000">
                <a:srgbClr val="0E0448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  <a:cs typeface="Arial" charset="0"/>
              </a:rPr>
              <a:t>Time Average of Time-Harmonic Quantities (cont.)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950675" y="1254837"/>
            <a:ext cx="12080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Similarly,</a:t>
            </a:r>
          </a:p>
        </p:txBody>
      </p:sp>
      <p:graphicFrame>
        <p:nvGraphicFramePr>
          <p:cNvPr id="20482" name="Object 11"/>
          <p:cNvGraphicFramePr>
            <a:graphicFrameLocks noChangeAspect="1"/>
          </p:cNvGraphicFramePr>
          <p:nvPr/>
        </p:nvGraphicFramePr>
        <p:xfrm>
          <a:off x="1506343" y="2747006"/>
          <a:ext cx="3422650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24000" imgH="393700" progId="Equation.DSMT4">
                  <p:embed/>
                </p:oleObj>
              </mc:Choice>
              <mc:Fallback>
                <p:oleObj name="Equation" r:id="rId3" imgW="1524000" imgH="393700" progId="Equation.DSMT4">
                  <p:embed/>
                  <p:pic>
                    <p:nvPicPr>
                      <p:cNvPr id="0" name="Picture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6343" y="2747006"/>
                        <a:ext cx="3422650" cy="88423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AE43F1-92DF-496C-A1D5-06FA3822AB9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graphicFrame>
        <p:nvGraphicFramePr>
          <p:cNvPr id="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1351390"/>
              </p:ext>
            </p:extLst>
          </p:nvPr>
        </p:nvGraphicFramePr>
        <p:xfrm>
          <a:off x="1554718" y="1654887"/>
          <a:ext cx="3309938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473200" imgH="393700" progId="Equation.DSMT4">
                  <p:embed/>
                </p:oleObj>
              </mc:Choice>
              <mc:Fallback>
                <p:oleObj name="Equation" r:id="rId5" imgW="1473200" imgH="393700" progId="Equation.DSMT4">
                  <p:embed/>
                  <p:pic>
                    <p:nvPicPr>
                      <p:cNvPr id="0" name="Picture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4718" y="1654887"/>
                        <a:ext cx="3309938" cy="88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8"/>
          <p:cNvGraphicFramePr>
            <a:graphicFrameLocks noChangeAspect="1"/>
          </p:cNvGraphicFramePr>
          <p:nvPr/>
        </p:nvGraphicFramePr>
        <p:xfrm>
          <a:off x="1583630" y="4432086"/>
          <a:ext cx="28829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82700" imgH="254000" progId="Equation.DSMT4">
                  <p:embed/>
                </p:oleObj>
              </mc:Choice>
              <mc:Fallback>
                <p:oleObj name="Equation" r:id="rId7" imgW="1282700" imgH="254000" progId="Equation.DSMT4">
                  <p:embed/>
                  <p:pic>
                    <p:nvPicPr>
                      <p:cNvPr id="0" name="Picture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3630" y="4432086"/>
                        <a:ext cx="28829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2348809"/>
              </p:ext>
            </p:extLst>
          </p:nvPr>
        </p:nvGraphicFramePr>
        <p:xfrm>
          <a:off x="1481138" y="5261121"/>
          <a:ext cx="3367087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497950" imgH="393529" progId="Equation.DSMT4">
                  <p:embed/>
                </p:oleObj>
              </mc:Choice>
              <mc:Fallback>
                <p:oleObj name="Equation" r:id="rId9" imgW="1497950" imgH="393529" progId="Equation.DSMT4">
                  <p:embed/>
                  <p:pic>
                    <p:nvPicPr>
                      <p:cNvPr id="0" name="Picture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138" y="5261121"/>
                        <a:ext cx="3367087" cy="88423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257742" y="4526917"/>
            <a:ext cx="1933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“Poynting vector”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08121" y="1912339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“Stored magnetic energy density”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67" name="Group 271"/>
          <p:cNvGraphicFramePr>
            <a:graphicFrameLocks noGrp="1"/>
          </p:cNvGraphicFramePr>
          <p:nvPr/>
        </p:nvGraphicFramePr>
        <p:xfrm>
          <a:off x="2011363" y="2095500"/>
          <a:ext cx="1150937" cy="365760"/>
        </p:xfrm>
        <a:graphic>
          <a:graphicData uri="http://schemas.openxmlformats.org/drawingml/2006/table">
            <a:tbl>
              <a:tblPr/>
              <a:tblGrid>
                <a:gridCol w="1150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3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Real part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26" name="Object 104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117876412"/>
              </p:ext>
            </p:extLst>
          </p:nvPr>
        </p:nvGraphicFramePr>
        <p:xfrm>
          <a:off x="2033588" y="949325"/>
          <a:ext cx="3779837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49080" imgH="228600" progId="Equation.DSMT4">
                  <p:embed/>
                </p:oleObj>
              </mc:Choice>
              <mc:Fallback>
                <p:oleObj name="Equation" r:id="rId3" imgW="1549080" imgH="228600" progId="Equation.DSMT4">
                  <p:embed/>
                  <p:pic>
                    <p:nvPicPr>
                      <p:cNvPr id="0" name="Picture 31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3588" y="949325"/>
                        <a:ext cx="3779837" cy="66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2" name="Line 27"/>
          <p:cNvSpPr>
            <a:spLocks noChangeShapeType="1"/>
          </p:cNvSpPr>
          <p:nvPr/>
        </p:nvSpPr>
        <p:spPr bwMode="auto">
          <a:xfrm flipV="1">
            <a:off x="2948631" y="1668373"/>
            <a:ext cx="0" cy="3540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3" name="Line 28"/>
          <p:cNvSpPr>
            <a:spLocks noChangeShapeType="1"/>
          </p:cNvSpPr>
          <p:nvPr/>
        </p:nvSpPr>
        <p:spPr bwMode="auto">
          <a:xfrm flipV="1">
            <a:off x="4102047" y="1670675"/>
            <a:ext cx="0" cy="3540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4" name="Line 30"/>
          <p:cNvSpPr>
            <a:spLocks noChangeShapeType="1"/>
          </p:cNvSpPr>
          <p:nvPr/>
        </p:nvSpPr>
        <p:spPr bwMode="auto">
          <a:xfrm flipV="1">
            <a:off x="4962080" y="1622589"/>
            <a:ext cx="0" cy="3540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5" name="Line 31"/>
          <p:cNvSpPr>
            <a:spLocks noChangeShapeType="1"/>
          </p:cNvSpPr>
          <p:nvPr/>
        </p:nvSpPr>
        <p:spPr bwMode="auto">
          <a:xfrm flipV="1">
            <a:off x="5683519" y="1338173"/>
            <a:ext cx="0" cy="5921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414" name="Group 318"/>
          <p:cNvGraphicFramePr>
            <a:graphicFrameLocks noGrp="1"/>
          </p:cNvGraphicFramePr>
          <p:nvPr/>
        </p:nvGraphicFramePr>
        <p:xfrm>
          <a:off x="4688343" y="1969658"/>
          <a:ext cx="1587500" cy="365760"/>
        </p:xfrm>
        <a:graphic>
          <a:graphicData uri="http://schemas.openxmlformats.org/drawingml/2006/table">
            <a:tbl>
              <a:tblPr/>
              <a:tblGrid>
                <a:gridCol w="158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Magnitude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448" name="Group 352"/>
          <p:cNvGraphicFramePr>
            <a:graphicFrameLocks noGrp="1"/>
          </p:cNvGraphicFramePr>
          <p:nvPr/>
        </p:nvGraphicFramePr>
        <p:xfrm>
          <a:off x="3175000" y="2179638"/>
          <a:ext cx="1587500" cy="365760"/>
        </p:xfrm>
        <a:graphic>
          <a:graphicData uri="http://schemas.openxmlformats.org/drawingml/2006/table">
            <a:tbl>
              <a:tblPr/>
              <a:tblGrid>
                <a:gridCol w="158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Imaginary part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415" name="Group 319"/>
          <p:cNvGraphicFramePr>
            <a:graphicFrameLocks noGrp="1"/>
          </p:cNvGraphicFramePr>
          <p:nvPr/>
        </p:nvGraphicFramePr>
        <p:xfrm>
          <a:off x="5866040" y="1663247"/>
          <a:ext cx="2515962" cy="365760"/>
        </p:xfrm>
        <a:graphic>
          <a:graphicData uri="http://schemas.openxmlformats.org/drawingml/2006/table">
            <a:tbl>
              <a:tblPr/>
              <a:tblGrid>
                <a:gridCol w="2515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Phase (always in radians)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27" name="Object 346"/>
          <p:cNvGraphicFramePr>
            <a:graphicFrameLocks noChangeAspect="1"/>
          </p:cNvGraphicFramePr>
          <p:nvPr/>
        </p:nvGraphicFramePr>
        <p:xfrm>
          <a:off x="7059613" y="1042988"/>
          <a:ext cx="915987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45863" imgH="241195" progId="Equation.DSMT4">
                  <p:embed/>
                </p:oleObj>
              </mc:Choice>
              <mc:Fallback>
                <p:oleObj name="Equation" r:id="rId5" imgW="545863" imgH="241195" progId="Equation.DSMT4">
                  <p:embed/>
                  <p:pic>
                    <p:nvPicPr>
                      <p:cNvPr id="0" name="Picture 3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9613" y="1042988"/>
                        <a:ext cx="915987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3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2904501"/>
              </p:ext>
            </p:extLst>
          </p:nvPr>
        </p:nvGraphicFramePr>
        <p:xfrm>
          <a:off x="5621338" y="3629149"/>
          <a:ext cx="2892425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06500" imgH="228600" progId="Equation.DSMT4">
                  <p:embed/>
                </p:oleObj>
              </mc:Choice>
              <mc:Fallback>
                <p:oleObj name="Equation" r:id="rId7" imgW="1206500" imgH="228600" progId="Equation.DSMT4">
                  <p:embed/>
                  <p:pic>
                    <p:nvPicPr>
                      <p:cNvPr id="0" name="Picture 3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1338" y="3629149"/>
                        <a:ext cx="2892425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2" name="Text Box 349"/>
          <p:cNvSpPr txBox="1">
            <a:spLocks noChangeArrowheads="1"/>
          </p:cNvSpPr>
          <p:nvPr/>
        </p:nvSpPr>
        <p:spPr bwMode="auto">
          <a:xfrm>
            <a:off x="4908096" y="3304949"/>
            <a:ext cx="1725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Euler's identity:</a:t>
            </a:r>
          </a:p>
        </p:txBody>
      </p:sp>
      <p:graphicFrame>
        <p:nvGraphicFramePr>
          <p:cNvPr id="1029" name="Object 350"/>
          <p:cNvGraphicFramePr>
            <a:graphicFrameLocks noChangeAspect="1"/>
          </p:cNvGraphicFramePr>
          <p:nvPr/>
        </p:nvGraphicFramePr>
        <p:xfrm>
          <a:off x="6966155" y="5618596"/>
          <a:ext cx="1368425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723586" imgH="507780" progId="Equation.DSMT4">
                  <p:embed/>
                </p:oleObj>
              </mc:Choice>
              <mc:Fallback>
                <p:oleObj name="Equation" r:id="rId9" imgW="723586" imgH="507780" progId="Equation.DSMT4">
                  <p:embed/>
                  <p:pic>
                    <p:nvPicPr>
                      <p:cNvPr id="0" name="Picture 3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6155" y="5618596"/>
                        <a:ext cx="1368425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7" name="Object 3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4323867"/>
              </p:ext>
            </p:extLst>
          </p:nvPr>
        </p:nvGraphicFramePr>
        <p:xfrm>
          <a:off x="2406896" y="3478268"/>
          <a:ext cx="172085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914400" imgH="292100" progId="Equation.DSMT4">
                  <p:embed/>
                </p:oleObj>
              </mc:Choice>
              <mc:Fallback>
                <p:oleObj name="Equation" r:id="rId11" imgW="914400" imgH="292100" progId="Equation.DSMT4">
                  <p:embed/>
                  <p:pic>
                    <p:nvPicPr>
                      <p:cNvPr id="0" name="Picture 3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6896" y="3478268"/>
                        <a:ext cx="172085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Up Arrow 68"/>
          <p:cNvSpPr/>
          <p:nvPr/>
        </p:nvSpPr>
        <p:spPr>
          <a:xfrm>
            <a:off x="5164720" y="2575791"/>
            <a:ext cx="304800" cy="544513"/>
          </a:xfrm>
          <a:prstGeom prst="upArrow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EAE43F1-92DF-496C-A1D5-06FA3822AB9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1039" name="Object 104"/>
          <p:cNvGraphicFramePr>
            <a:graphicFrameLocks noChangeAspect="1"/>
          </p:cNvGraphicFramePr>
          <p:nvPr/>
        </p:nvGraphicFramePr>
        <p:xfrm>
          <a:off x="6061426" y="4871914"/>
          <a:ext cx="286861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435100" imgH="254000" progId="Equation.DSMT4">
                  <p:embed/>
                </p:oleObj>
              </mc:Choice>
              <mc:Fallback>
                <p:oleObj name="Equation" r:id="rId13" imgW="1435100" imgH="254000" progId="Equation.DSMT4">
                  <p:embed/>
                  <p:pic>
                    <p:nvPicPr>
                      <p:cNvPr id="0" name="Picture 3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1426" y="4871914"/>
                        <a:ext cx="2868612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Up Arrow 41"/>
          <p:cNvSpPr/>
          <p:nvPr/>
        </p:nvSpPr>
        <p:spPr>
          <a:xfrm rot="5400000">
            <a:off x="5258862" y="4876212"/>
            <a:ext cx="304800" cy="544513"/>
          </a:xfrm>
          <a:prstGeom prst="upArrow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Rectangle 20"/>
          <p:cNvSpPr txBox="1">
            <a:spLocks noChangeArrowheads="1"/>
          </p:cNvSpPr>
          <p:nvPr/>
        </p:nvSpPr>
        <p:spPr bwMode="auto">
          <a:xfrm>
            <a:off x="3011385" y="213756"/>
            <a:ext cx="3124200" cy="461665"/>
          </a:xfrm>
          <a:prstGeom prst="rect">
            <a:avLst/>
          </a:prstGeom>
          <a:gradFill rotWithShape="1">
            <a:gsLst>
              <a:gs pos="0">
                <a:srgbClr val="250CB8"/>
              </a:gs>
              <a:gs pos="100000">
                <a:srgbClr val="0E0448"/>
              </a:gs>
            </a:gsLst>
            <a:path path="shape">
              <a:fillToRect l="50000" t="50000" r="50000" b="50000"/>
            </a:path>
          </a:gradFill>
          <a:ln algn="ctr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Complex Numbers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602902" y="2769090"/>
            <a:ext cx="3541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Euler’s identity allows us to write the polar form.</a:t>
            </a:r>
          </a:p>
        </p:txBody>
      </p:sp>
      <p:sp>
        <p:nvSpPr>
          <p:cNvPr id="3" name="Text Box 349">
            <a:extLst>
              <a:ext uri="{FF2B5EF4-FFF2-40B4-BE49-F238E27FC236}">
                <a16:creationId xmlns:a16="http://schemas.microsoft.com/office/drawing/2014/main" id="{59D5FFD1-6DB6-8B4D-2174-3EBBA90491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104" y="3422723"/>
            <a:ext cx="13131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Polar form: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71E9856-8146-E04E-F4D0-CD108EDF4D00}"/>
              </a:ext>
            </a:extLst>
          </p:cNvPr>
          <p:cNvGrpSpPr/>
          <p:nvPr/>
        </p:nvGrpSpPr>
        <p:grpSpPr>
          <a:xfrm>
            <a:off x="436267" y="3881078"/>
            <a:ext cx="3477287" cy="2338825"/>
            <a:chOff x="491463" y="3990150"/>
            <a:chExt cx="3477287" cy="2338825"/>
          </a:xfrm>
        </p:grpSpPr>
        <p:sp>
          <p:nvSpPr>
            <p:cNvPr id="1056" name="Line 321"/>
            <p:cNvSpPr>
              <a:spLocks noChangeShapeType="1"/>
            </p:cNvSpPr>
            <p:nvPr/>
          </p:nvSpPr>
          <p:spPr bwMode="auto">
            <a:xfrm>
              <a:off x="768349" y="5978502"/>
              <a:ext cx="235976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Line 322"/>
            <p:cNvSpPr>
              <a:spLocks noChangeShapeType="1"/>
            </p:cNvSpPr>
            <p:nvPr/>
          </p:nvSpPr>
          <p:spPr bwMode="auto">
            <a:xfrm flipV="1">
              <a:off x="768349" y="4364582"/>
              <a:ext cx="0" cy="16139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8" name="Line 323"/>
            <p:cNvSpPr>
              <a:spLocks noChangeShapeType="1"/>
            </p:cNvSpPr>
            <p:nvPr/>
          </p:nvSpPr>
          <p:spPr bwMode="auto">
            <a:xfrm>
              <a:off x="768349" y="4748730"/>
              <a:ext cx="1665057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Line 324"/>
            <p:cNvSpPr>
              <a:spLocks noChangeShapeType="1"/>
            </p:cNvSpPr>
            <p:nvPr/>
          </p:nvSpPr>
          <p:spPr bwMode="auto">
            <a:xfrm flipV="1">
              <a:off x="2433406" y="4748730"/>
              <a:ext cx="0" cy="122977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0" name="Text Box 325"/>
            <p:cNvSpPr txBox="1">
              <a:spLocks noChangeArrowheads="1"/>
            </p:cNvSpPr>
            <p:nvPr/>
          </p:nvSpPr>
          <p:spPr bwMode="auto">
            <a:xfrm>
              <a:off x="559579" y="3990150"/>
              <a:ext cx="467713" cy="288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latin typeface="+mn-lt"/>
                  <a:cs typeface="Times New Roman" pitchFamily="18" charset="0"/>
                </a:rPr>
                <a:t>Im</a:t>
              </a:r>
              <a:endParaRPr lang="en-US" b="1" dirty="0">
                <a:latin typeface="+mn-lt"/>
                <a:cs typeface="Times New Roman" pitchFamily="18" charset="0"/>
              </a:endParaRPr>
            </a:p>
          </p:txBody>
        </p:sp>
        <p:sp>
          <p:nvSpPr>
            <p:cNvPr id="1061" name="Text Box 326"/>
            <p:cNvSpPr txBox="1">
              <a:spLocks noChangeArrowheads="1"/>
            </p:cNvSpPr>
            <p:nvPr/>
          </p:nvSpPr>
          <p:spPr bwMode="auto">
            <a:xfrm>
              <a:off x="1531656" y="5286288"/>
              <a:ext cx="1734902" cy="288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b="1">
                <a:solidFill>
                  <a:schemeClr val="accent2"/>
                </a:solidFill>
              </a:endParaRPr>
            </a:p>
          </p:txBody>
        </p:sp>
        <p:sp>
          <p:nvSpPr>
            <p:cNvPr id="1062" name="Line 327"/>
            <p:cNvSpPr>
              <a:spLocks noChangeShapeType="1"/>
            </p:cNvSpPr>
            <p:nvPr/>
          </p:nvSpPr>
          <p:spPr bwMode="auto">
            <a:xfrm flipV="1">
              <a:off x="776901" y="4740176"/>
              <a:ext cx="1665057" cy="1229772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3" name="AutoShape 328"/>
            <p:cNvSpPr>
              <a:spLocks/>
            </p:cNvSpPr>
            <p:nvPr/>
          </p:nvSpPr>
          <p:spPr bwMode="auto">
            <a:xfrm>
              <a:off x="2503251" y="4824811"/>
              <a:ext cx="138443" cy="1076363"/>
            </a:xfrm>
            <a:prstGeom prst="rightBrace">
              <a:avLst>
                <a:gd name="adj1" fmla="val 64790"/>
                <a:gd name="adj2" fmla="val 50000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4" name="AutoShape 329"/>
            <p:cNvSpPr>
              <a:spLocks/>
            </p:cNvSpPr>
            <p:nvPr/>
          </p:nvSpPr>
          <p:spPr bwMode="auto">
            <a:xfrm rot="16200000">
              <a:off x="1491744" y="3864442"/>
              <a:ext cx="114745" cy="1421846"/>
            </a:xfrm>
            <a:prstGeom prst="rightBrace">
              <a:avLst>
                <a:gd name="adj1" fmla="val 103261"/>
                <a:gd name="adj2" fmla="val 53722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30" name="Object 3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16082310"/>
                </p:ext>
              </p:extLst>
            </p:nvPr>
          </p:nvGraphicFramePr>
          <p:xfrm>
            <a:off x="2652919" y="4466855"/>
            <a:ext cx="853108" cy="3404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647419" imgH="203112" progId="Equation.DSMT4">
                    <p:embed/>
                  </p:oleObj>
                </mc:Choice>
                <mc:Fallback>
                  <p:oleObj name="Equation" r:id="rId15" imgW="647419" imgH="203112" progId="Equation.DSMT4">
                    <p:embed/>
                    <p:pic>
                      <p:nvPicPr>
                        <p:cNvPr id="0" name="Picture 3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52919" y="4466855"/>
                          <a:ext cx="853108" cy="3404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1" name="Object 3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97007882"/>
                </p:ext>
              </p:extLst>
            </p:nvPr>
          </p:nvGraphicFramePr>
          <p:xfrm>
            <a:off x="2837509" y="5139114"/>
            <a:ext cx="1131241" cy="4253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583947" imgH="253890" progId="Equation.DSMT4">
                    <p:embed/>
                  </p:oleObj>
                </mc:Choice>
                <mc:Fallback>
                  <p:oleObj name="Equation" r:id="rId17" imgW="583947" imgH="253890" progId="Equation.DSMT4">
                    <p:embed/>
                    <p:pic>
                      <p:nvPicPr>
                        <p:cNvPr id="0" name="Picture 3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7509" y="5139114"/>
                          <a:ext cx="1131241" cy="4253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2" name="Object 3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25123733"/>
                </p:ext>
              </p:extLst>
            </p:nvPr>
          </p:nvGraphicFramePr>
          <p:xfrm>
            <a:off x="1151250" y="4050279"/>
            <a:ext cx="1131241" cy="4253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609336" imgH="253890" progId="Equation.DSMT4">
                    <p:embed/>
                  </p:oleObj>
                </mc:Choice>
                <mc:Fallback>
                  <p:oleObj name="Equation" r:id="rId19" imgW="609336" imgH="253890" progId="Equation.DSMT4">
                    <p:embed/>
                    <p:pic>
                      <p:nvPicPr>
                        <p:cNvPr id="0" name="Picture 3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1250" y="4050279"/>
                          <a:ext cx="1131241" cy="4253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3" name="Object 3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38941262"/>
                </p:ext>
              </p:extLst>
            </p:nvPr>
          </p:nvGraphicFramePr>
          <p:xfrm>
            <a:off x="1332098" y="4935815"/>
            <a:ext cx="281875" cy="4253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1" imgW="164957" imgH="253780" progId="Equation.DSMT4">
                    <p:embed/>
                  </p:oleObj>
                </mc:Choice>
                <mc:Fallback>
                  <p:oleObj name="Equation" r:id="rId21" imgW="164957" imgH="253780" progId="Equation.DSMT4">
                    <p:embed/>
                    <p:pic>
                      <p:nvPicPr>
                        <p:cNvPr id="0" name="Picture 3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2098" y="4935815"/>
                          <a:ext cx="281875" cy="4253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4" name="Object 3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65232704"/>
                </p:ext>
              </p:extLst>
            </p:nvPr>
          </p:nvGraphicFramePr>
          <p:xfrm>
            <a:off x="1091335" y="5656836"/>
            <a:ext cx="230386" cy="3350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3" imgW="126835" imgH="202936" progId="Equation.DSMT4">
                    <p:embed/>
                  </p:oleObj>
                </mc:Choice>
                <mc:Fallback>
                  <p:oleObj name="Equation" r:id="rId23" imgW="126835" imgH="202936" progId="Equation.DSMT4">
                    <p:embed/>
                    <p:pic>
                      <p:nvPicPr>
                        <p:cNvPr id="0" name="Picture 3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91335" y="5656836"/>
                          <a:ext cx="230386" cy="3350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5" name="Object 3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72707892"/>
                </p:ext>
              </p:extLst>
            </p:nvPr>
          </p:nvGraphicFramePr>
          <p:xfrm>
            <a:off x="491463" y="4602804"/>
            <a:ext cx="167129" cy="2980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5" imgW="126725" imgH="177415" progId="Equation.DSMT4">
                    <p:embed/>
                  </p:oleObj>
                </mc:Choice>
                <mc:Fallback>
                  <p:oleObj name="Equation" r:id="rId25" imgW="126725" imgH="177415" progId="Equation.DSMT4">
                    <p:embed/>
                    <p:pic>
                      <p:nvPicPr>
                        <p:cNvPr id="0" name="Picture 3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1463" y="4602804"/>
                          <a:ext cx="167129" cy="2980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67" name="Text Box 338"/>
            <p:cNvSpPr txBox="1">
              <a:spLocks noChangeArrowheads="1"/>
            </p:cNvSpPr>
            <p:nvPr/>
          </p:nvSpPr>
          <p:spPr bwMode="auto">
            <a:xfrm>
              <a:off x="3152890" y="5785100"/>
              <a:ext cx="5342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>
                  <a:latin typeface="+mn-lt"/>
                  <a:cs typeface="Times New Roman" pitchFamily="18" charset="0"/>
                </a:rPr>
                <a:t>Re</a:t>
              </a:r>
            </a:p>
          </p:txBody>
        </p:sp>
        <p:graphicFrame>
          <p:nvGraphicFramePr>
            <p:cNvPr id="1036" name="Object 3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32402761"/>
                </p:ext>
              </p:extLst>
            </p:nvPr>
          </p:nvGraphicFramePr>
          <p:xfrm>
            <a:off x="2326143" y="6095742"/>
            <a:ext cx="167129" cy="2332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7" imgW="126835" imgH="139518" progId="Equation.DSMT4">
                    <p:embed/>
                  </p:oleObj>
                </mc:Choice>
                <mc:Fallback>
                  <p:oleObj name="Equation" r:id="rId27" imgW="126835" imgH="139518" progId="Equation.DSMT4">
                    <p:embed/>
                    <p:pic>
                      <p:nvPicPr>
                        <p:cNvPr id="0" name="Picture 3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26143" y="6095742"/>
                          <a:ext cx="167129" cy="2332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5" name="Oval 64"/>
            <p:cNvSpPr/>
            <p:nvPr/>
          </p:nvSpPr>
          <p:spPr bwMode="auto">
            <a:xfrm>
              <a:off x="2393494" y="4716302"/>
              <a:ext cx="68598" cy="68598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44CD420-83A3-B118-7132-7E1D5420317D}"/>
                </a:ext>
              </a:extLst>
            </p:cNvPr>
            <p:cNvSpPr/>
            <p:nvPr/>
          </p:nvSpPr>
          <p:spPr>
            <a:xfrm>
              <a:off x="1321721" y="5603848"/>
              <a:ext cx="154990" cy="344235"/>
            </a:xfrm>
            <a:custGeom>
              <a:avLst/>
              <a:gdLst>
                <a:gd name="connsiteX0" fmla="*/ 117987 w 117987"/>
                <a:gd name="connsiteY0" fmla="*/ 309716 h 309716"/>
                <a:gd name="connsiteX1" fmla="*/ 110613 w 117987"/>
                <a:gd name="connsiteY1" fmla="*/ 191729 h 309716"/>
                <a:gd name="connsiteX2" fmla="*/ 73742 w 117987"/>
                <a:gd name="connsiteY2" fmla="*/ 88491 h 309716"/>
                <a:gd name="connsiteX3" fmla="*/ 0 w 117987"/>
                <a:gd name="connsiteY3" fmla="*/ 0 h 309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987" h="309716">
                  <a:moveTo>
                    <a:pt x="117987" y="309716"/>
                  </a:moveTo>
                  <a:cubicBezTo>
                    <a:pt x="117987" y="269158"/>
                    <a:pt x="117987" y="228600"/>
                    <a:pt x="110613" y="191729"/>
                  </a:cubicBezTo>
                  <a:cubicBezTo>
                    <a:pt x="103239" y="154858"/>
                    <a:pt x="92177" y="120446"/>
                    <a:pt x="73742" y="88491"/>
                  </a:cubicBezTo>
                  <a:cubicBezTo>
                    <a:pt x="55307" y="56536"/>
                    <a:pt x="27653" y="28268"/>
                    <a:pt x="0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90368B4C-3418-75DA-5624-336288DC3D57}"/>
              </a:ext>
            </a:extLst>
          </p:cNvPr>
          <p:cNvSpPr txBox="1"/>
          <p:nvPr/>
        </p:nvSpPr>
        <p:spPr>
          <a:xfrm>
            <a:off x="425413" y="6358595"/>
            <a:ext cx="52581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Note:</a:t>
            </a:r>
            <a:r>
              <a:rPr lang="en-US" sz="1400" dirty="0"/>
              <a:t> The angle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US" sz="1400" dirty="0">
                <a:sym typeface="Symbol" panose="05050102010706020507" pitchFamily="18" charset="2"/>
              </a:rPr>
              <a:t> is measured positive going counterclockwise.</a:t>
            </a:r>
            <a:endParaRPr lang="en-US" sz="1400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60"/>
          <p:cNvGraphicFramePr>
            <a:graphicFrameLocks noChangeAspect="1"/>
          </p:cNvGraphicFramePr>
          <p:nvPr/>
        </p:nvGraphicFramePr>
        <p:xfrm>
          <a:off x="1371973" y="2266325"/>
          <a:ext cx="6356350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288960" imgH="279360" progId="Equation.DSMT4">
                  <p:embed/>
                </p:oleObj>
              </mc:Choice>
              <mc:Fallback>
                <p:oleObj name="Equation" r:id="rId3" imgW="3288960" imgH="279360" progId="Equation.DSMT4">
                  <p:embed/>
                  <p:pic>
                    <p:nvPicPr>
                      <p:cNvPr id="0" name="Picture 2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973" y="2266325"/>
                        <a:ext cx="6356350" cy="54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3" name="Text Box 87"/>
          <p:cNvSpPr txBox="1">
            <a:spLocks noChangeArrowheads="1"/>
          </p:cNvSpPr>
          <p:nvPr/>
        </p:nvSpPr>
        <p:spPr bwMode="auto">
          <a:xfrm>
            <a:off x="645073" y="1024518"/>
            <a:ext cx="28232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Complex conjugate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EAE43F1-92DF-496C-A1D5-06FA3822AB9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2" name="Rectangle 20"/>
          <p:cNvSpPr txBox="1">
            <a:spLocks noChangeArrowheads="1"/>
          </p:cNvSpPr>
          <p:nvPr/>
        </p:nvSpPr>
        <p:spPr bwMode="auto">
          <a:xfrm>
            <a:off x="2208810" y="249382"/>
            <a:ext cx="4370119" cy="461665"/>
          </a:xfrm>
          <a:prstGeom prst="rect">
            <a:avLst/>
          </a:prstGeom>
          <a:gradFill rotWithShape="1">
            <a:gsLst>
              <a:gs pos="0">
                <a:srgbClr val="250CB8"/>
              </a:gs>
              <a:gs pos="100000">
                <a:srgbClr val="0E0448"/>
              </a:gs>
            </a:gsLst>
            <a:path path="shape">
              <a:fillToRect l="50000" t="50000" r="50000" b="50000"/>
            </a:path>
          </a:gradFill>
          <a:ln algn="ctr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Complex Numbers (cont.)</a:t>
            </a:r>
          </a:p>
        </p:txBody>
      </p:sp>
      <p:graphicFrame>
        <p:nvGraphicFramePr>
          <p:cNvPr id="2275" name="Object 227"/>
          <p:cNvGraphicFramePr>
            <a:graphicFrameLocks noChangeAspect="1"/>
          </p:cNvGraphicFramePr>
          <p:nvPr/>
        </p:nvGraphicFramePr>
        <p:xfrm>
          <a:off x="1385938" y="1657562"/>
          <a:ext cx="290195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485720" imgH="253800" progId="Equation.DSMT4">
                  <p:embed/>
                </p:oleObj>
              </mc:Choice>
              <mc:Fallback>
                <p:oleObj name="Equation" r:id="rId5" imgW="1485720" imgH="253800" progId="Equation.DSMT4">
                  <p:embed/>
                  <p:pic>
                    <p:nvPicPr>
                      <p:cNvPr id="0" name="Picture 2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5938" y="1657562"/>
                        <a:ext cx="2901950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" name="Group 39"/>
          <p:cNvGrpSpPr/>
          <p:nvPr/>
        </p:nvGrpSpPr>
        <p:grpSpPr>
          <a:xfrm>
            <a:off x="269875" y="2640013"/>
            <a:ext cx="3867151" cy="3027362"/>
            <a:chOff x="269875" y="2640013"/>
            <a:chExt cx="3867151" cy="3027362"/>
          </a:xfrm>
        </p:grpSpPr>
        <p:sp>
          <p:nvSpPr>
            <p:cNvPr id="2065" name="Line 37"/>
            <p:cNvSpPr>
              <a:spLocks noChangeShapeType="1"/>
            </p:cNvSpPr>
            <p:nvPr/>
          </p:nvSpPr>
          <p:spPr bwMode="auto">
            <a:xfrm>
              <a:off x="469900" y="5086350"/>
              <a:ext cx="30035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6" name="Line 38"/>
            <p:cNvSpPr>
              <a:spLocks noChangeShapeType="1"/>
            </p:cNvSpPr>
            <p:nvPr/>
          </p:nvSpPr>
          <p:spPr bwMode="auto">
            <a:xfrm flipV="1">
              <a:off x="469900" y="3032125"/>
              <a:ext cx="0" cy="20542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Text Box 41"/>
            <p:cNvSpPr txBox="1">
              <a:spLocks noChangeArrowheads="1"/>
            </p:cNvSpPr>
            <p:nvPr/>
          </p:nvSpPr>
          <p:spPr bwMode="auto">
            <a:xfrm>
              <a:off x="269875" y="2640013"/>
              <a:ext cx="595313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Im</a:t>
              </a:r>
            </a:p>
          </p:txBody>
        </p:sp>
        <p:graphicFrame>
          <p:nvGraphicFramePr>
            <p:cNvPr id="2051" name="Object 48"/>
            <p:cNvGraphicFramePr>
              <a:graphicFrameLocks noChangeAspect="1"/>
            </p:cNvGraphicFramePr>
            <p:nvPr/>
          </p:nvGraphicFramePr>
          <p:xfrm>
            <a:off x="1992313" y="3411538"/>
            <a:ext cx="1276350" cy="487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761760" imgH="228600" progId="Equation.DSMT4">
                    <p:embed/>
                  </p:oleObj>
                </mc:Choice>
                <mc:Fallback>
                  <p:oleObj name="Equation" r:id="rId7" imgW="761760" imgH="228600" progId="Equation.DSMT4">
                    <p:embed/>
                    <p:pic>
                      <p:nvPicPr>
                        <p:cNvPr id="0" name="Picture 2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2313" y="3411538"/>
                          <a:ext cx="1276350" cy="4873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2" name="Object 52"/>
            <p:cNvGraphicFramePr>
              <a:graphicFrameLocks noChangeAspect="1"/>
            </p:cNvGraphicFramePr>
            <p:nvPr/>
          </p:nvGraphicFramePr>
          <p:xfrm>
            <a:off x="1159445" y="4633646"/>
            <a:ext cx="326275" cy="4839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39680" imgH="228600" progId="Equation.DSMT4">
                    <p:embed/>
                  </p:oleObj>
                </mc:Choice>
                <mc:Fallback>
                  <p:oleObj name="Equation" r:id="rId9" imgW="139680" imgH="228600" progId="Equation.DSMT4">
                    <p:embed/>
                    <p:pic>
                      <p:nvPicPr>
                        <p:cNvPr id="0" name="Picture 2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9445" y="4633646"/>
                          <a:ext cx="326275" cy="4839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70" name="Text Box 54"/>
            <p:cNvSpPr txBox="1">
              <a:spLocks noChangeArrowheads="1"/>
            </p:cNvSpPr>
            <p:nvPr/>
          </p:nvSpPr>
          <p:spPr bwMode="auto">
            <a:xfrm>
              <a:off x="3541713" y="4894263"/>
              <a:ext cx="595313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Re</a:t>
              </a:r>
            </a:p>
          </p:txBody>
        </p:sp>
        <p:graphicFrame>
          <p:nvGraphicFramePr>
            <p:cNvPr id="2053" name="Object 55"/>
            <p:cNvGraphicFramePr>
              <a:graphicFrameLocks noChangeAspect="1"/>
            </p:cNvGraphicFramePr>
            <p:nvPr/>
          </p:nvGraphicFramePr>
          <p:xfrm>
            <a:off x="1558925" y="5181600"/>
            <a:ext cx="255588" cy="485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52280" imgH="228600" progId="Equation.DSMT4">
                    <p:embed/>
                  </p:oleObj>
                </mc:Choice>
                <mc:Fallback>
                  <p:oleObj name="Equation" r:id="rId11" imgW="152280" imgH="228600" progId="Equation.DSMT4">
                    <p:embed/>
                    <p:pic>
                      <p:nvPicPr>
                        <p:cNvPr id="0" name="Picture 2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58925" y="5181600"/>
                          <a:ext cx="255588" cy="4857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4" name="Object 80"/>
            <p:cNvGraphicFramePr>
              <a:graphicFrameLocks noChangeAspect="1"/>
            </p:cNvGraphicFramePr>
            <p:nvPr/>
          </p:nvGraphicFramePr>
          <p:xfrm>
            <a:off x="2719388" y="4281488"/>
            <a:ext cx="233362" cy="485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139680" imgH="228600" progId="Equation.DSMT4">
                    <p:embed/>
                  </p:oleObj>
                </mc:Choice>
                <mc:Fallback>
                  <p:oleObj name="Equation" r:id="rId13" imgW="139680" imgH="228600" progId="Equation.DSMT4">
                    <p:embed/>
                    <p:pic>
                      <p:nvPicPr>
                        <p:cNvPr id="0" name="Picture 2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19388" y="4281488"/>
                          <a:ext cx="233362" cy="4857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71" name="Line 81"/>
            <p:cNvSpPr>
              <a:spLocks noChangeShapeType="1"/>
            </p:cNvSpPr>
            <p:nvPr/>
          </p:nvSpPr>
          <p:spPr bwMode="auto">
            <a:xfrm flipV="1">
              <a:off x="2555875" y="4068763"/>
              <a:ext cx="0" cy="104616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1458931" y="4602823"/>
              <a:ext cx="135277" cy="441789"/>
            </a:xfrm>
            <a:custGeom>
              <a:avLst/>
              <a:gdLst>
                <a:gd name="connsiteX0" fmla="*/ 133564 w 135277"/>
                <a:gd name="connsiteY0" fmla="*/ 441789 h 441789"/>
                <a:gd name="connsiteX1" fmla="*/ 123290 w 135277"/>
                <a:gd name="connsiteY1" fmla="*/ 256854 h 441789"/>
                <a:gd name="connsiteX2" fmla="*/ 61645 w 135277"/>
                <a:gd name="connsiteY2" fmla="*/ 82193 h 441789"/>
                <a:gd name="connsiteX3" fmla="*/ 0 w 135277"/>
                <a:gd name="connsiteY3" fmla="*/ 0 h 441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277" h="441789">
                  <a:moveTo>
                    <a:pt x="133564" y="441789"/>
                  </a:moveTo>
                  <a:cubicBezTo>
                    <a:pt x="134420" y="379288"/>
                    <a:pt x="135277" y="316787"/>
                    <a:pt x="123290" y="256854"/>
                  </a:cubicBezTo>
                  <a:cubicBezTo>
                    <a:pt x="111304" y="196921"/>
                    <a:pt x="82193" y="125002"/>
                    <a:pt x="61645" y="82193"/>
                  </a:cubicBezTo>
                  <a:cubicBezTo>
                    <a:pt x="41097" y="39384"/>
                    <a:pt x="20548" y="19692"/>
                    <a:pt x="0" y="0"/>
                  </a:cubicBezTo>
                </a:path>
              </a:pathLst>
            </a:cu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2496620" y="3996648"/>
              <a:ext cx="113015" cy="1130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/>
            <p:cNvCxnSpPr/>
            <p:nvPr/>
          </p:nvCxnSpPr>
          <p:spPr>
            <a:xfrm flipV="1">
              <a:off x="469900" y="4082838"/>
              <a:ext cx="2043271" cy="9932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4883152" y="3527719"/>
            <a:ext cx="3976689" cy="2924086"/>
            <a:chOff x="4883151" y="3540125"/>
            <a:chExt cx="3976689" cy="2924086"/>
          </a:xfrm>
        </p:grpSpPr>
        <p:sp>
          <p:nvSpPr>
            <p:cNvPr id="2072" name="Line 63"/>
            <p:cNvSpPr>
              <a:spLocks noChangeShapeType="1"/>
            </p:cNvSpPr>
            <p:nvPr/>
          </p:nvSpPr>
          <p:spPr bwMode="auto">
            <a:xfrm>
              <a:off x="5192714" y="5045075"/>
              <a:ext cx="300355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Line 64"/>
            <p:cNvSpPr>
              <a:spLocks noChangeShapeType="1"/>
            </p:cNvSpPr>
            <p:nvPr/>
          </p:nvSpPr>
          <p:spPr bwMode="auto">
            <a:xfrm flipH="1" flipV="1">
              <a:off x="5192714" y="4070350"/>
              <a:ext cx="0" cy="9747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4" name="Line 66"/>
            <p:cNvSpPr>
              <a:spLocks noChangeShapeType="1"/>
            </p:cNvSpPr>
            <p:nvPr/>
          </p:nvSpPr>
          <p:spPr bwMode="auto">
            <a:xfrm flipV="1">
              <a:off x="7285039" y="5076825"/>
              <a:ext cx="0" cy="104616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5" name="Text Box 67"/>
            <p:cNvSpPr txBox="1">
              <a:spLocks noChangeArrowheads="1"/>
            </p:cNvSpPr>
            <p:nvPr/>
          </p:nvSpPr>
          <p:spPr bwMode="auto">
            <a:xfrm>
              <a:off x="4883151" y="3540125"/>
              <a:ext cx="595313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Im</a:t>
              </a:r>
            </a:p>
          </p:txBody>
        </p:sp>
        <p:graphicFrame>
          <p:nvGraphicFramePr>
            <p:cNvPr id="2055" name="Object 71"/>
            <p:cNvGraphicFramePr>
              <a:graphicFrameLocks noChangeAspect="1"/>
            </p:cNvGraphicFramePr>
            <p:nvPr/>
          </p:nvGraphicFramePr>
          <p:xfrm>
            <a:off x="5373955" y="5949861"/>
            <a:ext cx="1296988" cy="514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774360" imgH="241200" progId="Equation.DSMT4">
                    <p:embed/>
                  </p:oleObj>
                </mc:Choice>
                <mc:Fallback>
                  <p:oleObj name="Equation" r:id="rId15" imgW="774360" imgH="241200" progId="Equation.DSMT4">
                    <p:embed/>
                    <p:pic>
                      <p:nvPicPr>
                        <p:cNvPr id="0" name="Picture 2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73955" y="5949861"/>
                          <a:ext cx="1296988" cy="514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6" name="Object 7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13802942"/>
                </p:ext>
              </p:extLst>
            </p:nvPr>
          </p:nvGraphicFramePr>
          <p:xfrm>
            <a:off x="6220444" y="5088482"/>
            <a:ext cx="869490" cy="3528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507960" imgH="228600" progId="Equation.DSMT4">
                    <p:embed/>
                  </p:oleObj>
                </mc:Choice>
                <mc:Fallback>
                  <p:oleObj name="Equation" r:id="rId17" imgW="507960" imgH="228600" progId="Equation.DSMT4">
                    <p:embed/>
                    <p:pic>
                      <p:nvPicPr>
                        <p:cNvPr id="0" name="Picture 2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20444" y="5088482"/>
                          <a:ext cx="869490" cy="3528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78" name="Text Box 73"/>
            <p:cNvSpPr txBox="1">
              <a:spLocks noChangeArrowheads="1"/>
            </p:cNvSpPr>
            <p:nvPr/>
          </p:nvSpPr>
          <p:spPr bwMode="auto">
            <a:xfrm>
              <a:off x="8264527" y="4852988"/>
              <a:ext cx="595313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Re</a:t>
              </a:r>
            </a:p>
          </p:txBody>
        </p:sp>
        <p:graphicFrame>
          <p:nvGraphicFramePr>
            <p:cNvPr id="2057" name="Object 74"/>
            <p:cNvGraphicFramePr>
              <a:graphicFrameLocks noChangeAspect="1"/>
            </p:cNvGraphicFramePr>
            <p:nvPr/>
          </p:nvGraphicFramePr>
          <p:xfrm>
            <a:off x="6211888" y="4446588"/>
            <a:ext cx="255587" cy="485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152280" imgH="228600" progId="Equation.DSMT4">
                    <p:embed/>
                  </p:oleObj>
                </mc:Choice>
                <mc:Fallback>
                  <p:oleObj name="Equation" r:id="rId19" imgW="152280" imgH="228600" progId="Equation.DSMT4">
                    <p:embed/>
                    <p:pic>
                      <p:nvPicPr>
                        <p:cNvPr id="0" name="Picture 2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11888" y="4446588"/>
                          <a:ext cx="255587" cy="4857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8" name="Object 77"/>
            <p:cNvGraphicFramePr>
              <a:graphicFrameLocks noChangeAspect="1"/>
            </p:cNvGraphicFramePr>
            <p:nvPr/>
          </p:nvGraphicFramePr>
          <p:xfrm>
            <a:off x="7494588" y="5308600"/>
            <a:ext cx="233362" cy="485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1" imgW="139680" imgH="228600" progId="Equation.DSMT4">
                    <p:embed/>
                  </p:oleObj>
                </mc:Choice>
                <mc:Fallback>
                  <p:oleObj name="Equation" r:id="rId21" imgW="139680" imgH="228600" progId="Equation.DSMT4">
                    <p:embed/>
                    <p:pic>
                      <p:nvPicPr>
                        <p:cNvPr id="0" name="Picture 2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94588" y="5308600"/>
                          <a:ext cx="233362" cy="4857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Freeform 32"/>
            <p:cNvSpPr/>
            <p:nvPr/>
          </p:nvSpPr>
          <p:spPr>
            <a:xfrm>
              <a:off x="6072027" y="5065159"/>
              <a:ext cx="41097" cy="410967"/>
            </a:xfrm>
            <a:custGeom>
              <a:avLst/>
              <a:gdLst>
                <a:gd name="connsiteX0" fmla="*/ 30822 w 41097"/>
                <a:gd name="connsiteY0" fmla="*/ 0 h 410967"/>
                <a:gd name="connsiteX1" fmla="*/ 41097 w 41097"/>
                <a:gd name="connsiteY1" fmla="*/ 174661 h 410967"/>
                <a:gd name="connsiteX2" fmla="*/ 30822 w 41097"/>
                <a:gd name="connsiteY2" fmla="*/ 308225 h 410967"/>
                <a:gd name="connsiteX3" fmla="*/ 0 w 41097"/>
                <a:gd name="connsiteY3" fmla="*/ 410967 h 410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097" h="410967">
                  <a:moveTo>
                    <a:pt x="30822" y="0"/>
                  </a:moveTo>
                  <a:cubicBezTo>
                    <a:pt x="35959" y="61645"/>
                    <a:pt x="41097" y="123290"/>
                    <a:pt x="41097" y="174661"/>
                  </a:cubicBezTo>
                  <a:cubicBezTo>
                    <a:pt x="41097" y="226032"/>
                    <a:pt x="37671" y="268841"/>
                    <a:pt x="30822" y="308225"/>
                  </a:cubicBezTo>
                  <a:cubicBezTo>
                    <a:pt x="23973" y="347609"/>
                    <a:pt x="11986" y="379288"/>
                    <a:pt x="0" y="410967"/>
                  </a:cubicBezTo>
                </a:path>
              </a:pathLst>
            </a:cu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7231294" y="6070315"/>
              <a:ext cx="113015" cy="1130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5182440" y="5034801"/>
              <a:ext cx="2038580" cy="108174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5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136474290"/>
              </p:ext>
            </p:extLst>
          </p:nvPr>
        </p:nvGraphicFramePr>
        <p:xfrm>
          <a:off x="1086338" y="3196692"/>
          <a:ext cx="4611078" cy="60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752480" imgH="228600" progId="Equation.DSMT4">
                  <p:embed/>
                </p:oleObj>
              </mc:Choice>
              <mc:Fallback>
                <p:oleObj name="Equation" r:id="rId3" imgW="1752480" imgH="228600" progId="Equation.DSMT4">
                  <p:embed/>
                  <p:pic>
                    <p:nvPicPr>
                      <p:cNvPr id="0" name="Picture 5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6338" y="3196692"/>
                        <a:ext cx="4611078" cy="600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2797629" y="130629"/>
            <a:ext cx="3124200" cy="457200"/>
          </a:xfrm>
          <a:gradFill rotWithShape="1">
            <a:gsLst>
              <a:gs pos="0">
                <a:srgbClr val="250CB8"/>
              </a:gs>
              <a:gs pos="100000">
                <a:srgbClr val="0E0448"/>
              </a:gs>
            </a:gsLst>
            <a:path path="shape">
              <a:fillToRect l="50000" t="50000" r="50000" b="50000"/>
            </a:path>
          </a:gradFill>
          <a:ln algn="ctr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  <a:cs typeface="Arial" charset="0"/>
              </a:rPr>
              <a:t>Complex Algebra</a:t>
            </a:r>
          </a:p>
        </p:txBody>
      </p:sp>
      <p:graphicFrame>
        <p:nvGraphicFramePr>
          <p:cNvPr id="3075" name="Object 29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438312" y="1167686"/>
          <a:ext cx="4016375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803400" imgH="482600" progId="Equation.DSMT4">
                  <p:embed/>
                </p:oleObj>
              </mc:Choice>
              <mc:Fallback>
                <p:oleObj name="Equation" r:id="rId5" imgW="1803400" imgH="482600" progId="Equation.DSMT4">
                  <p:embed/>
                  <p:pic>
                    <p:nvPicPr>
                      <p:cNvPr id="0" name="Picture 5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312" y="1167686"/>
                        <a:ext cx="4016375" cy="1074738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EAE43F1-92DF-496C-A1D5-06FA3822AB9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4684992"/>
              </p:ext>
            </p:extLst>
          </p:nvPr>
        </p:nvGraphicFramePr>
        <p:xfrm>
          <a:off x="1088596" y="4819315"/>
          <a:ext cx="4623440" cy="603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752480" imgH="228600" progId="Equation.DSMT4">
                  <p:embed/>
                </p:oleObj>
              </mc:Choice>
              <mc:Fallback>
                <p:oleObj name="Equation" r:id="rId7" imgW="1752480" imgH="228600" progId="Equation.DSMT4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8596" y="4819315"/>
                        <a:ext cx="4623440" cy="603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75725" y="2758347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Addition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9171" y="4399578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Subtraction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2"/>
          <p:cNvGraphicFramePr>
            <a:graphicFrameLocks noChangeAspect="1"/>
          </p:cNvGraphicFramePr>
          <p:nvPr/>
        </p:nvGraphicFramePr>
        <p:xfrm>
          <a:off x="525104" y="2730681"/>
          <a:ext cx="6902450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721100" imgH="533400" progId="Equation.DSMT4">
                  <p:embed/>
                </p:oleObj>
              </mc:Choice>
              <mc:Fallback>
                <p:oleObj name="Equation" r:id="rId3" imgW="3721100" imgH="533400" progId="Equation.DSMT4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104" y="2730681"/>
                        <a:ext cx="6902450" cy="94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Rectangle 40"/>
          <p:cNvSpPr>
            <a:spLocks noGrp="1" noChangeArrowheads="1"/>
          </p:cNvSpPr>
          <p:nvPr>
            <p:ph type="title"/>
          </p:nvPr>
        </p:nvSpPr>
        <p:spPr bwMode="auto">
          <a:xfrm>
            <a:off x="2198916" y="141513"/>
            <a:ext cx="4365625" cy="457200"/>
          </a:xfrm>
          <a:gradFill rotWithShape="1">
            <a:gsLst>
              <a:gs pos="0">
                <a:srgbClr val="250CB8"/>
              </a:gs>
              <a:gs pos="100000">
                <a:srgbClr val="0E0448"/>
              </a:gs>
            </a:gsLst>
            <a:path path="shape">
              <a:fillToRect l="50000" t="50000" r="50000" b="50000"/>
            </a:path>
          </a:gradFill>
          <a:ln algn="ctr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  <a:cs typeface="Arial" charset="0"/>
              </a:rPr>
              <a:t>Complex Algebra (cont.)</a:t>
            </a:r>
          </a:p>
        </p:txBody>
      </p:sp>
      <p:graphicFrame>
        <p:nvGraphicFramePr>
          <p:cNvPr id="4099" name="Object 45"/>
          <p:cNvGraphicFramePr>
            <a:graphicFrameLocks noChangeAspect="1"/>
          </p:cNvGraphicFramePr>
          <p:nvPr/>
        </p:nvGraphicFramePr>
        <p:xfrm>
          <a:off x="2417763" y="1003300"/>
          <a:ext cx="4016375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803400" imgH="482600" progId="Equation.DSMT4">
                  <p:embed/>
                </p:oleObj>
              </mc:Choice>
              <mc:Fallback>
                <p:oleObj name="Equation" r:id="rId5" imgW="1803400" imgH="482600" progId="Equation.DSMT4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7763" y="1003300"/>
                        <a:ext cx="4016375" cy="1074738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AE43F1-92DF-496C-A1D5-06FA3822AB9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4145" name="Object 49"/>
          <p:cNvGraphicFramePr>
            <a:graphicFrameLocks noChangeAspect="1"/>
          </p:cNvGraphicFramePr>
          <p:nvPr/>
        </p:nvGraphicFramePr>
        <p:xfrm>
          <a:off x="347663" y="4422775"/>
          <a:ext cx="8743950" cy="145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486400" imgH="914400" progId="Equation.DSMT4">
                  <p:embed/>
                </p:oleObj>
              </mc:Choice>
              <mc:Fallback>
                <p:oleObj name="Equation" r:id="rId7" imgW="5486400" imgH="914400" progId="Equation.DSMT4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663" y="4422775"/>
                        <a:ext cx="8743950" cy="145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7679" y="4058291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Division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5417" y="2289424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Multiplication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2038953"/>
              </p:ext>
            </p:extLst>
          </p:nvPr>
        </p:nvGraphicFramePr>
        <p:xfrm>
          <a:off x="688942" y="2013386"/>
          <a:ext cx="2196507" cy="13227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26698" imgH="583947" progId="Equation.DSMT4">
                  <p:embed/>
                </p:oleObj>
              </mc:Choice>
              <mc:Fallback>
                <p:oleObj name="Equation" r:id="rId3" imgW="926698" imgH="583947" progId="Equation.DSMT4">
                  <p:embed/>
                  <p:pic>
                    <p:nvPicPr>
                      <p:cNvPr id="0" name="Picture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942" y="2013386"/>
                        <a:ext cx="2196507" cy="13227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2743202" y="147452"/>
            <a:ext cx="3124200" cy="457200"/>
          </a:xfrm>
          <a:gradFill rotWithShape="1">
            <a:gsLst>
              <a:gs pos="0">
                <a:srgbClr val="250CB8"/>
              </a:gs>
              <a:gs pos="100000">
                <a:srgbClr val="0E0448"/>
              </a:gs>
            </a:gsLst>
            <a:path path="shape">
              <a:fillToRect l="50000" t="50000" r="50000" b="50000"/>
            </a:path>
          </a:gradFill>
          <a:ln algn="ctr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  <a:cs typeface="Arial" charset="0"/>
              </a:rPr>
              <a:t>Square Root</a:t>
            </a:r>
          </a:p>
        </p:txBody>
      </p:sp>
      <p:graphicFrame>
        <p:nvGraphicFramePr>
          <p:cNvPr id="5124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9324010"/>
              </p:ext>
            </p:extLst>
          </p:nvPr>
        </p:nvGraphicFramePr>
        <p:xfrm>
          <a:off x="6557961" y="794307"/>
          <a:ext cx="1938338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71252" imgH="253890" progId="Equation.DSMT4">
                  <p:embed/>
                </p:oleObj>
              </mc:Choice>
              <mc:Fallback>
                <p:oleObj name="Equation" r:id="rId5" imgW="571252" imgH="253890" progId="Equation.DSMT4">
                  <p:embed/>
                  <p:pic>
                    <p:nvPicPr>
                      <p:cNvPr id="0" name="Picture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7961" y="794307"/>
                        <a:ext cx="1938338" cy="822325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4247561"/>
              </p:ext>
            </p:extLst>
          </p:nvPr>
        </p:nvGraphicFramePr>
        <p:xfrm>
          <a:off x="3146875" y="2138145"/>
          <a:ext cx="1563336" cy="426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10891" imgH="203112" progId="Equation.DSMT4">
                  <p:embed/>
                </p:oleObj>
              </mc:Choice>
              <mc:Fallback>
                <p:oleObj name="Equation" r:id="rId7" imgW="710891" imgH="203112" progId="Equation.DSMT4">
                  <p:embed/>
                  <p:pic>
                    <p:nvPicPr>
                      <p:cNvPr id="0" name="Picture 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6875" y="2138145"/>
                        <a:ext cx="1563336" cy="4260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AEAE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Text Box 29"/>
          <p:cNvSpPr txBox="1">
            <a:spLocks noChangeArrowheads="1"/>
          </p:cNvSpPr>
          <p:nvPr/>
        </p:nvSpPr>
        <p:spPr bwMode="auto">
          <a:xfrm>
            <a:off x="4956077" y="2157103"/>
            <a:ext cx="25779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(the </a:t>
            </a:r>
            <a:r>
              <a:rPr lang="en-US" sz="2000" u="sng" dirty="0"/>
              <a:t>principal branch</a:t>
            </a:r>
            <a:r>
              <a:rPr lang="en-US" sz="2000" dirty="0"/>
              <a:t>)</a:t>
            </a:r>
          </a:p>
        </p:txBody>
      </p:sp>
      <p:sp>
        <p:nvSpPr>
          <p:cNvPr id="5130" name="Text Box 30"/>
          <p:cNvSpPr txBox="1">
            <a:spLocks noChangeArrowheads="1"/>
          </p:cNvSpPr>
          <p:nvPr/>
        </p:nvSpPr>
        <p:spPr bwMode="auto">
          <a:xfrm>
            <a:off x="361875" y="994527"/>
            <a:ext cx="491904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u="sng" dirty="0">
                <a:solidFill>
                  <a:srgbClr val="0000FF"/>
                </a:solidFill>
              </a:rPr>
              <a:t>Principal</a:t>
            </a:r>
            <a:r>
              <a:rPr lang="en-US" sz="2000" dirty="0">
                <a:solidFill>
                  <a:srgbClr val="0000FF"/>
                </a:solidFill>
              </a:rPr>
              <a:t> square root of a complex number (denoted by </a:t>
            </a:r>
            <a:r>
              <a:rPr lang="en-US" sz="2000" u="sng" dirty="0">
                <a:solidFill>
                  <a:srgbClr val="0000FF"/>
                </a:solidFill>
              </a:rPr>
              <a:t>radical sign</a:t>
            </a:r>
            <a:r>
              <a:rPr lang="en-US" sz="2000" dirty="0">
                <a:solidFill>
                  <a:srgbClr val="0000FF"/>
                </a:solidFill>
              </a:rPr>
              <a:t>):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AE43F1-92DF-496C-A1D5-06FA3822AB9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26921" y="3855324"/>
            <a:ext cx="4312344" cy="1696670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126" y="4062085"/>
            <a:ext cx="40959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Note:</a:t>
            </a:r>
            <a:r>
              <a:rPr lang="en-US" dirty="0"/>
              <a:t> </a:t>
            </a:r>
          </a:p>
          <a:p>
            <a:pPr algn="ctr"/>
            <a:r>
              <a:rPr lang="en-US" dirty="0"/>
              <a:t>For a positive real number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dirty="0"/>
              <a:t> the principal square root is positive: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3699781"/>
              </p:ext>
            </p:extLst>
          </p:nvPr>
        </p:nvGraphicFramePr>
        <p:xfrm>
          <a:off x="1258296" y="5008076"/>
          <a:ext cx="1950863" cy="425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104900" imgH="241300" progId="Equation.DSMT4">
                  <p:embed/>
                </p:oleObj>
              </mc:Choice>
              <mc:Fallback>
                <p:oleObj name="Equation" r:id="rId9" imgW="1104900" imgH="241300" progId="Equation.DSMT4">
                  <p:embed/>
                  <p:pic>
                    <p:nvPicPr>
                      <p:cNvPr id="0" name="Picture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296" y="5008076"/>
                        <a:ext cx="1950863" cy="4250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1241473"/>
              </p:ext>
            </p:extLst>
          </p:nvPr>
        </p:nvGraphicFramePr>
        <p:xfrm>
          <a:off x="1189414" y="5754460"/>
          <a:ext cx="2132012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104900" imgH="241300" progId="Equation.DSMT4">
                  <p:embed/>
                </p:oleObj>
              </mc:Choice>
              <mc:Fallback>
                <p:oleObj name="Equation" r:id="rId11" imgW="1104900" imgH="241300" progId="Equation.DSMT4">
                  <p:embed/>
                  <p:pic>
                    <p:nvPicPr>
                      <p:cNvPr id="0" name="Picture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9414" y="5754460"/>
                        <a:ext cx="2132012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778F88EA-7DD9-2228-76B4-08C8FDA8B1FF}"/>
              </a:ext>
            </a:extLst>
          </p:cNvPr>
          <p:cNvGrpSpPr/>
          <p:nvPr/>
        </p:nvGrpSpPr>
        <p:grpSpPr>
          <a:xfrm>
            <a:off x="4929187" y="3323565"/>
            <a:ext cx="3792089" cy="2896033"/>
            <a:chOff x="4929187" y="3323565"/>
            <a:chExt cx="3792089" cy="2896033"/>
          </a:xfrm>
        </p:grpSpPr>
        <p:sp>
          <p:nvSpPr>
            <p:cNvPr id="17" name="Line 321"/>
            <p:cNvSpPr>
              <a:spLocks noChangeShapeType="1"/>
            </p:cNvSpPr>
            <p:nvPr/>
          </p:nvSpPr>
          <p:spPr bwMode="auto">
            <a:xfrm>
              <a:off x="5281612" y="5773510"/>
              <a:ext cx="300354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22"/>
            <p:cNvSpPr>
              <a:spLocks noChangeShapeType="1"/>
            </p:cNvSpPr>
            <p:nvPr/>
          </p:nvSpPr>
          <p:spPr bwMode="auto">
            <a:xfrm flipV="1">
              <a:off x="5281612" y="3719289"/>
              <a:ext cx="0" cy="20542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23"/>
            <p:cNvSpPr>
              <a:spLocks noChangeShapeType="1"/>
            </p:cNvSpPr>
            <p:nvPr/>
          </p:nvSpPr>
          <p:spPr bwMode="auto">
            <a:xfrm>
              <a:off x="5281612" y="4208235"/>
              <a:ext cx="2119313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324"/>
            <p:cNvSpPr>
              <a:spLocks noChangeShapeType="1"/>
            </p:cNvSpPr>
            <p:nvPr/>
          </p:nvSpPr>
          <p:spPr bwMode="auto">
            <a:xfrm flipV="1">
              <a:off x="7400924" y="4208235"/>
              <a:ext cx="0" cy="156527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326"/>
            <p:cNvSpPr txBox="1">
              <a:spLocks noChangeArrowheads="1"/>
            </p:cNvSpPr>
            <p:nvPr/>
          </p:nvSpPr>
          <p:spPr bwMode="auto">
            <a:xfrm>
              <a:off x="6253162" y="4892448"/>
              <a:ext cx="2208213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b="1">
                <a:solidFill>
                  <a:schemeClr val="accent2"/>
                </a:solidFill>
              </a:endParaRPr>
            </a:p>
          </p:txBody>
        </p:sp>
        <p:sp>
          <p:nvSpPr>
            <p:cNvPr id="23" name="Line 327"/>
            <p:cNvSpPr>
              <a:spLocks noChangeShapeType="1"/>
            </p:cNvSpPr>
            <p:nvPr/>
          </p:nvSpPr>
          <p:spPr bwMode="auto">
            <a:xfrm flipV="1">
              <a:off x="5292498" y="4197348"/>
              <a:ext cx="2119313" cy="1565275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6" name="Object 3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06479382"/>
                </p:ext>
              </p:extLst>
            </p:nvPr>
          </p:nvGraphicFramePr>
          <p:xfrm>
            <a:off x="5678987" y="5425605"/>
            <a:ext cx="252664" cy="3674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126835" imgH="202936" progId="Equation.DSMT4">
                    <p:embed/>
                  </p:oleObj>
                </mc:Choice>
                <mc:Fallback>
                  <p:oleObj name="Equation" r:id="rId13" imgW="126835" imgH="202936" progId="Equation.DSMT4">
                    <p:embed/>
                    <p:pic>
                      <p:nvPicPr>
                        <p:cNvPr id="0" name="Picture 1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78987" y="5425605"/>
                          <a:ext cx="252664" cy="3674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ct 3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1106092"/>
                </p:ext>
              </p:extLst>
            </p:nvPr>
          </p:nvGraphicFramePr>
          <p:xfrm>
            <a:off x="4929187" y="3986406"/>
            <a:ext cx="212725" cy="379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126725" imgH="177415" progId="Equation.DSMT4">
                    <p:embed/>
                  </p:oleObj>
                </mc:Choice>
                <mc:Fallback>
                  <p:oleObj name="Equation" r:id="rId15" imgW="126725" imgH="177415" progId="Equation.DSMT4">
                    <p:embed/>
                    <p:pic>
                      <p:nvPicPr>
                        <p:cNvPr id="0" name="Picture 1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29187" y="3986406"/>
                          <a:ext cx="212725" cy="379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3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7723518"/>
                </p:ext>
              </p:extLst>
            </p:nvPr>
          </p:nvGraphicFramePr>
          <p:xfrm>
            <a:off x="7264399" y="5922735"/>
            <a:ext cx="212725" cy="2968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126835" imgH="139518" progId="Equation.DSMT4">
                    <p:embed/>
                  </p:oleObj>
                </mc:Choice>
                <mc:Fallback>
                  <p:oleObj name="Equation" r:id="rId17" imgW="126835" imgH="139518" progId="Equation.DSMT4">
                    <p:embed/>
                    <p:pic>
                      <p:nvPicPr>
                        <p:cNvPr id="0" name="Picture 1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64399" y="5922735"/>
                          <a:ext cx="212725" cy="2968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" name="Oval 29"/>
            <p:cNvSpPr/>
            <p:nvPr/>
          </p:nvSpPr>
          <p:spPr bwMode="auto">
            <a:xfrm>
              <a:off x="7350124" y="4166960"/>
              <a:ext cx="87313" cy="8731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63602" name="Object 1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57908058"/>
                </p:ext>
              </p:extLst>
            </p:nvPr>
          </p:nvGraphicFramePr>
          <p:xfrm>
            <a:off x="5989729" y="4444272"/>
            <a:ext cx="308330" cy="4743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164957" imgH="253780" progId="Equation.DSMT4">
                    <p:embed/>
                  </p:oleObj>
                </mc:Choice>
                <mc:Fallback>
                  <p:oleObj name="Equation" r:id="rId19" imgW="164957" imgH="253780" progId="Equation.DSMT4">
                    <p:embed/>
                    <p:pic>
                      <p:nvPicPr>
                        <p:cNvPr id="0" name="Picture 1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89729" y="4444272"/>
                          <a:ext cx="308330" cy="4743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3603" name="Object 1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39407092"/>
                </p:ext>
              </p:extLst>
            </p:nvPr>
          </p:nvGraphicFramePr>
          <p:xfrm>
            <a:off x="8386584" y="5640476"/>
            <a:ext cx="334692" cy="2466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1" imgW="241091" imgH="177646" progId="Equation.DSMT4">
                    <p:embed/>
                  </p:oleObj>
                </mc:Choice>
                <mc:Fallback>
                  <p:oleObj name="Equation" r:id="rId21" imgW="241091" imgH="177646" progId="Equation.DSMT4">
                    <p:embed/>
                    <p:pic>
                      <p:nvPicPr>
                        <p:cNvPr id="0" name="Picture 1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86584" y="5640476"/>
                          <a:ext cx="334692" cy="2466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3604" name="Object 1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99043804"/>
                </p:ext>
              </p:extLst>
            </p:nvPr>
          </p:nvGraphicFramePr>
          <p:xfrm>
            <a:off x="5115942" y="3323565"/>
            <a:ext cx="308813" cy="2509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3" imgW="203024" imgH="164957" progId="Equation.DSMT4">
                    <p:embed/>
                  </p:oleObj>
                </mc:Choice>
                <mc:Fallback>
                  <p:oleObj name="Equation" r:id="rId23" imgW="203024" imgH="164957" progId="Equation.DSMT4">
                    <p:embed/>
                    <p:pic>
                      <p:nvPicPr>
                        <p:cNvPr id="0" name="Picture 1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15942" y="3323565"/>
                          <a:ext cx="308813" cy="2509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B989DDE0-A2A3-C78D-FB42-46D7AAEA0E6B}"/>
                </a:ext>
              </a:extLst>
            </p:cNvPr>
            <p:cNvSpPr/>
            <p:nvPr/>
          </p:nvSpPr>
          <p:spPr>
            <a:xfrm>
              <a:off x="5931651" y="5331771"/>
              <a:ext cx="154990" cy="344235"/>
            </a:xfrm>
            <a:custGeom>
              <a:avLst/>
              <a:gdLst>
                <a:gd name="connsiteX0" fmla="*/ 117987 w 117987"/>
                <a:gd name="connsiteY0" fmla="*/ 309716 h 309716"/>
                <a:gd name="connsiteX1" fmla="*/ 110613 w 117987"/>
                <a:gd name="connsiteY1" fmla="*/ 191729 h 309716"/>
                <a:gd name="connsiteX2" fmla="*/ 73742 w 117987"/>
                <a:gd name="connsiteY2" fmla="*/ 88491 h 309716"/>
                <a:gd name="connsiteX3" fmla="*/ 0 w 117987"/>
                <a:gd name="connsiteY3" fmla="*/ 0 h 309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987" h="309716">
                  <a:moveTo>
                    <a:pt x="117987" y="309716"/>
                  </a:moveTo>
                  <a:cubicBezTo>
                    <a:pt x="117987" y="269158"/>
                    <a:pt x="117987" y="228600"/>
                    <a:pt x="110613" y="191729"/>
                  </a:cubicBezTo>
                  <a:cubicBezTo>
                    <a:pt x="103239" y="154858"/>
                    <a:pt x="92177" y="120446"/>
                    <a:pt x="73742" y="88491"/>
                  </a:cubicBezTo>
                  <a:cubicBezTo>
                    <a:pt x="55307" y="56536"/>
                    <a:pt x="27653" y="28268"/>
                    <a:pt x="0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9886889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7073343"/>
              </p:ext>
            </p:extLst>
          </p:nvPr>
        </p:nvGraphicFramePr>
        <p:xfrm>
          <a:off x="5867402" y="2470422"/>
          <a:ext cx="2347912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90170" imgH="291973" progId="Equation.DSMT4">
                  <p:embed/>
                </p:oleObj>
              </mc:Choice>
              <mc:Fallback>
                <p:oleObj name="Equation" r:id="rId3" imgW="990170" imgH="291973" progId="Equation.DSMT4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2" y="2470422"/>
                        <a:ext cx="2347912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2743202" y="147452"/>
            <a:ext cx="3124200" cy="457200"/>
          </a:xfrm>
          <a:gradFill rotWithShape="1">
            <a:gsLst>
              <a:gs pos="0">
                <a:srgbClr val="250CB8"/>
              </a:gs>
              <a:gs pos="100000">
                <a:srgbClr val="0E0448"/>
              </a:gs>
            </a:gsLst>
            <a:path path="shape">
              <a:fillToRect l="50000" t="50000" r="50000" b="50000"/>
            </a:path>
          </a:gradFill>
          <a:ln algn="ctr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  <a:cs typeface="Arial" charset="0"/>
              </a:rPr>
              <a:t>Square Root</a:t>
            </a:r>
          </a:p>
        </p:txBody>
      </p:sp>
      <p:graphicFrame>
        <p:nvGraphicFramePr>
          <p:cNvPr id="5124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870773"/>
              </p:ext>
            </p:extLst>
          </p:nvPr>
        </p:nvGraphicFramePr>
        <p:xfrm>
          <a:off x="3414135" y="927966"/>
          <a:ext cx="1938338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71252" imgH="253890" progId="Equation.DSMT4">
                  <p:embed/>
                </p:oleObj>
              </mc:Choice>
              <mc:Fallback>
                <p:oleObj name="Equation" r:id="rId5" imgW="571252" imgH="253890" progId="Equation.DSMT4">
                  <p:embed/>
                  <p:pic>
                    <p:nvPicPr>
                      <p:cNvPr id="0" name="Picture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4135" y="927966"/>
                        <a:ext cx="1938338" cy="822325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AE43F1-92DF-496C-A1D5-06FA3822AB9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4030" y="2116064"/>
            <a:ext cx="45095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Illustration of principal square root: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839074" y="6277510"/>
            <a:ext cx="4647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Note:</a:t>
            </a:r>
            <a:r>
              <a:rPr lang="en-US" dirty="0"/>
              <a:t> </a:t>
            </a:r>
            <a:r>
              <a:rPr lang="en-US" dirty="0" err="1"/>
              <a:t>Matlab</a:t>
            </a:r>
            <a:r>
              <a:rPr lang="en-US" dirty="0"/>
              <a:t> uses the principal square root: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580325" y="3173925"/>
            <a:ext cx="8047860" cy="2954338"/>
            <a:chOff x="580325" y="3173925"/>
            <a:chExt cx="8047860" cy="2954338"/>
          </a:xfrm>
        </p:grpSpPr>
        <p:sp>
          <p:nvSpPr>
            <p:cNvPr id="53" name="Line 5"/>
            <p:cNvSpPr>
              <a:spLocks noChangeShapeType="1"/>
            </p:cNvSpPr>
            <p:nvPr/>
          </p:nvSpPr>
          <p:spPr bwMode="auto">
            <a:xfrm flipV="1">
              <a:off x="4421404" y="3173925"/>
              <a:ext cx="0" cy="29543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54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95346702"/>
                </p:ext>
              </p:extLst>
            </p:nvPr>
          </p:nvGraphicFramePr>
          <p:xfrm>
            <a:off x="7580449" y="4555992"/>
            <a:ext cx="261280" cy="287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26835" imgH="139518" progId="Equation.DSMT4">
                    <p:embed/>
                  </p:oleObj>
                </mc:Choice>
                <mc:Fallback>
                  <p:oleObj name="Equation" r:id="rId7" imgW="126835" imgH="139518" progId="Equation.DSMT4">
                    <p:embed/>
                    <p:pic>
                      <p:nvPicPr>
                        <p:cNvPr id="0" name="Picture 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80449" y="4555992"/>
                          <a:ext cx="261280" cy="287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5" name="Line 7"/>
            <p:cNvSpPr>
              <a:spLocks noChangeShapeType="1"/>
            </p:cNvSpPr>
            <p:nvPr/>
          </p:nvSpPr>
          <p:spPr bwMode="auto">
            <a:xfrm>
              <a:off x="1401979" y="4675700"/>
              <a:ext cx="60388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" name="Line 10"/>
            <p:cNvSpPr>
              <a:spLocks noChangeShapeType="1"/>
            </p:cNvSpPr>
            <p:nvPr/>
          </p:nvSpPr>
          <p:spPr bwMode="auto">
            <a:xfrm>
              <a:off x="1231538" y="3971129"/>
              <a:ext cx="632873" cy="6009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" name="Freeform 12"/>
            <p:cNvSpPr>
              <a:spLocks/>
            </p:cNvSpPr>
            <p:nvPr/>
          </p:nvSpPr>
          <p:spPr bwMode="auto">
            <a:xfrm rot="16200000" flipH="1">
              <a:off x="3935315" y="4210793"/>
              <a:ext cx="42863" cy="904875"/>
            </a:xfrm>
            <a:custGeom>
              <a:avLst/>
              <a:gdLst>
                <a:gd name="T0" fmla="*/ 2147483647 w 429"/>
                <a:gd name="T1" fmla="*/ 0 h 2254"/>
                <a:gd name="T2" fmla="*/ 2147483647 w 429"/>
                <a:gd name="T3" fmla="*/ 2147483647 h 2254"/>
                <a:gd name="T4" fmla="*/ 2147483647 w 429"/>
                <a:gd name="T5" fmla="*/ 2147483647 h 2254"/>
                <a:gd name="T6" fmla="*/ 2147483647 w 429"/>
                <a:gd name="T7" fmla="*/ 2147483647 h 2254"/>
                <a:gd name="T8" fmla="*/ 2147483647 w 429"/>
                <a:gd name="T9" fmla="*/ 2147483647 h 2254"/>
                <a:gd name="T10" fmla="*/ 2147483647 w 429"/>
                <a:gd name="T11" fmla="*/ 2147483647 h 2254"/>
                <a:gd name="T12" fmla="*/ 2147483647 w 429"/>
                <a:gd name="T13" fmla="*/ 2147483647 h 2254"/>
                <a:gd name="T14" fmla="*/ 2147483647 w 429"/>
                <a:gd name="T15" fmla="*/ 2147483647 h 2254"/>
                <a:gd name="T16" fmla="*/ 2147483647 w 429"/>
                <a:gd name="T17" fmla="*/ 2147483647 h 22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9"/>
                <a:gd name="T28" fmla="*/ 0 h 2254"/>
                <a:gd name="T29" fmla="*/ 429 w 429"/>
                <a:gd name="T30" fmla="*/ 2254 h 22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9" h="2254">
                  <a:moveTo>
                    <a:pt x="310" y="0"/>
                  </a:moveTo>
                  <a:cubicBezTo>
                    <a:pt x="176" y="73"/>
                    <a:pt x="43" y="147"/>
                    <a:pt x="62" y="220"/>
                  </a:cubicBezTo>
                  <a:cubicBezTo>
                    <a:pt x="81" y="293"/>
                    <a:pt x="419" y="346"/>
                    <a:pt x="424" y="441"/>
                  </a:cubicBezTo>
                  <a:cubicBezTo>
                    <a:pt x="429" y="536"/>
                    <a:pt x="95" y="669"/>
                    <a:pt x="90" y="789"/>
                  </a:cubicBezTo>
                  <a:cubicBezTo>
                    <a:pt x="85" y="909"/>
                    <a:pt x="407" y="1050"/>
                    <a:pt x="396" y="1159"/>
                  </a:cubicBezTo>
                  <a:cubicBezTo>
                    <a:pt x="385" y="1268"/>
                    <a:pt x="31" y="1352"/>
                    <a:pt x="26" y="1444"/>
                  </a:cubicBezTo>
                  <a:cubicBezTo>
                    <a:pt x="21" y="1536"/>
                    <a:pt x="367" y="1637"/>
                    <a:pt x="367" y="1714"/>
                  </a:cubicBezTo>
                  <a:cubicBezTo>
                    <a:pt x="367" y="1791"/>
                    <a:pt x="52" y="1816"/>
                    <a:pt x="26" y="1906"/>
                  </a:cubicBezTo>
                  <a:cubicBezTo>
                    <a:pt x="0" y="1996"/>
                    <a:pt x="105" y="2125"/>
                    <a:pt x="211" y="2254"/>
                  </a:cubicBezTo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59" name="Freeform 13"/>
            <p:cNvSpPr>
              <a:spLocks/>
            </p:cNvSpPr>
            <p:nvPr/>
          </p:nvSpPr>
          <p:spPr bwMode="auto">
            <a:xfrm rot="16200000" flipH="1">
              <a:off x="3024163" y="4216119"/>
              <a:ext cx="42863" cy="904875"/>
            </a:xfrm>
            <a:custGeom>
              <a:avLst/>
              <a:gdLst>
                <a:gd name="T0" fmla="*/ 2147483647 w 429"/>
                <a:gd name="T1" fmla="*/ 0 h 2254"/>
                <a:gd name="T2" fmla="*/ 2147483647 w 429"/>
                <a:gd name="T3" fmla="*/ 2147483647 h 2254"/>
                <a:gd name="T4" fmla="*/ 2147483647 w 429"/>
                <a:gd name="T5" fmla="*/ 2147483647 h 2254"/>
                <a:gd name="T6" fmla="*/ 2147483647 w 429"/>
                <a:gd name="T7" fmla="*/ 2147483647 h 2254"/>
                <a:gd name="T8" fmla="*/ 2147483647 w 429"/>
                <a:gd name="T9" fmla="*/ 2147483647 h 2254"/>
                <a:gd name="T10" fmla="*/ 2147483647 w 429"/>
                <a:gd name="T11" fmla="*/ 2147483647 h 2254"/>
                <a:gd name="T12" fmla="*/ 2147483647 w 429"/>
                <a:gd name="T13" fmla="*/ 2147483647 h 2254"/>
                <a:gd name="T14" fmla="*/ 2147483647 w 429"/>
                <a:gd name="T15" fmla="*/ 2147483647 h 2254"/>
                <a:gd name="T16" fmla="*/ 2147483647 w 429"/>
                <a:gd name="T17" fmla="*/ 2147483647 h 22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9"/>
                <a:gd name="T28" fmla="*/ 0 h 2254"/>
                <a:gd name="T29" fmla="*/ 429 w 429"/>
                <a:gd name="T30" fmla="*/ 2254 h 22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9" h="2254">
                  <a:moveTo>
                    <a:pt x="310" y="0"/>
                  </a:moveTo>
                  <a:cubicBezTo>
                    <a:pt x="176" y="73"/>
                    <a:pt x="43" y="147"/>
                    <a:pt x="62" y="220"/>
                  </a:cubicBezTo>
                  <a:cubicBezTo>
                    <a:pt x="81" y="293"/>
                    <a:pt x="419" y="346"/>
                    <a:pt x="424" y="441"/>
                  </a:cubicBezTo>
                  <a:cubicBezTo>
                    <a:pt x="429" y="536"/>
                    <a:pt x="95" y="669"/>
                    <a:pt x="90" y="789"/>
                  </a:cubicBezTo>
                  <a:cubicBezTo>
                    <a:pt x="85" y="909"/>
                    <a:pt x="407" y="1050"/>
                    <a:pt x="396" y="1159"/>
                  </a:cubicBezTo>
                  <a:cubicBezTo>
                    <a:pt x="385" y="1268"/>
                    <a:pt x="31" y="1352"/>
                    <a:pt x="26" y="1444"/>
                  </a:cubicBezTo>
                  <a:cubicBezTo>
                    <a:pt x="21" y="1536"/>
                    <a:pt x="367" y="1637"/>
                    <a:pt x="367" y="1714"/>
                  </a:cubicBezTo>
                  <a:cubicBezTo>
                    <a:pt x="367" y="1791"/>
                    <a:pt x="52" y="1816"/>
                    <a:pt x="26" y="1906"/>
                  </a:cubicBezTo>
                  <a:cubicBezTo>
                    <a:pt x="0" y="1996"/>
                    <a:pt x="105" y="2125"/>
                    <a:pt x="211" y="2254"/>
                  </a:cubicBezTo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" name="Freeform 14"/>
            <p:cNvSpPr>
              <a:spLocks/>
            </p:cNvSpPr>
            <p:nvPr/>
          </p:nvSpPr>
          <p:spPr bwMode="auto">
            <a:xfrm rot="16200000" flipH="1">
              <a:off x="2117147" y="4216119"/>
              <a:ext cx="42863" cy="904875"/>
            </a:xfrm>
            <a:custGeom>
              <a:avLst/>
              <a:gdLst>
                <a:gd name="T0" fmla="*/ 2147483647 w 429"/>
                <a:gd name="T1" fmla="*/ 0 h 2254"/>
                <a:gd name="T2" fmla="*/ 2147483647 w 429"/>
                <a:gd name="T3" fmla="*/ 2147483647 h 2254"/>
                <a:gd name="T4" fmla="*/ 2147483647 w 429"/>
                <a:gd name="T5" fmla="*/ 2147483647 h 2254"/>
                <a:gd name="T6" fmla="*/ 2147483647 w 429"/>
                <a:gd name="T7" fmla="*/ 2147483647 h 2254"/>
                <a:gd name="T8" fmla="*/ 2147483647 w 429"/>
                <a:gd name="T9" fmla="*/ 2147483647 h 2254"/>
                <a:gd name="T10" fmla="*/ 2147483647 w 429"/>
                <a:gd name="T11" fmla="*/ 2147483647 h 2254"/>
                <a:gd name="T12" fmla="*/ 2147483647 w 429"/>
                <a:gd name="T13" fmla="*/ 2147483647 h 2254"/>
                <a:gd name="T14" fmla="*/ 2147483647 w 429"/>
                <a:gd name="T15" fmla="*/ 2147483647 h 2254"/>
                <a:gd name="T16" fmla="*/ 2147483647 w 429"/>
                <a:gd name="T17" fmla="*/ 2147483647 h 22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9"/>
                <a:gd name="T28" fmla="*/ 0 h 2254"/>
                <a:gd name="T29" fmla="*/ 429 w 429"/>
                <a:gd name="T30" fmla="*/ 2254 h 22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9" h="2254">
                  <a:moveTo>
                    <a:pt x="310" y="0"/>
                  </a:moveTo>
                  <a:cubicBezTo>
                    <a:pt x="176" y="73"/>
                    <a:pt x="43" y="147"/>
                    <a:pt x="62" y="220"/>
                  </a:cubicBezTo>
                  <a:cubicBezTo>
                    <a:pt x="81" y="293"/>
                    <a:pt x="419" y="346"/>
                    <a:pt x="424" y="441"/>
                  </a:cubicBezTo>
                  <a:cubicBezTo>
                    <a:pt x="429" y="536"/>
                    <a:pt x="95" y="669"/>
                    <a:pt x="90" y="789"/>
                  </a:cubicBezTo>
                  <a:cubicBezTo>
                    <a:pt x="85" y="909"/>
                    <a:pt x="407" y="1050"/>
                    <a:pt x="396" y="1159"/>
                  </a:cubicBezTo>
                  <a:cubicBezTo>
                    <a:pt x="385" y="1268"/>
                    <a:pt x="31" y="1352"/>
                    <a:pt x="26" y="1444"/>
                  </a:cubicBezTo>
                  <a:cubicBezTo>
                    <a:pt x="21" y="1536"/>
                    <a:pt x="367" y="1637"/>
                    <a:pt x="367" y="1714"/>
                  </a:cubicBezTo>
                  <a:cubicBezTo>
                    <a:pt x="367" y="1791"/>
                    <a:pt x="52" y="1816"/>
                    <a:pt x="26" y="1906"/>
                  </a:cubicBezTo>
                  <a:cubicBezTo>
                    <a:pt x="0" y="1996"/>
                    <a:pt x="105" y="2125"/>
                    <a:pt x="211" y="2254"/>
                  </a:cubicBezTo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1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77258392"/>
                </p:ext>
              </p:extLst>
            </p:nvPr>
          </p:nvGraphicFramePr>
          <p:xfrm>
            <a:off x="4922913" y="3651239"/>
            <a:ext cx="1682750" cy="488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609336" imgH="177723" progId="Equation.DSMT4">
                    <p:embed/>
                  </p:oleObj>
                </mc:Choice>
                <mc:Fallback>
                  <p:oleObj name="Equation" r:id="rId9" imgW="609336" imgH="177723" progId="Equation.DSMT4">
                    <p:embed/>
                    <p:pic>
                      <p:nvPicPr>
                        <p:cNvPr id="0" name="Picture 9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22913" y="3651239"/>
                          <a:ext cx="1682750" cy="488950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580325" y="3560521"/>
              <a:ext cx="34547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Branch cut (line of discontinuity)</a:t>
              </a:r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94932322"/>
                </p:ext>
              </p:extLst>
            </p:nvPr>
          </p:nvGraphicFramePr>
          <p:xfrm>
            <a:off x="2227263" y="4178300"/>
            <a:ext cx="1200150" cy="319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812520" imgH="215640" progId="Equation.DSMT4">
                    <p:embed/>
                  </p:oleObj>
                </mc:Choice>
                <mc:Fallback>
                  <p:oleObj name="Equation" r:id="rId11" imgW="812520" imgH="215640" progId="Equation.DSMT4">
                    <p:embed/>
                    <p:pic>
                      <p:nvPicPr>
                        <p:cNvPr id="0" name="Picture 9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27263" y="4178300"/>
                          <a:ext cx="1200150" cy="3190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Oval 7"/>
            <p:cNvSpPr/>
            <p:nvPr/>
          </p:nvSpPr>
          <p:spPr>
            <a:xfrm flipH="1" flipV="1">
              <a:off x="3436326" y="4511380"/>
              <a:ext cx="97282" cy="9728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46547134"/>
                </p:ext>
              </p:extLst>
            </p:nvPr>
          </p:nvGraphicFramePr>
          <p:xfrm>
            <a:off x="2181225" y="4879975"/>
            <a:ext cx="1350963" cy="3095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939600" imgH="215640" progId="Equation.DSMT4">
                    <p:embed/>
                  </p:oleObj>
                </mc:Choice>
                <mc:Fallback>
                  <p:oleObj name="Equation" r:id="rId13" imgW="939600" imgH="215640" progId="Equation.DSMT4">
                    <p:embed/>
                    <p:pic>
                      <p:nvPicPr>
                        <p:cNvPr id="0" name="Picture 9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81225" y="4879975"/>
                          <a:ext cx="1350963" cy="3095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8" name="Oval 67"/>
            <p:cNvSpPr/>
            <p:nvPr/>
          </p:nvSpPr>
          <p:spPr>
            <a:xfrm flipH="1" flipV="1">
              <a:off x="3432621" y="4735969"/>
              <a:ext cx="97282" cy="9728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65619" name="Object 83"/>
            <p:cNvGraphicFramePr>
              <a:graphicFrameLocks noChangeAspect="1"/>
            </p:cNvGraphicFramePr>
            <p:nvPr/>
          </p:nvGraphicFramePr>
          <p:xfrm>
            <a:off x="3627919" y="4312224"/>
            <a:ext cx="276261" cy="224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203024" imgH="164957" progId="Equation.DSMT4">
                    <p:embed/>
                  </p:oleObj>
                </mc:Choice>
                <mc:Fallback>
                  <p:oleObj name="Equation" r:id="rId15" imgW="203024" imgH="164957" progId="Equation.DSMT4">
                    <p:embed/>
                    <p:pic>
                      <p:nvPicPr>
                        <p:cNvPr id="0" name="Picture 10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27919" y="4312224"/>
                          <a:ext cx="276261" cy="2244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5620" name="Object 84"/>
            <p:cNvGraphicFramePr>
              <a:graphicFrameLocks noChangeAspect="1"/>
            </p:cNvGraphicFramePr>
            <p:nvPr/>
          </p:nvGraphicFramePr>
          <p:xfrm>
            <a:off x="3622230" y="4682755"/>
            <a:ext cx="276225" cy="225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275573" imgH="225468" progId="Equation.DSMT4">
                    <p:embed/>
                  </p:oleObj>
                </mc:Choice>
                <mc:Fallback>
                  <p:oleObj name="Equation" r:id="rId17" imgW="275573" imgH="225468" progId="Equation.DSMT4">
                    <p:embed/>
                    <p:pic>
                      <p:nvPicPr>
                        <p:cNvPr id="0" name="Picture 10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22230" y="4682755"/>
                          <a:ext cx="276225" cy="225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" name="TextBox 1"/>
            <p:cNvSpPr txBox="1"/>
            <p:nvPr/>
          </p:nvSpPr>
          <p:spPr>
            <a:xfrm>
              <a:off x="4548554" y="4994032"/>
              <a:ext cx="40796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Here we approach the point </a:t>
              </a:r>
              <a:r>
                <a:rPr lang="en-US" sz="1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-1 </a:t>
              </a:r>
              <a:r>
                <a:rPr lang="en-US" sz="1400" dirty="0"/>
                <a:t>from above or below the negative real axis (the two red dots).</a:t>
              </a:r>
            </a:p>
          </p:txBody>
        </p:sp>
        <p:sp>
          <p:nvSpPr>
            <p:cNvPr id="56" name="Oval 8"/>
            <p:cNvSpPr>
              <a:spLocks noChangeArrowheads="1"/>
            </p:cNvSpPr>
            <p:nvPr/>
          </p:nvSpPr>
          <p:spPr bwMode="auto">
            <a:xfrm>
              <a:off x="4383304" y="4629663"/>
              <a:ext cx="88900" cy="889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905121"/>
              </p:ext>
            </p:extLst>
          </p:nvPr>
        </p:nvGraphicFramePr>
        <p:xfrm>
          <a:off x="6492509" y="6286134"/>
          <a:ext cx="949605" cy="36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634680" imgH="241200" progId="Equation.DSMT4">
                  <p:embed/>
                </p:oleObj>
              </mc:Choice>
              <mc:Fallback>
                <p:oleObj name="Equation" r:id="rId19" imgW="634680" imgH="241200" progId="Equation.DSMT4">
                  <p:embed/>
                  <p:pic>
                    <p:nvPicPr>
                      <p:cNvPr id="0" name="Picture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2509" y="6286134"/>
                        <a:ext cx="949605" cy="36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639" name="Object 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2237809"/>
              </p:ext>
            </p:extLst>
          </p:nvPr>
        </p:nvGraphicFramePr>
        <p:xfrm>
          <a:off x="4286519" y="2740295"/>
          <a:ext cx="306030" cy="361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39680" imgH="164880" progId="Equation.DSMT4">
                  <p:embed/>
                </p:oleObj>
              </mc:Choice>
              <mc:Fallback>
                <p:oleObj name="Equation" r:id="rId21" imgW="139680" imgH="164880" progId="Equation.DSMT4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519" y="2740295"/>
                        <a:ext cx="306030" cy="3616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515064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C9BB5FD-0BCF-ABEB-B17E-AC654BC846EB}"/>
              </a:ext>
            </a:extLst>
          </p:cNvPr>
          <p:cNvSpPr/>
          <p:nvPr/>
        </p:nvSpPr>
        <p:spPr>
          <a:xfrm>
            <a:off x="6135329" y="1143000"/>
            <a:ext cx="2440858" cy="25293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6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2743202" y="147452"/>
            <a:ext cx="3124200" cy="457200"/>
          </a:xfrm>
          <a:gradFill rotWithShape="1">
            <a:gsLst>
              <a:gs pos="0">
                <a:srgbClr val="250CB8"/>
              </a:gs>
              <a:gs pos="100000">
                <a:srgbClr val="0E0448"/>
              </a:gs>
            </a:gsLst>
            <a:path path="shape">
              <a:fillToRect l="50000" t="50000" r="50000" b="50000"/>
            </a:path>
          </a:gradFill>
          <a:ln algn="ctr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  <a:cs typeface="Arial" charset="0"/>
              </a:rPr>
              <a:t>Square Root (cont.)</a:t>
            </a:r>
          </a:p>
        </p:txBody>
      </p:sp>
      <p:graphicFrame>
        <p:nvGraphicFramePr>
          <p:cNvPr id="5124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5137636"/>
              </p:ext>
            </p:extLst>
          </p:nvPr>
        </p:nvGraphicFramePr>
        <p:xfrm>
          <a:off x="6307931" y="1343063"/>
          <a:ext cx="1938338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71252" imgH="253890" progId="Equation.DSMT4">
                  <p:embed/>
                </p:oleObj>
              </mc:Choice>
              <mc:Fallback>
                <p:oleObj name="Equation" r:id="rId3" imgW="571252" imgH="253890" progId="Equation.DSMT4">
                  <p:embed/>
                  <p:pic>
                    <p:nvPicPr>
                      <p:cNvPr id="0" name="Picture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7931" y="1343063"/>
                        <a:ext cx="1938338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AE43F1-92DF-496C-A1D5-06FA3822AB9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8233966"/>
              </p:ext>
            </p:extLst>
          </p:nvPr>
        </p:nvGraphicFramePr>
        <p:xfrm>
          <a:off x="1361837" y="5087181"/>
          <a:ext cx="1675534" cy="591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47700" imgH="228600" progId="Equation.DSMT4">
                  <p:embed/>
                </p:oleObj>
              </mc:Choice>
              <mc:Fallback>
                <p:oleObj name="Equation" r:id="rId5" imgW="647700" imgH="228600" progId="Equation.DSMT4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1837" y="5087181"/>
                        <a:ext cx="1675534" cy="59136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6813906"/>
              </p:ext>
            </p:extLst>
          </p:nvPr>
        </p:nvGraphicFramePr>
        <p:xfrm>
          <a:off x="6216097" y="2432851"/>
          <a:ext cx="2122006" cy="625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990170" imgH="291973" progId="Equation.DSMT4">
                  <p:embed/>
                </p:oleObj>
              </mc:Choice>
              <mc:Fallback>
                <p:oleObj name="Equation" r:id="rId7" imgW="990170" imgH="291973" progId="Equation.DSMT4">
                  <p:embed/>
                  <p:pic>
                    <p:nvPicPr>
                      <p:cNvPr id="0" name="Picture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6097" y="2432851"/>
                        <a:ext cx="2122006" cy="6257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3513497"/>
              </p:ext>
            </p:extLst>
          </p:nvPr>
        </p:nvGraphicFramePr>
        <p:xfrm>
          <a:off x="6468467" y="3111593"/>
          <a:ext cx="1563687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563836" imgH="425409" progId="Equation.DSMT4">
                  <p:embed/>
                </p:oleObj>
              </mc:Choice>
              <mc:Fallback>
                <p:oleObj name="Equation" r:id="rId9" imgW="1563836" imgH="425409" progId="Equation.DSMT4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8467" y="3111593"/>
                        <a:ext cx="1563687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7665576"/>
              </p:ext>
            </p:extLst>
          </p:nvPr>
        </p:nvGraphicFramePr>
        <p:xfrm>
          <a:off x="4086225" y="4546600"/>
          <a:ext cx="3232150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917700" imgH="889000" progId="Equation.DSMT4">
                  <p:embed/>
                </p:oleObj>
              </mc:Choice>
              <mc:Fallback>
                <p:oleObj name="Equation" r:id="rId11" imgW="1917700" imgH="889000" progId="Equation.DSMT4">
                  <p:embed/>
                  <p:pic>
                    <p:nvPicPr>
                      <p:cNvPr id="0" name="Picture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6225" y="4546600"/>
                        <a:ext cx="3232150" cy="149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0520899"/>
              </p:ext>
            </p:extLst>
          </p:nvPr>
        </p:nvGraphicFramePr>
        <p:xfrm>
          <a:off x="1082473" y="3831374"/>
          <a:ext cx="2228852" cy="3630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244600" imgH="203200" progId="Equation.DSMT4">
                  <p:embed/>
                </p:oleObj>
              </mc:Choice>
              <mc:Fallback>
                <p:oleObj name="Equation" r:id="rId13" imgW="1244600" imgH="203200" progId="Equation.DSMT4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2473" y="3831374"/>
                        <a:ext cx="2228852" cy="3630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own Arrow 7"/>
          <p:cNvSpPr/>
          <p:nvPr/>
        </p:nvSpPr>
        <p:spPr>
          <a:xfrm>
            <a:off x="2065752" y="4400920"/>
            <a:ext cx="262294" cy="44407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1940121"/>
              </p:ext>
            </p:extLst>
          </p:nvPr>
        </p:nvGraphicFramePr>
        <p:xfrm>
          <a:off x="1529355" y="2530547"/>
          <a:ext cx="1229577" cy="351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710891" imgH="203112" progId="Equation.DSMT4">
                  <p:embed/>
                </p:oleObj>
              </mc:Choice>
              <mc:Fallback>
                <p:oleObj name="Equation" r:id="rId15" imgW="710891" imgH="203112" progId="Equation.DSMT4">
                  <p:embed/>
                  <p:pic>
                    <p:nvPicPr>
                      <p:cNvPr id="0" name="Picture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9355" y="2530547"/>
                        <a:ext cx="1229577" cy="3513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Down Arrow 13"/>
          <p:cNvSpPr/>
          <p:nvPr/>
        </p:nvSpPr>
        <p:spPr>
          <a:xfrm>
            <a:off x="2065751" y="3061698"/>
            <a:ext cx="262294" cy="44407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93240" y="1554171"/>
            <a:ext cx="39004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Property of principal square root:</a:t>
            </a:r>
          </a:p>
        </p:txBody>
      </p:sp>
    </p:spTree>
    <p:extLst>
      <p:ext uri="{BB962C8B-B14F-4D97-AF65-F5344CB8AC3E}">
        <p14:creationId xmlns:p14="http://schemas.microsoft.com/office/powerpoint/2010/main" val="392094394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3918</TotalTime>
  <Words>828</Words>
  <Application>Microsoft Office PowerPoint</Application>
  <PresentationFormat>On-screen Show (4:3)</PresentationFormat>
  <Paragraphs>186</Paragraphs>
  <Slides>25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Handscript SF</vt:lpstr>
      <vt:lpstr>Times New Roman</vt:lpstr>
      <vt:lpstr>Wingdings</vt:lpstr>
      <vt:lpstr>Default Design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Complex Algebra</vt:lpstr>
      <vt:lpstr>Complex Algebra (cont.)</vt:lpstr>
      <vt:lpstr>Square Root</vt:lpstr>
      <vt:lpstr>Square Root</vt:lpstr>
      <vt:lpstr>Square Root (cont.)</vt:lpstr>
      <vt:lpstr>Square Root (cont.)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 1.15 (Shen &amp; Kong)</vt:lpstr>
      <vt:lpstr>Example 1.15 (cont.)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Aspen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Ray Manzanilla</dc:creator>
  <cp:lastModifiedBy>Jackson, David R</cp:lastModifiedBy>
  <cp:revision>323</cp:revision>
  <dcterms:created xsi:type="dcterms:W3CDTF">2006-03-04T19:44:29Z</dcterms:created>
  <dcterms:modified xsi:type="dcterms:W3CDTF">2023-08-14T01:13:23Z</dcterms:modified>
</cp:coreProperties>
</file>