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49"/>
  </p:notesMasterIdLst>
  <p:handoutMasterIdLst>
    <p:handoutMasterId r:id="rId50"/>
  </p:handoutMasterIdLst>
  <p:sldIdLst>
    <p:sldId id="268" r:id="rId3"/>
    <p:sldId id="328" r:id="rId4"/>
    <p:sldId id="396" r:id="rId5"/>
    <p:sldId id="397" r:id="rId6"/>
    <p:sldId id="395" r:id="rId7"/>
    <p:sldId id="330" r:id="rId8"/>
    <p:sldId id="331" r:id="rId9"/>
    <p:sldId id="390" r:id="rId10"/>
    <p:sldId id="340" r:id="rId11"/>
    <p:sldId id="339" r:id="rId12"/>
    <p:sldId id="342" r:id="rId13"/>
    <p:sldId id="344" r:id="rId14"/>
    <p:sldId id="349" r:id="rId15"/>
    <p:sldId id="398" r:id="rId16"/>
    <p:sldId id="345" r:id="rId17"/>
    <p:sldId id="346" r:id="rId18"/>
    <p:sldId id="360" r:id="rId19"/>
    <p:sldId id="392" r:id="rId20"/>
    <p:sldId id="347" r:id="rId21"/>
    <p:sldId id="351" r:id="rId22"/>
    <p:sldId id="358" r:id="rId23"/>
    <p:sldId id="359" r:id="rId24"/>
    <p:sldId id="399" r:id="rId25"/>
    <p:sldId id="400" r:id="rId26"/>
    <p:sldId id="352" r:id="rId27"/>
    <p:sldId id="378" r:id="rId28"/>
    <p:sldId id="393" r:id="rId29"/>
    <p:sldId id="394" r:id="rId30"/>
    <p:sldId id="401" r:id="rId31"/>
    <p:sldId id="350" r:id="rId32"/>
    <p:sldId id="353" r:id="rId33"/>
    <p:sldId id="354" r:id="rId34"/>
    <p:sldId id="391" r:id="rId35"/>
    <p:sldId id="369" r:id="rId36"/>
    <p:sldId id="376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FFFF99"/>
    <a:srgbClr val="CCFFFF"/>
    <a:srgbClr val="CC00CC"/>
    <a:srgbClr val="FFCCFF"/>
    <a:srgbClr val="CC00FF"/>
    <a:srgbClr val="FF9900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2" autoAdjust="0"/>
    <p:restoredTop sz="52886" autoAdjust="0"/>
  </p:normalViewPr>
  <p:slideViewPr>
    <p:cSldViewPr snapToGrid="0">
      <p:cViewPr>
        <p:scale>
          <a:sx n="100" d="100"/>
          <a:sy n="100" d="100"/>
        </p:scale>
        <p:origin x="261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06"/>
    </p:cViewPr>
  </p:sorterViewPr>
  <p:notesViewPr>
    <p:cSldViewPr snapToGrid="0">
      <p:cViewPr varScale="1">
        <p:scale>
          <a:sx n="56" d="100"/>
          <a:sy n="56" d="100"/>
        </p:scale>
        <p:origin x="-1709" y="-10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55.wmf"/><Relationship Id="rId7" Type="http://schemas.openxmlformats.org/officeDocument/2006/relationships/image" Target="../media/image5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3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74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12" Type="http://schemas.openxmlformats.org/officeDocument/2006/relationships/image" Target="../media/image10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05.wmf"/><Relationship Id="rId5" Type="http://schemas.openxmlformats.org/officeDocument/2006/relationships/image" Target="../media/image12.wmf"/><Relationship Id="rId10" Type="http://schemas.openxmlformats.org/officeDocument/2006/relationships/image" Target="../media/image104.wmf"/><Relationship Id="rId4" Type="http://schemas.openxmlformats.org/officeDocument/2006/relationships/image" Target="../media/image11.wmf"/><Relationship Id="rId9" Type="http://schemas.openxmlformats.org/officeDocument/2006/relationships/image" Target="../media/image10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11.wmf"/><Relationship Id="rId7" Type="http://schemas.openxmlformats.org/officeDocument/2006/relationships/image" Target="../media/image4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3.wmf"/><Relationship Id="rId11" Type="http://schemas.openxmlformats.org/officeDocument/2006/relationships/image" Target="../media/image113.wmf"/><Relationship Id="rId5" Type="http://schemas.openxmlformats.org/officeDocument/2006/relationships/image" Target="../media/image2.wmf"/><Relationship Id="rId10" Type="http://schemas.openxmlformats.org/officeDocument/2006/relationships/image" Target="../media/image74.wmf"/><Relationship Id="rId4" Type="http://schemas.openxmlformats.org/officeDocument/2006/relationships/image" Target="../media/image112.wmf"/><Relationship Id="rId9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14.wmf"/><Relationship Id="rId1" Type="http://schemas.openxmlformats.org/officeDocument/2006/relationships/image" Target="../media/image111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emf"/><Relationship Id="rId1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7.wmf"/><Relationship Id="rId4" Type="http://schemas.openxmlformats.org/officeDocument/2006/relationships/image" Target="../media/image16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71.wmf"/><Relationship Id="rId7" Type="http://schemas.openxmlformats.org/officeDocument/2006/relationships/image" Target="../media/image2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11" Type="http://schemas.openxmlformats.org/officeDocument/2006/relationships/image" Target="../media/image6.wmf"/><Relationship Id="rId5" Type="http://schemas.openxmlformats.org/officeDocument/2006/relationships/image" Target="../media/image173.wmf"/><Relationship Id="rId10" Type="http://schemas.openxmlformats.org/officeDocument/2006/relationships/image" Target="../media/image5.wmf"/><Relationship Id="rId4" Type="http://schemas.openxmlformats.org/officeDocument/2006/relationships/image" Target="../media/image172.wmf"/><Relationship Id="rId9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86.wmf"/><Relationship Id="rId7" Type="http://schemas.openxmlformats.org/officeDocument/2006/relationships/image" Target="../media/image2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11" Type="http://schemas.openxmlformats.org/officeDocument/2006/relationships/image" Target="../media/image6.wmf"/><Relationship Id="rId5" Type="http://schemas.openxmlformats.org/officeDocument/2006/relationships/image" Target="../media/image188.wmf"/><Relationship Id="rId10" Type="http://schemas.openxmlformats.org/officeDocument/2006/relationships/image" Target="../media/image5.wmf"/><Relationship Id="rId4" Type="http://schemas.openxmlformats.org/officeDocument/2006/relationships/image" Target="../media/image187.wmf"/><Relationship Id="rId9" Type="http://schemas.openxmlformats.org/officeDocument/2006/relationships/image" Target="../media/image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4" Type="http://schemas.openxmlformats.org/officeDocument/2006/relationships/image" Target="../media/image19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81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7" Type="http://schemas.openxmlformats.org/officeDocument/2006/relationships/image" Target="../media/image42.wmf"/><Relationship Id="rId2" Type="http://schemas.openxmlformats.org/officeDocument/2006/relationships/image" Target="../media/image199.wmf"/><Relationship Id="rId1" Type="http://schemas.openxmlformats.org/officeDocument/2006/relationships/image" Target="../media/image41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172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205.wmf"/><Relationship Id="rId7" Type="http://schemas.openxmlformats.org/officeDocument/2006/relationships/image" Target="../media/image209.wmf"/><Relationship Id="rId12" Type="http://schemas.openxmlformats.org/officeDocument/2006/relationships/image" Target="../media/image6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11" Type="http://schemas.openxmlformats.org/officeDocument/2006/relationships/image" Target="../media/image5.wmf"/><Relationship Id="rId5" Type="http://schemas.openxmlformats.org/officeDocument/2006/relationships/image" Target="../media/image207.wmf"/><Relationship Id="rId10" Type="http://schemas.openxmlformats.org/officeDocument/2006/relationships/image" Target="../media/image4.wmf"/><Relationship Id="rId4" Type="http://schemas.openxmlformats.org/officeDocument/2006/relationships/image" Target="../media/image206.wmf"/><Relationship Id="rId9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e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2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A029F25-118E-4823-A985-95B2D75B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0D7DE66-03D5-4F5F-985F-D30F5C00D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28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28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9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3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8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2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3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0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9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37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0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5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3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E1224-D23C-4A8C-B2B4-45B85A1546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58E1224-D23C-4A8C-B2B4-45B85A154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0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81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7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9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99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74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.wmf"/><Relationship Id="rId5" Type="http://schemas.openxmlformats.org/officeDocument/2006/relationships/image" Target="../media/image86.wmf"/><Relationship Id="rId15" Type="http://schemas.openxmlformats.org/officeDocument/2006/relationships/image" Target="../media/image4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6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9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0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9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94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0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.wmf"/><Relationship Id="rId18" Type="http://schemas.openxmlformats.org/officeDocument/2006/relationships/image" Target="../media/image57.png"/><Relationship Id="rId26" Type="http://schemas.openxmlformats.org/officeDocument/2006/relationships/image" Target="../media/image104.w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26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4.png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1.wmf"/><Relationship Id="rId24" Type="http://schemas.openxmlformats.org/officeDocument/2006/relationships/image" Target="../media/image103.wmf"/><Relationship Id="rId32" Type="http://schemas.openxmlformats.org/officeDocument/2006/relationships/image" Target="../media/image107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05.wmf"/><Relationship Id="rId10" Type="http://schemas.openxmlformats.org/officeDocument/2006/relationships/oleObject" Target="../embeddings/oleObject120.bin"/><Relationship Id="rId19" Type="http://schemas.openxmlformats.org/officeDocument/2006/relationships/oleObject" Target="../embeddings/oleObject124.bin"/><Relationship Id="rId31" Type="http://schemas.openxmlformats.org/officeDocument/2006/relationships/oleObject" Target="../embeddings/oleObject131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2.bin"/><Relationship Id="rId22" Type="http://schemas.openxmlformats.org/officeDocument/2006/relationships/image" Target="../media/image102.w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10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2.wmf"/><Relationship Id="rId18" Type="http://schemas.openxmlformats.org/officeDocument/2006/relationships/oleObject" Target="../embeddings/oleObject139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6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4.wmf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12.wmf"/><Relationship Id="rId24" Type="http://schemas.openxmlformats.org/officeDocument/2006/relationships/oleObject" Target="../embeddings/oleObject142.bin"/><Relationship Id="rId5" Type="http://schemas.openxmlformats.org/officeDocument/2006/relationships/image" Target="../media/image109.wmf"/><Relationship Id="rId15" Type="http://schemas.openxmlformats.org/officeDocument/2006/relationships/image" Target="../media/image3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5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3.wmf"/><Relationship Id="rId5" Type="http://schemas.openxmlformats.org/officeDocument/2006/relationships/image" Target="../media/image111.w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15.e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14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1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61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27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57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5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132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3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4.wmf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1.bin"/><Relationship Id="rId5" Type="http://schemas.openxmlformats.org/officeDocument/2006/relationships/image" Target="../media/image133.wmf"/><Relationship Id="rId10" Type="http://schemas.openxmlformats.org/officeDocument/2006/relationships/image" Target="../media/image137.jpeg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13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42.e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7.jpeg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e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7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9.bin"/><Relationship Id="rId5" Type="http://schemas.openxmlformats.org/officeDocument/2006/relationships/image" Target="../media/image144.wmf"/><Relationship Id="rId10" Type="http://schemas.openxmlformats.org/officeDocument/2006/relationships/image" Target="../media/image137.jpeg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4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188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61.wmf"/><Relationship Id="rId7" Type="http://schemas.openxmlformats.org/officeDocument/2006/relationships/image" Target="../media/image154.wmf"/><Relationship Id="rId12" Type="http://schemas.openxmlformats.org/officeDocument/2006/relationships/oleObject" Target="../embeddings/oleObject185.bin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7.bin"/><Relationship Id="rId20" Type="http://schemas.openxmlformats.org/officeDocument/2006/relationships/oleObject" Target="../embeddings/oleObject189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56.wmf"/><Relationship Id="rId5" Type="http://schemas.openxmlformats.org/officeDocument/2006/relationships/image" Target="../media/image153.wmf"/><Relationship Id="rId15" Type="http://schemas.openxmlformats.org/officeDocument/2006/relationships/image" Target="../media/image158.wmf"/><Relationship Id="rId10" Type="http://schemas.openxmlformats.org/officeDocument/2006/relationships/oleObject" Target="../embeddings/oleObject184.bin"/><Relationship Id="rId19" Type="http://schemas.openxmlformats.org/officeDocument/2006/relationships/image" Target="../media/image160.wmf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8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62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67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166.wmf"/><Relationship Id="rId5" Type="http://schemas.openxmlformats.org/officeDocument/2006/relationships/image" Target="../media/image163.wmf"/><Relationship Id="rId15" Type="http://schemas.openxmlformats.org/officeDocument/2006/relationships/image" Target="../media/image168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20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208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4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2.wmf"/><Relationship Id="rId25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72.wmf"/><Relationship Id="rId24" Type="http://schemas.openxmlformats.org/officeDocument/2006/relationships/oleObject" Target="../embeddings/oleObject211.bin"/><Relationship Id="rId5" Type="http://schemas.openxmlformats.org/officeDocument/2006/relationships/image" Target="../media/image169.wmf"/><Relationship Id="rId15" Type="http://schemas.openxmlformats.org/officeDocument/2006/relationships/image" Target="../media/image174.wmf"/><Relationship Id="rId23" Type="http://schemas.openxmlformats.org/officeDocument/2006/relationships/image" Target="../media/image5.wmf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3.wmf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178.wmf"/><Relationship Id="rId5" Type="http://schemas.openxmlformats.org/officeDocument/2006/relationships/image" Target="../media/image175.wmf"/><Relationship Id="rId10" Type="http://schemas.openxmlformats.org/officeDocument/2006/relationships/oleObject" Target="../embeddings/oleObject215.bin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7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13" Type="http://schemas.openxmlformats.org/officeDocument/2006/relationships/image" Target="../media/image183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80.wmf"/><Relationship Id="rId12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17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219.bin"/><Relationship Id="rId4" Type="http://schemas.openxmlformats.org/officeDocument/2006/relationships/oleObject" Target="../embeddings/oleObject216.bin"/><Relationship Id="rId9" Type="http://schemas.openxmlformats.org/officeDocument/2006/relationships/image" Target="../media/image18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image" Target="../media/image188.wmf"/><Relationship Id="rId18" Type="http://schemas.openxmlformats.org/officeDocument/2006/relationships/oleObject" Target="../embeddings/oleObject228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4.wmf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2.wmf"/><Relationship Id="rId25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7.bin"/><Relationship Id="rId20" Type="http://schemas.openxmlformats.org/officeDocument/2006/relationships/oleObject" Target="../embeddings/oleObject229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187.wmf"/><Relationship Id="rId24" Type="http://schemas.openxmlformats.org/officeDocument/2006/relationships/oleObject" Target="../embeddings/oleObject231.bin"/><Relationship Id="rId5" Type="http://schemas.openxmlformats.org/officeDocument/2006/relationships/image" Target="../media/image184.wmf"/><Relationship Id="rId15" Type="http://schemas.openxmlformats.org/officeDocument/2006/relationships/image" Target="../media/image189.wmf"/><Relationship Id="rId23" Type="http://schemas.openxmlformats.org/officeDocument/2006/relationships/image" Target="../media/image5.wmf"/><Relationship Id="rId10" Type="http://schemas.openxmlformats.org/officeDocument/2006/relationships/oleObject" Target="../embeddings/oleObject224.bin"/><Relationship Id="rId19" Type="http://schemas.openxmlformats.org/officeDocument/2006/relationships/image" Target="../media/image3.wmf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226.bin"/><Relationship Id="rId22" Type="http://schemas.openxmlformats.org/officeDocument/2006/relationships/oleObject" Target="../embeddings/oleObject23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193.wmf"/><Relationship Id="rId5" Type="http://schemas.openxmlformats.org/officeDocument/2006/relationships/image" Target="../media/image190.w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19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13" Type="http://schemas.openxmlformats.org/officeDocument/2006/relationships/image" Target="../media/image197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94.wmf"/><Relationship Id="rId12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37.bin"/><Relationship Id="rId11" Type="http://schemas.openxmlformats.org/officeDocument/2006/relationships/image" Target="../media/image196.wmf"/><Relationship Id="rId5" Type="http://schemas.openxmlformats.org/officeDocument/2006/relationships/image" Target="../media/image181.wmf"/><Relationship Id="rId15" Type="http://schemas.openxmlformats.org/officeDocument/2006/relationships/image" Target="../media/image198.wmf"/><Relationship Id="rId10" Type="http://schemas.openxmlformats.org/officeDocument/2006/relationships/oleObject" Target="../embeddings/oleObject239.bin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195.wmf"/><Relationship Id="rId14" Type="http://schemas.openxmlformats.org/officeDocument/2006/relationships/oleObject" Target="../embeddings/oleObject24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13" Type="http://schemas.openxmlformats.org/officeDocument/2006/relationships/image" Target="../media/image201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99.wmf"/><Relationship Id="rId12" Type="http://schemas.openxmlformats.org/officeDocument/2006/relationships/oleObject" Target="../embeddings/oleObject24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8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43.bin"/><Relationship Id="rId11" Type="http://schemas.openxmlformats.org/officeDocument/2006/relationships/image" Target="../media/image172.wmf"/><Relationship Id="rId5" Type="http://schemas.openxmlformats.org/officeDocument/2006/relationships/image" Target="../media/image41.wmf"/><Relationship Id="rId15" Type="http://schemas.openxmlformats.org/officeDocument/2006/relationships/image" Target="../media/image202.wmf"/><Relationship Id="rId10" Type="http://schemas.openxmlformats.org/officeDocument/2006/relationships/oleObject" Target="../embeddings/oleObject245.bin"/><Relationship Id="rId4" Type="http://schemas.openxmlformats.org/officeDocument/2006/relationships/oleObject" Target="../embeddings/oleObject242.bin"/><Relationship Id="rId9" Type="http://schemas.openxmlformats.org/officeDocument/2006/relationships/image" Target="../media/image200.wmf"/><Relationship Id="rId14" Type="http://schemas.openxmlformats.org/officeDocument/2006/relationships/oleObject" Target="../embeddings/oleObject24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13" Type="http://schemas.openxmlformats.org/officeDocument/2006/relationships/image" Target="../media/image207.wmf"/><Relationship Id="rId18" Type="http://schemas.openxmlformats.org/officeDocument/2006/relationships/oleObject" Target="../embeddings/oleObject256.bin"/><Relationship Id="rId26" Type="http://schemas.openxmlformats.org/officeDocument/2006/relationships/oleObject" Target="../embeddings/oleObject260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3.wmf"/><Relationship Id="rId7" Type="http://schemas.openxmlformats.org/officeDocument/2006/relationships/image" Target="../media/image204.wmf"/><Relationship Id="rId12" Type="http://schemas.openxmlformats.org/officeDocument/2006/relationships/oleObject" Target="../embeddings/oleObject253.bin"/><Relationship Id="rId17" Type="http://schemas.openxmlformats.org/officeDocument/2006/relationships/image" Target="../media/image209.wmf"/><Relationship Id="rId25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5.bin"/><Relationship Id="rId20" Type="http://schemas.openxmlformats.org/officeDocument/2006/relationships/oleObject" Target="../embeddings/oleObject257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50.bin"/><Relationship Id="rId11" Type="http://schemas.openxmlformats.org/officeDocument/2006/relationships/image" Target="../media/image206.wmf"/><Relationship Id="rId24" Type="http://schemas.openxmlformats.org/officeDocument/2006/relationships/oleObject" Target="../embeddings/oleObject259.bin"/><Relationship Id="rId5" Type="http://schemas.openxmlformats.org/officeDocument/2006/relationships/image" Target="../media/image203.wmf"/><Relationship Id="rId15" Type="http://schemas.openxmlformats.org/officeDocument/2006/relationships/image" Target="../media/image208.wmf"/><Relationship Id="rId23" Type="http://schemas.openxmlformats.org/officeDocument/2006/relationships/image" Target="../media/image4.wmf"/><Relationship Id="rId10" Type="http://schemas.openxmlformats.org/officeDocument/2006/relationships/oleObject" Target="../embeddings/oleObject252.bin"/><Relationship Id="rId19" Type="http://schemas.openxmlformats.org/officeDocument/2006/relationships/image" Target="../media/image2.wmf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205.wmf"/><Relationship Id="rId14" Type="http://schemas.openxmlformats.org/officeDocument/2006/relationships/oleObject" Target="../embeddings/oleObject254.bin"/><Relationship Id="rId22" Type="http://schemas.openxmlformats.org/officeDocument/2006/relationships/oleObject" Target="../embeddings/oleObject258.bin"/><Relationship Id="rId27" Type="http://schemas.openxmlformats.org/officeDocument/2006/relationships/image" Target="../media/image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image" Target="../media/image210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6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211.wmf"/><Relationship Id="rId10" Type="http://schemas.openxmlformats.org/officeDocument/2006/relationships/oleObject" Target="../embeddings/oleObject264.bin"/><Relationship Id="rId4" Type="http://schemas.openxmlformats.org/officeDocument/2006/relationships/oleObject" Target="../embeddings/oleObject261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6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.wmf"/><Relationship Id="rId1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280080" y="2645226"/>
            <a:ext cx="8518525" cy="18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20</a:t>
            </a:r>
          </a:p>
          <a:p>
            <a:pPr algn="ctr"/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Rectangular Waveguides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10924" y="267364"/>
            <a:ext cx="74132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</a:rPr>
              <a:t>ECE 3317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b="1" dirty="0">
                <a:solidFill>
                  <a:srgbClr val="0000FF"/>
                </a:solidFill>
              </a:rPr>
              <a:t>Applied Electromagnetic Waves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Prof. David R. Jackson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Fall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069" y="4560524"/>
            <a:ext cx="2837688" cy="2209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2220686" y="877355"/>
            <a:ext cx="5004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Summary of TM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000" b="1" dirty="0">
                <a:solidFill>
                  <a:srgbClr val="FF0000"/>
                </a:solidFill>
              </a:rPr>
              <a:t> Solution: TM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b="1" dirty="0">
                <a:solidFill>
                  <a:srgbClr val="FF0000"/>
                </a:solidFill>
              </a:rPr>
              <a:t> mode</a:t>
            </a:r>
          </a:p>
        </p:txBody>
      </p:sp>
      <p:graphicFrame>
        <p:nvGraphicFramePr>
          <p:cNvPr id="1812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87710"/>
              </p:ext>
            </p:extLst>
          </p:nvPr>
        </p:nvGraphicFramePr>
        <p:xfrm>
          <a:off x="1344900" y="1536718"/>
          <a:ext cx="59991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2819400" imgH="431800" progId="Equation.DSMT4">
                  <p:embed/>
                </p:oleObj>
              </mc:Choice>
              <mc:Fallback>
                <p:oleObj name="Equation" r:id="rId4" imgW="2819400" imgH="4318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900" y="1536718"/>
                        <a:ext cx="5999163" cy="917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60041"/>
              </p:ext>
            </p:extLst>
          </p:nvPr>
        </p:nvGraphicFramePr>
        <p:xfrm>
          <a:off x="3853918" y="3829753"/>
          <a:ext cx="11144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672808" imgH="431613" progId="Equation.DSMT4">
                  <p:embed/>
                </p:oleObj>
              </mc:Choice>
              <mc:Fallback>
                <p:oleObj name="Equation" r:id="rId6" imgW="672808" imgH="431613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18" y="3829753"/>
                        <a:ext cx="1114425" cy="715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8133" y="4793844"/>
            <a:ext cx="541686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If </a:t>
            </a:r>
            <a:r>
              <a:rPr lang="en-US" u="sng" dirty="0"/>
              <a:t>either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/>
              <a:t> 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is zero, the entire field is zero.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92833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TM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47745"/>
              </p:ext>
            </p:extLst>
          </p:nvPr>
        </p:nvGraphicFramePr>
        <p:xfrm>
          <a:off x="2403174" y="5542495"/>
          <a:ext cx="3286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8" imgW="1905000" imgH="508000" progId="Equation.DSMT4">
                  <p:embed/>
                </p:oleObj>
              </mc:Choice>
              <mc:Fallback>
                <p:oleObj name="Equation" r:id="rId8" imgW="1905000" imgH="5080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174" y="5542495"/>
                        <a:ext cx="3286125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321" name="Object 73"/>
          <p:cNvGraphicFramePr>
            <a:graphicFrameLocks noChangeAspect="1"/>
          </p:cNvGraphicFramePr>
          <p:nvPr/>
        </p:nvGraphicFramePr>
        <p:xfrm>
          <a:off x="2403174" y="2692267"/>
          <a:ext cx="4278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4267200" imgH="838200" progId="Equation.DSMT4">
                  <p:embed/>
                </p:oleObj>
              </mc:Choice>
              <mc:Fallback>
                <p:oleObj name="Equation" r:id="rId10" imgW="4267200" imgH="8382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174" y="2692267"/>
                        <a:ext cx="42783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84800" y="583096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(lossless waveguide)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135087" y="119746"/>
            <a:ext cx="25527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TE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</a:t>
            </a:r>
          </a:p>
        </p:txBody>
      </p:sp>
      <p:graphicFrame>
        <p:nvGraphicFramePr>
          <p:cNvPr id="18740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180018"/>
              </p:ext>
            </p:extLst>
          </p:nvPr>
        </p:nvGraphicFramePr>
        <p:xfrm>
          <a:off x="2376488" y="2015074"/>
          <a:ext cx="37226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4" imgW="1981200" imgH="444500" progId="Equation.DSMT4">
                  <p:embed/>
                </p:oleObj>
              </mc:Choice>
              <mc:Fallback>
                <p:oleObj name="Equation" r:id="rId4" imgW="1981200" imgH="4445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015074"/>
                        <a:ext cx="37226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849539" y="1525669"/>
            <a:ext cx="2201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now start with</a:t>
            </a:r>
          </a:p>
        </p:txBody>
      </p:sp>
      <p:graphicFrame>
        <p:nvGraphicFramePr>
          <p:cNvPr id="1874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87497"/>
              </p:ext>
            </p:extLst>
          </p:nvPr>
        </p:nvGraphicFramePr>
        <p:xfrm>
          <a:off x="3418678" y="966575"/>
          <a:ext cx="207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6" imgW="1002865" imgH="228501" progId="Equation.DSMT4">
                  <p:embed/>
                </p:oleObj>
              </mc:Choice>
              <mc:Fallback>
                <p:oleObj name="Equation" r:id="rId6" imgW="1002865" imgH="228501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678" y="966575"/>
                        <a:ext cx="2070100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70620"/>
              </p:ext>
            </p:extLst>
          </p:nvPr>
        </p:nvGraphicFramePr>
        <p:xfrm>
          <a:off x="3900488" y="3290639"/>
          <a:ext cx="3638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8" imgW="1765300" imgH="254000" progId="Equation.DSMT4">
                  <p:embed/>
                </p:oleObj>
              </mc:Choice>
              <mc:Fallback>
                <p:oleObj name="Equation" r:id="rId8" imgW="1765300" imgH="2540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290639"/>
                        <a:ext cx="3638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65710" y="3333923"/>
            <a:ext cx="3148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Guided-wave assumption: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131385" y="5100285"/>
            <a:ext cx="762000" cy="2794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56202"/>
              </p:ext>
            </p:extLst>
          </p:nvPr>
        </p:nvGraphicFramePr>
        <p:xfrm>
          <a:off x="3250514" y="4886679"/>
          <a:ext cx="3038642" cy="7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0" imgW="1701800" imgH="444500" progId="Equation.DSMT4">
                  <p:embed/>
                </p:oleObj>
              </mc:Choice>
              <mc:Fallback>
                <p:oleObj name="Equation" r:id="rId10" imgW="1701800" imgH="4445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514" y="4886679"/>
                        <a:ext cx="3038642" cy="793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01031" y="6130308"/>
            <a:ext cx="468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Please see Appendix B for the solution.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99920" y="4023448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Define:</a:t>
            </a:r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17382"/>
              </p:ext>
            </p:extLst>
          </p:nvPr>
        </p:nvGraphicFramePr>
        <p:xfrm>
          <a:off x="3836572" y="4035277"/>
          <a:ext cx="14319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2" imgW="761669" imgH="241195" progId="Equation.DSMT4">
                  <p:embed/>
                </p:oleObj>
              </mc:Choice>
              <mc:Fallback>
                <p:oleObj name="Equation" r:id="rId12" imgW="761669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572" y="4035277"/>
                        <a:ext cx="1431925" cy="452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327019" y="991958"/>
            <a:ext cx="4695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Summary of TE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000" b="1" dirty="0">
                <a:solidFill>
                  <a:srgbClr val="FF0000"/>
                </a:solidFill>
              </a:rPr>
              <a:t> Solution: TE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b="1" dirty="0">
                <a:solidFill>
                  <a:srgbClr val="FF0000"/>
                </a:solidFill>
              </a:rPr>
              <a:t> mode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37498"/>
              </p:ext>
            </p:extLst>
          </p:nvPr>
        </p:nvGraphicFramePr>
        <p:xfrm>
          <a:off x="1481173" y="1672127"/>
          <a:ext cx="5768714" cy="85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4" imgW="2895600" imgH="431800" progId="Equation.DSMT4">
                  <p:embed/>
                </p:oleObj>
              </mc:Choice>
              <mc:Fallback>
                <p:oleObj name="Equation" r:id="rId4" imgW="2895600" imgH="4318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73" y="1672127"/>
                        <a:ext cx="5768714" cy="85891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78941"/>
              </p:ext>
            </p:extLst>
          </p:nvPr>
        </p:nvGraphicFramePr>
        <p:xfrm>
          <a:off x="2725642" y="2919373"/>
          <a:ext cx="3133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6" imgW="1892300" imgH="508000" progId="Equation.DSMT4">
                  <p:embed/>
                </p:oleObj>
              </mc:Choice>
              <mc:Fallback>
                <p:oleObj name="Equation" r:id="rId6" imgW="1892300" imgH="5080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642" y="2919373"/>
                        <a:ext cx="3133725" cy="842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31872"/>
              </p:ext>
            </p:extLst>
          </p:nvPr>
        </p:nvGraphicFramePr>
        <p:xfrm>
          <a:off x="3878167" y="4087773"/>
          <a:ext cx="12604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8" imgW="761669" imgH="431613" progId="Equation.DSMT4">
                  <p:embed/>
                </p:oleObj>
              </mc:Choice>
              <mc:Fallback>
                <p:oleObj name="Equation" r:id="rId8" imgW="761669" imgH="431613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167" y="4087773"/>
                        <a:ext cx="1260475" cy="715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47687"/>
              </p:ext>
            </p:extLst>
          </p:nvPr>
        </p:nvGraphicFramePr>
        <p:xfrm>
          <a:off x="5398992" y="4222711"/>
          <a:ext cx="14700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0" imgW="888614" imgH="253890" progId="Equation.DSMT4">
                  <p:embed/>
                </p:oleObj>
              </mc:Choice>
              <mc:Fallback>
                <p:oleObj name="Equation" r:id="rId10" imgW="888614" imgH="25389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992" y="4222711"/>
                        <a:ext cx="1470025" cy="420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1284515" y="6284106"/>
            <a:ext cx="634637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Same formula for cutoff frequency as the TM</a:t>
            </a:r>
            <a:r>
              <a:rPr lang="en-US" sz="1600" i="1" baseline="-25000" dirty="0">
                <a:latin typeface="Times New Roman" pitchFamily="18" charset="0"/>
              </a:rPr>
              <a:t>z</a:t>
            </a:r>
            <a:r>
              <a:rPr lang="en-US" sz="1600" dirty="0"/>
              <a:t> case!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27514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TE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 (cont.)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19668"/>
              </p:ext>
            </p:extLst>
          </p:nvPr>
        </p:nvGraphicFramePr>
        <p:xfrm>
          <a:off x="2740025" y="5141682"/>
          <a:ext cx="32686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2" imgW="1879600" imgH="508000" progId="Equation.DSMT4">
                  <p:embed/>
                </p:oleObj>
              </mc:Choice>
              <mc:Fallback>
                <p:oleObj name="Equation" r:id="rId12" imgW="1879600" imgH="5080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5141682"/>
                        <a:ext cx="3268663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35003" y="5388425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(lossless waveguide)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844013" y="229914"/>
            <a:ext cx="539406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Summary for Both Modes</a:t>
            </a: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41446"/>
              </p:ext>
            </p:extLst>
          </p:nvPr>
        </p:nvGraphicFramePr>
        <p:xfrm>
          <a:off x="1801141" y="2152212"/>
          <a:ext cx="5590258" cy="83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4" imgW="2895600" imgH="431800" progId="Equation.DSMT4">
                  <p:embed/>
                </p:oleObj>
              </mc:Choice>
              <mc:Fallback>
                <p:oleObj name="Equation" r:id="rId4" imgW="2895600" imgH="4318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141" y="2152212"/>
                        <a:ext cx="5590258" cy="83234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2549525" y="3260725"/>
          <a:ext cx="3133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6" imgW="1892300" imgH="508000" progId="Equation.DSMT4">
                  <p:embed/>
                </p:oleObj>
              </mc:Choice>
              <mc:Fallback>
                <p:oleObj name="Equation" r:id="rId6" imgW="1892300" imgH="5080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260725"/>
                        <a:ext cx="3133725" cy="842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5629275" y="5502275"/>
          <a:ext cx="14700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8" imgW="889000" imgH="685800" progId="Equation.DSMT4">
                  <p:embed/>
                </p:oleObj>
              </mc:Choice>
              <mc:Fallback>
                <p:oleObj name="Equation" r:id="rId8" imgW="889000" imgH="6858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5502275"/>
                        <a:ext cx="1470025" cy="1136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5940425" y="3541713"/>
            <a:ext cx="2876550" cy="346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same formula for both modes</a:t>
            </a:r>
          </a:p>
        </p:txBody>
      </p:sp>
      <p:graphicFrame>
        <p:nvGraphicFramePr>
          <p:cNvPr id="2017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55377"/>
              </p:ext>
            </p:extLst>
          </p:nvPr>
        </p:nvGraphicFramePr>
        <p:xfrm>
          <a:off x="1792752" y="1107365"/>
          <a:ext cx="5653078" cy="86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10" imgW="2819400" imgH="431800" progId="Equation.DSMT4">
                  <p:embed/>
                </p:oleObj>
              </mc:Choice>
              <mc:Fallback>
                <p:oleObj name="Equation" r:id="rId10" imgW="2819400" imgH="43180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752" y="1107365"/>
                        <a:ext cx="5653078" cy="86464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849132" y="1331087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TM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mn</a:t>
            </a: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867982" y="2344547"/>
            <a:ext cx="721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TE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mn</a:t>
            </a:r>
          </a:p>
        </p:txBody>
      </p:sp>
      <p:graphicFrame>
        <p:nvGraphicFramePr>
          <p:cNvPr id="2017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78816"/>
              </p:ext>
            </p:extLst>
          </p:nvPr>
        </p:nvGraphicFramePr>
        <p:xfrm>
          <a:off x="1426578" y="4357020"/>
          <a:ext cx="28527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2" imgW="1854200" imgH="508000" progId="Equation.DSMT4">
                  <p:embed/>
                </p:oleObj>
              </mc:Choice>
              <mc:Fallback>
                <p:oleObj name="Equation" r:id="rId12" imgW="1854200" imgH="5080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578" y="4357020"/>
                        <a:ext cx="2852738" cy="782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5922037" y="4569465"/>
            <a:ext cx="2876550" cy="346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same formula for both modes</a:t>
            </a:r>
          </a:p>
        </p:txBody>
      </p:sp>
      <p:graphicFrame>
        <p:nvGraphicFramePr>
          <p:cNvPr id="201746" name="Object 18"/>
          <p:cNvGraphicFramePr>
            <a:graphicFrameLocks noChangeAspect="1"/>
          </p:cNvGraphicFramePr>
          <p:nvPr/>
        </p:nvGraphicFramePr>
        <p:xfrm>
          <a:off x="3025775" y="5737225"/>
          <a:ext cx="11128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4" imgW="672808" imgH="431613" progId="Equation.DSMT4">
                  <p:embed/>
                </p:oleObj>
              </mc:Choice>
              <mc:Fallback>
                <p:oleObj name="Equation" r:id="rId14" imgW="672808" imgH="431613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737225"/>
                        <a:ext cx="1112838" cy="715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2320925" y="5891213"/>
            <a:ext cx="573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TM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4886325" y="592931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TE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40024"/>
              </p:ext>
            </p:extLst>
          </p:nvPr>
        </p:nvGraphicFramePr>
        <p:xfrm>
          <a:off x="4524626" y="4401968"/>
          <a:ext cx="913648" cy="69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6" imgW="596900" imgH="457200" progId="Equation.DSMT4">
                  <p:embed/>
                </p:oleObj>
              </mc:Choice>
              <mc:Fallback>
                <p:oleObj name="Equation" r:id="rId16" imgW="596900" imgH="4572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626" y="4401968"/>
                        <a:ext cx="913648" cy="69981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43739" y="515982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(lossless waveguide)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844013" y="229914"/>
            <a:ext cx="539406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Field Plots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60809" name="Picture 9"/>
          <p:cNvPicPr>
            <a:picLocks noChangeAspect="1" noChangeArrowheads="1"/>
          </p:cNvPicPr>
          <p:nvPr/>
        </p:nvPicPr>
        <p:blipFill>
          <a:blip r:embed="rId3" cstate="print"/>
          <a:srcRect b="9685"/>
          <a:stretch>
            <a:fillRect/>
          </a:stretch>
        </p:blipFill>
        <p:spPr bwMode="auto">
          <a:xfrm>
            <a:off x="261257" y="1610405"/>
            <a:ext cx="8739564" cy="36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102163" y="5853996"/>
            <a:ext cx="744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Color denotes magnitude, arrows show direction of electric field.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2873825" y="97974"/>
            <a:ext cx="31289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Wavenumber</a:t>
            </a:r>
          </a:p>
        </p:txBody>
      </p:sp>
      <p:graphicFrame>
        <p:nvGraphicFramePr>
          <p:cNvPr id="19357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71625"/>
              </p:ext>
            </p:extLst>
          </p:nvPr>
        </p:nvGraphicFramePr>
        <p:xfrm>
          <a:off x="3078337" y="1138979"/>
          <a:ext cx="14303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863225" imgH="291973" progId="Equation.DSMT4">
                  <p:embed/>
                </p:oleObj>
              </mc:Choice>
              <mc:Fallback>
                <p:oleObj name="Equation" r:id="rId4" imgW="863225" imgH="291973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337" y="1138979"/>
                        <a:ext cx="14303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8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319513"/>
              </p:ext>
            </p:extLst>
          </p:nvPr>
        </p:nvGraphicFramePr>
        <p:xfrm>
          <a:off x="5564362" y="965941"/>
          <a:ext cx="22494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6" imgW="1435100" imgH="508000" progId="Equation.DSMT4">
                  <p:embed/>
                </p:oleObj>
              </mc:Choice>
              <mc:Fallback>
                <p:oleObj name="Equation" r:id="rId6" imgW="1435100" imgH="50800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362" y="965941"/>
                        <a:ext cx="224948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868533" y="1189779"/>
            <a:ext cx="2158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TM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or TE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mode:</a:t>
            </a:r>
          </a:p>
        </p:txBody>
      </p:sp>
      <p:sp>
        <p:nvSpPr>
          <p:cNvPr id="193583" name="Text Box 47"/>
          <p:cNvSpPr txBox="1">
            <a:spLocks noChangeArrowheads="1"/>
          </p:cNvSpPr>
          <p:nvPr/>
        </p:nvSpPr>
        <p:spPr bwMode="auto">
          <a:xfrm>
            <a:off x="4754737" y="1189779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with</a:t>
            </a:r>
          </a:p>
        </p:txBody>
      </p:sp>
      <p:graphicFrame>
        <p:nvGraphicFramePr>
          <p:cNvPr id="1935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25065"/>
              </p:ext>
            </p:extLst>
          </p:nvPr>
        </p:nvGraphicFramePr>
        <p:xfrm>
          <a:off x="2920705" y="3790461"/>
          <a:ext cx="7159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8" imgW="431613" imgH="228501" progId="Equation.DSMT4">
                  <p:embed/>
                </p:oleObj>
              </mc:Choice>
              <mc:Fallback>
                <p:oleObj name="Equation" r:id="rId8" imgW="431613" imgH="228501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705" y="3790461"/>
                        <a:ext cx="7159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91" name="Text Box 55"/>
          <p:cNvSpPr txBox="1">
            <a:spLocks noChangeArrowheads="1"/>
          </p:cNvSpPr>
          <p:nvPr/>
        </p:nvSpPr>
        <p:spPr bwMode="auto">
          <a:xfrm>
            <a:off x="1746221" y="1921365"/>
            <a:ext cx="5292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Note</a:t>
            </a:r>
            <a:r>
              <a:rPr lang="en-US" dirty="0"/>
              <a:t>: The (</a:t>
            </a:r>
            <a:r>
              <a:rPr lang="en-US" i="1" dirty="0">
                <a:latin typeface="Times New Roman" pitchFamily="18" charset="0"/>
              </a:rPr>
              <a:t>m</a:t>
            </a:r>
            <a:r>
              <a:rPr lang="en-US" dirty="0"/>
              <a:t>,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/>
              <a:t>) notation is suppressed here 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/>
              <a:t>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7465" y="3767062"/>
            <a:ext cx="167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Above cutoff: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10470"/>
              </p:ext>
            </p:extLst>
          </p:nvPr>
        </p:nvGraphicFramePr>
        <p:xfrm>
          <a:off x="4135811" y="3526132"/>
          <a:ext cx="2684368" cy="80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10" imgW="1689100" imgH="508000" progId="Equation.DSMT4">
                  <p:embed/>
                </p:oleObj>
              </mc:Choice>
              <mc:Fallback>
                <p:oleObj name="Equation" r:id="rId10" imgW="1689100" imgH="50800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811" y="3526132"/>
                        <a:ext cx="2684368" cy="8073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74348"/>
              </p:ext>
            </p:extLst>
          </p:nvPr>
        </p:nvGraphicFramePr>
        <p:xfrm>
          <a:off x="2771653" y="5089399"/>
          <a:ext cx="1040921" cy="3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2" imgW="596900" imgH="228600" progId="Equation.DSMT4">
                  <p:embed/>
                </p:oleObj>
              </mc:Choice>
              <mc:Fallback>
                <p:oleObj name="Equation" r:id="rId12" imgW="596900" imgH="22860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53" y="5089399"/>
                        <a:ext cx="1040921" cy="39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95367" y="5065216"/>
            <a:ext cx="164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Below cutoff: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87078"/>
              </p:ext>
            </p:extLst>
          </p:nvPr>
        </p:nvGraphicFramePr>
        <p:xfrm>
          <a:off x="4100924" y="4857336"/>
          <a:ext cx="2684368" cy="80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4" imgW="1689100" imgH="508000" progId="Equation.DSMT4">
                  <p:embed/>
                </p:oleObj>
              </mc:Choice>
              <mc:Fallback>
                <p:oleObj name="Equation" r:id="rId14" imgW="1689100" imgH="50800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924" y="4857336"/>
                        <a:ext cx="2684368" cy="8073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3811" y="2831646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Lossless waveguide: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643075"/>
              </p:ext>
            </p:extLst>
          </p:nvPr>
        </p:nvGraphicFramePr>
        <p:xfrm>
          <a:off x="2092325" y="6067425"/>
          <a:ext cx="44291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6" imgW="3111480" imgH="253800" progId="Equation.DSMT4">
                  <p:embed/>
                </p:oleObj>
              </mc:Choice>
              <mc:Fallback>
                <p:oleObj name="Equation" r:id="rId16" imgW="3111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92325" y="6067425"/>
                        <a:ext cx="442912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383972" y="14151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Wavenumber Plot</a:t>
            </a:r>
          </a:p>
        </p:txBody>
      </p:sp>
      <p:grpSp>
        <p:nvGrpSpPr>
          <p:cNvPr id="195587" name="Group 3"/>
          <p:cNvGrpSpPr>
            <a:grpSpLocks/>
          </p:cNvGrpSpPr>
          <p:nvPr/>
        </p:nvGrpSpPr>
        <p:grpSpPr bwMode="auto">
          <a:xfrm>
            <a:off x="1960563" y="1235065"/>
            <a:ext cx="5154612" cy="2797175"/>
            <a:chOff x="1259" y="949"/>
            <a:chExt cx="2839" cy="1394"/>
          </a:xfrm>
        </p:grpSpPr>
        <p:sp>
          <p:nvSpPr>
            <p:cNvPr id="195588" name="Rectangle 4"/>
            <p:cNvSpPr>
              <a:spLocks noChangeArrowheads="1"/>
            </p:cNvSpPr>
            <p:nvPr/>
          </p:nvSpPr>
          <p:spPr bwMode="auto">
            <a:xfrm>
              <a:off x="1259" y="949"/>
              <a:ext cx="2839" cy="139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89" name="Line 5"/>
            <p:cNvSpPr>
              <a:spLocks noChangeShapeType="1"/>
            </p:cNvSpPr>
            <p:nvPr/>
          </p:nvSpPr>
          <p:spPr bwMode="auto">
            <a:xfrm flipV="1">
              <a:off x="1634" y="990"/>
              <a:ext cx="1" cy="1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590" name="Line 6"/>
            <p:cNvSpPr>
              <a:spLocks noChangeShapeType="1"/>
            </p:cNvSpPr>
            <p:nvPr/>
          </p:nvSpPr>
          <p:spPr bwMode="auto">
            <a:xfrm flipV="1">
              <a:off x="1628" y="2045"/>
              <a:ext cx="217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5591" name="Object 7"/>
            <p:cNvGraphicFramePr>
              <a:graphicFrameLocks noChangeAspect="1"/>
            </p:cNvGraphicFramePr>
            <p:nvPr/>
          </p:nvGraphicFramePr>
          <p:xfrm>
            <a:off x="2738" y="1337"/>
            <a:ext cx="155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Equation" r:id="rId4" imgW="152268" imgH="203024" progId="Equation.DSMT4">
                    <p:embed/>
                  </p:oleObj>
                </mc:Choice>
                <mc:Fallback>
                  <p:oleObj name="Equation" r:id="rId4" imgW="152268" imgH="203024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1337"/>
                          <a:ext cx="155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592" name="Object 8"/>
            <p:cNvGraphicFramePr>
              <a:graphicFrameLocks noChangeAspect="1"/>
            </p:cNvGraphicFramePr>
            <p:nvPr/>
          </p:nvGraphicFramePr>
          <p:xfrm>
            <a:off x="3817" y="1991"/>
            <a:ext cx="18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Equation" r:id="rId6" imgW="152268" imgH="203024" progId="Equation.DSMT4">
                    <p:embed/>
                  </p:oleObj>
                </mc:Choice>
                <mc:Fallback>
                  <p:oleObj name="Equation" r:id="rId6" imgW="152268" imgH="203024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" y="1991"/>
                          <a:ext cx="18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593" name="Freeform 9"/>
            <p:cNvSpPr>
              <a:spLocks/>
            </p:cNvSpPr>
            <p:nvPr/>
          </p:nvSpPr>
          <p:spPr bwMode="auto">
            <a:xfrm>
              <a:off x="2285" y="1267"/>
              <a:ext cx="1329" cy="786"/>
            </a:xfrm>
            <a:custGeom>
              <a:avLst/>
              <a:gdLst/>
              <a:ahLst/>
              <a:cxnLst>
                <a:cxn ang="0">
                  <a:pos x="1329" y="0"/>
                </a:cxn>
                <a:cxn ang="0">
                  <a:pos x="456" y="354"/>
                </a:cxn>
                <a:cxn ang="0">
                  <a:pos x="168" y="546"/>
                </a:cxn>
                <a:cxn ang="0">
                  <a:pos x="0" y="786"/>
                </a:cxn>
              </a:cxnLst>
              <a:rect l="0" t="0" r="r" b="b"/>
              <a:pathLst>
                <a:path w="1329" h="786">
                  <a:moveTo>
                    <a:pt x="1329" y="0"/>
                  </a:moveTo>
                  <a:cubicBezTo>
                    <a:pt x="1184" y="58"/>
                    <a:pt x="649" y="263"/>
                    <a:pt x="456" y="354"/>
                  </a:cubicBezTo>
                  <a:cubicBezTo>
                    <a:pt x="411" y="375"/>
                    <a:pt x="299" y="423"/>
                    <a:pt x="168" y="546"/>
                  </a:cubicBezTo>
                  <a:cubicBezTo>
                    <a:pt x="38" y="669"/>
                    <a:pt x="35" y="736"/>
                    <a:pt x="0" y="786"/>
                  </a:cubicBezTo>
                </a:path>
              </a:pathLst>
            </a:custGeom>
            <a:noFill/>
            <a:ln w="38100" cap="flat" cmpd="sng">
              <a:solidFill>
                <a:srgbClr val="FF00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5594" name="Object 10"/>
            <p:cNvGraphicFramePr>
              <a:graphicFrameLocks noChangeAspect="1"/>
            </p:cNvGraphicFramePr>
            <p:nvPr/>
          </p:nvGraphicFramePr>
          <p:xfrm>
            <a:off x="1405" y="1605"/>
            <a:ext cx="169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Equation" r:id="rId8" imgW="165028" imgH="228501" progId="Equation.DSMT4">
                    <p:embed/>
                  </p:oleObj>
                </mc:Choice>
                <mc:Fallback>
                  <p:oleObj name="Equation" r:id="rId8" imgW="165028" imgH="228501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5" y="1605"/>
                          <a:ext cx="169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595" name="Line 11"/>
            <p:cNvSpPr>
              <a:spLocks noChangeShapeType="1"/>
            </p:cNvSpPr>
            <p:nvPr/>
          </p:nvSpPr>
          <p:spPr bwMode="auto">
            <a:xfrm>
              <a:off x="2286" y="1392"/>
              <a:ext cx="0" cy="5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596" name="Freeform 12"/>
            <p:cNvSpPr>
              <a:spLocks/>
            </p:cNvSpPr>
            <p:nvPr/>
          </p:nvSpPr>
          <p:spPr bwMode="auto">
            <a:xfrm>
              <a:off x="1639" y="1708"/>
              <a:ext cx="649" cy="3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30"/>
                </a:cxn>
                <a:cxn ang="0">
                  <a:pos x="521" y="147"/>
                </a:cxn>
                <a:cxn ang="0">
                  <a:pos x="639" y="327"/>
                </a:cxn>
              </a:cxnLst>
              <a:rect l="0" t="0" r="r" b="b"/>
              <a:pathLst>
                <a:path w="639" h="327">
                  <a:moveTo>
                    <a:pt x="0" y="0"/>
                  </a:moveTo>
                  <a:cubicBezTo>
                    <a:pt x="51" y="5"/>
                    <a:pt x="221" y="6"/>
                    <a:pt x="308" y="30"/>
                  </a:cubicBezTo>
                  <a:cubicBezTo>
                    <a:pt x="395" y="54"/>
                    <a:pt x="466" y="98"/>
                    <a:pt x="521" y="147"/>
                  </a:cubicBezTo>
                  <a:cubicBezTo>
                    <a:pt x="576" y="196"/>
                    <a:pt x="614" y="290"/>
                    <a:pt x="639" y="327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2286" y="1983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5598" name="Object 14"/>
            <p:cNvGraphicFramePr>
              <a:graphicFrameLocks noChangeAspect="1"/>
            </p:cNvGraphicFramePr>
            <p:nvPr/>
          </p:nvGraphicFramePr>
          <p:xfrm>
            <a:off x="2201" y="2089"/>
            <a:ext cx="168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1" y="2089"/>
                          <a:ext cx="168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 flipV="1">
              <a:off x="1635" y="1185"/>
              <a:ext cx="2166" cy="8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5600" name="Object 16"/>
            <p:cNvGraphicFramePr>
              <a:graphicFrameLocks noChangeAspect="1"/>
            </p:cNvGraphicFramePr>
            <p:nvPr/>
          </p:nvGraphicFramePr>
          <p:xfrm>
            <a:off x="1866" y="1574"/>
            <a:ext cx="155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9" name="Equation" r:id="rId12" imgW="152334" imgH="139639" progId="Equation.DSMT4">
                    <p:embed/>
                  </p:oleObj>
                </mc:Choice>
                <mc:Fallback>
                  <p:oleObj name="Equation" r:id="rId12" imgW="152334" imgH="139639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" y="1574"/>
                          <a:ext cx="155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0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7917860"/>
                </p:ext>
              </p:extLst>
            </p:nvPr>
          </p:nvGraphicFramePr>
          <p:xfrm>
            <a:off x="2980" y="1828"/>
            <a:ext cx="1004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Equation" r:id="rId14" imgW="1117115" imgH="253890" progId="Equation.DSMT4">
                    <p:embed/>
                  </p:oleObj>
                </mc:Choice>
                <mc:Fallback>
                  <p:oleObj name="Equation" r:id="rId14" imgW="1117115" imgH="253890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0" y="1828"/>
                          <a:ext cx="1004" cy="1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560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19589"/>
              </p:ext>
            </p:extLst>
          </p:nvPr>
        </p:nvGraphicFramePr>
        <p:xfrm>
          <a:off x="1154688" y="4688247"/>
          <a:ext cx="2998672" cy="64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6" imgW="2387600" imgH="508000" progId="Equation.DSMT4">
                  <p:embed/>
                </p:oleObj>
              </mc:Choice>
              <mc:Fallback>
                <p:oleObj name="Equation" r:id="rId16" imgW="2387600" imgH="5080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688" y="4688247"/>
                        <a:ext cx="2998672" cy="641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05090"/>
              </p:ext>
            </p:extLst>
          </p:nvPr>
        </p:nvGraphicFramePr>
        <p:xfrm>
          <a:off x="1116970" y="5641072"/>
          <a:ext cx="3113508" cy="68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8" imgW="2298700" imgH="508000" progId="Equation.DSMT4">
                  <p:embed/>
                </p:oleObj>
              </mc:Choice>
              <mc:Fallback>
                <p:oleObj name="Equation" r:id="rId18" imgW="2298700" imgH="508000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970" y="5641072"/>
                        <a:ext cx="3113508" cy="689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04514" y="270826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“Light line”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059606" y="1848459"/>
            <a:ext cx="327546" cy="83251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40231"/>
              </p:ext>
            </p:extLst>
          </p:nvPr>
        </p:nvGraphicFramePr>
        <p:xfrm>
          <a:off x="5481028" y="5068485"/>
          <a:ext cx="2882798" cy="68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20" imgW="2146300" imgH="508000" progId="Equation.DSMT4">
                  <p:embed/>
                </p:oleObj>
              </mc:Choice>
              <mc:Fallback>
                <p:oleObj name="Equation" r:id="rId20" imgW="2146300" imgH="50800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028" y="5068485"/>
                        <a:ext cx="2882798" cy="682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>
            <a:off x="4461831" y="4627084"/>
            <a:ext cx="727114" cy="16525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22780"/>
              </p:ext>
            </p:extLst>
          </p:nvPr>
        </p:nvGraphicFramePr>
        <p:xfrm>
          <a:off x="6679865" y="5847347"/>
          <a:ext cx="887997" cy="68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22" imgW="596900" imgH="457200" progId="Equation.DSMT4">
                  <p:embed/>
                </p:oleObj>
              </mc:Choice>
              <mc:Fallback>
                <p:oleObj name="Equation" r:id="rId22" imgW="596900" imgH="4572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865" y="5847347"/>
                        <a:ext cx="887997" cy="680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649559"/>
              </p:ext>
            </p:extLst>
          </p:nvPr>
        </p:nvGraphicFramePr>
        <p:xfrm>
          <a:off x="205694" y="2463884"/>
          <a:ext cx="1604809" cy="56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24" imgW="1434960" imgH="507960" progId="Equation.DSMT4">
                  <p:embed/>
                </p:oleObj>
              </mc:Choice>
              <mc:Fallback>
                <p:oleObj name="Equation" r:id="rId24" imgW="1434960" imgH="507960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94" y="2463884"/>
                        <a:ext cx="1604809" cy="568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362200" y="130632"/>
            <a:ext cx="41068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Guided Wavelength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821988" y="1007106"/>
            <a:ext cx="6992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33463" indent="-1033463"/>
            <a:r>
              <a:rPr lang="en-US" sz="2000" b="1" dirty="0">
                <a:solidFill>
                  <a:srgbClr val="0000FF"/>
                </a:solidFill>
              </a:rPr>
              <a:t>Recall:  </a:t>
            </a:r>
            <a:r>
              <a:rPr lang="en-US" sz="2000" dirty="0">
                <a:solidFill>
                  <a:srgbClr val="0000FF"/>
                </a:solidFill>
              </a:rPr>
              <a:t>The guided wavelength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is the distance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that it takes for the wave to repeat itself.</a:t>
            </a:r>
          </a:p>
        </p:txBody>
      </p:sp>
      <p:graphicFrame>
        <p:nvGraphicFramePr>
          <p:cNvPr id="224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95067"/>
              </p:ext>
            </p:extLst>
          </p:nvPr>
        </p:nvGraphicFramePr>
        <p:xfrm>
          <a:off x="3118458" y="1828407"/>
          <a:ext cx="10890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4" imgW="545863" imgH="418918" progId="Equation.DSMT4">
                  <p:embed/>
                </p:oleObj>
              </mc:Choice>
              <mc:Fallback>
                <p:oleObj name="Equation" r:id="rId4" imgW="545863" imgH="418918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458" y="1828407"/>
                        <a:ext cx="1089025" cy="8397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754680" y="2932323"/>
            <a:ext cx="78668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(This assumes that we are above the cutoff frequency – otherwise guided wavelength makes no sense.)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22996"/>
              </p:ext>
            </p:extLst>
          </p:nvPr>
        </p:nvGraphicFramePr>
        <p:xfrm>
          <a:off x="2120937" y="4493612"/>
          <a:ext cx="2304778" cy="98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6" imgW="1193800" imgH="508000" progId="Equation.DSMT4">
                  <p:embed/>
                </p:oleObj>
              </mc:Choice>
              <mc:Fallback>
                <p:oleObj name="Equation" r:id="rId6" imgW="1193800" imgH="5080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37" y="4493612"/>
                        <a:ext cx="2304778" cy="98075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2114" y="3871249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After some algebra (see next slide):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61870"/>
              </p:ext>
            </p:extLst>
          </p:nvPr>
        </p:nvGraphicFramePr>
        <p:xfrm>
          <a:off x="4759325" y="4535488"/>
          <a:ext cx="1328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8" imgW="761760" imgH="533160" progId="Equation.DSMT4">
                  <p:embed/>
                </p:oleObj>
              </mc:Choice>
              <mc:Fallback>
                <p:oleObj name="Equation" r:id="rId8" imgW="761760" imgH="53316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4535488"/>
                        <a:ext cx="1328738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73296"/>
              </p:ext>
            </p:extLst>
          </p:nvPr>
        </p:nvGraphicFramePr>
        <p:xfrm>
          <a:off x="2409371" y="5754915"/>
          <a:ext cx="16906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0" imgW="1054100" imgH="279400" progId="Equation.DSMT4">
                  <p:embed/>
                </p:oleObj>
              </mc:Choice>
              <mc:Fallback>
                <p:oleObj name="Equation" r:id="rId10" imgW="1054100" imgH="2794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371" y="5754915"/>
                        <a:ext cx="16906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91461" y="4844143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(lossless waveguide)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007356" y="130632"/>
            <a:ext cx="496664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Guided Wavelength (cont.)</a:t>
            </a:r>
          </a:p>
        </p:txBody>
      </p:sp>
      <p:graphicFrame>
        <p:nvGraphicFramePr>
          <p:cNvPr id="224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38262"/>
              </p:ext>
            </p:extLst>
          </p:nvPr>
        </p:nvGraphicFramePr>
        <p:xfrm>
          <a:off x="2119088" y="1598957"/>
          <a:ext cx="4532084" cy="112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4" imgW="2832100" imgH="698500" progId="Equation.DSMT4">
                  <p:embed/>
                </p:oleObj>
              </mc:Choice>
              <mc:Fallback>
                <p:oleObj name="Equation" r:id="rId4" imgW="2832100" imgH="6985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088" y="1598957"/>
                        <a:ext cx="4532084" cy="1123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63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72323"/>
              </p:ext>
            </p:extLst>
          </p:nvPr>
        </p:nvGraphicFramePr>
        <p:xfrm>
          <a:off x="1738313" y="3137806"/>
          <a:ext cx="6427569" cy="9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6" imgW="4140200" imgH="622300" progId="Equation.DSMT4">
                  <p:embed/>
                </p:oleObj>
              </mc:Choice>
              <mc:Fallback>
                <p:oleObj name="Equation" r:id="rId6" imgW="4140200" imgH="6223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137806"/>
                        <a:ext cx="6427569" cy="9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1166885" y="3333550"/>
            <a:ext cx="378888" cy="261257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3527" name="Object 7"/>
          <p:cNvGraphicFramePr>
            <a:graphicFrameLocks noChangeAspect="1"/>
          </p:cNvGraphicFramePr>
          <p:nvPr/>
        </p:nvGraphicFramePr>
        <p:xfrm>
          <a:off x="3322186" y="4216172"/>
          <a:ext cx="2216498" cy="39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8" imgW="1409088" imgH="253890" progId="Equation.DSMT4">
                  <p:embed/>
                </p:oleObj>
              </mc:Choice>
              <mc:Fallback>
                <p:oleObj name="Equation" r:id="rId8" imgW="1409088" imgH="25389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186" y="4216172"/>
                        <a:ext cx="2216498" cy="399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3309258" y="4760458"/>
          <a:ext cx="2526846" cy="42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0" imgW="1524000" imgH="254000" progId="Equation.DSMT4">
                  <p:embed/>
                </p:oleObj>
              </mc:Choice>
              <mc:Fallback>
                <p:oleObj name="Equation" r:id="rId10" imgW="1524000" imgH="254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258" y="4760458"/>
                        <a:ext cx="2526846" cy="42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9" name="Object 9"/>
          <p:cNvGraphicFramePr>
            <a:graphicFrameLocks noChangeAspect="1"/>
          </p:cNvGraphicFramePr>
          <p:nvPr/>
        </p:nvGraphicFramePr>
        <p:xfrm>
          <a:off x="4143602" y="5504090"/>
          <a:ext cx="1974566" cy="83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2" imgW="1206500" imgH="508000" progId="Equation.DSMT4">
                  <p:embed/>
                </p:oleObj>
              </mc:Choice>
              <mc:Fallback>
                <p:oleObj name="Equation" r:id="rId12" imgW="1206500" imgH="5080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602" y="5504090"/>
                        <a:ext cx="1974566" cy="831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3581401" y="5725887"/>
            <a:ext cx="326571" cy="261257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8086" y="910334"/>
            <a:ext cx="6441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Derivation of wavelength formula (lossless waveguide):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003758" y="4211052"/>
            <a:ext cx="336884" cy="9745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73696"/>
              </p:ext>
            </p:extLst>
          </p:nvPr>
        </p:nvGraphicFramePr>
        <p:xfrm>
          <a:off x="6577592" y="4505574"/>
          <a:ext cx="1501203" cy="40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4" imgW="850680" imgH="228600" progId="Equation.DSMT4">
                  <p:embed/>
                </p:oleObj>
              </mc:Choice>
              <mc:Fallback>
                <p:oleObj name="Equation" r:id="rId14" imgW="85068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592" y="4505574"/>
                        <a:ext cx="1501203" cy="403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590800" y="119746"/>
            <a:ext cx="34210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</a:t>
            </a: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805997" y="992641"/>
            <a:ext cx="747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"dominant" mode is the one with the </a:t>
            </a:r>
            <a:r>
              <a:rPr lang="en-US" sz="2000" u="sng" dirty="0">
                <a:solidFill>
                  <a:srgbClr val="0000FF"/>
                </a:solidFill>
              </a:rPr>
              <a:t>lowest cutoff frequency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976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76439"/>
              </p:ext>
            </p:extLst>
          </p:nvPr>
        </p:nvGraphicFramePr>
        <p:xfrm>
          <a:off x="1100437" y="2392087"/>
          <a:ext cx="26431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1663700" imgH="508000" progId="Equation.DSMT4">
                  <p:embed/>
                </p:oleObj>
              </mc:Choice>
              <mc:Fallback>
                <p:oleObj name="Equation" r:id="rId4" imgW="1663700" imgH="50800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437" y="2392087"/>
                        <a:ext cx="26431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BFBFBF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3457073" y="1584693"/>
            <a:ext cx="1781258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Assume  </a:t>
            </a:r>
            <a:r>
              <a:rPr lang="en-US" sz="2000" i="1" dirty="0">
                <a:latin typeface="Times New Roman" pitchFamily="18" charset="0"/>
              </a:rPr>
              <a:t>b </a:t>
            </a:r>
            <a:r>
              <a:rPr lang="en-US" sz="2000" dirty="0">
                <a:latin typeface="Times New Roman" pitchFamily="18" charset="0"/>
              </a:rPr>
              <a:t>&lt;</a:t>
            </a:r>
            <a:r>
              <a:rPr lang="en-US" sz="2000" i="1" dirty="0">
                <a:latin typeface="Times New Roman" pitchFamily="18" charset="0"/>
              </a:rPr>
              <a:t> a</a:t>
            </a: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873125" y="4481515"/>
            <a:ext cx="2684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Lowest TM</a:t>
            </a:r>
            <a:r>
              <a:rPr lang="en-US" i="1" baseline="-25000">
                <a:latin typeface="Times New Roman" pitchFamily="18" charset="0"/>
              </a:rPr>
              <a:t>z</a:t>
            </a:r>
            <a:r>
              <a:rPr lang="en-US"/>
              <a:t> mode:  TM</a:t>
            </a:r>
            <a:r>
              <a:rPr lang="en-US" baseline="-25000"/>
              <a:t>11</a:t>
            </a:r>
          </a:p>
        </p:txBody>
      </p: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885825" y="4926015"/>
            <a:ext cx="2608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Lowest TE</a:t>
            </a:r>
            <a:r>
              <a:rPr lang="en-US" i="1" baseline="-25000" dirty="0">
                <a:latin typeface="Times New Roman" pitchFamily="18" charset="0"/>
              </a:rPr>
              <a:t>z</a:t>
            </a:r>
            <a:r>
              <a:rPr lang="en-US" dirty="0"/>
              <a:t> mode:  TE</a:t>
            </a:r>
            <a:r>
              <a:rPr lang="en-US" baseline="-25000" dirty="0"/>
              <a:t>10</a:t>
            </a:r>
          </a:p>
        </p:txBody>
      </p:sp>
      <p:graphicFrame>
        <p:nvGraphicFramePr>
          <p:cNvPr id="197670" name="Object 38"/>
          <p:cNvGraphicFramePr>
            <a:graphicFrameLocks noChangeAspect="1"/>
          </p:cNvGraphicFramePr>
          <p:nvPr/>
        </p:nvGraphicFramePr>
        <p:xfrm>
          <a:off x="7280275" y="5197475"/>
          <a:ext cx="14700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6" imgW="889000" imgH="685800" progId="Equation.DSMT4">
                  <p:embed/>
                </p:oleObj>
              </mc:Choice>
              <mc:Fallback>
                <p:oleObj name="Equation" r:id="rId6" imgW="889000" imgH="68580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197475"/>
                        <a:ext cx="1470025" cy="11366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71" name="Object 39"/>
          <p:cNvGraphicFramePr>
            <a:graphicFrameLocks noChangeAspect="1"/>
          </p:cNvGraphicFramePr>
          <p:nvPr/>
        </p:nvGraphicFramePr>
        <p:xfrm>
          <a:off x="5611132" y="5432428"/>
          <a:ext cx="11128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8" imgW="672808" imgH="431613" progId="Equation.DSMT4">
                  <p:embed/>
                </p:oleObj>
              </mc:Choice>
              <mc:Fallback>
                <p:oleObj name="Equation" r:id="rId8" imgW="672808" imgH="43161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132" y="5432428"/>
                        <a:ext cx="1112838" cy="7159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72" name="Text Box 40"/>
          <p:cNvSpPr txBox="1">
            <a:spLocks noChangeArrowheads="1"/>
          </p:cNvSpPr>
          <p:nvPr/>
        </p:nvSpPr>
        <p:spPr bwMode="auto">
          <a:xfrm>
            <a:off x="5807982" y="5014916"/>
            <a:ext cx="573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TM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7731125" y="474821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TE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197674" name="Text Box 42"/>
          <p:cNvSpPr txBox="1">
            <a:spLocks noChangeArrowheads="1"/>
          </p:cNvSpPr>
          <p:nvPr/>
        </p:nvSpPr>
        <p:spPr bwMode="auto">
          <a:xfrm>
            <a:off x="140642" y="6024565"/>
            <a:ext cx="4512967" cy="40011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dominant mode is the TE</a:t>
            </a:r>
            <a:r>
              <a:rPr lang="en-US" sz="2000" baseline="-25000" dirty="0">
                <a:solidFill>
                  <a:srgbClr val="0000FF"/>
                </a:solidFill>
              </a:rPr>
              <a:t>10</a:t>
            </a:r>
            <a:r>
              <a:rPr lang="en-US" sz="2000" dirty="0">
                <a:solidFill>
                  <a:srgbClr val="0000FF"/>
                </a:solidFill>
              </a:rPr>
              <a:t> mode.</a:t>
            </a:r>
          </a:p>
        </p:txBody>
      </p:sp>
      <p:sp>
        <p:nvSpPr>
          <p:cNvPr id="197675" name="AutoShape 43"/>
          <p:cNvSpPr>
            <a:spLocks noChangeArrowheads="1"/>
          </p:cNvSpPr>
          <p:nvPr/>
        </p:nvSpPr>
        <p:spPr bwMode="auto">
          <a:xfrm>
            <a:off x="1981200" y="5435602"/>
            <a:ext cx="330200" cy="355600"/>
          </a:xfrm>
          <a:prstGeom prst="downArrow">
            <a:avLst>
              <a:gd name="adj1" fmla="val 50000"/>
              <a:gd name="adj2" fmla="val 269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238331" y="2312740"/>
            <a:ext cx="3067462" cy="1801835"/>
            <a:chOff x="4879975" y="1833768"/>
            <a:chExt cx="3067462" cy="1801835"/>
          </a:xfrm>
        </p:grpSpPr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7180940" y="3263900"/>
              <a:ext cx="444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 flipV="1">
              <a:off x="5295900" y="2178960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7699144" y="3156856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144" y="3156856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5181600" y="1833768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833768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Equation" r:id="rId18" imgW="279279" imgH="165028" progId="Equation.DSMT4">
                    <p:embed/>
                  </p:oleObj>
                </mc:Choice>
                <mc:Fallback>
                  <p:oleObj name="Equation" r:id="rId18" imgW="279279" imgH="165028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37556"/>
              </p:ext>
            </p:extLst>
          </p:nvPr>
        </p:nvGraphicFramePr>
        <p:xfrm>
          <a:off x="2035677" y="3368842"/>
          <a:ext cx="848226" cy="6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20" imgW="596900" imgH="457200" progId="Equation.DSMT4">
                  <p:embed/>
                </p:oleObj>
              </mc:Choice>
              <mc:Fallback>
                <p:oleObj name="Equation" r:id="rId20" imgW="596900" imgH="4572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677" y="3368842"/>
                        <a:ext cx="848226" cy="649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422572" y="240574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(lossless waveguide)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2"/>
          <p:cNvSpPr txBox="1">
            <a:spLocks noChangeArrowheads="1"/>
          </p:cNvSpPr>
          <p:nvPr/>
        </p:nvSpPr>
        <p:spPr bwMode="auto">
          <a:xfrm>
            <a:off x="1774377" y="87088"/>
            <a:ext cx="534352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Rectangular Waveguide</a:t>
            </a:r>
          </a:p>
        </p:txBody>
      </p:sp>
      <p:sp>
        <p:nvSpPr>
          <p:cNvPr id="1036" name="TextBox 26"/>
          <p:cNvSpPr txBox="1">
            <a:spLocks noChangeArrowheads="1"/>
          </p:cNvSpPr>
          <p:nvPr/>
        </p:nvSpPr>
        <p:spPr bwMode="auto">
          <a:xfrm>
            <a:off x="2561318" y="980168"/>
            <a:ext cx="344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Rectangular Waveguide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79425" y="4456113"/>
            <a:ext cx="7249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 We assume that the boundary is a perfect electric conductor (PEC).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879975" y="1588549"/>
            <a:ext cx="3230752" cy="2435250"/>
            <a:chOff x="4879975" y="1648706"/>
            <a:chExt cx="3230752" cy="2435250"/>
          </a:xfrm>
        </p:grpSpPr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7289800" y="3263900"/>
              <a:ext cx="444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5295900" y="2070100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5450567" y="3714069"/>
              <a:ext cx="15827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Cross section</a:t>
              </a:r>
            </a:p>
          </p:txBody>
        </p:sp>
        <p:graphicFrame>
          <p:nvGraphicFramePr>
            <p:cNvPr id="128001" name="Object 1"/>
            <p:cNvGraphicFramePr>
              <a:graphicFrameLocks noChangeAspect="1"/>
            </p:cNvGraphicFramePr>
            <p:nvPr/>
          </p:nvGraphicFramePr>
          <p:xfrm>
            <a:off x="7862434" y="3145970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2434" y="3145970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5181600" y="1648706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648706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12" imgW="279279" imgH="165028" progId="Equation.DSMT4">
                    <p:embed/>
                  </p:oleObj>
                </mc:Choice>
                <mc:Fallback>
                  <p:oleObj name="Equation" r:id="rId12" imgW="279279" imgH="165028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5716" y="1740206"/>
            <a:ext cx="2837688" cy="2209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02179" y="5312228"/>
            <a:ext cx="305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 TEM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mode can exist!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5053" y="1477480"/>
            <a:ext cx="5739063" cy="505326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796142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>
            <a:off x="3297062" y="894670"/>
            <a:ext cx="2852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Summary (TE</a:t>
            </a:r>
            <a:r>
              <a:rPr lang="en-US" sz="2000" b="1" baseline="-25000" dirty="0">
                <a:solidFill>
                  <a:srgbClr val="FF0000"/>
                </a:solidFill>
              </a:rPr>
              <a:t>10</a:t>
            </a:r>
            <a:r>
              <a:rPr lang="en-US" sz="2000" b="1" dirty="0">
                <a:solidFill>
                  <a:srgbClr val="FF0000"/>
                </a:solidFill>
              </a:rPr>
              <a:t> Mode)</a:t>
            </a:r>
          </a:p>
        </p:txBody>
      </p:sp>
      <p:graphicFrame>
        <p:nvGraphicFramePr>
          <p:cNvPr id="2058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580751"/>
              </p:ext>
            </p:extLst>
          </p:nvPr>
        </p:nvGraphicFramePr>
        <p:xfrm>
          <a:off x="2604181" y="1578404"/>
          <a:ext cx="41624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1955800" imgH="431800" progId="Equation.DSMT4">
                  <p:embed/>
                </p:oleObj>
              </mc:Choice>
              <mc:Fallback>
                <p:oleObj name="Equation" r:id="rId4" imgW="1955800" imgH="43180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181" y="1578404"/>
                        <a:ext cx="416242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81871"/>
              </p:ext>
            </p:extLst>
          </p:nvPr>
        </p:nvGraphicFramePr>
        <p:xfrm>
          <a:off x="3798271" y="2661520"/>
          <a:ext cx="17446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6" imgW="1054100" imgH="508000" progId="Equation.DSMT4">
                  <p:embed/>
                </p:oleObj>
              </mc:Choice>
              <mc:Fallback>
                <p:oleObj name="Equation" r:id="rId6" imgW="1054100" imgH="5080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71" y="2661520"/>
                        <a:ext cx="1744662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89018"/>
              </p:ext>
            </p:extLst>
          </p:nvPr>
        </p:nvGraphicFramePr>
        <p:xfrm>
          <a:off x="3510852" y="3700745"/>
          <a:ext cx="877983" cy="6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8" imgW="520474" imgH="393529" progId="Equation.DSMT4">
                  <p:embed/>
                </p:oleObj>
              </mc:Choice>
              <mc:Fallback>
                <p:oleObj name="Equation" r:id="rId8" imgW="520474" imgH="393529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852" y="3700745"/>
                        <a:ext cx="877983" cy="6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128793" y="4705712"/>
            <a:ext cx="3062689" cy="1735809"/>
            <a:chOff x="3128793" y="4792337"/>
            <a:chExt cx="3062689" cy="1735809"/>
          </a:xfrm>
        </p:grpSpPr>
        <p:sp>
          <p:nvSpPr>
            <p:cNvPr id="205866" name="Rectangle 42"/>
            <p:cNvSpPr>
              <a:spLocks noChangeArrowheads="1"/>
            </p:cNvSpPr>
            <p:nvPr/>
          </p:nvSpPr>
          <p:spPr bwMode="auto">
            <a:xfrm>
              <a:off x="3128793" y="4792337"/>
              <a:ext cx="3062689" cy="173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86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7439900"/>
                </p:ext>
              </p:extLst>
            </p:nvPr>
          </p:nvGraphicFramePr>
          <p:xfrm>
            <a:off x="3420741" y="4868817"/>
            <a:ext cx="2495320" cy="737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Equation" r:id="rId10" imgW="1727200" imgH="508000" progId="Equation.DSMT4">
                    <p:embed/>
                  </p:oleObj>
                </mc:Choice>
                <mc:Fallback>
                  <p:oleObj name="Equation" r:id="rId10" imgW="1727200" imgH="508000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741" y="4868817"/>
                          <a:ext cx="2495320" cy="7374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65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0509043"/>
                </p:ext>
              </p:extLst>
            </p:nvPr>
          </p:nvGraphicFramePr>
          <p:xfrm>
            <a:off x="3412898" y="5703887"/>
            <a:ext cx="2446338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Equation" r:id="rId12" imgW="1663700" imgH="508000" progId="Equation.DSMT4">
                    <p:embed/>
                  </p:oleObj>
                </mc:Choice>
                <mc:Fallback>
                  <p:oleObj name="Equation" r:id="rId12" imgW="1663700" imgH="508000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2898" y="5703887"/>
                          <a:ext cx="2446338" cy="749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344891"/>
              </p:ext>
            </p:extLst>
          </p:nvPr>
        </p:nvGraphicFramePr>
        <p:xfrm>
          <a:off x="4935287" y="3715352"/>
          <a:ext cx="912060" cy="69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4" imgW="596900" imgH="457200" progId="Equation.DSMT4">
                  <p:embed/>
                </p:oleObj>
              </mc:Choice>
              <mc:Fallback>
                <p:oleObj name="Equation" r:id="rId14" imgW="596900" imgH="4572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287" y="3715352"/>
                        <a:ext cx="912060" cy="698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987062-8CF4-76F7-4DBF-F53837040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19741"/>
              </p:ext>
            </p:extLst>
          </p:nvPr>
        </p:nvGraphicFramePr>
        <p:xfrm>
          <a:off x="6309909" y="2926386"/>
          <a:ext cx="103777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6" imgW="660240" imgH="266400" progId="Equation.DSMT4">
                  <p:embed/>
                </p:oleObj>
              </mc:Choice>
              <mc:Fallback>
                <p:oleObj name="Equation" r:id="rId16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09909" y="2926386"/>
                        <a:ext cx="1037771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2402571" y="778102"/>
            <a:ext cx="4253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Fields of the Dominant TE</a:t>
            </a:r>
            <a:r>
              <a:rPr lang="en-US" sz="2000" b="1" baseline="-25000" dirty="0">
                <a:solidFill>
                  <a:srgbClr val="0000FF"/>
                </a:solidFill>
              </a:rPr>
              <a:t>10 </a:t>
            </a:r>
            <a:r>
              <a:rPr lang="en-US" sz="2000" b="1" dirty="0">
                <a:solidFill>
                  <a:srgbClr val="0000FF"/>
                </a:solidFill>
              </a:rPr>
              <a:t>Mode</a:t>
            </a:r>
          </a:p>
        </p:txBody>
      </p:sp>
      <p:graphicFrame>
        <p:nvGraphicFramePr>
          <p:cNvPr id="2201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39161"/>
              </p:ext>
            </p:extLst>
          </p:nvPr>
        </p:nvGraphicFramePr>
        <p:xfrm>
          <a:off x="2608239" y="1266148"/>
          <a:ext cx="38417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1955800" imgH="431800" progId="Equation.DSMT4">
                  <p:embed/>
                </p:oleObj>
              </mc:Choice>
              <mc:Fallback>
                <p:oleObj name="Equation" r:id="rId4" imgW="1955800" imgH="4318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39" y="1266148"/>
                        <a:ext cx="3841750" cy="847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9" name="Text Box 19"/>
          <p:cNvSpPr txBox="1">
            <a:spLocks noChangeArrowheads="1"/>
          </p:cNvSpPr>
          <p:nvPr/>
        </p:nvSpPr>
        <p:spPr bwMode="auto">
          <a:xfrm>
            <a:off x="254409" y="2292974"/>
            <a:ext cx="7873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Find the other fields from these equations (Appendix A of Notes 19):</a:t>
            </a:r>
          </a:p>
        </p:txBody>
      </p:sp>
      <p:graphicFrame>
        <p:nvGraphicFramePr>
          <p:cNvPr id="22020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221823"/>
              </p:ext>
            </p:extLst>
          </p:nvPr>
        </p:nvGraphicFramePr>
        <p:xfrm>
          <a:off x="1955800" y="3900244"/>
          <a:ext cx="3986855" cy="85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6" imgW="2260600" imgH="482600" progId="Equation.DSMT4">
                  <p:embed/>
                </p:oleObj>
              </mc:Choice>
              <mc:Fallback>
                <p:oleObj name="Equation" r:id="rId6" imgW="2260600" imgH="482600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900244"/>
                        <a:ext cx="3986855" cy="851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0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29454"/>
              </p:ext>
            </p:extLst>
          </p:nvPr>
        </p:nvGraphicFramePr>
        <p:xfrm>
          <a:off x="1938339" y="4898476"/>
          <a:ext cx="4001710" cy="8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8" imgW="2286000" imgH="482600" progId="Equation.DSMT4">
                  <p:embed/>
                </p:oleObj>
              </mc:Choice>
              <mc:Fallback>
                <p:oleObj name="Equation" r:id="rId8" imgW="2286000" imgH="4826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9" y="4898476"/>
                        <a:ext cx="4001710" cy="84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1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292188"/>
              </p:ext>
            </p:extLst>
          </p:nvPr>
        </p:nvGraphicFramePr>
        <p:xfrm>
          <a:off x="1927226" y="2903341"/>
          <a:ext cx="4098262" cy="87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10" imgW="2260600" imgH="482600" progId="Equation.DSMT4">
                  <p:embed/>
                </p:oleObj>
              </mc:Choice>
              <mc:Fallback>
                <p:oleObj name="Equation" r:id="rId10" imgW="2260600" imgH="48260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6" y="2903341"/>
                        <a:ext cx="4098262" cy="874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1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21437"/>
              </p:ext>
            </p:extLst>
          </p:nvPr>
        </p:nvGraphicFramePr>
        <p:xfrm>
          <a:off x="1947863" y="5788757"/>
          <a:ext cx="3991311" cy="84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12" imgW="2286000" imgH="482600" progId="Equation.DSMT4">
                  <p:embed/>
                </p:oleObj>
              </mc:Choice>
              <mc:Fallback>
                <p:oleObj name="Equation" r:id="rId12" imgW="2286000" imgH="4826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5788757"/>
                        <a:ext cx="3991311" cy="842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213" name="Line 53"/>
          <p:cNvSpPr>
            <a:spLocks noChangeShapeType="1"/>
          </p:cNvSpPr>
          <p:nvPr/>
        </p:nvSpPr>
        <p:spPr bwMode="auto">
          <a:xfrm flipV="1">
            <a:off x="5625191" y="2991919"/>
            <a:ext cx="344616" cy="26127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4" name="Line 54"/>
          <p:cNvSpPr>
            <a:spLocks noChangeShapeType="1"/>
          </p:cNvSpPr>
          <p:nvPr/>
        </p:nvSpPr>
        <p:spPr bwMode="auto">
          <a:xfrm flipV="1">
            <a:off x="5524182" y="3985515"/>
            <a:ext cx="344616" cy="26127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5" name="Line 55"/>
          <p:cNvSpPr>
            <a:spLocks noChangeShapeType="1"/>
          </p:cNvSpPr>
          <p:nvPr/>
        </p:nvSpPr>
        <p:spPr bwMode="auto">
          <a:xfrm flipV="1">
            <a:off x="3766886" y="5022041"/>
            <a:ext cx="344616" cy="26127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6" name="Line 56"/>
          <p:cNvSpPr>
            <a:spLocks noChangeShapeType="1"/>
          </p:cNvSpPr>
          <p:nvPr/>
        </p:nvSpPr>
        <p:spPr bwMode="auto">
          <a:xfrm flipV="1">
            <a:off x="3720827" y="5897501"/>
            <a:ext cx="344616" cy="26127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7" name="Line 57"/>
          <p:cNvSpPr>
            <a:spLocks noChangeShapeType="1"/>
          </p:cNvSpPr>
          <p:nvPr/>
        </p:nvSpPr>
        <p:spPr bwMode="auto">
          <a:xfrm flipV="1">
            <a:off x="3644366" y="3067982"/>
            <a:ext cx="546633" cy="47029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219" name="Line 59"/>
          <p:cNvSpPr>
            <a:spLocks noChangeShapeType="1"/>
          </p:cNvSpPr>
          <p:nvPr/>
        </p:nvSpPr>
        <p:spPr bwMode="auto">
          <a:xfrm flipV="1">
            <a:off x="5423174" y="5949749"/>
            <a:ext cx="546633" cy="47029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50182" y="930955"/>
            <a:ext cx="434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Summary of fields for TE</a:t>
            </a:r>
            <a:r>
              <a:rPr lang="en-US" sz="2000" b="1" baseline="-25000" dirty="0">
                <a:solidFill>
                  <a:srgbClr val="FF0000"/>
                </a:solidFill>
              </a:rPr>
              <a:t>10</a:t>
            </a:r>
            <a:r>
              <a:rPr lang="en-US" sz="2000" b="1" dirty="0">
                <a:solidFill>
                  <a:srgbClr val="FF0000"/>
                </a:solidFill>
              </a:rPr>
              <a:t> mode:</a:t>
            </a:r>
          </a:p>
        </p:txBody>
      </p: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3608450" y="5283343"/>
          <a:ext cx="28225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1574800" imgH="482600" progId="Equation.DSMT4">
                  <p:embed/>
                </p:oleObj>
              </mc:Choice>
              <mc:Fallback>
                <p:oleObj name="Equation" r:id="rId4" imgW="1574800" imgH="48260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450" y="5283343"/>
                        <a:ext cx="28225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Text Box 35"/>
          <p:cNvSpPr txBox="1">
            <a:spLocks noChangeArrowheads="1"/>
          </p:cNvSpPr>
          <p:nvPr/>
        </p:nvSpPr>
        <p:spPr bwMode="auto">
          <a:xfrm>
            <a:off x="3132035" y="4919301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883678" y="1612555"/>
            <a:ext cx="6108700" cy="2975212"/>
            <a:chOff x="2061102" y="1392073"/>
            <a:chExt cx="6108700" cy="2975212"/>
          </a:xfrm>
        </p:grpSpPr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061102" y="1392073"/>
              <a:ext cx="6108700" cy="297521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2214" name="Object 6"/>
            <p:cNvGraphicFramePr>
              <a:graphicFrameLocks noChangeAspect="1"/>
            </p:cNvGraphicFramePr>
            <p:nvPr/>
          </p:nvGraphicFramePr>
          <p:xfrm>
            <a:off x="2764336" y="2410442"/>
            <a:ext cx="374650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Equation" r:id="rId6" imgW="1905000" imgH="431800" progId="Equation.DSMT4">
                    <p:embed/>
                  </p:oleObj>
                </mc:Choice>
                <mc:Fallback>
                  <p:oleObj name="Equation" r:id="rId6" imgW="1905000" imgH="431800" progId="Equation.DSMT4">
                    <p:embed/>
                    <p:pic>
                      <p:nvPicPr>
                        <p:cNvPr id="0" name="Picture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4336" y="2410442"/>
                          <a:ext cx="3746500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B2B2B2"/>
                                  </a:gs>
                                  <a:gs pos="100000">
                                    <a:srgbClr val="ABABAB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15" name="Object 7"/>
            <p:cNvGraphicFramePr>
              <a:graphicFrameLocks noChangeAspect="1"/>
            </p:cNvGraphicFramePr>
            <p:nvPr/>
          </p:nvGraphicFramePr>
          <p:xfrm>
            <a:off x="2740507" y="3284538"/>
            <a:ext cx="4792663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Equation" r:id="rId8" imgW="2438400" imgH="457200" progId="Equation.DSMT4">
                    <p:embed/>
                  </p:oleObj>
                </mc:Choice>
                <mc:Fallback>
                  <p:oleObj name="Equation" r:id="rId8" imgW="2438400" imgH="457200" progId="Equation.DSMT4">
                    <p:embed/>
                    <p:pic>
                      <p:nvPicPr>
                        <p:cNvPr id="0" name="Picture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507" y="3284538"/>
                          <a:ext cx="4792663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B2B2B2"/>
                                  </a:gs>
                                  <a:gs pos="100000">
                                    <a:srgbClr val="ABABAB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49" name="Object 41"/>
            <p:cNvGraphicFramePr>
              <a:graphicFrameLocks noChangeAspect="1"/>
            </p:cNvGraphicFramePr>
            <p:nvPr/>
          </p:nvGraphicFramePr>
          <p:xfrm>
            <a:off x="2784106" y="1494737"/>
            <a:ext cx="384175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Equation" r:id="rId10" imgW="1955800" imgH="431800" progId="Equation.DSMT4">
                    <p:embed/>
                  </p:oleObj>
                </mc:Choice>
                <mc:Fallback>
                  <p:oleObj name="Equation" r:id="rId10" imgW="1955800" imgH="431800" progId="Equation.DSMT4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106" y="1494737"/>
                          <a:ext cx="3841750" cy="84772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796142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38959" y="1299594"/>
            <a:ext cx="3458440" cy="2248409"/>
            <a:chOff x="2903200" y="1495542"/>
            <a:chExt cx="3458440" cy="2248409"/>
          </a:xfrm>
        </p:grpSpPr>
        <p:graphicFrame>
          <p:nvGraphicFramePr>
            <p:cNvPr id="15" name="Object 18"/>
            <p:cNvGraphicFramePr>
              <a:graphicFrameLocks noChangeAspect="1"/>
            </p:cNvGraphicFramePr>
            <p:nvPr/>
          </p:nvGraphicFramePr>
          <p:xfrm>
            <a:off x="3233373" y="2962807"/>
            <a:ext cx="188328" cy="263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3373" y="2962807"/>
                          <a:ext cx="188328" cy="263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 bwMode="auto">
            <a:xfrm>
              <a:off x="3006413" y="2376143"/>
              <a:ext cx="2381459" cy="10048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199659" y="2866837"/>
              <a:ext cx="0" cy="5124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874483" y="3005839"/>
              <a:ext cx="0" cy="3734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524835" y="3005839"/>
              <a:ext cx="0" cy="3734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549307" y="3113022"/>
              <a:ext cx="0" cy="2662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4850011" y="3113022"/>
              <a:ext cx="0" cy="2662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3224131" y="3211830"/>
              <a:ext cx="0" cy="1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5175186" y="3211830"/>
              <a:ext cx="0" cy="1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520922" y="3378651"/>
              <a:ext cx="5197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6200000">
              <a:off x="2732235" y="2032492"/>
              <a:ext cx="5197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6153761" y="3272705"/>
            <a:ext cx="207879" cy="228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3761" y="3272705"/>
                          <a:ext cx="207879" cy="228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6"/>
            <p:cNvGraphicFramePr>
              <a:graphicFrameLocks noChangeAspect="1"/>
            </p:cNvGraphicFramePr>
            <p:nvPr/>
          </p:nvGraphicFramePr>
          <p:xfrm>
            <a:off x="2903200" y="1495542"/>
            <a:ext cx="208175" cy="24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200" y="1495542"/>
                          <a:ext cx="208175" cy="24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7"/>
            <p:cNvGraphicFramePr>
              <a:graphicFrameLocks noChangeAspect="1"/>
            </p:cNvGraphicFramePr>
            <p:nvPr/>
          </p:nvGraphicFramePr>
          <p:xfrm>
            <a:off x="4094886" y="3513563"/>
            <a:ext cx="209444" cy="23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0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886" y="3513563"/>
                          <a:ext cx="209444" cy="230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2"/>
            <p:cNvGraphicFramePr>
              <a:graphicFrameLocks noChangeAspect="1"/>
            </p:cNvGraphicFramePr>
            <p:nvPr/>
          </p:nvGraphicFramePr>
          <p:xfrm>
            <a:off x="4977378" y="2735100"/>
            <a:ext cx="253038" cy="316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" name="Equation" r:id="rId12" imgW="152334" imgH="190417" progId="Equation.DSMT4">
                    <p:embed/>
                  </p:oleObj>
                </mc:Choice>
                <mc:Fallback>
                  <p:oleObj name="Equation" r:id="rId12" imgW="152334" imgH="190417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7378" y="2735100"/>
                          <a:ext cx="253038" cy="316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3"/>
            <p:cNvGraphicFramePr>
              <a:graphicFrameLocks noChangeAspect="1"/>
            </p:cNvGraphicFramePr>
            <p:nvPr/>
          </p:nvGraphicFramePr>
          <p:xfrm>
            <a:off x="5641578" y="2463520"/>
            <a:ext cx="465494" cy="241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" name="Equation" r:id="rId14" imgW="342603" imgH="177646" progId="Equation.DSMT4">
                    <p:embed/>
                  </p:oleObj>
                </mc:Choice>
                <mc:Fallback>
                  <p:oleObj name="Equation" r:id="rId14" imgW="342603" imgH="177646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578" y="2463520"/>
                          <a:ext cx="465494" cy="241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2"/>
            <p:cNvGraphicFramePr>
              <a:graphicFrameLocks noChangeAspect="1"/>
            </p:cNvGraphicFramePr>
            <p:nvPr/>
          </p:nvGraphicFramePr>
          <p:xfrm>
            <a:off x="3281818" y="2531382"/>
            <a:ext cx="554037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Equation" r:id="rId16" imgW="554784" imgH="335309" progId="Equation.DSMT4">
                    <p:embed/>
                  </p:oleObj>
                </mc:Choice>
                <mc:Fallback>
                  <p:oleObj name="Equation" r:id="rId16" imgW="554784" imgH="335309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1818" y="2531382"/>
                          <a:ext cx="554037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505945" y="827314"/>
            <a:ext cx="16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TE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Mode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900240" y="1256048"/>
            <a:ext cx="4106635" cy="2281803"/>
            <a:chOff x="2461835" y="3705339"/>
            <a:chExt cx="4106635" cy="2281803"/>
          </a:xfrm>
        </p:grpSpPr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18" cstate="print"/>
            <a:srcRect t="6969" r="73364" b="69795"/>
            <a:stretch>
              <a:fillRect/>
            </a:stretch>
          </p:blipFill>
          <p:spPr bwMode="auto">
            <a:xfrm>
              <a:off x="2461835" y="4506685"/>
              <a:ext cx="3639904" cy="1480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5" name="Straight Arrow Connector 34"/>
            <p:cNvCxnSpPr/>
            <p:nvPr/>
          </p:nvCxnSpPr>
          <p:spPr bwMode="auto">
            <a:xfrm>
              <a:off x="5716866" y="5784394"/>
              <a:ext cx="5197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6" name="Object 15"/>
            <p:cNvGraphicFramePr>
              <a:graphicFrameLocks noChangeAspect="1"/>
            </p:cNvGraphicFramePr>
            <p:nvPr/>
          </p:nvGraphicFramePr>
          <p:xfrm>
            <a:off x="6360591" y="5678448"/>
            <a:ext cx="207879" cy="228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0591" y="5678448"/>
                          <a:ext cx="207879" cy="228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 bwMode="auto">
            <a:xfrm rot="16200000">
              <a:off x="2862864" y="4285833"/>
              <a:ext cx="5197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8" name="Object 16"/>
            <p:cNvGraphicFramePr>
              <a:graphicFrameLocks noChangeAspect="1"/>
            </p:cNvGraphicFramePr>
            <p:nvPr/>
          </p:nvGraphicFramePr>
          <p:xfrm>
            <a:off x="3033829" y="3705339"/>
            <a:ext cx="208175" cy="24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3829" y="3705339"/>
                          <a:ext cx="208175" cy="24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64"/>
          <p:cNvGrpSpPr/>
          <p:nvPr/>
        </p:nvGrpSpPr>
        <p:grpSpPr>
          <a:xfrm>
            <a:off x="2969373" y="4223207"/>
            <a:ext cx="3755340" cy="2014305"/>
            <a:chOff x="4950573" y="1803235"/>
            <a:chExt cx="3755340" cy="2014305"/>
          </a:xfrm>
        </p:grpSpPr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5293198" y="2557164"/>
              <a:ext cx="2565400" cy="9271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6575898" y="2569864"/>
              <a:ext cx="0" cy="927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6321898" y="2557164"/>
              <a:ext cx="0" cy="927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 flipV="1">
              <a:off x="6842598" y="2557164"/>
              <a:ext cx="0" cy="927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V="1">
              <a:off x="6321898" y="2569864"/>
              <a:ext cx="0" cy="927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 flipV="1">
              <a:off x="5699598" y="2557164"/>
              <a:ext cx="0" cy="927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V="1">
              <a:off x="7414098" y="2557164"/>
              <a:ext cx="0" cy="927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6126658" y="3077864"/>
              <a:ext cx="812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 flipH="1">
              <a:off x="5518954" y="3065164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>
              <a:off x="7233454" y="3077864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H="1">
              <a:off x="6139358" y="2811164"/>
              <a:ext cx="812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6113958" y="3331865"/>
              <a:ext cx="812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 flipH="1">
              <a:off x="5518954" y="2798464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flipH="1">
              <a:off x="5506254" y="3319165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H="1">
              <a:off x="7233454" y="2811164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H="1">
              <a:off x="7220754" y="3319165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8005554" y="3480637"/>
              <a:ext cx="355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 flipV="1">
              <a:off x="5305898" y="2154393"/>
              <a:ext cx="0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9" name="Object 35"/>
            <p:cNvGraphicFramePr>
              <a:graphicFrameLocks noChangeAspect="1"/>
            </p:cNvGraphicFramePr>
            <p:nvPr/>
          </p:nvGraphicFramePr>
          <p:xfrm>
            <a:off x="8477313" y="3371002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6" name="Equation" r:id="rId21" imgW="126835" imgH="139518" progId="Equation.DSMT4">
                    <p:embed/>
                  </p:oleObj>
                </mc:Choice>
                <mc:Fallback>
                  <p:oleObj name="Equation" r:id="rId21" imgW="126835" imgH="139518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7313" y="3371002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6"/>
            <p:cNvGraphicFramePr>
              <a:graphicFrameLocks noChangeAspect="1"/>
            </p:cNvGraphicFramePr>
            <p:nvPr/>
          </p:nvGraphicFramePr>
          <p:xfrm>
            <a:off x="5199809" y="1803235"/>
            <a:ext cx="2524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7" name="Equation" r:id="rId23" imgW="139579" imgH="164957" progId="Equation.DSMT4">
                    <p:embed/>
                  </p:oleObj>
                </mc:Choice>
                <mc:Fallback>
                  <p:oleObj name="Equation" r:id="rId23" imgW="139579" imgH="164957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9809" y="1803235"/>
                          <a:ext cx="25241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7"/>
            <p:cNvGraphicFramePr>
              <a:graphicFrameLocks noChangeAspect="1"/>
            </p:cNvGraphicFramePr>
            <p:nvPr/>
          </p:nvGraphicFramePr>
          <p:xfrm>
            <a:off x="6734920" y="2094879"/>
            <a:ext cx="2730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Equation" r:id="rId25" imgW="152334" imgH="190417" progId="Equation.DSMT4">
                    <p:embed/>
                  </p:oleObj>
                </mc:Choice>
                <mc:Fallback>
                  <p:oleObj name="Equation" r:id="rId25" imgW="152334" imgH="190417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4920" y="2094879"/>
                          <a:ext cx="27305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8"/>
            <p:cNvGraphicFramePr>
              <a:graphicFrameLocks noChangeAspect="1"/>
            </p:cNvGraphicFramePr>
            <p:nvPr/>
          </p:nvGraphicFramePr>
          <p:xfrm>
            <a:off x="8042113" y="2726703"/>
            <a:ext cx="317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9" name="Equation" r:id="rId27" imgW="177646" imgH="190335" progId="Equation.DSMT4">
                    <p:embed/>
                  </p:oleObj>
                </mc:Choice>
                <mc:Fallback>
                  <p:oleObj name="Equation" r:id="rId27" imgW="177646" imgH="190335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2113" y="2726703"/>
                          <a:ext cx="3175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9"/>
            <p:cNvGraphicFramePr>
              <a:graphicFrameLocks noChangeAspect="1"/>
            </p:cNvGraphicFramePr>
            <p:nvPr/>
          </p:nvGraphicFramePr>
          <p:xfrm>
            <a:off x="6485231" y="3566715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0" name="Equation" r:id="rId29" imgW="126835" imgH="139518" progId="Equation.DSMT4">
                    <p:embed/>
                  </p:oleObj>
                </mc:Choice>
                <mc:Fallback>
                  <p:oleObj name="Equation" r:id="rId29" imgW="126835" imgH="139518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5231" y="3566715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0"/>
            <p:cNvGraphicFramePr>
              <a:graphicFrameLocks noChangeAspect="1"/>
            </p:cNvGraphicFramePr>
            <p:nvPr/>
          </p:nvGraphicFramePr>
          <p:xfrm>
            <a:off x="4950573" y="2793378"/>
            <a:ext cx="228600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1" name="Equation" r:id="rId31" imgW="126725" imgH="177415" progId="Equation.DSMT4">
                    <p:embed/>
                  </p:oleObj>
                </mc:Choice>
                <mc:Fallback>
                  <p:oleObj name="Equation" r:id="rId31" imgW="126725" imgH="177415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0573" y="2793378"/>
                          <a:ext cx="228600" cy="319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Box 65"/>
          <p:cNvSpPr txBox="1"/>
          <p:nvPr/>
        </p:nvSpPr>
        <p:spPr>
          <a:xfrm>
            <a:off x="424542" y="3635823"/>
            <a:ext cx="3664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Length of arrows denotes magnitude of field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5265" y="3640409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Color denotes magnitude of field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75263" y="6316570"/>
            <a:ext cx="439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Spacing between arrows denotes magnitude of field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796142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38292" y="887472"/>
            <a:ext cx="16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TE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Mode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340824" y="2035628"/>
            <a:ext cx="5316177" cy="3668486"/>
            <a:chOff x="1796538" y="2079171"/>
            <a:chExt cx="5316177" cy="3668486"/>
          </a:xfrm>
        </p:grpSpPr>
        <p:pic>
          <p:nvPicPr>
            <p:cNvPr id="462865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r="47721" b="15327"/>
            <a:stretch>
              <a:fillRect/>
            </a:stretch>
          </p:blipFill>
          <p:spPr bwMode="auto">
            <a:xfrm>
              <a:off x="1796538" y="2079171"/>
              <a:ext cx="3994662" cy="3668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Rectangle 64"/>
            <p:cNvSpPr/>
            <p:nvPr/>
          </p:nvSpPr>
          <p:spPr>
            <a:xfrm rot="2839254">
              <a:off x="4928313" y="3318720"/>
              <a:ext cx="1810662" cy="2558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256421" y="1706193"/>
            <a:ext cx="1137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3D View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158226" y="810544"/>
            <a:ext cx="66129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What is the mode with the next highest cutoff frequency?</a:t>
            </a:r>
          </a:p>
        </p:txBody>
      </p:sp>
      <p:graphicFrame>
        <p:nvGraphicFramePr>
          <p:cNvPr id="2078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70464"/>
              </p:ext>
            </p:extLst>
          </p:nvPr>
        </p:nvGraphicFramePr>
        <p:xfrm>
          <a:off x="645005" y="1392267"/>
          <a:ext cx="2849562" cy="87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4" imgW="1663700" imgH="508000" progId="Equation.DSMT4">
                  <p:embed/>
                </p:oleObj>
              </mc:Choice>
              <mc:Fallback>
                <p:oleObj name="Equation" r:id="rId4" imgW="1663700" imgH="50800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5" y="1392267"/>
                        <a:ext cx="2849562" cy="870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1113110" y="2683102"/>
            <a:ext cx="2068195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Assume  </a:t>
            </a:r>
            <a:r>
              <a:rPr lang="en-US" sz="2000" i="1" dirty="0">
                <a:latin typeface="Times New Roman" pitchFamily="18" charset="0"/>
              </a:rPr>
              <a:t>b &lt; a </a:t>
            </a:r>
            <a:r>
              <a:rPr lang="en-US" sz="2000" dirty="0">
                <a:latin typeface="Times New Roman" pitchFamily="18" charset="0"/>
              </a:rPr>
              <a:t>/ 2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917" y="3183973"/>
            <a:ext cx="4373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Then the next highest is the TE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>
                <a:solidFill>
                  <a:srgbClr val="0000FF"/>
                </a:solidFill>
              </a:rPr>
              <a:t> mode.</a:t>
            </a:r>
          </a:p>
        </p:txBody>
      </p:sp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1381579" y="3672796"/>
          <a:ext cx="16652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6" imgW="863225" imgH="253890" progId="Equation.DSMT4">
                  <p:embed/>
                </p:oleObj>
              </mc:Choice>
              <mc:Fallback>
                <p:oleObj name="Equation" r:id="rId6" imgW="863225" imgH="25389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579" y="3672796"/>
                        <a:ext cx="166528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50654"/>
              </p:ext>
            </p:extLst>
          </p:nvPr>
        </p:nvGraphicFramePr>
        <p:xfrm>
          <a:off x="6036669" y="2319491"/>
          <a:ext cx="244951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8" imgW="1739900" imgH="508000" progId="Equation.DSMT4">
                  <p:embed/>
                </p:oleObj>
              </mc:Choice>
              <mc:Fallback>
                <p:oleObj name="Equation" r:id="rId8" imgW="1739900" imgH="5080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669" y="2319491"/>
                        <a:ext cx="2449513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87698"/>
              </p:ext>
            </p:extLst>
          </p:nvPr>
        </p:nvGraphicFramePr>
        <p:xfrm>
          <a:off x="6039615" y="1452907"/>
          <a:ext cx="28416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10" imgW="2019300" imgH="508000" progId="Equation.DSMT4">
                  <p:embed/>
                </p:oleObj>
              </mc:Choice>
              <mc:Fallback>
                <p:oleObj name="Equation" r:id="rId10" imgW="2019300" imgH="5080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615" y="1452907"/>
                        <a:ext cx="28416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889988" y="2704626"/>
            <a:ext cx="3067462" cy="1801835"/>
            <a:chOff x="4879975" y="1833768"/>
            <a:chExt cx="3067462" cy="1801835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7180940" y="3263900"/>
              <a:ext cx="444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5295900" y="2178960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7699144" y="3156856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1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144" y="3156856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5181600" y="1833768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833768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5" name="Equation" r:id="rId20" imgW="279279" imgH="165028" progId="Equation.DSMT4">
                    <p:embed/>
                  </p:oleObj>
                </mc:Choice>
                <mc:Fallback>
                  <p:oleObj name="Equation" r:id="rId20" imgW="279279" imgH="165028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1053531" y="4929939"/>
            <a:ext cx="7229475" cy="1645486"/>
            <a:chOff x="1244600" y="4929939"/>
            <a:chExt cx="7229475" cy="1645486"/>
          </a:xfrm>
        </p:grpSpPr>
        <p:sp>
          <p:nvSpPr>
            <p:cNvPr id="207885" name="Line 13"/>
            <p:cNvSpPr>
              <a:spLocks noChangeShapeType="1"/>
            </p:cNvSpPr>
            <p:nvPr/>
          </p:nvSpPr>
          <p:spPr bwMode="auto">
            <a:xfrm>
              <a:off x="1244600" y="5994400"/>
              <a:ext cx="713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6" name="Text Box 14"/>
            <p:cNvSpPr txBox="1">
              <a:spLocks noChangeArrowheads="1"/>
            </p:cNvSpPr>
            <p:nvPr/>
          </p:nvSpPr>
          <p:spPr bwMode="auto">
            <a:xfrm>
              <a:off x="7985125" y="6069013"/>
              <a:ext cx="488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f</a:t>
              </a:r>
              <a:r>
                <a:rPr lang="en-US" i="1" baseline="-250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07887" name="Line 15"/>
            <p:cNvSpPr>
              <a:spLocks noChangeShapeType="1"/>
            </p:cNvSpPr>
            <p:nvPr/>
          </p:nvSpPr>
          <p:spPr bwMode="auto">
            <a:xfrm>
              <a:off x="1752600" y="56007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8" name="Line 16"/>
            <p:cNvSpPr>
              <a:spLocks noChangeShapeType="1"/>
            </p:cNvSpPr>
            <p:nvPr/>
          </p:nvSpPr>
          <p:spPr bwMode="auto">
            <a:xfrm>
              <a:off x="3873500" y="5905500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9" name="Text Box 17"/>
            <p:cNvSpPr txBox="1">
              <a:spLocks noChangeArrowheads="1"/>
            </p:cNvSpPr>
            <p:nvPr/>
          </p:nvSpPr>
          <p:spPr bwMode="auto">
            <a:xfrm>
              <a:off x="3565525" y="6183313"/>
              <a:ext cx="644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TE</a:t>
              </a:r>
              <a:r>
                <a:rPr lang="en-US" baseline="-25000" dirty="0"/>
                <a:t>10</a:t>
              </a:r>
            </a:p>
          </p:txBody>
        </p:sp>
        <p:sp>
          <p:nvSpPr>
            <p:cNvPr id="207890" name="Line 18"/>
            <p:cNvSpPr>
              <a:spLocks noChangeShapeType="1"/>
            </p:cNvSpPr>
            <p:nvPr/>
          </p:nvSpPr>
          <p:spPr bwMode="auto">
            <a:xfrm>
              <a:off x="5943600" y="5918200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91" name="Text Box 19"/>
            <p:cNvSpPr txBox="1">
              <a:spLocks noChangeArrowheads="1"/>
            </p:cNvSpPr>
            <p:nvPr/>
          </p:nvSpPr>
          <p:spPr bwMode="auto">
            <a:xfrm>
              <a:off x="5597525" y="6208713"/>
              <a:ext cx="644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TE</a:t>
              </a:r>
              <a:r>
                <a:rPr lang="en-US" baseline="-25000" dirty="0"/>
                <a:t>20</a:t>
              </a:r>
            </a:p>
          </p:txBody>
        </p:sp>
        <p:sp>
          <p:nvSpPr>
            <p:cNvPr id="207893" name="Text Box 21"/>
            <p:cNvSpPr txBox="1">
              <a:spLocks noChangeArrowheads="1"/>
            </p:cNvSpPr>
            <p:nvPr/>
          </p:nvSpPr>
          <p:spPr bwMode="auto">
            <a:xfrm>
              <a:off x="8010525" y="6069013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894" name="Line 22"/>
            <p:cNvSpPr>
              <a:spLocks noChangeShapeType="1"/>
            </p:cNvSpPr>
            <p:nvPr/>
          </p:nvSpPr>
          <p:spPr bwMode="auto">
            <a:xfrm>
              <a:off x="3861748" y="5676900"/>
              <a:ext cx="2095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95" name="Text Box 23"/>
            <p:cNvSpPr txBox="1">
              <a:spLocks noChangeArrowheads="1"/>
            </p:cNvSpPr>
            <p:nvPr/>
          </p:nvSpPr>
          <p:spPr bwMode="auto">
            <a:xfrm>
              <a:off x="3599048" y="4929939"/>
              <a:ext cx="2569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Useful operating region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675120" y="5448944"/>
              <a:ext cx="0" cy="53848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6857365" y="5324793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TE</a:t>
              </a:r>
              <a:r>
                <a:rPr lang="en-US" baseline="-25000" dirty="0"/>
                <a:t>01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865078" y="5404513"/>
              <a:ext cx="0" cy="436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941812" y="5434083"/>
              <a:ext cx="0" cy="436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70656"/>
              </p:ext>
            </p:extLst>
          </p:nvPr>
        </p:nvGraphicFramePr>
        <p:xfrm>
          <a:off x="7907087" y="3152273"/>
          <a:ext cx="815808" cy="62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22" imgW="596900" imgH="457200" progId="Equation.DSMT4">
                  <p:embed/>
                </p:oleObj>
              </mc:Choice>
              <mc:Fallback>
                <p:oleObj name="Equation" r:id="rId22" imgW="596900" imgH="4572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087" y="3152273"/>
                        <a:ext cx="815808" cy="624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335485" y="44196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(lossless waveguide)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53887" y="4310743"/>
            <a:ext cx="2135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2:1 operating band!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011010"/>
              </p:ext>
            </p:extLst>
          </p:nvPr>
        </p:nvGraphicFramePr>
        <p:xfrm>
          <a:off x="4102100" y="1528971"/>
          <a:ext cx="1031876" cy="6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24" imgW="672840" imgH="393480" progId="Equation.DSMT4">
                  <p:embed/>
                </p:oleObj>
              </mc:Choice>
              <mc:Fallback>
                <p:oleObj name="Equation" r:id="rId24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102100" y="1528971"/>
                        <a:ext cx="1031876" cy="6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898525" y="798513"/>
            <a:ext cx="655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What is the mode with the next highest cutoff frequency?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1308135" y="2778841"/>
            <a:ext cx="2068195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Assume  </a:t>
            </a:r>
            <a:r>
              <a:rPr lang="en-US" sz="2000" i="1" dirty="0">
                <a:latin typeface="Times New Roman" pitchFamily="18" charset="0"/>
              </a:rPr>
              <a:t>b &gt; a </a:t>
            </a:r>
            <a:r>
              <a:rPr lang="en-US" sz="2000" dirty="0">
                <a:latin typeface="Times New Roman" pitchFamily="18" charset="0"/>
              </a:rPr>
              <a:t>/ 2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502063" y="3432377"/>
            <a:ext cx="4232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Then the next highest is the TE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dirty="0">
                <a:solidFill>
                  <a:srgbClr val="0000FF"/>
                </a:solidFill>
              </a:rPr>
              <a:t> mode.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88243"/>
              </p:ext>
            </p:extLst>
          </p:nvPr>
        </p:nvGraphicFramePr>
        <p:xfrm>
          <a:off x="5174559" y="1458202"/>
          <a:ext cx="244951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1739900" imgH="508000" progId="Equation.DSMT4">
                  <p:embed/>
                </p:oleObj>
              </mc:Choice>
              <mc:Fallback>
                <p:oleObj name="Equation" r:id="rId4" imgW="1739900" imgH="5080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559" y="1458202"/>
                        <a:ext cx="2449513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09065"/>
              </p:ext>
            </p:extLst>
          </p:nvPr>
        </p:nvGraphicFramePr>
        <p:xfrm>
          <a:off x="1555539" y="1446213"/>
          <a:ext cx="28416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6" imgW="2019300" imgH="508000" progId="Equation.DSMT4">
                  <p:embed/>
                </p:oleObj>
              </mc:Choice>
              <mc:Fallback>
                <p:oleObj name="Equation" r:id="rId6" imgW="2019300" imgH="5080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539" y="1446213"/>
                        <a:ext cx="28416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2"/>
          <p:cNvGrpSpPr/>
          <p:nvPr/>
        </p:nvGrpSpPr>
        <p:grpSpPr>
          <a:xfrm>
            <a:off x="5581799" y="2510306"/>
            <a:ext cx="3067462" cy="1801835"/>
            <a:chOff x="4879975" y="1833768"/>
            <a:chExt cx="3067462" cy="1801835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7180940" y="3263900"/>
              <a:ext cx="444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5295900" y="2178960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7699144" y="3156856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144" y="3156856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5181600" y="1833768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833768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Equation" r:id="rId16" imgW="279279" imgH="165028" progId="Equation.DSMT4">
                    <p:embed/>
                  </p:oleObj>
                </mc:Choice>
                <mc:Fallback>
                  <p:oleObj name="Equation" r:id="rId16" imgW="279279" imgH="165028" progId="Equation.DSMT4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>
            <a:off x="239341" y="3879208"/>
            <a:ext cx="519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useable bandwidth is now </a:t>
            </a:r>
            <a:r>
              <a:rPr lang="en-US" u="sng" dirty="0"/>
              <a:t>lower</a:t>
            </a:r>
            <a:r>
              <a:rPr lang="en-US" dirty="0"/>
              <a:t> than before.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244600" y="4901713"/>
            <a:ext cx="7229475" cy="1673712"/>
            <a:chOff x="1244600" y="4901713"/>
            <a:chExt cx="7229475" cy="1673712"/>
          </a:xfrm>
        </p:grpSpPr>
        <p:sp>
          <p:nvSpPr>
            <p:cNvPr id="207885" name="Line 13"/>
            <p:cNvSpPr>
              <a:spLocks noChangeShapeType="1"/>
            </p:cNvSpPr>
            <p:nvPr/>
          </p:nvSpPr>
          <p:spPr bwMode="auto">
            <a:xfrm>
              <a:off x="1244600" y="5994400"/>
              <a:ext cx="713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6" name="Text Box 14"/>
            <p:cNvSpPr txBox="1">
              <a:spLocks noChangeArrowheads="1"/>
            </p:cNvSpPr>
            <p:nvPr/>
          </p:nvSpPr>
          <p:spPr bwMode="auto">
            <a:xfrm>
              <a:off x="7985125" y="6069013"/>
              <a:ext cx="488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f</a:t>
              </a:r>
              <a:r>
                <a:rPr lang="en-US" i="1" baseline="-250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07887" name="Line 15"/>
            <p:cNvSpPr>
              <a:spLocks noChangeShapeType="1"/>
            </p:cNvSpPr>
            <p:nvPr/>
          </p:nvSpPr>
          <p:spPr bwMode="auto">
            <a:xfrm>
              <a:off x="1752600" y="56007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8" name="Line 16"/>
            <p:cNvSpPr>
              <a:spLocks noChangeShapeType="1"/>
            </p:cNvSpPr>
            <p:nvPr/>
          </p:nvSpPr>
          <p:spPr bwMode="auto">
            <a:xfrm>
              <a:off x="3873500" y="5905500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9" name="Text Box 17"/>
            <p:cNvSpPr txBox="1">
              <a:spLocks noChangeArrowheads="1"/>
            </p:cNvSpPr>
            <p:nvPr/>
          </p:nvSpPr>
          <p:spPr bwMode="auto">
            <a:xfrm>
              <a:off x="3565525" y="6183313"/>
              <a:ext cx="644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TE</a:t>
              </a:r>
              <a:r>
                <a:rPr lang="en-US" baseline="-25000" dirty="0"/>
                <a:t>10</a:t>
              </a:r>
            </a:p>
          </p:txBody>
        </p:sp>
        <p:sp>
          <p:nvSpPr>
            <p:cNvPr id="207890" name="Line 18"/>
            <p:cNvSpPr>
              <a:spLocks noChangeShapeType="1"/>
            </p:cNvSpPr>
            <p:nvPr/>
          </p:nvSpPr>
          <p:spPr bwMode="auto">
            <a:xfrm>
              <a:off x="5943600" y="5918200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91" name="Text Box 19"/>
            <p:cNvSpPr txBox="1">
              <a:spLocks noChangeArrowheads="1"/>
            </p:cNvSpPr>
            <p:nvPr/>
          </p:nvSpPr>
          <p:spPr bwMode="auto">
            <a:xfrm>
              <a:off x="5679413" y="6208713"/>
              <a:ext cx="644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TE</a:t>
              </a:r>
              <a:r>
                <a:rPr lang="en-US" baseline="-25000" dirty="0"/>
                <a:t>20</a:t>
              </a:r>
            </a:p>
          </p:txBody>
        </p:sp>
        <p:sp>
          <p:nvSpPr>
            <p:cNvPr id="207893" name="Text Box 21"/>
            <p:cNvSpPr txBox="1">
              <a:spLocks noChangeArrowheads="1"/>
            </p:cNvSpPr>
            <p:nvPr/>
          </p:nvSpPr>
          <p:spPr bwMode="auto">
            <a:xfrm>
              <a:off x="8010525" y="6069013"/>
              <a:ext cx="323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894" name="Line 22"/>
            <p:cNvSpPr>
              <a:spLocks noChangeShapeType="1"/>
            </p:cNvSpPr>
            <p:nvPr/>
          </p:nvSpPr>
          <p:spPr bwMode="auto">
            <a:xfrm>
              <a:off x="3861748" y="5676900"/>
              <a:ext cx="157006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95" name="Text Box 23"/>
            <p:cNvSpPr txBox="1">
              <a:spLocks noChangeArrowheads="1"/>
            </p:cNvSpPr>
            <p:nvPr/>
          </p:nvSpPr>
          <p:spPr bwMode="auto">
            <a:xfrm>
              <a:off x="2056689" y="4989890"/>
              <a:ext cx="2569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Useful operating region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437367" y="5367059"/>
              <a:ext cx="0" cy="53848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5083156" y="4901713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TE</a:t>
              </a:r>
              <a:r>
                <a:rPr lang="en-US" baseline="-25000" dirty="0"/>
                <a:t>01</a:t>
              </a: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5435634" y="5920472"/>
              <a:ext cx="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3875964" y="5404513"/>
              <a:ext cx="0" cy="436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00845"/>
              </p:ext>
            </p:extLst>
          </p:nvPr>
        </p:nvGraphicFramePr>
        <p:xfrm>
          <a:off x="4293627" y="2423015"/>
          <a:ext cx="8175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8" imgW="816822" imgH="625135" progId="Equation.DSMT4">
                  <p:embed/>
                </p:oleObj>
              </mc:Choice>
              <mc:Fallback>
                <p:oleObj name="Equation" r:id="rId18" imgW="816822" imgH="625135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627" y="2423015"/>
                        <a:ext cx="81756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172200" y="291737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(lossless waveguide)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89232" y="1107642"/>
            <a:ext cx="5270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Power flow in lossless waveguide (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</a:t>
            </a:r>
            <a:r>
              <a:rPr lang="en-US" sz="20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solidFill>
                  <a:srgbClr val="0000FF"/>
                </a:solidFill>
              </a:rPr>
              <a:t>):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14634"/>
              </p:ext>
            </p:extLst>
          </p:nvPr>
        </p:nvGraphicFramePr>
        <p:xfrm>
          <a:off x="1251451" y="2351840"/>
          <a:ext cx="30718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1600200" imgH="457200" progId="Equation.DSMT4">
                  <p:embed/>
                </p:oleObj>
              </mc:Choice>
              <mc:Fallback>
                <p:oleObj name="Equation" r:id="rId4" imgW="1600200" imgH="457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451" y="2351840"/>
                        <a:ext cx="3071813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69599"/>
              </p:ext>
            </p:extLst>
          </p:nvPr>
        </p:nvGraphicFramePr>
        <p:xfrm>
          <a:off x="1208292" y="1612808"/>
          <a:ext cx="37480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6" imgW="3747664" imgH="847573" progId="Equation.DSMT4">
                  <p:embed/>
                </p:oleObj>
              </mc:Choice>
              <mc:Fallback>
                <p:oleObj name="Equation" r:id="rId6" imgW="3747664" imgH="847573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292" y="1612808"/>
                        <a:ext cx="37480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2535" y="4483865"/>
            <a:ext cx="66030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 Make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larger to get more power flow for a given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Keep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smaller than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/>
              <a:t> to get maximum bandwidth.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1677" y="2635640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(watts flowing down the waveguide)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8292" y="3275170"/>
            <a:ext cx="5335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(The derivation is omitted, but please see the formula box above.)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127420" y="5914496"/>
            <a:ext cx="374573" cy="231354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49986" y="5728771"/>
            <a:ext cx="6246563" cy="646331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optimum dimension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pPr algn="ctr"/>
            <a:r>
              <a:rPr lang="en-US" dirty="0"/>
              <a:t> (gives maximum power flow without sacrificing bandwidth).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8730"/>
              </p:ext>
            </p:extLst>
          </p:nvPr>
        </p:nvGraphicFramePr>
        <p:xfrm>
          <a:off x="6467475" y="833438"/>
          <a:ext cx="226695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8" imgW="1828800" imgH="1447560" progId="Equation.DSMT4">
                  <p:embed/>
                </p:oleObj>
              </mc:Choice>
              <mc:Fallback>
                <p:oleObj name="Equation" r:id="rId8" imgW="1828800" imgH="14475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833438"/>
                        <a:ext cx="2266950" cy="1793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568" y="3874169"/>
            <a:ext cx="8507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Note:</a:t>
            </a:r>
            <a:r>
              <a:rPr lang="en-US" sz="1400" dirty="0"/>
              <a:t> Above cutoff, there is only watts flowing (no </a:t>
            </a:r>
            <a:r>
              <a:rPr lang="en-US" sz="1400" dirty="0" err="1"/>
              <a:t>vars</a:t>
            </a:r>
            <a:r>
              <a:rPr lang="en-US" sz="1400" dirty="0"/>
              <a:t>). Below cutoff there is no watts flowing (only </a:t>
            </a:r>
            <a:r>
              <a:rPr lang="en-US" sz="1400" dirty="0" err="1"/>
              <a:t>vars</a:t>
            </a:r>
            <a:r>
              <a:rPr lang="en-US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979048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780803" y="879042"/>
            <a:ext cx="4943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Plane wave interpretation of TE</a:t>
            </a:r>
            <a:r>
              <a:rPr lang="en-US" sz="2000" b="1" baseline="-25000" dirty="0">
                <a:solidFill>
                  <a:srgbClr val="0000FF"/>
                </a:solidFill>
              </a:rPr>
              <a:t>10</a:t>
            </a:r>
            <a:r>
              <a:rPr lang="en-US" sz="2000" b="1" dirty="0">
                <a:solidFill>
                  <a:srgbClr val="0000FF"/>
                </a:solidFill>
              </a:rPr>
              <a:t> mode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41033"/>
              </p:ext>
            </p:extLst>
          </p:nvPr>
        </p:nvGraphicFramePr>
        <p:xfrm>
          <a:off x="500063" y="1565275"/>
          <a:ext cx="53086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4" imgW="3111480" imgH="914400" progId="Equation.DSMT4">
                  <p:embed/>
                </p:oleObj>
              </mc:Choice>
              <mc:Fallback>
                <p:oleObj name="Equation" r:id="rId4" imgW="3111480" imgH="914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65275"/>
                        <a:ext cx="5308600" cy="156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1" name="Object 5"/>
          <p:cNvGraphicFramePr>
            <a:graphicFrameLocks noChangeAspect="1"/>
          </p:cNvGraphicFramePr>
          <p:nvPr/>
        </p:nvGraphicFramePr>
        <p:xfrm>
          <a:off x="4625521" y="2490108"/>
          <a:ext cx="2373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6" imgW="1638000" imgH="482400" progId="Equation.DSMT4">
                  <p:embed/>
                </p:oleObj>
              </mc:Choice>
              <mc:Fallback>
                <p:oleObj name="Equation" r:id="rId6" imgW="16380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521" y="2490108"/>
                        <a:ext cx="23733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1399246" y="3816350"/>
          <a:ext cx="529685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8" imgW="2552400" imgH="253800" progId="Equation.DSMT4">
                  <p:embed/>
                </p:oleObj>
              </mc:Choice>
              <mc:Fallback>
                <p:oleObj name="Equation" r:id="rId8" imgW="255240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246" y="3816350"/>
                        <a:ext cx="529685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7182985" y="3767522"/>
          <a:ext cx="1590902" cy="696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10" imgW="1218960" imgH="533160" progId="Equation.DSMT4">
                  <p:embed/>
                </p:oleObj>
              </mc:Choice>
              <mc:Fallback>
                <p:oleObj name="Equation" r:id="rId10" imgW="121896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985" y="3767522"/>
                        <a:ext cx="1590902" cy="696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4" name="Object 8"/>
          <p:cNvGraphicFramePr>
            <a:graphicFrameLocks noChangeAspect="1"/>
          </p:cNvGraphicFramePr>
          <p:nvPr/>
        </p:nvGraphicFramePr>
        <p:xfrm>
          <a:off x="6057221" y="1607912"/>
          <a:ext cx="8810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2" imgW="596880" imgH="431640" progId="Equation.DSMT4">
                  <p:embed/>
                </p:oleObj>
              </mc:Choice>
              <mc:Fallback>
                <p:oleObj name="Equation" r:id="rId12" imgW="59688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221" y="1607912"/>
                        <a:ext cx="88106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407228" y="43651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PW #1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01342" y="43433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PW #2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152297" y="4714873"/>
            <a:ext cx="5431416" cy="1761877"/>
            <a:chOff x="2019072" y="4791073"/>
            <a:chExt cx="5431416" cy="1761877"/>
          </a:xfrm>
        </p:grpSpPr>
        <p:sp>
          <p:nvSpPr>
            <p:cNvPr id="17" name="Rectangle 16"/>
            <p:cNvSpPr/>
            <p:nvPr/>
          </p:nvSpPr>
          <p:spPr>
            <a:xfrm>
              <a:off x="2125436" y="5410200"/>
              <a:ext cx="4484914" cy="103142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409950" y="5591173"/>
              <a:ext cx="990600" cy="315686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20836" y="5928630"/>
              <a:ext cx="990600" cy="315686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049233" y="6440258"/>
              <a:ext cx="5105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3225" name="Object 9"/>
            <p:cNvGraphicFramePr>
              <a:graphicFrameLocks noChangeAspect="1"/>
            </p:cNvGraphicFramePr>
            <p:nvPr/>
          </p:nvGraphicFramePr>
          <p:xfrm>
            <a:off x="7245220" y="6324872"/>
            <a:ext cx="205268" cy="228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2" name="Equation" r:id="rId14" imgW="114120" imgH="126720" progId="Equation.DSMT4">
                    <p:embed/>
                  </p:oleObj>
                </mc:Choice>
                <mc:Fallback>
                  <p:oleObj name="Equation" r:id="rId14" imgW="114120" imgH="1267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5220" y="6324872"/>
                          <a:ext cx="205268" cy="2280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3834493" y="5972175"/>
              <a:ext cx="283025" cy="283022"/>
              <a:chOff x="4114800" y="5606143"/>
              <a:chExt cx="283025" cy="28302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4114800" y="5606143"/>
                <a:ext cx="108857" cy="217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201884" y="5638797"/>
                <a:ext cx="108857" cy="217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288968" y="5671451"/>
                <a:ext cx="108857" cy="217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 flipH="1">
              <a:off x="3758293" y="5612947"/>
              <a:ext cx="283025" cy="283022"/>
              <a:chOff x="4114800" y="5606143"/>
              <a:chExt cx="283025" cy="283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4114800" y="5606143"/>
                <a:ext cx="108857" cy="217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201884" y="5638797"/>
                <a:ext cx="108857" cy="217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288968" y="5671451"/>
                <a:ext cx="108857" cy="217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2114556" y="5144861"/>
              <a:ext cx="0" cy="123008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3226" name="Object 10"/>
            <p:cNvGraphicFramePr>
              <a:graphicFrameLocks noChangeAspect="1"/>
            </p:cNvGraphicFramePr>
            <p:nvPr/>
          </p:nvGraphicFramePr>
          <p:xfrm>
            <a:off x="2019072" y="4791073"/>
            <a:ext cx="215219" cy="236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3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072" y="4791073"/>
                          <a:ext cx="215219" cy="236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4686299" y="596129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PW #2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93103" y="54932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PW #1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093029" y="5627914"/>
              <a:ext cx="108857" cy="108857"/>
              <a:chOff x="7826829" y="5323114"/>
              <a:chExt cx="108857" cy="10885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826829" y="5323114"/>
                <a:ext cx="108857" cy="1088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864434" y="535041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169229" y="6132739"/>
              <a:ext cx="108857" cy="108857"/>
              <a:chOff x="7826829" y="5323114"/>
              <a:chExt cx="108857" cy="10885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826829" y="5323114"/>
                <a:ext cx="108857" cy="1088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864434" y="535041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4162425" y="5724525"/>
              <a:ext cx="47625" cy="200025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162425" y="6210300"/>
              <a:ext cx="47625" cy="200025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33650" y="549592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228975" y="5934075"/>
              <a:ext cx="246697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4276725" y="5648325"/>
              <a:ext cx="100013" cy="295275"/>
            </a:xfrm>
            <a:custGeom>
              <a:avLst/>
              <a:gdLst>
                <a:gd name="connsiteX0" fmla="*/ 0 w 100013"/>
                <a:gd name="connsiteY0" fmla="*/ 0 h 295275"/>
                <a:gd name="connsiteX1" fmla="*/ 85725 w 100013"/>
                <a:gd name="connsiteY1" fmla="*/ 142875 h 295275"/>
                <a:gd name="connsiteX2" fmla="*/ 85725 w 100013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3" h="295275">
                  <a:moveTo>
                    <a:pt x="0" y="0"/>
                  </a:moveTo>
                  <a:cubicBezTo>
                    <a:pt x="35719" y="46831"/>
                    <a:pt x="71438" y="93663"/>
                    <a:pt x="85725" y="142875"/>
                  </a:cubicBezTo>
                  <a:cubicBezTo>
                    <a:pt x="100013" y="192088"/>
                    <a:pt x="92869" y="243681"/>
                    <a:pt x="85725" y="29527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93227" name="Object 11"/>
            <p:cNvGraphicFramePr>
              <a:graphicFrameLocks noChangeAspect="1"/>
            </p:cNvGraphicFramePr>
            <p:nvPr/>
          </p:nvGraphicFramePr>
          <p:xfrm>
            <a:off x="4406901" y="5615132"/>
            <a:ext cx="231774" cy="294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4" name="Equation" r:id="rId18" imgW="139680" imgH="177480" progId="Equation.DSMT4">
                    <p:embed/>
                  </p:oleObj>
                </mc:Choice>
                <mc:Fallback>
                  <p:oleObj name="Equation" r:id="rId18" imgW="13968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901" y="5615132"/>
                          <a:ext cx="231774" cy="2949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3228" name="Object 12"/>
          <p:cNvGraphicFramePr>
            <a:graphicFrameLocks noChangeAspect="1"/>
          </p:cNvGraphicFramePr>
          <p:nvPr/>
        </p:nvGraphicFramePr>
        <p:xfrm>
          <a:off x="6396038" y="5095875"/>
          <a:ext cx="231616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20" imgW="1574640" imgH="698400" progId="Equation.DSMT4">
                  <p:embed/>
                </p:oleObj>
              </mc:Choice>
              <mc:Fallback>
                <p:oleObj name="Equation" r:id="rId20" imgW="1574640" imgH="698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5095875"/>
                        <a:ext cx="2316162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79048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1698171" y="108860"/>
            <a:ext cx="5300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Dominant Mode (cont.)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48204" y="854979"/>
            <a:ext cx="4057329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Losses in Waveguide 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76172"/>
              </p:ext>
            </p:extLst>
          </p:nvPr>
        </p:nvGraphicFramePr>
        <p:xfrm>
          <a:off x="1409902" y="5152095"/>
          <a:ext cx="5299007" cy="10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4" imgW="5715000" imgH="1104840" progId="Equation.DSMT4">
                  <p:embed/>
                </p:oleObj>
              </mc:Choice>
              <mc:Fallback>
                <p:oleObj name="Equation" r:id="rId4" imgW="571500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902" y="5152095"/>
                        <a:ext cx="5299007" cy="1024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54726"/>
              </p:ext>
            </p:extLst>
          </p:nvPr>
        </p:nvGraphicFramePr>
        <p:xfrm>
          <a:off x="2145595" y="2177549"/>
          <a:ext cx="4030818" cy="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6" imgW="2577960" imgH="507960" progId="Equation.DSMT4">
                  <p:embed/>
                </p:oleObj>
              </mc:Choice>
              <mc:Fallback>
                <p:oleObj name="Equation" r:id="rId6" imgW="2577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5595" y="2177549"/>
                        <a:ext cx="4030818" cy="79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87220"/>
              </p:ext>
            </p:extLst>
          </p:nvPr>
        </p:nvGraphicFramePr>
        <p:xfrm>
          <a:off x="1501774" y="3200208"/>
          <a:ext cx="4134751" cy="91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8" imgW="2286000" imgH="507960" progId="Equation.DSMT4">
                  <p:embed/>
                </p:oleObj>
              </mc:Choice>
              <mc:Fallback>
                <p:oleObj name="Equation" r:id="rId8" imgW="2286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01774" y="3200208"/>
                        <a:ext cx="4134751" cy="91883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274" y="1744579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Dielectric loss: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03942" y="3575872"/>
            <a:ext cx="421105" cy="276727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86327" y="4604088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Conductor loss: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03472"/>
              </p:ext>
            </p:extLst>
          </p:nvPr>
        </p:nvGraphicFramePr>
        <p:xfrm>
          <a:off x="6476052" y="2497822"/>
          <a:ext cx="2169805" cy="31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10" imgW="1765080" imgH="253800" progId="Equation.DSMT4">
                  <p:embed/>
                </p:oleObj>
              </mc:Choice>
              <mc:Fallback>
                <p:oleObj name="Equation" r:id="rId10" imgW="1765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6052" y="2497822"/>
                        <a:ext cx="2169805" cy="312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96505"/>
              </p:ext>
            </p:extLst>
          </p:nvPr>
        </p:nvGraphicFramePr>
        <p:xfrm>
          <a:off x="3527593" y="1461417"/>
          <a:ext cx="1338856" cy="41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12" imgW="736560" imgH="228600" progId="Equation.DSMT4">
                  <p:embed/>
                </p:oleObj>
              </mc:Choice>
              <mc:Fallback>
                <p:oleObj name="Equation" r:id="rId12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27593" y="1461417"/>
                        <a:ext cx="1338856" cy="41550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6948" y="630454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(This is derived in ECE 5317.)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390" y="3308684"/>
            <a:ext cx="2671010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If we are below cutoff, attenuation is mainly due to evanescence, so we don’t worry about conductor and dielectric loss then.</a:t>
            </a:r>
          </a:p>
        </p:txBody>
      </p:sp>
    </p:spTree>
    <p:extLst>
      <p:ext uri="{BB962C8B-B14F-4D97-AF65-F5344CB8AC3E}">
        <p14:creationId xmlns:p14="http://schemas.microsoft.com/office/powerpoint/2010/main" val="31252208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2"/>
          <p:cNvSpPr txBox="1">
            <a:spLocks noChangeArrowheads="1"/>
          </p:cNvSpPr>
          <p:nvPr/>
        </p:nvSpPr>
        <p:spPr bwMode="auto">
          <a:xfrm>
            <a:off x="1349829" y="87088"/>
            <a:ext cx="66294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Rectangular Waveguide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7206" y="1117691"/>
            <a:ext cx="393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Why is there no TEM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mode?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3CB8F3-1554-12C7-7818-DA52CC988530}"/>
              </a:ext>
            </a:extLst>
          </p:cNvPr>
          <p:cNvGrpSpPr/>
          <p:nvPr/>
        </p:nvGrpSpPr>
        <p:grpSpPr>
          <a:xfrm>
            <a:off x="2781439" y="3986455"/>
            <a:ext cx="3766180" cy="549275"/>
            <a:chOff x="2715014" y="4258987"/>
            <a:chExt cx="3766180" cy="549275"/>
          </a:xfrm>
        </p:grpSpPr>
        <p:graphicFrame>
          <p:nvGraphicFramePr>
            <p:cNvPr id="41576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146513"/>
                </p:ext>
              </p:extLst>
            </p:nvPr>
          </p:nvGraphicFramePr>
          <p:xfrm>
            <a:off x="4388869" y="4258987"/>
            <a:ext cx="2092325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4" imgW="965160" imgH="253800" progId="Equation.DSMT4">
                    <p:embed/>
                  </p:oleObj>
                </mc:Choice>
                <mc:Fallback>
                  <p:oleObj name="Equation" r:id="rId4" imgW="965160" imgH="2538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869" y="4258987"/>
                          <a:ext cx="2092325" cy="549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2715014" y="4326569"/>
              <a:ext cx="1576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TEM</a:t>
              </a:r>
              <a:r>
                <a:rPr lang="en-US" sz="2000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dirty="0">
                  <a:solidFill>
                    <a:srgbClr val="0000FF"/>
                  </a:solidFill>
                </a:rPr>
                <a:t> mode: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3028" y="1310480"/>
            <a:ext cx="3632616" cy="2531445"/>
            <a:chOff x="443028" y="1310480"/>
            <a:chExt cx="3632616" cy="2531445"/>
          </a:xfrm>
        </p:grpSpPr>
        <p:graphicFrame>
          <p:nvGraphicFramePr>
            <p:cNvPr id="38" name="Object 18"/>
            <p:cNvGraphicFramePr>
              <a:graphicFrameLocks noChangeAspect="1"/>
            </p:cNvGraphicFramePr>
            <p:nvPr/>
          </p:nvGraphicFramePr>
          <p:xfrm>
            <a:off x="773201" y="2973693"/>
            <a:ext cx="188328" cy="263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201" y="2973693"/>
                          <a:ext cx="188328" cy="263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 bwMode="auto">
            <a:xfrm>
              <a:off x="546241" y="2387029"/>
              <a:ext cx="2381459" cy="10048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1739487" y="2877723"/>
              <a:ext cx="0" cy="5124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414311" y="3016725"/>
              <a:ext cx="0" cy="3734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2064663" y="3016725"/>
              <a:ext cx="0" cy="3734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1089135" y="3123908"/>
              <a:ext cx="0" cy="2662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389839" y="3123908"/>
              <a:ext cx="0" cy="2662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763959" y="3222716"/>
              <a:ext cx="0" cy="1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2715014" y="3222716"/>
              <a:ext cx="0" cy="1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3180496" y="3389537"/>
              <a:ext cx="5197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16200000">
              <a:off x="272063" y="1934518"/>
              <a:ext cx="5197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35" name="Object 15"/>
            <p:cNvGraphicFramePr>
              <a:graphicFrameLocks noChangeAspect="1"/>
            </p:cNvGraphicFramePr>
            <p:nvPr/>
          </p:nvGraphicFramePr>
          <p:xfrm>
            <a:off x="3867765" y="3283591"/>
            <a:ext cx="207879" cy="228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7765" y="3283591"/>
                          <a:ext cx="207879" cy="228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443028" y="1310480"/>
            <a:ext cx="208175" cy="24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028" y="1310480"/>
                          <a:ext cx="208175" cy="24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7"/>
            <p:cNvGraphicFramePr>
              <a:graphicFrameLocks noChangeAspect="1"/>
            </p:cNvGraphicFramePr>
            <p:nvPr/>
          </p:nvGraphicFramePr>
          <p:xfrm>
            <a:off x="1623828" y="3611537"/>
            <a:ext cx="209444" cy="23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828" y="3611537"/>
                          <a:ext cx="209444" cy="230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2517206" y="2745986"/>
            <a:ext cx="253038" cy="316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14" imgW="152334" imgH="190417" progId="Equation.DSMT4">
                    <p:embed/>
                  </p:oleObj>
                </mc:Choice>
                <mc:Fallback>
                  <p:oleObj name="Equation" r:id="rId14" imgW="152334" imgH="190417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206" y="2745986"/>
                          <a:ext cx="253038" cy="316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3"/>
            <p:cNvGraphicFramePr>
              <a:graphicFrameLocks noChangeAspect="1"/>
            </p:cNvGraphicFramePr>
            <p:nvPr/>
          </p:nvGraphicFramePr>
          <p:xfrm>
            <a:off x="3268494" y="2474406"/>
            <a:ext cx="465494" cy="241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494" y="2474406"/>
                          <a:ext cx="465494" cy="241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766" name="Object 22"/>
            <p:cNvGraphicFramePr>
              <a:graphicFrameLocks noChangeAspect="1"/>
            </p:cNvGraphicFramePr>
            <p:nvPr/>
          </p:nvGraphicFramePr>
          <p:xfrm>
            <a:off x="821646" y="2542268"/>
            <a:ext cx="554037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Equation" r:id="rId18" imgW="554784" imgH="335309" progId="Equation.DSMT4">
                    <p:embed/>
                  </p:oleObj>
                </mc:Choice>
                <mc:Fallback>
                  <p:oleObj name="Equation" r:id="rId18" imgW="554784" imgH="335309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646" y="2542268"/>
                          <a:ext cx="554037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5DAB8C-0853-5E69-6BEB-BD8FFD714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22092"/>
              </p:ext>
            </p:extLst>
          </p:nvPr>
        </p:nvGraphicFramePr>
        <p:xfrm>
          <a:off x="1386871" y="4933600"/>
          <a:ext cx="6627651" cy="76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20" imgW="4419360" imgH="507960" progId="Equation.DSMT4">
                  <p:embed/>
                </p:oleObj>
              </mc:Choice>
              <mc:Fallback>
                <p:oleObj name="Equation" r:id="rId20" imgW="4419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86871" y="4933600"/>
                        <a:ext cx="6627651" cy="76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A066E7-B4AC-90C8-89C3-97F34932E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3228"/>
              </p:ext>
            </p:extLst>
          </p:nvPr>
        </p:nvGraphicFramePr>
        <p:xfrm>
          <a:off x="3569475" y="5951014"/>
          <a:ext cx="1141571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22" imgW="647640" imgH="253800" progId="Equation.DSMT4">
                  <p:embed/>
                </p:oleObj>
              </mc:Choice>
              <mc:Fallback>
                <p:oleObj name="Equation" r:id="rId22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69475" y="5951014"/>
                        <a:ext cx="1141571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97E8D6-1940-C761-21C9-B32BAF252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716824"/>
              </p:ext>
            </p:extLst>
          </p:nvPr>
        </p:nvGraphicFramePr>
        <p:xfrm>
          <a:off x="6925291" y="5704943"/>
          <a:ext cx="1400382" cy="4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24" imgW="888840" imgH="253800" progId="Equation.DSMT4">
                  <p:embed/>
                </p:oleObj>
              </mc:Choice>
              <mc:Fallback>
                <p:oleObj name="Equation" r:id="rId24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25291" y="5704943"/>
                        <a:ext cx="1400382" cy="400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B73E96E1-8BBE-1B30-922F-874EFD34034B}"/>
              </a:ext>
            </a:extLst>
          </p:cNvPr>
          <p:cNvSpPr/>
          <p:nvPr/>
        </p:nvSpPr>
        <p:spPr>
          <a:xfrm>
            <a:off x="2989427" y="6105052"/>
            <a:ext cx="382137" cy="22265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3222166" y="108860"/>
            <a:ext cx="23034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181553" y="1901598"/>
            <a:ext cx="36760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Standard X-band* waveguide: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705553" y="2378013"/>
            <a:ext cx="2795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0.900 inches (2.286 cm)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0.400 inches (1.016 cm)</a:t>
            </a:r>
          </a:p>
        </p:txBody>
      </p:sp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39909"/>
              </p:ext>
            </p:extLst>
          </p:nvPr>
        </p:nvGraphicFramePr>
        <p:xfrm>
          <a:off x="3722045" y="3566932"/>
          <a:ext cx="12477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4" imgW="672808" imgH="393529" progId="Equation.DSMT4">
                  <p:embed/>
                </p:oleObj>
              </mc:Choice>
              <mc:Fallback>
                <p:oleObj name="Equation" r:id="rId4" imgW="672808" imgH="393529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045" y="3566932"/>
                        <a:ext cx="12477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BFBFBF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57797"/>
              </p:ext>
            </p:extLst>
          </p:nvPr>
        </p:nvGraphicFramePr>
        <p:xfrm>
          <a:off x="3075895" y="4710781"/>
          <a:ext cx="2090594" cy="44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6" imgW="1205977" imgH="253890" progId="Equation.DSMT4">
                  <p:embed/>
                </p:oleObj>
              </mc:Choice>
              <mc:Fallback>
                <p:oleObj name="Equation" r:id="rId6" imgW="1205977" imgH="25389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895" y="4710781"/>
                        <a:ext cx="2090594" cy="44035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90287"/>
              </p:ext>
            </p:extLst>
          </p:nvPr>
        </p:nvGraphicFramePr>
        <p:xfrm>
          <a:off x="3020749" y="5196343"/>
          <a:ext cx="23796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8" imgW="1282700" imgH="254000" progId="Equation.DSMT4">
                  <p:embed/>
                </p:oleObj>
              </mc:Choice>
              <mc:Fallback>
                <p:oleObj name="Equation" r:id="rId8" imgW="1282700" imgH="2540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749" y="5196343"/>
                        <a:ext cx="2379662" cy="471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1460900" y="873520"/>
            <a:ext cx="5769528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CC00CC"/>
                </a:solidFill>
              </a:rPr>
              <a:t>Find the single-mode operating frequency region </a:t>
            </a:r>
          </a:p>
          <a:p>
            <a:pPr algn="ctr"/>
            <a:r>
              <a:rPr lang="en-US" sz="2000" dirty="0">
                <a:solidFill>
                  <a:srgbClr val="CC00CC"/>
                </a:solidFill>
              </a:rPr>
              <a:t>for air-filled X-band waveguide.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1246867" y="4251100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we have: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2903311" y="3440113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Use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72193" y="2731015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2</a:t>
            </a:r>
            <a:endParaRPr lang="en-US" dirty="0"/>
          </a:p>
        </p:txBody>
      </p:sp>
      <p:pic>
        <p:nvPicPr>
          <p:cNvPr id="203804" name="Picture 28" descr="Close this window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b="19968"/>
          <a:stretch/>
        </p:blipFill>
        <p:spPr bwMode="auto">
          <a:xfrm>
            <a:off x="6502449" y="3392905"/>
            <a:ext cx="2058815" cy="13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54677"/>
              </p:ext>
            </p:extLst>
          </p:nvPr>
        </p:nvGraphicFramePr>
        <p:xfrm>
          <a:off x="2870617" y="5974933"/>
          <a:ext cx="2963305" cy="40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11" imgW="1498320" imgH="203040" progId="Equation.DSMT4">
                  <p:embed/>
                </p:oleObj>
              </mc:Choice>
              <mc:Fallback>
                <p:oleObj name="Equation" r:id="rId11" imgW="1498320" imgH="20304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617" y="5974933"/>
                        <a:ext cx="2963305" cy="401804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6124577" y="5347018"/>
            <a:ext cx="2893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* X-band: from 8.0 to 12 GHz.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0120" y="478929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X-band waveguide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2492829" y="130632"/>
            <a:ext cx="37131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 (cont.)</a:t>
            </a:r>
          </a:p>
        </p:txBody>
      </p: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3150281" y="2448564"/>
          <a:ext cx="22383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4" imgW="1205977" imgH="253890" progId="Equation.DSMT4">
                  <p:embed/>
                </p:oleObj>
              </mc:Choice>
              <mc:Fallback>
                <p:oleObj name="Equation" r:id="rId4" imgW="1205977" imgH="25389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281" y="2448564"/>
                        <a:ext cx="22383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97391"/>
              </p:ext>
            </p:extLst>
          </p:nvPr>
        </p:nvGraphicFramePr>
        <p:xfrm>
          <a:off x="4923040" y="3810260"/>
          <a:ext cx="36925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6" imgW="2222500" imgH="266700" progId="Equation.DSMT4">
                  <p:embed/>
                </p:oleObj>
              </mc:Choice>
              <mc:Fallback>
                <p:oleObj name="Equation" r:id="rId6" imgW="2222500" imgH="2667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040" y="3810260"/>
                        <a:ext cx="36925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2440992" y="5910216"/>
            <a:ext cx="3736920" cy="64633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At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9.00</a:t>
            </a:r>
            <a:r>
              <a:rPr lang="en-US" dirty="0"/>
              <a:t> GHz:  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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129.13 [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rad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/m] </a:t>
            </a:r>
          </a:p>
          <a:p>
            <a:r>
              <a:rPr lang="en-US" dirty="0"/>
              <a:t>At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5.00</a:t>
            </a:r>
            <a:r>
              <a:rPr lang="en-US" dirty="0"/>
              <a:t> GHz:  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88.91 [nepers/m] 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2121354" y="2480355"/>
            <a:ext cx="970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Recall:</a:t>
            </a:r>
          </a:p>
        </p:txBody>
      </p:sp>
      <p:graphicFrame>
        <p:nvGraphicFramePr>
          <p:cNvPr id="2099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33500"/>
              </p:ext>
            </p:extLst>
          </p:nvPr>
        </p:nvGraphicFramePr>
        <p:xfrm>
          <a:off x="5396050" y="5289025"/>
          <a:ext cx="27447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8" imgW="1651000" imgH="228600" progId="Equation.DSMT4">
                  <p:embed/>
                </p:oleObj>
              </mc:Choice>
              <mc:Fallback>
                <p:oleObj name="Equation" r:id="rId8" imgW="1651000" imgH="2286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050" y="5289025"/>
                        <a:ext cx="274478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2099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87592"/>
              </p:ext>
            </p:extLst>
          </p:nvPr>
        </p:nvGraphicFramePr>
        <p:xfrm>
          <a:off x="5344931" y="4452055"/>
          <a:ext cx="2881026" cy="63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10" imgW="1981200" imgH="431800" progId="Equation.DSMT4">
                  <p:embed/>
                </p:oleObj>
              </mc:Choice>
              <mc:Fallback>
                <p:oleObj name="Equation" r:id="rId10" imgW="1981200" imgH="4318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931" y="4452055"/>
                        <a:ext cx="2881026" cy="631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89034"/>
              </p:ext>
            </p:extLst>
          </p:nvPr>
        </p:nvGraphicFramePr>
        <p:xfrm>
          <a:off x="1109835" y="3499788"/>
          <a:ext cx="24955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12" imgW="2495084" imgH="737616" progId="Equation.DSMT4">
                  <p:embed/>
                </p:oleObj>
              </mc:Choice>
              <mc:Fallback>
                <p:oleObj name="Equation" r:id="rId12" imgW="2495084" imgH="737616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835" y="3499788"/>
                        <a:ext cx="24955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59624"/>
              </p:ext>
            </p:extLst>
          </p:nvPr>
        </p:nvGraphicFramePr>
        <p:xfrm>
          <a:off x="1100597" y="4343324"/>
          <a:ext cx="24479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14" imgW="2447586" imgH="748431" progId="Equation.DSMT4">
                  <p:embed/>
                </p:oleObj>
              </mc:Choice>
              <mc:Fallback>
                <p:oleObj name="Equation" r:id="rId14" imgW="2447586" imgH="748431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97" y="4343324"/>
                        <a:ext cx="24479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8" descr="Close this window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b="20719"/>
          <a:stretch/>
        </p:blipFill>
        <p:spPr bwMode="auto">
          <a:xfrm>
            <a:off x="6834814" y="1768640"/>
            <a:ext cx="2058815" cy="13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28410" y="1157742"/>
            <a:ext cx="6569619" cy="7848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CC00CC"/>
                </a:solidFill>
              </a:rPr>
              <a:t> Find the phase constant of the TE</a:t>
            </a:r>
            <a:r>
              <a:rPr lang="en-US" sz="2000" baseline="-25000" dirty="0">
                <a:solidFill>
                  <a:srgbClr val="CC00CC"/>
                </a:solidFill>
              </a:rPr>
              <a:t>10</a:t>
            </a:r>
            <a:r>
              <a:rPr lang="en-US" sz="2000" dirty="0">
                <a:solidFill>
                  <a:srgbClr val="CC00CC"/>
                </a:solidFill>
              </a:rPr>
              <a:t> mode at 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9.00</a:t>
            </a:r>
            <a:r>
              <a:rPr lang="en-US" sz="2000" dirty="0">
                <a:solidFill>
                  <a:srgbClr val="CC00CC"/>
                </a:solidFill>
              </a:rPr>
              <a:t> GHz.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CC00CC"/>
                </a:solidFill>
              </a:rPr>
              <a:t> Find the attenuation in dB/m at 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5.00</a:t>
            </a:r>
            <a:r>
              <a:rPr lang="en-US" sz="2000" dirty="0">
                <a:solidFill>
                  <a:srgbClr val="CC00CC"/>
                </a:solidFill>
              </a:rPr>
              <a:t> GHz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6390" y="320590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X-band waveguide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2416628" y="141518"/>
            <a:ext cx="37131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 (cont.)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71549"/>
              </p:ext>
            </p:extLst>
          </p:nvPr>
        </p:nvGraphicFramePr>
        <p:xfrm>
          <a:off x="2139950" y="3879850"/>
          <a:ext cx="4140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4" imgW="1586811" imgH="203112" progId="Equation.DSMT4">
                  <p:embed/>
                </p:oleObj>
              </mc:Choice>
              <mc:Fallback>
                <p:oleObj name="Equation" r:id="rId4" imgW="1586811" imgH="203112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879850"/>
                        <a:ext cx="4140200" cy="5302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2423174" y="5132841"/>
            <a:ext cx="3815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is a very rapid attenuation!</a:t>
            </a:r>
          </a:p>
        </p:txBody>
      </p:sp>
      <p:graphicFrame>
        <p:nvGraphicFramePr>
          <p:cNvPr id="211984" name="Object 16"/>
          <p:cNvGraphicFramePr>
            <a:graphicFrameLocks noChangeAspect="1"/>
          </p:cNvGraphicFramePr>
          <p:nvPr/>
        </p:nvGraphicFramePr>
        <p:xfrm>
          <a:off x="2973161" y="3037114"/>
          <a:ext cx="21447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6" imgW="1155700" imgH="203200" progId="Equation.DSMT4">
                  <p:embed/>
                </p:oleObj>
              </mc:Choice>
              <mc:Fallback>
                <p:oleObj name="Equation" r:id="rId6" imgW="1155700" imgH="2032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161" y="3037114"/>
                        <a:ext cx="21447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BFBFBF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1392" y="1081696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At 5.0 GHz: 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2729140" y="1565049"/>
          <a:ext cx="25447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8" imgW="1371600" imgH="228600" progId="Equation.DSMT4">
                  <p:embed/>
                </p:oleObj>
              </mc:Choice>
              <mc:Fallback>
                <p:oleObj name="Equation" r:id="rId8" imgW="13716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140" y="1565049"/>
                        <a:ext cx="25447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BFBFBF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26501" y="2537814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Recall: </a:t>
            </a:r>
          </a:p>
        </p:txBody>
      </p:sp>
      <p:pic>
        <p:nvPicPr>
          <p:cNvPr id="10" name="Picture 28" descr="Close this window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6"/>
          <a:stretch/>
        </p:blipFill>
        <p:spPr bwMode="auto">
          <a:xfrm>
            <a:off x="6383122" y="1147483"/>
            <a:ext cx="2058815" cy="16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30950" y="291758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X-band waveguide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269476" y="130632"/>
            <a:ext cx="478132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Waveguide Components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28706" name="Picture 2" descr="WR-90 Waveguide Se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9" y="1085162"/>
            <a:ext cx="2173077" cy="14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08" name="Picture 4" descr="WR-90 Flexible Wavegui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80" y="1101686"/>
            <a:ext cx="2197865" cy="14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10" name="Picture 6" descr="WR-90 Waveguide Ben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40" y="1201731"/>
            <a:ext cx="2047800" cy="1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12" name="Picture 8" descr="WR-90 Waveguide Coupl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22" y="3503363"/>
            <a:ext cx="2248852" cy="14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14" name="Picture 10" descr="WR-90 Waveguide Adap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9" y="3530905"/>
            <a:ext cx="2168984" cy="14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716" name="Picture 12" descr="WR-90 Waveguide Terminati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93" y="3519889"/>
            <a:ext cx="2255703" cy="15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163" y="2599981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Straight sections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7800" y="2619163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Flexible waveguides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854" y="2629359"/>
            <a:ext cx="161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Waveguide bends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723" y="5117337"/>
            <a:ext cx="181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Waveguide adapters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0424" y="5126518"/>
            <a:ext cx="180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Waveguide couplers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8088" y="6072132"/>
            <a:ext cx="332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https://www.pasternack.com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227" y="5124681"/>
            <a:ext cx="2098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Waveguide terminations</a:t>
            </a:r>
          </a:p>
        </p:txBody>
      </p:sp>
    </p:spTree>
    <p:extLst>
      <p:ext uri="{BB962C8B-B14F-4D97-AF65-F5344CB8AC3E}">
        <p14:creationId xmlns:p14="http://schemas.microsoft.com/office/powerpoint/2010/main" val="421092091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099457" y="195943"/>
            <a:ext cx="7336971" cy="5442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Waveguide Modes in Transmission Lines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25286" y="1527928"/>
            <a:ext cx="76290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A transmission line normally operates in the TEM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mode, where the two conductors have equal and opposite currents.</a:t>
            </a:r>
          </a:p>
          <a:p>
            <a:pPr marL="177800" indent="-177800"/>
            <a:endParaRPr lang="en-US" sz="2000" dirty="0">
              <a:solidFill>
                <a:srgbClr val="0000FF"/>
              </a:solidFill>
            </a:endParaRPr>
          </a:p>
          <a:p>
            <a:pPr marL="347663" indent="-347663"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At high frequencies, waveguide modes can also propagate on transmission lines.</a:t>
            </a:r>
          </a:p>
          <a:p>
            <a:pPr marL="177800" indent="-177800"/>
            <a:endParaRPr lang="en-US" sz="2000" dirty="0">
              <a:solidFill>
                <a:srgbClr val="0000FF"/>
              </a:solidFill>
            </a:endParaRPr>
          </a:p>
          <a:p>
            <a:pPr marL="347663" indent="-347663"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This is undesirable, and it limits the high-frequency range of operation for the transmission line.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262743" y="141514"/>
            <a:ext cx="6710363" cy="58782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Waveguide Modes in Coax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6644" y="1108945"/>
            <a:ext cx="7003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Dominant waveguide mode in coax (derivation omitted):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78537" name="Object 9"/>
          <p:cNvGraphicFramePr>
            <a:graphicFrameLocks noChangeAspect="1"/>
          </p:cNvGraphicFramePr>
          <p:nvPr/>
        </p:nvGraphicFramePr>
        <p:xfrm>
          <a:off x="2380797" y="1866900"/>
          <a:ext cx="364013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4" imgW="1777680" imgH="469800" progId="Equation.DSMT4">
                  <p:embed/>
                </p:oleObj>
              </mc:Choice>
              <mc:Fallback>
                <p:oleObj name="Equation" r:id="rId4" imgW="1777680" imgH="46980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797" y="1866900"/>
                        <a:ext cx="3640138" cy="952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299393" y="3728335"/>
          <a:ext cx="3118263" cy="102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6" imgW="2184400" imgH="723900" progId="Equation.DSMT4">
                  <p:embed/>
                </p:oleObj>
              </mc:Choice>
              <mc:Fallback>
                <p:oleObj name="Equation" r:id="rId6" imgW="2184400" imgH="723900" progId="Equation.DSMT4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393" y="3728335"/>
                        <a:ext cx="3118263" cy="1029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695" y="3248891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Example: RG 142 coax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13943"/>
              </p:ext>
            </p:extLst>
          </p:nvPr>
        </p:nvGraphicFramePr>
        <p:xfrm>
          <a:off x="1105621" y="4953255"/>
          <a:ext cx="3062617" cy="38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8" imgW="1803240" imgH="228600" progId="Equation.DSMT4">
                  <p:embed/>
                </p:oleObj>
              </mc:Choice>
              <mc:Fallback>
                <p:oleObj name="Equation" r:id="rId8" imgW="1803240" imgH="2286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21" y="4953255"/>
                        <a:ext cx="3062617" cy="387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13056"/>
              </p:ext>
            </p:extLst>
          </p:nvPr>
        </p:nvGraphicFramePr>
        <p:xfrm>
          <a:off x="1675137" y="5547433"/>
          <a:ext cx="2471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10" imgW="1206500" imgH="241300" progId="Equation.DSMT4">
                  <p:embed/>
                </p:oleObj>
              </mc:Choice>
              <mc:Fallback>
                <p:oleObj name="Equation" r:id="rId10" imgW="1206500" imgH="24130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137" y="5547433"/>
                        <a:ext cx="2471738" cy="4921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98658" y="2101934"/>
            <a:ext cx="1472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TE</a:t>
            </a:r>
            <a:r>
              <a:rPr lang="en-US" sz="2000" baseline="-25000" dirty="0">
                <a:solidFill>
                  <a:srgbClr val="FF0000"/>
                </a:solidFill>
              </a:rPr>
              <a:t>11</a:t>
            </a:r>
            <a:r>
              <a:rPr lang="en-US" sz="2000" dirty="0">
                <a:solidFill>
                  <a:srgbClr val="FF0000"/>
                </a:solidFill>
              </a:rPr>
              <a:t> mode: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07452" y="3032533"/>
            <a:ext cx="3216911" cy="2293303"/>
            <a:chOff x="3095625" y="1116647"/>
            <a:chExt cx="3216911" cy="2293303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3759835" y="1983422"/>
              <a:ext cx="1012825" cy="119538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V="1">
              <a:off x="4061460" y="1116647"/>
              <a:ext cx="1600200" cy="915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V="1">
              <a:off x="4558348" y="1835784"/>
              <a:ext cx="1754188" cy="1243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4136073" y="2085022"/>
              <a:ext cx="422275" cy="249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4461510" y="2478721"/>
              <a:ext cx="450850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V="1">
              <a:off x="4598035" y="1299209"/>
              <a:ext cx="1216025" cy="760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4009073" y="2278697"/>
              <a:ext cx="539750" cy="6048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4945698" y="1719897"/>
              <a:ext cx="1109663" cy="741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4293382" y="2556553"/>
              <a:ext cx="106363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088448" y="2546984"/>
              <a:ext cx="196850" cy="592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H="1">
              <a:off x="3351848" y="2543853"/>
              <a:ext cx="920750" cy="671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4" name="Object 14"/>
            <p:cNvGraphicFramePr>
              <a:graphicFrameLocks noChangeAspect="1"/>
            </p:cNvGraphicFramePr>
            <p:nvPr/>
          </p:nvGraphicFramePr>
          <p:xfrm>
            <a:off x="3767773" y="2394584"/>
            <a:ext cx="2032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1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Picture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773" y="2394584"/>
                          <a:ext cx="2032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991692"/>
                </p:ext>
              </p:extLst>
            </p:nvPr>
          </p:nvGraphicFramePr>
          <p:xfrm>
            <a:off x="4333875" y="2506663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5" y="2506663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3"/>
            <p:cNvGraphicFramePr>
              <a:graphicFrameLocks noChangeAspect="1"/>
            </p:cNvGraphicFramePr>
            <p:nvPr/>
          </p:nvGraphicFramePr>
          <p:xfrm>
            <a:off x="4171950" y="2867025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3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2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950" y="2867025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3"/>
            <p:cNvGraphicFramePr>
              <a:graphicFrameLocks noChangeAspect="1"/>
            </p:cNvGraphicFramePr>
            <p:nvPr/>
          </p:nvGraphicFramePr>
          <p:xfrm>
            <a:off x="3095625" y="3203575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4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625" y="3203575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957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30111"/>
              </p:ext>
            </p:extLst>
          </p:nvPr>
        </p:nvGraphicFramePr>
        <p:xfrm>
          <a:off x="5952445" y="5485003"/>
          <a:ext cx="27543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20" imgW="1612900" imgH="495300" progId="Equation.DSMT4">
                  <p:embed/>
                </p:oleObj>
              </mc:Choice>
              <mc:Fallback>
                <p:oleObj name="Equation" r:id="rId20" imgW="1612900" imgH="4953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445" y="5485003"/>
                        <a:ext cx="27543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9721" y="6301648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This coax cannot be used above 16.8 [GHz]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7259" y="1883228"/>
            <a:ext cx="242751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In this notation, the “11” subscript refers to the angular and radial variation.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556399" y="131155"/>
            <a:ext cx="6100324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A: </a:t>
            </a:r>
            <a:r>
              <a:rPr lang="en-US" sz="2800" b="1" dirty="0" err="1">
                <a:solidFill>
                  <a:srgbClr val="FFFF00"/>
                </a:solidFill>
              </a:rPr>
              <a:t>TM</a:t>
            </a:r>
            <a:r>
              <a:rPr lang="en-US" sz="2800" b="1" i="1" baseline="-25000" dirty="0" err="1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184973" y="5180006"/>
            <a:ext cx="8937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solve the above equation by using the method of </a:t>
            </a:r>
            <a:r>
              <a:rPr lang="en-US" sz="2000" u="sng" dirty="0">
                <a:solidFill>
                  <a:srgbClr val="0000FF"/>
                </a:solidFill>
              </a:rPr>
              <a:t>separation of variables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</p:txBody>
      </p:sp>
      <p:graphicFrame>
        <p:nvGraphicFramePr>
          <p:cNvPr id="16487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91316"/>
              </p:ext>
            </p:extLst>
          </p:nvPr>
        </p:nvGraphicFramePr>
        <p:xfrm>
          <a:off x="3154630" y="1092926"/>
          <a:ext cx="3556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4" imgW="1892300" imgH="444500" progId="Equation.DSMT4">
                  <p:embed/>
                </p:oleObj>
              </mc:Choice>
              <mc:Fallback>
                <p:oleObj name="Equation" r:id="rId4" imgW="1892300" imgH="4445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630" y="1092926"/>
                        <a:ext cx="3556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2206625" y="2146521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Define:</a:t>
            </a:r>
          </a:p>
        </p:txBody>
      </p:sp>
      <p:graphicFrame>
        <p:nvGraphicFramePr>
          <p:cNvPr id="164881" name="Object 21"/>
          <p:cNvGraphicFramePr>
            <a:graphicFrameLocks noChangeAspect="1"/>
          </p:cNvGraphicFramePr>
          <p:nvPr/>
        </p:nvGraphicFramePr>
        <p:xfrm>
          <a:off x="3343277" y="2122255"/>
          <a:ext cx="14319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6" imgW="761669" imgH="241195" progId="Equation.DSMT4">
                  <p:embed/>
                </p:oleObj>
              </mc:Choice>
              <mc:Fallback>
                <p:oleObj name="Equation" r:id="rId6" imgW="761669" imgH="241195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7" y="2122255"/>
                        <a:ext cx="1431925" cy="452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2" name="Object 21"/>
          <p:cNvGraphicFramePr>
            <a:graphicFrameLocks noChangeAspect="1"/>
          </p:cNvGraphicFramePr>
          <p:nvPr/>
        </p:nvGraphicFramePr>
        <p:xfrm>
          <a:off x="2504398" y="2898768"/>
          <a:ext cx="27686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8" imgW="1473200" imgH="444500" progId="Equation.DSMT4">
                  <p:embed/>
                </p:oleObj>
              </mc:Choice>
              <mc:Fallback>
                <p:oleObj name="Equation" r:id="rId8" imgW="1473200" imgH="44450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398" y="2898768"/>
                        <a:ext cx="27686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5459639" y="3030078"/>
            <a:ext cx="2411413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Note that </a:t>
            </a:r>
            <a:r>
              <a:rPr lang="en-US" sz="1600" i="1" dirty="0">
                <a:latin typeface="Times New Roman" pitchFamily="18" charset="0"/>
              </a:rPr>
              <a:t>k</a:t>
            </a:r>
            <a:r>
              <a:rPr lang="en-US" sz="1600" i="1" baseline="-25000" dirty="0">
                <a:latin typeface="Times New Roman" pitchFamily="18" charset="0"/>
              </a:rPr>
              <a:t>c</a:t>
            </a:r>
            <a:r>
              <a:rPr lang="en-US" sz="1600" dirty="0"/>
              <a:t> is an unknown at this point.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581025" y="3086321"/>
            <a:ext cx="1831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We then have:</a:t>
            </a: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1787525" y="5816821"/>
            <a:ext cx="1603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</a:t>
            </a:r>
            <a:r>
              <a:rPr lang="en-US" sz="2000" u="sng" dirty="0">
                <a:solidFill>
                  <a:srgbClr val="0000FF"/>
                </a:solidFill>
              </a:rPr>
              <a:t>assume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64886" name="Object 21"/>
          <p:cNvGraphicFramePr>
            <a:graphicFrameLocks noChangeAspect="1"/>
          </p:cNvGraphicFramePr>
          <p:nvPr/>
        </p:nvGraphicFramePr>
        <p:xfrm>
          <a:off x="3418569" y="5805255"/>
          <a:ext cx="2816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10" imgW="1497950" imgH="253890" progId="Equation.DSMT4">
                  <p:embed/>
                </p:oleObj>
              </mc:Choice>
              <mc:Fallback>
                <p:oleObj name="Equation" r:id="rId10" imgW="1497950" imgH="25389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569" y="5805255"/>
                        <a:ext cx="2816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7" name="Object 21"/>
          <p:cNvGraphicFramePr>
            <a:graphicFrameLocks noChangeAspect="1"/>
          </p:cNvGraphicFramePr>
          <p:nvPr/>
        </p:nvGraphicFramePr>
        <p:xfrm>
          <a:off x="5323113" y="4055602"/>
          <a:ext cx="30321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12" imgW="1612900" imgH="444500" progId="Equation.DSMT4">
                  <p:embed/>
                </p:oleObj>
              </mc:Choice>
              <mc:Fallback>
                <p:oleObj name="Equation" r:id="rId12" imgW="1612900" imgH="4445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113" y="4055602"/>
                        <a:ext cx="3032125" cy="833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428625" y="4267421"/>
            <a:ext cx="4791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Dividing by 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exp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</a:rPr>
              <a:t>jk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) term, we have: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7282" y="1299990"/>
            <a:ext cx="220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want to solve:</a:t>
            </a:r>
          </a:p>
        </p:txBody>
      </p:sp>
    </p:spTree>
    <p:extLst>
      <p:ext uri="{BB962C8B-B14F-4D97-AF65-F5344CB8AC3E}">
        <p14:creationId xmlns:p14="http://schemas.microsoft.com/office/powerpoint/2010/main" val="69175930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1827213" y="2794000"/>
            <a:ext cx="101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Hence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6926" name="Object 14"/>
          <p:cNvGraphicFramePr>
            <a:graphicFrameLocks noChangeAspect="1"/>
          </p:cNvGraphicFramePr>
          <p:nvPr/>
        </p:nvGraphicFramePr>
        <p:xfrm>
          <a:off x="2896963" y="2744788"/>
          <a:ext cx="31638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963" y="2744788"/>
                        <a:ext cx="316388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7" name="Object 15"/>
          <p:cNvGraphicFramePr>
            <a:graphicFrameLocks noChangeAspect="1"/>
          </p:cNvGraphicFramePr>
          <p:nvPr/>
        </p:nvGraphicFramePr>
        <p:xfrm>
          <a:off x="3233738" y="3422650"/>
          <a:ext cx="23129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3422650"/>
                        <a:ext cx="23129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2197100" y="4826000"/>
            <a:ext cx="11525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Hence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6929" name="Object 17"/>
          <p:cNvGraphicFramePr>
            <a:graphicFrameLocks noChangeAspect="1"/>
          </p:cNvGraphicFramePr>
          <p:nvPr/>
        </p:nvGraphicFramePr>
        <p:xfrm>
          <a:off x="3311525" y="4635500"/>
          <a:ext cx="20907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8" imgW="977476" imgH="393529" progId="Equation.DSMT4">
                  <p:embed/>
                </p:oleObj>
              </mc:Choice>
              <mc:Fallback>
                <p:oleObj name="Equation" r:id="rId8" imgW="977476" imgH="393529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635500"/>
                        <a:ext cx="20907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1370013" y="3683000"/>
            <a:ext cx="180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Divide by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XY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6932" name="Object 21"/>
          <p:cNvGraphicFramePr>
            <a:graphicFrameLocks noChangeAspect="1"/>
          </p:cNvGraphicFramePr>
          <p:nvPr/>
        </p:nvGraphicFramePr>
        <p:xfrm>
          <a:off x="2903311" y="1888217"/>
          <a:ext cx="2816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10" imgW="1497950" imgH="253890" progId="Equation.DSMT4">
                  <p:embed/>
                </p:oleObj>
              </mc:Choice>
              <mc:Fallback>
                <p:oleObj name="Equation" r:id="rId10" imgW="1497950" imgH="25389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311" y="1888217"/>
                        <a:ext cx="2816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36" name="Object 24"/>
          <p:cNvGraphicFramePr>
            <a:graphicFrameLocks noChangeAspect="1"/>
          </p:cNvGraphicFramePr>
          <p:nvPr/>
        </p:nvGraphicFramePr>
        <p:xfrm>
          <a:off x="3622675" y="5775325"/>
          <a:ext cx="18462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12" imgW="863225" imgH="253890" progId="Equation.DSMT4">
                  <p:embed/>
                </p:oleObj>
              </mc:Choice>
              <mc:Fallback>
                <p:oleObj name="Equation" r:id="rId12" imgW="863225" imgH="25389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5775325"/>
                        <a:ext cx="184626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1344613" y="5829300"/>
            <a:ext cx="2247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This has the form</a:t>
            </a:r>
            <a:endParaRPr lang="en-US" sz="2000" i="1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758543" y="5720670"/>
            <a:ext cx="2917371" cy="64633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/>
              <a:t>Both sides of the equation must be a constant!</a:t>
            </a:r>
          </a:p>
        </p:txBody>
      </p:sp>
      <p:graphicFrame>
        <p:nvGraphicFramePr>
          <p:cNvPr id="166939" name="Object 21"/>
          <p:cNvGraphicFramePr>
            <a:graphicFrameLocks noChangeAspect="1"/>
          </p:cNvGraphicFramePr>
          <p:nvPr/>
        </p:nvGraphicFramePr>
        <p:xfrm>
          <a:off x="2793546" y="834118"/>
          <a:ext cx="30321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14" imgW="1612900" imgH="444500" progId="Equation.DSMT4">
                  <p:embed/>
                </p:oleObj>
              </mc:Choice>
              <mc:Fallback>
                <p:oleObj name="Equation" r:id="rId14" imgW="1612900" imgH="4445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546" y="834118"/>
                        <a:ext cx="3032125" cy="833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25884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</p:spTree>
    <p:extLst>
      <p:ext uri="{BB962C8B-B14F-4D97-AF65-F5344CB8AC3E}">
        <p14:creationId xmlns:p14="http://schemas.microsoft.com/office/powerpoint/2010/main" val="77902603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948871" y="1997526"/>
            <a:ext cx="10763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Denote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2721429" y="780142"/>
          <a:ext cx="35575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4" imgW="1663700" imgH="393700" progId="Equation.DSMT4">
                  <p:embed/>
                </p:oleObj>
              </mc:Choice>
              <mc:Fallback>
                <p:oleObj name="Equation" r:id="rId4" imgW="1663700" imgH="3937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429" y="780142"/>
                        <a:ext cx="35575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6" name="Object 16"/>
          <p:cNvGraphicFramePr>
            <a:graphicFrameLocks noChangeAspect="1"/>
          </p:cNvGraphicFramePr>
          <p:nvPr/>
        </p:nvGraphicFramePr>
        <p:xfrm>
          <a:off x="2190296" y="1794326"/>
          <a:ext cx="2878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6" imgW="1345616" imgH="393529" progId="Equation.DSMT4">
                  <p:embed/>
                </p:oleObj>
              </mc:Choice>
              <mc:Fallback>
                <p:oleObj name="Equation" r:id="rId6" imgW="1345616" imgH="393529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296" y="1794326"/>
                        <a:ext cx="2878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7" name="Object 27"/>
          <p:cNvGraphicFramePr>
            <a:graphicFrameLocks noChangeAspect="1"/>
          </p:cNvGraphicFramePr>
          <p:nvPr/>
        </p:nvGraphicFramePr>
        <p:xfrm>
          <a:off x="3208791" y="3875541"/>
          <a:ext cx="19970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8" imgW="939392" imgH="431613" progId="Equation.DSMT4">
                  <p:embed/>
                </p:oleObj>
              </mc:Choice>
              <mc:Fallback>
                <p:oleObj name="Equation" r:id="rId8" imgW="939392" imgH="43161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791" y="3875541"/>
                        <a:ext cx="19970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8" name="Object 28"/>
          <p:cNvGraphicFramePr>
            <a:graphicFrameLocks noChangeAspect="1"/>
          </p:cNvGraphicFramePr>
          <p:nvPr/>
        </p:nvGraphicFramePr>
        <p:xfrm>
          <a:off x="2893559" y="2847745"/>
          <a:ext cx="40259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10" imgW="1892300" imgH="228600" progId="Equation.DSMT4">
                  <p:embed/>
                </p:oleObj>
              </mc:Choice>
              <mc:Fallback>
                <p:oleObj name="Equation" r:id="rId10" imgW="1892300" imgH="228600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559" y="2847745"/>
                        <a:ext cx="40259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89" name="AutoShape 29"/>
          <p:cNvSpPr>
            <a:spLocks noChangeArrowheads="1"/>
          </p:cNvSpPr>
          <p:nvPr/>
        </p:nvSpPr>
        <p:spPr bwMode="auto">
          <a:xfrm>
            <a:off x="2180771" y="5581650"/>
            <a:ext cx="463550" cy="250825"/>
          </a:xfrm>
          <a:prstGeom prst="rightArrow">
            <a:avLst>
              <a:gd name="adj1" fmla="val 50000"/>
              <a:gd name="adj2" fmla="val 4620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Text Box 35"/>
          <p:cNvSpPr txBox="1">
            <a:spLocks noChangeArrowheads="1"/>
          </p:cNvSpPr>
          <p:nvPr/>
        </p:nvSpPr>
        <p:spPr bwMode="auto">
          <a:xfrm>
            <a:off x="301620" y="4035199"/>
            <a:ext cx="257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Boundary conditions:</a:t>
            </a:r>
          </a:p>
        </p:txBody>
      </p:sp>
      <p:sp>
        <p:nvSpPr>
          <p:cNvPr id="168996" name="Text Box 36"/>
          <p:cNvSpPr txBox="1">
            <a:spLocks noChangeArrowheads="1"/>
          </p:cNvSpPr>
          <p:nvPr/>
        </p:nvSpPr>
        <p:spPr bwMode="auto">
          <a:xfrm>
            <a:off x="732971" y="2855682"/>
            <a:ext cx="2105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General solution:</a:t>
            </a:r>
            <a:endParaRPr lang="en-US" sz="2000" i="1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8997" name="Object 37"/>
          <p:cNvGraphicFramePr>
            <a:graphicFrameLocks noChangeAspect="1"/>
          </p:cNvGraphicFramePr>
          <p:nvPr/>
        </p:nvGraphicFramePr>
        <p:xfrm>
          <a:off x="2857046" y="5483225"/>
          <a:ext cx="41941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12" imgW="1892300" imgH="228600" progId="Equation.DSMT4">
                  <p:embed/>
                </p:oleObj>
              </mc:Choice>
              <mc:Fallback>
                <p:oleObj name="Equation" r:id="rId12" imgW="1892300" imgH="2286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046" y="5483225"/>
                        <a:ext cx="41941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98" name="Object 38"/>
          <p:cNvGraphicFramePr>
            <a:graphicFrameLocks noChangeAspect="1"/>
          </p:cNvGraphicFramePr>
          <p:nvPr/>
        </p:nvGraphicFramePr>
        <p:xfrm>
          <a:off x="2839586" y="6163810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14" imgW="761669" imgH="228501" progId="Equation.DSMT4">
                  <p:embed/>
                </p:oleObj>
              </mc:Choice>
              <mc:Fallback>
                <p:oleObj name="Equation" r:id="rId14" imgW="761669" imgH="228501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86" y="6163810"/>
                        <a:ext cx="16906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01" name="Text Box 41"/>
          <p:cNvSpPr txBox="1">
            <a:spLocks noChangeArrowheads="1"/>
          </p:cNvSpPr>
          <p:nvPr/>
        </p:nvSpPr>
        <p:spPr bwMode="auto">
          <a:xfrm>
            <a:off x="1491796" y="5484813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(1)</a:t>
            </a:r>
          </a:p>
        </p:txBody>
      </p:sp>
      <p:sp>
        <p:nvSpPr>
          <p:cNvPr id="169002" name="Text Box 42"/>
          <p:cNvSpPr txBox="1">
            <a:spLocks noChangeArrowheads="1"/>
          </p:cNvSpPr>
          <p:nvPr/>
        </p:nvSpPr>
        <p:spPr bwMode="auto">
          <a:xfrm>
            <a:off x="1491796" y="6197827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(2)</a:t>
            </a:r>
          </a:p>
        </p:txBody>
      </p:sp>
      <p:sp>
        <p:nvSpPr>
          <p:cNvPr id="169003" name="AutoShape 43"/>
          <p:cNvSpPr>
            <a:spLocks noChangeArrowheads="1"/>
          </p:cNvSpPr>
          <p:nvPr/>
        </p:nvSpPr>
        <p:spPr bwMode="auto">
          <a:xfrm>
            <a:off x="2189845" y="6281964"/>
            <a:ext cx="463550" cy="250825"/>
          </a:xfrm>
          <a:prstGeom prst="rightArrow">
            <a:avLst>
              <a:gd name="adj1" fmla="val 50000"/>
              <a:gd name="adj2" fmla="val 4620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804388" y="3499282"/>
            <a:ext cx="3067462" cy="1801835"/>
            <a:chOff x="4879975" y="1833768"/>
            <a:chExt cx="3067462" cy="1801835"/>
          </a:xfrm>
        </p:grpSpPr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7180940" y="3263900"/>
              <a:ext cx="444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V="1">
              <a:off x="5295900" y="2178960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7699144" y="3156856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7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144" y="3156856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5181600" y="1833768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8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833768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9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0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1" name="Equation" r:id="rId24" imgW="279279" imgH="165028" progId="Equation.DSMT4">
                    <p:embed/>
                  </p:oleObj>
                </mc:Choice>
                <mc:Fallback>
                  <p:oleObj name="Equation" r:id="rId24" imgW="279279" imgH="165028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Left Brace 28"/>
          <p:cNvSpPr/>
          <p:nvPr/>
        </p:nvSpPr>
        <p:spPr>
          <a:xfrm>
            <a:off x="2971800" y="3831770"/>
            <a:ext cx="315686" cy="8817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426731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</p:spTree>
    <p:extLst>
      <p:ext uri="{BB962C8B-B14F-4D97-AF65-F5344CB8AC3E}">
        <p14:creationId xmlns:p14="http://schemas.microsoft.com/office/powerpoint/2010/main" val="332108367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4" name="Object 6"/>
          <p:cNvGraphicFramePr>
            <a:graphicFrameLocks noChangeAspect="1"/>
          </p:cNvGraphicFramePr>
          <p:nvPr/>
        </p:nvGraphicFramePr>
        <p:xfrm>
          <a:off x="3351213" y="1482952"/>
          <a:ext cx="16906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482952"/>
                        <a:ext cx="169068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911225" y="2368195"/>
            <a:ext cx="3946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gives us the following result:</a:t>
            </a:r>
          </a:p>
        </p:txBody>
      </p:sp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3263403" y="2894557"/>
          <a:ext cx="2897026" cy="4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6" imgW="1346200" imgH="228600" progId="Equation.DSMT4">
                  <p:embed/>
                </p:oleObj>
              </mc:Choice>
              <mc:Fallback>
                <p:oleObj name="Equation" r:id="rId6" imgW="1346200" imgH="2286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403" y="2894557"/>
                        <a:ext cx="2897026" cy="4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2964788" y="3783858"/>
            <a:ext cx="463550" cy="250825"/>
          </a:xfrm>
          <a:prstGeom prst="rightArrow">
            <a:avLst>
              <a:gd name="adj1" fmla="val 50000"/>
              <a:gd name="adj2" fmla="val 4620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2864532" y="4634821"/>
          <a:ext cx="27559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8" imgW="1295400" imgH="431800" progId="Equation.DSMT4">
                  <p:embed/>
                </p:oleObj>
              </mc:Choice>
              <mc:Fallback>
                <p:oleObj name="Equation" r:id="rId8" imgW="1295400" imgH="4318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532" y="4634821"/>
                        <a:ext cx="27559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1829253" y="4847999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1854653" y="5841774"/>
            <a:ext cx="5413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Now we turn our attention to the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</a:rPr>
              <a:t>Y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sz="2000">
                <a:solidFill>
                  <a:srgbClr val="0000FF"/>
                </a:solidFill>
              </a:rPr>
              <a:t> function.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3681330" y="3503595"/>
          <a:ext cx="1129585" cy="79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10" imgW="558558" imgH="393529" progId="Equation.DSMT4">
                  <p:embed/>
                </p:oleObj>
              </mc:Choice>
              <mc:Fallback>
                <p:oleObj name="Equation" r:id="rId10" imgW="558558" imgH="393529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330" y="3503595"/>
                        <a:ext cx="1129585" cy="79626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76540" y="974823"/>
            <a:ext cx="2348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From the last slide: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58935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</p:spTree>
    <p:extLst>
      <p:ext uri="{BB962C8B-B14F-4D97-AF65-F5344CB8AC3E}">
        <p14:creationId xmlns:p14="http://schemas.microsoft.com/office/powerpoint/2010/main" val="14669018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2"/>
          <p:cNvSpPr txBox="1">
            <a:spLocks noChangeArrowheads="1"/>
          </p:cNvSpPr>
          <p:nvPr/>
        </p:nvSpPr>
        <p:spPr bwMode="auto">
          <a:xfrm>
            <a:off x="1774377" y="87088"/>
            <a:ext cx="610688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Rectangular Waveguide (cont.)</a:t>
            </a:r>
          </a:p>
        </p:txBody>
      </p:sp>
      <p:sp>
        <p:nvSpPr>
          <p:cNvPr id="1036" name="TextBox 26"/>
          <p:cNvSpPr txBox="1">
            <a:spLocks noChangeArrowheads="1"/>
          </p:cNvSpPr>
          <p:nvPr/>
        </p:nvSpPr>
        <p:spPr bwMode="auto">
          <a:xfrm>
            <a:off x="2844347" y="838654"/>
            <a:ext cx="344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Rectangular Waveguide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980168" y="4281941"/>
            <a:ext cx="5579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 Two types of modes can exist independently:</a:t>
            </a: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3509321" y="5121956"/>
            <a:ext cx="1882247" cy="83099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TM</a:t>
            </a:r>
            <a:r>
              <a:rPr lang="en-US" sz="2400" i="1" baseline="-25000" dirty="0" err="1">
                <a:latin typeface="Times New Roman" pitchFamily="18" charset="0"/>
              </a:rPr>
              <a:t>z</a:t>
            </a:r>
            <a:r>
              <a:rPr lang="en-US" sz="2400" dirty="0"/>
              <a:t>:  </a:t>
            </a:r>
            <a:r>
              <a:rPr lang="en-US" sz="2400" i="1" dirty="0">
                <a:latin typeface="Times New Roman" pitchFamily="18" charset="0"/>
              </a:rPr>
              <a:t>E</a:t>
            </a:r>
            <a:r>
              <a:rPr lang="en-US" sz="2400" i="1" baseline="-25000" dirty="0">
                <a:latin typeface="Times New Roman" pitchFamily="18" charset="0"/>
              </a:rPr>
              <a:t>z</a:t>
            </a:r>
            <a:r>
              <a:rPr lang="en-US" sz="2400" dirty="0"/>
              <a:t> only</a:t>
            </a:r>
          </a:p>
          <a:p>
            <a:pPr algn="ctr"/>
            <a:r>
              <a:rPr lang="en-US" sz="2400" dirty="0"/>
              <a:t>TE</a:t>
            </a:r>
            <a:r>
              <a:rPr lang="en-US" sz="2400" i="1" baseline="-25000" dirty="0">
                <a:latin typeface="Times New Roman" pitchFamily="18" charset="0"/>
              </a:rPr>
              <a:t>z</a:t>
            </a:r>
            <a:r>
              <a:rPr lang="en-US" sz="2400" dirty="0"/>
              <a:t>:  </a:t>
            </a:r>
            <a:r>
              <a:rPr lang="en-US" sz="2400" i="1" dirty="0">
                <a:latin typeface="Times New Roman" pitchFamily="18" charset="0"/>
              </a:rPr>
              <a:t>H</a:t>
            </a:r>
            <a:r>
              <a:rPr lang="en-US" sz="2400" i="1" baseline="-25000" dirty="0">
                <a:latin typeface="Times New Roman" pitchFamily="18" charset="0"/>
              </a:rPr>
              <a:t>z</a:t>
            </a:r>
            <a:r>
              <a:rPr lang="en-US" sz="2400" dirty="0"/>
              <a:t> only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9202" y="1653120"/>
            <a:ext cx="2837688" cy="2209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1900687" y="879784"/>
            <a:ext cx="1191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have</a:t>
            </a:r>
          </a:p>
        </p:txBody>
      </p:sp>
      <p:graphicFrame>
        <p:nvGraphicFramePr>
          <p:cNvPr id="173067" name="Object 11"/>
          <p:cNvGraphicFramePr>
            <a:graphicFrameLocks noChangeAspect="1"/>
          </p:cNvGraphicFramePr>
          <p:nvPr/>
        </p:nvGraphicFramePr>
        <p:xfrm>
          <a:off x="2816225" y="1447800"/>
          <a:ext cx="2878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4" imgW="1345616" imgH="393529" progId="Equation.DSMT4">
                  <p:embed/>
                </p:oleObj>
              </mc:Choice>
              <mc:Fallback>
                <p:oleObj name="Equation" r:id="rId4" imgW="1345616" imgH="393529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1447800"/>
                        <a:ext cx="2878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12"/>
          <p:cNvGraphicFramePr>
            <a:graphicFrameLocks noChangeAspect="1"/>
          </p:cNvGraphicFramePr>
          <p:nvPr/>
        </p:nvGraphicFramePr>
        <p:xfrm>
          <a:off x="3507469" y="2677886"/>
          <a:ext cx="17113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6" imgW="799753" imgH="393529" progId="Equation.DSMT4">
                  <p:embed/>
                </p:oleObj>
              </mc:Choice>
              <mc:Fallback>
                <p:oleObj name="Equation" r:id="rId6" imgW="799753" imgH="393529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469" y="2677886"/>
                        <a:ext cx="17113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435225" y="2881313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73070" name="Object 14"/>
          <p:cNvGraphicFramePr>
            <a:graphicFrameLocks noChangeAspect="1"/>
          </p:cNvGraphicFramePr>
          <p:nvPr/>
        </p:nvGraphicFramePr>
        <p:xfrm>
          <a:off x="3478215" y="3852181"/>
          <a:ext cx="1630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8" imgW="761669" imgH="253890" progId="Equation.DSMT4">
                  <p:embed/>
                </p:oleObj>
              </mc:Choice>
              <mc:Fallback>
                <p:oleObj name="Equation" r:id="rId8" imgW="761669" imgH="25389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5" y="3852181"/>
                        <a:ext cx="1630362" cy="5445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2409825" y="4862513"/>
            <a:ext cx="1795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Then we have</a:t>
            </a:r>
          </a:p>
        </p:txBody>
      </p:sp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264256" y="4635500"/>
          <a:ext cx="13065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256" y="4635500"/>
                        <a:ext cx="13065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2323597" y="3917937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Denote</a:t>
            </a:r>
          </a:p>
        </p:txBody>
      </p:sp>
      <p:graphicFrame>
        <p:nvGraphicFramePr>
          <p:cNvPr id="173074" name="Object 18"/>
          <p:cNvGraphicFramePr>
            <a:graphicFrameLocks noChangeAspect="1"/>
          </p:cNvGraphicFramePr>
          <p:nvPr/>
        </p:nvGraphicFramePr>
        <p:xfrm>
          <a:off x="3523996" y="5884863"/>
          <a:ext cx="40798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12" imgW="1917700" imgH="241300" progId="Equation.DSMT4">
                  <p:embed/>
                </p:oleObj>
              </mc:Choice>
              <mc:Fallback>
                <p:oleObj name="Equation" r:id="rId12" imgW="1917700" imgH="2413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996" y="5884863"/>
                        <a:ext cx="40798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1257300" y="5905500"/>
            <a:ext cx="2105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General solution:</a:t>
            </a:r>
            <a:endParaRPr lang="en-US" sz="2000" i="1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603002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</p:spTree>
    <p:extLst>
      <p:ext uri="{BB962C8B-B14F-4D97-AF65-F5344CB8AC3E}">
        <p14:creationId xmlns:p14="http://schemas.microsoft.com/office/powerpoint/2010/main" val="103868183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15" name="Object 11"/>
          <p:cNvGraphicFramePr>
            <a:graphicFrameLocks noChangeAspect="1"/>
          </p:cNvGraphicFramePr>
          <p:nvPr/>
        </p:nvGraphicFramePr>
        <p:xfrm>
          <a:off x="2376714" y="942749"/>
          <a:ext cx="40798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4" imgW="1917700" imgH="241300" progId="Equation.DSMT4">
                  <p:embed/>
                </p:oleObj>
              </mc:Choice>
              <mc:Fallback>
                <p:oleObj name="Equation" r:id="rId4" imgW="1917700" imgH="24130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714" y="942749"/>
                        <a:ext cx="40798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7" name="Object 13"/>
          <p:cNvGraphicFramePr>
            <a:graphicFrameLocks noChangeAspect="1"/>
          </p:cNvGraphicFramePr>
          <p:nvPr/>
        </p:nvGraphicFramePr>
        <p:xfrm>
          <a:off x="3064528" y="1948770"/>
          <a:ext cx="18621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6" imgW="876300" imgH="431800" progId="Equation.DSMT4">
                  <p:embed/>
                </p:oleObj>
              </mc:Choice>
              <mc:Fallback>
                <p:oleObj name="Equation" r:id="rId6" imgW="876300" imgH="43180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528" y="1948770"/>
                        <a:ext cx="186213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1966656" y="3702050"/>
            <a:ext cx="463550" cy="250825"/>
          </a:xfrm>
          <a:prstGeom prst="rightArrow">
            <a:avLst>
              <a:gd name="adj1" fmla="val 50000"/>
              <a:gd name="adj2" fmla="val 4620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167333" y="2122941"/>
            <a:ext cx="257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Boundary conditions:</a:t>
            </a:r>
          </a:p>
        </p:txBody>
      </p: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2765169" y="3602038"/>
          <a:ext cx="4281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8" imgW="1930400" imgH="241300" progId="Equation.DSMT4">
                  <p:embed/>
                </p:oleObj>
              </mc:Choice>
              <mc:Fallback>
                <p:oleObj name="Equation" r:id="rId8" imgW="1930400" imgH="24130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169" y="3602038"/>
                        <a:ext cx="42814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2663569" y="4184650"/>
          <a:ext cx="16906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10" imgW="761669" imgH="241195" progId="Equation.DSMT4">
                  <p:embed/>
                </p:oleObj>
              </mc:Choice>
              <mc:Fallback>
                <p:oleObj name="Equation" r:id="rId10" imgW="761669" imgH="241195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569" y="4184650"/>
                        <a:ext cx="16906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248981" y="5075238"/>
            <a:ext cx="4857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Equation (4) gives us the following result:</a:t>
            </a:r>
          </a:p>
        </p:txBody>
      </p:sp>
      <p:graphicFrame>
        <p:nvGraphicFramePr>
          <p:cNvPr id="175125" name="Object 21"/>
          <p:cNvGraphicFramePr>
            <a:graphicFrameLocks noChangeAspect="1"/>
          </p:cNvGraphicFramePr>
          <p:nvPr/>
        </p:nvGraphicFramePr>
        <p:xfrm>
          <a:off x="5224277" y="5080356"/>
          <a:ext cx="27622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12" imgW="1244600" imgH="241300" progId="Equation.DSMT4">
                  <p:embed/>
                </p:oleObj>
              </mc:Choice>
              <mc:Fallback>
                <p:oleObj name="Equation" r:id="rId12" imgW="1244600" imgH="2413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277" y="5080356"/>
                        <a:ext cx="27622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6" name="AutoShape 22"/>
          <p:cNvSpPr>
            <a:spLocks noChangeArrowheads="1"/>
          </p:cNvSpPr>
          <p:nvPr/>
        </p:nvSpPr>
        <p:spPr bwMode="auto">
          <a:xfrm>
            <a:off x="4411880" y="6178787"/>
            <a:ext cx="463550" cy="250825"/>
          </a:xfrm>
          <a:prstGeom prst="rightArrow">
            <a:avLst>
              <a:gd name="adj1" fmla="val 50000"/>
              <a:gd name="adj2" fmla="val 4620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1290381" y="3617913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(3)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1290381" y="4240213"/>
            <a:ext cx="497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(4)</a:t>
            </a:r>
          </a:p>
        </p:txBody>
      </p:sp>
      <p:sp>
        <p:nvSpPr>
          <p:cNvPr id="175131" name="AutoShape 27"/>
          <p:cNvSpPr>
            <a:spLocks noChangeArrowheads="1"/>
          </p:cNvSpPr>
          <p:nvPr/>
        </p:nvSpPr>
        <p:spPr bwMode="auto">
          <a:xfrm>
            <a:off x="1979356" y="4311650"/>
            <a:ext cx="463550" cy="250825"/>
          </a:xfrm>
          <a:prstGeom prst="rightArrow">
            <a:avLst>
              <a:gd name="adj1" fmla="val 50000"/>
              <a:gd name="adj2" fmla="val 46203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5143244" y="5878287"/>
          <a:ext cx="1086738" cy="80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14" imgW="533169" imgH="393529" progId="Equation.DSMT4">
                  <p:embed/>
                </p:oleObj>
              </mc:Choice>
              <mc:Fallback>
                <p:oleObj name="Equation" r:id="rId14" imgW="533169" imgH="393529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244" y="5878287"/>
                        <a:ext cx="1086738" cy="80191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684645" y="1637825"/>
            <a:ext cx="3067462" cy="1801835"/>
            <a:chOff x="4879975" y="1833768"/>
            <a:chExt cx="3067462" cy="1801835"/>
          </a:xfrm>
        </p:grpSpPr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7180940" y="3263900"/>
              <a:ext cx="444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V="1">
              <a:off x="5295900" y="2178960"/>
              <a:ext cx="0" cy="40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" name="Object 1"/>
            <p:cNvGraphicFramePr>
              <a:graphicFrameLocks noChangeAspect="1"/>
            </p:cNvGraphicFramePr>
            <p:nvPr/>
          </p:nvGraphicFramePr>
          <p:xfrm>
            <a:off x="7699144" y="3156856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144" y="3156856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5181600" y="1833768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0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833768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1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2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3" name="Equation" r:id="rId24" imgW="279279" imgH="165028" progId="Equation.DSMT4">
                    <p:embed/>
                  </p:oleObj>
                </mc:Choice>
                <mc:Fallback>
                  <p:oleObj name="Equation" r:id="rId24" imgW="279279" imgH="165028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Left Brace 26"/>
          <p:cNvSpPr/>
          <p:nvPr/>
        </p:nvSpPr>
        <p:spPr>
          <a:xfrm>
            <a:off x="2819400" y="1915885"/>
            <a:ext cx="315686" cy="8817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25884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</p:spTree>
    <p:extLst>
      <p:ext uri="{BB962C8B-B14F-4D97-AF65-F5344CB8AC3E}">
        <p14:creationId xmlns:p14="http://schemas.microsoft.com/office/powerpoint/2010/main" val="207405130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66" name="Object 14"/>
          <p:cNvGraphicFramePr>
            <a:graphicFrameLocks noChangeAspect="1"/>
          </p:cNvGraphicFramePr>
          <p:nvPr/>
        </p:nvGraphicFramePr>
        <p:xfrm>
          <a:off x="3611568" y="853848"/>
          <a:ext cx="2647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4" imgW="1244600" imgH="431800" progId="Equation.DSMT4">
                  <p:embed/>
                </p:oleObj>
              </mc:Choice>
              <mc:Fallback>
                <p:oleObj name="Equation" r:id="rId4" imgW="1244600" imgH="431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8" y="853848"/>
                        <a:ext cx="26479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680811" y="1088798"/>
            <a:ext cx="2932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function is then</a:t>
            </a:r>
          </a:p>
        </p:txBody>
      </p:sp>
      <p:graphicFrame>
        <p:nvGraphicFramePr>
          <p:cNvPr id="177168" name="Object 16"/>
          <p:cNvGraphicFramePr>
            <a:graphicFrameLocks noChangeAspect="1"/>
          </p:cNvGraphicFramePr>
          <p:nvPr/>
        </p:nvGraphicFramePr>
        <p:xfrm>
          <a:off x="950913" y="2417763"/>
          <a:ext cx="6673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6" imgW="3136900" imgH="431800" progId="Equation.DSMT4">
                  <p:embed/>
                </p:oleObj>
              </mc:Choice>
              <mc:Fallback>
                <p:oleObj name="Equation" r:id="rId6" imgW="3136900" imgH="4318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417763"/>
                        <a:ext cx="6673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316139" y="1950584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Therefore, we have</a:t>
            </a:r>
          </a:p>
        </p:txBody>
      </p:sp>
      <p:graphicFrame>
        <p:nvGraphicFramePr>
          <p:cNvPr id="177170" name="Object 18"/>
          <p:cNvGraphicFramePr>
            <a:graphicFrameLocks noChangeAspect="1"/>
          </p:cNvGraphicFramePr>
          <p:nvPr/>
        </p:nvGraphicFramePr>
        <p:xfrm>
          <a:off x="2159000" y="3763963"/>
          <a:ext cx="49180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8" imgW="2311400" imgH="431800" progId="Equation.DSMT4">
                  <p:embed/>
                </p:oleObj>
              </mc:Choice>
              <mc:Fallback>
                <p:oleObj name="Equation" r:id="rId8" imgW="2311400" imgH="4318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763963"/>
                        <a:ext cx="49180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71" name="Object 19"/>
          <p:cNvGraphicFramePr>
            <a:graphicFrameLocks noChangeAspect="1"/>
          </p:cNvGraphicFramePr>
          <p:nvPr/>
        </p:nvGraphicFramePr>
        <p:xfrm>
          <a:off x="1593850" y="5567363"/>
          <a:ext cx="59991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10" imgW="2819400" imgH="431800" progId="Equation.DSMT4">
                  <p:embed/>
                </p:oleObj>
              </mc:Choice>
              <mc:Fallback>
                <p:oleObj name="Equation" r:id="rId10" imgW="2819400" imgH="4318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567363"/>
                        <a:ext cx="5999163" cy="917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1228725" y="3516313"/>
            <a:ext cx="175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New notation: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758825" y="5002213"/>
            <a:ext cx="7327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field inside the waveguide thus has the following form: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647069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</p:spTree>
    <p:extLst>
      <p:ext uri="{BB962C8B-B14F-4D97-AF65-F5344CB8AC3E}">
        <p14:creationId xmlns:p14="http://schemas.microsoft.com/office/powerpoint/2010/main" val="71274004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066925" y="92551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Recall that </a:t>
            </a:r>
          </a:p>
        </p:txBody>
      </p:sp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3541715" y="873125"/>
          <a:ext cx="1630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4" imgW="761669" imgH="253890" progId="Equation.DSMT4">
                  <p:embed/>
                </p:oleObj>
              </mc:Choice>
              <mc:Fallback>
                <p:oleObj name="Equation" r:id="rId4" imgW="761669" imgH="25389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5" y="873125"/>
                        <a:ext cx="163036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39896"/>
              </p:ext>
            </p:extLst>
          </p:nvPr>
        </p:nvGraphicFramePr>
        <p:xfrm>
          <a:off x="3271983" y="1928173"/>
          <a:ext cx="1630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6" imgW="761669" imgH="253890" progId="Equation.DSMT4">
                  <p:embed/>
                </p:oleObj>
              </mc:Choice>
              <mc:Fallback>
                <p:oleObj name="Equation" r:id="rId6" imgW="761669" imgH="25389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983" y="1928173"/>
                        <a:ext cx="163036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19325" y="1979613"/>
            <a:ext cx="1067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Hence, </a:t>
            </a:r>
          </a:p>
        </p:txBody>
      </p:sp>
      <p:graphicFrame>
        <p:nvGraphicFramePr>
          <p:cNvPr id="1792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28981"/>
              </p:ext>
            </p:extLst>
          </p:nvPr>
        </p:nvGraphicFramePr>
        <p:xfrm>
          <a:off x="3058348" y="3272660"/>
          <a:ext cx="25717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8" imgW="1320227" imgH="469696" progId="Equation.DSMT4">
                  <p:embed/>
                </p:oleObj>
              </mc:Choice>
              <mc:Fallback>
                <p:oleObj name="Equation" r:id="rId8" imgW="1320227" imgH="46969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348" y="3272660"/>
                        <a:ext cx="2571750" cy="9159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1863725" y="2741613"/>
            <a:ext cx="4652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Therefore, the solution for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is given by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1085352" y="4508443"/>
            <a:ext cx="2034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Next, recall that </a:t>
            </a:r>
          </a:p>
        </p:txBody>
      </p:sp>
      <p:graphicFrame>
        <p:nvGraphicFramePr>
          <p:cNvPr id="1792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19548"/>
              </p:ext>
            </p:extLst>
          </p:nvPr>
        </p:nvGraphicFramePr>
        <p:xfrm>
          <a:off x="3091048" y="4495063"/>
          <a:ext cx="14319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10" imgW="761669" imgH="241195" progId="Equation.DSMT4">
                  <p:embed/>
                </p:oleObj>
              </mc:Choice>
              <mc:Fallback>
                <p:oleObj name="Equation" r:id="rId10" imgW="761669" imgH="24119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048" y="4495063"/>
                        <a:ext cx="14319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75055"/>
              </p:ext>
            </p:extLst>
          </p:nvPr>
        </p:nvGraphicFramePr>
        <p:xfrm>
          <a:off x="2958602" y="5237105"/>
          <a:ext cx="14319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12" imgW="761669" imgH="241195" progId="Equation.DSMT4">
                  <p:embed/>
                </p:oleObj>
              </mc:Choice>
              <mc:Fallback>
                <p:oleObj name="Equation" r:id="rId12" imgW="761669" imgH="24119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602" y="5237105"/>
                        <a:ext cx="1431925" cy="452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1923552" y="5257743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Hence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503850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A (cont.)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98812"/>
              </p:ext>
            </p:extLst>
          </p:nvPr>
        </p:nvGraphicFramePr>
        <p:xfrm>
          <a:off x="4851362" y="5718845"/>
          <a:ext cx="33845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14" imgW="2171700" imgH="508000" progId="Equation.DSMT4">
                  <p:embed/>
                </p:oleObj>
              </mc:Choice>
              <mc:Fallback>
                <p:oleObj name="Equation" r:id="rId14" imgW="2171700" imgH="5080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362" y="5718845"/>
                        <a:ext cx="3384550" cy="7921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4131325" y="6026227"/>
            <a:ext cx="330506" cy="209320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754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2088483" y="141780"/>
            <a:ext cx="4896209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B: </a:t>
            </a:r>
            <a:r>
              <a:rPr lang="en-US" sz="2800" b="1" dirty="0" err="1">
                <a:solidFill>
                  <a:srgbClr val="FFFF00"/>
                </a:solidFill>
              </a:rPr>
              <a:t>TE</a:t>
            </a:r>
            <a:r>
              <a:rPr lang="en-US" sz="2800" b="1" i="1" baseline="-25000" dirty="0" err="1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</a:t>
            </a:r>
          </a:p>
        </p:txBody>
      </p:sp>
      <p:graphicFrame>
        <p:nvGraphicFramePr>
          <p:cNvPr id="187403" name="Object 21"/>
          <p:cNvGraphicFramePr>
            <a:graphicFrameLocks noChangeAspect="1"/>
          </p:cNvGraphicFramePr>
          <p:nvPr/>
        </p:nvGraphicFramePr>
        <p:xfrm>
          <a:off x="2376488" y="1893888"/>
          <a:ext cx="37226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4" imgW="1981200" imgH="444500" progId="Equation.DSMT4">
                  <p:embed/>
                </p:oleObj>
              </mc:Choice>
              <mc:Fallback>
                <p:oleObj name="Equation" r:id="rId4" imgW="1981200" imgH="44450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893888"/>
                        <a:ext cx="37226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849539" y="1404483"/>
            <a:ext cx="2201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now start with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555625" y="3013763"/>
            <a:ext cx="6638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Using the separation of variables method again, we have</a:t>
            </a:r>
          </a:p>
        </p:txBody>
      </p:sp>
      <p:graphicFrame>
        <p:nvGraphicFramePr>
          <p:cNvPr id="187406" name="Object 21"/>
          <p:cNvGraphicFramePr>
            <a:graphicFrameLocks noChangeAspect="1"/>
          </p:cNvGraphicFramePr>
          <p:nvPr/>
        </p:nvGraphicFramePr>
        <p:xfrm>
          <a:off x="2730727" y="3573009"/>
          <a:ext cx="2863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6" imgW="1524000" imgH="254000" progId="Equation.DSMT4">
                  <p:embed/>
                </p:oleObj>
              </mc:Choice>
              <mc:Fallback>
                <p:oleObj name="Equation" r:id="rId6" imgW="1524000" imgH="2540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727" y="3573009"/>
                        <a:ext cx="2863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7" name="Object 15"/>
          <p:cNvGraphicFramePr>
            <a:graphicFrameLocks noChangeAspect="1"/>
          </p:cNvGraphicFramePr>
          <p:nvPr/>
        </p:nvGraphicFramePr>
        <p:xfrm>
          <a:off x="2362200" y="5109263"/>
          <a:ext cx="37242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8" imgW="1917700" imgH="241300" progId="Equation.DSMT4">
                  <p:embed/>
                </p:oleObj>
              </mc:Choice>
              <mc:Fallback>
                <p:oleObj name="Equation" r:id="rId8" imgW="1917700" imgH="2413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09263"/>
                        <a:ext cx="37242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8" name="Object 16"/>
          <p:cNvGraphicFramePr>
            <a:graphicFrameLocks noChangeAspect="1"/>
          </p:cNvGraphicFramePr>
          <p:nvPr/>
        </p:nvGraphicFramePr>
        <p:xfrm>
          <a:off x="2338388" y="4509188"/>
          <a:ext cx="368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10" imgW="1892300" imgH="228600" progId="Equation.DSMT4">
                  <p:embed/>
                </p:oleObj>
              </mc:Choice>
              <mc:Fallback>
                <p:oleObj name="Equation" r:id="rId10" imgW="1892300" imgH="228600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509188"/>
                        <a:ext cx="368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9" name="Object 17"/>
          <p:cNvGraphicFramePr>
            <a:graphicFrameLocks noChangeAspect="1"/>
          </p:cNvGraphicFramePr>
          <p:nvPr/>
        </p:nvGraphicFramePr>
        <p:xfrm>
          <a:off x="2890838" y="6130025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12" imgW="761669" imgH="253890" progId="Equation.DSMT4">
                  <p:embed/>
                </p:oleObj>
              </mc:Choice>
              <mc:Fallback>
                <p:oleObj name="Equation" r:id="rId12" imgW="761669" imgH="25389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130025"/>
                        <a:ext cx="140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10" name="Object 21"/>
          <p:cNvGraphicFramePr>
            <a:graphicFrameLocks noChangeAspect="1"/>
          </p:cNvGraphicFramePr>
          <p:nvPr/>
        </p:nvGraphicFramePr>
        <p:xfrm>
          <a:off x="4651375" y="6130025"/>
          <a:ext cx="14319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14" imgW="761669" imgH="241195" progId="Equation.DSMT4">
                  <p:embed/>
                </p:oleObj>
              </mc:Choice>
              <mc:Fallback>
                <p:oleObj name="Equation" r:id="rId14" imgW="761669" imgH="241195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6130025"/>
                        <a:ext cx="14319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1343025" y="4078749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2088696" y="5747891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and</a:t>
            </a:r>
          </a:p>
        </p:txBody>
      </p:sp>
      <p:graphicFrame>
        <p:nvGraphicFramePr>
          <p:cNvPr id="187413" name="Object 21"/>
          <p:cNvGraphicFramePr>
            <a:graphicFrameLocks noChangeAspect="1"/>
          </p:cNvGraphicFramePr>
          <p:nvPr/>
        </p:nvGraphicFramePr>
        <p:xfrm>
          <a:off x="3429695" y="856406"/>
          <a:ext cx="207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16" imgW="1002865" imgH="228501" progId="Equation.DSMT4">
                  <p:embed/>
                </p:oleObj>
              </mc:Choice>
              <mc:Fallback>
                <p:oleObj name="Equation" r:id="rId16" imgW="1002865" imgH="228501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695" y="856406"/>
                        <a:ext cx="2070100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2301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2724970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B (cont.)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936625" y="925513"/>
            <a:ext cx="257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Boundary conditions:</a:t>
            </a:r>
          </a:p>
        </p:txBody>
      </p:sp>
      <p:graphicFrame>
        <p:nvGraphicFramePr>
          <p:cNvPr id="189454" name="Object 14"/>
          <p:cNvGraphicFramePr>
            <a:graphicFrameLocks noChangeAspect="1"/>
          </p:cNvGraphicFramePr>
          <p:nvPr/>
        </p:nvGraphicFramePr>
        <p:xfrm>
          <a:off x="1095375" y="1546225"/>
          <a:ext cx="16192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762000" imgH="457200" progId="Equation.DSMT4">
                  <p:embed/>
                </p:oleObj>
              </mc:Choice>
              <mc:Fallback>
                <p:oleObj name="Equation" r:id="rId4" imgW="762000" imgH="45720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546225"/>
                        <a:ext cx="16192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5" name="Object 15"/>
          <p:cNvGraphicFramePr>
            <a:graphicFrameLocks noChangeAspect="1"/>
          </p:cNvGraphicFramePr>
          <p:nvPr/>
        </p:nvGraphicFramePr>
        <p:xfrm>
          <a:off x="2947988" y="1570038"/>
          <a:ext cx="15636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6" imgW="774364" imgH="482391" progId="Equation.DSMT4">
                  <p:embed/>
                </p:oleObj>
              </mc:Choice>
              <mc:Fallback>
                <p:oleObj name="Equation" r:id="rId6" imgW="774364" imgH="482391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570038"/>
                        <a:ext cx="15636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26"/>
          <p:cNvGraphicFramePr>
            <a:graphicFrameLocks noChangeAspect="1"/>
          </p:cNvGraphicFramePr>
          <p:nvPr/>
        </p:nvGraphicFramePr>
        <p:xfrm>
          <a:off x="1495425" y="3305810"/>
          <a:ext cx="4481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8" imgW="2374900" imgH="431800" progId="Equation.DSMT4">
                  <p:embed/>
                </p:oleObj>
              </mc:Choice>
              <mc:Fallback>
                <p:oleObj name="Equation" r:id="rId8" imgW="2374900" imgH="431800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305810"/>
                        <a:ext cx="4481513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873125" y="2993073"/>
            <a:ext cx="1580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The result is</a:t>
            </a:r>
          </a:p>
        </p:txBody>
      </p:sp>
      <p:graphicFrame>
        <p:nvGraphicFramePr>
          <p:cNvPr id="189468" name="Object 28"/>
          <p:cNvGraphicFramePr>
            <a:graphicFrameLocks noChangeAspect="1"/>
          </p:cNvGraphicFramePr>
          <p:nvPr/>
        </p:nvGraphicFramePr>
        <p:xfrm>
          <a:off x="1825625" y="4917123"/>
          <a:ext cx="35036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10" imgW="2247900" imgH="482600" progId="Equation.DSMT4">
                  <p:embed/>
                </p:oleObj>
              </mc:Choice>
              <mc:Fallback>
                <p:oleObj name="Equation" r:id="rId10" imgW="2247900" imgH="4826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4917123"/>
                        <a:ext cx="350361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9" name="Object 29"/>
          <p:cNvGraphicFramePr>
            <a:graphicFrameLocks noChangeAspect="1"/>
          </p:cNvGraphicFramePr>
          <p:nvPr/>
        </p:nvGraphicFramePr>
        <p:xfrm>
          <a:off x="1821180" y="5708650"/>
          <a:ext cx="3549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2" imgW="2260600" imgH="482600" progId="Equation.DSMT4">
                  <p:embed/>
                </p:oleObj>
              </mc:Choice>
              <mc:Fallback>
                <p:oleObj name="Equation" r:id="rId12" imgW="2260600" imgH="482600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180" y="5708650"/>
                        <a:ext cx="35496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0" name="Text Box 30"/>
          <p:cNvSpPr txBox="1">
            <a:spLocks noChangeArrowheads="1"/>
          </p:cNvSpPr>
          <p:nvPr/>
        </p:nvSpPr>
        <p:spPr bwMode="auto">
          <a:xfrm>
            <a:off x="466725" y="4453573"/>
            <a:ext cx="6099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This can be shown by using the following equations:</a:t>
            </a:r>
          </a:p>
        </p:txBody>
      </p:sp>
      <p:graphicFrame>
        <p:nvGraphicFramePr>
          <p:cNvPr id="189471" name="Object 31"/>
          <p:cNvGraphicFramePr>
            <a:graphicFrameLocks noChangeAspect="1"/>
          </p:cNvGraphicFramePr>
          <p:nvPr/>
        </p:nvGraphicFramePr>
        <p:xfrm>
          <a:off x="6437313" y="4940935"/>
          <a:ext cx="2038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14" imgW="1308100" imgH="419100" progId="Equation.DSMT4">
                  <p:embed/>
                </p:oleObj>
              </mc:Choice>
              <mc:Fallback>
                <p:oleObj name="Equation" r:id="rId14" imgW="1308100" imgH="419100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4940935"/>
                        <a:ext cx="2038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2" name="AutoShape 32"/>
          <p:cNvSpPr>
            <a:spLocks noChangeArrowheads="1"/>
          </p:cNvSpPr>
          <p:nvPr/>
        </p:nvSpPr>
        <p:spPr bwMode="auto">
          <a:xfrm>
            <a:off x="5651500" y="5166360"/>
            <a:ext cx="482600" cy="2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graphicFrame>
        <p:nvGraphicFramePr>
          <p:cNvPr id="189473" name="Object 33"/>
          <p:cNvGraphicFramePr>
            <a:graphicFrameLocks noChangeAspect="1"/>
          </p:cNvGraphicFramePr>
          <p:nvPr/>
        </p:nvGraphicFramePr>
        <p:xfrm>
          <a:off x="6450013" y="5772785"/>
          <a:ext cx="20383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16" imgW="1307532" imgH="393529" progId="Equation.DSMT4">
                  <p:embed/>
                </p:oleObj>
              </mc:Choice>
              <mc:Fallback>
                <p:oleObj name="Equation" r:id="rId16" imgW="1307532" imgH="393529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772785"/>
                        <a:ext cx="20383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4" name="AutoShape 34"/>
          <p:cNvSpPr>
            <a:spLocks noChangeArrowheads="1"/>
          </p:cNvSpPr>
          <p:nvPr/>
        </p:nvSpPr>
        <p:spPr bwMode="auto">
          <a:xfrm>
            <a:off x="5659120" y="5953760"/>
            <a:ext cx="482600" cy="2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45</a:t>
            </a:fld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886960" y="4927600"/>
            <a:ext cx="477520" cy="4368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27600" y="5709920"/>
            <a:ext cx="477520" cy="4368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543131" y="1082654"/>
            <a:ext cx="3067462" cy="1801835"/>
            <a:chOff x="4879975" y="1833768"/>
            <a:chExt cx="3067462" cy="1801835"/>
          </a:xfrm>
        </p:grpSpPr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7180940" y="3263900"/>
              <a:ext cx="444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V="1">
              <a:off x="5295900" y="2178960"/>
              <a:ext cx="0" cy="40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7699144" y="3156856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144" y="3156856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5181600" y="1833768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8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833768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9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0" name="Equation" r:id="rId24" imgW="126725" imgH="177415" progId="Equation.DSMT4">
                    <p:embed/>
                  </p:oleObj>
                </mc:Choice>
                <mc:Fallback>
                  <p:oleObj name="Equation" r:id="rId24" imgW="126725" imgH="177415" progId="Equation.DSMT4">
                    <p:embed/>
                    <p:pic>
                      <p:nvPicPr>
                        <p:cNvPr id="0" name="Picture 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1" name="Equation" r:id="rId26" imgW="279279" imgH="165028" progId="Equation.DSMT4">
                    <p:embed/>
                  </p:oleObj>
                </mc:Choice>
                <mc:Fallback>
                  <p:oleObj name="Equation" r:id="rId26" imgW="279279" imgH="165028" progId="Equation.DSMT4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680460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37425"/>
              </p:ext>
            </p:extLst>
          </p:nvPr>
        </p:nvGraphicFramePr>
        <p:xfrm>
          <a:off x="1200149" y="1629859"/>
          <a:ext cx="61626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4" imgW="2895600" imgH="431800" progId="Equation.DSMT4">
                  <p:embed/>
                </p:oleObj>
              </mc:Choice>
              <mc:Fallback>
                <p:oleObj name="Equation" r:id="rId4" imgW="2895600" imgH="4318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49" y="1629859"/>
                        <a:ext cx="6162675" cy="9175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29774"/>
              </p:ext>
            </p:extLst>
          </p:nvPr>
        </p:nvGraphicFramePr>
        <p:xfrm>
          <a:off x="2714625" y="3082925"/>
          <a:ext cx="3133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6" imgW="1892300" imgH="508000" progId="Equation.DSMT4">
                  <p:embed/>
                </p:oleObj>
              </mc:Choice>
              <mc:Fallback>
                <p:oleObj name="Equation" r:id="rId6" imgW="1892300" imgH="5080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3082925"/>
                        <a:ext cx="3133725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29904"/>
              </p:ext>
            </p:extLst>
          </p:nvPr>
        </p:nvGraphicFramePr>
        <p:xfrm>
          <a:off x="3867150" y="4251325"/>
          <a:ext cx="12604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8" imgW="761669" imgH="431613" progId="Equation.DSMT4">
                  <p:embed/>
                </p:oleObj>
              </mc:Choice>
              <mc:Fallback>
                <p:oleObj name="Equation" r:id="rId8" imgW="761669" imgH="43161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251325"/>
                        <a:ext cx="1260475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99382" y="5366884"/>
            <a:ext cx="8321189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The (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0,0</a:t>
            </a:r>
            <a:r>
              <a:rPr lang="en-US" dirty="0">
                <a:solidFill>
                  <a:srgbClr val="0000FF"/>
                </a:solidFill>
              </a:rPr>
              <a:t>) TE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mode is not valid, since it violates the magnetic Gauss law: </a:t>
            </a:r>
          </a:p>
        </p:txBody>
      </p:sp>
      <p:graphicFrame>
        <p:nvGraphicFramePr>
          <p:cNvPr id="191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01568"/>
              </p:ext>
            </p:extLst>
          </p:nvPr>
        </p:nvGraphicFramePr>
        <p:xfrm>
          <a:off x="5387975" y="4386263"/>
          <a:ext cx="14700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10" imgW="888614" imgH="253890" progId="Equation.DSMT4">
                  <p:embed/>
                </p:oleObj>
              </mc:Choice>
              <mc:Fallback>
                <p:oleObj name="Equation" r:id="rId10" imgW="888614" imgH="25389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4386263"/>
                        <a:ext cx="14700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7" name="Object 9"/>
          <p:cNvGraphicFramePr>
            <a:graphicFrameLocks noChangeAspect="1"/>
          </p:cNvGraphicFramePr>
          <p:nvPr/>
        </p:nvGraphicFramePr>
        <p:xfrm>
          <a:off x="2643188" y="6089650"/>
          <a:ext cx="23288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12" imgW="1396394" imgH="253890" progId="Equation.DSMT4">
                  <p:embed/>
                </p:oleObj>
              </mc:Choice>
              <mc:Fallback>
                <p:oleObj name="Equation" r:id="rId12" imgW="1396394" imgH="25389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6089650"/>
                        <a:ext cx="23288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10"/>
          <p:cNvGraphicFramePr>
            <a:graphicFrameLocks noChangeAspect="1"/>
          </p:cNvGraphicFramePr>
          <p:nvPr/>
        </p:nvGraphicFramePr>
        <p:xfrm>
          <a:off x="5878513" y="6102350"/>
          <a:ext cx="1798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14" imgW="1079032" imgH="253890" progId="Equation.DSMT4">
                  <p:embed/>
                </p:oleObj>
              </mc:Choice>
              <mc:Fallback>
                <p:oleObj name="Equation" r:id="rId14" imgW="1079032" imgH="25389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6102350"/>
                        <a:ext cx="17986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2B2B2"/>
                                </a:gs>
                                <a:gs pos="100000">
                                  <a:srgbClr val="ABABAB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9" name="AutoShape 11"/>
          <p:cNvSpPr>
            <a:spLocks noChangeArrowheads="1"/>
          </p:cNvSpPr>
          <p:nvPr/>
        </p:nvSpPr>
        <p:spPr bwMode="auto">
          <a:xfrm>
            <a:off x="5105400" y="6172200"/>
            <a:ext cx="482600" cy="2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067425" y="3224213"/>
            <a:ext cx="2622550" cy="590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Same formula for cutoff frequency as the TE</a:t>
            </a:r>
            <a:r>
              <a:rPr lang="en-US" sz="1600" i="1" baseline="-25000" dirty="0">
                <a:latin typeface="Times New Roman" pitchFamily="18" charset="0"/>
              </a:rPr>
              <a:t>z</a:t>
            </a:r>
            <a:r>
              <a:rPr lang="en-US" sz="1600" dirty="0"/>
              <a:t> case!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625820" y="109122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 B (cont.)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8150" y="1080209"/>
            <a:ext cx="7327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field inside the waveguide thus has the following form:</a:t>
            </a:r>
          </a:p>
        </p:txBody>
      </p:sp>
    </p:spTree>
    <p:extLst>
      <p:ext uri="{BB962C8B-B14F-4D97-AF65-F5344CB8AC3E}">
        <p14:creationId xmlns:p14="http://schemas.microsoft.com/office/powerpoint/2010/main" val="18276911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2"/>
          <p:cNvSpPr txBox="1">
            <a:spLocks noChangeArrowheads="1"/>
          </p:cNvSpPr>
          <p:nvPr/>
        </p:nvSpPr>
        <p:spPr bwMode="auto">
          <a:xfrm>
            <a:off x="1774377" y="87088"/>
            <a:ext cx="610688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Rectangular Waveguide (cont.)</a:t>
            </a:r>
          </a:p>
        </p:txBody>
      </p:sp>
      <p:sp>
        <p:nvSpPr>
          <p:cNvPr id="1036" name="TextBox 26"/>
          <p:cNvSpPr txBox="1">
            <a:spLocks noChangeArrowheads="1"/>
          </p:cNvSpPr>
          <p:nvPr/>
        </p:nvSpPr>
        <p:spPr bwMode="auto">
          <a:xfrm>
            <a:off x="2844347" y="838654"/>
            <a:ext cx="344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Rectangular Waveguide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305254" y="4554084"/>
            <a:ext cx="8378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 We analyze the problem to solve for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or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(all other fields come from these).</a:t>
            </a: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3576327" y="5459413"/>
            <a:ext cx="1508747" cy="64633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TM</a:t>
            </a:r>
            <a:r>
              <a:rPr lang="en-US" i="1" baseline="-25000" dirty="0" err="1">
                <a:latin typeface="Times New Roman" pitchFamily="18" charset="0"/>
              </a:rPr>
              <a:t>z</a:t>
            </a:r>
            <a:r>
              <a:rPr lang="en-US" dirty="0"/>
              <a:t>:  </a:t>
            </a:r>
            <a:r>
              <a:rPr lang="en-US" i="1" dirty="0">
                <a:latin typeface="Times New Roman" pitchFamily="18" charset="0"/>
              </a:rPr>
              <a:t>E</a:t>
            </a:r>
            <a:r>
              <a:rPr lang="en-US" i="1" baseline="-25000" dirty="0">
                <a:latin typeface="Times New Roman" pitchFamily="18" charset="0"/>
              </a:rPr>
              <a:t>z</a:t>
            </a:r>
            <a:r>
              <a:rPr lang="en-US" dirty="0"/>
              <a:t> only</a:t>
            </a:r>
          </a:p>
          <a:p>
            <a:pPr algn="ctr"/>
            <a:r>
              <a:rPr lang="en-US" dirty="0"/>
              <a:t>TE</a:t>
            </a:r>
            <a:r>
              <a:rPr lang="en-US" i="1" baseline="-25000" dirty="0">
                <a:latin typeface="Times New Roman" pitchFamily="18" charset="0"/>
              </a:rPr>
              <a:t>z</a:t>
            </a:r>
            <a:r>
              <a:rPr lang="en-US" dirty="0"/>
              <a:t>:  </a:t>
            </a:r>
            <a:r>
              <a:rPr lang="en-US" i="1" dirty="0">
                <a:latin typeface="Times New Roman" pitchFamily="18" charset="0"/>
              </a:rPr>
              <a:t>H</a:t>
            </a:r>
            <a:r>
              <a:rPr lang="en-US" i="1" baseline="-25000" dirty="0">
                <a:latin typeface="Times New Roman" pitchFamily="18" charset="0"/>
              </a:rPr>
              <a:t>z</a:t>
            </a:r>
            <a:r>
              <a:rPr lang="en-US" dirty="0"/>
              <a:t> only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4879975" y="1588549"/>
            <a:ext cx="3230752" cy="2435250"/>
            <a:chOff x="4879975" y="1648706"/>
            <a:chExt cx="3230752" cy="2435250"/>
          </a:xfrm>
        </p:grpSpPr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5283200" y="2641600"/>
              <a:ext cx="17907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7289800" y="3263900"/>
              <a:ext cx="444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5295900" y="2070100"/>
              <a:ext cx="0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5450567" y="3714069"/>
              <a:ext cx="15827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Cross section</a:t>
              </a:r>
            </a:p>
          </p:txBody>
        </p:sp>
        <p:graphicFrame>
          <p:nvGraphicFramePr>
            <p:cNvPr id="128001" name="Object 1"/>
            <p:cNvGraphicFramePr>
              <a:graphicFrameLocks noChangeAspect="1"/>
            </p:cNvGraphicFramePr>
            <p:nvPr/>
          </p:nvGraphicFramePr>
          <p:xfrm>
            <a:off x="7862434" y="3145970"/>
            <a:ext cx="248293" cy="272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2434" y="3145970"/>
                          <a:ext cx="248293" cy="272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5181600" y="1648706"/>
            <a:ext cx="250371" cy="294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648706"/>
                          <a:ext cx="250371" cy="294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6088516" y="3364140"/>
            <a:ext cx="2476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516" y="3364140"/>
                          <a:ext cx="2476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4879975" y="2740025"/>
            <a:ext cx="2476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2740025"/>
                          <a:ext cx="2476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5918200" y="2828925"/>
            <a:ext cx="5445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12" imgW="279279" imgH="165028" progId="Equation.DSMT4">
                    <p:embed/>
                  </p:oleObj>
                </mc:Choice>
                <mc:Fallback>
                  <p:oleObj name="Equation" r:id="rId12" imgW="279279" imgH="165028" progId="Equation.DSMT4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2828925"/>
                          <a:ext cx="54451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9002" y="1794635"/>
            <a:ext cx="2837688" cy="2209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3178627" y="97974"/>
            <a:ext cx="25701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TM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</a:t>
            </a:r>
          </a:p>
        </p:txBody>
      </p:sp>
      <p:graphicFrame>
        <p:nvGraphicFramePr>
          <p:cNvPr id="125967" name="Object 21"/>
          <p:cNvGraphicFramePr>
            <a:graphicFrameLocks noChangeAspect="1"/>
          </p:cNvGraphicFramePr>
          <p:nvPr/>
        </p:nvGraphicFramePr>
        <p:xfrm>
          <a:off x="3479128" y="962026"/>
          <a:ext cx="20193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128" y="962026"/>
                        <a:ext cx="2019300" cy="471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09687" y="1816865"/>
            <a:ext cx="5372100" cy="1485900"/>
            <a:chOff x="1609687" y="1816865"/>
            <a:chExt cx="5372100" cy="1485900"/>
          </a:xfrm>
        </p:grpSpPr>
        <p:sp>
          <p:nvSpPr>
            <p:cNvPr id="125977" name="Rectangle 25"/>
            <p:cNvSpPr>
              <a:spLocks noChangeArrowheads="1"/>
            </p:cNvSpPr>
            <p:nvPr/>
          </p:nvSpPr>
          <p:spPr bwMode="auto">
            <a:xfrm>
              <a:off x="1609687" y="1816865"/>
              <a:ext cx="5372100" cy="1485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96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682019"/>
                </p:ext>
              </p:extLst>
            </p:nvPr>
          </p:nvGraphicFramePr>
          <p:xfrm>
            <a:off x="2017675" y="2032765"/>
            <a:ext cx="212090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6" imgW="1028254" imgH="241195" progId="Equation.DSMT4">
                    <p:embed/>
                  </p:oleObj>
                </mc:Choice>
                <mc:Fallback>
                  <p:oleObj name="Equation" r:id="rId6" imgW="1028254" imgH="241195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7675" y="2032765"/>
                          <a:ext cx="2120900" cy="496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6" name="Text Box 14"/>
            <p:cNvSpPr txBox="1">
              <a:spLocks noChangeArrowheads="1"/>
            </p:cNvSpPr>
            <p:nvPr/>
          </p:nvSpPr>
          <p:spPr bwMode="auto">
            <a:xfrm>
              <a:off x="4273512" y="2069278"/>
              <a:ext cx="2292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(Helmholtz equation)</a:t>
              </a:r>
            </a:p>
          </p:txBody>
        </p:sp>
        <p:graphicFrame>
          <p:nvGraphicFramePr>
            <p:cNvPr id="12596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776865"/>
                </p:ext>
              </p:extLst>
            </p:nvPr>
          </p:nvGraphicFramePr>
          <p:xfrm>
            <a:off x="2084350" y="2655065"/>
            <a:ext cx="269716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8" imgW="1308100" imgH="228600" progId="Equation.DSMT4">
                    <p:embed/>
                  </p:oleObj>
                </mc:Choice>
                <mc:Fallback>
                  <p:oleObj name="Equation" r:id="rId8" imgW="1308100" imgH="228600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4350" y="2655065"/>
                          <a:ext cx="2697162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9" name="Text Box 17"/>
            <p:cNvSpPr txBox="1">
              <a:spLocks noChangeArrowheads="1"/>
            </p:cNvSpPr>
            <p:nvPr/>
          </p:nvSpPr>
          <p:spPr bwMode="auto">
            <a:xfrm>
              <a:off x="4832312" y="2691578"/>
              <a:ext cx="1377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(PEC walls)</a:t>
              </a:r>
            </a:p>
          </p:txBody>
        </p:sp>
      </p:grpSp>
      <p:graphicFrame>
        <p:nvGraphicFramePr>
          <p:cNvPr id="125971" name="Object 21"/>
          <p:cNvGraphicFramePr>
            <a:graphicFrameLocks noChangeAspect="1"/>
          </p:cNvGraphicFramePr>
          <p:nvPr/>
        </p:nvGraphicFramePr>
        <p:xfrm>
          <a:off x="3818163" y="3676877"/>
          <a:ext cx="35607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0" imgW="1726451" imgH="253890" progId="Equation.DSMT4">
                  <p:embed/>
                </p:oleObj>
              </mc:Choice>
              <mc:Fallback>
                <p:oleObj name="Equation" r:id="rId10" imgW="1726451" imgH="25389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163" y="3676877"/>
                        <a:ext cx="35607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644525" y="3719513"/>
            <a:ext cx="3148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Guided-wave assumption:</a:t>
            </a:r>
          </a:p>
        </p:txBody>
      </p:sp>
      <p:graphicFrame>
        <p:nvGraphicFramePr>
          <p:cNvPr id="125973" name="Object 21"/>
          <p:cNvGraphicFramePr>
            <a:graphicFrameLocks noChangeAspect="1"/>
          </p:cNvGraphicFramePr>
          <p:nvPr/>
        </p:nvGraphicFramePr>
        <p:xfrm>
          <a:off x="2255838" y="4413250"/>
          <a:ext cx="426878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2" imgW="2070100" imgH="482600" progId="Equation.DSMT4">
                  <p:embed/>
                </p:oleObj>
              </mc:Choice>
              <mc:Fallback>
                <p:oleObj name="Equation" r:id="rId12" imgW="2070100" imgH="48260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4413250"/>
                        <a:ext cx="426878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1"/>
          <p:cNvGraphicFramePr>
            <a:graphicFrameLocks noChangeAspect="1"/>
          </p:cNvGraphicFramePr>
          <p:nvPr/>
        </p:nvGraphicFramePr>
        <p:xfrm>
          <a:off x="2646363" y="5632450"/>
          <a:ext cx="38417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4" imgW="2044700" imgH="482600" progId="Equation.DSMT4">
                  <p:embed/>
                </p:oleObj>
              </mc:Choice>
              <mc:Fallback>
                <p:oleObj name="Equation" r:id="rId14" imgW="2044700" imgH="4826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5632450"/>
                        <a:ext cx="38417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AutoShape 23"/>
          <p:cNvSpPr>
            <a:spLocks noChangeArrowheads="1"/>
          </p:cNvSpPr>
          <p:nvPr/>
        </p:nvSpPr>
        <p:spPr bwMode="auto">
          <a:xfrm>
            <a:off x="1587500" y="5930900"/>
            <a:ext cx="762000" cy="279400"/>
          </a:xfrm>
          <a:prstGeom prst="rightArrow">
            <a:avLst>
              <a:gd name="adj1" fmla="val 50000"/>
              <a:gd name="adj2" fmla="val 68182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492833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TM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 (cont.)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184973" y="5180006"/>
            <a:ext cx="8937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solve the above equation by using the method of </a:t>
            </a:r>
            <a:r>
              <a:rPr lang="en-US" sz="2000" u="sng" dirty="0">
                <a:solidFill>
                  <a:srgbClr val="0000FF"/>
                </a:solidFill>
              </a:rPr>
              <a:t>separation of variables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</p:txBody>
      </p:sp>
      <p:graphicFrame>
        <p:nvGraphicFramePr>
          <p:cNvPr id="164879" name="Object 21"/>
          <p:cNvGraphicFramePr>
            <a:graphicFrameLocks noChangeAspect="1"/>
          </p:cNvGraphicFramePr>
          <p:nvPr/>
        </p:nvGraphicFramePr>
        <p:xfrm>
          <a:off x="2636838" y="993775"/>
          <a:ext cx="3556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892300" imgH="444500" progId="Equation.DSMT4">
                  <p:embed/>
                </p:oleObj>
              </mc:Choice>
              <mc:Fallback>
                <p:oleObj name="Equation" r:id="rId4" imgW="1892300" imgH="4445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993775"/>
                        <a:ext cx="3556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2206625" y="2146521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Define:</a:t>
            </a:r>
          </a:p>
        </p:txBody>
      </p:sp>
      <p:graphicFrame>
        <p:nvGraphicFramePr>
          <p:cNvPr id="1648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94496"/>
              </p:ext>
            </p:extLst>
          </p:nvPr>
        </p:nvGraphicFramePr>
        <p:xfrm>
          <a:off x="3343277" y="2111829"/>
          <a:ext cx="1579160" cy="49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761669" imgH="241195" progId="Equation.DSMT4">
                  <p:embed/>
                </p:oleObj>
              </mc:Choice>
              <mc:Fallback>
                <p:oleObj name="Equation" r:id="rId6" imgW="761669" imgH="241195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7" y="2111829"/>
                        <a:ext cx="1579160" cy="49895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2" name="Object 21"/>
          <p:cNvGraphicFramePr>
            <a:graphicFrameLocks noChangeAspect="1"/>
          </p:cNvGraphicFramePr>
          <p:nvPr/>
        </p:nvGraphicFramePr>
        <p:xfrm>
          <a:off x="2504398" y="2898768"/>
          <a:ext cx="27686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8" imgW="1473200" imgH="444500" progId="Equation.DSMT4">
                  <p:embed/>
                </p:oleObj>
              </mc:Choice>
              <mc:Fallback>
                <p:oleObj name="Equation" r:id="rId8" imgW="1473200" imgH="44450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398" y="2898768"/>
                        <a:ext cx="27686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5459639" y="3030078"/>
            <a:ext cx="2411413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Note that </a:t>
            </a:r>
            <a:r>
              <a:rPr lang="en-US" sz="1600" i="1" dirty="0">
                <a:latin typeface="Times New Roman" pitchFamily="18" charset="0"/>
              </a:rPr>
              <a:t>k</a:t>
            </a:r>
            <a:r>
              <a:rPr lang="en-US" sz="1600" i="1" baseline="-25000" dirty="0">
                <a:latin typeface="Times New Roman" pitchFamily="18" charset="0"/>
              </a:rPr>
              <a:t>c</a:t>
            </a:r>
            <a:r>
              <a:rPr lang="en-US" sz="1600" dirty="0"/>
              <a:t> is an unknown at this point.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581025" y="3086321"/>
            <a:ext cx="1831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We then have:</a:t>
            </a:r>
          </a:p>
        </p:txBody>
      </p:sp>
      <p:graphicFrame>
        <p:nvGraphicFramePr>
          <p:cNvPr id="164887" name="Object 21"/>
          <p:cNvGraphicFramePr>
            <a:graphicFrameLocks noChangeAspect="1"/>
          </p:cNvGraphicFramePr>
          <p:nvPr/>
        </p:nvGraphicFramePr>
        <p:xfrm>
          <a:off x="5323113" y="4055602"/>
          <a:ext cx="30321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0" imgW="1612900" imgH="444500" progId="Equation.DSMT4">
                  <p:embed/>
                </p:oleObj>
              </mc:Choice>
              <mc:Fallback>
                <p:oleObj name="Equation" r:id="rId10" imgW="1612900" imgH="4445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113" y="4055602"/>
                        <a:ext cx="3032125" cy="833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428625" y="4267421"/>
            <a:ext cx="4791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Dividing by 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exp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j k</a:t>
            </a:r>
            <a:r>
              <a:rPr lang="en-US" sz="2000" i="1" baseline="-25000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 z</a:t>
            </a:r>
            <a:r>
              <a:rPr lang="en-US" sz="2000" dirty="0">
                <a:solidFill>
                  <a:srgbClr val="0000FF"/>
                </a:solidFill>
              </a:rPr>
              <a:t>) term, we have: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22731" y="6004193"/>
            <a:ext cx="468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Please see Appendix A for the solution.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492833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TM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 (cont.)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0675" y="1123721"/>
            <a:ext cx="638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Solution from separation of variables method: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15049"/>
              </p:ext>
            </p:extLst>
          </p:nvPr>
        </p:nvGraphicFramePr>
        <p:xfrm>
          <a:off x="1525314" y="1838790"/>
          <a:ext cx="5495974" cy="84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2819400" imgH="431800" progId="Equation.DSMT4">
                  <p:embed/>
                </p:oleObj>
              </mc:Choice>
              <mc:Fallback>
                <p:oleObj name="Equation" r:id="rId4" imgW="2819400" imgH="43180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314" y="1838790"/>
                        <a:ext cx="5495974" cy="84061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7644"/>
              </p:ext>
            </p:extLst>
          </p:nvPr>
        </p:nvGraphicFramePr>
        <p:xfrm>
          <a:off x="1911333" y="3025541"/>
          <a:ext cx="42783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2590800" imgH="508000" progId="Equation.DSMT4">
                  <p:embed/>
                </p:oleObj>
              </mc:Choice>
              <mc:Fallback>
                <p:oleObj name="Equation" r:id="rId6" imgW="2590800" imgH="5080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33" y="3025541"/>
                        <a:ext cx="4278312" cy="838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266047"/>
              </p:ext>
            </p:extLst>
          </p:nvPr>
        </p:nvGraphicFramePr>
        <p:xfrm>
          <a:off x="3849136" y="5128699"/>
          <a:ext cx="11144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8" imgW="672808" imgH="431613" progId="Equation.DSMT4">
                  <p:embed/>
                </p:oleObj>
              </mc:Choice>
              <mc:Fallback>
                <p:oleObj name="Equation" r:id="rId8" imgW="672808" imgH="431613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136" y="5128699"/>
                        <a:ext cx="1114425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52594" y="6071936"/>
            <a:ext cx="541686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If </a:t>
            </a:r>
            <a:r>
              <a:rPr lang="en-US" u="sng" dirty="0"/>
              <a:t>either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/>
              <a:t> 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is zero, the entire field is zero.</a:t>
            </a:r>
          </a:p>
        </p:txBody>
      </p:sp>
      <p:graphicFrame>
        <p:nvGraphicFramePr>
          <p:cNvPr id="32772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75608"/>
              </p:ext>
            </p:extLst>
          </p:nvPr>
        </p:nvGraphicFramePr>
        <p:xfrm>
          <a:off x="6721249" y="4213025"/>
          <a:ext cx="1824108" cy="36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0" imgW="1345616" imgH="266584" progId="Equation.DSMT4">
                  <p:embed/>
                </p:oleObj>
              </mc:Choice>
              <mc:Fallback>
                <p:oleObj name="Equation" r:id="rId10" imgW="1345616" imgH="266584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249" y="4213025"/>
                        <a:ext cx="1824108" cy="361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51664"/>
              </p:ext>
            </p:extLst>
          </p:nvPr>
        </p:nvGraphicFramePr>
        <p:xfrm>
          <a:off x="6699184" y="4808855"/>
          <a:ext cx="1764838" cy="52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2" imgW="1459866" imgH="431613" progId="Equation.DSMT4">
                  <p:embed/>
                </p:oleObj>
              </mc:Choice>
              <mc:Fallback>
                <p:oleObj name="Equation" r:id="rId12" imgW="1459866" imgH="431613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184" y="4808855"/>
                        <a:ext cx="1764838" cy="521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83367"/>
              </p:ext>
            </p:extLst>
          </p:nvPr>
        </p:nvGraphicFramePr>
        <p:xfrm>
          <a:off x="3093704" y="4115602"/>
          <a:ext cx="2284412" cy="79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4" imgW="1824355" imgH="632706" progId="Equation.DSMT4">
                  <p:embed/>
                </p:oleObj>
              </mc:Choice>
              <mc:Fallback>
                <p:oleObj name="Equation" r:id="rId14" imgW="1824355" imgH="632706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704" y="4115602"/>
                        <a:ext cx="2284412" cy="79328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60025" y="116477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TM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dirty="0">
                <a:solidFill>
                  <a:srgbClr val="FF0000"/>
                </a:solidFill>
              </a:rPr>
              <a:t> mode</a:t>
            </a:r>
          </a:p>
        </p:txBody>
      </p:sp>
    </p:spTree>
    <p:extLst>
      <p:ext uri="{BB962C8B-B14F-4D97-AF65-F5344CB8AC3E}">
        <p14:creationId xmlns:p14="http://schemas.microsoft.com/office/powerpoint/2010/main" val="18017267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814880" y="911725"/>
            <a:ext cx="492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Cutoff Frequency for </a:t>
            </a:r>
            <a:r>
              <a:rPr lang="en-US" sz="2000" u="sng" dirty="0">
                <a:solidFill>
                  <a:srgbClr val="FF0000"/>
                </a:solidFill>
              </a:rPr>
              <a:t>Lossless</a:t>
            </a:r>
            <a:r>
              <a:rPr lang="en-US" sz="2000" dirty="0">
                <a:solidFill>
                  <a:srgbClr val="FF0000"/>
                </a:solidFill>
              </a:rPr>
              <a:t> Waveguide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1006896" y="3092738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Set</a:t>
            </a:r>
          </a:p>
        </p:txBody>
      </p:sp>
      <p:graphicFrame>
        <p:nvGraphicFramePr>
          <p:cNvPr id="183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56233"/>
              </p:ext>
            </p:extLst>
          </p:nvPr>
        </p:nvGraphicFramePr>
        <p:xfrm>
          <a:off x="1667525" y="3056636"/>
          <a:ext cx="114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525" y="3056636"/>
                        <a:ext cx="114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00036"/>
              </p:ext>
            </p:extLst>
          </p:nvPr>
        </p:nvGraphicFramePr>
        <p:xfrm>
          <a:off x="2343150" y="3949700"/>
          <a:ext cx="4773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6" imgW="2628900" imgH="508000" progId="Equation.DSMT4">
                  <p:embed/>
                </p:oleObj>
              </mc:Choice>
              <mc:Fallback>
                <p:oleObj name="Equation" r:id="rId6" imgW="2628900" imgH="5080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949700"/>
                        <a:ext cx="47736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1568871" y="4315361"/>
            <a:ext cx="469900" cy="228600"/>
          </a:xfrm>
          <a:prstGeom prst="rightArrow">
            <a:avLst>
              <a:gd name="adj1" fmla="val 50000"/>
              <a:gd name="adj2" fmla="val 5138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1099162" y="2004641"/>
            <a:ext cx="1659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start with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E1224-D23C-4A8C-B2B4-45B85A1546B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92833" y="87088"/>
            <a:ext cx="39036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TM</a:t>
            </a:r>
            <a:r>
              <a:rPr lang="en-US" sz="2800" b="1" i="1" baseline="-25000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800" b="1" dirty="0">
                <a:solidFill>
                  <a:srgbClr val="FFFF00"/>
                </a:solidFill>
              </a:rPr>
              <a:t> Modes (cont.)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30697"/>
              </p:ext>
            </p:extLst>
          </p:nvPr>
        </p:nvGraphicFramePr>
        <p:xfrm>
          <a:off x="2876472" y="1729649"/>
          <a:ext cx="340614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8" imgW="1892300" imgH="508000" progId="Equation.DSMT4">
                  <p:embed/>
                </p:oleObj>
              </mc:Choice>
              <mc:Fallback>
                <p:oleObj name="Equation" r:id="rId8" imgW="1892300" imgH="50800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472" y="1729649"/>
                        <a:ext cx="340614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72695"/>
              </p:ext>
            </p:extLst>
          </p:nvPr>
        </p:nvGraphicFramePr>
        <p:xfrm>
          <a:off x="2546436" y="5464404"/>
          <a:ext cx="3240616" cy="86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0" imgW="1905000" imgH="508000" progId="Equation.DSMT4">
                  <p:embed/>
                </p:oleObj>
              </mc:Choice>
              <mc:Fallback>
                <p:oleObj name="Equation" r:id="rId10" imgW="1905000" imgH="5080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436" y="5464404"/>
                        <a:ext cx="3240616" cy="860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832932" y="5797244"/>
            <a:ext cx="469900" cy="228600"/>
          </a:xfrm>
          <a:prstGeom prst="rightArrow">
            <a:avLst>
              <a:gd name="adj1" fmla="val 50000"/>
              <a:gd name="adj2" fmla="val 5138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01374"/>
              </p:ext>
            </p:extLst>
          </p:nvPr>
        </p:nvGraphicFramePr>
        <p:xfrm>
          <a:off x="6398004" y="5656530"/>
          <a:ext cx="2556814" cy="59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2" imgW="1981200" imgH="457200" progId="Equation.DSMT4">
                  <p:embed/>
                </p:oleObj>
              </mc:Choice>
              <mc:Fallback>
                <p:oleObj name="Equation" r:id="rId12" imgW="1981200" imgH="4572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004" y="5656530"/>
                        <a:ext cx="2556814" cy="590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36383" y="3125246"/>
            <a:ext cx="35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defines the </a:t>
            </a:r>
            <a:r>
              <a:rPr lang="en-US" u="sng" dirty="0">
                <a:solidFill>
                  <a:srgbClr val="0000FF"/>
                </a:solidFill>
              </a:rPr>
              <a:t>cutoff frequency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5495" y="1745902"/>
            <a:ext cx="2225840" cy="9541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Cutoff frequency only has a clear meaning in the lossless case (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/>
              <a:t> is real).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2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14199</TotalTime>
  <Words>1533</Words>
  <Application>Microsoft Office PowerPoint</Application>
  <PresentationFormat>On-screen Show (4:3)</PresentationFormat>
  <Paragraphs>306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Symbol</vt:lpstr>
      <vt:lpstr>Times New Roman</vt:lpstr>
      <vt:lpstr>Wingdings</vt:lpstr>
      <vt:lpstr>Default Design</vt:lpstr>
      <vt:lpstr>2_Soaring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ramanzan</dc:creator>
  <cp:lastModifiedBy>Jackson, David R</cp:lastModifiedBy>
  <cp:revision>1830</cp:revision>
  <dcterms:created xsi:type="dcterms:W3CDTF">2006-03-03T17:51:21Z</dcterms:created>
  <dcterms:modified xsi:type="dcterms:W3CDTF">2023-11-16T23:24:07Z</dcterms:modified>
</cp:coreProperties>
</file>