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59"/>
  </p:notesMasterIdLst>
  <p:handoutMasterIdLst>
    <p:handoutMasterId r:id="rId60"/>
  </p:handoutMasterIdLst>
  <p:sldIdLst>
    <p:sldId id="433" r:id="rId3"/>
    <p:sldId id="328" r:id="rId4"/>
    <p:sldId id="383" r:id="rId5"/>
    <p:sldId id="386" r:id="rId6"/>
    <p:sldId id="398" r:id="rId7"/>
    <p:sldId id="389" r:id="rId8"/>
    <p:sldId id="366" r:id="rId9"/>
    <p:sldId id="365" r:id="rId10"/>
    <p:sldId id="367" r:id="rId11"/>
    <p:sldId id="377" r:id="rId12"/>
    <p:sldId id="390" r:id="rId13"/>
    <p:sldId id="368" r:id="rId14"/>
    <p:sldId id="376" r:id="rId15"/>
    <p:sldId id="371" r:id="rId16"/>
    <p:sldId id="378" r:id="rId17"/>
    <p:sldId id="392" r:id="rId18"/>
    <p:sldId id="373" r:id="rId19"/>
    <p:sldId id="379" r:id="rId20"/>
    <p:sldId id="372" r:id="rId21"/>
    <p:sldId id="391" r:id="rId22"/>
    <p:sldId id="369" r:id="rId23"/>
    <p:sldId id="380" r:id="rId24"/>
    <p:sldId id="370" r:id="rId25"/>
    <p:sldId id="374" r:id="rId26"/>
    <p:sldId id="381" r:id="rId27"/>
    <p:sldId id="375" r:id="rId28"/>
    <p:sldId id="382"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66FFFF"/>
    <a:srgbClr val="FF33CC"/>
    <a:srgbClr val="DDDDDD"/>
    <a:srgbClr val="FF3399"/>
    <a:srgbClr val="FFFF00"/>
    <a:srgbClr val="00FFFF"/>
    <a:srgbClr val="B2B2B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2" autoAdjust="0"/>
    <p:restoredTop sz="52886" autoAdjust="0"/>
  </p:normalViewPr>
  <p:slideViewPr>
    <p:cSldViewPr snapToGrid="0">
      <p:cViewPr>
        <p:scale>
          <a:sx n="140" d="100"/>
          <a:sy n="140" d="100"/>
        </p:scale>
        <p:origin x="3396"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60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60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B40BD5C9-4CDF-4322-A53A-80BBFAE49C8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4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4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CE255D9-7460-491D-BAA1-E501A203E3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787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257300" y="719138"/>
            <a:ext cx="4800600" cy="3600450"/>
          </a:xfrm>
          <a:ln/>
        </p:spPr>
      </p:sp>
      <p:sp>
        <p:nvSpPr>
          <p:cNvPr id="2600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257300" y="719138"/>
            <a:ext cx="4800600" cy="3600450"/>
          </a:xfrm>
          <a:ln/>
        </p:spPr>
      </p:sp>
      <p:sp>
        <p:nvSpPr>
          <p:cNvPr id="2600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257300" y="719138"/>
            <a:ext cx="4800600" cy="3600450"/>
          </a:xfrm>
          <a:ln/>
        </p:spPr>
      </p:sp>
      <p:sp>
        <p:nvSpPr>
          <p:cNvPr id="24166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257300" y="719138"/>
            <a:ext cx="4800600" cy="3600450"/>
          </a:xfrm>
          <a:ln/>
        </p:spPr>
      </p:sp>
      <p:sp>
        <p:nvSpPr>
          <p:cNvPr id="2580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57300" y="719138"/>
            <a:ext cx="4800600" cy="3600450"/>
          </a:xfrm>
          <a:ln/>
        </p:spPr>
      </p:sp>
      <p:sp>
        <p:nvSpPr>
          <p:cNvPr id="24781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257300" y="719138"/>
            <a:ext cx="4800600" cy="3600450"/>
          </a:xfrm>
          <a:ln/>
        </p:spPr>
      </p:sp>
      <p:sp>
        <p:nvSpPr>
          <p:cNvPr id="2621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257300" y="719138"/>
            <a:ext cx="4800600" cy="3600450"/>
          </a:xfrm>
          <a:ln/>
        </p:spPr>
      </p:sp>
      <p:sp>
        <p:nvSpPr>
          <p:cNvPr id="2580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257300" y="719138"/>
            <a:ext cx="4800600" cy="3600450"/>
          </a:xfrm>
          <a:ln/>
        </p:spPr>
      </p:sp>
      <p:sp>
        <p:nvSpPr>
          <p:cNvPr id="25190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xfrm>
            <a:off x="1257300" y="719138"/>
            <a:ext cx="4800600" cy="3600450"/>
          </a:xfrm>
          <a:ln/>
        </p:spPr>
      </p:sp>
      <p:sp>
        <p:nvSpPr>
          <p:cNvPr id="26419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257300" y="719138"/>
            <a:ext cx="4800600" cy="3600450"/>
          </a:xfrm>
          <a:ln/>
        </p:spPr>
      </p:sp>
      <p:sp>
        <p:nvSpPr>
          <p:cNvPr id="2498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257300" y="719138"/>
            <a:ext cx="4800600" cy="3600450"/>
          </a:xfrm>
          <a:ln/>
        </p:spPr>
      </p:sp>
      <p:sp>
        <p:nvSpPr>
          <p:cNvPr id="2580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257300" y="719138"/>
            <a:ext cx="4800600" cy="3600450"/>
          </a:xfrm>
          <a:ln/>
        </p:spPr>
      </p:sp>
      <p:sp>
        <p:nvSpPr>
          <p:cNvPr id="24371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xfrm>
            <a:off x="1257300" y="719138"/>
            <a:ext cx="4800600" cy="3600450"/>
          </a:xfrm>
          <a:ln/>
        </p:spPr>
      </p:sp>
      <p:sp>
        <p:nvSpPr>
          <p:cNvPr id="26624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257300" y="719138"/>
            <a:ext cx="4800600" cy="3600450"/>
          </a:xfrm>
          <a:ln/>
        </p:spPr>
      </p:sp>
      <p:sp>
        <p:nvSpPr>
          <p:cNvPr id="2457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257300" y="719138"/>
            <a:ext cx="4800600" cy="3600450"/>
          </a:xfrm>
          <a:ln/>
        </p:spPr>
      </p:sp>
      <p:sp>
        <p:nvSpPr>
          <p:cNvPr id="25395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1257300" y="719138"/>
            <a:ext cx="4800600" cy="3600450"/>
          </a:xfrm>
          <a:ln/>
        </p:spPr>
      </p:sp>
      <p:sp>
        <p:nvSpPr>
          <p:cNvPr id="26829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257300" y="719138"/>
            <a:ext cx="4800600" cy="3600450"/>
          </a:xfrm>
          <a:ln/>
        </p:spPr>
      </p:sp>
      <p:sp>
        <p:nvSpPr>
          <p:cNvPr id="2560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1257300" y="719138"/>
            <a:ext cx="4800600" cy="3600450"/>
          </a:xfrm>
          <a:ln/>
        </p:spPr>
      </p:sp>
      <p:sp>
        <p:nvSpPr>
          <p:cNvPr id="27033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57300" y="719138"/>
            <a:ext cx="4800600" cy="3600450"/>
          </a:xfrm>
          <a:ln/>
        </p:spPr>
      </p:sp>
      <p:sp>
        <p:nvSpPr>
          <p:cNvPr id="4505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107753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57300" y="719138"/>
            <a:ext cx="4800600" cy="3600450"/>
          </a:xfrm>
          <a:ln/>
        </p:spPr>
      </p:sp>
      <p:sp>
        <p:nvSpPr>
          <p:cNvPr id="4505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245756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257300" y="719138"/>
            <a:ext cx="4800600" cy="3600450"/>
          </a:xfrm>
          <a:ln/>
        </p:spPr>
      </p:sp>
      <p:sp>
        <p:nvSpPr>
          <p:cNvPr id="27238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57300" y="719138"/>
            <a:ext cx="4800600" cy="3600450"/>
          </a:xfrm>
          <a:ln/>
        </p:spPr>
      </p:sp>
      <p:sp>
        <p:nvSpPr>
          <p:cNvPr id="46083"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028785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7300" y="719138"/>
            <a:ext cx="4800600" cy="3600450"/>
          </a:xfrm>
          <a:ln/>
        </p:spPr>
      </p:sp>
      <p:sp>
        <p:nvSpPr>
          <p:cNvPr id="48131"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122043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57300" y="719138"/>
            <a:ext cx="4800600" cy="3600450"/>
          </a:xfrm>
          <a:ln/>
        </p:spPr>
      </p:sp>
      <p:sp>
        <p:nvSpPr>
          <p:cNvPr id="49155"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70672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7300" y="719138"/>
            <a:ext cx="4800600" cy="3600450"/>
          </a:xfrm>
          <a:ln/>
        </p:spPr>
      </p:sp>
      <p:sp>
        <p:nvSpPr>
          <p:cNvPr id="5017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1183599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7300" y="719138"/>
            <a:ext cx="4800600" cy="3600450"/>
          </a:xfrm>
          <a:ln/>
        </p:spPr>
      </p:sp>
      <p:sp>
        <p:nvSpPr>
          <p:cNvPr id="5017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814194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837222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7300" y="719138"/>
            <a:ext cx="4800600" cy="3600450"/>
          </a:xfrm>
          <a:ln/>
        </p:spPr>
      </p:sp>
      <p:sp>
        <p:nvSpPr>
          <p:cNvPr id="52227"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2784497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7300" y="719138"/>
            <a:ext cx="4800600" cy="3600450"/>
          </a:xfrm>
          <a:ln/>
        </p:spPr>
      </p:sp>
      <p:sp>
        <p:nvSpPr>
          <p:cNvPr id="53251"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88172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7300" y="719138"/>
            <a:ext cx="4800600" cy="3600450"/>
          </a:xfrm>
          <a:ln/>
        </p:spPr>
      </p:sp>
      <p:sp>
        <p:nvSpPr>
          <p:cNvPr id="53251"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138351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57300" y="719138"/>
            <a:ext cx="4800600" cy="3600450"/>
          </a:xfrm>
          <a:ln/>
        </p:spPr>
      </p:sp>
      <p:sp>
        <p:nvSpPr>
          <p:cNvPr id="54275"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140370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257300" y="719138"/>
            <a:ext cx="4800600" cy="3600450"/>
          </a:xfrm>
          <a:ln/>
        </p:spPr>
      </p:sp>
      <p:sp>
        <p:nvSpPr>
          <p:cNvPr id="27238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19138"/>
            <a:ext cx="4800600" cy="3600450"/>
          </a:xfrm>
          <a:ln/>
        </p:spPr>
      </p:sp>
      <p:sp>
        <p:nvSpPr>
          <p:cNvPr id="5529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216713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19138"/>
            <a:ext cx="4800600" cy="3600450"/>
          </a:xfrm>
          <a:ln/>
        </p:spPr>
      </p:sp>
      <p:sp>
        <p:nvSpPr>
          <p:cNvPr id="5529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2725705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19138"/>
            <a:ext cx="4800600" cy="3600450"/>
          </a:xfrm>
          <a:ln/>
        </p:spPr>
      </p:sp>
      <p:sp>
        <p:nvSpPr>
          <p:cNvPr id="56323"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3895481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19138"/>
            <a:ext cx="4800600" cy="3600450"/>
          </a:xfrm>
          <a:ln/>
        </p:spPr>
      </p:sp>
      <p:sp>
        <p:nvSpPr>
          <p:cNvPr id="56323"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2531757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19138"/>
            <a:ext cx="4800600" cy="3600450"/>
          </a:xfrm>
          <a:ln/>
        </p:spPr>
      </p:sp>
      <p:sp>
        <p:nvSpPr>
          <p:cNvPr id="79875"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598189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19138"/>
            <a:ext cx="4800600" cy="3600450"/>
          </a:xfrm>
          <a:ln/>
        </p:spPr>
      </p:sp>
      <p:sp>
        <p:nvSpPr>
          <p:cNvPr id="80899" name="Rectangle 3"/>
          <p:cNvSpPr>
            <a:spLocks noGrp="1" noChangeArrowheads="1"/>
          </p:cNvSpPr>
          <p:nvPr>
            <p:ph type="body" idx="1"/>
          </p:nvPr>
        </p:nvSpPr>
        <p:spPr>
          <a:xfrm>
            <a:off x="974725" y="4560888"/>
            <a:ext cx="5365750" cy="4321175"/>
          </a:xfrm>
          <a:noFill/>
          <a:ln/>
        </p:spPr>
        <p:txBody>
          <a:bodyPr/>
          <a:lstStyle/>
          <a:p>
            <a:pPr eaLnBrk="1" hangingPunct="1"/>
            <a:endParaRPr lang="en-US" dirty="0"/>
          </a:p>
        </p:txBody>
      </p:sp>
    </p:spTree>
    <p:extLst>
      <p:ext uri="{BB962C8B-B14F-4D97-AF65-F5344CB8AC3E}">
        <p14:creationId xmlns:p14="http://schemas.microsoft.com/office/powerpoint/2010/main" val="2565162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1287013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3152038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3726078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155657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257300" y="719138"/>
            <a:ext cx="4800600" cy="3600450"/>
          </a:xfrm>
          <a:ln/>
        </p:spPr>
      </p:sp>
      <p:sp>
        <p:nvSpPr>
          <p:cNvPr id="27238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1444347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471078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2489160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1493917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2210667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701991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2875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6A796-F7D7-4B66-BDCF-1608D2334919}" type="slidenum">
              <a:rPr lang="en-US">
                <a:solidFill>
                  <a:prstClr val="black"/>
                </a:solidFill>
              </a:rPr>
              <a:pPr/>
              <a:t>6</a:t>
            </a:fld>
            <a:endParaRPr lang="en-US">
              <a:solidFill>
                <a:prstClr val="black"/>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257300" y="719138"/>
            <a:ext cx="4800600" cy="3600450"/>
          </a:xfrm>
          <a:ln/>
        </p:spPr>
      </p:sp>
      <p:sp>
        <p:nvSpPr>
          <p:cNvPr id="23757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257300" y="719138"/>
            <a:ext cx="4800600" cy="3600450"/>
          </a:xfrm>
          <a:ln/>
        </p:spPr>
      </p:sp>
      <p:sp>
        <p:nvSpPr>
          <p:cNvPr id="23552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257300" y="719138"/>
            <a:ext cx="4800600" cy="3600450"/>
          </a:xfrm>
          <a:ln/>
        </p:spPr>
      </p:sp>
      <p:sp>
        <p:nvSpPr>
          <p:cNvPr id="23961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smtClean="0"/>
            </a:lvl1pPr>
          </a:lstStyle>
          <a:p>
            <a:pPr>
              <a:defRPr/>
            </a:pPr>
            <a:endParaRPr lang="en-US"/>
          </a:p>
        </p:txBody>
      </p:sp>
      <p:sp>
        <p:nvSpPr>
          <p:cNvPr id="8" name="Rectangle 8"/>
          <p:cNvSpPr>
            <a:spLocks noGrp="1" noChangeArrowheads="1"/>
          </p:cNvSpPr>
          <p:nvPr>
            <p:ph type="ftr" sz="quarter" idx="11"/>
          </p:nvPr>
        </p:nvSpPr>
        <p:spPr/>
        <p:txBody>
          <a:bodyPr/>
          <a:lstStyle>
            <a:lvl1pPr algn="ctr">
              <a:defRPr sz="1400" smtClean="0"/>
            </a:lvl1pPr>
          </a:lstStyle>
          <a:p>
            <a:pPr>
              <a:defRPr/>
            </a:pPr>
            <a:endParaRPr lang="en-US"/>
          </a:p>
        </p:txBody>
      </p:sp>
      <p:sp>
        <p:nvSpPr>
          <p:cNvPr id="10"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88FCC7E-85EA-4A6E-80A4-23A46F2327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88FCC7E-85EA-4A6E-80A4-23A46F2327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6" name="Rectangle 8"/>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8FCC7E-85EA-4A6E-80A4-23A46F232749}"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1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88FCC7E-85EA-4A6E-80A4-23A46F23274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oleObject" Target="../embeddings/oleObject10.bin"/><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31.wmf"/><Relationship Id="rId5" Type="http://schemas.openxmlformats.org/officeDocument/2006/relationships/oleObject" Target="../embeddings/oleObject11.bin"/><Relationship Id="rId10" Type="http://schemas.openxmlformats.org/officeDocument/2006/relationships/oleObject" Target="../embeddings/oleObject12.bin"/><Relationship Id="rId4" Type="http://schemas.openxmlformats.org/officeDocument/2006/relationships/image" Target="../media/image26.wmf"/><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6.gi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61.wmf"/><Relationship Id="rId2" Type="http://schemas.openxmlformats.org/officeDocument/2006/relationships/notesSlide" Target="../notesSlides/notesSlide24.xml"/><Relationship Id="rId16" Type="http://schemas.openxmlformats.org/officeDocument/2006/relationships/image" Target="../media/image63.wmf"/><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8.bin"/><Relationship Id="rId14" Type="http://schemas.openxmlformats.org/officeDocument/2006/relationships/image" Target="../media/image62.wmf"/></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wmf"/></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78.wmf"/><Relationship Id="rId2" Type="http://schemas.openxmlformats.org/officeDocument/2006/relationships/notesSlide" Target="../notesSlides/notesSlide28.xml"/><Relationship Id="rId16" Type="http://schemas.openxmlformats.org/officeDocument/2006/relationships/image" Target="../media/image80.wmf"/><Relationship Id="rId1" Type="http://schemas.openxmlformats.org/officeDocument/2006/relationships/slideLayout" Target="../slideLayouts/slideLayout7.xml"/><Relationship Id="rId6" Type="http://schemas.openxmlformats.org/officeDocument/2006/relationships/image" Target="../media/image75.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26.bin"/><Relationship Id="rId14" Type="http://schemas.openxmlformats.org/officeDocument/2006/relationships/image" Target="../media/image79.wmf"/></Relationships>
</file>

<file path=ppt/slides/_rels/slide29.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2.wmf"/><Relationship Id="rId5" Type="http://schemas.openxmlformats.org/officeDocument/2006/relationships/oleObject" Target="../embeddings/oleObject31.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39.bin"/><Relationship Id="rId18" Type="http://schemas.openxmlformats.org/officeDocument/2006/relationships/image" Target="../media/image92.wmf"/><Relationship Id="rId26" Type="http://schemas.openxmlformats.org/officeDocument/2006/relationships/image" Target="../media/image96.wmf"/><Relationship Id="rId3" Type="http://schemas.openxmlformats.org/officeDocument/2006/relationships/oleObject" Target="../embeddings/oleObject34.bin"/><Relationship Id="rId21" Type="http://schemas.openxmlformats.org/officeDocument/2006/relationships/oleObject" Target="../embeddings/oleObject43.bin"/><Relationship Id="rId7" Type="http://schemas.openxmlformats.org/officeDocument/2006/relationships/oleObject" Target="../embeddings/oleObject36.bin"/><Relationship Id="rId12" Type="http://schemas.openxmlformats.org/officeDocument/2006/relationships/image" Target="../media/image89.wmf"/><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notesSlide" Target="../notesSlides/notesSlide30.xml"/><Relationship Id="rId16" Type="http://schemas.openxmlformats.org/officeDocument/2006/relationships/image" Target="../media/image91.wmf"/><Relationship Id="rId20" Type="http://schemas.openxmlformats.org/officeDocument/2006/relationships/image" Target="../media/image93.wmf"/><Relationship Id="rId29" Type="http://schemas.openxmlformats.org/officeDocument/2006/relationships/oleObject" Target="../embeddings/oleObject47.bin"/><Relationship Id="rId1" Type="http://schemas.openxmlformats.org/officeDocument/2006/relationships/slideLayout" Target="../slideLayouts/slideLayout7.xml"/><Relationship Id="rId6" Type="http://schemas.openxmlformats.org/officeDocument/2006/relationships/image" Target="../media/image86.wmf"/><Relationship Id="rId11" Type="http://schemas.openxmlformats.org/officeDocument/2006/relationships/oleObject" Target="../embeddings/oleObject38.bin"/><Relationship Id="rId24" Type="http://schemas.openxmlformats.org/officeDocument/2006/relationships/image" Target="../media/image95.wmf"/><Relationship Id="rId32" Type="http://schemas.openxmlformats.org/officeDocument/2006/relationships/image" Target="../media/image99.wmf"/><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97.wmf"/><Relationship Id="rId10" Type="http://schemas.openxmlformats.org/officeDocument/2006/relationships/image" Target="../media/image88.wmf"/><Relationship Id="rId19" Type="http://schemas.openxmlformats.org/officeDocument/2006/relationships/oleObject" Target="../embeddings/oleObject42.bin"/><Relationship Id="rId31" Type="http://schemas.openxmlformats.org/officeDocument/2006/relationships/oleObject" Target="../embeddings/oleObject48.bin"/><Relationship Id="rId4" Type="http://schemas.openxmlformats.org/officeDocument/2006/relationships/image" Target="../media/image85.wmf"/><Relationship Id="rId9" Type="http://schemas.openxmlformats.org/officeDocument/2006/relationships/oleObject" Target="../embeddings/oleObject37.bin"/><Relationship Id="rId14" Type="http://schemas.openxmlformats.org/officeDocument/2006/relationships/image" Target="../media/image90.wmf"/><Relationship Id="rId22" Type="http://schemas.openxmlformats.org/officeDocument/2006/relationships/image" Target="../media/image94.wmf"/><Relationship Id="rId27" Type="http://schemas.openxmlformats.org/officeDocument/2006/relationships/oleObject" Target="../embeddings/oleObject46.bin"/><Relationship Id="rId30" Type="http://schemas.openxmlformats.org/officeDocument/2006/relationships/image" Target="../media/image9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1.wmf"/><Relationship Id="rId5" Type="http://schemas.openxmlformats.org/officeDocument/2006/relationships/oleObject" Target="../embeddings/oleObject50.bin"/><Relationship Id="rId4" Type="http://schemas.openxmlformats.org/officeDocument/2006/relationships/image" Target="../media/image100.wmf"/></Relationships>
</file>

<file path=ppt/slides/_rels/slide32.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03.wmf"/><Relationship Id="rId5" Type="http://schemas.openxmlformats.org/officeDocument/2006/relationships/oleObject" Target="../embeddings/oleObject52.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110.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109.png"/><Relationship Id="rId4" Type="http://schemas.openxmlformats.org/officeDocument/2006/relationships/image" Target="../media/image106.wmf"/><Relationship Id="rId9" Type="http://schemas.openxmlformats.org/officeDocument/2006/relationships/oleObject" Target="../embeddings/oleObject58.bin"/></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3.wmf"/><Relationship Id="rId5" Type="http://schemas.openxmlformats.org/officeDocument/2006/relationships/oleObject" Target="../embeddings/oleObject61.bin"/><Relationship Id="rId4" Type="http://schemas.openxmlformats.org/officeDocument/2006/relationships/image" Target="../media/image11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6.wmf"/><Relationship Id="rId5" Type="http://schemas.openxmlformats.org/officeDocument/2006/relationships/oleObject" Target="../embeddings/oleObject64.bin"/><Relationship Id="rId4" Type="http://schemas.openxmlformats.org/officeDocument/2006/relationships/image" Target="../media/image11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8.wmf"/><Relationship Id="rId5" Type="http://schemas.openxmlformats.org/officeDocument/2006/relationships/oleObject" Target="../embeddings/oleObject66.bin"/><Relationship Id="rId4" Type="http://schemas.openxmlformats.org/officeDocument/2006/relationships/image" Target="../media/image11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7.bin"/><Relationship Id="rId7" Type="http://schemas.openxmlformats.org/officeDocument/2006/relationships/image" Target="../media/image119.e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08.wmf"/><Relationship Id="rId5" Type="http://schemas.openxmlformats.org/officeDocument/2006/relationships/oleObject" Target="../embeddings/oleObject68.bin"/><Relationship Id="rId10" Type="http://schemas.openxmlformats.org/officeDocument/2006/relationships/image" Target="../media/image120.png"/><Relationship Id="rId4" Type="http://schemas.openxmlformats.org/officeDocument/2006/relationships/image" Target="../media/image107.wmf"/><Relationship Id="rId9" Type="http://schemas.openxmlformats.org/officeDocument/2006/relationships/oleObject" Target="../embeddings/oleObject70.bin"/></Relationships>
</file>

<file path=ppt/slides/_rels/slide39.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74.bin"/><Relationship Id="rId18" Type="http://schemas.openxmlformats.org/officeDocument/2006/relationships/image" Target="../media/image126.wmf"/><Relationship Id="rId3" Type="http://schemas.openxmlformats.org/officeDocument/2006/relationships/oleObject" Target="../embeddings/oleObject71.bin"/><Relationship Id="rId21" Type="http://schemas.openxmlformats.org/officeDocument/2006/relationships/oleObject" Target="../embeddings/oleObject78.bin"/><Relationship Id="rId7" Type="http://schemas.openxmlformats.org/officeDocument/2006/relationships/oleObject" Target="../embeddings/oleObject56.bin"/><Relationship Id="rId12" Type="http://schemas.openxmlformats.org/officeDocument/2006/relationships/image" Target="../media/image123.wmf"/><Relationship Id="rId17" Type="http://schemas.openxmlformats.org/officeDocument/2006/relationships/oleObject" Target="../embeddings/oleObject76.bin"/><Relationship Id="rId2" Type="http://schemas.openxmlformats.org/officeDocument/2006/relationships/notesSlide" Target="../notesSlides/notesSlide39.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slideLayout" Target="../slideLayouts/slideLayout7.xml"/><Relationship Id="rId6" Type="http://schemas.openxmlformats.org/officeDocument/2006/relationships/image" Target="../media/image122.wmf"/><Relationship Id="rId11" Type="http://schemas.openxmlformats.org/officeDocument/2006/relationships/oleObject" Target="../embeddings/oleObject73.bin"/><Relationship Id="rId24" Type="http://schemas.openxmlformats.org/officeDocument/2006/relationships/image" Target="../media/image129.wmf"/><Relationship Id="rId5" Type="http://schemas.openxmlformats.org/officeDocument/2006/relationships/oleObject" Target="../embeddings/oleObject72.bin"/><Relationship Id="rId15" Type="http://schemas.openxmlformats.org/officeDocument/2006/relationships/oleObject" Target="../embeddings/oleObject75.bin"/><Relationship Id="rId23" Type="http://schemas.openxmlformats.org/officeDocument/2006/relationships/oleObject" Target="../embeddings/oleObject79.bin"/><Relationship Id="rId10" Type="http://schemas.openxmlformats.org/officeDocument/2006/relationships/image" Target="../media/image108.wmf"/><Relationship Id="rId19" Type="http://schemas.openxmlformats.org/officeDocument/2006/relationships/oleObject" Target="../embeddings/oleObject77.bin"/><Relationship Id="rId4" Type="http://schemas.openxmlformats.org/officeDocument/2006/relationships/image" Target="../media/image121.wmf"/><Relationship Id="rId9" Type="http://schemas.openxmlformats.org/officeDocument/2006/relationships/oleObject" Target="../embeddings/oleObject57.bin"/><Relationship Id="rId14" Type="http://schemas.openxmlformats.org/officeDocument/2006/relationships/image" Target="../media/image124.wmf"/><Relationship Id="rId22" Type="http://schemas.openxmlformats.org/officeDocument/2006/relationships/image" Target="../media/image128.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31.emf"/><Relationship Id="rId4"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33.wmf"/><Relationship Id="rId5" Type="http://schemas.openxmlformats.org/officeDocument/2006/relationships/oleObject" Target="../embeddings/oleObject82.bin"/><Relationship Id="rId4" Type="http://schemas.openxmlformats.org/officeDocument/2006/relationships/image" Target="../media/image132.wmf"/></Relationships>
</file>

<file path=ppt/slides/_rels/slide4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39.wmf"/><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36.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8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41.wmf"/><Relationship Id="rId5" Type="http://schemas.openxmlformats.org/officeDocument/2006/relationships/oleObject" Target="../embeddings/oleObject90.bin"/><Relationship Id="rId4" Type="http://schemas.openxmlformats.org/officeDocument/2006/relationships/image" Target="../media/image140.wmf"/></Relationships>
</file>

<file path=ppt/slides/_rels/slide45.xml.rels><?xml version="1.0" encoding="UTF-8" standalone="yes"?>
<Relationships xmlns="http://schemas.openxmlformats.org/package/2006/relationships"><Relationship Id="rId8" Type="http://schemas.openxmlformats.org/officeDocument/2006/relationships/image" Target="../media/image145.emf"/><Relationship Id="rId3" Type="http://schemas.openxmlformats.org/officeDocument/2006/relationships/oleObject" Target="../embeddings/oleObject91.bin"/><Relationship Id="rId7" Type="http://schemas.openxmlformats.org/officeDocument/2006/relationships/image" Target="../media/image144.em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43.wmf"/><Relationship Id="rId5" Type="http://schemas.openxmlformats.org/officeDocument/2006/relationships/oleObject" Target="../embeddings/oleObject92.bin"/><Relationship Id="rId4" Type="http://schemas.openxmlformats.org/officeDocument/2006/relationships/image" Target="../media/image142.wmf"/></Relationships>
</file>

<file path=ppt/slides/_rels/slide46.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50.wmf"/><Relationship Id="rId2" Type="http://schemas.openxmlformats.org/officeDocument/2006/relationships/notesSlide" Target="../notesSlides/notesSlide46.xml"/><Relationship Id="rId16" Type="http://schemas.openxmlformats.org/officeDocument/2006/relationships/image" Target="../media/image152.wmf"/><Relationship Id="rId1" Type="http://schemas.openxmlformats.org/officeDocument/2006/relationships/slideLayout" Target="../slideLayouts/slideLayout7.xml"/><Relationship Id="rId6" Type="http://schemas.openxmlformats.org/officeDocument/2006/relationships/image" Target="../media/image147.w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96.bin"/><Relationship Id="rId14" Type="http://schemas.openxmlformats.org/officeDocument/2006/relationships/image" Target="../media/image151.wmf"/></Relationships>
</file>

<file path=ppt/slides/_rels/slide47.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57.wmf"/><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54.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156.wmf"/><Relationship Id="rId4" Type="http://schemas.openxmlformats.org/officeDocument/2006/relationships/image" Target="../media/image153.wmf"/><Relationship Id="rId9" Type="http://schemas.openxmlformats.org/officeDocument/2006/relationships/oleObject" Target="../embeddings/oleObject103.bin"/><Relationship Id="rId14" Type="http://schemas.openxmlformats.org/officeDocument/2006/relationships/image" Target="../media/image158.wmf"/></Relationships>
</file>

<file path=ppt/slides/_rels/slide48.xml.rels><?xml version="1.0" encoding="UTF-8" standalone="yes"?>
<Relationships xmlns="http://schemas.openxmlformats.org/package/2006/relationships"><Relationship Id="rId8" Type="http://schemas.openxmlformats.org/officeDocument/2006/relationships/image" Target="../media/image161.wmf"/><Relationship Id="rId13"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48.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60.wmf"/><Relationship Id="rId11" Type="http://schemas.openxmlformats.org/officeDocument/2006/relationships/oleObject" Target="../embeddings/oleObject110.bin"/><Relationship Id="rId5" Type="http://schemas.openxmlformats.org/officeDocument/2006/relationships/oleObject" Target="../embeddings/oleObject107.bin"/><Relationship Id="rId10" Type="http://schemas.openxmlformats.org/officeDocument/2006/relationships/image" Target="../media/image162.wmf"/><Relationship Id="rId4" Type="http://schemas.openxmlformats.org/officeDocument/2006/relationships/image" Target="../media/image159.wmf"/><Relationship Id="rId9" Type="http://schemas.openxmlformats.org/officeDocument/2006/relationships/oleObject" Target="../embeddings/oleObject109.bin"/><Relationship Id="rId14" Type="http://schemas.openxmlformats.org/officeDocument/2006/relationships/image" Target="../media/image15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1.emf"/><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 Id="rId9" Type="http://schemas.openxmlformats.org/officeDocument/2006/relationships/image" Target="../media/image14.wmf"/></Relationships>
</file>

<file path=ppt/slides/_rels/slide50.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65.wmf"/><Relationship Id="rId11" Type="http://schemas.openxmlformats.org/officeDocument/2006/relationships/image" Target="../media/image168.wmf"/><Relationship Id="rId5" Type="http://schemas.openxmlformats.org/officeDocument/2006/relationships/oleObject" Target="../embeddings/oleObject114.bin"/><Relationship Id="rId10" Type="http://schemas.openxmlformats.org/officeDocument/2006/relationships/oleObject" Target="../embeddings/oleObject116.bin"/><Relationship Id="rId4" Type="http://schemas.openxmlformats.org/officeDocument/2006/relationships/image" Target="../media/image164.wmf"/><Relationship Id="rId9" Type="http://schemas.openxmlformats.org/officeDocument/2006/relationships/image" Target="../media/image167.emf"/></Relationships>
</file>

<file path=ppt/slides/_rels/slide51.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122.bin"/><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73.wm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70.wmf"/><Relationship Id="rId11" Type="http://schemas.openxmlformats.org/officeDocument/2006/relationships/oleObject" Target="../embeddings/oleObject121.bin"/><Relationship Id="rId5" Type="http://schemas.openxmlformats.org/officeDocument/2006/relationships/oleObject" Target="../embeddings/oleObject118.bin"/><Relationship Id="rId10" Type="http://schemas.openxmlformats.org/officeDocument/2006/relationships/image" Target="../media/image172.wmf"/><Relationship Id="rId4" Type="http://schemas.openxmlformats.org/officeDocument/2006/relationships/image" Target="../media/image169.wmf"/><Relationship Id="rId9" Type="http://schemas.openxmlformats.org/officeDocument/2006/relationships/oleObject" Target="../embeddings/oleObject120.bin"/><Relationship Id="rId14" Type="http://schemas.openxmlformats.org/officeDocument/2006/relationships/image" Target="../media/image174.wmf"/></Relationships>
</file>

<file path=ppt/slides/_rels/slide52.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79.wmf"/><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76.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2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8.bin"/><Relationship Id="rId7" Type="http://schemas.openxmlformats.org/officeDocument/2006/relationships/image" Target="../media/image182.wmf"/><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oleObject" Target="../embeddings/oleObject129.bin"/><Relationship Id="rId5" Type="http://schemas.openxmlformats.org/officeDocument/2006/relationships/image" Target="../media/image181.emf"/><Relationship Id="rId4" Type="http://schemas.openxmlformats.org/officeDocument/2006/relationships/image" Target="../media/image180.wmf"/></Relationships>
</file>

<file path=ppt/slides/_rels/slide54.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84.wmf"/><Relationship Id="rId5" Type="http://schemas.openxmlformats.org/officeDocument/2006/relationships/oleObject" Target="../embeddings/oleObject131.bin"/><Relationship Id="rId4" Type="http://schemas.openxmlformats.org/officeDocument/2006/relationships/image" Target="../media/image183.wmf"/><Relationship Id="rId9" Type="http://schemas.openxmlformats.org/officeDocument/2006/relationships/image" Target="../media/image18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86.wmf"/></Relationships>
</file>

<file path=ppt/slides/_rels/slide56.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91.wmf"/><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88.w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190.wmf"/><Relationship Id="rId4" Type="http://schemas.openxmlformats.org/officeDocument/2006/relationships/image" Target="../media/image187.wmf"/><Relationship Id="rId9" Type="http://schemas.openxmlformats.org/officeDocument/2006/relationships/oleObject" Target="../embeddings/oleObject13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8.png"/><Relationship Id="rId7"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9.wmf"/><Relationship Id="rId4" Type="http://schemas.openxmlformats.org/officeDocument/2006/relationships/oleObject" Target="../embeddings/oleObject7.bin"/><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88FCC7E-85EA-4A6E-80A4-23A46F232749}" type="slidenum">
              <a:rPr lang="en-US" smtClean="0"/>
              <a:pPr/>
              <a:t>1</a:t>
            </a:fld>
            <a:endParaRPr lang="en-US"/>
          </a:p>
        </p:txBody>
      </p:sp>
      <p:sp>
        <p:nvSpPr>
          <p:cNvPr id="14" name="Rectangle 16"/>
          <p:cNvSpPr>
            <a:spLocks noChangeArrowheads="1"/>
          </p:cNvSpPr>
          <p:nvPr/>
        </p:nvSpPr>
        <p:spPr bwMode="auto">
          <a:xfrm>
            <a:off x="280080" y="2645226"/>
            <a:ext cx="8518525" cy="1817913"/>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Notes 21</a:t>
            </a:r>
          </a:p>
          <a:p>
            <a:pPr algn="ctr"/>
            <a:r>
              <a:rPr lang="en-US" sz="1200" b="1" dirty="0">
                <a:solidFill>
                  <a:srgbClr val="FF9900"/>
                </a:solidFill>
                <a:effectLst>
                  <a:outerShdw blurRad="38100" dist="38100" dir="2700000" algn="tl">
                    <a:srgbClr val="C0C0C0"/>
                  </a:outerShdw>
                </a:effectLst>
              </a:rPr>
              <a:t>         </a:t>
            </a:r>
            <a:br>
              <a:rPr lang="en-US" sz="4000" b="1" dirty="0">
                <a:solidFill>
                  <a:srgbClr val="FF9900"/>
                </a:solidFill>
                <a:effectLst>
                  <a:outerShdw blurRad="38100" dist="38100" dir="2700000" algn="tl">
                    <a:srgbClr val="C0C0C0"/>
                  </a:outerShdw>
                </a:effectLst>
              </a:rPr>
            </a:br>
            <a:r>
              <a:rPr lang="en-US" sz="4000" b="1" dirty="0">
                <a:solidFill>
                  <a:srgbClr val="FF9900"/>
                </a:solidFill>
                <a:effectLst>
                  <a:outerShdw blurRad="38100" dist="38100" dir="2700000" algn="tl">
                    <a:srgbClr val="C0C0C0"/>
                  </a:outerShdw>
                </a:effectLst>
              </a:rPr>
              <a:t>Introduction to Antennas</a:t>
            </a:r>
            <a:endParaRPr lang="en-US" sz="2800" b="1" dirty="0">
              <a:solidFill>
                <a:srgbClr val="FF9900"/>
              </a:solidFill>
              <a:effectLst>
                <a:outerShdw blurRad="38100" dist="38100" dir="2700000" algn="tl">
                  <a:srgbClr val="C0C0C0"/>
                </a:outerShdw>
              </a:effectLst>
            </a:endParaRPr>
          </a:p>
        </p:txBody>
      </p:sp>
      <p:sp>
        <p:nvSpPr>
          <p:cNvPr id="15" name="Text Box 11"/>
          <p:cNvSpPr txBox="1">
            <a:spLocks noChangeArrowheads="1"/>
          </p:cNvSpPr>
          <p:nvPr/>
        </p:nvSpPr>
        <p:spPr bwMode="auto">
          <a:xfrm>
            <a:off x="810924" y="267364"/>
            <a:ext cx="7413294" cy="2339102"/>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80000"/>
              </a:lnSpc>
              <a:spcBef>
                <a:spcPts val="0"/>
              </a:spcBef>
              <a:spcAft>
                <a:spcPts val="1200"/>
              </a:spcAft>
            </a:pPr>
            <a:r>
              <a:rPr lang="en-US" sz="3600" b="1" dirty="0">
                <a:solidFill>
                  <a:srgbClr val="0000FF"/>
                </a:solidFill>
              </a:rPr>
              <a:t>ECE 3317</a:t>
            </a:r>
          </a:p>
          <a:p>
            <a:pPr algn="ctr">
              <a:lnSpc>
                <a:spcPct val="80000"/>
              </a:lnSpc>
              <a:spcBef>
                <a:spcPts val="0"/>
              </a:spcBef>
              <a:spcAft>
                <a:spcPts val="3600"/>
              </a:spcAft>
            </a:pPr>
            <a:r>
              <a:rPr lang="en-US" sz="3600" b="1" dirty="0">
                <a:solidFill>
                  <a:srgbClr val="0000FF"/>
                </a:solidFill>
              </a:rPr>
              <a:t>Applied Electromagnetic Waves</a:t>
            </a:r>
          </a:p>
          <a:p>
            <a:pPr algn="ctr">
              <a:lnSpc>
                <a:spcPct val="80000"/>
              </a:lnSpc>
              <a:spcBef>
                <a:spcPts val="0"/>
              </a:spcBef>
              <a:spcAft>
                <a:spcPts val="1200"/>
              </a:spcAft>
            </a:pPr>
            <a:r>
              <a:rPr lang="en-US" sz="2400" dirty="0"/>
              <a:t>Prof. David R. Jackson</a:t>
            </a:r>
          </a:p>
          <a:p>
            <a:pPr algn="ctr">
              <a:lnSpc>
                <a:spcPct val="80000"/>
              </a:lnSpc>
              <a:spcBef>
                <a:spcPts val="0"/>
              </a:spcBef>
              <a:spcAft>
                <a:spcPts val="1200"/>
              </a:spcAft>
            </a:pPr>
            <a:r>
              <a:rPr lang="en-US" sz="2400" dirty="0"/>
              <a:t>Fall 2023</a:t>
            </a:r>
          </a:p>
        </p:txBody>
      </p:sp>
      <p:pic>
        <p:nvPicPr>
          <p:cNvPr id="17" name="Picture 3"/>
          <p:cNvPicPr>
            <a:picLocks noChangeAspect="1" noChangeArrowheads="1"/>
          </p:cNvPicPr>
          <p:nvPr/>
        </p:nvPicPr>
        <p:blipFill>
          <a:blip r:embed="rId3" cstate="print"/>
          <a:srcRect/>
          <a:stretch>
            <a:fillRect/>
          </a:stretch>
        </p:blipFill>
        <p:spPr bwMode="auto">
          <a:xfrm>
            <a:off x="1225328" y="4701012"/>
            <a:ext cx="1730375" cy="1722437"/>
          </a:xfrm>
          <a:prstGeom prst="rect">
            <a:avLst/>
          </a:prstGeom>
          <a:noFill/>
          <a:ln w="9525">
            <a:noFill/>
            <a:miter lim="800000"/>
            <a:headEnd/>
            <a:tailEnd/>
          </a:ln>
          <a:effectLst/>
        </p:spPr>
      </p:pic>
      <p:pic>
        <p:nvPicPr>
          <p:cNvPr id="18" name="Picture 4"/>
          <p:cNvPicPr>
            <a:picLocks noChangeAspect="1" noChangeArrowheads="1"/>
          </p:cNvPicPr>
          <p:nvPr/>
        </p:nvPicPr>
        <p:blipFill>
          <a:blip r:embed="rId4" cstate="print"/>
          <a:srcRect/>
          <a:stretch>
            <a:fillRect/>
          </a:stretch>
        </p:blipFill>
        <p:spPr bwMode="auto">
          <a:xfrm>
            <a:off x="3165103" y="4749139"/>
            <a:ext cx="2392363" cy="1722437"/>
          </a:xfrm>
          <a:prstGeom prst="rect">
            <a:avLst/>
          </a:prstGeom>
          <a:noFill/>
          <a:ln w="9525">
            <a:noFill/>
            <a:miter lim="800000"/>
            <a:headEnd/>
            <a:tailEnd/>
          </a:ln>
          <a:effectLst/>
        </p:spPr>
      </p:pic>
      <p:pic>
        <p:nvPicPr>
          <p:cNvPr id="19" name="Picture 5"/>
          <p:cNvPicPr>
            <a:picLocks noChangeAspect="1" noChangeArrowheads="1"/>
          </p:cNvPicPr>
          <p:nvPr/>
        </p:nvPicPr>
        <p:blipFill>
          <a:blip r:embed="rId5" cstate="print"/>
          <a:srcRect/>
          <a:stretch>
            <a:fillRect/>
          </a:stretch>
        </p:blipFill>
        <p:spPr bwMode="auto">
          <a:xfrm>
            <a:off x="5739092" y="4785551"/>
            <a:ext cx="1943100" cy="1630363"/>
          </a:xfrm>
          <a:prstGeom prst="rect">
            <a:avLst/>
          </a:prstGeom>
          <a:noFill/>
          <a:ln w="9525">
            <a:noFill/>
            <a:miter lim="800000"/>
            <a:headEnd/>
            <a:tailEnd/>
          </a:ln>
          <a:effectLst/>
        </p:spPr>
      </p:pic>
    </p:spTree>
    <p:extLst>
      <p:ext uri="{BB962C8B-B14F-4D97-AF65-F5344CB8AC3E}">
        <p14:creationId xmlns:p14="http://schemas.microsoft.com/office/powerpoint/2010/main" val="6032837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Box 26"/>
          <p:cNvSpPr txBox="1">
            <a:spLocks noChangeArrowheads="1"/>
          </p:cNvSpPr>
          <p:nvPr/>
        </p:nvSpPr>
        <p:spPr bwMode="auto">
          <a:xfrm>
            <a:off x="2735490" y="778782"/>
            <a:ext cx="3930650" cy="457200"/>
          </a:xfrm>
          <a:prstGeom prst="rect">
            <a:avLst/>
          </a:prstGeom>
          <a:noFill/>
          <a:ln w="9525">
            <a:noFill/>
            <a:miter lim="800000"/>
            <a:headEnd/>
            <a:tailEnd/>
          </a:ln>
        </p:spPr>
        <p:txBody>
          <a:bodyPr wrap="none">
            <a:spAutoFit/>
          </a:bodyPr>
          <a:lstStyle/>
          <a:p>
            <a:pPr algn="ctr"/>
            <a:r>
              <a:rPr lang="en-US" sz="2400" dirty="0">
                <a:solidFill>
                  <a:srgbClr val="FF0000"/>
                </a:solidFill>
              </a:rPr>
              <a:t>Dipole Wire Antenna (cont.)</a:t>
            </a:r>
          </a:p>
        </p:txBody>
      </p:sp>
      <p:sp>
        <p:nvSpPr>
          <p:cNvPr id="259079" name="Line 7"/>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10" name="Slide Number Placeholder 9"/>
          <p:cNvSpPr>
            <a:spLocks noGrp="1"/>
          </p:cNvSpPr>
          <p:nvPr>
            <p:ph type="sldNum" sz="quarter" idx="4"/>
          </p:nvPr>
        </p:nvSpPr>
        <p:spPr/>
        <p:txBody>
          <a:bodyPr/>
          <a:lstStyle/>
          <a:p>
            <a:fld id="{888FCC7E-85EA-4A6E-80A4-23A46F232749}" type="slidenum">
              <a:rPr lang="en-US" smtClean="0"/>
              <a:pPr/>
              <a:t>10</a:t>
            </a:fld>
            <a:endParaRPr lang="en-US"/>
          </a:p>
        </p:txBody>
      </p:sp>
      <p:sp>
        <p:nvSpPr>
          <p:cNvPr id="1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
        <p:nvSpPr>
          <p:cNvPr id="2" name="TextBox 1"/>
          <p:cNvSpPr txBox="1"/>
          <p:nvPr/>
        </p:nvSpPr>
        <p:spPr>
          <a:xfrm>
            <a:off x="2658980" y="6124072"/>
            <a:ext cx="4379494" cy="369332"/>
          </a:xfrm>
          <a:prstGeom prst="rect">
            <a:avLst/>
          </a:prstGeom>
          <a:noFill/>
        </p:spPr>
        <p:txBody>
          <a:bodyPr wrap="square" rtlCol="0">
            <a:spAutoFit/>
          </a:bodyPr>
          <a:lstStyle/>
          <a:p>
            <a:r>
              <a:rPr lang="en-US" dirty="0">
                <a:solidFill>
                  <a:srgbClr val="0000FF"/>
                </a:solidFill>
              </a:rPr>
              <a:t>“Bow-tie” variation (for higher bandwidth)</a:t>
            </a:r>
          </a:p>
        </p:txBody>
      </p:sp>
      <p:sp>
        <p:nvSpPr>
          <p:cNvPr id="13" name="TextBox 12"/>
          <p:cNvSpPr txBox="1"/>
          <p:nvPr/>
        </p:nvSpPr>
        <p:spPr>
          <a:xfrm>
            <a:off x="6653464" y="3677651"/>
            <a:ext cx="1564105" cy="369332"/>
          </a:xfrm>
          <a:prstGeom prst="rect">
            <a:avLst/>
          </a:prstGeom>
          <a:noFill/>
        </p:spPr>
        <p:txBody>
          <a:bodyPr wrap="square" rtlCol="0">
            <a:spAutoFit/>
          </a:bodyPr>
          <a:lstStyle/>
          <a:p>
            <a:pPr algn="ctr"/>
            <a:r>
              <a:rPr lang="en-US" dirty="0">
                <a:solidFill>
                  <a:srgbClr val="0000FF"/>
                </a:solidFill>
              </a:rPr>
              <a:t>“Rabbit ears”</a:t>
            </a:r>
          </a:p>
        </p:txBody>
      </p:sp>
      <p:pic>
        <p:nvPicPr>
          <p:cNvPr id="428033" name="Picture 1"/>
          <p:cNvPicPr>
            <a:picLocks noChangeAspect="1" noChangeArrowheads="1"/>
          </p:cNvPicPr>
          <p:nvPr/>
        </p:nvPicPr>
        <p:blipFill>
          <a:blip r:embed="rId3" cstate="print"/>
          <a:srcRect/>
          <a:stretch>
            <a:fillRect/>
          </a:stretch>
        </p:blipFill>
        <p:spPr bwMode="auto">
          <a:xfrm>
            <a:off x="627447" y="1787876"/>
            <a:ext cx="2171700" cy="2438400"/>
          </a:xfrm>
          <a:prstGeom prst="rect">
            <a:avLst/>
          </a:prstGeom>
          <a:noFill/>
          <a:ln w="9525">
            <a:noFill/>
            <a:miter lim="800000"/>
            <a:headEnd/>
            <a:tailEnd/>
          </a:ln>
          <a:effectLst/>
        </p:spPr>
      </p:pic>
      <p:pic>
        <p:nvPicPr>
          <p:cNvPr id="428034" name="Picture 2"/>
          <p:cNvPicPr>
            <a:picLocks noChangeAspect="1" noChangeArrowheads="1"/>
          </p:cNvPicPr>
          <p:nvPr/>
        </p:nvPicPr>
        <p:blipFill>
          <a:blip r:embed="rId4" cstate="print"/>
          <a:srcRect/>
          <a:stretch>
            <a:fillRect/>
          </a:stretch>
        </p:blipFill>
        <p:spPr bwMode="auto">
          <a:xfrm>
            <a:off x="3571492" y="1583055"/>
            <a:ext cx="2232025" cy="2232025"/>
          </a:xfrm>
          <a:prstGeom prst="rect">
            <a:avLst/>
          </a:prstGeom>
          <a:noFill/>
          <a:ln w="9525">
            <a:noFill/>
            <a:miter lim="800000"/>
            <a:headEnd/>
            <a:tailEnd/>
          </a:ln>
          <a:effectLst/>
        </p:spPr>
      </p:pic>
      <p:pic>
        <p:nvPicPr>
          <p:cNvPr id="428035" name="Picture 3"/>
          <p:cNvPicPr>
            <a:picLocks noChangeAspect="1" noChangeArrowheads="1"/>
          </p:cNvPicPr>
          <p:nvPr/>
        </p:nvPicPr>
        <p:blipFill>
          <a:blip r:embed="rId5" cstate="print"/>
          <a:srcRect/>
          <a:stretch>
            <a:fillRect/>
          </a:stretch>
        </p:blipFill>
        <p:spPr bwMode="auto">
          <a:xfrm>
            <a:off x="3225031" y="3816201"/>
            <a:ext cx="3154363" cy="1943100"/>
          </a:xfrm>
          <a:prstGeom prst="rect">
            <a:avLst/>
          </a:prstGeom>
          <a:noFill/>
          <a:ln w="9525">
            <a:noFill/>
            <a:miter lim="800000"/>
            <a:headEnd/>
            <a:tailEnd/>
          </a:ln>
          <a:effectLst/>
        </p:spPr>
      </p:pic>
      <p:pic>
        <p:nvPicPr>
          <p:cNvPr id="428036" name="Picture 4"/>
          <p:cNvPicPr>
            <a:picLocks noChangeAspect="1" noChangeArrowheads="1"/>
          </p:cNvPicPr>
          <p:nvPr/>
        </p:nvPicPr>
        <p:blipFill>
          <a:blip r:embed="rId6" cstate="print"/>
          <a:srcRect/>
          <a:stretch>
            <a:fillRect/>
          </a:stretch>
        </p:blipFill>
        <p:spPr bwMode="auto">
          <a:xfrm>
            <a:off x="6310413" y="1503363"/>
            <a:ext cx="2027237" cy="2027237"/>
          </a:xfrm>
          <a:prstGeom prst="rect">
            <a:avLst/>
          </a:prstGeom>
          <a:noFill/>
          <a:ln w="9525">
            <a:noFill/>
            <a:miter lim="800000"/>
            <a:headEnd/>
            <a:tailEnd/>
          </a:ln>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888FCC7E-85EA-4A6E-80A4-23A46F232749}" type="slidenum">
              <a:rPr lang="en-US" smtClean="0"/>
              <a:pPr/>
              <a:t>11</a:t>
            </a:fld>
            <a:endParaRPr lang="en-US"/>
          </a:p>
        </p:txBody>
      </p:sp>
      <p:sp>
        <p:nvSpPr>
          <p:cNvPr id="12" name="TextBox 26"/>
          <p:cNvSpPr txBox="1">
            <a:spLocks noChangeArrowheads="1"/>
          </p:cNvSpPr>
          <p:nvPr/>
        </p:nvSpPr>
        <p:spPr bwMode="auto">
          <a:xfrm>
            <a:off x="2864185" y="844095"/>
            <a:ext cx="3303148" cy="461665"/>
          </a:xfrm>
          <a:prstGeom prst="rect">
            <a:avLst/>
          </a:prstGeom>
          <a:noFill/>
          <a:ln w="9525">
            <a:noFill/>
            <a:miter lim="800000"/>
            <a:headEnd/>
            <a:tailEnd/>
          </a:ln>
        </p:spPr>
        <p:txBody>
          <a:bodyPr wrap="none">
            <a:spAutoFit/>
          </a:bodyPr>
          <a:lstStyle/>
          <a:p>
            <a:pPr algn="ctr"/>
            <a:r>
              <a:rPr lang="en-US" sz="2400" dirty="0">
                <a:solidFill>
                  <a:srgbClr val="FF0000"/>
                </a:solidFill>
              </a:rPr>
              <a:t>Folded Dipole Antenna</a:t>
            </a:r>
          </a:p>
        </p:txBody>
      </p:sp>
      <p:sp>
        <p:nvSpPr>
          <p:cNvPr id="13" name="TextBox 12"/>
          <p:cNvSpPr txBox="1"/>
          <p:nvPr/>
        </p:nvSpPr>
        <p:spPr>
          <a:xfrm>
            <a:off x="576943" y="1795224"/>
            <a:ext cx="8077199" cy="646331"/>
          </a:xfrm>
          <a:prstGeom prst="rect">
            <a:avLst/>
          </a:prstGeom>
          <a:noFill/>
          <a:ln w="19050">
            <a:solidFill>
              <a:schemeClr val="tx1"/>
            </a:solidFill>
          </a:ln>
        </p:spPr>
        <p:txBody>
          <a:bodyPr wrap="square" rtlCol="0">
            <a:spAutoFit/>
          </a:bodyPr>
          <a:lstStyle/>
          <a:p>
            <a:pPr algn="ctr"/>
            <a:r>
              <a:rPr lang="en-US" dirty="0"/>
              <a:t>The folded dipole is a variation of the dipole antenna. It has an input impedance that is 4 times higher than that of the regular dipole antenna. </a:t>
            </a:r>
          </a:p>
        </p:txBody>
      </p:sp>
      <p:sp>
        <p:nvSpPr>
          <p:cNvPr id="14" name="Line 7"/>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graphicFrame>
        <p:nvGraphicFramePr>
          <p:cNvPr id="18" name="Object 4"/>
          <p:cNvGraphicFramePr>
            <a:graphicFrameLocks noChangeAspect="1"/>
          </p:cNvGraphicFramePr>
          <p:nvPr>
            <p:extLst>
              <p:ext uri="{D42A27DB-BD31-4B8C-83A1-F6EECF244321}">
                <p14:modId xmlns:p14="http://schemas.microsoft.com/office/powerpoint/2010/main" val="2204556994"/>
              </p:ext>
            </p:extLst>
          </p:nvPr>
        </p:nvGraphicFramePr>
        <p:xfrm>
          <a:off x="476249" y="3114675"/>
          <a:ext cx="2700087" cy="330926"/>
        </p:xfrm>
        <a:graphic>
          <a:graphicData uri="http://schemas.openxmlformats.org/presentationml/2006/ole">
            <mc:AlternateContent xmlns:mc="http://schemas.openxmlformats.org/markup-compatibility/2006">
              <mc:Choice xmlns:v="urn:schemas-microsoft-com:vml" Requires="v">
                <p:oleObj name="Equation" r:id="rId3" imgW="1866900" imgH="228600" progId="Equation.DSMT4">
                  <p:embed/>
                </p:oleObj>
              </mc:Choice>
              <mc:Fallback>
                <p:oleObj name="Equation" r:id="rId3" imgW="1866900" imgH="228600"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49" y="3114675"/>
                        <a:ext cx="2700087" cy="330926"/>
                      </a:xfrm>
                      <a:prstGeom prst="rect">
                        <a:avLst/>
                      </a:prstGeom>
                      <a:solidFill>
                        <a:srgbClr val="FFFF99"/>
                      </a:solidFill>
                    </p:spPr>
                  </p:pic>
                </p:oleObj>
              </mc:Fallback>
            </mc:AlternateContent>
          </a:graphicData>
        </a:graphic>
      </p:graphicFrame>
      <p:sp>
        <p:nvSpPr>
          <p:cNvPr id="19" name="TextBox 18"/>
          <p:cNvSpPr txBox="1"/>
          <p:nvPr/>
        </p:nvSpPr>
        <p:spPr>
          <a:xfrm>
            <a:off x="3526971" y="2895600"/>
            <a:ext cx="3232616" cy="369332"/>
          </a:xfrm>
          <a:prstGeom prst="rect">
            <a:avLst/>
          </a:prstGeom>
          <a:noFill/>
        </p:spPr>
        <p:txBody>
          <a:bodyPr wrap="none" rtlCol="0">
            <a:spAutoFit/>
          </a:bodyPr>
          <a:lstStyle/>
          <a:p>
            <a:pPr algn="ctr"/>
            <a:r>
              <a:rPr lang="en-US" dirty="0">
                <a:solidFill>
                  <a:srgbClr val="0000FF"/>
                </a:solidFill>
              </a:rPr>
              <a:t>Compatible with TV twin lead</a:t>
            </a:r>
          </a:p>
        </p:txBody>
      </p:sp>
      <p:cxnSp>
        <p:nvCxnSpPr>
          <p:cNvPr id="20" name="Straight Arrow Connector 19"/>
          <p:cNvCxnSpPr/>
          <p:nvPr/>
        </p:nvCxnSpPr>
        <p:spPr>
          <a:xfrm>
            <a:off x="4974773" y="3483428"/>
            <a:ext cx="0" cy="7402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83221168"/>
              </p:ext>
            </p:extLst>
          </p:nvPr>
        </p:nvGraphicFramePr>
        <p:xfrm>
          <a:off x="5166177" y="3616099"/>
          <a:ext cx="1385531" cy="378385"/>
        </p:xfrm>
        <a:graphic>
          <a:graphicData uri="http://schemas.openxmlformats.org/presentationml/2006/ole">
            <mc:AlternateContent xmlns:mc="http://schemas.openxmlformats.org/markup-compatibility/2006">
              <mc:Choice xmlns:v="urn:schemas-microsoft-com:vml" Requires="v">
                <p:oleObj name="Equation" r:id="rId5" imgW="838200" imgH="228600" progId="Equation.DSMT4">
                  <p:embed/>
                </p:oleObj>
              </mc:Choice>
              <mc:Fallback>
                <p:oleObj name="Equation" r:id="rId5" imgW="838200" imgH="228600"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177" y="3616099"/>
                        <a:ext cx="1385531" cy="378385"/>
                      </a:xfrm>
                      <a:prstGeom prst="rect">
                        <a:avLst/>
                      </a:prstGeom>
                      <a:solidFill>
                        <a:srgbClr val="FFFF99"/>
                      </a:solidFill>
                    </p:spPr>
                  </p:pic>
                </p:oleObj>
              </mc:Fallback>
            </mc:AlternateContent>
          </a:graphicData>
        </a:graphic>
      </p:graphicFrame>
      <p:sp>
        <p:nvSpPr>
          <p:cNvPr id="2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387110" name="Picture 38"/>
          <p:cNvPicPr>
            <a:picLocks noChangeAspect="1" noChangeArrowheads="1"/>
          </p:cNvPicPr>
          <p:nvPr/>
        </p:nvPicPr>
        <p:blipFill rotWithShape="1">
          <a:blip r:embed="rId7" cstate="print"/>
          <a:srcRect l="1" r="1006"/>
          <a:stretch/>
        </p:blipFill>
        <p:spPr bwMode="auto">
          <a:xfrm>
            <a:off x="330385" y="3940359"/>
            <a:ext cx="2699870" cy="2370137"/>
          </a:xfrm>
          <a:prstGeom prst="rect">
            <a:avLst/>
          </a:prstGeom>
          <a:noFill/>
          <a:ln w="9525">
            <a:noFill/>
            <a:miter lim="800000"/>
            <a:headEnd/>
            <a:tailEnd/>
          </a:ln>
          <a:effectLst/>
        </p:spPr>
      </p:pic>
      <p:pic>
        <p:nvPicPr>
          <p:cNvPr id="387111" name="Picture 39"/>
          <p:cNvPicPr>
            <a:picLocks noChangeAspect="1" noChangeArrowheads="1"/>
          </p:cNvPicPr>
          <p:nvPr/>
        </p:nvPicPr>
        <p:blipFill rotWithShape="1">
          <a:blip r:embed="rId8" cstate="print"/>
          <a:srcRect b="2139"/>
          <a:stretch/>
        </p:blipFill>
        <p:spPr bwMode="auto">
          <a:xfrm>
            <a:off x="3701281" y="4284379"/>
            <a:ext cx="2201863" cy="2154772"/>
          </a:xfrm>
          <a:prstGeom prst="rect">
            <a:avLst/>
          </a:prstGeom>
          <a:noFill/>
          <a:ln w="9525">
            <a:noFill/>
            <a:miter lim="800000"/>
            <a:headEnd/>
            <a:tailEnd/>
          </a:ln>
          <a:effectLst/>
        </p:spPr>
      </p:pic>
      <p:pic>
        <p:nvPicPr>
          <p:cNvPr id="387112" name="Picture 40"/>
          <p:cNvPicPr>
            <a:picLocks noChangeAspect="1" noChangeArrowheads="1"/>
          </p:cNvPicPr>
          <p:nvPr/>
        </p:nvPicPr>
        <p:blipFill rotWithShape="1">
          <a:blip r:embed="rId9" cstate="print"/>
          <a:srcRect r="1031"/>
          <a:stretch/>
        </p:blipFill>
        <p:spPr bwMode="auto">
          <a:xfrm>
            <a:off x="6574171" y="4283325"/>
            <a:ext cx="2133601" cy="2155825"/>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2DEE0D8E-1162-421B-B099-2BFACEE439EA}"/>
              </a:ext>
            </a:extLst>
          </p:cNvPr>
          <p:cNvSpPr txBox="1"/>
          <p:nvPr/>
        </p:nvSpPr>
        <p:spPr>
          <a:xfrm>
            <a:off x="7308400" y="3280138"/>
            <a:ext cx="1537600" cy="307777"/>
          </a:xfrm>
          <a:prstGeom prst="rect">
            <a:avLst/>
          </a:prstGeom>
          <a:noFill/>
        </p:spPr>
        <p:txBody>
          <a:bodyPr wrap="none" rtlCol="0">
            <a:spAutoFit/>
          </a:bodyPr>
          <a:lstStyle/>
          <a:p>
            <a:pPr algn="ctr"/>
            <a:r>
              <a:rPr lang="en-US" sz="1400" dirty="0"/>
              <a:t>Matched system:</a:t>
            </a:r>
          </a:p>
        </p:txBody>
      </p:sp>
      <p:graphicFrame>
        <p:nvGraphicFramePr>
          <p:cNvPr id="3" name="Object 2">
            <a:extLst>
              <a:ext uri="{FF2B5EF4-FFF2-40B4-BE49-F238E27FC236}">
                <a16:creationId xmlns:a16="http://schemas.microsoft.com/office/drawing/2014/main" id="{AD2B9543-57B5-D78B-0B84-D2BE72C6C9A8}"/>
              </a:ext>
            </a:extLst>
          </p:cNvPr>
          <p:cNvGraphicFramePr>
            <a:graphicFrameLocks noChangeAspect="1"/>
          </p:cNvGraphicFramePr>
          <p:nvPr>
            <p:extLst>
              <p:ext uri="{D42A27DB-BD31-4B8C-83A1-F6EECF244321}">
                <p14:modId xmlns:p14="http://schemas.microsoft.com/office/powerpoint/2010/main" val="3740531036"/>
              </p:ext>
            </p:extLst>
          </p:nvPr>
        </p:nvGraphicFramePr>
        <p:xfrm>
          <a:off x="7721885" y="3616099"/>
          <a:ext cx="710629" cy="311983"/>
        </p:xfrm>
        <a:graphic>
          <a:graphicData uri="http://schemas.openxmlformats.org/presentationml/2006/ole">
            <mc:AlternateContent xmlns:mc="http://schemas.openxmlformats.org/markup-compatibility/2006">
              <mc:Choice xmlns:v="urn:schemas-microsoft-com:vml" Requires="v">
                <p:oleObj name="Equation" r:id="rId10" imgW="520560" imgH="228600" progId="Equation.DSMT4">
                  <p:embed/>
                </p:oleObj>
              </mc:Choice>
              <mc:Fallback>
                <p:oleObj name="Equation" r:id="rId10" imgW="520560" imgH="228600" progId="Equation.DSMT4">
                  <p:embed/>
                  <p:pic>
                    <p:nvPicPr>
                      <p:cNvPr id="0" name=""/>
                      <p:cNvPicPr/>
                      <p:nvPr/>
                    </p:nvPicPr>
                    <p:blipFill>
                      <a:blip r:embed="rId11"/>
                      <a:stretch>
                        <a:fillRect/>
                      </a:stretch>
                    </p:blipFill>
                    <p:spPr>
                      <a:xfrm>
                        <a:off x="7721885" y="3616099"/>
                        <a:ext cx="710629" cy="311983"/>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4EDAEF2-7D51-0D16-746F-36397A147787}"/>
              </a:ext>
            </a:extLst>
          </p:cNvPr>
          <p:cNvSpPr/>
          <p:nvPr/>
        </p:nvSpPr>
        <p:spPr>
          <a:xfrm>
            <a:off x="7219666" y="3166281"/>
            <a:ext cx="1665665" cy="8282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extBox 26"/>
          <p:cNvSpPr txBox="1">
            <a:spLocks noChangeArrowheads="1"/>
          </p:cNvSpPr>
          <p:nvPr/>
        </p:nvSpPr>
        <p:spPr bwMode="auto">
          <a:xfrm>
            <a:off x="2753633" y="751568"/>
            <a:ext cx="3457575" cy="457200"/>
          </a:xfrm>
          <a:prstGeom prst="rect">
            <a:avLst/>
          </a:prstGeom>
          <a:noFill/>
          <a:ln w="9525">
            <a:noFill/>
            <a:miter lim="800000"/>
            <a:headEnd/>
            <a:tailEnd/>
          </a:ln>
        </p:spPr>
        <p:txBody>
          <a:bodyPr wrap="none">
            <a:spAutoFit/>
          </a:bodyPr>
          <a:lstStyle/>
          <a:p>
            <a:pPr algn="ctr"/>
            <a:r>
              <a:rPr lang="en-US" sz="2400" dirty="0">
                <a:solidFill>
                  <a:srgbClr val="FF0000"/>
                </a:solidFill>
              </a:rPr>
              <a:t>Monopole Wire Antenna</a:t>
            </a:r>
          </a:p>
        </p:txBody>
      </p:sp>
      <p:sp>
        <p:nvSpPr>
          <p:cNvPr id="240644" name="Text Box 4"/>
          <p:cNvSpPr txBox="1">
            <a:spLocks noChangeArrowheads="1"/>
          </p:cNvSpPr>
          <p:nvPr/>
        </p:nvSpPr>
        <p:spPr bwMode="auto">
          <a:xfrm>
            <a:off x="426380" y="4662943"/>
            <a:ext cx="8199681" cy="369332"/>
          </a:xfrm>
          <a:prstGeom prst="rect">
            <a:avLst/>
          </a:prstGeom>
          <a:noFill/>
          <a:ln w="9525">
            <a:noFill/>
            <a:miter lim="800000"/>
            <a:headEnd/>
            <a:tailEnd/>
          </a:ln>
          <a:effectLst/>
        </p:spPr>
        <p:txBody>
          <a:bodyPr wrap="none">
            <a:spAutoFit/>
          </a:bodyPr>
          <a:lstStyle/>
          <a:p>
            <a:pPr>
              <a:buFont typeface="Wingdings" pitchFamily="2" charset="2"/>
              <a:buNone/>
            </a:pPr>
            <a:r>
              <a:rPr lang="en-US" dirty="0"/>
              <a:t>This is a variation of the dipole, using a ground plane instead of a second wire.</a:t>
            </a:r>
            <a:endParaRPr lang="en-US" dirty="0">
              <a:sym typeface="Symbol" pitchFamily="18" charset="2"/>
            </a:endParaRPr>
          </a:p>
        </p:txBody>
      </p:sp>
      <p:sp>
        <p:nvSpPr>
          <p:cNvPr id="240648" name="Line 8"/>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grpSp>
        <p:nvGrpSpPr>
          <p:cNvPr id="240853" name="Group 213"/>
          <p:cNvGrpSpPr>
            <a:grpSpLocks/>
          </p:cNvGrpSpPr>
          <p:nvPr/>
        </p:nvGrpSpPr>
        <p:grpSpPr bwMode="auto">
          <a:xfrm>
            <a:off x="1341438" y="1839913"/>
            <a:ext cx="6051550" cy="2409825"/>
            <a:chOff x="845" y="1159"/>
            <a:chExt cx="3812" cy="1518"/>
          </a:xfrm>
        </p:grpSpPr>
        <p:grpSp>
          <p:nvGrpSpPr>
            <p:cNvPr id="240851" name="Group 211"/>
            <p:cNvGrpSpPr>
              <a:grpSpLocks/>
            </p:cNvGrpSpPr>
            <p:nvPr/>
          </p:nvGrpSpPr>
          <p:grpSpPr bwMode="auto">
            <a:xfrm>
              <a:off x="845" y="1159"/>
              <a:ext cx="3812" cy="1518"/>
              <a:chOff x="845" y="1159"/>
              <a:chExt cx="3812" cy="1518"/>
            </a:xfrm>
          </p:grpSpPr>
          <p:grpSp>
            <p:nvGrpSpPr>
              <p:cNvPr id="240787" name="Group 147"/>
              <p:cNvGrpSpPr>
                <a:grpSpLocks/>
              </p:cNvGrpSpPr>
              <p:nvPr/>
            </p:nvGrpSpPr>
            <p:grpSpPr bwMode="auto">
              <a:xfrm>
                <a:off x="845" y="1858"/>
                <a:ext cx="1739" cy="105"/>
                <a:chOff x="802" y="1805"/>
                <a:chExt cx="4136" cy="98"/>
              </a:xfrm>
            </p:grpSpPr>
            <p:sp>
              <p:nvSpPr>
                <p:cNvPr id="240788" name="Line 148"/>
                <p:cNvSpPr>
                  <a:spLocks noChangeShapeType="1"/>
                </p:cNvSpPr>
                <p:nvPr/>
              </p:nvSpPr>
              <p:spPr bwMode="auto">
                <a:xfrm flipV="1">
                  <a:off x="822" y="1805"/>
                  <a:ext cx="4116" cy="1"/>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89" name="Line 149"/>
                <p:cNvSpPr>
                  <a:spLocks noChangeShapeType="1"/>
                </p:cNvSpPr>
                <p:nvPr/>
              </p:nvSpPr>
              <p:spPr bwMode="auto">
                <a:xfrm flipH="1">
                  <a:off x="802" y="181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0" name="Line 150"/>
                <p:cNvSpPr>
                  <a:spLocks noChangeShapeType="1"/>
                </p:cNvSpPr>
                <p:nvPr/>
              </p:nvSpPr>
              <p:spPr bwMode="auto">
                <a:xfrm flipH="1">
                  <a:off x="979"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1" name="Line 151"/>
                <p:cNvSpPr>
                  <a:spLocks noChangeShapeType="1"/>
                </p:cNvSpPr>
                <p:nvPr/>
              </p:nvSpPr>
              <p:spPr bwMode="auto">
                <a:xfrm flipH="1">
                  <a:off x="1145" y="181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2" name="Line 152"/>
                <p:cNvSpPr>
                  <a:spLocks noChangeShapeType="1"/>
                </p:cNvSpPr>
                <p:nvPr/>
              </p:nvSpPr>
              <p:spPr bwMode="auto">
                <a:xfrm flipH="1">
                  <a:off x="1322" y="1813"/>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3" name="Line 153"/>
                <p:cNvSpPr>
                  <a:spLocks noChangeShapeType="1"/>
                </p:cNvSpPr>
                <p:nvPr/>
              </p:nvSpPr>
              <p:spPr bwMode="auto">
                <a:xfrm flipH="1">
                  <a:off x="1490"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4" name="Line 154"/>
                <p:cNvSpPr>
                  <a:spLocks noChangeShapeType="1"/>
                </p:cNvSpPr>
                <p:nvPr/>
              </p:nvSpPr>
              <p:spPr bwMode="auto">
                <a:xfrm flipH="1">
                  <a:off x="1667" y="180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5" name="Line 155"/>
                <p:cNvSpPr>
                  <a:spLocks noChangeShapeType="1"/>
                </p:cNvSpPr>
                <p:nvPr/>
              </p:nvSpPr>
              <p:spPr bwMode="auto">
                <a:xfrm flipH="1">
                  <a:off x="1833"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6" name="Line 156"/>
                <p:cNvSpPr>
                  <a:spLocks noChangeShapeType="1"/>
                </p:cNvSpPr>
                <p:nvPr/>
              </p:nvSpPr>
              <p:spPr bwMode="auto">
                <a:xfrm flipH="1">
                  <a:off x="2010"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7" name="Line 157"/>
                <p:cNvSpPr>
                  <a:spLocks noChangeShapeType="1"/>
                </p:cNvSpPr>
                <p:nvPr/>
              </p:nvSpPr>
              <p:spPr bwMode="auto">
                <a:xfrm flipH="1">
                  <a:off x="2184" y="1818"/>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8" name="Line 158"/>
                <p:cNvSpPr>
                  <a:spLocks noChangeShapeType="1"/>
                </p:cNvSpPr>
                <p:nvPr/>
              </p:nvSpPr>
              <p:spPr bwMode="auto">
                <a:xfrm flipH="1">
                  <a:off x="2361" y="1814"/>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799" name="Line 159"/>
                <p:cNvSpPr>
                  <a:spLocks noChangeShapeType="1"/>
                </p:cNvSpPr>
                <p:nvPr/>
              </p:nvSpPr>
              <p:spPr bwMode="auto">
                <a:xfrm flipH="1">
                  <a:off x="2527" y="1820"/>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0" name="Line 160"/>
                <p:cNvSpPr>
                  <a:spLocks noChangeShapeType="1"/>
                </p:cNvSpPr>
                <p:nvPr/>
              </p:nvSpPr>
              <p:spPr bwMode="auto">
                <a:xfrm flipH="1">
                  <a:off x="2704" y="1816"/>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1" name="Line 161"/>
                <p:cNvSpPr>
                  <a:spLocks noChangeShapeType="1"/>
                </p:cNvSpPr>
                <p:nvPr/>
              </p:nvSpPr>
              <p:spPr bwMode="auto">
                <a:xfrm flipH="1">
                  <a:off x="2876" y="1818"/>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2" name="Line 162"/>
                <p:cNvSpPr>
                  <a:spLocks noChangeShapeType="1"/>
                </p:cNvSpPr>
                <p:nvPr/>
              </p:nvSpPr>
              <p:spPr bwMode="auto">
                <a:xfrm flipH="1">
                  <a:off x="3053" y="1814"/>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3" name="Line 163"/>
                <p:cNvSpPr>
                  <a:spLocks noChangeShapeType="1"/>
                </p:cNvSpPr>
                <p:nvPr/>
              </p:nvSpPr>
              <p:spPr bwMode="auto">
                <a:xfrm flipH="1">
                  <a:off x="3219" y="1820"/>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4" name="Line 164"/>
                <p:cNvSpPr>
                  <a:spLocks noChangeShapeType="1"/>
                </p:cNvSpPr>
                <p:nvPr/>
              </p:nvSpPr>
              <p:spPr bwMode="auto">
                <a:xfrm flipH="1">
                  <a:off x="3396" y="1816"/>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5" name="Line 165"/>
                <p:cNvSpPr>
                  <a:spLocks noChangeShapeType="1"/>
                </p:cNvSpPr>
                <p:nvPr/>
              </p:nvSpPr>
              <p:spPr bwMode="auto">
                <a:xfrm flipH="1">
                  <a:off x="3563"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6" name="Line 166"/>
                <p:cNvSpPr>
                  <a:spLocks noChangeShapeType="1"/>
                </p:cNvSpPr>
                <p:nvPr/>
              </p:nvSpPr>
              <p:spPr bwMode="auto">
                <a:xfrm flipH="1">
                  <a:off x="3740" y="180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7" name="Line 167"/>
                <p:cNvSpPr>
                  <a:spLocks noChangeShapeType="1"/>
                </p:cNvSpPr>
                <p:nvPr/>
              </p:nvSpPr>
              <p:spPr bwMode="auto">
                <a:xfrm flipH="1">
                  <a:off x="3906"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8" name="Line 168"/>
                <p:cNvSpPr>
                  <a:spLocks noChangeShapeType="1"/>
                </p:cNvSpPr>
                <p:nvPr/>
              </p:nvSpPr>
              <p:spPr bwMode="auto">
                <a:xfrm flipH="1">
                  <a:off x="4083"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09" name="Line 169"/>
                <p:cNvSpPr>
                  <a:spLocks noChangeShapeType="1"/>
                </p:cNvSpPr>
                <p:nvPr/>
              </p:nvSpPr>
              <p:spPr bwMode="auto">
                <a:xfrm flipH="1">
                  <a:off x="4247"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0" name="Line 170"/>
                <p:cNvSpPr>
                  <a:spLocks noChangeShapeType="1"/>
                </p:cNvSpPr>
                <p:nvPr/>
              </p:nvSpPr>
              <p:spPr bwMode="auto">
                <a:xfrm flipH="1">
                  <a:off x="4424"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1" name="Line 171"/>
                <p:cNvSpPr>
                  <a:spLocks noChangeShapeType="1"/>
                </p:cNvSpPr>
                <p:nvPr/>
              </p:nvSpPr>
              <p:spPr bwMode="auto">
                <a:xfrm flipH="1">
                  <a:off x="4590" y="1813"/>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2" name="Line 172"/>
                <p:cNvSpPr>
                  <a:spLocks noChangeShapeType="1"/>
                </p:cNvSpPr>
                <p:nvPr/>
              </p:nvSpPr>
              <p:spPr bwMode="auto">
                <a:xfrm flipH="1">
                  <a:off x="4767"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grpSp>
          <p:grpSp>
            <p:nvGrpSpPr>
              <p:cNvPr id="240814" name="Group 174"/>
              <p:cNvGrpSpPr>
                <a:grpSpLocks/>
              </p:cNvGrpSpPr>
              <p:nvPr/>
            </p:nvGrpSpPr>
            <p:grpSpPr bwMode="auto">
              <a:xfrm>
                <a:off x="2918" y="1855"/>
                <a:ext cx="1739" cy="105"/>
                <a:chOff x="802" y="1805"/>
                <a:chExt cx="4136" cy="98"/>
              </a:xfrm>
            </p:grpSpPr>
            <p:sp>
              <p:nvSpPr>
                <p:cNvPr id="240815" name="Line 175"/>
                <p:cNvSpPr>
                  <a:spLocks noChangeShapeType="1"/>
                </p:cNvSpPr>
                <p:nvPr/>
              </p:nvSpPr>
              <p:spPr bwMode="auto">
                <a:xfrm flipV="1">
                  <a:off x="822" y="1805"/>
                  <a:ext cx="4116" cy="1"/>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6" name="Line 176"/>
                <p:cNvSpPr>
                  <a:spLocks noChangeShapeType="1"/>
                </p:cNvSpPr>
                <p:nvPr/>
              </p:nvSpPr>
              <p:spPr bwMode="auto">
                <a:xfrm flipH="1">
                  <a:off x="802" y="181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7" name="Line 177"/>
                <p:cNvSpPr>
                  <a:spLocks noChangeShapeType="1"/>
                </p:cNvSpPr>
                <p:nvPr/>
              </p:nvSpPr>
              <p:spPr bwMode="auto">
                <a:xfrm flipH="1">
                  <a:off x="979"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8" name="Line 178"/>
                <p:cNvSpPr>
                  <a:spLocks noChangeShapeType="1"/>
                </p:cNvSpPr>
                <p:nvPr/>
              </p:nvSpPr>
              <p:spPr bwMode="auto">
                <a:xfrm flipH="1">
                  <a:off x="1145" y="181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19" name="Line 179"/>
                <p:cNvSpPr>
                  <a:spLocks noChangeShapeType="1"/>
                </p:cNvSpPr>
                <p:nvPr/>
              </p:nvSpPr>
              <p:spPr bwMode="auto">
                <a:xfrm flipH="1">
                  <a:off x="1322" y="1813"/>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0" name="Line 180"/>
                <p:cNvSpPr>
                  <a:spLocks noChangeShapeType="1"/>
                </p:cNvSpPr>
                <p:nvPr/>
              </p:nvSpPr>
              <p:spPr bwMode="auto">
                <a:xfrm flipH="1">
                  <a:off x="1490"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1" name="Line 181"/>
                <p:cNvSpPr>
                  <a:spLocks noChangeShapeType="1"/>
                </p:cNvSpPr>
                <p:nvPr/>
              </p:nvSpPr>
              <p:spPr bwMode="auto">
                <a:xfrm flipH="1">
                  <a:off x="1667" y="180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2" name="Line 182"/>
                <p:cNvSpPr>
                  <a:spLocks noChangeShapeType="1"/>
                </p:cNvSpPr>
                <p:nvPr/>
              </p:nvSpPr>
              <p:spPr bwMode="auto">
                <a:xfrm flipH="1">
                  <a:off x="1833"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3" name="Line 183"/>
                <p:cNvSpPr>
                  <a:spLocks noChangeShapeType="1"/>
                </p:cNvSpPr>
                <p:nvPr/>
              </p:nvSpPr>
              <p:spPr bwMode="auto">
                <a:xfrm flipH="1">
                  <a:off x="2010"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4" name="Line 184"/>
                <p:cNvSpPr>
                  <a:spLocks noChangeShapeType="1"/>
                </p:cNvSpPr>
                <p:nvPr/>
              </p:nvSpPr>
              <p:spPr bwMode="auto">
                <a:xfrm flipH="1">
                  <a:off x="2184" y="1818"/>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5" name="Line 185"/>
                <p:cNvSpPr>
                  <a:spLocks noChangeShapeType="1"/>
                </p:cNvSpPr>
                <p:nvPr/>
              </p:nvSpPr>
              <p:spPr bwMode="auto">
                <a:xfrm flipH="1">
                  <a:off x="2361" y="1814"/>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6" name="Line 186"/>
                <p:cNvSpPr>
                  <a:spLocks noChangeShapeType="1"/>
                </p:cNvSpPr>
                <p:nvPr/>
              </p:nvSpPr>
              <p:spPr bwMode="auto">
                <a:xfrm flipH="1">
                  <a:off x="2527" y="1820"/>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7" name="Line 187"/>
                <p:cNvSpPr>
                  <a:spLocks noChangeShapeType="1"/>
                </p:cNvSpPr>
                <p:nvPr/>
              </p:nvSpPr>
              <p:spPr bwMode="auto">
                <a:xfrm flipH="1">
                  <a:off x="2704" y="1816"/>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8" name="Line 188"/>
                <p:cNvSpPr>
                  <a:spLocks noChangeShapeType="1"/>
                </p:cNvSpPr>
                <p:nvPr/>
              </p:nvSpPr>
              <p:spPr bwMode="auto">
                <a:xfrm flipH="1">
                  <a:off x="2876" y="1818"/>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29" name="Line 189"/>
                <p:cNvSpPr>
                  <a:spLocks noChangeShapeType="1"/>
                </p:cNvSpPr>
                <p:nvPr/>
              </p:nvSpPr>
              <p:spPr bwMode="auto">
                <a:xfrm flipH="1">
                  <a:off x="3053" y="1814"/>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0" name="Line 190"/>
                <p:cNvSpPr>
                  <a:spLocks noChangeShapeType="1"/>
                </p:cNvSpPr>
                <p:nvPr/>
              </p:nvSpPr>
              <p:spPr bwMode="auto">
                <a:xfrm flipH="1">
                  <a:off x="3219" y="1820"/>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1" name="Line 191"/>
                <p:cNvSpPr>
                  <a:spLocks noChangeShapeType="1"/>
                </p:cNvSpPr>
                <p:nvPr/>
              </p:nvSpPr>
              <p:spPr bwMode="auto">
                <a:xfrm flipH="1">
                  <a:off x="3396" y="1816"/>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2" name="Line 192"/>
                <p:cNvSpPr>
                  <a:spLocks noChangeShapeType="1"/>
                </p:cNvSpPr>
                <p:nvPr/>
              </p:nvSpPr>
              <p:spPr bwMode="auto">
                <a:xfrm flipH="1">
                  <a:off x="3563"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3" name="Line 193"/>
                <p:cNvSpPr>
                  <a:spLocks noChangeShapeType="1"/>
                </p:cNvSpPr>
                <p:nvPr/>
              </p:nvSpPr>
              <p:spPr bwMode="auto">
                <a:xfrm flipH="1">
                  <a:off x="3740" y="1805"/>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4" name="Line 194"/>
                <p:cNvSpPr>
                  <a:spLocks noChangeShapeType="1"/>
                </p:cNvSpPr>
                <p:nvPr/>
              </p:nvSpPr>
              <p:spPr bwMode="auto">
                <a:xfrm flipH="1">
                  <a:off x="3906"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5" name="Line 195"/>
                <p:cNvSpPr>
                  <a:spLocks noChangeShapeType="1"/>
                </p:cNvSpPr>
                <p:nvPr/>
              </p:nvSpPr>
              <p:spPr bwMode="auto">
                <a:xfrm flipH="1">
                  <a:off x="4083"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6" name="Line 196"/>
                <p:cNvSpPr>
                  <a:spLocks noChangeShapeType="1"/>
                </p:cNvSpPr>
                <p:nvPr/>
              </p:nvSpPr>
              <p:spPr bwMode="auto">
                <a:xfrm flipH="1">
                  <a:off x="4247" y="1811"/>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7" name="Line 197"/>
                <p:cNvSpPr>
                  <a:spLocks noChangeShapeType="1"/>
                </p:cNvSpPr>
                <p:nvPr/>
              </p:nvSpPr>
              <p:spPr bwMode="auto">
                <a:xfrm flipH="1">
                  <a:off x="4424" y="1807"/>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8" name="Line 198"/>
                <p:cNvSpPr>
                  <a:spLocks noChangeShapeType="1"/>
                </p:cNvSpPr>
                <p:nvPr/>
              </p:nvSpPr>
              <p:spPr bwMode="auto">
                <a:xfrm flipH="1">
                  <a:off x="4590" y="1813"/>
                  <a:ext cx="168" cy="83"/>
                </a:xfrm>
                <a:prstGeom prst="line">
                  <a:avLst/>
                </a:prstGeom>
                <a:noFill/>
                <a:ln w="19050">
                  <a:solidFill>
                    <a:srgbClr val="C06000"/>
                  </a:solidFill>
                  <a:round/>
                  <a:headEnd type="none" w="sm" len="sm"/>
                  <a:tailEnd type="none" w="sm" len="sm"/>
                </a:ln>
                <a:effectLst/>
              </p:spPr>
              <p:txBody>
                <a:bodyPr wrap="none"/>
                <a:lstStyle/>
                <a:p>
                  <a:endParaRPr lang="en-US"/>
                </a:p>
              </p:txBody>
            </p:sp>
            <p:sp>
              <p:nvSpPr>
                <p:cNvPr id="240839" name="Line 199"/>
                <p:cNvSpPr>
                  <a:spLocks noChangeShapeType="1"/>
                </p:cNvSpPr>
                <p:nvPr/>
              </p:nvSpPr>
              <p:spPr bwMode="auto">
                <a:xfrm flipH="1">
                  <a:off x="4767" y="1809"/>
                  <a:ext cx="168" cy="83"/>
                </a:xfrm>
                <a:prstGeom prst="line">
                  <a:avLst/>
                </a:prstGeom>
                <a:noFill/>
                <a:ln w="19050">
                  <a:solidFill>
                    <a:srgbClr val="C06000"/>
                  </a:solidFill>
                  <a:round/>
                  <a:headEnd type="none" w="sm" len="sm"/>
                  <a:tailEnd type="none" w="sm" len="sm"/>
                </a:ln>
                <a:effectLst/>
              </p:spPr>
              <p:txBody>
                <a:bodyPr wrap="none"/>
                <a:lstStyle/>
                <a:p>
                  <a:endParaRPr lang="en-US"/>
                </a:p>
              </p:txBody>
            </p:sp>
          </p:grpSp>
          <p:sp>
            <p:nvSpPr>
              <p:cNvPr id="240840" name="Line 200"/>
              <p:cNvSpPr>
                <a:spLocks noChangeShapeType="1"/>
              </p:cNvSpPr>
              <p:nvPr/>
            </p:nvSpPr>
            <p:spPr bwMode="auto">
              <a:xfrm flipH="1">
                <a:off x="2577" y="1857"/>
                <a:ext cx="1" cy="806"/>
              </a:xfrm>
              <a:prstGeom prst="line">
                <a:avLst/>
              </a:prstGeom>
              <a:noFill/>
              <a:ln w="28575">
                <a:solidFill>
                  <a:srgbClr val="C06000"/>
                </a:solidFill>
                <a:round/>
                <a:headEnd type="none" w="sm" len="sm"/>
                <a:tailEnd type="none" w="sm" len="sm"/>
              </a:ln>
              <a:effectLst/>
            </p:spPr>
            <p:txBody>
              <a:bodyPr wrap="none"/>
              <a:lstStyle/>
              <a:p>
                <a:endParaRPr lang="en-US"/>
              </a:p>
            </p:txBody>
          </p:sp>
          <p:sp>
            <p:nvSpPr>
              <p:cNvPr id="240841" name="Line 201"/>
              <p:cNvSpPr>
                <a:spLocks noChangeShapeType="1"/>
              </p:cNvSpPr>
              <p:nvPr/>
            </p:nvSpPr>
            <p:spPr bwMode="auto">
              <a:xfrm>
                <a:off x="2920" y="1856"/>
                <a:ext cx="0" cy="821"/>
              </a:xfrm>
              <a:prstGeom prst="line">
                <a:avLst/>
              </a:prstGeom>
              <a:noFill/>
              <a:ln w="28575">
                <a:solidFill>
                  <a:srgbClr val="C06000"/>
                </a:solidFill>
                <a:round/>
                <a:headEnd type="none" w="sm" len="sm"/>
                <a:tailEnd type="none" w="sm" len="sm"/>
              </a:ln>
              <a:effectLst/>
            </p:spPr>
            <p:txBody>
              <a:bodyPr wrap="none"/>
              <a:lstStyle/>
              <a:p>
                <a:endParaRPr lang="en-US"/>
              </a:p>
            </p:txBody>
          </p:sp>
          <p:sp>
            <p:nvSpPr>
              <p:cNvPr id="240842" name="AutoShape 202"/>
              <p:cNvSpPr>
                <a:spLocks noChangeArrowheads="1"/>
              </p:cNvSpPr>
              <p:nvPr/>
            </p:nvSpPr>
            <p:spPr bwMode="auto">
              <a:xfrm>
                <a:off x="2674" y="1159"/>
                <a:ext cx="154" cy="1443"/>
              </a:xfrm>
              <a:prstGeom prst="can">
                <a:avLst>
                  <a:gd name="adj" fmla="val 40257"/>
                </a:avLst>
              </a:prstGeom>
              <a:solidFill>
                <a:srgbClr val="FFCC66"/>
              </a:solidFill>
              <a:ln w="12700">
                <a:solidFill>
                  <a:srgbClr val="000000"/>
                </a:solidFill>
                <a:round/>
                <a:headEnd type="none" w="sm" len="sm"/>
                <a:tailEnd type="none" w="sm" len="sm"/>
              </a:ln>
              <a:effectLst/>
            </p:spPr>
            <p:txBody>
              <a:bodyPr wrap="none" anchor="ctr"/>
              <a:lstStyle/>
              <a:p>
                <a:endParaRPr lang="en-US"/>
              </a:p>
            </p:txBody>
          </p:sp>
          <p:sp>
            <p:nvSpPr>
              <p:cNvPr id="240844" name="Text Box 204"/>
              <p:cNvSpPr txBox="1">
                <a:spLocks noChangeArrowheads="1"/>
              </p:cNvSpPr>
              <p:nvPr/>
            </p:nvSpPr>
            <p:spPr bwMode="auto">
              <a:xfrm>
                <a:off x="2359" y="1355"/>
                <a:ext cx="212" cy="288"/>
              </a:xfrm>
              <a:prstGeom prst="rect">
                <a:avLst/>
              </a:prstGeom>
              <a:noFill/>
              <a:ln w="12700">
                <a:noFill/>
                <a:miter lim="800000"/>
                <a:headEnd type="none" w="sm" len="sm"/>
                <a:tailEnd type="none" w="sm" len="sm"/>
              </a:ln>
              <a:effectLst/>
            </p:spPr>
            <p:txBody>
              <a:bodyPr wrap="none">
                <a:spAutoFit/>
              </a:bodyPr>
              <a:lstStyle/>
              <a:p>
                <a:r>
                  <a:rPr lang="en-US" sz="2400" i="1">
                    <a:solidFill>
                      <a:srgbClr val="000000"/>
                    </a:solidFill>
                    <a:latin typeface="Times New Roman" pitchFamily="18" charset="0"/>
                  </a:rPr>
                  <a:t>h</a:t>
                </a:r>
              </a:p>
            </p:txBody>
          </p:sp>
          <p:sp>
            <p:nvSpPr>
              <p:cNvPr id="240847" name="Line 207"/>
              <p:cNvSpPr>
                <a:spLocks noChangeShapeType="1"/>
              </p:cNvSpPr>
              <p:nvPr/>
            </p:nvSpPr>
            <p:spPr bwMode="auto">
              <a:xfrm flipV="1">
                <a:off x="2752" y="1341"/>
                <a:ext cx="0" cy="401"/>
              </a:xfrm>
              <a:prstGeom prst="line">
                <a:avLst/>
              </a:prstGeom>
              <a:noFill/>
              <a:ln w="28575">
                <a:solidFill>
                  <a:srgbClr val="0000FF"/>
                </a:solidFill>
                <a:round/>
                <a:headEnd type="none" w="sm" len="sm"/>
                <a:tailEnd type="triangle" w="med" len="med"/>
              </a:ln>
              <a:effectLst/>
            </p:spPr>
            <p:txBody>
              <a:bodyPr wrap="none"/>
              <a:lstStyle/>
              <a:p>
                <a:endParaRPr lang="en-US"/>
              </a:p>
            </p:txBody>
          </p:sp>
          <p:sp>
            <p:nvSpPr>
              <p:cNvPr id="240848" name="Line 208"/>
              <p:cNvSpPr>
                <a:spLocks noChangeShapeType="1"/>
              </p:cNvSpPr>
              <p:nvPr/>
            </p:nvSpPr>
            <p:spPr bwMode="auto">
              <a:xfrm>
                <a:off x="2336" y="1184"/>
                <a:ext cx="0" cy="664"/>
              </a:xfrm>
              <a:prstGeom prst="line">
                <a:avLst/>
              </a:prstGeom>
              <a:noFill/>
              <a:ln w="12700">
                <a:solidFill>
                  <a:srgbClr val="000000"/>
                </a:solidFill>
                <a:round/>
                <a:headEnd type="triangle" w="med" len="med"/>
                <a:tailEnd type="triangle" w="med" len="med"/>
              </a:ln>
              <a:effectLst/>
            </p:spPr>
            <p:txBody>
              <a:bodyPr wrap="none"/>
              <a:lstStyle/>
              <a:p>
                <a:endParaRPr lang="en-US"/>
              </a:p>
            </p:txBody>
          </p:sp>
          <p:sp>
            <p:nvSpPr>
              <p:cNvPr id="240849" name="Line 209"/>
              <p:cNvSpPr>
                <a:spLocks noChangeShapeType="1"/>
              </p:cNvSpPr>
              <p:nvPr/>
            </p:nvSpPr>
            <p:spPr bwMode="auto">
              <a:xfrm flipH="1">
                <a:off x="1664" y="1192"/>
                <a:ext cx="920" cy="0"/>
              </a:xfrm>
              <a:prstGeom prst="line">
                <a:avLst/>
              </a:prstGeom>
              <a:noFill/>
              <a:ln w="12700">
                <a:solidFill>
                  <a:srgbClr val="000000"/>
                </a:solidFill>
                <a:prstDash val="dash"/>
                <a:round/>
                <a:headEnd type="none" w="sm" len="sm"/>
                <a:tailEnd type="none" w="sm" len="sm"/>
              </a:ln>
              <a:effectLst/>
            </p:spPr>
            <p:txBody>
              <a:bodyPr wrap="none"/>
              <a:lstStyle/>
              <a:p>
                <a:endParaRPr lang="en-US"/>
              </a:p>
            </p:txBody>
          </p:sp>
          <p:sp>
            <p:nvSpPr>
              <p:cNvPr id="240850" name="Text Box 210"/>
              <p:cNvSpPr txBox="1">
                <a:spLocks noChangeArrowheads="1"/>
              </p:cNvSpPr>
              <p:nvPr/>
            </p:nvSpPr>
            <p:spPr bwMode="auto">
              <a:xfrm>
                <a:off x="3118" y="2215"/>
                <a:ext cx="980" cy="231"/>
              </a:xfrm>
              <a:prstGeom prst="rect">
                <a:avLst/>
              </a:prstGeom>
              <a:noFill/>
              <a:ln w="9525">
                <a:noFill/>
                <a:miter lim="800000"/>
                <a:headEnd/>
                <a:tailEnd/>
              </a:ln>
              <a:effectLst/>
            </p:spPr>
            <p:txBody>
              <a:bodyPr wrap="none">
                <a:spAutoFit/>
              </a:bodyPr>
              <a:lstStyle/>
              <a:p>
                <a:r>
                  <a:rPr lang="en-US"/>
                  <a:t>Feeding coax</a:t>
                </a:r>
              </a:p>
            </p:txBody>
          </p:sp>
        </p:grpSp>
        <p:graphicFrame>
          <p:nvGraphicFramePr>
            <p:cNvPr id="240852" name="Object 21"/>
            <p:cNvGraphicFramePr>
              <a:graphicFrameLocks noChangeAspect="1"/>
            </p:cNvGraphicFramePr>
            <p:nvPr/>
          </p:nvGraphicFramePr>
          <p:xfrm>
            <a:off x="3185" y="1368"/>
            <a:ext cx="775" cy="297"/>
          </p:xfrm>
          <a:graphic>
            <a:graphicData uri="http://schemas.openxmlformats.org/presentationml/2006/ole">
              <mc:AlternateContent xmlns:mc="http://schemas.openxmlformats.org/markup-compatibility/2006">
                <mc:Choice xmlns:v="urn:schemas-microsoft-com:vml" Requires="v">
                  <p:oleObj name="Equation" r:id="rId3" imgW="596900" imgH="228600" progId="Equation.DSMT4">
                    <p:embed/>
                  </p:oleObj>
                </mc:Choice>
                <mc:Fallback>
                  <p:oleObj name="Equation" r:id="rId3" imgW="596900" imgH="228600" progId="Equation.DSMT4">
                    <p:embed/>
                    <p:pic>
                      <p:nvPicPr>
                        <p:cNvPr id="0"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 y="1368"/>
                          <a:ext cx="775" cy="2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40854" name="Text Box 214"/>
          <p:cNvSpPr txBox="1">
            <a:spLocks noChangeArrowheads="1"/>
          </p:cNvSpPr>
          <p:nvPr/>
        </p:nvSpPr>
        <p:spPr bwMode="auto">
          <a:xfrm>
            <a:off x="853680" y="5231441"/>
            <a:ext cx="7271542" cy="830997"/>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Similar properties as the dipole</a:t>
            </a:r>
          </a:p>
          <a:p>
            <a:pPr>
              <a:buFont typeface="Wingdings" pitchFamily="2" charset="2"/>
              <a:buChar char="§"/>
            </a:pPr>
            <a:r>
              <a:rPr lang="en-US" sz="1600" dirty="0">
                <a:solidFill>
                  <a:srgbClr val="0000FF"/>
                </a:solidFill>
              </a:rPr>
              <a:t> Mainly used when the antenna is mounted on a conducing object or platform</a:t>
            </a:r>
          </a:p>
          <a:p>
            <a:pPr>
              <a:buFont typeface="Wingdings" pitchFamily="2" charset="2"/>
              <a:buChar char="§"/>
            </a:pPr>
            <a:r>
              <a:rPr lang="en-US" sz="1600" dirty="0">
                <a:solidFill>
                  <a:srgbClr val="0000FF"/>
                </a:solidFill>
              </a:rPr>
              <a:t> Usually fed with a coaxial cable feed</a:t>
            </a:r>
          </a:p>
        </p:txBody>
      </p:sp>
      <p:sp>
        <p:nvSpPr>
          <p:cNvPr id="70" name="Slide Number Placeholder 69"/>
          <p:cNvSpPr>
            <a:spLocks noGrp="1"/>
          </p:cNvSpPr>
          <p:nvPr>
            <p:ph type="sldNum" sz="quarter" idx="4"/>
          </p:nvPr>
        </p:nvSpPr>
        <p:spPr/>
        <p:txBody>
          <a:bodyPr/>
          <a:lstStyle/>
          <a:p>
            <a:fld id="{888FCC7E-85EA-4A6E-80A4-23A46F232749}" type="slidenum">
              <a:rPr lang="en-US" smtClean="0"/>
              <a:pPr/>
              <a:t>12</a:t>
            </a:fld>
            <a:endParaRPr lang="en-US"/>
          </a:p>
        </p:txBody>
      </p:sp>
      <p:graphicFrame>
        <p:nvGraphicFramePr>
          <p:cNvPr id="2" name="Object 213"/>
          <p:cNvGraphicFramePr>
            <a:graphicFrameLocks noChangeAspect="1"/>
          </p:cNvGraphicFramePr>
          <p:nvPr/>
        </p:nvGraphicFramePr>
        <p:xfrm>
          <a:off x="6564313" y="1466850"/>
          <a:ext cx="1735137" cy="427038"/>
        </p:xfrm>
        <a:graphic>
          <a:graphicData uri="http://schemas.openxmlformats.org/presentationml/2006/ole">
            <mc:AlternateContent xmlns:mc="http://schemas.openxmlformats.org/markup-compatibility/2006">
              <mc:Choice xmlns:v="urn:schemas-microsoft-com:vml" Requires="v">
                <p:oleObj name="Equation" r:id="rId5" imgW="927100" imgH="228600" progId="Equation.DSMT4">
                  <p:embed/>
                </p:oleObj>
              </mc:Choice>
              <mc:Fallback>
                <p:oleObj name="Equation" r:id="rId5" imgW="927100" imgH="228600" progId="Equation.DSMT4">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313" y="1466850"/>
                        <a:ext cx="1735137" cy="427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Box 26"/>
          <p:cNvSpPr txBox="1">
            <a:spLocks noChangeArrowheads="1"/>
          </p:cNvSpPr>
          <p:nvPr/>
        </p:nvSpPr>
        <p:spPr bwMode="auto">
          <a:xfrm>
            <a:off x="2289175" y="742496"/>
            <a:ext cx="4405313" cy="457200"/>
          </a:xfrm>
          <a:prstGeom prst="rect">
            <a:avLst/>
          </a:prstGeom>
          <a:noFill/>
          <a:ln w="9525">
            <a:noFill/>
            <a:miter lim="800000"/>
            <a:headEnd/>
            <a:tailEnd/>
          </a:ln>
        </p:spPr>
        <p:txBody>
          <a:bodyPr wrap="none">
            <a:spAutoFit/>
          </a:bodyPr>
          <a:lstStyle/>
          <a:p>
            <a:pPr algn="ctr"/>
            <a:r>
              <a:rPr lang="en-US" sz="2400" dirty="0">
                <a:solidFill>
                  <a:srgbClr val="FF0000"/>
                </a:solidFill>
              </a:rPr>
              <a:t>Monopole Wire Antenna (cont.)</a:t>
            </a:r>
          </a:p>
        </p:txBody>
      </p:sp>
      <p:sp>
        <p:nvSpPr>
          <p:cNvPr id="257029" name="Line 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9" name="Slide Number Placeholder 8"/>
          <p:cNvSpPr>
            <a:spLocks noGrp="1"/>
          </p:cNvSpPr>
          <p:nvPr>
            <p:ph type="sldNum" sz="quarter" idx="4"/>
          </p:nvPr>
        </p:nvSpPr>
        <p:spPr/>
        <p:txBody>
          <a:bodyPr/>
          <a:lstStyle/>
          <a:p>
            <a:fld id="{888FCC7E-85EA-4A6E-80A4-23A46F232749}" type="slidenum">
              <a:rPr lang="en-US" smtClean="0"/>
              <a:pPr/>
              <a:t>13</a:t>
            </a:fld>
            <a:endParaRPr lang="en-US"/>
          </a:p>
        </p:txBody>
      </p:sp>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13697" name="Picture 1"/>
          <p:cNvPicPr>
            <a:picLocks noChangeAspect="1" noChangeArrowheads="1"/>
          </p:cNvPicPr>
          <p:nvPr/>
        </p:nvPicPr>
        <p:blipFill>
          <a:blip r:embed="rId3" cstate="print"/>
          <a:srcRect/>
          <a:stretch>
            <a:fillRect/>
          </a:stretch>
        </p:blipFill>
        <p:spPr bwMode="auto">
          <a:xfrm>
            <a:off x="645895" y="1985077"/>
            <a:ext cx="2019300" cy="3025775"/>
          </a:xfrm>
          <a:prstGeom prst="rect">
            <a:avLst/>
          </a:prstGeom>
          <a:noFill/>
          <a:ln w="9525">
            <a:noFill/>
            <a:miter lim="800000"/>
            <a:headEnd/>
            <a:tailEnd/>
          </a:ln>
          <a:effectLst/>
        </p:spPr>
      </p:pic>
      <p:pic>
        <p:nvPicPr>
          <p:cNvPr id="413698" name="Picture 2"/>
          <p:cNvPicPr>
            <a:picLocks noChangeAspect="1" noChangeArrowheads="1"/>
          </p:cNvPicPr>
          <p:nvPr/>
        </p:nvPicPr>
        <p:blipFill>
          <a:blip r:embed="rId4" cstate="print"/>
          <a:srcRect/>
          <a:stretch>
            <a:fillRect/>
          </a:stretch>
        </p:blipFill>
        <p:spPr bwMode="auto">
          <a:xfrm>
            <a:off x="3337878" y="1625399"/>
            <a:ext cx="1736725" cy="1744663"/>
          </a:xfrm>
          <a:prstGeom prst="rect">
            <a:avLst/>
          </a:prstGeom>
          <a:noFill/>
          <a:ln w="9525">
            <a:noFill/>
            <a:miter lim="800000"/>
            <a:headEnd/>
            <a:tailEnd/>
          </a:ln>
          <a:effectLst/>
        </p:spPr>
      </p:pic>
      <p:pic>
        <p:nvPicPr>
          <p:cNvPr id="413699" name="Picture 3"/>
          <p:cNvPicPr>
            <a:picLocks noChangeAspect="1" noChangeArrowheads="1"/>
          </p:cNvPicPr>
          <p:nvPr/>
        </p:nvPicPr>
        <p:blipFill>
          <a:blip r:embed="rId5" cstate="print"/>
          <a:srcRect/>
          <a:stretch>
            <a:fillRect/>
          </a:stretch>
        </p:blipFill>
        <p:spPr bwMode="auto">
          <a:xfrm>
            <a:off x="3349390" y="3725445"/>
            <a:ext cx="1790700" cy="2682875"/>
          </a:xfrm>
          <a:prstGeom prst="rect">
            <a:avLst/>
          </a:prstGeom>
          <a:noFill/>
          <a:ln w="9525">
            <a:noFill/>
            <a:miter lim="800000"/>
            <a:headEnd/>
            <a:tailEnd/>
          </a:ln>
          <a:effectLst/>
        </p:spPr>
      </p:pic>
      <p:pic>
        <p:nvPicPr>
          <p:cNvPr id="413700" name="Picture 4"/>
          <p:cNvPicPr>
            <a:picLocks noChangeAspect="1" noChangeArrowheads="1"/>
          </p:cNvPicPr>
          <p:nvPr/>
        </p:nvPicPr>
        <p:blipFill>
          <a:blip r:embed="rId6" cstate="print"/>
          <a:srcRect/>
          <a:stretch>
            <a:fillRect/>
          </a:stretch>
        </p:blipFill>
        <p:spPr bwMode="auto">
          <a:xfrm>
            <a:off x="5874219" y="2119263"/>
            <a:ext cx="2362200" cy="3527425"/>
          </a:xfrm>
          <a:prstGeom prst="rect">
            <a:avLst/>
          </a:prstGeom>
          <a:noFill/>
          <a:ln w="9525">
            <a:noFill/>
            <a:miter lim="800000"/>
            <a:headEnd/>
            <a:tailEnd/>
          </a:ln>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TextBox 26"/>
          <p:cNvSpPr txBox="1">
            <a:spLocks noChangeArrowheads="1"/>
          </p:cNvSpPr>
          <p:nvPr/>
        </p:nvSpPr>
        <p:spPr bwMode="auto">
          <a:xfrm>
            <a:off x="3495675" y="744311"/>
            <a:ext cx="2016125" cy="457200"/>
          </a:xfrm>
          <a:prstGeom prst="rect">
            <a:avLst/>
          </a:prstGeom>
          <a:noFill/>
          <a:ln w="9525">
            <a:noFill/>
            <a:miter lim="800000"/>
            <a:headEnd/>
            <a:tailEnd/>
          </a:ln>
        </p:spPr>
        <p:txBody>
          <a:bodyPr wrap="none">
            <a:spAutoFit/>
          </a:bodyPr>
          <a:lstStyle/>
          <a:p>
            <a:pPr algn="ctr"/>
            <a:r>
              <a:rPr lang="en-US" sz="2400" dirty="0">
                <a:solidFill>
                  <a:srgbClr val="FF0000"/>
                </a:solidFill>
              </a:rPr>
              <a:t>Yagi Antenna</a:t>
            </a:r>
          </a:p>
        </p:txBody>
      </p:sp>
      <p:sp>
        <p:nvSpPr>
          <p:cNvPr id="246788" name="Text Box 4"/>
          <p:cNvSpPr txBox="1">
            <a:spLocks noChangeArrowheads="1"/>
          </p:cNvSpPr>
          <p:nvPr/>
        </p:nvSpPr>
        <p:spPr bwMode="auto">
          <a:xfrm>
            <a:off x="542925" y="4735513"/>
            <a:ext cx="8350250" cy="641350"/>
          </a:xfrm>
          <a:prstGeom prst="rect">
            <a:avLst/>
          </a:prstGeom>
          <a:noFill/>
          <a:ln w="9525">
            <a:noFill/>
            <a:miter lim="800000"/>
            <a:headEnd/>
            <a:tailEnd/>
          </a:ln>
          <a:effectLst/>
        </p:spPr>
        <p:txBody>
          <a:bodyPr>
            <a:spAutoFit/>
          </a:bodyPr>
          <a:lstStyle/>
          <a:p>
            <a:pPr>
              <a:buFont typeface="Wingdings" pitchFamily="2" charset="2"/>
              <a:buNone/>
            </a:pPr>
            <a:r>
              <a:rPr lang="en-US" dirty="0"/>
              <a:t>This is a variation of the dipole, using multiples wires (with one “reflector” and one or more “directors” (acting as a lens).</a:t>
            </a:r>
            <a:endParaRPr lang="en-US" dirty="0">
              <a:sym typeface="Symbol" pitchFamily="18" charset="2"/>
            </a:endParaRPr>
          </a:p>
        </p:txBody>
      </p:sp>
      <p:sp>
        <p:nvSpPr>
          <p:cNvPr id="246789" name="Line 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46801" name="Text Box 17"/>
          <p:cNvSpPr txBox="1">
            <a:spLocks noChangeArrowheads="1"/>
          </p:cNvSpPr>
          <p:nvPr/>
        </p:nvSpPr>
        <p:spPr bwMode="auto">
          <a:xfrm>
            <a:off x="2071461" y="5500460"/>
            <a:ext cx="3855030" cy="830997"/>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Low bandwidth</a:t>
            </a:r>
          </a:p>
          <a:p>
            <a:pPr>
              <a:buFont typeface="Wingdings" pitchFamily="2" charset="2"/>
              <a:buChar char="§"/>
            </a:pPr>
            <a:r>
              <a:rPr lang="en-US" sz="1600" dirty="0">
                <a:solidFill>
                  <a:srgbClr val="0000FF"/>
                </a:solidFill>
              </a:rPr>
              <a:t> Moderate directivity</a:t>
            </a:r>
          </a:p>
          <a:p>
            <a:pPr>
              <a:buFont typeface="Wingdings" pitchFamily="2" charset="2"/>
              <a:buChar char="§"/>
            </a:pPr>
            <a:r>
              <a:rPr lang="en-US" sz="1600" dirty="0">
                <a:solidFill>
                  <a:srgbClr val="0000FF"/>
                </a:solidFill>
                <a:sym typeface="Symbol" pitchFamily="18" charset="2"/>
              </a:rPr>
              <a:t> Commonly used as a UHF TV antenna</a:t>
            </a:r>
          </a:p>
        </p:txBody>
      </p:sp>
      <p:sp>
        <p:nvSpPr>
          <p:cNvPr id="246803" name="Text Box 19"/>
          <p:cNvSpPr txBox="1">
            <a:spLocks noChangeArrowheads="1"/>
          </p:cNvSpPr>
          <p:nvPr/>
        </p:nvSpPr>
        <p:spPr bwMode="auto">
          <a:xfrm>
            <a:off x="6778625" y="4151313"/>
            <a:ext cx="1187450" cy="366712"/>
          </a:xfrm>
          <a:prstGeom prst="rect">
            <a:avLst/>
          </a:prstGeom>
          <a:noFill/>
          <a:ln w="9525">
            <a:noFill/>
            <a:miter lim="800000"/>
            <a:headEnd/>
            <a:tailEnd/>
          </a:ln>
          <a:effectLst/>
        </p:spPr>
        <p:txBody>
          <a:bodyPr wrap="none">
            <a:spAutoFit/>
          </a:bodyPr>
          <a:lstStyle/>
          <a:p>
            <a:r>
              <a:rPr lang="en-US"/>
              <a:t>Prof. Yagi</a:t>
            </a:r>
          </a:p>
        </p:txBody>
      </p:sp>
      <p:sp>
        <p:nvSpPr>
          <p:cNvPr id="10" name="Slide Number Placeholder 9"/>
          <p:cNvSpPr>
            <a:spLocks noGrp="1"/>
          </p:cNvSpPr>
          <p:nvPr>
            <p:ph type="sldNum" sz="quarter" idx="4"/>
          </p:nvPr>
        </p:nvSpPr>
        <p:spPr/>
        <p:txBody>
          <a:bodyPr/>
          <a:lstStyle/>
          <a:p>
            <a:fld id="{888FCC7E-85EA-4A6E-80A4-23A46F232749}" type="slidenum">
              <a:rPr lang="en-US" smtClean="0"/>
              <a:pPr/>
              <a:t>14</a:t>
            </a:fld>
            <a:endParaRPr lang="en-US"/>
          </a:p>
        </p:txBody>
      </p:sp>
      <p:sp>
        <p:nvSpPr>
          <p:cNvPr id="1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11650" name="Picture 2"/>
          <p:cNvPicPr>
            <a:picLocks noChangeAspect="1" noChangeArrowheads="1"/>
          </p:cNvPicPr>
          <p:nvPr/>
        </p:nvPicPr>
        <p:blipFill>
          <a:blip r:embed="rId3" cstate="print"/>
          <a:srcRect/>
          <a:stretch>
            <a:fillRect/>
          </a:stretch>
        </p:blipFill>
        <p:spPr bwMode="auto">
          <a:xfrm>
            <a:off x="6058101" y="1461219"/>
            <a:ext cx="2552700" cy="2552700"/>
          </a:xfrm>
          <a:prstGeom prst="rect">
            <a:avLst/>
          </a:prstGeom>
          <a:noFill/>
          <a:ln w="9525">
            <a:noFill/>
            <a:miter lim="800000"/>
            <a:headEnd/>
            <a:tailEnd/>
          </a:ln>
          <a:effectLst/>
        </p:spPr>
      </p:pic>
      <p:grpSp>
        <p:nvGrpSpPr>
          <p:cNvPr id="15" name="Group 14"/>
          <p:cNvGrpSpPr/>
          <p:nvPr/>
        </p:nvGrpSpPr>
        <p:grpSpPr>
          <a:xfrm>
            <a:off x="486477" y="1167047"/>
            <a:ext cx="4648200" cy="3352800"/>
            <a:chOff x="486477" y="1167047"/>
            <a:chExt cx="4648200" cy="3352800"/>
          </a:xfrm>
        </p:grpSpPr>
        <p:pic>
          <p:nvPicPr>
            <p:cNvPr id="411649" name="Picture 1"/>
            <p:cNvPicPr>
              <a:picLocks noChangeAspect="1" noChangeArrowheads="1"/>
            </p:cNvPicPr>
            <p:nvPr/>
          </p:nvPicPr>
          <p:blipFill>
            <a:blip r:embed="rId4" cstate="print"/>
            <a:srcRect/>
            <a:stretch>
              <a:fillRect/>
            </a:stretch>
          </p:blipFill>
          <p:spPr bwMode="auto">
            <a:xfrm>
              <a:off x="486477" y="1167047"/>
              <a:ext cx="4648200" cy="3352800"/>
            </a:xfrm>
            <a:prstGeom prst="rect">
              <a:avLst/>
            </a:prstGeom>
            <a:noFill/>
            <a:ln w="9525">
              <a:noFill/>
              <a:miter lim="800000"/>
              <a:headEnd/>
              <a:tailEnd/>
            </a:ln>
            <a:effectLst/>
          </p:spPr>
        </p:pic>
        <p:sp>
          <p:nvSpPr>
            <p:cNvPr id="11" name="TextBox 10"/>
            <p:cNvSpPr txBox="1"/>
            <p:nvPr/>
          </p:nvSpPr>
          <p:spPr>
            <a:xfrm>
              <a:off x="3155343" y="1419225"/>
              <a:ext cx="1459054" cy="307777"/>
            </a:xfrm>
            <a:prstGeom prst="rect">
              <a:avLst/>
            </a:prstGeom>
            <a:noFill/>
          </p:spPr>
          <p:txBody>
            <a:bodyPr wrap="none" rtlCol="0">
              <a:spAutoFit/>
            </a:bodyPr>
            <a:lstStyle/>
            <a:p>
              <a:pPr algn="ctr"/>
              <a:r>
                <a:rPr lang="en-US" sz="1400" dirty="0"/>
                <a:t>Excited element</a:t>
              </a:r>
            </a:p>
          </p:txBody>
        </p:sp>
        <p:cxnSp>
          <p:nvCxnSpPr>
            <p:cNvPr id="14" name="Straight Arrow Connector 13"/>
            <p:cNvCxnSpPr/>
            <p:nvPr/>
          </p:nvCxnSpPr>
          <p:spPr>
            <a:xfrm flipH="1">
              <a:off x="2181225" y="1685925"/>
              <a:ext cx="933450" cy="923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3" name="Picture 3"/>
          <p:cNvPicPr>
            <a:picLocks noChangeAspect="1" noChangeArrowheads="1"/>
          </p:cNvPicPr>
          <p:nvPr/>
        </p:nvPicPr>
        <p:blipFill>
          <a:blip r:embed="rId3" cstate="print"/>
          <a:srcRect/>
          <a:stretch>
            <a:fillRect/>
          </a:stretch>
        </p:blipFill>
        <p:spPr bwMode="auto">
          <a:xfrm>
            <a:off x="5954513" y="1771516"/>
            <a:ext cx="2682875" cy="2682875"/>
          </a:xfrm>
          <a:prstGeom prst="rect">
            <a:avLst/>
          </a:prstGeom>
          <a:noFill/>
          <a:ln w="9525">
            <a:noFill/>
            <a:miter lim="800000"/>
            <a:headEnd/>
            <a:tailEnd/>
          </a:ln>
          <a:effectLst/>
        </p:spPr>
      </p:pic>
      <p:sp>
        <p:nvSpPr>
          <p:cNvPr id="261123" name="TextBox 26"/>
          <p:cNvSpPr txBox="1">
            <a:spLocks noChangeArrowheads="1"/>
          </p:cNvSpPr>
          <p:nvPr/>
        </p:nvSpPr>
        <p:spPr bwMode="auto">
          <a:xfrm>
            <a:off x="2843947" y="862239"/>
            <a:ext cx="2963863" cy="457200"/>
          </a:xfrm>
          <a:prstGeom prst="rect">
            <a:avLst/>
          </a:prstGeom>
          <a:noFill/>
          <a:ln w="9525">
            <a:noFill/>
            <a:miter lim="800000"/>
            <a:headEnd/>
            <a:tailEnd/>
          </a:ln>
        </p:spPr>
        <p:txBody>
          <a:bodyPr wrap="none">
            <a:spAutoFit/>
          </a:bodyPr>
          <a:lstStyle/>
          <a:p>
            <a:pPr algn="ctr"/>
            <a:r>
              <a:rPr lang="en-US" sz="2400" dirty="0">
                <a:solidFill>
                  <a:srgbClr val="FF0000"/>
                </a:solidFill>
              </a:rPr>
              <a:t>Yagi Antenna (cont.)</a:t>
            </a:r>
          </a:p>
        </p:txBody>
      </p:sp>
      <p:sp>
        <p:nvSpPr>
          <p:cNvPr id="261125" name="Line 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61130" name="Text Box 10"/>
          <p:cNvSpPr txBox="1">
            <a:spLocks noChangeArrowheads="1"/>
          </p:cNvSpPr>
          <p:nvPr/>
        </p:nvSpPr>
        <p:spPr bwMode="auto">
          <a:xfrm>
            <a:off x="3704825" y="4379244"/>
            <a:ext cx="1174750" cy="366712"/>
          </a:xfrm>
          <a:prstGeom prst="rect">
            <a:avLst/>
          </a:prstGeom>
          <a:noFill/>
          <a:ln w="9525">
            <a:noFill/>
            <a:miter lim="800000"/>
            <a:headEnd/>
            <a:tailEnd/>
          </a:ln>
          <a:effectLst/>
        </p:spPr>
        <p:txBody>
          <a:bodyPr wrap="none">
            <a:spAutoFit/>
          </a:bodyPr>
          <a:lstStyle/>
          <a:p>
            <a:r>
              <a:rPr lang="en-US" dirty="0"/>
              <a:t>UHF Yagi</a:t>
            </a:r>
          </a:p>
        </p:txBody>
      </p:sp>
      <p:sp>
        <p:nvSpPr>
          <p:cNvPr id="261132" name="Text Box 12"/>
          <p:cNvSpPr txBox="1">
            <a:spLocks noChangeArrowheads="1"/>
          </p:cNvSpPr>
          <p:nvPr/>
        </p:nvSpPr>
        <p:spPr bwMode="auto">
          <a:xfrm>
            <a:off x="6248836" y="4401034"/>
            <a:ext cx="1962150" cy="366712"/>
          </a:xfrm>
          <a:prstGeom prst="rect">
            <a:avLst/>
          </a:prstGeom>
          <a:noFill/>
          <a:ln w="9525">
            <a:noFill/>
            <a:miter lim="800000"/>
            <a:headEnd/>
            <a:tailEnd/>
          </a:ln>
          <a:effectLst/>
        </p:spPr>
        <p:txBody>
          <a:bodyPr wrap="none">
            <a:spAutoFit/>
          </a:bodyPr>
          <a:lstStyle/>
          <a:p>
            <a:r>
              <a:rPr lang="en-US" dirty="0"/>
              <a:t>VHF Log-periodic</a:t>
            </a:r>
          </a:p>
        </p:txBody>
      </p:sp>
      <p:sp>
        <p:nvSpPr>
          <p:cNvPr id="261134" name="Text Box 14"/>
          <p:cNvSpPr txBox="1">
            <a:spLocks noChangeArrowheads="1"/>
          </p:cNvSpPr>
          <p:nvPr/>
        </p:nvSpPr>
        <p:spPr bwMode="auto">
          <a:xfrm>
            <a:off x="6869969" y="1369441"/>
            <a:ext cx="1174750" cy="366712"/>
          </a:xfrm>
          <a:prstGeom prst="rect">
            <a:avLst/>
          </a:prstGeom>
          <a:noFill/>
          <a:ln w="9525">
            <a:noFill/>
            <a:miter lim="800000"/>
            <a:headEnd/>
            <a:tailEnd/>
          </a:ln>
          <a:effectLst/>
        </p:spPr>
        <p:txBody>
          <a:bodyPr wrap="none">
            <a:spAutoFit/>
          </a:bodyPr>
          <a:lstStyle/>
          <a:p>
            <a:r>
              <a:rPr lang="en-US" dirty="0"/>
              <a:t>UHF </a:t>
            </a:r>
            <a:r>
              <a:rPr lang="en-US" dirty="0" err="1"/>
              <a:t>Yagi</a:t>
            </a:r>
            <a:endParaRPr lang="en-US" dirty="0"/>
          </a:p>
        </p:txBody>
      </p:sp>
      <p:sp>
        <p:nvSpPr>
          <p:cNvPr id="261135" name="Text Box 15"/>
          <p:cNvSpPr txBox="1">
            <a:spLocks noChangeArrowheads="1"/>
          </p:cNvSpPr>
          <p:nvPr/>
        </p:nvSpPr>
        <p:spPr bwMode="auto">
          <a:xfrm>
            <a:off x="1282467" y="4354513"/>
            <a:ext cx="1174750" cy="366712"/>
          </a:xfrm>
          <a:prstGeom prst="rect">
            <a:avLst/>
          </a:prstGeom>
          <a:noFill/>
          <a:ln w="9525">
            <a:noFill/>
            <a:miter lim="800000"/>
            <a:headEnd/>
            <a:tailEnd/>
          </a:ln>
          <a:effectLst/>
        </p:spPr>
        <p:txBody>
          <a:bodyPr wrap="none">
            <a:spAutoFit/>
          </a:bodyPr>
          <a:lstStyle/>
          <a:p>
            <a:r>
              <a:rPr lang="en-US"/>
              <a:t>UHF Yagi</a:t>
            </a:r>
          </a:p>
        </p:txBody>
      </p:sp>
      <p:sp>
        <p:nvSpPr>
          <p:cNvPr id="14" name="Slide Number Placeholder 13"/>
          <p:cNvSpPr>
            <a:spLocks noGrp="1"/>
          </p:cNvSpPr>
          <p:nvPr>
            <p:ph type="sldNum" sz="quarter" idx="4"/>
          </p:nvPr>
        </p:nvSpPr>
        <p:spPr/>
        <p:txBody>
          <a:bodyPr/>
          <a:lstStyle/>
          <a:p>
            <a:fld id="{888FCC7E-85EA-4A6E-80A4-23A46F232749}" type="slidenum">
              <a:rPr lang="en-US" smtClean="0"/>
              <a:pPr/>
              <a:t>15</a:t>
            </a:fld>
            <a:endParaRPr lang="en-US"/>
          </a:p>
        </p:txBody>
      </p:sp>
      <p:sp>
        <p:nvSpPr>
          <p:cNvPr id="16"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
        <p:nvSpPr>
          <p:cNvPr id="261133" name="Line 13"/>
          <p:cNvSpPr>
            <a:spLocks noChangeShapeType="1"/>
          </p:cNvSpPr>
          <p:nvPr/>
        </p:nvSpPr>
        <p:spPr bwMode="auto">
          <a:xfrm flipV="1">
            <a:off x="7300763" y="3048000"/>
            <a:ext cx="534737" cy="1343526"/>
          </a:xfrm>
          <a:prstGeom prst="line">
            <a:avLst/>
          </a:prstGeom>
          <a:noFill/>
          <a:ln w="9525">
            <a:solidFill>
              <a:schemeClr val="tx1"/>
            </a:solidFill>
            <a:round/>
            <a:headEnd/>
            <a:tailEnd type="triangle" w="med" len="med"/>
          </a:ln>
          <a:effectLst/>
        </p:spPr>
        <p:txBody>
          <a:bodyPr/>
          <a:lstStyle/>
          <a:p>
            <a:endParaRPr lang="en-US"/>
          </a:p>
        </p:txBody>
      </p:sp>
      <p:sp>
        <p:nvSpPr>
          <p:cNvPr id="261131" name="Line 11"/>
          <p:cNvSpPr>
            <a:spLocks noChangeShapeType="1"/>
          </p:cNvSpPr>
          <p:nvPr/>
        </p:nvSpPr>
        <p:spPr bwMode="auto">
          <a:xfrm flipH="1">
            <a:off x="6679800" y="1790700"/>
            <a:ext cx="457200" cy="736600"/>
          </a:xfrm>
          <a:prstGeom prst="line">
            <a:avLst/>
          </a:prstGeom>
          <a:noFill/>
          <a:ln w="19050">
            <a:solidFill>
              <a:schemeClr val="tx1"/>
            </a:solidFill>
            <a:round/>
            <a:headEnd type="none" w="med" len="med"/>
            <a:tailEnd type="arrow" w="med" len="med"/>
          </a:ln>
          <a:effectLst/>
        </p:spPr>
        <p:txBody>
          <a:bodyPr/>
          <a:lstStyle/>
          <a:p>
            <a:endParaRPr lang="en-US"/>
          </a:p>
        </p:txBody>
      </p:sp>
      <p:pic>
        <p:nvPicPr>
          <p:cNvPr id="409601" name="Picture 1"/>
          <p:cNvPicPr>
            <a:picLocks noChangeAspect="1" noChangeArrowheads="1"/>
          </p:cNvPicPr>
          <p:nvPr/>
        </p:nvPicPr>
        <p:blipFill>
          <a:blip r:embed="rId4" cstate="print"/>
          <a:srcRect/>
          <a:stretch>
            <a:fillRect/>
          </a:stretch>
        </p:blipFill>
        <p:spPr bwMode="auto">
          <a:xfrm>
            <a:off x="335449" y="1438308"/>
            <a:ext cx="2773363" cy="2773363"/>
          </a:xfrm>
          <a:prstGeom prst="rect">
            <a:avLst/>
          </a:prstGeom>
          <a:noFill/>
          <a:ln w="9525">
            <a:noFill/>
            <a:miter lim="800000"/>
            <a:headEnd/>
            <a:tailEnd/>
          </a:ln>
          <a:effectLst/>
        </p:spPr>
      </p:pic>
      <p:pic>
        <p:nvPicPr>
          <p:cNvPr id="409602" name="Picture 2"/>
          <p:cNvPicPr>
            <a:picLocks noChangeAspect="1" noChangeArrowheads="1"/>
          </p:cNvPicPr>
          <p:nvPr/>
        </p:nvPicPr>
        <p:blipFill>
          <a:blip r:embed="rId5" cstate="print"/>
          <a:srcRect/>
          <a:stretch>
            <a:fillRect/>
          </a:stretch>
        </p:blipFill>
        <p:spPr bwMode="auto">
          <a:xfrm>
            <a:off x="3343661" y="1884614"/>
            <a:ext cx="2225675" cy="2225675"/>
          </a:xfrm>
          <a:prstGeom prst="rect">
            <a:avLst/>
          </a:prstGeom>
          <a:noFill/>
          <a:ln w="9525">
            <a:noFill/>
            <a:miter lim="800000"/>
            <a:headEnd/>
            <a:tailEnd/>
          </a:ln>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1" name="Picture 1"/>
          <p:cNvPicPr>
            <a:picLocks noChangeAspect="1" noChangeArrowheads="1"/>
          </p:cNvPicPr>
          <p:nvPr/>
        </p:nvPicPr>
        <p:blipFill>
          <a:blip r:embed="rId3" cstate="print"/>
          <a:srcRect/>
          <a:stretch>
            <a:fillRect/>
          </a:stretch>
        </p:blipFill>
        <p:spPr bwMode="auto">
          <a:xfrm>
            <a:off x="2319338" y="1522413"/>
            <a:ext cx="4503737" cy="3817937"/>
          </a:xfrm>
          <a:prstGeom prst="rect">
            <a:avLst/>
          </a:prstGeom>
          <a:noFill/>
          <a:ln w="9525">
            <a:noFill/>
            <a:miter lim="800000"/>
            <a:headEnd/>
            <a:tailEnd/>
          </a:ln>
          <a:effectLst/>
        </p:spPr>
      </p:pic>
      <p:sp>
        <p:nvSpPr>
          <p:cNvPr id="257027" name="TextBox 26"/>
          <p:cNvSpPr txBox="1">
            <a:spLocks noChangeArrowheads="1"/>
          </p:cNvSpPr>
          <p:nvPr/>
        </p:nvSpPr>
        <p:spPr bwMode="auto">
          <a:xfrm>
            <a:off x="2942317" y="807811"/>
            <a:ext cx="2996782" cy="461665"/>
          </a:xfrm>
          <a:prstGeom prst="rect">
            <a:avLst/>
          </a:prstGeom>
          <a:noFill/>
          <a:ln w="9525">
            <a:noFill/>
            <a:miter lim="800000"/>
            <a:headEnd/>
            <a:tailEnd/>
          </a:ln>
        </p:spPr>
        <p:txBody>
          <a:bodyPr wrap="none">
            <a:spAutoFit/>
          </a:bodyPr>
          <a:lstStyle/>
          <a:p>
            <a:pPr algn="ctr"/>
            <a:r>
              <a:rPr lang="en-US" sz="2400" dirty="0">
                <a:solidFill>
                  <a:srgbClr val="FF0000"/>
                </a:solidFill>
              </a:rPr>
              <a:t>Yagi of CP Elements</a:t>
            </a:r>
          </a:p>
        </p:txBody>
      </p:sp>
      <p:sp>
        <p:nvSpPr>
          <p:cNvPr id="257029" name="Line 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9" name="Slide Number Placeholder 8"/>
          <p:cNvSpPr>
            <a:spLocks noGrp="1"/>
          </p:cNvSpPr>
          <p:nvPr>
            <p:ph type="sldNum" sz="quarter" idx="4"/>
          </p:nvPr>
        </p:nvSpPr>
        <p:spPr/>
        <p:txBody>
          <a:bodyPr/>
          <a:lstStyle/>
          <a:p>
            <a:fld id="{888FCC7E-85EA-4A6E-80A4-23A46F232749}" type="slidenum">
              <a:rPr lang="en-US" smtClean="0"/>
              <a:pPr/>
              <a:t>16</a:t>
            </a:fld>
            <a:endParaRPr lang="en-US"/>
          </a:p>
        </p:txBody>
      </p:sp>
      <p:sp>
        <p:nvSpPr>
          <p:cNvPr id="14" name="Text Box 214"/>
          <p:cNvSpPr txBox="1">
            <a:spLocks noChangeArrowheads="1"/>
          </p:cNvSpPr>
          <p:nvPr/>
        </p:nvSpPr>
        <p:spPr bwMode="auto">
          <a:xfrm>
            <a:off x="2632981" y="5838598"/>
            <a:ext cx="3406702" cy="369332"/>
          </a:xfrm>
          <a:prstGeom prst="rect">
            <a:avLst/>
          </a:prstGeom>
          <a:noFill/>
          <a:ln w="9525">
            <a:noFill/>
            <a:miter lim="800000"/>
            <a:headEnd/>
            <a:tailEnd/>
          </a:ln>
          <a:effectLst/>
        </p:spPr>
        <p:txBody>
          <a:bodyPr wrap="none">
            <a:spAutoFit/>
          </a:bodyPr>
          <a:lstStyle/>
          <a:p>
            <a:pPr algn="ctr">
              <a:buFont typeface="Wingdings" pitchFamily="2" charset="2"/>
              <a:buChar char="§"/>
            </a:pPr>
            <a:r>
              <a:rPr lang="en-US" dirty="0">
                <a:solidFill>
                  <a:srgbClr val="0000FF"/>
                </a:solidFill>
              </a:rPr>
              <a:t> Used for circular polarization</a:t>
            </a:r>
          </a:p>
        </p:txBody>
      </p:sp>
      <p:sp>
        <p:nvSpPr>
          <p:cNvPr id="17" name="TextBox 16"/>
          <p:cNvSpPr txBox="1"/>
          <p:nvPr/>
        </p:nvSpPr>
        <p:spPr>
          <a:xfrm>
            <a:off x="7195457" y="3004457"/>
            <a:ext cx="1665514" cy="1477328"/>
          </a:xfrm>
          <a:prstGeom prst="rect">
            <a:avLst/>
          </a:prstGeom>
          <a:noFill/>
          <a:ln w="19050">
            <a:solidFill>
              <a:srgbClr val="0000FF"/>
            </a:solidFill>
          </a:ln>
        </p:spPr>
        <p:txBody>
          <a:bodyPr wrap="square" rtlCol="0">
            <a:spAutoFit/>
          </a:bodyPr>
          <a:lstStyle/>
          <a:p>
            <a:pPr algn="ctr"/>
            <a:r>
              <a:rPr lang="en-US" dirty="0"/>
              <a:t>Two perpendicular dipoles fed 90</a:t>
            </a:r>
            <a:r>
              <a:rPr lang="en-US" baseline="30000" dirty="0"/>
              <a:t>o</a:t>
            </a:r>
            <a:r>
              <a:rPr lang="en-US" dirty="0"/>
              <a:t> out of phase.</a:t>
            </a:r>
          </a:p>
        </p:txBody>
      </p:sp>
      <p:cxnSp>
        <p:nvCxnSpPr>
          <p:cNvPr id="19" name="Straight Arrow Connector 18"/>
          <p:cNvCxnSpPr/>
          <p:nvPr/>
        </p:nvCxnSpPr>
        <p:spPr>
          <a:xfrm flipH="1">
            <a:off x="4376057" y="3341914"/>
            <a:ext cx="2797629" cy="6531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TextBox 26"/>
          <p:cNvSpPr txBox="1">
            <a:spLocks noChangeArrowheads="1"/>
          </p:cNvSpPr>
          <p:nvPr/>
        </p:nvSpPr>
        <p:spPr bwMode="auto">
          <a:xfrm>
            <a:off x="2960461" y="876754"/>
            <a:ext cx="3119438" cy="457200"/>
          </a:xfrm>
          <a:prstGeom prst="rect">
            <a:avLst/>
          </a:prstGeom>
          <a:noFill/>
          <a:ln w="9525">
            <a:noFill/>
            <a:miter lim="800000"/>
            <a:headEnd/>
            <a:tailEnd/>
          </a:ln>
        </p:spPr>
        <p:txBody>
          <a:bodyPr wrap="none">
            <a:spAutoFit/>
          </a:bodyPr>
          <a:lstStyle/>
          <a:p>
            <a:pPr algn="ctr"/>
            <a:r>
              <a:rPr lang="en-US" sz="2400" dirty="0">
                <a:solidFill>
                  <a:srgbClr val="FF0000"/>
                </a:solidFill>
              </a:rPr>
              <a:t>Log-Periodic Antenna</a:t>
            </a:r>
          </a:p>
        </p:txBody>
      </p:sp>
      <p:sp>
        <p:nvSpPr>
          <p:cNvPr id="250884" name="Line 4"/>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50895" name="Text Box 15"/>
          <p:cNvSpPr txBox="1">
            <a:spLocks noChangeArrowheads="1"/>
          </p:cNvSpPr>
          <p:nvPr/>
        </p:nvSpPr>
        <p:spPr bwMode="auto">
          <a:xfrm>
            <a:off x="409756" y="4575857"/>
            <a:ext cx="8350250" cy="366712"/>
          </a:xfrm>
          <a:prstGeom prst="rect">
            <a:avLst/>
          </a:prstGeom>
          <a:noFill/>
          <a:ln w="9525">
            <a:noFill/>
            <a:miter lim="800000"/>
            <a:headEnd/>
            <a:tailEnd/>
          </a:ln>
          <a:effectLst/>
        </p:spPr>
        <p:txBody>
          <a:bodyPr>
            <a:spAutoFit/>
          </a:bodyPr>
          <a:lstStyle/>
          <a:p>
            <a:pPr>
              <a:buFont typeface="Wingdings" pitchFamily="2" charset="2"/>
              <a:buNone/>
            </a:pPr>
            <a:r>
              <a:rPr lang="en-US" dirty="0">
                <a:solidFill>
                  <a:srgbClr val="0000FF"/>
                </a:solidFill>
              </a:rPr>
              <a:t>This consists of multiple dipole antennas of varying lengths, connected together.</a:t>
            </a:r>
            <a:endParaRPr lang="en-US" dirty="0">
              <a:solidFill>
                <a:srgbClr val="0000FF"/>
              </a:solidFill>
              <a:sym typeface="Symbol" pitchFamily="18" charset="2"/>
            </a:endParaRPr>
          </a:p>
        </p:txBody>
      </p:sp>
      <p:sp>
        <p:nvSpPr>
          <p:cNvPr id="250896" name="Line 16"/>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50897" name="Text Box 17"/>
          <p:cNvSpPr txBox="1">
            <a:spLocks noChangeArrowheads="1"/>
          </p:cNvSpPr>
          <p:nvPr/>
        </p:nvSpPr>
        <p:spPr bwMode="auto">
          <a:xfrm>
            <a:off x="1811292" y="5043624"/>
            <a:ext cx="3843809" cy="830997"/>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High bandwidth</a:t>
            </a:r>
          </a:p>
          <a:p>
            <a:pPr>
              <a:buFont typeface="Wingdings" pitchFamily="2" charset="2"/>
              <a:buChar char="§"/>
            </a:pPr>
            <a:r>
              <a:rPr lang="en-US" sz="1600" dirty="0">
                <a:solidFill>
                  <a:srgbClr val="0000FF"/>
                </a:solidFill>
              </a:rPr>
              <a:t> Moderate directivity</a:t>
            </a:r>
          </a:p>
          <a:p>
            <a:pPr>
              <a:buFont typeface="Wingdings" pitchFamily="2" charset="2"/>
              <a:buChar char="§"/>
            </a:pPr>
            <a:r>
              <a:rPr lang="en-US" sz="1600" dirty="0">
                <a:solidFill>
                  <a:srgbClr val="0000FF"/>
                </a:solidFill>
                <a:sym typeface="Symbol" pitchFamily="18" charset="2"/>
              </a:rPr>
              <a:t> Commonly used as a VHF TV antenna</a:t>
            </a:r>
          </a:p>
        </p:txBody>
      </p:sp>
      <p:sp>
        <p:nvSpPr>
          <p:cNvPr id="9" name="Slide Number Placeholder 8"/>
          <p:cNvSpPr>
            <a:spLocks noGrp="1"/>
          </p:cNvSpPr>
          <p:nvPr>
            <p:ph type="sldNum" sz="quarter" idx="4"/>
          </p:nvPr>
        </p:nvSpPr>
        <p:spPr/>
        <p:txBody>
          <a:bodyPr/>
          <a:lstStyle/>
          <a:p>
            <a:fld id="{888FCC7E-85EA-4A6E-80A4-23A46F232749}" type="slidenum">
              <a:rPr lang="en-US" smtClean="0"/>
              <a:pPr/>
              <a:t>17</a:t>
            </a:fld>
            <a:endParaRPr lang="en-US"/>
          </a:p>
        </p:txBody>
      </p:sp>
      <p:sp>
        <p:nvSpPr>
          <p:cNvPr id="18" name="Freeform 17"/>
          <p:cNvSpPr/>
          <p:nvPr/>
        </p:nvSpPr>
        <p:spPr>
          <a:xfrm>
            <a:off x="5861763" y="2331720"/>
            <a:ext cx="2149929" cy="970642"/>
          </a:xfrm>
          <a:custGeom>
            <a:avLst/>
            <a:gdLst>
              <a:gd name="connsiteX0" fmla="*/ 43543 w 2162629"/>
              <a:gd name="connsiteY0" fmla="*/ 420914 h 988785"/>
              <a:gd name="connsiteX1" fmla="*/ 381001 w 2162629"/>
              <a:gd name="connsiteY1" fmla="*/ 246743 h 988785"/>
              <a:gd name="connsiteX2" fmla="*/ 696686 w 2162629"/>
              <a:gd name="connsiteY2" fmla="*/ 127000 h 988785"/>
              <a:gd name="connsiteX3" fmla="*/ 1132115 w 2162629"/>
              <a:gd name="connsiteY3" fmla="*/ 18143 h 988785"/>
              <a:gd name="connsiteX4" fmla="*/ 1480458 w 2162629"/>
              <a:gd name="connsiteY4" fmla="*/ 18143 h 988785"/>
              <a:gd name="connsiteX5" fmla="*/ 1839686 w 2162629"/>
              <a:gd name="connsiteY5" fmla="*/ 116114 h 988785"/>
              <a:gd name="connsiteX6" fmla="*/ 2100943 w 2162629"/>
              <a:gd name="connsiteY6" fmla="*/ 301172 h 988785"/>
              <a:gd name="connsiteX7" fmla="*/ 2155372 w 2162629"/>
              <a:gd name="connsiteY7" fmla="*/ 518886 h 988785"/>
              <a:gd name="connsiteX8" fmla="*/ 2057401 w 2162629"/>
              <a:gd name="connsiteY8" fmla="*/ 747486 h 988785"/>
              <a:gd name="connsiteX9" fmla="*/ 1611086 w 2162629"/>
              <a:gd name="connsiteY9" fmla="*/ 954314 h 988785"/>
              <a:gd name="connsiteX10" fmla="*/ 1055915 w 2162629"/>
              <a:gd name="connsiteY10" fmla="*/ 954314 h 988785"/>
              <a:gd name="connsiteX11" fmla="*/ 435429 w 2162629"/>
              <a:gd name="connsiteY11" fmla="*/ 758372 h 988785"/>
              <a:gd name="connsiteX12" fmla="*/ 119743 w 2162629"/>
              <a:gd name="connsiteY12" fmla="*/ 573314 h 988785"/>
              <a:gd name="connsiteX13" fmla="*/ 43543 w 2162629"/>
              <a:gd name="connsiteY13" fmla="*/ 420914 h 988785"/>
              <a:gd name="connsiteX0" fmla="*/ 43543 w 2178957"/>
              <a:gd name="connsiteY0" fmla="*/ 420914 h 986971"/>
              <a:gd name="connsiteX1" fmla="*/ 381001 w 2178957"/>
              <a:gd name="connsiteY1" fmla="*/ 246743 h 986971"/>
              <a:gd name="connsiteX2" fmla="*/ 696686 w 2178957"/>
              <a:gd name="connsiteY2" fmla="*/ 127000 h 986971"/>
              <a:gd name="connsiteX3" fmla="*/ 1132115 w 2178957"/>
              <a:gd name="connsiteY3" fmla="*/ 18143 h 986971"/>
              <a:gd name="connsiteX4" fmla="*/ 1480458 w 2178957"/>
              <a:gd name="connsiteY4" fmla="*/ 18143 h 986971"/>
              <a:gd name="connsiteX5" fmla="*/ 1839686 w 2178957"/>
              <a:gd name="connsiteY5" fmla="*/ 116114 h 986971"/>
              <a:gd name="connsiteX6" fmla="*/ 2100943 w 2178957"/>
              <a:gd name="connsiteY6" fmla="*/ 301172 h 986971"/>
              <a:gd name="connsiteX7" fmla="*/ 2155372 w 2178957"/>
              <a:gd name="connsiteY7" fmla="*/ 518886 h 986971"/>
              <a:gd name="connsiteX8" fmla="*/ 1959430 w 2178957"/>
              <a:gd name="connsiteY8" fmla="*/ 823686 h 986971"/>
              <a:gd name="connsiteX9" fmla="*/ 1611086 w 2178957"/>
              <a:gd name="connsiteY9" fmla="*/ 954314 h 986971"/>
              <a:gd name="connsiteX10" fmla="*/ 1055915 w 2178957"/>
              <a:gd name="connsiteY10" fmla="*/ 954314 h 986971"/>
              <a:gd name="connsiteX11" fmla="*/ 435429 w 2178957"/>
              <a:gd name="connsiteY11" fmla="*/ 758372 h 986971"/>
              <a:gd name="connsiteX12" fmla="*/ 119743 w 2178957"/>
              <a:gd name="connsiteY12" fmla="*/ 573314 h 986971"/>
              <a:gd name="connsiteX13" fmla="*/ 43543 w 2178957"/>
              <a:gd name="connsiteY13" fmla="*/ 420914 h 986971"/>
              <a:gd name="connsiteX0" fmla="*/ 43543 w 2178957"/>
              <a:gd name="connsiteY0" fmla="*/ 420914 h 990600"/>
              <a:gd name="connsiteX1" fmla="*/ 381001 w 2178957"/>
              <a:gd name="connsiteY1" fmla="*/ 246743 h 990600"/>
              <a:gd name="connsiteX2" fmla="*/ 696686 w 2178957"/>
              <a:gd name="connsiteY2" fmla="*/ 127000 h 990600"/>
              <a:gd name="connsiteX3" fmla="*/ 1132115 w 2178957"/>
              <a:gd name="connsiteY3" fmla="*/ 18143 h 990600"/>
              <a:gd name="connsiteX4" fmla="*/ 1480458 w 2178957"/>
              <a:gd name="connsiteY4" fmla="*/ 18143 h 990600"/>
              <a:gd name="connsiteX5" fmla="*/ 1839686 w 2178957"/>
              <a:gd name="connsiteY5" fmla="*/ 116114 h 990600"/>
              <a:gd name="connsiteX6" fmla="*/ 2100943 w 2178957"/>
              <a:gd name="connsiteY6" fmla="*/ 301172 h 990600"/>
              <a:gd name="connsiteX7" fmla="*/ 2155372 w 2178957"/>
              <a:gd name="connsiteY7" fmla="*/ 518886 h 990600"/>
              <a:gd name="connsiteX8" fmla="*/ 1959430 w 2178957"/>
              <a:gd name="connsiteY8" fmla="*/ 823686 h 990600"/>
              <a:gd name="connsiteX9" fmla="*/ 1611086 w 2178957"/>
              <a:gd name="connsiteY9" fmla="*/ 954314 h 990600"/>
              <a:gd name="connsiteX10" fmla="*/ 1055915 w 2178957"/>
              <a:gd name="connsiteY10" fmla="*/ 954314 h 990600"/>
              <a:gd name="connsiteX11" fmla="*/ 381001 w 2178957"/>
              <a:gd name="connsiteY11" fmla="*/ 736600 h 990600"/>
              <a:gd name="connsiteX12" fmla="*/ 119743 w 2178957"/>
              <a:gd name="connsiteY12" fmla="*/ 573314 h 990600"/>
              <a:gd name="connsiteX13" fmla="*/ 43543 w 2178957"/>
              <a:gd name="connsiteY13" fmla="*/ 420914 h 990600"/>
              <a:gd name="connsiteX0" fmla="*/ 43543 w 2178957"/>
              <a:gd name="connsiteY0" fmla="*/ 420914 h 963385"/>
              <a:gd name="connsiteX1" fmla="*/ 381001 w 2178957"/>
              <a:gd name="connsiteY1" fmla="*/ 246743 h 963385"/>
              <a:gd name="connsiteX2" fmla="*/ 696686 w 2178957"/>
              <a:gd name="connsiteY2" fmla="*/ 127000 h 963385"/>
              <a:gd name="connsiteX3" fmla="*/ 1132115 w 2178957"/>
              <a:gd name="connsiteY3" fmla="*/ 18143 h 963385"/>
              <a:gd name="connsiteX4" fmla="*/ 1480458 w 2178957"/>
              <a:gd name="connsiteY4" fmla="*/ 18143 h 963385"/>
              <a:gd name="connsiteX5" fmla="*/ 1839686 w 2178957"/>
              <a:gd name="connsiteY5" fmla="*/ 116114 h 963385"/>
              <a:gd name="connsiteX6" fmla="*/ 2100943 w 2178957"/>
              <a:gd name="connsiteY6" fmla="*/ 301172 h 963385"/>
              <a:gd name="connsiteX7" fmla="*/ 2155372 w 2178957"/>
              <a:gd name="connsiteY7" fmla="*/ 518886 h 963385"/>
              <a:gd name="connsiteX8" fmla="*/ 1959430 w 2178957"/>
              <a:gd name="connsiteY8" fmla="*/ 823686 h 963385"/>
              <a:gd name="connsiteX9" fmla="*/ 1611086 w 2178957"/>
              <a:gd name="connsiteY9" fmla="*/ 954314 h 963385"/>
              <a:gd name="connsiteX10" fmla="*/ 729344 w 2178957"/>
              <a:gd name="connsiteY10" fmla="*/ 878114 h 963385"/>
              <a:gd name="connsiteX11" fmla="*/ 381001 w 2178957"/>
              <a:gd name="connsiteY11" fmla="*/ 736600 h 963385"/>
              <a:gd name="connsiteX12" fmla="*/ 119743 w 2178957"/>
              <a:gd name="connsiteY12" fmla="*/ 573314 h 963385"/>
              <a:gd name="connsiteX13" fmla="*/ 43543 w 2178957"/>
              <a:gd name="connsiteY13" fmla="*/ 420914 h 963385"/>
              <a:gd name="connsiteX0" fmla="*/ 43543 w 2178957"/>
              <a:gd name="connsiteY0" fmla="*/ 420914 h 972457"/>
              <a:gd name="connsiteX1" fmla="*/ 381001 w 2178957"/>
              <a:gd name="connsiteY1" fmla="*/ 246743 h 972457"/>
              <a:gd name="connsiteX2" fmla="*/ 696686 w 2178957"/>
              <a:gd name="connsiteY2" fmla="*/ 127000 h 972457"/>
              <a:gd name="connsiteX3" fmla="*/ 1132115 w 2178957"/>
              <a:gd name="connsiteY3" fmla="*/ 18143 h 972457"/>
              <a:gd name="connsiteX4" fmla="*/ 1480458 w 2178957"/>
              <a:gd name="connsiteY4" fmla="*/ 18143 h 972457"/>
              <a:gd name="connsiteX5" fmla="*/ 1839686 w 2178957"/>
              <a:gd name="connsiteY5" fmla="*/ 116114 h 972457"/>
              <a:gd name="connsiteX6" fmla="*/ 2100943 w 2178957"/>
              <a:gd name="connsiteY6" fmla="*/ 301172 h 972457"/>
              <a:gd name="connsiteX7" fmla="*/ 2155372 w 2178957"/>
              <a:gd name="connsiteY7" fmla="*/ 518886 h 972457"/>
              <a:gd name="connsiteX8" fmla="*/ 1959430 w 2178957"/>
              <a:gd name="connsiteY8" fmla="*/ 823686 h 972457"/>
              <a:gd name="connsiteX9" fmla="*/ 1611086 w 2178957"/>
              <a:gd name="connsiteY9" fmla="*/ 954314 h 972457"/>
              <a:gd name="connsiteX10" fmla="*/ 1175658 w 2178957"/>
              <a:gd name="connsiteY10" fmla="*/ 932543 h 972457"/>
              <a:gd name="connsiteX11" fmla="*/ 729344 w 2178957"/>
              <a:gd name="connsiteY11" fmla="*/ 878114 h 972457"/>
              <a:gd name="connsiteX12" fmla="*/ 381001 w 2178957"/>
              <a:gd name="connsiteY12" fmla="*/ 736600 h 972457"/>
              <a:gd name="connsiteX13" fmla="*/ 119743 w 2178957"/>
              <a:gd name="connsiteY13" fmla="*/ 573314 h 972457"/>
              <a:gd name="connsiteX14" fmla="*/ 43543 w 2178957"/>
              <a:gd name="connsiteY14" fmla="*/ 420914 h 972457"/>
              <a:gd name="connsiteX0" fmla="*/ 43543 w 2178957"/>
              <a:gd name="connsiteY0" fmla="*/ 420914 h 977900"/>
              <a:gd name="connsiteX1" fmla="*/ 381001 w 2178957"/>
              <a:gd name="connsiteY1" fmla="*/ 246743 h 977900"/>
              <a:gd name="connsiteX2" fmla="*/ 696686 w 2178957"/>
              <a:gd name="connsiteY2" fmla="*/ 127000 h 977900"/>
              <a:gd name="connsiteX3" fmla="*/ 1132115 w 2178957"/>
              <a:gd name="connsiteY3" fmla="*/ 18143 h 977900"/>
              <a:gd name="connsiteX4" fmla="*/ 1480458 w 2178957"/>
              <a:gd name="connsiteY4" fmla="*/ 18143 h 977900"/>
              <a:gd name="connsiteX5" fmla="*/ 1839686 w 2178957"/>
              <a:gd name="connsiteY5" fmla="*/ 116114 h 977900"/>
              <a:gd name="connsiteX6" fmla="*/ 2100943 w 2178957"/>
              <a:gd name="connsiteY6" fmla="*/ 301172 h 977900"/>
              <a:gd name="connsiteX7" fmla="*/ 2155372 w 2178957"/>
              <a:gd name="connsiteY7" fmla="*/ 518886 h 977900"/>
              <a:gd name="connsiteX8" fmla="*/ 1959430 w 2178957"/>
              <a:gd name="connsiteY8" fmla="*/ 823686 h 977900"/>
              <a:gd name="connsiteX9" fmla="*/ 1611086 w 2178957"/>
              <a:gd name="connsiteY9" fmla="*/ 954314 h 977900"/>
              <a:gd name="connsiteX10" fmla="*/ 1143001 w 2178957"/>
              <a:gd name="connsiteY10" fmla="*/ 965200 h 977900"/>
              <a:gd name="connsiteX11" fmla="*/ 729344 w 2178957"/>
              <a:gd name="connsiteY11" fmla="*/ 878114 h 977900"/>
              <a:gd name="connsiteX12" fmla="*/ 381001 w 2178957"/>
              <a:gd name="connsiteY12" fmla="*/ 736600 h 977900"/>
              <a:gd name="connsiteX13" fmla="*/ 119743 w 2178957"/>
              <a:gd name="connsiteY13" fmla="*/ 573314 h 977900"/>
              <a:gd name="connsiteX14" fmla="*/ 43543 w 2178957"/>
              <a:gd name="connsiteY14" fmla="*/ 420914 h 977900"/>
              <a:gd name="connsiteX0" fmla="*/ 43543 w 2182586"/>
              <a:gd name="connsiteY0" fmla="*/ 420914 h 977900"/>
              <a:gd name="connsiteX1" fmla="*/ 381001 w 2182586"/>
              <a:gd name="connsiteY1" fmla="*/ 246743 h 977900"/>
              <a:gd name="connsiteX2" fmla="*/ 696686 w 2182586"/>
              <a:gd name="connsiteY2" fmla="*/ 127000 h 977900"/>
              <a:gd name="connsiteX3" fmla="*/ 1132115 w 2182586"/>
              <a:gd name="connsiteY3" fmla="*/ 18143 h 977900"/>
              <a:gd name="connsiteX4" fmla="*/ 1480458 w 2182586"/>
              <a:gd name="connsiteY4" fmla="*/ 18143 h 977900"/>
              <a:gd name="connsiteX5" fmla="*/ 1839686 w 2182586"/>
              <a:gd name="connsiteY5" fmla="*/ 116114 h 977900"/>
              <a:gd name="connsiteX6" fmla="*/ 2100943 w 2182586"/>
              <a:gd name="connsiteY6" fmla="*/ 301172 h 977900"/>
              <a:gd name="connsiteX7" fmla="*/ 2155372 w 2182586"/>
              <a:gd name="connsiteY7" fmla="*/ 518886 h 977900"/>
              <a:gd name="connsiteX8" fmla="*/ 1937658 w 2182586"/>
              <a:gd name="connsiteY8" fmla="*/ 823686 h 977900"/>
              <a:gd name="connsiteX9" fmla="*/ 1611086 w 2182586"/>
              <a:gd name="connsiteY9" fmla="*/ 954314 h 977900"/>
              <a:gd name="connsiteX10" fmla="*/ 1143001 w 2182586"/>
              <a:gd name="connsiteY10" fmla="*/ 965200 h 977900"/>
              <a:gd name="connsiteX11" fmla="*/ 729344 w 2182586"/>
              <a:gd name="connsiteY11" fmla="*/ 878114 h 977900"/>
              <a:gd name="connsiteX12" fmla="*/ 381001 w 2182586"/>
              <a:gd name="connsiteY12" fmla="*/ 736600 h 977900"/>
              <a:gd name="connsiteX13" fmla="*/ 119743 w 2182586"/>
              <a:gd name="connsiteY13" fmla="*/ 573314 h 977900"/>
              <a:gd name="connsiteX14" fmla="*/ 43543 w 2182586"/>
              <a:gd name="connsiteY14" fmla="*/ 420914 h 977900"/>
              <a:gd name="connsiteX0" fmla="*/ 43543 w 2149929"/>
              <a:gd name="connsiteY0" fmla="*/ 420914 h 977900"/>
              <a:gd name="connsiteX1" fmla="*/ 381001 w 2149929"/>
              <a:gd name="connsiteY1" fmla="*/ 246743 h 977900"/>
              <a:gd name="connsiteX2" fmla="*/ 696686 w 2149929"/>
              <a:gd name="connsiteY2" fmla="*/ 127000 h 977900"/>
              <a:gd name="connsiteX3" fmla="*/ 1132115 w 2149929"/>
              <a:gd name="connsiteY3" fmla="*/ 18143 h 977900"/>
              <a:gd name="connsiteX4" fmla="*/ 1480458 w 2149929"/>
              <a:gd name="connsiteY4" fmla="*/ 18143 h 977900"/>
              <a:gd name="connsiteX5" fmla="*/ 1839686 w 2149929"/>
              <a:gd name="connsiteY5" fmla="*/ 116114 h 977900"/>
              <a:gd name="connsiteX6" fmla="*/ 2100943 w 2149929"/>
              <a:gd name="connsiteY6" fmla="*/ 301172 h 977900"/>
              <a:gd name="connsiteX7" fmla="*/ 2122715 w 2149929"/>
              <a:gd name="connsiteY7" fmla="*/ 595086 h 977900"/>
              <a:gd name="connsiteX8" fmla="*/ 1937658 w 2149929"/>
              <a:gd name="connsiteY8" fmla="*/ 823686 h 977900"/>
              <a:gd name="connsiteX9" fmla="*/ 1611086 w 2149929"/>
              <a:gd name="connsiteY9" fmla="*/ 954314 h 977900"/>
              <a:gd name="connsiteX10" fmla="*/ 1143001 w 2149929"/>
              <a:gd name="connsiteY10" fmla="*/ 965200 h 977900"/>
              <a:gd name="connsiteX11" fmla="*/ 729344 w 2149929"/>
              <a:gd name="connsiteY11" fmla="*/ 878114 h 977900"/>
              <a:gd name="connsiteX12" fmla="*/ 381001 w 2149929"/>
              <a:gd name="connsiteY12" fmla="*/ 736600 h 977900"/>
              <a:gd name="connsiteX13" fmla="*/ 119743 w 2149929"/>
              <a:gd name="connsiteY13" fmla="*/ 573314 h 977900"/>
              <a:gd name="connsiteX14" fmla="*/ 43543 w 2149929"/>
              <a:gd name="connsiteY14" fmla="*/ 420914 h 977900"/>
              <a:gd name="connsiteX0" fmla="*/ 43543 w 2149929"/>
              <a:gd name="connsiteY0" fmla="*/ 420914 h 977900"/>
              <a:gd name="connsiteX1" fmla="*/ 381001 w 2149929"/>
              <a:gd name="connsiteY1" fmla="*/ 246743 h 977900"/>
              <a:gd name="connsiteX2" fmla="*/ 696686 w 2149929"/>
              <a:gd name="connsiteY2" fmla="*/ 127000 h 977900"/>
              <a:gd name="connsiteX3" fmla="*/ 1066801 w 2149929"/>
              <a:gd name="connsiteY3" fmla="*/ 18143 h 977900"/>
              <a:gd name="connsiteX4" fmla="*/ 1480458 w 2149929"/>
              <a:gd name="connsiteY4" fmla="*/ 18143 h 977900"/>
              <a:gd name="connsiteX5" fmla="*/ 1839686 w 2149929"/>
              <a:gd name="connsiteY5" fmla="*/ 116114 h 977900"/>
              <a:gd name="connsiteX6" fmla="*/ 2100943 w 2149929"/>
              <a:gd name="connsiteY6" fmla="*/ 301172 h 977900"/>
              <a:gd name="connsiteX7" fmla="*/ 2122715 w 2149929"/>
              <a:gd name="connsiteY7" fmla="*/ 595086 h 977900"/>
              <a:gd name="connsiteX8" fmla="*/ 1937658 w 2149929"/>
              <a:gd name="connsiteY8" fmla="*/ 823686 h 977900"/>
              <a:gd name="connsiteX9" fmla="*/ 1611086 w 2149929"/>
              <a:gd name="connsiteY9" fmla="*/ 954314 h 977900"/>
              <a:gd name="connsiteX10" fmla="*/ 1143001 w 2149929"/>
              <a:gd name="connsiteY10" fmla="*/ 965200 h 977900"/>
              <a:gd name="connsiteX11" fmla="*/ 729344 w 2149929"/>
              <a:gd name="connsiteY11" fmla="*/ 878114 h 977900"/>
              <a:gd name="connsiteX12" fmla="*/ 381001 w 2149929"/>
              <a:gd name="connsiteY12" fmla="*/ 736600 h 977900"/>
              <a:gd name="connsiteX13" fmla="*/ 119743 w 2149929"/>
              <a:gd name="connsiteY13" fmla="*/ 573314 h 977900"/>
              <a:gd name="connsiteX14" fmla="*/ 43543 w 2149929"/>
              <a:gd name="connsiteY14" fmla="*/ 420914 h 977900"/>
              <a:gd name="connsiteX0" fmla="*/ 43543 w 2149929"/>
              <a:gd name="connsiteY0" fmla="*/ 419099 h 976085"/>
              <a:gd name="connsiteX1" fmla="*/ 381001 w 2149929"/>
              <a:gd name="connsiteY1" fmla="*/ 244928 h 976085"/>
              <a:gd name="connsiteX2" fmla="*/ 696686 w 2149929"/>
              <a:gd name="connsiteY2" fmla="*/ 125185 h 976085"/>
              <a:gd name="connsiteX3" fmla="*/ 1066801 w 2149929"/>
              <a:gd name="connsiteY3" fmla="*/ 16328 h 976085"/>
              <a:gd name="connsiteX4" fmla="*/ 1545772 w 2149929"/>
              <a:gd name="connsiteY4" fmla="*/ 27214 h 976085"/>
              <a:gd name="connsiteX5" fmla="*/ 1839686 w 2149929"/>
              <a:gd name="connsiteY5" fmla="*/ 114299 h 976085"/>
              <a:gd name="connsiteX6" fmla="*/ 2100943 w 2149929"/>
              <a:gd name="connsiteY6" fmla="*/ 299357 h 976085"/>
              <a:gd name="connsiteX7" fmla="*/ 2122715 w 2149929"/>
              <a:gd name="connsiteY7" fmla="*/ 593271 h 976085"/>
              <a:gd name="connsiteX8" fmla="*/ 1937658 w 2149929"/>
              <a:gd name="connsiteY8" fmla="*/ 821871 h 976085"/>
              <a:gd name="connsiteX9" fmla="*/ 1611086 w 2149929"/>
              <a:gd name="connsiteY9" fmla="*/ 952499 h 976085"/>
              <a:gd name="connsiteX10" fmla="*/ 1143001 w 2149929"/>
              <a:gd name="connsiteY10" fmla="*/ 963385 h 976085"/>
              <a:gd name="connsiteX11" fmla="*/ 729344 w 2149929"/>
              <a:gd name="connsiteY11" fmla="*/ 876299 h 976085"/>
              <a:gd name="connsiteX12" fmla="*/ 381001 w 2149929"/>
              <a:gd name="connsiteY12" fmla="*/ 734785 h 976085"/>
              <a:gd name="connsiteX13" fmla="*/ 119743 w 2149929"/>
              <a:gd name="connsiteY13" fmla="*/ 571499 h 976085"/>
              <a:gd name="connsiteX14" fmla="*/ 43543 w 2149929"/>
              <a:gd name="connsiteY14" fmla="*/ 419099 h 976085"/>
              <a:gd name="connsiteX0" fmla="*/ 43543 w 2149929"/>
              <a:gd name="connsiteY0" fmla="*/ 440870 h 997856"/>
              <a:gd name="connsiteX1" fmla="*/ 381001 w 2149929"/>
              <a:gd name="connsiteY1" fmla="*/ 266699 h 997856"/>
              <a:gd name="connsiteX2" fmla="*/ 696686 w 2149929"/>
              <a:gd name="connsiteY2" fmla="*/ 146956 h 997856"/>
              <a:gd name="connsiteX3" fmla="*/ 1066801 w 2149929"/>
              <a:gd name="connsiteY3" fmla="*/ 38099 h 997856"/>
              <a:gd name="connsiteX4" fmla="*/ 1447801 w 2149929"/>
              <a:gd name="connsiteY4" fmla="*/ 16328 h 997856"/>
              <a:gd name="connsiteX5" fmla="*/ 1839686 w 2149929"/>
              <a:gd name="connsiteY5" fmla="*/ 136070 h 997856"/>
              <a:gd name="connsiteX6" fmla="*/ 2100943 w 2149929"/>
              <a:gd name="connsiteY6" fmla="*/ 321128 h 997856"/>
              <a:gd name="connsiteX7" fmla="*/ 2122715 w 2149929"/>
              <a:gd name="connsiteY7" fmla="*/ 615042 h 997856"/>
              <a:gd name="connsiteX8" fmla="*/ 1937658 w 2149929"/>
              <a:gd name="connsiteY8" fmla="*/ 843642 h 997856"/>
              <a:gd name="connsiteX9" fmla="*/ 1611086 w 2149929"/>
              <a:gd name="connsiteY9" fmla="*/ 974270 h 997856"/>
              <a:gd name="connsiteX10" fmla="*/ 1143001 w 2149929"/>
              <a:gd name="connsiteY10" fmla="*/ 985156 h 997856"/>
              <a:gd name="connsiteX11" fmla="*/ 729344 w 2149929"/>
              <a:gd name="connsiteY11" fmla="*/ 898070 h 997856"/>
              <a:gd name="connsiteX12" fmla="*/ 381001 w 2149929"/>
              <a:gd name="connsiteY12" fmla="*/ 756556 h 997856"/>
              <a:gd name="connsiteX13" fmla="*/ 119743 w 2149929"/>
              <a:gd name="connsiteY13" fmla="*/ 593270 h 997856"/>
              <a:gd name="connsiteX14" fmla="*/ 43543 w 2149929"/>
              <a:gd name="connsiteY14" fmla="*/ 440870 h 997856"/>
              <a:gd name="connsiteX0" fmla="*/ 43543 w 2149929"/>
              <a:gd name="connsiteY0" fmla="*/ 440870 h 997856"/>
              <a:gd name="connsiteX1" fmla="*/ 381001 w 2149929"/>
              <a:gd name="connsiteY1" fmla="*/ 266699 h 997856"/>
              <a:gd name="connsiteX2" fmla="*/ 696686 w 2149929"/>
              <a:gd name="connsiteY2" fmla="*/ 146956 h 997856"/>
              <a:gd name="connsiteX3" fmla="*/ 1066801 w 2149929"/>
              <a:gd name="connsiteY3" fmla="*/ 38099 h 997856"/>
              <a:gd name="connsiteX4" fmla="*/ 1447801 w 2149929"/>
              <a:gd name="connsiteY4" fmla="*/ 16328 h 997856"/>
              <a:gd name="connsiteX5" fmla="*/ 1872343 w 2149929"/>
              <a:gd name="connsiteY5" fmla="*/ 136070 h 997856"/>
              <a:gd name="connsiteX6" fmla="*/ 2100943 w 2149929"/>
              <a:gd name="connsiteY6" fmla="*/ 321128 h 997856"/>
              <a:gd name="connsiteX7" fmla="*/ 2122715 w 2149929"/>
              <a:gd name="connsiteY7" fmla="*/ 615042 h 997856"/>
              <a:gd name="connsiteX8" fmla="*/ 1937658 w 2149929"/>
              <a:gd name="connsiteY8" fmla="*/ 843642 h 997856"/>
              <a:gd name="connsiteX9" fmla="*/ 1611086 w 2149929"/>
              <a:gd name="connsiteY9" fmla="*/ 974270 h 997856"/>
              <a:gd name="connsiteX10" fmla="*/ 1143001 w 2149929"/>
              <a:gd name="connsiteY10" fmla="*/ 985156 h 997856"/>
              <a:gd name="connsiteX11" fmla="*/ 729344 w 2149929"/>
              <a:gd name="connsiteY11" fmla="*/ 898070 h 997856"/>
              <a:gd name="connsiteX12" fmla="*/ 381001 w 2149929"/>
              <a:gd name="connsiteY12" fmla="*/ 756556 h 997856"/>
              <a:gd name="connsiteX13" fmla="*/ 119743 w 2149929"/>
              <a:gd name="connsiteY13" fmla="*/ 593270 h 997856"/>
              <a:gd name="connsiteX14" fmla="*/ 43543 w 2149929"/>
              <a:gd name="connsiteY14" fmla="*/ 440870 h 997856"/>
              <a:gd name="connsiteX0" fmla="*/ 43543 w 2149929"/>
              <a:gd name="connsiteY0" fmla="*/ 420914 h 977900"/>
              <a:gd name="connsiteX1" fmla="*/ 381001 w 2149929"/>
              <a:gd name="connsiteY1" fmla="*/ 246743 h 977900"/>
              <a:gd name="connsiteX2" fmla="*/ 696686 w 2149929"/>
              <a:gd name="connsiteY2" fmla="*/ 127000 h 977900"/>
              <a:gd name="connsiteX3" fmla="*/ 1066801 w 2149929"/>
              <a:gd name="connsiteY3" fmla="*/ 18143 h 977900"/>
              <a:gd name="connsiteX4" fmla="*/ 1480458 w 2149929"/>
              <a:gd name="connsiteY4" fmla="*/ 18143 h 977900"/>
              <a:gd name="connsiteX5" fmla="*/ 1872343 w 2149929"/>
              <a:gd name="connsiteY5" fmla="*/ 116114 h 977900"/>
              <a:gd name="connsiteX6" fmla="*/ 2100943 w 2149929"/>
              <a:gd name="connsiteY6" fmla="*/ 301172 h 977900"/>
              <a:gd name="connsiteX7" fmla="*/ 2122715 w 2149929"/>
              <a:gd name="connsiteY7" fmla="*/ 595086 h 977900"/>
              <a:gd name="connsiteX8" fmla="*/ 1937658 w 2149929"/>
              <a:gd name="connsiteY8" fmla="*/ 823686 h 977900"/>
              <a:gd name="connsiteX9" fmla="*/ 1611086 w 2149929"/>
              <a:gd name="connsiteY9" fmla="*/ 954314 h 977900"/>
              <a:gd name="connsiteX10" fmla="*/ 1143001 w 2149929"/>
              <a:gd name="connsiteY10" fmla="*/ 965200 h 977900"/>
              <a:gd name="connsiteX11" fmla="*/ 729344 w 2149929"/>
              <a:gd name="connsiteY11" fmla="*/ 878114 h 977900"/>
              <a:gd name="connsiteX12" fmla="*/ 381001 w 2149929"/>
              <a:gd name="connsiteY12" fmla="*/ 736600 h 977900"/>
              <a:gd name="connsiteX13" fmla="*/ 119743 w 2149929"/>
              <a:gd name="connsiteY13" fmla="*/ 573314 h 977900"/>
              <a:gd name="connsiteX14" fmla="*/ 43543 w 2149929"/>
              <a:gd name="connsiteY14" fmla="*/ 420914 h 977900"/>
              <a:gd name="connsiteX0" fmla="*/ 43543 w 2149929"/>
              <a:gd name="connsiteY0" fmla="*/ 413656 h 970642"/>
              <a:gd name="connsiteX1" fmla="*/ 381001 w 2149929"/>
              <a:gd name="connsiteY1" fmla="*/ 239485 h 970642"/>
              <a:gd name="connsiteX2" fmla="*/ 696686 w 2149929"/>
              <a:gd name="connsiteY2" fmla="*/ 119742 h 970642"/>
              <a:gd name="connsiteX3" fmla="*/ 1045029 w 2149929"/>
              <a:gd name="connsiteY3" fmla="*/ 43543 h 970642"/>
              <a:gd name="connsiteX4" fmla="*/ 1480458 w 2149929"/>
              <a:gd name="connsiteY4" fmla="*/ 10885 h 970642"/>
              <a:gd name="connsiteX5" fmla="*/ 1872343 w 2149929"/>
              <a:gd name="connsiteY5" fmla="*/ 108856 h 970642"/>
              <a:gd name="connsiteX6" fmla="*/ 2100943 w 2149929"/>
              <a:gd name="connsiteY6" fmla="*/ 293914 h 970642"/>
              <a:gd name="connsiteX7" fmla="*/ 2122715 w 2149929"/>
              <a:gd name="connsiteY7" fmla="*/ 587828 h 970642"/>
              <a:gd name="connsiteX8" fmla="*/ 1937658 w 2149929"/>
              <a:gd name="connsiteY8" fmla="*/ 816428 h 970642"/>
              <a:gd name="connsiteX9" fmla="*/ 1611086 w 2149929"/>
              <a:gd name="connsiteY9" fmla="*/ 947056 h 970642"/>
              <a:gd name="connsiteX10" fmla="*/ 1143001 w 2149929"/>
              <a:gd name="connsiteY10" fmla="*/ 957942 h 970642"/>
              <a:gd name="connsiteX11" fmla="*/ 729344 w 2149929"/>
              <a:gd name="connsiteY11" fmla="*/ 870856 h 970642"/>
              <a:gd name="connsiteX12" fmla="*/ 381001 w 2149929"/>
              <a:gd name="connsiteY12" fmla="*/ 729342 h 970642"/>
              <a:gd name="connsiteX13" fmla="*/ 119743 w 2149929"/>
              <a:gd name="connsiteY13" fmla="*/ 566056 h 970642"/>
              <a:gd name="connsiteX14" fmla="*/ 43543 w 2149929"/>
              <a:gd name="connsiteY14" fmla="*/ 413656 h 970642"/>
              <a:gd name="connsiteX0" fmla="*/ 43543 w 2149929"/>
              <a:gd name="connsiteY0" fmla="*/ 413656 h 970642"/>
              <a:gd name="connsiteX1" fmla="*/ 381001 w 2149929"/>
              <a:gd name="connsiteY1" fmla="*/ 239485 h 970642"/>
              <a:gd name="connsiteX2" fmla="*/ 696686 w 2149929"/>
              <a:gd name="connsiteY2" fmla="*/ 119742 h 970642"/>
              <a:gd name="connsiteX3" fmla="*/ 1012372 w 2149929"/>
              <a:gd name="connsiteY3" fmla="*/ 43543 h 970642"/>
              <a:gd name="connsiteX4" fmla="*/ 1480458 w 2149929"/>
              <a:gd name="connsiteY4" fmla="*/ 10885 h 970642"/>
              <a:gd name="connsiteX5" fmla="*/ 1872343 w 2149929"/>
              <a:gd name="connsiteY5" fmla="*/ 108856 h 970642"/>
              <a:gd name="connsiteX6" fmla="*/ 2100943 w 2149929"/>
              <a:gd name="connsiteY6" fmla="*/ 293914 h 970642"/>
              <a:gd name="connsiteX7" fmla="*/ 2122715 w 2149929"/>
              <a:gd name="connsiteY7" fmla="*/ 587828 h 970642"/>
              <a:gd name="connsiteX8" fmla="*/ 1937658 w 2149929"/>
              <a:gd name="connsiteY8" fmla="*/ 816428 h 970642"/>
              <a:gd name="connsiteX9" fmla="*/ 1611086 w 2149929"/>
              <a:gd name="connsiteY9" fmla="*/ 947056 h 970642"/>
              <a:gd name="connsiteX10" fmla="*/ 1143001 w 2149929"/>
              <a:gd name="connsiteY10" fmla="*/ 957942 h 970642"/>
              <a:gd name="connsiteX11" fmla="*/ 729344 w 2149929"/>
              <a:gd name="connsiteY11" fmla="*/ 870856 h 970642"/>
              <a:gd name="connsiteX12" fmla="*/ 381001 w 2149929"/>
              <a:gd name="connsiteY12" fmla="*/ 729342 h 970642"/>
              <a:gd name="connsiteX13" fmla="*/ 119743 w 2149929"/>
              <a:gd name="connsiteY13" fmla="*/ 566056 h 970642"/>
              <a:gd name="connsiteX14" fmla="*/ 43543 w 2149929"/>
              <a:gd name="connsiteY14" fmla="*/ 413656 h 9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929" h="970642">
                <a:moveTo>
                  <a:pt x="43543" y="413656"/>
                </a:moveTo>
                <a:cubicBezTo>
                  <a:pt x="87086" y="359228"/>
                  <a:pt x="272144" y="288471"/>
                  <a:pt x="381001" y="239485"/>
                </a:cubicBezTo>
                <a:cubicBezTo>
                  <a:pt x="489858" y="190499"/>
                  <a:pt x="591457" y="152399"/>
                  <a:pt x="696686" y="119742"/>
                </a:cubicBezTo>
                <a:cubicBezTo>
                  <a:pt x="801915" y="87085"/>
                  <a:pt x="881743" y="61686"/>
                  <a:pt x="1012372" y="43543"/>
                </a:cubicBezTo>
                <a:cubicBezTo>
                  <a:pt x="1143001" y="25400"/>
                  <a:pt x="1337130" y="0"/>
                  <a:pt x="1480458" y="10885"/>
                </a:cubicBezTo>
                <a:cubicBezTo>
                  <a:pt x="1623786" y="21770"/>
                  <a:pt x="1768929" y="61685"/>
                  <a:pt x="1872343" y="108856"/>
                </a:cubicBezTo>
                <a:cubicBezTo>
                  <a:pt x="1975757" y="156028"/>
                  <a:pt x="2059214" y="214085"/>
                  <a:pt x="2100943" y="293914"/>
                </a:cubicBezTo>
                <a:cubicBezTo>
                  <a:pt x="2142672" y="373743"/>
                  <a:pt x="2149929" y="500742"/>
                  <a:pt x="2122715" y="587828"/>
                </a:cubicBezTo>
                <a:cubicBezTo>
                  <a:pt x="2095501" y="674914"/>
                  <a:pt x="2022929" y="756557"/>
                  <a:pt x="1937658" y="816428"/>
                </a:cubicBezTo>
                <a:cubicBezTo>
                  <a:pt x="1852387" y="876299"/>
                  <a:pt x="1743529" y="923470"/>
                  <a:pt x="1611086" y="947056"/>
                </a:cubicBezTo>
                <a:cubicBezTo>
                  <a:pt x="1478643" y="970642"/>
                  <a:pt x="1289958" y="970642"/>
                  <a:pt x="1143001" y="957942"/>
                </a:cubicBezTo>
                <a:cubicBezTo>
                  <a:pt x="996044" y="945242"/>
                  <a:pt x="856344" y="908956"/>
                  <a:pt x="729344" y="870856"/>
                </a:cubicBezTo>
                <a:cubicBezTo>
                  <a:pt x="602344" y="832756"/>
                  <a:pt x="482601" y="780142"/>
                  <a:pt x="381001" y="729342"/>
                </a:cubicBezTo>
                <a:cubicBezTo>
                  <a:pt x="279401" y="678542"/>
                  <a:pt x="175986" y="618670"/>
                  <a:pt x="119743" y="566056"/>
                </a:cubicBezTo>
                <a:cubicBezTo>
                  <a:pt x="63500" y="513442"/>
                  <a:pt x="0" y="468084"/>
                  <a:pt x="43543" y="413656"/>
                </a:cubicBez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82993" y="2592976"/>
            <a:ext cx="854721" cy="400110"/>
          </a:xfrm>
          <a:prstGeom prst="rect">
            <a:avLst/>
          </a:prstGeom>
          <a:noFill/>
        </p:spPr>
        <p:txBody>
          <a:bodyPr wrap="none" rtlCol="0">
            <a:spAutoFit/>
          </a:bodyPr>
          <a:lstStyle/>
          <a:p>
            <a:pPr algn="ctr"/>
            <a:r>
              <a:rPr lang="en-US" sz="2000" dirty="0">
                <a:solidFill>
                  <a:srgbClr val="FF0000"/>
                </a:solidFill>
              </a:rPr>
              <a:t>Beam</a:t>
            </a:r>
          </a:p>
        </p:txBody>
      </p:sp>
      <p:sp>
        <p:nvSpPr>
          <p:cNvPr id="2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12" name="Picture 1"/>
          <p:cNvPicPr>
            <a:picLocks noChangeAspect="1" noChangeArrowheads="1"/>
          </p:cNvPicPr>
          <p:nvPr/>
        </p:nvPicPr>
        <p:blipFill>
          <a:blip r:embed="rId3" cstate="print"/>
          <a:srcRect/>
          <a:stretch>
            <a:fillRect/>
          </a:stretch>
        </p:blipFill>
        <p:spPr bwMode="auto">
          <a:xfrm>
            <a:off x="688956" y="1515292"/>
            <a:ext cx="4761634" cy="2634342"/>
          </a:xfrm>
          <a:prstGeom prst="rect">
            <a:avLst/>
          </a:prstGeom>
          <a:noFill/>
          <a:ln w="9525">
            <a:noFill/>
            <a:miter lim="800000"/>
            <a:headEnd/>
            <a:tailEnd/>
          </a:ln>
          <a:effectLst/>
        </p:spPr>
      </p:pic>
      <p:sp>
        <p:nvSpPr>
          <p:cNvPr id="2" name="TextBox 1"/>
          <p:cNvSpPr txBox="1"/>
          <p:nvPr/>
        </p:nvSpPr>
        <p:spPr>
          <a:xfrm>
            <a:off x="278675" y="6017623"/>
            <a:ext cx="8644226" cy="369332"/>
          </a:xfrm>
          <a:prstGeom prst="rect">
            <a:avLst/>
          </a:prstGeom>
          <a:noFill/>
        </p:spPr>
        <p:txBody>
          <a:bodyPr wrap="none" rtlCol="0">
            <a:spAutoFit/>
          </a:bodyPr>
          <a:lstStyle/>
          <a:p>
            <a:pPr algn="ctr"/>
            <a:r>
              <a:rPr lang="en-US" dirty="0"/>
              <a:t>The input impedance repeats </a:t>
            </a:r>
            <a:r>
              <a:rPr lang="en-US" u="sng" dirty="0"/>
              <a:t>periodically</a:t>
            </a:r>
            <a:r>
              <a:rPr lang="en-US" dirty="0"/>
              <a:t> when plotted vs. the </a:t>
            </a:r>
            <a:r>
              <a:rPr lang="en-US" u="sng" dirty="0"/>
              <a:t>log</a:t>
            </a:r>
            <a:r>
              <a:rPr lang="en-US" dirty="0"/>
              <a:t> of the frequency.</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TextBox 26"/>
          <p:cNvSpPr txBox="1">
            <a:spLocks noChangeArrowheads="1"/>
          </p:cNvSpPr>
          <p:nvPr/>
        </p:nvSpPr>
        <p:spPr bwMode="auto">
          <a:xfrm>
            <a:off x="2476954" y="1007836"/>
            <a:ext cx="4049713" cy="457200"/>
          </a:xfrm>
          <a:prstGeom prst="rect">
            <a:avLst/>
          </a:prstGeom>
          <a:noFill/>
          <a:ln w="9525">
            <a:noFill/>
            <a:miter lim="800000"/>
            <a:headEnd/>
            <a:tailEnd/>
          </a:ln>
        </p:spPr>
        <p:txBody>
          <a:bodyPr wrap="none">
            <a:spAutoFit/>
          </a:bodyPr>
          <a:lstStyle/>
          <a:p>
            <a:r>
              <a:rPr lang="en-US" sz="2400" dirty="0">
                <a:solidFill>
                  <a:srgbClr val="FF0000"/>
                </a:solidFill>
              </a:rPr>
              <a:t>Log Periodic Antenna (cont.)</a:t>
            </a:r>
          </a:p>
        </p:txBody>
      </p:sp>
      <p:sp>
        <p:nvSpPr>
          <p:cNvPr id="263172" name="Line 4"/>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7" name="Slide Number Placeholder 6"/>
          <p:cNvSpPr>
            <a:spLocks noGrp="1"/>
          </p:cNvSpPr>
          <p:nvPr>
            <p:ph type="sldNum" sz="quarter" idx="4"/>
          </p:nvPr>
        </p:nvSpPr>
        <p:spPr/>
        <p:txBody>
          <a:bodyPr/>
          <a:lstStyle/>
          <a:p>
            <a:fld id="{888FCC7E-85EA-4A6E-80A4-23A46F232749}" type="slidenum">
              <a:rPr lang="en-US" smtClean="0"/>
              <a:pPr/>
              <a:t>18</a:t>
            </a:fld>
            <a:endParaRPr lang="en-US"/>
          </a:p>
        </p:txBody>
      </p:sp>
      <p:sp>
        <p:nvSpPr>
          <p:cNvPr id="9"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05505" name="Picture 1"/>
          <p:cNvPicPr>
            <a:picLocks noChangeAspect="1" noChangeArrowheads="1"/>
          </p:cNvPicPr>
          <p:nvPr/>
        </p:nvPicPr>
        <p:blipFill>
          <a:blip r:embed="rId3" cstate="print"/>
          <a:srcRect/>
          <a:stretch>
            <a:fillRect/>
          </a:stretch>
        </p:blipFill>
        <p:spPr bwMode="auto">
          <a:xfrm>
            <a:off x="912880" y="2193022"/>
            <a:ext cx="3063875" cy="2301875"/>
          </a:xfrm>
          <a:prstGeom prst="rect">
            <a:avLst/>
          </a:prstGeom>
          <a:noFill/>
          <a:ln w="9525">
            <a:noFill/>
            <a:miter lim="800000"/>
            <a:headEnd/>
            <a:tailEnd/>
          </a:ln>
          <a:effectLst/>
        </p:spPr>
      </p:pic>
      <p:pic>
        <p:nvPicPr>
          <p:cNvPr id="405506" name="Picture 2"/>
          <p:cNvPicPr>
            <a:picLocks noChangeAspect="1" noChangeArrowheads="1"/>
          </p:cNvPicPr>
          <p:nvPr/>
        </p:nvPicPr>
        <p:blipFill>
          <a:blip r:embed="rId4" cstate="print"/>
          <a:srcRect/>
          <a:stretch>
            <a:fillRect/>
          </a:stretch>
        </p:blipFill>
        <p:spPr bwMode="auto">
          <a:xfrm>
            <a:off x="4734745" y="1957471"/>
            <a:ext cx="3794125" cy="2659063"/>
          </a:xfrm>
          <a:prstGeom prst="rect">
            <a:avLst/>
          </a:prstGeom>
          <a:noFill/>
          <a:ln w="9525">
            <a:noFill/>
            <a:miter lim="800000"/>
            <a:headEnd/>
            <a:tailEnd/>
          </a:ln>
          <a:effec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TextBox 26"/>
          <p:cNvSpPr txBox="1">
            <a:spLocks noChangeArrowheads="1"/>
          </p:cNvSpPr>
          <p:nvPr/>
        </p:nvSpPr>
        <p:spPr bwMode="auto">
          <a:xfrm>
            <a:off x="2270579" y="694327"/>
            <a:ext cx="4030663" cy="457200"/>
          </a:xfrm>
          <a:prstGeom prst="rect">
            <a:avLst/>
          </a:prstGeom>
          <a:noFill/>
          <a:ln w="9525">
            <a:noFill/>
            <a:miter lim="800000"/>
            <a:headEnd/>
            <a:tailEnd/>
          </a:ln>
        </p:spPr>
        <p:txBody>
          <a:bodyPr wrap="none">
            <a:spAutoFit/>
          </a:bodyPr>
          <a:lstStyle/>
          <a:p>
            <a:pPr algn="ctr"/>
            <a:r>
              <a:rPr lang="en-US" sz="2400" dirty="0">
                <a:solidFill>
                  <a:srgbClr val="FF0000"/>
                </a:solidFill>
              </a:rPr>
              <a:t>Typical Outdoor TV Antenna</a:t>
            </a:r>
          </a:p>
        </p:txBody>
      </p:sp>
      <p:sp>
        <p:nvSpPr>
          <p:cNvPr id="248837" name="Line 5"/>
          <p:cNvSpPr>
            <a:spLocks noChangeShapeType="1"/>
          </p:cNvSpPr>
          <p:nvPr/>
        </p:nvSpPr>
        <p:spPr bwMode="auto">
          <a:xfrm>
            <a:off x="6311900" y="5653313"/>
            <a:ext cx="0" cy="0"/>
          </a:xfrm>
          <a:prstGeom prst="line">
            <a:avLst/>
          </a:prstGeom>
          <a:noFill/>
          <a:ln w="9525">
            <a:solidFill>
              <a:schemeClr val="tx1"/>
            </a:solidFill>
            <a:round/>
            <a:headEnd/>
            <a:tailEnd/>
          </a:ln>
          <a:effectLst/>
        </p:spPr>
        <p:txBody>
          <a:bodyPr/>
          <a:lstStyle/>
          <a:p>
            <a:endParaRPr lang="en-US"/>
          </a:p>
        </p:txBody>
      </p:sp>
      <p:sp>
        <p:nvSpPr>
          <p:cNvPr id="13" name="Slide Number Placeholder 12"/>
          <p:cNvSpPr>
            <a:spLocks noGrp="1"/>
          </p:cNvSpPr>
          <p:nvPr>
            <p:ph type="sldNum" sz="quarter" idx="4"/>
          </p:nvPr>
        </p:nvSpPr>
        <p:spPr/>
        <p:txBody>
          <a:bodyPr/>
          <a:lstStyle/>
          <a:p>
            <a:fld id="{888FCC7E-85EA-4A6E-80A4-23A46F232749}" type="slidenum">
              <a:rPr lang="en-US" smtClean="0"/>
              <a:pPr/>
              <a:t>19</a:t>
            </a:fld>
            <a:endParaRPr lang="en-US"/>
          </a:p>
        </p:txBody>
      </p:sp>
      <p:sp>
        <p:nvSpPr>
          <p:cNvPr id="15"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03458" name="Picture 2"/>
          <p:cNvPicPr>
            <a:picLocks noChangeAspect="1" noChangeArrowheads="1"/>
          </p:cNvPicPr>
          <p:nvPr/>
        </p:nvPicPr>
        <p:blipFill>
          <a:blip r:embed="rId3" cstate="print"/>
          <a:srcRect/>
          <a:stretch>
            <a:fillRect/>
          </a:stretch>
        </p:blipFill>
        <p:spPr bwMode="auto">
          <a:xfrm>
            <a:off x="1137813" y="1238527"/>
            <a:ext cx="6656359" cy="5449375"/>
          </a:xfrm>
          <a:prstGeom prst="rect">
            <a:avLst/>
          </a:prstGeom>
          <a:noFill/>
          <a:ln w="9525">
            <a:noFill/>
            <a:miter lim="800000"/>
            <a:headEnd/>
            <a:tailEnd/>
          </a:ln>
          <a:effectLst/>
        </p:spPr>
      </p:pic>
      <p:sp>
        <p:nvSpPr>
          <p:cNvPr id="2" name="TextBox 1"/>
          <p:cNvSpPr txBox="1"/>
          <p:nvPr/>
        </p:nvSpPr>
        <p:spPr>
          <a:xfrm>
            <a:off x="5878286" y="3143793"/>
            <a:ext cx="1992853" cy="369332"/>
          </a:xfrm>
          <a:prstGeom prst="rect">
            <a:avLst/>
          </a:prstGeom>
          <a:noFill/>
        </p:spPr>
        <p:txBody>
          <a:bodyPr wrap="none" rtlCol="0">
            <a:spAutoFit/>
          </a:bodyPr>
          <a:lstStyle/>
          <a:p>
            <a:r>
              <a:rPr lang="en-US" dirty="0">
                <a:solidFill>
                  <a:schemeClr val="bg1"/>
                </a:solidFill>
              </a:rPr>
              <a:t>VHF Log Periodic</a:t>
            </a:r>
          </a:p>
        </p:txBody>
      </p:sp>
      <p:sp>
        <p:nvSpPr>
          <p:cNvPr id="9" name="TextBox 8"/>
          <p:cNvSpPr txBox="1"/>
          <p:nvPr/>
        </p:nvSpPr>
        <p:spPr>
          <a:xfrm>
            <a:off x="1537063" y="1876696"/>
            <a:ext cx="1163652" cy="369332"/>
          </a:xfrm>
          <a:prstGeom prst="rect">
            <a:avLst/>
          </a:prstGeom>
          <a:noFill/>
        </p:spPr>
        <p:txBody>
          <a:bodyPr wrap="none" rtlCol="0">
            <a:spAutoFit/>
          </a:bodyPr>
          <a:lstStyle/>
          <a:p>
            <a:r>
              <a:rPr lang="en-US" dirty="0">
                <a:solidFill>
                  <a:schemeClr val="bg1"/>
                </a:solidFill>
              </a:rPr>
              <a:t>UHF Yagi</a:t>
            </a:r>
          </a:p>
        </p:txBody>
      </p:sp>
      <p:sp>
        <p:nvSpPr>
          <p:cNvPr id="10" name="TextBox 9"/>
          <p:cNvSpPr txBox="1"/>
          <p:nvPr/>
        </p:nvSpPr>
        <p:spPr>
          <a:xfrm>
            <a:off x="3966755" y="1615439"/>
            <a:ext cx="1877437" cy="369332"/>
          </a:xfrm>
          <a:prstGeom prst="rect">
            <a:avLst/>
          </a:prstGeom>
          <a:noFill/>
        </p:spPr>
        <p:txBody>
          <a:bodyPr wrap="none" rtlCol="0">
            <a:spAutoFit/>
          </a:bodyPr>
          <a:lstStyle/>
          <a:p>
            <a:r>
              <a:rPr lang="en-US" dirty="0">
                <a:solidFill>
                  <a:schemeClr val="bg1"/>
                </a:solidFill>
              </a:rPr>
              <a:t>Corner Reflector</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2"/>
          <p:cNvSpPr txBox="1">
            <a:spLocks noChangeArrowheads="1"/>
          </p:cNvSpPr>
          <p:nvPr/>
        </p:nvSpPr>
        <p:spPr bwMode="auto">
          <a:xfrm>
            <a:off x="1200151" y="57150"/>
            <a:ext cx="6452054" cy="519113"/>
          </a:xfrm>
          <a:prstGeom prst="rect">
            <a:avLst/>
          </a:prstGeom>
          <a:noFill/>
          <a:ln w="9525" algn="ctr">
            <a:noFill/>
            <a:miter lim="800000"/>
            <a:headEnd/>
            <a:tailEnd/>
          </a:ln>
        </p:spPr>
        <p:txBody>
          <a:bodyPr anchor="ctr"/>
          <a:lstStyle/>
          <a:p>
            <a:pPr algn="ctr"/>
            <a:r>
              <a:rPr lang="en-US" sz="3200" b="1" dirty="0">
                <a:solidFill>
                  <a:srgbClr val="FFFF00"/>
                </a:solidFill>
              </a:rPr>
              <a:t> </a:t>
            </a:r>
            <a:r>
              <a:rPr lang="en-US" sz="4000" b="1" dirty="0">
                <a:solidFill>
                  <a:srgbClr val="FF9900"/>
                </a:solidFill>
                <a:effectLst>
                  <a:outerShdw blurRad="38100" dist="38100" dir="2700000" algn="tl">
                    <a:srgbClr val="C0C0C0"/>
                  </a:outerShdw>
                </a:effectLst>
              </a:rPr>
              <a:t>Introduction to Antennas</a:t>
            </a:r>
          </a:p>
        </p:txBody>
      </p:sp>
      <p:sp>
        <p:nvSpPr>
          <p:cNvPr id="1069" name="Text Box 45"/>
          <p:cNvSpPr txBox="1">
            <a:spLocks noChangeArrowheads="1"/>
          </p:cNvSpPr>
          <p:nvPr/>
        </p:nvSpPr>
        <p:spPr bwMode="auto">
          <a:xfrm>
            <a:off x="1060450" y="1093788"/>
            <a:ext cx="7029450" cy="711200"/>
          </a:xfrm>
          <a:prstGeom prst="rect">
            <a:avLst/>
          </a:prstGeom>
          <a:noFill/>
          <a:ln w="19050">
            <a:solidFill>
              <a:schemeClr val="tx1"/>
            </a:solidFill>
            <a:miter lim="800000"/>
            <a:headEnd/>
            <a:tailEnd/>
          </a:ln>
          <a:effectLst/>
        </p:spPr>
        <p:txBody>
          <a:bodyPr>
            <a:spAutoFit/>
          </a:bodyPr>
          <a:lstStyle/>
          <a:p>
            <a:pPr algn="ctr"/>
            <a:r>
              <a:rPr lang="en-US" sz="2000" dirty="0">
                <a:solidFill>
                  <a:srgbClr val="0000FF"/>
                </a:solidFill>
              </a:rPr>
              <a:t>An antenna is a device that is used to transmit and/or receive an electromagnetic wave.</a:t>
            </a:r>
          </a:p>
        </p:txBody>
      </p:sp>
      <p:sp>
        <p:nvSpPr>
          <p:cNvPr id="1070" name="Text Box 46"/>
          <p:cNvSpPr txBox="1">
            <a:spLocks noChangeArrowheads="1"/>
          </p:cNvSpPr>
          <p:nvPr/>
        </p:nvSpPr>
        <p:spPr bwMode="auto">
          <a:xfrm>
            <a:off x="1407148" y="3325488"/>
            <a:ext cx="1402948" cy="369332"/>
          </a:xfrm>
          <a:prstGeom prst="rect">
            <a:avLst/>
          </a:prstGeom>
          <a:noFill/>
          <a:ln w="9525">
            <a:noFill/>
            <a:miter lim="800000"/>
            <a:headEnd/>
            <a:tailEnd/>
          </a:ln>
          <a:effectLst/>
        </p:spPr>
        <p:txBody>
          <a:bodyPr wrap="none">
            <a:spAutoFit/>
          </a:bodyPr>
          <a:lstStyle/>
          <a:p>
            <a:r>
              <a:rPr lang="en-US" b="1" dirty="0"/>
              <a:t>Examples: </a:t>
            </a:r>
          </a:p>
        </p:txBody>
      </p:sp>
      <p:sp>
        <p:nvSpPr>
          <p:cNvPr id="1071" name="Text Box 47"/>
          <p:cNvSpPr txBox="1">
            <a:spLocks noChangeArrowheads="1"/>
          </p:cNvSpPr>
          <p:nvPr/>
        </p:nvSpPr>
        <p:spPr bwMode="auto">
          <a:xfrm>
            <a:off x="1959883" y="3841070"/>
            <a:ext cx="4945585" cy="2262158"/>
          </a:xfrm>
          <a:prstGeom prst="rect">
            <a:avLst/>
          </a:prstGeom>
          <a:noFill/>
          <a:ln w="9525">
            <a:noFill/>
            <a:miter lim="800000"/>
            <a:headEnd/>
            <a:tailEnd/>
          </a:ln>
          <a:effectLst/>
        </p:spPr>
        <p:txBody>
          <a:bodyPr wrap="none">
            <a:spAutoFit/>
          </a:bodyPr>
          <a:lstStyle/>
          <a:p>
            <a:pPr>
              <a:spcAft>
                <a:spcPts val="300"/>
              </a:spcAft>
              <a:buFont typeface="Wingdings" pitchFamily="2" charset="2"/>
              <a:buChar char="§"/>
            </a:pPr>
            <a:r>
              <a:rPr lang="en-US" dirty="0"/>
              <a:t> Cell-phone antenna (transmit and receive)</a:t>
            </a:r>
          </a:p>
          <a:p>
            <a:pPr>
              <a:spcAft>
                <a:spcPts val="300"/>
              </a:spcAft>
              <a:buFont typeface="Wingdings" pitchFamily="2" charset="2"/>
              <a:buChar char="§"/>
            </a:pPr>
            <a:r>
              <a:rPr lang="en-US" dirty="0"/>
              <a:t> TV antenna in your home (receive only)</a:t>
            </a:r>
          </a:p>
          <a:p>
            <a:pPr>
              <a:spcAft>
                <a:spcPts val="300"/>
              </a:spcAft>
              <a:buFont typeface="Wingdings" pitchFamily="2" charset="2"/>
              <a:buChar char="§"/>
            </a:pPr>
            <a:r>
              <a:rPr lang="en-US" dirty="0"/>
              <a:t> Wireless LAN antenna (transmit and receive)</a:t>
            </a:r>
          </a:p>
          <a:p>
            <a:pPr>
              <a:spcAft>
                <a:spcPts val="300"/>
              </a:spcAft>
              <a:buFont typeface="Wingdings" pitchFamily="2" charset="2"/>
              <a:buChar char="§"/>
            </a:pPr>
            <a:r>
              <a:rPr lang="en-US" dirty="0"/>
              <a:t> FM radio antenna (receive only)</a:t>
            </a:r>
          </a:p>
          <a:p>
            <a:pPr>
              <a:spcAft>
                <a:spcPts val="300"/>
              </a:spcAft>
              <a:buFont typeface="Wingdings" pitchFamily="2" charset="2"/>
              <a:buChar char="§"/>
            </a:pPr>
            <a:r>
              <a:rPr lang="en-US" dirty="0"/>
              <a:t> Satellite dish antenna (receive only)</a:t>
            </a:r>
          </a:p>
          <a:p>
            <a:pPr>
              <a:spcAft>
                <a:spcPts val="300"/>
              </a:spcAft>
              <a:buFont typeface="Wingdings" pitchFamily="2" charset="2"/>
              <a:buChar char="§"/>
            </a:pPr>
            <a:r>
              <a:rPr lang="en-US" dirty="0"/>
              <a:t> AM radio broadcast tower (transmit only)</a:t>
            </a:r>
          </a:p>
          <a:p>
            <a:pPr>
              <a:spcAft>
                <a:spcPts val="300"/>
              </a:spcAft>
              <a:buFont typeface="Wingdings" pitchFamily="2" charset="2"/>
              <a:buChar char="§"/>
            </a:pPr>
            <a:r>
              <a:rPr lang="en-US" dirty="0"/>
              <a:t> GPS position location unit (receive only) </a:t>
            </a:r>
          </a:p>
        </p:txBody>
      </p:sp>
      <p:sp>
        <p:nvSpPr>
          <p:cNvPr id="1072" name="Text Box 48"/>
          <p:cNvSpPr txBox="1">
            <a:spLocks noChangeArrowheads="1"/>
          </p:cNvSpPr>
          <p:nvPr/>
        </p:nvSpPr>
        <p:spPr bwMode="auto">
          <a:xfrm>
            <a:off x="1158875" y="2214563"/>
            <a:ext cx="6743699" cy="646331"/>
          </a:xfrm>
          <a:prstGeom prst="rect">
            <a:avLst/>
          </a:prstGeom>
          <a:noFill/>
          <a:ln w="9525">
            <a:noFill/>
            <a:miter lim="800000"/>
            <a:headEnd/>
            <a:tailEnd/>
          </a:ln>
          <a:effectLst/>
        </p:spPr>
        <p:txBody>
          <a:bodyPr wrap="square">
            <a:spAutoFit/>
          </a:bodyPr>
          <a:lstStyle/>
          <a:p>
            <a:r>
              <a:rPr lang="en-US" dirty="0">
                <a:solidFill>
                  <a:srgbClr val="0000FF"/>
                </a:solidFill>
              </a:rPr>
              <a:t>The antenna itself can always transmit or receive, but it may be used for only one of these functions in a particular application.</a:t>
            </a:r>
          </a:p>
        </p:txBody>
      </p:sp>
      <p:sp>
        <p:nvSpPr>
          <p:cNvPr id="8" name="Slide Number Placeholder 7"/>
          <p:cNvSpPr>
            <a:spLocks noGrp="1"/>
          </p:cNvSpPr>
          <p:nvPr>
            <p:ph type="sldNum" sz="quarter" idx="4"/>
          </p:nvPr>
        </p:nvSpPr>
        <p:spPr/>
        <p:txBody>
          <a:bodyPr/>
          <a:lstStyle/>
          <a:p>
            <a:fld id="{888FCC7E-85EA-4A6E-80A4-23A46F232749}" type="slidenum">
              <a:rPr lang="en-US" smtClean="0"/>
              <a:pPr/>
              <a:t>2</a:t>
            </a:fld>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Box 26"/>
          <p:cNvSpPr txBox="1">
            <a:spLocks noChangeArrowheads="1"/>
          </p:cNvSpPr>
          <p:nvPr/>
        </p:nvSpPr>
        <p:spPr bwMode="auto">
          <a:xfrm>
            <a:off x="2239565" y="945628"/>
            <a:ext cx="2834302" cy="461665"/>
          </a:xfrm>
          <a:prstGeom prst="rect">
            <a:avLst/>
          </a:prstGeom>
          <a:noFill/>
          <a:ln w="9525">
            <a:noFill/>
            <a:miter lim="800000"/>
            <a:headEnd/>
            <a:tailEnd/>
          </a:ln>
        </p:spPr>
        <p:txBody>
          <a:bodyPr wrap="none">
            <a:spAutoFit/>
          </a:bodyPr>
          <a:lstStyle/>
          <a:p>
            <a:pPr algn="ctr"/>
            <a:r>
              <a:rPr lang="en-US" sz="2400" dirty="0">
                <a:solidFill>
                  <a:srgbClr val="FF0000"/>
                </a:solidFill>
              </a:rPr>
              <a:t>CP Helical Antenna</a:t>
            </a:r>
          </a:p>
        </p:txBody>
      </p:sp>
      <p:sp>
        <p:nvSpPr>
          <p:cNvPr id="257029" name="Line 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9" name="Slide Number Placeholder 8"/>
          <p:cNvSpPr>
            <a:spLocks noGrp="1"/>
          </p:cNvSpPr>
          <p:nvPr>
            <p:ph type="sldNum" sz="quarter" idx="4"/>
          </p:nvPr>
        </p:nvSpPr>
        <p:spPr/>
        <p:txBody>
          <a:bodyPr/>
          <a:lstStyle/>
          <a:p>
            <a:fld id="{888FCC7E-85EA-4A6E-80A4-23A46F232749}" type="slidenum">
              <a:rPr lang="en-US" smtClean="0"/>
              <a:pPr/>
              <a:t>20</a:t>
            </a:fld>
            <a:endParaRPr lang="en-US"/>
          </a:p>
        </p:txBody>
      </p:sp>
      <p:sp>
        <p:nvSpPr>
          <p:cNvPr id="14" name="Text Box 214"/>
          <p:cNvSpPr txBox="1">
            <a:spLocks noChangeArrowheads="1"/>
          </p:cNvSpPr>
          <p:nvPr/>
        </p:nvSpPr>
        <p:spPr bwMode="auto">
          <a:xfrm>
            <a:off x="1152524" y="5993872"/>
            <a:ext cx="6231193" cy="369332"/>
          </a:xfrm>
          <a:prstGeom prst="rect">
            <a:avLst/>
          </a:prstGeom>
          <a:noFill/>
          <a:ln w="9525">
            <a:noFill/>
            <a:miter lim="800000"/>
            <a:headEnd/>
            <a:tailEnd/>
          </a:ln>
          <a:effectLst/>
        </p:spPr>
        <p:txBody>
          <a:bodyPr wrap="none">
            <a:spAutoFit/>
          </a:bodyPr>
          <a:lstStyle/>
          <a:p>
            <a:pPr marL="285750" indent="-285750">
              <a:buFont typeface="Wingdings" panose="05000000000000000000" pitchFamily="2" charset="2"/>
              <a:buChar char="v"/>
            </a:pPr>
            <a:r>
              <a:rPr lang="en-US" dirty="0">
                <a:solidFill>
                  <a:srgbClr val="0000FF"/>
                </a:solidFill>
              </a:rPr>
              <a:t> Helical antennas are often used for circular polarization.</a:t>
            </a:r>
          </a:p>
        </p:txBody>
      </p:sp>
      <p:sp>
        <p:nvSpPr>
          <p:cNvPr id="5" name="TextBox 4"/>
          <p:cNvSpPr txBox="1"/>
          <p:nvPr/>
        </p:nvSpPr>
        <p:spPr>
          <a:xfrm>
            <a:off x="6557210" y="5065296"/>
            <a:ext cx="1518364" cy="369332"/>
          </a:xfrm>
          <a:prstGeom prst="rect">
            <a:avLst/>
          </a:prstGeom>
          <a:noFill/>
        </p:spPr>
        <p:txBody>
          <a:bodyPr wrap="none" rtlCol="0">
            <a:spAutoFit/>
          </a:bodyPr>
          <a:lstStyle/>
          <a:p>
            <a:r>
              <a:rPr lang="en-US" dirty="0"/>
              <a:t>GPS satellite</a:t>
            </a:r>
          </a:p>
        </p:txBody>
      </p:sp>
      <p:pic>
        <p:nvPicPr>
          <p:cNvPr id="401409" name="Picture 1"/>
          <p:cNvPicPr>
            <a:picLocks noChangeAspect="1" noChangeArrowheads="1"/>
          </p:cNvPicPr>
          <p:nvPr/>
        </p:nvPicPr>
        <p:blipFill>
          <a:blip r:embed="rId3" cstate="print"/>
          <a:srcRect/>
          <a:stretch>
            <a:fillRect/>
          </a:stretch>
        </p:blipFill>
        <p:spPr bwMode="auto">
          <a:xfrm>
            <a:off x="0" y="1823319"/>
            <a:ext cx="2468563" cy="2773363"/>
          </a:xfrm>
          <a:prstGeom prst="rect">
            <a:avLst/>
          </a:prstGeom>
          <a:noFill/>
          <a:ln w="9525">
            <a:noFill/>
            <a:miter lim="800000"/>
            <a:headEnd/>
            <a:tailEnd/>
          </a:ln>
          <a:effectLst/>
        </p:spPr>
      </p:pic>
      <p:pic>
        <p:nvPicPr>
          <p:cNvPr id="401410" name="Picture 2"/>
          <p:cNvPicPr>
            <a:picLocks noChangeAspect="1" noChangeArrowheads="1"/>
          </p:cNvPicPr>
          <p:nvPr/>
        </p:nvPicPr>
        <p:blipFill>
          <a:blip r:embed="rId4" cstate="print"/>
          <a:srcRect/>
          <a:stretch>
            <a:fillRect/>
          </a:stretch>
        </p:blipFill>
        <p:spPr bwMode="auto">
          <a:xfrm>
            <a:off x="2454693" y="2447608"/>
            <a:ext cx="2789237" cy="1600200"/>
          </a:xfrm>
          <a:prstGeom prst="rect">
            <a:avLst/>
          </a:prstGeom>
          <a:noFill/>
          <a:ln w="9525">
            <a:noFill/>
            <a:miter lim="800000"/>
            <a:headEnd/>
            <a:tailEnd/>
          </a:ln>
          <a:effectLst/>
        </p:spPr>
      </p:pic>
      <p:pic>
        <p:nvPicPr>
          <p:cNvPr id="401411" name="Picture 3"/>
          <p:cNvPicPr>
            <a:picLocks noChangeAspect="1" noChangeArrowheads="1"/>
          </p:cNvPicPr>
          <p:nvPr/>
        </p:nvPicPr>
        <p:blipFill>
          <a:blip r:embed="rId5" cstate="print"/>
          <a:srcRect/>
          <a:stretch>
            <a:fillRect/>
          </a:stretch>
        </p:blipFill>
        <p:spPr bwMode="auto">
          <a:xfrm>
            <a:off x="5862839" y="1165477"/>
            <a:ext cx="2941637" cy="3665537"/>
          </a:xfrm>
          <a:prstGeom prst="rect">
            <a:avLst/>
          </a:prstGeom>
          <a:noFill/>
          <a:ln w="9525">
            <a:noFill/>
            <a:miter lim="800000"/>
            <a:headEnd/>
            <a:tailEnd/>
          </a:ln>
          <a:effectLst/>
        </p:spPr>
      </p:pic>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Box 26"/>
          <p:cNvSpPr txBox="1">
            <a:spLocks noChangeArrowheads="1"/>
          </p:cNvSpPr>
          <p:nvPr/>
        </p:nvSpPr>
        <p:spPr bwMode="auto">
          <a:xfrm>
            <a:off x="3258911" y="781503"/>
            <a:ext cx="2066925" cy="457200"/>
          </a:xfrm>
          <a:prstGeom prst="rect">
            <a:avLst/>
          </a:prstGeom>
          <a:noFill/>
          <a:ln w="9525">
            <a:noFill/>
            <a:miter lim="800000"/>
            <a:headEnd/>
            <a:tailEnd/>
          </a:ln>
        </p:spPr>
        <p:txBody>
          <a:bodyPr wrap="none">
            <a:spAutoFit/>
          </a:bodyPr>
          <a:lstStyle/>
          <a:p>
            <a:pPr algn="ctr"/>
            <a:r>
              <a:rPr lang="en-US" sz="2400" dirty="0">
                <a:solidFill>
                  <a:srgbClr val="FF0000"/>
                </a:solidFill>
              </a:rPr>
              <a:t>Horn Antenna</a:t>
            </a:r>
          </a:p>
        </p:txBody>
      </p:sp>
      <p:sp>
        <p:nvSpPr>
          <p:cNvPr id="242693" name="Line 5"/>
          <p:cNvSpPr>
            <a:spLocks noChangeShapeType="1"/>
          </p:cNvSpPr>
          <p:nvPr/>
        </p:nvSpPr>
        <p:spPr bwMode="auto">
          <a:xfrm>
            <a:off x="6311900" y="6032500"/>
            <a:ext cx="0" cy="0"/>
          </a:xfrm>
          <a:prstGeom prst="line">
            <a:avLst/>
          </a:prstGeom>
          <a:noFill/>
          <a:ln w="9525">
            <a:solidFill>
              <a:schemeClr val="tx1"/>
            </a:solidFill>
            <a:round/>
            <a:headEnd/>
            <a:tailEnd/>
          </a:ln>
          <a:effectLst/>
        </p:spPr>
        <p:txBody>
          <a:bodyPr/>
          <a:lstStyle/>
          <a:p>
            <a:endParaRPr lang="en-US"/>
          </a:p>
        </p:txBody>
      </p:sp>
      <p:sp>
        <p:nvSpPr>
          <p:cNvPr id="242707" name="Line 19"/>
          <p:cNvSpPr>
            <a:spLocks noChangeShapeType="1"/>
          </p:cNvSpPr>
          <p:nvPr/>
        </p:nvSpPr>
        <p:spPr bwMode="auto">
          <a:xfrm>
            <a:off x="6261100" y="5270500"/>
            <a:ext cx="0" cy="0"/>
          </a:xfrm>
          <a:prstGeom prst="line">
            <a:avLst/>
          </a:prstGeom>
          <a:noFill/>
          <a:ln w="9525">
            <a:solidFill>
              <a:schemeClr val="tx1"/>
            </a:solidFill>
            <a:round/>
            <a:headEnd/>
            <a:tailEnd/>
          </a:ln>
          <a:effectLst/>
        </p:spPr>
        <p:txBody>
          <a:bodyPr/>
          <a:lstStyle/>
          <a:p>
            <a:endParaRPr lang="en-US"/>
          </a:p>
        </p:txBody>
      </p:sp>
      <p:sp>
        <p:nvSpPr>
          <p:cNvPr id="242708" name="Text Box 20"/>
          <p:cNvSpPr txBox="1">
            <a:spLocks noChangeArrowheads="1"/>
          </p:cNvSpPr>
          <p:nvPr/>
        </p:nvSpPr>
        <p:spPr bwMode="auto">
          <a:xfrm>
            <a:off x="962025" y="4214813"/>
            <a:ext cx="5924550" cy="366712"/>
          </a:xfrm>
          <a:prstGeom prst="rect">
            <a:avLst/>
          </a:prstGeom>
          <a:noFill/>
          <a:ln w="9525">
            <a:noFill/>
            <a:miter lim="800000"/>
            <a:headEnd/>
            <a:tailEnd/>
          </a:ln>
          <a:effectLst/>
        </p:spPr>
        <p:txBody>
          <a:bodyPr>
            <a:spAutoFit/>
          </a:bodyPr>
          <a:lstStyle/>
          <a:p>
            <a:pPr>
              <a:buFont typeface="Wingdings" pitchFamily="2" charset="2"/>
              <a:buNone/>
            </a:pPr>
            <a:r>
              <a:rPr lang="en-US">
                <a:solidFill>
                  <a:srgbClr val="0000FF"/>
                </a:solidFill>
              </a:rPr>
              <a:t>It acts like a “loudspeaker” for electromagnetic waves.</a:t>
            </a:r>
            <a:endParaRPr lang="en-US">
              <a:solidFill>
                <a:srgbClr val="0000FF"/>
              </a:solidFill>
              <a:sym typeface="Symbol" pitchFamily="18" charset="2"/>
            </a:endParaRPr>
          </a:p>
        </p:txBody>
      </p:sp>
      <p:sp>
        <p:nvSpPr>
          <p:cNvPr id="242709" name="Line 21"/>
          <p:cNvSpPr>
            <a:spLocks noChangeShapeType="1"/>
          </p:cNvSpPr>
          <p:nvPr/>
        </p:nvSpPr>
        <p:spPr bwMode="auto">
          <a:xfrm>
            <a:off x="6261100" y="5270500"/>
            <a:ext cx="0" cy="0"/>
          </a:xfrm>
          <a:prstGeom prst="line">
            <a:avLst/>
          </a:prstGeom>
          <a:noFill/>
          <a:ln w="9525">
            <a:solidFill>
              <a:schemeClr val="tx1"/>
            </a:solidFill>
            <a:round/>
            <a:headEnd/>
            <a:tailEnd/>
          </a:ln>
          <a:effectLst/>
        </p:spPr>
        <p:txBody>
          <a:bodyPr/>
          <a:lstStyle/>
          <a:p>
            <a:endParaRPr lang="en-US"/>
          </a:p>
        </p:txBody>
      </p:sp>
      <p:sp>
        <p:nvSpPr>
          <p:cNvPr id="242710" name="Text Box 22"/>
          <p:cNvSpPr txBox="1">
            <a:spLocks noChangeArrowheads="1"/>
          </p:cNvSpPr>
          <p:nvPr/>
        </p:nvSpPr>
        <p:spPr bwMode="auto">
          <a:xfrm>
            <a:off x="1061664" y="4993658"/>
            <a:ext cx="7375737" cy="1077218"/>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High bandwidth</a:t>
            </a:r>
          </a:p>
          <a:p>
            <a:pPr>
              <a:buFont typeface="Wingdings" pitchFamily="2" charset="2"/>
              <a:buChar char="§"/>
            </a:pPr>
            <a:r>
              <a:rPr lang="en-US" sz="1600" dirty="0">
                <a:solidFill>
                  <a:srgbClr val="0000FF"/>
                </a:solidFill>
              </a:rPr>
              <a:t> Moderate to high directivity (directivity is determined by the size / wavelength)</a:t>
            </a:r>
          </a:p>
          <a:p>
            <a:pPr>
              <a:buFont typeface="Wingdings" pitchFamily="2" charset="2"/>
              <a:buChar char="§"/>
            </a:pPr>
            <a:r>
              <a:rPr lang="en-US" sz="1600" dirty="0">
                <a:solidFill>
                  <a:srgbClr val="0000FF"/>
                </a:solidFill>
                <a:sym typeface="Symbol" pitchFamily="18" charset="2"/>
              </a:rPr>
              <a:t> Commonly used at microwave frequencies and above</a:t>
            </a:r>
          </a:p>
          <a:p>
            <a:pPr>
              <a:buFont typeface="Wingdings" pitchFamily="2" charset="2"/>
              <a:buChar char="§"/>
            </a:pPr>
            <a:r>
              <a:rPr lang="en-US" sz="1600" dirty="0">
                <a:solidFill>
                  <a:srgbClr val="0000FF"/>
                </a:solidFill>
                <a:sym typeface="Symbol" pitchFamily="18" charset="2"/>
              </a:rPr>
              <a:t> Often used as a feed for a reflector antenna</a:t>
            </a:r>
          </a:p>
        </p:txBody>
      </p:sp>
      <p:sp>
        <p:nvSpPr>
          <p:cNvPr id="10" name="Slide Number Placeholder 9"/>
          <p:cNvSpPr>
            <a:spLocks noGrp="1"/>
          </p:cNvSpPr>
          <p:nvPr>
            <p:ph type="sldNum" sz="quarter" idx="4"/>
          </p:nvPr>
        </p:nvSpPr>
        <p:spPr/>
        <p:txBody>
          <a:bodyPr/>
          <a:lstStyle/>
          <a:p>
            <a:fld id="{888FCC7E-85EA-4A6E-80A4-23A46F232749}" type="slidenum">
              <a:rPr lang="en-US" smtClean="0"/>
              <a:pPr/>
              <a:t>21</a:t>
            </a:fld>
            <a:endParaRPr lang="en-US"/>
          </a:p>
        </p:txBody>
      </p:sp>
      <p:sp>
        <p:nvSpPr>
          <p:cNvPr id="1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397313" name="Picture 1"/>
          <p:cNvPicPr>
            <a:picLocks noChangeAspect="1" noChangeArrowheads="1"/>
          </p:cNvPicPr>
          <p:nvPr/>
        </p:nvPicPr>
        <p:blipFill>
          <a:blip r:embed="rId3" cstate="print"/>
          <a:srcRect/>
          <a:stretch>
            <a:fillRect/>
          </a:stretch>
        </p:blipFill>
        <p:spPr bwMode="auto">
          <a:xfrm>
            <a:off x="2413100" y="1653205"/>
            <a:ext cx="4335463" cy="2149475"/>
          </a:xfrm>
          <a:prstGeom prst="rect">
            <a:avLst/>
          </a:prstGeom>
          <a:noFill/>
          <a:ln w="9525">
            <a:noFill/>
            <a:miter lim="800000"/>
            <a:headEnd/>
            <a:tailEnd/>
          </a:ln>
          <a:effec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TextBox 26"/>
          <p:cNvSpPr txBox="1">
            <a:spLocks noChangeArrowheads="1"/>
          </p:cNvSpPr>
          <p:nvPr/>
        </p:nvSpPr>
        <p:spPr bwMode="auto">
          <a:xfrm>
            <a:off x="3043170" y="694479"/>
            <a:ext cx="3014663" cy="457200"/>
          </a:xfrm>
          <a:prstGeom prst="rect">
            <a:avLst/>
          </a:prstGeom>
          <a:noFill/>
          <a:ln w="9525">
            <a:noFill/>
            <a:miter lim="800000"/>
            <a:headEnd/>
            <a:tailEnd/>
          </a:ln>
        </p:spPr>
        <p:txBody>
          <a:bodyPr wrap="none">
            <a:spAutoFit/>
          </a:bodyPr>
          <a:lstStyle/>
          <a:p>
            <a:pPr algn="ctr"/>
            <a:r>
              <a:rPr lang="en-US" sz="2400" dirty="0">
                <a:solidFill>
                  <a:srgbClr val="FF0000"/>
                </a:solidFill>
              </a:rPr>
              <a:t>Horn Antenna (cont.)</a:t>
            </a:r>
          </a:p>
        </p:txBody>
      </p:sp>
      <p:sp>
        <p:nvSpPr>
          <p:cNvPr id="265220" name="Line 4"/>
          <p:cNvSpPr>
            <a:spLocks noChangeShapeType="1"/>
          </p:cNvSpPr>
          <p:nvPr/>
        </p:nvSpPr>
        <p:spPr bwMode="auto">
          <a:xfrm>
            <a:off x="6311900" y="5836656"/>
            <a:ext cx="0" cy="0"/>
          </a:xfrm>
          <a:prstGeom prst="line">
            <a:avLst/>
          </a:prstGeom>
          <a:noFill/>
          <a:ln w="9525">
            <a:solidFill>
              <a:schemeClr val="tx1"/>
            </a:solidFill>
            <a:round/>
            <a:headEnd/>
            <a:tailEnd/>
          </a:ln>
          <a:effectLst/>
        </p:spPr>
        <p:txBody>
          <a:bodyPr/>
          <a:lstStyle/>
          <a:p>
            <a:endParaRPr lang="en-US"/>
          </a:p>
        </p:txBody>
      </p:sp>
      <p:sp>
        <p:nvSpPr>
          <p:cNvPr id="265226" name="Text Box 10"/>
          <p:cNvSpPr txBox="1">
            <a:spLocks noChangeArrowheads="1"/>
          </p:cNvSpPr>
          <p:nvPr/>
        </p:nvSpPr>
        <p:spPr bwMode="auto">
          <a:xfrm>
            <a:off x="5219699" y="4679369"/>
            <a:ext cx="3552825" cy="1077218"/>
          </a:xfrm>
          <a:prstGeom prst="rect">
            <a:avLst/>
          </a:prstGeom>
          <a:noFill/>
          <a:ln w="19050">
            <a:solidFill>
              <a:schemeClr val="tx1"/>
            </a:solidFill>
            <a:miter lim="800000"/>
            <a:headEnd/>
            <a:tailEnd/>
          </a:ln>
          <a:effectLst/>
        </p:spPr>
        <p:txBody>
          <a:bodyPr wrap="square">
            <a:spAutoFit/>
          </a:bodyPr>
          <a:lstStyle/>
          <a:p>
            <a:pPr algn="ctr"/>
            <a:r>
              <a:rPr lang="en-US" sz="1600" dirty="0"/>
              <a:t>Arno A. Penzias and Robert W. Wilson used a large horn antenna to detect microwave signals from the “big bang” (Nobel Prize, 1978).</a:t>
            </a:r>
          </a:p>
        </p:txBody>
      </p:sp>
      <p:sp>
        <p:nvSpPr>
          <p:cNvPr id="265228" name="AutoShape 12"/>
          <p:cNvSpPr>
            <a:spLocks noChangeArrowheads="1"/>
          </p:cNvSpPr>
          <p:nvPr/>
        </p:nvSpPr>
        <p:spPr bwMode="auto">
          <a:xfrm>
            <a:off x="4356100" y="5023856"/>
            <a:ext cx="584200" cy="317500"/>
          </a:xfrm>
          <a:prstGeom prst="leftArrow">
            <a:avLst>
              <a:gd name="adj1" fmla="val 50000"/>
              <a:gd name="adj2" fmla="val 46000"/>
            </a:avLst>
          </a:prstGeom>
          <a:solidFill>
            <a:srgbClr val="66FFFF"/>
          </a:solidFill>
          <a:ln w="12700">
            <a:solidFill>
              <a:schemeClr val="tx1"/>
            </a:solidFill>
            <a:miter lim="800000"/>
            <a:headEnd/>
            <a:tailEnd/>
          </a:ln>
          <a:effectLst/>
        </p:spPr>
        <p:txBody>
          <a:bodyPr wrap="none" anchor="ctr"/>
          <a:lstStyle/>
          <a:p>
            <a:endParaRPr lang="en-US"/>
          </a:p>
        </p:txBody>
      </p:sp>
      <p:sp>
        <p:nvSpPr>
          <p:cNvPr id="10" name="Slide Number Placeholder 9"/>
          <p:cNvSpPr>
            <a:spLocks noGrp="1"/>
          </p:cNvSpPr>
          <p:nvPr>
            <p:ph type="sldNum" sz="quarter" idx="4"/>
          </p:nvPr>
        </p:nvSpPr>
        <p:spPr/>
        <p:txBody>
          <a:bodyPr/>
          <a:lstStyle/>
          <a:p>
            <a:fld id="{888FCC7E-85EA-4A6E-80A4-23A46F232749}" type="slidenum">
              <a:rPr lang="en-US" smtClean="0"/>
              <a:pPr/>
              <a:t>22</a:t>
            </a:fld>
            <a:endParaRPr lang="en-US"/>
          </a:p>
        </p:txBody>
      </p:sp>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395265" name="Picture 1"/>
          <p:cNvPicPr>
            <a:picLocks noChangeAspect="1" noChangeArrowheads="1"/>
          </p:cNvPicPr>
          <p:nvPr/>
        </p:nvPicPr>
        <p:blipFill>
          <a:blip r:embed="rId3" cstate="print"/>
          <a:srcRect/>
          <a:stretch>
            <a:fillRect/>
          </a:stretch>
        </p:blipFill>
        <p:spPr bwMode="auto">
          <a:xfrm>
            <a:off x="861060" y="1399377"/>
            <a:ext cx="2667000" cy="2079625"/>
          </a:xfrm>
          <a:prstGeom prst="rect">
            <a:avLst/>
          </a:prstGeom>
          <a:noFill/>
          <a:ln w="9525">
            <a:noFill/>
            <a:miter lim="800000"/>
            <a:headEnd/>
            <a:tailEnd/>
          </a:ln>
          <a:effectLst/>
        </p:spPr>
      </p:pic>
      <p:pic>
        <p:nvPicPr>
          <p:cNvPr id="395266" name="Picture 2"/>
          <p:cNvPicPr>
            <a:picLocks noChangeAspect="1" noChangeArrowheads="1"/>
          </p:cNvPicPr>
          <p:nvPr/>
        </p:nvPicPr>
        <p:blipFill>
          <a:blip r:embed="rId4" cstate="print"/>
          <a:srcRect/>
          <a:stretch>
            <a:fillRect/>
          </a:stretch>
        </p:blipFill>
        <p:spPr bwMode="auto">
          <a:xfrm>
            <a:off x="380650" y="3866251"/>
            <a:ext cx="3741737" cy="2613025"/>
          </a:xfrm>
          <a:prstGeom prst="rect">
            <a:avLst/>
          </a:prstGeom>
          <a:noFill/>
          <a:ln w="9525">
            <a:noFill/>
            <a:miter lim="800000"/>
            <a:headEnd/>
            <a:tailEnd/>
          </a:ln>
          <a:effectLst/>
        </p:spPr>
      </p:pic>
      <p:pic>
        <p:nvPicPr>
          <p:cNvPr id="395267" name="Picture 3"/>
          <p:cNvPicPr>
            <a:picLocks noChangeAspect="1" noChangeArrowheads="1"/>
          </p:cNvPicPr>
          <p:nvPr/>
        </p:nvPicPr>
        <p:blipFill>
          <a:blip r:embed="rId5" cstate="print"/>
          <a:srcRect/>
          <a:stretch>
            <a:fillRect/>
          </a:stretch>
        </p:blipFill>
        <p:spPr bwMode="auto">
          <a:xfrm>
            <a:off x="5270350" y="1755428"/>
            <a:ext cx="3146425" cy="2370137"/>
          </a:xfrm>
          <a:prstGeom prst="rect">
            <a:avLst/>
          </a:prstGeom>
          <a:noFill/>
          <a:ln w="9525">
            <a:noFill/>
            <a:miter lim="800000"/>
            <a:headEnd/>
            <a:tailEnd/>
          </a:ln>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TextBox 26"/>
          <p:cNvSpPr txBox="1">
            <a:spLocks noChangeArrowheads="1"/>
          </p:cNvSpPr>
          <p:nvPr/>
        </p:nvSpPr>
        <p:spPr bwMode="auto">
          <a:xfrm>
            <a:off x="3002189" y="778782"/>
            <a:ext cx="3014663" cy="457200"/>
          </a:xfrm>
          <a:prstGeom prst="rect">
            <a:avLst/>
          </a:prstGeom>
          <a:noFill/>
          <a:ln w="9525">
            <a:noFill/>
            <a:miter lim="800000"/>
            <a:headEnd/>
            <a:tailEnd/>
          </a:ln>
        </p:spPr>
        <p:txBody>
          <a:bodyPr wrap="none">
            <a:spAutoFit/>
          </a:bodyPr>
          <a:lstStyle/>
          <a:p>
            <a:pPr algn="ctr"/>
            <a:r>
              <a:rPr lang="en-US" sz="2400" dirty="0">
                <a:solidFill>
                  <a:srgbClr val="FF0000"/>
                </a:solidFill>
              </a:rPr>
              <a:t>Horn Antenna (cont.)</a:t>
            </a:r>
          </a:p>
        </p:txBody>
      </p:sp>
      <p:sp>
        <p:nvSpPr>
          <p:cNvPr id="244740" name="Line 4"/>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44751" name="Text Box 15"/>
          <p:cNvSpPr txBox="1">
            <a:spLocks noChangeArrowheads="1"/>
          </p:cNvSpPr>
          <p:nvPr/>
        </p:nvSpPr>
        <p:spPr bwMode="auto">
          <a:xfrm>
            <a:off x="301121" y="5843588"/>
            <a:ext cx="8547604" cy="369332"/>
          </a:xfrm>
          <a:prstGeom prst="rect">
            <a:avLst/>
          </a:prstGeom>
          <a:noFill/>
          <a:ln w="9525">
            <a:noFill/>
            <a:miter lim="800000"/>
            <a:headEnd/>
            <a:tailEnd/>
          </a:ln>
          <a:effectLst/>
        </p:spPr>
        <p:txBody>
          <a:bodyPr wrap="square">
            <a:spAutoFit/>
          </a:bodyPr>
          <a:lstStyle/>
          <a:p>
            <a:pPr algn="ctr"/>
            <a:r>
              <a:rPr lang="en-US" dirty="0">
                <a:solidFill>
                  <a:srgbClr val="0000FF"/>
                </a:solidFill>
              </a:rPr>
              <a:t>This is a variation called the “</a:t>
            </a:r>
            <a:r>
              <a:rPr lang="en-US" dirty="0" err="1">
                <a:solidFill>
                  <a:srgbClr val="0000FF"/>
                </a:solidFill>
              </a:rPr>
              <a:t>hoghorn</a:t>
            </a:r>
            <a:r>
              <a:rPr lang="en-US" dirty="0">
                <a:solidFill>
                  <a:srgbClr val="0000FF"/>
                </a:solidFill>
              </a:rPr>
              <a:t>” antenna (a combination of </a:t>
            </a:r>
            <a:r>
              <a:rPr lang="en-US" dirty="0" err="1">
                <a:solidFill>
                  <a:srgbClr val="0000FF"/>
                </a:solidFill>
              </a:rPr>
              <a:t>horn+reflector</a:t>
            </a:r>
            <a:r>
              <a:rPr lang="en-US" dirty="0">
                <a:solidFill>
                  <a:srgbClr val="0000FF"/>
                </a:solidFill>
              </a:rPr>
              <a:t>).</a:t>
            </a:r>
          </a:p>
        </p:txBody>
      </p:sp>
      <p:sp>
        <p:nvSpPr>
          <p:cNvPr id="8" name="Slide Number Placeholder 7"/>
          <p:cNvSpPr>
            <a:spLocks noGrp="1"/>
          </p:cNvSpPr>
          <p:nvPr>
            <p:ph type="sldNum" sz="quarter" idx="4"/>
          </p:nvPr>
        </p:nvSpPr>
        <p:spPr/>
        <p:txBody>
          <a:bodyPr/>
          <a:lstStyle/>
          <a:p>
            <a:fld id="{888FCC7E-85EA-4A6E-80A4-23A46F232749}" type="slidenum">
              <a:rPr lang="en-US" smtClean="0"/>
              <a:pPr/>
              <a:t>23</a:t>
            </a:fld>
            <a:endParaRPr lang="en-US"/>
          </a:p>
        </p:txBody>
      </p:sp>
      <p:sp>
        <p:nvSpPr>
          <p:cNvPr id="10"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393217" name="Picture 1"/>
          <p:cNvPicPr>
            <a:picLocks noChangeAspect="1" noChangeArrowheads="1"/>
          </p:cNvPicPr>
          <p:nvPr/>
        </p:nvPicPr>
        <p:blipFill>
          <a:blip r:embed="rId3" cstate="print"/>
          <a:srcRect/>
          <a:stretch>
            <a:fillRect/>
          </a:stretch>
        </p:blipFill>
        <p:spPr bwMode="auto">
          <a:xfrm>
            <a:off x="975560" y="1632552"/>
            <a:ext cx="2476500" cy="3711575"/>
          </a:xfrm>
          <a:prstGeom prst="rect">
            <a:avLst/>
          </a:prstGeom>
          <a:noFill/>
          <a:ln w="9525">
            <a:noFill/>
            <a:miter lim="800000"/>
            <a:headEnd/>
            <a:tailEnd/>
          </a:ln>
          <a:effectLst/>
        </p:spPr>
      </p:pic>
      <p:pic>
        <p:nvPicPr>
          <p:cNvPr id="393218" name="Picture 2"/>
          <p:cNvPicPr>
            <a:picLocks noChangeAspect="1" noChangeArrowheads="1"/>
          </p:cNvPicPr>
          <p:nvPr/>
        </p:nvPicPr>
        <p:blipFill>
          <a:blip r:embed="rId4" cstate="print"/>
          <a:srcRect/>
          <a:stretch>
            <a:fillRect/>
          </a:stretch>
        </p:blipFill>
        <p:spPr bwMode="auto">
          <a:xfrm>
            <a:off x="4469782" y="1806976"/>
            <a:ext cx="3438525" cy="3324225"/>
          </a:xfrm>
          <a:prstGeom prst="rect">
            <a:avLst/>
          </a:prstGeom>
          <a:noFill/>
          <a:ln w="9525">
            <a:noFill/>
            <a:miter lim="800000"/>
            <a:headEnd/>
            <a:tailEnd/>
          </a:ln>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TextBox 26"/>
          <p:cNvSpPr txBox="1">
            <a:spLocks noChangeArrowheads="1"/>
          </p:cNvSpPr>
          <p:nvPr/>
        </p:nvSpPr>
        <p:spPr bwMode="auto">
          <a:xfrm>
            <a:off x="2648404" y="626382"/>
            <a:ext cx="3794125" cy="457200"/>
          </a:xfrm>
          <a:prstGeom prst="rect">
            <a:avLst/>
          </a:prstGeom>
          <a:noFill/>
          <a:ln w="9525">
            <a:noFill/>
            <a:miter lim="800000"/>
            <a:headEnd/>
            <a:tailEnd/>
          </a:ln>
        </p:spPr>
        <p:txBody>
          <a:bodyPr wrap="none">
            <a:spAutoFit/>
          </a:bodyPr>
          <a:lstStyle/>
          <a:p>
            <a:pPr algn="ctr"/>
            <a:r>
              <a:rPr lang="en-US" sz="2400" dirty="0">
                <a:solidFill>
                  <a:srgbClr val="FF0000"/>
                </a:solidFill>
              </a:rPr>
              <a:t>Microstrip (Patch) Antenna</a:t>
            </a:r>
          </a:p>
        </p:txBody>
      </p:sp>
      <p:sp>
        <p:nvSpPr>
          <p:cNvPr id="252932" name="Line 4"/>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252946" name="Text Box 18"/>
          <p:cNvSpPr txBox="1">
            <a:spLocks noChangeArrowheads="1"/>
          </p:cNvSpPr>
          <p:nvPr/>
        </p:nvSpPr>
        <p:spPr bwMode="auto">
          <a:xfrm>
            <a:off x="492579" y="3956277"/>
            <a:ext cx="8340745" cy="369332"/>
          </a:xfrm>
          <a:prstGeom prst="rect">
            <a:avLst/>
          </a:prstGeom>
          <a:noFill/>
          <a:ln w="9525">
            <a:noFill/>
            <a:miter lim="800000"/>
            <a:headEnd/>
            <a:tailEnd/>
          </a:ln>
          <a:effectLst/>
        </p:spPr>
        <p:txBody>
          <a:bodyPr wrap="none">
            <a:spAutoFit/>
          </a:bodyPr>
          <a:lstStyle/>
          <a:p>
            <a:pPr algn="ctr"/>
            <a:r>
              <a:rPr lang="en-US" dirty="0"/>
              <a:t>It consists of a printed “patch” of metal on top of a grounded dielectric substrate.</a:t>
            </a:r>
          </a:p>
        </p:txBody>
      </p:sp>
      <p:sp>
        <p:nvSpPr>
          <p:cNvPr id="252947" name="Text Box 19"/>
          <p:cNvSpPr txBox="1">
            <a:spLocks noChangeArrowheads="1"/>
          </p:cNvSpPr>
          <p:nvPr/>
        </p:nvSpPr>
        <p:spPr bwMode="auto">
          <a:xfrm>
            <a:off x="946150" y="4395073"/>
            <a:ext cx="6702476" cy="2062103"/>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Acts as a </a:t>
            </a:r>
            <a:r>
              <a:rPr lang="en-US" sz="1600" i="1" dirty="0">
                <a:solidFill>
                  <a:srgbClr val="0000FF"/>
                </a:solidFill>
              </a:rPr>
              <a:t>radiating resonant cavity</a:t>
            </a:r>
          </a:p>
          <a:p>
            <a:pPr>
              <a:buFont typeface="Wingdings" pitchFamily="2" charset="2"/>
              <a:buChar char="§"/>
            </a:pPr>
            <a:r>
              <a:rPr lang="en-US" sz="1600" dirty="0">
                <a:solidFill>
                  <a:srgbClr val="0000FF"/>
                </a:solidFill>
              </a:rPr>
              <a:t> Easily fed by microstrip line or coaxial cable</a:t>
            </a:r>
          </a:p>
          <a:p>
            <a:pPr>
              <a:buFont typeface="Wingdings" pitchFamily="2" charset="2"/>
              <a:buChar char="§"/>
            </a:pPr>
            <a:r>
              <a:rPr lang="en-US" sz="1600" dirty="0">
                <a:solidFill>
                  <a:srgbClr val="0000FF"/>
                </a:solidFill>
              </a:rPr>
              <a:t> Low to moderate bandwidth (usually a few percent)</a:t>
            </a:r>
          </a:p>
          <a:p>
            <a:pPr>
              <a:buFont typeface="Wingdings" pitchFamily="2" charset="2"/>
              <a:buChar char="§"/>
            </a:pPr>
            <a:r>
              <a:rPr lang="en-US" sz="1600" dirty="0">
                <a:solidFill>
                  <a:srgbClr val="0000FF"/>
                </a:solidFill>
              </a:rPr>
              <a:t> Low directivity (unless used in an array) </a:t>
            </a:r>
          </a:p>
          <a:p>
            <a:pPr>
              <a:buFont typeface="Wingdings" pitchFamily="2" charset="2"/>
              <a:buChar char="§"/>
            </a:pPr>
            <a:r>
              <a:rPr lang="en-US" sz="1600" dirty="0">
                <a:solidFill>
                  <a:srgbClr val="0000FF"/>
                </a:solidFill>
              </a:rPr>
              <a:t> Low-profile (</a:t>
            </a:r>
            <a:r>
              <a:rPr lang="en-US" sz="1600" i="1" dirty="0">
                <a:solidFill>
                  <a:srgbClr val="0000FF"/>
                </a:solidFill>
                <a:latin typeface="Times New Roman" pitchFamily="18" charset="0"/>
              </a:rPr>
              <a:t>h</a:t>
            </a:r>
            <a:r>
              <a:rPr lang="en-US" sz="1600" dirty="0">
                <a:solidFill>
                  <a:srgbClr val="0000FF"/>
                </a:solidFill>
              </a:rPr>
              <a:t> can be made very small, at the expense of bandwidth)</a:t>
            </a:r>
          </a:p>
          <a:p>
            <a:pPr>
              <a:buFont typeface="Wingdings" pitchFamily="2" charset="2"/>
              <a:buChar char="§"/>
            </a:pPr>
            <a:r>
              <a:rPr lang="en-US" sz="1600" dirty="0">
                <a:solidFill>
                  <a:srgbClr val="0000FF"/>
                </a:solidFill>
              </a:rPr>
              <a:t> Can be easily made by etching or machining</a:t>
            </a:r>
          </a:p>
          <a:p>
            <a:pPr>
              <a:buFont typeface="Wingdings" pitchFamily="2" charset="2"/>
              <a:buChar char="§"/>
            </a:pPr>
            <a:r>
              <a:rPr lang="en-US" sz="1600" dirty="0">
                <a:solidFill>
                  <a:srgbClr val="0000FF"/>
                </a:solidFill>
              </a:rPr>
              <a:t> Can be made conformable (flexible and mounted on a curved surface)</a:t>
            </a:r>
          </a:p>
          <a:p>
            <a:pPr>
              <a:buFont typeface="Wingdings" pitchFamily="2" charset="2"/>
              <a:buChar char="§"/>
            </a:pPr>
            <a:r>
              <a:rPr lang="en-US" sz="1600" dirty="0">
                <a:solidFill>
                  <a:srgbClr val="0000FF"/>
                </a:solidFill>
                <a:sym typeface="Symbol" pitchFamily="18" charset="2"/>
              </a:rPr>
              <a:t> Commonly used at microwave frequencies and above</a:t>
            </a:r>
          </a:p>
        </p:txBody>
      </p:sp>
      <p:graphicFrame>
        <p:nvGraphicFramePr>
          <p:cNvPr id="252949" name="Object 21"/>
          <p:cNvGraphicFramePr>
            <a:graphicFrameLocks noChangeAspect="1"/>
          </p:cNvGraphicFramePr>
          <p:nvPr>
            <p:extLst>
              <p:ext uri="{D42A27DB-BD31-4B8C-83A1-F6EECF244321}">
                <p14:modId xmlns:p14="http://schemas.microsoft.com/office/powerpoint/2010/main" val="1621747332"/>
              </p:ext>
            </p:extLst>
          </p:nvPr>
        </p:nvGraphicFramePr>
        <p:xfrm>
          <a:off x="6216543" y="2034732"/>
          <a:ext cx="2133373" cy="844253"/>
        </p:xfrm>
        <a:graphic>
          <a:graphicData uri="http://schemas.openxmlformats.org/presentationml/2006/ole">
            <mc:AlternateContent xmlns:mc="http://schemas.openxmlformats.org/markup-compatibility/2006">
              <mc:Choice xmlns:v="urn:schemas-microsoft-com:vml" Requires="v">
                <p:oleObj name="Equation" r:id="rId3" imgW="1155700" imgH="457200" progId="Equation.DSMT4">
                  <p:embed/>
                </p:oleObj>
              </mc:Choice>
              <mc:Fallback>
                <p:oleObj name="Equation" r:id="rId3" imgW="1155700" imgH="457200" progId="Equation.DSMT4">
                  <p:embed/>
                  <p:pic>
                    <p:nvPicPr>
                      <p:cNvPr id="0"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543" y="2034732"/>
                        <a:ext cx="2133373" cy="8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2"/>
          <p:cNvSpPr>
            <a:spLocks noGrp="1"/>
          </p:cNvSpPr>
          <p:nvPr>
            <p:ph type="sldNum" sz="quarter" idx="4"/>
          </p:nvPr>
        </p:nvSpPr>
        <p:spPr/>
        <p:txBody>
          <a:bodyPr/>
          <a:lstStyle/>
          <a:p>
            <a:fld id="{888FCC7E-85EA-4A6E-80A4-23A46F232749}" type="slidenum">
              <a:rPr lang="en-US" smtClean="0"/>
              <a:pPr/>
              <a:t>24</a:t>
            </a:fld>
            <a:endParaRPr lang="en-US"/>
          </a:p>
        </p:txBody>
      </p:sp>
      <p:grpSp>
        <p:nvGrpSpPr>
          <p:cNvPr id="4" name="Group 3"/>
          <p:cNvGrpSpPr/>
          <p:nvPr/>
        </p:nvGrpSpPr>
        <p:grpSpPr>
          <a:xfrm>
            <a:off x="441411" y="1250470"/>
            <a:ext cx="5261558" cy="2404974"/>
            <a:chOff x="405316" y="1200150"/>
            <a:chExt cx="5529580" cy="2527483"/>
          </a:xfrm>
        </p:grpSpPr>
        <p:sp>
          <p:nvSpPr>
            <p:cNvPr id="35" name="AutoShape 4"/>
            <p:cNvSpPr>
              <a:spLocks noChangeArrowheads="1"/>
            </p:cNvSpPr>
            <p:nvPr/>
          </p:nvSpPr>
          <p:spPr bwMode="auto">
            <a:xfrm>
              <a:off x="405316" y="1763308"/>
              <a:ext cx="5529580" cy="1964325"/>
            </a:xfrm>
            <a:prstGeom prst="parallelogram">
              <a:avLst>
                <a:gd name="adj" fmla="val 96906"/>
              </a:avLst>
            </a:prstGeom>
            <a:solidFill>
              <a:srgbClr val="FF99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AutoShape 5"/>
            <p:cNvSpPr>
              <a:spLocks noChangeArrowheads="1"/>
            </p:cNvSpPr>
            <p:nvPr/>
          </p:nvSpPr>
          <p:spPr bwMode="auto">
            <a:xfrm>
              <a:off x="1390786" y="2002859"/>
              <a:ext cx="3613389" cy="1416615"/>
            </a:xfrm>
            <a:prstGeom prst="cube">
              <a:avLst>
                <a:gd name="adj" fmla="val 82716"/>
              </a:avLst>
            </a:prstGeom>
            <a:solidFill>
              <a:srgbClr val="DDDDDD"/>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AutoShape 6"/>
            <p:cNvSpPr>
              <a:spLocks noChangeArrowheads="1"/>
            </p:cNvSpPr>
            <p:nvPr/>
          </p:nvSpPr>
          <p:spPr bwMode="auto">
            <a:xfrm>
              <a:off x="2212010" y="2146591"/>
              <a:ext cx="2080436" cy="670745"/>
            </a:xfrm>
            <a:prstGeom prst="parallelogram">
              <a:avLst>
                <a:gd name="adj" fmla="val 100743"/>
              </a:avLst>
            </a:prstGeom>
            <a:solidFill>
              <a:srgbClr val="FF99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7"/>
            <p:cNvSpPr>
              <a:spLocks noChangeShapeType="1"/>
            </p:cNvSpPr>
            <p:nvPr/>
          </p:nvSpPr>
          <p:spPr bwMode="auto">
            <a:xfrm>
              <a:off x="3676528" y="2814342"/>
              <a:ext cx="1510141" cy="0"/>
            </a:xfrm>
            <a:prstGeom prst="line">
              <a:avLst/>
            </a:prstGeom>
            <a:noFill/>
            <a:ln w="9525">
              <a:solidFill>
                <a:srgbClr val="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8"/>
            <p:cNvSpPr>
              <a:spLocks noChangeShapeType="1"/>
            </p:cNvSpPr>
            <p:nvPr/>
          </p:nvSpPr>
          <p:spPr bwMode="auto">
            <a:xfrm flipV="1">
              <a:off x="3038938" y="1475846"/>
              <a:ext cx="492735" cy="479104"/>
            </a:xfrm>
            <a:prstGeom prst="line">
              <a:avLst/>
            </a:prstGeom>
            <a:noFill/>
            <a:ln w="9525">
              <a:solidFill>
                <a:srgbClr val="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14"/>
            <p:cNvSpPr>
              <a:spLocks noChangeShapeType="1"/>
            </p:cNvSpPr>
            <p:nvPr/>
          </p:nvSpPr>
          <p:spPr bwMode="auto">
            <a:xfrm>
              <a:off x="2069217" y="3162300"/>
              <a:ext cx="0" cy="258250"/>
            </a:xfrm>
            <a:prstGeom prst="line">
              <a:avLst/>
            </a:prstGeom>
            <a:noFill/>
            <a:ln w="9525">
              <a:solidFill>
                <a:srgbClr val="000000"/>
              </a:solidFill>
              <a:round/>
              <a:headEnd type="triangle" w="med" len="me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953" name="Text Box 25"/>
            <p:cNvSpPr txBox="1">
              <a:spLocks noChangeArrowheads="1"/>
            </p:cNvSpPr>
            <p:nvPr/>
          </p:nvSpPr>
          <p:spPr bwMode="auto">
            <a:xfrm>
              <a:off x="3111959" y="2125666"/>
              <a:ext cx="780983" cy="307777"/>
            </a:xfrm>
            <a:prstGeom prst="rect">
              <a:avLst/>
            </a:prstGeom>
            <a:noFill/>
            <a:ln w="9525">
              <a:noFill/>
              <a:miter lim="800000"/>
              <a:headEnd/>
              <a:tailEnd/>
            </a:ln>
            <a:effectLst/>
          </p:spPr>
          <p:txBody>
            <a:bodyPr wrap="none">
              <a:spAutoFit/>
            </a:bodyPr>
            <a:lstStyle/>
            <a:p>
              <a:r>
                <a:rPr lang="en-US" sz="1400" dirty="0">
                  <a:solidFill>
                    <a:srgbClr val="0000FF"/>
                  </a:solidFill>
                </a:rPr>
                <a:t>Current</a:t>
              </a:r>
            </a:p>
          </p:txBody>
        </p:sp>
        <p:cxnSp>
          <p:nvCxnSpPr>
            <p:cNvPr id="16" name="Straight Connector 15"/>
            <p:cNvCxnSpPr/>
            <p:nvPr/>
          </p:nvCxnSpPr>
          <p:spPr>
            <a:xfrm>
              <a:off x="2791102" y="2485568"/>
              <a:ext cx="0" cy="47599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08584" y="2841166"/>
              <a:ext cx="342900" cy="1651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2608389" y="2942766"/>
              <a:ext cx="195" cy="7776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50033" y="2955466"/>
              <a:ext cx="1451" cy="76745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2952" name="Line 24"/>
            <p:cNvSpPr>
              <a:spLocks noChangeShapeType="1"/>
            </p:cNvSpPr>
            <p:nvPr/>
          </p:nvSpPr>
          <p:spPr bwMode="auto">
            <a:xfrm>
              <a:off x="3017071" y="2516054"/>
              <a:ext cx="584200" cy="0"/>
            </a:xfrm>
            <a:prstGeom prst="line">
              <a:avLst/>
            </a:prstGeom>
            <a:noFill/>
            <a:ln w="57150">
              <a:solidFill>
                <a:srgbClr val="0000FF"/>
              </a:solidFill>
              <a:round/>
              <a:headEnd/>
              <a:tailEnd type="triangle" w="med" len="med"/>
            </a:ln>
            <a:effectLst/>
          </p:spPr>
          <p:txBody>
            <a:bodyPr/>
            <a:lstStyle/>
            <a:p>
              <a:endParaRPr lang="en-US"/>
            </a:p>
          </p:txBody>
        </p:sp>
        <p:graphicFrame>
          <p:nvGraphicFramePr>
            <p:cNvPr id="252950" name="Object 21"/>
            <p:cNvGraphicFramePr>
              <a:graphicFrameLocks noChangeAspect="1"/>
            </p:cNvGraphicFramePr>
            <p:nvPr>
              <p:extLst>
                <p:ext uri="{D42A27DB-BD31-4B8C-83A1-F6EECF244321}">
                  <p14:modId xmlns:p14="http://schemas.microsoft.com/office/powerpoint/2010/main" val="1614679157"/>
                </p:ext>
              </p:extLst>
            </p:nvPr>
          </p:nvGraphicFramePr>
          <p:xfrm>
            <a:off x="3336476" y="3067052"/>
            <a:ext cx="293971" cy="407988"/>
          </p:xfrm>
          <a:graphic>
            <a:graphicData uri="http://schemas.openxmlformats.org/presentationml/2006/ole">
              <mc:AlternateContent xmlns:mc="http://schemas.openxmlformats.org/markup-compatibility/2006">
                <mc:Choice xmlns:v="urn:schemas-microsoft-com:vml" Requires="v">
                  <p:oleObj name="Equation" r:id="rId5" imgW="165028" imgH="228501" progId="Equation.DSMT4">
                    <p:embed/>
                  </p:oleObj>
                </mc:Choice>
                <mc:Fallback>
                  <p:oleObj name="Equation" r:id="rId5" imgW="165028" imgH="228501" progId="Equation.DSMT4">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476" y="3067052"/>
                          <a:ext cx="293971"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Oval 45"/>
            <p:cNvSpPr/>
            <p:nvPr/>
          </p:nvSpPr>
          <p:spPr>
            <a:xfrm>
              <a:off x="2754480" y="2414454"/>
              <a:ext cx="71120" cy="71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2951" name="Object 23"/>
            <p:cNvGraphicFramePr>
              <a:graphicFrameLocks noChangeAspect="1"/>
            </p:cNvGraphicFramePr>
            <p:nvPr>
              <p:extLst>
                <p:ext uri="{D42A27DB-BD31-4B8C-83A1-F6EECF244321}">
                  <p14:modId xmlns:p14="http://schemas.microsoft.com/office/powerpoint/2010/main" val="3478627357"/>
                </p:ext>
              </p:extLst>
            </p:nvPr>
          </p:nvGraphicFramePr>
          <p:xfrm>
            <a:off x="5327649" y="2719387"/>
            <a:ext cx="206375" cy="227013"/>
          </p:xfrm>
          <a:graphic>
            <a:graphicData uri="http://schemas.openxmlformats.org/presentationml/2006/ole">
              <mc:AlternateContent xmlns:mc="http://schemas.openxmlformats.org/markup-compatibility/2006">
                <mc:Choice xmlns:v="urn:schemas-microsoft-com:vml" Requires="v">
                  <p:oleObj name="Equation" r:id="rId7" imgW="126835" imgH="139518" progId="Equation.DSMT4">
                    <p:embed/>
                  </p:oleObj>
                </mc:Choice>
                <mc:Fallback>
                  <p:oleObj name="Equation" r:id="rId7" imgW="126835" imgH="139518" progId="Equation.DSMT4">
                    <p:embed/>
                    <p:pic>
                      <p:nvPicPr>
                        <p:cNvPr id="0" name="Picture 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49" y="2719387"/>
                          <a:ext cx="206375"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4"/>
            <p:cNvGraphicFramePr>
              <a:graphicFrameLocks noChangeAspect="1"/>
            </p:cNvGraphicFramePr>
            <p:nvPr>
              <p:extLst>
                <p:ext uri="{D42A27DB-BD31-4B8C-83A1-F6EECF244321}">
                  <p14:modId xmlns:p14="http://schemas.microsoft.com/office/powerpoint/2010/main" val="3018451171"/>
                </p:ext>
              </p:extLst>
            </p:nvPr>
          </p:nvGraphicFramePr>
          <p:xfrm>
            <a:off x="3587750" y="1200150"/>
            <a:ext cx="205276" cy="242599"/>
          </p:xfrm>
          <a:graphic>
            <a:graphicData uri="http://schemas.openxmlformats.org/presentationml/2006/ole">
              <mc:AlternateContent xmlns:mc="http://schemas.openxmlformats.org/markup-compatibility/2006">
                <mc:Choice xmlns:v="urn:schemas-microsoft-com:vml" Requires="v">
                  <p:oleObj name="Equation" r:id="rId9" imgW="139579" imgH="164957" progId="Equation.DSMT4">
                    <p:embed/>
                  </p:oleObj>
                </mc:Choice>
                <mc:Fallback>
                  <p:oleObj name="Equation" r:id="rId9" imgW="139579" imgH="164957" progId="Equation.DSMT4">
                    <p:embed/>
                    <p:pic>
                      <p:nvPicPr>
                        <p:cNvPr id="0" name="Picture 1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7750" y="1200150"/>
                          <a:ext cx="205276" cy="24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5"/>
            <p:cNvGraphicFramePr>
              <a:graphicFrameLocks noChangeAspect="1"/>
            </p:cNvGraphicFramePr>
            <p:nvPr>
              <p:extLst>
                <p:ext uri="{D42A27DB-BD31-4B8C-83A1-F6EECF244321}">
                  <p14:modId xmlns:p14="http://schemas.microsoft.com/office/powerpoint/2010/main" val="3943896926"/>
                </p:ext>
              </p:extLst>
            </p:nvPr>
          </p:nvGraphicFramePr>
          <p:xfrm>
            <a:off x="2300288" y="2249487"/>
            <a:ext cx="290512" cy="269761"/>
          </p:xfrm>
          <a:graphic>
            <a:graphicData uri="http://schemas.openxmlformats.org/presentationml/2006/ole">
              <mc:AlternateContent xmlns:mc="http://schemas.openxmlformats.org/markup-compatibility/2006">
                <mc:Choice xmlns:v="urn:schemas-microsoft-com:vml" Requires="v">
                  <p:oleObj name="Equation" r:id="rId11" imgW="177492" imgH="164814" progId="Equation.DSMT4">
                    <p:embed/>
                  </p:oleObj>
                </mc:Choice>
                <mc:Fallback>
                  <p:oleObj name="Equation" r:id="rId11" imgW="177492" imgH="164814" progId="Equation.DSMT4">
                    <p:embed/>
                    <p:pic>
                      <p:nvPicPr>
                        <p:cNvPr id="0" name="Picture 1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0288" y="2249487"/>
                          <a:ext cx="290512" cy="26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54" name="Object 26"/>
            <p:cNvGraphicFramePr>
              <a:graphicFrameLocks noChangeAspect="1"/>
            </p:cNvGraphicFramePr>
            <p:nvPr>
              <p:extLst>
                <p:ext uri="{D42A27DB-BD31-4B8C-83A1-F6EECF244321}">
                  <p14:modId xmlns:p14="http://schemas.microsoft.com/office/powerpoint/2010/main" val="4089107373"/>
                </p:ext>
              </p:extLst>
            </p:nvPr>
          </p:nvGraphicFramePr>
          <p:xfrm>
            <a:off x="3071812" y="2847975"/>
            <a:ext cx="242887" cy="264968"/>
          </p:xfrm>
          <a:graphic>
            <a:graphicData uri="http://schemas.openxmlformats.org/presentationml/2006/ole">
              <mc:AlternateContent xmlns:mc="http://schemas.openxmlformats.org/markup-compatibility/2006">
                <mc:Choice xmlns:v="urn:schemas-microsoft-com:vml" Requires="v">
                  <p:oleObj name="Equation" r:id="rId13" imgW="139639" imgH="152334" progId="Equation.DSMT4">
                    <p:embed/>
                  </p:oleObj>
                </mc:Choice>
                <mc:Fallback>
                  <p:oleObj name="Equation" r:id="rId13" imgW="139639" imgH="152334" progId="Equation.DSMT4">
                    <p:embed/>
                    <p:pic>
                      <p:nvPicPr>
                        <p:cNvPr id="0" name="Picture 1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1812" y="2847975"/>
                          <a:ext cx="242887" cy="26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55" name="Object 27"/>
            <p:cNvGraphicFramePr>
              <a:graphicFrameLocks noChangeAspect="1"/>
            </p:cNvGraphicFramePr>
            <p:nvPr>
              <p:extLst>
                <p:ext uri="{D42A27DB-BD31-4B8C-83A1-F6EECF244321}">
                  <p14:modId xmlns:p14="http://schemas.microsoft.com/office/powerpoint/2010/main" val="180480473"/>
                </p:ext>
              </p:extLst>
            </p:nvPr>
          </p:nvGraphicFramePr>
          <p:xfrm>
            <a:off x="1754188" y="3140074"/>
            <a:ext cx="207962" cy="291147"/>
          </p:xfrm>
          <a:graphic>
            <a:graphicData uri="http://schemas.openxmlformats.org/presentationml/2006/ole">
              <mc:AlternateContent xmlns:mc="http://schemas.openxmlformats.org/markup-compatibility/2006">
                <mc:Choice xmlns:v="urn:schemas-microsoft-com:vml" Requires="v">
                  <p:oleObj name="Equation" r:id="rId15" imgW="126725" imgH="177415" progId="Equation.DSMT4">
                    <p:embed/>
                  </p:oleObj>
                </mc:Choice>
                <mc:Fallback>
                  <p:oleObj name="Equation" r:id="rId15" imgW="126725" imgH="177415" progId="Equation.DSMT4">
                    <p:embed/>
                    <p:pic>
                      <p:nvPicPr>
                        <p:cNvPr id="0" name="Picture 1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4188" y="3140074"/>
                          <a:ext cx="207962" cy="29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8"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extBox 26"/>
          <p:cNvSpPr txBox="1">
            <a:spLocks noChangeArrowheads="1"/>
          </p:cNvSpPr>
          <p:nvPr/>
        </p:nvSpPr>
        <p:spPr bwMode="auto">
          <a:xfrm>
            <a:off x="2147661" y="715282"/>
            <a:ext cx="4741863" cy="457200"/>
          </a:xfrm>
          <a:prstGeom prst="rect">
            <a:avLst/>
          </a:prstGeom>
          <a:noFill/>
          <a:ln w="9525">
            <a:noFill/>
            <a:miter lim="800000"/>
            <a:headEnd/>
            <a:tailEnd/>
          </a:ln>
        </p:spPr>
        <p:txBody>
          <a:bodyPr wrap="none">
            <a:spAutoFit/>
          </a:bodyPr>
          <a:lstStyle/>
          <a:p>
            <a:pPr algn="ctr"/>
            <a:r>
              <a:rPr lang="en-US" sz="2400" dirty="0">
                <a:solidFill>
                  <a:srgbClr val="FF0000"/>
                </a:solidFill>
              </a:rPr>
              <a:t>Microstrip (Patch) Antenna (cont.)</a:t>
            </a:r>
          </a:p>
        </p:txBody>
      </p:sp>
      <p:sp>
        <p:nvSpPr>
          <p:cNvPr id="267268" name="Line 4"/>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sp>
        <p:nvSpPr>
          <p:cNvPr id="9" name="Slide Number Placeholder 8"/>
          <p:cNvSpPr>
            <a:spLocks noGrp="1"/>
          </p:cNvSpPr>
          <p:nvPr>
            <p:ph type="sldNum" sz="quarter" idx="4"/>
          </p:nvPr>
        </p:nvSpPr>
        <p:spPr/>
        <p:txBody>
          <a:bodyPr/>
          <a:lstStyle/>
          <a:p>
            <a:fld id="{888FCC7E-85EA-4A6E-80A4-23A46F232749}" type="slidenum">
              <a:rPr lang="en-US" smtClean="0"/>
              <a:pPr/>
              <a:t>25</a:t>
            </a:fld>
            <a:endParaRPr lang="en-US"/>
          </a:p>
        </p:txBody>
      </p:sp>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16769" name="Picture 1"/>
          <p:cNvPicPr>
            <a:picLocks noChangeAspect="1" noChangeArrowheads="1"/>
          </p:cNvPicPr>
          <p:nvPr/>
        </p:nvPicPr>
        <p:blipFill>
          <a:blip r:embed="rId3" cstate="print"/>
          <a:srcRect/>
          <a:stretch>
            <a:fillRect/>
          </a:stretch>
        </p:blipFill>
        <p:spPr bwMode="auto">
          <a:xfrm>
            <a:off x="1328370" y="1494540"/>
            <a:ext cx="1539875" cy="2179637"/>
          </a:xfrm>
          <a:prstGeom prst="rect">
            <a:avLst/>
          </a:prstGeom>
          <a:noFill/>
          <a:ln w="9525">
            <a:noFill/>
            <a:miter lim="800000"/>
            <a:headEnd/>
            <a:tailEnd/>
          </a:ln>
          <a:effectLst/>
        </p:spPr>
      </p:pic>
      <p:pic>
        <p:nvPicPr>
          <p:cNvPr id="416770" name="Picture 2"/>
          <p:cNvPicPr>
            <a:picLocks noChangeAspect="1" noChangeArrowheads="1"/>
          </p:cNvPicPr>
          <p:nvPr/>
        </p:nvPicPr>
        <p:blipFill>
          <a:blip r:embed="rId4" cstate="print"/>
          <a:srcRect/>
          <a:stretch>
            <a:fillRect/>
          </a:stretch>
        </p:blipFill>
        <p:spPr bwMode="auto">
          <a:xfrm>
            <a:off x="624322" y="4063399"/>
            <a:ext cx="3101975" cy="2278063"/>
          </a:xfrm>
          <a:prstGeom prst="rect">
            <a:avLst/>
          </a:prstGeom>
          <a:noFill/>
          <a:ln w="9525">
            <a:noFill/>
            <a:miter lim="800000"/>
            <a:headEnd/>
            <a:tailEnd/>
          </a:ln>
          <a:effectLst/>
        </p:spPr>
      </p:pic>
      <p:pic>
        <p:nvPicPr>
          <p:cNvPr id="416771" name="Picture 3"/>
          <p:cNvPicPr>
            <a:picLocks noChangeAspect="1" noChangeArrowheads="1"/>
          </p:cNvPicPr>
          <p:nvPr/>
        </p:nvPicPr>
        <p:blipFill>
          <a:blip r:embed="rId5" cstate="print"/>
          <a:srcRect/>
          <a:stretch>
            <a:fillRect/>
          </a:stretch>
        </p:blipFill>
        <p:spPr bwMode="auto">
          <a:xfrm>
            <a:off x="4988344" y="3789246"/>
            <a:ext cx="3208337" cy="2613025"/>
          </a:xfrm>
          <a:prstGeom prst="rect">
            <a:avLst/>
          </a:prstGeom>
          <a:noFill/>
          <a:ln w="9525">
            <a:noFill/>
            <a:miter lim="800000"/>
            <a:headEnd/>
            <a:tailEnd/>
          </a:ln>
          <a:effectLst/>
        </p:spPr>
      </p:pic>
      <p:pic>
        <p:nvPicPr>
          <p:cNvPr id="416772" name="Picture 4"/>
          <p:cNvPicPr>
            <a:picLocks noChangeAspect="1" noChangeArrowheads="1"/>
          </p:cNvPicPr>
          <p:nvPr/>
        </p:nvPicPr>
        <p:blipFill>
          <a:blip r:embed="rId6" cstate="print"/>
          <a:srcRect b="2946"/>
          <a:stretch>
            <a:fillRect/>
          </a:stretch>
        </p:blipFill>
        <p:spPr bwMode="auto">
          <a:xfrm>
            <a:off x="5255444" y="1368125"/>
            <a:ext cx="2751137" cy="2173972"/>
          </a:xfrm>
          <a:prstGeom prst="rect">
            <a:avLst/>
          </a:prstGeom>
          <a:noFill/>
          <a:ln w="9525">
            <a:noFill/>
            <a:miter lim="800000"/>
            <a:headEnd/>
            <a:tailEnd/>
          </a:ln>
          <a:effec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TextBox 26"/>
          <p:cNvSpPr txBox="1">
            <a:spLocks noChangeArrowheads="1"/>
          </p:cNvSpPr>
          <p:nvPr/>
        </p:nvSpPr>
        <p:spPr bwMode="auto">
          <a:xfrm>
            <a:off x="1933574" y="744311"/>
            <a:ext cx="5116144" cy="461665"/>
          </a:xfrm>
          <a:prstGeom prst="rect">
            <a:avLst/>
          </a:prstGeom>
          <a:noFill/>
          <a:ln w="9525">
            <a:noFill/>
            <a:miter lim="800000"/>
            <a:headEnd/>
            <a:tailEnd/>
          </a:ln>
        </p:spPr>
        <p:txBody>
          <a:bodyPr wrap="none">
            <a:spAutoFit/>
          </a:bodyPr>
          <a:lstStyle/>
          <a:p>
            <a:pPr algn="ctr"/>
            <a:r>
              <a:rPr lang="en-US" sz="2400" dirty="0">
                <a:solidFill>
                  <a:srgbClr val="FF0000"/>
                </a:solidFill>
              </a:rPr>
              <a:t>Dielectric Resonator Antenna (DRA)</a:t>
            </a:r>
          </a:p>
        </p:txBody>
      </p:sp>
      <p:sp>
        <p:nvSpPr>
          <p:cNvPr id="254996" name="Line 20"/>
          <p:cNvSpPr>
            <a:spLocks noChangeShapeType="1"/>
          </p:cNvSpPr>
          <p:nvPr/>
        </p:nvSpPr>
        <p:spPr bwMode="auto">
          <a:xfrm>
            <a:off x="6321425" y="5978525"/>
            <a:ext cx="0" cy="0"/>
          </a:xfrm>
          <a:prstGeom prst="line">
            <a:avLst/>
          </a:prstGeom>
          <a:noFill/>
          <a:ln w="9525">
            <a:solidFill>
              <a:schemeClr val="tx1"/>
            </a:solidFill>
            <a:round/>
            <a:headEnd/>
            <a:tailEnd/>
          </a:ln>
          <a:effectLst/>
        </p:spPr>
        <p:txBody>
          <a:bodyPr/>
          <a:lstStyle/>
          <a:p>
            <a:endParaRPr lang="en-US"/>
          </a:p>
        </p:txBody>
      </p:sp>
      <p:sp>
        <p:nvSpPr>
          <p:cNvPr id="254997" name="Text Box 21"/>
          <p:cNvSpPr txBox="1">
            <a:spLocks noChangeArrowheads="1"/>
          </p:cNvSpPr>
          <p:nvPr/>
        </p:nvSpPr>
        <p:spPr bwMode="auto">
          <a:xfrm>
            <a:off x="622300" y="4497388"/>
            <a:ext cx="8007350" cy="641350"/>
          </a:xfrm>
          <a:prstGeom prst="rect">
            <a:avLst/>
          </a:prstGeom>
          <a:noFill/>
          <a:ln w="9525">
            <a:noFill/>
            <a:miter lim="800000"/>
            <a:headEnd/>
            <a:tailEnd/>
          </a:ln>
          <a:effectLst/>
        </p:spPr>
        <p:txBody>
          <a:bodyPr>
            <a:spAutoFit/>
          </a:bodyPr>
          <a:lstStyle/>
          <a:p>
            <a:r>
              <a:rPr lang="en-US" dirty="0"/>
              <a:t>It consists of a dielectric material (such as ceramic) on top of a grounded dielectric substrate.</a:t>
            </a:r>
          </a:p>
        </p:txBody>
      </p:sp>
      <p:sp>
        <p:nvSpPr>
          <p:cNvPr id="254998" name="Text Box 22"/>
          <p:cNvSpPr txBox="1">
            <a:spLocks noChangeArrowheads="1"/>
          </p:cNvSpPr>
          <p:nvPr/>
        </p:nvSpPr>
        <p:spPr bwMode="auto">
          <a:xfrm>
            <a:off x="1749425" y="5242376"/>
            <a:ext cx="5456430" cy="1323439"/>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Acts as a </a:t>
            </a:r>
            <a:r>
              <a:rPr lang="en-US" sz="1600" i="1" dirty="0">
                <a:solidFill>
                  <a:srgbClr val="0000FF"/>
                </a:solidFill>
              </a:rPr>
              <a:t>resonating dielectric object</a:t>
            </a:r>
          </a:p>
          <a:p>
            <a:pPr>
              <a:buFont typeface="Wingdings" pitchFamily="2" charset="2"/>
              <a:buChar char="§"/>
            </a:pPr>
            <a:r>
              <a:rPr lang="en-US" sz="1600" dirty="0">
                <a:solidFill>
                  <a:srgbClr val="0000FF"/>
                </a:solidFill>
              </a:rPr>
              <a:t> Moderate to large bandwidth</a:t>
            </a:r>
          </a:p>
          <a:p>
            <a:pPr>
              <a:buFont typeface="Wingdings" pitchFamily="2" charset="2"/>
              <a:buChar char="§"/>
            </a:pPr>
            <a:r>
              <a:rPr lang="en-US" sz="1600" dirty="0">
                <a:solidFill>
                  <a:srgbClr val="0000FF"/>
                </a:solidFill>
              </a:rPr>
              <a:t> Low directivity (unless used in an array) </a:t>
            </a:r>
          </a:p>
          <a:p>
            <a:pPr>
              <a:buFont typeface="Wingdings" pitchFamily="2" charset="2"/>
              <a:buChar char="§"/>
            </a:pPr>
            <a:r>
              <a:rPr lang="en-US" sz="1600" dirty="0">
                <a:solidFill>
                  <a:srgbClr val="0000FF"/>
                </a:solidFill>
                <a:sym typeface="Symbol" pitchFamily="18" charset="2"/>
              </a:rPr>
              <a:t> Commonly used at microwave frequencies and above</a:t>
            </a:r>
          </a:p>
          <a:p>
            <a:pPr>
              <a:buFont typeface="Wingdings" pitchFamily="2" charset="2"/>
              <a:buChar char="§"/>
            </a:pPr>
            <a:r>
              <a:rPr lang="en-US" sz="1600" dirty="0">
                <a:solidFill>
                  <a:srgbClr val="0000FF"/>
                </a:solidFill>
                <a:sym typeface="Symbol" pitchFamily="18" charset="2"/>
              </a:rPr>
              <a:t> Usually more difficult to fabricate than a patch antenna</a:t>
            </a:r>
          </a:p>
        </p:txBody>
      </p:sp>
      <p:sp>
        <p:nvSpPr>
          <p:cNvPr id="254999" name="Text Box 23"/>
          <p:cNvSpPr txBox="1">
            <a:spLocks noChangeArrowheads="1"/>
          </p:cNvSpPr>
          <p:nvPr/>
        </p:nvSpPr>
        <p:spPr bwMode="auto">
          <a:xfrm>
            <a:off x="5379811" y="1396774"/>
            <a:ext cx="3295650" cy="830997"/>
          </a:xfrm>
          <a:prstGeom prst="rect">
            <a:avLst/>
          </a:prstGeom>
          <a:noFill/>
          <a:ln w="19050">
            <a:solidFill>
              <a:srgbClr val="0000FF"/>
            </a:solidFill>
            <a:miter lim="800000"/>
            <a:headEnd/>
            <a:tailEnd/>
          </a:ln>
          <a:effectLst/>
        </p:spPr>
        <p:txBody>
          <a:bodyPr>
            <a:spAutoFit/>
          </a:bodyPr>
          <a:lstStyle/>
          <a:p>
            <a:pPr algn="ctr"/>
            <a:r>
              <a:rPr lang="en-US" sz="1600" dirty="0"/>
              <a:t>The dielectric resonator antenna was invented by our very own Prof. Long in the Dept. of </a:t>
            </a:r>
            <a:r>
              <a:rPr lang="en-US" sz="1600" dirty="0" err="1"/>
              <a:t>ECE</a:t>
            </a:r>
            <a:r>
              <a:rPr lang="en-US" sz="1600" dirty="0"/>
              <a:t>!</a:t>
            </a:r>
          </a:p>
        </p:txBody>
      </p:sp>
      <p:grpSp>
        <p:nvGrpSpPr>
          <p:cNvPr id="20" name="Group 19"/>
          <p:cNvGrpSpPr/>
          <p:nvPr/>
        </p:nvGrpSpPr>
        <p:grpSpPr>
          <a:xfrm>
            <a:off x="830940" y="1612900"/>
            <a:ext cx="4127500" cy="2446754"/>
            <a:chOff x="939800" y="1612900"/>
            <a:chExt cx="4127500" cy="2446754"/>
          </a:xfrm>
        </p:grpSpPr>
        <p:sp>
          <p:nvSpPr>
            <p:cNvPr id="11" name="Parallelogram 10"/>
            <p:cNvSpPr/>
            <p:nvPr/>
          </p:nvSpPr>
          <p:spPr>
            <a:xfrm>
              <a:off x="939800" y="1612900"/>
              <a:ext cx="4127500" cy="2032000"/>
            </a:xfrm>
            <a:prstGeom prst="parallelogram">
              <a:avLst>
                <a:gd name="adj" fmla="val 46186"/>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2159000" y="1689100"/>
              <a:ext cx="1270000" cy="1371600"/>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5000" name="Object 21"/>
            <p:cNvGraphicFramePr>
              <a:graphicFrameLocks noChangeAspect="1"/>
            </p:cNvGraphicFramePr>
            <p:nvPr/>
          </p:nvGraphicFramePr>
          <p:xfrm>
            <a:off x="2682875" y="2197100"/>
            <a:ext cx="341313" cy="471488"/>
          </p:xfrm>
          <a:graphic>
            <a:graphicData uri="http://schemas.openxmlformats.org/presentationml/2006/ole">
              <mc:AlternateContent xmlns:mc="http://schemas.openxmlformats.org/markup-compatibility/2006">
                <mc:Choice xmlns:v="urn:schemas-microsoft-com:vml" Requires="v">
                  <p:oleObj name="Equation" r:id="rId3" imgW="165028" imgH="228501" progId="Equation.DSMT4">
                    <p:embed/>
                  </p:oleObj>
                </mc:Choice>
                <mc:Fallback>
                  <p:oleObj name="Equation" r:id="rId3" imgW="165028" imgH="228501"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2197100"/>
                          <a:ext cx="3413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1803400" y="3721100"/>
              <a:ext cx="1616148" cy="338554"/>
            </a:xfrm>
            <a:prstGeom prst="rect">
              <a:avLst/>
            </a:prstGeom>
            <a:noFill/>
          </p:spPr>
          <p:txBody>
            <a:bodyPr wrap="none" rtlCol="0">
              <a:spAutoFit/>
            </a:bodyPr>
            <a:lstStyle/>
            <a:p>
              <a:r>
                <a:rPr lang="en-US" sz="1600" dirty="0"/>
                <a:t>Cylindrical DRA</a:t>
              </a:r>
            </a:p>
          </p:txBody>
        </p:sp>
        <p:cxnSp>
          <p:nvCxnSpPr>
            <p:cNvPr id="15" name="Straight Connector 14"/>
            <p:cNvCxnSpPr/>
            <p:nvPr/>
          </p:nvCxnSpPr>
          <p:spPr>
            <a:xfrm>
              <a:off x="2407920" y="2717800"/>
              <a:ext cx="0" cy="482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222500" y="3098800"/>
              <a:ext cx="342900" cy="1651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222500" y="3200400"/>
              <a:ext cx="0" cy="4318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65400" y="3213100"/>
              <a:ext cx="0" cy="4318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4" name="Slide Number Placeholder 23"/>
          <p:cNvSpPr>
            <a:spLocks noGrp="1"/>
          </p:cNvSpPr>
          <p:nvPr>
            <p:ph type="sldNum" sz="quarter" idx="4"/>
          </p:nvPr>
        </p:nvSpPr>
        <p:spPr/>
        <p:txBody>
          <a:bodyPr/>
          <a:lstStyle/>
          <a:p>
            <a:fld id="{888FCC7E-85EA-4A6E-80A4-23A46F232749}" type="slidenum">
              <a:rPr lang="en-US" smtClean="0"/>
              <a:pPr/>
              <a:t>26</a:t>
            </a:fld>
            <a:endParaRPr lang="en-US"/>
          </a:p>
        </p:txBody>
      </p:sp>
      <p:sp>
        <p:nvSpPr>
          <p:cNvPr id="23"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255019" name="Picture 43"/>
          <p:cNvPicPr>
            <a:picLocks noChangeAspect="1" noChangeArrowheads="1"/>
          </p:cNvPicPr>
          <p:nvPr/>
        </p:nvPicPr>
        <p:blipFill>
          <a:blip r:embed="rId5" cstate="print"/>
          <a:srcRect/>
          <a:stretch>
            <a:fillRect/>
          </a:stretch>
        </p:blipFill>
        <p:spPr bwMode="auto">
          <a:xfrm>
            <a:off x="6256422" y="2353208"/>
            <a:ext cx="1559292" cy="1948046"/>
          </a:xfrm>
          <a:prstGeom prst="rect">
            <a:avLst/>
          </a:prstGeom>
          <a:noFill/>
          <a:ln w="9525">
            <a:noFill/>
            <a:miter lim="800000"/>
            <a:headEnd/>
            <a:tailEnd/>
          </a:ln>
          <a:effec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TextBox 26"/>
          <p:cNvSpPr txBox="1">
            <a:spLocks noChangeArrowheads="1"/>
          </p:cNvSpPr>
          <p:nvPr/>
        </p:nvSpPr>
        <p:spPr bwMode="auto">
          <a:xfrm>
            <a:off x="1904547" y="704395"/>
            <a:ext cx="5100638" cy="457200"/>
          </a:xfrm>
          <a:prstGeom prst="rect">
            <a:avLst/>
          </a:prstGeom>
          <a:noFill/>
          <a:ln w="9525">
            <a:noFill/>
            <a:miter lim="800000"/>
            <a:headEnd/>
            <a:tailEnd/>
          </a:ln>
        </p:spPr>
        <p:txBody>
          <a:bodyPr wrap="none">
            <a:spAutoFit/>
          </a:bodyPr>
          <a:lstStyle/>
          <a:p>
            <a:pPr algn="ctr"/>
            <a:r>
              <a:rPr lang="en-US" sz="2400" dirty="0">
                <a:solidFill>
                  <a:srgbClr val="FF0000"/>
                </a:solidFill>
              </a:rPr>
              <a:t>Dielectric Resonator Antenna (cont.)</a:t>
            </a:r>
          </a:p>
        </p:txBody>
      </p:sp>
      <p:sp>
        <p:nvSpPr>
          <p:cNvPr id="9" name="Slide Number Placeholder 8"/>
          <p:cNvSpPr>
            <a:spLocks noGrp="1"/>
          </p:cNvSpPr>
          <p:nvPr>
            <p:ph type="sldNum" sz="quarter" idx="4"/>
          </p:nvPr>
        </p:nvSpPr>
        <p:spPr/>
        <p:txBody>
          <a:bodyPr/>
          <a:lstStyle/>
          <a:p>
            <a:fld id="{888FCC7E-85EA-4A6E-80A4-23A46F232749}" type="slidenum">
              <a:rPr lang="en-US" smtClean="0"/>
              <a:pPr/>
              <a:t>27</a:t>
            </a:fld>
            <a:endParaRPr lang="en-US"/>
          </a:p>
        </p:txBody>
      </p:sp>
      <p:sp>
        <p:nvSpPr>
          <p:cNvPr id="11"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pic>
        <p:nvPicPr>
          <p:cNvPr id="419841" name="Picture 1"/>
          <p:cNvPicPr>
            <a:picLocks noChangeAspect="1" noChangeArrowheads="1"/>
          </p:cNvPicPr>
          <p:nvPr/>
        </p:nvPicPr>
        <p:blipFill>
          <a:blip r:embed="rId3" cstate="print"/>
          <a:srcRect/>
          <a:stretch>
            <a:fillRect/>
          </a:stretch>
        </p:blipFill>
        <p:spPr bwMode="auto">
          <a:xfrm>
            <a:off x="826186" y="1655166"/>
            <a:ext cx="2696662" cy="2030052"/>
          </a:xfrm>
          <a:prstGeom prst="rect">
            <a:avLst/>
          </a:prstGeom>
          <a:noFill/>
          <a:ln w="9525">
            <a:noFill/>
            <a:miter lim="800000"/>
            <a:headEnd/>
            <a:tailEnd/>
          </a:ln>
          <a:effectLst/>
        </p:spPr>
      </p:pic>
      <p:pic>
        <p:nvPicPr>
          <p:cNvPr id="419842" name="Picture 2"/>
          <p:cNvPicPr>
            <a:picLocks noChangeAspect="1" noChangeArrowheads="1"/>
          </p:cNvPicPr>
          <p:nvPr/>
        </p:nvPicPr>
        <p:blipFill>
          <a:blip r:embed="rId4" cstate="print"/>
          <a:srcRect/>
          <a:stretch>
            <a:fillRect/>
          </a:stretch>
        </p:blipFill>
        <p:spPr bwMode="auto">
          <a:xfrm>
            <a:off x="824904" y="4706755"/>
            <a:ext cx="2795476" cy="1759784"/>
          </a:xfrm>
          <a:prstGeom prst="rect">
            <a:avLst/>
          </a:prstGeom>
          <a:noFill/>
          <a:ln w="9525">
            <a:noFill/>
            <a:miter lim="800000"/>
            <a:headEnd/>
            <a:tailEnd/>
          </a:ln>
          <a:effectLst/>
        </p:spPr>
      </p:pic>
      <p:pic>
        <p:nvPicPr>
          <p:cNvPr id="419843" name="Picture 3"/>
          <p:cNvPicPr>
            <a:picLocks noChangeAspect="1" noChangeArrowheads="1"/>
          </p:cNvPicPr>
          <p:nvPr/>
        </p:nvPicPr>
        <p:blipFill>
          <a:blip r:embed="rId5" cstate="print"/>
          <a:srcRect/>
          <a:stretch>
            <a:fillRect/>
          </a:stretch>
        </p:blipFill>
        <p:spPr bwMode="auto">
          <a:xfrm>
            <a:off x="4859204" y="4577198"/>
            <a:ext cx="2446337" cy="2057400"/>
          </a:xfrm>
          <a:prstGeom prst="rect">
            <a:avLst/>
          </a:prstGeom>
          <a:noFill/>
          <a:ln w="9525">
            <a:noFill/>
            <a:miter lim="800000"/>
            <a:headEnd/>
            <a:tailEnd/>
          </a:ln>
          <a:effectLst/>
        </p:spPr>
      </p:pic>
      <p:pic>
        <p:nvPicPr>
          <p:cNvPr id="470017" name="Picture 1"/>
          <p:cNvPicPr>
            <a:picLocks noChangeAspect="1" noChangeArrowheads="1"/>
          </p:cNvPicPr>
          <p:nvPr/>
        </p:nvPicPr>
        <p:blipFill>
          <a:blip r:embed="rId6" cstate="print"/>
          <a:srcRect/>
          <a:stretch>
            <a:fillRect/>
          </a:stretch>
        </p:blipFill>
        <p:spPr bwMode="auto">
          <a:xfrm>
            <a:off x="4659088" y="1289396"/>
            <a:ext cx="2873826" cy="2972922"/>
          </a:xfrm>
          <a:prstGeom prst="rect">
            <a:avLst/>
          </a:prstGeom>
          <a:noFill/>
          <a:ln w="9525">
            <a:noFill/>
            <a:miter lim="800000"/>
            <a:headEnd/>
            <a:tailEnd/>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48"/>
          <p:cNvSpPr txBox="1">
            <a:spLocks noChangeArrowheads="1"/>
          </p:cNvSpPr>
          <p:nvPr/>
        </p:nvSpPr>
        <p:spPr bwMode="auto">
          <a:xfrm>
            <a:off x="1209655" y="779212"/>
            <a:ext cx="6611383" cy="400110"/>
          </a:xfrm>
          <a:prstGeom prst="rect">
            <a:avLst/>
          </a:prstGeom>
          <a:noFill/>
          <a:ln w="9525">
            <a:noFill/>
            <a:miter lim="800000"/>
            <a:headEnd/>
            <a:tailEnd/>
          </a:ln>
        </p:spPr>
        <p:txBody>
          <a:bodyPr wrap="square">
            <a:spAutoFit/>
          </a:bodyPr>
          <a:lstStyle/>
          <a:p>
            <a:pPr algn="ctr"/>
            <a:r>
              <a:rPr lang="en-US" sz="2000" dirty="0">
                <a:solidFill>
                  <a:srgbClr val="0000FF"/>
                </a:solidFill>
              </a:rPr>
              <a:t>We consider here the radiation from an antenna.</a:t>
            </a:r>
          </a:p>
        </p:txBody>
      </p:sp>
      <p:sp>
        <p:nvSpPr>
          <p:cNvPr id="1031" name="Text Box 69"/>
          <p:cNvSpPr txBox="1">
            <a:spLocks noChangeArrowheads="1"/>
          </p:cNvSpPr>
          <p:nvPr/>
        </p:nvSpPr>
        <p:spPr bwMode="auto">
          <a:xfrm>
            <a:off x="587830" y="5629957"/>
            <a:ext cx="7968342" cy="800219"/>
          </a:xfrm>
          <a:prstGeom prst="rect">
            <a:avLst/>
          </a:prstGeom>
          <a:noFill/>
          <a:ln w="9525">
            <a:noFill/>
            <a:miter lim="800000"/>
            <a:headEnd/>
            <a:tailEnd/>
          </a:ln>
        </p:spPr>
        <p:txBody>
          <a:bodyPr wrap="square">
            <a:spAutoFit/>
          </a:bodyPr>
          <a:lstStyle/>
          <a:p>
            <a:pPr>
              <a:spcAft>
                <a:spcPts val="1200"/>
              </a:spcAft>
              <a:buFont typeface="Wingdings" pitchFamily="2" charset="2"/>
              <a:buChar char="Ø"/>
            </a:pPr>
            <a:r>
              <a:rPr lang="en-US" dirty="0">
                <a:solidFill>
                  <a:srgbClr val="0000FF"/>
                </a:solidFill>
              </a:rPr>
              <a:t> The </a:t>
            </a:r>
            <a:r>
              <a:rPr lang="en-US" u="sng" dirty="0">
                <a:solidFill>
                  <a:srgbClr val="0000FF"/>
                </a:solidFill>
              </a:rPr>
              <a:t>far-field</a:t>
            </a:r>
            <a:r>
              <a:rPr lang="en-US" dirty="0">
                <a:solidFill>
                  <a:srgbClr val="0000FF"/>
                </a:solidFill>
              </a:rPr>
              <a:t> radiation acts like a plane wave going in the radial direction. </a:t>
            </a:r>
          </a:p>
          <a:p>
            <a:pPr>
              <a:spcAft>
                <a:spcPts val="1200"/>
              </a:spcAft>
              <a:buFont typeface="Wingdings" pitchFamily="2" charset="2"/>
              <a:buChar char="Ø"/>
            </a:pPr>
            <a:r>
              <a:rPr lang="en-US" dirty="0">
                <a:solidFill>
                  <a:srgbClr val="0000FF"/>
                </a:solidFill>
              </a:rPr>
              <a:t> The </a:t>
            </a:r>
            <a:r>
              <a:rPr lang="en-US" u="sng" dirty="0">
                <a:solidFill>
                  <a:srgbClr val="0000FF"/>
                </a:solidFill>
              </a:rPr>
              <a:t>shape</a:t>
            </a:r>
            <a:r>
              <a:rPr lang="en-US" dirty="0">
                <a:solidFill>
                  <a:srgbClr val="0000FF"/>
                </a:solidFill>
              </a:rPr>
              <a:t> of the pattern in the far field is only a function of (</a:t>
            </a:r>
            <a:r>
              <a:rPr lang="en-US" i="1" dirty="0">
                <a:solidFill>
                  <a:srgbClr val="0000FF"/>
                </a:solidFill>
                <a:sym typeface="Symbol"/>
              </a:rPr>
              <a:t></a:t>
            </a:r>
            <a:r>
              <a:rPr lang="en-US" dirty="0">
                <a:solidFill>
                  <a:srgbClr val="0000FF"/>
                </a:solidFill>
                <a:sym typeface="Symbol"/>
              </a:rPr>
              <a:t>, </a:t>
            </a:r>
            <a:r>
              <a:rPr lang="en-US" i="1" dirty="0">
                <a:solidFill>
                  <a:srgbClr val="0000FF"/>
                </a:solidFill>
                <a:sym typeface="Symbol"/>
              </a:rPr>
              <a:t></a:t>
            </a:r>
            <a:r>
              <a:rPr lang="en-US" dirty="0">
                <a:solidFill>
                  <a:srgbClr val="0000FF"/>
                </a:solidFill>
                <a:sym typeface="Symbol"/>
              </a:rPr>
              <a:t>).</a:t>
            </a:r>
            <a:endParaRPr lang="en-US" dirty="0">
              <a:solidFill>
                <a:srgbClr val="0000FF"/>
              </a:solidFill>
            </a:endParaRPr>
          </a:p>
        </p:txBody>
      </p:sp>
      <p:graphicFrame>
        <p:nvGraphicFramePr>
          <p:cNvPr id="1027" name="Object 21"/>
          <p:cNvGraphicFramePr>
            <a:graphicFrameLocks noChangeAspect="1"/>
          </p:cNvGraphicFramePr>
          <p:nvPr/>
        </p:nvGraphicFramePr>
        <p:xfrm>
          <a:off x="7042137" y="3158217"/>
          <a:ext cx="917575" cy="288925"/>
        </p:xfrm>
        <a:graphic>
          <a:graphicData uri="http://schemas.openxmlformats.org/presentationml/2006/ole">
            <mc:AlternateContent xmlns:mc="http://schemas.openxmlformats.org/markup-compatibility/2006">
              <mc:Choice xmlns:v="urn:schemas-microsoft-com:vml" Requires="v">
                <p:oleObj name="Equation" r:id="rId3" imgW="444307" imgH="139639" progId="Equation.DSMT4">
                  <p:embed/>
                </p:oleObj>
              </mc:Choice>
              <mc:Fallback>
                <p:oleObj name="Equation" r:id="rId3" imgW="444307" imgH="139639" progId="Equation.DSMT4">
                  <p:embed/>
                  <p:pic>
                    <p:nvPicPr>
                      <p:cNvPr id="1027"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137" y="3158217"/>
                        <a:ext cx="9175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3" name="Text Box 68"/>
          <p:cNvSpPr txBox="1">
            <a:spLocks noChangeArrowheads="1"/>
          </p:cNvSpPr>
          <p:nvPr/>
        </p:nvSpPr>
        <p:spPr bwMode="auto">
          <a:xfrm>
            <a:off x="6851184" y="2607356"/>
            <a:ext cx="1207382" cy="400110"/>
          </a:xfrm>
          <a:prstGeom prst="rect">
            <a:avLst/>
          </a:prstGeom>
          <a:solidFill>
            <a:srgbClr val="FFFF99"/>
          </a:solidFill>
          <a:ln w="9525">
            <a:noFill/>
            <a:miter lim="800000"/>
            <a:headEnd/>
            <a:tailEnd/>
          </a:ln>
        </p:spPr>
        <p:txBody>
          <a:bodyPr wrap="none">
            <a:spAutoFit/>
          </a:bodyPr>
          <a:lstStyle/>
          <a:p>
            <a:r>
              <a:rPr lang="en-US" sz="2000" dirty="0"/>
              <a:t>"far field"</a:t>
            </a:r>
          </a:p>
        </p:txBody>
      </p:sp>
      <p:sp>
        <p:nvSpPr>
          <p:cNvPr id="33" name="Slide Number Placeholder 32"/>
          <p:cNvSpPr>
            <a:spLocks noGrp="1"/>
          </p:cNvSpPr>
          <p:nvPr>
            <p:ph type="sldNum" sz="quarter" idx="4"/>
          </p:nvPr>
        </p:nvSpPr>
        <p:spPr/>
        <p:txBody>
          <a:bodyPr/>
          <a:lstStyle/>
          <a:p>
            <a:fld id="{F8F724EA-3534-4B3F-834B-ABEE13AADB32}" type="slidenum">
              <a:rPr lang="en-US" smtClean="0"/>
              <a:pPr/>
              <a:t>28</a:t>
            </a:fld>
            <a:endParaRPr lang="en-US" dirty="0"/>
          </a:p>
        </p:txBody>
      </p:sp>
      <p:sp>
        <p:nvSpPr>
          <p:cNvPr id="35" name="TextBox 34"/>
          <p:cNvSpPr txBox="1"/>
          <p:nvPr/>
        </p:nvSpPr>
        <p:spPr>
          <a:xfrm>
            <a:off x="382775" y="1845372"/>
            <a:ext cx="1704313" cy="307777"/>
          </a:xfrm>
          <a:prstGeom prst="rect">
            <a:avLst/>
          </a:prstGeom>
          <a:noFill/>
        </p:spPr>
        <p:txBody>
          <a:bodyPr wrap="none" rtlCol="0">
            <a:spAutoFit/>
          </a:bodyPr>
          <a:lstStyle/>
          <a:p>
            <a:r>
              <a:rPr lang="en-US" sz="1400" i="1" u="sng" dirty="0">
                <a:latin typeface="Times New Roman" pitchFamily="18" charset="0"/>
                <a:cs typeface="Times New Roman" pitchFamily="18" charset="0"/>
              </a:rPr>
              <a:t>S</a:t>
            </a:r>
            <a:r>
              <a:rPr lang="en-US" sz="1400" dirty="0">
                <a:latin typeface="Times New Roman" pitchFamily="18" charset="0"/>
                <a:cs typeface="Times New Roman" pitchFamily="18" charset="0"/>
              </a:rPr>
              <a:t> =</a:t>
            </a:r>
            <a:r>
              <a:rPr lang="en-US" sz="1400" dirty="0"/>
              <a:t> Poynting vector</a:t>
            </a:r>
          </a:p>
        </p:txBody>
      </p:sp>
      <p:sp>
        <p:nvSpPr>
          <p:cNvPr id="37"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a:t>
            </a:r>
          </a:p>
        </p:txBody>
      </p:sp>
      <p:grpSp>
        <p:nvGrpSpPr>
          <p:cNvPr id="41" name="Group 40"/>
          <p:cNvGrpSpPr/>
          <p:nvPr/>
        </p:nvGrpSpPr>
        <p:grpSpPr>
          <a:xfrm>
            <a:off x="1732692" y="1218237"/>
            <a:ext cx="4620340" cy="3913776"/>
            <a:chOff x="2180318" y="1200697"/>
            <a:chExt cx="4620340" cy="3913776"/>
          </a:xfrm>
        </p:grpSpPr>
        <p:sp>
          <p:nvSpPr>
            <p:cNvPr id="1085" name="Oval 61"/>
            <p:cNvSpPr>
              <a:spLocks noChangeArrowheads="1"/>
            </p:cNvSpPr>
            <p:nvPr/>
          </p:nvSpPr>
          <p:spPr bwMode="auto">
            <a:xfrm>
              <a:off x="2349065" y="1534885"/>
              <a:ext cx="3521198" cy="3579588"/>
            </a:xfrm>
            <a:prstGeom prst="ellipse">
              <a:avLst/>
            </a:prstGeom>
            <a:gradFill rotWithShape="1">
              <a:gsLst>
                <a:gs pos="0">
                  <a:schemeClr val="accent1"/>
                </a:gs>
                <a:gs pos="100000">
                  <a:schemeClr val="accent1">
                    <a:gamma/>
                    <a:shade val="8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grpSp>
          <p:nvGrpSpPr>
            <p:cNvPr id="2" name="Group 53"/>
            <p:cNvGrpSpPr>
              <a:grpSpLocks/>
            </p:cNvGrpSpPr>
            <p:nvPr/>
          </p:nvGrpSpPr>
          <p:grpSpPr bwMode="auto">
            <a:xfrm>
              <a:off x="3959203" y="2461232"/>
              <a:ext cx="291090" cy="1726894"/>
              <a:chOff x="2513" y="1808"/>
              <a:chExt cx="207" cy="1208"/>
            </a:xfrm>
          </p:grpSpPr>
          <p:sp>
            <p:nvSpPr>
              <p:cNvPr id="1053" name="AutoShape 49"/>
              <p:cNvSpPr>
                <a:spLocks noChangeArrowheads="1"/>
              </p:cNvSpPr>
              <p:nvPr/>
            </p:nvSpPr>
            <p:spPr bwMode="auto">
              <a:xfrm>
                <a:off x="2584" y="1808"/>
                <a:ext cx="72" cy="1208"/>
              </a:xfrm>
              <a:prstGeom prst="can">
                <a:avLst>
                  <a:gd name="adj" fmla="val 49634"/>
                </a:avLst>
              </a:prstGeom>
              <a:solidFill>
                <a:srgbClr val="FF9900"/>
              </a:solidFill>
              <a:ln w="9525">
                <a:solidFill>
                  <a:schemeClr val="tx1"/>
                </a:solidFill>
                <a:round/>
                <a:headEnd/>
                <a:tailEnd/>
              </a:ln>
            </p:spPr>
            <p:txBody>
              <a:bodyPr wrap="none" anchor="ctr"/>
              <a:lstStyle/>
              <a:p>
                <a:endParaRPr lang="en-US" dirty="0"/>
              </a:p>
            </p:txBody>
          </p:sp>
          <p:sp>
            <p:nvSpPr>
              <p:cNvPr id="1054" name="Oval 50"/>
              <p:cNvSpPr>
                <a:spLocks noChangeArrowheads="1"/>
              </p:cNvSpPr>
              <p:nvPr/>
            </p:nvSpPr>
            <p:spPr bwMode="auto">
              <a:xfrm>
                <a:off x="2520" y="2264"/>
                <a:ext cx="200" cy="200"/>
              </a:xfrm>
              <a:prstGeom prst="ellipse">
                <a:avLst/>
              </a:prstGeom>
              <a:solidFill>
                <a:schemeClr val="bg1"/>
              </a:solidFill>
              <a:ln w="9525">
                <a:solidFill>
                  <a:schemeClr val="tx1"/>
                </a:solidFill>
                <a:round/>
                <a:headEnd/>
                <a:tailEnd/>
              </a:ln>
            </p:spPr>
            <p:txBody>
              <a:bodyPr wrap="none" anchor="ctr"/>
              <a:lstStyle/>
              <a:p>
                <a:endParaRPr lang="en-US" dirty="0"/>
              </a:p>
            </p:txBody>
          </p:sp>
          <p:sp>
            <p:nvSpPr>
              <p:cNvPr id="1055" name="Text Box 51"/>
              <p:cNvSpPr txBox="1">
                <a:spLocks noChangeArrowheads="1"/>
              </p:cNvSpPr>
              <p:nvPr/>
            </p:nvSpPr>
            <p:spPr bwMode="auto">
              <a:xfrm>
                <a:off x="2513" y="2215"/>
                <a:ext cx="200" cy="231"/>
              </a:xfrm>
              <a:prstGeom prst="rect">
                <a:avLst/>
              </a:prstGeom>
              <a:noFill/>
              <a:ln w="9525">
                <a:noFill/>
                <a:miter lim="800000"/>
                <a:headEnd/>
                <a:tailEnd/>
              </a:ln>
            </p:spPr>
            <p:txBody>
              <a:bodyPr wrap="none">
                <a:spAutoFit/>
              </a:bodyPr>
              <a:lstStyle/>
              <a:p>
                <a:r>
                  <a:rPr lang="en-US" dirty="0"/>
                  <a:t>+</a:t>
                </a:r>
              </a:p>
            </p:txBody>
          </p:sp>
          <p:sp>
            <p:nvSpPr>
              <p:cNvPr id="1056" name="Text Box 52"/>
              <p:cNvSpPr txBox="1">
                <a:spLocks noChangeArrowheads="1"/>
              </p:cNvSpPr>
              <p:nvPr/>
            </p:nvSpPr>
            <p:spPr bwMode="auto">
              <a:xfrm>
                <a:off x="2530" y="2287"/>
                <a:ext cx="164" cy="231"/>
              </a:xfrm>
              <a:prstGeom prst="rect">
                <a:avLst/>
              </a:prstGeom>
              <a:noFill/>
              <a:ln w="9525">
                <a:noFill/>
                <a:miter lim="800000"/>
                <a:headEnd/>
                <a:tailEnd/>
              </a:ln>
            </p:spPr>
            <p:txBody>
              <a:bodyPr wrap="none">
                <a:spAutoFit/>
              </a:bodyPr>
              <a:lstStyle/>
              <a:p>
                <a:r>
                  <a:rPr lang="en-US" dirty="0"/>
                  <a:t>-</a:t>
                </a:r>
              </a:p>
            </p:txBody>
          </p:sp>
        </p:grpSp>
        <p:sp>
          <p:nvSpPr>
            <p:cNvPr id="1034" name="Line 54"/>
            <p:cNvSpPr>
              <a:spLocks noChangeShapeType="1"/>
            </p:cNvSpPr>
            <p:nvPr/>
          </p:nvSpPr>
          <p:spPr bwMode="auto">
            <a:xfrm flipH="1">
              <a:off x="3226552" y="3433325"/>
              <a:ext cx="618741" cy="400273"/>
            </a:xfrm>
            <a:prstGeom prst="line">
              <a:avLst/>
            </a:prstGeom>
            <a:noFill/>
            <a:ln w="9525">
              <a:solidFill>
                <a:schemeClr val="tx1"/>
              </a:solidFill>
              <a:round/>
              <a:headEnd/>
              <a:tailEnd/>
            </a:ln>
          </p:spPr>
          <p:txBody>
            <a:bodyPr/>
            <a:lstStyle/>
            <a:p>
              <a:endParaRPr lang="en-US" dirty="0"/>
            </a:p>
          </p:txBody>
        </p:sp>
        <p:sp>
          <p:nvSpPr>
            <p:cNvPr id="1035" name="Line 55"/>
            <p:cNvSpPr>
              <a:spLocks noChangeShapeType="1"/>
            </p:cNvSpPr>
            <p:nvPr/>
          </p:nvSpPr>
          <p:spPr bwMode="auto">
            <a:xfrm>
              <a:off x="4374035" y="3296088"/>
              <a:ext cx="742489" cy="0"/>
            </a:xfrm>
            <a:prstGeom prst="line">
              <a:avLst/>
            </a:prstGeom>
            <a:noFill/>
            <a:ln w="9525">
              <a:solidFill>
                <a:schemeClr val="tx1"/>
              </a:solidFill>
              <a:round/>
              <a:headEnd/>
              <a:tailEnd/>
            </a:ln>
          </p:spPr>
          <p:txBody>
            <a:bodyPr/>
            <a:lstStyle/>
            <a:p>
              <a:endParaRPr lang="en-US" dirty="0"/>
            </a:p>
          </p:txBody>
        </p:sp>
        <p:sp>
          <p:nvSpPr>
            <p:cNvPr id="1036" name="Line 56"/>
            <p:cNvSpPr>
              <a:spLocks noChangeShapeType="1"/>
            </p:cNvSpPr>
            <p:nvPr/>
          </p:nvSpPr>
          <p:spPr bwMode="auto">
            <a:xfrm flipH="1" flipV="1">
              <a:off x="4115289" y="1946595"/>
              <a:ext cx="0" cy="514637"/>
            </a:xfrm>
            <a:prstGeom prst="line">
              <a:avLst/>
            </a:prstGeom>
            <a:noFill/>
            <a:ln w="9525">
              <a:solidFill>
                <a:schemeClr val="tx1"/>
              </a:solidFill>
              <a:round/>
              <a:headEnd/>
              <a:tailEnd/>
            </a:ln>
          </p:spPr>
          <p:txBody>
            <a:bodyPr/>
            <a:lstStyle/>
            <a:p>
              <a:endParaRPr lang="en-US" dirty="0"/>
            </a:p>
          </p:txBody>
        </p:sp>
        <p:sp>
          <p:nvSpPr>
            <p:cNvPr id="1040" name="Line 62"/>
            <p:cNvSpPr>
              <a:spLocks noChangeShapeType="1"/>
            </p:cNvSpPr>
            <p:nvPr/>
          </p:nvSpPr>
          <p:spPr bwMode="auto">
            <a:xfrm flipV="1">
              <a:off x="4284037" y="2323995"/>
              <a:ext cx="1316230" cy="846292"/>
            </a:xfrm>
            <a:prstGeom prst="line">
              <a:avLst/>
            </a:prstGeom>
            <a:noFill/>
            <a:ln w="9525">
              <a:solidFill>
                <a:schemeClr val="tx1"/>
              </a:solidFill>
              <a:prstDash val="dash"/>
              <a:round/>
              <a:headEnd/>
              <a:tailEnd/>
            </a:ln>
          </p:spPr>
          <p:txBody>
            <a:bodyPr/>
            <a:lstStyle/>
            <a:p>
              <a:endParaRPr lang="en-US" dirty="0"/>
            </a:p>
          </p:txBody>
        </p:sp>
        <p:sp>
          <p:nvSpPr>
            <p:cNvPr id="1041" name="Text Box 63"/>
            <p:cNvSpPr txBox="1">
              <a:spLocks noChangeArrowheads="1"/>
            </p:cNvSpPr>
            <p:nvPr/>
          </p:nvSpPr>
          <p:spPr bwMode="auto">
            <a:xfrm>
              <a:off x="4809966" y="2325425"/>
              <a:ext cx="250309" cy="357387"/>
            </a:xfrm>
            <a:prstGeom prst="rect">
              <a:avLst/>
            </a:prstGeom>
            <a:noFill/>
            <a:ln w="9525">
              <a:noFill/>
              <a:miter lim="800000"/>
              <a:headEnd/>
              <a:tailEnd/>
            </a:ln>
          </p:spPr>
          <p:txBody>
            <a:bodyPr wrap="none">
              <a:spAutoFit/>
            </a:bodyPr>
            <a:lstStyle/>
            <a:p>
              <a:r>
                <a:rPr lang="en-US" sz="2000" i="1" dirty="0">
                  <a:latin typeface="Times New Roman" pitchFamily="18" charset="0"/>
                </a:rPr>
                <a:t>r</a:t>
              </a:r>
            </a:p>
          </p:txBody>
        </p:sp>
        <p:sp>
          <p:nvSpPr>
            <p:cNvPr id="1042" name="Oval 64"/>
            <p:cNvSpPr>
              <a:spLocks noChangeArrowheads="1"/>
            </p:cNvSpPr>
            <p:nvPr/>
          </p:nvSpPr>
          <p:spPr bwMode="auto">
            <a:xfrm>
              <a:off x="5532768" y="2278250"/>
              <a:ext cx="123748" cy="125800"/>
            </a:xfrm>
            <a:prstGeom prst="ellipse">
              <a:avLst/>
            </a:prstGeom>
            <a:solidFill>
              <a:srgbClr val="00FFFF"/>
            </a:solidFill>
            <a:ln w="9525">
              <a:solidFill>
                <a:schemeClr val="tx1"/>
              </a:solidFill>
              <a:round/>
              <a:headEnd/>
              <a:tailEnd/>
            </a:ln>
          </p:spPr>
          <p:txBody>
            <a:bodyPr wrap="none" anchor="ctr"/>
            <a:lstStyle/>
            <a:p>
              <a:endParaRPr lang="en-US" dirty="0"/>
            </a:p>
          </p:txBody>
        </p:sp>
        <p:graphicFrame>
          <p:nvGraphicFramePr>
            <p:cNvPr id="1026" name="Object 21"/>
            <p:cNvGraphicFramePr>
              <a:graphicFrameLocks noChangeAspect="1"/>
            </p:cNvGraphicFramePr>
            <p:nvPr/>
          </p:nvGraphicFramePr>
          <p:xfrm>
            <a:off x="5860420" y="1974670"/>
            <a:ext cx="940238" cy="375058"/>
          </p:xfrm>
          <a:graphic>
            <a:graphicData uri="http://schemas.openxmlformats.org/presentationml/2006/ole">
              <mc:AlternateContent xmlns:mc="http://schemas.openxmlformats.org/markup-compatibility/2006">
                <mc:Choice xmlns:v="urn:schemas-microsoft-com:vml" Requires="v">
                  <p:oleObj name="Equation" r:id="rId5" imgW="647419" imgH="253890" progId="Equation.DSMT4">
                    <p:embed/>
                  </p:oleObj>
                </mc:Choice>
                <mc:Fallback>
                  <p:oleObj name="Equation" r:id="rId5" imgW="647419" imgH="253890" progId="Equation.DSMT4">
                    <p:embed/>
                    <p:pic>
                      <p:nvPicPr>
                        <p:cNvPr id="1026"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0420" y="1974670"/>
                          <a:ext cx="940238" cy="375058"/>
                        </a:xfrm>
                        <a:prstGeom prst="rect">
                          <a:avLst/>
                        </a:prstGeom>
                        <a:noFill/>
                        <a:ln>
                          <a:noFill/>
                        </a:ln>
                        <a:effectLst/>
                      </p:spPr>
                    </p:pic>
                  </p:oleObj>
                </mc:Fallback>
              </mc:AlternateContent>
            </a:graphicData>
          </a:graphic>
        </p:graphicFrame>
        <p:sp>
          <p:nvSpPr>
            <p:cNvPr id="1044" name="Line 70"/>
            <p:cNvSpPr>
              <a:spLocks noChangeShapeType="1"/>
            </p:cNvSpPr>
            <p:nvPr/>
          </p:nvSpPr>
          <p:spPr bwMode="auto">
            <a:xfrm flipV="1">
              <a:off x="4936527" y="1694994"/>
              <a:ext cx="326245" cy="354528"/>
            </a:xfrm>
            <a:prstGeom prst="line">
              <a:avLst/>
            </a:prstGeom>
            <a:noFill/>
            <a:ln w="38100">
              <a:solidFill>
                <a:srgbClr val="FF3399"/>
              </a:solidFill>
              <a:round/>
              <a:headEnd/>
              <a:tailEnd type="triangle" w="med" len="med"/>
            </a:ln>
          </p:spPr>
          <p:txBody>
            <a:bodyPr/>
            <a:lstStyle/>
            <a:p>
              <a:endParaRPr lang="en-US" dirty="0"/>
            </a:p>
          </p:txBody>
        </p:sp>
        <p:sp>
          <p:nvSpPr>
            <p:cNvPr id="1045" name="Line 71"/>
            <p:cNvSpPr>
              <a:spLocks noChangeShapeType="1"/>
            </p:cNvSpPr>
            <p:nvPr/>
          </p:nvSpPr>
          <p:spPr bwMode="auto">
            <a:xfrm flipV="1">
              <a:off x="5634017" y="2804324"/>
              <a:ext cx="404994" cy="148673"/>
            </a:xfrm>
            <a:prstGeom prst="line">
              <a:avLst/>
            </a:prstGeom>
            <a:noFill/>
            <a:ln w="38100">
              <a:solidFill>
                <a:srgbClr val="FF3399"/>
              </a:solidFill>
              <a:round/>
              <a:headEnd/>
              <a:tailEnd type="triangle" w="med" len="med"/>
            </a:ln>
          </p:spPr>
          <p:txBody>
            <a:bodyPr/>
            <a:lstStyle/>
            <a:p>
              <a:endParaRPr lang="en-US" dirty="0"/>
            </a:p>
          </p:txBody>
        </p:sp>
        <p:sp>
          <p:nvSpPr>
            <p:cNvPr id="1046" name="Line 72"/>
            <p:cNvSpPr>
              <a:spLocks noChangeShapeType="1"/>
            </p:cNvSpPr>
            <p:nvPr/>
          </p:nvSpPr>
          <p:spPr bwMode="auto">
            <a:xfrm flipH="1" flipV="1">
              <a:off x="3001556" y="1683558"/>
              <a:ext cx="326245" cy="354528"/>
            </a:xfrm>
            <a:prstGeom prst="line">
              <a:avLst/>
            </a:prstGeom>
            <a:noFill/>
            <a:ln w="38100">
              <a:solidFill>
                <a:srgbClr val="FF3399"/>
              </a:solidFill>
              <a:round/>
              <a:headEnd/>
              <a:tailEnd type="triangle" w="med" len="med"/>
            </a:ln>
          </p:spPr>
          <p:txBody>
            <a:bodyPr/>
            <a:lstStyle/>
            <a:p>
              <a:endParaRPr lang="en-US" dirty="0"/>
            </a:p>
          </p:txBody>
        </p:sp>
        <p:sp>
          <p:nvSpPr>
            <p:cNvPr id="1047" name="Line 73"/>
            <p:cNvSpPr>
              <a:spLocks noChangeShapeType="1"/>
            </p:cNvSpPr>
            <p:nvPr/>
          </p:nvSpPr>
          <p:spPr bwMode="auto">
            <a:xfrm flipH="1" flipV="1">
              <a:off x="2180318" y="2735705"/>
              <a:ext cx="404994" cy="148673"/>
            </a:xfrm>
            <a:prstGeom prst="line">
              <a:avLst/>
            </a:prstGeom>
            <a:noFill/>
            <a:ln w="38100">
              <a:solidFill>
                <a:srgbClr val="FF3399"/>
              </a:solidFill>
              <a:round/>
              <a:headEnd/>
              <a:tailEnd type="triangle" w="med" len="med"/>
            </a:ln>
          </p:spPr>
          <p:txBody>
            <a:bodyPr/>
            <a:lstStyle/>
            <a:p>
              <a:endParaRPr lang="en-US" dirty="0"/>
            </a:p>
          </p:txBody>
        </p:sp>
        <p:sp>
          <p:nvSpPr>
            <p:cNvPr id="1048" name="Line 74"/>
            <p:cNvSpPr>
              <a:spLocks noChangeShapeType="1"/>
            </p:cNvSpPr>
            <p:nvPr/>
          </p:nvSpPr>
          <p:spPr bwMode="auto">
            <a:xfrm>
              <a:off x="5577767" y="3879344"/>
              <a:ext cx="404994" cy="125800"/>
            </a:xfrm>
            <a:prstGeom prst="line">
              <a:avLst/>
            </a:prstGeom>
            <a:noFill/>
            <a:ln w="38100">
              <a:solidFill>
                <a:srgbClr val="FF3399"/>
              </a:solidFill>
              <a:round/>
              <a:headEnd/>
              <a:tailEnd type="triangle" w="med" len="med"/>
            </a:ln>
          </p:spPr>
          <p:txBody>
            <a:bodyPr/>
            <a:lstStyle/>
            <a:p>
              <a:endParaRPr lang="en-US" dirty="0"/>
            </a:p>
          </p:txBody>
        </p:sp>
        <p:sp>
          <p:nvSpPr>
            <p:cNvPr id="1049" name="Line 75"/>
            <p:cNvSpPr>
              <a:spLocks noChangeShapeType="1"/>
            </p:cNvSpPr>
            <p:nvPr/>
          </p:nvSpPr>
          <p:spPr bwMode="auto">
            <a:xfrm flipH="1">
              <a:off x="2259067" y="3902216"/>
              <a:ext cx="404994" cy="125800"/>
            </a:xfrm>
            <a:prstGeom prst="line">
              <a:avLst/>
            </a:prstGeom>
            <a:noFill/>
            <a:ln w="38100">
              <a:solidFill>
                <a:srgbClr val="FF3399"/>
              </a:solidFill>
              <a:round/>
              <a:headEnd/>
              <a:tailEnd type="triangle" w="med" len="med"/>
            </a:ln>
          </p:spPr>
          <p:txBody>
            <a:bodyPr/>
            <a:lstStyle/>
            <a:p>
              <a:endParaRPr lang="en-US" dirty="0"/>
            </a:p>
          </p:txBody>
        </p:sp>
        <p:sp>
          <p:nvSpPr>
            <p:cNvPr id="1050" name="Line 76"/>
            <p:cNvSpPr>
              <a:spLocks noChangeShapeType="1"/>
            </p:cNvSpPr>
            <p:nvPr/>
          </p:nvSpPr>
          <p:spPr bwMode="auto">
            <a:xfrm>
              <a:off x="4959027" y="4702763"/>
              <a:ext cx="258746" cy="274473"/>
            </a:xfrm>
            <a:prstGeom prst="line">
              <a:avLst/>
            </a:prstGeom>
            <a:noFill/>
            <a:ln w="38100">
              <a:solidFill>
                <a:srgbClr val="FF3399"/>
              </a:solidFill>
              <a:round/>
              <a:headEnd/>
              <a:tailEnd type="triangle" w="med" len="med"/>
            </a:ln>
          </p:spPr>
          <p:txBody>
            <a:bodyPr/>
            <a:lstStyle/>
            <a:p>
              <a:endParaRPr lang="en-US" dirty="0"/>
            </a:p>
          </p:txBody>
        </p:sp>
        <p:sp>
          <p:nvSpPr>
            <p:cNvPr id="1051" name="Line 77"/>
            <p:cNvSpPr>
              <a:spLocks noChangeShapeType="1"/>
            </p:cNvSpPr>
            <p:nvPr/>
          </p:nvSpPr>
          <p:spPr bwMode="auto">
            <a:xfrm flipH="1">
              <a:off x="3012806" y="4714200"/>
              <a:ext cx="292496" cy="263037"/>
            </a:xfrm>
            <a:prstGeom prst="line">
              <a:avLst/>
            </a:prstGeom>
            <a:noFill/>
            <a:ln w="38100">
              <a:solidFill>
                <a:srgbClr val="FF3399"/>
              </a:solidFill>
              <a:round/>
              <a:headEnd/>
              <a:tailEnd type="triangle" w="med" len="med"/>
            </a:ln>
          </p:spPr>
          <p:txBody>
            <a:bodyPr/>
            <a:lstStyle/>
            <a:p>
              <a:endParaRPr lang="en-US" dirty="0"/>
            </a:p>
          </p:txBody>
        </p:sp>
        <p:graphicFrame>
          <p:nvGraphicFramePr>
            <p:cNvPr id="103428" name="Object 4"/>
            <p:cNvGraphicFramePr>
              <a:graphicFrameLocks noChangeAspect="1"/>
            </p:cNvGraphicFramePr>
            <p:nvPr/>
          </p:nvGraphicFramePr>
          <p:xfrm>
            <a:off x="5249182" y="3171145"/>
            <a:ext cx="233363" cy="274637"/>
          </p:xfrm>
          <a:graphic>
            <a:graphicData uri="http://schemas.openxmlformats.org/presentationml/2006/ole">
              <mc:AlternateContent xmlns:mc="http://schemas.openxmlformats.org/markup-compatibility/2006">
                <mc:Choice xmlns:v="urn:schemas-microsoft-com:vml" Requires="v">
                  <p:oleObj name="Equation" r:id="rId7" imgW="228600" imgH="279400" progId="Equation.DSMT4">
                    <p:embed/>
                  </p:oleObj>
                </mc:Choice>
                <mc:Fallback>
                  <p:oleObj name="Equation" r:id="rId7" imgW="228600" imgH="279400" progId="Equation.DSMT4">
                    <p:embed/>
                    <p:pic>
                      <p:nvPicPr>
                        <p:cNvPr id="1034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9182" y="3171145"/>
                          <a:ext cx="233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2928029" y="3858077"/>
            <a:ext cx="217941" cy="239735"/>
          </p:xfrm>
          <a:graphic>
            <a:graphicData uri="http://schemas.openxmlformats.org/presentationml/2006/ole">
              <mc:AlternateContent xmlns:mc="http://schemas.openxmlformats.org/markup-compatibility/2006">
                <mc:Choice xmlns:v="urn:schemas-microsoft-com:vml" Requires="v">
                  <p:oleObj name="Equation" r:id="rId9" imgW="126835" imgH="139518" progId="Equation.DSMT4">
                    <p:embed/>
                  </p:oleObj>
                </mc:Choice>
                <mc:Fallback>
                  <p:oleObj name="Equation" r:id="rId9" imgW="126835" imgH="139518" progId="Equation.DSMT4">
                    <p:embed/>
                    <p:pic>
                      <p:nvPicPr>
                        <p:cNvPr id="10342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029" y="3858077"/>
                          <a:ext cx="217941" cy="23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4001633" y="1611085"/>
            <a:ext cx="225336" cy="250373"/>
          </p:xfrm>
          <a:graphic>
            <a:graphicData uri="http://schemas.openxmlformats.org/presentationml/2006/ole">
              <mc:AlternateContent xmlns:mc="http://schemas.openxmlformats.org/markup-compatibility/2006">
                <mc:Choice xmlns:v="urn:schemas-microsoft-com:vml" Requires="v">
                  <p:oleObj name="Equation" r:id="rId11" imgW="114102" imgH="126780" progId="Equation.DSMT4">
                    <p:embed/>
                  </p:oleObj>
                </mc:Choice>
                <mc:Fallback>
                  <p:oleObj name="Equation" r:id="rId11" imgW="114102" imgH="126780" progId="Equation.DSMT4">
                    <p:embed/>
                    <p:pic>
                      <p:nvPicPr>
                        <p:cNvPr id="10343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1633" y="1611085"/>
                          <a:ext cx="225336" cy="25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1" name="Object 7"/>
            <p:cNvGraphicFramePr>
              <a:graphicFrameLocks noChangeAspect="1"/>
            </p:cNvGraphicFramePr>
            <p:nvPr/>
          </p:nvGraphicFramePr>
          <p:xfrm>
            <a:off x="5482545" y="1200697"/>
            <a:ext cx="1069059" cy="517825"/>
          </p:xfrm>
          <a:graphic>
            <a:graphicData uri="http://schemas.openxmlformats.org/presentationml/2006/ole">
              <mc:AlternateContent xmlns:mc="http://schemas.openxmlformats.org/markup-compatibility/2006">
                <mc:Choice xmlns:v="urn:schemas-microsoft-com:vml" Requires="v">
                  <p:oleObj name="Equation" r:id="rId13" imgW="812520" imgH="393480" progId="Equation.DSMT4">
                    <p:embed/>
                  </p:oleObj>
                </mc:Choice>
                <mc:Fallback>
                  <p:oleObj name="Equation" r:id="rId13" imgW="812520" imgH="393480" progId="Equation.DSMT4">
                    <p:embed/>
                    <p:pic>
                      <p:nvPicPr>
                        <p:cNvPr id="103431" name="Object 7"/>
                        <p:cNvPicPr>
                          <a:picLocks noChangeAspect="1" noChangeArrowheads="1"/>
                        </p:cNvPicPr>
                        <p:nvPr/>
                      </p:nvPicPr>
                      <p:blipFill>
                        <a:blip r:embed="rId14"/>
                        <a:srcRect/>
                        <a:stretch>
                          <a:fillRect/>
                        </a:stretch>
                      </p:blipFill>
                      <p:spPr bwMode="auto">
                        <a:xfrm>
                          <a:off x="5482545" y="1200697"/>
                          <a:ext cx="1069059" cy="517825"/>
                        </a:xfrm>
                        <a:prstGeom prst="rect">
                          <a:avLst/>
                        </a:prstGeom>
                        <a:noFill/>
                        <a:ln>
                          <a:noFill/>
                        </a:ln>
                        <a:effectLst/>
                      </p:spPr>
                    </p:pic>
                  </p:oleObj>
                </mc:Fallback>
              </mc:AlternateContent>
            </a:graphicData>
          </a:graphic>
        </p:graphicFrame>
      </p:grpSp>
      <p:graphicFrame>
        <p:nvGraphicFramePr>
          <p:cNvPr id="103552" name="Object 128"/>
          <p:cNvGraphicFramePr>
            <a:graphicFrameLocks noChangeAspect="1"/>
          </p:cNvGraphicFramePr>
          <p:nvPr/>
        </p:nvGraphicFramePr>
        <p:xfrm>
          <a:off x="6086378" y="4378097"/>
          <a:ext cx="2582240" cy="668592"/>
        </p:xfrm>
        <a:graphic>
          <a:graphicData uri="http://schemas.openxmlformats.org/presentationml/2006/ole">
            <mc:AlternateContent xmlns:mc="http://schemas.openxmlformats.org/markup-compatibility/2006">
              <mc:Choice xmlns:v="urn:schemas-microsoft-com:vml" Requires="v">
                <p:oleObj name="Equation" r:id="rId15" imgW="1866600" imgH="482400" progId="Equation.DSMT4">
                  <p:embed/>
                </p:oleObj>
              </mc:Choice>
              <mc:Fallback>
                <p:oleObj name="Equation" r:id="rId15" imgW="1866600" imgH="482400" progId="Equation.DSMT4">
                  <p:embed/>
                  <p:pic>
                    <p:nvPicPr>
                      <p:cNvPr id="103552" name="Object 128"/>
                      <p:cNvPicPr>
                        <a:picLocks noChangeAspect="1" noChangeArrowheads="1"/>
                      </p:cNvPicPr>
                      <p:nvPr/>
                    </p:nvPicPr>
                    <p:blipFill>
                      <a:blip r:embed="rId16"/>
                      <a:srcRect/>
                      <a:stretch>
                        <a:fillRect/>
                      </a:stretch>
                    </p:blipFill>
                    <p:spPr bwMode="auto">
                      <a:xfrm>
                        <a:off x="6086378" y="4378097"/>
                        <a:ext cx="2582240" cy="668592"/>
                      </a:xfrm>
                      <a:prstGeom prst="rect">
                        <a:avLst/>
                      </a:prstGeom>
                      <a:solidFill>
                        <a:srgbClr val="FFFF99"/>
                      </a:solidFill>
                      <a:ln>
                        <a:noFill/>
                      </a:ln>
                      <a:effectLst/>
                    </p:spPr>
                  </p:pic>
                </p:oleObj>
              </mc:Fallback>
            </mc:AlternateContent>
          </a:graphicData>
        </a:graphic>
      </p:graphicFrame>
      <p:sp>
        <p:nvSpPr>
          <p:cNvPr id="3" name="TextBox 2">
            <a:extLst>
              <a:ext uri="{FF2B5EF4-FFF2-40B4-BE49-F238E27FC236}">
                <a16:creationId xmlns:a16="http://schemas.microsoft.com/office/drawing/2014/main" id="{7B1B54BD-98FB-80D9-2BB4-204DBAC193D2}"/>
              </a:ext>
            </a:extLst>
          </p:cNvPr>
          <p:cNvSpPr txBox="1"/>
          <p:nvPr/>
        </p:nvSpPr>
        <p:spPr>
          <a:xfrm>
            <a:off x="6394313" y="5129750"/>
            <a:ext cx="1845377" cy="307777"/>
          </a:xfrm>
          <a:prstGeom prst="rect">
            <a:avLst/>
          </a:prstGeom>
          <a:noFill/>
        </p:spPr>
        <p:txBody>
          <a:bodyPr wrap="none" rtlCol="0">
            <a:spAutoFit/>
          </a:bodyPr>
          <a:lstStyle/>
          <a:p>
            <a:pPr algn="ctr"/>
            <a:r>
              <a:rPr lang="en-US" sz="1400" dirty="0"/>
              <a:t>(phasor electric field)</a:t>
            </a:r>
          </a:p>
        </p:txBody>
      </p:sp>
    </p:spTree>
    <p:extLst>
      <p:ext uri="{BB962C8B-B14F-4D97-AF65-F5344CB8AC3E}">
        <p14:creationId xmlns:p14="http://schemas.microsoft.com/office/powerpoint/2010/main" val="21971347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48"/>
          <p:cNvSpPr txBox="1">
            <a:spLocks noChangeArrowheads="1"/>
          </p:cNvSpPr>
          <p:nvPr/>
        </p:nvSpPr>
        <p:spPr bwMode="auto">
          <a:xfrm>
            <a:off x="1230450" y="961120"/>
            <a:ext cx="6095093" cy="400110"/>
          </a:xfrm>
          <a:prstGeom prst="rect">
            <a:avLst/>
          </a:prstGeom>
          <a:noFill/>
          <a:ln w="9525">
            <a:noFill/>
            <a:miter lim="800000"/>
            <a:headEnd/>
            <a:tailEnd/>
          </a:ln>
        </p:spPr>
        <p:txBody>
          <a:bodyPr wrap="square">
            <a:spAutoFit/>
          </a:bodyPr>
          <a:lstStyle/>
          <a:p>
            <a:pPr algn="ctr"/>
            <a:r>
              <a:rPr lang="en-US" sz="2000" dirty="0">
                <a:solidFill>
                  <a:srgbClr val="0000FF"/>
                </a:solidFill>
              </a:rPr>
              <a:t>How far do we have to go to be in the far field?</a:t>
            </a:r>
          </a:p>
        </p:txBody>
      </p:sp>
      <p:sp>
        <p:nvSpPr>
          <p:cNvPr id="33" name="Slide Number Placeholder 32"/>
          <p:cNvSpPr>
            <a:spLocks noGrp="1"/>
          </p:cNvSpPr>
          <p:nvPr>
            <p:ph type="sldNum" sz="quarter" idx="4"/>
          </p:nvPr>
        </p:nvSpPr>
        <p:spPr/>
        <p:txBody>
          <a:bodyPr/>
          <a:lstStyle/>
          <a:p>
            <a:fld id="{F8F724EA-3534-4B3F-834B-ABEE13AADB32}" type="slidenum">
              <a:rPr lang="en-US" smtClean="0"/>
              <a:pPr/>
              <a:t>29</a:t>
            </a:fld>
            <a:endParaRPr lang="en-US" dirty="0"/>
          </a:p>
        </p:txBody>
      </p:sp>
      <p:sp>
        <p:nvSpPr>
          <p:cNvPr id="35" name="TextBox 34"/>
          <p:cNvSpPr txBox="1"/>
          <p:nvPr/>
        </p:nvSpPr>
        <p:spPr>
          <a:xfrm>
            <a:off x="323851" y="1724025"/>
            <a:ext cx="2933699" cy="584775"/>
          </a:xfrm>
          <a:prstGeom prst="rect">
            <a:avLst/>
          </a:prstGeom>
          <a:noFill/>
        </p:spPr>
        <p:txBody>
          <a:bodyPr wrap="square" rtlCol="0">
            <a:spAutoFit/>
          </a:bodyPr>
          <a:lstStyle/>
          <a:p>
            <a:r>
              <a:rPr lang="en-US" sz="1600" dirty="0"/>
              <a:t>Sphere of minimum diameter </a:t>
            </a:r>
            <a:r>
              <a:rPr lang="en-US" sz="1600" i="1" dirty="0">
                <a:latin typeface="Times New Roman" pitchFamily="18" charset="0"/>
                <a:cs typeface="Times New Roman" pitchFamily="18" charset="0"/>
              </a:rPr>
              <a:t>D</a:t>
            </a:r>
            <a:r>
              <a:rPr lang="en-US" sz="1600" dirty="0"/>
              <a:t> that encloses the antenna.</a:t>
            </a:r>
          </a:p>
        </p:txBody>
      </p:sp>
      <p:cxnSp>
        <p:nvCxnSpPr>
          <p:cNvPr id="37" name="Straight Arrow Connector 36"/>
          <p:cNvCxnSpPr/>
          <p:nvPr/>
        </p:nvCxnSpPr>
        <p:spPr>
          <a:xfrm>
            <a:off x="3067050" y="2362200"/>
            <a:ext cx="600075" cy="5715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 name="Object 21"/>
          <p:cNvGraphicFramePr>
            <a:graphicFrameLocks noChangeAspect="1"/>
          </p:cNvGraphicFramePr>
          <p:nvPr/>
        </p:nvGraphicFramePr>
        <p:xfrm>
          <a:off x="3575050" y="5329339"/>
          <a:ext cx="1236436" cy="1013092"/>
        </p:xfrm>
        <a:graphic>
          <a:graphicData uri="http://schemas.openxmlformats.org/presentationml/2006/ole">
            <mc:AlternateContent xmlns:mc="http://schemas.openxmlformats.org/markup-compatibility/2006">
              <mc:Choice xmlns:v="urn:schemas-microsoft-com:vml" Requires="v">
                <p:oleObj name="Equation" r:id="rId3" imgW="558800" imgH="457200" progId="Equation.DSMT4">
                  <p:embed/>
                </p:oleObj>
              </mc:Choice>
              <mc:Fallback>
                <p:oleObj name="Equation" r:id="rId3" imgW="558800" imgH="457200" progId="Equation.DSMT4">
                  <p:embed/>
                  <p:pic>
                    <p:nvPicPr>
                      <p:cNvPr id="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5329339"/>
                        <a:ext cx="1236436" cy="1013092"/>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 name="Group 21"/>
          <p:cNvGrpSpPr/>
          <p:nvPr/>
        </p:nvGrpSpPr>
        <p:grpSpPr>
          <a:xfrm>
            <a:off x="3200400" y="1904271"/>
            <a:ext cx="4467226" cy="2963004"/>
            <a:chOff x="3200400" y="1904271"/>
            <a:chExt cx="4467226" cy="2963004"/>
          </a:xfrm>
        </p:grpSpPr>
        <p:grpSp>
          <p:nvGrpSpPr>
            <p:cNvPr id="1033" name="Group 53"/>
            <p:cNvGrpSpPr>
              <a:grpSpLocks/>
            </p:cNvGrpSpPr>
            <p:nvPr/>
          </p:nvGrpSpPr>
          <p:grpSpPr bwMode="auto">
            <a:xfrm>
              <a:off x="4035425" y="2921000"/>
              <a:ext cx="320675" cy="1917700"/>
              <a:chOff x="2518" y="1808"/>
              <a:chExt cx="202" cy="1208"/>
            </a:xfrm>
          </p:grpSpPr>
          <p:sp>
            <p:nvSpPr>
              <p:cNvPr id="1053" name="AutoShape 49"/>
              <p:cNvSpPr>
                <a:spLocks noChangeArrowheads="1"/>
              </p:cNvSpPr>
              <p:nvPr/>
            </p:nvSpPr>
            <p:spPr bwMode="auto">
              <a:xfrm>
                <a:off x="2584" y="1808"/>
                <a:ext cx="72" cy="1208"/>
              </a:xfrm>
              <a:prstGeom prst="can">
                <a:avLst>
                  <a:gd name="adj" fmla="val 49634"/>
                </a:avLst>
              </a:prstGeom>
              <a:solidFill>
                <a:srgbClr val="FF9900"/>
              </a:solidFill>
              <a:ln w="9525">
                <a:solidFill>
                  <a:schemeClr val="tx1"/>
                </a:solidFill>
                <a:round/>
                <a:headEnd/>
                <a:tailEnd/>
              </a:ln>
            </p:spPr>
            <p:txBody>
              <a:bodyPr wrap="none" anchor="ctr"/>
              <a:lstStyle/>
              <a:p>
                <a:endParaRPr lang="en-US" dirty="0"/>
              </a:p>
            </p:txBody>
          </p:sp>
          <p:sp>
            <p:nvSpPr>
              <p:cNvPr id="1054" name="Oval 50"/>
              <p:cNvSpPr>
                <a:spLocks noChangeArrowheads="1"/>
              </p:cNvSpPr>
              <p:nvPr/>
            </p:nvSpPr>
            <p:spPr bwMode="auto">
              <a:xfrm>
                <a:off x="2520" y="2264"/>
                <a:ext cx="200" cy="200"/>
              </a:xfrm>
              <a:prstGeom prst="ellipse">
                <a:avLst/>
              </a:prstGeom>
              <a:solidFill>
                <a:schemeClr val="bg1"/>
              </a:solidFill>
              <a:ln w="9525">
                <a:solidFill>
                  <a:schemeClr val="tx1"/>
                </a:solidFill>
                <a:round/>
                <a:headEnd/>
                <a:tailEnd/>
              </a:ln>
            </p:spPr>
            <p:txBody>
              <a:bodyPr wrap="none" anchor="ctr"/>
              <a:lstStyle/>
              <a:p>
                <a:endParaRPr lang="en-US" dirty="0"/>
              </a:p>
            </p:txBody>
          </p:sp>
          <p:sp>
            <p:nvSpPr>
              <p:cNvPr id="1055" name="Text Box 51"/>
              <p:cNvSpPr txBox="1">
                <a:spLocks noChangeArrowheads="1"/>
              </p:cNvSpPr>
              <p:nvPr/>
            </p:nvSpPr>
            <p:spPr bwMode="auto">
              <a:xfrm>
                <a:off x="2518" y="2215"/>
                <a:ext cx="200" cy="231"/>
              </a:xfrm>
              <a:prstGeom prst="rect">
                <a:avLst/>
              </a:prstGeom>
              <a:noFill/>
              <a:ln w="9525">
                <a:noFill/>
                <a:miter lim="800000"/>
                <a:headEnd/>
                <a:tailEnd/>
              </a:ln>
            </p:spPr>
            <p:txBody>
              <a:bodyPr wrap="none">
                <a:spAutoFit/>
              </a:bodyPr>
              <a:lstStyle/>
              <a:p>
                <a:r>
                  <a:rPr lang="en-US" dirty="0"/>
                  <a:t>+</a:t>
                </a:r>
              </a:p>
            </p:txBody>
          </p:sp>
          <p:sp>
            <p:nvSpPr>
              <p:cNvPr id="1056" name="Text Box 52"/>
              <p:cNvSpPr txBox="1">
                <a:spLocks noChangeArrowheads="1"/>
              </p:cNvSpPr>
              <p:nvPr/>
            </p:nvSpPr>
            <p:spPr bwMode="auto">
              <a:xfrm>
                <a:off x="2535" y="2287"/>
                <a:ext cx="164" cy="231"/>
              </a:xfrm>
              <a:prstGeom prst="rect">
                <a:avLst/>
              </a:prstGeom>
              <a:noFill/>
              <a:ln w="9525">
                <a:noFill/>
                <a:miter lim="800000"/>
                <a:headEnd/>
                <a:tailEnd/>
              </a:ln>
            </p:spPr>
            <p:txBody>
              <a:bodyPr wrap="none">
                <a:spAutoFit/>
              </a:bodyPr>
              <a:lstStyle/>
              <a:p>
                <a:r>
                  <a:rPr lang="en-US" dirty="0"/>
                  <a:t>-</a:t>
                </a:r>
              </a:p>
            </p:txBody>
          </p:sp>
        </p:grpSp>
        <p:sp>
          <p:nvSpPr>
            <p:cNvPr id="1040" name="Line 62"/>
            <p:cNvSpPr>
              <a:spLocks noChangeShapeType="1"/>
            </p:cNvSpPr>
            <p:nvPr/>
          </p:nvSpPr>
          <p:spPr bwMode="auto">
            <a:xfrm flipV="1">
              <a:off x="4394200" y="2352675"/>
              <a:ext cx="1949450" cy="1355725"/>
            </a:xfrm>
            <a:prstGeom prst="line">
              <a:avLst/>
            </a:prstGeom>
            <a:noFill/>
            <a:ln w="9525">
              <a:solidFill>
                <a:schemeClr val="tx1"/>
              </a:solidFill>
              <a:prstDash val="dash"/>
              <a:round/>
              <a:headEnd/>
              <a:tailEnd/>
            </a:ln>
          </p:spPr>
          <p:txBody>
            <a:bodyPr/>
            <a:lstStyle/>
            <a:p>
              <a:endParaRPr lang="en-US" dirty="0"/>
            </a:p>
          </p:txBody>
        </p:sp>
        <p:sp>
          <p:nvSpPr>
            <p:cNvPr id="1042" name="Oval 64"/>
            <p:cNvSpPr>
              <a:spLocks noChangeArrowheads="1"/>
            </p:cNvSpPr>
            <p:nvPr/>
          </p:nvSpPr>
          <p:spPr bwMode="auto">
            <a:xfrm>
              <a:off x="6375400" y="2212975"/>
              <a:ext cx="139700" cy="139700"/>
            </a:xfrm>
            <a:prstGeom prst="ellipse">
              <a:avLst/>
            </a:prstGeom>
            <a:solidFill>
              <a:srgbClr val="00FFFF"/>
            </a:solidFill>
            <a:ln w="9525">
              <a:solidFill>
                <a:schemeClr val="tx1"/>
              </a:solidFill>
              <a:round/>
              <a:headEnd/>
              <a:tailEnd/>
            </a:ln>
          </p:spPr>
          <p:txBody>
            <a:bodyPr wrap="none" anchor="ctr"/>
            <a:lstStyle/>
            <a:p>
              <a:endParaRPr lang="en-US" dirty="0"/>
            </a:p>
          </p:txBody>
        </p:sp>
        <p:graphicFrame>
          <p:nvGraphicFramePr>
            <p:cNvPr id="1026" name="Object 21"/>
            <p:cNvGraphicFramePr>
              <a:graphicFrameLocks noChangeAspect="1"/>
            </p:cNvGraphicFramePr>
            <p:nvPr/>
          </p:nvGraphicFramePr>
          <p:xfrm>
            <a:off x="6678614" y="1904271"/>
            <a:ext cx="989012" cy="388079"/>
          </p:xfrm>
          <a:graphic>
            <a:graphicData uri="http://schemas.openxmlformats.org/presentationml/2006/ole">
              <mc:AlternateContent xmlns:mc="http://schemas.openxmlformats.org/markup-compatibility/2006">
                <mc:Choice xmlns:v="urn:schemas-microsoft-com:vml" Requires="v">
                  <p:oleObj name="Equation" r:id="rId5" imgW="647419" imgH="253890" progId="Equation.DSMT4">
                    <p:embed/>
                  </p:oleObj>
                </mc:Choice>
                <mc:Fallback>
                  <p:oleObj name="Equation" r:id="rId5" imgW="647419" imgH="253890" progId="Equation.DSMT4">
                    <p:embed/>
                    <p:pic>
                      <p:nvPicPr>
                        <p:cNvPr id="1026"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4" y="1904271"/>
                          <a:ext cx="989012" cy="38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Oval 33"/>
            <p:cNvSpPr/>
            <p:nvPr/>
          </p:nvSpPr>
          <p:spPr>
            <a:xfrm>
              <a:off x="3200400" y="2886075"/>
              <a:ext cx="1981200" cy="198120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3207224" y="3807725"/>
              <a:ext cx="197892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29" name="Object 21"/>
            <p:cNvGraphicFramePr>
              <a:graphicFrameLocks noChangeAspect="1"/>
            </p:cNvGraphicFramePr>
            <p:nvPr/>
          </p:nvGraphicFramePr>
          <p:xfrm>
            <a:off x="5223601" y="2665379"/>
            <a:ext cx="189002" cy="209618"/>
          </p:xfrm>
          <a:graphic>
            <a:graphicData uri="http://schemas.openxmlformats.org/presentationml/2006/ole">
              <mc:AlternateContent xmlns:mc="http://schemas.openxmlformats.org/markup-compatibility/2006">
                <mc:Choice xmlns:v="urn:schemas-microsoft-com:vml" Requires="v">
                  <p:oleObj name="Equation" r:id="rId7" imgW="114102" imgH="126780" progId="Equation.DSMT4">
                    <p:embed/>
                  </p:oleObj>
                </mc:Choice>
                <mc:Fallback>
                  <p:oleObj name="Equation" r:id="rId7" imgW="114102" imgH="126780" progId="Equation.DSMT4">
                    <p:embed/>
                    <p:pic>
                      <p:nvPicPr>
                        <p:cNvPr id="1029"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3601" y="2665379"/>
                          <a:ext cx="189002" cy="20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1"/>
            <p:cNvGraphicFramePr>
              <a:graphicFrameLocks noChangeAspect="1"/>
            </p:cNvGraphicFramePr>
            <p:nvPr/>
          </p:nvGraphicFramePr>
          <p:xfrm>
            <a:off x="3584267" y="3915746"/>
            <a:ext cx="252412" cy="250825"/>
          </p:xfrm>
          <a:graphic>
            <a:graphicData uri="http://schemas.openxmlformats.org/presentationml/2006/ole">
              <mc:AlternateContent xmlns:mc="http://schemas.openxmlformats.org/markup-compatibility/2006">
                <mc:Choice xmlns:v="urn:schemas-microsoft-com:vml" Requires="v">
                  <p:oleObj name="Equation" r:id="rId9" imgW="164885" imgH="164885" progId="Equation.DSMT4">
                    <p:embed/>
                  </p:oleObj>
                </mc:Choice>
                <mc:Fallback>
                  <p:oleObj name="Equation" r:id="rId9" imgW="164885" imgH="164885" progId="Equation.DSMT4">
                    <p:embed/>
                    <p:pic>
                      <p:nvPicPr>
                        <p:cNvPr id="3"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4267" y="3915746"/>
                          <a:ext cx="2524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spTree>
    <p:extLst>
      <p:ext uri="{BB962C8B-B14F-4D97-AF65-F5344CB8AC3E}">
        <p14:creationId xmlns:p14="http://schemas.microsoft.com/office/powerpoint/2010/main" val="40388542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6" name="Text Box 6"/>
          <p:cNvSpPr txBox="1">
            <a:spLocks noChangeArrowheads="1"/>
          </p:cNvSpPr>
          <p:nvPr/>
        </p:nvSpPr>
        <p:spPr bwMode="auto">
          <a:xfrm>
            <a:off x="1066800" y="1357313"/>
            <a:ext cx="7172325" cy="1754326"/>
          </a:xfrm>
          <a:prstGeom prst="rect">
            <a:avLst/>
          </a:prstGeom>
          <a:noFill/>
          <a:ln w="9525">
            <a:noFill/>
            <a:miter lim="800000"/>
            <a:headEnd/>
            <a:tailEnd/>
          </a:ln>
          <a:effectLst/>
        </p:spPr>
        <p:txBody>
          <a:bodyPr>
            <a:spAutoFit/>
          </a:bodyPr>
          <a:lstStyle/>
          <a:p>
            <a:pPr marL="177800" indent="-177800">
              <a:spcAft>
                <a:spcPct val="50000"/>
              </a:spcAft>
              <a:buFont typeface="Wingdings" pitchFamily="2" charset="2"/>
              <a:buChar char="§"/>
            </a:pPr>
            <a:r>
              <a:rPr lang="en-US" dirty="0"/>
              <a:t>For communication over long distances, to have lower loss (see next slide)</a:t>
            </a:r>
          </a:p>
          <a:p>
            <a:pPr marL="177800" indent="-177800">
              <a:spcAft>
                <a:spcPct val="50000"/>
              </a:spcAft>
              <a:buFont typeface="Wingdings" pitchFamily="2" charset="2"/>
              <a:buChar char="§"/>
            </a:pPr>
            <a:r>
              <a:rPr lang="en-US" dirty="0"/>
              <a:t>Where waveguiding systems (e.g., transmission lines such as coaxial cable or fiber optic cable) are impractical or inconvenient</a:t>
            </a:r>
          </a:p>
          <a:p>
            <a:pPr marL="177800" indent="-177800">
              <a:spcAft>
                <a:spcPct val="50000"/>
              </a:spcAft>
              <a:buFont typeface="Wingdings" pitchFamily="2" charset="2"/>
              <a:buChar char="§"/>
            </a:pPr>
            <a:r>
              <a:rPr lang="en-US" dirty="0"/>
              <a:t>When it is desired to communicate with many users at once</a:t>
            </a:r>
          </a:p>
        </p:txBody>
      </p:sp>
      <p:sp>
        <p:nvSpPr>
          <p:cNvPr id="271367" name="Text Box 7"/>
          <p:cNvSpPr txBox="1">
            <a:spLocks noChangeArrowheads="1"/>
          </p:cNvSpPr>
          <p:nvPr/>
        </p:nvSpPr>
        <p:spPr bwMode="auto">
          <a:xfrm>
            <a:off x="1117600" y="780371"/>
            <a:ext cx="6000750" cy="396875"/>
          </a:xfrm>
          <a:prstGeom prst="rect">
            <a:avLst/>
          </a:prstGeom>
          <a:noFill/>
          <a:ln w="9525">
            <a:noFill/>
            <a:miter lim="800000"/>
            <a:headEnd/>
            <a:tailEnd/>
          </a:ln>
          <a:effectLst/>
        </p:spPr>
        <p:txBody>
          <a:bodyPr>
            <a:spAutoFit/>
          </a:bodyPr>
          <a:lstStyle/>
          <a:p>
            <a:r>
              <a:rPr lang="en-US" sz="2000" dirty="0">
                <a:solidFill>
                  <a:srgbClr val="0000FF"/>
                </a:solidFill>
              </a:rPr>
              <a:t>Antennas are often used for a variety of reasons:</a:t>
            </a:r>
          </a:p>
        </p:txBody>
      </p:sp>
      <p:sp>
        <p:nvSpPr>
          <p:cNvPr id="24" name="Slide Number Placeholder 23"/>
          <p:cNvSpPr>
            <a:spLocks noGrp="1"/>
          </p:cNvSpPr>
          <p:nvPr>
            <p:ph type="sldNum" sz="quarter" idx="4"/>
          </p:nvPr>
        </p:nvSpPr>
        <p:spPr/>
        <p:txBody>
          <a:bodyPr/>
          <a:lstStyle/>
          <a:p>
            <a:fld id="{888FCC7E-85EA-4A6E-80A4-23A46F232749}" type="slidenum">
              <a:rPr lang="en-US" smtClean="0"/>
              <a:pPr/>
              <a:t>3</a:t>
            </a:fld>
            <a:endParaRPr lang="en-US"/>
          </a:p>
        </p:txBody>
      </p:sp>
      <p:sp>
        <p:nvSpPr>
          <p:cNvPr id="22" name="TextBox 21"/>
          <p:cNvSpPr txBox="1"/>
          <p:nvPr/>
        </p:nvSpPr>
        <p:spPr>
          <a:xfrm>
            <a:off x="981075" y="6172200"/>
            <a:ext cx="1043876" cy="369332"/>
          </a:xfrm>
          <a:prstGeom prst="rect">
            <a:avLst/>
          </a:prstGeom>
          <a:noFill/>
        </p:spPr>
        <p:txBody>
          <a:bodyPr wrap="none" rtlCol="0">
            <a:spAutoFit/>
          </a:bodyPr>
          <a:lstStyle/>
          <a:p>
            <a:r>
              <a:rPr lang="en-US" dirty="0">
                <a:solidFill>
                  <a:srgbClr val="FF0000"/>
                </a:solidFill>
              </a:rPr>
              <a:t>Antenna</a:t>
            </a:r>
          </a:p>
        </p:txBody>
      </p:sp>
      <p:sp>
        <p:nvSpPr>
          <p:cNvPr id="10"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Advantages of Antennas</a:t>
            </a:r>
          </a:p>
        </p:txBody>
      </p:sp>
      <p:sp>
        <p:nvSpPr>
          <p:cNvPr id="14" name="TextBox 13"/>
          <p:cNvSpPr txBox="1"/>
          <p:nvPr/>
        </p:nvSpPr>
        <p:spPr>
          <a:xfrm>
            <a:off x="6686550" y="5505450"/>
            <a:ext cx="1877437" cy="369332"/>
          </a:xfrm>
          <a:prstGeom prst="rect">
            <a:avLst/>
          </a:prstGeom>
          <a:noFill/>
        </p:spPr>
        <p:txBody>
          <a:bodyPr wrap="none" rtlCol="0">
            <a:spAutoFit/>
          </a:bodyPr>
          <a:lstStyle/>
          <a:p>
            <a:r>
              <a:rPr lang="en-US" dirty="0">
                <a:solidFill>
                  <a:srgbClr val="FF0000"/>
                </a:solidFill>
              </a:rPr>
              <a:t>Fiber optic cable</a:t>
            </a:r>
          </a:p>
        </p:txBody>
      </p:sp>
      <p:pic>
        <p:nvPicPr>
          <p:cNvPr id="330753" name="Picture 1"/>
          <p:cNvPicPr>
            <a:picLocks noChangeAspect="1" noChangeArrowheads="1"/>
          </p:cNvPicPr>
          <p:nvPr/>
        </p:nvPicPr>
        <p:blipFill>
          <a:blip r:embed="rId3" cstate="print"/>
          <a:srcRect/>
          <a:stretch>
            <a:fillRect/>
          </a:stretch>
        </p:blipFill>
        <p:spPr bwMode="auto">
          <a:xfrm>
            <a:off x="532081" y="3630262"/>
            <a:ext cx="2035175" cy="2278063"/>
          </a:xfrm>
          <a:prstGeom prst="rect">
            <a:avLst/>
          </a:prstGeom>
          <a:noFill/>
          <a:ln w="9525">
            <a:noFill/>
            <a:miter lim="800000"/>
            <a:headEnd/>
            <a:tailEnd/>
          </a:ln>
          <a:effectLst/>
        </p:spPr>
      </p:pic>
      <p:pic>
        <p:nvPicPr>
          <p:cNvPr id="330754" name="Picture 2"/>
          <p:cNvPicPr>
            <a:picLocks noChangeAspect="1" noChangeArrowheads="1"/>
          </p:cNvPicPr>
          <p:nvPr/>
        </p:nvPicPr>
        <p:blipFill>
          <a:blip r:embed="rId4" cstate="print"/>
          <a:srcRect/>
          <a:stretch>
            <a:fillRect/>
          </a:stretch>
        </p:blipFill>
        <p:spPr bwMode="auto">
          <a:xfrm>
            <a:off x="3859496" y="3335772"/>
            <a:ext cx="1173163" cy="884237"/>
          </a:xfrm>
          <a:prstGeom prst="rect">
            <a:avLst/>
          </a:prstGeom>
          <a:noFill/>
          <a:ln w="9525">
            <a:noFill/>
            <a:miter lim="800000"/>
            <a:headEnd/>
            <a:tailEnd/>
          </a:ln>
          <a:effectLst/>
        </p:spPr>
      </p:pic>
      <p:pic>
        <p:nvPicPr>
          <p:cNvPr id="330755" name="Picture 3"/>
          <p:cNvPicPr>
            <a:picLocks noChangeAspect="1" noChangeArrowheads="1"/>
          </p:cNvPicPr>
          <p:nvPr/>
        </p:nvPicPr>
        <p:blipFill>
          <a:blip r:embed="rId5" cstate="print"/>
          <a:srcRect/>
          <a:stretch>
            <a:fillRect/>
          </a:stretch>
        </p:blipFill>
        <p:spPr bwMode="auto">
          <a:xfrm>
            <a:off x="3573747" y="4825850"/>
            <a:ext cx="1744663" cy="1752600"/>
          </a:xfrm>
          <a:prstGeom prst="rect">
            <a:avLst/>
          </a:prstGeom>
          <a:noFill/>
          <a:ln w="9525">
            <a:noFill/>
            <a:miter lim="800000"/>
            <a:headEnd/>
            <a:tailEnd/>
          </a:ln>
          <a:effectLst/>
        </p:spPr>
      </p:pic>
      <p:pic>
        <p:nvPicPr>
          <p:cNvPr id="330756" name="Picture 4"/>
          <p:cNvPicPr>
            <a:picLocks noChangeAspect="1" noChangeArrowheads="1"/>
          </p:cNvPicPr>
          <p:nvPr/>
        </p:nvPicPr>
        <p:blipFill>
          <a:blip r:embed="rId6" cstate="print"/>
          <a:srcRect/>
          <a:stretch>
            <a:fillRect/>
          </a:stretch>
        </p:blipFill>
        <p:spPr bwMode="auto">
          <a:xfrm>
            <a:off x="6563343" y="3854383"/>
            <a:ext cx="1927225" cy="1577975"/>
          </a:xfrm>
          <a:prstGeom prst="rect">
            <a:avLst/>
          </a:prstGeom>
          <a:noFill/>
          <a:ln w="9525">
            <a:noFill/>
            <a:miter lim="800000"/>
            <a:headEnd/>
            <a:tailEnd/>
          </a:ln>
          <a:effectLst/>
        </p:spPr>
      </p:pic>
      <p:sp>
        <p:nvSpPr>
          <p:cNvPr id="12" name="TextBox 11"/>
          <p:cNvSpPr txBox="1"/>
          <p:nvPr/>
        </p:nvSpPr>
        <p:spPr>
          <a:xfrm>
            <a:off x="3162300" y="6286500"/>
            <a:ext cx="2882136" cy="369332"/>
          </a:xfrm>
          <a:prstGeom prst="rect">
            <a:avLst/>
          </a:prstGeom>
          <a:noFill/>
        </p:spPr>
        <p:txBody>
          <a:bodyPr wrap="none" rtlCol="0">
            <a:spAutoFit/>
          </a:bodyPr>
          <a:lstStyle/>
          <a:p>
            <a:r>
              <a:rPr lang="en-US" dirty="0">
                <a:solidFill>
                  <a:srgbClr val="FF0000"/>
                </a:solidFill>
              </a:rPr>
              <a:t>Twisted pair (CAT 5 cable)</a:t>
            </a:r>
          </a:p>
        </p:txBody>
      </p:sp>
      <p:sp>
        <p:nvSpPr>
          <p:cNvPr id="21" name="TextBox 20"/>
          <p:cNvSpPr txBox="1"/>
          <p:nvPr/>
        </p:nvSpPr>
        <p:spPr>
          <a:xfrm>
            <a:off x="4083241" y="4332269"/>
            <a:ext cx="723275" cy="369332"/>
          </a:xfrm>
          <a:prstGeom prst="rect">
            <a:avLst/>
          </a:prstGeom>
          <a:noFill/>
        </p:spPr>
        <p:txBody>
          <a:bodyPr wrap="none" rtlCol="0">
            <a:spAutoFit/>
          </a:bodyPr>
          <a:lstStyle/>
          <a:p>
            <a:r>
              <a:rPr lang="en-US" dirty="0">
                <a:solidFill>
                  <a:srgbClr val="FF0000"/>
                </a:solidFill>
              </a:rPr>
              <a:t>Coax</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3"/>
          <p:cNvSpPr txBox="1">
            <a:spLocks noChangeArrowheads="1"/>
          </p:cNvSpPr>
          <p:nvPr/>
        </p:nvSpPr>
        <p:spPr bwMode="auto">
          <a:xfrm>
            <a:off x="265529" y="1081197"/>
            <a:ext cx="3752850" cy="366712"/>
          </a:xfrm>
          <a:prstGeom prst="rect">
            <a:avLst/>
          </a:prstGeom>
          <a:noFill/>
          <a:ln w="9525">
            <a:noFill/>
            <a:miter lim="800000"/>
            <a:headEnd/>
            <a:tailEnd/>
          </a:ln>
        </p:spPr>
        <p:txBody>
          <a:bodyPr wrap="none">
            <a:spAutoFit/>
          </a:bodyPr>
          <a:lstStyle/>
          <a:p>
            <a:r>
              <a:rPr lang="en-US" dirty="0">
                <a:solidFill>
                  <a:srgbClr val="0000FF"/>
                </a:solidFill>
              </a:rPr>
              <a:t>The far-field has the following form:</a:t>
            </a:r>
          </a:p>
        </p:txBody>
      </p:sp>
      <p:graphicFrame>
        <p:nvGraphicFramePr>
          <p:cNvPr id="2050" name="Object 21"/>
          <p:cNvGraphicFramePr>
            <a:graphicFrameLocks noChangeAspect="1"/>
          </p:cNvGraphicFramePr>
          <p:nvPr/>
        </p:nvGraphicFramePr>
        <p:xfrm>
          <a:off x="4205785" y="884670"/>
          <a:ext cx="4344537" cy="871644"/>
        </p:xfrm>
        <a:graphic>
          <a:graphicData uri="http://schemas.openxmlformats.org/presentationml/2006/ole">
            <mc:AlternateContent xmlns:mc="http://schemas.openxmlformats.org/markup-compatibility/2006">
              <mc:Choice xmlns:v="urn:schemas-microsoft-com:vml" Requires="v">
                <p:oleObj name="Equation" r:id="rId3" imgW="2781000" imgH="558720" progId="Equation.DSMT4">
                  <p:embed/>
                </p:oleObj>
              </mc:Choice>
              <mc:Fallback>
                <p:oleObj name="Equation" r:id="rId3" imgW="2781000" imgH="558720" progId="Equation.DSMT4">
                  <p:embed/>
                  <p:pic>
                    <p:nvPicPr>
                      <p:cNvPr id="2050" name="Object 21"/>
                      <p:cNvPicPr>
                        <a:picLocks noChangeAspect="1" noChangeArrowheads="1"/>
                      </p:cNvPicPr>
                      <p:nvPr/>
                    </p:nvPicPr>
                    <p:blipFill>
                      <a:blip r:embed="rId4"/>
                      <a:srcRect/>
                      <a:stretch>
                        <a:fillRect/>
                      </a:stretch>
                    </p:blipFill>
                    <p:spPr bwMode="auto">
                      <a:xfrm>
                        <a:off x="4205785" y="884670"/>
                        <a:ext cx="4344537" cy="871644"/>
                      </a:xfrm>
                      <a:prstGeom prst="rect">
                        <a:avLst/>
                      </a:prstGeom>
                      <a:solidFill>
                        <a:srgbClr val="FFFF99"/>
                      </a:solidFill>
                      <a:ln>
                        <a:noFill/>
                      </a:ln>
                      <a:effectLst/>
                    </p:spPr>
                  </p:pic>
                </p:oleObj>
              </mc:Fallback>
            </mc:AlternateContent>
          </a:graphicData>
        </a:graphic>
      </p:graphicFrame>
      <p:graphicFrame>
        <p:nvGraphicFramePr>
          <p:cNvPr id="2052" name="Object 21"/>
          <p:cNvGraphicFramePr>
            <a:graphicFrameLocks noChangeAspect="1"/>
          </p:cNvGraphicFramePr>
          <p:nvPr/>
        </p:nvGraphicFramePr>
        <p:xfrm>
          <a:off x="4573131" y="2713641"/>
          <a:ext cx="1100137" cy="914400"/>
        </p:xfrm>
        <a:graphic>
          <a:graphicData uri="http://schemas.openxmlformats.org/presentationml/2006/ole">
            <mc:AlternateContent xmlns:mc="http://schemas.openxmlformats.org/markup-compatibility/2006">
              <mc:Choice xmlns:v="urn:schemas-microsoft-com:vml" Requires="v">
                <p:oleObj name="Equation" r:id="rId5" imgW="533169" imgH="444307" progId="Equation.DSMT4">
                  <p:embed/>
                </p:oleObj>
              </mc:Choice>
              <mc:Fallback>
                <p:oleObj name="Equation" r:id="rId5" imgW="533169" imgH="444307" progId="Equation.DSMT4">
                  <p:embed/>
                  <p:pic>
                    <p:nvPicPr>
                      <p:cNvPr id="205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3131" y="2713641"/>
                        <a:ext cx="1100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21"/>
          <p:cNvGraphicFramePr>
            <a:graphicFrameLocks noChangeAspect="1"/>
          </p:cNvGraphicFramePr>
          <p:nvPr/>
        </p:nvGraphicFramePr>
        <p:xfrm>
          <a:off x="4608049" y="5275402"/>
          <a:ext cx="1311275" cy="914400"/>
        </p:xfrm>
        <a:graphic>
          <a:graphicData uri="http://schemas.openxmlformats.org/presentationml/2006/ole">
            <mc:AlternateContent xmlns:mc="http://schemas.openxmlformats.org/markup-compatibility/2006">
              <mc:Choice xmlns:v="urn:schemas-microsoft-com:vml" Requires="v">
                <p:oleObj name="Equation" r:id="rId7" imgW="634725" imgH="444307" progId="Equation.DSMT4">
                  <p:embed/>
                </p:oleObj>
              </mc:Choice>
              <mc:Fallback>
                <p:oleObj name="Equation" r:id="rId7" imgW="634725" imgH="444307" progId="Equation.DSMT4">
                  <p:embed/>
                  <p:pic>
                    <p:nvPicPr>
                      <p:cNvPr id="205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49" y="5275402"/>
                        <a:ext cx="13112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Slide Number Placeholder 35"/>
          <p:cNvSpPr>
            <a:spLocks noGrp="1"/>
          </p:cNvSpPr>
          <p:nvPr>
            <p:ph type="sldNum" sz="quarter" idx="4"/>
          </p:nvPr>
        </p:nvSpPr>
        <p:spPr/>
        <p:txBody>
          <a:bodyPr/>
          <a:lstStyle/>
          <a:p>
            <a:fld id="{F8F724EA-3534-4B3F-834B-ABEE13AADB32}" type="slidenum">
              <a:rPr lang="en-US" smtClean="0"/>
              <a:pPr/>
              <a:t>30</a:t>
            </a:fld>
            <a:endParaRPr lang="en-US" dirty="0"/>
          </a:p>
        </p:txBody>
      </p:sp>
      <p:sp>
        <p:nvSpPr>
          <p:cNvPr id="39" name="TextBox 38"/>
          <p:cNvSpPr txBox="1"/>
          <p:nvPr/>
        </p:nvSpPr>
        <p:spPr>
          <a:xfrm>
            <a:off x="5111933" y="3896485"/>
            <a:ext cx="3431176" cy="954107"/>
          </a:xfrm>
          <a:prstGeom prst="rect">
            <a:avLst/>
          </a:prstGeom>
          <a:noFill/>
          <a:ln w="19050">
            <a:solidFill>
              <a:schemeClr val="tx1"/>
            </a:solidFill>
          </a:ln>
        </p:spPr>
        <p:txBody>
          <a:bodyPr wrap="square" rtlCol="0">
            <a:spAutoFit/>
          </a:bodyPr>
          <a:lstStyle/>
          <a:p>
            <a:pPr algn="ctr"/>
            <a:r>
              <a:rPr lang="en-US" sz="1400" dirty="0"/>
              <a:t>Depending on the type of antenna, either or both polarizations may be radiated </a:t>
            </a:r>
          </a:p>
          <a:p>
            <a:pPr algn="ctr"/>
            <a:r>
              <a:rPr lang="en-US" sz="1400" dirty="0"/>
              <a:t>(e.g., a vertical wire antenna radiates only </a:t>
            </a:r>
            <a:r>
              <a:rPr lang="en-US" sz="1400" i="1" dirty="0">
                <a:latin typeface="Times New Roman" pitchFamily="18" charset="0"/>
                <a:cs typeface="Times New Roman" pitchFamily="18" charset="0"/>
              </a:rPr>
              <a:t>E</a:t>
            </a:r>
            <a:r>
              <a:rPr lang="en-US" sz="1400" i="1" baseline="-25000" dirty="0">
                <a:latin typeface="Times New Roman" pitchFamily="18" charset="0"/>
                <a:cs typeface="Times New Roman" pitchFamily="18" charset="0"/>
                <a:sym typeface="Symbol"/>
              </a:rPr>
              <a:t></a:t>
            </a:r>
            <a:r>
              <a:rPr lang="en-US" sz="1400" dirty="0"/>
              <a:t> polarization).</a:t>
            </a:r>
          </a:p>
        </p:txBody>
      </p:sp>
      <p:sp>
        <p:nvSpPr>
          <p:cNvPr id="37"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sp>
        <p:nvSpPr>
          <p:cNvPr id="14" name="TextBox 13">
            <a:extLst>
              <a:ext uri="{FF2B5EF4-FFF2-40B4-BE49-F238E27FC236}">
                <a16:creationId xmlns:a16="http://schemas.microsoft.com/office/drawing/2014/main" id="{37DB015E-565E-F3D8-081B-2151A617DF06}"/>
              </a:ext>
            </a:extLst>
          </p:cNvPr>
          <p:cNvSpPr txBox="1"/>
          <p:nvPr/>
        </p:nvSpPr>
        <p:spPr>
          <a:xfrm>
            <a:off x="1054959" y="1646731"/>
            <a:ext cx="1846980" cy="276999"/>
          </a:xfrm>
          <a:prstGeom prst="rect">
            <a:avLst/>
          </a:prstGeom>
          <a:noFill/>
        </p:spPr>
        <p:txBody>
          <a:bodyPr wrap="none" rtlCol="0">
            <a:spAutoFit/>
          </a:bodyPr>
          <a:lstStyle/>
          <a:p>
            <a:pPr algn="ctr"/>
            <a:r>
              <a:rPr lang="en-US" sz="1200" b="1" dirty="0"/>
              <a:t>Example:</a:t>
            </a:r>
            <a:r>
              <a:rPr lang="en-US" sz="1200" dirty="0"/>
              <a:t> vertical dipole</a:t>
            </a:r>
          </a:p>
        </p:txBody>
      </p:sp>
      <p:sp>
        <p:nvSpPr>
          <p:cNvPr id="15" name="TextBox 14">
            <a:extLst>
              <a:ext uri="{FF2B5EF4-FFF2-40B4-BE49-F238E27FC236}">
                <a16:creationId xmlns:a16="http://schemas.microsoft.com/office/drawing/2014/main" id="{550DBE15-5C45-8638-13E9-F3C9822BB5A7}"/>
              </a:ext>
            </a:extLst>
          </p:cNvPr>
          <p:cNvSpPr txBox="1"/>
          <p:nvPr/>
        </p:nvSpPr>
        <p:spPr>
          <a:xfrm>
            <a:off x="899710" y="4307867"/>
            <a:ext cx="2502608" cy="276999"/>
          </a:xfrm>
          <a:prstGeom prst="rect">
            <a:avLst/>
          </a:prstGeom>
          <a:noFill/>
        </p:spPr>
        <p:txBody>
          <a:bodyPr wrap="none" rtlCol="0">
            <a:spAutoFit/>
          </a:bodyPr>
          <a:lstStyle/>
          <a:p>
            <a:pPr algn="ctr"/>
            <a:r>
              <a:rPr lang="en-US" sz="1200" b="1" dirty="0"/>
              <a:t>Example:</a:t>
            </a:r>
            <a:r>
              <a:rPr lang="en-US" sz="1200" dirty="0"/>
              <a:t> horizontal loop antenna</a:t>
            </a:r>
          </a:p>
        </p:txBody>
      </p:sp>
      <p:grpSp>
        <p:nvGrpSpPr>
          <p:cNvPr id="17" name="Group 16"/>
          <p:cNvGrpSpPr/>
          <p:nvPr/>
        </p:nvGrpSpPr>
        <p:grpSpPr>
          <a:xfrm>
            <a:off x="792240" y="1997766"/>
            <a:ext cx="3317648" cy="2058782"/>
            <a:chOff x="792240" y="1997766"/>
            <a:chExt cx="3317648" cy="2058782"/>
          </a:xfrm>
        </p:grpSpPr>
        <p:sp>
          <p:nvSpPr>
            <p:cNvPr id="2071" name="Line 9"/>
            <p:cNvSpPr>
              <a:spLocks noChangeShapeType="1"/>
            </p:cNvSpPr>
            <p:nvPr/>
          </p:nvSpPr>
          <p:spPr bwMode="auto">
            <a:xfrm flipH="1">
              <a:off x="1087296" y="3233080"/>
              <a:ext cx="914400" cy="584200"/>
            </a:xfrm>
            <a:prstGeom prst="line">
              <a:avLst/>
            </a:prstGeom>
            <a:noFill/>
            <a:ln w="9525">
              <a:solidFill>
                <a:schemeClr val="tx1"/>
              </a:solidFill>
              <a:round/>
              <a:headEnd/>
              <a:tailEnd/>
            </a:ln>
          </p:spPr>
          <p:txBody>
            <a:bodyPr/>
            <a:lstStyle/>
            <a:p>
              <a:endParaRPr lang="en-US" dirty="0"/>
            </a:p>
          </p:txBody>
        </p:sp>
        <p:sp>
          <p:nvSpPr>
            <p:cNvPr id="2072" name="Line 10"/>
            <p:cNvSpPr>
              <a:spLocks noChangeShapeType="1"/>
            </p:cNvSpPr>
            <p:nvPr/>
          </p:nvSpPr>
          <p:spPr bwMode="auto">
            <a:xfrm>
              <a:off x="2001696" y="3233080"/>
              <a:ext cx="1400622" cy="0"/>
            </a:xfrm>
            <a:prstGeom prst="line">
              <a:avLst/>
            </a:prstGeom>
            <a:noFill/>
            <a:ln w="9525">
              <a:solidFill>
                <a:schemeClr val="tx1"/>
              </a:solidFill>
              <a:round/>
              <a:headEnd/>
              <a:tailEnd/>
            </a:ln>
          </p:spPr>
          <p:txBody>
            <a:bodyPr/>
            <a:lstStyle/>
            <a:p>
              <a:endParaRPr lang="en-US" dirty="0"/>
            </a:p>
          </p:txBody>
        </p:sp>
        <p:sp>
          <p:nvSpPr>
            <p:cNvPr id="2073" name="Line 11"/>
            <p:cNvSpPr>
              <a:spLocks noChangeShapeType="1"/>
            </p:cNvSpPr>
            <p:nvPr/>
          </p:nvSpPr>
          <p:spPr bwMode="auto">
            <a:xfrm flipV="1">
              <a:off x="1988996" y="2318680"/>
              <a:ext cx="0" cy="914400"/>
            </a:xfrm>
            <a:prstGeom prst="line">
              <a:avLst/>
            </a:prstGeom>
            <a:noFill/>
            <a:ln w="9525">
              <a:solidFill>
                <a:schemeClr val="tx1"/>
              </a:solidFill>
              <a:round/>
              <a:headEnd/>
              <a:tailEnd/>
            </a:ln>
          </p:spPr>
          <p:txBody>
            <a:bodyPr/>
            <a:lstStyle/>
            <a:p>
              <a:endParaRPr lang="en-US" dirty="0"/>
            </a:p>
          </p:txBody>
        </p:sp>
        <p:sp>
          <p:nvSpPr>
            <p:cNvPr id="2077" name="Line 15"/>
            <p:cNvSpPr>
              <a:spLocks noChangeShapeType="1"/>
            </p:cNvSpPr>
            <p:nvPr/>
          </p:nvSpPr>
          <p:spPr bwMode="auto">
            <a:xfrm flipV="1">
              <a:off x="1988996" y="2991780"/>
              <a:ext cx="927100" cy="254000"/>
            </a:xfrm>
            <a:prstGeom prst="line">
              <a:avLst/>
            </a:prstGeom>
            <a:noFill/>
            <a:ln w="9525">
              <a:solidFill>
                <a:schemeClr val="tx1"/>
              </a:solidFill>
              <a:round/>
              <a:headEnd/>
              <a:tailEnd/>
            </a:ln>
          </p:spPr>
          <p:txBody>
            <a:bodyPr/>
            <a:lstStyle/>
            <a:p>
              <a:endParaRPr lang="en-US" dirty="0"/>
            </a:p>
          </p:txBody>
        </p:sp>
        <p:sp>
          <p:nvSpPr>
            <p:cNvPr id="2078" name="Line 16"/>
            <p:cNvSpPr>
              <a:spLocks noChangeShapeType="1"/>
            </p:cNvSpPr>
            <p:nvPr/>
          </p:nvSpPr>
          <p:spPr bwMode="auto">
            <a:xfrm>
              <a:off x="2916096" y="2993594"/>
              <a:ext cx="203200" cy="508000"/>
            </a:xfrm>
            <a:prstGeom prst="line">
              <a:avLst/>
            </a:prstGeom>
            <a:noFill/>
            <a:ln w="38100">
              <a:solidFill>
                <a:srgbClr val="FF3300"/>
              </a:solidFill>
              <a:round/>
              <a:headEnd/>
              <a:tailEnd type="triangle" w="med" len="med"/>
            </a:ln>
          </p:spPr>
          <p:txBody>
            <a:bodyPr/>
            <a:lstStyle/>
            <a:p>
              <a:endParaRPr lang="en-US" dirty="0"/>
            </a:p>
          </p:txBody>
        </p:sp>
        <p:sp>
          <p:nvSpPr>
            <p:cNvPr id="2079" name="Line 17"/>
            <p:cNvSpPr>
              <a:spLocks noChangeShapeType="1"/>
            </p:cNvSpPr>
            <p:nvPr/>
          </p:nvSpPr>
          <p:spPr bwMode="auto">
            <a:xfrm flipV="1">
              <a:off x="2916096" y="2745718"/>
              <a:ext cx="322263" cy="246063"/>
            </a:xfrm>
            <a:prstGeom prst="line">
              <a:avLst/>
            </a:prstGeom>
            <a:noFill/>
            <a:ln w="38100">
              <a:solidFill>
                <a:srgbClr val="0000FF"/>
              </a:solidFill>
              <a:round/>
              <a:headEnd/>
              <a:tailEnd type="triangle" w="med" len="med"/>
            </a:ln>
          </p:spPr>
          <p:txBody>
            <a:bodyPr/>
            <a:lstStyle/>
            <a:p>
              <a:endParaRPr lang="en-US" dirty="0"/>
            </a:p>
          </p:txBody>
        </p:sp>
        <p:sp>
          <p:nvSpPr>
            <p:cNvPr id="2082" name="Line 20"/>
            <p:cNvSpPr>
              <a:spLocks noChangeShapeType="1"/>
            </p:cNvSpPr>
            <p:nvPr/>
          </p:nvSpPr>
          <p:spPr bwMode="auto">
            <a:xfrm flipV="1">
              <a:off x="2941496" y="2788580"/>
              <a:ext cx="749300" cy="190500"/>
            </a:xfrm>
            <a:prstGeom prst="line">
              <a:avLst/>
            </a:prstGeom>
            <a:noFill/>
            <a:ln w="38100">
              <a:solidFill>
                <a:srgbClr val="FF3399"/>
              </a:solidFill>
              <a:round/>
              <a:headEnd/>
              <a:tailEnd type="triangle" w="med" len="med"/>
            </a:ln>
          </p:spPr>
          <p:txBody>
            <a:bodyPr/>
            <a:lstStyle/>
            <a:p>
              <a:endParaRPr lang="en-US" dirty="0"/>
            </a:p>
          </p:txBody>
        </p:sp>
        <p:graphicFrame>
          <p:nvGraphicFramePr>
            <p:cNvPr id="2" name="Object 6"/>
            <p:cNvGraphicFramePr>
              <a:graphicFrameLocks noChangeAspect="1"/>
            </p:cNvGraphicFramePr>
            <p:nvPr>
              <p:extLst>
                <p:ext uri="{D42A27DB-BD31-4B8C-83A1-F6EECF244321}">
                  <p14:modId xmlns:p14="http://schemas.microsoft.com/office/powerpoint/2010/main" val="1975291542"/>
                </p:ext>
              </p:extLst>
            </p:nvPr>
          </p:nvGraphicFramePr>
          <p:xfrm>
            <a:off x="2668214" y="3439213"/>
            <a:ext cx="309562" cy="348257"/>
          </p:xfrm>
          <a:graphic>
            <a:graphicData uri="http://schemas.openxmlformats.org/presentationml/2006/ole">
              <mc:AlternateContent xmlns:mc="http://schemas.openxmlformats.org/markup-compatibility/2006">
                <mc:Choice xmlns:v="urn:schemas-microsoft-com:vml" Requires="v">
                  <p:oleObj name="Equation" r:id="rId9" imgW="203112" imgH="228501" progId="Equation.DSMT4">
                    <p:embed/>
                  </p:oleObj>
                </mc:Choice>
                <mc:Fallback>
                  <p:oleObj name="Equation" r:id="rId9" imgW="203112" imgH="228501" progId="Equation.DSMT4">
                    <p:embed/>
                    <p:pic>
                      <p:nvPicPr>
                        <p:cNvPr id="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214" y="3439213"/>
                          <a:ext cx="309562" cy="34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7"/>
            <p:cNvGraphicFramePr>
              <a:graphicFrameLocks noChangeAspect="1"/>
            </p:cNvGraphicFramePr>
            <p:nvPr>
              <p:extLst>
                <p:ext uri="{D42A27DB-BD31-4B8C-83A1-F6EECF244321}">
                  <p14:modId xmlns:p14="http://schemas.microsoft.com/office/powerpoint/2010/main" val="3639773179"/>
                </p:ext>
              </p:extLst>
            </p:nvPr>
          </p:nvGraphicFramePr>
          <p:xfrm>
            <a:off x="3188458" y="2278981"/>
            <a:ext cx="355373" cy="375116"/>
          </p:xfrm>
          <a:graphic>
            <a:graphicData uri="http://schemas.openxmlformats.org/presentationml/2006/ole">
              <mc:AlternateContent xmlns:mc="http://schemas.openxmlformats.org/markup-compatibility/2006">
                <mc:Choice xmlns:v="urn:schemas-microsoft-com:vml" Requires="v">
                  <p:oleObj name="Equation" r:id="rId11" imgW="228600" imgH="241300" progId="Equation.DSMT4">
                    <p:embed/>
                  </p:oleObj>
                </mc:Choice>
                <mc:Fallback>
                  <p:oleObj name="Equation" r:id="rId11" imgW="228600" imgH="241300" progId="Equation.DSMT4">
                    <p:embed/>
                    <p:pic>
                      <p:nvPicPr>
                        <p:cNvPr id="3"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8458" y="2278981"/>
                          <a:ext cx="355373" cy="37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8"/>
            <p:cNvGraphicFramePr>
              <a:graphicFrameLocks noChangeAspect="1"/>
            </p:cNvGraphicFramePr>
            <p:nvPr>
              <p:extLst>
                <p:ext uri="{D42A27DB-BD31-4B8C-83A1-F6EECF244321}">
                  <p14:modId xmlns:p14="http://schemas.microsoft.com/office/powerpoint/2010/main" val="1385091089"/>
                </p:ext>
              </p:extLst>
            </p:nvPr>
          </p:nvGraphicFramePr>
          <p:xfrm>
            <a:off x="792240" y="3831782"/>
            <a:ext cx="204333" cy="224766"/>
          </p:xfrm>
          <a:graphic>
            <a:graphicData uri="http://schemas.openxmlformats.org/presentationml/2006/ole">
              <mc:AlternateContent xmlns:mc="http://schemas.openxmlformats.org/markup-compatibility/2006">
                <mc:Choice xmlns:v="urn:schemas-microsoft-com:vml" Requires="v">
                  <p:oleObj name="Equation" r:id="rId13" imgW="126835" imgH="139518" progId="Equation.DSMT4">
                    <p:embed/>
                  </p:oleObj>
                </mc:Choice>
                <mc:Fallback>
                  <p:oleObj name="Equation" r:id="rId13" imgW="126835" imgH="139518" progId="Equation.DSMT4">
                    <p:embed/>
                    <p:pic>
                      <p:nvPicPr>
                        <p:cNvPr id="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240" y="3831782"/>
                          <a:ext cx="204333" cy="22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4202764463"/>
                </p:ext>
              </p:extLst>
            </p:nvPr>
          </p:nvGraphicFramePr>
          <p:xfrm>
            <a:off x="3506416" y="3123074"/>
            <a:ext cx="233362" cy="275791"/>
          </p:xfrm>
          <a:graphic>
            <a:graphicData uri="http://schemas.openxmlformats.org/presentationml/2006/ole">
              <mc:AlternateContent xmlns:mc="http://schemas.openxmlformats.org/markup-compatibility/2006">
                <mc:Choice xmlns:v="urn:schemas-microsoft-com:vml" Requires="v">
                  <p:oleObj name="Equation" r:id="rId15" imgW="139579" imgH="164957" progId="Equation.DSMT4">
                    <p:embed/>
                  </p:oleObj>
                </mc:Choice>
                <mc:Fallback>
                  <p:oleObj name="Equation" r:id="rId15" imgW="139579" imgH="164957" progId="Equation.DSMT4">
                    <p:embed/>
                    <p:pic>
                      <p:nvPicPr>
                        <p:cNvPr id="5"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6416" y="3123074"/>
                          <a:ext cx="233362" cy="27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2208866803"/>
                </p:ext>
              </p:extLst>
            </p:nvPr>
          </p:nvGraphicFramePr>
          <p:xfrm>
            <a:off x="1906438" y="1997766"/>
            <a:ext cx="200479" cy="222754"/>
          </p:xfrm>
          <a:graphic>
            <a:graphicData uri="http://schemas.openxmlformats.org/presentationml/2006/ole">
              <mc:AlternateContent xmlns:mc="http://schemas.openxmlformats.org/markup-compatibility/2006">
                <mc:Choice xmlns:v="urn:schemas-microsoft-com:vml" Requires="v">
                  <p:oleObj name="Equation" r:id="rId17" imgW="114102" imgH="126780" progId="Equation.DSMT4">
                    <p:embed/>
                  </p:oleObj>
                </mc:Choice>
                <mc:Fallback>
                  <p:oleObj name="Equation" r:id="rId17" imgW="114102" imgH="126780" progId="Equation.DSMT4">
                    <p:embed/>
                    <p:pic>
                      <p:nvPicPr>
                        <p:cNvPr id="6"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6438" y="1997766"/>
                          <a:ext cx="200479" cy="22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3742765567"/>
                </p:ext>
              </p:extLst>
            </p:nvPr>
          </p:nvGraphicFramePr>
          <p:xfrm>
            <a:off x="3854981" y="2595901"/>
            <a:ext cx="254907" cy="370774"/>
          </p:xfrm>
          <a:graphic>
            <a:graphicData uri="http://schemas.openxmlformats.org/presentationml/2006/ole">
              <mc:AlternateContent xmlns:mc="http://schemas.openxmlformats.org/markup-compatibility/2006">
                <mc:Choice xmlns:v="urn:schemas-microsoft-com:vml" Requires="v">
                  <p:oleObj name="Equation" r:id="rId19" imgW="139639" imgH="203112" progId="Equation.DSMT4">
                    <p:embed/>
                  </p:oleObj>
                </mc:Choice>
                <mc:Fallback>
                  <p:oleObj name="Equation" r:id="rId19" imgW="139639" imgH="203112" progId="Equation.DSMT4">
                    <p:embed/>
                    <p:pic>
                      <p:nvPicPr>
                        <p:cNvPr id="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54981" y="2595901"/>
                          <a:ext cx="254907" cy="37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931818" y="2412274"/>
              <a:ext cx="595035" cy="369332"/>
            </a:xfrm>
            <a:prstGeom prst="rect">
              <a:avLst/>
            </a:prstGeom>
            <a:noFill/>
          </p:spPr>
          <p:txBody>
            <a:bodyPr wrap="none" rtlCol="0">
              <a:spAutoFit/>
            </a:bodyPr>
            <a:lstStyle/>
            <a:p>
              <a:r>
                <a:rPr lang="en-US" dirty="0" err="1"/>
                <a:t>TM</a:t>
              </a:r>
              <a:r>
                <a:rPr lang="en-US" i="1" baseline="-25000" dirty="0" err="1">
                  <a:latin typeface="Times New Roman" panose="02020603050405020304" pitchFamily="18" charset="0"/>
                  <a:cs typeface="Times New Roman" panose="02020603050405020304" pitchFamily="18" charset="0"/>
                </a:rPr>
                <a:t>z</a:t>
              </a:r>
              <a:endParaRPr lang="en-US" i="1" baseline="-25000"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702704" y="4646482"/>
            <a:ext cx="3233498" cy="2086927"/>
            <a:chOff x="702704" y="4646482"/>
            <a:chExt cx="3233498" cy="2086927"/>
          </a:xfrm>
        </p:grpSpPr>
        <p:sp>
          <p:nvSpPr>
            <p:cNvPr id="2058" name="Line 24"/>
            <p:cNvSpPr>
              <a:spLocks noChangeShapeType="1"/>
            </p:cNvSpPr>
            <p:nvPr/>
          </p:nvSpPr>
          <p:spPr bwMode="auto">
            <a:xfrm flipH="1">
              <a:off x="971669" y="5877715"/>
              <a:ext cx="914400" cy="584200"/>
            </a:xfrm>
            <a:prstGeom prst="line">
              <a:avLst/>
            </a:prstGeom>
            <a:noFill/>
            <a:ln w="9525">
              <a:solidFill>
                <a:schemeClr val="tx1"/>
              </a:solidFill>
              <a:round/>
              <a:headEnd/>
              <a:tailEnd/>
            </a:ln>
          </p:spPr>
          <p:txBody>
            <a:bodyPr/>
            <a:lstStyle/>
            <a:p>
              <a:endParaRPr lang="en-US" dirty="0"/>
            </a:p>
          </p:txBody>
        </p:sp>
        <p:sp>
          <p:nvSpPr>
            <p:cNvPr id="2059" name="Line 25"/>
            <p:cNvSpPr>
              <a:spLocks noChangeShapeType="1"/>
            </p:cNvSpPr>
            <p:nvPr/>
          </p:nvSpPr>
          <p:spPr bwMode="auto">
            <a:xfrm>
              <a:off x="1886069" y="5877715"/>
              <a:ext cx="1375222" cy="0"/>
            </a:xfrm>
            <a:prstGeom prst="line">
              <a:avLst/>
            </a:prstGeom>
            <a:noFill/>
            <a:ln w="9525">
              <a:solidFill>
                <a:schemeClr val="tx1"/>
              </a:solidFill>
              <a:round/>
              <a:headEnd/>
              <a:tailEnd/>
            </a:ln>
          </p:spPr>
          <p:txBody>
            <a:bodyPr/>
            <a:lstStyle/>
            <a:p>
              <a:endParaRPr lang="en-US" dirty="0"/>
            </a:p>
          </p:txBody>
        </p:sp>
        <p:sp>
          <p:nvSpPr>
            <p:cNvPr id="2060" name="Line 26"/>
            <p:cNvSpPr>
              <a:spLocks noChangeShapeType="1"/>
            </p:cNvSpPr>
            <p:nvPr/>
          </p:nvSpPr>
          <p:spPr bwMode="auto">
            <a:xfrm flipV="1">
              <a:off x="1873369" y="4963315"/>
              <a:ext cx="0" cy="914400"/>
            </a:xfrm>
            <a:prstGeom prst="line">
              <a:avLst/>
            </a:prstGeom>
            <a:noFill/>
            <a:ln w="9525">
              <a:solidFill>
                <a:schemeClr val="tx1"/>
              </a:solidFill>
              <a:round/>
              <a:headEnd/>
              <a:tailEnd/>
            </a:ln>
          </p:spPr>
          <p:txBody>
            <a:bodyPr/>
            <a:lstStyle/>
            <a:p>
              <a:endParaRPr lang="en-US" dirty="0"/>
            </a:p>
          </p:txBody>
        </p:sp>
        <p:sp>
          <p:nvSpPr>
            <p:cNvPr id="2064" name="Line 30"/>
            <p:cNvSpPr>
              <a:spLocks noChangeShapeType="1"/>
            </p:cNvSpPr>
            <p:nvPr/>
          </p:nvSpPr>
          <p:spPr bwMode="auto">
            <a:xfrm flipV="1">
              <a:off x="1873369" y="5636415"/>
              <a:ext cx="927100" cy="254000"/>
            </a:xfrm>
            <a:prstGeom prst="line">
              <a:avLst/>
            </a:prstGeom>
            <a:noFill/>
            <a:ln w="9525">
              <a:solidFill>
                <a:schemeClr val="tx1"/>
              </a:solidFill>
              <a:round/>
              <a:headEnd/>
              <a:tailEnd/>
            </a:ln>
          </p:spPr>
          <p:txBody>
            <a:bodyPr/>
            <a:lstStyle/>
            <a:p>
              <a:endParaRPr lang="en-US" dirty="0"/>
            </a:p>
          </p:txBody>
        </p:sp>
        <p:sp>
          <p:nvSpPr>
            <p:cNvPr id="2065" name="Line 31"/>
            <p:cNvSpPr>
              <a:spLocks noChangeShapeType="1"/>
            </p:cNvSpPr>
            <p:nvPr/>
          </p:nvSpPr>
          <p:spPr bwMode="auto">
            <a:xfrm>
              <a:off x="2787769" y="5636415"/>
              <a:ext cx="203200" cy="508000"/>
            </a:xfrm>
            <a:prstGeom prst="line">
              <a:avLst/>
            </a:prstGeom>
            <a:noFill/>
            <a:ln w="38100">
              <a:solidFill>
                <a:srgbClr val="0000FF"/>
              </a:solidFill>
              <a:round/>
              <a:headEnd/>
              <a:tailEnd type="triangle" w="med" len="med"/>
            </a:ln>
          </p:spPr>
          <p:txBody>
            <a:bodyPr/>
            <a:lstStyle/>
            <a:p>
              <a:endParaRPr lang="en-US" dirty="0"/>
            </a:p>
          </p:txBody>
        </p:sp>
        <p:sp>
          <p:nvSpPr>
            <p:cNvPr id="2066" name="Line 32"/>
            <p:cNvSpPr>
              <a:spLocks noChangeShapeType="1"/>
            </p:cNvSpPr>
            <p:nvPr/>
          </p:nvSpPr>
          <p:spPr bwMode="auto">
            <a:xfrm flipV="1">
              <a:off x="2762368" y="5323670"/>
              <a:ext cx="368293" cy="338145"/>
            </a:xfrm>
            <a:prstGeom prst="line">
              <a:avLst/>
            </a:prstGeom>
            <a:noFill/>
            <a:ln w="38100">
              <a:solidFill>
                <a:srgbClr val="FF3300"/>
              </a:solidFill>
              <a:round/>
              <a:headEnd/>
              <a:tailEnd type="triangle" w="med" len="med"/>
            </a:ln>
          </p:spPr>
          <p:txBody>
            <a:bodyPr/>
            <a:lstStyle/>
            <a:p>
              <a:endParaRPr lang="en-US" dirty="0"/>
            </a:p>
          </p:txBody>
        </p:sp>
        <p:sp>
          <p:nvSpPr>
            <p:cNvPr id="2069" name="Line 35"/>
            <p:cNvSpPr>
              <a:spLocks noChangeShapeType="1"/>
            </p:cNvSpPr>
            <p:nvPr/>
          </p:nvSpPr>
          <p:spPr bwMode="auto">
            <a:xfrm flipV="1">
              <a:off x="2800469" y="5458615"/>
              <a:ext cx="749300" cy="190500"/>
            </a:xfrm>
            <a:prstGeom prst="line">
              <a:avLst/>
            </a:prstGeom>
            <a:noFill/>
            <a:ln w="38100">
              <a:solidFill>
                <a:srgbClr val="FF3399"/>
              </a:solidFill>
              <a:round/>
              <a:headEnd/>
              <a:tailEnd type="triangle" w="med" len="med"/>
            </a:ln>
          </p:spPr>
          <p:txBody>
            <a:bodyPr/>
            <a:lstStyle/>
            <a:p>
              <a:endParaRPr lang="en-US" dirty="0"/>
            </a:p>
          </p:txBody>
        </p:sp>
        <p:graphicFrame>
          <p:nvGraphicFramePr>
            <p:cNvPr id="7" name="Object 11"/>
            <p:cNvGraphicFramePr>
              <a:graphicFrameLocks noChangeAspect="1"/>
            </p:cNvGraphicFramePr>
            <p:nvPr>
              <p:extLst>
                <p:ext uri="{D42A27DB-BD31-4B8C-83A1-F6EECF244321}">
                  <p14:modId xmlns:p14="http://schemas.microsoft.com/office/powerpoint/2010/main" val="2937193753"/>
                </p:ext>
              </p:extLst>
            </p:nvPr>
          </p:nvGraphicFramePr>
          <p:xfrm>
            <a:off x="2718818" y="4995510"/>
            <a:ext cx="292101" cy="369995"/>
          </p:xfrm>
          <a:graphic>
            <a:graphicData uri="http://schemas.openxmlformats.org/presentationml/2006/ole">
              <mc:AlternateContent xmlns:mc="http://schemas.openxmlformats.org/markup-compatibility/2006">
                <mc:Choice xmlns:v="urn:schemas-microsoft-com:vml" Requires="v">
                  <p:oleObj name="Equation" r:id="rId21" imgW="190417" imgH="241195" progId="Equation.DSMT4">
                    <p:embed/>
                  </p:oleObj>
                </mc:Choice>
                <mc:Fallback>
                  <p:oleObj name="Equation" r:id="rId21" imgW="190417" imgH="241195" progId="Equation.DSMT4">
                    <p:embed/>
                    <p:pic>
                      <p:nvPicPr>
                        <p:cNvPr id="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18818" y="4995510"/>
                          <a:ext cx="292101" cy="36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3195183703"/>
                </p:ext>
              </p:extLst>
            </p:nvPr>
          </p:nvGraphicFramePr>
          <p:xfrm>
            <a:off x="2929957" y="6167540"/>
            <a:ext cx="353558" cy="353558"/>
          </p:xfrm>
          <a:graphic>
            <a:graphicData uri="http://schemas.openxmlformats.org/presentationml/2006/ole">
              <mc:AlternateContent xmlns:mc="http://schemas.openxmlformats.org/markup-compatibility/2006">
                <mc:Choice xmlns:v="urn:schemas-microsoft-com:vml" Requires="v">
                  <p:oleObj name="Equation" r:id="rId23" imgW="228600" imgH="228600" progId="Equation.DSMT4">
                    <p:embed/>
                  </p:oleObj>
                </mc:Choice>
                <mc:Fallback>
                  <p:oleObj name="Equation" r:id="rId23" imgW="228600" imgH="228600" progId="Equation.DSMT4">
                    <p:embed/>
                    <p:pic>
                      <p:nvPicPr>
                        <p:cNvPr id="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29957" y="6167540"/>
                          <a:ext cx="353558" cy="3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389966178"/>
                </p:ext>
              </p:extLst>
            </p:nvPr>
          </p:nvGraphicFramePr>
          <p:xfrm>
            <a:off x="3703519" y="5244519"/>
            <a:ext cx="232683" cy="338448"/>
          </p:xfrm>
          <a:graphic>
            <a:graphicData uri="http://schemas.openxmlformats.org/presentationml/2006/ole">
              <mc:AlternateContent xmlns:mc="http://schemas.openxmlformats.org/markup-compatibility/2006">
                <mc:Choice xmlns:v="urn:schemas-microsoft-com:vml" Requires="v">
                  <p:oleObj name="Equation" r:id="rId25" imgW="139639" imgH="203112" progId="Equation.DSMT4">
                    <p:embed/>
                  </p:oleObj>
                </mc:Choice>
                <mc:Fallback>
                  <p:oleObj name="Equation" r:id="rId25" imgW="139639" imgH="203112" progId="Equation.DSMT4">
                    <p:embed/>
                    <p:pic>
                      <p:nvPicPr>
                        <p:cNvPr id="10"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03519" y="5244519"/>
                          <a:ext cx="232683" cy="33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5"/>
            <p:cNvGraphicFramePr>
              <a:graphicFrameLocks noChangeAspect="1"/>
            </p:cNvGraphicFramePr>
            <p:nvPr>
              <p:extLst>
                <p:ext uri="{D42A27DB-BD31-4B8C-83A1-F6EECF244321}">
                  <p14:modId xmlns:p14="http://schemas.microsoft.com/office/powerpoint/2010/main" val="486964287"/>
                </p:ext>
              </p:extLst>
            </p:nvPr>
          </p:nvGraphicFramePr>
          <p:xfrm>
            <a:off x="3361535" y="5751615"/>
            <a:ext cx="233363" cy="274637"/>
          </p:xfrm>
          <a:graphic>
            <a:graphicData uri="http://schemas.openxmlformats.org/presentationml/2006/ole">
              <mc:AlternateContent xmlns:mc="http://schemas.openxmlformats.org/markup-compatibility/2006">
                <mc:Choice xmlns:v="urn:schemas-microsoft-com:vml" Requires="v">
                  <p:oleObj name="Equation" r:id="rId27" imgW="228600" imgH="279400" progId="Equation.DSMT4">
                    <p:embed/>
                  </p:oleObj>
                </mc:Choice>
                <mc:Fallback>
                  <p:oleObj name="Equation" r:id="rId27" imgW="228600" imgH="279400" progId="Equation.DSMT4">
                    <p:embed/>
                    <p:pic>
                      <p:nvPicPr>
                        <p:cNvPr id="11" name="Object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61535" y="5751615"/>
                          <a:ext cx="233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6"/>
            <p:cNvGraphicFramePr>
              <a:graphicFrameLocks noChangeAspect="1"/>
            </p:cNvGraphicFramePr>
            <p:nvPr>
              <p:extLst>
                <p:ext uri="{D42A27DB-BD31-4B8C-83A1-F6EECF244321}">
                  <p14:modId xmlns:p14="http://schemas.microsoft.com/office/powerpoint/2010/main" val="3542966112"/>
                </p:ext>
              </p:extLst>
            </p:nvPr>
          </p:nvGraphicFramePr>
          <p:xfrm>
            <a:off x="1757022" y="4646482"/>
            <a:ext cx="200025" cy="222250"/>
          </p:xfrm>
          <a:graphic>
            <a:graphicData uri="http://schemas.openxmlformats.org/presentationml/2006/ole">
              <mc:AlternateContent xmlns:mc="http://schemas.openxmlformats.org/markup-compatibility/2006">
                <mc:Choice xmlns:v="urn:schemas-microsoft-com:vml" Requires="v">
                  <p:oleObj name="Equation" r:id="rId29" imgW="197708" imgH="222422" progId="Equation.DSMT4">
                    <p:embed/>
                  </p:oleObj>
                </mc:Choice>
                <mc:Fallback>
                  <p:oleObj name="Equation" r:id="rId29" imgW="197708" imgH="222422" progId="Equation.DSMT4">
                    <p:embed/>
                    <p:pic>
                      <p:nvPicPr>
                        <p:cNvPr id="12" name="Object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57022" y="4646482"/>
                          <a:ext cx="200025"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7"/>
            <p:cNvGraphicFramePr>
              <a:graphicFrameLocks noChangeAspect="1"/>
            </p:cNvGraphicFramePr>
            <p:nvPr>
              <p:extLst>
                <p:ext uri="{D42A27DB-BD31-4B8C-83A1-F6EECF244321}">
                  <p14:modId xmlns:p14="http://schemas.microsoft.com/office/powerpoint/2010/main" val="3635073000"/>
                </p:ext>
              </p:extLst>
            </p:nvPr>
          </p:nvGraphicFramePr>
          <p:xfrm>
            <a:off x="702704" y="6493424"/>
            <a:ext cx="218168" cy="239985"/>
          </p:xfrm>
          <a:graphic>
            <a:graphicData uri="http://schemas.openxmlformats.org/presentationml/2006/ole">
              <mc:AlternateContent xmlns:mc="http://schemas.openxmlformats.org/markup-compatibility/2006">
                <mc:Choice xmlns:v="urn:schemas-microsoft-com:vml" Requires="v">
                  <p:oleObj name="Equation" r:id="rId31" imgW="126835" imgH="139518" progId="Equation.DSMT4">
                    <p:embed/>
                  </p:oleObj>
                </mc:Choice>
                <mc:Fallback>
                  <p:oleObj name="Equation" r:id="rId31" imgW="126835" imgH="139518" progId="Equation.DSMT4">
                    <p:embed/>
                    <p:pic>
                      <p:nvPicPr>
                        <p:cNvPr id="13" name="Object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2704" y="6493424"/>
                          <a:ext cx="218168" cy="23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TextBox 39"/>
            <p:cNvSpPr txBox="1"/>
            <p:nvPr/>
          </p:nvSpPr>
          <p:spPr>
            <a:xfrm>
              <a:off x="1023258" y="5168537"/>
              <a:ext cx="538930" cy="369332"/>
            </a:xfrm>
            <a:prstGeom prst="rect">
              <a:avLst/>
            </a:prstGeom>
            <a:noFill/>
          </p:spPr>
          <p:txBody>
            <a:bodyPr wrap="none" rtlCol="0">
              <a:spAutoFit/>
            </a:bodyPr>
            <a:lstStyle/>
            <a:p>
              <a:r>
                <a:rPr lang="en-US" dirty="0" err="1"/>
                <a:t>TE</a:t>
              </a:r>
              <a:r>
                <a:rPr lang="en-US" i="1" baseline="-25000" dirty="0" err="1">
                  <a:latin typeface="Times New Roman" panose="02020603050405020304" pitchFamily="18" charset="0"/>
                  <a:cs typeface="Times New Roman" panose="02020603050405020304" pitchFamily="18" charset="0"/>
                </a:rPr>
                <a:t>z</a:t>
              </a:r>
              <a:endParaRPr lang="en-US" i="1"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218692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3"/>
          <p:cNvSpPr txBox="1">
            <a:spLocks noChangeArrowheads="1"/>
          </p:cNvSpPr>
          <p:nvPr/>
        </p:nvSpPr>
        <p:spPr bwMode="auto">
          <a:xfrm>
            <a:off x="301625" y="1065213"/>
            <a:ext cx="3813865" cy="369332"/>
          </a:xfrm>
          <a:prstGeom prst="rect">
            <a:avLst/>
          </a:prstGeom>
          <a:noFill/>
          <a:ln w="9525">
            <a:noFill/>
            <a:miter lim="800000"/>
            <a:headEnd/>
            <a:tailEnd/>
          </a:ln>
        </p:spPr>
        <p:txBody>
          <a:bodyPr wrap="none">
            <a:spAutoFit/>
          </a:bodyPr>
          <a:lstStyle/>
          <a:p>
            <a:r>
              <a:rPr lang="en-US" dirty="0">
                <a:solidFill>
                  <a:srgbClr val="0000FF"/>
                </a:solidFill>
              </a:rPr>
              <a:t>The power density in the far field is:</a:t>
            </a:r>
          </a:p>
        </p:txBody>
      </p:sp>
      <p:graphicFrame>
        <p:nvGraphicFramePr>
          <p:cNvPr id="4098" name="Object 21"/>
          <p:cNvGraphicFramePr>
            <a:graphicFrameLocks noChangeAspect="1"/>
          </p:cNvGraphicFramePr>
          <p:nvPr/>
        </p:nvGraphicFramePr>
        <p:xfrm>
          <a:off x="2144609" y="1640693"/>
          <a:ext cx="3941762" cy="915987"/>
        </p:xfrm>
        <a:graphic>
          <a:graphicData uri="http://schemas.openxmlformats.org/presentationml/2006/ole">
            <mc:AlternateContent xmlns:mc="http://schemas.openxmlformats.org/markup-compatibility/2006">
              <mc:Choice xmlns:v="urn:schemas-microsoft-com:vml" Requires="v">
                <p:oleObj name="Equation" r:id="rId3" imgW="2070100" imgH="482600" progId="Equation.DSMT4">
                  <p:embed/>
                </p:oleObj>
              </mc:Choice>
              <mc:Fallback>
                <p:oleObj name="Equation" r:id="rId3" imgW="2070100" imgH="482600" progId="Equation.DSMT4">
                  <p:embed/>
                  <p:pic>
                    <p:nvPicPr>
                      <p:cNvPr id="4098"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609" y="1640693"/>
                        <a:ext cx="39417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21"/>
          <p:cNvGraphicFramePr>
            <a:graphicFrameLocks noChangeAspect="1"/>
          </p:cNvGraphicFramePr>
          <p:nvPr/>
        </p:nvGraphicFramePr>
        <p:xfrm>
          <a:off x="2646363" y="3827463"/>
          <a:ext cx="3094037" cy="1270000"/>
        </p:xfrm>
        <a:graphic>
          <a:graphicData uri="http://schemas.openxmlformats.org/presentationml/2006/ole">
            <mc:AlternateContent xmlns:mc="http://schemas.openxmlformats.org/markup-compatibility/2006">
              <mc:Choice xmlns:v="urn:schemas-microsoft-com:vml" Requires="v">
                <p:oleObj name="Equation" r:id="rId5" imgW="1295400" imgH="533400" progId="Equation.DSMT4">
                  <p:embed/>
                </p:oleObj>
              </mc:Choice>
              <mc:Fallback>
                <p:oleObj name="Equation" r:id="rId5" imgW="1295400" imgH="533400" progId="Equation.DSMT4">
                  <p:embed/>
                  <p:pic>
                    <p:nvPicPr>
                      <p:cNvPr id="4099"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6363" y="3827463"/>
                        <a:ext cx="3094037" cy="1270000"/>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8"/>
          <p:cNvSpPr txBox="1">
            <a:spLocks noChangeArrowheads="1"/>
          </p:cNvSpPr>
          <p:nvPr/>
        </p:nvSpPr>
        <p:spPr bwMode="auto">
          <a:xfrm>
            <a:off x="2105025" y="3224214"/>
            <a:ext cx="387350" cy="366712"/>
          </a:xfrm>
          <a:prstGeom prst="rect">
            <a:avLst/>
          </a:prstGeom>
          <a:noFill/>
          <a:ln w="9525">
            <a:noFill/>
            <a:miter lim="800000"/>
            <a:headEnd/>
            <a:tailEnd/>
          </a:ln>
        </p:spPr>
        <p:txBody>
          <a:bodyPr wrap="none">
            <a:spAutoFit/>
          </a:bodyPr>
          <a:lstStyle/>
          <a:p>
            <a:r>
              <a:rPr lang="en-US" dirty="0">
                <a:solidFill>
                  <a:srgbClr val="0000FF"/>
                </a:solidFill>
              </a:rPr>
              <a:t>or</a:t>
            </a:r>
          </a:p>
        </p:txBody>
      </p:sp>
      <p:sp>
        <p:nvSpPr>
          <p:cNvPr id="8" name="Slide Number Placeholder 7"/>
          <p:cNvSpPr>
            <a:spLocks noGrp="1"/>
          </p:cNvSpPr>
          <p:nvPr>
            <p:ph type="sldNum" sz="quarter" idx="4"/>
          </p:nvPr>
        </p:nvSpPr>
        <p:spPr/>
        <p:txBody>
          <a:bodyPr/>
          <a:lstStyle/>
          <a:p>
            <a:fld id="{F8F724EA-3534-4B3F-834B-ABEE13AADB32}" type="slidenum">
              <a:rPr lang="en-US" smtClean="0"/>
              <a:pPr/>
              <a:t>31</a:t>
            </a:fld>
            <a:endParaRPr lang="en-US" dirty="0"/>
          </a:p>
        </p:txBody>
      </p:sp>
      <p:sp>
        <p:nvSpPr>
          <p:cNvPr id="9"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spTree>
    <p:extLst>
      <p:ext uri="{BB962C8B-B14F-4D97-AF65-F5344CB8AC3E}">
        <p14:creationId xmlns:p14="http://schemas.microsoft.com/office/powerpoint/2010/main" val="156671119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3"/>
          <p:cNvSpPr txBox="1">
            <a:spLocks noChangeArrowheads="1"/>
          </p:cNvSpPr>
          <p:nvPr/>
        </p:nvSpPr>
        <p:spPr bwMode="auto">
          <a:xfrm>
            <a:off x="283483" y="874713"/>
            <a:ext cx="5027338" cy="400110"/>
          </a:xfrm>
          <a:prstGeom prst="rect">
            <a:avLst/>
          </a:prstGeom>
          <a:noFill/>
          <a:ln w="9525">
            <a:noFill/>
            <a:miter lim="800000"/>
            <a:headEnd/>
            <a:tailEnd/>
          </a:ln>
        </p:spPr>
        <p:txBody>
          <a:bodyPr wrap="none">
            <a:spAutoFit/>
          </a:bodyPr>
          <a:lstStyle/>
          <a:p>
            <a:r>
              <a:rPr lang="en-US" sz="2000" dirty="0">
                <a:solidFill>
                  <a:srgbClr val="0000FF"/>
                </a:solidFill>
              </a:rPr>
              <a:t>The </a:t>
            </a:r>
            <a:r>
              <a:rPr lang="en-US" sz="2000" u="sng" dirty="0">
                <a:solidFill>
                  <a:srgbClr val="0000FF"/>
                </a:solidFill>
              </a:rPr>
              <a:t>far field</a:t>
            </a:r>
            <a:r>
              <a:rPr lang="en-US" sz="2000" dirty="0">
                <a:solidFill>
                  <a:srgbClr val="0000FF"/>
                </a:solidFill>
              </a:rPr>
              <a:t> always has the following form:</a:t>
            </a:r>
          </a:p>
        </p:txBody>
      </p:sp>
      <p:graphicFrame>
        <p:nvGraphicFramePr>
          <p:cNvPr id="5122" name="Object 21"/>
          <p:cNvGraphicFramePr>
            <a:graphicFrameLocks noChangeAspect="1"/>
          </p:cNvGraphicFramePr>
          <p:nvPr/>
        </p:nvGraphicFramePr>
        <p:xfrm>
          <a:off x="2230438" y="1394680"/>
          <a:ext cx="3760787" cy="966787"/>
        </p:xfrm>
        <a:graphic>
          <a:graphicData uri="http://schemas.openxmlformats.org/presentationml/2006/ole">
            <mc:AlternateContent xmlns:mc="http://schemas.openxmlformats.org/markup-compatibility/2006">
              <mc:Choice xmlns:v="urn:schemas-microsoft-com:vml" Requires="v">
                <p:oleObj name="Equation" r:id="rId3" imgW="1866600" imgH="482400" progId="Equation.DSMT4">
                  <p:embed/>
                </p:oleObj>
              </mc:Choice>
              <mc:Fallback>
                <p:oleObj name="Equation" r:id="rId3" imgW="1866600" imgH="482400" progId="Equation.DSMT4">
                  <p:embed/>
                  <p:pic>
                    <p:nvPicPr>
                      <p:cNvPr id="5122" name="Object 21"/>
                      <p:cNvPicPr>
                        <a:picLocks noChangeAspect="1" noChangeArrowheads="1"/>
                      </p:cNvPicPr>
                      <p:nvPr/>
                    </p:nvPicPr>
                    <p:blipFill>
                      <a:blip r:embed="rId4"/>
                      <a:srcRect/>
                      <a:stretch>
                        <a:fillRect/>
                      </a:stretch>
                    </p:blipFill>
                    <p:spPr bwMode="auto">
                      <a:xfrm>
                        <a:off x="2230438" y="1394680"/>
                        <a:ext cx="3760787" cy="966787"/>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21"/>
          <p:cNvGraphicFramePr>
            <a:graphicFrameLocks noChangeAspect="1"/>
          </p:cNvGraphicFramePr>
          <p:nvPr/>
        </p:nvGraphicFramePr>
        <p:xfrm>
          <a:off x="1387475" y="2634922"/>
          <a:ext cx="5964238" cy="457200"/>
        </p:xfrm>
        <a:graphic>
          <a:graphicData uri="http://schemas.openxmlformats.org/presentationml/2006/ole">
            <mc:AlternateContent xmlns:mc="http://schemas.openxmlformats.org/markup-compatibility/2006">
              <mc:Choice xmlns:v="urn:schemas-microsoft-com:vml" Requires="v">
                <p:oleObj name="Equation" r:id="rId5" imgW="3301920" imgH="253800" progId="Equation.DSMT4">
                  <p:embed/>
                </p:oleObj>
              </mc:Choice>
              <mc:Fallback>
                <p:oleObj name="Equation" r:id="rId5" imgW="3301920" imgH="253800" progId="Equation.DSMT4">
                  <p:embed/>
                  <p:pic>
                    <p:nvPicPr>
                      <p:cNvPr id="5123" name="Object 21"/>
                      <p:cNvPicPr>
                        <a:picLocks noChangeAspect="1" noChangeArrowheads="1"/>
                      </p:cNvPicPr>
                      <p:nvPr/>
                    </p:nvPicPr>
                    <p:blipFill>
                      <a:blip r:embed="rId6"/>
                      <a:srcRect/>
                      <a:stretch>
                        <a:fillRect/>
                      </a:stretch>
                    </p:blipFill>
                    <p:spPr bwMode="auto">
                      <a:xfrm>
                        <a:off x="1387475" y="2634922"/>
                        <a:ext cx="5964238" cy="457200"/>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12700">
                            <a:solidFill>
                              <a:srgbClr val="0000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16"/>
          <p:cNvSpPr txBox="1">
            <a:spLocks noChangeArrowheads="1"/>
          </p:cNvSpPr>
          <p:nvPr/>
        </p:nvSpPr>
        <p:spPr bwMode="auto">
          <a:xfrm>
            <a:off x="1114425" y="3846513"/>
            <a:ext cx="1851789" cy="369332"/>
          </a:xfrm>
          <a:prstGeom prst="rect">
            <a:avLst/>
          </a:prstGeom>
          <a:noFill/>
          <a:ln w="9525">
            <a:noFill/>
            <a:miter lim="800000"/>
            <a:headEnd/>
            <a:tailEnd/>
          </a:ln>
        </p:spPr>
        <p:txBody>
          <a:bodyPr wrap="none">
            <a:spAutoFit/>
          </a:bodyPr>
          <a:lstStyle/>
          <a:p>
            <a:r>
              <a:rPr lang="en-US" dirty="0">
                <a:solidFill>
                  <a:srgbClr val="0000FF"/>
                </a:solidFill>
              </a:rPr>
              <a:t>In decibels (dB):</a:t>
            </a:r>
          </a:p>
        </p:txBody>
      </p:sp>
      <p:graphicFrame>
        <p:nvGraphicFramePr>
          <p:cNvPr id="5124" name="Object 21"/>
          <p:cNvGraphicFramePr>
            <a:graphicFrameLocks noChangeAspect="1"/>
          </p:cNvGraphicFramePr>
          <p:nvPr/>
        </p:nvGraphicFramePr>
        <p:xfrm>
          <a:off x="1996663" y="4381501"/>
          <a:ext cx="4286250" cy="1103312"/>
        </p:xfrm>
        <a:graphic>
          <a:graphicData uri="http://schemas.openxmlformats.org/presentationml/2006/ole">
            <mc:AlternateContent xmlns:mc="http://schemas.openxmlformats.org/markup-compatibility/2006">
              <mc:Choice xmlns:v="urn:schemas-microsoft-com:vml" Requires="v">
                <p:oleObj name="Equation" r:id="rId7" imgW="2158920" imgH="558720" progId="Equation.DSMT4">
                  <p:embed/>
                </p:oleObj>
              </mc:Choice>
              <mc:Fallback>
                <p:oleObj name="Equation" r:id="rId7" imgW="2158920" imgH="558720" progId="Equation.DSMT4">
                  <p:embed/>
                  <p:pic>
                    <p:nvPicPr>
                      <p:cNvPr id="5124" name="Object 21"/>
                      <p:cNvPicPr>
                        <a:picLocks noChangeAspect="1" noChangeArrowheads="1"/>
                      </p:cNvPicPr>
                      <p:nvPr/>
                    </p:nvPicPr>
                    <p:blipFill>
                      <a:blip r:embed="rId8"/>
                      <a:srcRect/>
                      <a:stretch>
                        <a:fillRect/>
                      </a:stretch>
                    </p:blipFill>
                    <p:spPr bwMode="auto">
                      <a:xfrm>
                        <a:off x="1996663" y="4381501"/>
                        <a:ext cx="4286250" cy="1103312"/>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21"/>
          <p:cNvGraphicFramePr>
            <a:graphicFrameLocks noChangeAspect="1"/>
          </p:cNvGraphicFramePr>
          <p:nvPr/>
        </p:nvGraphicFramePr>
        <p:xfrm>
          <a:off x="2030413" y="5922963"/>
          <a:ext cx="4862512" cy="481012"/>
        </p:xfrm>
        <a:graphic>
          <a:graphicData uri="http://schemas.openxmlformats.org/presentationml/2006/ole">
            <mc:AlternateContent xmlns:mc="http://schemas.openxmlformats.org/markup-compatibility/2006">
              <mc:Choice xmlns:v="urn:schemas-microsoft-com:vml" Requires="v">
                <p:oleObj name="Equation" r:id="rId9" imgW="2552700" imgH="254000" progId="Equation.DSMT4">
                  <p:embed/>
                </p:oleObj>
              </mc:Choice>
              <mc:Fallback>
                <p:oleObj name="Equation" r:id="rId9" imgW="2552700" imgH="254000" progId="Equation.DSMT4">
                  <p:embed/>
                  <p:pic>
                    <p:nvPicPr>
                      <p:cNvPr id="5125"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0413" y="5922963"/>
                        <a:ext cx="4862512" cy="4810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4"/>
          </p:nvPr>
        </p:nvSpPr>
        <p:spPr/>
        <p:txBody>
          <a:bodyPr/>
          <a:lstStyle/>
          <a:p>
            <a:fld id="{F8F724EA-3534-4B3F-834B-ABEE13AADB32}" type="slidenum">
              <a:rPr lang="en-US" smtClean="0"/>
              <a:pPr/>
              <a:t>32</a:t>
            </a:fld>
            <a:endParaRPr lang="en-US" dirty="0"/>
          </a:p>
        </p:txBody>
      </p:sp>
      <p:sp>
        <p:nvSpPr>
          <p:cNvPr id="1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spTree>
    <p:extLst>
      <p:ext uri="{BB962C8B-B14F-4D97-AF65-F5344CB8AC3E}">
        <p14:creationId xmlns:p14="http://schemas.microsoft.com/office/powerpoint/2010/main" val="107117757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3"/>
          <p:cNvSpPr txBox="1">
            <a:spLocks noChangeArrowheads="1"/>
          </p:cNvSpPr>
          <p:nvPr/>
        </p:nvSpPr>
        <p:spPr bwMode="auto">
          <a:xfrm>
            <a:off x="323396" y="789895"/>
            <a:ext cx="7978775" cy="641350"/>
          </a:xfrm>
          <a:prstGeom prst="rect">
            <a:avLst/>
          </a:prstGeom>
          <a:noFill/>
          <a:ln w="9525">
            <a:noFill/>
            <a:miter lim="800000"/>
            <a:headEnd/>
            <a:tailEnd/>
          </a:ln>
        </p:spPr>
        <p:txBody>
          <a:bodyPr>
            <a:spAutoFit/>
          </a:bodyPr>
          <a:lstStyle/>
          <a:p>
            <a:r>
              <a:rPr lang="en-US" dirty="0">
                <a:solidFill>
                  <a:srgbClr val="0000FF"/>
                </a:solidFill>
              </a:rPr>
              <a:t>A normalized far-field pattern is usually shown vs. the angle </a:t>
            </a:r>
            <a:r>
              <a:rPr lang="en-US" i="1" dirty="0">
                <a:solidFill>
                  <a:srgbClr val="0000FF"/>
                </a:solidFill>
                <a:sym typeface="Symbol" pitchFamily="18" charset="2"/>
              </a:rPr>
              <a:t> </a:t>
            </a:r>
            <a:r>
              <a:rPr lang="en-US" dirty="0">
                <a:solidFill>
                  <a:srgbClr val="0000FF"/>
                </a:solidFill>
                <a:sym typeface="Symbol" pitchFamily="18" charset="2"/>
              </a:rPr>
              <a:t> (for a fixed angle </a:t>
            </a:r>
            <a:r>
              <a:rPr lang="en-US" i="1" dirty="0">
                <a:solidFill>
                  <a:srgbClr val="0000FF"/>
                </a:solidFill>
                <a:latin typeface="Times New Roman" pitchFamily="18" charset="0"/>
                <a:cs typeface="Times New Roman" pitchFamily="18" charset="0"/>
                <a:sym typeface="Symbol" pitchFamily="18" charset="2"/>
              </a:rPr>
              <a:t> =</a:t>
            </a:r>
            <a:r>
              <a:rPr lang="en-US" baseline="-25000" dirty="0">
                <a:solidFill>
                  <a:srgbClr val="0000FF"/>
                </a:solidFill>
                <a:latin typeface="Times New Roman" pitchFamily="18" charset="0"/>
                <a:cs typeface="Times New Roman" pitchFamily="18" charset="0"/>
                <a:sym typeface="Symbol" pitchFamily="18" charset="2"/>
              </a:rPr>
              <a:t>0</a:t>
            </a:r>
            <a:r>
              <a:rPr lang="en-US" dirty="0">
                <a:solidFill>
                  <a:srgbClr val="0000FF"/>
                </a:solidFill>
                <a:sym typeface="Symbol" pitchFamily="18" charset="2"/>
              </a:rPr>
              <a:t>) in polar coordinates. </a:t>
            </a:r>
            <a:endParaRPr lang="en-US" i="1" dirty="0">
              <a:solidFill>
                <a:srgbClr val="0000FF"/>
              </a:solidFill>
              <a:sym typeface="Symbol" pitchFamily="18" charset="2"/>
            </a:endParaRPr>
          </a:p>
        </p:txBody>
      </p:sp>
      <p:graphicFrame>
        <p:nvGraphicFramePr>
          <p:cNvPr id="6146" name="Object 21"/>
          <p:cNvGraphicFramePr>
            <a:graphicFrameLocks noChangeAspect="1"/>
          </p:cNvGraphicFramePr>
          <p:nvPr/>
        </p:nvGraphicFramePr>
        <p:xfrm>
          <a:off x="1765300" y="1530350"/>
          <a:ext cx="3811588" cy="969963"/>
        </p:xfrm>
        <a:graphic>
          <a:graphicData uri="http://schemas.openxmlformats.org/presentationml/2006/ole">
            <mc:AlternateContent xmlns:mc="http://schemas.openxmlformats.org/markup-compatibility/2006">
              <mc:Choice xmlns:v="urn:schemas-microsoft-com:vml" Requires="v">
                <p:oleObj name="Equation" r:id="rId3" imgW="2184120" imgH="558720" progId="Equation.DSMT4">
                  <p:embed/>
                </p:oleObj>
              </mc:Choice>
              <mc:Fallback>
                <p:oleObj name="Equation" r:id="rId3" imgW="2184120" imgH="558720" progId="Equation.DSMT4">
                  <p:embed/>
                  <p:pic>
                    <p:nvPicPr>
                      <p:cNvPr id="6146" name="Object 21"/>
                      <p:cNvPicPr>
                        <a:picLocks noChangeAspect="1" noChangeArrowheads="1"/>
                      </p:cNvPicPr>
                      <p:nvPr/>
                    </p:nvPicPr>
                    <p:blipFill>
                      <a:blip r:embed="rId4"/>
                      <a:srcRect/>
                      <a:stretch>
                        <a:fillRect/>
                      </a:stretch>
                    </p:blipFill>
                    <p:spPr bwMode="auto">
                      <a:xfrm>
                        <a:off x="1765300" y="1530350"/>
                        <a:ext cx="3811588" cy="969963"/>
                      </a:xfrm>
                      <a:prstGeom prst="rect">
                        <a:avLst/>
                      </a:prstGeom>
                      <a:solidFill>
                        <a:srgbClr val="CCFFFF"/>
                      </a:solidFill>
                    </p:spPr>
                  </p:pic>
                </p:oleObj>
              </mc:Fallback>
            </mc:AlternateContent>
          </a:graphicData>
        </a:graphic>
      </p:graphicFrame>
      <p:sp>
        <p:nvSpPr>
          <p:cNvPr id="38" name="Slide Number Placeholder 37"/>
          <p:cNvSpPr>
            <a:spLocks noGrp="1"/>
          </p:cNvSpPr>
          <p:nvPr>
            <p:ph type="sldNum" sz="quarter" idx="4"/>
          </p:nvPr>
        </p:nvSpPr>
        <p:spPr/>
        <p:txBody>
          <a:bodyPr/>
          <a:lstStyle/>
          <a:p>
            <a:fld id="{F8F724EA-3534-4B3F-834B-ABEE13AADB32}" type="slidenum">
              <a:rPr lang="en-US" smtClean="0"/>
              <a:pPr/>
              <a:t>33</a:t>
            </a:fld>
            <a:endParaRPr lang="en-US" dirty="0"/>
          </a:p>
        </p:txBody>
      </p:sp>
      <p:sp>
        <p:nvSpPr>
          <p:cNvPr id="39" name="TextBox 38"/>
          <p:cNvSpPr txBox="1"/>
          <p:nvPr/>
        </p:nvSpPr>
        <p:spPr>
          <a:xfrm>
            <a:off x="6067529" y="1703195"/>
            <a:ext cx="2559152" cy="584775"/>
          </a:xfrm>
          <a:prstGeom prst="rect">
            <a:avLst/>
          </a:prstGeom>
          <a:noFill/>
        </p:spPr>
        <p:txBody>
          <a:bodyPr wrap="square" rtlCol="0">
            <a:spAutoFit/>
          </a:bodyPr>
          <a:lstStyle/>
          <a:p>
            <a:pPr algn="ctr"/>
            <a:r>
              <a:rPr lang="en-US" sz="1600" dirty="0"/>
              <a:t>The subscript “</a:t>
            </a:r>
            <a:r>
              <a:rPr lang="en-US" sz="1600" i="1" dirty="0">
                <a:latin typeface="Times New Roman" pitchFamily="18" charset="0"/>
                <a:cs typeface="Times New Roman" pitchFamily="18" charset="0"/>
              </a:rPr>
              <a:t>m</a:t>
            </a:r>
            <a:r>
              <a:rPr lang="en-US" sz="1600" dirty="0"/>
              <a:t>” denotes the beam maximum.</a:t>
            </a:r>
          </a:p>
        </p:txBody>
      </p:sp>
      <p:sp>
        <p:nvSpPr>
          <p:cNvPr id="42" name="TextBox 41"/>
          <p:cNvSpPr txBox="1"/>
          <p:nvPr/>
        </p:nvSpPr>
        <p:spPr>
          <a:xfrm>
            <a:off x="1297675" y="3057910"/>
            <a:ext cx="1980029" cy="369332"/>
          </a:xfrm>
          <a:prstGeom prst="rect">
            <a:avLst/>
          </a:prstGeom>
          <a:solidFill>
            <a:srgbClr val="FFFF00"/>
          </a:solidFill>
        </p:spPr>
        <p:txBody>
          <a:bodyPr wrap="none" rtlCol="0">
            <a:spAutoFit/>
          </a:bodyPr>
          <a:lstStyle/>
          <a:p>
            <a:r>
              <a:rPr lang="en-US" dirty="0"/>
              <a:t>An “elevation cut”</a:t>
            </a:r>
          </a:p>
        </p:txBody>
      </p:sp>
      <p:sp>
        <p:nvSpPr>
          <p:cNvPr id="43"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grpSp>
        <p:nvGrpSpPr>
          <p:cNvPr id="35" name="Group 34">
            <a:extLst>
              <a:ext uri="{FF2B5EF4-FFF2-40B4-BE49-F238E27FC236}">
                <a16:creationId xmlns:a16="http://schemas.microsoft.com/office/drawing/2014/main" id="{271635EE-42DE-052C-1118-0BBC0E59009F}"/>
              </a:ext>
            </a:extLst>
          </p:cNvPr>
          <p:cNvGrpSpPr/>
          <p:nvPr/>
        </p:nvGrpSpPr>
        <p:grpSpPr>
          <a:xfrm>
            <a:off x="2801036" y="3033499"/>
            <a:ext cx="3689368" cy="3393888"/>
            <a:chOff x="2801036" y="3033499"/>
            <a:chExt cx="3689368" cy="3393888"/>
          </a:xfrm>
        </p:grpSpPr>
        <p:grpSp>
          <p:nvGrpSpPr>
            <p:cNvPr id="3" name="Group 41">
              <a:extLst>
                <a:ext uri="{FF2B5EF4-FFF2-40B4-BE49-F238E27FC236}">
                  <a16:creationId xmlns:a16="http://schemas.microsoft.com/office/drawing/2014/main" id="{7068B337-A86E-4C86-CD5E-CE7B08129FB9}"/>
                </a:ext>
              </a:extLst>
            </p:cNvPr>
            <p:cNvGrpSpPr>
              <a:grpSpLocks/>
            </p:cNvGrpSpPr>
            <p:nvPr/>
          </p:nvGrpSpPr>
          <p:grpSpPr bwMode="auto">
            <a:xfrm>
              <a:off x="2801036" y="3236445"/>
              <a:ext cx="3689368" cy="3190942"/>
              <a:chOff x="1208" y="1584"/>
              <a:chExt cx="3024" cy="2514"/>
            </a:xfrm>
          </p:grpSpPr>
          <p:sp>
            <p:nvSpPr>
              <p:cNvPr id="5" name="Text Box 8">
                <a:extLst>
                  <a:ext uri="{FF2B5EF4-FFF2-40B4-BE49-F238E27FC236}">
                    <a16:creationId xmlns:a16="http://schemas.microsoft.com/office/drawing/2014/main" id="{90C5E496-A15F-F0DC-C0EE-E95326EC67B5}"/>
                  </a:ext>
                </a:extLst>
              </p:cNvPr>
              <p:cNvSpPr txBox="1">
                <a:spLocks noChangeArrowheads="1"/>
              </p:cNvSpPr>
              <p:nvPr/>
            </p:nvSpPr>
            <p:spPr bwMode="auto">
              <a:xfrm>
                <a:off x="3128" y="2600"/>
                <a:ext cx="1104" cy="231"/>
              </a:xfrm>
              <a:prstGeom prst="rect">
                <a:avLst/>
              </a:prstGeom>
              <a:noFill/>
              <a:ln w="44450" cap="rnd" algn="ctr">
                <a:noFill/>
                <a:miter lim="800000"/>
                <a:headEnd/>
                <a:tailEnd/>
              </a:ln>
            </p:spPr>
            <p:txBody>
              <a:bodyPr>
                <a:spAutoFit/>
              </a:bodyPr>
              <a:lstStyle/>
              <a:p>
                <a:pPr algn="ctr">
                  <a:spcBef>
                    <a:spcPct val="50000"/>
                  </a:spcBef>
                </a:pPr>
                <a:endParaRPr lang="en-US" dirty="0"/>
              </a:p>
            </p:txBody>
          </p:sp>
          <p:sp>
            <p:nvSpPr>
              <p:cNvPr id="6" name="Line 9">
                <a:extLst>
                  <a:ext uri="{FF2B5EF4-FFF2-40B4-BE49-F238E27FC236}">
                    <a16:creationId xmlns:a16="http://schemas.microsoft.com/office/drawing/2014/main" id="{C5830870-5C6D-ADFC-D8F3-355E6D30E8A6}"/>
                  </a:ext>
                </a:extLst>
              </p:cNvPr>
              <p:cNvSpPr>
                <a:spLocks noChangeShapeType="1"/>
              </p:cNvSpPr>
              <p:nvPr/>
            </p:nvSpPr>
            <p:spPr bwMode="auto">
              <a:xfrm flipV="1">
                <a:off x="2744" y="1640"/>
                <a:ext cx="0" cy="2448"/>
              </a:xfrm>
              <a:prstGeom prst="line">
                <a:avLst/>
              </a:prstGeom>
              <a:noFill/>
              <a:ln w="25400" cap="rnd">
                <a:solidFill>
                  <a:schemeClr val="tx1"/>
                </a:solidFill>
                <a:round/>
                <a:headEnd/>
                <a:tailEnd type="triangle" w="med" len="med"/>
              </a:ln>
            </p:spPr>
            <p:txBody>
              <a:bodyPr/>
              <a:lstStyle/>
              <a:p>
                <a:endParaRPr lang="en-US" dirty="0"/>
              </a:p>
            </p:txBody>
          </p:sp>
          <p:sp>
            <p:nvSpPr>
              <p:cNvPr id="7" name="Line 10">
                <a:extLst>
                  <a:ext uri="{FF2B5EF4-FFF2-40B4-BE49-F238E27FC236}">
                    <a16:creationId xmlns:a16="http://schemas.microsoft.com/office/drawing/2014/main" id="{15A8DB0A-9B0C-6250-3CF7-28BEE723B0A8}"/>
                  </a:ext>
                </a:extLst>
              </p:cNvPr>
              <p:cNvSpPr>
                <a:spLocks noChangeShapeType="1"/>
              </p:cNvSpPr>
              <p:nvPr/>
            </p:nvSpPr>
            <p:spPr bwMode="auto">
              <a:xfrm>
                <a:off x="1448" y="2888"/>
                <a:ext cx="2592" cy="0"/>
              </a:xfrm>
              <a:prstGeom prst="line">
                <a:avLst/>
              </a:prstGeom>
              <a:noFill/>
              <a:ln w="25400" cap="rnd">
                <a:solidFill>
                  <a:schemeClr val="tx1"/>
                </a:solidFill>
                <a:round/>
                <a:headEnd/>
                <a:tailEnd/>
              </a:ln>
            </p:spPr>
            <p:txBody>
              <a:bodyPr/>
              <a:lstStyle/>
              <a:p>
                <a:endParaRPr lang="en-US" dirty="0"/>
              </a:p>
            </p:txBody>
          </p:sp>
          <p:sp>
            <p:nvSpPr>
              <p:cNvPr id="8" name="Text Box 14">
                <a:extLst>
                  <a:ext uri="{FF2B5EF4-FFF2-40B4-BE49-F238E27FC236}">
                    <a16:creationId xmlns:a16="http://schemas.microsoft.com/office/drawing/2014/main" id="{4CDFCD4D-A201-86E2-6117-E38E546ACFB8}"/>
                  </a:ext>
                </a:extLst>
              </p:cNvPr>
              <p:cNvSpPr txBox="1">
                <a:spLocks noChangeArrowheads="1"/>
              </p:cNvSpPr>
              <p:nvPr/>
            </p:nvSpPr>
            <p:spPr bwMode="auto">
              <a:xfrm>
                <a:off x="3025" y="2969"/>
                <a:ext cx="288" cy="164"/>
              </a:xfrm>
              <a:prstGeom prst="rect">
                <a:avLst/>
              </a:prstGeom>
              <a:solidFill>
                <a:schemeClr val="bg1"/>
              </a:solidFill>
              <a:ln w="44450" cap="rnd" algn="ctr">
                <a:noFill/>
                <a:miter lim="800000"/>
                <a:headEnd/>
                <a:tailEnd/>
              </a:ln>
            </p:spPr>
            <p:txBody>
              <a:bodyPr>
                <a:spAutoFit/>
              </a:bodyPr>
              <a:lstStyle/>
              <a:p>
                <a:pPr algn="ctr">
                  <a:spcBef>
                    <a:spcPct val="50000"/>
                  </a:spcBef>
                </a:pPr>
                <a:r>
                  <a:rPr lang="en-US" sz="1100" dirty="0"/>
                  <a:t>-9</a:t>
                </a:r>
              </a:p>
            </p:txBody>
          </p:sp>
          <p:sp>
            <p:nvSpPr>
              <p:cNvPr id="9" name="Text Box 15">
                <a:extLst>
                  <a:ext uri="{FF2B5EF4-FFF2-40B4-BE49-F238E27FC236}">
                    <a16:creationId xmlns:a16="http://schemas.microsoft.com/office/drawing/2014/main" id="{83BF6219-BB84-9EC2-4153-61A69064F7DF}"/>
                  </a:ext>
                </a:extLst>
              </p:cNvPr>
              <p:cNvSpPr txBox="1">
                <a:spLocks noChangeArrowheads="1"/>
              </p:cNvSpPr>
              <p:nvPr/>
            </p:nvSpPr>
            <p:spPr bwMode="auto">
              <a:xfrm>
                <a:off x="3433" y="2973"/>
                <a:ext cx="33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-3</a:t>
                </a:r>
              </a:p>
            </p:txBody>
          </p:sp>
          <p:sp>
            <p:nvSpPr>
              <p:cNvPr id="10" name="Text Box 16">
                <a:extLst>
                  <a:ext uri="{FF2B5EF4-FFF2-40B4-BE49-F238E27FC236}">
                    <a16:creationId xmlns:a16="http://schemas.microsoft.com/office/drawing/2014/main" id="{59BC4058-50D4-BA80-A193-D9F4F29213AE}"/>
                  </a:ext>
                </a:extLst>
              </p:cNvPr>
              <p:cNvSpPr txBox="1">
                <a:spLocks noChangeArrowheads="1"/>
              </p:cNvSpPr>
              <p:nvPr/>
            </p:nvSpPr>
            <p:spPr bwMode="auto">
              <a:xfrm>
                <a:off x="3238" y="2972"/>
                <a:ext cx="30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-6</a:t>
                </a:r>
              </a:p>
            </p:txBody>
          </p:sp>
          <p:sp>
            <p:nvSpPr>
              <p:cNvPr id="11" name="Text Box 17">
                <a:extLst>
                  <a:ext uri="{FF2B5EF4-FFF2-40B4-BE49-F238E27FC236}">
                    <a16:creationId xmlns:a16="http://schemas.microsoft.com/office/drawing/2014/main" id="{1AC6419E-02C8-986E-F304-3755504A5B00}"/>
                  </a:ext>
                </a:extLst>
              </p:cNvPr>
              <p:cNvSpPr txBox="1">
                <a:spLocks noChangeArrowheads="1"/>
              </p:cNvSpPr>
              <p:nvPr/>
            </p:nvSpPr>
            <p:spPr bwMode="auto">
              <a:xfrm>
                <a:off x="3848" y="2696"/>
                <a:ext cx="384" cy="339"/>
              </a:xfrm>
              <a:prstGeom prst="rect">
                <a:avLst/>
              </a:prstGeom>
              <a:noFill/>
              <a:ln w="44450" cap="rnd" algn="ctr">
                <a:noFill/>
                <a:miter lim="800000"/>
                <a:headEnd/>
                <a:tailEnd/>
              </a:ln>
            </p:spPr>
            <p:txBody>
              <a:bodyPr>
                <a:spAutoFit/>
              </a:bodyPr>
              <a:lstStyle/>
              <a:p>
                <a:pPr algn="ctr">
                  <a:spcBef>
                    <a:spcPct val="50000"/>
                  </a:spcBef>
                </a:pPr>
                <a:r>
                  <a:rPr lang="en-US" sz="1100" dirty="0"/>
                  <a:t>0</a:t>
                </a:r>
                <a:r>
                  <a:rPr lang="en-US" sz="1100" baseline="30000" dirty="0"/>
                  <a:t>o</a:t>
                </a:r>
                <a:r>
                  <a:rPr lang="en-US" sz="1100" dirty="0"/>
                  <a:t> dB</a:t>
                </a:r>
              </a:p>
            </p:txBody>
          </p:sp>
          <p:graphicFrame>
            <p:nvGraphicFramePr>
              <p:cNvPr id="12" name="Object 18">
                <a:extLst>
                  <a:ext uri="{FF2B5EF4-FFF2-40B4-BE49-F238E27FC236}">
                    <a16:creationId xmlns:a16="http://schemas.microsoft.com/office/drawing/2014/main" id="{367924F7-FFF4-0864-F976-A2D3479413CE}"/>
                  </a:ext>
                </a:extLst>
              </p:cNvPr>
              <p:cNvGraphicFramePr>
                <a:graphicFrameLocks noChangeAspect="1"/>
              </p:cNvGraphicFramePr>
              <p:nvPr>
                <p:extLst>
                  <p:ext uri="{D42A27DB-BD31-4B8C-83A1-F6EECF244321}">
                    <p14:modId xmlns:p14="http://schemas.microsoft.com/office/powerpoint/2010/main" val="3582328007"/>
                  </p:ext>
                </p:extLst>
              </p:nvPr>
            </p:nvGraphicFramePr>
            <p:xfrm>
              <a:off x="2997" y="1584"/>
              <a:ext cx="137" cy="192"/>
            </p:xfrm>
            <a:graphic>
              <a:graphicData uri="http://schemas.openxmlformats.org/presentationml/2006/ole">
                <mc:AlternateContent xmlns:mc="http://schemas.openxmlformats.org/markup-compatibility/2006">
                  <mc:Choice xmlns:v="urn:schemas-microsoft-com:vml" Requires="v">
                    <p:oleObj name="Equation" r:id="rId5" imgW="126725" imgH="177415" progId="Equation.DSMT4">
                      <p:embed/>
                    </p:oleObj>
                  </mc:Choice>
                  <mc:Fallback>
                    <p:oleObj name="Equation" r:id="rId5" imgW="126725" imgH="177415" progId="Equation.DSMT4">
                      <p:embed/>
                      <p:pic>
                        <p:nvPicPr>
                          <p:cNvPr id="12" name="Object 18">
                            <a:extLst>
                              <a:ext uri="{FF2B5EF4-FFF2-40B4-BE49-F238E27FC236}">
                                <a16:creationId xmlns:a16="http://schemas.microsoft.com/office/drawing/2014/main" id="{367924F7-FFF4-0864-F976-A2D347941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 y="1584"/>
                            <a:ext cx="137"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sp>
            <p:nvSpPr>
              <p:cNvPr id="13" name="Oval 19">
                <a:extLst>
                  <a:ext uri="{FF2B5EF4-FFF2-40B4-BE49-F238E27FC236}">
                    <a16:creationId xmlns:a16="http://schemas.microsoft.com/office/drawing/2014/main" id="{6A1321CA-0C80-DF0D-D69E-CA7A65499B15}"/>
                  </a:ext>
                </a:extLst>
              </p:cNvPr>
              <p:cNvSpPr>
                <a:spLocks noChangeArrowheads="1"/>
              </p:cNvSpPr>
              <p:nvPr/>
            </p:nvSpPr>
            <p:spPr bwMode="auto">
              <a:xfrm>
                <a:off x="1640" y="1832"/>
                <a:ext cx="2208" cy="2160"/>
              </a:xfrm>
              <a:prstGeom prst="ellipse">
                <a:avLst/>
              </a:prstGeom>
              <a:noFill/>
              <a:ln w="19050" cap="rnd" algn="ctr">
                <a:solidFill>
                  <a:schemeClr val="tx1"/>
                </a:solidFill>
                <a:round/>
                <a:headEnd/>
                <a:tailEnd/>
              </a:ln>
            </p:spPr>
            <p:txBody>
              <a:bodyPr wrap="none" anchor="ctr"/>
              <a:lstStyle/>
              <a:p>
                <a:endParaRPr lang="en-US" dirty="0"/>
              </a:p>
            </p:txBody>
          </p:sp>
          <p:sp>
            <p:nvSpPr>
              <p:cNvPr id="14" name="Oval 20">
                <a:extLst>
                  <a:ext uri="{FF2B5EF4-FFF2-40B4-BE49-F238E27FC236}">
                    <a16:creationId xmlns:a16="http://schemas.microsoft.com/office/drawing/2014/main" id="{F0D8B875-6D04-79C6-95B6-A3028DEDF0FC}"/>
                  </a:ext>
                </a:extLst>
              </p:cNvPr>
              <p:cNvSpPr>
                <a:spLocks noChangeArrowheads="1"/>
              </p:cNvSpPr>
              <p:nvPr/>
            </p:nvSpPr>
            <p:spPr bwMode="auto">
              <a:xfrm>
                <a:off x="1832" y="1989"/>
                <a:ext cx="1816" cy="1811"/>
              </a:xfrm>
              <a:prstGeom prst="ellipse">
                <a:avLst/>
              </a:prstGeom>
              <a:noFill/>
              <a:ln w="19050" cap="rnd" algn="ctr">
                <a:solidFill>
                  <a:schemeClr val="tx1"/>
                </a:solidFill>
                <a:round/>
                <a:headEnd/>
                <a:tailEnd/>
              </a:ln>
            </p:spPr>
            <p:txBody>
              <a:bodyPr wrap="none" anchor="ctr"/>
              <a:lstStyle/>
              <a:p>
                <a:endParaRPr lang="en-US" dirty="0"/>
              </a:p>
            </p:txBody>
          </p:sp>
          <p:sp>
            <p:nvSpPr>
              <p:cNvPr id="15" name="Oval 21">
                <a:extLst>
                  <a:ext uri="{FF2B5EF4-FFF2-40B4-BE49-F238E27FC236}">
                    <a16:creationId xmlns:a16="http://schemas.microsoft.com/office/drawing/2014/main" id="{0C6A74D5-FA5A-3179-43CC-77AB040D7C06}"/>
                  </a:ext>
                </a:extLst>
              </p:cNvPr>
              <p:cNvSpPr>
                <a:spLocks noChangeArrowheads="1"/>
              </p:cNvSpPr>
              <p:nvPr/>
            </p:nvSpPr>
            <p:spPr bwMode="auto">
              <a:xfrm>
                <a:off x="2024" y="2168"/>
                <a:ext cx="1440" cy="1488"/>
              </a:xfrm>
              <a:prstGeom prst="ellipse">
                <a:avLst/>
              </a:prstGeom>
              <a:noFill/>
              <a:ln w="19050" cap="rnd" algn="ctr">
                <a:solidFill>
                  <a:schemeClr val="tx1"/>
                </a:solidFill>
                <a:round/>
                <a:headEnd/>
                <a:tailEnd/>
              </a:ln>
            </p:spPr>
            <p:txBody>
              <a:bodyPr wrap="none" anchor="ctr"/>
              <a:lstStyle/>
              <a:p>
                <a:endParaRPr lang="en-US" dirty="0"/>
              </a:p>
            </p:txBody>
          </p:sp>
          <p:sp>
            <p:nvSpPr>
              <p:cNvPr id="16" name="Oval 22">
                <a:extLst>
                  <a:ext uri="{FF2B5EF4-FFF2-40B4-BE49-F238E27FC236}">
                    <a16:creationId xmlns:a16="http://schemas.microsoft.com/office/drawing/2014/main" id="{15E955C5-1038-8A76-ED24-C5BB0AC009F3}"/>
                  </a:ext>
                </a:extLst>
              </p:cNvPr>
              <p:cNvSpPr>
                <a:spLocks noChangeArrowheads="1"/>
              </p:cNvSpPr>
              <p:nvPr/>
            </p:nvSpPr>
            <p:spPr bwMode="auto">
              <a:xfrm>
                <a:off x="2216" y="2360"/>
                <a:ext cx="1056" cy="1104"/>
              </a:xfrm>
              <a:prstGeom prst="ellipse">
                <a:avLst/>
              </a:prstGeom>
              <a:noFill/>
              <a:ln w="19050" cap="rnd" algn="ctr">
                <a:solidFill>
                  <a:schemeClr val="tx1"/>
                </a:solidFill>
                <a:round/>
                <a:headEnd/>
                <a:tailEnd/>
              </a:ln>
            </p:spPr>
            <p:txBody>
              <a:bodyPr wrap="none" anchor="ctr"/>
              <a:lstStyle/>
              <a:p>
                <a:endParaRPr lang="en-US" dirty="0"/>
              </a:p>
            </p:txBody>
          </p:sp>
          <p:sp>
            <p:nvSpPr>
              <p:cNvPr id="17" name="Oval 23">
                <a:extLst>
                  <a:ext uri="{FF2B5EF4-FFF2-40B4-BE49-F238E27FC236}">
                    <a16:creationId xmlns:a16="http://schemas.microsoft.com/office/drawing/2014/main" id="{8BCB9F77-59CE-1B04-187D-1D1A3223FEBE}"/>
                  </a:ext>
                </a:extLst>
              </p:cNvPr>
              <p:cNvSpPr>
                <a:spLocks noChangeArrowheads="1"/>
              </p:cNvSpPr>
              <p:nvPr/>
            </p:nvSpPr>
            <p:spPr bwMode="auto">
              <a:xfrm>
                <a:off x="2573" y="2744"/>
                <a:ext cx="336" cy="336"/>
              </a:xfrm>
              <a:prstGeom prst="ellipse">
                <a:avLst/>
              </a:prstGeom>
              <a:noFill/>
              <a:ln w="19050" cap="rnd" algn="ctr">
                <a:solidFill>
                  <a:schemeClr val="tx1"/>
                </a:solidFill>
                <a:round/>
                <a:headEnd/>
                <a:tailEnd/>
              </a:ln>
            </p:spPr>
            <p:txBody>
              <a:bodyPr wrap="none" anchor="ctr"/>
              <a:lstStyle/>
              <a:p>
                <a:endParaRPr lang="en-US" dirty="0"/>
              </a:p>
            </p:txBody>
          </p:sp>
          <p:sp>
            <p:nvSpPr>
              <p:cNvPr id="18" name="Line 24">
                <a:extLst>
                  <a:ext uri="{FF2B5EF4-FFF2-40B4-BE49-F238E27FC236}">
                    <a16:creationId xmlns:a16="http://schemas.microsoft.com/office/drawing/2014/main" id="{BD87ECC8-843E-65A4-7F89-8FB2EE0EA922}"/>
                  </a:ext>
                </a:extLst>
              </p:cNvPr>
              <p:cNvSpPr>
                <a:spLocks noChangeShapeType="1"/>
              </p:cNvSpPr>
              <p:nvPr/>
            </p:nvSpPr>
            <p:spPr bwMode="auto">
              <a:xfrm flipV="1">
                <a:off x="2120" y="1880"/>
                <a:ext cx="1200" cy="2064"/>
              </a:xfrm>
              <a:prstGeom prst="line">
                <a:avLst/>
              </a:prstGeom>
              <a:noFill/>
              <a:ln w="12700" cap="rnd">
                <a:solidFill>
                  <a:schemeClr val="tx1"/>
                </a:solidFill>
                <a:round/>
                <a:headEnd/>
                <a:tailEnd/>
              </a:ln>
            </p:spPr>
            <p:txBody>
              <a:bodyPr/>
              <a:lstStyle/>
              <a:p>
                <a:endParaRPr lang="en-US" dirty="0"/>
              </a:p>
            </p:txBody>
          </p:sp>
          <p:sp>
            <p:nvSpPr>
              <p:cNvPr id="19" name="Line 25">
                <a:extLst>
                  <a:ext uri="{FF2B5EF4-FFF2-40B4-BE49-F238E27FC236}">
                    <a16:creationId xmlns:a16="http://schemas.microsoft.com/office/drawing/2014/main" id="{115DCBF1-656B-21DB-DF32-B1268DC728DA}"/>
                  </a:ext>
                </a:extLst>
              </p:cNvPr>
              <p:cNvSpPr>
                <a:spLocks noChangeShapeType="1"/>
              </p:cNvSpPr>
              <p:nvPr/>
            </p:nvSpPr>
            <p:spPr bwMode="auto">
              <a:xfrm flipH="1" flipV="1">
                <a:off x="2168" y="1880"/>
                <a:ext cx="1152" cy="2064"/>
              </a:xfrm>
              <a:prstGeom prst="line">
                <a:avLst/>
              </a:prstGeom>
              <a:noFill/>
              <a:ln w="12700" cap="rnd">
                <a:solidFill>
                  <a:schemeClr val="tx1"/>
                </a:solidFill>
                <a:round/>
                <a:headEnd/>
                <a:tailEnd/>
              </a:ln>
            </p:spPr>
            <p:txBody>
              <a:bodyPr/>
              <a:lstStyle/>
              <a:p>
                <a:endParaRPr lang="en-US" dirty="0"/>
              </a:p>
            </p:txBody>
          </p:sp>
          <p:sp>
            <p:nvSpPr>
              <p:cNvPr id="20" name="Line 26">
                <a:extLst>
                  <a:ext uri="{FF2B5EF4-FFF2-40B4-BE49-F238E27FC236}">
                    <a16:creationId xmlns:a16="http://schemas.microsoft.com/office/drawing/2014/main" id="{AAD7CD70-5DC6-91F8-7AC3-43B59F02637C}"/>
                  </a:ext>
                </a:extLst>
              </p:cNvPr>
              <p:cNvSpPr>
                <a:spLocks noChangeShapeType="1"/>
              </p:cNvSpPr>
              <p:nvPr/>
            </p:nvSpPr>
            <p:spPr bwMode="auto">
              <a:xfrm flipV="1">
                <a:off x="1640" y="2312"/>
                <a:ext cx="2112" cy="1200"/>
              </a:xfrm>
              <a:prstGeom prst="line">
                <a:avLst/>
              </a:prstGeom>
              <a:noFill/>
              <a:ln w="12700" cap="rnd">
                <a:solidFill>
                  <a:schemeClr val="tx1"/>
                </a:solidFill>
                <a:round/>
                <a:headEnd/>
                <a:tailEnd/>
              </a:ln>
            </p:spPr>
            <p:txBody>
              <a:bodyPr/>
              <a:lstStyle/>
              <a:p>
                <a:endParaRPr lang="en-US" dirty="0"/>
              </a:p>
            </p:txBody>
          </p:sp>
          <p:sp>
            <p:nvSpPr>
              <p:cNvPr id="21" name="Oval 27">
                <a:extLst>
                  <a:ext uri="{FF2B5EF4-FFF2-40B4-BE49-F238E27FC236}">
                    <a16:creationId xmlns:a16="http://schemas.microsoft.com/office/drawing/2014/main" id="{5038C28E-F0E9-3720-1EB0-2D4CB03D7CC2}"/>
                  </a:ext>
                </a:extLst>
              </p:cNvPr>
              <p:cNvSpPr>
                <a:spLocks noChangeArrowheads="1"/>
              </p:cNvSpPr>
              <p:nvPr/>
            </p:nvSpPr>
            <p:spPr bwMode="auto">
              <a:xfrm>
                <a:off x="2744" y="2259"/>
                <a:ext cx="1104" cy="1248"/>
              </a:xfrm>
              <a:prstGeom prst="ellipse">
                <a:avLst/>
              </a:prstGeom>
              <a:noFill/>
              <a:ln w="44450" cap="rnd" algn="ctr">
                <a:solidFill>
                  <a:srgbClr val="0000FF"/>
                </a:solidFill>
                <a:round/>
                <a:headEnd/>
                <a:tailEnd/>
              </a:ln>
            </p:spPr>
            <p:txBody>
              <a:bodyPr wrap="none" anchor="ctr"/>
              <a:lstStyle/>
              <a:p>
                <a:endParaRPr lang="en-US" dirty="0"/>
              </a:p>
            </p:txBody>
          </p:sp>
          <p:sp>
            <p:nvSpPr>
              <p:cNvPr id="22" name="Oval 30">
                <a:extLst>
                  <a:ext uri="{FF2B5EF4-FFF2-40B4-BE49-F238E27FC236}">
                    <a16:creationId xmlns:a16="http://schemas.microsoft.com/office/drawing/2014/main" id="{4ECA2C0A-DB89-B700-4DFC-BD846AB4244A}"/>
                  </a:ext>
                </a:extLst>
              </p:cNvPr>
              <p:cNvSpPr>
                <a:spLocks noChangeArrowheads="1"/>
              </p:cNvSpPr>
              <p:nvPr/>
            </p:nvSpPr>
            <p:spPr bwMode="auto">
              <a:xfrm>
                <a:off x="1640" y="2248"/>
                <a:ext cx="1104" cy="1248"/>
              </a:xfrm>
              <a:prstGeom prst="ellipse">
                <a:avLst/>
              </a:prstGeom>
              <a:noFill/>
              <a:ln w="44450" cap="rnd" algn="ctr">
                <a:solidFill>
                  <a:srgbClr val="0000FF"/>
                </a:solidFill>
                <a:round/>
                <a:headEnd/>
                <a:tailEnd/>
              </a:ln>
            </p:spPr>
            <p:txBody>
              <a:bodyPr wrap="none" anchor="ctr"/>
              <a:lstStyle/>
              <a:p>
                <a:endParaRPr lang="en-US" dirty="0"/>
              </a:p>
            </p:txBody>
          </p:sp>
          <p:sp>
            <p:nvSpPr>
              <p:cNvPr id="23" name="Arc 31">
                <a:extLst>
                  <a:ext uri="{FF2B5EF4-FFF2-40B4-BE49-F238E27FC236}">
                    <a16:creationId xmlns:a16="http://schemas.microsoft.com/office/drawing/2014/main" id="{917AC174-5F23-A1D4-4AEB-8F5380550A18}"/>
                  </a:ext>
                </a:extLst>
              </p:cNvPr>
              <p:cNvSpPr>
                <a:spLocks/>
              </p:cNvSpPr>
              <p:nvPr/>
            </p:nvSpPr>
            <p:spPr bwMode="auto">
              <a:xfrm>
                <a:off x="2744" y="1786"/>
                <a:ext cx="526" cy="1182"/>
              </a:xfrm>
              <a:custGeom>
                <a:avLst/>
                <a:gdLst>
                  <a:gd name="T0" fmla="*/ 10 w 9096"/>
                  <a:gd name="T1" fmla="*/ 0 h 21599"/>
                  <a:gd name="T2" fmla="*/ 526 w 9096"/>
                  <a:gd name="T3" fmla="*/ 110 h 21599"/>
                  <a:gd name="T4" fmla="*/ 0 w 9096"/>
                  <a:gd name="T5" fmla="*/ 1182 h 21599"/>
                  <a:gd name="T6" fmla="*/ 0 60000 65536"/>
                  <a:gd name="T7" fmla="*/ 0 60000 65536"/>
                  <a:gd name="T8" fmla="*/ 0 60000 65536"/>
                  <a:gd name="T9" fmla="*/ 0 w 9096"/>
                  <a:gd name="T10" fmla="*/ 0 h 21599"/>
                  <a:gd name="T11" fmla="*/ 9096 w 9096"/>
                  <a:gd name="T12" fmla="*/ 21599 h 21599"/>
                </a:gdLst>
                <a:ahLst/>
                <a:cxnLst>
                  <a:cxn ang="T6">
                    <a:pos x="T0" y="T1"/>
                  </a:cxn>
                  <a:cxn ang="T7">
                    <a:pos x="T2" y="T3"/>
                  </a:cxn>
                  <a:cxn ang="T8">
                    <a:pos x="T4" y="T5"/>
                  </a:cxn>
                </a:cxnLst>
                <a:rect l="T9" t="T10" r="T11" b="T12"/>
                <a:pathLst>
                  <a:path w="9096" h="21599" fill="none" extrusionOk="0">
                    <a:moveTo>
                      <a:pt x="175" y="-1"/>
                    </a:moveTo>
                    <a:cubicBezTo>
                      <a:pt x="3257" y="24"/>
                      <a:pt x="6299" y="709"/>
                      <a:pt x="9095" y="2007"/>
                    </a:cubicBezTo>
                  </a:path>
                  <a:path w="9096" h="21599" stroke="0" extrusionOk="0">
                    <a:moveTo>
                      <a:pt x="175" y="-1"/>
                    </a:moveTo>
                    <a:cubicBezTo>
                      <a:pt x="3257" y="24"/>
                      <a:pt x="6299" y="709"/>
                      <a:pt x="9095" y="2007"/>
                    </a:cubicBezTo>
                    <a:lnTo>
                      <a:pt x="0" y="21599"/>
                    </a:lnTo>
                    <a:close/>
                  </a:path>
                </a:pathLst>
              </a:custGeom>
              <a:noFill/>
              <a:ln w="31750" cap="rnd">
                <a:solidFill>
                  <a:srgbClr val="FF0000"/>
                </a:solidFill>
                <a:round/>
                <a:headEnd/>
                <a:tailEnd type="triangle" w="med" len="med"/>
              </a:ln>
            </p:spPr>
            <p:txBody>
              <a:bodyPr wrap="none" anchor="ctr"/>
              <a:lstStyle/>
              <a:p>
                <a:endParaRPr lang="en-US" dirty="0"/>
              </a:p>
            </p:txBody>
          </p:sp>
          <p:sp>
            <p:nvSpPr>
              <p:cNvPr id="24" name="Text Box 32">
                <a:extLst>
                  <a:ext uri="{FF2B5EF4-FFF2-40B4-BE49-F238E27FC236}">
                    <a16:creationId xmlns:a16="http://schemas.microsoft.com/office/drawing/2014/main" id="{A3C35408-081F-1DC0-7421-5DB3A94DC957}"/>
                  </a:ext>
                </a:extLst>
              </p:cNvPr>
              <p:cNvSpPr txBox="1">
                <a:spLocks noChangeArrowheads="1"/>
              </p:cNvSpPr>
              <p:nvPr/>
            </p:nvSpPr>
            <p:spPr bwMode="auto">
              <a:xfrm>
                <a:off x="29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25" name="Text Box 33">
                <a:extLst>
                  <a:ext uri="{FF2B5EF4-FFF2-40B4-BE49-F238E27FC236}">
                    <a16:creationId xmlns:a16="http://schemas.microsoft.com/office/drawing/2014/main" id="{7B97F857-F51F-EA7D-1AB7-C87F78BCD836}"/>
                  </a:ext>
                </a:extLst>
              </p:cNvPr>
              <p:cNvSpPr txBox="1">
                <a:spLocks noChangeArrowheads="1"/>
              </p:cNvSpPr>
              <p:nvPr/>
            </p:nvSpPr>
            <p:spPr bwMode="auto">
              <a:xfrm>
                <a:off x="17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26" name="Text Box 34">
                <a:extLst>
                  <a:ext uri="{FF2B5EF4-FFF2-40B4-BE49-F238E27FC236}">
                    <a16:creationId xmlns:a16="http://schemas.microsoft.com/office/drawing/2014/main" id="{33488723-2C5C-59E5-6D06-9C2F60A255FC}"/>
                  </a:ext>
                </a:extLst>
              </p:cNvPr>
              <p:cNvSpPr txBox="1">
                <a:spLocks noChangeArrowheads="1"/>
              </p:cNvSpPr>
              <p:nvPr/>
            </p:nvSpPr>
            <p:spPr bwMode="auto">
              <a:xfrm>
                <a:off x="1256" y="221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60</a:t>
                </a:r>
                <a:r>
                  <a:rPr lang="en-US" sz="1000" dirty="0">
                    <a:cs typeface="Arial" charset="0"/>
                  </a:rPr>
                  <a:t>°</a:t>
                </a:r>
              </a:p>
            </p:txBody>
          </p:sp>
          <p:sp>
            <p:nvSpPr>
              <p:cNvPr id="27" name="Text Box 35">
                <a:extLst>
                  <a:ext uri="{FF2B5EF4-FFF2-40B4-BE49-F238E27FC236}">
                    <a16:creationId xmlns:a16="http://schemas.microsoft.com/office/drawing/2014/main" id="{93D5C324-2484-7BCA-B973-6964526AD152}"/>
                  </a:ext>
                </a:extLst>
              </p:cNvPr>
              <p:cNvSpPr txBox="1">
                <a:spLocks noChangeArrowheads="1"/>
              </p:cNvSpPr>
              <p:nvPr/>
            </p:nvSpPr>
            <p:spPr bwMode="auto">
              <a:xfrm>
                <a:off x="1208" y="3512"/>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120</a:t>
                </a:r>
                <a:r>
                  <a:rPr lang="en-US" sz="1000" dirty="0">
                    <a:cs typeface="Arial" charset="0"/>
                  </a:rPr>
                  <a:t>°</a:t>
                </a:r>
              </a:p>
            </p:txBody>
          </p:sp>
          <p:sp>
            <p:nvSpPr>
              <p:cNvPr id="28" name="Text Box 36">
                <a:extLst>
                  <a:ext uri="{FF2B5EF4-FFF2-40B4-BE49-F238E27FC236}">
                    <a16:creationId xmlns:a16="http://schemas.microsoft.com/office/drawing/2014/main" id="{5FD9A19A-8165-34E8-5EE4-773211786885}"/>
                  </a:ext>
                </a:extLst>
              </p:cNvPr>
              <p:cNvSpPr txBox="1">
                <a:spLocks noChangeArrowheads="1"/>
              </p:cNvSpPr>
              <p:nvPr/>
            </p:nvSpPr>
            <p:spPr bwMode="auto">
              <a:xfrm>
                <a:off x="1784" y="3944"/>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150</a:t>
                </a:r>
                <a:r>
                  <a:rPr lang="en-US" sz="1000" dirty="0">
                    <a:cs typeface="Arial" charset="0"/>
                  </a:rPr>
                  <a:t>°</a:t>
                </a:r>
              </a:p>
            </p:txBody>
          </p:sp>
          <p:sp>
            <p:nvSpPr>
              <p:cNvPr id="29" name="Text Box 37">
                <a:extLst>
                  <a:ext uri="{FF2B5EF4-FFF2-40B4-BE49-F238E27FC236}">
                    <a16:creationId xmlns:a16="http://schemas.microsoft.com/office/drawing/2014/main" id="{800C7D75-6E1D-80F7-4784-08FA432F19FB}"/>
                  </a:ext>
                </a:extLst>
              </p:cNvPr>
              <p:cNvSpPr txBox="1">
                <a:spLocks noChangeArrowheads="1"/>
              </p:cNvSpPr>
              <p:nvPr/>
            </p:nvSpPr>
            <p:spPr bwMode="auto">
              <a:xfrm>
                <a:off x="3032" y="3944"/>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150</a:t>
                </a:r>
                <a:r>
                  <a:rPr lang="en-US" sz="1000" dirty="0">
                    <a:cs typeface="Arial" charset="0"/>
                  </a:rPr>
                  <a:t>°</a:t>
                </a:r>
              </a:p>
            </p:txBody>
          </p:sp>
          <p:sp>
            <p:nvSpPr>
              <p:cNvPr id="30" name="Text Box 38">
                <a:extLst>
                  <a:ext uri="{FF2B5EF4-FFF2-40B4-BE49-F238E27FC236}">
                    <a16:creationId xmlns:a16="http://schemas.microsoft.com/office/drawing/2014/main" id="{BC2C3885-DB42-053B-5DF0-7983068BFFCA}"/>
                  </a:ext>
                </a:extLst>
              </p:cNvPr>
              <p:cNvSpPr txBox="1">
                <a:spLocks noChangeArrowheads="1"/>
              </p:cNvSpPr>
              <p:nvPr/>
            </p:nvSpPr>
            <p:spPr bwMode="auto">
              <a:xfrm>
                <a:off x="3560" y="3512"/>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120</a:t>
                </a:r>
                <a:r>
                  <a:rPr lang="en-US" sz="1000" dirty="0">
                    <a:cs typeface="Arial" charset="0"/>
                  </a:rPr>
                  <a:t>°</a:t>
                </a:r>
              </a:p>
            </p:txBody>
          </p:sp>
          <p:sp>
            <p:nvSpPr>
              <p:cNvPr id="31" name="Text Box 39">
                <a:extLst>
                  <a:ext uri="{FF2B5EF4-FFF2-40B4-BE49-F238E27FC236}">
                    <a16:creationId xmlns:a16="http://schemas.microsoft.com/office/drawing/2014/main" id="{173BC6B5-C4EE-A8E9-53BE-4C64695B2322}"/>
                  </a:ext>
                </a:extLst>
              </p:cNvPr>
              <p:cNvSpPr txBox="1">
                <a:spLocks noChangeArrowheads="1"/>
              </p:cNvSpPr>
              <p:nvPr/>
            </p:nvSpPr>
            <p:spPr bwMode="auto">
              <a:xfrm>
                <a:off x="3560" y="221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60</a:t>
                </a:r>
                <a:r>
                  <a:rPr lang="en-US" sz="1000" dirty="0">
                    <a:cs typeface="Arial" charset="0"/>
                  </a:rPr>
                  <a:t>°</a:t>
                </a:r>
              </a:p>
            </p:txBody>
          </p:sp>
          <p:sp>
            <p:nvSpPr>
              <p:cNvPr id="32" name="Oval 6">
                <a:extLst>
                  <a:ext uri="{FF2B5EF4-FFF2-40B4-BE49-F238E27FC236}">
                    <a16:creationId xmlns:a16="http://schemas.microsoft.com/office/drawing/2014/main" id="{1D03F3FB-9B1C-9116-0370-3ADF153634B4}"/>
                  </a:ext>
                </a:extLst>
              </p:cNvPr>
              <p:cNvSpPr>
                <a:spLocks noChangeArrowheads="1"/>
              </p:cNvSpPr>
              <p:nvPr/>
            </p:nvSpPr>
            <p:spPr bwMode="auto">
              <a:xfrm>
                <a:off x="2360" y="2552"/>
                <a:ext cx="720" cy="720"/>
              </a:xfrm>
              <a:prstGeom prst="ellipse">
                <a:avLst/>
              </a:prstGeom>
              <a:noFill/>
              <a:ln w="19050" cap="rnd" algn="ctr">
                <a:solidFill>
                  <a:schemeClr val="tx1"/>
                </a:solidFill>
                <a:round/>
                <a:headEnd/>
                <a:tailEnd/>
              </a:ln>
            </p:spPr>
            <p:txBody>
              <a:bodyPr wrap="none" anchor="ctr"/>
              <a:lstStyle/>
              <a:p>
                <a:endParaRPr lang="en-US" dirty="0"/>
              </a:p>
            </p:txBody>
          </p:sp>
          <p:sp>
            <p:nvSpPr>
              <p:cNvPr id="33" name="Line 7">
                <a:extLst>
                  <a:ext uri="{FF2B5EF4-FFF2-40B4-BE49-F238E27FC236}">
                    <a16:creationId xmlns:a16="http://schemas.microsoft.com/office/drawing/2014/main" id="{3302D5AB-8120-B03F-80AE-4B97C63C6896}"/>
                  </a:ext>
                </a:extLst>
              </p:cNvPr>
              <p:cNvSpPr>
                <a:spLocks noChangeShapeType="1"/>
              </p:cNvSpPr>
              <p:nvPr/>
            </p:nvSpPr>
            <p:spPr bwMode="auto">
              <a:xfrm flipH="1" flipV="1">
                <a:off x="1688" y="2312"/>
                <a:ext cx="2112" cy="1200"/>
              </a:xfrm>
              <a:prstGeom prst="line">
                <a:avLst/>
              </a:prstGeom>
              <a:noFill/>
              <a:ln w="12700" cap="rnd">
                <a:solidFill>
                  <a:schemeClr val="tx1"/>
                </a:solidFill>
                <a:round/>
                <a:headEnd/>
                <a:tailEnd/>
              </a:ln>
            </p:spPr>
            <p:txBody>
              <a:bodyPr/>
              <a:lstStyle/>
              <a:p>
                <a:endParaRPr lang="en-US" dirty="0"/>
              </a:p>
            </p:txBody>
          </p:sp>
        </p:grpSp>
        <p:graphicFrame>
          <p:nvGraphicFramePr>
            <p:cNvPr id="4" name="Object 4">
              <a:extLst>
                <a:ext uri="{FF2B5EF4-FFF2-40B4-BE49-F238E27FC236}">
                  <a16:creationId xmlns:a16="http://schemas.microsoft.com/office/drawing/2014/main" id="{3E73B228-8A81-9F56-6A99-1FE33E3F2B12}"/>
                </a:ext>
              </a:extLst>
            </p:cNvPr>
            <p:cNvGraphicFramePr>
              <a:graphicFrameLocks noChangeAspect="1"/>
            </p:cNvGraphicFramePr>
            <p:nvPr/>
          </p:nvGraphicFramePr>
          <p:xfrm>
            <a:off x="4608863" y="3033499"/>
            <a:ext cx="151284" cy="173890"/>
          </p:xfrm>
          <a:graphic>
            <a:graphicData uri="http://schemas.openxmlformats.org/presentationml/2006/ole">
              <mc:AlternateContent xmlns:mc="http://schemas.openxmlformats.org/markup-compatibility/2006">
                <mc:Choice xmlns:v="urn:schemas-microsoft-com:vml" Requires="v">
                  <p:oleObj name="Equation" r:id="rId7" imgW="114102" imgH="126780" progId="Equation.DSMT4">
                    <p:embed/>
                  </p:oleObj>
                </mc:Choice>
                <mc:Fallback>
                  <p:oleObj name="Equation" r:id="rId7" imgW="114102" imgH="126780" progId="Equation.DSMT4">
                    <p:embed/>
                    <p:pic>
                      <p:nvPicPr>
                        <p:cNvPr id="4" name="Object 4">
                          <a:extLst>
                            <a:ext uri="{FF2B5EF4-FFF2-40B4-BE49-F238E27FC236}">
                              <a16:creationId xmlns:a16="http://schemas.microsoft.com/office/drawing/2014/main" id="{3E73B228-8A81-9F56-6A99-1FE33E3F2B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863" y="3033499"/>
                          <a:ext cx="151284" cy="17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sp>
          <p:nvSpPr>
            <p:cNvPr id="34" name="Text Box 15">
              <a:extLst>
                <a:ext uri="{FF2B5EF4-FFF2-40B4-BE49-F238E27FC236}">
                  <a16:creationId xmlns:a16="http://schemas.microsoft.com/office/drawing/2014/main" id="{5E65502E-4B1B-4730-DCAB-F8C538A7D102}"/>
                </a:ext>
              </a:extLst>
            </p:cNvPr>
            <p:cNvSpPr txBox="1">
              <a:spLocks noChangeArrowheads="1"/>
            </p:cNvSpPr>
            <p:nvPr/>
          </p:nvSpPr>
          <p:spPr bwMode="auto">
            <a:xfrm>
              <a:off x="5718604" y="5005096"/>
              <a:ext cx="402610" cy="261469"/>
            </a:xfrm>
            <a:prstGeom prst="rect">
              <a:avLst/>
            </a:prstGeom>
            <a:noFill/>
            <a:ln w="44450" cap="rnd" algn="ctr">
              <a:noFill/>
              <a:miter lim="800000"/>
              <a:headEnd/>
              <a:tailEnd/>
            </a:ln>
          </p:spPr>
          <p:txBody>
            <a:bodyPr wrap="square">
              <a:spAutoFit/>
            </a:bodyPr>
            <a:lstStyle/>
            <a:p>
              <a:pPr algn="ctr">
                <a:spcBef>
                  <a:spcPct val="50000"/>
                </a:spcBef>
              </a:pPr>
              <a:r>
                <a:rPr lang="en-US" sz="1100" dirty="0"/>
                <a:t> 0</a:t>
              </a:r>
            </a:p>
          </p:txBody>
        </p:sp>
      </p:grpSp>
      <p:grpSp>
        <p:nvGrpSpPr>
          <p:cNvPr id="37" name="Group 36">
            <a:extLst>
              <a:ext uri="{FF2B5EF4-FFF2-40B4-BE49-F238E27FC236}">
                <a16:creationId xmlns:a16="http://schemas.microsoft.com/office/drawing/2014/main" id="{100212B8-4CD1-81E7-AF2E-A9EE68A8136C}"/>
              </a:ext>
            </a:extLst>
          </p:cNvPr>
          <p:cNvGrpSpPr/>
          <p:nvPr/>
        </p:nvGrpSpPr>
        <p:grpSpPr>
          <a:xfrm>
            <a:off x="7234813" y="2580659"/>
            <a:ext cx="1255183" cy="3904742"/>
            <a:chOff x="7234813" y="2580659"/>
            <a:chExt cx="1255183" cy="3904742"/>
          </a:xfrm>
        </p:grpSpPr>
        <p:sp>
          <p:nvSpPr>
            <p:cNvPr id="44" name="AutoShape 22"/>
            <p:cNvSpPr>
              <a:spLocks noChangeArrowheads="1"/>
            </p:cNvSpPr>
            <p:nvPr/>
          </p:nvSpPr>
          <p:spPr bwMode="auto">
            <a:xfrm>
              <a:off x="7703742" y="3589801"/>
              <a:ext cx="127000" cy="1320800"/>
            </a:xfrm>
            <a:prstGeom prst="can">
              <a:avLst>
                <a:gd name="adj" fmla="val 18730"/>
              </a:avLst>
            </a:prstGeom>
            <a:solidFill>
              <a:srgbClr val="FFCC00"/>
            </a:solidFill>
            <a:ln w="9525">
              <a:solidFill>
                <a:schemeClr val="tx1"/>
              </a:solidFill>
              <a:round/>
              <a:headEnd/>
              <a:tailEnd/>
            </a:ln>
            <a:effectLst/>
          </p:spPr>
          <p:txBody>
            <a:bodyPr wrap="none" anchor="ctr"/>
            <a:lstStyle/>
            <a:p>
              <a:endParaRPr lang="en-US"/>
            </a:p>
          </p:txBody>
        </p:sp>
        <p:sp>
          <p:nvSpPr>
            <p:cNvPr id="45" name="AutoShape 24"/>
            <p:cNvSpPr>
              <a:spLocks noChangeArrowheads="1"/>
            </p:cNvSpPr>
            <p:nvPr/>
          </p:nvSpPr>
          <p:spPr bwMode="auto">
            <a:xfrm>
              <a:off x="7703742" y="5164601"/>
              <a:ext cx="127000" cy="1320800"/>
            </a:xfrm>
            <a:prstGeom prst="can">
              <a:avLst>
                <a:gd name="adj" fmla="val 18730"/>
              </a:avLst>
            </a:prstGeom>
            <a:solidFill>
              <a:srgbClr val="FFCC00"/>
            </a:solidFill>
            <a:ln w="9525">
              <a:solidFill>
                <a:schemeClr val="tx1"/>
              </a:solidFill>
              <a:round/>
              <a:headEnd/>
              <a:tailEnd/>
            </a:ln>
            <a:effectLst/>
          </p:spPr>
          <p:txBody>
            <a:bodyPr wrap="none" anchor="ctr"/>
            <a:lstStyle/>
            <a:p>
              <a:endParaRPr lang="en-US"/>
            </a:p>
          </p:txBody>
        </p:sp>
        <p:sp>
          <p:nvSpPr>
            <p:cNvPr id="46" name="Line 25"/>
            <p:cNvSpPr>
              <a:spLocks noChangeShapeType="1"/>
            </p:cNvSpPr>
            <p:nvPr/>
          </p:nvSpPr>
          <p:spPr bwMode="auto">
            <a:xfrm flipH="1">
              <a:off x="7445828" y="4910601"/>
              <a:ext cx="296013" cy="0"/>
            </a:xfrm>
            <a:prstGeom prst="line">
              <a:avLst/>
            </a:prstGeom>
            <a:noFill/>
            <a:ln w="38100">
              <a:solidFill>
                <a:schemeClr val="tx1"/>
              </a:solidFill>
              <a:round/>
              <a:headEnd/>
              <a:tailEnd/>
            </a:ln>
            <a:effectLst/>
          </p:spPr>
          <p:txBody>
            <a:bodyPr/>
            <a:lstStyle/>
            <a:p>
              <a:endParaRPr lang="en-US"/>
            </a:p>
          </p:txBody>
        </p:sp>
        <p:sp>
          <p:nvSpPr>
            <p:cNvPr id="47" name="Line 26"/>
            <p:cNvSpPr>
              <a:spLocks noChangeShapeType="1"/>
            </p:cNvSpPr>
            <p:nvPr/>
          </p:nvSpPr>
          <p:spPr bwMode="auto">
            <a:xfrm flipH="1">
              <a:off x="7234813" y="5177301"/>
              <a:ext cx="468928" cy="0"/>
            </a:xfrm>
            <a:prstGeom prst="line">
              <a:avLst/>
            </a:prstGeom>
            <a:noFill/>
            <a:ln w="38100">
              <a:solidFill>
                <a:schemeClr val="tx1"/>
              </a:solidFill>
              <a:round/>
              <a:headEnd/>
              <a:tailEnd/>
            </a:ln>
            <a:effectLst/>
          </p:spPr>
          <p:txBody>
            <a:bodyPr/>
            <a:lstStyle/>
            <a:p>
              <a:endParaRPr lang="en-US"/>
            </a:p>
          </p:txBody>
        </p:sp>
        <p:sp>
          <p:nvSpPr>
            <p:cNvPr id="49" name="Line 28"/>
            <p:cNvSpPr>
              <a:spLocks noChangeShapeType="1"/>
            </p:cNvSpPr>
            <p:nvPr/>
          </p:nvSpPr>
          <p:spPr bwMode="auto">
            <a:xfrm flipH="1">
              <a:off x="7244862" y="4910601"/>
              <a:ext cx="458880" cy="0"/>
            </a:xfrm>
            <a:prstGeom prst="line">
              <a:avLst/>
            </a:prstGeom>
            <a:noFill/>
            <a:ln w="38100">
              <a:solidFill>
                <a:schemeClr val="tx1"/>
              </a:solidFill>
              <a:round/>
              <a:headEnd/>
              <a:tailEnd/>
            </a:ln>
            <a:effectLst/>
          </p:spPr>
          <p:txBody>
            <a:bodyPr/>
            <a:lstStyle/>
            <a:p>
              <a:endParaRPr lang="en-US"/>
            </a:p>
          </p:txBody>
        </p:sp>
        <p:cxnSp>
          <p:nvCxnSpPr>
            <p:cNvPr id="59" name="Straight Arrow Connector 58"/>
            <p:cNvCxnSpPr/>
            <p:nvPr/>
          </p:nvCxnSpPr>
          <p:spPr>
            <a:xfrm flipV="1">
              <a:off x="7767376" y="2905100"/>
              <a:ext cx="0" cy="54261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6209" name="Object 65"/>
            <p:cNvGraphicFramePr>
              <a:graphicFrameLocks noChangeAspect="1"/>
            </p:cNvGraphicFramePr>
            <p:nvPr>
              <p:extLst>
                <p:ext uri="{D42A27DB-BD31-4B8C-83A1-F6EECF244321}">
                  <p14:modId xmlns:p14="http://schemas.microsoft.com/office/powerpoint/2010/main" val="2850312657"/>
                </p:ext>
              </p:extLst>
            </p:nvPr>
          </p:nvGraphicFramePr>
          <p:xfrm>
            <a:off x="7654189" y="2580659"/>
            <a:ext cx="212725" cy="225425"/>
          </p:xfrm>
          <a:graphic>
            <a:graphicData uri="http://schemas.openxmlformats.org/presentationml/2006/ole">
              <mc:AlternateContent xmlns:mc="http://schemas.openxmlformats.org/markup-compatibility/2006">
                <mc:Choice xmlns:v="urn:schemas-microsoft-com:vml" Requires="v">
                  <p:oleObj name="Equation" r:id="rId9" imgW="213378" imgH="225572" progId="Equation.DSMT4">
                    <p:embed/>
                  </p:oleObj>
                </mc:Choice>
                <mc:Fallback>
                  <p:oleObj name="Equation" r:id="rId9" imgW="213378" imgH="225572" progId="Equation.DSMT4">
                    <p:embed/>
                    <p:pic>
                      <p:nvPicPr>
                        <p:cNvPr id="6209" name="Object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4189" y="2580659"/>
                          <a:ext cx="212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Arc 31">
              <a:extLst>
                <a:ext uri="{FF2B5EF4-FFF2-40B4-BE49-F238E27FC236}">
                  <a16:creationId xmlns:a16="http://schemas.microsoft.com/office/drawing/2014/main" id="{B4920DA3-1B94-71A3-998B-844B5D13AE75}"/>
                </a:ext>
              </a:extLst>
            </p:cNvPr>
            <p:cNvSpPr>
              <a:spLocks/>
            </p:cNvSpPr>
            <p:nvPr/>
          </p:nvSpPr>
          <p:spPr bwMode="auto">
            <a:xfrm>
              <a:off x="7848261" y="3384950"/>
              <a:ext cx="641735" cy="1500275"/>
            </a:xfrm>
            <a:custGeom>
              <a:avLst/>
              <a:gdLst>
                <a:gd name="T0" fmla="*/ 10 w 9096"/>
                <a:gd name="T1" fmla="*/ 0 h 21599"/>
                <a:gd name="T2" fmla="*/ 526 w 9096"/>
                <a:gd name="T3" fmla="*/ 110 h 21599"/>
                <a:gd name="T4" fmla="*/ 0 w 9096"/>
                <a:gd name="T5" fmla="*/ 1182 h 21599"/>
                <a:gd name="T6" fmla="*/ 0 60000 65536"/>
                <a:gd name="T7" fmla="*/ 0 60000 65536"/>
                <a:gd name="T8" fmla="*/ 0 60000 65536"/>
                <a:gd name="T9" fmla="*/ 0 w 9096"/>
                <a:gd name="T10" fmla="*/ 0 h 21599"/>
                <a:gd name="T11" fmla="*/ 9096 w 9096"/>
                <a:gd name="T12" fmla="*/ 21599 h 21599"/>
              </a:gdLst>
              <a:ahLst/>
              <a:cxnLst>
                <a:cxn ang="T6">
                  <a:pos x="T0" y="T1"/>
                </a:cxn>
                <a:cxn ang="T7">
                  <a:pos x="T2" y="T3"/>
                </a:cxn>
                <a:cxn ang="T8">
                  <a:pos x="T4" y="T5"/>
                </a:cxn>
              </a:cxnLst>
              <a:rect l="T9" t="T10" r="T11" b="T12"/>
              <a:pathLst>
                <a:path w="9096" h="21599" fill="none" extrusionOk="0">
                  <a:moveTo>
                    <a:pt x="175" y="-1"/>
                  </a:moveTo>
                  <a:cubicBezTo>
                    <a:pt x="3257" y="24"/>
                    <a:pt x="6299" y="709"/>
                    <a:pt x="9095" y="2007"/>
                  </a:cubicBezTo>
                </a:path>
                <a:path w="9096" h="21599" stroke="0" extrusionOk="0">
                  <a:moveTo>
                    <a:pt x="175" y="-1"/>
                  </a:moveTo>
                  <a:cubicBezTo>
                    <a:pt x="3257" y="24"/>
                    <a:pt x="6299" y="709"/>
                    <a:pt x="9095" y="2007"/>
                  </a:cubicBezTo>
                  <a:lnTo>
                    <a:pt x="0" y="21599"/>
                  </a:lnTo>
                  <a:close/>
                </a:path>
              </a:pathLst>
            </a:custGeom>
            <a:noFill/>
            <a:ln w="31750" cap="rnd">
              <a:solidFill>
                <a:srgbClr val="FF0000"/>
              </a:solidFill>
              <a:round/>
              <a:headEnd/>
              <a:tailEnd type="triangle" w="med" len="med"/>
            </a:ln>
          </p:spPr>
          <p:txBody>
            <a:bodyPr wrap="none" anchor="ctr"/>
            <a:lstStyle/>
            <a:p>
              <a:endParaRPr lang="en-US" dirty="0"/>
            </a:p>
          </p:txBody>
        </p:sp>
        <p:graphicFrame>
          <p:nvGraphicFramePr>
            <p:cNvPr id="36" name="Object 35">
              <a:extLst>
                <a:ext uri="{FF2B5EF4-FFF2-40B4-BE49-F238E27FC236}">
                  <a16:creationId xmlns:a16="http://schemas.microsoft.com/office/drawing/2014/main" id="{A13FDB9C-5EB2-57A5-8995-89ABD185226B}"/>
                </a:ext>
              </a:extLst>
            </p:cNvPr>
            <p:cNvGraphicFramePr>
              <a:graphicFrameLocks noChangeAspect="1"/>
            </p:cNvGraphicFramePr>
            <p:nvPr>
              <p:extLst>
                <p:ext uri="{D42A27DB-BD31-4B8C-83A1-F6EECF244321}">
                  <p14:modId xmlns:p14="http://schemas.microsoft.com/office/powerpoint/2010/main" val="2699853971"/>
                </p:ext>
              </p:extLst>
            </p:nvPr>
          </p:nvGraphicFramePr>
          <p:xfrm>
            <a:off x="8155026" y="3135887"/>
            <a:ext cx="181055" cy="251466"/>
          </p:xfrm>
          <a:graphic>
            <a:graphicData uri="http://schemas.openxmlformats.org/presentationml/2006/ole">
              <mc:AlternateContent xmlns:mc="http://schemas.openxmlformats.org/markup-compatibility/2006">
                <mc:Choice xmlns:v="urn:schemas-microsoft-com:vml" Requires="v">
                  <p:oleObj name="Equation" r:id="rId11" imgW="171259" imgH="237989" progId="Equation.DSMT4">
                    <p:embed/>
                  </p:oleObj>
                </mc:Choice>
                <mc:Fallback>
                  <p:oleObj name="Equation" r:id="rId11" imgW="171259" imgH="237989" progId="Equation.DSMT4">
                    <p:embed/>
                    <p:pic>
                      <p:nvPicPr>
                        <p:cNvPr id="0" name=""/>
                        <p:cNvPicPr/>
                        <p:nvPr/>
                      </p:nvPicPr>
                      <p:blipFill>
                        <a:blip r:embed="rId12"/>
                        <a:stretch>
                          <a:fillRect/>
                        </a:stretch>
                      </p:blipFill>
                      <p:spPr>
                        <a:xfrm>
                          <a:off x="8155026" y="3135887"/>
                          <a:ext cx="181055" cy="251466"/>
                        </a:xfrm>
                        <a:prstGeom prst="rect">
                          <a:avLst/>
                        </a:prstGeom>
                      </p:spPr>
                    </p:pic>
                  </p:oleObj>
                </mc:Fallback>
              </mc:AlternateContent>
            </a:graphicData>
          </a:graphic>
        </p:graphicFrame>
      </p:grpSp>
    </p:spTree>
    <p:extLst>
      <p:ext uri="{BB962C8B-B14F-4D97-AF65-F5344CB8AC3E}">
        <p14:creationId xmlns:p14="http://schemas.microsoft.com/office/powerpoint/2010/main" val="35246277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4"/>
          </p:nvPr>
        </p:nvSpPr>
        <p:spPr/>
        <p:txBody>
          <a:bodyPr/>
          <a:lstStyle/>
          <a:p>
            <a:fld id="{F8F724EA-3534-4B3F-834B-ABEE13AADB32}" type="slidenum">
              <a:rPr lang="en-US" smtClean="0"/>
              <a:pPr/>
              <a:t>34</a:t>
            </a:fld>
            <a:endParaRPr lang="en-US" dirty="0"/>
          </a:p>
        </p:txBody>
      </p:sp>
      <p:sp>
        <p:nvSpPr>
          <p:cNvPr id="43"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Antenna Radiation (cont.)</a:t>
            </a:r>
          </a:p>
        </p:txBody>
      </p:sp>
      <p:sp>
        <p:nvSpPr>
          <p:cNvPr id="52" name="TextBox 51"/>
          <p:cNvSpPr txBox="1"/>
          <p:nvPr/>
        </p:nvSpPr>
        <p:spPr>
          <a:xfrm>
            <a:off x="3220209" y="729255"/>
            <a:ext cx="2537875" cy="400110"/>
          </a:xfrm>
          <a:prstGeom prst="rect">
            <a:avLst/>
          </a:prstGeom>
          <a:noFill/>
        </p:spPr>
        <p:txBody>
          <a:bodyPr wrap="none" rtlCol="0">
            <a:spAutoFit/>
          </a:bodyPr>
          <a:lstStyle/>
          <a:p>
            <a:pPr algn="ctr"/>
            <a:r>
              <a:rPr lang="en-US" sz="2000" dirty="0">
                <a:solidFill>
                  <a:srgbClr val="0000FF"/>
                </a:solidFill>
              </a:rPr>
              <a:t>E-plane and H-plane</a:t>
            </a:r>
          </a:p>
        </p:txBody>
      </p:sp>
      <p:pic>
        <p:nvPicPr>
          <p:cNvPr id="268294" name="Picture 6"/>
          <p:cNvPicPr>
            <a:picLocks noChangeAspect="1" noChangeArrowheads="1"/>
          </p:cNvPicPr>
          <p:nvPr/>
        </p:nvPicPr>
        <p:blipFill>
          <a:blip r:embed="rId3" cstate="print"/>
          <a:srcRect b="2878"/>
          <a:stretch>
            <a:fillRect/>
          </a:stretch>
        </p:blipFill>
        <p:spPr bwMode="auto">
          <a:xfrm>
            <a:off x="3054484" y="2276125"/>
            <a:ext cx="2684836" cy="3981730"/>
          </a:xfrm>
          <a:prstGeom prst="rect">
            <a:avLst/>
          </a:prstGeom>
          <a:noFill/>
          <a:ln w="9525">
            <a:noFill/>
            <a:miter lim="800000"/>
            <a:headEnd/>
            <a:tailEnd/>
          </a:ln>
        </p:spPr>
      </p:pic>
      <p:sp>
        <p:nvSpPr>
          <p:cNvPr id="20" name="TextBox 19"/>
          <p:cNvSpPr txBox="1"/>
          <p:nvPr/>
        </p:nvSpPr>
        <p:spPr>
          <a:xfrm>
            <a:off x="3939702" y="1322963"/>
            <a:ext cx="1043876" cy="369332"/>
          </a:xfrm>
          <a:prstGeom prst="rect">
            <a:avLst/>
          </a:prstGeom>
          <a:noFill/>
        </p:spPr>
        <p:txBody>
          <a:bodyPr wrap="none" rtlCol="0">
            <a:spAutoFit/>
          </a:bodyPr>
          <a:lstStyle/>
          <a:p>
            <a:r>
              <a:rPr lang="en-US" dirty="0">
                <a:solidFill>
                  <a:srgbClr val="0000FF"/>
                </a:solidFill>
                <a:latin typeface="+mn-lt"/>
                <a:cs typeface="Times New Roman" pitchFamily="18" charset="0"/>
              </a:rPr>
              <a:t>E-plane </a:t>
            </a:r>
          </a:p>
        </p:txBody>
      </p:sp>
      <p:cxnSp>
        <p:nvCxnSpPr>
          <p:cNvPr id="22" name="Straight Connector 21"/>
          <p:cNvCxnSpPr/>
          <p:nvPr/>
        </p:nvCxnSpPr>
        <p:spPr>
          <a:xfrm>
            <a:off x="4455269" y="1809353"/>
            <a:ext cx="0" cy="21595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13474" y="3119332"/>
            <a:ext cx="390404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69931" y="2905328"/>
            <a:ext cx="1199745" cy="369332"/>
          </a:xfrm>
          <a:prstGeom prst="rect">
            <a:avLst/>
          </a:prstGeom>
          <a:noFill/>
        </p:spPr>
        <p:txBody>
          <a:bodyPr wrap="square" rtlCol="0">
            <a:spAutoFit/>
          </a:bodyPr>
          <a:lstStyle/>
          <a:p>
            <a:r>
              <a:rPr lang="en-US" dirty="0">
                <a:solidFill>
                  <a:srgbClr val="0000FF"/>
                </a:solidFill>
                <a:latin typeface="+mn-lt"/>
                <a:cs typeface="Times New Roman" pitchFamily="18" charset="0"/>
              </a:rPr>
              <a:t>H-plane</a:t>
            </a:r>
          </a:p>
        </p:txBody>
      </p:sp>
      <p:sp>
        <p:nvSpPr>
          <p:cNvPr id="27" name="Right Arrow 26"/>
          <p:cNvSpPr/>
          <p:nvPr/>
        </p:nvSpPr>
        <p:spPr>
          <a:xfrm rot="16200000">
            <a:off x="4309354" y="2957211"/>
            <a:ext cx="291829" cy="11673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79770" y="2013626"/>
            <a:ext cx="1149674" cy="307777"/>
          </a:xfrm>
          <a:prstGeom prst="rect">
            <a:avLst/>
          </a:prstGeom>
          <a:noFill/>
        </p:spPr>
        <p:txBody>
          <a:bodyPr wrap="none" rtlCol="0">
            <a:spAutoFit/>
          </a:bodyPr>
          <a:lstStyle/>
          <a:p>
            <a:r>
              <a:rPr lang="en-US" sz="1400" dirty="0"/>
              <a:t>Current flow</a:t>
            </a:r>
          </a:p>
        </p:txBody>
      </p:sp>
      <p:cxnSp>
        <p:nvCxnSpPr>
          <p:cNvPr id="30" name="Straight Arrow Connector 29"/>
          <p:cNvCxnSpPr/>
          <p:nvPr/>
        </p:nvCxnSpPr>
        <p:spPr>
          <a:xfrm>
            <a:off x="2344366" y="2208179"/>
            <a:ext cx="1945532" cy="7101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99626" y="5535038"/>
            <a:ext cx="447471" cy="19455"/>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426085" y="3249035"/>
            <a:ext cx="58366" cy="58366"/>
          </a:xfrm>
          <a:prstGeom prst="ellipse">
            <a:avLst/>
          </a:prstGeom>
          <a:solidFill>
            <a:srgbClr val="CC66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47345" y="3557082"/>
            <a:ext cx="591829" cy="307777"/>
          </a:xfrm>
          <a:prstGeom prst="rect">
            <a:avLst/>
          </a:prstGeom>
          <a:noFill/>
        </p:spPr>
        <p:txBody>
          <a:bodyPr wrap="none" rtlCol="0">
            <a:spAutoFit/>
          </a:bodyPr>
          <a:lstStyle/>
          <a:p>
            <a:r>
              <a:rPr lang="en-US" sz="1400" dirty="0"/>
              <a:t>Feed</a:t>
            </a:r>
          </a:p>
        </p:txBody>
      </p:sp>
      <p:cxnSp>
        <p:nvCxnSpPr>
          <p:cNvPr id="37" name="Straight Arrow Connector 36"/>
          <p:cNvCxnSpPr/>
          <p:nvPr/>
        </p:nvCxnSpPr>
        <p:spPr>
          <a:xfrm flipV="1">
            <a:off x="1702340" y="3278221"/>
            <a:ext cx="2636196" cy="41829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99350" y="3807898"/>
            <a:ext cx="2843684" cy="523220"/>
          </a:xfrm>
          <a:prstGeom prst="rect">
            <a:avLst/>
          </a:prstGeom>
          <a:noFill/>
        </p:spPr>
        <p:txBody>
          <a:bodyPr wrap="square" rtlCol="0">
            <a:spAutoFit/>
          </a:bodyPr>
          <a:lstStyle/>
          <a:p>
            <a:r>
              <a:rPr lang="en-US" sz="1400" b="1" dirty="0"/>
              <a:t>E-plane:</a:t>
            </a:r>
            <a:r>
              <a:rPr lang="en-US" sz="1400" dirty="0"/>
              <a:t> </a:t>
            </a:r>
          </a:p>
          <a:p>
            <a:r>
              <a:rPr lang="en-US" sz="1400" dirty="0"/>
              <a:t>the plane containing the </a:t>
            </a:r>
            <a:r>
              <a:rPr lang="en-US" sz="1400" i="1" u="sng" dirty="0">
                <a:latin typeface="Times New Roman" pitchFamily="18" charset="0"/>
                <a:cs typeface="Times New Roman" pitchFamily="18" charset="0"/>
              </a:rPr>
              <a:t>E</a:t>
            </a:r>
            <a:r>
              <a:rPr lang="en-US" sz="1400" dirty="0"/>
              <a:t> vector.</a:t>
            </a:r>
          </a:p>
        </p:txBody>
      </p:sp>
      <p:sp>
        <p:nvSpPr>
          <p:cNvPr id="40" name="TextBox 39"/>
          <p:cNvSpPr txBox="1"/>
          <p:nvPr/>
        </p:nvSpPr>
        <p:spPr>
          <a:xfrm>
            <a:off x="6121123" y="4442619"/>
            <a:ext cx="2843684" cy="523220"/>
          </a:xfrm>
          <a:prstGeom prst="rect">
            <a:avLst/>
          </a:prstGeom>
          <a:noFill/>
        </p:spPr>
        <p:txBody>
          <a:bodyPr wrap="square" rtlCol="0">
            <a:spAutoFit/>
          </a:bodyPr>
          <a:lstStyle/>
          <a:p>
            <a:r>
              <a:rPr lang="en-US" sz="1400" b="1" dirty="0"/>
              <a:t>H-plane:</a:t>
            </a:r>
            <a:r>
              <a:rPr lang="en-US" sz="1400" dirty="0"/>
              <a:t> </a:t>
            </a:r>
          </a:p>
          <a:p>
            <a:r>
              <a:rPr lang="en-US" sz="1400" dirty="0"/>
              <a:t>the plane containing the </a:t>
            </a:r>
            <a:r>
              <a:rPr lang="en-US" sz="1400" i="1" u="sng" dirty="0">
                <a:latin typeface="Times New Roman" pitchFamily="18" charset="0"/>
                <a:cs typeface="Times New Roman" pitchFamily="18" charset="0"/>
              </a:rPr>
              <a:t>H</a:t>
            </a:r>
            <a:r>
              <a:rPr lang="en-US" sz="1400" dirty="0"/>
              <a:t> vector.</a:t>
            </a:r>
          </a:p>
        </p:txBody>
      </p:sp>
      <p:sp>
        <p:nvSpPr>
          <p:cNvPr id="41" name="TextBox 40"/>
          <p:cNvSpPr txBox="1"/>
          <p:nvPr/>
        </p:nvSpPr>
        <p:spPr>
          <a:xfrm>
            <a:off x="5416062" y="1728316"/>
            <a:ext cx="2784737" cy="338554"/>
          </a:xfrm>
          <a:prstGeom prst="rect">
            <a:avLst/>
          </a:prstGeom>
          <a:noFill/>
        </p:spPr>
        <p:txBody>
          <a:bodyPr wrap="none" rtlCol="0">
            <a:spAutoFit/>
          </a:bodyPr>
          <a:lstStyle/>
          <a:p>
            <a:r>
              <a:rPr lang="en-US" sz="1600" dirty="0"/>
              <a:t>Example: Microstrip antenna</a:t>
            </a:r>
          </a:p>
        </p:txBody>
      </p:sp>
    </p:spTree>
    <p:extLst>
      <p:ext uri="{BB962C8B-B14F-4D97-AF65-F5344CB8AC3E}">
        <p14:creationId xmlns:p14="http://schemas.microsoft.com/office/powerpoint/2010/main" val="74785953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3"/>
          <p:cNvSpPr txBox="1">
            <a:spLocks noChangeArrowheads="1"/>
          </p:cNvSpPr>
          <p:nvPr/>
        </p:nvSpPr>
        <p:spPr bwMode="auto">
          <a:xfrm>
            <a:off x="301625" y="836613"/>
            <a:ext cx="4328429" cy="400110"/>
          </a:xfrm>
          <a:prstGeom prst="rect">
            <a:avLst/>
          </a:prstGeom>
          <a:noFill/>
          <a:ln w="9525">
            <a:noFill/>
            <a:miter lim="800000"/>
            <a:headEnd/>
            <a:tailEnd/>
          </a:ln>
        </p:spPr>
        <p:txBody>
          <a:bodyPr wrap="none">
            <a:spAutoFit/>
          </a:bodyPr>
          <a:lstStyle/>
          <a:p>
            <a:r>
              <a:rPr lang="en-US" sz="2000" dirty="0">
                <a:solidFill>
                  <a:srgbClr val="0000FF"/>
                </a:solidFill>
              </a:rPr>
              <a:t>The Poynting vector in the far field is</a:t>
            </a:r>
          </a:p>
        </p:txBody>
      </p:sp>
      <p:graphicFrame>
        <p:nvGraphicFramePr>
          <p:cNvPr id="7170" name="Object 21"/>
          <p:cNvGraphicFramePr>
            <a:graphicFrameLocks noChangeAspect="1"/>
          </p:cNvGraphicFramePr>
          <p:nvPr/>
        </p:nvGraphicFramePr>
        <p:xfrm>
          <a:off x="1997075" y="1387475"/>
          <a:ext cx="4541838" cy="1025525"/>
        </p:xfrm>
        <a:graphic>
          <a:graphicData uri="http://schemas.openxmlformats.org/presentationml/2006/ole">
            <mc:AlternateContent xmlns:mc="http://schemas.openxmlformats.org/markup-compatibility/2006">
              <mc:Choice xmlns:v="urn:schemas-microsoft-com:vml" Requires="v">
                <p:oleObj name="Equation" r:id="rId3" imgW="2692080" imgH="609480" progId="Equation.DSMT4">
                  <p:embed/>
                </p:oleObj>
              </mc:Choice>
              <mc:Fallback>
                <p:oleObj name="Equation" r:id="rId3" imgW="2692080" imgH="609480" progId="Equation.DSMT4">
                  <p:embed/>
                  <p:pic>
                    <p:nvPicPr>
                      <p:cNvPr id="7170" name="Object 21"/>
                      <p:cNvPicPr>
                        <a:picLocks noChangeAspect="1" noChangeArrowheads="1"/>
                      </p:cNvPicPr>
                      <p:nvPr/>
                    </p:nvPicPr>
                    <p:blipFill>
                      <a:blip r:embed="rId4"/>
                      <a:srcRect/>
                      <a:stretch>
                        <a:fillRect/>
                      </a:stretch>
                    </p:blipFill>
                    <p:spPr bwMode="auto">
                      <a:xfrm>
                        <a:off x="1997075" y="1387475"/>
                        <a:ext cx="4541838" cy="1025525"/>
                      </a:xfrm>
                      <a:prstGeom prst="rect">
                        <a:avLst/>
                      </a:prstGeom>
                      <a:noFill/>
                      <a:ln>
                        <a:noFill/>
                      </a:ln>
                      <a:effectLst/>
                      <a:extLst>
                        <a:ext uri="{909E8E84-426E-40DD-AFC4-6F175D3DCCD1}">
                          <a14:hiddenFill xmlns:a14="http://schemas.microsoft.com/office/drawing/2010/main">
                            <a:gradFill rotWithShape="1">
                              <a:gsLst>
                                <a:gs pos="0">
                                  <a:srgbClr val="B2B2B2"/>
                                </a:gs>
                                <a:gs pos="100000">
                                  <a:srgbClr val="B7B7B7"/>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8"/>
          <p:cNvSpPr txBox="1">
            <a:spLocks noChangeArrowheads="1"/>
          </p:cNvSpPr>
          <p:nvPr/>
        </p:nvSpPr>
        <p:spPr bwMode="auto">
          <a:xfrm>
            <a:off x="606425" y="2855913"/>
            <a:ext cx="6026137" cy="400110"/>
          </a:xfrm>
          <a:prstGeom prst="rect">
            <a:avLst/>
          </a:prstGeom>
          <a:noFill/>
          <a:ln w="9525">
            <a:noFill/>
            <a:miter lim="800000"/>
            <a:headEnd/>
            <a:tailEnd/>
          </a:ln>
        </p:spPr>
        <p:txBody>
          <a:bodyPr wrap="none">
            <a:spAutoFit/>
          </a:bodyPr>
          <a:lstStyle/>
          <a:p>
            <a:r>
              <a:rPr lang="en-US" sz="2000" dirty="0">
                <a:solidFill>
                  <a:srgbClr val="0000FF"/>
                </a:solidFill>
              </a:rPr>
              <a:t>The total power radiated  (in Watts) is then given by</a:t>
            </a:r>
          </a:p>
        </p:txBody>
      </p:sp>
      <p:graphicFrame>
        <p:nvGraphicFramePr>
          <p:cNvPr id="7171" name="Object 21"/>
          <p:cNvGraphicFramePr>
            <a:graphicFrameLocks noChangeAspect="1"/>
          </p:cNvGraphicFramePr>
          <p:nvPr/>
        </p:nvGraphicFramePr>
        <p:xfrm>
          <a:off x="1246188" y="3344863"/>
          <a:ext cx="6297612" cy="1025525"/>
        </p:xfrm>
        <a:graphic>
          <a:graphicData uri="http://schemas.openxmlformats.org/presentationml/2006/ole">
            <mc:AlternateContent xmlns:mc="http://schemas.openxmlformats.org/markup-compatibility/2006">
              <mc:Choice xmlns:v="urn:schemas-microsoft-com:vml" Requires="v">
                <p:oleObj name="Equation" r:id="rId5" imgW="3720960" imgH="609480" progId="Equation.DSMT4">
                  <p:embed/>
                </p:oleObj>
              </mc:Choice>
              <mc:Fallback>
                <p:oleObj name="Equation" r:id="rId5" imgW="3720960" imgH="609480" progId="Equation.DSMT4">
                  <p:embed/>
                  <p:pic>
                    <p:nvPicPr>
                      <p:cNvPr id="7171" name="Object 21"/>
                      <p:cNvPicPr>
                        <a:picLocks noChangeAspect="1" noChangeArrowheads="1"/>
                      </p:cNvPicPr>
                      <p:nvPr/>
                    </p:nvPicPr>
                    <p:blipFill>
                      <a:blip r:embed="rId6"/>
                      <a:srcRect/>
                      <a:stretch>
                        <a:fillRect/>
                      </a:stretch>
                    </p:blipFill>
                    <p:spPr bwMode="auto">
                      <a:xfrm>
                        <a:off x="1246188" y="3344863"/>
                        <a:ext cx="6297612" cy="1025525"/>
                      </a:xfrm>
                      <a:prstGeom prst="rect">
                        <a:avLst/>
                      </a:prstGeom>
                      <a:noFill/>
                      <a:ln>
                        <a:noFill/>
                      </a:ln>
                      <a:effectLst/>
                      <a:extLst>
                        <a:ext uri="{909E8E84-426E-40DD-AFC4-6F175D3DCCD1}">
                          <a14:hiddenFill xmlns:a14="http://schemas.microsoft.com/office/drawing/2010/main">
                            <a:gradFill rotWithShape="1">
                              <a:gsLst>
                                <a:gs pos="0">
                                  <a:srgbClr val="B2B2B2"/>
                                </a:gs>
                                <a:gs pos="100000">
                                  <a:srgbClr val="B7B7B7"/>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Text Box 10"/>
          <p:cNvSpPr txBox="1">
            <a:spLocks noChangeArrowheads="1"/>
          </p:cNvSpPr>
          <p:nvPr/>
        </p:nvSpPr>
        <p:spPr bwMode="auto">
          <a:xfrm>
            <a:off x="985419" y="4943831"/>
            <a:ext cx="2023311" cy="400110"/>
          </a:xfrm>
          <a:prstGeom prst="rect">
            <a:avLst/>
          </a:prstGeom>
          <a:noFill/>
          <a:ln w="9525">
            <a:noFill/>
            <a:miter lim="800000"/>
            <a:headEnd/>
            <a:tailEnd/>
          </a:ln>
        </p:spPr>
        <p:txBody>
          <a:bodyPr wrap="none">
            <a:spAutoFit/>
          </a:bodyPr>
          <a:lstStyle/>
          <a:p>
            <a:r>
              <a:rPr lang="en-US" sz="2000" dirty="0">
                <a:solidFill>
                  <a:srgbClr val="0000FF"/>
                </a:solidFill>
              </a:rPr>
              <a:t>Hence, we have</a:t>
            </a:r>
          </a:p>
        </p:txBody>
      </p:sp>
      <p:graphicFrame>
        <p:nvGraphicFramePr>
          <p:cNvPr id="7172" name="Object 21"/>
          <p:cNvGraphicFramePr>
            <a:graphicFrameLocks noChangeAspect="1"/>
          </p:cNvGraphicFramePr>
          <p:nvPr/>
        </p:nvGraphicFramePr>
        <p:xfrm>
          <a:off x="2363788" y="5529263"/>
          <a:ext cx="4364037" cy="908050"/>
        </p:xfrm>
        <a:graphic>
          <a:graphicData uri="http://schemas.openxmlformats.org/presentationml/2006/ole">
            <mc:AlternateContent xmlns:mc="http://schemas.openxmlformats.org/markup-compatibility/2006">
              <mc:Choice xmlns:v="urn:schemas-microsoft-com:vml" Requires="v">
                <p:oleObj name="Equation" r:id="rId7" imgW="2247840" imgH="469800" progId="Equation.DSMT4">
                  <p:embed/>
                </p:oleObj>
              </mc:Choice>
              <mc:Fallback>
                <p:oleObj name="Equation" r:id="rId7" imgW="2247840" imgH="469800" progId="Equation.DSMT4">
                  <p:embed/>
                  <p:pic>
                    <p:nvPicPr>
                      <p:cNvPr id="7172" name="Object 21"/>
                      <p:cNvPicPr>
                        <a:picLocks noChangeAspect="1" noChangeArrowheads="1"/>
                      </p:cNvPicPr>
                      <p:nvPr/>
                    </p:nvPicPr>
                    <p:blipFill>
                      <a:blip r:embed="rId8"/>
                      <a:srcRect/>
                      <a:stretch>
                        <a:fillRect/>
                      </a:stretch>
                    </p:blipFill>
                    <p:spPr bwMode="auto">
                      <a:xfrm>
                        <a:off x="2363788" y="5529263"/>
                        <a:ext cx="4364037" cy="908050"/>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4"/>
          </p:nvPr>
        </p:nvSpPr>
        <p:spPr/>
        <p:txBody>
          <a:bodyPr/>
          <a:lstStyle/>
          <a:p>
            <a:fld id="{F8F724EA-3534-4B3F-834B-ABEE13AADB32}" type="slidenum">
              <a:rPr lang="en-US" smtClean="0"/>
              <a:pPr/>
              <a:t>35</a:t>
            </a:fld>
            <a:endParaRPr lang="en-US" dirty="0"/>
          </a:p>
        </p:txBody>
      </p:sp>
      <p:sp>
        <p:nvSpPr>
          <p:cNvPr id="1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Radiated Power</a:t>
            </a:r>
          </a:p>
        </p:txBody>
      </p:sp>
    </p:spTree>
    <p:extLst>
      <p:ext uri="{BB962C8B-B14F-4D97-AF65-F5344CB8AC3E}">
        <p14:creationId xmlns:p14="http://schemas.microsoft.com/office/powerpoint/2010/main" val="8601630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3"/>
          <p:cNvSpPr txBox="1">
            <a:spLocks noChangeArrowheads="1"/>
          </p:cNvSpPr>
          <p:nvPr/>
        </p:nvSpPr>
        <p:spPr bwMode="auto">
          <a:xfrm>
            <a:off x="1966913" y="4238350"/>
            <a:ext cx="781050" cy="366712"/>
          </a:xfrm>
          <a:prstGeom prst="rect">
            <a:avLst/>
          </a:prstGeom>
          <a:noFill/>
          <a:ln w="9525">
            <a:noFill/>
            <a:miter lim="800000"/>
            <a:headEnd/>
            <a:tailEnd/>
          </a:ln>
        </p:spPr>
        <p:txBody>
          <a:bodyPr wrap="none">
            <a:spAutoFit/>
          </a:bodyPr>
          <a:lstStyle/>
          <a:p>
            <a:r>
              <a:rPr lang="en-US" dirty="0">
                <a:solidFill>
                  <a:srgbClr val="0000FF"/>
                </a:solidFill>
              </a:rPr>
              <a:t>In dB,</a:t>
            </a:r>
            <a:endParaRPr lang="en-US" sz="2000" dirty="0">
              <a:solidFill>
                <a:srgbClr val="0000FF"/>
              </a:solidFill>
              <a:sym typeface="Symbol" pitchFamily="18" charset="2"/>
            </a:endParaRPr>
          </a:p>
        </p:txBody>
      </p:sp>
      <p:graphicFrame>
        <p:nvGraphicFramePr>
          <p:cNvPr id="8194" name="Object 21"/>
          <p:cNvGraphicFramePr>
            <a:graphicFrameLocks noChangeAspect="1"/>
          </p:cNvGraphicFramePr>
          <p:nvPr/>
        </p:nvGraphicFramePr>
        <p:xfrm>
          <a:off x="2357438" y="1479550"/>
          <a:ext cx="3968750" cy="958850"/>
        </p:xfrm>
        <a:graphic>
          <a:graphicData uri="http://schemas.openxmlformats.org/presentationml/2006/ole">
            <mc:AlternateContent xmlns:mc="http://schemas.openxmlformats.org/markup-compatibility/2006">
              <mc:Choice xmlns:v="urn:schemas-microsoft-com:vml" Requires="v">
                <p:oleObj name="Equation" r:id="rId3" imgW="2044440" imgH="495000" progId="Equation.DSMT4">
                  <p:embed/>
                </p:oleObj>
              </mc:Choice>
              <mc:Fallback>
                <p:oleObj name="Equation" r:id="rId3" imgW="2044440" imgH="495000" progId="Equation.DSMT4">
                  <p:embed/>
                  <p:pic>
                    <p:nvPicPr>
                      <p:cNvPr id="8194" name="Object 21"/>
                      <p:cNvPicPr>
                        <a:picLocks noChangeAspect="1" noChangeArrowheads="1"/>
                      </p:cNvPicPr>
                      <p:nvPr/>
                    </p:nvPicPr>
                    <p:blipFill>
                      <a:blip r:embed="rId4"/>
                      <a:srcRect/>
                      <a:stretch>
                        <a:fillRect/>
                      </a:stretch>
                    </p:blipFill>
                    <p:spPr bwMode="auto">
                      <a:xfrm>
                        <a:off x="2357438" y="1479550"/>
                        <a:ext cx="3968750" cy="958850"/>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6"/>
          <p:cNvSpPr txBox="1">
            <a:spLocks noChangeArrowheads="1"/>
          </p:cNvSpPr>
          <p:nvPr/>
        </p:nvSpPr>
        <p:spPr bwMode="auto">
          <a:xfrm>
            <a:off x="437542" y="2985345"/>
            <a:ext cx="8349729" cy="830997"/>
          </a:xfrm>
          <a:prstGeom prst="rect">
            <a:avLst/>
          </a:prstGeom>
          <a:noFill/>
          <a:ln w="19050">
            <a:solidFill>
              <a:schemeClr val="tx1"/>
            </a:solidFill>
            <a:miter lim="800000"/>
            <a:headEnd/>
            <a:tailEnd/>
          </a:ln>
        </p:spPr>
        <p:txBody>
          <a:bodyPr wrap="square">
            <a:spAutoFit/>
          </a:bodyPr>
          <a:lstStyle/>
          <a:p>
            <a:pPr algn="ctr"/>
            <a:r>
              <a:rPr lang="en-US" sz="1600" dirty="0">
                <a:solidFill>
                  <a:srgbClr val="0000FF"/>
                </a:solidFill>
              </a:rPr>
              <a:t>The directivity (in a particular direction) is the ratio of the actual power density radiated in that direction to the power density that would be radiated in that direction if the antenna were an isotropic radiator (radiates equally in all directions).</a:t>
            </a:r>
            <a:endParaRPr lang="en-US" sz="1600" dirty="0">
              <a:solidFill>
                <a:srgbClr val="0000FF"/>
              </a:solidFill>
              <a:sym typeface="Symbol" pitchFamily="18" charset="2"/>
            </a:endParaRPr>
          </a:p>
        </p:txBody>
      </p:sp>
      <p:graphicFrame>
        <p:nvGraphicFramePr>
          <p:cNvPr id="8195" name="Object 21"/>
          <p:cNvGraphicFramePr>
            <a:graphicFrameLocks noChangeAspect="1"/>
          </p:cNvGraphicFramePr>
          <p:nvPr/>
        </p:nvGraphicFramePr>
        <p:xfrm>
          <a:off x="2849867" y="4759720"/>
          <a:ext cx="3270091" cy="478064"/>
        </p:xfrm>
        <a:graphic>
          <a:graphicData uri="http://schemas.openxmlformats.org/presentationml/2006/ole">
            <mc:AlternateContent xmlns:mc="http://schemas.openxmlformats.org/markup-compatibility/2006">
              <mc:Choice xmlns:v="urn:schemas-microsoft-com:vml" Requires="v">
                <p:oleObj name="Equation" r:id="rId5" imgW="1726451" imgH="253890" progId="Equation.DSMT4">
                  <p:embed/>
                </p:oleObj>
              </mc:Choice>
              <mc:Fallback>
                <p:oleObj name="Equation" r:id="rId5" imgW="1726451" imgH="253890" progId="Equation.DSMT4">
                  <p:embed/>
                  <p:pic>
                    <p:nvPicPr>
                      <p:cNvPr id="8195"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867" y="4759720"/>
                        <a:ext cx="3270091" cy="478064"/>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9"/>
          <p:cNvSpPr txBox="1">
            <a:spLocks noChangeArrowheads="1"/>
          </p:cNvSpPr>
          <p:nvPr/>
        </p:nvSpPr>
        <p:spPr bwMode="auto">
          <a:xfrm>
            <a:off x="579211" y="817109"/>
            <a:ext cx="7497565" cy="400110"/>
          </a:xfrm>
          <a:prstGeom prst="rect">
            <a:avLst/>
          </a:prstGeom>
          <a:noFill/>
          <a:ln w="9525">
            <a:noFill/>
            <a:miter lim="800000"/>
            <a:headEnd/>
            <a:tailEnd/>
          </a:ln>
        </p:spPr>
        <p:txBody>
          <a:bodyPr wrap="none">
            <a:spAutoFit/>
          </a:bodyPr>
          <a:lstStyle/>
          <a:p>
            <a:r>
              <a:rPr lang="en-US" sz="2000" dirty="0">
                <a:solidFill>
                  <a:srgbClr val="0000FF"/>
                </a:solidFill>
              </a:rPr>
              <a:t>The </a:t>
            </a:r>
            <a:r>
              <a:rPr lang="en-US" sz="2000" dirty="0">
                <a:solidFill>
                  <a:srgbClr val="FF3300"/>
                </a:solidFill>
              </a:rPr>
              <a:t>directivity</a:t>
            </a:r>
            <a:r>
              <a:rPr lang="en-US" sz="2000" dirty="0">
                <a:solidFill>
                  <a:srgbClr val="0000FF"/>
                </a:solidFill>
              </a:rPr>
              <a:t> of the antenna in the directions (</a:t>
            </a:r>
            <a:r>
              <a:rPr lang="en-US" sz="2000" i="1" dirty="0">
                <a:solidFill>
                  <a:srgbClr val="0000FF"/>
                </a:solidFill>
                <a:sym typeface="Symbol" pitchFamily="18" charset="2"/>
              </a:rPr>
              <a:t></a:t>
            </a:r>
            <a:r>
              <a:rPr lang="en-US" sz="2000" dirty="0">
                <a:solidFill>
                  <a:srgbClr val="0000FF"/>
                </a:solidFill>
                <a:sym typeface="Symbol" pitchFamily="18" charset="2"/>
              </a:rPr>
              <a:t>, </a:t>
            </a:r>
            <a:r>
              <a:rPr lang="en-US" sz="2000" i="1" dirty="0">
                <a:solidFill>
                  <a:srgbClr val="0000FF"/>
                </a:solidFill>
                <a:sym typeface="Symbol" pitchFamily="18" charset="2"/>
              </a:rPr>
              <a:t></a:t>
            </a:r>
            <a:r>
              <a:rPr lang="en-US" sz="2000" dirty="0">
                <a:solidFill>
                  <a:srgbClr val="0000FF"/>
                </a:solidFill>
                <a:sym typeface="Symbol" pitchFamily="18" charset="2"/>
              </a:rPr>
              <a:t>) is defined as</a:t>
            </a:r>
          </a:p>
        </p:txBody>
      </p:sp>
      <p:sp>
        <p:nvSpPr>
          <p:cNvPr id="8200" name="TextBox 7"/>
          <p:cNvSpPr txBox="1">
            <a:spLocks noChangeArrowheads="1"/>
          </p:cNvSpPr>
          <p:nvPr/>
        </p:nvSpPr>
        <p:spPr bwMode="auto">
          <a:xfrm>
            <a:off x="418289" y="5952478"/>
            <a:ext cx="8385241" cy="307777"/>
          </a:xfrm>
          <a:prstGeom prst="rect">
            <a:avLst/>
          </a:prstGeom>
          <a:noFill/>
          <a:ln w="9525">
            <a:noFill/>
            <a:miter lim="800000"/>
            <a:headEnd/>
            <a:tailEnd/>
          </a:ln>
        </p:spPr>
        <p:txBody>
          <a:bodyPr wrap="square">
            <a:spAutoFit/>
          </a:bodyPr>
          <a:lstStyle/>
          <a:p>
            <a:pPr algn="ctr"/>
            <a:r>
              <a:rPr lang="en-US" sz="1400" b="1" dirty="0"/>
              <a:t>Note:</a:t>
            </a:r>
            <a:r>
              <a:rPr lang="en-US" sz="1400" dirty="0"/>
              <a:t> The directivity is sometimes referred to as the “directivity with respect to an isotropic radiator.”</a:t>
            </a:r>
          </a:p>
        </p:txBody>
      </p:sp>
      <p:sp>
        <p:nvSpPr>
          <p:cNvPr id="9" name="Slide Number Placeholder 8"/>
          <p:cNvSpPr>
            <a:spLocks noGrp="1"/>
          </p:cNvSpPr>
          <p:nvPr>
            <p:ph type="sldNum" sz="quarter" idx="4"/>
          </p:nvPr>
        </p:nvSpPr>
        <p:spPr/>
        <p:txBody>
          <a:bodyPr/>
          <a:lstStyle/>
          <a:p>
            <a:fld id="{F8F724EA-3534-4B3F-834B-ABEE13AADB32}" type="slidenum">
              <a:rPr lang="en-US" smtClean="0"/>
              <a:pPr/>
              <a:t>36</a:t>
            </a:fld>
            <a:endParaRPr lang="en-US" dirty="0"/>
          </a:p>
        </p:txBody>
      </p:sp>
      <p:sp>
        <p:nvSpPr>
          <p:cNvPr id="1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Directivity</a:t>
            </a:r>
          </a:p>
        </p:txBody>
      </p:sp>
    </p:spTree>
    <p:extLst>
      <p:ext uri="{BB962C8B-B14F-4D97-AF65-F5344CB8AC3E}">
        <p14:creationId xmlns:p14="http://schemas.microsoft.com/office/powerpoint/2010/main" val="198521476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3"/>
          <p:cNvSpPr txBox="1">
            <a:spLocks noChangeArrowheads="1"/>
          </p:cNvSpPr>
          <p:nvPr/>
        </p:nvSpPr>
        <p:spPr bwMode="auto">
          <a:xfrm>
            <a:off x="182411" y="1389971"/>
            <a:ext cx="8340745" cy="400110"/>
          </a:xfrm>
          <a:prstGeom prst="rect">
            <a:avLst/>
          </a:prstGeom>
          <a:noFill/>
          <a:ln w="9525">
            <a:noFill/>
            <a:miter lim="800000"/>
            <a:headEnd/>
            <a:tailEnd/>
          </a:ln>
        </p:spPr>
        <p:txBody>
          <a:bodyPr wrap="none">
            <a:spAutoFit/>
          </a:bodyPr>
          <a:lstStyle/>
          <a:p>
            <a:pPr algn="ctr"/>
            <a:r>
              <a:rPr lang="en-US" sz="2000" dirty="0">
                <a:solidFill>
                  <a:srgbClr val="0000FF"/>
                </a:solidFill>
              </a:rPr>
              <a:t>The directivity is then directly expressed in terms of the far field pattern:</a:t>
            </a:r>
            <a:endParaRPr lang="en-US" sz="2000" dirty="0">
              <a:solidFill>
                <a:srgbClr val="0000FF"/>
              </a:solidFill>
              <a:sym typeface="Symbol" pitchFamily="18" charset="2"/>
            </a:endParaRPr>
          </a:p>
        </p:txBody>
      </p:sp>
      <p:graphicFrame>
        <p:nvGraphicFramePr>
          <p:cNvPr id="9220" name="Object 21"/>
          <p:cNvGraphicFramePr>
            <a:graphicFrameLocks noChangeAspect="1"/>
          </p:cNvGraphicFramePr>
          <p:nvPr/>
        </p:nvGraphicFramePr>
        <p:xfrm>
          <a:off x="2337689" y="2142381"/>
          <a:ext cx="4140200" cy="1376362"/>
        </p:xfrm>
        <a:graphic>
          <a:graphicData uri="http://schemas.openxmlformats.org/presentationml/2006/ole">
            <mc:AlternateContent xmlns:mc="http://schemas.openxmlformats.org/markup-compatibility/2006">
              <mc:Choice xmlns:v="urn:schemas-microsoft-com:vml" Requires="v">
                <p:oleObj name="Equation" r:id="rId3" imgW="2286000" imgH="761760" progId="Equation.DSMT4">
                  <p:embed/>
                </p:oleObj>
              </mc:Choice>
              <mc:Fallback>
                <p:oleObj name="Equation" r:id="rId3" imgW="2286000" imgH="761760" progId="Equation.DSMT4">
                  <p:embed/>
                  <p:pic>
                    <p:nvPicPr>
                      <p:cNvPr id="9220" name="Object 21"/>
                      <p:cNvPicPr>
                        <a:picLocks noChangeAspect="1" noChangeArrowheads="1"/>
                      </p:cNvPicPr>
                      <p:nvPr/>
                    </p:nvPicPr>
                    <p:blipFill>
                      <a:blip r:embed="rId4"/>
                      <a:srcRect/>
                      <a:stretch>
                        <a:fillRect/>
                      </a:stretch>
                    </p:blipFill>
                    <p:spPr bwMode="auto">
                      <a:xfrm>
                        <a:off x="2337689" y="2142381"/>
                        <a:ext cx="4140200" cy="1376362"/>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4"/>
          </p:nvPr>
        </p:nvSpPr>
        <p:spPr/>
        <p:txBody>
          <a:bodyPr/>
          <a:lstStyle/>
          <a:p>
            <a:fld id="{F8F724EA-3534-4B3F-834B-ABEE13AADB32}" type="slidenum">
              <a:rPr lang="en-US" smtClean="0"/>
              <a:pPr/>
              <a:t>37</a:t>
            </a:fld>
            <a:endParaRPr lang="en-US" dirty="0"/>
          </a:p>
        </p:txBody>
      </p:sp>
      <p:sp>
        <p:nvSpPr>
          <p:cNvPr id="11"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Directivity (cont.)</a:t>
            </a:r>
          </a:p>
        </p:txBody>
      </p:sp>
      <p:sp>
        <p:nvSpPr>
          <p:cNvPr id="12" name="Text Box 3"/>
          <p:cNvSpPr txBox="1">
            <a:spLocks noChangeArrowheads="1"/>
          </p:cNvSpPr>
          <p:nvPr/>
        </p:nvSpPr>
        <p:spPr bwMode="auto">
          <a:xfrm>
            <a:off x="495129" y="4644799"/>
            <a:ext cx="8020144" cy="369332"/>
          </a:xfrm>
          <a:prstGeom prst="rect">
            <a:avLst/>
          </a:prstGeom>
          <a:noFill/>
          <a:ln w="9525">
            <a:noFill/>
            <a:miter lim="800000"/>
            <a:headEnd/>
            <a:tailEnd/>
          </a:ln>
        </p:spPr>
        <p:txBody>
          <a:bodyPr wrap="none">
            <a:spAutoFit/>
          </a:bodyPr>
          <a:lstStyle/>
          <a:p>
            <a:pPr algn="ctr"/>
            <a:r>
              <a:rPr lang="en-US" dirty="0">
                <a:solidFill>
                  <a:srgbClr val="0000FF"/>
                </a:solidFill>
              </a:rPr>
              <a:t>Usually, the directions are chosen to corresponds to the main beam direction:</a:t>
            </a:r>
            <a:endParaRPr lang="en-US" dirty="0">
              <a:solidFill>
                <a:srgbClr val="0000FF"/>
              </a:solidFill>
              <a:sym typeface="Symbol" pitchFamily="18" charset="2"/>
            </a:endParaRPr>
          </a:p>
        </p:txBody>
      </p:sp>
      <p:graphicFrame>
        <p:nvGraphicFramePr>
          <p:cNvPr id="2" name="Object 5"/>
          <p:cNvGraphicFramePr>
            <a:graphicFrameLocks noChangeAspect="1"/>
          </p:cNvGraphicFramePr>
          <p:nvPr/>
        </p:nvGraphicFramePr>
        <p:xfrm>
          <a:off x="3543783" y="5139431"/>
          <a:ext cx="1728012" cy="473428"/>
        </p:xfrm>
        <a:graphic>
          <a:graphicData uri="http://schemas.openxmlformats.org/presentationml/2006/ole">
            <mc:AlternateContent xmlns:mc="http://schemas.openxmlformats.org/markup-compatibility/2006">
              <mc:Choice xmlns:v="urn:schemas-microsoft-com:vml" Requires="v">
                <p:oleObj name="Equation" r:id="rId5" imgW="926698" imgH="253890" progId="Equation.DSMT4">
                  <p:embed/>
                </p:oleObj>
              </mc:Choice>
              <mc:Fallback>
                <p:oleObj name="Equation" r:id="rId5" imgW="926698" imgH="253890" progId="Equation.DSMT4">
                  <p:embed/>
                  <p:pic>
                    <p:nvPicPr>
                      <p:cNvPr id="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783" y="5139431"/>
                        <a:ext cx="1728012" cy="47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873766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F8F724EA-3534-4B3F-834B-ABEE13AADB32}" type="slidenum">
              <a:rPr lang="en-US" smtClean="0"/>
              <a:pPr/>
              <a:t>38</a:t>
            </a:fld>
            <a:endParaRPr lang="en-US" dirty="0"/>
          </a:p>
        </p:txBody>
      </p:sp>
      <p:sp>
        <p:nvSpPr>
          <p:cNvPr id="11"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Directivity (cont.)</a:t>
            </a:r>
          </a:p>
        </p:txBody>
      </p:sp>
      <p:sp>
        <p:nvSpPr>
          <p:cNvPr id="8" name="TextBox 7"/>
          <p:cNvSpPr txBox="1"/>
          <p:nvPr/>
        </p:nvSpPr>
        <p:spPr>
          <a:xfrm>
            <a:off x="738130" y="5255046"/>
            <a:ext cx="3583032" cy="646331"/>
          </a:xfrm>
          <a:prstGeom prst="rect">
            <a:avLst/>
          </a:prstGeom>
          <a:noFill/>
        </p:spPr>
        <p:txBody>
          <a:bodyPr wrap="none" rtlCol="0">
            <a:spAutoFit/>
          </a:bodyPr>
          <a:lstStyle/>
          <a:p>
            <a:pPr algn="ctr"/>
            <a:r>
              <a:rPr lang="en-US" dirty="0"/>
              <a:t>Antenna with moderate directivity</a:t>
            </a:r>
          </a:p>
          <a:p>
            <a:pPr algn="ctr"/>
            <a:r>
              <a:rPr lang="en-US" dirty="0"/>
              <a:t>(e.g., dipole) </a:t>
            </a:r>
          </a:p>
        </p:txBody>
      </p:sp>
      <p:sp>
        <p:nvSpPr>
          <p:cNvPr id="10" name="TextBox 9"/>
          <p:cNvSpPr txBox="1"/>
          <p:nvPr/>
        </p:nvSpPr>
        <p:spPr>
          <a:xfrm>
            <a:off x="5390311" y="5275244"/>
            <a:ext cx="3044424" cy="646331"/>
          </a:xfrm>
          <a:prstGeom prst="rect">
            <a:avLst/>
          </a:prstGeom>
          <a:noFill/>
        </p:spPr>
        <p:txBody>
          <a:bodyPr wrap="none" rtlCol="0">
            <a:spAutoFit/>
          </a:bodyPr>
          <a:lstStyle/>
          <a:p>
            <a:pPr algn="ctr"/>
            <a:r>
              <a:rPr lang="en-US" dirty="0"/>
              <a:t>Antenna with high directivity</a:t>
            </a:r>
          </a:p>
          <a:p>
            <a:pPr algn="ctr"/>
            <a:r>
              <a:rPr lang="en-US" dirty="0"/>
              <a:t>(e.g., horn or dish) </a:t>
            </a:r>
          </a:p>
        </p:txBody>
      </p:sp>
      <p:grpSp>
        <p:nvGrpSpPr>
          <p:cNvPr id="13" name="Group 12"/>
          <p:cNvGrpSpPr/>
          <p:nvPr/>
        </p:nvGrpSpPr>
        <p:grpSpPr>
          <a:xfrm>
            <a:off x="685977" y="1293408"/>
            <a:ext cx="3689368" cy="3393888"/>
            <a:chOff x="685977" y="1293408"/>
            <a:chExt cx="3689368" cy="3393888"/>
          </a:xfrm>
        </p:grpSpPr>
        <p:grpSp>
          <p:nvGrpSpPr>
            <p:cNvPr id="14" name="Group 25"/>
            <p:cNvGrpSpPr/>
            <p:nvPr/>
          </p:nvGrpSpPr>
          <p:grpSpPr>
            <a:xfrm>
              <a:off x="685977" y="1293408"/>
              <a:ext cx="3689368" cy="3393888"/>
              <a:chOff x="1917700" y="2260770"/>
              <a:chExt cx="4800600" cy="4244805"/>
            </a:xfrm>
          </p:grpSpPr>
          <p:grpSp>
            <p:nvGrpSpPr>
              <p:cNvPr id="16" name="Group 41"/>
              <p:cNvGrpSpPr>
                <a:grpSpLocks/>
              </p:cNvGrpSpPr>
              <p:nvPr/>
            </p:nvGrpSpPr>
            <p:grpSpPr bwMode="auto">
              <a:xfrm>
                <a:off x="1917700" y="2603500"/>
                <a:ext cx="4800600" cy="3902075"/>
                <a:chOff x="1208" y="1640"/>
                <a:chExt cx="3024" cy="2458"/>
              </a:xfrm>
            </p:grpSpPr>
            <p:sp>
              <p:nvSpPr>
                <p:cNvPr id="18" name="Text Box 8"/>
                <p:cNvSpPr txBox="1">
                  <a:spLocks noChangeArrowheads="1"/>
                </p:cNvSpPr>
                <p:nvPr/>
              </p:nvSpPr>
              <p:spPr bwMode="auto">
                <a:xfrm>
                  <a:off x="3128" y="2600"/>
                  <a:ext cx="1104" cy="231"/>
                </a:xfrm>
                <a:prstGeom prst="rect">
                  <a:avLst/>
                </a:prstGeom>
                <a:noFill/>
                <a:ln w="44450" cap="rnd" algn="ctr">
                  <a:noFill/>
                  <a:miter lim="800000"/>
                  <a:headEnd/>
                  <a:tailEnd/>
                </a:ln>
              </p:spPr>
              <p:txBody>
                <a:bodyPr>
                  <a:spAutoFit/>
                </a:bodyPr>
                <a:lstStyle/>
                <a:p>
                  <a:pPr algn="ctr">
                    <a:spcBef>
                      <a:spcPct val="50000"/>
                    </a:spcBef>
                  </a:pPr>
                  <a:endParaRPr lang="en-US"/>
                </a:p>
              </p:txBody>
            </p:sp>
            <p:sp>
              <p:nvSpPr>
                <p:cNvPr id="19" name="Line 9"/>
                <p:cNvSpPr>
                  <a:spLocks noChangeShapeType="1"/>
                </p:cNvSpPr>
                <p:nvPr/>
              </p:nvSpPr>
              <p:spPr bwMode="auto">
                <a:xfrm flipV="1">
                  <a:off x="2744" y="1640"/>
                  <a:ext cx="0" cy="2448"/>
                </a:xfrm>
                <a:prstGeom prst="line">
                  <a:avLst/>
                </a:prstGeom>
                <a:noFill/>
                <a:ln w="25400" cap="rnd">
                  <a:solidFill>
                    <a:schemeClr val="tx1"/>
                  </a:solidFill>
                  <a:round/>
                  <a:headEnd/>
                  <a:tailEnd type="triangle" w="med" len="med"/>
                </a:ln>
              </p:spPr>
              <p:txBody>
                <a:bodyPr/>
                <a:lstStyle/>
                <a:p>
                  <a:endParaRPr lang="en-US"/>
                </a:p>
              </p:txBody>
            </p:sp>
            <p:sp>
              <p:nvSpPr>
                <p:cNvPr id="20" name="Line 10"/>
                <p:cNvSpPr>
                  <a:spLocks noChangeShapeType="1"/>
                </p:cNvSpPr>
                <p:nvPr/>
              </p:nvSpPr>
              <p:spPr bwMode="auto">
                <a:xfrm>
                  <a:off x="1448" y="2888"/>
                  <a:ext cx="2592" cy="0"/>
                </a:xfrm>
                <a:prstGeom prst="line">
                  <a:avLst/>
                </a:prstGeom>
                <a:noFill/>
                <a:ln w="25400" cap="rnd">
                  <a:solidFill>
                    <a:schemeClr val="tx1"/>
                  </a:solidFill>
                  <a:round/>
                  <a:headEnd/>
                  <a:tailEnd/>
                </a:ln>
              </p:spPr>
              <p:txBody>
                <a:bodyPr/>
                <a:lstStyle/>
                <a:p>
                  <a:endParaRPr lang="en-US"/>
                </a:p>
              </p:txBody>
            </p:sp>
            <p:sp>
              <p:nvSpPr>
                <p:cNvPr id="21" name="Text Box 14"/>
                <p:cNvSpPr txBox="1">
                  <a:spLocks noChangeArrowheads="1"/>
                </p:cNvSpPr>
                <p:nvPr/>
              </p:nvSpPr>
              <p:spPr bwMode="auto">
                <a:xfrm>
                  <a:off x="3025" y="2984"/>
                  <a:ext cx="288" cy="164"/>
                </a:xfrm>
                <a:prstGeom prst="rect">
                  <a:avLst/>
                </a:prstGeom>
                <a:solidFill>
                  <a:schemeClr val="bg1"/>
                </a:solidFill>
                <a:ln w="44450" cap="rnd" algn="ctr">
                  <a:noFill/>
                  <a:miter lim="800000"/>
                  <a:headEnd/>
                  <a:tailEnd/>
                </a:ln>
              </p:spPr>
              <p:txBody>
                <a:bodyPr>
                  <a:spAutoFit/>
                </a:bodyPr>
                <a:lstStyle/>
                <a:p>
                  <a:pPr algn="ctr">
                    <a:spcBef>
                      <a:spcPct val="50000"/>
                    </a:spcBef>
                  </a:pPr>
                  <a:r>
                    <a:rPr lang="en-US" sz="1100" dirty="0"/>
                    <a:t>-9</a:t>
                  </a:r>
                </a:p>
              </p:txBody>
            </p:sp>
            <p:sp>
              <p:nvSpPr>
                <p:cNvPr id="22" name="Text Box 15"/>
                <p:cNvSpPr txBox="1">
                  <a:spLocks noChangeArrowheads="1"/>
                </p:cNvSpPr>
                <p:nvPr/>
              </p:nvSpPr>
              <p:spPr bwMode="auto">
                <a:xfrm>
                  <a:off x="3443" y="2983"/>
                  <a:ext cx="33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-3</a:t>
                  </a:r>
                </a:p>
              </p:txBody>
            </p:sp>
            <p:sp>
              <p:nvSpPr>
                <p:cNvPr id="23" name="Text Box 16"/>
                <p:cNvSpPr txBox="1">
                  <a:spLocks noChangeArrowheads="1"/>
                </p:cNvSpPr>
                <p:nvPr/>
              </p:nvSpPr>
              <p:spPr bwMode="auto">
                <a:xfrm>
                  <a:off x="3238" y="2972"/>
                  <a:ext cx="30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-6</a:t>
                  </a:r>
                </a:p>
              </p:txBody>
            </p:sp>
            <p:sp>
              <p:nvSpPr>
                <p:cNvPr id="24" name="Text Box 17"/>
                <p:cNvSpPr txBox="1">
                  <a:spLocks noChangeArrowheads="1"/>
                </p:cNvSpPr>
                <p:nvPr/>
              </p:nvSpPr>
              <p:spPr bwMode="auto">
                <a:xfrm>
                  <a:off x="3848" y="2696"/>
                  <a:ext cx="384" cy="164"/>
                </a:xfrm>
                <a:prstGeom prst="rect">
                  <a:avLst/>
                </a:prstGeom>
                <a:noFill/>
                <a:ln w="44450" cap="rnd" algn="ctr">
                  <a:noFill/>
                  <a:miter lim="800000"/>
                  <a:headEnd/>
                  <a:tailEnd/>
                </a:ln>
              </p:spPr>
              <p:txBody>
                <a:bodyPr>
                  <a:spAutoFit/>
                </a:bodyPr>
                <a:lstStyle/>
                <a:p>
                  <a:pPr algn="ctr">
                    <a:spcBef>
                      <a:spcPct val="50000"/>
                    </a:spcBef>
                  </a:pPr>
                  <a:r>
                    <a:rPr lang="en-US" sz="1100"/>
                    <a:t>0 dB</a:t>
                  </a:r>
                </a:p>
              </p:txBody>
            </p:sp>
            <p:graphicFrame>
              <p:nvGraphicFramePr>
                <p:cNvPr id="25" name="Object 18"/>
                <p:cNvGraphicFramePr>
                  <a:graphicFrameLocks noChangeAspect="1"/>
                </p:cNvGraphicFramePr>
                <p:nvPr/>
              </p:nvGraphicFramePr>
              <p:xfrm>
                <a:off x="3032" y="1640"/>
                <a:ext cx="137" cy="192"/>
              </p:xfrm>
              <a:graphic>
                <a:graphicData uri="http://schemas.openxmlformats.org/presentationml/2006/ole">
                  <mc:AlternateContent xmlns:mc="http://schemas.openxmlformats.org/markup-compatibility/2006">
                    <mc:Choice xmlns:v="urn:schemas-microsoft-com:vml" Requires="v">
                      <p:oleObj name="Equation" r:id="rId3" imgW="126725" imgH="177415" progId="Equation.DSMT4">
                        <p:embed/>
                      </p:oleObj>
                    </mc:Choice>
                    <mc:Fallback>
                      <p:oleObj name="Equation" r:id="rId3" imgW="126725" imgH="177415" progId="Equation.DSMT4">
                        <p:embed/>
                        <p:pic>
                          <p:nvPicPr>
                            <p:cNvPr id="25"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 y="1640"/>
                              <a:ext cx="137"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sp>
              <p:nvSpPr>
                <p:cNvPr id="26" name="Oval 19"/>
                <p:cNvSpPr>
                  <a:spLocks noChangeArrowheads="1"/>
                </p:cNvSpPr>
                <p:nvPr/>
              </p:nvSpPr>
              <p:spPr bwMode="auto">
                <a:xfrm>
                  <a:off x="1640" y="1832"/>
                  <a:ext cx="2208" cy="2160"/>
                </a:xfrm>
                <a:prstGeom prst="ellipse">
                  <a:avLst/>
                </a:prstGeom>
                <a:noFill/>
                <a:ln w="19050" cap="rnd" algn="ctr">
                  <a:solidFill>
                    <a:schemeClr val="tx1"/>
                  </a:solidFill>
                  <a:round/>
                  <a:headEnd/>
                  <a:tailEnd/>
                </a:ln>
              </p:spPr>
              <p:txBody>
                <a:bodyPr wrap="none" anchor="ctr"/>
                <a:lstStyle/>
                <a:p>
                  <a:endParaRPr lang="en-US"/>
                </a:p>
              </p:txBody>
            </p:sp>
            <p:sp>
              <p:nvSpPr>
                <p:cNvPr id="27" name="Oval 20"/>
                <p:cNvSpPr>
                  <a:spLocks noChangeArrowheads="1"/>
                </p:cNvSpPr>
                <p:nvPr/>
              </p:nvSpPr>
              <p:spPr bwMode="auto">
                <a:xfrm>
                  <a:off x="1832" y="1989"/>
                  <a:ext cx="1816" cy="1811"/>
                </a:xfrm>
                <a:prstGeom prst="ellipse">
                  <a:avLst/>
                </a:prstGeom>
                <a:noFill/>
                <a:ln w="19050" cap="rnd" algn="ctr">
                  <a:solidFill>
                    <a:schemeClr val="tx1"/>
                  </a:solidFill>
                  <a:round/>
                  <a:headEnd/>
                  <a:tailEnd/>
                </a:ln>
              </p:spPr>
              <p:txBody>
                <a:bodyPr wrap="none" anchor="ctr"/>
                <a:lstStyle/>
                <a:p>
                  <a:endParaRPr lang="en-US"/>
                </a:p>
              </p:txBody>
            </p:sp>
            <p:sp>
              <p:nvSpPr>
                <p:cNvPr id="28" name="Oval 21"/>
                <p:cNvSpPr>
                  <a:spLocks noChangeArrowheads="1"/>
                </p:cNvSpPr>
                <p:nvPr/>
              </p:nvSpPr>
              <p:spPr bwMode="auto">
                <a:xfrm>
                  <a:off x="2024" y="2168"/>
                  <a:ext cx="1440" cy="1488"/>
                </a:xfrm>
                <a:prstGeom prst="ellipse">
                  <a:avLst/>
                </a:prstGeom>
                <a:noFill/>
                <a:ln w="19050" cap="rnd" algn="ctr">
                  <a:solidFill>
                    <a:schemeClr val="tx1"/>
                  </a:solidFill>
                  <a:round/>
                  <a:headEnd/>
                  <a:tailEnd/>
                </a:ln>
              </p:spPr>
              <p:txBody>
                <a:bodyPr wrap="none" anchor="ctr"/>
                <a:lstStyle/>
                <a:p>
                  <a:endParaRPr lang="en-US"/>
                </a:p>
              </p:txBody>
            </p:sp>
            <p:sp>
              <p:nvSpPr>
                <p:cNvPr id="29" name="Oval 22"/>
                <p:cNvSpPr>
                  <a:spLocks noChangeArrowheads="1"/>
                </p:cNvSpPr>
                <p:nvPr/>
              </p:nvSpPr>
              <p:spPr bwMode="auto">
                <a:xfrm>
                  <a:off x="2216" y="2360"/>
                  <a:ext cx="1056" cy="1104"/>
                </a:xfrm>
                <a:prstGeom prst="ellipse">
                  <a:avLst/>
                </a:prstGeom>
                <a:noFill/>
                <a:ln w="19050" cap="rnd" algn="ctr">
                  <a:solidFill>
                    <a:schemeClr val="tx1"/>
                  </a:solidFill>
                  <a:round/>
                  <a:headEnd/>
                  <a:tailEnd/>
                </a:ln>
              </p:spPr>
              <p:txBody>
                <a:bodyPr wrap="none" anchor="ctr"/>
                <a:lstStyle/>
                <a:p>
                  <a:endParaRPr lang="en-US"/>
                </a:p>
              </p:txBody>
            </p:sp>
            <p:sp>
              <p:nvSpPr>
                <p:cNvPr id="30" name="Oval 23"/>
                <p:cNvSpPr>
                  <a:spLocks noChangeArrowheads="1"/>
                </p:cNvSpPr>
                <p:nvPr/>
              </p:nvSpPr>
              <p:spPr bwMode="auto">
                <a:xfrm>
                  <a:off x="2573" y="2744"/>
                  <a:ext cx="336" cy="336"/>
                </a:xfrm>
                <a:prstGeom prst="ellipse">
                  <a:avLst/>
                </a:prstGeom>
                <a:noFill/>
                <a:ln w="19050" cap="rnd" algn="ctr">
                  <a:solidFill>
                    <a:schemeClr val="tx1"/>
                  </a:solidFill>
                  <a:round/>
                  <a:headEnd/>
                  <a:tailEnd/>
                </a:ln>
              </p:spPr>
              <p:txBody>
                <a:bodyPr wrap="none" anchor="ctr"/>
                <a:lstStyle/>
                <a:p>
                  <a:endParaRPr lang="en-US"/>
                </a:p>
              </p:txBody>
            </p:sp>
            <p:sp>
              <p:nvSpPr>
                <p:cNvPr id="31" name="Line 24"/>
                <p:cNvSpPr>
                  <a:spLocks noChangeShapeType="1"/>
                </p:cNvSpPr>
                <p:nvPr/>
              </p:nvSpPr>
              <p:spPr bwMode="auto">
                <a:xfrm flipV="1">
                  <a:off x="2120" y="1880"/>
                  <a:ext cx="1200" cy="2064"/>
                </a:xfrm>
                <a:prstGeom prst="line">
                  <a:avLst/>
                </a:prstGeom>
                <a:noFill/>
                <a:ln w="12700" cap="rnd">
                  <a:solidFill>
                    <a:schemeClr val="tx1"/>
                  </a:solidFill>
                  <a:round/>
                  <a:headEnd/>
                  <a:tailEnd/>
                </a:ln>
              </p:spPr>
              <p:txBody>
                <a:bodyPr/>
                <a:lstStyle/>
                <a:p>
                  <a:endParaRPr lang="en-US"/>
                </a:p>
              </p:txBody>
            </p:sp>
            <p:sp>
              <p:nvSpPr>
                <p:cNvPr id="32" name="Line 25"/>
                <p:cNvSpPr>
                  <a:spLocks noChangeShapeType="1"/>
                </p:cNvSpPr>
                <p:nvPr/>
              </p:nvSpPr>
              <p:spPr bwMode="auto">
                <a:xfrm flipH="1" flipV="1">
                  <a:off x="2168" y="1880"/>
                  <a:ext cx="1152" cy="2064"/>
                </a:xfrm>
                <a:prstGeom prst="line">
                  <a:avLst/>
                </a:prstGeom>
                <a:noFill/>
                <a:ln w="12700" cap="rnd">
                  <a:solidFill>
                    <a:schemeClr val="tx1"/>
                  </a:solidFill>
                  <a:round/>
                  <a:headEnd/>
                  <a:tailEnd/>
                </a:ln>
              </p:spPr>
              <p:txBody>
                <a:bodyPr/>
                <a:lstStyle/>
                <a:p>
                  <a:endParaRPr lang="en-US"/>
                </a:p>
              </p:txBody>
            </p:sp>
            <p:sp>
              <p:nvSpPr>
                <p:cNvPr id="33" name="Line 26"/>
                <p:cNvSpPr>
                  <a:spLocks noChangeShapeType="1"/>
                </p:cNvSpPr>
                <p:nvPr/>
              </p:nvSpPr>
              <p:spPr bwMode="auto">
                <a:xfrm flipV="1">
                  <a:off x="1640" y="2312"/>
                  <a:ext cx="2112" cy="1200"/>
                </a:xfrm>
                <a:prstGeom prst="line">
                  <a:avLst/>
                </a:prstGeom>
                <a:noFill/>
                <a:ln w="12700" cap="rnd">
                  <a:solidFill>
                    <a:schemeClr val="tx1"/>
                  </a:solidFill>
                  <a:round/>
                  <a:headEnd/>
                  <a:tailEnd/>
                </a:ln>
              </p:spPr>
              <p:txBody>
                <a:bodyPr/>
                <a:lstStyle/>
                <a:p>
                  <a:endParaRPr lang="en-US"/>
                </a:p>
              </p:txBody>
            </p:sp>
            <p:sp>
              <p:nvSpPr>
                <p:cNvPr id="34" name="Oval 27"/>
                <p:cNvSpPr>
                  <a:spLocks noChangeArrowheads="1"/>
                </p:cNvSpPr>
                <p:nvPr/>
              </p:nvSpPr>
              <p:spPr bwMode="auto">
                <a:xfrm>
                  <a:off x="2744" y="2259"/>
                  <a:ext cx="1104" cy="1248"/>
                </a:xfrm>
                <a:prstGeom prst="ellipse">
                  <a:avLst/>
                </a:prstGeom>
                <a:noFill/>
                <a:ln w="44450" cap="rnd" algn="ctr">
                  <a:solidFill>
                    <a:srgbClr val="0000FF"/>
                  </a:solidFill>
                  <a:round/>
                  <a:headEnd/>
                  <a:tailEnd/>
                </a:ln>
              </p:spPr>
              <p:txBody>
                <a:bodyPr wrap="none" anchor="ctr"/>
                <a:lstStyle/>
                <a:p>
                  <a:endParaRPr lang="en-US"/>
                </a:p>
              </p:txBody>
            </p:sp>
            <p:sp>
              <p:nvSpPr>
                <p:cNvPr id="35" name="Oval 34"/>
                <p:cNvSpPr>
                  <a:spLocks noChangeArrowheads="1"/>
                </p:cNvSpPr>
                <p:nvPr/>
              </p:nvSpPr>
              <p:spPr bwMode="auto">
                <a:xfrm>
                  <a:off x="1640" y="2248"/>
                  <a:ext cx="1104" cy="1248"/>
                </a:xfrm>
                <a:prstGeom prst="ellipse">
                  <a:avLst/>
                </a:prstGeom>
                <a:noFill/>
                <a:ln w="44450" cap="rnd" algn="ctr">
                  <a:solidFill>
                    <a:srgbClr val="0000FF"/>
                  </a:solidFill>
                  <a:round/>
                  <a:headEnd/>
                  <a:tailEnd/>
                </a:ln>
              </p:spPr>
              <p:txBody>
                <a:bodyPr wrap="none" anchor="ctr"/>
                <a:lstStyle/>
                <a:p>
                  <a:endParaRPr lang="en-US"/>
                </a:p>
              </p:txBody>
            </p:sp>
            <p:sp>
              <p:nvSpPr>
                <p:cNvPr id="36" name="Arc 31"/>
                <p:cNvSpPr>
                  <a:spLocks/>
                </p:cNvSpPr>
                <p:nvPr/>
              </p:nvSpPr>
              <p:spPr bwMode="auto">
                <a:xfrm>
                  <a:off x="2744" y="1786"/>
                  <a:ext cx="526" cy="1182"/>
                </a:xfrm>
                <a:custGeom>
                  <a:avLst/>
                  <a:gdLst>
                    <a:gd name="T0" fmla="*/ 10 w 9096"/>
                    <a:gd name="T1" fmla="*/ 0 h 21599"/>
                    <a:gd name="T2" fmla="*/ 526 w 9096"/>
                    <a:gd name="T3" fmla="*/ 110 h 21599"/>
                    <a:gd name="T4" fmla="*/ 0 w 9096"/>
                    <a:gd name="T5" fmla="*/ 1182 h 21599"/>
                    <a:gd name="T6" fmla="*/ 0 60000 65536"/>
                    <a:gd name="T7" fmla="*/ 0 60000 65536"/>
                    <a:gd name="T8" fmla="*/ 0 60000 65536"/>
                    <a:gd name="T9" fmla="*/ 0 w 9096"/>
                    <a:gd name="T10" fmla="*/ 0 h 21599"/>
                    <a:gd name="T11" fmla="*/ 9096 w 9096"/>
                    <a:gd name="T12" fmla="*/ 21599 h 21599"/>
                  </a:gdLst>
                  <a:ahLst/>
                  <a:cxnLst>
                    <a:cxn ang="T6">
                      <a:pos x="T0" y="T1"/>
                    </a:cxn>
                    <a:cxn ang="T7">
                      <a:pos x="T2" y="T3"/>
                    </a:cxn>
                    <a:cxn ang="T8">
                      <a:pos x="T4" y="T5"/>
                    </a:cxn>
                  </a:cxnLst>
                  <a:rect l="T9" t="T10" r="T11" b="T12"/>
                  <a:pathLst>
                    <a:path w="9096" h="21599" fill="none" extrusionOk="0">
                      <a:moveTo>
                        <a:pt x="175" y="-1"/>
                      </a:moveTo>
                      <a:cubicBezTo>
                        <a:pt x="3257" y="24"/>
                        <a:pt x="6299" y="709"/>
                        <a:pt x="9095" y="2007"/>
                      </a:cubicBezTo>
                    </a:path>
                    <a:path w="9096" h="21599" stroke="0" extrusionOk="0">
                      <a:moveTo>
                        <a:pt x="175" y="-1"/>
                      </a:moveTo>
                      <a:cubicBezTo>
                        <a:pt x="3257" y="24"/>
                        <a:pt x="6299" y="709"/>
                        <a:pt x="9095" y="2007"/>
                      </a:cubicBezTo>
                      <a:lnTo>
                        <a:pt x="0" y="21599"/>
                      </a:lnTo>
                      <a:close/>
                    </a:path>
                  </a:pathLst>
                </a:custGeom>
                <a:noFill/>
                <a:ln w="31750" cap="rnd">
                  <a:solidFill>
                    <a:srgbClr val="FF0000"/>
                  </a:solidFill>
                  <a:round/>
                  <a:headEnd/>
                  <a:tailEnd type="triangle" w="med" len="med"/>
                </a:ln>
              </p:spPr>
              <p:txBody>
                <a:bodyPr wrap="none" anchor="ctr"/>
                <a:lstStyle/>
                <a:p>
                  <a:endParaRPr lang="en-US"/>
                </a:p>
              </p:txBody>
            </p:sp>
            <p:sp>
              <p:nvSpPr>
                <p:cNvPr id="37" name="Text Box 32"/>
                <p:cNvSpPr txBox="1">
                  <a:spLocks noChangeArrowheads="1"/>
                </p:cNvSpPr>
                <p:nvPr/>
              </p:nvSpPr>
              <p:spPr bwMode="auto">
                <a:xfrm>
                  <a:off x="29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38" name="Text Box 33"/>
                <p:cNvSpPr txBox="1">
                  <a:spLocks noChangeArrowheads="1"/>
                </p:cNvSpPr>
                <p:nvPr/>
              </p:nvSpPr>
              <p:spPr bwMode="auto">
                <a:xfrm>
                  <a:off x="1784" y="1736"/>
                  <a:ext cx="672" cy="154"/>
                </a:xfrm>
                <a:prstGeom prst="rect">
                  <a:avLst/>
                </a:prstGeom>
                <a:noFill/>
                <a:ln w="44450" cap="rnd" algn="ctr">
                  <a:noFill/>
                  <a:miter lim="800000"/>
                  <a:headEnd/>
                  <a:tailEnd/>
                </a:ln>
              </p:spPr>
              <p:txBody>
                <a:bodyPr>
                  <a:spAutoFit/>
                </a:bodyPr>
                <a:lstStyle/>
                <a:p>
                  <a:pPr algn="ctr">
                    <a:spcBef>
                      <a:spcPct val="50000"/>
                    </a:spcBef>
                  </a:pPr>
                  <a:r>
                    <a:rPr lang="en-US" sz="1000"/>
                    <a:t>30</a:t>
                  </a:r>
                  <a:r>
                    <a:rPr lang="en-US" sz="1000">
                      <a:cs typeface="Arial" charset="0"/>
                    </a:rPr>
                    <a:t>°</a:t>
                  </a:r>
                </a:p>
              </p:txBody>
            </p:sp>
            <p:sp>
              <p:nvSpPr>
                <p:cNvPr id="39" name="Text Box 34"/>
                <p:cNvSpPr txBox="1">
                  <a:spLocks noChangeArrowheads="1"/>
                </p:cNvSpPr>
                <p:nvPr/>
              </p:nvSpPr>
              <p:spPr bwMode="auto">
                <a:xfrm>
                  <a:off x="1256" y="2216"/>
                  <a:ext cx="672" cy="154"/>
                </a:xfrm>
                <a:prstGeom prst="rect">
                  <a:avLst/>
                </a:prstGeom>
                <a:noFill/>
                <a:ln w="44450" cap="rnd" algn="ctr">
                  <a:noFill/>
                  <a:miter lim="800000"/>
                  <a:headEnd/>
                  <a:tailEnd/>
                </a:ln>
              </p:spPr>
              <p:txBody>
                <a:bodyPr>
                  <a:spAutoFit/>
                </a:bodyPr>
                <a:lstStyle/>
                <a:p>
                  <a:pPr algn="ctr">
                    <a:spcBef>
                      <a:spcPct val="50000"/>
                    </a:spcBef>
                  </a:pPr>
                  <a:r>
                    <a:rPr lang="en-US" sz="1000"/>
                    <a:t>60</a:t>
                  </a:r>
                  <a:r>
                    <a:rPr lang="en-US" sz="1000">
                      <a:cs typeface="Arial" charset="0"/>
                    </a:rPr>
                    <a:t>°</a:t>
                  </a:r>
                </a:p>
              </p:txBody>
            </p:sp>
            <p:sp>
              <p:nvSpPr>
                <p:cNvPr id="40" name="Text Box 35"/>
                <p:cNvSpPr txBox="1">
                  <a:spLocks noChangeArrowheads="1"/>
                </p:cNvSpPr>
                <p:nvPr/>
              </p:nvSpPr>
              <p:spPr bwMode="auto">
                <a:xfrm>
                  <a:off x="1208" y="3512"/>
                  <a:ext cx="672" cy="154"/>
                </a:xfrm>
                <a:prstGeom prst="rect">
                  <a:avLst/>
                </a:prstGeom>
                <a:noFill/>
                <a:ln w="44450" cap="rnd" algn="ctr">
                  <a:noFill/>
                  <a:miter lim="800000"/>
                  <a:headEnd/>
                  <a:tailEnd/>
                </a:ln>
              </p:spPr>
              <p:txBody>
                <a:bodyPr>
                  <a:spAutoFit/>
                </a:bodyPr>
                <a:lstStyle/>
                <a:p>
                  <a:pPr algn="ctr">
                    <a:spcBef>
                      <a:spcPct val="50000"/>
                    </a:spcBef>
                  </a:pPr>
                  <a:r>
                    <a:rPr lang="en-US" sz="1000"/>
                    <a:t>120</a:t>
                  </a:r>
                  <a:r>
                    <a:rPr lang="en-US" sz="1000">
                      <a:cs typeface="Arial" charset="0"/>
                    </a:rPr>
                    <a:t>°</a:t>
                  </a:r>
                </a:p>
              </p:txBody>
            </p:sp>
            <p:sp>
              <p:nvSpPr>
                <p:cNvPr id="41" name="Text Box 36"/>
                <p:cNvSpPr txBox="1">
                  <a:spLocks noChangeArrowheads="1"/>
                </p:cNvSpPr>
                <p:nvPr/>
              </p:nvSpPr>
              <p:spPr bwMode="auto">
                <a:xfrm>
                  <a:off x="1784" y="3944"/>
                  <a:ext cx="672" cy="154"/>
                </a:xfrm>
                <a:prstGeom prst="rect">
                  <a:avLst/>
                </a:prstGeom>
                <a:noFill/>
                <a:ln w="44450" cap="rnd" algn="ctr">
                  <a:noFill/>
                  <a:miter lim="800000"/>
                  <a:headEnd/>
                  <a:tailEnd/>
                </a:ln>
              </p:spPr>
              <p:txBody>
                <a:bodyPr>
                  <a:spAutoFit/>
                </a:bodyPr>
                <a:lstStyle/>
                <a:p>
                  <a:pPr algn="ctr">
                    <a:spcBef>
                      <a:spcPct val="50000"/>
                    </a:spcBef>
                  </a:pPr>
                  <a:r>
                    <a:rPr lang="en-US" sz="1000"/>
                    <a:t>150</a:t>
                  </a:r>
                  <a:r>
                    <a:rPr lang="en-US" sz="1000">
                      <a:cs typeface="Arial" charset="0"/>
                    </a:rPr>
                    <a:t>°</a:t>
                  </a:r>
                </a:p>
              </p:txBody>
            </p:sp>
            <p:sp>
              <p:nvSpPr>
                <p:cNvPr id="42" name="Text Box 37"/>
                <p:cNvSpPr txBox="1">
                  <a:spLocks noChangeArrowheads="1"/>
                </p:cNvSpPr>
                <p:nvPr/>
              </p:nvSpPr>
              <p:spPr bwMode="auto">
                <a:xfrm>
                  <a:off x="3032" y="3944"/>
                  <a:ext cx="672" cy="154"/>
                </a:xfrm>
                <a:prstGeom prst="rect">
                  <a:avLst/>
                </a:prstGeom>
                <a:noFill/>
                <a:ln w="44450" cap="rnd" algn="ctr">
                  <a:noFill/>
                  <a:miter lim="800000"/>
                  <a:headEnd/>
                  <a:tailEnd/>
                </a:ln>
              </p:spPr>
              <p:txBody>
                <a:bodyPr>
                  <a:spAutoFit/>
                </a:bodyPr>
                <a:lstStyle/>
                <a:p>
                  <a:pPr algn="ctr">
                    <a:spcBef>
                      <a:spcPct val="50000"/>
                    </a:spcBef>
                  </a:pPr>
                  <a:r>
                    <a:rPr lang="en-US" sz="1000"/>
                    <a:t>150</a:t>
                  </a:r>
                  <a:r>
                    <a:rPr lang="en-US" sz="1000">
                      <a:cs typeface="Arial" charset="0"/>
                    </a:rPr>
                    <a:t>°</a:t>
                  </a:r>
                </a:p>
              </p:txBody>
            </p:sp>
            <p:sp>
              <p:nvSpPr>
                <p:cNvPr id="43" name="Text Box 38"/>
                <p:cNvSpPr txBox="1">
                  <a:spLocks noChangeArrowheads="1"/>
                </p:cNvSpPr>
                <p:nvPr/>
              </p:nvSpPr>
              <p:spPr bwMode="auto">
                <a:xfrm>
                  <a:off x="3560" y="3512"/>
                  <a:ext cx="672" cy="154"/>
                </a:xfrm>
                <a:prstGeom prst="rect">
                  <a:avLst/>
                </a:prstGeom>
                <a:noFill/>
                <a:ln w="44450" cap="rnd" algn="ctr">
                  <a:noFill/>
                  <a:miter lim="800000"/>
                  <a:headEnd/>
                  <a:tailEnd/>
                </a:ln>
              </p:spPr>
              <p:txBody>
                <a:bodyPr>
                  <a:spAutoFit/>
                </a:bodyPr>
                <a:lstStyle/>
                <a:p>
                  <a:pPr algn="ctr">
                    <a:spcBef>
                      <a:spcPct val="50000"/>
                    </a:spcBef>
                  </a:pPr>
                  <a:r>
                    <a:rPr lang="en-US" sz="1000"/>
                    <a:t>120</a:t>
                  </a:r>
                  <a:r>
                    <a:rPr lang="en-US" sz="1000">
                      <a:cs typeface="Arial" charset="0"/>
                    </a:rPr>
                    <a:t>°</a:t>
                  </a:r>
                </a:p>
              </p:txBody>
            </p:sp>
            <p:sp>
              <p:nvSpPr>
                <p:cNvPr id="44" name="Text Box 39"/>
                <p:cNvSpPr txBox="1">
                  <a:spLocks noChangeArrowheads="1"/>
                </p:cNvSpPr>
                <p:nvPr/>
              </p:nvSpPr>
              <p:spPr bwMode="auto">
                <a:xfrm>
                  <a:off x="3560" y="2216"/>
                  <a:ext cx="672" cy="154"/>
                </a:xfrm>
                <a:prstGeom prst="rect">
                  <a:avLst/>
                </a:prstGeom>
                <a:noFill/>
                <a:ln w="44450" cap="rnd" algn="ctr">
                  <a:noFill/>
                  <a:miter lim="800000"/>
                  <a:headEnd/>
                  <a:tailEnd/>
                </a:ln>
              </p:spPr>
              <p:txBody>
                <a:bodyPr>
                  <a:spAutoFit/>
                </a:bodyPr>
                <a:lstStyle/>
                <a:p>
                  <a:pPr algn="ctr">
                    <a:spcBef>
                      <a:spcPct val="50000"/>
                    </a:spcBef>
                  </a:pPr>
                  <a:r>
                    <a:rPr lang="en-US" sz="1000"/>
                    <a:t>60</a:t>
                  </a:r>
                  <a:r>
                    <a:rPr lang="en-US" sz="1000">
                      <a:cs typeface="Arial" charset="0"/>
                    </a:rPr>
                    <a:t>°</a:t>
                  </a:r>
                </a:p>
              </p:txBody>
            </p:sp>
            <p:sp>
              <p:nvSpPr>
                <p:cNvPr id="45" name="Oval 6"/>
                <p:cNvSpPr>
                  <a:spLocks noChangeArrowheads="1"/>
                </p:cNvSpPr>
                <p:nvPr/>
              </p:nvSpPr>
              <p:spPr bwMode="auto">
                <a:xfrm>
                  <a:off x="2360" y="2552"/>
                  <a:ext cx="720" cy="720"/>
                </a:xfrm>
                <a:prstGeom prst="ellipse">
                  <a:avLst/>
                </a:prstGeom>
                <a:noFill/>
                <a:ln w="19050" cap="rnd" algn="ctr">
                  <a:solidFill>
                    <a:schemeClr val="tx1"/>
                  </a:solidFill>
                  <a:round/>
                  <a:headEnd/>
                  <a:tailEnd/>
                </a:ln>
              </p:spPr>
              <p:txBody>
                <a:bodyPr wrap="none" anchor="ctr"/>
                <a:lstStyle/>
                <a:p>
                  <a:endParaRPr lang="en-US"/>
                </a:p>
              </p:txBody>
            </p:sp>
            <p:sp>
              <p:nvSpPr>
                <p:cNvPr id="46" name="Line 7"/>
                <p:cNvSpPr>
                  <a:spLocks noChangeShapeType="1"/>
                </p:cNvSpPr>
                <p:nvPr/>
              </p:nvSpPr>
              <p:spPr bwMode="auto">
                <a:xfrm flipH="1" flipV="1">
                  <a:off x="1688" y="2312"/>
                  <a:ext cx="2112" cy="1200"/>
                </a:xfrm>
                <a:prstGeom prst="line">
                  <a:avLst/>
                </a:prstGeom>
                <a:noFill/>
                <a:ln w="12700" cap="rnd">
                  <a:solidFill>
                    <a:schemeClr val="tx1"/>
                  </a:solidFill>
                  <a:round/>
                  <a:headEnd/>
                  <a:tailEnd/>
                </a:ln>
              </p:spPr>
              <p:txBody>
                <a:bodyPr/>
                <a:lstStyle/>
                <a:p>
                  <a:endParaRPr lang="en-US"/>
                </a:p>
              </p:txBody>
            </p:sp>
          </p:grpSp>
          <p:graphicFrame>
            <p:nvGraphicFramePr>
              <p:cNvPr id="17" name="Object 4"/>
              <p:cNvGraphicFramePr>
                <a:graphicFrameLocks noChangeAspect="1"/>
              </p:cNvGraphicFramePr>
              <p:nvPr/>
            </p:nvGraphicFramePr>
            <p:xfrm>
              <a:off x="4270042" y="2260770"/>
              <a:ext cx="196851" cy="217488"/>
            </p:xfrm>
            <a:graphic>
              <a:graphicData uri="http://schemas.openxmlformats.org/presentationml/2006/ole">
                <mc:AlternateContent xmlns:mc="http://schemas.openxmlformats.org/markup-compatibility/2006">
                  <mc:Choice xmlns:v="urn:schemas-microsoft-com:vml" Requires="v">
                    <p:oleObj name="Equation" r:id="rId5" imgW="114102" imgH="126780" progId="Equation.DSMT4">
                      <p:embed/>
                    </p:oleObj>
                  </mc:Choice>
                  <mc:Fallback>
                    <p:oleObj name="Equation" r:id="rId5" imgW="114102" imgH="126780" progId="Equation.DSMT4">
                      <p:embed/>
                      <p:pic>
                        <p:nvPicPr>
                          <p:cNvPr id="1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042" y="2260770"/>
                            <a:ext cx="196851" cy="21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grpSp>
        <p:pic>
          <p:nvPicPr>
            <p:cNvPr id="15" name="Picture 14"/>
            <p:cNvPicPr>
              <a:picLocks noChangeAspect="1"/>
            </p:cNvPicPr>
            <p:nvPr/>
          </p:nvPicPr>
          <p:blipFill>
            <a:blip r:embed="rId7" cstate="print"/>
            <a:stretch>
              <a:fillRect/>
            </a:stretch>
          </p:blipFill>
          <p:spPr>
            <a:xfrm>
              <a:off x="1549307" y="2247441"/>
              <a:ext cx="1065764" cy="1834308"/>
            </a:xfrm>
            <a:prstGeom prst="rect">
              <a:avLst/>
            </a:prstGeom>
          </p:spPr>
        </p:pic>
      </p:grpSp>
      <p:grpSp>
        <p:nvGrpSpPr>
          <p:cNvPr id="47" name="Group 46"/>
          <p:cNvGrpSpPr/>
          <p:nvPr/>
        </p:nvGrpSpPr>
        <p:grpSpPr>
          <a:xfrm>
            <a:off x="4969700" y="1293790"/>
            <a:ext cx="3689368" cy="3393888"/>
            <a:chOff x="4969700" y="1293790"/>
            <a:chExt cx="3689368" cy="3393888"/>
          </a:xfrm>
        </p:grpSpPr>
        <p:grpSp>
          <p:nvGrpSpPr>
            <p:cNvPr id="48" name="Group 25"/>
            <p:cNvGrpSpPr/>
            <p:nvPr/>
          </p:nvGrpSpPr>
          <p:grpSpPr>
            <a:xfrm>
              <a:off x="4969700" y="1293790"/>
              <a:ext cx="3689368" cy="3393888"/>
              <a:chOff x="1917700" y="2260770"/>
              <a:chExt cx="4800600" cy="4244805"/>
            </a:xfrm>
          </p:grpSpPr>
          <p:grpSp>
            <p:nvGrpSpPr>
              <p:cNvPr id="50" name="Group 41"/>
              <p:cNvGrpSpPr>
                <a:grpSpLocks/>
              </p:cNvGrpSpPr>
              <p:nvPr/>
            </p:nvGrpSpPr>
            <p:grpSpPr bwMode="auto">
              <a:xfrm>
                <a:off x="1917700" y="2603500"/>
                <a:ext cx="4800600" cy="3902075"/>
                <a:chOff x="1208" y="1640"/>
                <a:chExt cx="3024" cy="2458"/>
              </a:xfrm>
            </p:grpSpPr>
            <p:sp>
              <p:nvSpPr>
                <p:cNvPr id="52" name="Text Box 8"/>
                <p:cNvSpPr txBox="1">
                  <a:spLocks noChangeArrowheads="1"/>
                </p:cNvSpPr>
                <p:nvPr/>
              </p:nvSpPr>
              <p:spPr bwMode="auto">
                <a:xfrm>
                  <a:off x="3128" y="2600"/>
                  <a:ext cx="1104" cy="231"/>
                </a:xfrm>
                <a:prstGeom prst="rect">
                  <a:avLst/>
                </a:prstGeom>
                <a:noFill/>
                <a:ln w="44450" cap="rnd" algn="ctr">
                  <a:noFill/>
                  <a:miter lim="800000"/>
                  <a:headEnd/>
                  <a:tailEnd/>
                </a:ln>
              </p:spPr>
              <p:txBody>
                <a:bodyPr>
                  <a:spAutoFit/>
                </a:bodyPr>
                <a:lstStyle/>
                <a:p>
                  <a:pPr algn="ctr">
                    <a:spcBef>
                      <a:spcPct val="50000"/>
                    </a:spcBef>
                  </a:pPr>
                  <a:endParaRPr lang="en-US"/>
                </a:p>
              </p:txBody>
            </p:sp>
            <p:sp>
              <p:nvSpPr>
                <p:cNvPr id="53" name="Line 9"/>
                <p:cNvSpPr>
                  <a:spLocks noChangeShapeType="1"/>
                </p:cNvSpPr>
                <p:nvPr/>
              </p:nvSpPr>
              <p:spPr bwMode="auto">
                <a:xfrm flipV="1">
                  <a:off x="2744" y="1640"/>
                  <a:ext cx="0" cy="2448"/>
                </a:xfrm>
                <a:prstGeom prst="line">
                  <a:avLst/>
                </a:prstGeom>
                <a:noFill/>
                <a:ln w="25400" cap="rnd">
                  <a:solidFill>
                    <a:schemeClr val="tx1"/>
                  </a:solidFill>
                  <a:round/>
                  <a:headEnd/>
                  <a:tailEnd type="triangle" w="med" len="med"/>
                </a:ln>
              </p:spPr>
              <p:txBody>
                <a:bodyPr/>
                <a:lstStyle/>
                <a:p>
                  <a:endParaRPr lang="en-US"/>
                </a:p>
              </p:txBody>
            </p:sp>
            <p:sp>
              <p:nvSpPr>
                <p:cNvPr id="54" name="Line 10"/>
                <p:cNvSpPr>
                  <a:spLocks noChangeShapeType="1"/>
                </p:cNvSpPr>
                <p:nvPr/>
              </p:nvSpPr>
              <p:spPr bwMode="auto">
                <a:xfrm>
                  <a:off x="1448" y="2888"/>
                  <a:ext cx="2592" cy="0"/>
                </a:xfrm>
                <a:prstGeom prst="line">
                  <a:avLst/>
                </a:prstGeom>
                <a:noFill/>
                <a:ln w="25400" cap="rnd">
                  <a:solidFill>
                    <a:schemeClr val="tx1"/>
                  </a:solidFill>
                  <a:round/>
                  <a:headEnd/>
                  <a:tailEnd/>
                </a:ln>
              </p:spPr>
              <p:txBody>
                <a:bodyPr/>
                <a:lstStyle/>
                <a:p>
                  <a:endParaRPr lang="en-US"/>
                </a:p>
              </p:txBody>
            </p:sp>
            <p:sp>
              <p:nvSpPr>
                <p:cNvPr id="55" name="Text Box 14"/>
                <p:cNvSpPr txBox="1">
                  <a:spLocks noChangeArrowheads="1"/>
                </p:cNvSpPr>
                <p:nvPr/>
              </p:nvSpPr>
              <p:spPr bwMode="auto">
                <a:xfrm>
                  <a:off x="3025" y="2984"/>
                  <a:ext cx="288" cy="164"/>
                </a:xfrm>
                <a:prstGeom prst="rect">
                  <a:avLst/>
                </a:prstGeom>
                <a:solidFill>
                  <a:schemeClr val="bg1"/>
                </a:solidFill>
                <a:ln w="44450" cap="rnd" algn="ctr">
                  <a:noFill/>
                  <a:miter lim="800000"/>
                  <a:headEnd/>
                  <a:tailEnd/>
                </a:ln>
              </p:spPr>
              <p:txBody>
                <a:bodyPr>
                  <a:spAutoFit/>
                </a:bodyPr>
                <a:lstStyle/>
                <a:p>
                  <a:pPr algn="ctr">
                    <a:spcBef>
                      <a:spcPct val="50000"/>
                    </a:spcBef>
                  </a:pPr>
                  <a:r>
                    <a:rPr lang="en-US" sz="1100" dirty="0"/>
                    <a:t>-9</a:t>
                  </a:r>
                </a:p>
              </p:txBody>
            </p:sp>
            <p:sp>
              <p:nvSpPr>
                <p:cNvPr id="56" name="Text Box 15"/>
                <p:cNvSpPr txBox="1">
                  <a:spLocks noChangeArrowheads="1"/>
                </p:cNvSpPr>
                <p:nvPr/>
              </p:nvSpPr>
              <p:spPr bwMode="auto">
                <a:xfrm>
                  <a:off x="3443" y="2983"/>
                  <a:ext cx="33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-3</a:t>
                  </a:r>
                </a:p>
              </p:txBody>
            </p:sp>
            <p:sp>
              <p:nvSpPr>
                <p:cNvPr id="57" name="Text Box 16"/>
                <p:cNvSpPr txBox="1">
                  <a:spLocks noChangeArrowheads="1"/>
                </p:cNvSpPr>
                <p:nvPr/>
              </p:nvSpPr>
              <p:spPr bwMode="auto">
                <a:xfrm>
                  <a:off x="3238" y="2972"/>
                  <a:ext cx="30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-6</a:t>
                  </a:r>
                </a:p>
              </p:txBody>
            </p:sp>
            <p:sp>
              <p:nvSpPr>
                <p:cNvPr id="58" name="Text Box 17"/>
                <p:cNvSpPr txBox="1">
                  <a:spLocks noChangeArrowheads="1"/>
                </p:cNvSpPr>
                <p:nvPr/>
              </p:nvSpPr>
              <p:spPr bwMode="auto">
                <a:xfrm>
                  <a:off x="3848" y="2696"/>
                  <a:ext cx="384" cy="164"/>
                </a:xfrm>
                <a:prstGeom prst="rect">
                  <a:avLst/>
                </a:prstGeom>
                <a:noFill/>
                <a:ln w="44450" cap="rnd" algn="ctr">
                  <a:noFill/>
                  <a:miter lim="800000"/>
                  <a:headEnd/>
                  <a:tailEnd/>
                </a:ln>
              </p:spPr>
              <p:txBody>
                <a:bodyPr>
                  <a:spAutoFit/>
                </a:bodyPr>
                <a:lstStyle/>
                <a:p>
                  <a:pPr algn="ctr">
                    <a:spcBef>
                      <a:spcPct val="50000"/>
                    </a:spcBef>
                  </a:pPr>
                  <a:r>
                    <a:rPr lang="en-US" sz="1100"/>
                    <a:t>0 dB</a:t>
                  </a:r>
                </a:p>
              </p:txBody>
            </p:sp>
            <p:graphicFrame>
              <p:nvGraphicFramePr>
                <p:cNvPr id="59" name="Object 18"/>
                <p:cNvGraphicFramePr>
                  <a:graphicFrameLocks noChangeAspect="1"/>
                </p:cNvGraphicFramePr>
                <p:nvPr/>
              </p:nvGraphicFramePr>
              <p:xfrm>
                <a:off x="3032" y="1640"/>
                <a:ext cx="137" cy="192"/>
              </p:xfrm>
              <a:graphic>
                <a:graphicData uri="http://schemas.openxmlformats.org/presentationml/2006/ole">
                  <mc:AlternateContent xmlns:mc="http://schemas.openxmlformats.org/markup-compatibility/2006">
                    <mc:Choice xmlns:v="urn:schemas-microsoft-com:vml" Requires="v">
                      <p:oleObj name="Equation" r:id="rId8" imgW="126725" imgH="177415" progId="Equation.DSMT4">
                        <p:embed/>
                      </p:oleObj>
                    </mc:Choice>
                    <mc:Fallback>
                      <p:oleObj name="Equation" r:id="rId8" imgW="126725" imgH="177415" progId="Equation.DSMT4">
                        <p:embed/>
                        <p:pic>
                          <p:nvPicPr>
                            <p:cNvPr id="59"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 y="1640"/>
                              <a:ext cx="137"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sp>
              <p:nvSpPr>
                <p:cNvPr id="60" name="Oval 19"/>
                <p:cNvSpPr>
                  <a:spLocks noChangeArrowheads="1"/>
                </p:cNvSpPr>
                <p:nvPr/>
              </p:nvSpPr>
              <p:spPr bwMode="auto">
                <a:xfrm>
                  <a:off x="1640" y="1832"/>
                  <a:ext cx="2208" cy="2160"/>
                </a:xfrm>
                <a:prstGeom prst="ellipse">
                  <a:avLst/>
                </a:prstGeom>
                <a:noFill/>
                <a:ln w="19050" cap="rnd" algn="ctr">
                  <a:solidFill>
                    <a:schemeClr val="tx1"/>
                  </a:solidFill>
                  <a:round/>
                  <a:headEnd/>
                  <a:tailEnd/>
                </a:ln>
              </p:spPr>
              <p:txBody>
                <a:bodyPr wrap="none" anchor="ctr"/>
                <a:lstStyle/>
                <a:p>
                  <a:endParaRPr lang="en-US"/>
                </a:p>
              </p:txBody>
            </p:sp>
            <p:sp>
              <p:nvSpPr>
                <p:cNvPr id="61" name="Oval 20"/>
                <p:cNvSpPr>
                  <a:spLocks noChangeArrowheads="1"/>
                </p:cNvSpPr>
                <p:nvPr/>
              </p:nvSpPr>
              <p:spPr bwMode="auto">
                <a:xfrm>
                  <a:off x="1832" y="1989"/>
                  <a:ext cx="1816" cy="1811"/>
                </a:xfrm>
                <a:prstGeom prst="ellipse">
                  <a:avLst/>
                </a:prstGeom>
                <a:noFill/>
                <a:ln w="19050" cap="rnd" algn="ctr">
                  <a:solidFill>
                    <a:schemeClr val="tx1"/>
                  </a:solidFill>
                  <a:round/>
                  <a:headEnd/>
                  <a:tailEnd/>
                </a:ln>
              </p:spPr>
              <p:txBody>
                <a:bodyPr wrap="none" anchor="ctr"/>
                <a:lstStyle/>
                <a:p>
                  <a:endParaRPr lang="en-US"/>
                </a:p>
              </p:txBody>
            </p:sp>
            <p:sp>
              <p:nvSpPr>
                <p:cNvPr id="62" name="Oval 21"/>
                <p:cNvSpPr>
                  <a:spLocks noChangeArrowheads="1"/>
                </p:cNvSpPr>
                <p:nvPr/>
              </p:nvSpPr>
              <p:spPr bwMode="auto">
                <a:xfrm>
                  <a:off x="2024" y="2168"/>
                  <a:ext cx="1440" cy="1488"/>
                </a:xfrm>
                <a:prstGeom prst="ellipse">
                  <a:avLst/>
                </a:prstGeom>
                <a:noFill/>
                <a:ln w="19050" cap="rnd" algn="ctr">
                  <a:solidFill>
                    <a:schemeClr val="tx1"/>
                  </a:solidFill>
                  <a:round/>
                  <a:headEnd/>
                  <a:tailEnd/>
                </a:ln>
              </p:spPr>
              <p:txBody>
                <a:bodyPr wrap="none" anchor="ctr"/>
                <a:lstStyle/>
                <a:p>
                  <a:endParaRPr lang="en-US"/>
                </a:p>
              </p:txBody>
            </p:sp>
            <p:sp>
              <p:nvSpPr>
                <p:cNvPr id="63" name="Oval 22"/>
                <p:cNvSpPr>
                  <a:spLocks noChangeArrowheads="1"/>
                </p:cNvSpPr>
                <p:nvPr/>
              </p:nvSpPr>
              <p:spPr bwMode="auto">
                <a:xfrm>
                  <a:off x="2216" y="2360"/>
                  <a:ext cx="1056" cy="1104"/>
                </a:xfrm>
                <a:prstGeom prst="ellipse">
                  <a:avLst/>
                </a:prstGeom>
                <a:noFill/>
                <a:ln w="19050" cap="rnd" algn="ctr">
                  <a:solidFill>
                    <a:schemeClr val="tx1"/>
                  </a:solidFill>
                  <a:round/>
                  <a:headEnd/>
                  <a:tailEnd/>
                </a:ln>
              </p:spPr>
              <p:txBody>
                <a:bodyPr wrap="none" anchor="ctr"/>
                <a:lstStyle/>
                <a:p>
                  <a:endParaRPr lang="en-US"/>
                </a:p>
              </p:txBody>
            </p:sp>
            <p:sp>
              <p:nvSpPr>
                <p:cNvPr id="64" name="Oval 23"/>
                <p:cNvSpPr>
                  <a:spLocks noChangeArrowheads="1"/>
                </p:cNvSpPr>
                <p:nvPr/>
              </p:nvSpPr>
              <p:spPr bwMode="auto">
                <a:xfrm>
                  <a:off x="2573" y="2744"/>
                  <a:ext cx="336" cy="336"/>
                </a:xfrm>
                <a:prstGeom prst="ellipse">
                  <a:avLst/>
                </a:prstGeom>
                <a:noFill/>
                <a:ln w="19050" cap="rnd" algn="ctr">
                  <a:solidFill>
                    <a:schemeClr val="tx1"/>
                  </a:solidFill>
                  <a:round/>
                  <a:headEnd/>
                  <a:tailEnd/>
                </a:ln>
              </p:spPr>
              <p:txBody>
                <a:bodyPr wrap="none" anchor="ctr"/>
                <a:lstStyle/>
                <a:p>
                  <a:endParaRPr lang="en-US"/>
                </a:p>
              </p:txBody>
            </p:sp>
            <p:sp>
              <p:nvSpPr>
                <p:cNvPr id="65" name="Line 24"/>
                <p:cNvSpPr>
                  <a:spLocks noChangeShapeType="1"/>
                </p:cNvSpPr>
                <p:nvPr/>
              </p:nvSpPr>
              <p:spPr bwMode="auto">
                <a:xfrm flipV="1">
                  <a:off x="2120" y="1880"/>
                  <a:ext cx="1200" cy="2064"/>
                </a:xfrm>
                <a:prstGeom prst="line">
                  <a:avLst/>
                </a:prstGeom>
                <a:noFill/>
                <a:ln w="12700" cap="rnd">
                  <a:solidFill>
                    <a:schemeClr val="tx1"/>
                  </a:solidFill>
                  <a:round/>
                  <a:headEnd/>
                  <a:tailEnd/>
                </a:ln>
              </p:spPr>
              <p:txBody>
                <a:bodyPr/>
                <a:lstStyle/>
                <a:p>
                  <a:endParaRPr lang="en-US"/>
                </a:p>
              </p:txBody>
            </p:sp>
            <p:sp>
              <p:nvSpPr>
                <p:cNvPr id="66" name="Line 25"/>
                <p:cNvSpPr>
                  <a:spLocks noChangeShapeType="1"/>
                </p:cNvSpPr>
                <p:nvPr/>
              </p:nvSpPr>
              <p:spPr bwMode="auto">
                <a:xfrm flipH="1" flipV="1">
                  <a:off x="2168" y="1880"/>
                  <a:ext cx="1152" cy="2064"/>
                </a:xfrm>
                <a:prstGeom prst="line">
                  <a:avLst/>
                </a:prstGeom>
                <a:noFill/>
                <a:ln w="12700" cap="rnd">
                  <a:solidFill>
                    <a:schemeClr val="tx1"/>
                  </a:solidFill>
                  <a:round/>
                  <a:headEnd/>
                  <a:tailEnd/>
                </a:ln>
              </p:spPr>
              <p:txBody>
                <a:bodyPr/>
                <a:lstStyle/>
                <a:p>
                  <a:endParaRPr lang="en-US"/>
                </a:p>
              </p:txBody>
            </p:sp>
            <p:sp>
              <p:nvSpPr>
                <p:cNvPr id="67" name="Line 26"/>
                <p:cNvSpPr>
                  <a:spLocks noChangeShapeType="1"/>
                </p:cNvSpPr>
                <p:nvPr/>
              </p:nvSpPr>
              <p:spPr bwMode="auto">
                <a:xfrm flipV="1">
                  <a:off x="1640" y="2312"/>
                  <a:ext cx="2112" cy="1200"/>
                </a:xfrm>
                <a:prstGeom prst="line">
                  <a:avLst/>
                </a:prstGeom>
                <a:noFill/>
                <a:ln w="12700" cap="rnd">
                  <a:solidFill>
                    <a:schemeClr val="tx1"/>
                  </a:solidFill>
                  <a:round/>
                  <a:headEnd/>
                  <a:tailEnd/>
                </a:ln>
              </p:spPr>
              <p:txBody>
                <a:bodyPr/>
                <a:lstStyle/>
                <a:p>
                  <a:endParaRPr lang="en-US"/>
                </a:p>
              </p:txBody>
            </p:sp>
            <p:sp>
              <p:nvSpPr>
                <p:cNvPr id="68" name="Oval 27"/>
                <p:cNvSpPr>
                  <a:spLocks noChangeArrowheads="1"/>
                </p:cNvSpPr>
                <p:nvPr/>
              </p:nvSpPr>
              <p:spPr bwMode="auto">
                <a:xfrm>
                  <a:off x="2762" y="2835"/>
                  <a:ext cx="1104" cy="108"/>
                </a:xfrm>
                <a:prstGeom prst="ellipse">
                  <a:avLst/>
                </a:prstGeom>
                <a:noFill/>
                <a:ln w="44450" cap="rnd" algn="ctr">
                  <a:solidFill>
                    <a:srgbClr val="0000FF"/>
                  </a:solidFill>
                  <a:round/>
                  <a:headEnd/>
                  <a:tailEnd/>
                </a:ln>
              </p:spPr>
              <p:txBody>
                <a:bodyPr wrap="none" anchor="ctr"/>
                <a:lstStyle/>
                <a:p>
                  <a:endParaRPr lang="en-US"/>
                </a:p>
              </p:txBody>
            </p:sp>
            <p:sp>
              <p:nvSpPr>
                <p:cNvPr id="69" name="Arc 31"/>
                <p:cNvSpPr>
                  <a:spLocks/>
                </p:cNvSpPr>
                <p:nvPr/>
              </p:nvSpPr>
              <p:spPr bwMode="auto">
                <a:xfrm>
                  <a:off x="2744" y="1786"/>
                  <a:ext cx="526" cy="1182"/>
                </a:xfrm>
                <a:custGeom>
                  <a:avLst/>
                  <a:gdLst>
                    <a:gd name="T0" fmla="*/ 10 w 9096"/>
                    <a:gd name="T1" fmla="*/ 0 h 21599"/>
                    <a:gd name="T2" fmla="*/ 526 w 9096"/>
                    <a:gd name="T3" fmla="*/ 110 h 21599"/>
                    <a:gd name="T4" fmla="*/ 0 w 9096"/>
                    <a:gd name="T5" fmla="*/ 1182 h 21599"/>
                    <a:gd name="T6" fmla="*/ 0 60000 65536"/>
                    <a:gd name="T7" fmla="*/ 0 60000 65536"/>
                    <a:gd name="T8" fmla="*/ 0 60000 65536"/>
                    <a:gd name="T9" fmla="*/ 0 w 9096"/>
                    <a:gd name="T10" fmla="*/ 0 h 21599"/>
                    <a:gd name="T11" fmla="*/ 9096 w 9096"/>
                    <a:gd name="T12" fmla="*/ 21599 h 21599"/>
                  </a:gdLst>
                  <a:ahLst/>
                  <a:cxnLst>
                    <a:cxn ang="T6">
                      <a:pos x="T0" y="T1"/>
                    </a:cxn>
                    <a:cxn ang="T7">
                      <a:pos x="T2" y="T3"/>
                    </a:cxn>
                    <a:cxn ang="T8">
                      <a:pos x="T4" y="T5"/>
                    </a:cxn>
                  </a:cxnLst>
                  <a:rect l="T9" t="T10" r="T11" b="T12"/>
                  <a:pathLst>
                    <a:path w="9096" h="21599" fill="none" extrusionOk="0">
                      <a:moveTo>
                        <a:pt x="175" y="-1"/>
                      </a:moveTo>
                      <a:cubicBezTo>
                        <a:pt x="3257" y="24"/>
                        <a:pt x="6299" y="709"/>
                        <a:pt x="9095" y="2007"/>
                      </a:cubicBezTo>
                    </a:path>
                    <a:path w="9096" h="21599" stroke="0" extrusionOk="0">
                      <a:moveTo>
                        <a:pt x="175" y="-1"/>
                      </a:moveTo>
                      <a:cubicBezTo>
                        <a:pt x="3257" y="24"/>
                        <a:pt x="6299" y="709"/>
                        <a:pt x="9095" y="2007"/>
                      </a:cubicBezTo>
                      <a:lnTo>
                        <a:pt x="0" y="21599"/>
                      </a:lnTo>
                      <a:close/>
                    </a:path>
                  </a:pathLst>
                </a:custGeom>
                <a:noFill/>
                <a:ln w="31750" cap="rnd">
                  <a:solidFill>
                    <a:srgbClr val="FF0000"/>
                  </a:solidFill>
                  <a:round/>
                  <a:headEnd/>
                  <a:tailEnd type="triangle" w="med" len="med"/>
                </a:ln>
              </p:spPr>
              <p:txBody>
                <a:bodyPr wrap="none" anchor="ctr"/>
                <a:lstStyle/>
                <a:p>
                  <a:endParaRPr lang="en-US"/>
                </a:p>
              </p:txBody>
            </p:sp>
            <p:sp>
              <p:nvSpPr>
                <p:cNvPr id="70" name="Text Box 32"/>
                <p:cNvSpPr txBox="1">
                  <a:spLocks noChangeArrowheads="1"/>
                </p:cNvSpPr>
                <p:nvPr/>
              </p:nvSpPr>
              <p:spPr bwMode="auto">
                <a:xfrm>
                  <a:off x="29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71" name="Text Box 33"/>
                <p:cNvSpPr txBox="1">
                  <a:spLocks noChangeArrowheads="1"/>
                </p:cNvSpPr>
                <p:nvPr/>
              </p:nvSpPr>
              <p:spPr bwMode="auto">
                <a:xfrm>
                  <a:off x="1784" y="1736"/>
                  <a:ext cx="672" cy="154"/>
                </a:xfrm>
                <a:prstGeom prst="rect">
                  <a:avLst/>
                </a:prstGeom>
                <a:noFill/>
                <a:ln w="44450" cap="rnd" algn="ctr">
                  <a:noFill/>
                  <a:miter lim="800000"/>
                  <a:headEnd/>
                  <a:tailEnd/>
                </a:ln>
              </p:spPr>
              <p:txBody>
                <a:bodyPr>
                  <a:spAutoFit/>
                </a:bodyPr>
                <a:lstStyle/>
                <a:p>
                  <a:pPr algn="ctr">
                    <a:spcBef>
                      <a:spcPct val="50000"/>
                    </a:spcBef>
                  </a:pPr>
                  <a:r>
                    <a:rPr lang="en-US" sz="1000"/>
                    <a:t>30</a:t>
                  </a:r>
                  <a:r>
                    <a:rPr lang="en-US" sz="1000">
                      <a:cs typeface="Arial" charset="0"/>
                    </a:rPr>
                    <a:t>°</a:t>
                  </a:r>
                </a:p>
              </p:txBody>
            </p:sp>
            <p:sp>
              <p:nvSpPr>
                <p:cNvPr id="72" name="Text Box 34"/>
                <p:cNvSpPr txBox="1">
                  <a:spLocks noChangeArrowheads="1"/>
                </p:cNvSpPr>
                <p:nvPr/>
              </p:nvSpPr>
              <p:spPr bwMode="auto">
                <a:xfrm>
                  <a:off x="1256" y="2216"/>
                  <a:ext cx="672" cy="154"/>
                </a:xfrm>
                <a:prstGeom prst="rect">
                  <a:avLst/>
                </a:prstGeom>
                <a:noFill/>
                <a:ln w="44450" cap="rnd" algn="ctr">
                  <a:noFill/>
                  <a:miter lim="800000"/>
                  <a:headEnd/>
                  <a:tailEnd/>
                </a:ln>
              </p:spPr>
              <p:txBody>
                <a:bodyPr>
                  <a:spAutoFit/>
                </a:bodyPr>
                <a:lstStyle/>
                <a:p>
                  <a:pPr algn="ctr">
                    <a:spcBef>
                      <a:spcPct val="50000"/>
                    </a:spcBef>
                  </a:pPr>
                  <a:r>
                    <a:rPr lang="en-US" sz="1000"/>
                    <a:t>60</a:t>
                  </a:r>
                  <a:r>
                    <a:rPr lang="en-US" sz="1000">
                      <a:cs typeface="Arial" charset="0"/>
                    </a:rPr>
                    <a:t>°</a:t>
                  </a:r>
                </a:p>
              </p:txBody>
            </p:sp>
            <p:sp>
              <p:nvSpPr>
                <p:cNvPr id="73" name="Text Box 35"/>
                <p:cNvSpPr txBox="1">
                  <a:spLocks noChangeArrowheads="1"/>
                </p:cNvSpPr>
                <p:nvPr/>
              </p:nvSpPr>
              <p:spPr bwMode="auto">
                <a:xfrm>
                  <a:off x="1208" y="3512"/>
                  <a:ext cx="672" cy="154"/>
                </a:xfrm>
                <a:prstGeom prst="rect">
                  <a:avLst/>
                </a:prstGeom>
                <a:noFill/>
                <a:ln w="44450" cap="rnd" algn="ctr">
                  <a:noFill/>
                  <a:miter lim="800000"/>
                  <a:headEnd/>
                  <a:tailEnd/>
                </a:ln>
              </p:spPr>
              <p:txBody>
                <a:bodyPr>
                  <a:spAutoFit/>
                </a:bodyPr>
                <a:lstStyle/>
                <a:p>
                  <a:pPr algn="ctr">
                    <a:spcBef>
                      <a:spcPct val="50000"/>
                    </a:spcBef>
                  </a:pPr>
                  <a:r>
                    <a:rPr lang="en-US" sz="1000"/>
                    <a:t>120</a:t>
                  </a:r>
                  <a:r>
                    <a:rPr lang="en-US" sz="1000">
                      <a:cs typeface="Arial" charset="0"/>
                    </a:rPr>
                    <a:t>°</a:t>
                  </a:r>
                </a:p>
              </p:txBody>
            </p:sp>
            <p:sp>
              <p:nvSpPr>
                <p:cNvPr id="74" name="Text Box 36"/>
                <p:cNvSpPr txBox="1">
                  <a:spLocks noChangeArrowheads="1"/>
                </p:cNvSpPr>
                <p:nvPr/>
              </p:nvSpPr>
              <p:spPr bwMode="auto">
                <a:xfrm>
                  <a:off x="1784" y="3944"/>
                  <a:ext cx="672" cy="154"/>
                </a:xfrm>
                <a:prstGeom prst="rect">
                  <a:avLst/>
                </a:prstGeom>
                <a:noFill/>
                <a:ln w="44450" cap="rnd" algn="ctr">
                  <a:noFill/>
                  <a:miter lim="800000"/>
                  <a:headEnd/>
                  <a:tailEnd/>
                </a:ln>
              </p:spPr>
              <p:txBody>
                <a:bodyPr>
                  <a:spAutoFit/>
                </a:bodyPr>
                <a:lstStyle/>
                <a:p>
                  <a:pPr algn="ctr">
                    <a:spcBef>
                      <a:spcPct val="50000"/>
                    </a:spcBef>
                  </a:pPr>
                  <a:r>
                    <a:rPr lang="en-US" sz="1000"/>
                    <a:t>150</a:t>
                  </a:r>
                  <a:r>
                    <a:rPr lang="en-US" sz="1000">
                      <a:cs typeface="Arial" charset="0"/>
                    </a:rPr>
                    <a:t>°</a:t>
                  </a:r>
                </a:p>
              </p:txBody>
            </p:sp>
            <p:sp>
              <p:nvSpPr>
                <p:cNvPr id="75" name="Text Box 37"/>
                <p:cNvSpPr txBox="1">
                  <a:spLocks noChangeArrowheads="1"/>
                </p:cNvSpPr>
                <p:nvPr/>
              </p:nvSpPr>
              <p:spPr bwMode="auto">
                <a:xfrm>
                  <a:off x="3032" y="3944"/>
                  <a:ext cx="672" cy="154"/>
                </a:xfrm>
                <a:prstGeom prst="rect">
                  <a:avLst/>
                </a:prstGeom>
                <a:noFill/>
                <a:ln w="44450" cap="rnd" algn="ctr">
                  <a:noFill/>
                  <a:miter lim="800000"/>
                  <a:headEnd/>
                  <a:tailEnd/>
                </a:ln>
              </p:spPr>
              <p:txBody>
                <a:bodyPr>
                  <a:spAutoFit/>
                </a:bodyPr>
                <a:lstStyle/>
                <a:p>
                  <a:pPr algn="ctr">
                    <a:spcBef>
                      <a:spcPct val="50000"/>
                    </a:spcBef>
                  </a:pPr>
                  <a:r>
                    <a:rPr lang="en-US" sz="1000"/>
                    <a:t>150</a:t>
                  </a:r>
                  <a:r>
                    <a:rPr lang="en-US" sz="1000">
                      <a:cs typeface="Arial" charset="0"/>
                    </a:rPr>
                    <a:t>°</a:t>
                  </a:r>
                </a:p>
              </p:txBody>
            </p:sp>
            <p:sp>
              <p:nvSpPr>
                <p:cNvPr id="76" name="Text Box 38"/>
                <p:cNvSpPr txBox="1">
                  <a:spLocks noChangeArrowheads="1"/>
                </p:cNvSpPr>
                <p:nvPr/>
              </p:nvSpPr>
              <p:spPr bwMode="auto">
                <a:xfrm>
                  <a:off x="3560" y="3512"/>
                  <a:ext cx="672" cy="154"/>
                </a:xfrm>
                <a:prstGeom prst="rect">
                  <a:avLst/>
                </a:prstGeom>
                <a:noFill/>
                <a:ln w="44450" cap="rnd" algn="ctr">
                  <a:noFill/>
                  <a:miter lim="800000"/>
                  <a:headEnd/>
                  <a:tailEnd/>
                </a:ln>
              </p:spPr>
              <p:txBody>
                <a:bodyPr>
                  <a:spAutoFit/>
                </a:bodyPr>
                <a:lstStyle/>
                <a:p>
                  <a:pPr algn="ctr">
                    <a:spcBef>
                      <a:spcPct val="50000"/>
                    </a:spcBef>
                  </a:pPr>
                  <a:r>
                    <a:rPr lang="en-US" sz="1000"/>
                    <a:t>120</a:t>
                  </a:r>
                  <a:r>
                    <a:rPr lang="en-US" sz="1000">
                      <a:cs typeface="Arial" charset="0"/>
                    </a:rPr>
                    <a:t>°</a:t>
                  </a:r>
                </a:p>
              </p:txBody>
            </p:sp>
            <p:sp>
              <p:nvSpPr>
                <p:cNvPr id="77" name="Text Box 39"/>
                <p:cNvSpPr txBox="1">
                  <a:spLocks noChangeArrowheads="1"/>
                </p:cNvSpPr>
                <p:nvPr/>
              </p:nvSpPr>
              <p:spPr bwMode="auto">
                <a:xfrm>
                  <a:off x="3560" y="2216"/>
                  <a:ext cx="672" cy="154"/>
                </a:xfrm>
                <a:prstGeom prst="rect">
                  <a:avLst/>
                </a:prstGeom>
                <a:noFill/>
                <a:ln w="44450" cap="rnd" algn="ctr">
                  <a:noFill/>
                  <a:miter lim="800000"/>
                  <a:headEnd/>
                  <a:tailEnd/>
                </a:ln>
              </p:spPr>
              <p:txBody>
                <a:bodyPr>
                  <a:spAutoFit/>
                </a:bodyPr>
                <a:lstStyle/>
                <a:p>
                  <a:pPr algn="ctr">
                    <a:spcBef>
                      <a:spcPct val="50000"/>
                    </a:spcBef>
                  </a:pPr>
                  <a:r>
                    <a:rPr lang="en-US" sz="1000"/>
                    <a:t>60</a:t>
                  </a:r>
                  <a:r>
                    <a:rPr lang="en-US" sz="1000">
                      <a:cs typeface="Arial" charset="0"/>
                    </a:rPr>
                    <a:t>°</a:t>
                  </a:r>
                </a:p>
              </p:txBody>
            </p:sp>
            <p:sp>
              <p:nvSpPr>
                <p:cNvPr id="78" name="Oval 6"/>
                <p:cNvSpPr>
                  <a:spLocks noChangeArrowheads="1"/>
                </p:cNvSpPr>
                <p:nvPr/>
              </p:nvSpPr>
              <p:spPr bwMode="auto">
                <a:xfrm>
                  <a:off x="2360" y="2552"/>
                  <a:ext cx="720" cy="720"/>
                </a:xfrm>
                <a:prstGeom prst="ellipse">
                  <a:avLst/>
                </a:prstGeom>
                <a:noFill/>
                <a:ln w="19050" cap="rnd" algn="ctr">
                  <a:solidFill>
                    <a:schemeClr val="tx1"/>
                  </a:solidFill>
                  <a:round/>
                  <a:headEnd/>
                  <a:tailEnd/>
                </a:ln>
              </p:spPr>
              <p:txBody>
                <a:bodyPr wrap="none" anchor="ctr"/>
                <a:lstStyle/>
                <a:p>
                  <a:endParaRPr lang="en-US"/>
                </a:p>
              </p:txBody>
            </p:sp>
            <p:sp>
              <p:nvSpPr>
                <p:cNvPr id="79" name="Line 7"/>
                <p:cNvSpPr>
                  <a:spLocks noChangeShapeType="1"/>
                </p:cNvSpPr>
                <p:nvPr/>
              </p:nvSpPr>
              <p:spPr bwMode="auto">
                <a:xfrm flipH="1" flipV="1">
                  <a:off x="1688" y="2312"/>
                  <a:ext cx="2112" cy="1200"/>
                </a:xfrm>
                <a:prstGeom prst="line">
                  <a:avLst/>
                </a:prstGeom>
                <a:noFill/>
                <a:ln w="12700" cap="rnd">
                  <a:solidFill>
                    <a:schemeClr val="tx1"/>
                  </a:solidFill>
                  <a:round/>
                  <a:headEnd/>
                  <a:tailEnd/>
                </a:ln>
              </p:spPr>
              <p:txBody>
                <a:bodyPr/>
                <a:lstStyle/>
                <a:p>
                  <a:endParaRPr lang="en-US"/>
                </a:p>
              </p:txBody>
            </p:sp>
          </p:grpSp>
          <p:graphicFrame>
            <p:nvGraphicFramePr>
              <p:cNvPr id="51" name="Object 4"/>
              <p:cNvGraphicFramePr>
                <a:graphicFrameLocks noChangeAspect="1"/>
              </p:cNvGraphicFramePr>
              <p:nvPr/>
            </p:nvGraphicFramePr>
            <p:xfrm>
              <a:off x="4270042" y="2260770"/>
              <a:ext cx="196851" cy="217488"/>
            </p:xfrm>
            <a:graphic>
              <a:graphicData uri="http://schemas.openxmlformats.org/presentationml/2006/ole">
                <mc:AlternateContent xmlns:mc="http://schemas.openxmlformats.org/markup-compatibility/2006">
                  <mc:Choice xmlns:v="urn:schemas-microsoft-com:vml" Requires="v">
                    <p:oleObj name="Equation" r:id="rId9" imgW="114102" imgH="126780" progId="Equation.DSMT4">
                      <p:embed/>
                    </p:oleObj>
                  </mc:Choice>
                  <mc:Fallback>
                    <p:oleObj name="Equation" r:id="rId9" imgW="114102" imgH="126780" progId="Equation.DSMT4">
                      <p:embed/>
                      <p:pic>
                        <p:nvPicPr>
                          <p:cNvPr id="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042" y="2260770"/>
                            <a:ext cx="196851" cy="21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grpSp>
        <p:pic>
          <p:nvPicPr>
            <p:cNvPr id="49" name="Picture 12" descr="horn_antenna"/>
            <p:cNvPicPr>
              <a:picLocks noChangeAspect="1" noChangeArrowheads="1"/>
            </p:cNvPicPr>
            <p:nvPr/>
          </p:nvPicPr>
          <p:blipFill rotWithShape="1">
            <a:blip r:embed="rId10" cstate="print"/>
            <a:srcRect r="25895"/>
            <a:stretch/>
          </p:blipFill>
          <p:spPr bwMode="auto">
            <a:xfrm>
              <a:off x="5433763" y="2685886"/>
              <a:ext cx="1418729" cy="944574"/>
            </a:xfrm>
            <a:prstGeom prst="rect">
              <a:avLst/>
            </a:prstGeom>
            <a:noFill/>
          </p:spPr>
        </p:pic>
      </p:grpSp>
    </p:spTree>
    <p:extLst>
      <p:ext uri="{BB962C8B-B14F-4D97-AF65-F5344CB8AC3E}">
        <p14:creationId xmlns:p14="http://schemas.microsoft.com/office/powerpoint/2010/main" val="3140803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836379" y="979724"/>
            <a:ext cx="4561120" cy="400110"/>
          </a:xfrm>
          <a:prstGeom prst="rect">
            <a:avLst/>
          </a:prstGeom>
          <a:noFill/>
          <a:ln w="9525">
            <a:noFill/>
            <a:miter lim="800000"/>
            <a:headEnd/>
            <a:tailEnd/>
          </a:ln>
        </p:spPr>
        <p:txBody>
          <a:bodyPr wrap="none">
            <a:spAutoFit/>
          </a:bodyPr>
          <a:lstStyle/>
          <a:p>
            <a:r>
              <a:rPr lang="en-US" sz="2000" dirty="0">
                <a:solidFill>
                  <a:srgbClr val="FF0000"/>
                </a:solidFill>
              </a:rPr>
              <a:t>Two Common Cases: Dipole Antennas</a:t>
            </a:r>
            <a:endParaRPr lang="en-US" sz="2000" dirty="0">
              <a:solidFill>
                <a:srgbClr val="FF0000"/>
              </a:solidFill>
              <a:sym typeface="Symbol" pitchFamily="18" charset="2"/>
            </a:endParaRPr>
          </a:p>
        </p:txBody>
      </p:sp>
      <p:sp>
        <p:nvSpPr>
          <p:cNvPr id="10245" name="Text Box 9"/>
          <p:cNvSpPr txBox="1">
            <a:spLocks noChangeArrowheads="1"/>
          </p:cNvSpPr>
          <p:nvPr/>
        </p:nvSpPr>
        <p:spPr bwMode="auto">
          <a:xfrm>
            <a:off x="454025" y="1717322"/>
            <a:ext cx="4973638" cy="366712"/>
          </a:xfrm>
          <a:prstGeom prst="rect">
            <a:avLst/>
          </a:prstGeom>
          <a:noFill/>
          <a:ln w="9525">
            <a:noFill/>
            <a:miter lim="800000"/>
            <a:headEnd/>
            <a:tailEnd/>
          </a:ln>
        </p:spPr>
        <p:txBody>
          <a:bodyPr>
            <a:spAutoFit/>
          </a:bodyPr>
          <a:lstStyle/>
          <a:p>
            <a:r>
              <a:rPr lang="en-US" dirty="0"/>
              <a:t>Short dipole wire antenna (</a:t>
            </a:r>
            <a:r>
              <a:rPr lang="en-US" i="1" dirty="0">
                <a:latin typeface="Times New Roman" pitchFamily="18" charset="0"/>
              </a:rPr>
              <a:t>l</a:t>
            </a:r>
            <a:r>
              <a:rPr lang="en-US" dirty="0">
                <a:latin typeface="Times New Roman" pitchFamily="18" charset="0"/>
              </a:rPr>
              <a:t> &lt;&lt; </a:t>
            </a:r>
            <a:r>
              <a:rPr lang="en-US" i="1" dirty="0">
                <a:latin typeface="Times New Roman" pitchFamily="18" charset="0"/>
                <a:sym typeface="Symbol" pitchFamily="18" charset="2"/>
              </a:rPr>
              <a:t></a:t>
            </a:r>
            <a:r>
              <a:rPr lang="en-US" baseline="-25000" dirty="0">
                <a:latin typeface="Times New Roman" pitchFamily="18" charset="0"/>
                <a:sym typeface="Symbol" pitchFamily="18" charset="2"/>
              </a:rPr>
              <a:t>0</a:t>
            </a:r>
            <a:r>
              <a:rPr lang="en-US" dirty="0">
                <a:sym typeface="Symbol" pitchFamily="18" charset="2"/>
              </a:rPr>
              <a:t>):  </a:t>
            </a:r>
            <a:r>
              <a:rPr lang="en-US" b="1" i="1" dirty="0">
                <a:solidFill>
                  <a:srgbClr val="0000FF"/>
                </a:solidFill>
                <a:latin typeface="Times New Roman" pitchFamily="18" charset="0"/>
                <a:sym typeface="Symbol" pitchFamily="18" charset="2"/>
              </a:rPr>
              <a:t>D</a:t>
            </a:r>
            <a:r>
              <a:rPr lang="en-US" b="1" dirty="0">
                <a:solidFill>
                  <a:srgbClr val="0000FF"/>
                </a:solidFill>
                <a:latin typeface="Times New Roman" pitchFamily="18" charset="0"/>
                <a:sym typeface="Symbol" pitchFamily="18" charset="2"/>
              </a:rPr>
              <a:t> = 1.5</a:t>
            </a:r>
          </a:p>
        </p:txBody>
      </p:sp>
      <p:sp>
        <p:nvSpPr>
          <p:cNvPr id="10246" name="Text Box 10"/>
          <p:cNvSpPr txBox="1">
            <a:spLocks noChangeArrowheads="1"/>
          </p:cNvSpPr>
          <p:nvPr/>
        </p:nvSpPr>
        <p:spPr bwMode="auto">
          <a:xfrm>
            <a:off x="435881" y="2225322"/>
            <a:ext cx="7196138" cy="366712"/>
          </a:xfrm>
          <a:prstGeom prst="rect">
            <a:avLst/>
          </a:prstGeom>
          <a:noFill/>
          <a:ln w="9525">
            <a:noFill/>
            <a:miter lim="800000"/>
            <a:headEnd/>
            <a:tailEnd/>
          </a:ln>
        </p:spPr>
        <p:txBody>
          <a:bodyPr>
            <a:spAutoFit/>
          </a:bodyPr>
          <a:lstStyle/>
          <a:p>
            <a:r>
              <a:rPr lang="en-US" dirty="0"/>
              <a:t>Resonant half-wavelength dipole wire antenna (</a:t>
            </a:r>
            <a:r>
              <a:rPr lang="en-US" i="1" dirty="0">
                <a:latin typeface="Times New Roman" pitchFamily="18" charset="0"/>
              </a:rPr>
              <a:t>l</a:t>
            </a:r>
            <a:r>
              <a:rPr lang="en-US" dirty="0">
                <a:latin typeface="Times New Roman" pitchFamily="18" charset="0"/>
              </a:rPr>
              <a:t> = </a:t>
            </a:r>
            <a:r>
              <a:rPr lang="en-US" i="1" dirty="0">
                <a:latin typeface="Times New Roman" pitchFamily="18" charset="0"/>
                <a:sym typeface="Symbol" pitchFamily="18" charset="2"/>
              </a:rPr>
              <a:t></a:t>
            </a:r>
            <a:r>
              <a:rPr lang="en-US" baseline="-25000" dirty="0">
                <a:latin typeface="Times New Roman" pitchFamily="18" charset="0"/>
                <a:sym typeface="Symbol" pitchFamily="18" charset="2"/>
              </a:rPr>
              <a:t>0 </a:t>
            </a:r>
            <a:r>
              <a:rPr lang="en-US" dirty="0">
                <a:latin typeface="Times New Roman" pitchFamily="18" charset="0"/>
                <a:sym typeface="Symbol" pitchFamily="18" charset="2"/>
              </a:rPr>
              <a:t>/ 2</a:t>
            </a:r>
            <a:r>
              <a:rPr lang="en-US" dirty="0">
                <a:sym typeface="Symbol" pitchFamily="18" charset="2"/>
              </a:rPr>
              <a:t>):  </a:t>
            </a:r>
            <a:r>
              <a:rPr lang="en-US" b="1" i="1" dirty="0">
                <a:solidFill>
                  <a:srgbClr val="0000FF"/>
                </a:solidFill>
                <a:latin typeface="Times New Roman" pitchFamily="18" charset="0"/>
                <a:sym typeface="Symbol" pitchFamily="18" charset="2"/>
              </a:rPr>
              <a:t>D</a:t>
            </a:r>
            <a:r>
              <a:rPr lang="en-US" b="1" dirty="0">
                <a:solidFill>
                  <a:srgbClr val="0000FF"/>
                </a:solidFill>
                <a:latin typeface="Times New Roman" pitchFamily="18" charset="0"/>
                <a:sym typeface="Symbol" pitchFamily="18" charset="2"/>
              </a:rPr>
              <a:t> = 1.643</a:t>
            </a:r>
            <a:endParaRPr lang="en-US" b="1" dirty="0">
              <a:solidFill>
                <a:srgbClr val="0000FF"/>
              </a:solidFill>
              <a:sym typeface="Symbol" pitchFamily="18" charset="2"/>
            </a:endParaRPr>
          </a:p>
        </p:txBody>
      </p:sp>
      <p:sp>
        <p:nvSpPr>
          <p:cNvPr id="22" name="Slide Number Placeholder 21"/>
          <p:cNvSpPr>
            <a:spLocks noGrp="1"/>
          </p:cNvSpPr>
          <p:nvPr>
            <p:ph type="sldNum" sz="quarter" idx="4"/>
          </p:nvPr>
        </p:nvSpPr>
        <p:spPr/>
        <p:txBody>
          <a:bodyPr/>
          <a:lstStyle/>
          <a:p>
            <a:fld id="{F8F724EA-3534-4B3F-834B-ABEE13AADB32}" type="slidenum">
              <a:rPr lang="en-US" smtClean="0"/>
              <a:pPr/>
              <a:t>39</a:t>
            </a:fld>
            <a:endParaRPr lang="en-US" dirty="0"/>
          </a:p>
        </p:txBody>
      </p:sp>
      <p:graphicFrame>
        <p:nvGraphicFramePr>
          <p:cNvPr id="2" name="Object 21"/>
          <p:cNvGraphicFramePr>
            <a:graphicFrameLocks noChangeAspect="1"/>
          </p:cNvGraphicFramePr>
          <p:nvPr/>
        </p:nvGraphicFramePr>
        <p:xfrm>
          <a:off x="6202363" y="1608138"/>
          <a:ext cx="2347912" cy="415925"/>
        </p:xfrm>
        <a:graphic>
          <a:graphicData uri="http://schemas.openxmlformats.org/presentationml/2006/ole">
            <mc:AlternateContent xmlns:mc="http://schemas.openxmlformats.org/markup-compatibility/2006">
              <mc:Choice xmlns:v="urn:schemas-microsoft-com:vml" Requires="v">
                <p:oleObj name="Equation" r:id="rId3" imgW="1422360" imgH="253800" progId="Equation.DSMT4">
                  <p:embed/>
                </p:oleObj>
              </mc:Choice>
              <mc:Fallback>
                <p:oleObj name="Equation" r:id="rId3" imgW="1422360" imgH="253800" progId="Equation.DSMT4">
                  <p:embed/>
                  <p:pic>
                    <p:nvPicPr>
                      <p:cNvPr id="2" name="Object 21"/>
                      <p:cNvPicPr>
                        <a:picLocks noChangeAspect="1" noChangeArrowheads="1"/>
                      </p:cNvPicPr>
                      <p:nvPr/>
                    </p:nvPicPr>
                    <p:blipFill>
                      <a:blip r:embed="rId4"/>
                      <a:srcRect/>
                      <a:stretch>
                        <a:fillRect/>
                      </a:stretch>
                    </p:blipFill>
                    <p:spPr bwMode="auto">
                      <a:xfrm>
                        <a:off x="6202363" y="1608138"/>
                        <a:ext cx="2347912" cy="4159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1"/>
          <p:cNvGraphicFramePr>
            <a:graphicFrameLocks noChangeAspect="1"/>
          </p:cNvGraphicFramePr>
          <p:nvPr/>
        </p:nvGraphicFramePr>
        <p:xfrm>
          <a:off x="6865897" y="1189954"/>
          <a:ext cx="884732" cy="323986"/>
        </p:xfrm>
        <a:graphic>
          <a:graphicData uri="http://schemas.openxmlformats.org/presentationml/2006/ole">
            <mc:AlternateContent xmlns:mc="http://schemas.openxmlformats.org/markup-compatibility/2006">
              <mc:Choice xmlns:v="urn:schemas-microsoft-com:vml" Requires="v">
                <p:oleObj name="Equation" r:id="rId5" imgW="622030" imgH="228501" progId="Equation.DSMT4">
                  <p:embed/>
                </p:oleObj>
              </mc:Choice>
              <mc:Fallback>
                <p:oleObj name="Equation" r:id="rId5" imgW="622030" imgH="228501" progId="Equation.DSMT4">
                  <p:embed/>
                  <p:pic>
                    <p:nvPicPr>
                      <p:cNvPr id="4"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897" y="1189954"/>
                        <a:ext cx="884732" cy="323986"/>
                      </a:xfrm>
                      <a:prstGeom prst="rect">
                        <a:avLst/>
                      </a:prstGeom>
                      <a:solidFill>
                        <a:srgbClr val="FFFF00"/>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 name="Group 25"/>
          <p:cNvGrpSpPr/>
          <p:nvPr/>
        </p:nvGrpSpPr>
        <p:grpSpPr>
          <a:xfrm>
            <a:off x="4880780" y="3264254"/>
            <a:ext cx="3689368" cy="3393888"/>
            <a:chOff x="1917700" y="2260770"/>
            <a:chExt cx="4800600" cy="4244805"/>
          </a:xfrm>
        </p:grpSpPr>
        <p:grpSp>
          <p:nvGrpSpPr>
            <p:cNvPr id="27" name="Group 41"/>
            <p:cNvGrpSpPr>
              <a:grpSpLocks/>
            </p:cNvGrpSpPr>
            <p:nvPr/>
          </p:nvGrpSpPr>
          <p:grpSpPr bwMode="auto">
            <a:xfrm>
              <a:off x="1917700" y="2603500"/>
              <a:ext cx="4800600" cy="3902075"/>
              <a:chOff x="1208" y="1640"/>
              <a:chExt cx="3024" cy="2458"/>
            </a:xfrm>
          </p:grpSpPr>
          <p:sp>
            <p:nvSpPr>
              <p:cNvPr id="29" name="Text Box 8"/>
              <p:cNvSpPr txBox="1">
                <a:spLocks noChangeArrowheads="1"/>
              </p:cNvSpPr>
              <p:nvPr/>
            </p:nvSpPr>
            <p:spPr bwMode="auto">
              <a:xfrm>
                <a:off x="3128" y="2600"/>
                <a:ext cx="1104" cy="231"/>
              </a:xfrm>
              <a:prstGeom prst="rect">
                <a:avLst/>
              </a:prstGeom>
              <a:noFill/>
              <a:ln w="44450" cap="rnd" algn="ctr">
                <a:noFill/>
                <a:miter lim="800000"/>
                <a:headEnd/>
                <a:tailEnd/>
              </a:ln>
            </p:spPr>
            <p:txBody>
              <a:bodyPr>
                <a:spAutoFit/>
              </a:bodyPr>
              <a:lstStyle/>
              <a:p>
                <a:pPr algn="ctr">
                  <a:spcBef>
                    <a:spcPct val="50000"/>
                  </a:spcBef>
                </a:pPr>
                <a:endParaRPr lang="en-US" dirty="0"/>
              </a:p>
            </p:txBody>
          </p:sp>
          <p:sp>
            <p:nvSpPr>
              <p:cNvPr id="30" name="Line 9"/>
              <p:cNvSpPr>
                <a:spLocks noChangeShapeType="1"/>
              </p:cNvSpPr>
              <p:nvPr/>
            </p:nvSpPr>
            <p:spPr bwMode="auto">
              <a:xfrm flipV="1">
                <a:off x="2744" y="1640"/>
                <a:ext cx="0" cy="2448"/>
              </a:xfrm>
              <a:prstGeom prst="line">
                <a:avLst/>
              </a:prstGeom>
              <a:noFill/>
              <a:ln w="25400" cap="rnd">
                <a:solidFill>
                  <a:schemeClr val="tx1"/>
                </a:solidFill>
                <a:round/>
                <a:headEnd/>
                <a:tailEnd type="triangle" w="med" len="med"/>
              </a:ln>
            </p:spPr>
            <p:txBody>
              <a:bodyPr/>
              <a:lstStyle/>
              <a:p>
                <a:endParaRPr lang="en-US" dirty="0"/>
              </a:p>
            </p:txBody>
          </p:sp>
          <p:sp>
            <p:nvSpPr>
              <p:cNvPr id="31" name="Line 10"/>
              <p:cNvSpPr>
                <a:spLocks noChangeShapeType="1"/>
              </p:cNvSpPr>
              <p:nvPr/>
            </p:nvSpPr>
            <p:spPr bwMode="auto">
              <a:xfrm>
                <a:off x="1448" y="2888"/>
                <a:ext cx="2592" cy="0"/>
              </a:xfrm>
              <a:prstGeom prst="line">
                <a:avLst/>
              </a:prstGeom>
              <a:noFill/>
              <a:ln w="25400" cap="rnd">
                <a:solidFill>
                  <a:schemeClr val="tx1"/>
                </a:solidFill>
                <a:round/>
                <a:headEnd/>
                <a:tailEnd/>
              </a:ln>
            </p:spPr>
            <p:txBody>
              <a:bodyPr/>
              <a:lstStyle/>
              <a:p>
                <a:endParaRPr lang="en-US" dirty="0"/>
              </a:p>
            </p:txBody>
          </p:sp>
          <p:sp>
            <p:nvSpPr>
              <p:cNvPr id="32" name="Text Box 14"/>
              <p:cNvSpPr txBox="1">
                <a:spLocks noChangeArrowheads="1"/>
              </p:cNvSpPr>
              <p:nvPr/>
            </p:nvSpPr>
            <p:spPr bwMode="auto">
              <a:xfrm>
                <a:off x="3025" y="2984"/>
                <a:ext cx="288" cy="164"/>
              </a:xfrm>
              <a:prstGeom prst="rect">
                <a:avLst/>
              </a:prstGeom>
              <a:solidFill>
                <a:schemeClr val="bg1"/>
              </a:solidFill>
              <a:ln w="44450" cap="rnd" algn="ctr">
                <a:noFill/>
                <a:miter lim="800000"/>
                <a:headEnd/>
                <a:tailEnd/>
              </a:ln>
            </p:spPr>
            <p:txBody>
              <a:bodyPr>
                <a:spAutoFit/>
              </a:bodyPr>
              <a:lstStyle/>
              <a:p>
                <a:pPr algn="ctr">
                  <a:spcBef>
                    <a:spcPct val="50000"/>
                  </a:spcBef>
                </a:pPr>
                <a:r>
                  <a:rPr lang="en-US" sz="1100" dirty="0"/>
                  <a:t>-9</a:t>
                </a:r>
              </a:p>
            </p:txBody>
          </p:sp>
          <p:sp>
            <p:nvSpPr>
              <p:cNvPr id="33" name="Text Box 15"/>
              <p:cNvSpPr txBox="1">
                <a:spLocks noChangeArrowheads="1"/>
              </p:cNvSpPr>
              <p:nvPr/>
            </p:nvSpPr>
            <p:spPr bwMode="auto">
              <a:xfrm>
                <a:off x="3443" y="2983"/>
                <a:ext cx="33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-3</a:t>
                </a:r>
              </a:p>
            </p:txBody>
          </p:sp>
          <p:sp>
            <p:nvSpPr>
              <p:cNvPr id="34" name="Text Box 16"/>
              <p:cNvSpPr txBox="1">
                <a:spLocks noChangeArrowheads="1"/>
              </p:cNvSpPr>
              <p:nvPr/>
            </p:nvSpPr>
            <p:spPr bwMode="auto">
              <a:xfrm>
                <a:off x="3238" y="2972"/>
                <a:ext cx="300" cy="206"/>
              </a:xfrm>
              <a:prstGeom prst="rect">
                <a:avLst/>
              </a:prstGeom>
              <a:solidFill>
                <a:schemeClr val="bg1"/>
              </a:solidFill>
              <a:ln w="44450" cap="rnd" algn="ctr">
                <a:noFill/>
                <a:miter lim="800000"/>
                <a:headEnd/>
                <a:tailEnd/>
              </a:ln>
            </p:spPr>
            <p:txBody>
              <a:bodyPr wrap="square">
                <a:spAutoFit/>
              </a:bodyPr>
              <a:lstStyle/>
              <a:p>
                <a:pPr algn="ctr">
                  <a:spcBef>
                    <a:spcPct val="50000"/>
                  </a:spcBef>
                </a:pPr>
                <a:r>
                  <a:rPr lang="en-US" sz="1100" dirty="0"/>
                  <a:t> -6</a:t>
                </a:r>
              </a:p>
            </p:txBody>
          </p:sp>
          <p:sp>
            <p:nvSpPr>
              <p:cNvPr id="35" name="Text Box 17"/>
              <p:cNvSpPr txBox="1">
                <a:spLocks noChangeArrowheads="1"/>
              </p:cNvSpPr>
              <p:nvPr/>
            </p:nvSpPr>
            <p:spPr bwMode="auto">
              <a:xfrm>
                <a:off x="3848" y="2696"/>
                <a:ext cx="384" cy="164"/>
              </a:xfrm>
              <a:prstGeom prst="rect">
                <a:avLst/>
              </a:prstGeom>
              <a:noFill/>
              <a:ln w="44450" cap="rnd" algn="ctr">
                <a:noFill/>
                <a:miter lim="800000"/>
                <a:headEnd/>
                <a:tailEnd/>
              </a:ln>
            </p:spPr>
            <p:txBody>
              <a:bodyPr>
                <a:spAutoFit/>
              </a:bodyPr>
              <a:lstStyle/>
              <a:p>
                <a:pPr algn="ctr">
                  <a:spcBef>
                    <a:spcPct val="50000"/>
                  </a:spcBef>
                </a:pPr>
                <a:r>
                  <a:rPr lang="en-US" sz="1100" dirty="0"/>
                  <a:t>0 dB</a:t>
                </a:r>
              </a:p>
            </p:txBody>
          </p:sp>
          <p:graphicFrame>
            <p:nvGraphicFramePr>
              <p:cNvPr id="36" name="Object 18"/>
              <p:cNvGraphicFramePr>
                <a:graphicFrameLocks noChangeAspect="1"/>
              </p:cNvGraphicFramePr>
              <p:nvPr/>
            </p:nvGraphicFramePr>
            <p:xfrm>
              <a:off x="3032" y="1640"/>
              <a:ext cx="137" cy="192"/>
            </p:xfrm>
            <a:graphic>
              <a:graphicData uri="http://schemas.openxmlformats.org/presentationml/2006/ole">
                <mc:AlternateContent xmlns:mc="http://schemas.openxmlformats.org/markup-compatibility/2006">
                  <mc:Choice xmlns:v="urn:schemas-microsoft-com:vml" Requires="v">
                    <p:oleObj name="Equation" r:id="rId7" imgW="126725" imgH="177415" progId="Equation.DSMT4">
                      <p:embed/>
                    </p:oleObj>
                  </mc:Choice>
                  <mc:Fallback>
                    <p:oleObj name="Equation" r:id="rId7" imgW="126725" imgH="177415" progId="Equation.DSMT4">
                      <p:embed/>
                      <p:pic>
                        <p:nvPicPr>
                          <p:cNvPr id="36"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 y="1640"/>
                            <a:ext cx="137"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sp>
            <p:nvSpPr>
              <p:cNvPr id="37" name="Oval 19"/>
              <p:cNvSpPr>
                <a:spLocks noChangeArrowheads="1"/>
              </p:cNvSpPr>
              <p:nvPr/>
            </p:nvSpPr>
            <p:spPr bwMode="auto">
              <a:xfrm>
                <a:off x="1640" y="1832"/>
                <a:ext cx="2208" cy="2160"/>
              </a:xfrm>
              <a:prstGeom prst="ellipse">
                <a:avLst/>
              </a:prstGeom>
              <a:noFill/>
              <a:ln w="19050" cap="rnd" algn="ctr">
                <a:solidFill>
                  <a:schemeClr val="tx1"/>
                </a:solidFill>
                <a:round/>
                <a:headEnd/>
                <a:tailEnd/>
              </a:ln>
            </p:spPr>
            <p:txBody>
              <a:bodyPr wrap="none" anchor="ctr"/>
              <a:lstStyle/>
              <a:p>
                <a:endParaRPr lang="en-US" dirty="0"/>
              </a:p>
            </p:txBody>
          </p:sp>
          <p:sp>
            <p:nvSpPr>
              <p:cNvPr id="38" name="Oval 20"/>
              <p:cNvSpPr>
                <a:spLocks noChangeArrowheads="1"/>
              </p:cNvSpPr>
              <p:nvPr/>
            </p:nvSpPr>
            <p:spPr bwMode="auto">
              <a:xfrm>
                <a:off x="1832" y="1989"/>
                <a:ext cx="1816" cy="1811"/>
              </a:xfrm>
              <a:prstGeom prst="ellipse">
                <a:avLst/>
              </a:prstGeom>
              <a:noFill/>
              <a:ln w="19050" cap="rnd" algn="ctr">
                <a:solidFill>
                  <a:schemeClr val="tx1"/>
                </a:solidFill>
                <a:round/>
                <a:headEnd/>
                <a:tailEnd/>
              </a:ln>
            </p:spPr>
            <p:txBody>
              <a:bodyPr wrap="none" anchor="ctr"/>
              <a:lstStyle/>
              <a:p>
                <a:endParaRPr lang="en-US" dirty="0"/>
              </a:p>
            </p:txBody>
          </p:sp>
          <p:sp>
            <p:nvSpPr>
              <p:cNvPr id="39" name="Oval 21"/>
              <p:cNvSpPr>
                <a:spLocks noChangeArrowheads="1"/>
              </p:cNvSpPr>
              <p:nvPr/>
            </p:nvSpPr>
            <p:spPr bwMode="auto">
              <a:xfrm>
                <a:off x="2024" y="2168"/>
                <a:ext cx="1440" cy="1488"/>
              </a:xfrm>
              <a:prstGeom prst="ellipse">
                <a:avLst/>
              </a:prstGeom>
              <a:noFill/>
              <a:ln w="19050" cap="rnd" algn="ctr">
                <a:solidFill>
                  <a:schemeClr val="tx1"/>
                </a:solidFill>
                <a:round/>
                <a:headEnd/>
                <a:tailEnd/>
              </a:ln>
            </p:spPr>
            <p:txBody>
              <a:bodyPr wrap="none" anchor="ctr"/>
              <a:lstStyle/>
              <a:p>
                <a:endParaRPr lang="en-US" dirty="0"/>
              </a:p>
            </p:txBody>
          </p:sp>
          <p:sp>
            <p:nvSpPr>
              <p:cNvPr id="40" name="Oval 22"/>
              <p:cNvSpPr>
                <a:spLocks noChangeArrowheads="1"/>
              </p:cNvSpPr>
              <p:nvPr/>
            </p:nvSpPr>
            <p:spPr bwMode="auto">
              <a:xfrm>
                <a:off x="2216" y="2360"/>
                <a:ext cx="1056" cy="1104"/>
              </a:xfrm>
              <a:prstGeom prst="ellipse">
                <a:avLst/>
              </a:prstGeom>
              <a:noFill/>
              <a:ln w="19050" cap="rnd" algn="ctr">
                <a:solidFill>
                  <a:schemeClr val="tx1"/>
                </a:solidFill>
                <a:round/>
                <a:headEnd/>
                <a:tailEnd/>
              </a:ln>
            </p:spPr>
            <p:txBody>
              <a:bodyPr wrap="none" anchor="ctr"/>
              <a:lstStyle/>
              <a:p>
                <a:endParaRPr lang="en-US" dirty="0"/>
              </a:p>
            </p:txBody>
          </p:sp>
          <p:sp>
            <p:nvSpPr>
              <p:cNvPr id="41" name="Oval 23"/>
              <p:cNvSpPr>
                <a:spLocks noChangeArrowheads="1"/>
              </p:cNvSpPr>
              <p:nvPr/>
            </p:nvSpPr>
            <p:spPr bwMode="auto">
              <a:xfrm>
                <a:off x="2573" y="2744"/>
                <a:ext cx="336" cy="336"/>
              </a:xfrm>
              <a:prstGeom prst="ellipse">
                <a:avLst/>
              </a:prstGeom>
              <a:noFill/>
              <a:ln w="19050" cap="rnd" algn="ctr">
                <a:solidFill>
                  <a:schemeClr val="tx1"/>
                </a:solidFill>
                <a:round/>
                <a:headEnd/>
                <a:tailEnd/>
              </a:ln>
            </p:spPr>
            <p:txBody>
              <a:bodyPr wrap="none" anchor="ctr"/>
              <a:lstStyle/>
              <a:p>
                <a:endParaRPr lang="en-US" dirty="0"/>
              </a:p>
            </p:txBody>
          </p:sp>
          <p:sp>
            <p:nvSpPr>
              <p:cNvPr id="42" name="Line 24"/>
              <p:cNvSpPr>
                <a:spLocks noChangeShapeType="1"/>
              </p:cNvSpPr>
              <p:nvPr/>
            </p:nvSpPr>
            <p:spPr bwMode="auto">
              <a:xfrm flipV="1">
                <a:off x="2120" y="1880"/>
                <a:ext cx="1200" cy="2064"/>
              </a:xfrm>
              <a:prstGeom prst="line">
                <a:avLst/>
              </a:prstGeom>
              <a:noFill/>
              <a:ln w="12700" cap="rnd">
                <a:solidFill>
                  <a:schemeClr val="tx1"/>
                </a:solidFill>
                <a:round/>
                <a:headEnd/>
                <a:tailEnd/>
              </a:ln>
            </p:spPr>
            <p:txBody>
              <a:bodyPr/>
              <a:lstStyle/>
              <a:p>
                <a:endParaRPr lang="en-US" dirty="0"/>
              </a:p>
            </p:txBody>
          </p:sp>
          <p:sp>
            <p:nvSpPr>
              <p:cNvPr id="43" name="Line 25"/>
              <p:cNvSpPr>
                <a:spLocks noChangeShapeType="1"/>
              </p:cNvSpPr>
              <p:nvPr/>
            </p:nvSpPr>
            <p:spPr bwMode="auto">
              <a:xfrm flipH="1" flipV="1">
                <a:off x="2168" y="1880"/>
                <a:ext cx="1152" cy="2064"/>
              </a:xfrm>
              <a:prstGeom prst="line">
                <a:avLst/>
              </a:prstGeom>
              <a:noFill/>
              <a:ln w="12700" cap="rnd">
                <a:solidFill>
                  <a:schemeClr val="tx1"/>
                </a:solidFill>
                <a:round/>
                <a:headEnd/>
                <a:tailEnd/>
              </a:ln>
            </p:spPr>
            <p:txBody>
              <a:bodyPr/>
              <a:lstStyle/>
              <a:p>
                <a:endParaRPr lang="en-US" dirty="0"/>
              </a:p>
            </p:txBody>
          </p:sp>
          <p:sp>
            <p:nvSpPr>
              <p:cNvPr id="44" name="Line 26"/>
              <p:cNvSpPr>
                <a:spLocks noChangeShapeType="1"/>
              </p:cNvSpPr>
              <p:nvPr/>
            </p:nvSpPr>
            <p:spPr bwMode="auto">
              <a:xfrm flipV="1">
                <a:off x="1640" y="2312"/>
                <a:ext cx="2112" cy="1200"/>
              </a:xfrm>
              <a:prstGeom prst="line">
                <a:avLst/>
              </a:prstGeom>
              <a:noFill/>
              <a:ln w="12700" cap="rnd">
                <a:solidFill>
                  <a:schemeClr val="tx1"/>
                </a:solidFill>
                <a:round/>
                <a:headEnd/>
                <a:tailEnd/>
              </a:ln>
            </p:spPr>
            <p:txBody>
              <a:bodyPr/>
              <a:lstStyle/>
              <a:p>
                <a:endParaRPr lang="en-US" dirty="0"/>
              </a:p>
            </p:txBody>
          </p:sp>
          <p:sp>
            <p:nvSpPr>
              <p:cNvPr id="45" name="Oval 27"/>
              <p:cNvSpPr>
                <a:spLocks noChangeArrowheads="1"/>
              </p:cNvSpPr>
              <p:nvPr/>
            </p:nvSpPr>
            <p:spPr bwMode="auto">
              <a:xfrm>
                <a:off x="2744" y="2203"/>
                <a:ext cx="1104" cy="1389"/>
              </a:xfrm>
              <a:prstGeom prst="ellipse">
                <a:avLst/>
              </a:prstGeom>
              <a:noFill/>
              <a:ln w="44450" cap="rnd" algn="ctr">
                <a:solidFill>
                  <a:srgbClr val="0000FF"/>
                </a:solidFill>
                <a:round/>
                <a:headEnd/>
                <a:tailEnd/>
              </a:ln>
            </p:spPr>
            <p:txBody>
              <a:bodyPr wrap="none" anchor="ctr"/>
              <a:lstStyle/>
              <a:p>
                <a:endParaRPr lang="en-US" dirty="0"/>
              </a:p>
            </p:txBody>
          </p:sp>
          <p:sp>
            <p:nvSpPr>
              <p:cNvPr id="46" name="Oval 30"/>
              <p:cNvSpPr>
                <a:spLocks noChangeArrowheads="1"/>
              </p:cNvSpPr>
              <p:nvPr/>
            </p:nvSpPr>
            <p:spPr bwMode="auto">
              <a:xfrm>
                <a:off x="1640" y="2248"/>
                <a:ext cx="1104" cy="1264"/>
              </a:xfrm>
              <a:prstGeom prst="ellipse">
                <a:avLst/>
              </a:prstGeom>
              <a:noFill/>
              <a:ln w="44450" cap="rnd" algn="ctr">
                <a:solidFill>
                  <a:srgbClr val="0000FF"/>
                </a:solidFill>
                <a:round/>
                <a:headEnd/>
                <a:tailEnd/>
              </a:ln>
            </p:spPr>
            <p:txBody>
              <a:bodyPr wrap="none" anchor="ctr"/>
              <a:lstStyle/>
              <a:p>
                <a:endParaRPr lang="en-US" dirty="0"/>
              </a:p>
            </p:txBody>
          </p:sp>
          <p:sp>
            <p:nvSpPr>
              <p:cNvPr id="47" name="Arc 31"/>
              <p:cNvSpPr>
                <a:spLocks/>
              </p:cNvSpPr>
              <p:nvPr/>
            </p:nvSpPr>
            <p:spPr bwMode="auto">
              <a:xfrm>
                <a:off x="2744" y="1786"/>
                <a:ext cx="526" cy="1182"/>
              </a:xfrm>
              <a:custGeom>
                <a:avLst/>
                <a:gdLst>
                  <a:gd name="T0" fmla="*/ 10 w 9096"/>
                  <a:gd name="T1" fmla="*/ 0 h 21599"/>
                  <a:gd name="T2" fmla="*/ 526 w 9096"/>
                  <a:gd name="T3" fmla="*/ 110 h 21599"/>
                  <a:gd name="T4" fmla="*/ 0 w 9096"/>
                  <a:gd name="T5" fmla="*/ 1182 h 21599"/>
                  <a:gd name="T6" fmla="*/ 0 60000 65536"/>
                  <a:gd name="T7" fmla="*/ 0 60000 65536"/>
                  <a:gd name="T8" fmla="*/ 0 60000 65536"/>
                  <a:gd name="T9" fmla="*/ 0 w 9096"/>
                  <a:gd name="T10" fmla="*/ 0 h 21599"/>
                  <a:gd name="T11" fmla="*/ 9096 w 9096"/>
                  <a:gd name="T12" fmla="*/ 21599 h 21599"/>
                </a:gdLst>
                <a:ahLst/>
                <a:cxnLst>
                  <a:cxn ang="T6">
                    <a:pos x="T0" y="T1"/>
                  </a:cxn>
                  <a:cxn ang="T7">
                    <a:pos x="T2" y="T3"/>
                  </a:cxn>
                  <a:cxn ang="T8">
                    <a:pos x="T4" y="T5"/>
                  </a:cxn>
                </a:cxnLst>
                <a:rect l="T9" t="T10" r="T11" b="T12"/>
                <a:pathLst>
                  <a:path w="9096" h="21599" fill="none" extrusionOk="0">
                    <a:moveTo>
                      <a:pt x="175" y="-1"/>
                    </a:moveTo>
                    <a:cubicBezTo>
                      <a:pt x="3257" y="24"/>
                      <a:pt x="6299" y="709"/>
                      <a:pt x="9095" y="2007"/>
                    </a:cubicBezTo>
                  </a:path>
                  <a:path w="9096" h="21599" stroke="0" extrusionOk="0">
                    <a:moveTo>
                      <a:pt x="175" y="-1"/>
                    </a:moveTo>
                    <a:cubicBezTo>
                      <a:pt x="3257" y="24"/>
                      <a:pt x="6299" y="709"/>
                      <a:pt x="9095" y="2007"/>
                    </a:cubicBezTo>
                    <a:lnTo>
                      <a:pt x="0" y="21599"/>
                    </a:lnTo>
                    <a:close/>
                  </a:path>
                </a:pathLst>
              </a:custGeom>
              <a:noFill/>
              <a:ln w="31750" cap="rnd">
                <a:solidFill>
                  <a:srgbClr val="FF0000"/>
                </a:solidFill>
                <a:round/>
                <a:headEnd/>
                <a:tailEnd type="triangle" w="med" len="med"/>
              </a:ln>
            </p:spPr>
            <p:txBody>
              <a:bodyPr wrap="none" anchor="ctr"/>
              <a:lstStyle/>
              <a:p>
                <a:endParaRPr lang="en-US" dirty="0"/>
              </a:p>
            </p:txBody>
          </p:sp>
          <p:sp>
            <p:nvSpPr>
              <p:cNvPr id="48" name="Text Box 32"/>
              <p:cNvSpPr txBox="1">
                <a:spLocks noChangeArrowheads="1"/>
              </p:cNvSpPr>
              <p:nvPr/>
            </p:nvSpPr>
            <p:spPr bwMode="auto">
              <a:xfrm>
                <a:off x="29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49" name="Text Box 33"/>
              <p:cNvSpPr txBox="1">
                <a:spLocks noChangeArrowheads="1"/>
              </p:cNvSpPr>
              <p:nvPr/>
            </p:nvSpPr>
            <p:spPr bwMode="auto">
              <a:xfrm>
                <a:off x="1784" y="173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30</a:t>
                </a:r>
                <a:r>
                  <a:rPr lang="en-US" sz="1000" dirty="0">
                    <a:cs typeface="Arial" charset="0"/>
                  </a:rPr>
                  <a:t>°</a:t>
                </a:r>
              </a:p>
            </p:txBody>
          </p:sp>
          <p:sp>
            <p:nvSpPr>
              <p:cNvPr id="50" name="Text Box 34"/>
              <p:cNvSpPr txBox="1">
                <a:spLocks noChangeArrowheads="1"/>
              </p:cNvSpPr>
              <p:nvPr/>
            </p:nvSpPr>
            <p:spPr bwMode="auto">
              <a:xfrm>
                <a:off x="1256" y="221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60</a:t>
                </a:r>
                <a:r>
                  <a:rPr lang="en-US" sz="1000" dirty="0">
                    <a:cs typeface="Arial" charset="0"/>
                  </a:rPr>
                  <a:t>°</a:t>
                </a:r>
              </a:p>
            </p:txBody>
          </p:sp>
          <p:sp>
            <p:nvSpPr>
              <p:cNvPr id="51" name="Text Box 35"/>
              <p:cNvSpPr txBox="1">
                <a:spLocks noChangeArrowheads="1"/>
              </p:cNvSpPr>
              <p:nvPr/>
            </p:nvSpPr>
            <p:spPr bwMode="auto">
              <a:xfrm>
                <a:off x="1208" y="3512"/>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120</a:t>
                </a:r>
                <a:r>
                  <a:rPr lang="en-US" sz="1000" dirty="0">
                    <a:cs typeface="Arial" charset="0"/>
                  </a:rPr>
                  <a:t>°</a:t>
                </a:r>
              </a:p>
            </p:txBody>
          </p:sp>
          <p:sp>
            <p:nvSpPr>
              <p:cNvPr id="52" name="Text Box 36"/>
              <p:cNvSpPr txBox="1">
                <a:spLocks noChangeArrowheads="1"/>
              </p:cNvSpPr>
              <p:nvPr/>
            </p:nvSpPr>
            <p:spPr bwMode="auto">
              <a:xfrm>
                <a:off x="1784" y="3944"/>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150</a:t>
                </a:r>
                <a:r>
                  <a:rPr lang="en-US" sz="1000" dirty="0">
                    <a:cs typeface="Arial" charset="0"/>
                  </a:rPr>
                  <a:t>°</a:t>
                </a:r>
              </a:p>
            </p:txBody>
          </p:sp>
          <p:sp>
            <p:nvSpPr>
              <p:cNvPr id="53" name="Text Box 37"/>
              <p:cNvSpPr txBox="1">
                <a:spLocks noChangeArrowheads="1"/>
              </p:cNvSpPr>
              <p:nvPr/>
            </p:nvSpPr>
            <p:spPr bwMode="auto">
              <a:xfrm>
                <a:off x="3032" y="3944"/>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150</a:t>
                </a:r>
                <a:r>
                  <a:rPr lang="en-US" sz="1000" dirty="0">
                    <a:cs typeface="Arial" charset="0"/>
                  </a:rPr>
                  <a:t>°</a:t>
                </a:r>
              </a:p>
            </p:txBody>
          </p:sp>
          <p:sp>
            <p:nvSpPr>
              <p:cNvPr id="54" name="Text Box 38"/>
              <p:cNvSpPr txBox="1">
                <a:spLocks noChangeArrowheads="1"/>
              </p:cNvSpPr>
              <p:nvPr/>
            </p:nvSpPr>
            <p:spPr bwMode="auto">
              <a:xfrm>
                <a:off x="3560" y="3512"/>
                <a:ext cx="672" cy="154"/>
              </a:xfrm>
              <a:prstGeom prst="rect">
                <a:avLst/>
              </a:prstGeom>
              <a:noFill/>
              <a:ln w="44450" cap="rnd" algn="ctr">
                <a:noFill/>
                <a:miter lim="800000"/>
                <a:headEnd/>
                <a:tailEnd/>
              </a:ln>
            </p:spPr>
            <p:txBody>
              <a:bodyPr>
                <a:spAutoFit/>
              </a:bodyPr>
              <a:lstStyle/>
              <a:p>
                <a:pPr algn="ctr">
                  <a:spcBef>
                    <a:spcPct val="50000"/>
                  </a:spcBef>
                </a:pPr>
                <a:r>
                  <a:rPr lang="en-US" sz="1000" dirty="0"/>
                  <a:t>120</a:t>
                </a:r>
                <a:r>
                  <a:rPr lang="en-US" sz="1000" dirty="0">
                    <a:cs typeface="Arial" charset="0"/>
                  </a:rPr>
                  <a:t>°</a:t>
                </a:r>
              </a:p>
            </p:txBody>
          </p:sp>
          <p:sp>
            <p:nvSpPr>
              <p:cNvPr id="55" name="Text Box 39"/>
              <p:cNvSpPr txBox="1">
                <a:spLocks noChangeArrowheads="1"/>
              </p:cNvSpPr>
              <p:nvPr/>
            </p:nvSpPr>
            <p:spPr bwMode="auto">
              <a:xfrm>
                <a:off x="3560" y="2216"/>
                <a:ext cx="672" cy="154"/>
              </a:xfrm>
              <a:prstGeom prst="rect">
                <a:avLst/>
              </a:prstGeom>
              <a:noFill/>
              <a:ln w="44450" cap="rnd" algn="ctr">
                <a:noFill/>
                <a:miter lim="800000"/>
                <a:headEnd/>
                <a:tailEnd/>
              </a:ln>
            </p:spPr>
            <p:txBody>
              <a:bodyPr>
                <a:spAutoFit/>
              </a:bodyPr>
              <a:lstStyle/>
              <a:p>
                <a:pPr algn="ctr">
                  <a:spcBef>
                    <a:spcPct val="50000"/>
                  </a:spcBef>
                </a:pPr>
                <a:r>
                  <a:rPr lang="en-US" sz="1000" dirty="0"/>
                  <a:t>60</a:t>
                </a:r>
                <a:r>
                  <a:rPr lang="en-US" sz="1000" dirty="0">
                    <a:cs typeface="Arial" charset="0"/>
                  </a:rPr>
                  <a:t>°</a:t>
                </a:r>
              </a:p>
            </p:txBody>
          </p:sp>
          <p:sp>
            <p:nvSpPr>
              <p:cNvPr id="57" name="Oval 6"/>
              <p:cNvSpPr>
                <a:spLocks noChangeArrowheads="1"/>
              </p:cNvSpPr>
              <p:nvPr/>
            </p:nvSpPr>
            <p:spPr bwMode="auto">
              <a:xfrm>
                <a:off x="2360" y="2552"/>
                <a:ext cx="720" cy="720"/>
              </a:xfrm>
              <a:prstGeom prst="ellipse">
                <a:avLst/>
              </a:prstGeom>
              <a:noFill/>
              <a:ln w="19050" cap="rnd" algn="ctr">
                <a:solidFill>
                  <a:schemeClr val="tx1"/>
                </a:solidFill>
                <a:round/>
                <a:headEnd/>
                <a:tailEnd/>
              </a:ln>
            </p:spPr>
            <p:txBody>
              <a:bodyPr wrap="none" anchor="ctr"/>
              <a:lstStyle/>
              <a:p>
                <a:endParaRPr lang="en-US" dirty="0"/>
              </a:p>
            </p:txBody>
          </p:sp>
          <p:sp>
            <p:nvSpPr>
              <p:cNvPr id="58" name="Line 7"/>
              <p:cNvSpPr>
                <a:spLocks noChangeShapeType="1"/>
              </p:cNvSpPr>
              <p:nvPr/>
            </p:nvSpPr>
            <p:spPr bwMode="auto">
              <a:xfrm flipH="1" flipV="1">
                <a:off x="1688" y="2312"/>
                <a:ext cx="2112" cy="1200"/>
              </a:xfrm>
              <a:prstGeom prst="line">
                <a:avLst/>
              </a:prstGeom>
              <a:noFill/>
              <a:ln w="12700" cap="rnd">
                <a:solidFill>
                  <a:schemeClr val="tx1"/>
                </a:solidFill>
                <a:round/>
                <a:headEnd/>
                <a:tailEnd/>
              </a:ln>
            </p:spPr>
            <p:txBody>
              <a:bodyPr/>
              <a:lstStyle/>
              <a:p>
                <a:endParaRPr lang="en-US" dirty="0"/>
              </a:p>
            </p:txBody>
          </p:sp>
        </p:grpSp>
        <p:graphicFrame>
          <p:nvGraphicFramePr>
            <p:cNvPr id="28" name="Object 4"/>
            <p:cNvGraphicFramePr>
              <a:graphicFrameLocks noChangeAspect="1"/>
            </p:cNvGraphicFramePr>
            <p:nvPr/>
          </p:nvGraphicFramePr>
          <p:xfrm>
            <a:off x="4270042" y="2260770"/>
            <a:ext cx="196851" cy="217488"/>
          </p:xfrm>
          <a:graphic>
            <a:graphicData uri="http://schemas.openxmlformats.org/presentationml/2006/ole">
              <mc:AlternateContent xmlns:mc="http://schemas.openxmlformats.org/markup-compatibility/2006">
                <mc:Choice xmlns:v="urn:schemas-microsoft-com:vml" Requires="v">
                  <p:oleObj name="Equation" r:id="rId9" imgW="114102" imgH="126780" progId="Equation.DSMT4">
                    <p:embed/>
                  </p:oleObj>
                </mc:Choice>
                <mc:Fallback>
                  <p:oleObj name="Equation" r:id="rId9" imgW="114102" imgH="126780" progId="Equation.DSMT4">
                    <p:embed/>
                    <p:pic>
                      <p:nvPicPr>
                        <p:cNvPr id="2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0042" y="2260770"/>
                          <a:ext cx="196851" cy="21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Lst>
                      </p:spPr>
                    </p:pic>
                  </p:oleObj>
                </mc:Fallback>
              </mc:AlternateContent>
            </a:graphicData>
          </a:graphic>
        </p:graphicFrame>
      </p:grpSp>
      <p:sp>
        <p:nvSpPr>
          <p:cNvPr id="59" name="TextBox 58"/>
          <p:cNvSpPr txBox="1"/>
          <p:nvPr/>
        </p:nvSpPr>
        <p:spPr>
          <a:xfrm>
            <a:off x="7495383" y="3055475"/>
            <a:ext cx="1415772" cy="369332"/>
          </a:xfrm>
          <a:prstGeom prst="rect">
            <a:avLst/>
          </a:prstGeom>
          <a:noFill/>
        </p:spPr>
        <p:txBody>
          <a:bodyPr wrap="none" rtlCol="0">
            <a:spAutoFit/>
          </a:bodyPr>
          <a:lstStyle/>
          <a:p>
            <a:pPr algn="ctr"/>
            <a:r>
              <a:rPr lang="en-US" dirty="0">
                <a:solidFill>
                  <a:srgbClr val="0000FF"/>
                </a:solidFill>
              </a:rPr>
              <a:t>Short dipole</a:t>
            </a:r>
          </a:p>
        </p:txBody>
      </p:sp>
      <p:sp>
        <p:nvSpPr>
          <p:cNvPr id="61" name="TextBox 60"/>
          <p:cNvSpPr txBox="1"/>
          <p:nvPr/>
        </p:nvSpPr>
        <p:spPr>
          <a:xfrm>
            <a:off x="3141098" y="3131674"/>
            <a:ext cx="2236510" cy="369332"/>
          </a:xfrm>
          <a:prstGeom prst="rect">
            <a:avLst/>
          </a:prstGeom>
          <a:noFill/>
        </p:spPr>
        <p:txBody>
          <a:bodyPr wrap="none" rtlCol="0">
            <a:spAutoFit/>
          </a:bodyPr>
          <a:lstStyle/>
          <a:p>
            <a:r>
              <a:rPr lang="en-US" dirty="0">
                <a:solidFill>
                  <a:srgbClr val="0000FF"/>
                </a:solidFill>
              </a:rPr>
              <a:t>Wire dipole antenna</a:t>
            </a:r>
          </a:p>
        </p:txBody>
      </p:sp>
      <p:sp>
        <p:nvSpPr>
          <p:cNvPr id="6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Directivity (cont.)</a:t>
            </a:r>
          </a:p>
        </p:txBody>
      </p:sp>
      <p:graphicFrame>
        <p:nvGraphicFramePr>
          <p:cNvPr id="10395" name="Object 155"/>
          <p:cNvGraphicFramePr>
            <a:graphicFrameLocks noChangeAspect="1"/>
          </p:cNvGraphicFramePr>
          <p:nvPr/>
        </p:nvGraphicFramePr>
        <p:xfrm>
          <a:off x="7688638" y="3411799"/>
          <a:ext cx="1030818" cy="350088"/>
        </p:xfrm>
        <a:graphic>
          <a:graphicData uri="http://schemas.openxmlformats.org/presentationml/2006/ole">
            <mc:AlternateContent xmlns:mc="http://schemas.openxmlformats.org/markup-compatibility/2006">
              <mc:Choice xmlns:v="urn:schemas-microsoft-com:vml" Requires="v">
                <p:oleObj name="Equation" r:id="rId11" imgW="672808" imgH="228501" progId="Equation.DSMT4">
                  <p:embed/>
                </p:oleObj>
              </mc:Choice>
              <mc:Fallback>
                <p:oleObj name="Equation" r:id="rId11" imgW="672808" imgH="228501" progId="Equation.DSMT4">
                  <p:embed/>
                  <p:pic>
                    <p:nvPicPr>
                      <p:cNvPr id="10395" name="Object 1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8638" y="3411799"/>
                        <a:ext cx="1030818" cy="35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a:extLst>
              <a:ext uri="{FF2B5EF4-FFF2-40B4-BE49-F238E27FC236}">
                <a16:creationId xmlns:a16="http://schemas.microsoft.com/office/drawing/2014/main" id="{CB62AC18-67BF-B724-8C85-4BE12F09A879}"/>
              </a:ext>
            </a:extLst>
          </p:cNvPr>
          <p:cNvGrpSpPr/>
          <p:nvPr/>
        </p:nvGrpSpPr>
        <p:grpSpPr>
          <a:xfrm>
            <a:off x="394464" y="3055475"/>
            <a:ext cx="4383829" cy="3545086"/>
            <a:chOff x="394464" y="3055475"/>
            <a:chExt cx="4383829" cy="3545086"/>
          </a:xfrm>
        </p:grpSpPr>
        <p:sp>
          <p:nvSpPr>
            <p:cNvPr id="10248" name="AutoShape 12"/>
            <p:cNvSpPr>
              <a:spLocks noChangeArrowheads="1"/>
            </p:cNvSpPr>
            <p:nvPr/>
          </p:nvSpPr>
          <p:spPr bwMode="auto">
            <a:xfrm>
              <a:off x="2283589" y="3746971"/>
              <a:ext cx="182563" cy="1341437"/>
            </a:xfrm>
            <a:prstGeom prst="can">
              <a:avLst>
                <a:gd name="adj" fmla="val 63477"/>
              </a:avLst>
            </a:prstGeom>
            <a:solidFill>
              <a:srgbClr val="FFCC66"/>
            </a:solidFill>
            <a:ln w="12700">
              <a:solidFill>
                <a:srgbClr val="000000"/>
              </a:solidFill>
              <a:round/>
              <a:headEnd type="none" w="sm" len="sm"/>
              <a:tailEnd type="none" w="sm" len="sm"/>
            </a:ln>
          </p:spPr>
          <p:txBody>
            <a:bodyPr wrap="none" anchor="ctr"/>
            <a:lstStyle/>
            <a:p>
              <a:endParaRPr lang="en-US" dirty="0"/>
            </a:p>
          </p:txBody>
        </p:sp>
        <p:sp>
          <p:nvSpPr>
            <p:cNvPr id="10249" name="AutoShape 13"/>
            <p:cNvSpPr>
              <a:spLocks noChangeArrowheads="1"/>
            </p:cNvSpPr>
            <p:nvPr/>
          </p:nvSpPr>
          <p:spPr bwMode="auto">
            <a:xfrm>
              <a:off x="2283589" y="5199534"/>
              <a:ext cx="182563" cy="1341437"/>
            </a:xfrm>
            <a:prstGeom prst="can">
              <a:avLst>
                <a:gd name="adj" fmla="val 63477"/>
              </a:avLst>
            </a:prstGeom>
            <a:solidFill>
              <a:srgbClr val="FFCC66"/>
            </a:solidFill>
            <a:ln w="12700">
              <a:solidFill>
                <a:srgbClr val="000000"/>
              </a:solidFill>
              <a:round/>
              <a:headEnd type="none" w="sm" len="sm"/>
              <a:tailEnd type="none" w="sm" len="sm"/>
            </a:ln>
          </p:spPr>
          <p:txBody>
            <a:bodyPr wrap="none" anchor="ctr"/>
            <a:lstStyle/>
            <a:p>
              <a:endParaRPr lang="en-US" dirty="0"/>
            </a:p>
          </p:txBody>
        </p:sp>
        <p:sp>
          <p:nvSpPr>
            <p:cNvPr id="10250" name="Line 14"/>
            <p:cNvSpPr>
              <a:spLocks noChangeShapeType="1"/>
            </p:cNvSpPr>
            <p:nvPr/>
          </p:nvSpPr>
          <p:spPr bwMode="auto">
            <a:xfrm flipV="1">
              <a:off x="2378839" y="5150321"/>
              <a:ext cx="2051050" cy="3175"/>
            </a:xfrm>
            <a:prstGeom prst="line">
              <a:avLst/>
            </a:prstGeom>
            <a:noFill/>
            <a:ln w="12700">
              <a:solidFill>
                <a:srgbClr val="000000"/>
              </a:solidFill>
              <a:round/>
              <a:headEnd type="none" w="sm" len="sm"/>
              <a:tailEnd type="none" w="sm" len="sm"/>
            </a:ln>
          </p:spPr>
          <p:txBody>
            <a:bodyPr wrap="none"/>
            <a:lstStyle/>
            <a:p>
              <a:endParaRPr lang="en-US" dirty="0"/>
            </a:p>
          </p:txBody>
        </p:sp>
        <p:sp>
          <p:nvSpPr>
            <p:cNvPr id="10251" name="Line 15"/>
            <p:cNvSpPr>
              <a:spLocks noChangeShapeType="1"/>
            </p:cNvSpPr>
            <p:nvPr/>
          </p:nvSpPr>
          <p:spPr bwMode="auto">
            <a:xfrm flipH="1" flipV="1">
              <a:off x="2375664" y="3397721"/>
              <a:ext cx="0" cy="1752600"/>
            </a:xfrm>
            <a:prstGeom prst="line">
              <a:avLst/>
            </a:prstGeom>
            <a:noFill/>
            <a:ln w="12700">
              <a:solidFill>
                <a:srgbClr val="000000"/>
              </a:solidFill>
              <a:round/>
              <a:headEnd type="none" w="sm" len="sm"/>
              <a:tailEnd type="none" w="sm" len="sm"/>
            </a:ln>
          </p:spPr>
          <p:txBody>
            <a:bodyPr wrap="none"/>
            <a:lstStyle/>
            <a:p>
              <a:endParaRPr lang="en-US" dirty="0"/>
            </a:p>
          </p:txBody>
        </p:sp>
        <p:sp>
          <p:nvSpPr>
            <p:cNvPr id="10254" name="Line 18"/>
            <p:cNvSpPr>
              <a:spLocks noChangeShapeType="1"/>
            </p:cNvSpPr>
            <p:nvPr/>
          </p:nvSpPr>
          <p:spPr bwMode="auto">
            <a:xfrm flipH="1">
              <a:off x="1427927" y="5148734"/>
              <a:ext cx="946150" cy="976312"/>
            </a:xfrm>
            <a:prstGeom prst="line">
              <a:avLst/>
            </a:prstGeom>
            <a:noFill/>
            <a:ln w="12700">
              <a:solidFill>
                <a:srgbClr val="000000"/>
              </a:solidFill>
              <a:round/>
              <a:headEnd type="none" w="sm" len="sm"/>
              <a:tailEnd type="none" w="sm" len="sm"/>
            </a:ln>
          </p:spPr>
          <p:txBody>
            <a:bodyPr wrap="none"/>
            <a:lstStyle/>
            <a:p>
              <a:endParaRPr lang="en-US" dirty="0"/>
            </a:p>
          </p:txBody>
        </p:sp>
        <p:sp>
          <p:nvSpPr>
            <p:cNvPr id="10258" name="Line 24"/>
            <p:cNvSpPr>
              <a:spLocks noChangeShapeType="1"/>
            </p:cNvSpPr>
            <p:nvPr/>
          </p:nvSpPr>
          <p:spPr bwMode="auto">
            <a:xfrm flipH="1">
              <a:off x="394464" y="5070946"/>
              <a:ext cx="1955800" cy="0"/>
            </a:xfrm>
            <a:prstGeom prst="line">
              <a:avLst/>
            </a:prstGeom>
            <a:noFill/>
            <a:ln w="38100">
              <a:solidFill>
                <a:schemeClr val="tx1"/>
              </a:solidFill>
              <a:round/>
              <a:headEnd/>
              <a:tailEnd/>
            </a:ln>
          </p:spPr>
          <p:txBody>
            <a:bodyPr/>
            <a:lstStyle/>
            <a:p>
              <a:endParaRPr lang="en-US" dirty="0"/>
            </a:p>
          </p:txBody>
        </p:sp>
        <p:sp>
          <p:nvSpPr>
            <p:cNvPr id="10259" name="Line 25"/>
            <p:cNvSpPr>
              <a:spLocks noChangeShapeType="1"/>
            </p:cNvSpPr>
            <p:nvPr/>
          </p:nvSpPr>
          <p:spPr bwMode="auto">
            <a:xfrm flipH="1">
              <a:off x="394464" y="5248746"/>
              <a:ext cx="1955800" cy="0"/>
            </a:xfrm>
            <a:prstGeom prst="line">
              <a:avLst/>
            </a:prstGeom>
            <a:noFill/>
            <a:ln w="38100">
              <a:solidFill>
                <a:schemeClr val="tx1"/>
              </a:solidFill>
              <a:round/>
              <a:headEnd/>
              <a:tailEnd/>
            </a:ln>
          </p:spPr>
          <p:txBody>
            <a:bodyPr/>
            <a:lstStyle/>
            <a:p>
              <a:endParaRPr lang="en-US" dirty="0"/>
            </a:p>
          </p:txBody>
        </p:sp>
        <p:sp>
          <p:nvSpPr>
            <p:cNvPr id="10260" name="Text Box 26"/>
            <p:cNvSpPr txBox="1">
              <a:spLocks noChangeArrowheads="1"/>
            </p:cNvSpPr>
            <p:nvPr/>
          </p:nvSpPr>
          <p:spPr bwMode="auto">
            <a:xfrm>
              <a:off x="1026289" y="4637559"/>
              <a:ext cx="711200" cy="369887"/>
            </a:xfrm>
            <a:prstGeom prst="rect">
              <a:avLst/>
            </a:prstGeom>
            <a:noFill/>
            <a:ln w="9525">
              <a:noFill/>
              <a:miter lim="800000"/>
              <a:headEnd/>
              <a:tailEnd/>
            </a:ln>
          </p:spPr>
          <p:txBody>
            <a:bodyPr wrap="none">
              <a:spAutoFit/>
            </a:bodyPr>
            <a:lstStyle/>
            <a:p>
              <a:r>
                <a:rPr lang="en-US" dirty="0"/>
                <a:t>Feed</a:t>
              </a:r>
            </a:p>
          </p:txBody>
        </p:sp>
        <p:sp>
          <p:nvSpPr>
            <p:cNvPr id="10261" name="Line 27"/>
            <p:cNvSpPr>
              <a:spLocks noChangeShapeType="1"/>
            </p:cNvSpPr>
            <p:nvPr/>
          </p:nvSpPr>
          <p:spPr bwMode="auto">
            <a:xfrm>
              <a:off x="3501419" y="3813646"/>
              <a:ext cx="0" cy="2667000"/>
            </a:xfrm>
            <a:prstGeom prst="line">
              <a:avLst/>
            </a:prstGeom>
            <a:noFill/>
            <a:ln w="12700">
              <a:solidFill>
                <a:schemeClr val="tx1"/>
              </a:solidFill>
              <a:round/>
              <a:headEnd type="triangle" w="med" len="med"/>
              <a:tailEnd type="triangle" w="med" len="med"/>
            </a:ln>
          </p:spPr>
          <p:txBody>
            <a:bodyPr/>
            <a:lstStyle/>
            <a:p>
              <a:endParaRPr lang="en-US" dirty="0"/>
            </a:p>
          </p:txBody>
        </p:sp>
        <p:graphicFrame>
          <p:nvGraphicFramePr>
            <p:cNvPr id="10242" name="Object 28"/>
            <p:cNvGraphicFramePr>
              <a:graphicFrameLocks noChangeAspect="1"/>
            </p:cNvGraphicFramePr>
            <p:nvPr>
              <p:extLst>
                <p:ext uri="{D42A27DB-BD31-4B8C-83A1-F6EECF244321}">
                  <p14:modId xmlns:p14="http://schemas.microsoft.com/office/powerpoint/2010/main" val="3597953181"/>
                </p:ext>
              </p:extLst>
            </p:nvPr>
          </p:nvGraphicFramePr>
          <p:xfrm>
            <a:off x="3625622" y="4348105"/>
            <a:ext cx="603041" cy="264054"/>
          </p:xfrm>
          <a:graphic>
            <a:graphicData uri="http://schemas.openxmlformats.org/presentationml/2006/ole">
              <mc:AlternateContent xmlns:mc="http://schemas.openxmlformats.org/markup-compatibility/2006">
                <mc:Choice xmlns:v="urn:schemas-microsoft-com:vml" Requires="v">
                  <p:oleObj name="Equation" r:id="rId13" imgW="405872" imgH="177569" progId="Equation.DSMT4">
                    <p:embed/>
                  </p:oleObj>
                </mc:Choice>
                <mc:Fallback>
                  <p:oleObj name="Equation" r:id="rId13" imgW="405872" imgH="177569" progId="Equation.DSMT4">
                    <p:embed/>
                    <p:pic>
                      <p:nvPicPr>
                        <p:cNvPr id="10242"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5622" y="4348105"/>
                          <a:ext cx="603041" cy="264054"/>
                        </a:xfrm>
                        <a:prstGeom prst="rect">
                          <a:avLst/>
                        </a:prstGeom>
                        <a:noFill/>
                        <a:ln>
                          <a:noFill/>
                        </a:ln>
                        <a:effectLst/>
                      </p:spPr>
                    </p:pic>
                  </p:oleObj>
                </mc:Fallback>
              </mc:AlternateContent>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1418015043"/>
                </p:ext>
              </p:extLst>
            </p:nvPr>
          </p:nvGraphicFramePr>
          <p:xfrm>
            <a:off x="1193247" y="6162895"/>
            <a:ext cx="217487" cy="239236"/>
          </p:xfrm>
          <a:graphic>
            <a:graphicData uri="http://schemas.openxmlformats.org/presentationml/2006/ole">
              <mc:AlternateContent xmlns:mc="http://schemas.openxmlformats.org/markup-compatibility/2006">
                <mc:Choice xmlns:v="urn:schemas-microsoft-com:vml" Requires="v">
                  <p:oleObj name="Equation" r:id="rId15" imgW="126835" imgH="139518" progId="Equation.DSMT4">
                    <p:embed/>
                  </p:oleObj>
                </mc:Choice>
                <mc:Fallback>
                  <p:oleObj name="Equation" r:id="rId15" imgW="126835" imgH="139518" progId="Equation.DSMT4">
                    <p:embed/>
                    <p:pic>
                      <p:nvPicPr>
                        <p:cNvPr id="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3247" y="6162895"/>
                          <a:ext cx="217487" cy="23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2728580909"/>
                </p:ext>
              </p:extLst>
            </p:nvPr>
          </p:nvGraphicFramePr>
          <p:xfrm>
            <a:off x="2288168" y="3055475"/>
            <a:ext cx="195126" cy="216807"/>
          </p:xfrm>
          <a:graphic>
            <a:graphicData uri="http://schemas.openxmlformats.org/presentationml/2006/ole">
              <mc:AlternateContent xmlns:mc="http://schemas.openxmlformats.org/markup-compatibility/2006">
                <mc:Choice xmlns:v="urn:schemas-microsoft-com:vml" Requires="v">
                  <p:oleObj name="Equation" r:id="rId17" imgW="114102" imgH="126780" progId="Equation.DSMT4">
                    <p:embed/>
                  </p:oleObj>
                </mc:Choice>
                <mc:Fallback>
                  <p:oleObj name="Equation" r:id="rId17" imgW="114102" imgH="126780" progId="Equation.DSMT4">
                    <p:embed/>
                    <p:pic>
                      <p:nvPicPr>
                        <p:cNvPr id="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8168" y="3055475"/>
                          <a:ext cx="195126" cy="21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23900261"/>
                </p:ext>
              </p:extLst>
            </p:nvPr>
          </p:nvGraphicFramePr>
          <p:xfrm>
            <a:off x="4550129" y="5049150"/>
            <a:ext cx="228164" cy="269648"/>
          </p:xfrm>
          <a:graphic>
            <a:graphicData uri="http://schemas.openxmlformats.org/presentationml/2006/ole">
              <mc:AlternateContent xmlns:mc="http://schemas.openxmlformats.org/markup-compatibility/2006">
                <mc:Choice xmlns:v="urn:schemas-microsoft-com:vml" Requires="v">
                  <p:oleObj name="Equation" r:id="rId19" imgW="139579" imgH="164957" progId="Equation.DSMT4">
                    <p:embed/>
                  </p:oleObj>
                </mc:Choice>
                <mc:Fallback>
                  <p:oleObj name="Equation" r:id="rId19" imgW="139579" imgH="164957" progId="Equation.DSMT4">
                    <p:embed/>
                    <p:pic>
                      <p:nvPicPr>
                        <p:cNvPr id="8"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50129" y="5049150"/>
                          <a:ext cx="228164" cy="26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3243058468"/>
                </p:ext>
              </p:extLst>
            </p:nvPr>
          </p:nvGraphicFramePr>
          <p:xfrm>
            <a:off x="2534569" y="6379779"/>
            <a:ext cx="551956" cy="220782"/>
          </p:xfrm>
          <a:graphic>
            <a:graphicData uri="http://schemas.openxmlformats.org/presentationml/2006/ole">
              <mc:AlternateContent xmlns:mc="http://schemas.openxmlformats.org/markup-compatibility/2006">
                <mc:Choice xmlns:v="urn:schemas-microsoft-com:vml" Requires="v">
                  <p:oleObj name="Equation" r:id="rId21" imgW="444240" imgH="177480" progId="Equation.DSMT4">
                    <p:embed/>
                  </p:oleObj>
                </mc:Choice>
                <mc:Fallback>
                  <p:oleObj name="Equation" r:id="rId21" imgW="444240" imgH="177480" progId="Equation.DSMT4">
                    <p:embed/>
                    <p:pic>
                      <p:nvPicPr>
                        <p:cNvPr id="9" name="Object 13"/>
                        <p:cNvPicPr>
                          <a:picLocks noChangeAspect="1" noChangeArrowheads="1"/>
                        </p:cNvPicPr>
                        <p:nvPr/>
                      </p:nvPicPr>
                      <p:blipFill>
                        <a:blip r:embed="rId22"/>
                        <a:srcRect/>
                        <a:stretch>
                          <a:fillRect/>
                        </a:stretch>
                      </p:blipFill>
                      <p:spPr bwMode="auto">
                        <a:xfrm>
                          <a:off x="2534569" y="6379779"/>
                          <a:ext cx="551956" cy="220782"/>
                        </a:xfrm>
                        <a:prstGeom prst="rect">
                          <a:avLst/>
                        </a:prstGeom>
                        <a:noFill/>
                        <a:ln>
                          <a:noFill/>
                        </a:ln>
                        <a:effec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92153792"/>
                </p:ext>
              </p:extLst>
            </p:nvPr>
          </p:nvGraphicFramePr>
          <p:xfrm>
            <a:off x="2531714" y="3688586"/>
            <a:ext cx="429565" cy="214783"/>
          </p:xfrm>
          <a:graphic>
            <a:graphicData uri="http://schemas.openxmlformats.org/presentationml/2006/ole">
              <mc:AlternateContent xmlns:mc="http://schemas.openxmlformats.org/markup-compatibility/2006">
                <mc:Choice xmlns:v="urn:schemas-microsoft-com:vml" Requires="v">
                  <p:oleObj name="Equation" r:id="rId23" imgW="355320" imgH="177480" progId="Equation.DSMT4">
                    <p:embed/>
                  </p:oleObj>
                </mc:Choice>
                <mc:Fallback>
                  <p:oleObj name="Equation" r:id="rId23" imgW="355320" imgH="177480" progId="Equation.DSMT4">
                    <p:embed/>
                    <p:pic>
                      <p:nvPicPr>
                        <p:cNvPr id="10" name="Object 14"/>
                        <p:cNvPicPr>
                          <a:picLocks noChangeAspect="1" noChangeArrowheads="1"/>
                        </p:cNvPicPr>
                        <p:nvPr/>
                      </p:nvPicPr>
                      <p:blipFill>
                        <a:blip r:embed="rId24"/>
                        <a:srcRect/>
                        <a:stretch>
                          <a:fillRect/>
                        </a:stretch>
                      </p:blipFill>
                      <p:spPr bwMode="auto">
                        <a:xfrm>
                          <a:off x="2531714" y="3688586"/>
                          <a:ext cx="429565" cy="214783"/>
                        </a:xfrm>
                        <a:prstGeom prst="rect">
                          <a:avLst/>
                        </a:prstGeom>
                        <a:noFill/>
                        <a:ln>
                          <a:noFill/>
                        </a:ln>
                        <a:effectLst/>
                      </p:spPr>
                    </p:pic>
                  </p:oleObj>
                </mc:Fallback>
              </mc:AlternateContent>
            </a:graphicData>
          </a:graphic>
        </p:graphicFrame>
        <p:cxnSp>
          <p:nvCxnSpPr>
            <p:cNvPr id="7" name="Straight Connector 6">
              <a:extLst>
                <a:ext uri="{FF2B5EF4-FFF2-40B4-BE49-F238E27FC236}">
                  <a16:creationId xmlns:a16="http://schemas.microsoft.com/office/drawing/2014/main" id="{722061DE-CE1F-E4A6-C225-3DA53300E882}"/>
                </a:ext>
              </a:extLst>
            </p:cNvPr>
            <p:cNvCxnSpPr/>
            <p:nvPr/>
          </p:nvCxnSpPr>
          <p:spPr>
            <a:xfrm>
              <a:off x="3250282" y="3813646"/>
              <a:ext cx="5165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5E1793-73F0-2E71-2D6B-62B671B3D8BE}"/>
                </a:ext>
              </a:extLst>
            </p:cNvPr>
            <p:cNvCxnSpPr/>
            <p:nvPr/>
          </p:nvCxnSpPr>
          <p:spPr>
            <a:xfrm>
              <a:off x="3255238" y="6511323"/>
              <a:ext cx="5165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41202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7" name="Text Box 7"/>
          <p:cNvSpPr txBox="1">
            <a:spLocks noChangeArrowheads="1"/>
          </p:cNvSpPr>
          <p:nvPr/>
        </p:nvSpPr>
        <p:spPr bwMode="auto">
          <a:xfrm>
            <a:off x="908050" y="970871"/>
            <a:ext cx="7169150" cy="707886"/>
          </a:xfrm>
          <a:prstGeom prst="rect">
            <a:avLst/>
          </a:prstGeom>
          <a:noFill/>
          <a:ln w="19050">
            <a:solidFill>
              <a:schemeClr val="tx1"/>
            </a:solidFill>
            <a:miter lim="800000"/>
            <a:headEnd/>
            <a:tailEnd/>
          </a:ln>
          <a:effectLst/>
        </p:spPr>
        <p:txBody>
          <a:bodyPr wrap="square">
            <a:spAutoFit/>
          </a:bodyPr>
          <a:lstStyle/>
          <a:p>
            <a:pPr algn="ctr"/>
            <a:r>
              <a:rPr lang="en-US" sz="2000" dirty="0">
                <a:solidFill>
                  <a:srgbClr val="0000FF"/>
                </a:solidFill>
              </a:rPr>
              <a:t>Wireless systems using antennas will always be better (lower loss) than wired (waveguiding) systems for large distances. </a:t>
            </a:r>
          </a:p>
        </p:txBody>
      </p:sp>
      <p:sp>
        <p:nvSpPr>
          <p:cNvPr id="271368" name="Text Box 8"/>
          <p:cNvSpPr txBox="1">
            <a:spLocks noChangeArrowheads="1"/>
          </p:cNvSpPr>
          <p:nvPr/>
        </p:nvSpPr>
        <p:spPr bwMode="auto">
          <a:xfrm>
            <a:off x="736600" y="3271838"/>
            <a:ext cx="4070350" cy="366712"/>
          </a:xfrm>
          <a:prstGeom prst="rect">
            <a:avLst/>
          </a:prstGeom>
          <a:noFill/>
          <a:ln w="9525">
            <a:noFill/>
            <a:miter lim="800000"/>
            <a:headEnd/>
            <a:tailEnd/>
          </a:ln>
          <a:effectLst/>
        </p:spPr>
        <p:txBody>
          <a:bodyPr wrap="none">
            <a:spAutoFit/>
          </a:bodyPr>
          <a:lstStyle/>
          <a:p>
            <a:r>
              <a:rPr lang="en-US" dirty="0"/>
              <a:t>Power loss from waveguiding system: </a:t>
            </a:r>
          </a:p>
        </p:txBody>
      </p:sp>
      <p:sp>
        <p:nvSpPr>
          <p:cNvPr id="271369" name="Text Box 9"/>
          <p:cNvSpPr txBox="1">
            <a:spLocks noChangeArrowheads="1"/>
          </p:cNvSpPr>
          <p:nvPr/>
        </p:nvSpPr>
        <p:spPr bwMode="auto">
          <a:xfrm>
            <a:off x="736600" y="2484438"/>
            <a:ext cx="3905250" cy="366712"/>
          </a:xfrm>
          <a:prstGeom prst="rect">
            <a:avLst/>
          </a:prstGeom>
          <a:noFill/>
          <a:ln w="9525">
            <a:noFill/>
            <a:miter lim="800000"/>
            <a:headEnd/>
            <a:tailEnd/>
          </a:ln>
          <a:effectLst/>
        </p:spPr>
        <p:txBody>
          <a:bodyPr wrap="none">
            <a:spAutoFit/>
          </a:bodyPr>
          <a:lstStyle/>
          <a:p>
            <a:r>
              <a:rPr lang="en-US" dirty="0"/>
              <a:t>Power loss from antenna broadcast: </a:t>
            </a:r>
          </a:p>
        </p:txBody>
      </p:sp>
      <p:graphicFrame>
        <p:nvGraphicFramePr>
          <p:cNvPr id="271370" name="Object 21"/>
          <p:cNvGraphicFramePr>
            <a:graphicFrameLocks noChangeAspect="1"/>
          </p:cNvGraphicFramePr>
          <p:nvPr/>
        </p:nvGraphicFramePr>
        <p:xfrm>
          <a:off x="4711700" y="2447925"/>
          <a:ext cx="655638" cy="419100"/>
        </p:xfrm>
        <a:graphic>
          <a:graphicData uri="http://schemas.openxmlformats.org/presentationml/2006/ole">
            <mc:AlternateContent xmlns:mc="http://schemas.openxmlformats.org/markup-compatibility/2006">
              <mc:Choice xmlns:v="urn:schemas-microsoft-com:vml" Requires="v">
                <p:oleObj name="Equation" r:id="rId3" imgW="317225" imgH="203024" progId="Equation.DSMT4">
                  <p:embed/>
                </p:oleObj>
              </mc:Choice>
              <mc:Fallback>
                <p:oleObj name="Equation" r:id="rId3" imgW="317225" imgH="203024" progId="Equation.DSMT4">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2447925"/>
                        <a:ext cx="655638"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1" name="Object 21"/>
          <p:cNvGraphicFramePr>
            <a:graphicFrameLocks noChangeAspect="1"/>
          </p:cNvGraphicFramePr>
          <p:nvPr/>
        </p:nvGraphicFramePr>
        <p:xfrm>
          <a:off x="4797425" y="3206750"/>
          <a:ext cx="655638" cy="419100"/>
        </p:xfrm>
        <a:graphic>
          <a:graphicData uri="http://schemas.openxmlformats.org/presentationml/2006/ole">
            <mc:AlternateContent xmlns:mc="http://schemas.openxmlformats.org/markup-compatibility/2006">
              <mc:Choice xmlns:v="urn:schemas-microsoft-com:vml" Requires="v">
                <p:oleObj name="Equation" r:id="rId5" imgW="317225" imgH="203024" progId="Equation.DSMT4">
                  <p:embed/>
                </p:oleObj>
              </mc:Choice>
              <mc:Fallback>
                <p:oleObj name="Equation" r:id="rId5" imgW="317225" imgH="203024" progId="Equation.DSMT4">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3206750"/>
                        <a:ext cx="655638"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5999167" y="2524125"/>
            <a:ext cx="2480166" cy="338554"/>
          </a:xfrm>
          <a:prstGeom prst="rect">
            <a:avLst/>
          </a:prstGeom>
          <a:noFill/>
        </p:spPr>
        <p:txBody>
          <a:bodyPr wrap="none" rtlCol="0">
            <a:spAutoFit/>
          </a:bodyPr>
          <a:lstStyle/>
          <a:p>
            <a:r>
              <a:rPr lang="en-US" sz="1600" dirty="0"/>
              <a:t>(always better for large </a:t>
            </a:r>
            <a:r>
              <a:rPr lang="en-US" sz="1600" i="1" dirty="0">
                <a:latin typeface="Times New Roman" pitchFamily="18" charset="0"/>
                <a:cs typeface="Times New Roman" pitchFamily="18" charset="0"/>
              </a:rPr>
              <a:t>r</a:t>
            </a:r>
            <a:r>
              <a:rPr lang="en-US" sz="1600" dirty="0"/>
              <a:t>)</a:t>
            </a:r>
          </a:p>
        </p:txBody>
      </p:sp>
      <p:cxnSp>
        <p:nvCxnSpPr>
          <p:cNvPr id="23" name="Straight Arrow Connector 22"/>
          <p:cNvCxnSpPr/>
          <p:nvPr/>
        </p:nvCxnSpPr>
        <p:spPr>
          <a:xfrm flipH="1">
            <a:off x="5480050" y="2714625"/>
            <a:ext cx="4445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4"/>
          </p:nvPr>
        </p:nvSpPr>
        <p:spPr/>
        <p:txBody>
          <a:bodyPr/>
          <a:lstStyle/>
          <a:p>
            <a:fld id="{888FCC7E-85EA-4A6E-80A4-23A46F232749}" type="slidenum">
              <a:rPr lang="en-US" smtClean="0"/>
              <a:pPr/>
              <a:t>4</a:t>
            </a:fld>
            <a:endParaRPr lang="en-US"/>
          </a:p>
        </p:txBody>
      </p:sp>
      <p:sp>
        <p:nvSpPr>
          <p:cNvPr id="21" name="TextBox 20"/>
          <p:cNvSpPr txBox="1"/>
          <p:nvPr/>
        </p:nvSpPr>
        <p:spPr>
          <a:xfrm>
            <a:off x="5600700" y="3276600"/>
            <a:ext cx="2820003" cy="369332"/>
          </a:xfrm>
          <a:prstGeom prst="rect">
            <a:avLst/>
          </a:prstGeom>
          <a:noFill/>
        </p:spPr>
        <p:txBody>
          <a:bodyPr wrap="none" rtlCol="0">
            <a:spAutoFit/>
          </a:bodyPr>
          <a:lstStyle/>
          <a:p>
            <a:r>
              <a:rPr lang="en-US" dirty="0">
                <a:sym typeface="Symbol"/>
              </a:rPr>
              <a:t>(</a:t>
            </a:r>
            <a:r>
              <a:rPr lang="en-US" i="1" dirty="0">
                <a:sym typeface="Symbol"/>
              </a:rPr>
              <a:t></a:t>
            </a:r>
            <a:r>
              <a:rPr lang="en-US" dirty="0">
                <a:sym typeface="Symbol"/>
              </a:rPr>
              <a:t> </a:t>
            </a:r>
            <a:r>
              <a:rPr lang="en-US" dirty="0">
                <a:latin typeface="Times New Roman" pitchFamily="18" charset="0"/>
                <a:cs typeface="Times New Roman" pitchFamily="18" charset="0"/>
                <a:sym typeface="Symbol"/>
              </a:rPr>
              <a:t>=</a:t>
            </a:r>
            <a:r>
              <a:rPr lang="en-US" dirty="0">
                <a:sym typeface="Symbol"/>
              </a:rPr>
              <a:t> attenuation constant)</a:t>
            </a:r>
            <a:endParaRPr lang="en-US" dirty="0"/>
          </a:p>
        </p:txBody>
      </p:sp>
      <p:sp>
        <p:nvSpPr>
          <p:cNvPr id="2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Antennas vs. Waveguiding Systems</a:t>
            </a:r>
          </a:p>
        </p:txBody>
      </p:sp>
      <p:grpSp>
        <p:nvGrpSpPr>
          <p:cNvPr id="32" name="Group 31"/>
          <p:cNvGrpSpPr/>
          <p:nvPr/>
        </p:nvGrpSpPr>
        <p:grpSpPr>
          <a:xfrm>
            <a:off x="1358900" y="4333875"/>
            <a:ext cx="6448425" cy="1974652"/>
            <a:chOff x="1358900" y="4333875"/>
            <a:chExt cx="6448425" cy="1974652"/>
          </a:xfrm>
        </p:grpSpPr>
        <p:sp>
          <p:nvSpPr>
            <p:cNvPr id="271372" name="Line 12"/>
            <p:cNvSpPr>
              <a:spLocks noChangeShapeType="1"/>
            </p:cNvSpPr>
            <p:nvPr/>
          </p:nvSpPr>
          <p:spPr bwMode="auto">
            <a:xfrm>
              <a:off x="1870075" y="5356225"/>
              <a:ext cx="5372100" cy="0"/>
            </a:xfrm>
            <a:prstGeom prst="line">
              <a:avLst/>
            </a:prstGeom>
            <a:noFill/>
            <a:ln w="19050">
              <a:solidFill>
                <a:schemeClr val="tx1"/>
              </a:solidFill>
              <a:round/>
              <a:headEnd/>
              <a:tailEnd/>
            </a:ln>
            <a:effectLst/>
          </p:spPr>
          <p:txBody>
            <a:bodyPr/>
            <a:lstStyle/>
            <a:p>
              <a:endParaRPr lang="en-US"/>
            </a:p>
          </p:txBody>
        </p:sp>
        <p:sp>
          <p:nvSpPr>
            <p:cNvPr id="271373" name="Oval 13"/>
            <p:cNvSpPr>
              <a:spLocks noChangeArrowheads="1"/>
            </p:cNvSpPr>
            <p:nvPr/>
          </p:nvSpPr>
          <p:spPr bwMode="auto">
            <a:xfrm>
              <a:off x="1806575" y="5292725"/>
              <a:ext cx="127000" cy="127000"/>
            </a:xfrm>
            <a:prstGeom prst="ellipse">
              <a:avLst/>
            </a:prstGeom>
            <a:solidFill>
              <a:srgbClr val="66FFFF"/>
            </a:solidFill>
            <a:ln w="9525">
              <a:solidFill>
                <a:schemeClr val="tx1"/>
              </a:solidFill>
              <a:round/>
              <a:headEnd/>
              <a:tailEnd/>
            </a:ln>
            <a:effectLst/>
          </p:spPr>
          <p:txBody>
            <a:bodyPr wrap="none" anchor="ctr"/>
            <a:lstStyle/>
            <a:p>
              <a:endParaRPr lang="en-US"/>
            </a:p>
          </p:txBody>
        </p:sp>
        <p:sp>
          <p:nvSpPr>
            <p:cNvPr id="271374" name="Oval 14"/>
            <p:cNvSpPr>
              <a:spLocks noChangeArrowheads="1"/>
            </p:cNvSpPr>
            <p:nvPr/>
          </p:nvSpPr>
          <p:spPr bwMode="auto">
            <a:xfrm>
              <a:off x="7204075" y="5280025"/>
              <a:ext cx="127000" cy="127000"/>
            </a:xfrm>
            <a:prstGeom prst="ellipse">
              <a:avLst/>
            </a:prstGeom>
            <a:solidFill>
              <a:srgbClr val="66FFFF"/>
            </a:solidFill>
            <a:ln w="9525">
              <a:solidFill>
                <a:schemeClr val="tx1"/>
              </a:solidFill>
              <a:round/>
              <a:headEnd/>
              <a:tailEnd/>
            </a:ln>
            <a:effectLst/>
          </p:spPr>
          <p:txBody>
            <a:bodyPr wrap="none" anchor="ctr"/>
            <a:lstStyle/>
            <a:p>
              <a:endParaRPr lang="en-US"/>
            </a:p>
          </p:txBody>
        </p:sp>
        <p:sp>
          <p:nvSpPr>
            <p:cNvPr id="271376" name="Text Box 16"/>
            <p:cNvSpPr txBox="1">
              <a:spLocks noChangeArrowheads="1"/>
            </p:cNvSpPr>
            <p:nvPr/>
          </p:nvSpPr>
          <p:spPr bwMode="auto">
            <a:xfrm>
              <a:off x="1358900" y="5141913"/>
              <a:ext cx="339725" cy="396875"/>
            </a:xfrm>
            <a:prstGeom prst="rect">
              <a:avLst/>
            </a:prstGeom>
            <a:noFill/>
            <a:ln w="9525">
              <a:noFill/>
              <a:miter lim="800000"/>
              <a:headEnd/>
              <a:tailEnd/>
            </a:ln>
            <a:effectLst/>
          </p:spPr>
          <p:txBody>
            <a:bodyPr wrap="none">
              <a:spAutoFit/>
            </a:bodyPr>
            <a:lstStyle/>
            <a:p>
              <a:r>
                <a:rPr lang="en-US" sz="2000" i="1">
                  <a:latin typeface="Times New Roman" pitchFamily="18" charset="0"/>
                </a:rPr>
                <a:t>A</a:t>
              </a:r>
            </a:p>
          </p:txBody>
        </p:sp>
        <p:sp>
          <p:nvSpPr>
            <p:cNvPr id="271377" name="Text Box 17"/>
            <p:cNvSpPr txBox="1">
              <a:spLocks noChangeArrowheads="1"/>
            </p:cNvSpPr>
            <p:nvPr/>
          </p:nvSpPr>
          <p:spPr bwMode="auto">
            <a:xfrm>
              <a:off x="7467600" y="5129213"/>
              <a:ext cx="339725" cy="396875"/>
            </a:xfrm>
            <a:prstGeom prst="rect">
              <a:avLst/>
            </a:prstGeom>
            <a:noFill/>
            <a:ln w="9525">
              <a:noFill/>
              <a:miter lim="800000"/>
              <a:headEnd/>
              <a:tailEnd/>
            </a:ln>
            <a:effectLst/>
          </p:spPr>
          <p:txBody>
            <a:bodyPr wrap="none">
              <a:spAutoFit/>
            </a:bodyPr>
            <a:lstStyle/>
            <a:p>
              <a:r>
                <a:rPr lang="en-US" sz="2000" i="1">
                  <a:latin typeface="Times New Roman" pitchFamily="18" charset="0"/>
                </a:rPr>
                <a:t>B</a:t>
              </a:r>
            </a:p>
          </p:txBody>
        </p:sp>
        <p:sp>
          <p:nvSpPr>
            <p:cNvPr id="19" name="Notched Right Arrow 18"/>
            <p:cNvSpPr/>
            <p:nvPr/>
          </p:nvSpPr>
          <p:spPr>
            <a:xfrm>
              <a:off x="3419475" y="5591175"/>
              <a:ext cx="714375" cy="228600"/>
            </a:xfrm>
            <a:prstGeom prst="notch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Notched Right Arrow 24"/>
            <p:cNvSpPr/>
            <p:nvPr/>
          </p:nvSpPr>
          <p:spPr>
            <a:xfrm>
              <a:off x="4381500" y="5657469"/>
              <a:ext cx="447675" cy="143256"/>
            </a:xfrm>
            <a:prstGeom prst="notch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otched Right Arrow 25"/>
            <p:cNvSpPr/>
            <p:nvPr/>
          </p:nvSpPr>
          <p:spPr>
            <a:xfrm>
              <a:off x="5114926" y="5690235"/>
              <a:ext cx="285750" cy="91440"/>
            </a:xfrm>
            <a:prstGeom prst="notch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962150" y="5133975"/>
              <a:ext cx="147638" cy="466725"/>
            </a:xfrm>
            <a:custGeom>
              <a:avLst/>
              <a:gdLst>
                <a:gd name="connsiteX0" fmla="*/ 0 w 147638"/>
                <a:gd name="connsiteY0" fmla="*/ 0 h 466725"/>
                <a:gd name="connsiteX1" fmla="*/ 95250 w 147638"/>
                <a:gd name="connsiteY1" fmla="*/ 85725 h 466725"/>
                <a:gd name="connsiteX2" fmla="*/ 142875 w 147638"/>
                <a:gd name="connsiteY2" fmla="*/ 228600 h 466725"/>
                <a:gd name="connsiteX3" fmla="*/ 123825 w 147638"/>
                <a:gd name="connsiteY3" fmla="*/ 342900 h 466725"/>
                <a:gd name="connsiteX4" fmla="*/ 38100 w 147638"/>
                <a:gd name="connsiteY4" fmla="*/ 46672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8" h="466725">
                  <a:moveTo>
                    <a:pt x="0" y="0"/>
                  </a:moveTo>
                  <a:cubicBezTo>
                    <a:pt x="35719" y="23812"/>
                    <a:pt x="71438" y="47625"/>
                    <a:pt x="95250" y="85725"/>
                  </a:cubicBezTo>
                  <a:cubicBezTo>
                    <a:pt x="119062" y="123825"/>
                    <a:pt x="138113" y="185738"/>
                    <a:pt x="142875" y="228600"/>
                  </a:cubicBezTo>
                  <a:cubicBezTo>
                    <a:pt x="147638" y="271463"/>
                    <a:pt x="141288" y="303213"/>
                    <a:pt x="123825" y="342900"/>
                  </a:cubicBezTo>
                  <a:cubicBezTo>
                    <a:pt x="106363" y="382588"/>
                    <a:pt x="72231" y="424656"/>
                    <a:pt x="38100" y="466725"/>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114550" y="4909987"/>
              <a:ext cx="266700" cy="843113"/>
            </a:xfrm>
            <a:custGeom>
              <a:avLst/>
              <a:gdLst>
                <a:gd name="connsiteX0" fmla="*/ 0 w 147638"/>
                <a:gd name="connsiteY0" fmla="*/ 0 h 466725"/>
                <a:gd name="connsiteX1" fmla="*/ 95250 w 147638"/>
                <a:gd name="connsiteY1" fmla="*/ 85725 h 466725"/>
                <a:gd name="connsiteX2" fmla="*/ 142875 w 147638"/>
                <a:gd name="connsiteY2" fmla="*/ 228600 h 466725"/>
                <a:gd name="connsiteX3" fmla="*/ 123825 w 147638"/>
                <a:gd name="connsiteY3" fmla="*/ 342900 h 466725"/>
                <a:gd name="connsiteX4" fmla="*/ 38100 w 147638"/>
                <a:gd name="connsiteY4" fmla="*/ 46672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8" h="466725">
                  <a:moveTo>
                    <a:pt x="0" y="0"/>
                  </a:moveTo>
                  <a:cubicBezTo>
                    <a:pt x="35719" y="23812"/>
                    <a:pt x="71438" y="47625"/>
                    <a:pt x="95250" y="85725"/>
                  </a:cubicBezTo>
                  <a:cubicBezTo>
                    <a:pt x="119062" y="123825"/>
                    <a:pt x="138113" y="185738"/>
                    <a:pt x="142875" y="228600"/>
                  </a:cubicBezTo>
                  <a:cubicBezTo>
                    <a:pt x="147638" y="271463"/>
                    <a:pt x="141288" y="303213"/>
                    <a:pt x="123825" y="342900"/>
                  </a:cubicBezTo>
                  <a:cubicBezTo>
                    <a:pt x="106363" y="382588"/>
                    <a:pt x="72231" y="424656"/>
                    <a:pt x="38100" y="466725"/>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266950" y="4701053"/>
              <a:ext cx="381000" cy="1204447"/>
            </a:xfrm>
            <a:custGeom>
              <a:avLst/>
              <a:gdLst>
                <a:gd name="connsiteX0" fmla="*/ 0 w 147638"/>
                <a:gd name="connsiteY0" fmla="*/ 0 h 466725"/>
                <a:gd name="connsiteX1" fmla="*/ 95250 w 147638"/>
                <a:gd name="connsiteY1" fmla="*/ 85725 h 466725"/>
                <a:gd name="connsiteX2" fmla="*/ 142875 w 147638"/>
                <a:gd name="connsiteY2" fmla="*/ 228600 h 466725"/>
                <a:gd name="connsiteX3" fmla="*/ 123825 w 147638"/>
                <a:gd name="connsiteY3" fmla="*/ 342900 h 466725"/>
                <a:gd name="connsiteX4" fmla="*/ 38100 w 147638"/>
                <a:gd name="connsiteY4" fmla="*/ 46672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8" h="466725">
                  <a:moveTo>
                    <a:pt x="0" y="0"/>
                  </a:moveTo>
                  <a:cubicBezTo>
                    <a:pt x="35719" y="23812"/>
                    <a:pt x="71438" y="47625"/>
                    <a:pt x="95250" y="85725"/>
                  </a:cubicBezTo>
                  <a:cubicBezTo>
                    <a:pt x="119062" y="123825"/>
                    <a:pt x="138113" y="185738"/>
                    <a:pt x="142875" y="228600"/>
                  </a:cubicBezTo>
                  <a:cubicBezTo>
                    <a:pt x="147638" y="271463"/>
                    <a:pt x="141288" y="303213"/>
                    <a:pt x="123825" y="342900"/>
                  </a:cubicBezTo>
                  <a:cubicBezTo>
                    <a:pt x="106363" y="382588"/>
                    <a:pt x="72231" y="424656"/>
                    <a:pt x="38100" y="466725"/>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819275" y="4333875"/>
              <a:ext cx="851515" cy="307777"/>
            </a:xfrm>
            <a:prstGeom prst="rect">
              <a:avLst/>
            </a:prstGeom>
            <a:noFill/>
          </p:spPr>
          <p:txBody>
            <a:bodyPr wrap="none" rtlCol="0">
              <a:spAutoFit/>
            </a:bodyPr>
            <a:lstStyle/>
            <a:p>
              <a:r>
                <a:rPr lang="en-US" sz="1400" dirty="0">
                  <a:solidFill>
                    <a:srgbClr val="0000FF"/>
                  </a:solidFill>
                </a:rPr>
                <a:t>Antenna</a:t>
              </a:r>
            </a:p>
          </p:txBody>
        </p:sp>
        <p:sp>
          <p:nvSpPr>
            <p:cNvPr id="31" name="TextBox 30"/>
            <p:cNvSpPr txBox="1"/>
            <p:nvPr/>
          </p:nvSpPr>
          <p:spPr>
            <a:xfrm>
              <a:off x="3590925" y="6000750"/>
              <a:ext cx="1830694" cy="307777"/>
            </a:xfrm>
            <a:prstGeom prst="rect">
              <a:avLst/>
            </a:prstGeom>
            <a:noFill/>
          </p:spPr>
          <p:txBody>
            <a:bodyPr wrap="none" rtlCol="0">
              <a:spAutoFit/>
            </a:bodyPr>
            <a:lstStyle/>
            <a:p>
              <a:r>
                <a:rPr lang="en-US" sz="1400" dirty="0">
                  <a:solidFill>
                    <a:srgbClr val="FF0000"/>
                  </a:solidFill>
                </a:rPr>
                <a:t>Waveguiding system</a:t>
              </a:r>
            </a:p>
          </p:txBody>
        </p:sp>
        <p:graphicFrame>
          <p:nvGraphicFramePr>
            <p:cNvPr id="328708" name="Object 4"/>
            <p:cNvGraphicFramePr>
              <a:graphicFrameLocks noChangeAspect="1"/>
            </p:cNvGraphicFramePr>
            <p:nvPr/>
          </p:nvGraphicFramePr>
          <p:xfrm>
            <a:off x="4646613" y="4870450"/>
            <a:ext cx="277812" cy="308680"/>
          </p:xfrm>
          <a:graphic>
            <a:graphicData uri="http://schemas.openxmlformats.org/presentationml/2006/ole">
              <mc:AlternateContent xmlns:mc="http://schemas.openxmlformats.org/markup-compatibility/2006">
                <mc:Choice xmlns:v="urn:schemas-microsoft-com:vml" Requires="v">
                  <p:oleObj name="Equation" r:id="rId7" imgW="114102" imgH="126780" progId="Equation.DSMT4">
                    <p:embed/>
                  </p:oleObj>
                </mc:Choice>
                <mc:Fallback>
                  <p:oleObj name="Equation" r:id="rId7" imgW="114102" imgH="126780" progId="Equation.DSMT4">
                    <p:embed/>
                    <p:pic>
                      <p:nvPicPr>
                        <p:cNvPr id="0"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613" y="4870450"/>
                          <a:ext cx="277812" cy="30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492125" y="823913"/>
            <a:ext cx="8223250" cy="707886"/>
          </a:xfrm>
          <a:prstGeom prst="rect">
            <a:avLst/>
          </a:prstGeom>
          <a:noFill/>
          <a:ln w="9525">
            <a:noFill/>
            <a:miter lim="800000"/>
            <a:headEnd/>
            <a:tailEnd/>
          </a:ln>
        </p:spPr>
        <p:txBody>
          <a:bodyPr>
            <a:spAutoFit/>
          </a:bodyPr>
          <a:lstStyle/>
          <a:p>
            <a:pPr algn="ctr"/>
            <a:r>
              <a:rPr lang="en-US" sz="2000" dirty="0">
                <a:solidFill>
                  <a:srgbClr val="0000FF"/>
                </a:solidFill>
              </a:rPr>
              <a:t>The </a:t>
            </a:r>
            <a:r>
              <a:rPr lang="en-US" sz="2000" u="sng" dirty="0">
                <a:solidFill>
                  <a:srgbClr val="0000FF"/>
                </a:solidFill>
              </a:rPr>
              <a:t>beamwidth</a:t>
            </a:r>
            <a:r>
              <a:rPr lang="en-US" sz="2000" dirty="0">
                <a:solidFill>
                  <a:srgbClr val="0000FF"/>
                </a:solidFill>
              </a:rPr>
              <a:t> measures how narrow the beam is</a:t>
            </a:r>
          </a:p>
          <a:p>
            <a:pPr algn="ctr"/>
            <a:r>
              <a:rPr lang="en-US" sz="2000" dirty="0">
                <a:solidFill>
                  <a:srgbClr val="0000FF"/>
                </a:solidFill>
              </a:rPr>
              <a:t> (the narrower the beamwidth, the higher the directivity).</a:t>
            </a:r>
            <a:endParaRPr lang="en-US" sz="2000" dirty="0">
              <a:solidFill>
                <a:srgbClr val="0000FF"/>
              </a:solidFill>
              <a:sym typeface="Symbol" pitchFamily="18" charset="2"/>
            </a:endParaRPr>
          </a:p>
        </p:txBody>
      </p:sp>
      <p:sp>
        <p:nvSpPr>
          <p:cNvPr id="40964" name="Text Box 10"/>
          <p:cNvSpPr txBox="1">
            <a:spLocks noChangeArrowheads="1"/>
          </p:cNvSpPr>
          <p:nvPr/>
        </p:nvSpPr>
        <p:spPr bwMode="auto">
          <a:xfrm>
            <a:off x="2743816" y="1642778"/>
            <a:ext cx="3749744" cy="400110"/>
          </a:xfrm>
          <a:prstGeom prst="rect">
            <a:avLst/>
          </a:prstGeom>
          <a:noFill/>
          <a:ln w="9525">
            <a:noFill/>
            <a:miter lim="800000"/>
            <a:headEnd/>
            <a:tailEnd/>
          </a:ln>
        </p:spPr>
        <p:txBody>
          <a:bodyPr wrap="none">
            <a:spAutoFit/>
          </a:bodyPr>
          <a:lstStyle/>
          <a:p>
            <a:r>
              <a:rPr lang="en-US" sz="2000" dirty="0">
                <a:solidFill>
                  <a:srgbClr val="FF0000"/>
                </a:solidFill>
              </a:rPr>
              <a:t>HPBW </a:t>
            </a:r>
            <a:r>
              <a:rPr lang="en-US" sz="2000" dirty="0">
                <a:solidFill>
                  <a:srgbClr val="FF0000"/>
                </a:solidFill>
                <a:latin typeface="Times New Roman" pitchFamily="18" charset="0"/>
                <a:cs typeface="Times New Roman" pitchFamily="18" charset="0"/>
              </a:rPr>
              <a:t>=</a:t>
            </a:r>
            <a:r>
              <a:rPr lang="en-US" sz="2000" dirty="0">
                <a:solidFill>
                  <a:srgbClr val="FF0000"/>
                </a:solidFill>
              </a:rPr>
              <a:t> half-power beamwidth</a:t>
            </a:r>
          </a:p>
        </p:txBody>
      </p:sp>
      <p:grpSp>
        <p:nvGrpSpPr>
          <p:cNvPr id="40965" name="Group 15"/>
          <p:cNvGrpSpPr>
            <a:grpSpLocks/>
          </p:cNvGrpSpPr>
          <p:nvPr/>
        </p:nvGrpSpPr>
        <p:grpSpPr bwMode="auto">
          <a:xfrm>
            <a:off x="887186" y="2214789"/>
            <a:ext cx="3125788" cy="4416425"/>
            <a:chOff x="1784" y="1538"/>
            <a:chExt cx="1969" cy="2782"/>
          </a:xfrm>
        </p:grpSpPr>
        <p:pic>
          <p:nvPicPr>
            <p:cNvPr id="40966" name="Picture 9"/>
            <p:cNvPicPr>
              <a:picLocks noChangeAspect="1" noChangeArrowheads="1"/>
            </p:cNvPicPr>
            <p:nvPr/>
          </p:nvPicPr>
          <p:blipFill>
            <a:blip r:embed="rId3" cstate="print"/>
            <a:srcRect/>
            <a:stretch>
              <a:fillRect/>
            </a:stretch>
          </p:blipFill>
          <p:spPr bwMode="auto">
            <a:xfrm>
              <a:off x="1784" y="1538"/>
              <a:ext cx="1969" cy="2782"/>
            </a:xfrm>
            <a:prstGeom prst="rect">
              <a:avLst/>
            </a:prstGeom>
            <a:noFill/>
            <a:ln w="44450" cap="rnd" algn="ctr">
              <a:noFill/>
              <a:miter lim="800000"/>
              <a:headEnd/>
              <a:tailEnd/>
            </a:ln>
          </p:spPr>
        </p:pic>
        <p:sp>
          <p:nvSpPr>
            <p:cNvPr id="40967" name="Line 11"/>
            <p:cNvSpPr>
              <a:spLocks noChangeShapeType="1"/>
            </p:cNvSpPr>
            <p:nvPr/>
          </p:nvSpPr>
          <p:spPr bwMode="auto">
            <a:xfrm flipH="1" flipV="1">
              <a:off x="2224" y="1664"/>
              <a:ext cx="520" cy="1640"/>
            </a:xfrm>
            <a:prstGeom prst="line">
              <a:avLst/>
            </a:prstGeom>
            <a:noFill/>
            <a:ln w="38100">
              <a:solidFill>
                <a:srgbClr val="FF3300"/>
              </a:solidFill>
              <a:round/>
              <a:headEnd/>
              <a:tailEnd/>
            </a:ln>
          </p:spPr>
          <p:txBody>
            <a:bodyPr/>
            <a:lstStyle/>
            <a:p>
              <a:endParaRPr lang="en-US" dirty="0"/>
            </a:p>
          </p:txBody>
        </p:sp>
        <p:sp>
          <p:nvSpPr>
            <p:cNvPr id="40968" name="Line 12"/>
            <p:cNvSpPr>
              <a:spLocks noChangeShapeType="1"/>
            </p:cNvSpPr>
            <p:nvPr/>
          </p:nvSpPr>
          <p:spPr bwMode="auto">
            <a:xfrm flipV="1">
              <a:off x="2760" y="1696"/>
              <a:ext cx="488" cy="1600"/>
            </a:xfrm>
            <a:prstGeom prst="line">
              <a:avLst/>
            </a:prstGeom>
            <a:noFill/>
            <a:ln w="38100">
              <a:solidFill>
                <a:srgbClr val="FF3300"/>
              </a:solidFill>
              <a:round/>
              <a:headEnd/>
              <a:tailEnd/>
            </a:ln>
          </p:spPr>
          <p:txBody>
            <a:bodyPr/>
            <a:lstStyle/>
            <a:p>
              <a:endParaRPr lang="en-US" dirty="0"/>
            </a:p>
          </p:txBody>
        </p:sp>
        <p:sp>
          <p:nvSpPr>
            <p:cNvPr id="40969" name="Oval 13"/>
            <p:cNvSpPr>
              <a:spLocks noChangeArrowheads="1"/>
            </p:cNvSpPr>
            <p:nvPr/>
          </p:nvSpPr>
          <p:spPr bwMode="auto">
            <a:xfrm>
              <a:off x="3152" y="1880"/>
              <a:ext cx="72" cy="72"/>
            </a:xfrm>
            <a:prstGeom prst="ellipse">
              <a:avLst/>
            </a:prstGeom>
            <a:solidFill>
              <a:srgbClr val="FFFF00"/>
            </a:solidFill>
            <a:ln w="9525">
              <a:solidFill>
                <a:schemeClr val="tx1"/>
              </a:solidFill>
              <a:round/>
              <a:headEnd/>
              <a:tailEnd/>
            </a:ln>
          </p:spPr>
          <p:txBody>
            <a:bodyPr wrap="none" anchor="ctr"/>
            <a:lstStyle/>
            <a:p>
              <a:endParaRPr lang="en-US" dirty="0"/>
            </a:p>
          </p:txBody>
        </p:sp>
        <p:sp>
          <p:nvSpPr>
            <p:cNvPr id="40970" name="Oval 14"/>
            <p:cNvSpPr>
              <a:spLocks noChangeArrowheads="1"/>
            </p:cNvSpPr>
            <p:nvPr/>
          </p:nvSpPr>
          <p:spPr bwMode="auto">
            <a:xfrm>
              <a:off x="2272" y="1896"/>
              <a:ext cx="72" cy="72"/>
            </a:xfrm>
            <a:prstGeom prst="ellipse">
              <a:avLst/>
            </a:prstGeom>
            <a:solidFill>
              <a:srgbClr val="FFFF00"/>
            </a:solidFill>
            <a:ln w="9525">
              <a:solidFill>
                <a:schemeClr val="tx1"/>
              </a:solidFill>
              <a:round/>
              <a:headEnd/>
              <a:tailEnd/>
            </a:ln>
          </p:spPr>
          <p:txBody>
            <a:bodyPr wrap="none" anchor="ctr"/>
            <a:lstStyle/>
            <a:p>
              <a:endParaRPr lang="en-US" dirty="0"/>
            </a:p>
          </p:txBody>
        </p:sp>
      </p:grpSp>
      <p:sp>
        <p:nvSpPr>
          <p:cNvPr id="11" name="Slide Number Placeholder 10"/>
          <p:cNvSpPr>
            <a:spLocks noGrp="1"/>
          </p:cNvSpPr>
          <p:nvPr>
            <p:ph type="sldNum" sz="quarter" idx="4"/>
          </p:nvPr>
        </p:nvSpPr>
        <p:spPr/>
        <p:txBody>
          <a:bodyPr/>
          <a:lstStyle/>
          <a:p>
            <a:fld id="{F8F724EA-3534-4B3F-834B-ABEE13AADB32}" type="slidenum">
              <a:rPr lang="en-US" smtClean="0"/>
              <a:pPr/>
              <a:t>40</a:t>
            </a:fld>
            <a:endParaRPr lang="en-US" dirty="0"/>
          </a:p>
        </p:txBody>
      </p:sp>
      <p:sp>
        <p:nvSpPr>
          <p:cNvPr id="12" name="Rectangle 11"/>
          <p:cNvSpPr/>
          <p:nvPr/>
        </p:nvSpPr>
        <p:spPr>
          <a:xfrm>
            <a:off x="4037611" y="2600696"/>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44386" y="2610596"/>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90603" y="3833751"/>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436920" y="3905003"/>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26229" y="4700649"/>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60671" y="4676899"/>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9980" y="5223164"/>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460670" y="5270665"/>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287486" y="5721927"/>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273138" y="6280068"/>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128162" y="5757553"/>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142046" y="2819887"/>
            <a:ext cx="4762842" cy="1292662"/>
          </a:xfrm>
          <a:prstGeom prst="rect">
            <a:avLst/>
          </a:prstGeom>
          <a:noFill/>
          <a:ln w="19050">
            <a:solidFill>
              <a:schemeClr val="tx1"/>
            </a:solidFill>
          </a:ln>
        </p:spPr>
        <p:txBody>
          <a:bodyPr wrap="none" rtlCol="0">
            <a:spAutoFit/>
          </a:bodyPr>
          <a:lstStyle/>
          <a:p>
            <a:r>
              <a:rPr lang="en-US" dirty="0"/>
              <a:t>The power density is down by a factor of 1/2.</a:t>
            </a:r>
          </a:p>
          <a:p>
            <a:endParaRPr lang="en-US" sz="1200" dirty="0"/>
          </a:p>
          <a:p>
            <a:r>
              <a:rPr lang="en-US" dirty="0"/>
              <a:t>The field is down by a factor of 1/</a:t>
            </a:r>
            <a:r>
              <a:rPr lang="en-US" dirty="0">
                <a:sym typeface="Symbol"/>
              </a:rPr>
              <a:t>2 </a:t>
            </a:r>
            <a:r>
              <a:rPr lang="en-US" dirty="0">
                <a:latin typeface="Times New Roman" pitchFamily="18" charset="0"/>
                <a:cs typeface="Times New Roman" pitchFamily="18" charset="0"/>
                <a:sym typeface="Symbol"/>
              </a:rPr>
              <a:t>=</a:t>
            </a:r>
            <a:r>
              <a:rPr lang="en-US" dirty="0">
                <a:sym typeface="Symbol"/>
              </a:rPr>
              <a:t> </a:t>
            </a:r>
            <a:r>
              <a:rPr lang="en-US" dirty="0"/>
              <a:t>0.707.</a:t>
            </a:r>
          </a:p>
          <a:p>
            <a:endParaRPr lang="en-US" sz="1200" dirty="0"/>
          </a:p>
          <a:p>
            <a:r>
              <a:rPr lang="en-US" dirty="0"/>
              <a:t>In dB, we are down by 3 dB.</a:t>
            </a:r>
          </a:p>
        </p:txBody>
      </p:sp>
      <p:sp>
        <p:nvSpPr>
          <p:cNvPr id="24" name="TextBox 23"/>
          <p:cNvSpPr txBox="1"/>
          <p:nvPr/>
        </p:nvSpPr>
        <p:spPr>
          <a:xfrm>
            <a:off x="4791176" y="2257567"/>
            <a:ext cx="3134191" cy="369332"/>
          </a:xfrm>
          <a:prstGeom prst="rect">
            <a:avLst/>
          </a:prstGeom>
          <a:noFill/>
        </p:spPr>
        <p:txBody>
          <a:bodyPr wrap="none" rtlCol="0">
            <a:spAutoFit/>
          </a:bodyPr>
          <a:lstStyle/>
          <a:p>
            <a:pPr algn="ctr"/>
            <a:r>
              <a:rPr lang="en-US" b="1" dirty="0"/>
              <a:t>At the “half-power” points:</a:t>
            </a:r>
          </a:p>
        </p:txBody>
      </p:sp>
      <p:sp>
        <p:nvSpPr>
          <p:cNvPr id="25"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Beamwidth</a:t>
            </a:r>
          </a:p>
        </p:txBody>
      </p:sp>
    </p:spTree>
    <p:extLst>
      <p:ext uri="{BB962C8B-B14F-4D97-AF65-F5344CB8AC3E}">
        <p14:creationId xmlns:p14="http://schemas.microsoft.com/office/powerpoint/2010/main" val="24041712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426812" y="965428"/>
            <a:ext cx="8223250" cy="400110"/>
          </a:xfrm>
          <a:prstGeom prst="rect">
            <a:avLst/>
          </a:prstGeom>
          <a:noFill/>
          <a:ln w="9525">
            <a:noFill/>
            <a:miter lim="800000"/>
            <a:headEnd/>
            <a:tailEnd/>
          </a:ln>
        </p:spPr>
        <p:txBody>
          <a:bodyPr>
            <a:spAutoFit/>
          </a:bodyPr>
          <a:lstStyle/>
          <a:p>
            <a:pPr algn="ctr"/>
            <a:r>
              <a:rPr lang="en-US" sz="2000" dirty="0">
                <a:solidFill>
                  <a:srgbClr val="0000FF"/>
                </a:solidFill>
              </a:rPr>
              <a:t>The </a:t>
            </a:r>
            <a:r>
              <a:rPr lang="en-US" sz="2000" u="sng" dirty="0">
                <a:solidFill>
                  <a:srgbClr val="0000FF"/>
                </a:solidFill>
              </a:rPr>
              <a:t>sidelobe level</a:t>
            </a:r>
            <a:r>
              <a:rPr lang="en-US" sz="2000" dirty="0">
                <a:solidFill>
                  <a:srgbClr val="0000FF"/>
                </a:solidFill>
              </a:rPr>
              <a:t> measures how large the sidelobes are.</a:t>
            </a:r>
            <a:endParaRPr lang="en-US" sz="2000" dirty="0">
              <a:solidFill>
                <a:srgbClr val="0000FF"/>
              </a:solidFill>
              <a:sym typeface="Symbol" pitchFamily="18" charset="2"/>
            </a:endParaRPr>
          </a:p>
        </p:txBody>
      </p:sp>
      <p:sp>
        <p:nvSpPr>
          <p:cNvPr id="11" name="Slide Number Placeholder 10"/>
          <p:cNvSpPr>
            <a:spLocks noGrp="1"/>
          </p:cNvSpPr>
          <p:nvPr>
            <p:ph type="sldNum" sz="quarter" idx="4"/>
          </p:nvPr>
        </p:nvSpPr>
        <p:spPr/>
        <p:txBody>
          <a:bodyPr/>
          <a:lstStyle/>
          <a:p>
            <a:fld id="{F8F724EA-3534-4B3F-834B-ABEE13AADB32}" type="slidenum">
              <a:rPr lang="en-US" smtClean="0"/>
              <a:pPr/>
              <a:t>41</a:t>
            </a:fld>
            <a:endParaRPr lang="en-US" dirty="0"/>
          </a:p>
        </p:txBody>
      </p:sp>
      <p:sp>
        <p:nvSpPr>
          <p:cNvPr id="28" name="TextBox 27"/>
          <p:cNvSpPr txBox="1"/>
          <p:nvPr/>
        </p:nvSpPr>
        <p:spPr>
          <a:xfrm>
            <a:off x="1661556" y="1570512"/>
            <a:ext cx="5327099" cy="369332"/>
          </a:xfrm>
          <a:prstGeom prst="rect">
            <a:avLst/>
          </a:prstGeom>
          <a:noFill/>
        </p:spPr>
        <p:txBody>
          <a:bodyPr wrap="none" rtlCol="0">
            <a:spAutoFit/>
          </a:bodyPr>
          <a:lstStyle/>
          <a:p>
            <a:pPr algn="ctr"/>
            <a:r>
              <a:rPr lang="en-US" dirty="0"/>
              <a:t>In this example the sidelobe level is about -13 </a:t>
            </a:r>
            <a:r>
              <a:rPr lang="en-US" dirty="0" err="1"/>
              <a:t>dB.</a:t>
            </a:r>
            <a:endParaRPr lang="en-US" dirty="0"/>
          </a:p>
        </p:txBody>
      </p:sp>
      <p:sp>
        <p:nvSpPr>
          <p:cNvPr id="31"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Sidelobe Level</a:t>
            </a:r>
          </a:p>
        </p:txBody>
      </p:sp>
      <p:grpSp>
        <p:nvGrpSpPr>
          <p:cNvPr id="4" name="Group 3"/>
          <p:cNvGrpSpPr/>
          <p:nvPr/>
        </p:nvGrpSpPr>
        <p:grpSpPr>
          <a:xfrm>
            <a:off x="2032000" y="2225675"/>
            <a:ext cx="5996904" cy="4436388"/>
            <a:chOff x="2032000" y="2225675"/>
            <a:chExt cx="5996904" cy="4436388"/>
          </a:xfrm>
        </p:grpSpPr>
        <p:pic>
          <p:nvPicPr>
            <p:cNvPr id="40966" name="Picture 9"/>
            <p:cNvPicPr>
              <a:picLocks noChangeAspect="1" noChangeArrowheads="1"/>
            </p:cNvPicPr>
            <p:nvPr/>
          </p:nvPicPr>
          <p:blipFill>
            <a:blip r:embed="rId3" cstate="print"/>
            <a:srcRect/>
            <a:stretch>
              <a:fillRect/>
            </a:stretch>
          </p:blipFill>
          <p:spPr bwMode="auto">
            <a:xfrm>
              <a:off x="2781300" y="2225675"/>
              <a:ext cx="3125788" cy="4416425"/>
            </a:xfrm>
            <a:prstGeom prst="rect">
              <a:avLst/>
            </a:prstGeom>
            <a:noFill/>
            <a:ln w="44450" cap="rnd" algn="ctr">
              <a:noFill/>
              <a:miter lim="800000"/>
              <a:headEnd/>
              <a:tailEnd/>
            </a:ln>
          </p:spPr>
        </p:pic>
        <p:sp>
          <p:nvSpPr>
            <p:cNvPr id="12" name="Rectangle 11"/>
            <p:cNvSpPr/>
            <p:nvPr/>
          </p:nvSpPr>
          <p:spPr>
            <a:xfrm>
              <a:off x="4037611" y="2600696"/>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44386" y="2610596"/>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90603" y="3833751"/>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436920" y="3905003"/>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26229" y="4700649"/>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60671" y="4676899"/>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9980" y="5223164"/>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460670" y="5270665"/>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287486" y="5721927"/>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273138" y="6280068"/>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128162" y="5757553"/>
              <a:ext cx="190005" cy="1662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105236" y="4279370"/>
              <a:ext cx="1313180" cy="400110"/>
            </a:xfrm>
            <a:prstGeom prst="rect">
              <a:avLst/>
            </a:prstGeom>
            <a:noFill/>
          </p:spPr>
          <p:txBody>
            <a:bodyPr wrap="none" rtlCol="0">
              <a:spAutoFit/>
            </a:bodyPr>
            <a:lstStyle/>
            <a:p>
              <a:r>
                <a:rPr lang="en-US" sz="2000" dirty="0">
                  <a:solidFill>
                    <a:srgbClr val="0000FF"/>
                  </a:solidFill>
                </a:rPr>
                <a:t>Sidelobes</a:t>
              </a:r>
            </a:p>
          </p:txBody>
        </p:sp>
        <p:sp>
          <p:nvSpPr>
            <p:cNvPr id="25" name="TextBox 24"/>
            <p:cNvSpPr txBox="1"/>
            <p:nvPr/>
          </p:nvSpPr>
          <p:spPr>
            <a:xfrm>
              <a:off x="6244441" y="2919351"/>
              <a:ext cx="1784463" cy="400110"/>
            </a:xfrm>
            <a:prstGeom prst="rect">
              <a:avLst/>
            </a:prstGeom>
            <a:noFill/>
          </p:spPr>
          <p:txBody>
            <a:bodyPr wrap="none" rtlCol="0">
              <a:spAutoFit/>
            </a:bodyPr>
            <a:lstStyle/>
            <a:p>
              <a:r>
                <a:rPr lang="en-US" sz="2000" dirty="0">
                  <a:solidFill>
                    <a:srgbClr val="0000FF"/>
                  </a:solidFill>
                </a:rPr>
                <a:t>Sidelobe level</a:t>
              </a:r>
            </a:p>
          </p:txBody>
        </p:sp>
        <p:cxnSp>
          <p:nvCxnSpPr>
            <p:cNvPr id="27" name="Straight Arrow Connector 26"/>
            <p:cNvCxnSpPr/>
            <p:nvPr/>
          </p:nvCxnSpPr>
          <p:spPr>
            <a:xfrm flipH="1">
              <a:off x="5747657" y="3230088"/>
              <a:ext cx="451262" cy="463138"/>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32000" y="2263863"/>
              <a:ext cx="1452642" cy="400110"/>
            </a:xfrm>
            <a:prstGeom prst="rect">
              <a:avLst/>
            </a:prstGeom>
            <a:noFill/>
          </p:spPr>
          <p:txBody>
            <a:bodyPr wrap="none" rtlCol="0">
              <a:spAutoFit/>
            </a:bodyPr>
            <a:lstStyle/>
            <a:p>
              <a:r>
                <a:rPr lang="en-US" sz="2000" dirty="0">
                  <a:solidFill>
                    <a:srgbClr val="0000FF"/>
                  </a:solidFill>
                </a:rPr>
                <a:t>Main beam</a:t>
              </a:r>
            </a:p>
          </p:txBody>
        </p:sp>
        <p:sp>
          <p:nvSpPr>
            <p:cNvPr id="29" name="Oval 28"/>
            <p:cNvSpPr/>
            <p:nvPr/>
          </p:nvSpPr>
          <p:spPr>
            <a:xfrm>
              <a:off x="2569021" y="3167743"/>
              <a:ext cx="3494320" cy="349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V="1">
              <a:off x="5607510" y="3745293"/>
              <a:ext cx="99611" cy="119628"/>
            </a:xfrm>
            <a:prstGeom prst="ellipse">
              <a:avLst/>
            </a:prstGeom>
            <a:solidFill>
              <a:srgbClr val="00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p:cNvGraphicFramePr>
              <a:graphicFrameLocks noChangeAspect="1"/>
            </p:cNvGraphicFramePr>
            <p:nvPr/>
          </p:nvGraphicFramePr>
          <p:xfrm>
            <a:off x="5895446" y="3721805"/>
            <a:ext cx="738187" cy="315913"/>
          </p:xfrm>
          <a:graphic>
            <a:graphicData uri="http://schemas.openxmlformats.org/presentationml/2006/ole">
              <mc:AlternateContent xmlns:mc="http://schemas.openxmlformats.org/markup-compatibility/2006">
                <mc:Choice xmlns:v="urn:schemas-microsoft-com:vml" Requires="v">
                  <p:oleObj name="Equation" r:id="rId4" imgW="737658" imgH="315452" progId="Equation.DSMT4">
                    <p:embed/>
                  </p:oleObj>
                </mc:Choice>
                <mc:Fallback>
                  <p:oleObj name="Equation" r:id="rId4" imgW="737658" imgH="315452" progId="Equation.DSMT4">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446" y="3721805"/>
                          <a:ext cx="738187"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67130739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3"/>
          <p:cNvSpPr txBox="1">
            <a:spLocks noChangeArrowheads="1"/>
          </p:cNvSpPr>
          <p:nvPr/>
        </p:nvSpPr>
        <p:spPr bwMode="auto">
          <a:xfrm>
            <a:off x="492125" y="823913"/>
            <a:ext cx="6546850" cy="400110"/>
          </a:xfrm>
          <a:prstGeom prst="rect">
            <a:avLst/>
          </a:prstGeom>
          <a:noFill/>
          <a:ln w="9525">
            <a:noFill/>
            <a:miter lim="800000"/>
            <a:headEnd/>
            <a:tailEnd/>
          </a:ln>
        </p:spPr>
        <p:txBody>
          <a:bodyPr>
            <a:spAutoFit/>
          </a:bodyPr>
          <a:lstStyle/>
          <a:p>
            <a:r>
              <a:rPr lang="en-US" sz="2000" dirty="0">
                <a:solidFill>
                  <a:srgbClr val="0000FF"/>
                </a:solidFill>
              </a:rPr>
              <a:t>The </a:t>
            </a:r>
            <a:r>
              <a:rPr lang="en-US" sz="2000" dirty="0">
                <a:solidFill>
                  <a:srgbClr val="FF0000"/>
                </a:solidFill>
              </a:rPr>
              <a:t>radiation</a:t>
            </a:r>
            <a:r>
              <a:rPr lang="en-US" sz="2000" dirty="0">
                <a:solidFill>
                  <a:srgbClr val="0000FF"/>
                </a:solidFill>
              </a:rPr>
              <a:t> </a:t>
            </a:r>
            <a:r>
              <a:rPr lang="en-US" sz="2000" dirty="0">
                <a:solidFill>
                  <a:srgbClr val="FF0000"/>
                </a:solidFill>
              </a:rPr>
              <a:t>efficiency</a:t>
            </a:r>
            <a:r>
              <a:rPr lang="en-US" sz="2000" dirty="0">
                <a:solidFill>
                  <a:srgbClr val="0000FF"/>
                </a:solidFill>
              </a:rPr>
              <a:t> of an antenna is defined as</a:t>
            </a:r>
            <a:endParaRPr lang="en-US" sz="2000" dirty="0">
              <a:solidFill>
                <a:srgbClr val="0000FF"/>
              </a:solidFill>
              <a:sym typeface="Symbol" pitchFamily="18" charset="2"/>
            </a:endParaRPr>
          </a:p>
        </p:txBody>
      </p:sp>
      <p:graphicFrame>
        <p:nvGraphicFramePr>
          <p:cNvPr id="11266" name="Object 21"/>
          <p:cNvGraphicFramePr>
            <a:graphicFrameLocks noChangeAspect="1"/>
          </p:cNvGraphicFramePr>
          <p:nvPr/>
        </p:nvGraphicFramePr>
        <p:xfrm>
          <a:off x="2062163" y="1477963"/>
          <a:ext cx="1414462" cy="1112837"/>
        </p:xfrm>
        <a:graphic>
          <a:graphicData uri="http://schemas.openxmlformats.org/presentationml/2006/ole">
            <mc:AlternateContent xmlns:mc="http://schemas.openxmlformats.org/markup-compatibility/2006">
              <mc:Choice xmlns:v="urn:schemas-microsoft-com:vml" Requires="v">
                <p:oleObj name="Equation" r:id="rId3" imgW="545760" imgH="431640" progId="Equation.DSMT4">
                  <p:embed/>
                </p:oleObj>
              </mc:Choice>
              <mc:Fallback>
                <p:oleObj name="Equation" r:id="rId3" imgW="545760" imgH="431640" progId="Equation.DSMT4">
                  <p:embed/>
                  <p:pic>
                    <p:nvPicPr>
                      <p:cNvPr id="11266" name="Object 21"/>
                      <p:cNvPicPr>
                        <a:picLocks noChangeAspect="1" noChangeArrowheads="1"/>
                      </p:cNvPicPr>
                      <p:nvPr/>
                    </p:nvPicPr>
                    <p:blipFill>
                      <a:blip r:embed="rId4"/>
                      <a:srcRect/>
                      <a:stretch>
                        <a:fillRect/>
                      </a:stretch>
                    </p:blipFill>
                    <p:spPr bwMode="auto">
                      <a:xfrm>
                        <a:off x="2062163" y="1477963"/>
                        <a:ext cx="1414462" cy="1112837"/>
                      </a:xfrm>
                      <a:prstGeom prst="rect">
                        <a:avLst/>
                      </a:prstGeom>
                      <a:solidFill>
                        <a:srgbClr val="CCFF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12"/>
          <p:cNvSpPr txBox="1">
            <a:spLocks noChangeArrowheads="1"/>
          </p:cNvSpPr>
          <p:nvPr/>
        </p:nvSpPr>
        <p:spPr bwMode="auto">
          <a:xfrm>
            <a:off x="4086225" y="1536700"/>
            <a:ext cx="3930650" cy="777875"/>
          </a:xfrm>
          <a:prstGeom prst="rect">
            <a:avLst/>
          </a:prstGeom>
          <a:noFill/>
          <a:ln w="9525">
            <a:noFill/>
            <a:miter lim="800000"/>
            <a:headEnd/>
            <a:tailEnd/>
          </a:ln>
        </p:spPr>
        <p:txBody>
          <a:bodyPr wrap="none">
            <a:spAutoFit/>
          </a:bodyPr>
          <a:lstStyle/>
          <a:p>
            <a:pPr>
              <a:spcAft>
                <a:spcPct val="25000"/>
              </a:spcAft>
            </a:pPr>
            <a:r>
              <a:rPr lang="en-US" sz="2000" i="1" dirty="0">
                <a:latin typeface="Times New Roman" pitchFamily="18" charset="0"/>
              </a:rPr>
              <a:t>P</a:t>
            </a:r>
            <a:r>
              <a:rPr lang="en-US" sz="2000" baseline="-25000" dirty="0">
                <a:latin typeface="Times New Roman" pitchFamily="18" charset="0"/>
              </a:rPr>
              <a:t>rad</a:t>
            </a:r>
            <a:r>
              <a:rPr lang="en-US" sz="2000" dirty="0"/>
              <a:t> </a:t>
            </a:r>
            <a:r>
              <a:rPr lang="en-US" sz="2000" dirty="0">
                <a:latin typeface="Times New Roman" pitchFamily="18" charset="0"/>
              </a:rPr>
              <a:t>=</a:t>
            </a:r>
            <a:r>
              <a:rPr lang="en-US" dirty="0"/>
              <a:t> power radiated by the antenna</a:t>
            </a:r>
          </a:p>
          <a:p>
            <a:r>
              <a:rPr lang="en-US" sz="2000" i="1" dirty="0">
                <a:latin typeface="Times New Roman" pitchFamily="18" charset="0"/>
              </a:rPr>
              <a:t>P</a:t>
            </a:r>
            <a:r>
              <a:rPr lang="en-US" sz="2000" baseline="-25000" dirty="0">
                <a:latin typeface="Times New Roman" pitchFamily="18" charset="0"/>
              </a:rPr>
              <a:t>in</a:t>
            </a:r>
            <a:r>
              <a:rPr lang="en-US" sz="2000" dirty="0"/>
              <a:t> </a:t>
            </a:r>
            <a:r>
              <a:rPr lang="en-US" sz="2000" dirty="0">
                <a:latin typeface="Times New Roman" pitchFamily="18" charset="0"/>
              </a:rPr>
              <a:t>=</a:t>
            </a:r>
            <a:r>
              <a:rPr lang="en-US" dirty="0"/>
              <a:t> power input to the antenna</a:t>
            </a:r>
          </a:p>
        </p:txBody>
      </p:sp>
      <p:sp>
        <p:nvSpPr>
          <p:cNvPr id="11272" name="Text Box 13"/>
          <p:cNvSpPr txBox="1">
            <a:spLocks noChangeArrowheads="1"/>
          </p:cNvSpPr>
          <p:nvPr/>
        </p:nvSpPr>
        <p:spPr bwMode="auto">
          <a:xfrm>
            <a:off x="905600" y="3252738"/>
            <a:ext cx="6546850" cy="396875"/>
          </a:xfrm>
          <a:prstGeom prst="rect">
            <a:avLst/>
          </a:prstGeom>
          <a:noFill/>
          <a:ln w="9525">
            <a:noFill/>
            <a:miter lim="800000"/>
            <a:headEnd/>
            <a:tailEnd/>
          </a:ln>
        </p:spPr>
        <p:txBody>
          <a:bodyPr>
            <a:spAutoFit/>
          </a:bodyPr>
          <a:lstStyle/>
          <a:p>
            <a:r>
              <a:rPr lang="en-US" dirty="0">
                <a:solidFill>
                  <a:srgbClr val="0000FF"/>
                </a:solidFill>
              </a:rPr>
              <a:t>The </a:t>
            </a:r>
            <a:r>
              <a:rPr lang="en-US" dirty="0">
                <a:solidFill>
                  <a:srgbClr val="FF0000"/>
                </a:solidFill>
              </a:rPr>
              <a:t>gain</a:t>
            </a:r>
            <a:r>
              <a:rPr lang="en-US" dirty="0">
                <a:solidFill>
                  <a:srgbClr val="0000FF"/>
                </a:solidFill>
              </a:rPr>
              <a:t> of an antenna in the directions </a:t>
            </a:r>
            <a:r>
              <a:rPr lang="en-US" sz="2000" dirty="0">
                <a:solidFill>
                  <a:srgbClr val="0000FF"/>
                </a:solidFill>
              </a:rPr>
              <a:t>(</a:t>
            </a:r>
            <a:r>
              <a:rPr lang="en-US" sz="2000" i="1" dirty="0">
                <a:solidFill>
                  <a:srgbClr val="0000FF"/>
                </a:solidFill>
                <a:sym typeface="Symbol" pitchFamily="18" charset="2"/>
              </a:rPr>
              <a:t></a:t>
            </a:r>
            <a:r>
              <a:rPr lang="en-US" sz="2000" dirty="0">
                <a:solidFill>
                  <a:srgbClr val="0000FF"/>
                </a:solidFill>
                <a:sym typeface="Symbol" pitchFamily="18" charset="2"/>
              </a:rPr>
              <a:t>, </a:t>
            </a:r>
            <a:r>
              <a:rPr lang="en-US" sz="2000" i="1" dirty="0">
                <a:solidFill>
                  <a:srgbClr val="0000FF"/>
                </a:solidFill>
                <a:sym typeface="Symbol" pitchFamily="18" charset="2"/>
              </a:rPr>
              <a:t></a:t>
            </a:r>
            <a:r>
              <a:rPr lang="en-US" sz="2000" dirty="0">
                <a:solidFill>
                  <a:srgbClr val="0000FF"/>
                </a:solidFill>
                <a:sym typeface="Symbol" pitchFamily="18" charset="2"/>
              </a:rPr>
              <a:t>) is defined as</a:t>
            </a:r>
          </a:p>
        </p:txBody>
      </p:sp>
      <p:graphicFrame>
        <p:nvGraphicFramePr>
          <p:cNvPr id="11267" name="Object 21"/>
          <p:cNvGraphicFramePr>
            <a:graphicFrameLocks noChangeAspect="1"/>
          </p:cNvGraphicFramePr>
          <p:nvPr/>
        </p:nvGraphicFramePr>
        <p:xfrm>
          <a:off x="2946218" y="3864832"/>
          <a:ext cx="3249274" cy="641854"/>
        </p:xfrm>
        <a:graphic>
          <a:graphicData uri="http://schemas.openxmlformats.org/presentationml/2006/ole">
            <mc:AlternateContent xmlns:mc="http://schemas.openxmlformats.org/markup-compatibility/2006">
              <mc:Choice xmlns:v="urn:schemas-microsoft-com:vml" Requires="v">
                <p:oleObj name="Equation" r:id="rId5" imgW="1282700" imgH="254000" progId="Equation.DSMT4">
                  <p:embed/>
                </p:oleObj>
              </mc:Choice>
              <mc:Fallback>
                <p:oleObj name="Equation" r:id="rId5" imgW="1282700" imgH="254000" progId="Equation.DSMT4">
                  <p:embed/>
                  <p:pic>
                    <p:nvPicPr>
                      <p:cNvPr id="11267"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6218" y="3864832"/>
                        <a:ext cx="3249274" cy="641854"/>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21"/>
          <p:cNvGraphicFramePr>
            <a:graphicFrameLocks noChangeAspect="1"/>
          </p:cNvGraphicFramePr>
          <p:nvPr/>
        </p:nvGraphicFramePr>
        <p:xfrm>
          <a:off x="3032850" y="5367060"/>
          <a:ext cx="3103563" cy="457200"/>
        </p:xfrm>
        <a:graphic>
          <a:graphicData uri="http://schemas.openxmlformats.org/presentationml/2006/ole">
            <mc:AlternateContent xmlns:mc="http://schemas.openxmlformats.org/markup-compatibility/2006">
              <mc:Choice xmlns:v="urn:schemas-microsoft-com:vml" Requires="v">
                <p:oleObj name="Equation" r:id="rId7" imgW="1714500" imgH="254000" progId="Equation.DSMT4">
                  <p:embed/>
                </p:oleObj>
              </mc:Choice>
              <mc:Fallback>
                <p:oleObj name="Equation" r:id="rId7" imgW="1714500" imgH="254000" progId="Equation.DSMT4">
                  <p:embed/>
                  <p:pic>
                    <p:nvPicPr>
                      <p:cNvPr id="11268"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850" y="5367060"/>
                        <a:ext cx="3103563" cy="457200"/>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4" name="Text Box 17"/>
          <p:cNvSpPr txBox="1">
            <a:spLocks noChangeArrowheads="1"/>
          </p:cNvSpPr>
          <p:nvPr/>
        </p:nvSpPr>
        <p:spPr bwMode="auto">
          <a:xfrm>
            <a:off x="1394415" y="4864943"/>
            <a:ext cx="1720850" cy="366712"/>
          </a:xfrm>
          <a:prstGeom prst="rect">
            <a:avLst/>
          </a:prstGeom>
          <a:noFill/>
          <a:ln w="9525">
            <a:noFill/>
            <a:miter lim="800000"/>
            <a:headEnd/>
            <a:tailEnd/>
          </a:ln>
        </p:spPr>
        <p:txBody>
          <a:bodyPr>
            <a:spAutoFit/>
          </a:bodyPr>
          <a:lstStyle/>
          <a:p>
            <a:r>
              <a:rPr lang="en-US" dirty="0">
                <a:solidFill>
                  <a:srgbClr val="0000FF"/>
                </a:solidFill>
              </a:rPr>
              <a:t>In dB, we have</a:t>
            </a:r>
            <a:endParaRPr lang="en-US" sz="2000" dirty="0">
              <a:solidFill>
                <a:srgbClr val="0000FF"/>
              </a:solidFill>
              <a:sym typeface="Symbol" pitchFamily="18" charset="2"/>
            </a:endParaRPr>
          </a:p>
        </p:txBody>
      </p:sp>
      <p:sp>
        <p:nvSpPr>
          <p:cNvPr id="11" name="Slide Number Placeholder 10"/>
          <p:cNvSpPr>
            <a:spLocks noGrp="1"/>
          </p:cNvSpPr>
          <p:nvPr>
            <p:ph type="sldNum" sz="quarter" idx="4"/>
          </p:nvPr>
        </p:nvSpPr>
        <p:spPr/>
        <p:txBody>
          <a:bodyPr/>
          <a:lstStyle/>
          <a:p>
            <a:fld id="{F8F724EA-3534-4B3F-834B-ABEE13AADB32}" type="slidenum">
              <a:rPr lang="en-US" smtClean="0"/>
              <a:pPr/>
              <a:t>42</a:t>
            </a:fld>
            <a:endParaRPr lang="en-US" dirty="0"/>
          </a:p>
        </p:txBody>
      </p:sp>
      <p:sp>
        <p:nvSpPr>
          <p:cNvPr id="12"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Gain and Efficiency</a:t>
            </a:r>
          </a:p>
        </p:txBody>
      </p:sp>
    </p:spTree>
    <p:extLst>
      <p:ext uri="{BB962C8B-B14F-4D97-AF65-F5344CB8AC3E}">
        <p14:creationId xmlns:p14="http://schemas.microsoft.com/office/powerpoint/2010/main" val="395700055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ext Box 15"/>
          <p:cNvSpPr txBox="1">
            <a:spLocks noChangeArrowheads="1"/>
          </p:cNvSpPr>
          <p:nvPr/>
        </p:nvSpPr>
        <p:spPr bwMode="auto">
          <a:xfrm>
            <a:off x="793295" y="910023"/>
            <a:ext cx="7562850" cy="707886"/>
          </a:xfrm>
          <a:prstGeom prst="rect">
            <a:avLst/>
          </a:prstGeom>
          <a:solidFill>
            <a:srgbClr val="FFFF99"/>
          </a:solidFill>
          <a:ln w="9525">
            <a:noFill/>
            <a:miter lim="800000"/>
            <a:headEnd/>
            <a:tailEnd/>
          </a:ln>
        </p:spPr>
        <p:txBody>
          <a:bodyPr>
            <a:spAutoFit/>
          </a:bodyPr>
          <a:lstStyle/>
          <a:p>
            <a:pPr algn="just"/>
            <a:r>
              <a:rPr lang="en-US" sz="2000" dirty="0"/>
              <a:t>The </a:t>
            </a:r>
            <a:r>
              <a:rPr lang="en-US" sz="2000" u="sng" dirty="0"/>
              <a:t>gain</a:t>
            </a:r>
            <a:r>
              <a:rPr lang="en-US" sz="2000" dirty="0"/>
              <a:t> tells us how strong the radiated power density is in a certain direction, for a given amount of </a:t>
            </a:r>
            <a:r>
              <a:rPr lang="en-US" sz="2000" u="sng" dirty="0"/>
              <a:t>input power</a:t>
            </a:r>
            <a:r>
              <a:rPr lang="en-US" sz="2000" dirty="0"/>
              <a:t>. </a:t>
            </a:r>
          </a:p>
        </p:txBody>
      </p:sp>
      <p:sp>
        <p:nvSpPr>
          <p:cNvPr id="11" name="Slide Number Placeholder 10"/>
          <p:cNvSpPr>
            <a:spLocks noGrp="1"/>
          </p:cNvSpPr>
          <p:nvPr>
            <p:ph type="sldNum" sz="quarter" idx="4"/>
          </p:nvPr>
        </p:nvSpPr>
        <p:spPr/>
        <p:txBody>
          <a:bodyPr/>
          <a:lstStyle/>
          <a:p>
            <a:fld id="{F8F724EA-3534-4B3F-834B-ABEE13AADB32}" type="slidenum">
              <a:rPr lang="en-US" smtClean="0"/>
              <a:pPr/>
              <a:t>43</a:t>
            </a:fld>
            <a:endParaRPr lang="en-US" dirty="0"/>
          </a:p>
        </p:txBody>
      </p:sp>
      <p:graphicFrame>
        <p:nvGraphicFramePr>
          <p:cNvPr id="2" name="Object 21"/>
          <p:cNvGraphicFramePr>
            <a:graphicFrameLocks noChangeAspect="1"/>
          </p:cNvGraphicFramePr>
          <p:nvPr/>
        </p:nvGraphicFramePr>
        <p:xfrm>
          <a:off x="2785260" y="4815086"/>
          <a:ext cx="3262313" cy="468313"/>
        </p:xfrm>
        <a:graphic>
          <a:graphicData uri="http://schemas.openxmlformats.org/presentationml/2006/ole">
            <mc:AlternateContent xmlns:mc="http://schemas.openxmlformats.org/markup-compatibility/2006">
              <mc:Choice xmlns:v="urn:schemas-microsoft-com:vml" Requires="v">
                <p:oleObj name="Equation" r:id="rId3" imgW="2120760" imgH="304560" progId="Equation.DSMT4">
                  <p:embed/>
                </p:oleObj>
              </mc:Choice>
              <mc:Fallback>
                <p:oleObj name="Equation" r:id="rId3" imgW="2120760" imgH="304560" progId="Equation.DSMT4">
                  <p:embed/>
                  <p:pic>
                    <p:nvPicPr>
                      <p:cNvPr id="2" name="Object 21"/>
                      <p:cNvPicPr>
                        <a:picLocks noChangeAspect="1" noChangeArrowheads="1"/>
                      </p:cNvPicPr>
                      <p:nvPr/>
                    </p:nvPicPr>
                    <p:blipFill>
                      <a:blip r:embed="rId4"/>
                      <a:srcRect/>
                      <a:stretch>
                        <a:fillRect/>
                      </a:stretch>
                    </p:blipFill>
                    <p:spPr bwMode="auto">
                      <a:xfrm>
                        <a:off x="2785260" y="4815086"/>
                        <a:ext cx="3262313" cy="4683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1"/>
          <p:cNvGraphicFramePr>
            <a:graphicFrameLocks noChangeAspect="1"/>
          </p:cNvGraphicFramePr>
          <p:nvPr>
            <p:extLst>
              <p:ext uri="{D42A27DB-BD31-4B8C-83A1-F6EECF244321}">
                <p14:modId xmlns:p14="http://schemas.microsoft.com/office/powerpoint/2010/main" val="3040337556"/>
              </p:ext>
            </p:extLst>
          </p:nvPr>
        </p:nvGraphicFramePr>
        <p:xfrm>
          <a:off x="2205038" y="5888655"/>
          <a:ext cx="4521200" cy="687387"/>
        </p:xfrm>
        <a:graphic>
          <a:graphicData uri="http://schemas.openxmlformats.org/presentationml/2006/ole">
            <mc:AlternateContent xmlns:mc="http://schemas.openxmlformats.org/markup-compatibility/2006">
              <mc:Choice xmlns:v="urn:schemas-microsoft-com:vml" Requires="v">
                <p:oleObj name="Equation" r:id="rId5" imgW="2006280" imgH="304560" progId="Equation.DSMT4">
                  <p:embed/>
                </p:oleObj>
              </mc:Choice>
              <mc:Fallback>
                <p:oleObj name="Equation" r:id="rId5" imgW="2006280" imgH="304560" progId="Equation.DSMT4">
                  <p:embed/>
                  <p:pic>
                    <p:nvPicPr>
                      <p:cNvPr id="3" name="Object 21"/>
                      <p:cNvPicPr>
                        <a:picLocks noChangeAspect="1" noChangeArrowheads="1"/>
                      </p:cNvPicPr>
                      <p:nvPr/>
                    </p:nvPicPr>
                    <p:blipFill>
                      <a:blip r:embed="rId6"/>
                      <a:srcRect/>
                      <a:stretch>
                        <a:fillRect/>
                      </a:stretch>
                    </p:blipFill>
                    <p:spPr bwMode="auto">
                      <a:xfrm>
                        <a:off x="2205038" y="5888655"/>
                        <a:ext cx="4521200" cy="687387"/>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3" name="Object 21"/>
          <p:cNvGraphicFramePr>
            <a:graphicFrameLocks noChangeAspect="1"/>
          </p:cNvGraphicFramePr>
          <p:nvPr/>
        </p:nvGraphicFramePr>
        <p:xfrm>
          <a:off x="2787650" y="2079625"/>
          <a:ext cx="3702050" cy="893763"/>
        </p:xfrm>
        <a:graphic>
          <a:graphicData uri="http://schemas.openxmlformats.org/presentationml/2006/ole">
            <mc:AlternateContent xmlns:mc="http://schemas.openxmlformats.org/markup-compatibility/2006">
              <mc:Choice xmlns:v="urn:schemas-microsoft-com:vml" Requires="v">
                <p:oleObj name="Equation" r:id="rId7" imgW="2044440" imgH="495000" progId="Equation.DSMT4">
                  <p:embed/>
                </p:oleObj>
              </mc:Choice>
              <mc:Fallback>
                <p:oleObj name="Equation" r:id="rId7" imgW="2044440" imgH="495000" progId="Equation.DSMT4">
                  <p:embed/>
                  <p:pic>
                    <p:nvPicPr>
                      <p:cNvPr id="167943" name="Object 21"/>
                      <p:cNvPicPr>
                        <a:picLocks noChangeAspect="1" noChangeArrowheads="1"/>
                      </p:cNvPicPr>
                      <p:nvPr/>
                    </p:nvPicPr>
                    <p:blipFill>
                      <a:blip r:embed="rId8"/>
                      <a:srcRect/>
                      <a:stretch>
                        <a:fillRect/>
                      </a:stretch>
                    </p:blipFill>
                    <p:spPr bwMode="auto">
                      <a:xfrm>
                        <a:off x="2787650" y="2079625"/>
                        <a:ext cx="3702050" cy="8937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4" name="Object 21"/>
          <p:cNvGraphicFramePr>
            <a:graphicFrameLocks noChangeAspect="1"/>
          </p:cNvGraphicFramePr>
          <p:nvPr/>
        </p:nvGraphicFramePr>
        <p:xfrm>
          <a:off x="2843213" y="3625850"/>
          <a:ext cx="3165475" cy="468313"/>
        </p:xfrm>
        <a:graphic>
          <a:graphicData uri="http://schemas.openxmlformats.org/presentationml/2006/ole">
            <mc:AlternateContent xmlns:mc="http://schemas.openxmlformats.org/markup-compatibility/2006">
              <mc:Choice xmlns:v="urn:schemas-microsoft-com:vml" Requires="v">
                <p:oleObj name="Equation" r:id="rId9" imgW="2057400" imgH="304560" progId="Equation.DSMT4">
                  <p:embed/>
                </p:oleObj>
              </mc:Choice>
              <mc:Fallback>
                <p:oleObj name="Equation" r:id="rId9" imgW="2057400" imgH="304560" progId="Equation.DSMT4">
                  <p:embed/>
                  <p:pic>
                    <p:nvPicPr>
                      <p:cNvPr id="167944" name="Object 21"/>
                      <p:cNvPicPr>
                        <a:picLocks noChangeAspect="1" noChangeArrowheads="1"/>
                      </p:cNvPicPr>
                      <p:nvPr/>
                    </p:nvPicPr>
                    <p:blipFill>
                      <a:blip r:embed="rId10"/>
                      <a:srcRect/>
                      <a:stretch>
                        <a:fillRect/>
                      </a:stretch>
                    </p:blipFill>
                    <p:spPr bwMode="auto">
                      <a:xfrm>
                        <a:off x="2843213" y="3625850"/>
                        <a:ext cx="3165475" cy="4683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Down Arrow 15"/>
          <p:cNvSpPr/>
          <p:nvPr/>
        </p:nvSpPr>
        <p:spPr>
          <a:xfrm>
            <a:off x="4286992" y="4302839"/>
            <a:ext cx="237506" cy="285007"/>
          </a:xfrm>
          <a:prstGeom prst="down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4273138" y="5429016"/>
            <a:ext cx="237506" cy="285007"/>
          </a:xfrm>
          <a:prstGeom prst="down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75965" y="3020767"/>
            <a:ext cx="3044423" cy="400110"/>
          </a:xfrm>
          <a:prstGeom prst="rect">
            <a:avLst/>
          </a:prstGeom>
          <a:noFill/>
        </p:spPr>
        <p:txBody>
          <a:bodyPr wrap="none" rtlCol="0">
            <a:spAutoFit/>
          </a:bodyPr>
          <a:lstStyle/>
          <a:p>
            <a:r>
              <a:rPr lang="en-US" sz="2000" dirty="0">
                <a:solidFill>
                  <a:srgbClr val="0000FF"/>
                </a:solidFill>
              </a:rPr>
              <a:t>Therefore, in the far field:</a:t>
            </a:r>
          </a:p>
        </p:txBody>
      </p:sp>
      <p:sp>
        <p:nvSpPr>
          <p:cNvPr id="12" name="TextBox 11"/>
          <p:cNvSpPr txBox="1"/>
          <p:nvPr/>
        </p:nvSpPr>
        <p:spPr>
          <a:xfrm>
            <a:off x="1211651" y="1841376"/>
            <a:ext cx="1396536" cy="400110"/>
          </a:xfrm>
          <a:prstGeom prst="rect">
            <a:avLst/>
          </a:prstGeom>
          <a:noFill/>
        </p:spPr>
        <p:txBody>
          <a:bodyPr wrap="none" rtlCol="0">
            <a:spAutoFit/>
          </a:bodyPr>
          <a:lstStyle/>
          <a:p>
            <a:r>
              <a:rPr lang="en-US" sz="2000" dirty="0">
                <a:solidFill>
                  <a:srgbClr val="0000FF"/>
                </a:solidFill>
              </a:rPr>
              <a:t>Recall that</a:t>
            </a:r>
          </a:p>
        </p:txBody>
      </p:sp>
      <p:sp>
        <p:nvSpPr>
          <p:cNvPr id="13"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Gain and Efficiency (cont.)</a:t>
            </a:r>
          </a:p>
        </p:txBody>
      </p:sp>
      <p:graphicFrame>
        <p:nvGraphicFramePr>
          <p:cNvPr id="4" name="Object 3">
            <a:extLst>
              <a:ext uri="{FF2B5EF4-FFF2-40B4-BE49-F238E27FC236}">
                <a16:creationId xmlns:a16="http://schemas.microsoft.com/office/drawing/2014/main" id="{3F4F1B40-75D4-8343-A9C4-3D06DEEED1DC}"/>
              </a:ext>
            </a:extLst>
          </p:cNvPr>
          <p:cNvGraphicFramePr>
            <a:graphicFrameLocks noChangeAspect="1"/>
          </p:cNvGraphicFramePr>
          <p:nvPr/>
        </p:nvGraphicFramePr>
        <p:xfrm>
          <a:off x="6489700" y="4934942"/>
          <a:ext cx="1866900" cy="254000"/>
        </p:xfrm>
        <a:graphic>
          <a:graphicData uri="http://schemas.openxmlformats.org/presentationml/2006/ole">
            <mc:AlternateContent xmlns:mc="http://schemas.openxmlformats.org/markup-compatibility/2006">
              <mc:Choice xmlns:v="urn:schemas-microsoft-com:vml" Requires="v">
                <p:oleObj name="Equation" r:id="rId11" imgW="1866600" imgH="253800" progId="Equation.DSMT4">
                  <p:embed/>
                </p:oleObj>
              </mc:Choice>
              <mc:Fallback>
                <p:oleObj name="Equation" r:id="rId11" imgW="1866600" imgH="253800" progId="Equation.DSMT4">
                  <p:embed/>
                  <p:pic>
                    <p:nvPicPr>
                      <p:cNvPr id="4" name="Object 3">
                        <a:extLst>
                          <a:ext uri="{FF2B5EF4-FFF2-40B4-BE49-F238E27FC236}">
                            <a16:creationId xmlns:a16="http://schemas.microsoft.com/office/drawing/2014/main" id="{3F4F1B40-75D4-8343-A9C4-3D06DEEED1DC}"/>
                          </a:ext>
                        </a:extLst>
                      </p:cNvPr>
                      <p:cNvPicPr/>
                      <p:nvPr/>
                    </p:nvPicPr>
                    <p:blipFill>
                      <a:blip r:embed="rId12"/>
                      <a:stretch>
                        <a:fillRect/>
                      </a:stretch>
                    </p:blipFill>
                    <p:spPr>
                      <a:xfrm>
                        <a:off x="6489700" y="4934942"/>
                        <a:ext cx="1866900" cy="254000"/>
                      </a:xfrm>
                      <a:prstGeom prst="rect">
                        <a:avLst/>
                      </a:prstGeom>
                    </p:spPr>
                  </p:pic>
                </p:oleObj>
              </mc:Fallback>
            </mc:AlternateContent>
          </a:graphicData>
        </a:graphic>
      </p:graphicFrame>
    </p:spTree>
    <p:extLst>
      <p:ext uri="{BB962C8B-B14F-4D97-AF65-F5344CB8AC3E}">
        <p14:creationId xmlns:p14="http://schemas.microsoft.com/office/powerpoint/2010/main" val="17649771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3"/>
          <p:cNvSpPr txBox="1">
            <a:spLocks noChangeArrowheads="1"/>
          </p:cNvSpPr>
          <p:nvPr/>
        </p:nvSpPr>
        <p:spPr bwMode="auto">
          <a:xfrm>
            <a:off x="1159782" y="1067027"/>
            <a:ext cx="6551794" cy="400110"/>
          </a:xfrm>
          <a:prstGeom prst="rect">
            <a:avLst/>
          </a:prstGeom>
          <a:noFill/>
          <a:ln w="9525">
            <a:noFill/>
            <a:miter lim="800000"/>
            <a:headEnd/>
            <a:tailEnd/>
          </a:ln>
        </p:spPr>
        <p:txBody>
          <a:bodyPr wrap="none">
            <a:spAutoFit/>
          </a:bodyPr>
          <a:lstStyle/>
          <a:p>
            <a:pPr algn="ctr"/>
            <a:r>
              <a:rPr lang="en-US" sz="2000" dirty="0">
                <a:solidFill>
                  <a:srgbClr val="0000FF"/>
                </a:solidFill>
              </a:rPr>
              <a:t>The antenna acts like a </a:t>
            </a:r>
            <a:r>
              <a:rPr lang="en-US" sz="2000" u="sng" dirty="0">
                <a:solidFill>
                  <a:srgbClr val="0000FF"/>
                </a:solidFill>
              </a:rPr>
              <a:t>load impedance</a:t>
            </a:r>
            <a:r>
              <a:rPr lang="en-US" sz="2000" dirty="0">
                <a:solidFill>
                  <a:srgbClr val="0000FF"/>
                </a:solidFill>
              </a:rPr>
              <a:t> during </a:t>
            </a:r>
            <a:r>
              <a:rPr lang="en-US" sz="2000" u="sng" dirty="0">
                <a:solidFill>
                  <a:srgbClr val="0000FF"/>
                </a:solidFill>
              </a:rPr>
              <a:t>transmit</a:t>
            </a:r>
            <a:r>
              <a:rPr lang="en-US" sz="2000" dirty="0">
                <a:solidFill>
                  <a:srgbClr val="0000FF"/>
                </a:solidFill>
              </a:rPr>
              <a:t>.</a:t>
            </a:r>
            <a:endParaRPr lang="en-US" sz="2000" dirty="0">
              <a:solidFill>
                <a:srgbClr val="0000FF"/>
              </a:solidFill>
              <a:sym typeface="Symbol" pitchFamily="18" charset="2"/>
            </a:endParaRPr>
          </a:p>
        </p:txBody>
      </p:sp>
      <p:sp>
        <p:nvSpPr>
          <p:cNvPr id="11" name="Slide Number Placeholder 10"/>
          <p:cNvSpPr>
            <a:spLocks noGrp="1"/>
          </p:cNvSpPr>
          <p:nvPr>
            <p:ph type="sldNum" sz="quarter" idx="4"/>
          </p:nvPr>
        </p:nvSpPr>
        <p:spPr/>
        <p:txBody>
          <a:bodyPr/>
          <a:lstStyle/>
          <a:p>
            <a:fld id="{F8F724EA-3534-4B3F-834B-ABEE13AADB32}" type="slidenum">
              <a:rPr lang="en-US" smtClean="0"/>
              <a:pPr/>
              <a:t>44</a:t>
            </a:fld>
            <a:endParaRPr lang="en-US" dirty="0"/>
          </a:p>
        </p:txBody>
      </p:sp>
      <p:sp>
        <p:nvSpPr>
          <p:cNvPr id="40" name="TextBox 39"/>
          <p:cNvSpPr txBox="1"/>
          <p:nvPr/>
        </p:nvSpPr>
        <p:spPr>
          <a:xfrm>
            <a:off x="813537" y="4968846"/>
            <a:ext cx="7887096" cy="400110"/>
          </a:xfrm>
          <a:prstGeom prst="rect">
            <a:avLst/>
          </a:prstGeom>
          <a:noFill/>
        </p:spPr>
        <p:txBody>
          <a:bodyPr wrap="none" rtlCol="0">
            <a:spAutoFit/>
          </a:bodyPr>
          <a:lstStyle/>
          <a:p>
            <a:pPr algn="ctr"/>
            <a:r>
              <a:rPr lang="en-US" sz="2000" dirty="0">
                <a:solidFill>
                  <a:srgbClr val="0000FF"/>
                </a:solidFill>
              </a:rPr>
              <a:t>At </a:t>
            </a:r>
            <a:r>
              <a:rPr lang="en-US" sz="2000" u="sng" dirty="0">
                <a:solidFill>
                  <a:srgbClr val="0000FF"/>
                </a:solidFill>
              </a:rPr>
              <a:t>resonance</a:t>
            </a:r>
            <a:r>
              <a:rPr lang="en-US" sz="2000" dirty="0">
                <a:solidFill>
                  <a:srgbClr val="0000FF"/>
                </a:solidFill>
              </a:rPr>
              <a:t>, the input reactance </a:t>
            </a:r>
            <a:r>
              <a:rPr lang="en-US" sz="2000" i="1" dirty="0">
                <a:solidFill>
                  <a:srgbClr val="0000FF"/>
                </a:solidFill>
                <a:latin typeface="Times New Roman" pitchFamily="18" charset="0"/>
                <a:cs typeface="Times New Roman" pitchFamily="18" charset="0"/>
              </a:rPr>
              <a:t>X</a:t>
            </a:r>
            <a:r>
              <a:rPr lang="en-US" sz="2000" baseline="-25000" dirty="0">
                <a:solidFill>
                  <a:srgbClr val="0000FF"/>
                </a:solidFill>
                <a:latin typeface="Times New Roman" pitchFamily="18" charset="0"/>
                <a:cs typeface="Times New Roman" pitchFamily="18" charset="0"/>
              </a:rPr>
              <a:t>in</a:t>
            </a:r>
            <a:r>
              <a:rPr lang="en-US" sz="2000" dirty="0">
                <a:solidFill>
                  <a:srgbClr val="0000FF"/>
                </a:solidFill>
              </a:rPr>
              <a:t> is zero (the desired situation).</a:t>
            </a:r>
          </a:p>
        </p:txBody>
      </p:sp>
      <p:graphicFrame>
        <p:nvGraphicFramePr>
          <p:cNvPr id="217096" name="Object 44"/>
          <p:cNvGraphicFramePr>
            <a:graphicFrameLocks noChangeAspect="1"/>
          </p:cNvGraphicFramePr>
          <p:nvPr/>
        </p:nvGraphicFramePr>
        <p:xfrm>
          <a:off x="5873297" y="3090863"/>
          <a:ext cx="2162175" cy="519112"/>
        </p:xfrm>
        <a:graphic>
          <a:graphicData uri="http://schemas.openxmlformats.org/presentationml/2006/ole">
            <mc:AlternateContent xmlns:mc="http://schemas.openxmlformats.org/markup-compatibility/2006">
              <mc:Choice xmlns:v="urn:schemas-microsoft-com:vml" Requires="v">
                <p:oleObj name="Equation" r:id="rId3" imgW="952200" imgH="228600" progId="Equation.DSMT4">
                  <p:embed/>
                </p:oleObj>
              </mc:Choice>
              <mc:Fallback>
                <p:oleObj name="Equation" r:id="rId3" imgW="952200" imgH="228600" progId="Equation.DSMT4">
                  <p:embed/>
                  <p:pic>
                    <p:nvPicPr>
                      <p:cNvPr id="217096" name="Object 44"/>
                      <p:cNvPicPr>
                        <a:picLocks noChangeAspect="1" noChangeArrowheads="1"/>
                      </p:cNvPicPr>
                      <p:nvPr/>
                    </p:nvPicPr>
                    <p:blipFill>
                      <a:blip r:embed="rId4"/>
                      <a:srcRect/>
                      <a:stretch>
                        <a:fillRect/>
                      </a:stretch>
                    </p:blipFill>
                    <p:spPr bwMode="auto">
                      <a:xfrm>
                        <a:off x="5873297" y="3090863"/>
                        <a:ext cx="2162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Input Impedance</a:t>
            </a:r>
          </a:p>
        </p:txBody>
      </p:sp>
      <p:sp>
        <p:nvSpPr>
          <p:cNvPr id="2" name="TextBox 1">
            <a:extLst>
              <a:ext uri="{FF2B5EF4-FFF2-40B4-BE49-F238E27FC236}">
                <a16:creationId xmlns:a16="http://schemas.microsoft.com/office/drawing/2014/main" id="{D47F5A7C-77BC-2911-BACC-0BEA84599012}"/>
              </a:ext>
            </a:extLst>
          </p:cNvPr>
          <p:cNvSpPr txBox="1"/>
          <p:nvPr/>
        </p:nvSpPr>
        <p:spPr>
          <a:xfrm>
            <a:off x="628452" y="5810616"/>
            <a:ext cx="7887096" cy="523220"/>
          </a:xfrm>
          <a:prstGeom prst="rect">
            <a:avLst/>
          </a:prstGeom>
          <a:noFill/>
        </p:spPr>
        <p:txBody>
          <a:bodyPr wrap="square" rtlCol="0">
            <a:spAutoFit/>
          </a:bodyPr>
          <a:lstStyle/>
          <a:p>
            <a:r>
              <a:rPr lang="en-US" sz="1400" b="1" dirty="0"/>
              <a:t>Note:</a:t>
            </a:r>
            <a:r>
              <a:rPr lang="en-US" sz="1400" dirty="0"/>
              <a:t> We usually want a match between the input impedance and the characteristic impedance </a:t>
            </a:r>
            <a:r>
              <a:rPr lang="en-US" sz="1400" i="1" dirty="0">
                <a:latin typeface="Times New Roman" panose="02020603050405020304" pitchFamily="18" charset="0"/>
                <a:cs typeface="Times New Roman" panose="02020603050405020304" pitchFamily="18" charset="0"/>
              </a:rPr>
              <a:t>Z</a:t>
            </a:r>
            <a:r>
              <a:rPr lang="en-US" sz="1400" baseline="-25000" dirty="0">
                <a:latin typeface="Times New Roman" panose="02020603050405020304" pitchFamily="18" charset="0"/>
                <a:cs typeface="Times New Roman" panose="02020603050405020304" pitchFamily="18" charset="0"/>
              </a:rPr>
              <a:t>0</a:t>
            </a:r>
            <a:r>
              <a:rPr lang="en-US" sz="1400" dirty="0"/>
              <a:t> of the feeding transmission line, to avoid reflection.</a:t>
            </a:r>
          </a:p>
        </p:txBody>
      </p:sp>
      <p:grpSp>
        <p:nvGrpSpPr>
          <p:cNvPr id="4" name="Group 3">
            <a:extLst>
              <a:ext uri="{FF2B5EF4-FFF2-40B4-BE49-F238E27FC236}">
                <a16:creationId xmlns:a16="http://schemas.microsoft.com/office/drawing/2014/main" id="{9F8C3F7C-60CA-289A-2CE5-99A1B0E853EB}"/>
              </a:ext>
            </a:extLst>
          </p:cNvPr>
          <p:cNvGrpSpPr/>
          <p:nvPr/>
        </p:nvGrpSpPr>
        <p:grpSpPr>
          <a:xfrm>
            <a:off x="2002973" y="2198913"/>
            <a:ext cx="3363684" cy="2144485"/>
            <a:chOff x="2002973" y="2198913"/>
            <a:chExt cx="3363684" cy="2144485"/>
          </a:xfrm>
        </p:grpSpPr>
        <p:cxnSp>
          <p:nvCxnSpPr>
            <p:cNvPr id="37" name="Straight Connector 36"/>
            <p:cNvCxnSpPr/>
            <p:nvPr/>
          </p:nvCxnSpPr>
          <p:spPr>
            <a:xfrm>
              <a:off x="5148943" y="2285999"/>
              <a:ext cx="0" cy="198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87686" y="2786742"/>
              <a:ext cx="478971" cy="925286"/>
            </a:xfrm>
            <a:prstGeom prst="rect">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a:off x="2090058" y="2286000"/>
              <a:ext cx="3069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90057" y="4278085"/>
              <a:ext cx="3069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013858" y="2198913"/>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2002973" y="4190998"/>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a:extLst>
                <a:ext uri="{FF2B5EF4-FFF2-40B4-BE49-F238E27FC236}">
                  <a16:creationId xmlns:a16="http://schemas.microsoft.com/office/drawing/2014/main" id="{62BBFB36-B552-0511-91A9-11BFC55C7606}"/>
                </a:ext>
              </a:extLst>
            </p:cNvPr>
            <p:cNvGraphicFramePr>
              <a:graphicFrameLocks noChangeAspect="1"/>
            </p:cNvGraphicFramePr>
            <p:nvPr/>
          </p:nvGraphicFramePr>
          <p:xfrm>
            <a:off x="3126404" y="2947150"/>
            <a:ext cx="401542" cy="481850"/>
          </p:xfrm>
          <a:graphic>
            <a:graphicData uri="http://schemas.openxmlformats.org/presentationml/2006/ole">
              <mc:AlternateContent xmlns:mc="http://schemas.openxmlformats.org/markup-compatibility/2006">
                <mc:Choice xmlns:v="urn:schemas-microsoft-com:vml" Requires="v">
                  <p:oleObj name="Equation" r:id="rId5" imgW="190440" imgH="228600" progId="Equation.DSMT4">
                    <p:embed/>
                  </p:oleObj>
                </mc:Choice>
                <mc:Fallback>
                  <p:oleObj name="Equation" r:id="rId5" imgW="190440" imgH="228600" progId="Equation.DSMT4">
                    <p:embed/>
                    <p:pic>
                      <p:nvPicPr>
                        <p:cNvPr id="3" name="Object 2">
                          <a:extLst>
                            <a:ext uri="{FF2B5EF4-FFF2-40B4-BE49-F238E27FC236}">
                              <a16:creationId xmlns:a16="http://schemas.microsoft.com/office/drawing/2014/main" id="{62BBFB36-B552-0511-91A9-11BFC55C7606}"/>
                            </a:ext>
                          </a:extLst>
                        </p:cNvPr>
                        <p:cNvPicPr/>
                        <p:nvPr/>
                      </p:nvPicPr>
                      <p:blipFill>
                        <a:blip r:embed="rId6"/>
                        <a:stretch>
                          <a:fillRect/>
                        </a:stretch>
                      </p:blipFill>
                      <p:spPr>
                        <a:xfrm>
                          <a:off x="3126404" y="2947150"/>
                          <a:ext cx="401542" cy="481850"/>
                        </a:xfrm>
                        <a:prstGeom prst="rect">
                          <a:avLst/>
                        </a:prstGeom>
                      </p:spPr>
                    </p:pic>
                  </p:oleObj>
                </mc:Fallback>
              </mc:AlternateContent>
            </a:graphicData>
          </a:graphic>
        </p:graphicFrame>
      </p:grpSp>
    </p:spTree>
    <p:extLst>
      <p:ext uri="{BB962C8B-B14F-4D97-AF65-F5344CB8AC3E}">
        <p14:creationId xmlns:p14="http://schemas.microsoft.com/office/powerpoint/2010/main" val="5718233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75"/>
          <p:cNvGraphicFramePr>
            <a:graphicFrameLocks noChangeAspect="1"/>
          </p:cNvGraphicFramePr>
          <p:nvPr/>
        </p:nvGraphicFramePr>
        <p:xfrm>
          <a:off x="2987675" y="2498725"/>
          <a:ext cx="1692275" cy="544513"/>
        </p:xfrm>
        <a:graphic>
          <a:graphicData uri="http://schemas.openxmlformats.org/presentationml/2006/ole">
            <mc:AlternateContent xmlns:mc="http://schemas.openxmlformats.org/markup-compatibility/2006">
              <mc:Choice xmlns:v="urn:schemas-microsoft-com:vml" Requires="v">
                <p:oleObj name="Equation" r:id="rId3" imgW="787320" imgH="253800" progId="Equation.DSMT4">
                  <p:embed/>
                </p:oleObj>
              </mc:Choice>
              <mc:Fallback>
                <p:oleObj name="Equation" r:id="rId3" imgW="787320" imgH="253800" progId="Equation.DSMT4">
                  <p:embed/>
                  <p:pic>
                    <p:nvPicPr>
                      <p:cNvPr id="34819" name="Object 75"/>
                      <p:cNvPicPr>
                        <a:picLocks noChangeAspect="1" noChangeArrowheads="1"/>
                      </p:cNvPicPr>
                      <p:nvPr/>
                    </p:nvPicPr>
                    <p:blipFill>
                      <a:blip r:embed="rId4"/>
                      <a:srcRect/>
                      <a:stretch>
                        <a:fillRect/>
                      </a:stretch>
                    </p:blipFill>
                    <p:spPr bwMode="auto">
                      <a:xfrm>
                        <a:off x="2987675" y="2498725"/>
                        <a:ext cx="1692275" cy="5445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 name="Slide Number Placeholder 68"/>
          <p:cNvSpPr>
            <a:spLocks noGrp="1"/>
          </p:cNvSpPr>
          <p:nvPr>
            <p:ph type="sldNum" sz="quarter" idx="4"/>
          </p:nvPr>
        </p:nvSpPr>
        <p:spPr/>
        <p:txBody>
          <a:bodyPr/>
          <a:lstStyle/>
          <a:p>
            <a:fld id="{F8F724EA-3534-4B3F-834B-ABEE13AADB32}" type="slidenum">
              <a:rPr lang="en-US" smtClean="0"/>
              <a:pPr/>
              <a:t>45</a:t>
            </a:fld>
            <a:endParaRPr lang="en-US" dirty="0"/>
          </a:p>
        </p:txBody>
      </p:sp>
      <p:sp>
        <p:nvSpPr>
          <p:cNvPr id="21" name="TextBox 20"/>
          <p:cNvSpPr txBox="1"/>
          <p:nvPr/>
        </p:nvSpPr>
        <p:spPr>
          <a:xfrm>
            <a:off x="919762" y="1387848"/>
            <a:ext cx="1895071" cy="400110"/>
          </a:xfrm>
          <a:prstGeom prst="rect">
            <a:avLst/>
          </a:prstGeom>
          <a:noFill/>
        </p:spPr>
        <p:txBody>
          <a:bodyPr wrap="none" rtlCol="0">
            <a:spAutoFit/>
          </a:bodyPr>
          <a:lstStyle/>
          <a:p>
            <a:r>
              <a:rPr lang="en-US" sz="2000" b="1" dirty="0">
                <a:solidFill>
                  <a:srgbClr val="0000FF"/>
                </a:solidFill>
              </a:rPr>
              <a:t>At resonance:</a:t>
            </a:r>
          </a:p>
        </p:txBody>
      </p:sp>
      <p:sp>
        <p:nvSpPr>
          <p:cNvPr id="22"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Input Impedance (cont.)</a:t>
            </a:r>
          </a:p>
        </p:txBody>
      </p:sp>
      <p:graphicFrame>
        <p:nvGraphicFramePr>
          <p:cNvPr id="2" name="Object 5"/>
          <p:cNvGraphicFramePr>
            <a:graphicFrameLocks noChangeAspect="1"/>
          </p:cNvGraphicFramePr>
          <p:nvPr/>
        </p:nvGraphicFramePr>
        <p:xfrm>
          <a:off x="2987675" y="4075253"/>
          <a:ext cx="2012625" cy="544512"/>
        </p:xfrm>
        <a:graphic>
          <a:graphicData uri="http://schemas.openxmlformats.org/presentationml/2006/ole">
            <mc:AlternateContent xmlns:mc="http://schemas.openxmlformats.org/markup-compatibility/2006">
              <mc:Choice xmlns:v="urn:schemas-microsoft-com:vml" Requires="v">
                <p:oleObj name="Equation" r:id="rId5" imgW="927000" imgH="253800" progId="Equation.DSMT4">
                  <p:embed/>
                </p:oleObj>
              </mc:Choice>
              <mc:Fallback>
                <p:oleObj name="Equation" r:id="rId5" imgW="927000" imgH="253800" progId="Equation.DSMT4">
                  <p:embed/>
                  <p:pic>
                    <p:nvPicPr>
                      <p:cNvPr id="2" name="Object 5"/>
                      <p:cNvPicPr>
                        <a:picLocks noChangeAspect="1" noChangeArrowheads="1"/>
                      </p:cNvPicPr>
                      <p:nvPr/>
                    </p:nvPicPr>
                    <p:blipFill>
                      <a:blip r:embed="rId6"/>
                      <a:srcRect/>
                      <a:stretch>
                        <a:fillRect/>
                      </a:stretch>
                    </p:blipFill>
                    <p:spPr bwMode="auto">
                      <a:xfrm>
                        <a:off x="2987675" y="4075253"/>
                        <a:ext cx="2012625" cy="544512"/>
                      </a:xfrm>
                      <a:prstGeom prst="rect">
                        <a:avLst/>
                      </a:prstGeom>
                      <a:solidFill>
                        <a:srgbClr val="FFFF99"/>
                      </a:solidFill>
                      <a:ln>
                        <a:noFill/>
                      </a:ln>
                      <a:effectLst/>
                    </p:spPr>
                  </p:pic>
                </p:oleObj>
              </mc:Fallback>
            </mc:AlternateContent>
          </a:graphicData>
        </a:graphic>
      </p:graphicFrame>
      <p:sp>
        <p:nvSpPr>
          <p:cNvPr id="23" name="TextBox 22"/>
          <p:cNvSpPr txBox="1"/>
          <p:nvPr/>
        </p:nvSpPr>
        <p:spPr>
          <a:xfrm>
            <a:off x="1382480" y="4114798"/>
            <a:ext cx="1261884" cy="369332"/>
          </a:xfrm>
          <a:prstGeom prst="rect">
            <a:avLst/>
          </a:prstGeom>
          <a:noFill/>
        </p:spPr>
        <p:txBody>
          <a:bodyPr wrap="none" rtlCol="0">
            <a:spAutoFit/>
          </a:bodyPr>
          <a:lstStyle/>
          <a:p>
            <a:r>
              <a:rPr lang="en-US" dirty="0"/>
              <a:t>Monopole:</a:t>
            </a:r>
          </a:p>
        </p:txBody>
      </p:sp>
      <p:sp>
        <p:nvSpPr>
          <p:cNvPr id="24" name="TextBox 23"/>
          <p:cNvSpPr txBox="1"/>
          <p:nvPr/>
        </p:nvSpPr>
        <p:spPr>
          <a:xfrm>
            <a:off x="1458677" y="2579913"/>
            <a:ext cx="902811" cy="369332"/>
          </a:xfrm>
          <a:prstGeom prst="rect">
            <a:avLst/>
          </a:prstGeom>
          <a:noFill/>
        </p:spPr>
        <p:txBody>
          <a:bodyPr wrap="none" rtlCol="0">
            <a:spAutoFit/>
          </a:bodyPr>
          <a:lstStyle/>
          <a:p>
            <a:r>
              <a:rPr lang="en-US" dirty="0"/>
              <a:t>Dipole:</a:t>
            </a:r>
          </a:p>
        </p:txBody>
      </p:sp>
      <p:pic>
        <p:nvPicPr>
          <p:cNvPr id="3" name="Picture 6"/>
          <p:cNvPicPr>
            <a:picLocks noChangeAspect="1" noChangeArrowheads="1"/>
          </p:cNvPicPr>
          <p:nvPr/>
        </p:nvPicPr>
        <p:blipFill>
          <a:blip r:embed="rId7" cstate="print"/>
          <a:srcRect/>
          <a:stretch>
            <a:fillRect/>
          </a:stretch>
        </p:blipFill>
        <p:spPr bwMode="auto">
          <a:xfrm>
            <a:off x="6106887" y="1815629"/>
            <a:ext cx="2111828" cy="1724514"/>
          </a:xfrm>
          <a:prstGeom prst="rect">
            <a:avLst/>
          </a:prstGeom>
          <a:noFill/>
          <a:ln w="9525">
            <a:noFill/>
            <a:miter lim="800000"/>
            <a:headEnd/>
            <a:tailEnd/>
          </a:ln>
          <a:effectLst/>
        </p:spPr>
      </p:pic>
      <p:pic>
        <p:nvPicPr>
          <p:cNvPr id="34823" name="Picture 7"/>
          <p:cNvPicPr>
            <a:picLocks noChangeAspect="1" noChangeArrowheads="1"/>
          </p:cNvPicPr>
          <p:nvPr/>
        </p:nvPicPr>
        <p:blipFill>
          <a:blip r:embed="rId8" cstate="print"/>
          <a:srcRect/>
          <a:stretch>
            <a:fillRect/>
          </a:stretch>
        </p:blipFill>
        <p:spPr bwMode="auto">
          <a:xfrm>
            <a:off x="5769430" y="3949237"/>
            <a:ext cx="2438400" cy="984272"/>
          </a:xfrm>
          <a:prstGeom prst="rect">
            <a:avLst/>
          </a:prstGeom>
          <a:noFill/>
          <a:ln w="9525">
            <a:noFill/>
            <a:miter lim="800000"/>
            <a:headEnd/>
            <a:tailEnd/>
          </a:ln>
          <a:effectLst/>
        </p:spPr>
      </p:pic>
    </p:spTree>
    <p:extLst>
      <p:ext uri="{BB962C8B-B14F-4D97-AF65-F5344CB8AC3E}">
        <p14:creationId xmlns:p14="http://schemas.microsoft.com/office/powerpoint/2010/main" val="267096610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ext Box 3"/>
          <p:cNvSpPr txBox="1">
            <a:spLocks noChangeArrowheads="1"/>
          </p:cNvSpPr>
          <p:nvPr/>
        </p:nvSpPr>
        <p:spPr bwMode="auto">
          <a:xfrm>
            <a:off x="722085" y="901928"/>
            <a:ext cx="7402513" cy="701675"/>
          </a:xfrm>
          <a:prstGeom prst="rect">
            <a:avLst/>
          </a:prstGeom>
          <a:noFill/>
          <a:ln w="19050">
            <a:solidFill>
              <a:schemeClr val="tx1"/>
            </a:solidFill>
            <a:miter lim="800000"/>
            <a:headEnd/>
            <a:tailEnd/>
          </a:ln>
        </p:spPr>
        <p:txBody>
          <a:bodyPr>
            <a:spAutoFit/>
          </a:bodyPr>
          <a:lstStyle/>
          <a:p>
            <a:pPr algn="ctr"/>
            <a:r>
              <a:rPr lang="en-US" sz="2000" dirty="0">
                <a:solidFill>
                  <a:srgbClr val="0000FF"/>
                </a:solidFill>
              </a:rPr>
              <a:t>The Thévenin equivalent circuit of an antenna being used as a </a:t>
            </a:r>
            <a:r>
              <a:rPr lang="en-US" sz="2000" u="sng" dirty="0">
                <a:solidFill>
                  <a:srgbClr val="0000FF"/>
                </a:solidFill>
              </a:rPr>
              <a:t>receive</a:t>
            </a:r>
            <a:r>
              <a:rPr lang="en-US" sz="2000" dirty="0">
                <a:solidFill>
                  <a:srgbClr val="0000FF"/>
                </a:solidFill>
              </a:rPr>
              <a:t> antenna is shown below.</a:t>
            </a:r>
            <a:endParaRPr lang="en-US" sz="2000" dirty="0">
              <a:solidFill>
                <a:srgbClr val="0000FF"/>
              </a:solidFill>
              <a:sym typeface="Symbol" pitchFamily="18" charset="2"/>
            </a:endParaRPr>
          </a:p>
        </p:txBody>
      </p:sp>
      <p:graphicFrame>
        <p:nvGraphicFramePr>
          <p:cNvPr id="36866" name="Object 52"/>
          <p:cNvGraphicFramePr>
            <a:graphicFrameLocks noChangeAspect="1"/>
          </p:cNvGraphicFramePr>
          <p:nvPr/>
        </p:nvGraphicFramePr>
        <p:xfrm>
          <a:off x="6819900" y="4173538"/>
          <a:ext cx="1047750" cy="411162"/>
        </p:xfrm>
        <a:graphic>
          <a:graphicData uri="http://schemas.openxmlformats.org/presentationml/2006/ole">
            <mc:AlternateContent xmlns:mc="http://schemas.openxmlformats.org/markup-compatibility/2006">
              <mc:Choice xmlns:v="urn:schemas-microsoft-com:vml" Requires="v">
                <p:oleObj name="Equation" r:id="rId3" imgW="583920" imgH="228600" progId="Equation.DSMT4">
                  <p:embed/>
                </p:oleObj>
              </mc:Choice>
              <mc:Fallback>
                <p:oleObj name="Equation" r:id="rId3" imgW="583920" imgH="228600" progId="Equation.DSMT4">
                  <p:embed/>
                  <p:pic>
                    <p:nvPicPr>
                      <p:cNvPr id="36866" name="Object 52"/>
                      <p:cNvPicPr>
                        <a:picLocks noChangeAspect="1" noChangeArrowheads="1"/>
                      </p:cNvPicPr>
                      <p:nvPr/>
                    </p:nvPicPr>
                    <p:blipFill>
                      <a:blip r:embed="rId4"/>
                      <a:srcRect/>
                      <a:stretch>
                        <a:fillRect/>
                      </a:stretch>
                    </p:blipFill>
                    <p:spPr bwMode="auto">
                      <a:xfrm>
                        <a:off x="6819900" y="4173538"/>
                        <a:ext cx="1047750" cy="411162"/>
                      </a:xfrm>
                      <a:prstGeom prst="rect">
                        <a:avLst/>
                      </a:prstGeom>
                      <a:solidFill>
                        <a:srgbClr val="CCFFFF"/>
                      </a:solidFill>
                      <a:ln>
                        <a:noFill/>
                      </a:ln>
                      <a:effectLst/>
                    </p:spPr>
                  </p:pic>
                </p:oleObj>
              </mc:Fallback>
            </mc:AlternateContent>
          </a:graphicData>
        </a:graphic>
      </p:graphicFrame>
      <p:sp>
        <p:nvSpPr>
          <p:cNvPr id="43" name="Slide Number Placeholder 42"/>
          <p:cNvSpPr>
            <a:spLocks noGrp="1"/>
          </p:cNvSpPr>
          <p:nvPr>
            <p:ph type="sldNum" sz="quarter" idx="4"/>
          </p:nvPr>
        </p:nvSpPr>
        <p:spPr/>
        <p:txBody>
          <a:bodyPr/>
          <a:lstStyle/>
          <a:p>
            <a:fld id="{F8F724EA-3534-4B3F-834B-ABEE13AADB32}" type="slidenum">
              <a:rPr lang="en-US" smtClean="0"/>
              <a:pPr/>
              <a:t>46</a:t>
            </a:fld>
            <a:endParaRPr lang="en-US"/>
          </a:p>
        </p:txBody>
      </p:sp>
      <p:sp>
        <p:nvSpPr>
          <p:cNvPr id="4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a:t>
            </a:r>
          </a:p>
        </p:txBody>
      </p:sp>
      <p:grpSp>
        <p:nvGrpSpPr>
          <p:cNvPr id="8" name="Group 7">
            <a:extLst>
              <a:ext uri="{FF2B5EF4-FFF2-40B4-BE49-F238E27FC236}">
                <a16:creationId xmlns:a16="http://schemas.microsoft.com/office/drawing/2014/main" id="{CAB59DDB-3078-E1D2-4467-2C80D65129B4}"/>
              </a:ext>
            </a:extLst>
          </p:cNvPr>
          <p:cNvGrpSpPr/>
          <p:nvPr/>
        </p:nvGrpSpPr>
        <p:grpSpPr>
          <a:xfrm>
            <a:off x="4138613" y="4804995"/>
            <a:ext cx="3064101" cy="1454532"/>
            <a:chOff x="4138613" y="4804995"/>
            <a:chExt cx="3064101" cy="1454532"/>
          </a:xfrm>
        </p:grpSpPr>
        <p:grpSp>
          <p:nvGrpSpPr>
            <p:cNvPr id="36894" name="Group 37"/>
            <p:cNvGrpSpPr>
              <a:grpSpLocks/>
            </p:cNvGrpSpPr>
            <p:nvPr/>
          </p:nvGrpSpPr>
          <p:grpSpPr bwMode="auto">
            <a:xfrm>
              <a:off x="4586514" y="5263974"/>
              <a:ext cx="431800" cy="569913"/>
              <a:chOff x="2776" y="3343"/>
              <a:chExt cx="272" cy="359"/>
            </a:xfrm>
          </p:grpSpPr>
          <p:sp>
            <p:nvSpPr>
              <p:cNvPr id="36904" name="Oval 34"/>
              <p:cNvSpPr>
                <a:spLocks noChangeArrowheads="1"/>
              </p:cNvSpPr>
              <p:nvPr/>
            </p:nvSpPr>
            <p:spPr bwMode="auto">
              <a:xfrm>
                <a:off x="2776" y="3392"/>
                <a:ext cx="272" cy="272"/>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36905" name="Text Box 35"/>
              <p:cNvSpPr txBox="1">
                <a:spLocks noChangeArrowheads="1"/>
              </p:cNvSpPr>
              <p:nvPr/>
            </p:nvSpPr>
            <p:spPr bwMode="auto">
              <a:xfrm>
                <a:off x="2813" y="3343"/>
                <a:ext cx="200" cy="231"/>
              </a:xfrm>
              <a:prstGeom prst="rect">
                <a:avLst/>
              </a:prstGeom>
              <a:noFill/>
              <a:ln w="9525">
                <a:noFill/>
                <a:miter lim="800000"/>
                <a:headEnd/>
                <a:tailEnd/>
              </a:ln>
            </p:spPr>
            <p:txBody>
              <a:bodyPr wrap="none">
                <a:spAutoFit/>
              </a:bodyPr>
              <a:lstStyle/>
              <a:p>
                <a:r>
                  <a:rPr lang="en-US" dirty="0"/>
                  <a:t>+</a:t>
                </a:r>
              </a:p>
            </p:txBody>
          </p:sp>
          <p:sp>
            <p:nvSpPr>
              <p:cNvPr id="36906" name="Text Box 36"/>
              <p:cNvSpPr txBox="1">
                <a:spLocks noChangeArrowheads="1"/>
              </p:cNvSpPr>
              <p:nvPr/>
            </p:nvSpPr>
            <p:spPr bwMode="auto">
              <a:xfrm>
                <a:off x="2830" y="3471"/>
                <a:ext cx="164" cy="231"/>
              </a:xfrm>
              <a:prstGeom prst="rect">
                <a:avLst/>
              </a:prstGeom>
              <a:noFill/>
              <a:ln w="9525">
                <a:noFill/>
                <a:miter lim="800000"/>
                <a:headEnd/>
                <a:tailEnd/>
              </a:ln>
            </p:spPr>
            <p:txBody>
              <a:bodyPr wrap="none">
                <a:spAutoFit/>
              </a:bodyPr>
              <a:lstStyle/>
              <a:p>
                <a:r>
                  <a:rPr lang="en-US" dirty="0"/>
                  <a:t>-</a:t>
                </a:r>
              </a:p>
            </p:txBody>
          </p:sp>
        </p:grpSp>
        <p:sp>
          <p:nvSpPr>
            <p:cNvPr id="36895" name="Line 38"/>
            <p:cNvSpPr>
              <a:spLocks noChangeShapeType="1"/>
            </p:cNvSpPr>
            <p:nvPr/>
          </p:nvSpPr>
          <p:spPr bwMode="auto">
            <a:xfrm flipV="1">
              <a:off x="4802414" y="4908278"/>
              <a:ext cx="0" cy="431800"/>
            </a:xfrm>
            <a:prstGeom prst="line">
              <a:avLst/>
            </a:prstGeom>
            <a:noFill/>
            <a:ln w="12700">
              <a:solidFill>
                <a:schemeClr val="tx1"/>
              </a:solidFill>
              <a:round/>
              <a:headEnd/>
              <a:tailEnd/>
            </a:ln>
          </p:spPr>
          <p:txBody>
            <a:bodyPr/>
            <a:lstStyle/>
            <a:p>
              <a:endParaRPr lang="en-US" dirty="0"/>
            </a:p>
          </p:txBody>
        </p:sp>
        <p:sp>
          <p:nvSpPr>
            <p:cNvPr id="36896" name="Line 39"/>
            <p:cNvSpPr>
              <a:spLocks noChangeShapeType="1"/>
            </p:cNvSpPr>
            <p:nvPr/>
          </p:nvSpPr>
          <p:spPr bwMode="auto">
            <a:xfrm>
              <a:off x="4789714" y="5760861"/>
              <a:ext cx="0" cy="457200"/>
            </a:xfrm>
            <a:prstGeom prst="line">
              <a:avLst/>
            </a:prstGeom>
            <a:noFill/>
            <a:ln w="12700">
              <a:solidFill>
                <a:schemeClr val="tx1"/>
              </a:solidFill>
              <a:round/>
              <a:headEnd/>
              <a:tailEnd/>
            </a:ln>
          </p:spPr>
          <p:txBody>
            <a:bodyPr/>
            <a:lstStyle/>
            <a:p>
              <a:endParaRPr lang="en-US" dirty="0"/>
            </a:p>
          </p:txBody>
        </p:sp>
        <p:sp>
          <p:nvSpPr>
            <p:cNvPr id="36897" name="Line 40"/>
            <p:cNvSpPr>
              <a:spLocks noChangeShapeType="1"/>
            </p:cNvSpPr>
            <p:nvPr/>
          </p:nvSpPr>
          <p:spPr bwMode="auto">
            <a:xfrm>
              <a:off x="4802414" y="4908278"/>
              <a:ext cx="2336800" cy="0"/>
            </a:xfrm>
            <a:prstGeom prst="line">
              <a:avLst/>
            </a:prstGeom>
            <a:noFill/>
            <a:ln w="12700">
              <a:solidFill>
                <a:schemeClr val="tx1"/>
              </a:solidFill>
              <a:round/>
              <a:headEnd/>
              <a:tailEnd/>
            </a:ln>
          </p:spPr>
          <p:txBody>
            <a:bodyPr/>
            <a:lstStyle/>
            <a:p>
              <a:endParaRPr lang="en-US" dirty="0"/>
            </a:p>
          </p:txBody>
        </p:sp>
        <p:sp>
          <p:nvSpPr>
            <p:cNvPr id="36898" name="Line 41"/>
            <p:cNvSpPr>
              <a:spLocks noChangeShapeType="1"/>
            </p:cNvSpPr>
            <p:nvPr/>
          </p:nvSpPr>
          <p:spPr bwMode="auto">
            <a:xfrm>
              <a:off x="4789714" y="6208727"/>
              <a:ext cx="2336800" cy="0"/>
            </a:xfrm>
            <a:prstGeom prst="line">
              <a:avLst/>
            </a:prstGeom>
            <a:noFill/>
            <a:ln w="12700">
              <a:solidFill>
                <a:schemeClr val="tx1"/>
              </a:solidFill>
              <a:round/>
              <a:headEnd/>
              <a:tailEnd/>
            </a:ln>
          </p:spPr>
          <p:txBody>
            <a:bodyPr/>
            <a:lstStyle/>
            <a:p>
              <a:endParaRPr lang="en-US" dirty="0"/>
            </a:p>
          </p:txBody>
        </p:sp>
        <p:sp>
          <p:nvSpPr>
            <p:cNvPr id="36899" name="Rectangle 42"/>
            <p:cNvSpPr>
              <a:spLocks noChangeArrowheads="1"/>
            </p:cNvSpPr>
            <p:nvPr/>
          </p:nvSpPr>
          <p:spPr bwMode="auto">
            <a:xfrm>
              <a:off x="5627914" y="4804995"/>
              <a:ext cx="825500" cy="203200"/>
            </a:xfrm>
            <a:prstGeom prst="rect">
              <a:avLst/>
            </a:prstGeom>
            <a:solidFill>
              <a:srgbClr val="66FFFF"/>
            </a:solidFill>
            <a:ln w="12700">
              <a:solidFill>
                <a:schemeClr val="tx1"/>
              </a:solidFill>
              <a:miter lim="800000"/>
              <a:headEnd/>
              <a:tailEnd/>
            </a:ln>
          </p:spPr>
          <p:txBody>
            <a:bodyPr wrap="none" anchor="ctr"/>
            <a:lstStyle/>
            <a:p>
              <a:endParaRPr lang="en-US" dirty="0"/>
            </a:p>
          </p:txBody>
        </p:sp>
        <p:sp>
          <p:nvSpPr>
            <p:cNvPr id="36902" name="Oval 47"/>
            <p:cNvSpPr>
              <a:spLocks noChangeArrowheads="1"/>
            </p:cNvSpPr>
            <p:nvPr/>
          </p:nvSpPr>
          <p:spPr bwMode="auto">
            <a:xfrm>
              <a:off x="7093463" y="4859161"/>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36903" name="Oval 48"/>
            <p:cNvSpPr>
              <a:spLocks noChangeArrowheads="1"/>
            </p:cNvSpPr>
            <p:nvPr/>
          </p:nvSpPr>
          <p:spPr bwMode="auto">
            <a:xfrm>
              <a:off x="7113814" y="6170627"/>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 name="Object 7"/>
            <p:cNvGraphicFramePr>
              <a:graphicFrameLocks noChangeAspect="1"/>
            </p:cNvGraphicFramePr>
            <p:nvPr/>
          </p:nvGraphicFramePr>
          <p:xfrm>
            <a:off x="4138613" y="5426075"/>
            <a:ext cx="231775" cy="228600"/>
          </p:xfrm>
          <a:graphic>
            <a:graphicData uri="http://schemas.openxmlformats.org/presentationml/2006/ole">
              <mc:AlternateContent xmlns:mc="http://schemas.openxmlformats.org/markup-compatibility/2006">
                <mc:Choice xmlns:v="urn:schemas-microsoft-com:vml" Requires="v">
                  <p:oleObj name="Equation" r:id="rId5" imgW="228600" imgH="228600" progId="Equation.DSMT4">
                    <p:embed/>
                  </p:oleObj>
                </mc:Choice>
                <mc:Fallback>
                  <p:oleObj name="Equation" r:id="rId5" imgW="228600" imgH="228600" progId="Equation.DSMT4">
                    <p:embed/>
                    <p:pic>
                      <p:nvPicPr>
                        <p:cNvPr id="2" name="Object 7"/>
                        <p:cNvPicPr>
                          <a:picLocks noChangeAspect="1" noChangeArrowheads="1"/>
                        </p:cNvPicPr>
                        <p:nvPr/>
                      </p:nvPicPr>
                      <p:blipFill>
                        <a:blip r:embed="rId6"/>
                        <a:srcRect/>
                        <a:stretch>
                          <a:fillRect/>
                        </a:stretch>
                      </p:blipFill>
                      <p:spPr bwMode="auto">
                        <a:xfrm>
                          <a:off x="4138613" y="5426075"/>
                          <a:ext cx="231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 name="Object 8"/>
          <p:cNvGraphicFramePr>
            <a:graphicFrameLocks noChangeAspect="1"/>
          </p:cNvGraphicFramePr>
          <p:nvPr/>
        </p:nvGraphicFramePr>
        <p:xfrm>
          <a:off x="5887356" y="4349296"/>
          <a:ext cx="371929" cy="352354"/>
        </p:xfrm>
        <a:graphic>
          <a:graphicData uri="http://schemas.openxmlformats.org/presentationml/2006/ole">
            <mc:AlternateContent xmlns:mc="http://schemas.openxmlformats.org/markup-compatibility/2006">
              <mc:Choice xmlns:v="urn:schemas-microsoft-com:vml" Requires="v">
                <p:oleObj name="Equation" r:id="rId7" imgW="241200" imgH="228600" progId="Equation.DSMT4">
                  <p:embed/>
                </p:oleObj>
              </mc:Choice>
              <mc:Fallback>
                <p:oleObj name="Equation" r:id="rId7" imgW="241200" imgH="228600" progId="Equation.DSMT4">
                  <p:embed/>
                  <p:pic>
                    <p:nvPicPr>
                      <p:cNvPr id="3" name="Object 8"/>
                      <p:cNvPicPr>
                        <a:picLocks noChangeAspect="1" noChangeArrowheads="1"/>
                      </p:cNvPicPr>
                      <p:nvPr/>
                    </p:nvPicPr>
                    <p:blipFill>
                      <a:blip r:embed="rId8"/>
                      <a:srcRect/>
                      <a:stretch>
                        <a:fillRect/>
                      </a:stretch>
                    </p:blipFill>
                    <p:spPr bwMode="auto">
                      <a:xfrm>
                        <a:off x="5887356" y="4349296"/>
                        <a:ext cx="371929" cy="35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6" name="Group 45"/>
          <p:cNvGrpSpPr/>
          <p:nvPr/>
        </p:nvGrpSpPr>
        <p:grpSpPr>
          <a:xfrm>
            <a:off x="322035" y="2158772"/>
            <a:ext cx="4870678" cy="2981326"/>
            <a:chOff x="322035" y="2158772"/>
            <a:chExt cx="4870678" cy="2981326"/>
          </a:xfrm>
        </p:grpSpPr>
        <p:sp>
          <p:nvSpPr>
            <p:cNvPr id="36887" name="AutoShape 5"/>
            <p:cNvSpPr>
              <a:spLocks noChangeArrowheads="1"/>
            </p:cNvSpPr>
            <p:nvPr/>
          </p:nvSpPr>
          <p:spPr bwMode="auto">
            <a:xfrm>
              <a:off x="2438401" y="2158772"/>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36888" name="AutoShape 6"/>
            <p:cNvSpPr>
              <a:spLocks noChangeArrowheads="1"/>
            </p:cNvSpPr>
            <p:nvPr/>
          </p:nvSpPr>
          <p:spPr bwMode="auto">
            <a:xfrm>
              <a:off x="2425701" y="3844698"/>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36889" name="Text Box 7"/>
            <p:cNvSpPr txBox="1">
              <a:spLocks noChangeArrowheads="1"/>
            </p:cNvSpPr>
            <p:nvPr/>
          </p:nvSpPr>
          <p:spPr bwMode="auto">
            <a:xfrm>
              <a:off x="4441827" y="3260497"/>
              <a:ext cx="317500" cy="366713"/>
            </a:xfrm>
            <a:prstGeom prst="rect">
              <a:avLst/>
            </a:prstGeom>
            <a:noFill/>
            <a:ln w="9525">
              <a:noFill/>
              <a:miter lim="800000"/>
              <a:headEnd/>
              <a:tailEnd/>
            </a:ln>
          </p:spPr>
          <p:txBody>
            <a:bodyPr wrap="none">
              <a:spAutoFit/>
            </a:bodyPr>
            <a:lstStyle/>
            <a:p>
              <a:r>
                <a:rPr lang="en-US"/>
                <a:t>+</a:t>
              </a:r>
            </a:p>
          </p:txBody>
        </p:sp>
        <p:sp>
          <p:nvSpPr>
            <p:cNvPr id="36890" name="Text Box 8"/>
            <p:cNvSpPr txBox="1">
              <a:spLocks noChangeArrowheads="1"/>
            </p:cNvSpPr>
            <p:nvPr/>
          </p:nvSpPr>
          <p:spPr bwMode="auto">
            <a:xfrm>
              <a:off x="4492627" y="3692298"/>
              <a:ext cx="260350" cy="366713"/>
            </a:xfrm>
            <a:prstGeom prst="rect">
              <a:avLst/>
            </a:prstGeom>
            <a:noFill/>
            <a:ln w="9525">
              <a:noFill/>
              <a:miter lim="800000"/>
              <a:headEnd/>
              <a:tailEnd/>
            </a:ln>
          </p:spPr>
          <p:txBody>
            <a:bodyPr wrap="none">
              <a:spAutoFit/>
            </a:bodyPr>
            <a:lstStyle/>
            <a:p>
              <a:r>
                <a:rPr lang="en-US"/>
                <a:t>-</a:t>
              </a:r>
            </a:p>
          </p:txBody>
        </p:sp>
        <p:sp>
          <p:nvSpPr>
            <p:cNvPr id="36891" name="Line 25"/>
            <p:cNvSpPr>
              <a:spLocks noChangeShapeType="1"/>
            </p:cNvSpPr>
            <p:nvPr/>
          </p:nvSpPr>
          <p:spPr bwMode="auto">
            <a:xfrm>
              <a:off x="2489201" y="3452585"/>
              <a:ext cx="1828801" cy="0"/>
            </a:xfrm>
            <a:prstGeom prst="line">
              <a:avLst/>
            </a:prstGeom>
            <a:noFill/>
            <a:ln w="38100">
              <a:solidFill>
                <a:schemeClr val="tx1"/>
              </a:solidFill>
              <a:round/>
              <a:headEnd/>
              <a:tailEnd/>
            </a:ln>
          </p:spPr>
          <p:txBody>
            <a:bodyPr/>
            <a:lstStyle/>
            <a:p>
              <a:endParaRPr lang="en-US"/>
            </a:p>
          </p:txBody>
        </p:sp>
        <p:sp>
          <p:nvSpPr>
            <p:cNvPr id="36892" name="Line 26"/>
            <p:cNvSpPr>
              <a:spLocks noChangeShapeType="1"/>
            </p:cNvSpPr>
            <p:nvPr/>
          </p:nvSpPr>
          <p:spPr bwMode="auto">
            <a:xfrm flipV="1">
              <a:off x="2479676" y="3858985"/>
              <a:ext cx="1825626" cy="3175"/>
            </a:xfrm>
            <a:prstGeom prst="line">
              <a:avLst/>
            </a:prstGeom>
            <a:noFill/>
            <a:ln w="38100">
              <a:solidFill>
                <a:schemeClr val="tx1"/>
              </a:solidFill>
              <a:round/>
              <a:headEnd/>
              <a:tailEnd/>
            </a:ln>
          </p:spPr>
          <p:txBody>
            <a:bodyPr/>
            <a:lstStyle/>
            <a:p>
              <a:endParaRPr lang="en-US"/>
            </a:p>
          </p:txBody>
        </p:sp>
        <p:sp>
          <p:nvSpPr>
            <p:cNvPr id="36881" name="Line 28"/>
            <p:cNvSpPr>
              <a:spLocks noChangeShapeType="1"/>
            </p:cNvSpPr>
            <p:nvPr/>
          </p:nvSpPr>
          <p:spPr bwMode="auto">
            <a:xfrm flipV="1">
              <a:off x="495300" y="2563585"/>
              <a:ext cx="431800" cy="876300"/>
            </a:xfrm>
            <a:prstGeom prst="line">
              <a:avLst/>
            </a:prstGeom>
            <a:noFill/>
            <a:ln w="38100">
              <a:solidFill>
                <a:srgbClr val="FF0000"/>
              </a:solidFill>
              <a:round/>
              <a:headEnd/>
              <a:tailEnd type="triangle" w="med" len="med"/>
            </a:ln>
          </p:spPr>
          <p:txBody>
            <a:bodyPr/>
            <a:lstStyle/>
            <a:p>
              <a:endParaRPr lang="en-US"/>
            </a:p>
          </p:txBody>
        </p:sp>
        <p:sp>
          <p:nvSpPr>
            <p:cNvPr id="36883" name="AutoShape 31"/>
            <p:cNvSpPr>
              <a:spLocks noChangeArrowheads="1"/>
            </p:cNvSpPr>
            <p:nvPr/>
          </p:nvSpPr>
          <p:spPr bwMode="auto">
            <a:xfrm rot="2004469">
              <a:off x="863600" y="3185885"/>
              <a:ext cx="546100" cy="177800"/>
            </a:xfrm>
            <a:custGeom>
              <a:avLst/>
              <a:gdLst>
                <a:gd name="T0" fmla="*/ 258 w 21600"/>
                <a:gd name="T1" fmla="*/ 0 h 21600"/>
                <a:gd name="T2" fmla="*/ 0 w 21600"/>
                <a:gd name="T3" fmla="*/ 56 h 21600"/>
                <a:gd name="T4" fmla="*/ 258 w 21600"/>
                <a:gd name="T5" fmla="*/ 112 h 21600"/>
                <a:gd name="T6" fmla="*/ 344 w 21600"/>
                <a:gd name="T7" fmla="*/ 56 h 21600"/>
                <a:gd name="T8" fmla="*/ 17694720 60000 65536"/>
                <a:gd name="T9" fmla="*/ 11796480 60000 65536"/>
                <a:gd name="T10" fmla="*/ 5898240 60000 65536"/>
                <a:gd name="T11" fmla="*/ 0 60000 65536"/>
                <a:gd name="T12" fmla="*/ 3391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99"/>
            </a:solidFill>
            <a:ln w="9525">
              <a:solidFill>
                <a:schemeClr val="tx1"/>
              </a:solidFill>
              <a:miter lim="800000"/>
              <a:headEnd/>
              <a:tailEnd/>
            </a:ln>
          </p:spPr>
          <p:txBody>
            <a:bodyPr wrap="none" anchor="ctr"/>
            <a:lstStyle/>
            <a:p>
              <a:endParaRPr lang="en-US"/>
            </a:p>
          </p:txBody>
        </p:sp>
        <p:sp>
          <p:nvSpPr>
            <p:cNvPr id="36884" name="Line 32"/>
            <p:cNvSpPr>
              <a:spLocks noChangeShapeType="1"/>
            </p:cNvSpPr>
            <p:nvPr/>
          </p:nvSpPr>
          <p:spPr bwMode="auto">
            <a:xfrm>
              <a:off x="2260601" y="2195285"/>
              <a:ext cx="0" cy="2921001"/>
            </a:xfrm>
            <a:prstGeom prst="line">
              <a:avLst/>
            </a:prstGeom>
            <a:noFill/>
            <a:ln w="12700">
              <a:solidFill>
                <a:schemeClr val="tx1"/>
              </a:solidFill>
              <a:round/>
              <a:headEnd type="triangle" w="med" len="med"/>
              <a:tailEnd type="triangle" w="med" len="med"/>
            </a:ln>
          </p:spPr>
          <p:txBody>
            <a:bodyPr/>
            <a:lstStyle/>
            <a:p>
              <a:endParaRPr lang="en-US"/>
            </a:p>
          </p:txBody>
        </p:sp>
        <p:sp>
          <p:nvSpPr>
            <p:cNvPr id="36876" name="Oval 58"/>
            <p:cNvSpPr>
              <a:spLocks noChangeArrowheads="1"/>
            </p:cNvSpPr>
            <p:nvPr/>
          </p:nvSpPr>
          <p:spPr bwMode="auto">
            <a:xfrm>
              <a:off x="4241802" y="340178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36877" name="Oval 60"/>
            <p:cNvSpPr>
              <a:spLocks noChangeArrowheads="1"/>
            </p:cNvSpPr>
            <p:nvPr/>
          </p:nvSpPr>
          <p:spPr bwMode="auto">
            <a:xfrm>
              <a:off x="4241802" y="380818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36878" name="Line 62"/>
            <p:cNvSpPr>
              <a:spLocks noChangeShapeType="1"/>
            </p:cNvSpPr>
            <p:nvPr/>
          </p:nvSpPr>
          <p:spPr bwMode="auto">
            <a:xfrm flipV="1">
              <a:off x="1422401" y="2906485"/>
              <a:ext cx="0" cy="482600"/>
            </a:xfrm>
            <a:prstGeom prst="line">
              <a:avLst/>
            </a:prstGeom>
            <a:noFill/>
            <a:ln w="9525">
              <a:solidFill>
                <a:schemeClr val="tx1"/>
              </a:solidFill>
              <a:round/>
              <a:headEnd/>
              <a:tailEnd/>
            </a:ln>
          </p:spPr>
          <p:txBody>
            <a:bodyPr/>
            <a:lstStyle/>
            <a:p>
              <a:endParaRPr lang="en-US"/>
            </a:p>
          </p:txBody>
        </p:sp>
        <p:graphicFrame>
          <p:nvGraphicFramePr>
            <p:cNvPr id="36869" name="Object 63"/>
            <p:cNvGraphicFramePr>
              <a:graphicFrameLocks noChangeAspect="1"/>
            </p:cNvGraphicFramePr>
            <p:nvPr/>
          </p:nvGraphicFramePr>
          <p:xfrm>
            <a:off x="1497013" y="3082697"/>
            <a:ext cx="204788" cy="287338"/>
          </p:xfrm>
          <a:graphic>
            <a:graphicData uri="http://schemas.openxmlformats.org/presentationml/2006/ole">
              <mc:AlternateContent xmlns:mc="http://schemas.openxmlformats.org/markup-compatibility/2006">
                <mc:Choice xmlns:v="urn:schemas-microsoft-com:vml" Requires="v">
                  <p:oleObj name="Equation" r:id="rId9" imgW="126725" imgH="177415" progId="Equation.DSMT4">
                    <p:embed/>
                  </p:oleObj>
                </mc:Choice>
                <mc:Fallback>
                  <p:oleObj name="Equation" r:id="rId9" imgW="126725" imgH="177415" progId="Equation.DSMT4">
                    <p:embed/>
                    <p:pic>
                      <p:nvPicPr>
                        <p:cNvPr id="36869" name="Object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013" y="3082697"/>
                          <a:ext cx="204788" cy="28733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BFBFBF"/>
                                  </a:gs>
                                </a:gsLst>
                                <a:path path="shape">
                                  <a:fillToRect l="50000" t="50000" r="50000" b="50000"/>
                                </a:path>
                              </a:gra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9" name="Freeform 64"/>
            <p:cNvSpPr>
              <a:spLocks/>
            </p:cNvSpPr>
            <p:nvPr/>
          </p:nvSpPr>
          <p:spPr bwMode="auto">
            <a:xfrm>
              <a:off x="1092200" y="3052535"/>
              <a:ext cx="333375" cy="136525"/>
            </a:xfrm>
            <a:custGeom>
              <a:avLst/>
              <a:gdLst>
                <a:gd name="T0" fmla="*/ 210 w 210"/>
                <a:gd name="T1" fmla="*/ 4 h 86"/>
                <a:gd name="T2" fmla="*/ 150 w 210"/>
                <a:gd name="T3" fmla="*/ 2 h 86"/>
                <a:gd name="T4" fmla="*/ 84 w 210"/>
                <a:gd name="T5" fmla="*/ 16 h 86"/>
                <a:gd name="T6" fmla="*/ 22 w 210"/>
                <a:gd name="T7" fmla="*/ 58 h 86"/>
                <a:gd name="T8" fmla="*/ 0 w 210"/>
                <a:gd name="T9" fmla="*/ 86 h 86"/>
                <a:gd name="T10" fmla="*/ 0 60000 65536"/>
                <a:gd name="T11" fmla="*/ 0 60000 65536"/>
                <a:gd name="T12" fmla="*/ 0 60000 65536"/>
                <a:gd name="T13" fmla="*/ 0 60000 65536"/>
                <a:gd name="T14" fmla="*/ 0 60000 65536"/>
                <a:gd name="T15" fmla="*/ 0 w 210"/>
                <a:gd name="T16" fmla="*/ 0 h 86"/>
                <a:gd name="T17" fmla="*/ 210 w 210"/>
                <a:gd name="T18" fmla="*/ 86 h 86"/>
              </a:gdLst>
              <a:ahLst/>
              <a:cxnLst>
                <a:cxn ang="T10">
                  <a:pos x="T0" y="T1"/>
                </a:cxn>
                <a:cxn ang="T11">
                  <a:pos x="T2" y="T3"/>
                </a:cxn>
                <a:cxn ang="T12">
                  <a:pos x="T4" y="T5"/>
                </a:cxn>
                <a:cxn ang="T13">
                  <a:pos x="T6" y="T7"/>
                </a:cxn>
                <a:cxn ang="T14">
                  <a:pos x="T8" y="T9"/>
                </a:cxn>
              </a:cxnLst>
              <a:rect l="T15" t="T16" r="T17" b="T18"/>
              <a:pathLst>
                <a:path w="210" h="86">
                  <a:moveTo>
                    <a:pt x="210" y="4"/>
                  </a:moveTo>
                  <a:cubicBezTo>
                    <a:pt x="200" y="3"/>
                    <a:pt x="171" y="0"/>
                    <a:pt x="150" y="2"/>
                  </a:cubicBezTo>
                  <a:cubicBezTo>
                    <a:pt x="129" y="4"/>
                    <a:pt x="105" y="7"/>
                    <a:pt x="84" y="16"/>
                  </a:cubicBezTo>
                  <a:cubicBezTo>
                    <a:pt x="63" y="25"/>
                    <a:pt x="36" y="46"/>
                    <a:pt x="22" y="58"/>
                  </a:cubicBezTo>
                  <a:cubicBezTo>
                    <a:pt x="8" y="70"/>
                    <a:pt x="5" y="80"/>
                    <a:pt x="0" y="86"/>
                  </a:cubicBezTo>
                </a:path>
              </a:pathLst>
            </a:custGeom>
            <a:noFill/>
            <a:ln w="9525">
              <a:solidFill>
                <a:schemeClr val="tx1"/>
              </a:solidFill>
              <a:round/>
              <a:headEnd/>
              <a:tailEnd/>
            </a:ln>
          </p:spPr>
          <p:txBody>
            <a:bodyPr/>
            <a:lstStyle/>
            <a:p>
              <a:endParaRPr lang="en-US"/>
            </a:p>
          </p:txBody>
        </p:sp>
        <p:graphicFrame>
          <p:nvGraphicFramePr>
            <p:cNvPr id="36870" name="Object 6"/>
            <p:cNvGraphicFramePr>
              <a:graphicFrameLocks noChangeAspect="1"/>
            </p:cNvGraphicFramePr>
            <p:nvPr/>
          </p:nvGraphicFramePr>
          <p:xfrm>
            <a:off x="4811713" y="3424238"/>
            <a:ext cx="381000" cy="381000"/>
          </p:xfrm>
          <a:graphic>
            <a:graphicData uri="http://schemas.openxmlformats.org/presentationml/2006/ole">
              <mc:AlternateContent xmlns:mc="http://schemas.openxmlformats.org/markup-compatibility/2006">
                <mc:Choice xmlns:v="urn:schemas-microsoft-com:vml" Requires="v">
                  <p:oleObj name="Equation" r:id="rId11" imgW="228600" imgH="228600" progId="Equation.DSMT4">
                    <p:embed/>
                  </p:oleObj>
                </mc:Choice>
                <mc:Fallback>
                  <p:oleObj name="Equation" r:id="rId11" imgW="228600" imgH="228600" progId="Equation.DSMT4">
                    <p:embed/>
                    <p:pic>
                      <p:nvPicPr>
                        <p:cNvPr id="36870" name="Object 6"/>
                        <p:cNvPicPr>
                          <a:picLocks noChangeAspect="1" noChangeArrowheads="1"/>
                        </p:cNvPicPr>
                        <p:nvPr/>
                      </p:nvPicPr>
                      <p:blipFill>
                        <a:blip r:embed="rId12"/>
                        <a:srcRect/>
                        <a:stretch>
                          <a:fillRect/>
                        </a:stretch>
                      </p:blipFill>
                      <p:spPr bwMode="auto">
                        <a:xfrm>
                          <a:off x="4811713" y="3424238"/>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9"/>
            <p:cNvGraphicFramePr>
              <a:graphicFrameLocks noChangeAspect="1"/>
            </p:cNvGraphicFramePr>
            <p:nvPr/>
          </p:nvGraphicFramePr>
          <p:xfrm>
            <a:off x="1449194" y="4418013"/>
            <a:ext cx="625669" cy="273730"/>
          </p:xfrm>
          <a:graphic>
            <a:graphicData uri="http://schemas.openxmlformats.org/presentationml/2006/ole">
              <mc:AlternateContent xmlns:mc="http://schemas.openxmlformats.org/markup-compatibility/2006">
                <mc:Choice xmlns:v="urn:schemas-microsoft-com:vml" Requires="v">
                  <p:oleObj name="Equation" r:id="rId13" imgW="405872" imgH="177569" progId="Equation.DSMT4">
                    <p:embed/>
                  </p:oleObj>
                </mc:Choice>
                <mc:Fallback>
                  <p:oleObj name="Equation" r:id="rId13" imgW="405872" imgH="177569" progId="Equation.DSMT4">
                    <p:embed/>
                    <p:pic>
                      <p:nvPicPr>
                        <p:cNvPr id="4"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9194" y="4418013"/>
                          <a:ext cx="625669" cy="27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0"/>
            <p:cNvGraphicFramePr>
              <a:graphicFrameLocks noChangeAspect="1"/>
            </p:cNvGraphicFramePr>
            <p:nvPr/>
          </p:nvGraphicFramePr>
          <p:xfrm>
            <a:off x="322035" y="3554638"/>
            <a:ext cx="429079" cy="367782"/>
          </p:xfrm>
          <a:graphic>
            <a:graphicData uri="http://schemas.openxmlformats.org/presentationml/2006/ole">
              <mc:AlternateContent xmlns:mc="http://schemas.openxmlformats.org/markup-compatibility/2006">
                <mc:Choice xmlns:v="urn:schemas-microsoft-com:vml" Requires="v">
                  <p:oleObj name="Equation" r:id="rId15" imgW="266400" imgH="228600" progId="Equation.DSMT4">
                    <p:embed/>
                  </p:oleObj>
                </mc:Choice>
                <mc:Fallback>
                  <p:oleObj name="Equation" r:id="rId15" imgW="266400" imgH="228600" progId="Equation.DSMT4">
                    <p:embed/>
                    <p:pic>
                      <p:nvPicPr>
                        <p:cNvPr id="5" name="Object 10"/>
                        <p:cNvPicPr>
                          <a:picLocks noChangeAspect="1" noChangeArrowheads="1"/>
                        </p:cNvPicPr>
                        <p:nvPr/>
                      </p:nvPicPr>
                      <p:blipFill>
                        <a:blip r:embed="rId16"/>
                        <a:srcRect/>
                        <a:stretch>
                          <a:fillRect/>
                        </a:stretch>
                      </p:blipFill>
                      <p:spPr bwMode="auto">
                        <a:xfrm>
                          <a:off x="322035" y="3554638"/>
                          <a:ext cx="429079" cy="36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 name="Arrow: Curved Down 6">
            <a:extLst>
              <a:ext uri="{FF2B5EF4-FFF2-40B4-BE49-F238E27FC236}">
                <a16:creationId xmlns:a16="http://schemas.microsoft.com/office/drawing/2014/main" id="{C43B93D3-B02B-3BA4-5175-61FC9932CC91}"/>
              </a:ext>
            </a:extLst>
          </p:cNvPr>
          <p:cNvSpPr/>
          <p:nvPr/>
        </p:nvSpPr>
        <p:spPr>
          <a:xfrm rot="2083685">
            <a:off x="4885075" y="3058435"/>
            <a:ext cx="1820695" cy="648148"/>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F154A3F-4577-7D01-7633-8BF093409C5E}"/>
              </a:ext>
            </a:extLst>
          </p:cNvPr>
          <p:cNvSpPr txBox="1"/>
          <p:nvPr/>
        </p:nvSpPr>
        <p:spPr>
          <a:xfrm>
            <a:off x="7202714" y="2523885"/>
            <a:ext cx="1566649" cy="1169551"/>
          </a:xfrm>
          <a:prstGeom prst="rect">
            <a:avLst/>
          </a:prstGeom>
          <a:noFill/>
          <a:ln w="12700">
            <a:solidFill>
              <a:schemeClr val="tx1"/>
            </a:solidFill>
          </a:ln>
        </p:spPr>
        <p:txBody>
          <a:bodyPr wrap="square" rtlCol="0">
            <a:spAutoFit/>
          </a:bodyPr>
          <a:lstStyle/>
          <a:p>
            <a:pPr algn="ctr"/>
            <a:r>
              <a:rPr lang="en-US" sz="1400" dirty="0"/>
              <a:t>The Thevenin impedance is the same as the input impedance of the antenna.</a:t>
            </a:r>
          </a:p>
        </p:txBody>
      </p:sp>
    </p:spTree>
    <p:extLst>
      <p:ext uri="{BB962C8B-B14F-4D97-AF65-F5344CB8AC3E}">
        <p14:creationId xmlns:p14="http://schemas.microsoft.com/office/powerpoint/2010/main" val="55926044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47</a:t>
            </a:fld>
            <a:endParaRPr lang="en-US"/>
          </a:p>
        </p:txBody>
      </p:sp>
      <p:sp>
        <p:nvSpPr>
          <p:cNvPr id="47" name="TextBox 46"/>
          <p:cNvSpPr txBox="1"/>
          <p:nvPr/>
        </p:nvSpPr>
        <p:spPr>
          <a:xfrm>
            <a:off x="794657" y="1001485"/>
            <a:ext cx="7064755" cy="400110"/>
          </a:xfrm>
          <a:prstGeom prst="rect">
            <a:avLst/>
          </a:prstGeom>
          <a:solidFill>
            <a:srgbClr val="FFCCFF"/>
          </a:solidFill>
        </p:spPr>
        <p:txBody>
          <a:bodyPr wrap="none" rtlCol="0">
            <a:spAutoFit/>
          </a:bodyPr>
          <a:lstStyle/>
          <a:p>
            <a:pPr algn="ctr"/>
            <a:r>
              <a:rPr lang="en-US" sz="2000" dirty="0"/>
              <a:t>The power received by an optimum conjugate-matched load:</a:t>
            </a:r>
          </a:p>
        </p:txBody>
      </p:sp>
      <p:graphicFrame>
        <p:nvGraphicFramePr>
          <p:cNvPr id="205833" name="Object 8"/>
          <p:cNvGraphicFramePr>
            <a:graphicFrameLocks noChangeAspect="1"/>
          </p:cNvGraphicFramePr>
          <p:nvPr/>
        </p:nvGraphicFramePr>
        <p:xfrm>
          <a:off x="2128838" y="6015038"/>
          <a:ext cx="2203450" cy="442912"/>
        </p:xfrm>
        <a:graphic>
          <a:graphicData uri="http://schemas.openxmlformats.org/presentationml/2006/ole">
            <mc:AlternateContent xmlns:mc="http://schemas.openxmlformats.org/markup-compatibility/2006">
              <mc:Choice xmlns:v="urn:schemas-microsoft-com:vml" Requires="v">
                <p:oleObj name="Equation" r:id="rId3" imgW="1143000" imgH="228600" progId="Equation.DSMT4">
                  <p:embed/>
                </p:oleObj>
              </mc:Choice>
              <mc:Fallback>
                <p:oleObj name="Equation" r:id="rId3" imgW="1143000" imgH="228600" progId="Equation.DSMT4">
                  <p:embed/>
                  <p:pic>
                    <p:nvPicPr>
                      <p:cNvPr id="205833" name="Object 8"/>
                      <p:cNvPicPr>
                        <a:picLocks noChangeAspect="1" noChangeArrowheads="1"/>
                      </p:cNvPicPr>
                      <p:nvPr/>
                    </p:nvPicPr>
                    <p:blipFill>
                      <a:blip r:embed="rId4"/>
                      <a:srcRect/>
                      <a:stretch>
                        <a:fillRect/>
                      </a:stretch>
                    </p:blipFill>
                    <p:spPr bwMode="auto">
                      <a:xfrm>
                        <a:off x="2128838" y="6015038"/>
                        <a:ext cx="2203450" cy="4429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TextBox 30"/>
          <p:cNvSpPr txBox="1"/>
          <p:nvPr/>
        </p:nvSpPr>
        <p:spPr>
          <a:xfrm>
            <a:off x="659700" y="4756492"/>
            <a:ext cx="3813865" cy="369332"/>
          </a:xfrm>
          <a:prstGeom prst="rect">
            <a:avLst/>
          </a:prstGeom>
          <a:noFill/>
        </p:spPr>
        <p:txBody>
          <a:bodyPr wrap="none" rtlCol="0">
            <a:spAutoFit/>
          </a:bodyPr>
          <a:lstStyle/>
          <a:p>
            <a:r>
              <a:rPr lang="en-US" dirty="0">
                <a:solidFill>
                  <a:srgbClr val="0000FF"/>
                </a:solidFill>
              </a:rPr>
              <a:t>For a </a:t>
            </a:r>
            <a:r>
              <a:rPr lang="en-US" u="sng" dirty="0">
                <a:solidFill>
                  <a:srgbClr val="0000FF"/>
                </a:solidFill>
              </a:rPr>
              <a:t>resonant</a:t>
            </a:r>
            <a:r>
              <a:rPr lang="en-US" dirty="0">
                <a:solidFill>
                  <a:srgbClr val="0000FF"/>
                </a:solidFill>
              </a:rPr>
              <a:t> dipole wire antenna:</a:t>
            </a:r>
          </a:p>
        </p:txBody>
      </p:sp>
      <p:graphicFrame>
        <p:nvGraphicFramePr>
          <p:cNvPr id="205835" name="Object 11"/>
          <p:cNvGraphicFramePr>
            <a:graphicFrameLocks noChangeAspect="1"/>
          </p:cNvGraphicFramePr>
          <p:nvPr/>
        </p:nvGraphicFramePr>
        <p:xfrm>
          <a:off x="2216150" y="5380038"/>
          <a:ext cx="1689100" cy="442912"/>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205835" name="Object 11"/>
                      <p:cNvPicPr>
                        <a:picLocks noChangeAspect="1" noChangeArrowheads="1"/>
                      </p:cNvPicPr>
                      <p:nvPr/>
                    </p:nvPicPr>
                    <p:blipFill>
                      <a:blip r:embed="rId6"/>
                      <a:srcRect/>
                      <a:stretch>
                        <a:fillRect/>
                      </a:stretch>
                    </p:blipFill>
                    <p:spPr bwMode="auto">
                      <a:xfrm>
                        <a:off x="2216150" y="5380038"/>
                        <a:ext cx="1689100" cy="4429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6" name="Object 12"/>
          <p:cNvGraphicFramePr>
            <a:graphicFrameLocks noChangeAspect="1"/>
          </p:cNvGraphicFramePr>
          <p:nvPr/>
        </p:nvGraphicFramePr>
        <p:xfrm>
          <a:off x="5599113" y="6069013"/>
          <a:ext cx="1568450" cy="442912"/>
        </p:xfrm>
        <a:graphic>
          <a:graphicData uri="http://schemas.openxmlformats.org/presentationml/2006/ole">
            <mc:AlternateContent xmlns:mc="http://schemas.openxmlformats.org/markup-compatibility/2006">
              <mc:Choice xmlns:v="urn:schemas-microsoft-com:vml" Requires="v">
                <p:oleObj name="Equation" r:id="rId7" imgW="812520" imgH="228600" progId="Equation.DSMT4">
                  <p:embed/>
                </p:oleObj>
              </mc:Choice>
              <mc:Fallback>
                <p:oleObj name="Equation" r:id="rId7" imgW="812520" imgH="228600" progId="Equation.DSMT4">
                  <p:embed/>
                  <p:pic>
                    <p:nvPicPr>
                      <p:cNvPr id="205836" name="Object 12"/>
                      <p:cNvPicPr>
                        <a:picLocks noChangeAspect="1" noChangeArrowheads="1"/>
                      </p:cNvPicPr>
                      <p:nvPr/>
                    </p:nvPicPr>
                    <p:blipFill>
                      <a:blip r:embed="rId8"/>
                      <a:srcRect/>
                      <a:stretch>
                        <a:fillRect/>
                      </a:stretch>
                    </p:blipFill>
                    <p:spPr bwMode="auto">
                      <a:xfrm>
                        <a:off x="5599113" y="6069013"/>
                        <a:ext cx="1568450" cy="44291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Right Arrow 34"/>
          <p:cNvSpPr/>
          <p:nvPr/>
        </p:nvSpPr>
        <p:spPr>
          <a:xfrm>
            <a:off x="4839740" y="6152643"/>
            <a:ext cx="395785" cy="245660"/>
          </a:xfrm>
          <a:prstGeom prst="rightArrow">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 (cont.)</a:t>
            </a:r>
          </a:p>
        </p:txBody>
      </p:sp>
      <p:grpSp>
        <p:nvGrpSpPr>
          <p:cNvPr id="5" name="Group 4">
            <a:extLst>
              <a:ext uri="{FF2B5EF4-FFF2-40B4-BE49-F238E27FC236}">
                <a16:creationId xmlns:a16="http://schemas.microsoft.com/office/drawing/2014/main" id="{61F5874F-4D01-54CF-63E0-2B80890CC6AA}"/>
              </a:ext>
            </a:extLst>
          </p:cNvPr>
          <p:cNvGrpSpPr/>
          <p:nvPr/>
        </p:nvGrpSpPr>
        <p:grpSpPr>
          <a:xfrm>
            <a:off x="1598815" y="1809750"/>
            <a:ext cx="6354560" cy="2609144"/>
            <a:chOff x="1598815" y="1809750"/>
            <a:chExt cx="6354560" cy="2609144"/>
          </a:xfrm>
        </p:grpSpPr>
        <p:grpSp>
          <p:nvGrpSpPr>
            <p:cNvPr id="12" name="Group 37"/>
            <p:cNvGrpSpPr>
              <a:grpSpLocks/>
            </p:cNvGrpSpPr>
            <p:nvPr/>
          </p:nvGrpSpPr>
          <p:grpSpPr bwMode="auto">
            <a:xfrm>
              <a:off x="2065634" y="2776587"/>
              <a:ext cx="431800" cy="547688"/>
              <a:chOff x="2769" y="3343"/>
              <a:chExt cx="272" cy="345"/>
            </a:xfrm>
          </p:grpSpPr>
          <p:sp>
            <p:nvSpPr>
              <p:cNvPr id="28" name="Oval 34"/>
              <p:cNvSpPr>
                <a:spLocks noChangeArrowheads="1"/>
              </p:cNvSpPr>
              <p:nvPr/>
            </p:nvSpPr>
            <p:spPr bwMode="auto">
              <a:xfrm>
                <a:off x="2769" y="3385"/>
                <a:ext cx="272" cy="272"/>
              </a:xfrm>
              <a:prstGeom prst="ellipse">
                <a:avLst/>
              </a:prstGeom>
              <a:solidFill>
                <a:schemeClr val="bg1"/>
              </a:solidFill>
              <a:ln w="12700">
                <a:solidFill>
                  <a:schemeClr val="tx1"/>
                </a:solidFill>
                <a:round/>
                <a:headEnd/>
                <a:tailEnd/>
              </a:ln>
            </p:spPr>
            <p:txBody>
              <a:bodyPr wrap="none" anchor="ctr"/>
              <a:lstStyle/>
              <a:p>
                <a:endParaRPr lang="en-US"/>
              </a:p>
            </p:txBody>
          </p:sp>
          <p:sp>
            <p:nvSpPr>
              <p:cNvPr id="29" name="Text Box 35"/>
              <p:cNvSpPr txBox="1">
                <a:spLocks noChangeArrowheads="1"/>
              </p:cNvSpPr>
              <p:nvPr/>
            </p:nvSpPr>
            <p:spPr bwMode="auto">
              <a:xfrm>
                <a:off x="2806" y="3343"/>
                <a:ext cx="200" cy="231"/>
              </a:xfrm>
              <a:prstGeom prst="rect">
                <a:avLst/>
              </a:prstGeom>
              <a:noFill/>
              <a:ln w="9525">
                <a:noFill/>
                <a:miter lim="800000"/>
                <a:headEnd/>
                <a:tailEnd/>
              </a:ln>
            </p:spPr>
            <p:txBody>
              <a:bodyPr wrap="none">
                <a:spAutoFit/>
              </a:bodyPr>
              <a:lstStyle/>
              <a:p>
                <a:r>
                  <a:rPr lang="en-US" dirty="0"/>
                  <a:t>+</a:t>
                </a:r>
              </a:p>
            </p:txBody>
          </p:sp>
          <p:sp>
            <p:nvSpPr>
              <p:cNvPr id="30" name="Text Box 36"/>
              <p:cNvSpPr txBox="1">
                <a:spLocks noChangeArrowheads="1"/>
              </p:cNvSpPr>
              <p:nvPr/>
            </p:nvSpPr>
            <p:spPr bwMode="auto">
              <a:xfrm>
                <a:off x="2830" y="3457"/>
                <a:ext cx="164" cy="231"/>
              </a:xfrm>
              <a:prstGeom prst="rect">
                <a:avLst/>
              </a:prstGeom>
              <a:noFill/>
              <a:ln w="9525">
                <a:noFill/>
                <a:miter lim="800000"/>
                <a:headEnd/>
                <a:tailEnd/>
              </a:ln>
            </p:spPr>
            <p:txBody>
              <a:bodyPr wrap="none">
                <a:spAutoFit/>
              </a:bodyPr>
              <a:lstStyle/>
              <a:p>
                <a:r>
                  <a:rPr lang="en-US" dirty="0"/>
                  <a:t>-</a:t>
                </a:r>
              </a:p>
            </p:txBody>
          </p:sp>
        </p:grpSp>
        <p:sp>
          <p:nvSpPr>
            <p:cNvPr id="13" name="Line 38"/>
            <p:cNvSpPr>
              <a:spLocks noChangeShapeType="1"/>
            </p:cNvSpPr>
            <p:nvPr/>
          </p:nvSpPr>
          <p:spPr bwMode="auto">
            <a:xfrm flipV="1">
              <a:off x="2292646" y="2409874"/>
              <a:ext cx="0" cy="431800"/>
            </a:xfrm>
            <a:prstGeom prst="line">
              <a:avLst/>
            </a:prstGeom>
            <a:noFill/>
            <a:ln w="12700">
              <a:solidFill>
                <a:schemeClr val="tx1"/>
              </a:solidFill>
              <a:round/>
              <a:headEnd/>
              <a:tailEnd/>
            </a:ln>
          </p:spPr>
          <p:txBody>
            <a:bodyPr/>
            <a:lstStyle/>
            <a:p>
              <a:endParaRPr lang="en-US"/>
            </a:p>
          </p:txBody>
        </p:sp>
        <p:sp>
          <p:nvSpPr>
            <p:cNvPr id="14" name="Line 39"/>
            <p:cNvSpPr>
              <a:spLocks noChangeShapeType="1"/>
            </p:cNvSpPr>
            <p:nvPr/>
          </p:nvSpPr>
          <p:spPr bwMode="auto">
            <a:xfrm>
              <a:off x="2290963" y="3270395"/>
              <a:ext cx="0" cy="457200"/>
            </a:xfrm>
            <a:prstGeom prst="line">
              <a:avLst/>
            </a:prstGeom>
            <a:noFill/>
            <a:ln w="12700">
              <a:solidFill>
                <a:schemeClr val="tx1"/>
              </a:solidFill>
              <a:round/>
              <a:headEnd/>
              <a:tailEnd/>
            </a:ln>
          </p:spPr>
          <p:txBody>
            <a:bodyPr/>
            <a:lstStyle/>
            <a:p>
              <a:endParaRPr lang="en-US"/>
            </a:p>
          </p:txBody>
        </p:sp>
        <p:sp>
          <p:nvSpPr>
            <p:cNvPr id="15" name="Line 40"/>
            <p:cNvSpPr>
              <a:spLocks noChangeShapeType="1"/>
            </p:cNvSpPr>
            <p:nvPr/>
          </p:nvSpPr>
          <p:spPr bwMode="auto">
            <a:xfrm>
              <a:off x="2292646" y="2409874"/>
              <a:ext cx="2336800" cy="0"/>
            </a:xfrm>
            <a:prstGeom prst="line">
              <a:avLst/>
            </a:prstGeom>
            <a:noFill/>
            <a:ln w="12700">
              <a:solidFill>
                <a:schemeClr val="tx1"/>
              </a:solidFill>
              <a:round/>
              <a:headEnd/>
              <a:tailEnd/>
            </a:ln>
          </p:spPr>
          <p:txBody>
            <a:bodyPr/>
            <a:lstStyle/>
            <a:p>
              <a:endParaRPr lang="en-US"/>
            </a:p>
          </p:txBody>
        </p:sp>
        <p:sp>
          <p:nvSpPr>
            <p:cNvPr id="16" name="Line 41"/>
            <p:cNvSpPr>
              <a:spLocks noChangeShapeType="1"/>
            </p:cNvSpPr>
            <p:nvPr/>
          </p:nvSpPr>
          <p:spPr bwMode="auto">
            <a:xfrm>
              <a:off x="2290963" y="3721340"/>
              <a:ext cx="2336800" cy="0"/>
            </a:xfrm>
            <a:prstGeom prst="line">
              <a:avLst/>
            </a:prstGeom>
            <a:noFill/>
            <a:ln w="12700">
              <a:solidFill>
                <a:schemeClr val="tx1"/>
              </a:solidFill>
              <a:round/>
              <a:headEnd/>
              <a:tailEnd/>
            </a:ln>
          </p:spPr>
          <p:txBody>
            <a:bodyPr/>
            <a:lstStyle/>
            <a:p>
              <a:endParaRPr lang="en-US"/>
            </a:p>
          </p:txBody>
        </p:sp>
        <p:sp>
          <p:nvSpPr>
            <p:cNvPr id="17" name="Rectangle 42"/>
            <p:cNvSpPr>
              <a:spLocks noChangeArrowheads="1"/>
            </p:cNvSpPr>
            <p:nvPr/>
          </p:nvSpPr>
          <p:spPr bwMode="auto">
            <a:xfrm>
              <a:off x="3118146" y="2306591"/>
              <a:ext cx="825500" cy="203200"/>
            </a:xfrm>
            <a:prstGeom prst="rect">
              <a:avLst/>
            </a:prstGeom>
            <a:solidFill>
              <a:srgbClr val="66FFFF"/>
            </a:solidFill>
            <a:ln w="12700">
              <a:solidFill>
                <a:schemeClr val="tx1"/>
              </a:solidFill>
              <a:miter lim="800000"/>
              <a:headEnd/>
              <a:tailEnd/>
            </a:ln>
          </p:spPr>
          <p:txBody>
            <a:bodyPr wrap="none" anchor="ctr"/>
            <a:lstStyle/>
            <a:p>
              <a:endParaRPr lang="en-US"/>
            </a:p>
          </p:txBody>
        </p:sp>
        <p:cxnSp>
          <p:nvCxnSpPr>
            <p:cNvPr id="22" name="Straight Connector 21"/>
            <p:cNvCxnSpPr/>
            <p:nvPr/>
          </p:nvCxnSpPr>
          <p:spPr>
            <a:xfrm>
              <a:off x="4664805" y="2401937"/>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67905" y="3718846"/>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00332" y="2626053"/>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896373" y="3486588"/>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42"/>
            <p:cNvSpPr>
              <a:spLocks noChangeArrowheads="1"/>
            </p:cNvSpPr>
            <p:nvPr/>
          </p:nvSpPr>
          <p:spPr bwMode="auto">
            <a:xfrm rot="5400000">
              <a:off x="4707460" y="2970488"/>
              <a:ext cx="825500" cy="203200"/>
            </a:xfrm>
            <a:prstGeom prst="rect">
              <a:avLst/>
            </a:prstGeom>
            <a:solidFill>
              <a:srgbClr val="66FFFF"/>
            </a:solidFill>
            <a:ln w="9525">
              <a:solidFill>
                <a:schemeClr val="tx1"/>
              </a:solidFill>
              <a:miter lim="800000"/>
              <a:headEnd/>
              <a:tailEnd/>
            </a:ln>
          </p:spPr>
          <p:txBody>
            <a:bodyPr wrap="none" anchor="ctr"/>
            <a:lstStyle/>
            <a:p>
              <a:endParaRPr lang="en-US"/>
            </a:p>
          </p:txBody>
        </p:sp>
        <p:graphicFrame>
          <p:nvGraphicFramePr>
            <p:cNvPr id="27" name="Object 3"/>
            <p:cNvGraphicFramePr>
              <a:graphicFrameLocks noChangeAspect="1"/>
            </p:cNvGraphicFramePr>
            <p:nvPr/>
          </p:nvGraphicFramePr>
          <p:xfrm>
            <a:off x="5657850" y="2892425"/>
            <a:ext cx="2295525" cy="409575"/>
          </p:xfrm>
          <a:graphic>
            <a:graphicData uri="http://schemas.openxmlformats.org/presentationml/2006/ole">
              <mc:AlternateContent xmlns:mc="http://schemas.openxmlformats.org/markup-compatibility/2006">
                <mc:Choice xmlns:v="urn:schemas-microsoft-com:vml" Requires="v">
                  <p:oleObj name="Equation" r:id="rId9" imgW="1358640" imgH="241200" progId="Equation.DSMT4">
                    <p:embed/>
                  </p:oleObj>
                </mc:Choice>
                <mc:Fallback>
                  <p:oleObj name="Equation" r:id="rId9" imgW="1358640" imgH="241200" progId="Equation.DSMT4">
                    <p:embed/>
                    <p:pic>
                      <p:nvPicPr>
                        <p:cNvPr id="27" name="Object 3"/>
                        <p:cNvPicPr>
                          <a:picLocks noChangeAspect="1" noChangeArrowheads="1"/>
                        </p:cNvPicPr>
                        <p:nvPr/>
                      </p:nvPicPr>
                      <p:blipFill>
                        <a:blip r:embed="rId10"/>
                        <a:srcRect/>
                        <a:stretch>
                          <a:fillRect/>
                        </a:stretch>
                      </p:blipFill>
                      <p:spPr bwMode="auto">
                        <a:xfrm>
                          <a:off x="5657850" y="2892425"/>
                          <a:ext cx="229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7" name="Object 13"/>
            <p:cNvGraphicFramePr>
              <a:graphicFrameLocks noChangeAspect="1"/>
            </p:cNvGraphicFramePr>
            <p:nvPr/>
          </p:nvGraphicFramePr>
          <p:xfrm>
            <a:off x="2668588" y="1809750"/>
            <a:ext cx="1770062" cy="388938"/>
          </p:xfrm>
          <a:graphic>
            <a:graphicData uri="http://schemas.openxmlformats.org/presentationml/2006/ole">
              <mc:AlternateContent xmlns:mc="http://schemas.openxmlformats.org/markup-compatibility/2006">
                <mc:Choice xmlns:v="urn:schemas-microsoft-com:vml" Requires="v">
                  <p:oleObj name="Equation" r:id="rId11" imgW="1041120" imgH="228600" progId="Equation.DSMT4">
                    <p:embed/>
                  </p:oleObj>
                </mc:Choice>
                <mc:Fallback>
                  <p:oleObj name="Equation" r:id="rId11" imgW="1041120" imgH="228600" progId="Equation.DSMT4">
                    <p:embed/>
                    <p:pic>
                      <p:nvPicPr>
                        <p:cNvPr id="205837" name="Object 13"/>
                        <p:cNvPicPr>
                          <a:picLocks noChangeAspect="1" noChangeArrowheads="1"/>
                        </p:cNvPicPr>
                        <p:nvPr/>
                      </p:nvPicPr>
                      <p:blipFill>
                        <a:blip r:embed="rId12"/>
                        <a:srcRect/>
                        <a:stretch>
                          <a:fillRect/>
                        </a:stretch>
                      </p:blipFill>
                      <p:spPr bwMode="auto">
                        <a:xfrm>
                          <a:off x="2668588" y="1809750"/>
                          <a:ext cx="1770062"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353899" y="2344175"/>
              <a:ext cx="697627" cy="369332"/>
            </a:xfrm>
            <a:prstGeom prst="rect">
              <a:avLst/>
            </a:prstGeom>
            <a:noFill/>
          </p:spPr>
          <p:txBody>
            <a:bodyPr wrap="none" rtlCol="0">
              <a:spAutoFit/>
            </a:bodyPr>
            <a:lstStyle/>
            <a:p>
              <a:r>
                <a:rPr lang="en-US" dirty="0"/>
                <a:t>Load</a:t>
              </a:r>
            </a:p>
          </p:txBody>
        </p:sp>
        <p:sp>
          <p:nvSpPr>
            <p:cNvPr id="34" name="TextBox 33"/>
            <p:cNvSpPr txBox="1"/>
            <p:nvPr/>
          </p:nvSpPr>
          <p:spPr>
            <a:xfrm>
              <a:off x="3841494" y="4049562"/>
              <a:ext cx="3859296" cy="369332"/>
            </a:xfrm>
            <a:prstGeom prst="rect">
              <a:avLst/>
            </a:prstGeom>
            <a:noFill/>
          </p:spPr>
          <p:txBody>
            <a:bodyPr wrap="square" rtlCol="0">
              <a:spAutoFit/>
            </a:bodyPr>
            <a:lstStyle/>
            <a:p>
              <a:pPr algn="ctr"/>
              <a:r>
                <a:rPr lang="en-US" i="1" dirty="0" err="1">
                  <a:latin typeface="Times New Roman" pitchFamily="18" charset="0"/>
                  <a:cs typeface="Times New Roman" pitchFamily="18" charset="0"/>
                </a:rPr>
                <a:t>P</a:t>
              </a:r>
              <a:r>
                <a:rPr lang="en-US" baseline="-25000" dirty="0" err="1">
                  <a:latin typeface="Times New Roman" pitchFamily="18" charset="0"/>
                  <a:cs typeface="Times New Roman" pitchFamily="18" charset="0"/>
                </a:rPr>
                <a:t>rec</a:t>
              </a:r>
              <a:r>
                <a:rPr lang="en-US" i="1" dirty="0">
                  <a:latin typeface="Times New Roman" pitchFamily="18" charset="0"/>
                  <a:cs typeface="Times New Roman" pitchFamily="18" charset="0"/>
                </a:rPr>
                <a:t> = P</a:t>
              </a:r>
              <a:r>
                <a:rPr lang="en-US" i="1" baseline="-25000" dirty="0">
                  <a:latin typeface="Times New Roman" pitchFamily="18" charset="0"/>
                  <a:cs typeface="Times New Roman" pitchFamily="18" charset="0"/>
                </a:rPr>
                <a:t>L</a:t>
              </a:r>
              <a:r>
                <a:rPr lang="en-US" dirty="0">
                  <a:latin typeface="Times New Roman" pitchFamily="18" charset="0"/>
                  <a:cs typeface="Times New Roman" pitchFamily="18" charset="0"/>
                </a:rPr>
                <a:t> =</a:t>
              </a:r>
              <a:r>
                <a:rPr lang="en-US" dirty="0"/>
                <a:t> power absorbed by load</a:t>
              </a:r>
            </a:p>
          </p:txBody>
        </p:sp>
        <p:cxnSp>
          <p:nvCxnSpPr>
            <p:cNvPr id="4" name="Straight Connector 3">
              <a:extLst>
                <a:ext uri="{FF2B5EF4-FFF2-40B4-BE49-F238E27FC236}">
                  <a16:creationId xmlns:a16="http://schemas.microsoft.com/office/drawing/2014/main" id="{2FDA0034-E824-02D3-5B09-7649BC79D0C1}"/>
                </a:ext>
              </a:extLst>
            </p:cNvPr>
            <p:cNvCxnSpPr/>
            <p:nvPr/>
          </p:nvCxnSpPr>
          <p:spPr>
            <a:xfrm>
              <a:off x="4634168" y="2129455"/>
              <a:ext cx="0" cy="19134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160AC2-0408-FCCB-3526-236E231810C9}"/>
                </a:ext>
              </a:extLst>
            </p:cNvPr>
            <p:cNvSpPr txBox="1"/>
            <p:nvPr/>
          </p:nvSpPr>
          <p:spPr>
            <a:xfrm>
              <a:off x="3258919" y="2825837"/>
              <a:ext cx="646331" cy="369332"/>
            </a:xfrm>
            <a:prstGeom prst="rect">
              <a:avLst/>
            </a:prstGeom>
            <a:noFill/>
          </p:spPr>
          <p:txBody>
            <a:bodyPr wrap="none" rtlCol="0">
              <a:spAutoFit/>
            </a:bodyPr>
            <a:lstStyle/>
            <a:p>
              <a:r>
                <a:rPr lang="en-US" dirty="0"/>
                <a:t>ANT</a:t>
              </a:r>
            </a:p>
          </p:txBody>
        </p:sp>
        <p:graphicFrame>
          <p:nvGraphicFramePr>
            <p:cNvPr id="3" name="Object 2">
              <a:extLst>
                <a:ext uri="{FF2B5EF4-FFF2-40B4-BE49-F238E27FC236}">
                  <a16:creationId xmlns:a16="http://schemas.microsoft.com/office/drawing/2014/main" id="{900A0B52-3FCC-F3AE-E469-4666A2816903}"/>
                </a:ext>
              </a:extLst>
            </p:cNvPr>
            <p:cNvGraphicFramePr>
              <a:graphicFrameLocks noChangeAspect="1"/>
            </p:cNvGraphicFramePr>
            <p:nvPr/>
          </p:nvGraphicFramePr>
          <p:xfrm>
            <a:off x="1598815" y="2859963"/>
            <a:ext cx="357484" cy="357484"/>
          </p:xfrm>
          <a:graphic>
            <a:graphicData uri="http://schemas.openxmlformats.org/presentationml/2006/ole">
              <mc:AlternateContent xmlns:mc="http://schemas.openxmlformats.org/markup-compatibility/2006">
                <mc:Choice xmlns:v="urn:schemas-microsoft-com:vml" Requires="v">
                  <p:oleObj name="Equation" r:id="rId13" imgW="228600" imgH="228600" progId="Equation.DSMT4">
                    <p:embed/>
                  </p:oleObj>
                </mc:Choice>
                <mc:Fallback>
                  <p:oleObj name="Equation" r:id="rId13" imgW="228600" imgH="228600" progId="Equation.DSMT4">
                    <p:embed/>
                    <p:pic>
                      <p:nvPicPr>
                        <p:cNvPr id="3" name="Object 2">
                          <a:extLst>
                            <a:ext uri="{FF2B5EF4-FFF2-40B4-BE49-F238E27FC236}">
                              <a16:creationId xmlns:a16="http://schemas.microsoft.com/office/drawing/2014/main" id="{900A0B52-3FCC-F3AE-E469-4666A2816903}"/>
                            </a:ext>
                          </a:extLst>
                        </p:cNvPr>
                        <p:cNvPicPr/>
                        <p:nvPr/>
                      </p:nvPicPr>
                      <p:blipFill>
                        <a:blip r:embed="rId14"/>
                        <a:stretch>
                          <a:fillRect/>
                        </a:stretch>
                      </p:blipFill>
                      <p:spPr>
                        <a:xfrm>
                          <a:off x="1598815" y="2859963"/>
                          <a:ext cx="357484" cy="357484"/>
                        </a:xfrm>
                        <a:prstGeom prst="rect">
                          <a:avLst/>
                        </a:prstGeom>
                      </p:spPr>
                    </p:pic>
                  </p:oleObj>
                </mc:Fallback>
              </mc:AlternateContent>
            </a:graphicData>
          </a:graphic>
        </p:graphicFrame>
        <p:sp>
          <p:nvSpPr>
            <p:cNvPr id="20" name="Oval 47"/>
            <p:cNvSpPr>
              <a:spLocks noChangeArrowheads="1"/>
            </p:cNvSpPr>
            <p:nvPr/>
          </p:nvSpPr>
          <p:spPr bwMode="auto">
            <a:xfrm>
              <a:off x="4589759" y="2357487"/>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21" name="Oval 48"/>
            <p:cNvSpPr>
              <a:spLocks noChangeArrowheads="1"/>
            </p:cNvSpPr>
            <p:nvPr/>
          </p:nvSpPr>
          <p:spPr bwMode="auto">
            <a:xfrm>
              <a:off x="4590398" y="3668953"/>
              <a:ext cx="88900" cy="88900"/>
            </a:xfrm>
            <a:prstGeom prst="ellipse">
              <a:avLst/>
            </a:prstGeom>
            <a:solidFill>
              <a:schemeClr val="tx1"/>
            </a:solid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36833706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48</a:t>
            </a:fld>
            <a:endParaRPr lang="en-US"/>
          </a:p>
        </p:txBody>
      </p:sp>
      <p:sp>
        <p:nvSpPr>
          <p:cNvPr id="10" name="TextBox 9"/>
          <p:cNvSpPr txBox="1"/>
          <p:nvPr/>
        </p:nvSpPr>
        <p:spPr>
          <a:xfrm>
            <a:off x="1034980" y="927600"/>
            <a:ext cx="6913266" cy="400110"/>
          </a:xfrm>
          <a:prstGeom prst="rect">
            <a:avLst/>
          </a:prstGeom>
          <a:noFill/>
        </p:spPr>
        <p:txBody>
          <a:bodyPr wrap="square" rtlCol="0">
            <a:spAutoFit/>
          </a:bodyPr>
          <a:lstStyle/>
          <a:p>
            <a:r>
              <a:rPr lang="en-US" sz="2000" dirty="0">
                <a:solidFill>
                  <a:srgbClr val="0000FF"/>
                </a:solidFill>
              </a:rPr>
              <a:t>We can find the power received using an </a:t>
            </a:r>
            <a:r>
              <a:rPr lang="en-US" sz="2000" dirty="0">
                <a:solidFill>
                  <a:srgbClr val="FF0000"/>
                </a:solidFill>
              </a:rPr>
              <a:t>effective area</a:t>
            </a:r>
            <a:r>
              <a:rPr lang="en-US" sz="2000" dirty="0">
                <a:solidFill>
                  <a:srgbClr val="0000FF"/>
                </a:solidFill>
              </a:rPr>
              <a:t>. </a:t>
            </a:r>
          </a:p>
        </p:txBody>
      </p:sp>
      <p:sp>
        <p:nvSpPr>
          <p:cNvPr id="27" name="TextBox 26"/>
          <p:cNvSpPr txBox="1"/>
          <p:nvPr/>
        </p:nvSpPr>
        <p:spPr>
          <a:xfrm>
            <a:off x="1410094" y="1606405"/>
            <a:ext cx="6647974" cy="369332"/>
          </a:xfrm>
          <a:prstGeom prst="rect">
            <a:avLst/>
          </a:prstGeom>
          <a:noFill/>
        </p:spPr>
        <p:txBody>
          <a:bodyPr wrap="none" rtlCol="0">
            <a:spAutoFit/>
          </a:bodyPr>
          <a:lstStyle/>
          <a:p>
            <a:pPr algn="ctr"/>
            <a:r>
              <a:rPr lang="en-US" b="1" dirty="0">
                <a:solidFill>
                  <a:srgbClr val="0000FF"/>
                </a:solidFill>
              </a:rPr>
              <a:t>Receive circuit: </a:t>
            </a:r>
            <a:r>
              <a:rPr lang="en-US" dirty="0">
                <a:solidFill>
                  <a:srgbClr val="0000FF"/>
                </a:solidFill>
              </a:rPr>
              <a:t>Assume an optimum conjugate-matched load:</a:t>
            </a:r>
          </a:p>
        </p:txBody>
      </p:sp>
      <p:graphicFrame>
        <p:nvGraphicFramePr>
          <p:cNvPr id="200708" name="Object 4"/>
          <p:cNvGraphicFramePr>
            <a:graphicFrameLocks noChangeAspect="1"/>
          </p:cNvGraphicFramePr>
          <p:nvPr/>
        </p:nvGraphicFramePr>
        <p:xfrm>
          <a:off x="3234380" y="4822979"/>
          <a:ext cx="1693863" cy="549275"/>
        </p:xfrm>
        <a:graphic>
          <a:graphicData uri="http://schemas.openxmlformats.org/presentationml/2006/ole">
            <mc:AlternateContent xmlns:mc="http://schemas.openxmlformats.org/markup-compatibility/2006">
              <mc:Choice xmlns:v="urn:schemas-microsoft-com:vml" Requires="v">
                <p:oleObj name="Equation" r:id="rId3" imgW="749160" imgH="241200" progId="Equation.DSMT4">
                  <p:embed/>
                </p:oleObj>
              </mc:Choice>
              <mc:Fallback>
                <p:oleObj name="Equation" r:id="rId3" imgW="749160" imgH="241200" progId="Equation.DSMT4">
                  <p:embed/>
                  <p:pic>
                    <p:nvPicPr>
                      <p:cNvPr id="200708" name="Object 4"/>
                      <p:cNvPicPr>
                        <a:picLocks noChangeAspect="1" noChangeArrowheads="1"/>
                      </p:cNvPicPr>
                      <p:nvPr/>
                    </p:nvPicPr>
                    <p:blipFill>
                      <a:blip r:embed="rId4"/>
                      <a:srcRect/>
                      <a:stretch>
                        <a:fillRect/>
                      </a:stretch>
                    </p:blipFill>
                    <p:spPr bwMode="auto">
                      <a:xfrm>
                        <a:off x="3234380" y="4822979"/>
                        <a:ext cx="1693863" cy="54927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 (cont.)</a:t>
            </a:r>
          </a:p>
        </p:txBody>
      </p:sp>
      <p:graphicFrame>
        <p:nvGraphicFramePr>
          <p:cNvPr id="32" name="Object 7"/>
          <p:cNvGraphicFramePr>
            <a:graphicFrameLocks noChangeAspect="1"/>
          </p:cNvGraphicFramePr>
          <p:nvPr/>
        </p:nvGraphicFramePr>
        <p:xfrm>
          <a:off x="2497138" y="5641975"/>
          <a:ext cx="3481387" cy="441325"/>
        </p:xfrm>
        <a:graphic>
          <a:graphicData uri="http://schemas.openxmlformats.org/presentationml/2006/ole">
            <mc:AlternateContent xmlns:mc="http://schemas.openxmlformats.org/markup-compatibility/2006">
              <mc:Choice xmlns:v="urn:schemas-microsoft-com:vml" Requires="v">
                <p:oleObj name="Equation" r:id="rId5" imgW="1815840" imgH="228600" progId="Equation.DSMT4">
                  <p:embed/>
                </p:oleObj>
              </mc:Choice>
              <mc:Fallback>
                <p:oleObj name="Equation" r:id="rId5" imgW="1815840" imgH="228600" progId="Equation.DSMT4">
                  <p:embed/>
                  <p:pic>
                    <p:nvPicPr>
                      <p:cNvPr id="32" name="Object 7"/>
                      <p:cNvPicPr>
                        <a:picLocks noChangeAspect="1" noChangeArrowheads="1"/>
                      </p:cNvPicPr>
                      <p:nvPr/>
                    </p:nvPicPr>
                    <p:blipFill>
                      <a:blip r:embed="rId6"/>
                      <a:srcRect/>
                      <a:stretch>
                        <a:fillRect/>
                      </a:stretch>
                    </p:blipFill>
                    <p:spPr bwMode="auto">
                      <a:xfrm>
                        <a:off x="2497138" y="5641975"/>
                        <a:ext cx="3481387" cy="441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8"/>
          <p:cNvGraphicFramePr>
            <a:graphicFrameLocks noChangeAspect="1"/>
          </p:cNvGraphicFramePr>
          <p:nvPr>
            <p:extLst>
              <p:ext uri="{D42A27DB-BD31-4B8C-83A1-F6EECF244321}">
                <p14:modId xmlns:p14="http://schemas.microsoft.com/office/powerpoint/2010/main" val="3456391249"/>
              </p:ext>
            </p:extLst>
          </p:nvPr>
        </p:nvGraphicFramePr>
        <p:xfrm>
          <a:off x="1622425" y="6092494"/>
          <a:ext cx="5380038" cy="538163"/>
        </p:xfrm>
        <a:graphic>
          <a:graphicData uri="http://schemas.openxmlformats.org/presentationml/2006/ole">
            <mc:AlternateContent xmlns:mc="http://schemas.openxmlformats.org/markup-compatibility/2006">
              <mc:Choice xmlns:v="urn:schemas-microsoft-com:vml" Requires="v">
                <p:oleObj name="Equation" r:id="rId7" imgW="2806560" imgH="279360" progId="Equation.DSMT4">
                  <p:embed/>
                </p:oleObj>
              </mc:Choice>
              <mc:Fallback>
                <p:oleObj name="Equation" r:id="rId7" imgW="2806560" imgH="279360" progId="Equation.DSMT4">
                  <p:embed/>
                  <p:pic>
                    <p:nvPicPr>
                      <p:cNvPr id="33" name="Object 8"/>
                      <p:cNvPicPr>
                        <a:picLocks noChangeAspect="1" noChangeArrowheads="1"/>
                      </p:cNvPicPr>
                      <p:nvPr/>
                    </p:nvPicPr>
                    <p:blipFill>
                      <a:blip r:embed="rId8"/>
                      <a:srcRect/>
                      <a:stretch>
                        <a:fillRect/>
                      </a:stretch>
                    </p:blipFill>
                    <p:spPr bwMode="auto">
                      <a:xfrm>
                        <a:off x="1622425" y="6092494"/>
                        <a:ext cx="5380038" cy="538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16C22559-DB73-C740-8E35-7018EBBEB979}"/>
              </a:ext>
            </a:extLst>
          </p:cNvPr>
          <p:cNvGrpSpPr/>
          <p:nvPr/>
        </p:nvGrpSpPr>
        <p:grpSpPr>
          <a:xfrm>
            <a:off x="1908175" y="2344150"/>
            <a:ext cx="6480163" cy="2169700"/>
            <a:chOff x="1927225" y="2305944"/>
            <a:chExt cx="6480163" cy="2169700"/>
          </a:xfrm>
        </p:grpSpPr>
        <p:grpSp>
          <p:nvGrpSpPr>
            <p:cNvPr id="3" name="Group 37"/>
            <p:cNvGrpSpPr>
              <a:grpSpLocks/>
            </p:cNvGrpSpPr>
            <p:nvPr/>
          </p:nvGrpSpPr>
          <p:grpSpPr bwMode="auto">
            <a:xfrm>
              <a:off x="2385510" y="3284118"/>
              <a:ext cx="431800" cy="569913"/>
              <a:chOff x="2769" y="3343"/>
              <a:chExt cx="272" cy="359"/>
            </a:xfrm>
          </p:grpSpPr>
          <p:sp>
            <p:nvSpPr>
              <p:cNvPr id="24" name="Oval 34"/>
              <p:cNvSpPr>
                <a:spLocks noChangeArrowheads="1"/>
              </p:cNvSpPr>
              <p:nvPr/>
            </p:nvSpPr>
            <p:spPr bwMode="auto">
              <a:xfrm>
                <a:off x="2769" y="3392"/>
                <a:ext cx="272" cy="272"/>
              </a:xfrm>
              <a:prstGeom prst="ellipse">
                <a:avLst/>
              </a:prstGeom>
              <a:solidFill>
                <a:schemeClr val="bg1"/>
              </a:solidFill>
              <a:ln w="12700">
                <a:solidFill>
                  <a:schemeClr val="tx1"/>
                </a:solidFill>
                <a:round/>
                <a:headEnd/>
                <a:tailEnd/>
              </a:ln>
            </p:spPr>
            <p:txBody>
              <a:bodyPr wrap="none" anchor="ctr"/>
              <a:lstStyle/>
              <a:p>
                <a:endParaRPr lang="en-US"/>
              </a:p>
            </p:txBody>
          </p:sp>
          <p:sp>
            <p:nvSpPr>
              <p:cNvPr id="25" name="Text Box 35"/>
              <p:cNvSpPr txBox="1">
                <a:spLocks noChangeArrowheads="1"/>
              </p:cNvSpPr>
              <p:nvPr/>
            </p:nvSpPr>
            <p:spPr bwMode="auto">
              <a:xfrm>
                <a:off x="2806" y="3343"/>
                <a:ext cx="200" cy="231"/>
              </a:xfrm>
              <a:prstGeom prst="rect">
                <a:avLst/>
              </a:prstGeom>
              <a:noFill/>
              <a:ln w="9525">
                <a:noFill/>
                <a:miter lim="800000"/>
                <a:headEnd/>
                <a:tailEnd/>
              </a:ln>
            </p:spPr>
            <p:txBody>
              <a:bodyPr wrap="none">
                <a:spAutoFit/>
              </a:bodyPr>
              <a:lstStyle/>
              <a:p>
                <a:r>
                  <a:rPr lang="en-US" dirty="0"/>
                  <a:t>+</a:t>
                </a:r>
              </a:p>
            </p:txBody>
          </p:sp>
          <p:sp>
            <p:nvSpPr>
              <p:cNvPr id="26" name="Text Box 36"/>
              <p:cNvSpPr txBox="1">
                <a:spLocks noChangeArrowheads="1"/>
              </p:cNvSpPr>
              <p:nvPr/>
            </p:nvSpPr>
            <p:spPr bwMode="auto">
              <a:xfrm>
                <a:off x="2823" y="3471"/>
                <a:ext cx="164" cy="231"/>
              </a:xfrm>
              <a:prstGeom prst="rect">
                <a:avLst/>
              </a:prstGeom>
              <a:noFill/>
              <a:ln w="9525">
                <a:noFill/>
                <a:miter lim="800000"/>
                <a:headEnd/>
                <a:tailEnd/>
              </a:ln>
            </p:spPr>
            <p:txBody>
              <a:bodyPr wrap="none">
                <a:spAutoFit/>
              </a:bodyPr>
              <a:lstStyle/>
              <a:p>
                <a:r>
                  <a:rPr lang="en-US" dirty="0"/>
                  <a:t>-</a:t>
                </a:r>
              </a:p>
            </p:txBody>
          </p:sp>
        </p:grpSp>
        <p:sp>
          <p:nvSpPr>
            <p:cNvPr id="15" name="Line 38"/>
            <p:cNvSpPr>
              <a:spLocks noChangeShapeType="1"/>
            </p:cNvSpPr>
            <p:nvPr/>
          </p:nvSpPr>
          <p:spPr bwMode="auto">
            <a:xfrm flipV="1">
              <a:off x="2612521" y="2917405"/>
              <a:ext cx="0" cy="431800"/>
            </a:xfrm>
            <a:prstGeom prst="line">
              <a:avLst/>
            </a:prstGeom>
            <a:noFill/>
            <a:ln w="12700">
              <a:solidFill>
                <a:schemeClr val="tx1"/>
              </a:solidFill>
              <a:round/>
              <a:headEnd/>
              <a:tailEnd/>
            </a:ln>
          </p:spPr>
          <p:txBody>
            <a:bodyPr/>
            <a:lstStyle/>
            <a:p>
              <a:endParaRPr lang="en-US"/>
            </a:p>
          </p:txBody>
        </p:sp>
        <p:sp>
          <p:nvSpPr>
            <p:cNvPr id="16" name="Line 39"/>
            <p:cNvSpPr>
              <a:spLocks noChangeShapeType="1"/>
            </p:cNvSpPr>
            <p:nvPr/>
          </p:nvSpPr>
          <p:spPr bwMode="auto">
            <a:xfrm>
              <a:off x="2599821" y="3788943"/>
              <a:ext cx="0" cy="457200"/>
            </a:xfrm>
            <a:prstGeom prst="line">
              <a:avLst/>
            </a:prstGeom>
            <a:noFill/>
            <a:ln w="12700">
              <a:solidFill>
                <a:schemeClr val="tx1"/>
              </a:solidFill>
              <a:round/>
              <a:headEnd/>
              <a:tailEnd/>
            </a:ln>
          </p:spPr>
          <p:txBody>
            <a:bodyPr/>
            <a:lstStyle/>
            <a:p>
              <a:endParaRPr lang="en-US"/>
            </a:p>
          </p:txBody>
        </p:sp>
        <p:sp>
          <p:nvSpPr>
            <p:cNvPr id="17" name="Line 40"/>
            <p:cNvSpPr>
              <a:spLocks noChangeShapeType="1"/>
            </p:cNvSpPr>
            <p:nvPr/>
          </p:nvSpPr>
          <p:spPr bwMode="auto">
            <a:xfrm>
              <a:off x="2612521" y="2917405"/>
              <a:ext cx="2336800" cy="0"/>
            </a:xfrm>
            <a:prstGeom prst="line">
              <a:avLst/>
            </a:prstGeom>
            <a:noFill/>
            <a:ln w="12700">
              <a:solidFill>
                <a:schemeClr val="tx1"/>
              </a:solidFill>
              <a:round/>
              <a:headEnd/>
              <a:tailEnd/>
            </a:ln>
          </p:spPr>
          <p:txBody>
            <a:bodyPr/>
            <a:lstStyle/>
            <a:p>
              <a:endParaRPr lang="en-US"/>
            </a:p>
          </p:txBody>
        </p:sp>
        <p:sp>
          <p:nvSpPr>
            <p:cNvPr id="18" name="Line 41"/>
            <p:cNvSpPr>
              <a:spLocks noChangeShapeType="1"/>
            </p:cNvSpPr>
            <p:nvPr/>
          </p:nvSpPr>
          <p:spPr bwMode="auto">
            <a:xfrm>
              <a:off x="2599821" y="4250905"/>
              <a:ext cx="2336800" cy="0"/>
            </a:xfrm>
            <a:prstGeom prst="line">
              <a:avLst/>
            </a:prstGeom>
            <a:noFill/>
            <a:ln w="12700">
              <a:solidFill>
                <a:schemeClr val="tx1"/>
              </a:solidFill>
              <a:round/>
              <a:headEnd/>
              <a:tailEnd/>
            </a:ln>
          </p:spPr>
          <p:txBody>
            <a:bodyPr/>
            <a:lstStyle/>
            <a:p>
              <a:endParaRPr lang="en-US"/>
            </a:p>
          </p:txBody>
        </p:sp>
        <p:sp>
          <p:nvSpPr>
            <p:cNvPr id="19" name="Rectangle 42"/>
            <p:cNvSpPr>
              <a:spLocks noChangeArrowheads="1"/>
            </p:cNvSpPr>
            <p:nvPr/>
          </p:nvSpPr>
          <p:spPr bwMode="auto">
            <a:xfrm>
              <a:off x="3438021" y="2803105"/>
              <a:ext cx="825500" cy="203200"/>
            </a:xfrm>
            <a:prstGeom prst="rect">
              <a:avLst/>
            </a:prstGeom>
            <a:solidFill>
              <a:srgbClr val="66FFFF"/>
            </a:solidFill>
            <a:ln w="9525">
              <a:solidFill>
                <a:schemeClr val="tx1"/>
              </a:solidFill>
              <a:miter lim="800000"/>
              <a:headEnd/>
              <a:tailEnd/>
            </a:ln>
          </p:spPr>
          <p:txBody>
            <a:bodyPr wrap="none" anchor="ctr"/>
            <a:lstStyle/>
            <a:p>
              <a:endParaRPr lang="en-US"/>
            </a:p>
          </p:txBody>
        </p:sp>
        <p:cxnSp>
          <p:nvCxnSpPr>
            <p:cNvPr id="31" name="Straight Connector 30"/>
            <p:cNvCxnSpPr/>
            <p:nvPr/>
          </p:nvCxnSpPr>
          <p:spPr>
            <a:xfrm>
              <a:off x="4989009" y="2909468"/>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86288" y="4248411"/>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227134" y="3140791"/>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16248" y="4022667"/>
              <a:ext cx="462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42"/>
            <p:cNvSpPr>
              <a:spLocks noChangeArrowheads="1"/>
            </p:cNvSpPr>
            <p:nvPr/>
          </p:nvSpPr>
          <p:spPr bwMode="auto">
            <a:xfrm rot="5400000">
              <a:off x="5027335" y="3478019"/>
              <a:ext cx="825500" cy="203200"/>
            </a:xfrm>
            <a:prstGeom prst="rect">
              <a:avLst/>
            </a:prstGeom>
            <a:solidFill>
              <a:srgbClr val="66FFFF"/>
            </a:solidFill>
            <a:ln w="9525">
              <a:solidFill>
                <a:schemeClr val="tx1"/>
              </a:solidFill>
              <a:miter lim="800000"/>
              <a:headEnd/>
              <a:tailEnd/>
            </a:ln>
          </p:spPr>
          <p:txBody>
            <a:bodyPr wrap="none" anchor="ctr"/>
            <a:lstStyle/>
            <a:p>
              <a:endParaRPr lang="en-US"/>
            </a:p>
          </p:txBody>
        </p:sp>
        <p:graphicFrame>
          <p:nvGraphicFramePr>
            <p:cNvPr id="200707" name="Object 3"/>
            <p:cNvGraphicFramePr>
              <a:graphicFrameLocks noChangeAspect="1"/>
            </p:cNvGraphicFramePr>
            <p:nvPr>
              <p:extLst>
                <p:ext uri="{D42A27DB-BD31-4B8C-83A1-F6EECF244321}">
                  <p14:modId xmlns:p14="http://schemas.microsoft.com/office/powerpoint/2010/main" val="194950628"/>
                </p:ext>
              </p:extLst>
            </p:nvPr>
          </p:nvGraphicFramePr>
          <p:xfrm>
            <a:off x="5764213" y="3376507"/>
            <a:ext cx="966787" cy="409575"/>
          </p:xfrm>
          <a:graphic>
            <a:graphicData uri="http://schemas.openxmlformats.org/presentationml/2006/ole">
              <mc:AlternateContent xmlns:mc="http://schemas.openxmlformats.org/markup-compatibility/2006">
                <mc:Choice xmlns:v="urn:schemas-microsoft-com:vml" Requires="v">
                  <p:oleObj name="Equation" r:id="rId9" imgW="571320" imgH="241200" progId="Equation.DSMT4">
                    <p:embed/>
                  </p:oleObj>
                </mc:Choice>
                <mc:Fallback>
                  <p:oleObj name="Equation" r:id="rId9" imgW="571320" imgH="241200" progId="Equation.DSMT4">
                    <p:embed/>
                    <p:pic>
                      <p:nvPicPr>
                        <p:cNvPr id="200707" name="Object 3"/>
                        <p:cNvPicPr>
                          <a:picLocks noChangeAspect="1" noChangeArrowheads="1"/>
                        </p:cNvPicPr>
                        <p:nvPr/>
                      </p:nvPicPr>
                      <p:blipFill>
                        <a:blip r:embed="rId10"/>
                        <a:srcRect/>
                        <a:stretch>
                          <a:fillRect/>
                        </a:stretch>
                      </p:blipFill>
                      <p:spPr bwMode="auto">
                        <a:xfrm>
                          <a:off x="5764213" y="3376507"/>
                          <a:ext cx="9667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TextBox 40"/>
            <p:cNvSpPr txBox="1"/>
            <p:nvPr/>
          </p:nvSpPr>
          <p:spPr>
            <a:xfrm>
              <a:off x="5074681" y="2305944"/>
              <a:ext cx="3332707" cy="338554"/>
            </a:xfrm>
            <a:prstGeom prst="rect">
              <a:avLst/>
            </a:prstGeom>
            <a:noFill/>
          </p:spPr>
          <p:txBody>
            <a:bodyPr wrap="none" rtlCol="0">
              <a:spAutoFit/>
            </a:bodyPr>
            <a:lstStyle/>
            <a:p>
              <a:pPr algn="ctr"/>
              <a:r>
                <a:rPr lang="en-US" sz="1600" i="1" dirty="0" err="1">
                  <a:latin typeface="Times New Roman" pitchFamily="18" charset="0"/>
                  <a:cs typeface="Times New Roman" pitchFamily="18" charset="0"/>
                </a:rPr>
                <a:t>P</a:t>
              </a:r>
              <a:r>
                <a:rPr lang="en-US" sz="1600" baseline="-25000" dirty="0" err="1">
                  <a:latin typeface="Times New Roman" pitchFamily="18" charset="0"/>
                  <a:cs typeface="Times New Roman" pitchFamily="18" charset="0"/>
                </a:rPr>
                <a:t>rec</a:t>
              </a:r>
              <a:r>
                <a:rPr lang="en-US" sz="1600" i="1" dirty="0">
                  <a:latin typeface="Times New Roman" pitchFamily="18" charset="0"/>
                  <a:cs typeface="Times New Roman" pitchFamily="18" charset="0"/>
                </a:rPr>
                <a:t> = P</a:t>
              </a:r>
              <a:r>
                <a:rPr lang="en-US" sz="1600" i="1" baseline="-25000" dirty="0">
                  <a:latin typeface="Times New Roman" pitchFamily="18" charset="0"/>
                  <a:cs typeface="Times New Roman" pitchFamily="18" charset="0"/>
                </a:rPr>
                <a:t>L</a:t>
              </a:r>
              <a:r>
                <a:rPr lang="en-US" sz="1600" dirty="0">
                  <a:latin typeface="Times New Roman" pitchFamily="18" charset="0"/>
                  <a:cs typeface="Times New Roman" pitchFamily="18" charset="0"/>
                </a:rPr>
                <a:t> =</a:t>
              </a:r>
              <a:r>
                <a:rPr lang="en-US" sz="1600" dirty="0"/>
                <a:t> power absorbed by load</a:t>
              </a:r>
            </a:p>
          </p:txBody>
        </p:sp>
        <p:graphicFrame>
          <p:nvGraphicFramePr>
            <p:cNvPr id="2" name="Object 1">
              <a:extLst>
                <a:ext uri="{FF2B5EF4-FFF2-40B4-BE49-F238E27FC236}">
                  <a16:creationId xmlns:a16="http://schemas.microsoft.com/office/drawing/2014/main" id="{F593646D-54D8-2F49-688D-0DAB03C72F30}"/>
                </a:ext>
              </a:extLst>
            </p:cNvPr>
            <p:cNvGraphicFramePr>
              <a:graphicFrameLocks noChangeAspect="1"/>
            </p:cNvGraphicFramePr>
            <p:nvPr/>
          </p:nvGraphicFramePr>
          <p:xfrm>
            <a:off x="3751263" y="2405063"/>
            <a:ext cx="325437" cy="309562"/>
          </p:xfrm>
          <a:graphic>
            <a:graphicData uri="http://schemas.openxmlformats.org/presentationml/2006/ole">
              <mc:AlternateContent xmlns:mc="http://schemas.openxmlformats.org/markup-compatibility/2006">
                <mc:Choice xmlns:v="urn:schemas-microsoft-com:vml" Requires="v">
                  <p:oleObj name="Equation" r:id="rId11" imgW="241200" imgH="228600" progId="Equation.DSMT4">
                    <p:embed/>
                  </p:oleObj>
                </mc:Choice>
                <mc:Fallback>
                  <p:oleObj name="Equation" r:id="rId11" imgW="241200" imgH="228600" progId="Equation.DSMT4">
                    <p:embed/>
                    <p:pic>
                      <p:nvPicPr>
                        <p:cNvPr id="2" name="Object 1">
                          <a:extLst>
                            <a:ext uri="{FF2B5EF4-FFF2-40B4-BE49-F238E27FC236}">
                              <a16:creationId xmlns:a16="http://schemas.microsoft.com/office/drawing/2014/main" id="{F593646D-54D8-2F49-688D-0DAB03C72F30}"/>
                            </a:ext>
                          </a:extLst>
                        </p:cNvPr>
                        <p:cNvPicPr/>
                        <p:nvPr/>
                      </p:nvPicPr>
                      <p:blipFill>
                        <a:blip r:embed="rId12"/>
                        <a:stretch>
                          <a:fillRect/>
                        </a:stretch>
                      </p:blipFill>
                      <p:spPr>
                        <a:xfrm>
                          <a:off x="3751263" y="2405063"/>
                          <a:ext cx="325437" cy="30956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51B7DA4-E157-2B77-9E01-81DD2B44A231}"/>
                </a:ext>
              </a:extLst>
            </p:cNvPr>
            <p:cNvGraphicFramePr>
              <a:graphicFrameLocks noChangeAspect="1"/>
            </p:cNvGraphicFramePr>
            <p:nvPr/>
          </p:nvGraphicFramePr>
          <p:xfrm>
            <a:off x="1927225" y="3340100"/>
            <a:ext cx="330200" cy="330200"/>
          </p:xfrm>
          <a:graphic>
            <a:graphicData uri="http://schemas.openxmlformats.org/presentationml/2006/ole">
              <mc:AlternateContent xmlns:mc="http://schemas.openxmlformats.org/markup-compatibility/2006">
                <mc:Choice xmlns:v="urn:schemas-microsoft-com:vml" Requires="v">
                  <p:oleObj name="Equation" r:id="rId13" imgW="228600" imgH="228600" progId="Equation.DSMT4">
                    <p:embed/>
                  </p:oleObj>
                </mc:Choice>
                <mc:Fallback>
                  <p:oleObj name="Equation" r:id="rId13" imgW="228600" imgH="228600" progId="Equation.DSMT4">
                    <p:embed/>
                    <p:pic>
                      <p:nvPicPr>
                        <p:cNvPr id="4" name="Object 3">
                          <a:extLst>
                            <a:ext uri="{FF2B5EF4-FFF2-40B4-BE49-F238E27FC236}">
                              <a16:creationId xmlns:a16="http://schemas.microsoft.com/office/drawing/2014/main" id="{851B7DA4-E157-2B77-9E01-81DD2B44A231}"/>
                            </a:ext>
                          </a:extLst>
                        </p:cNvPr>
                        <p:cNvPicPr/>
                        <p:nvPr/>
                      </p:nvPicPr>
                      <p:blipFill>
                        <a:blip r:embed="rId14"/>
                        <a:stretch>
                          <a:fillRect/>
                        </a:stretch>
                      </p:blipFill>
                      <p:spPr>
                        <a:xfrm>
                          <a:off x="1927225" y="3340100"/>
                          <a:ext cx="330200" cy="330200"/>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D065F73E-DC19-2864-7D90-DF54287F9DD3}"/>
                </a:ext>
              </a:extLst>
            </p:cNvPr>
            <p:cNvCxnSpPr/>
            <p:nvPr/>
          </p:nvCxnSpPr>
          <p:spPr>
            <a:xfrm>
              <a:off x="4949795" y="2562156"/>
              <a:ext cx="0" cy="19134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89BF01-4788-CEA5-7171-0E8C9C42F037}"/>
                </a:ext>
              </a:extLst>
            </p:cNvPr>
            <p:cNvSpPr txBox="1"/>
            <p:nvPr/>
          </p:nvSpPr>
          <p:spPr>
            <a:xfrm>
              <a:off x="3548991" y="3320534"/>
              <a:ext cx="646331" cy="369332"/>
            </a:xfrm>
            <a:prstGeom prst="rect">
              <a:avLst/>
            </a:prstGeom>
            <a:noFill/>
          </p:spPr>
          <p:txBody>
            <a:bodyPr wrap="none" rtlCol="0">
              <a:spAutoFit/>
            </a:bodyPr>
            <a:lstStyle/>
            <a:p>
              <a:r>
                <a:rPr lang="en-US" dirty="0"/>
                <a:t>ANT</a:t>
              </a:r>
            </a:p>
          </p:txBody>
        </p:sp>
        <p:sp>
          <p:nvSpPr>
            <p:cNvPr id="22" name="Oval 47"/>
            <p:cNvSpPr>
              <a:spLocks noChangeArrowheads="1"/>
            </p:cNvSpPr>
            <p:nvPr/>
          </p:nvSpPr>
          <p:spPr bwMode="auto">
            <a:xfrm>
              <a:off x="4909634" y="286501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 name="Oval 48"/>
            <p:cNvSpPr>
              <a:spLocks noChangeArrowheads="1"/>
            </p:cNvSpPr>
            <p:nvPr/>
          </p:nvSpPr>
          <p:spPr bwMode="auto">
            <a:xfrm>
              <a:off x="4910273" y="4212166"/>
              <a:ext cx="88900" cy="88900"/>
            </a:xfrm>
            <a:prstGeom prst="ellipse">
              <a:avLst/>
            </a:prstGeom>
            <a:solidFill>
              <a:schemeClr val="tx1"/>
            </a:solid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79777067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49</a:t>
            </a:fld>
            <a:endParaRPr lang="en-US"/>
          </a:p>
        </p:txBody>
      </p:sp>
      <p:sp>
        <p:nvSpPr>
          <p:cNvPr id="10" name="TextBox 9"/>
          <p:cNvSpPr txBox="1"/>
          <p:nvPr/>
        </p:nvSpPr>
        <p:spPr>
          <a:xfrm>
            <a:off x="647402" y="1118005"/>
            <a:ext cx="4710136" cy="400110"/>
          </a:xfrm>
          <a:prstGeom prst="rect">
            <a:avLst/>
          </a:prstGeom>
          <a:noFill/>
        </p:spPr>
        <p:txBody>
          <a:bodyPr wrap="none" rtlCol="0">
            <a:spAutoFit/>
          </a:bodyPr>
          <a:lstStyle/>
          <a:p>
            <a:r>
              <a:rPr lang="en-US" sz="2000" dirty="0">
                <a:solidFill>
                  <a:srgbClr val="0000FF"/>
                </a:solidFill>
              </a:rPr>
              <a:t>We have the following general formula*:</a:t>
            </a:r>
          </a:p>
        </p:txBody>
      </p:sp>
      <p:graphicFrame>
        <p:nvGraphicFramePr>
          <p:cNvPr id="200708" name="Object 4"/>
          <p:cNvGraphicFramePr>
            <a:graphicFrameLocks noChangeAspect="1"/>
          </p:cNvGraphicFramePr>
          <p:nvPr/>
        </p:nvGraphicFramePr>
        <p:xfrm>
          <a:off x="3222351" y="1781408"/>
          <a:ext cx="2135187" cy="1149350"/>
        </p:xfrm>
        <a:graphic>
          <a:graphicData uri="http://schemas.openxmlformats.org/presentationml/2006/ole">
            <mc:AlternateContent xmlns:mc="http://schemas.openxmlformats.org/markup-compatibility/2006">
              <mc:Choice xmlns:v="urn:schemas-microsoft-com:vml" Requires="v">
                <p:oleObj name="Equation" r:id="rId3" imgW="901440" imgH="482400" progId="Equation.DSMT4">
                  <p:embed/>
                </p:oleObj>
              </mc:Choice>
              <mc:Fallback>
                <p:oleObj name="Equation" r:id="rId3" imgW="901440" imgH="482400" progId="Equation.DSMT4">
                  <p:embed/>
                  <p:pic>
                    <p:nvPicPr>
                      <p:cNvPr id="200708" name="Object 4"/>
                      <p:cNvPicPr>
                        <a:picLocks noChangeAspect="1" noChangeArrowheads="1"/>
                      </p:cNvPicPr>
                      <p:nvPr/>
                    </p:nvPicPr>
                    <p:blipFill>
                      <a:blip r:embed="rId4"/>
                      <a:srcRect/>
                      <a:stretch>
                        <a:fillRect/>
                      </a:stretch>
                    </p:blipFill>
                    <p:spPr bwMode="auto">
                      <a:xfrm>
                        <a:off x="3222351" y="1781408"/>
                        <a:ext cx="2135187" cy="11493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extBox 31"/>
          <p:cNvSpPr txBox="1"/>
          <p:nvPr/>
        </p:nvSpPr>
        <p:spPr>
          <a:xfrm>
            <a:off x="1717780" y="5684155"/>
            <a:ext cx="5329344" cy="584775"/>
          </a:xfrm>
          <a:prstGeom prst="rect">
            <a:avLst/>
          </a:prstGeom>
          <a:noFill/>
        </p:spPr>
        <p:txBody>
          <a:bodyPr wrap="none" rtlCol="0">
            <a:spAutoFit/>
          </a:bodyPr>
          <a:lstStyle/>
          <a:p>
            <a:r>
              <a:rPr lang="en-US" sz="1600" dirty="0"/>
              <a:t>*A derivation is given in the following book:</a:t>
            </a:r>
          </a:p>
          <a:p>
            <a:r>
              <a:rPr lang="en-US" sz="1600" dirty="0"/>
              <a:t>C. A. </a:t>
            </a:r>
            <a:r>
              <a:rPr lang="en-US" sz="1600" dirty="0" err="1"/>
              <a:t>Balanis</a:t>
            </a:r>
            <a:r>
              <a:rPr lang="en-US" sz="1600" dirty="0"/>
              <a:t>, </a:t>
            </a:r>
            <a:r>
              <a:rPr lang="en-US" sz="1600" i="1" dirty="0"/>
              <a:t>Antenna Engineering, </a:t>
            </a:r>
            <a:r>
              <a:rPr lang="en-US" sz="1600" dirty="0"/>
              <a:t>3</a:t>
            </a:r>
            <a:r>
              <a:rPr lang="en-US" sz="1600" baseline="30000" dirty="0"/>
              <a:t>rd</a:t>
            </a:r>
            <a:r>
              <a:rPr lang="en-US" sz="1600" dirty="0"/>
              <a:t> Ed., 2016, Wiley.</a:t>
            </a:r>
          </a:p>
        </p:txBody>
      </p:sp>
      <p:sp>
        <p:nvSpPr>
          <p:cNvPr id="33" name="TextBox 32"/>
          <p:cNvSpPr txBox="1"/>
          <p:nvPr/>
        </p:nvSpPr>
        <p:spPr>
          <a:xfrm>
            <a:off x="1746490" y="3581400"/>
            <a:ext cx="5349542" cy="400110"/>
          </a:xfrm>
          <a:prstGeom prst="rect">
            <a:avLst/>
          </a:prstGeom>
          <a:noFill/>
        </p:spPr>
        <p:txBody>
          <a:bodyPr wrap="none" rtlCol="0">
            <a:spAutoFit/>
          </a:bodyPr>
          <a:lstStyle/>
          <a:p>
            <a:pPr algn="ctr"/>
            <a:r>
              <a:rPr lang="en-US" sz="2000" i="1" dirty="0">
                <a:latin typeface="Times New Roman" pitchFamily="18" charset="0"/>
                <a:cs typeface="Times New Roman" pitchFamily="18" charset="0"/>
              </a:rPr>
              <a:t>G = G</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a:rPr>
              <a:t>) = </a:t>
            </a:r>
            <a:r>
              <a:rPr lang="en-US" sz="2000" dirty="0">
                <a:sym typeface="Symbol"/>
              </a:rPr>
              <a:t>gain of antenna in direction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a:rPr>
              <a:t>)</a:t>
            </a:r>
            <a:r>
              <a:rPr lang="en-US" sz="2000" dirty="0">
                <a:sym typeface="Symbol"/>
              </a:rPr>
              <a:t> </a:t>
            </a:r>
            <a:endParaRPr lang="en-US" sz="2000" dirty="0"/>
          </a:p>
        </p:txBody>
      </p:sp>
      <p:sp>
        <p:nvSpPr>
          <p:cNvPr id="9"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 (cont.)</a:t>
            </a:r>
          </a:p>
        </p:txBody>
      </p:sp>
      <p:sp>
        <p:nvSpPr>
          <p:cNvPr id="11" name="TextBox 10"/>
          <p:cNvSpPr txBox="1"/>
          <p:nvPr/>
        </p:nvSpPr>
        <p:spPr>
          <a:xfrm>
            <a:off x="1294375" y="4343401"/>
            <a:ext cx="6396816" cy="369332"/>
          </a:xfrm>
          <a:prstGeom prst="rect">
            <a:avLst/>
          </a:prstGeom>
          <a:noFill/>
        </p:spPr>
        <p:txBody>
          <a:bodyPr wrap="none" rtlCol="0">
            <a:spAutoFit/>
          </a:bodyPr>
          <a:lstStyle/>
          <a:p>
            <a:pPr algn="ctr"/>
            <a:r>
              <a:rPr lang="en-US" dirty="0"/>
              <a:t>(Usually, we assume that </a:t>
            </a:r>
            <a:r>
              <a:rPr lang="en-US" sz="1800" dirty="0">
                <a:latin typeface="Times New Roman" pitchFamily="18" charset="0"/>
                <a:cs typeface="Times New Roman" pitchFamily="18" charset="0"/>
              </a:rPr>
              <a:t>(</a:t>
            </a:r>
            <a:r>
              <a:rPr lang="en-US" sz="1800" i="1"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sym typeface="Symbol"/>
              </a:rPr>
              <a:t>,</a:t>
            </a:r>
            <a:r>
              <a:rPr lang="en-US" sz="1800" i="1"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sym typeface="Symbol"/>
              </a:rPr>
              <a:t>) </a:t>
            </a:r>
            <a:r>
              <a:rPr lang="en-US" dirty="0">
                <a:sym typeface="Symbol"/>
              </a:rPr>
              <a:t>is </a:t>
            </a:r>
            <a:r>
              <a:rPr lang="en-US" dirty="0"/>
              <a:t>in the main beam direction.)</a:t>
            </a:r>
          </a:p>
        </p:txBody>
      </p:sp>
    </p:spTree>
    <p:extLst>
      <p:ext uri="{BB962C8B-B14F-4D97-AF65-F5344CB8AC3E}">
        <p14:creationId xmlns:p14="http://schemas.microsoft.com/office/powerpoint/2010/main" val="2525701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4"/>
          </p:nvPr>
        </p:nvSpPr>
        <p:spPr/>
        <p:txBody>
          <a:bodyPr/>
          <a:lstStyle/>
          <a:p>
            <a:fld id="{888FCC7E-85EA-4A6E-80A4-23A46F232749}" type="slidenum">
              <a:rPr lang="en-US" smtClean="0"/>
              <a:pPr/>
              <a:t>5</a:t>
            </a:fld>
            <a:endParaRPr lang="en-US"/>
          </a:p>
        </p:txBody>
      </p:sp>
      <p:sp>
        <p:nvSpPr>
          <p:cNvPr id="22" name="Text Box 2"/>
          <p:cNvSpPr txBox="1">
            <a:spLocks noChangeArrowheads="1"/>
          </p:cNvSpPr>
          <p:nvPr/>
        </p:nvSpPr>
        <p:spPr bwMode="auto">
          <a:xfrm>
            <a:off x="0" y="57150"/>
            <a:ext cx="8926286" cy="519113"/>
          </a:xfrm>
          <a:prstGeom prst="rect">
            <a:avLst/>
          </a:prstGeom>
          <a:noFill/>
          <a:ln w="9525" algn="ctr">
            <a:noFill/>
            <a:miter lim="800000"/>
            <a:headEnd/>
            <a:tailEnd/>
          </a:ln>
        </p:spPr>
        <p:txBody>
          <a:bodyPr anchor="ctr"/>
          <a:lstStyle/>
          <a:p>
            <a:pPr algn="ctr"/>
            <a:r>
              <a:rPr lang="en-US" sz="3200" b="1" dirty="0">
                <a:solidFill>
                  <a:srgbClr val="FFFF00"/>
                </a:solidFill>
              </a:rPr>
              <a:t> </a:t>
            </a:r>
            <a:r>
              <a:rPr lang="en-US" sz="3200" b="1" dirty="0">
                <a:solidFill>
                  <a:srgbClr val="FF9900"/>
                </a:solidFill>
                <a:effectLst>
                  <a:outerShdw blurRad="38100" dist="38100" dir="2700000" algn="tl">
                    <a:srgbClr val="C0C0C0"/>
                  </a:outerShdw>
                </a:effectLst>
              </a:rPr>
              <a:t>Antennas vs. Waveguiding Systems (cont.)</a:t>
            </a:r>
          </a:p>
        </p:txBody>
      </p:sp>
      <p:pic>
        <p:nvPicPr>
          <p:cNvPr id="40" name="Picture 11"/>
          <p:cNvPicPr>
            <a:picLocks noChangeAspect="1" noChangeArrowheads="1"/>
          </p:cNvPicPr>
          <p:nvPr/>
        </p:nvPicPr>
        <p:blipFill>
          <a:blip r:embed="rId3" cstate="print"/>
          <a:srcRect/>
          <a:stretch>
            <a:fillRect/>
          </a:stretch>
        </p:blipFill>
        <p:spPr bwMode="auto">
          <a:xfrm>
            <a:off x="685388" y="1306283"/>
            <a:ext cx="7119678" cy="5110207"/>
          </a:xfrm>
          <a:prstGeom prst="rect">
            <a:avLst/>
          </a:prstGeom>
          <a:noFill/>
          <a:ln w="9525">
            <a:noFill/>
            <a:miter lim="800000"/>
            <a:headEnd/>
            <a:tailEnd/>
          </a:ln>
          <a:effectLst/>
        </p:spPr>
      </p:pic>
      <p:sp>
        <p:nvSpPr>
          <p:cNvPr id="41" name="Rectangle 40"/>
          <p:cNvSpPr/>
          <p:nvPr/>
        </p:nvSpPr>
        <p:spPr>
          <a:xfrm>
            <a:off x="664026" y="1426020"/>
            <a:ext cx="1219200" cy="461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83226" y="6041564"/>
            <a:ext cx="5660571" cy="28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Object 6"/>
          <p:cNvGraphicFramePr>
            <a:graphicFrameLocks noChangeAspect="1"/>
          </p:cNvGraphicFramePr>
          <p:nvPr/>
        </p:nvGraphicFramePr>
        <p:xfrm>
          <a:off x="5484130" y="4463134"/>
          <a:ext cx="544284" cy="348342"/>
        </p:xfrm>
        <a:graphic>
          <a:graphicData uri="http://schemas.openxmlformats.org/presentationml/2006/ole">
            <mc:AlternateContent xmlns:mc="http://schemas.openxmlformats.org/markup-compatibility/2006">
              <mc:Choice xmlns:v="urn:schemas-microsoft-com:vml" Requires="v">
                <p:oleObj name="Equation" r:id="rId4" imgW="317160" imgH="203040" progId="Equation.DSMT4">
                  <p:embed/>
                </p:oleObj>
              </mc:Choice>
              <mc:Fallback>
                <p:oleObj name="Equation" r:id="rId4" imgW="317160" imgH="20304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130" y="4463134"/>
                        <a:ext cx="544284" cy="34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7"/>
          <p:cNvGraphicFramePr>
            <a:graphicFrameLocks noChangeAspect="1"/>
          </p:cNvGraphicFramePr>
          <p:nvPr/>
        </p:nvGraphicFramePr>
        <p:xfrm>
          <a:off x="3891414" y="1834914"/>
          <a:ext cx="704816" cy="451082"/>
        </p:xfrm>
        <a:graphic>
          <a:graphicData uri="http://schemas.openxmlformats.org/presentationml/2006/ole">
            <mc:AlternateContent xmlns:mc="http://schemas.openxmlformats.org/markup-compatibility/2006">
              <mc:Choice xmlns:v="urn:schemas-microsoft-com:vml" Requires="v">
                <p:oleObj name="Equation" r:id="rId6" imgW="317160" imgH="203040" progId="Equation.DSMT4">
                  <p:embed/>
                </p:oleObj>
              </mc:Choice>
              <mc:Fallback>
                <p:oleObj name="Equation" r:id="rId6" imgW="317160" imgH="20304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1414" y="1834914"/>
                        <a:ext cx="704816" cy="45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44"/>
          <p:cNvSpPr txBox="1"/>
          <p:nvPr/>
        </p:nvSpPr>
        <p:spPr>
          <a:xfrm>
            <a:off x="4147455" y="6063333"/>
            <a:ext cx="1236236" cy="369332"/>
          </a:xfrm>
          <a:prstGeom prst="rect">
            <a:avLst/>
          </a:prstGeom>
          <a:noFill/>
        </p:spPr>
        <p:txBody>
          <a:bodyPr wrap="none" rtlCol="0">
            <a:spAutoFit/>
          </a:bodyPr>
          <a:lstStyle/>
          <a:p>
            <a:r>
              <a:rPr lang="en-US" i="1" dirty="0">
                <a:latin typeface="Times New Roman" pitchFamily="18" charset="0"/>
                <a:cs typeface="Times New Roman" pitchFamily="18" charset="0"/>
              </a:rPr>
              <a:t>r</a:t>
            </a:r>
            <a:r>
              <a:rPr lang="en-US" dirty="0"/>
              <a:t>  [meters]</a:t>
            </a:r>
          </a:p>
        </p:txBody>
      </p:sp>
      <p:graphicFrame>
        <p:nvGraphicFramePr>
          <p:cNvPr id="46" name="Object 8"/>
          <p:cNvGraphicFramePr>
            <a:graphicFrameLocks noChangeAspect="1"/>
          </p:cNvGraphicFramePr>
          <p:nvPr/>
        </p:nvGraphicFramePr>
        <p:xfrm>
          <a:off x="5089750" y="2765194"/>
          <a:ext cx="1812925" cy="412750"/>
        </p:xfrm>
        <a:graphic>
          <a:graphicData uri="http://schemas.openxmlformats.org/presentationml/2006/ole">
            <mc:AlternateContent xmlns:mc="http://schemas.openxmlformats.org/markup-compatibility/2006">
              <mc:Choice xmlns:v="urn:schemas-microsoft-com:vml" Requires="v">
                <p:oleObj name="Equation" r:id="rId8" imgW="1002960" imgH="228600" progId="Equation.DSMT4">
                  <p:embed/>
                </p:oleObj>
              </mc:Choice>
              <mc:Fallback>
                <p:oleObj name="Equation" r:id="rId8" imgW="1002960" imgH="2286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9750" y="2765194"/>
                        <a:ext cx="1812925" cy="4127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Box 46"/>
          <p:cNvSpPr txBox="1"/>
          <p:nvPr/>
        </p:nvSpPr>
        <p:spPr>
          <a:xfrm>
            <a:off x="3178631" y="881742"/>
            <a:ext cx="3572260" cy="400110"/>
          </a:xfrm>
          <a:prstGeom prst="rect">
            <a:avLst/>
          </a:prstGeom>
          <a:noFill/>
        </p:spPr>
        <p:txBody>
          <a:bodyPr wrap="none" rtlCol="0">
            <a:spAutoFit/>
          </a:bodyPr>
          <a:lstStyle/>
          <a:p>
            <a:r>
              <a:rPr lang="en-US" sz="2000" dirty="0">
                <a:solidFill>
                  <a:srgbClr val="0000FF"/>
                </a:solidFill>
              </a:rPr>
              <a:t>Comparison of Two Functions</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50</a:t>
            </a:fld>
            <a:endParaRPr lang="en-US"/>
          </a:p>
        </p:txBody>
      </p:sp>
      <p:graphicFrame>
        <p:nvGraphicFramePr>
          <p:cNvPr id="200708" name="Object 4"/>
          <p:cNvGraphicFramePr>
            <a:graphicFrameLocks noChangeAspect="1"/>
          </p:cNvGraphicFramePr>
          <p:nvPr/>
        </p:nvGraphicFramePr>
        <p:xfrm>
          <a:off x="1957388" y="2100263"/>
          <a:ext cx="2257425" cy="2779712"/>
        </p:xfrm>
        <a:graphic>
          <a:graphicData uri="http://schemas.openxmlformats.org/presentationml/2006/ole">
            <mc:AlternateContent xmlns:mc="http://schemas.openxmlformats.org/markup-compatibility/2006">
              <mc:Choice xmlns:v="urn:schemas-microsoft-com:vml" Requires="v">
                <p:oleObj name="Equation" r:id="rId3" imgW="1244520" imgH="1523880" progId="Equation.DSMT4">
                  <p:embed/>
                </p:oleObj>
              </mc:Choice>
              <mc:Fallback>
                <p:oleObj name="Equation" r:id="rId3" imgW="1244520" imgH="1523880" progId="Equation.DSMT4">
                  <p:embed/>
                  <p:pic>
                    <p:nvPicPr>
                      <p:cNvPr id="200708" name="Object 4"/>
                      <p:cNvPicPr>
                        <a:picLocks noChangeAspect="1" noChangeArrowheads="1"/>
                      </p:cNvPicPr>
                      <p:nvPr/>
                    </p:nvPicPr>
                    <p:blipFill>
                      <a:blip r:embed="rId4"/>
                      <a:srcRect/>
                      <a:stretch>
                        <a:fillRect/>
                      </a:stretch>
                    </p:blipFill>
                    <p:spPr bwMode="auto">
                      <a:xfrm>
                        <a:off x="1957388" y="2100263"/>
                        <a:ext cx="2257425" cy="2779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511626" y="838191"/>
            <a:ext cx="7728859" cy="400110"/>
          </a:xfrm>
          <a:prstGeom prst="rect">
            <a:avLst/>
          </a:prstGeom>
          <a:noFill/>
        </p:spPr>
        <p:txBody>
          <a:bodyPr wrap="square" rtlCol="0">
            <a:spAutoFit/>
          </a:bodyPr>
          <a:lstStyle/>
          <a:p>
            <a:pPr algn="ctr"/>
            <a:r>
              <a:rPr lang="en-US" sz="2000" dirty="0">
                <a:solidFill>
                  <a:srgbClr val="0000FF"/>
                </a:solidFill>
              </a:rPr>
              <a:t>Effective area of a lossless </a:t>
            </a:r>
            <a:r>
              <a:rPr lang="en-US" sz="2000" u="sng" dirty="0">
                <a:solidFill>
                  <a:srgbClr val="0000FF"/>
                </a:solidFill>
              </a:rPr>
              <a:t>resonant</a:t>
            </a:r>
            <a:r>
              <a:rPr lang="en-US" sz="2000" dirty="0">
                <a:solidFill>
                  <a:srgbClr val="0000FF"/>
                </a:solidFill>
              </a:rPr>
              <a:t> half-wave </a:t>
            </a:r>
            <a:r>
              <a:rPr lang="en-US" sz="2000" u="sng" dirty="0">
                <a:solidFill>
                  <a:srgbClr val="0000FF"/>
                </a:solidFill>
              </a:rPr>
              <a:t>dipole</a:t>
            </a:r>
            <a:r>
              <a:rPr lang="en-US" sz="2000" dirty="0">
                <a:solidFill>
                  <a:srgbClr val="0000FF"/>
                </a:solidFill>
              </a:rPr>
              <a:t> antenna:</a:t>
            </a:r>
          </a:p>
        </p:txBody>
      </p:sp>
      <p:graphicFrame>
        <p:nvGraphicFramePr>
          <p:cNvPr id="202755" name="Object 4"/>
          <p:cNvGraphicFramePr>
            <a:graphicFrameLocks noChangeAspect="1"/>
          </p:cNvGraphicFramePr>
          <p:nvPr/>
        </p:nvGraphicFramePr>
        <p:xfrm>
          <a:off x="2874963" y="5751513"/>
          <a:ext cx="1901825" cy="509587"/>
        </p:xfrm>
        <a:graphic>
          <a:graphicData uri="http://schemas.openxmlformats.org/presentationml/2006/ole">
            <mc:AlternateContent xmlns:mc="http://schemas.openxmlformats.org/markup-compatibility/2006">
              <mc:Choice xmlns:v="urn:schemas-microsoft-com:vml" Requires="v">
                <p:oleObj name="Equation" r:id="rId5" imgW="901440" imgH="241200" progId="Equation.DSMT4">
                  <p:embed/>
                </p:oleObj>
              </mc:Choice>
              <mc:Fallback>
                <p:oleObj name="Equation" r:id="rId5" imgW="901440" imgH="241200" progId="Equation.DSMT4">
                  <p:embed/>
                  <p:pic>
                    <p:nvPicPr>
                      <p:cNvPr id="202755" name="Object 4"/>
                      <p:cNvPicPr>
                        <a:picLocks noChangeAspect="1" noChangeArrowheads="1"/>
                      </p:cNvPicPr>
                      <p:nvPr/>
                    </p:nvPicPr>
                    <p:blipFill>
                      <a:blip r:embed="rId6"/>
                      <a:srcRect/>
                      <a:stretch>
                        <a:fillRect/>
                      </a:stretch>
                    </p:blipFill>
                    <p:spPr bwMode="auto">
                      <a:xfrm>
                        <a:off x="2874963" y="5751513"/>
                        <a:ext cx="1901825" cy="509587"/>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362186" y="5116287"/>
            <a:ext cx="915635" cy="369332"/>
          </a:xfrm>
          <a:prstGeom prst="rect">
            <a:avLst/>
          </a:prstGeom>
          <a:noFill/>
        </p:spPr>
        <p:txBody>
          <a:bodyPr wrap="none" rtlCol="0">
            <a:spAutoFit/>
          </a:bodyPr>
          <a:lstStyle/>
          <a:p>
            <a:r>
              <a:rPr lang="en-US" dirty="0">
                <a:solidFill>
                  <a:srgbClr val="0000FF"/>
                </a:solidFill>
              </a:rPr>
              <a:t>Hence:</a:t>
            </a:r>
          </a:p>
        </p:txBody>
      </p:sp>
      <p:sp>
        <p:nvSpPr>
          <p:cNvPr id="12" name="TextBox 11"/>
          <p:cNvSpPr txBox="1"/>
          <p:nvPr/>
        </p:nvSpPr>
        <p:spPr>
          <a:xfrm>
            <a:off x="1262730" y="1524002"/>
            <a:ext cx="4055919" cy="369332"/>
          </a:xfrm>
          <a:prstGeom prst="rect">
            <a:avLst/>
          </a:prstGeom>
          <a:noFill/>
        </p:spPr>
        <p:txBody>
          <a:bodyPr wrap="none" rtlCol="0">
            <a:spAutoFit/>
          </a:bodyPr>
          <a:lstStyle/>
          <a:p>
            <a:r>
              <a:rPr lang="en-US" dirty="0"/>
              <a:t>Assuming normal incidence (</a:t>
            </a:r>
            <a:r>
              <a:rPr lang="en-US" i="1" dirty="0">
                <a:sym typeface="Symbol"/>
              </a:rPr>
              <a:t></a:t>
            </a:r>
            <a:r>
              <a:rPr lang="en-US" dirty="0">
                <a:sym typeface="Symbol"/>
              </a:rPr>
              <a:t> </a:t>
            </a:r>
            <a:r>
              <a:rPr lang="en-US" dirty="0">
                <a:latin typeface="Times New Roman" pitchFamily="18" charset="0"/>
                <a:cs typeface="Times New Roman" pitchFamily="18" charset="0"/>
                <a:sym typeface="Symbol"/>
              </a:rPr>
              <a:t>= 90</a:t>
            </a:r>
            <a:r>
              <a:rPr lang="en-US" baseline="30000" dirty="0">
                <a:latin typeface="Times New Roman" pitchFamily="18" charset="0"/>
                <a:cs typeface="Times New Roman" pitchFamily="18" charset="0"/>
                <a:sym typeface="Symbol"/>
              </a:rPr>
              <a:t>o</a:t>
            </a:r>
            <a:r>
              <a:rPr lang="en-US" dirty="0">
                <a:sym typeface="Symbol"/>
              </a:rPr>
              <a:t>)</a:t>
            </a:r>
            <a:r>
              <a:rPr lang="en-US" dirty="0"/>
              <a:t>:</a:t>
            </a:r>
          </a:p>
        </p:txBody>
      </p:sp>
      <p:graphicFrame>
        <p:nvGraphicFramePr>
          <p:cNvPr id="202756" name="Object 4"/>
          <p:cNvGraphicFramePr>
            <a:graphicFrameLocks noChangeAspect="1"/>
          </p:cNvGraphicFramePr>
          <p:nvPr/>
        </p:nvGraphicFramePr>
        <p:xfrm>
          <a:off x="4460312" y="4133864"/>
          <a:ext cx="1016907" cy="378746"/>
        </p:xfrm>
        <a:graphic>
          <a:graphicData uri="http://schemas.openxmlformats.org/presentationml/2006/ole">
            <mc:AlternateContent xmlns:mc="http://schemas.openxmlformats.org/markup-compatibility/2006">
              <mc:Choice xmlns:v="urn:schemas-microsoft-com:vml" Requires="v">
                <p:oleObj name="Equation" r:id="rId7" imgW="685800" imgH="254000" progId="Equation.DSMT4">
                  <p:embed/>
                </p:oleObj>
              </mc:Choice>
              <mc:Fallback>
                <p:oleObj name="Equation" r:id="rId7" imgW="685800" imgH="254000" progId="Equation.DSMT4">
                  <p:embed/>
                  <p:pic>
                    <p:nvPicPr>
                      <p:cNvPr id="20275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0312" y="4133864"/>
                        <a:ext cx="1016907" cy="378746"/>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 (cont.)</a:t>
            </a:r>
          </a:p>
        </p:txBody>
      </p:sp>
      <p:pic>
        <p:nvPicPr>
          <p:cNvPr id="202758" name="Picture 6"/>
          <p:cNvPicPr>
            <a:picLocks noChangeAspect="1" noChangeArrowheads="1"/>
          </p:cNvPicPr>
          <p:nvPr/>
        </p:nvPicPr>
        <p:blipFill>
          <a:blip r:embed="rId9" cstate="print"/>
          <a:srcRect/>
          <a:stretch>
            <a:fillRect/>
          </a:stretch>
        </p:blipFill>
        <p:spPr bwMode="auto">
          <a:xfrm>
            <a:off x="5970159" y="1847233"/>
            <a:ext cx="2829436" cy="1793421"/>
          </a:xfrm>
          <a:prstGeom prst="rect">
            <a:avLst/>
          </a:prstGeom>
          <a:noFill/>
          <a:ln w="9525">
            <a:noFill/>
            <a:miter lim="800000"/>
            <a:headEnd/>
            <a:tailEnd/>
          </a:ln>
          <a:effectLst/>
        </p:spPr>
      </p:pic>
      <p:sp>
        <p:nvSpPr>
          <p:cNvPr id="14" name="TextBox 13"/>
          <p:cNvSpPr txBox="1"/>
          <p:nvPr/>
        </p:nvSpPr>
        <p:spPr>
          <a:xfrm>
            <a:off x="6096800" y="3880254"/>
            <a:ext cx="2355132" cy="738664"/>
          </a:xfrm>
          <a:prstGeom prst="rect">
            <a:avLst/>
          </a:prstGeom>
          <a:noFill/>
          <a:ln w="19050">
            <a:solidFill>
              <a:schemeClr val="tx1"/>
            </a:solidFill>
          </a:ln>
        </p:spPr>
        <p:txBody>
          <a:bodyPr wrap="none" rtlCol="0">
            <a:spAutoFit/>
          </a:bodyPr>
          <a:lstStyle/>
          <a:p>
            <a:pPr algn="ctr"/>
            <a:r>
              <a:rPr lang="en-US" sz="1400" dirty="0"/>
              <a:t>Assume lossless antenna:</a:t>
            </a:r>
          </a:p>
          <a:p>
            <a:pPr algn="ctr"/>
            <a:r>
              <a:rPr lang="en-US" sz="1400" dirty="0"/>
              <a:t> </a:t>
            </a:r>
            <a:r>
              <a:rPr lang="en-US" sz="1400" i="1" dirty="0" err="1">
                <a:latin typeface="Times New Roman" pitchFamily="18" charset="0"/>
                <a:cs typeface="Times New Roman" pitchFamily="18" charset="0"/>
              </a:rPr>
              <a:t>e</a:t>
            </a:r>
            <a:r>
              <a:rPr lang="en-US" sz="1400" i="1" baseline="-25000" dirty="0" err="1">
                <a:latin typeface="Times New Roman" pitchFamily="18" charset="0"/>
                <a:cs typeface="Times New Roman" pitchFamily="18" charset="0"/>
              </a:rPr>
              <a:t>r</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 100%</a:t>
            </a:r>
          </a:p>
          <a:p>
            <a:pPr algn="ct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G</a:t>
            </a:r>
            <a:r>
              <a:rPr lang="en-US" sz="1400" dirty="0">
                <a:latin typeface="Times New Roman" pitchFamily="18" charset="0"/>
                <a:cs typeface="Times New Roman" pitchFamily="18" charset="0"/>
              </a:rPr>
              <a:t> = </a:t>
            </a:r>
            <a:r>
              <a:rPr lang="en-US" sz="1400" i="1" dirty="0">
                <a:latin typeface="Times New Roman" pitchFamily="18" charset="0"/>
                <a:cs typeface="Times New Roman" pitchFamily="18" charset="0"/>
              </a:rPr>
              <a:t>D</a:t>
            </a:r>
            <a:r>
              <a:rPr lang="en-US" sz="1400" dirty="0">
                <a:latin typeface="Times New Roman" pitchFamily="18" charset="0"/>
                <a:cs typeface="Times New Roman" pitchFamily="18" charset="0"/>
              </a:rPr>
              <a:t>)</a:t>
            </a:r>
          </a:p>
        </p:txBody>
      </p:sp>
      <p:sp>
        <p:nvSpPr>
          <p:cNvPr id="15" name="TextBox 14"/>
          <p:cNvSpPr txBox="1"/>
          <p:nvPr/>
        </p:nvSpPr>
        <p:spPr>
          <a:xfrm>
            <a:off x="5429638" y="5618846"/>
            <a:ext cx="3200476" cy="738664"/>
          </a:xfrm>
          <a:prstGeom prst="rect">
            <a:avLst/>
          </a:prstGeom>
          <a:noFill/>
          <a:ln w="19050">
            <a:solidFill>
              <a:schemeClr val="tx1"/>
            </a:solidFill>
          </a:ln>
        </p:spPr>
        <p:txBody>
          <a:bodyPr wrap="square" rtlCol="0">
            <a:spAutoFit/>
          </a:bodyPr>
          <a:lstStyle/>
          <a:p>
            <a:r>
              <a:rPr lang="en-US" sz="1400" b="1" dirty="0"/>
              <a:t>Note: </a:t>
            </a:r>
            <a:r>
              <a:rPr lang="en-US" sz="1400" dirty="0"/>
              <a:t>The dipole will receive more power at a lower frequency (larger </a:t>
            </a:r>
            <a:r>
              <a:rPr lang="en-US" sz="1400" i="1" dirty="0">
                <a:latin typeface="Times New Roman" pitchFamily="18" charset="0"/>
                <a:cs typeface="Times New Roman" pitchFamily="18" charset="0"/>
              </a:rPr>
              <a:t>l</a:t>
            </a:r>
            <a:r>
              <a:rPr lang="en-US" sz="1400" dirty="0"/>
              <a:t>), assuming the same incident power.</a:t>
            </a:r>
          </a:p>
        </p:txBody>
      </p:sp>
      <p:graphicFrame>
        <p:nvGraphicFramePr>
          <p:cNvPr id="2" name="Object 1"/>
          <p:cNvGraphicFramePr>
            <a:graphicFrameLocks noChangeAspect="1"/>
          </p:cNvGraphicFramePr>
          <p:nvPr/>
        </p:nvGraphicFramePr>
        <p:xfrm>
          <a:off x="4352925" y="3346450"/>
          <a:ext cx="1206500" cy="254000"/>
        </p:xfrm>
        <a:graphic>
          <a:graphicData uri="http://schemas.openxmlformats.org/presentationml/2006/ole">
            <mc:AlternateContent xmlns:mc="http://schemas.openxmlformats.org/markup-compatibility/2006">
              <mc:Choice xmlns:v="urn:schemas-microsoft-com:vml" Requires="v">
                <p:oleObj name="Equation" r:id="rId10" imgW="1206360" imgH="253800" progId="Equation.DSMT4">
                  <p:embed/>
                </p:oleObj>
              </mc:Choice>
              <mc:Fallback>
                <p:oleObj name="Equation" r:id="rId10" imgW="1206360" imgH="253800" progId="Equation.DSMT4">
                  <p:embed/>
                  <p:pic>
                    <p:nvPicPr>
                      <p:cNvPr id="2" name="Object 1"/>
                      <p:cNvPicPr>
                        <a:picLocks noChangeAspect="1" noChangeArrowheads="1"/>
                      </p:cNvPicPr>
                      <p:nvPr/>
                    </p:nvPicPr>
                    <p:blipFill>
                      <a:blip r:embed="rId11"/>
                      <a:srcRect/>
                      <a:stretch>
                        <a:fillRect/>
                      </a:stretch>
                    </p:blipFill>
                    <p:spPr bwMode="auto">
                      <a:xfrm>
                        <a:off x="4352925" y="3346450"/>
                        <a:ext cx="12065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605354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51</a:t>
            </a:fld>
            <a:endParaRPr lang="en-US"/>
          </a:p>
        </p:txBody>
      </p:sp>
      <p:sp>
        <p:nvSpPr>
          <p:cNvPr id="10" name="TextBox 9"/>
          <p:cNvSpPr txBox="1"/>
          <p:nvPr/>
        </p:nvSpPr>
        <p:spPr>
          <a:xfrm>
            <a:off x="408682" y="741487"/>
            <a:ext cx="1239442" cy="400110"/>
          </a:xfrm>
          <a:prstGeom prst="rect">
            <a:avLst/>
          </a:prstGeom>
          <a:noFill/>
        </p:spPr>
        <p:txBody>
          <a:bodyPr wrap="none" rtlCol="0">
            <a:spAutoFit/>
          </a:bodyPr>
          <a:lstStyle/>
          <a:p>
            <a:r>
              <a:rPr lang="en-US" sz="2000" b="1" dirty="0">
                <a:solidFill>
                  <a:srgbClr val="CC0099"/>
                </a:solidFill>
              </a:rPr>
              <a:t>Example</a:t>
            </a:r>
          </a:p>
        </p:txBody>
      </p:sp>
      <p:sp>
        <p:nvSpPr>
          <p:cNvPr id="8" name="TextBox 7"/>
          <p:cNvSpPr txBox="1"/>
          <p:nvPr/>
        </p:nvSpPr>
        <p:spPr>
          <a:xfrm>
            <a:off x="669701" y="1314090"/>
            <a:ext cx="6999516" cy="646331"/>
          </a:xfrm>
          <a:prstGeom prst="rect">
            <a:avLst/>
          </a:prstGeom>
          <a:solidFill>
            <a:srgbClr val="FFCCFF"/>
          </a:solidFill>
        </p:spPr>
        <p:txBody>
          <a:bodyPr wrap="square" rtlCol="0">
            <a:spAutoFit/>
          </a:bodyPr>
          <a:lstStyle/>
          <a:p>
            <a:r>
              <a:rPr lang="en-US" dirty="0"/>
              <a:t>Find the received power </a:t>
            </a:r>
            <a:r>
              <a:rPr lang="en-US" i="1" dirty="0" err="1">
                <a:latin typeface="Times New Roman" pitchFamily="18" charset="0"/>
                <a:cs typeface="Times New Roman" pitchFamily="18" charset="0"/>
              </a:rPr>
              <a:t>P</a:t>
            </a:r>
            <a:r>
              <a:rPr lang="en-US" baseline="-25000" dirty="0" err="1">
                <a:latin typeface="Times New Roman" pitchFamily="18" charset="0"/>
                <a:cs typeface="Times New Roman" pitchFamily="18" charset="0"/>
              </a:rPr>
              <a:t>rec</a:t>
            </a:r>
            <a:r>
              <a:rPr lang="en-US" dirty="0"/>
              <a:t> in the example below, assuming that the receiver is connected to an optimum conjugate-matched load.</a:t>
            </a:r>
          </a:p>
        </p:txBody>
      </p:sp>
      <p:sp>
        <p:nvSpPr>
          <p:cNvPr id="46" name="TextBox 45"/>
          <p:cNvSpPr txBox="1"/>
          <p:nvPr/>
        </p:nvSpPr>
        <p:spPr>
          <a:xfrm>
            <a:off x="2832233" y="2183966"/>
            <a:ext cx="3174267" cy="1231106"/>
          </a:xfrm>
          <a:prstGeom prst="rect">
            <a:avLst/>
          </a:prstGeom>
          <a:noFill/>
        </p:spPr>
        <p:txBody>
          <a:bodyPr wrap="none" rtlCol="0">
            <a:spAutoFit/>
          </a:bodyPr>
          <a:lstStyle/>
          <a:p>
            <a:pPr>
              <a:spcAft>
                <a:spcPts val="1200"/>
              </a:spcAft>
            </a:pPr>
            <a:r>
              <a:rPr lang="en-US" i="1" dirty="0">
                <a:latin typeface="Times New Roman" pitchFamily="18" charset="0"/>
                <a:cs typeface="Times New Roman" pitchFamily="18" charset="0"/>
              </a:rPr>
              <a:t>f  </a:t>
            </a:r>
            <a:r>
              <a:rPr lang="en-US" dirty="0">
                <a:latin typeface="Times New Roman" pitchFamily="18" charset="0"/>
                <a:cs typeface="Times New Roman" pitchFamily="18" charset="0"/>
              </a:rPr>
              <a:t>= 1 [GHz]  (</a:t>
            </a:r>
            <a:r>
              <a:rPr lang="en-US" i="1" dirty="0">
                <a:latin typeface="Times New Roman" pitchFamily="18" charset="0"/>
                <a:cs typeface="Times New Roman" pitchFamily="18" charset="0"/>
                <a:sym typeface="Symbol"/>
              </a:rPr>
              <a:t></a:t>
            </a:r>
            <a:r>
              <a:rPr lang="en-US" baseline="-25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 = 0.29979 [m])</a:t>
            </a:r>
          </a:p>
          <a:p>
            <a:pPr>
              <a:spcAft>
                <a:spcPts val="1200"/>
              </a:spcAft>
            </a:pPr>
            <a:r>
              <a:rPr lang="en-US" i="1" dirty="0">
                <a:latin typeface="Times New Roman" pitchFamily="18" charset="0"/>
                <a:cs typeface="Times New Roman" pitchFamily="18" charset="0"/>
              </a:rPr>
              <a:t>P</a:t>
            </a:r>
            <a:r>
              <a:rPr lang="en-US" baseline="-25000" dirty="0">
                <a:latin typeface="Times New Roman" pitchFamily="18" charset="0"/>
                <a:cs typeface="Times New Roman" pitchFamily="18" charset="0"/>
              </a:rPr>
              <a:t>in</a:t>
            </a:r>
            <a:r>
              <a:rPr lang="en-US" dirty="0">
                <a:latin typeface="Times New Roman" pitchFamily="18" charset="0"/>
                <a:cs typeface="Times New Roman" pitchFamily="18" charset="0"/>
              </a:rPr>
              <a:t> = 10 [W]</a:t>
            </a:r>
          </a:p>
          <a:p>
            <a:pPr>
              <a:spcAft>
                <a:spcPts val="1200"/>
              </a:spcAft>
            </a:pP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 1 [km]</a:t>
            </a:r>
          </a:p>
        </p:txBody>
      </p:sp>
      <p:sp>
        <p:nvSpPr>
          <p:cNvPr id="50"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Example with Wire Antennas</a:t>
            </a:r>
          </a:p>
        </p:txBody>
      </p:sp>
      <p:sp>
        <p:nvSpPr>
          <p:cNvPr id="51" name="TextBox 50"/>
          <p:cNvSpPr txBox="1"/>
          <p:nvPr/>
        </p:nvSpPr>
        <p:spPr>
          <a:xfrm>
            <a:off x="6476282" y="2569028"/>
            <a:ext cx="2355132" cy="738664"/>
          </a:xfrm>
          <a:prstGeom prst="rect">
            <a:avLst/>
          </a:prstGeom>
          <a:noFill/>
          <a:ln w="19050">
            <a:solidFill>
              <a:schemeClr val="tx1"/>
            </a:solidFill>
          </a:ln>
        </p:spPr>
        <p:txBody>
          <a:bodyPr wrap="none" rtlCol="0">
            <a:spAutoFit/>
          </a:bodyPr>
          <a:lstStyle/>
          <a:p>
            <a:pPr algn="ctr"/>
            <a:r>
              <a:rPr lang="en-US" sz="1400" dirty="0"/>
              <a:t>Assume lossless antennas:</a:t>
            </a:r>
          </a:p>
          <a:p>
            <a:pPr algn="ctr"/>
            <a:r>
              <a:rPr lang="en-US" sz="1400" dirty="0"/>
              <a:t> </a:t>
            </a:r>
            <a:r>
              <a:rPr lang="en-US" sz="1400" i="1" dirty="0" err="1">
                <a:latin typeface="Times New Roman" pitchFamily="18" charset="0"/>
                <a:cs typeface="Times New Roman" pitchFamily="18" charset="0"/>
              </a:rPr>
              <a:t>e</a:t>
            </a:r>
            <a:r>
              <a:rPr lang="en-US" sz="1400" i="1" baseline="-25000" dirty="0" err="1">
                <a:latin typeface="Times New Roman" pitchFamily="18" charset="0"/>
                <a:cs typeface="Times New Roman" pitchFamily="18" charset="0"/>
              </a:rPr>
              <a:t>r</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 100%</a:t>
            </a:r>
          </a:p>
          <a:p>
            <a:pPr algn="ct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G</a:t>
            </a:r>
            <a:r>
              <a:rPr lang="en-US" sz="1400" dirty="0">
                <a:latin typeface="Times New Roman" pitchFamily="18" charset="0"/>
                <a:cs typeface="Times New Roman" pitchFamily="18" charset="0"/>
              </a:rPr>
              <a:t> = </a:t>
            </a:r>
            <a:r>
              <a:rPr lang="en-US" sz="1400" i="1" dirty="0">
                <a:latin typeface="Times New Roman" pitchFamily="18" charset="0"/>
                <a:cs typeface="Times New Roman" pitchFamily="18" charset="0"/>
              </a:rPr>
              <a:t>D</a:t>
            </a:r>
            <a:r>
              <a:rPr lang="en-US" sz="1400" dirty="0">
                <a:latin typeface="Times New Roman" pitchFamily="18" charset="0"/>
                <a:cs typeface="Times New Roman" pitchFamily="18" charset="0"/>
              </a:rPr>
              <a:t>)</a:t>
            </a:r>
          </a:p>
        </p:txBody>
      </p:sp>
      <p:grpSp>
        <p:nvGrpSpPr>
          <p:cNvPr id="52" name="Group 51"/>
          <p:cNvGrpSpPr/>
          <p:nvPr/>
        </p:nvGrpSpPr>
        <p:grpSpPr>
          <a:xfrm>
            <a:off x="495300" y="2930492"/>
            <a:ext cx="8514019" cy="3583225"/>
            <a:chOff x="495300" y="2930492"/>
            <a:chExt cx="8514019" cy="3583225"/>
          </a:xfrm>
        </p:grpSpPr>
        <p:sp>
          <p:nvSpPr>
            <p:cNvPr id="21" name="TextBox 20"/>
            <p:cNvSpPr txBox="1"/>
            <p:nvPr/>
          </p:nvSpPr>
          <p:spPr>
            <a:xfrm>
              <a:off x="1318498" y="2930492"/>
              <a:ext cx="274434" cy="369332"/>
            </a:xfrm>
            <a:prstGeom prst="rect">
              <a:avLst/>
            </a:prstGeom>
            <a:noFill/>
          </p:spPr>
          <p:txBody>
            <a:bodyPr wrap="none" rtlCol="0">
              <a:spAutoFit/>
            </a:bodyPr>
            <a:lstStyle/>
            <a:p>
              <a:r>
                <a:rPr lang="en-US" i="1" dirty="0">
                  <a:latin typeface="Times New Roman" pitchFamily="18" charset="0"/>
                  <a:cs typeface="Times New Roman" pitchFamily="18" charset="0"/>
                </a:rPr>
                <a:t>z</a:t>
              </a:r>
            </a:p>
          </p:txBody>
        </p:sp>
        <p:cxnSp>
          <p:nvCxnSpPr>
            <p:cNvPr id="12" name="Straight Arrow Connector 11"/>
            <p:cNvCxnSpPr/>
            <p:nvPr/>
          </p:nvCxnSpPr>
          <p:spPr>
            <a:xfrm>
              <a:off x="1583993" y="5051093"/>
              <a:ext cx="38862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5113839" y="4559395"/>
              <a:ext cx="464024" cy="245660"/>
            </a:xfrm>
            <a:prstGeom prst="rightArrow">
              <a:avLst/>
            </a:prstGeom>
            <a:solidFill>
              <a:srgbClr val="FF33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32"/>
            <p:cNvGraphicFramePr>
              <a:graphicFrameLocks noChangeAspect="1"/>
            </p:cNvGraphicFramePr>
            <p:nvPr/>
          </p:nvGraphicFramePr>
          <p:xfrm>
            <a:off x="4432300" y="4052888"/>
            <a:ext cx="1211263" cy="406400"/>
          </p:xfrm>
          <a:graphic>
            <a:graphicData uri="http://schemas.openxmlformats.org/presentationml/2006/ole">
              <mc:AlternateContent xmlns:mc="http://schemas.openxmlformats.org/markup-compatibility/2006">
                <mc:Choice xmlns:v="urn:schemas-microsoft-com:vml" Requires="v">
                  <p:oleObj name="Equation" r:id="rId3" imgW="838080" imgH="279360" progId="Equation.DSMT4">
                    <p:embed/>
                  </p:oleObj>
                </mc:Choice>
                <mc:Fallback>
                  <p:oleObj name="Equation" r:id="rId3" imgW="838080" imgH="279360" progId="Equation.DSMT4">
                    <p:embed/>
                    <p:pic>
                      <p:nvPicPr>
                        <p:cNvPr id="14" name="Object 32"/>
                        <p:cNvPicPr>
                          <a:picLocks noChangeAspect="1" noChangeArrowheads="1"/>
                        </p:cNvPicPr>
                        <p:nvPr/>
                      </p:nvPicPr>
                      <p:blipFill>
                        <a:blip r:embed="rId4"/>
                        <a:srcRect/>
                        <a:stretch>
                          <a:fillRect/>
                        </a:stretch>
                      </p:blipFill>
                      <p:spPr bwMode="auto">
                        <a:xfrm>
                          <a:off x="4432300" y="4052888"/>
                          <a:ext cx="1211263"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AutoShape 5"/>
            <p:cNvSpPr>
              <a:spLocks noChangeArrowheads="1"/>
            </p:cNvSpPr>
            <p:nvPr/>
          </p:nvSpPr>
          <p:spPr bwMode="auto">
            <a:xfrm>
              <a:off x="5888214" y="3519691"/>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34" name="AutoShape 6"/>
            <p:cNvSpPr>
              <a:spLocks noChangeArrowheads="1"/>
            </p:cNvSpPr>
            <p:nvPr/>
          </p:nvSpPr>
          <p:spPr bwMode="auto">
            <a:xfrm>
              <a:off x="5875514" y="5205617"/>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37" name="Line 25"/>
            <p:cNvSpPr>
              <a:spLocks noChangeShapeType="1"/>
            </p:cNvSpPr>
            <p:nvPr/>
          </p:nvSpPr>
          <p:spPr bwMode="auto">
            <a:xfrm>
              <a:off x="5939015" y="4813502"/>
              <a:ext cx="814613" cy="1"/>
            </a:xfrm>
            <a:prstGeom prst="line">
              <a:avLst/>
            </a:prstGeom>
            <a:noFill/>
            <a:ln w="38100">
              <a:solidFill>
                <a:schemeClr val="tx1"/>
              </a:solidFill>
              <a:round/>
              <a:headEnd/>
              <a:tailEnd/>
            </a:ln>
          </p:spPr>
          <p:txBody>
            <a:bodyPr/>
            <a:lstStyle/>
            <a:p>
              <a:endParaRPr lang="en-US"/>
            </a:p>
          </p:txBody>
        </p:sp>
        <p:sp>
          <p:nvSpPr>
            <p:cNvPr id="39" name="Oval 60"/>
            <p:cNvSpPr>
              <a:spLocks noChangeArrowheads="1"/>
            </p:cNvSpPr>
            <p:nvPr/>
          </p:nvSpPr>
          <p:spPr bwMode="auto">
            <a:xfrm>
              <a:off x="6724297" y="51784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40" name="Oval 60"/>
            <p:cNvSpPr>
              <a:spLocks noChangeArrowheads="1"/>
            </p:cNvSpPr>
            <p:nvPr/>
          </p:nvSpPr>
          <p:spPr bwMode="auto">
            <a:xfrm>
              <a:off x="6714295" y="4769699"/>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 name="TextBox 40"/>
            <p:cNvSpPr txBox="1"/>
            <p:nvPr/>
          </p:nvSpPr>
          <p:spPr>
            <a:xfrm>
              <a:off x="6477857" y="3808389"/>
              <a:ext cx="2531462" cy="369332"/>
            </a:xfrm>
            <a:prstGeom prst="rect">
              <a:avLst/>
            </a:prstGeom>
            <a:noFill/>
          </p:spPr>
          <p:txBody>
            <a:bodyPr wrap="none" rtlCol="0">
              <a:spAutoFit/>
            </a:bodyPr>
            <a:lstStyle/>
            <a:p>
              <a:r>
                <a:rPr lang="en-US" dirty="0">
                  <a:solidFill>
                    <a:srgbClr val="0000FF"/>
                  </a:solidFill>
                </a:rPr>
                <a:t>Receive antenna (RX)</a:t>
              </a:r>
            </a:p>
          </p:txBody>
        </p:sp>
        <p:cxnSp>
          <p:nvCxnSpPr>
            <p:cNvPr id="42" name="Straight Arrow Connector 41"/>
            <p:cNvCxnSpPr/>
            <p:nvPr/>
          </p:nvCxnSpPr>
          <p:spPr>
            <a:xfrm>
              <a:off x="8044053" y="5050714"/>
              <a:ext cx="45037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658565" y="4841392"/>
              <a:ext cx="287258" cy="369332"/>
            </a:xfrm>
            <a:prstGeom prst="rect">
              <a:avLst/>
            </a:prstGeom>
            <a:noFill/>
          </p:spPr>
          <p:txBody>
            <a:bodyPr wrap="none" rtlCol="0">
              <a:spAutoFit/>
            </a:bodyPr>
            <a:lstStyle/>
            <a:p>
              <a:r>
                <a:rPr lang="en-US" i="1" dirty="0">
                  <a:latin typeface="Times New Roman" pitchFamily="18" charset="0"/>
                  <a:cs typeface="Times New Roman" pitchFamily="18" charset="0"/>
                </a:rPr>
                <a:t>x</a:t>
              </a:r>
            </a:p>
          </p:txBody>
        </p:sp>
        <p:sp>
          <p:nvSpPr>
            <p:cNvPr id="45" name="Line 25"/>
            <p:cNvSpPr>
              <a:spLocks noChangeShapeType="1"/>
            </p:cNvSpPr>
            <p:nvPr/>
          </p:nvSpPr>
          <p:spPr bwMode="auto">
            <a:xfrm flipV="1">
              <a:off x="5933347" y="5227161"/>
              <a:ext cx="810606" cy="468"/>
            </a:xfrm>
            <a:prstGeom prst="line">
              <a:avLst/>
            </a:prstGeom>
            <a:noFill/>
            <a:ln w="38100">
              <a:solidFill>
                <a:schemeClr val="tx1"/>
              </a:solidFill>
              <a:round/>
              <a:headEnd/>
              <a:tailEnd/>
            </a:ln>
          </p:spPr>
          <p:txBody>
            <a:bodyPr/>
            <a:lstStyle/>
            <a:p>
              <a:endParaRPr lang="en-US"/>
            </a:p>
          </p:txBody>
        </p:sp>
        <p:sp>
          <p:nvSpPr>
            <p:cNvPr id="16" name="TextBox 15"/>
            <p:cNvSpPr txBox="1"/>
            <p:nvPr/>
          </p:nvSpPr>
          <p:spPr>
            <a:xfrm>
              <a:off x="3562305" y="4633889"/>
              <a:ext cx="274434" cy="369332"/>
            </a:xfrm>
            <a:prstGeom prst="rect">
              <a:avLst/>
            </a:prstGeom>
            <a:noFill/>
          </p:spPr>
          <p:txBody>
            <a:bodyPr wrap="none" rtlCol="0">
              <a:spAutoFit/>
            </a:bodyPr>
            <a:lstStyle/>
            <a:p>
              <a:r>
                <a:rPr lang="en-US" i="1" dirty="0">
                  <a:latin typeface="Times New Roman" pitchFamily="18" charset="0"/>
                  <a:cs typeface="Times New Roman" pitchFamily="18" charset="0"/>
                </a:rPr>
                <a:t>r</a:t>
              </a:r>
              <a:endParaRPr lang="en-US" dirty="0">
                <a:latin typeface="Times New Roman" pitchFamily="18" charset="0"/>
                <a:cs typeface="Times New Roman" pitchFamily="18" charset="0"/>
              </a:endParaRPr>
            </a:p>
          </p:txBody>
        </p:sp>
        <p:sp>
          <p:nvSpPr>
            <p:cNvPr id="17" name="AutoShape 5"/>
            <p:cNvSpPr>
              <a:spLocks noChangeArrowheads="1"/>
            </p:cNvSpPr>
            <p:nvPr/>
          </p:nvSpPr>
          <p:spPr bwMode="auto">
            <a:xfrm>
              <a:off x="1379714" y="3532391"/>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18" name="AutoShape 6"/>
            <p:cNvSpPr>
              <a:spLocks noChangeArrowheads="1"/>
            </p:cNvSpPr>
            <p:nvPr/>
          </p:nvSpPr>
          <p:spPr bwMode="auto">
            <a:xfrm>
              <a:off x="1367014" y="5218317"/>
              <a:ext cx="114300" cy="1295400"/>
            </a:xfrm>
            <a:prstGeom prst="can">
              <a:avLst>
                <a:gd name="adj" fmla="val 37568"/>
              </a:avLst>
            </a:prstGeom>
            <a:solidFill>
              <a:srgbClr val="FF9900"/>
            </a:solidFill>
            <a:ln w="9525">
              <a:solidFill>
                <a:schemeClr val="tx1"/>
              </a:solidFill>
              <a:round/>
              <a:headEnd/>
              <a:tailEnd/>
            </a:ln>
          </p:spPr>
          <p:txBody>
            <a:bodyPr wrap="none" anchor="ctr"/>
            <a:lstStyle/>
            <a:p>
              <a:endParaRPr lang="en-US"/>
            </a:p>
          </p:txBody>
        </p:sp>
        <p:sp>
          <p:nvSpPr>
            <p:cNvPr id="19" name="TextBox 18"/>
            <p:cNvSpPr txBox="1"/>
            <p:nvPr/>
          </p:nvSpPr>
          <p:spPr>
            <a:xfrm>
              <a:off x="1855057" y="3846489"/>
              <a:ext cx="2484398" cy="369332"/>
            </a:xfrm>
            <a:prstGeom prst="rect">
              <a:avLst/>
            </a:prstGeom>
            <a:noFill/>
          </p:spPr>
          <p:txBody>
            <a:bodyPr wrap="none" rtlCol="0">
              <a:spAutoFit/>
            </a:bodyPr>
            <a:lstStyle/>
            <a:p>
              <a:r>
                <a:rPr lang="en-US" dirty="0">
                  <a:solidFill>
                    <a:srgbClr val="0000FF"/>
                  </a:solidFill>
                </a:rPr>
                <a:t>Transmit antenna (TX)</a:t>
              </a:r>
              <a:endParaRPr lang="en-US"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rot="16200000">
              <a:off x="1212855" y="3592678"/>
              <a:ext cx="45037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674603" y="4354679"/>
              <a:ext cx="382138" cy="382137"/>
            </a:xfrm>
            <a:prstGeom prst="straightConnector1">
              <a:avLst/>
            </a:prstGeom>
            <a:ln>
              <a:solidFill>
                <a:srgbClr val="FF33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29194" y="4586690"/>
              <a:ext cx="545911" cy="313900"/>
            </a:xfrm>
            <a:prstGeom prst="straightConnector1">
              <a:avLst/>
            </a:prstGeom>
            <a:ln>
              <a:solidFill>
                <a:srgbClr val="FF33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772413" y="5216763"/>
              <a:ext cx="570931" cy="188793"/>
            </a:xfrm>
            <a:prstGeom prst="straightConnector1">
              <a:avLst/>
            </a:prstGeom>
            <a:ln>
              <a:solidFill>
                <a:srgbClr val="FF33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88251" y="5296374"/>
              <a:ext cx="409433" cy="368490"/>
            </a:xfrm>
            <a:prstGeom prst="straightConnector1">
              <a:avLst/>
            </a:prstGeom>
            <a:ln>
              <a:solidFill>
                <a:srgbClr val="FF33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Line 25"/>
            <p:cNvSpPr>
              <a:spLocks noChangeShapeType="1"/>
            </p:cNvSpPr>
            <p:nvPr/>
          </p:nvSpPr>
          <p:spPr bwMode="auto">
            <a:xfrm flipV="1">
              <a:off x="623100" y="5248932"/>
              <a:ext cx="810606" cy="468"/>
            </a:xfrm>
            <a:prstGeom prst="line">
              <a:avLst/>
            </a:prstGeom>
            <a:noFill/>
            <a:ln w="38100">
              <a:solidFill>
                <a:schemeClr val="tx1"/>
              </a:solidFill>
              <a:round/>
              <a:headEnd/>
              <a:tailEnd/>
            </a:ln>
          </p:spPr>
          <p:txBody>
            <a:bodyPr/>
            <a:lstStyle/>
            <a:p>
              <a:endParaRPr lang="en-US"/>
            </a:p>
          </p:txBody>
        </p:sp>
        <p:sp>
          <p:nvSpPr>
            <p:cNvPr id="28" name="Line 25"/>
            <p:cNvSpPr>
              <a:spLocks noChangeShapeType="1"/>
            </p:cNvSpPr>
            <p:nvPr/>
          </p:nvSpPr>
          <p:spPr bwMode="auto">
            <a:xfrm flipV="1">
              <a:off x="656745" y="4831317"/>
              <a:ext cx="810606" cy="468"/>
            </a:xfrm>
            <a:prstGeom prst="line">
              <a:avLst/>
            </a:prstGeom>
            <a:noFill/>
            <a:ln w="38100">
              <a:solidFill>
                <a:schemeClr val="tx1"/>
              </a:solidFill>
              <a:round/>
              <a:headEnd/>
              <a:tailEnd/>
            </a:ln>
          </p:spPr>
          <p:txBody>
            <a:bodyPr/>
            <a:lstStyle/>
            <a:p>
              <a:endParaRPr lang="en-US"/>
            </a:p>
          </p:txBody>
        </p:sp>
        <p:sp>
          <p:nvSpPr>
            <p:cNvPr id="29" name="Oval 60"/>
            <p:cNvSpPr>
              <a:spLocks noChangeArrowheads="1"/>
            </p:cNvSpPr>
            <p:nvPr/>
          </p:nvSpPr>
          <p:spPr bwMode="auto">
            <a:xfrm>
              <a:off x="570901" y="5200249"/>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30" name="Oval 60"/>
            <p:cNvSpPr>
              <a:spLocks noChangeArrowheads="1"/>
            </p:cNvSpPr>
            <p:nvPr/>
          </p:nvSpPr>
          <p:spPr bwMode="auto">
            <a:xfrm>
              <a:off x="580801" y="4782649"/>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31" name="Object 32"/>
            <p:cNvGraphicFramePr>
              <a:graphicFrameLocks noChangeAspect="1"/>
            </p:cNvGraphicFramePr>
            <p:nvPr/>
          </p:nvGraphicFramePr>
          <p:xfrm>
            <a:off x="2126025" y="4746947"/>
            <a:ext cx="539193" cy="227636"/>
          </p:xfrm>
          <a:graphic>
            <a:graphicData uri="http://schemas.openxmlformats.org/presentationml/2006/ole">
              <mc:AlternateContent xmlns:mc="http://schemas.openxmlformats.org/markup-compatibility/2006">
                <mc:Choice xmlns:v="urn:schemas-microsoft-com:vml" Requires="v">
                  <p:oleObj name="Equation" r:id="rId5" imgW="482391" imgH="203112" progId="Equation.DSMT4">
                    <p:embed/>
                  </p:oleObj>
                </mc:Choice>
                <mc:Fallback>
                  <p:oleObj name="Equation" r:id="rId5" imgW="482391" imgH="203112" progId="Equation.DSMT4">
                    <p:embed/>
                    <p:pic>
                      <p:nvPicPr>
                        <p:cNvPr id="31"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025" y="4746947"/>
                          <a:ext cx="539193" cy="2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Freeform 31"/>
            <p:cNvSpPr/>
            <p:nvPr/>
          </p:nvSpPr>
          <p:spPr>
            <a:xfrm>
              <a:off x="1497935" y="4663059"/>
              <a:ext cx="414574" cy="386300"/>
            </a:xfrm>
            <a:custGeom>
              <a:avLst/>
              <a:gdLst>
                <a:gd name="connsiteX0" fmla="*/ 0 w 389906"/>
                <a:gd name="connsiteY0" fmla="*/ 11875 h 356259"/>
                <a:gd name="connsiteX1" fmla="*/ 190005 w 389906"/>
                <a:gd name="connsiteY1" fmla="*/ 11875 h 356259"/>
                <a:gd name="connsiteX2" fmla="*/ 308758 w 389906"/>
                <a:gd name="connsiteY2" fmla="*/ 83127 h 356259"/>
                <a:gd name="connsiteX3" fmla="*/ 380010 w 389906"/>
                <a:gd name="connsiteY3" fmla="*/ 249381 h 356259"/>
                <a:gd name="connsiteX4" fmla="*/ 368135 w 389906"/>
                <a:gd name="connsiteY4" fmla="*/ 356259 h 356259"/>
                <a:gd name="connsiteX0" fmla="*/ 0 w 412679"/>
                <a:gd name="connsiteY0" fmla="*/ 11875 h 356259"/>
                <a:gd name="connsiteX1" fmla="*/ 190005 w 412679"/>
                <a:gd name="connsiteY1" fmla="*/ 11875 h 356259"/>
                <a:gd name="connsiteX2" fmla="*/ 308758 w 412679"/>
                <a:gd name="connsiteY2" fmla="*/ 83127 h 356259"/>
                <a:gd name="connsiteX3" fmla="*/ 380010 w 412679"/>
                <a:gd name="connsiteY3" fmla="*/ 249381 h 356259"/>
                <a:gd name="connsiteX4" fmla="*/ 401794 w 412679"/>
                <a:gd name="connsiteY4" fmla="*/ 356259 h 356259"/>
                <a:gd name="connsiteX0" fmla="*/ 0 w 412679"/>
                <a:gd name="connsiteY0" fmla="*/ 11875 h 356259"/>
                <a:gd name="connsiteX1" fmla="*/ 190005 w 412679"/>
                <a:gd name="connsiteY1" fmla="*/ 11875 h 356259"/>
                <a:gd name="connsiteX2" fmla="*/ 308758 w 412679"/>
                <a:gd name="connsiteY2" fmla="*/ 83127 h 356259"/>
                <a:gd name="connsiteX3" fmla="*/ 380010 w 412679"/>
                <a:gd name="connsiteY3" fmla="*/ 204503 h 356259"/>
                <a:gd name="connsiteX4" fmla="*/ 401794 w 412679"/>
                <a:gd name="connsiteY4" fmla="*/ 356259 h 356259"/>
                <a:gd name="connsiteX0" fmla="*/ 22343 w 435022"/>
                <a:gd name="connsiteY0" fmla="*/ 13867 h 358251"/>
                <a:gd name="connsiteX1" fmla="*/ 31667 w 435022"/>
                <a:gd name="connsiteY1" fmla="*/ 1919 h 358251"/>
                <a:gd name="connsiteX2" fmla="*/ 212348 w 435022"/>
                <a:gd name="connsiteY2" fmla="*/ 13867 h 358251"/>
                <a:gd name="connsiteX3" fmla="*/ 331101 w 435022"/>
                <a:gd name="connsiteY3" fmla="*/ 85119 h 358251"/>
                <a:gd name="connsiteX4" fmla="*/ 402353 w 435022"/>
                <a:gd name="connsiteY4" fmla="*/ 206495 h 358251"/>
                <a:gd name="connsiteX5" fmla="*/ 424137 w 435022"/>
                <a:gd name="connsiteY5" fmla="*/ 358251 h 358251"/>
                <a:gd name="connsiteX0" fmla="*/ 22343 w 435022"/>
                <a:gd name="connsiteY0" fmla="*/ 13867 h 380690"/>
                <a:gd name="connsiteX1" fmla="*/ 31667 w 435022"/>
                <a:gd name="connsiteY1" fmla="*/ 1919 h 380690"/>
                <a:gd name="connsiteX2" fmla="*/ 212348 w 435022"/>
                <a:gd name="connsiteY2" fmla="*/ 13867 h 380690"/>
                <a:gd name="connsiteX3" fmla="*/ 331101 w 435022"/>
                <a:gd name="connsiteY3" fmla="*/ 85119 h 380690"/>
                <a:gd name="connsiteX4" fmla="*/ 402353 w 435022"/>
                <a:gd name="connsiteY4" fmla="*/ 206495 h 380690"/>
                <a:gd name="connsiteX5" fmla="*/ 424137 w 435022"/>
                <a:gd name="connsiteY5" fmla="*/ 380690 h 380690"/>
                <a:gd name="connsiteX0" fmla="*/ 0 w 403355"/>
                <a:gd name="connsiteY0" fmla="*/ 1919 h 380690"/>
                <a:gd name="connsiteX1" fmla="*/ 180681 w 403355"/>
                <a:gd name="connsiteY1" fmla="*/ 13867 h 380690"/>
                <a:gd name="connsiteX2" fmla="*/ 299434 w 403355"/>
                <a:gd name="connsiteY2" fmla="*/ 85119 h 380690"/>
                <a:gd name="connsiteX3" fmla="*/ 370686 w 403355"/>
                <a:gd name="connsiteY3" fmla="*/ 206495 h 380690"/>
                <a:gd name="connsiteX4" fmla="*/ 392470 w 403355"/>
                <a:gd name="connsiteY4" fmla="*/ 380690 h 380690"/>
                <a:gd name="connsiteX0" fmla="*/ 0 w 431404"/>
                <a:gd name="connsiteY0" fmla="*/ 1919 h 380690"/>
                <a:gd name="connsiteX1" fmla="*/ 180681 w 431404"/>
                <a:gd name="connsiteY1" fmla="*/ 13867 h 380690"/>
                <a:gd name="connsiteX2" fmla="*/ 299434 w 431404"/>
                <a:gd name="connsiteY2" fmla="*/ 85119 h 380690"/>
                <a:gd name="connsiteX3" fmla="*/ 370686 w 431404"/>
                <a:gd name="connsiteY3" fmla="*/ 206495 h 380690"/>
                <a:gd name="connsiteX4" fmla="*/ 420519 w 431404"/>
                <a:gd name="connsiteY4" fmla="*/ 380690 h 380690"/>
                <a:gd name="connsiteX0" fmla="*/ 0 w 414574"/>
                <a:gd name="connsiteY0" fmla="*/ 1919 h 380690"/>
                <a:gd name="connsiteX1" fmla="*/ 180681 w 414574"/>
                <a:gd name="connsiteY1" fmla="*/ 13867 h 380690"/>
                <a:gd name="connsiteX2" fmla="*/ 299434 w 414574"/>
                <a:gd name="connsiteY2" fmla="*/ 85119 h 380690"/>
                <a:gd name="connsiteX3" fmla="*/ 370686 w 414574"/>
                <a:gd name="connsiteY3" fmla="*/ 206495 h 380690"/>
                <a:gd name="connsiteX4" fmla="*/ 403689 w 414574"/>
                <a:gd name="connsiteY4" fmla="*/ 380690 h 380690"/>
                <a:gd name="connsiteX0" fmla="*/ 0 w 414574"/>
                <a:gd name="connsiteY0" fmla="*/ 1919 h 380690"/>
                <a:gd name="connsiteX1" fmla="*/ 180681 w 414574"/>
                <a:gd name="connsiteY1" fmla="*/ 13867 h 380690"/>
                <a:gd name="connsiteX2" fmla="*/ 299434 w 414574"/>
                <a:gd name="connsiteY2" fmla="*/ 85119 h 380690"/>
                <a:gd name="connsiteX3" fmla="*/ 376296 w 414574"/>
                <a:gd name="connsiteY3" fmla="*/ 234544 h 380690"/>
                <a:gd name="connsiteX4" fmla="*/ 403689 w 414574"/>
                <a:gd name="connsiteY4" fmla="*/ 380690 h 380690"/>
                <a:gd name="connsiteX0" fmla="*/ 0 w 414574"/>
                <a:gd name="connsiteY0" fmla="*/ 1919 h 380690"/>
                <a:gd name="connsiteX1" fmla="*/ 180681 w 414574"/>
                <a:gd name="connsiteY1" fmla="*/ 13867 h 380690"/>
                <a:gd name="connsiteX2" fmla="*/ 299434 w 414574"/>
                <a:gd name="connsiteY2" fmla="*/ 85119 h 380690"/>
                <a:gd name="connsiteX3" fmla="*/ 376296 w 414574"/>
                <a:gd name="connsiteY3" fmla="*/ 217715 h 380690"/>
                <a:gd name="connsiteX4" fmla="*/ 403689 w 414574"/>
                <a:gd name="connsiteY4" fmla="*/ 380690 h 380690"/>
                <a:gd name="connsiteX0" fmla="*/ 0 w 414574"/>
                <a:gd name="connsiteY0" fmla="*/ 1919 h 386300"/>
                <a:gd name="connsiteX1" fmla="*/ 180681 w 414574"/>
                <a:gd name="connsiteY1" fmla="*/ 13867 h 386300"/>
                <a:gd name="connsiteX2" fmla="*/ 299434 w 414574"/>
                <a:gd name="connsiteY2" fmla="*/ 85119 h 386300"/>
                <a:gd name="connsiteX3" fmla="*/ 376296 w 414574"/>
                <a:gd name="connsiteY3" fmla="*/ 217715 h 386300"/>
                <a:gd name="connsiteX4" fmla="*/ 403689 w 414574"/>
                <a:gd name="connsiteY4" fmla="*/ 386300 h 38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74" h="386300">
                  <a:moveTo>
                    <a:pt x="0" y="1919"/>
                  </a:moveTo>
                  <a:cubicBezTo>
                    <a:pt x="31667" y="1919"/>
                    <a:pt x="130775" y="0"/>
                    <a:pt x="180681" y="13867"/>
                  </a:cubicBezTo>
                  <a:cubicBezTo>
                    <a:pt x="230587" y="27734"/>
                    <a:pt x="266832" y="51144"/>
                    <a:pt x="299434" y="85119"/>
                  </a:cubicBezTo>
                  <a:cubicBezTo>
                    <a:pt x="332036" y="119094"/>
                    <a:pt x="358920" y="167518"/>
                    <a:pt x="376296" y="217715"/>
                  </a:cubicBezTo>
                  <a:cubicBezTo>
                    <a:pt x="393672" y="267912"/>
                    <a:pt x="414574" y="355622"/>
                    <a:pt x="403689" y="3863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p:cNvCxnSpPr/>
            <p:nvPr/>
          </p:nvCxnSpPr>
          <p:spPr>
            <a:xfrm>
              <a:off x="6663255" y="4812520"/>
              <a:ext cx="3592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670181" y="5233104"/>
              <a:ext cx="3592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a:off x="6920347" y="4909253"/>
              <a:ext cx="195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a:off x="6934197" y="5141483"/>
              <a:ext cx="195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2"/>
            <p:cNvSpPr>
              <a:spLocks noChangeArrowheads="1"/>
            </p:cNvSpPr>
            <p:nvPr/>
          </p:nvSpPr>
          <p:spPr bwMode="auto">
            <a:xfrm rot="5400000">
              <a:off x="6887644" y="4938535"/>
              <a:ext cx="262667" cy="155122"/>
            </a:xfrm>
            <a:prstGeom prst="rect">
              <a:avLst/>
            </a:prstGeom>
            <a:solidFill>
              <a:srgbClr val="66FFFF"/>
            </a:solidFill>
            <a:ln w="9525">
              <a:solidFill>
                <a:schemeClr val="tx1"/>
              </a:solidFill>
              <a:miter lim="800000"/>
              <a:headEnd/>
              <a:tailEnd/>
            </a:ln>
          </p:spPr>
          <p:txBody>
            <a:bodyPr wrap="none" anchor="ctr"/>
            <a:lstStyle/>
            <a:p>
              <a:endParaRPr lang="en-US"/>
            </a:p>
          </p:txBody>
        </p:sp>
        <p:graphicFrame>
          <p:nvGraphicFramePr>
            <p:cNvPr id="67" name="Object 3"/>
            <p:cNvGraphicFramePr>
              <a:graphicFrameLocks noChangeAspect="1"/>
            </p:cNvGraphicFramePr>
            <p:nvPr>
              <p:extLst>
                <p:ext uri="{D42A27DB-BD31-4B8C-83A1-F6EECF244321}">
                  <p14:modId xmlns:p14="http://schemas.microsoft.com/office/powerpoint/2010/main" val="3507537278"/>
                </p:ext>
              </p:extLst>
            </p:nvPr>
          </p:nvGraphicFramePr>
          <p:xfrm>
            <a:off x="6351588" y="5413375"/>
            <a:ext cx="1909762" cy="409575"/>
          </p:xfrm>
          <a:graphic>
            <a:graphicData uri="http://schemas.openxmlformats.org/presentationml/2006/ole">
              <mc:AlternateContent xmlns:mc="http://schemas.openxmlformats.org/markup-compatibility/2006">
                <mc:Choice xmlns:v="urn:schemas-microsoft-com:vml" Requires="v">
                  <p:oleObj name="Equation" r:id="rId7" imgW="1130040" imgH="241200" progId="Equation.DSMT4">
                    <p:embed/>
                  </p:oleObj>
                </mc:Choice>
                <mc:Fallback>
                  <p:oleObj name="Equation" r:id="rId7" imgW="1130040" imgH="241200" progId="Equation.DSMT4">
                    <p:embed/>
                    <p:pic>
                      <p:nvPicPr>
                        <p:cNvPr id="67" name="Object 3"/>
                        <p:cNvPicPr>
                          <a:picLocks noChangeAspect="1" noChangeArrowheads="1"/>
                        </p:cNvPicPr>
                        <p:nvPr/>
                      </p:nvPicPr>
                      <p:blipFill>
                        <a:blip r:embed="rId8"/>
                        <a:srcRect/>
                        <a:stretch>
                          <a:fillRect/>
                        </a:stretch>
                      </p:blipFill>
                      <p:spPr bwMode="auto">
                        <a:xfrm>
                          <a:off x="6351588" y="5413375"/>
                          <a:ext cx="19097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2905023" y="5647736"/>
              <a:ext cx="1967205" cy="369332"/>
            </a:xfrm>
            <a:prstGeom prst="rect">
              <a:avLst/>
            </a:prstGeom>
            <a:solidFill>
              <a:srgbClr val="FFFF66"/>
            </a:solidFill>
          </p:spPr>
          <p:txBody>
            <a:bodyPr wrap="none" rtlCol="0">
              <a:spAutoFit/>
            </a:bodyPr>
            <a:lstStyle/>
            <a:p>
              <a:pPr algn="ctr"/>
              <a:r>
                <a:rPr lang="en-US" dirty="0"/>
                <a:t>Resonant dipoles</a:t>
              </a:r>
            </a:p>
          </p:txBody>
        </p:sp>
        <p:graphicFrame>
          <p:nvGraphicFramePr>
            <p:cNvPr id="203783" name="Object 7"/>
            <p:cNvGraphicFramePr>
              <a:graphicFrameLocks noChangeAspect="1"/>
            </p:cNvGraphicFramePr>
            <p:nvPr/>
          </p:nvGraphicFramePr>
          <p:xfrm>
            <a:off x="6602411" y="4228417"/>
            <a:ext cx="810758" cy="347468"/>
          </p:xfrm>
          <a:graphic>
            <a:graphicData uri="http://schemas.openxmlformats.org/presentationml/2006/ole">
              <mc:AlternateContent xmlns:mc="http://schemas.openxmlformats.org/markup-compatibility/2006">
                <mc:Choice xmlns:v="urn:schemas-microsoft-com:vml" Requires="v">
                  <p:oleObj name="Equation" r:id="rId9" imgW="533160" imgH="228600" progId="Equation.DSMT4">
                    <p:embed/>
                  </p:oleObj>
                </mc:Choice>
                <mc:Fallback>
                  <p:oleObj name="Equation" r:id="rId9" imgW="533160" imgH="228600" progId="Equation.DSMT4">
                    <p:embed/>
                    <p:pic>
                      <p:nvPicPr>
                        <p:cNvPr id="203783" name="Object 7"/>
                        <p:cNvPicPr>
                          <a:picLocks noChangeAspect="1" noChangeArrowheads="1"/>
                        </p:cNvPicPr>
                        <p:nvPr/>
                      </p:nvPicPr>
                      <p:blipFill>
                        <a:blip r:embed="rId10"/>
                        <a:srcRect/>
                        <a:stretch>
                          <a:fillRect/>
                        </a:stretch>
                      </p:blipFill>
                      <p:spPr bwMode="auto">
                        <a:xfrm>
                          <a:off x="6602411" y="4228417"/>
                          <a:ext cx="810758" cy="3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844" name="Object 68"/>
            <p:cNvGraphicFramePr>
              <a:graphicFrameLocks noChangeAspect="1"/>
            </p:cNvGraphicFramePr>
            <p:nvPr/>
          </p:nvGraphicFramePr>
          <p:xfrm>
            <a:off x="495300" y="3987165"/>
            <a:ext cx="323850" cy="388620"/>
          </p:xfrm>
          <a:graphic>
            <a:graphicData uri="http://schemas.openxmlformats.org/presentationml/2006/ole">
              <mc:AlternateContent xmlns:mc="http://schemas.openxmlformats.org/markup-compatibility/2006">
                <mc:Choice xmlns:v="urn:schemas-microsoft-com:vml" Requires="v">
                  <p:oleObj name="Equation" r:id="rId11" imgW="190440" imgH="228600" progId="Equation.DSMT4">
                    <p:embed/>
                  </p:oleObj>
                </mc:Choice>
                <mc:Fallback>
                  <p:oleObj name="Equation" r:id="rId11" imgW="190440" imgH="228600" progId="Equation.DSMT4">
                    <p:embed/>
                    <p:pic>
                      <p:nvPicPr>
                        <p:cNvPr id="203844" name="Object 68"/>
                        <p:cNvPicPr>
                          <a:picLocks noChangeAspect="1" noChangeArrowheads="1"/>
                        </p:cNvPicPr>
                        <p:nvPr/>
                      </p:nvPicPr>
                      <p:blipFill>
                        <a:blip r:embed="rId12"/>
                        <a:srcRect/>
                        <a:stretch>
                          <a:fillRect/>
                        </a:stretch>
                      </p:blipFill>
                      <p:spPr bwMode="auto">
                        <a:xfrm>
                          <a:off x="495300" y="3987165"/>
                          <a:ext cx="323850" cy="3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Right Arrow 52"/>
            <p:cNvSpPr/>
            <p:nvPr/>
          </p:nvSpPr>
          <p:spPr>
            <a:xfrm>
              <a:off x="638175" y="4524375"/>
              <a:ext cx="295275" cy="6667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3845" name="Object 69"/>
            <p:cNvGraphicFramePr>
              <a:graphicFrameLocks noChangeAspect="1"/>
            </p:cNvGraphicFramePr>
            <p:nvPr/>
          </p:nvGraphicFramePr>
          <p:xfrm>
            <a:off x="1979613" y="5762625"/>
            <a:ext cx="401637" cy="381000"/>
          </p:xfrm>
          <a:graphic>
            <a:graphicData uri="http://schemas.openxmlformats.org/presentationml/2006/ole">
              <mc:AlternateContent xmlns:mc="http://schemas.openxmlformats.org/markup-compatibility/2006">
                <mc:Choice xmlns:v="urn:schemas-microsoft-com:vml" Requires="v">
                  <p:oleObj name="Equation" r:id="rId13" imgW="241200" imgH="228600" progId="Equation.DSMT4">
                    <p:embed/>
                  </p:oleObj>
                </mc:Choice>
                <mc:Fallback>
                  <p:oleObj name="Equation" r:id="rId13" imgW="241200" imgH="228600" progId="Equation.DSMT4">
                    <p:embed/>
                    <p:pic>
                      <p:nvPicPr>
                        <p:cNvPr id="203845" name="Object 69"/>
                        <p:cNvPicPr>
                          <a:picLocks noChangeAspect="1" noChangeArrowheads="1"/>
                        </p:cNvPicPr>
                        <p:nvPr/>
                      </p:nvPicPr>
                      <p:blipFill>
                        <a:blip r:embed="rId14"/>
                        <a:srcRect/>
                        <a:stretch>
                          <a:fillRect/>
                        </a:stretch>
                      </p:blipFill>
                      <p:spPr bwMode="auto">
                        <a:xfrm>
                          <a:off x="1979613" y="5762625"/>
                          <a:ext cx="401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5053849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52</a:t>
            </a:fld>
            <a:endParaRPr lang="en-US"/>
          </a:p>
        </p:txBody>
      </p:sp>
      <p:graphicFrame>
        <p:nvGraphicFramePr>
          <p:cNvPr id="204804" name="Object 4"/>
          <p:cNvGraphicFramePr>
            <a:graphicFrameLocks noChangeAspect="1"/>
          </p:cNvGraphicFramePr>
          <p:nvPr/>
        </p:nvGraphicFramePr>
        <p:xfrm>
          <a:off x="1574800" y="2320262"/>
          <a:ext cx="1985963" cy="869950"/>
        </p:xfrm>
        <a:graphic>
          <a:graphicData uri="http://schemas.openxmlformats.org/presentationml/2006/ole">
            <mc:AlternateContent xmlns:mc="http://schemas.openxmlformats.org/markup-compatibility/2006">
              <mc:Choice xmlns:v="urn:schemas-microsoft-com:vml" Requires="v">
                <p:oleObj name="Equation" r:id="rId3" imgW="1104840" imgH="482400" progId="Equation.DSMT4">
                  <p:embed/>
                </p:oleObj>
              </mc:Choice>
              <mc:Fallback>
                <p:oleObj name="Equation" r:id="rId3" imgW="1104840" imgH="482400" progId="Equation.DSMT4">
                  <p:embed/>
                  <p:pic>
                    <p:nvPicPr>
                      <p:cNvPr id="204804" name="Object 4"/>
                      <p:cNvPicPr>
                        <a:picLocks noChangeAspect="1" noChangeArrowheads="1"/>
                      </p:cNvPicPr>
                      <p:nvPr/>
                    </p:nvPicPr>
                    <p:blipFill>
                      <a:blip r:embed="rId4"/>
                      <a:srcRect/>
                      <a:stretch>
                        <a:fillRect/>
                      </a:stretch>
                    </p:blipFill>
                    <p:spPr bwMode="auto">
                      <a:xfrm>
                        <a:off x="1574800" y="2320262"/>
                        <a:ext cx="1985963" cy="86995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5" name="Object 5"/>
          <p:cNvGraphicFramePr>
            <a:graphicFrameLocks noChangeAspect="1"/>
          </p:cNvGraphicFramePr>
          <p:nvPr/>
        </p:nvGraphicFramePr>
        <p:xfrm>
          <a:off x="3630613" y="971550"/>
          <a:ext cx="1906587" cy="560388"/>
        </p:xfrm>
        <a:graphic>
          <a:graphicData uri="http://schemas.openxmlformats.org/presentationml/2006/ole">
            <mc:AlternateContent xmlns:mc="http://schemas.openxmlformats.org/markup-compatibility/2006">
              <mc:Choice xmlns:v="urn:schemas-microsoft-com:vml" Requires="v">
                <p:oleObj name="Equation" r:id="rId5" imgW="825480" imgH="241200" progId="Equation.DSMT4">
                  <p:embed/>
                </p:oleObj>
              </mc:Choice>
              <mc:Fallback>
                <p:oleObj name="Equation" r:id="rId5" imgW="825480" imgH="241200" progId="Equation.DSMT4">
                  <p:embed/>
                  <p:pic>
                    <p:nvPicPr>
                      <p:cNvPr id="204805" name="Object 5"/>
                      <p:cNvPicPr>
                        <a:picLocks noChangeAspect="1" noChangeArrowheads="1"/>
                      </p:cNvPicPr>
                      <p:nvPr/>
                    </p:nvPicPr>
                    <p:blipFill>
                      <a:blip r:embed="rId6"/>
                      <a:srcRect/>
                      <a:stretch>
                        <a:fillRect/>
                      </a:stretch>
                    </p:blipFill>
                    <p:spPr bwMode="auto">
                      <a:xfrm>
                        <a:off x="3630613" y="971550"/>
                        <a:ext cx="1906587" cy="56038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6" name="Object 6"/>
          <p:cNvGraphicFramePr>
            <a:graphicFrameLocks noChangeAspect="1"/>
          </p:cNvGraphicFramePr>
          <p:nvPr/>
        </p:nvGraphicFramePr>
        <p:xfrm>
          <a:off x="5576888" y="2378075"/>
          <a:ext cx="2101850" cy="663575"/>
        </p:xfrm>
        <a:graphic>
          <a:graphicData uri="http://schemas.openxmlformats.org/presentationml/2006/ole">
            <mc:AlternateContent xmlns:mc="http://schemas.openxmlformats.org/markup-compatibility/2006">
              <mc:Choice xmlns:v="urn:schemas-microsoft-com:vml" Requires="v">
                <p:oleObj name="Equation" r:id="rId7" imgW="1244520" imgH="393480" progId="Equation.DSMT4">
                  <p:embed/>
                </p:oleObj>
              </mc:Choice>
              <mc:Fallback>
                <p:oleObj name="Equation" r:id="rId7" imgW="1244520" imgH="393480" progId="Equation.DSMT4">
                  <p:embed/>
                  <p:pic>
                    <p:nvPicPr>
                      <p:cNvPr id="204806" name="Object 6"/>
                      <p:cNvPicPr>
                        <a:picLocks noChangeAspect="1" noChangeArrowheads="1"/>
                      </p:cNvPicPr>
                      <p:nvPr/>
                    </p:nvPicPr>
                    <p:blipFill>
                      <a:blip r:embed="rId8"/>
                      <a:srcRect/>
                      <a:stretch>
                        <a:fillRect/>
                      </a:stretch>
                    </p:blipFill>
                    <p:spPr bwMode="auto">
                      <a:xfrm>
                        <a:off x="5576888" y="2378075"/>
                        <a:ext cx="2101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7" name="Object 7"/>
          <p:cNvGraphicFramePr>
            <a:graphicFrameLocks noChangeAspect="1"/>
          </p:cNvGraphicFramePr>
          <p:nvPr/>
        </p:nvGraphicFramePr>
        <p:xfrm>
          <a:off x="2597589" y="3960257"/>
          <a:ext cx="4186237" cy="982663"/>
        </p:xfrm>
        <a:graphic>
          <a:graphicData uri="http://schemas.openxmlformats.org/presentationml/2006/ole">
            <mc:AlternateContent xmlns:mc="http://schemas.openxmlformats.org/markup-compatibility/2006">
              <mc:Choice xmlns:v="urn:schemas-microsoft-com:vml" Requires="v">
                <p:oleObj name="Equation" r:id="rId9" imgW="2171520" imgH="507960" progId="Equation.DSMT4">
                  <p:embed/>
                </p:oleObj>
              </mc:Choice>
              <mc:Fallback>
                <p:oleObj name="Equation" r:id="rId9" imgW="2171520" imgH="507960" progId="Equation.DSMT4">
                  <p:embed/>
                  <p:pic>
                    <p:nvPicPr>
                      <p:cNvPr id="204807" name="Object 7"/>
                      <p:cNvPicPr>
                        <a:picLocks noChangeAspect="1" noChangeArrowheads="1"/>
                      </p:cNvPicPr>
                      <p:nvPr/>
                    </p:nvPicPr>
                    <p:blipFill>
                      <a:blip r:embed="rId10"/>
                      <a:srcRect/>
                      <a:stretch>
                        <a:fillRect/>
                      </a:stretch>
                    </p:blipFill>
                    <p:spPr bwMode="auto">
                      <a:xfrm>
                        <a:off x="2597589" y="3960257"/>
                        <a:ext cx="4186237" cy="9826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8" name="Object 8"/>
          <p:cNvGraphicFramePr>
            <a:graphicFrameLocks noChangeAspect="1"/>
          </p:cNvGraphicFramePr>
          <p:nvPr/>
        </p:nvGraphicFramePr>
        <p:xfrm>
          <a:off x="3143250" y="5792788"/>
          <a:ext cx="2522538" cy="466725"/>
        </p:xfrm>
        <a:graphic>
          <a:graphicData uri="http://schemas.openxmlformats.org/presentationml/2006/ole">
            <mc:AlternateContent xmlns:mc="http://schemas.openxmlformats.org/markup-compatibility/2006">
              <mc:Choice xmlns:v="urn:schemas-microsoft-com:vml" Requires="v">
                <p:oleObj name="Equation" r:id="rId11" imgW="1307880" imgH="241200" progId="Equation.DSMT4">
                  <p:embed/>
                </p:oleObj>
              </mc:Choice>
              <mc:Fallback>
                <p:oleObj name="Equation" r:id="rId11" imgW="1307880" imgH="241200" progId="Equation.DSMT4">
                  <p:embed/>
                  <p:pic>
                    <p:nvPicPr>
                      <p:cNvPr id="204808" name="Object 8"/>
                      <p:cNvPicPr>
                        <a:picLocks noChangeAspect="1" noChangeArrowheads="1"/>
                      </p:cNvPicPr>
                      <p:nvPr/>
                    </p:nvPicPr>
                    <p:blipFill>
                      <a:blip r:embed="rId12"/>
                      <a:srcRect/>
                      <a:stretch>
                        <a:fillRect/>
                      </a:stretch>
                    </p:blipFill>
                    <p:spPr bwMode="auto">
                      <a:xfrm>
                        <a:off x="3143250" y="5792788"/>
                        <a:ext cx="2522538" cy="4667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Box 46"/>
          <p:cNvSpPr txBox="1"/>
          <p:nvPr/>
        </p:nvSpPr>
        <p:spPr>
          <a:xfrm>
            <a:off x="1600200" y="3614057"/>
            <a:ext cx="997389" cy="400110"/>
          </a:xfrm>
          <a:prstGeom prst="rect">
            <a:avLst/>
          </a:prstGeom>
          <a:noFill/>
        </p:spPr>
        <p:txBody>
          <a:bodyPr wrap="none" rtlCol="0">
            <a:spAutoFit/>
          </a:bodyPr>
          <a:lstStyle/>
          <a:p>
            <a:r>
              <a:rPr lang="en-US" sz="2000" dirty="0">
                <a:solidFill>
                  <a:srgbClr val="0000FF"/>
                </a:solidFill>
              </a:rPr>
              <a:t>Hence:</a:t>
            </a:r>
          </a:p>
        </p:txBody>
      </p:sp>
      <p:sp>
        <p:nvSpPr>
          <p:cNvPr id="48" name="TextBox 47"/>
          <p:cNvSpPr txBox="1"/>
          <p:nvPr/>
        </p:nvSpPr>
        <p:spPr>
          <a:xfrm>
            <a:off x="1545770" y="5268685"/>
            <a:ext cx="1651414" cy="400110"/>
          </a:xfrm>
          <a:prstGeom prst="rect">
            <a:avLst/>
          </a:prstGeom>
          <a:noFill/>
        </p:spPr>
        <p:txBody>
          <a:bodyPr wrap="none" rtlCol="0">
            <a:spAutoFit/>
          </a:bodyPr>
          <a:lstStyle/>
          <a:p>
            <a:r>
              <a:rPr lang="en-US" sz="2000" dirty="0">
                <a:solidFill>
                  <a:srgbClr val="0000FF"/>
                </a:solidFill>
              </a:rPr>
              <a:t>The result is:</a:t>
            </a:r>
          </a:p>
        </p:txBody>
      </p:sp>
      <p:cxnSp>
        <p:nvCxnSpPr>
          <p:cNvPr id="12" name="Straight Arrow Connector 11"/>
          <p:cNvCxnSpPr>
            <a:cxnSpLocks/>
          </p:cNvCxnSpPr>
          <p:nvPr/>
        </p:nvCxnSpPr>
        <p:spPr>
          <a:xfrm flipV="1">
            <a:off x="3848669" y="1695842"/>
            <a:ext cx="652181" cy="6822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170940" y="1674553"/>
            <a:ext cx="600501" cy="696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55969" y="1698171"/>
            <a:ext cx="1037400" cy="307777"/>
          </a:xfrm>
          <a:prstGeom prst="rect">
            <a:avLst/>
          </a:prstGeom>
          <a:noFill/>
        </p:spPr>
        <p:txBody>
          <a:bodyPr wrap="none" rtlCol="0">
            <a:spAutoFit/>
          </a:bodyPr>
          <a:lstStyle/>
          <a:p>
            <a:r>
              <a:rPr lang="en-US" sz="1400" dirty="0"/>
              <a:t>Gain of TX</a:t>
            </a:r>
          </a:p>
        </p:txBody>
      </p:sp>
      <p:cxnSp>
        <p:nvCxnSpPr>
          <p:cNvPr id="17" name="Straight Arrow Connector 16"/>
          <p:cNvCxnSpPr/>
          <p:nvPr/>
        </p:nvCxnSpPr>
        <p:spPr>
          <a:xfrm>
            <a:off x="7282543" y="2122713"/>
            <a:ext cx="0" cy="3483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6"/>
          <p:cNvSpPr>
            <a:spLocks noChangeArrowheads="1"/>
          </p:cNvSpPr>
          <p:nvPr/>
        </p:nvSpPr>
        <p:spPr bwMode="auto">
          <a:xfrm>
            <a:off x="84221" y="65311"/>
            <a:ext cx="895149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Example with Wire Antennas (cont.)</a:t>
            </a:r>
          </a:p>
        </p:txBody>
      </p:sp>
      <p:sp>
        <p:nvSpPr>
          <p:cNvPr id="18" name="TextBox 17"/>
          <p:cNvSpPr txBox="1"/>
          <p:nvPr/>
        </p:nvSpPr>
        <p:spPr>
          <a:xfrm>
            <a:off x="1926769" y="1745796"/>
            <a:ext cx="1061509" cy="307777"/>
          </a:xfrm>
          <a:prstGeom prst="rect">
            <a:avLst/>
          </a:prstGeom>
          <a:noFill/>
        </p:spPr>
        <p:txBody>
          <a:bodyPr wrap="none" rtlCol="0">
            <a:spAutoFit/>
          </a:bodyPr>
          <a:lstStyle/>
          <a:p>
            <a:r>
              <a:rPr lang="en-US" sz="1400" dirty="0"/>
              <a:t>Gain of RX</a:t>
            </a:r>
          </a:p>
        </p:txBody>
      </p:sp>
      <p:cxnSp>
        <p:nvCxnSpPr>
          <p:cNvPr id="19" name="Straight Arrow Connector 18"/>
          <p:cNvCxnSpPr/>
          <p:nvPr/>
        </p:nvCxnSpPr>
        <p:spPr>
          <a:xfrm>
            <a:off x="2586718" y="2198913"/>
            <a:ext cx="0" cy="3483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20568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53</a:t>
            </a:fld>
            <a:endParaRPr lang="en-US"/>
          </a:p>
        </p:txBody>
      </p:sp>
      <p:sp>
        <p:nvSpPr>
          <p:cNvPr id="47" name="TextBox 46"/>
          <p:cNvSpPr txBox="1"/>
          <p:nvPr/>
        </p:nvSpPr>
        <p:spPr>
          <a:xfrm>
            <a:off x="2166257" y="936172"/>
            <a:ext cx="5080237" cy="400110"/>
          </a:xfrm>
          <a:prstGeom prst="rect">
            <a:avLst/>
          </a:prstGeom>
          <a:noFill/>
        </p:spPr>
        <p:txBody>
          <a:bodyPr wrap="none" rtlCol="0">
            <a:spAutoFit/>
          </a:bodyPr>
          <a:lstStyle/>
          <a:p>
            <a:r>
              <a:rPr lang="en-US" sz="2000" b="1" dirty="0">
                <a:solidFill>
                  <a:srgbClr val="0000FF"/>
                </a:solidFill>
              </a:rPr>
              <a:t>Effective area of </a:t>
            </a:r>
            <a:r>
              <a:rPr lang="en-US" sz="2000" b="1" u="sng" dirty="0">
                <a:solidFill>
                  <a:srgbClr val="0000FF"/>
                </a:solidFill>
              </a:rPr>
              <a:t>dish</a:t>
            </a:r>
            <a:r>
              <a:rPr lang="en-US" sz="2000" b="1" dirty="0">
                <a:solidFill>
                  <a:srgbClr val="0000FF"/>
                </a:solidFill>
              </a:rPr>
              <a:t> (reflector) antenna</a:t>
            </a:r>
          </a:p>
        </p:txBody>
      </p:sp>
      <p:graphicFrame>
        <p:nvGraphicFramePr>
          <p:cNvPr id="213001" name="Object 4"/>
          <p:cNvGraphicFramePr>
            <a:graphicFrameLocks noChangeAspect="1"/>
          </p:cNvGraphicFramePr>
          <p:nvPr/>
        </p:nvGraphicFramePr>
        <p:xfrm>
          <a:off x="1651000" y="2368550"/>
          <a:ext cx="2197100" cy="666750"/>
        </p:xfrm>
        <a:graphic>
          <a:graphicData uri="http://schemas.openxmlformats.org/presentationml/2006/ole">
            <mc:AlternateContent xmlns:mc="http://schemas.openxmlformats.org/markup-compatibility/2006">
              <mc:Choice xmlns:v="urn:schemas-microsoft-com:vml" Requires="v">
                <p:oleObj name="Equation" r:id="rId3" imgW="799920" imgH="241200" progId="Equation.DSMT4">
                  <p:embed/>
                </p:oleObj>
              </mc:Choice>
              <mc:Fallback>
                <p:oleObj name="Equation" r:id="rId3" imgW="799920" imgH="241200" progId="Equation.DSMT4">
                  <p:embed/>
                  <p:pic>
                    <p:nvPicPr>
                      <p:cNvPr id="213001" name="Object 4"/>
                      <p:cNvPicPr>
                        <a:picLocks noChangeAspect="1" noChangeArrowheads="1"/>
                      </p:cNvPicPr>
                      <p:nvPr/>
                    </p:nvPicPr>
                    <p:blipFill>
                      <a:blip r:embed="rId4"/>
                      <a:srcRect/>
                      <a:stretch>
                        <a:fillRect/>
                      </a:stretch>
                    </p:blipFill>
                    <p:spPr bwMode="auto">
                      <a:xfrm>
                        <a:off x="1651000" y="2368550"/>
                        <a:ext cx="2197100" cy="6667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632510" y="3753298"/>
            <a:ext cx="2903359" cy="723275"/>
          </a:xfrm>
          <a:prstGeom prst="rect">
            <a:avLst/>
          </a:prstGeom>
          <a:noFill/>
        </p:spPr>
        <p:txBody>
          <a:bodyPr wrap="none" rtlCol="0">
            <a:spAutoFit/>
          </a:bodyPr>
          <a:lstStyle/>
          <a:p>
            <a:pPr>
              <a:spcAft>
                <a:spcPts val="600"/>
              </a:spcAft>
            </a:pPr>
            <a:r>
              <a:rPr lang="en-US" i="1" dirty="0" err="1">
                <a:latin typeface="Times New Roman" pitchFamily="18" charset="0"/>
                <a:cs typeface="Times New Roman" pitchFamily="18" charset="0"/>
              </a:rPr>
              <a:t>A</a:t>
            </a:r>
            <a:r>
              <a:rPr lang="en-US" baseline="-25000" dirty="0" err="1">
                <a:latin typeface="Times New Roman" pitchFamily="18" charset="0"/>
                <a:cs typeface="Times New Roman" pitchFamily="18" charset="0"/>
              </a:rPr>
              <a:t>phy</a:t>
            </a:r>
            <a:r>
              <a:rPr lang="en-US" dirty="0">
                <a:latin typeface="Times New Roman" pitchFamily="18" charset="0"/>
                <a:cs typeface="Times New Roman" pitchFamily="18" charset="0"/>
              </a:rPr>
              <a:t> =</a:t>
            </a:r>
            <a:r>
              <a:rPr lang="en-US" dirty="0"/>
              <a:t> physical area of dish</a:t>
            </a:r>
          </a:p>
          <a:p>
            <a:r>
              <a:rPr lang="en-US" i="1" dirty="0" err="1">
                <a:latin typeface="Times New Roman" pitchFamily="18" charset="0"/>
                <a:cs typeface="Times New Roman" pitchFamily="18" charset="0"/>
              </a:rPr>
              <a:t>e</a:t>
            </a:r>
            <a:r>
              <a:rPr lang="en-US" baseline="-25000" dirty="0" err="1">
                <a:latin typeface="Times New Roman" pitchFamily="18" charset="0"/>
                <a:cs typeface="Times New Roman" pitchFamily="18" charset="0"/>
              </a:rPr>
              <a:t>ap</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a:t> “aperture efficiency”</a:t>
            </a:r>
          </a:p>
        </p:txBody>
      </p:sp>
      <p:sp>
        <p:nvSpPr>
          <p:cNvPr id="9" name="TextBox 8"/>
          <p:cNvSpPr txBox="1"/>
          <p:nvPr/>
        </p:nvSpPr>
        <p:spPr>
          <a:xfrm>
            <a:off x="598065" y="1739764"/>
            <a:ext cx="4685898" cy="369332"/>
          </a:xfrm>
          <a:prstGeom prst="rect">
            <a:avLst/>
          </a:prstGeom>
          <a:noFill/>
        </p:spPr>
        <p:txBody>
          <a:bodyPr wrap="none" rtlCol="0">
            <a:spAutoFit/>
          </a:bodyPr>
          <a:lstStyle/>
          <a:p>
            <a:pPr algn="ctr"/>
            <a:r>
              <a:rPr lang="en-US" dirty="0">
                <a:solidFill>
                  <a:srgbClr val="0000FF"/>
                </a:solidFill>
              </a:rPr>
              <a:t>In the maximum gain (main beam) direction:</a:t>
            </a:r>
          </a:p>
        </p:txBody>
      </p:sp>
      <p:sp>
        <p:nvSpPr>
          <p:cNvPr id="10" name="TextBox 9"/>
          <p:cNvSpPr txBox="1"/>
          <p:nvPr/>
        </p:nvSpPr>
        <p:spPr>
          <a:xfrm>
            <a:off x="1078173" y="6073253"/>
            <a:ext cx="6579686" cy="369332"/>
          </a:xfrm>
          <a:prstGeom prst="rect">
            <a:avLst/>
          </a:prstGeom>
          <a:noFill/>
        </p:spPr>
        <p:txBody>
          <a:bodyPr wrap="none" rtlCol="0">
            <a:spAutoFit/>
          </a:bodyPr>
          <a:lstStyle/>
          <a:p>
            <a:pPr algn="ctr"/>
            <a:r>
              <a:rPr lang="en-US" dirty="0"/>
              <a:t>The aperture efficiency is usually less than 1 (less than 100%).</a:t>
            </a:r>
          </a:p>
        </p:txBody>
      </p:sp>
      <p:sp>
        <p:nvSpPr>
          <p:cNvPr id="14"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Receive Antenna (cont.)</a:t>
            </a:r>
          </a:p>
        </p:txBody>
      </p:sp>
      <p:sp>
        <p:nvSpPr>
          <p:cNvPr id="11" name="TextBox 10"/>
          <p:cNvSpPr txBox="1"/>
          <p:nvPr/>
        </p:nvSpPr>
        <p:spPr>
          <a:xfrm>
            <a:off x="4525144" y="2388833"/>
            <a:ext cx="4357599" cy="584775"/>
          </a:xfrm>
          <a:prstGeom prst="rect">
            <a:avLst/>
          </a:prstGeom>
          <a:noFill/>
          <a:ln w="19050">
            <a:solidFill>
              <a:srgbClr val="0000FF"/>
            </a:solidFill>
          </a:ln>
        </p:spPr>
        <p:txBody>
          <a:bodyPr wrap="square" rtlCol="0">
            <a:spAutoFit/>
          </a:bodyPr>
          <a:lstStyle/>
          <a:p>
            <a:pPr algn="ctr"/>
            <a:r>
              <a:rPr lang="en-US" sz="1600" dirty="0"/>
              <a:t>Now it is the </a:t>
            </a:r>
            <a:r>
              <a:rPr lang="en-US" sz="1600" u="sng" dirty="0"/>
              <a:t>effective area </a:t>
            </a:r>
            <a:r>
              <a:rPr lang="en-US" sz="1600" dirty="0"/>
              <a:t>that we know, and from this we can calculate the gain.</a:t>
            </a:r>
          </a:p>
        </p:txBody>
      </p:sp>
      <p:pic>
        <p:nvPicPr>
          <p:cNvPr id="2" name="Picture 1"/>
          <p:cNvPicPr>
            <a:picLocks noChangeAspect="1"/>
          </p:cNvPicPr>
          <p:nvPr/>
        </p:nvPicPr>
        <p:blipFill>
          <a:blip r:embed="rId5" cstate="print"/>
          <a:stretch>
            <a:fillRect/>
          </a:stretch>
        </p:blipFill>
        <p:spPr>
          <a:xfrm>
            <a:off x="5351526" y="3312534"/>
            <a:ext cx="3012948" cy="2157984"/>
          </a:xfrm>
          <a:prstGeom prst="rect">
            <a:avLst/>
          </a:prstGeom>
        </p:spPr>
      </p:pic>
      <p:graphicFrame>
        <p:nvGraphicFramePr>
          <p:cNvPr id="213023" name="Object 31"/>
          <p:cNvGraphicFramePr>
            <a:graphicFrameLocks noChangeAspect="1"/>
          </p:cNvGraphicFramePr>
          <p:nvPr/>
        </p:nvGraphicFramePr>
        <p:xfrm>
          <a:off x="2947155" y="4775982"/>
          <a:ext cx="1690640" cy="906363"/>
        </p:xfrm>
        <a:graphic>
          <a:graphicData uri="http://schemas.openxmlformats.org/presentationml/2006/ole">
            <mc:AlternateContent xmlns:mc="http://schemas.openxmlformats.org/markup-compatibility/2006">
              <mc:Choice xmlns:v="urn:schemas-microsoft-com:vml" Requires="v">
                <p:oleObj name="Equation" r:id="rId6" imgW="901440" imgH="482400" progId="Equation.DSMT4">
                  <p:embed/>
                </p:oleObj>
              </mc:Choice>
              <mc:Fallback>
                <p:oleObj name="Equation" r:id="rId6" imgW="901440" imgH="482400" progId="Equation.DSMT4">
                  <p:embed/>
                  <p:pic>
                    <p:nvPicPr>
                      <p:cNvPr id="213023" name="Object 31"/>
                      <p:cNvPicPr>
                        <a:picLocks noChangeAspect="1" noChangeArrowheads="1"/>
                      </p:cNvPicPr>
                      <p:nvPr/>
                    </p:nvPicPr>
                    <p:blipFill>
                      <a:blip r:embed="rId7"/>
                      <a:srcRect/>
                      <a:stretch>
                        <a:fillRect/>
                      </a:stretch>
                    </p:blipFill>
                    <p:spPr bwMode="auto">
                      <a:xfrm>
                        <a:off x="2947155" y="4775982"/>
                        <a:ext cx="1690640" cy="906363"/>
                      </a:xfrm>
                      <a:prstGeom prst="rect">
                        <a:avLst/>
                      </a:prstGeom>
                      <a:noFill/>
                      <a:ln>
                        <a:noFill/>
                      </a:ln>
                      <a:effectLst/>
                    </p:spPr>
                  </p:pic>
                </p:oleObj>
              </mc:Fallback>
            </mc:AlternateContent>
          </a:graphicData>
        </a:graphic>
      </p:graphicFrame>
      <p:cxnSp>
        <p:nvCxnSpPr>
          <p:cNvPr id="13" name="Straight Arrow Connector 12"/>
          <p:cNvCxnSpPr/>
          <p:nvPr/>
        </p:nvCxnSpPr>
        <p:spPr>
          <a:xfrm flipH="1">
            <a:off x="3777343" y="3069771"/>
            <a:ext cx="707571" cy="15566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34487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54</a:t>
            </a:fld>
            <a:endParaRPr lang="en-US"/>
          </a:p>
        </p:txBody>
      </p:sp>
      <p:sp>
        <p:nvSpPr>
          <p:cNvPr id="47" name="TextBox 46"/>
          <p:cNvSpPr txBox="1"/>
          <p:nvPr/>
        </p:nvSpPr>
        <p:spPr>
          <a:xfrm>
            <a:off x="842912" y="1113431"/>
            <a:ext cx="6054863" cy="861774"/>
          </a:xfrm>
          <a:prstGeom prst="rect">
            <a:avLst/>
          </a:prstGeom>
          <a:noFill/>
        </p:spPr>
        <p:txBody>
          <a:bodyPr wrap="none" rtlCol="0">
            <a:spAutoFit/>
          </a:bodyPr>
          <a:lstStyle/>
          <a:p>
            <a:pPr>
              <a:spcAft>
                <a:spcPts val="1200"/>
              </a:spcAft>
            </a:pPr>
            <a:r>
              <a:rPr lang="en-US" sz="2000" b="1" dirty="0">
                <a:solidFill>
                  <a:srgbClr val="0000FF"/>
                </a:solidFill>
              </a:rPr>
              <a:t>Dish antenna: </a:t>
            </a:r>
          </a:p>
          <a:p>
            <a:r>
              <a:rPr lang="en-US" sz="2000" dirty="0">
                <a:solidFill>
                  <a:srgbClr val="0000FF"/>
                </a:solidFill>
              </a:rPr>
              <a:t>Obtaining a </a:t>
            </a:r>
            <a:r>
              <a:rPr lang="en-US" sz="2000" u="sng" dirty="0">
                <a:solidFill>
                  <a:srgbClr val="0000FF"/>
                </a:solidFill>
              </a:rPr>
              <a:t>higher gain</a:t>
            </a:r>
            <a:r>
              <a:rPr lang="en-US" sz="2000" dirty="0">
                <a:solidFill>
                  <a:srgbClr val="0000FF"/>
                </a:solidFill>
              </a:rPr>
              <a:t> means having a </a:t>
            </a:r>
            <a:r>
              <a:rPr lang="en-US" sz="2000" u="sng" dirty="0">
                <a:solidFill>
                  <a:srgbClr val="0000FF"/>
                </a:solidFill>
              </a:rPr>
              <a:t>larger</a:t>
            </a:r>
            <a:r>
              <a:rPr lang="en-US" sz="2000" dirty="0">
                <a:solidFill>
                  <a:srgbClr val="0000FF"/>
                </a:solidFill>
              </a:rPr>
              <a:t> dish.</a:t>
            </a:r>
          </a:p>
        </p:txBody>
      </p:sp>
      <p:graphicFrame>
        <p:nvGraphicFramePr>
          <p:cNvPr id="212999" name="Object 4"/>
          <p:cNvGraphicFramePr>
            <a:graphicFrameLocks noChangeAspect="1"/>
          </p:cNvGraphicFramePr>
          <p:nvPr/>
        </p:nvGraphicFramePr>
        <p:xfrm>
          <a:off x="1423193" y="2307843"/>
          <a:ext cx="1846263" cy="993775"/>
        </p:xfrm>
        <a:graphic>
          <a:graphicData uri="http://schemas.openxmlformats.org/presentationml/2006/ole">
            <mc:AlternateContent xmlns:mc="http://schemas.openxmlformats.org/markup-compatibility/2006">
              <mc:Choice xmlns:v="urn:schemas-microsoft-com:vml" Requires="v">
                <p:oleObj name="Equation" r:id="rId3" imgW="901440" imgH="482400" progId="Equation.DSMT4">
                  <p:embed/>
                </p:oleObj>
              </mc:Choice>
              <mc:Fallback>
                <p:oleObj name="Equation" r:id="rId3" imgW="901440" imgH="482400" progId="Equation.DSMT4">
                  <p:embed/>
                  <p:pic>
                    <p:nvPicPr>
                      <p:cNvPr id="212999" name="Object 4"/>
                      <p:cNvPicPr>
                        <a:picLocks noChangeAspect="1" noChangeArrowheads="1"/>
                      </p:cNvPicPr>
                      <p:nvPr/>
                    </p:nvPicPr>
                    <p:blipFill>
                      <a:blip r:embed="rId4"/>
                      <a:srcRect/>
                      <a:stretch>
                        <a:fillRect/>
                      </a:stretch>
                    </p:blipFill>
                    <p:spPr bwMode="auto">
                      <a:xfrm>
                        <a:off x="1423193" y="2307843"/>
                        <a:ext cx="1846263" cy="993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nvGraphicFramePr>
        <p:xfrm>
          <a:off x="1227138" y="4875213"/>
          <a:ext cx="2239962" cy="993775"/>
        </p:xfrm>
        <a:graphic>
          <a:graphicData uri="http://schemas.openxmlformats.org/presentationml/2006/ole">
            <mc:AlternateContent xmlns:mc="http://schemas.openxmlformats.org/markup-compatibility/2006">
              <mc:Choice xmlns:v="urn:schemas-microsoft-com:vml" Requires="v">
                <p:oleObj name="Equation" r:id="rId5" imgW="1091880" imgH="482400" progId="Equation.DSMT4">
                  <p:embed/>
                </p:oleObj>
              </mc:Choice>
              <mc:Fallback>
                <p:oleObj name="Equation" r:id="rId5" imgW="1091880" imgH="482400" progId="Equation.DSMT4">
                  <p:embed/>
                  <p:pic>
                    <p:nvPicPr>
                      <p:cNvPr id="229380" name="Object 4"/>
                      <p:cNvPicPr>
                        <a:picLocks noChangeAspect="1" noChangeArrowheads="1"/>
                      </p:cNvPicPr>
                      <p:nvPr/>
                    </p:nvPicPr>
                    <p:blipFill>
                      <a:blip r:embed="rId6"/>
                      <a:srcRect/>
                      <a:stretch>
                        <a:fillRect/>
                      </a:stretch>
                    </p:blipFill>
                    <p:spPr bwMode="auto">
                      <a:xfrm>
                        <a:off x="1227138" y="4875213"/>
                        <a:ext cx="2239962" cy="99377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Down Arrow 12"/>
          <p:cNvSpPr/>
          <p:nvPr/>
        </p:nvSpPr>
        <p:spPr>
          <a:xfrm>
            <a:off x="2042452" y="3960612"/>
            <a:ext cx="354842" cy="545911"/>
          </a:xfrm>
          <a:prstGeom prst="downArrow">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9381" name="Object 5"/>
          <p:cNvGraphicFramePr>
            <a:graphicFrameLocks noChangeAspect="1"/>
          </p:cNvGraphicFramePr>
          <p:nvPr/>
        </p:nvGraphicFramePr>
        <p:xfrm>
          <a:off x="2727325" y="3979863"/>
          <a:ext cx="1365250" cy="414337"/>
        </p:xfrm>
        <a:graphic>
          <a:graphicData uri="http://schemas.openxmlformats.org/presentationml/2006/ole">
            <mc:AlternateContent xmlns:mc="http://schemas.openxmlformats.org/markup-compatibility/2006">
              <mc:Choice xmlns:v="urn:schemas-microsoft-com:vml" Requires="v">
                <p:oleObj name="Equation" r:id="rId7" imgW="799920" imgH="241200" progId="Equation.DSMT4">
                  <p:embed/>
                </p:oleObj>
              </mc:Choice>
              <mc:Fallback>
                <p:oleObj name="Equation" r:id="rId7" imgW="799920" imgH="241200" progId="Equation.DSMT4">
                  <p:embed/>
                  <p:pic>
                    <p:nvPicPr>
                      <p:cNvPr id="229381" name="Object 5"/>
                      <p:cNvPicPr>
                        <a:picLocks noChangeAspect="1" noChangeArrowheads="1"/>
                      </p:cNvPicPr>
                      <p:nvPr/>
                    </p:nvPicPr>
                    <p:blipFill>
                      <a:blip r:embed="rId8"/>
                      <a:srcRect/>
                      <a:stretch>
                        <a:fillRect/>
                      </a:stretch>
                    </p:blipFill>
                    <p:spPr bwMode="auto">
                      <a:xfrm>
                        <a:off x="2727325" y="3979863"/>
                        <a:ext cx="1365250" cy="4143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Gain of Dish Antenna</a:t>
            </a:r>
          </a:p>
        </p:txBody>
      </p:sp>
      <p:pic>
        <p:nvPicPr>
          <p:cNvPr id="2" name="Picture 1"/>
          <p:cNvPicPr>
            <a:picLocks noChangeAspect="1"/>
          </p:cNvPicPr>
          <p:nvPr/>
        </p:nvPicPr>
        <p:blipFill>
          <a:blip r:embed="rId9" cstate="print"/>
          <a:stretch>
            <a:fillRect/>
          </a:stretch>
        </p:blipFill>
        <p:spPr>
          <a:xfrm>
            <a:off x="5231211" y="3156124"/>
            <a:ext cx="3012948" cy="2157984"/>
          </a:xfrm>
          <a:prstGeom prst="rect">
            <a:avLst/>
          </a:prstGeom>
        </p:spPr>
      </p:pic>
    </p:spTree>
    <p:extLst>
      <p:ext uri="{BB962C8B-B14F-4D97-AF65-F5344CB8AC3E}">
        <p14:creationId xmlns:p14="http://schemas.microsoft.com/office/powerpoint/2010/main" val="49450045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55</a:t>
            </a:fld>
            <a:endParaRPr lang="en-US"/>
          </a:p>
        </p:txBody>
      </p:sp>
      <p:sp>
        <p:nvSpPr>
          <p:cNvPr id="10" name="TextBox 9"/>
          <p:cNvSpPr txBox="1"/>
          <p:nvPr/>
        </p:nvSpPr>
        <p:spPr>
          <a:xfrm>
            <a:off x="505888" y="1072682"/>
            <a:ext cx="1239442" cy="400110"/>
          </a:xfrm>
          <a:prstGeom prst="rect">
            <a:avLst/>
          </a:prstGeom>
          <a:noFill/>
        </p:spPr>
        <p:txBody>
          <a:bodyPr wrap="none" rtlCol="0">
            <a:spAutoFit/>
          </a:bodyPr>
          <a:lstStyle/>
          <a:p>
            <a:r>
              <a:rPr lang="en-US" sz="2000" b="1" dirty="0">
                <a:solidFill>
                  <a:srgbClr val="CC0099"/>
                </a:solidFill>
              </a:rPr>
              <a:t>Example</a:t>
            </a:r>
          </a:p>
        </p:txBody>
      </p:sp>
      <p:sp>
        <p:nvSpPr>
          <p:cNvPr id="8" name="TextBox 7"/>
          <p:cNvSpPr txBox="1"/>
          <p:nvPr/>
        </p:nvSpPr>
        <p:spPr>
          <a:xfrm>
            <a:off x="704846" y="1764549"/>
            <a:ext cx="8096254" cy="2585323"/>
          </a:xfrm>
          <a:prstGeom prst="rect">
            <a:avLst/>
          </a:prstGeom>
          <a:solidFill>
            <a:srgbClr val="FFCCFF"/>
          </a:solidFill>
        </p:spPr>
        <p:txBody>
          <a:bodyPr wrap="square" rtlCol="0">
            <a:spAutoFit/>
          </a:bodyPr>
          <a:lstStyle/>
          <a:p>
            <a:r>
              <a:rPr lang="en-US" dirty="0"/>
              <a:t>A microstrip antenna on a CubeSat with a gain of 8 (9.03 dB) transmits with an input power of 1 [W] at 10.0 GHz from a distance of 50,000,000 [km] (near Mars). </a:t>
            </a:r>
          </a:p>
          <a:p>
            <a:endParaRPr lang="en-US" dirty="0"/>
          </a:p>
          <a:p>
            <a:r>
              <a:rPr lang="en-US" dirty="0"/>
              <a:t>How much power will be received by the NASA Deep Space Network dish at Goldstone, CA, which has a diameter of 70 [m]? Assume an aperture efficiency of 0.75 (75%).</a:t>
            </a:r>
          </a:p>
          <a:p>
            <a:endParaRPr lang="en-US" dirty="0"/>
          </a:p>
          <a:p>
            <a:r>
              <a:rPr lang="en-US" dirty="0"/>
              <a:t>Express answer in Watts and in </a:t>
            </a:r>
            <a:r>
              <a:rPr lang="en-US" dirty="0" err="1"/>
              <a:t>dBm</a:t>
            </a:r>
            <a:r>
              <a:rPr lang="en-US" dirty="0"/>
              <a:t> (dB relative to a </a:t>
            </a:r>
            <a:r>
              <a:rPr lang="en-US" dirty="0" err="1"/>
              <a:t>milliwatt</a:t>
            </a:r>
            <a:r>
              <a:rPr lang="en-US" dirty="0"/>
              <a:t>). </a:t>
            </a:r>
          </a:p>
        </p:txBody>
      </p:sp>
      <p:graphicFrame>
        <p:nvGraphicFramePr>
          <p:cNvPr id="231429" name="Object 4"/>
          <p:cNvGraphicFramePr>
            <a:graphicFrameLocks noChangeAspect="1"/>
          </p:cNvGraphicFramePr>
          <p:nvPr/>
        </p:nvGraphicFramePr>
        <p:xfrm>
          <a:off x="2435225" y="4884738"/>
          <a:ext cx="3683000" cy="809625"/>
        </p:xfrm>
        <a:graphic>
          <a:graphicData uri="http://schemas.openxmlformats.org/presentationml/2006/ole">
            <mc:AlternateContent xmlns:mc="http://schemas.openxmlformats.org/markup-compatibility/2006">
              <mc:Choice xmlns:v="urn:schemas-microsoft-com:vml" Requires="v">
                <p:oleObj name="Equation" r:id="rId3" imgW="2209680" imgH="482400" progId="Equation.DSMT4">
                  <p:embed/>
                </p:oleObj>
              </mc:Choice>
              <mc:Fallback>
                <p:oleObj name="Equation" r:id="rId3" imgW="2209680" imgH="482400" progId="Equation.DSMT4">
                  <p:embed/>
                  <p:pic>
                    <p:nvPicPr>
                      <p:cNvPr id="231429" name="Object 4"/>
                      <p:cNvPicPr>
                        <a:picLocks noChangeAspect="1" noChangeArrowheads="1"/>
                      </p:cNvPicPr>
                      <p:nvPr/>
                    </p:nvPicPr>
                    <p:blipFill>
                      <a:blip r:embed="rId4"/>
                      <a:srcRect/>
                      <a:stretch>
                        <a:fillRect/>
                      </a:stretch>
                    </p:blipFill>
                    <p:spPr bwMode="auto">
                      <a:xfrm>
                        <a:off x="2435225" y="4884738"/>
                        <a:ext cx="3683000" cy="809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6"/>
          <p:cNvSpPr>
            <a:spLocks noChangeArrowheads="1"/>
          </p:cNvSpPr>
          <p:nvPr/>
        </p:nvSpPr>
        <p:spPr bwMode="auto">
          <a:xfrm>
            <a:off x="225651" y="65311"/>
            <a:ext cx="851852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Example with Dish Antenna</a:t>
            </a:r>
          </a:p>
        </p:txBody>
      </p:sp>
    </p:spTree>
    <p:extLst>
      <p:ext uri="{BB962C8B-B14F-4D97-AF65-F5344CB8AC3E}">
        <p14:creationId xmlns:p14="http://schemas.microsoft.com/office/powerpoint/2010/main" val="361523401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
          </p:nvPr>
        </p:nvSpPr>
        <p:spPr/>
        <p:txBody>
          <a:bodyPr/>
          <a:lstStyle/>
          <a:p>
            <a:fld id="{F8F724EA-3534-4B3F-834B-ABEE13AADB32}" type="slidenum">
              <a:rPr lang="en-US" smtClean="0"/>
              <a:pPr/>
              <a:t>56</a:t>
            </a:fld>
            <a:endParaRPr lang="en-US"/>
          </a:p>
        </p:txBody>
      </p:sp>
      <p:sp>
        <p:nvSpPr>
          <p:cNvPr id="10" name="TextBox 9"/>
          <p:cNvSpPr txBox="1"/>
          <p:nvPr/>
        </p:nvSpPr>
        <p:spPr>
          <a:xfrm>
            <a:off x="794927" y="1156999"/>
            <a:ext cx="2092239" cy="400110"/>
          </a:xfrm>
          <a:prstGeom prst="rect">
            <a:avLst/>
          </a:prstGeom>
          <a:noFill/>
        </p:spPr>
        <p:txBody>
          <a:bodyPr wrap="none" rtlCol="0">
            <a:spAutoFit/>
          </a:bodyPr>
          <a:lstStyle/>
          <a:p>
            <a:r>
              <a:rPr lang="en-US" sz="2000" b="1" dirty="0">
                <a:solidFill>
                  <a:srgbClr val="CC0099"/>
                </a:solidFill>
              </a:rPr>
              <a:t>Example (cont.)</a:t>
            </a:r>
          </a:p>
        </p:txBody>
      </p:sp>
      <p:graphicFrame>
        <p:nvGraphicFramePr>
          <p:cNvPr id="232451" name="Object 4"/>
          <p:cNvGraphicFramePr>
            <a:graphicFrameLocks noChangeAspect="1"/>
          </p:cNvGraphicFramePr>
          <p:nvPr/>
        </p:nvGraphicFramePr>
        <p:xfrm>
          <a:off x="1052513" y="2882900"/>
          <a:ext cx="2466975" cy="889000"/>
        </p:xfrm>
        <a:graphic>
          <a:graphicData uri="http://schemas.openxmlformats.org/presentationml/2006/ole">
            <mc:AlternateContent xmlns:mc="http://schemas.openxmlformats.org/markup-compatibility/2006">
              <mc:Choice xmlns:v="urn:schemas-microsoft-com:vml" Requires="v">
                <p:oleObj name="Equation" r:id="rId3" imgW="1206360" imgH="431640" progId="Equation.DSMT4">
                  <p:embed/>
                </p:oleObj>
              </mc:Choice>
              <mc:Fallback>
                <p:oleObj name="Equation" r:id="rId3" imgW="1206360" imgH="431640" progId="Equation.DSMT4">
                  <p:embed/>
                  <p:pic>
                    <p:nvPicPr>
                      <p:cNvPr id="232451" name="Object 4"/>
                      <p:cNvPicPr>
                        <a:picLocks noChangeAspect="1" noChangeArrowheads="1"/>
                      </p:cNvPicPr>
                      <p:nvPr/>
                    </p:nvPicPr>
                    <p:blipFill>
                      <a:blip r:embed="rId4"/>
                      <a:srcRect/>
                      <a:stretch>
                        <a:fillRect/>
                      </a:stretch>
                    </p:blipFill>
                    <p:spPr bwMode="auto">
                      <a:xfrm>
                        <a:off x="1052513" y="2882900"/>
                        <a:ext cx="2466975"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2" name="Object 4"/>
          <p:cNvGraphicFramePr>
            <a:graphicFrameLocks noChangeAspect="1"/>
          </p:cNvGraphicFramePr>
          <p:nvPr/>
        </p:nvGraphicFramePr>
        <p:xfrm>
          <a:off x="1014413" y="2049463"/>
          <a:ext cx="3252787" cy="523875"/>
        </p:xfrm>
        <a:graphic>
          <a:graphicData uri="http://schemas.openxmlformats.org/presentationml/2006/ole">
            <mc:AlternateContent xmlns:mc="http://schemas.openxmlformats.org/markup-compatibility/2006">
              <mc:Choice xmlns:v="urn:schemas-microsoft-com:vml" Requires="v">
                <p:oleObj name="Equation" r:id="rId5" imgW="1587240" imgH="253800" progId="Equation.DSMT4">
                  <p:embed/>
                </p:oleObj>
              </mc:Choice>
              <mc:Fallback>
                <p:oleObj name="Equation" r:id="rId5" imgW="1587240" imgH="253800" progId="Equation.DSMT4">
                  <p:embed/>
                  <p:pic>
                    <p:nvPicPr>
                      <p:cNvPr id="232452" name="Object 4"/>
                      <p:cNvPicPr>
                        <a:picLocks noChangeAspect="1" noChangeArrowheads="1"/>
                      </p:cNvPicPr>
                      <p:nvPr/>
                    </p:nvPicPr>
                    <p:blipFill>
                      <a:blip r:embed="rId6"/>
                      <a:srcRect/>
                      <a:stretch>
                        <a:fillRect/>
                      </a:stretch>
                    </p:blipFill>
                    <p:spPr bwMode="auto">
                      <a:xfrm>
                        <a:off x="1014413" y="2049463"/>
                        <a:ext cx="3252787" cy="523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3" name="Object 4"/>
          <p:cNvGraphicFramePr>
            <a:graphicFrameLocks noChangeAspect="1"/>
          </p:cNvGraphicFramePr>
          <p:nvPr/>
        </p:nvGraphicFramePr>
        <p:xfrm>
          <a:off x="5572125" y="2189163"/>
          <a:ext cx="2379663" cy="2697162"/>
        </p:xfrm>
        <a:graphic>
          <a:graphicData uri="http://schemas.openxmlformats.org/presentationml/2006/ole">
            <mc:AlternateContent xmlns:mc="http://schemas.openxmlformats.org/markup-compatibility/2006">
              <mc:Choice xmlns:v="urn:schemas-microsoft-com:vml" Requires="v">
                <p:oleObj name="Equation" r:id="rId7" imgW="1434960" imgH="1612800" progId="Equation.DSMT4">
                  <p:embed/>
                </p:oleObj>
              </mc:Choice>
              <mc:Fallback>
                <p:oleObj name="Equation" r:id="rId7" imgW="1434960" imgH="1612800" progId="Equation.DSMT4">
                  <p:embed/>
                  <p:pic>
                    <p:nvPicPr>
                      <p:cNvPr id="232453" name="Object 4"/>
                      <p:cNvPicPr>
                        <a:picLocks noChangeAspect="1" noChangeArrowheads="1"/>
                      </p:cNvPicPr>
                      <p:nvPr/>
                    </p:nvPicPr>
                    <p:blipFill>
                      <a:blip r:embed="rId8"/>
                      <a:srcRect/>
                      <a:stretch>
                        <a:fillRect/>
                      </a:stretch>
                    </p:blipFill>
                    <p:spPr bwMode="auto">
                      <a:xfrm>
                        <a:off x="5572125" y="2189163"/>
                        <a:ext cx="2379663" cy="2697162"/>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5883646" y="1693786"/>
            <a:ext cx="1518364" cy="369332"/>
          </a:xfrm>
          <a:prstGeom prst="rect">
            <a:avLst/>
          </a:prstGeom>
          <a:noFill/>
        </p:spPr>
        <p:txBody>
          <a:bodyPr wrap="none" rtlCol="0">
            <a:spAutoFit/>
          </a:bodyPr>
          <a:lstStyle/>
          <a:p>
            <a:r>
              <a:rPr lang="en-US" b="1" dirty="0"/>
              <a:t>Parameters:</a:t>
            </a:r>
          </a:p>
        </p:txBody>
      </p:sp>
      <p:sp>
        <p:nvSpPr>
          <p:cNvPr id="11" name="Rectangle 16"/>
          <p:cNvSpPr>
            <a:spLocks noChangeArrowheads="1"/>
          </p:cNvSpPr>
          <p:nvPr/>
        </p:nvSpPr>
        <p:spPr bwMode="auto">
          <a:xfrm>
            <a:off x="225651" y="65311"/>
            <a:ext cx="8810065" cy="598714"/>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Example with Dish Antenna (cont.)</a:t>
            </a:r>
          </a:p>
        </p:txBody>
      </p:sp>
      <p:graphicFrame>
        <p:nvGraphicFramePr>
          <p:cNvPr id="2" name="Object 1"/>
          <p:cNvGraphicFramePr>
            <a:graphicFrameLocks noChangeAspect="1"/>
          </p:cNvGraphicFramePr>
          <p:nvPr/>
        </p:nvGraphicFramePr>
        <p:xfrm>
          <a:off x="1308100" y="4110038"/>
          <a:ext cx="2371725" cy="508000"/>
        </p:xfrm>
        <a:graphic>
          <a:graphicData uri="http://schemas.openxmlformats.org/presentationml/2006/ole">
            <mc:AlternateContent xmlns:mc="http://schemas.openxmlformats.org/markup-compatibility/2006">
              <mc:Choice xmlns:v="urn:schemas-microsoft-com:vml" Requires="v">
                <p:oleObj name="Equation" r:id="rId9" imgW="1155600" imgH="253800" progId="Equation.DSMT4">
                  <p:embed/>
                </p:oleObj>
              </mc:Choice>
              <mc:Fallback>
                <p:oleObj name="Equation" r:id="rId9" imgW="1155600" imgH="253800" progId="Equation.DSMT4">
                  <p:embed/>
                  <p:pic>
                    <p:nvPicPr>
                      <p:cNvPr id="2" name="Object 1"/>
                      <p:cNvPicPr>
                        <a:picLocks noChangeAspect="1" noChangeArrowheads="1"/>
                      </p:cNvPicPr>
                      <p:nvPr/>
                    </p:nvPicPr>
                    <p:blipFill>
                      <a:blip r:embed="rId10"/>
                      <a:srcRect/>
                      <a:stretch>
                        <a:fillRect/>
                      </a:stretch>
                    </p:blipFill>
                    <p:spPr bwMode="auto">
                      <a:xfrm>
                        <a:off x="1308100" y="4110038"/>
                        <a:ext cx="2371725" cy="508000"/>
                      </a:xfrm>
                      <a:prstGeom prst="rect">
                        <a:avLst/>
                      </a:prstGeom>
                      <a:solidFill>
                        <a:srgbClr val="FFCCFF"/>
                      </a:solidFill>
                    </p:spPr>
                  </p:pic>
                </p:oleObj>
              </mc:Fallback>
            </mc:AlternateContent>
          </a:graphicData>
        </a:graphic>
      </p:graphicFrame>
      <p:graphicFrame>
        <p:nvGraphicFramePr>
          <p:cNvPr id="3" name="Object 2"/>
          <p:cNvGraphicFramePr>
            <a:graphicFrameLocks noChangeAspect="1"/>
          </p:cNvGraphicFramePr>
          <p:nvPr/>
        </p:nvGraphicFramePr>
        <p:xfrm>
          <a:off x="1431925" y="4940300"/>
          <a:ext cx="1781175" cy="469900"/>
        </p:xfrm>
        <a:graphic>
          <a:graphicData uri="http://schemas.openxmlformats.org/presentationml/2006/ole">
            <mc:AlternateContent xmlns:mc="http://schemas.openxmlformats.org/markup-compatibility/2006">
              <mc:Choice xmlns:v="urn:schemas-microsoft-com:vml" Requires="v">
                <p:oleObj name="Equation" r:id="rId11" imgW="914400" imgH="241200" progId="Equation.DSMT4">
                  <p:embed/>
                </p:oleObj>
              </mc:Choice>
              <mc:Fallback>
                <p:oleObj name="Equation" r:id="rId11" imgW="914400" imgH="241200" progId="Equation.DSMT4">
                  <p:embed/>
                  <p:pic>
                    <p:nvPicPr>
                      <p:cNvPr id="3" name="Object 2"/>
                      <p:cNvPicPr>
                        <a:picLocks noChangeAspect="1" noChangeArrowheads="1"/>
                      </p:cNvPicPr>
                      <p:nvPr/>
                    </p:nvPicPr>
                    <p:blipFill>
                      <a:blip r:embed="rId12"/>
                      <a:srcRect/>
                      <a:stretch>
                        <a:fillRect/>
                      </a:stretch>
                    </p:blipFill>
                    <p:spPr bwMode="auto">
                      <a:xfrm>
                        <a:off x="1431925" y="4940300"/>
                        <a:ext cx="1781175" cy="469900"/>
                      </a:xfrm>
                      <a:prstGeom prst="rect">
                        <a:avLst/>
                      </a:prstGeom>
                      <a:solidFill>
                        <a:srgbClr val="FFCCFF"/>
                      </a:solidFill>
                    </p:spPr>
                  </p:pic>
                </p:oleObj>
              </mc:Fallback>
            </mc:AlternateContent>
          </a:graphicData>
        </a:graphic>
      </p:graphicFrame>
      <p:cxnSp>
        <p:nvCxnSpPr>
          <p:cNvPr id="13" name="Straight Arrow Connector 12"/>
          <p:cNvCxnSpPr/>
          <p:nvPr/>
        </p:nvCxnSpPr>
        <p:spPr>
          <a:xfrm flipV="1">
            <a:off x="3105150" y="2571750"/>
            <a:ext cx="0" cy="4762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6706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4"/>
          <p:cNvSpPr txBox="1">
            <a:spLocks noChangeArrowheads="1"/>
          </p:cNvSpPr>
          <p:nvPr/>
        </p:nvSpPr>
        <p:spPr bwMode="auto">
          <a:xfrm>
            <a:off x="0" y="0"/>
            <a:ext cx="9143999" cy="461665"/>
          </a:xfrm>
          <a:prstGeom prst="rect">
            <a:avLst/>
          </a:prstGeom>
          <a:noFill/>
          <a:ln w="12700">
            <a:noFill/>
            <a:miter lim="800000"/>
            <a:headEnd type="none" w="sm" len="sm"/>
            <a:tailEnd type="none" w="sm" len="sm"/>
          </a:ln>
          <a:effectLst/>
        </p:spPr>
        <p:txBody>
          <a:bodyPr wrap="square">
            <a:spAutoFit/>
          </a:bodyPr>
          <a:lstStyle/>
          <a:p>
            <a:pPr algn="ctr" fontAlgn="base">
              <a:spcBef>
                <a:spcPct val="0"/>
              </a:spcBef>
              <a:spcAft>
                <a:spcPct val="0"/>
              </a:spcAft>
            </a:pPr>
            <a:r>
              <a:rPr lang="en-US" sz="2400" b="1" dirty="0">
                <a:solidFill>
                  <a:srgbClr val="FF9933"/>
                </a:solidFill>
                <a:effectLst>
                  <a:outerShdw blurRad="38100" dist="38100" dir="2700000" algn="tl">
                    <a:srgbClr val="C0C0C0"/>
                  </a:outerShdw>
                </a:effectLst>
                <a:latin typeface="Arial" pitchFamily="34" charset="0"/>
              </a:rPr>
              <a:t>Comparison of Waveguiding Systems with Wireless Systems</a:t>
            </a:r>
          </a:p>
        </p:txBody>
      </p:sp>
      <p:sp>
        <p:nvSpPr>
          <p:cNvPr id="7" name="Slide Number Placeholder 6"/>
          <p:cNvSpPr>
            <a:spLocks noGrp="1"/>
          </p:cNvSpPr>
          <p:nvPr>
            <p:ph type="sldNum" sz="quarter" idx="4"/>
          </p:nvPr>
        </p:nvSpPr>
        <p:spPr/>
        <p:txBody>
          <a:bodyPr/>
          <a:lstStyle/>
          <a:p>
            <a:pPr>
              <a:defRPr/>
            </a:pPr>
            <a:fld id="{2733CA9D-BC8D-44C6-8339-5857A60EC925}" type="slidenum">
              <a:rPr lang="en-US" kern="0" smtClean="0">
                <a:solidFill>
                  <a:sysClr val="windowText" lastClr="000000"/>
                </a:solidFill>
              </a:rPr>
              <a:pPr>
                <a:defRPr/>
              </a:pPr>
              <a:t>6</a:t>
            </a:fld>
            <a:endParaRPr lang="en-US" kern="0" dirty="0">
              <a:solidFill>
                <a:sysClr val="windowText" lastClr="000000"/>
              </a:solidFill>
            </a:endParaRPr>
          </a:p>
        </p:txBody>
      </p:sp>
      <p:graphicFrame>
        <p:nvGraphicFramePr>
          <p:cNvPr id="8" name="Table 7"/>
          <p:cNvGraphicFramePr>
            <a:graphicFrameLocks noGrp="1"/>
          </p:cNvGraphicFramePr>
          <p:nvPr/>
        </p:nvGraphicFramePr>
        <p:xfrm>
          <a:off x="558800" y="1701800"/>
          <a:ext cx="7538720" cy="4820920"/>
        </p:xfrm>
        <a:graphic>
          <a:graphicData uri="http://schemas.openxmlformats.org/drawingml/2006/table">
            <a:tbl>
              <a:tblPr firstRow="1" bandRow="1">
                <a:tableStyleId>{5C22544A-7EE6-4342-B048-85BDC9FD1C3A}</a:tableStyleId>
              </a:tblPr>
              <a:tblGrid>
                <a:gridCol w="1841016">
                  <a:extLst>
                    <a:ext uri="{9D8B030D-6E8A-4147-A177-3AD203B41FA5}">
                      <a16:colId xmlns:a16="http://schemas.microsoft.com/office/drawing/2014/main" val="20000"/>
                    </a:ext>
                  </a:extLst>
                </a:gridCol>
                <a:gridCol w="1339064">
                  <a:extLst>
                    <a:ext uri="{9D8B030D-6E8A-4147-A177-3AD203B41FA5}">
                      <a16:colId xmlns:a16="http://schemas.microsoft.com/office/drawing/2014/main" val="20001"/>
                    </a:ext>
                  </a:extLst>
                </a:gridCol>
                <a:gridCol w="1452880">
                  <a:extLst>
                    <a:ext uri="{9D8B030D-6E8A-4147-A177-3AD203B41FA5}">
                      <a16:colId xmlns:a16="http://schemas.microsoft.com/office/drawing/2014/main" val="20002"/>
                    </a:ext>
                  </a:extLst>
                </a:gridCol>
                <a:gridCol w="1442720">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Distance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Coax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Fiber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Wireless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ln>
                            <a:noFill/>
                          </a:ln>
                          <a:solidFill>
                            <a:schemeClr val="tx1"/>
                          </a:solidFill>
                          <a:effectLst/>
                          <a:latin typeface="+mj-lt"/>
                          <a:ea typeface="+mn-ea"/>
                          <a:cs typeface="+mn-cs"/>
                        </a:rPr>
                        <a:t>Wireless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0.0003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48.2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88.2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39.3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59.3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148.2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188.2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139.3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208.2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159.3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10,000,000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228.2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100,000,000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248.2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0" kern="1200" dirty="0">
                          <a:ln>
                            <a:noFill/>
                          </a:ln>
                          <a:solidFill>
                            <a:schemeClr val="tx1"/>
                          </a:solidFill>
                          <a:effectLst/>
                          <a:latin typeface="+mj-lt"/>
                          <a:ea typeface="+mn-ea"/>
                          <a:cs typeface="+mn-cs"/>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9" name="TextBox 8"/>
          <p:cNvSpPr txBox="1"/>
          <p:nvPr/>
        </p:nvSpPr>
        <p:spPr>
          <a:xfrm>
            <a:off x="2600960" y="1290320"/>
            <a:ext cx="924560" cy="369332"/>
          </a:xfrm>
          <a:prstGeom prst="rect">
            <a:avLst/>
          </a:prstGeom>
          <a:noFill/>
        </p:spPr>
        <p:txBody>
          <a:bodyPr wrap="square" rtlCol="0">
            <a:spAutoFit/>
          </a:bodyPr>
          <a:lstStyle/>
          <a:p>
            <a:pPr algn="ctr"/>
            <a:r>
              <a:rPr lang="en-US" dirty="0">
                <a:solidFill>
                  <a:srgbClr val="0000FF"/>
                </a:solidFill>
                <a:latin typeface="Arial" pitchFamily="34" charset="0"/>
                <a:cs typeface="Arial" pitchFamily="34" charset="0"/>
              </a:rPr>
              <a:t>RG59</a:t>
            </a:r>
          </a:p>
        </p:txBody>
      </p:sp>
      <p:sp>
        <p:nvSpPr>
          <p:cNvPr id="10" name="TextBox 9"/>
          <p:cNvSpPr txBox="1"/>
          <p:nvPr/>
        </p:nvSpPr>
        <p:spPr>
          <a:xfrm>
            <a:off x="5521325" y="631825"/>
            <a:ext cx="910827" cy="400110"/>
          </a:xfrm>
          <a:prstGeom prst="rect">
            <a:avLst/>
          </a:prstGeom>
          <a:noFill/>
        </p:spPr>
        <p:txBody>
          <a:bodyPr wrap="none" rtlCol="0">
            <a:spAutoFit/>
          </a:bodyPr>
          <a:lstStyle/>
          <a:p>
            <a:r>
              <a:rPr lang="en-US" sz="2000" dirty="0">
                <a:solidFill>
                  <a:srgbClr val="FF0000"/>
                </a:solidFill>
                <a:latin typeface="Arial" pitchFamily="34" charset="0"/>
                <a:cs typeface="Arial" pitchFamily="34" charset="0"/>
              </a:rPr>
              <a:t>1 GHz</a:t>
            </a:r>
          </a:p>
        </p:txBody>
      </p:sp>
      <p:sp>
        <p:nvSpPr>
          <p:cNvPr id="12" name="TextBox 11"/>
          <p:cNvSpPr txBox="1"/>
          <p:nvPr/>
        </p:nvSpPr>
        <p:spPr>
          <a:xfrm>
            <a:off x="3711586" y="1280160"/>
            <a:ext cx="1467068" cy="369332"/>
          </a:xfrm>
          <a:prstGeom prst="rect">
            <a:avLst/>
          </a:prstGeom>
          <a:noFill/>
        </p:spPr>
        <p:txBody>
          <a:bodyPr wrap="none" rtlCol="0">
            <a:spAutoFit/>
          </a:bodyPr>
          <a:lstStyle/>
          <a:p>
            <a:pPr algn="ctr"/>
            <a:r>
              <a:rPr lang="en-US" dirty="0">
                <a:solidFill>
                  <a:srgbClr val="0000FF"/>
                </a:solidFill>
                <a:latin typeface="Arial" pitchFamily="34" charset="0"/>
                <a:cs typeface="Arial" pitchFamily="34" charset="0"/>
              </a:rPr>
              <a:t>Single Mode</a:t>
            </a:r>
          </a:p>
        </p:txBody>
      </p:sp>
      <p:sp>
        <p:nvSpPr>
          <p:cNvPr id="13" name="TextBox 12"/>
          <p:cNvSpPr txBox="1"/>
          <p:nvPr/>
        </p:nvSpPr>
        <p:spPr>
          <a:xfrm>
            <a:off x="5161531" y="1290320"/>
            <a:ext cx="1441485" cy="369332"/>
          </a:xfrm>
          <a:prstGeom prst="rect">
            <a:avLst/>
          </a:prstGeom>
          <a:noFill/>
        </p:spPr>
        <p:txBody>
          <a:bodyPr wrap="none" rtlCol="0">
            <a:spAutoFit/>
          </a:bodyPr>
          <a:lstStyle/>
          <a:p>
            <a:pPr algn="ctr"/>
            <a:r>
              <a:rPr lang="en-US" dirty="0">
                <a:solidFill>
                  <a:srgbClr val="0000FF"/>
                </a:solidFill>
                <a:latin typeface="Arial" pitchFamily="34" charset="0"/>
                <a:cs typeface="Arial" pitchFamily="34" charset="0"/>
                <a:sym typeface="Symbol"/>
              </a:rPr>
              <a:t>Two Dipoles</a:t>
            </a:r>
            <a:endParaRPr lang="en-US" dirty="0">
              <a:solidFill>
                <a:srgbClr val="0000FF"/>
              </a:solidFill>
              <a:latin typeface="Arial" pitchFamily="34" charset="0"/>
              <a:cs typeface="Arial" pitchFamily="34" charset="0"/>
            </a:endParaRPr>
          </a:p>
        </p:txBody>
      </p:sp>
      <p:sp>
        <p:nvSpPr>
          <p:cNvPr id="14" name="TextBox 13"/>
          <p:cNvSpPr txBox="1"/>
          <p:nvPr/>
        </p:nvSpPr>
        <p:spPr>
          <a:xfrm>
            <a:off x="6614160" y="1300480"/>
            <a:ext cx="1991360" cy="369332"/>
          </a:xfrm>
          <a:prstGeom prst="rect">
            <a:avLst/>
          </a:prstGeom>
          <a:noFill/>
        </p:spPr>
        <p:txBody>
          <a:bodyPr wrap="square" rtlCol="0">
            <a:spAutoFit/>
          </a:bodyPr>
          <a:lstStyle/>
          <a:p>
            <a:pPr algn="ctr"/>
            <a:r>
              <a:rPr lang="en-US" dirty="0">
                <a:solidFill>
                  <a:srgbClr val="0000FF"/>
                </a:solidFill>
                <a:latin typeface="Arial" pitchFamily="34" charset="0"/>
                <a:cs typeface="Arial" pitchFamily="34" charset="0"/>
                <a:sym typeface="Symbol"/>
              </a:rPr>
              <a:t>34m </a:t>
            </a:r>
            <a:r>
              <a:rPr lang="en-US" dirty="0" err="1">
                <a:solidFill>
                  <a:srgbClr val="0000FF"/>
                </a:solidFill>
                <a:latin typeface="Arial" pitchFamily="34" charset="0"/>
                <a:cs typeface="Arial" pitchFamily="34" charset="0"/>
                <a:sym typeface="Symbol"/>
              </a:rPr>
              <a:t>Dish+Dipole</a:t>
            </a:r>
            <a:endParaRPr lang="en-US" dirty="0">
              <a:solidFill>
                <a:srgbClr val="0000FF"/>
              </a:solidFill>
              <a:latin typeface="Arial" pitchFamily="34" charset="0"/>
              <a:cs typeface="Arial" pitchFamily="34" charset="0"/>
            </a:endParaRPr>
          </a:p>
        </p:txBody>
      </p:sp>
      <p:sp>
        <p:nvSpPr>
          <p:cNvPr id="11" name="TextBox 10"/>
          <p:cNvSpPr txBox="1"/>
          <p:nvPr/>
        </p:nvSpPr>
        <p:spPr>
          <a:xfrm>
            <a:off x="3143250" y="628650"/>
            <a:ext cx="2321469" cy="400110"/>
          </a:xfrm>
          <a:prstGeom prst="rect">
            <a:avLst/>
          </a:prstGeom>
          <a:noFill/>
        </p:spPr>
        <p:txBody>
          <a:bodyPr wrap="none" rtlCol="0">
            <a:spAutoFit/>
          </a:bodyPr>
          <a:lstStyle/>
          <a:p>
            <a:r>
              <a:rPr lang="en-US" sz="2000" b="1" dirty="0"/>
              <a:t>Attenuation in dB</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extBox 26"/>
          <p:cNvSpPr txBox="1">
            <a:spLocks noChangeArrowheads="1"/>
          </p:cNvSpPr>
          <p:nvPr/>
        </p:nvSpPr>
        <p:spPr bwMode="auto">
          <a:xfrm>
            <a:off x="993775" y="1381125"/>
            <a:ext cx="4049713" cy="457200"/>
          </a:xfrm>
          <a:prstGeom prst="rect">
            <a:avLst/>
          </a:prstGeom>
          <a:noFill/>
          <a:ln w="9525">
            <a:noFill/>
            <a:miter lim="800000"/>
            <a:headEnd/>
            <a:tailEnd/>
          </a:ln>
        </p:spPr>
        <p:txBody>
          <a:bodyPr wrap="none">
            <a:spAutoFit/>
          </a:bodyPr>
          <a:lstStyle/>
          <a:p>
            <a:r>
              <a:rPr lang="en-US" sz="2400">
                <a:solidFill>
                  <a:srgbClr val="FF0000"/>
                </a:solidFill>
              </a:rPr>
              <a:t>Main properties of antennas:</a:t>
            </a:r>
          </a:p>
        </p:txBody>
      </p:sp>
      <p:sp>
        <p:nvSpPr>
          <p:cNvPr id="236550" name="Text Box 6"/>
          <p:cNvSpPr txBox="1">
            <a:spLocks noChangeArrowheads="1"/>
          </p:cNvSpPr>
          <p:nvPr/>
        </p:nvSpPr>
        <p:spPr bwMode="auto">
          <a:xfrm>
            <a:off x="1698625" y="2081213"/>
            <a:ext cx="6151043" cy="2446824"/>
          </a:xfrm>
          <a:prstGeom prst="rect">
            <a:avLst/>
          </a:prstGeom>
          <a:noFill/>
          <a:ln w="9525">
            <a:noFill/>
            <a:miter lim="800000"/>
            <a:headEnd/>
            <a:tailEnd/>
          </a:ln>
          <a:effectLst/>
        </p:spPr>
        <p:txBody>
          <a:bodyPr wrap="none">
            <a:spAutoFit/>
          </a:bodyPr>
          <a:lstStyle/>
          <a:p>
            <a:pPr>
              <a:spcAft>
                <a:spcPct val="25000"/>
              </a:spcAft>
              <a:buFont typeface="Wingdings" pitchFamily="2" charset="2"/>
              <a:buChar char="§"/>
            </a:pPr>
            <a:r>
              <a:rPr lang="en-US" dirty="0"/>
              <a:t> Radiation pattern</a:t>
            </a:r>
          </a:p>
          <a:p>
            <a:pPr>
              <a:spcAft>
                <a:spcPct val="25000"/>
              </a:spcAft>
              <a:buFont typeface="Wingdings" pitchFamily="2" charset="2"/>
              <a:buChar char="§"/>
            </a:pPr>
            <a:r>
              <a:rPr lang="en-US" dirty="0"/>
              <a:t> Beamwidth and directivity (how directional the beam is)</a:t>
            </a:r>
          </a:p>
          <a:p>
            <a:pPr>
              <a:spcAft>
                <a:spcPct val="25000"/>
              </a:spcAft>
              <a:buFont typeface="Wingdings" pitchFamily="2" charset="2"/>
              <a:buChar char="§"/>
            </a:pPr>
            <a:r>
              <a:rPr lang="en-US" dirty="0"/>
              <a:t> </a:t>
            </a:r>
            <a:r>
              <a:rPr lang="en-US" dirty="0" err="1"/>
              <a:t>Sidelobe</a:t>
            </a:r>
            <a:r>
              <a:rPr lang="en-US" dirty="0"/>
              <a:t> level</a:t>
            </a:r>
          </a:p>
          <a:p>
            <a:pPr>
              <a:spcAft>
                <a:spcPct val="25000"/>
              </a:spcAft>
              <a:buFont typeface="Wingdings" pitchFamily="2" charset="2"/>
              <a:buChar char="§"/>
            </a:pPr>
            <a:r>
              <a:rPr lang="en-US" dirty="0"/>
              <a:t> Efficiency (power radiated relative to total input power)</a:t>
            </a:r>
          </a:p>
          <a:p>
            <a:pPr>
              <a:spcAft>
                <a:spcPct val="25000"/>
              </a:spcAft>
              <a:buFont typeface="Wingdings" pitchFamily="2" charset="2"/>
              <a:buChar char="§"/>
            </a:pPr>
            <a:r>
              <a:rPr lang="en-US" dirty="0"/>
              <a:t> Polarization (linear, CP)</a:t>
            </a:r>
          </a:p>
          <a:p>
            <a:pPr>
              <a:spcAft>
                <a:spcPct val="25000"/>
              </a:spcAft>
              <a:buFont typeface="Wingdings" pitchFamily="2" charset="2"/>
              <a:buChar char="§"/>
            </a:pPr>
            <a:r>
              <a:rPr lang="en-US" dirty="0"/>
              <a:t> Input Impedance</a:t>
            </a:r>
          </a:p>
          <a:p>
            <a:pPr>
              <a:spcAft>
                <a:spcPct val="25000"/>
              </a:spcAft>
              <a:buFont typeface="Wingdings" pitchFamily="2" charset="2"/>
              <a:buChar char="§"/>
            </a:pPr>
            <a:r>
              <a:rPr lang="en-US" dirty="0"/>
              <a:t> Bandwidth (the useable frequency range)</a:t>
            </a:r>
          </a:p>
        </p:txBody>
      </p:sp>
      <p:sp>
        <p:nvSpPr>
          <p:cNvPr id="5" name="Slide Number Placeholder 4"/>
          <p:cNvSpPr>
            <a:spLocks noGrp="1"/>
          </p:cNvSpPr>
          <p:nvPr>
            <p:ph type="sldNum" sz="quarter" idx="4"/>
          </p:nvPr>
        </p:nvSpPr>
        <p:spPr/>
        <p:txBody>
          <a:bodyPr/>
          <a:lstStyle/>
          <a:p>
            <a:fld id="{888FCC7E-85EA-4A6E-80A4-23A46F232749}" type="slidenum">
              <a:rPr lang="en-US" smtClean="0"/>
              <a:pPr/>
              <a:t>7</a:t>
            </a:fld>
            <a:endParaRPr lang="en-US"/>
          </a:p>
        </p:txBody>
      </p:sp>
      <p:sp>
        <p:nvSpPr>
          <p:cNvPr id="7"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Main Properties of Antennas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Box 26"/>
          <p:cNvSpPr txBox="1">
            <a:spLocks noChangeArrowheads="1"/>
          </p:cNvSpPr>
          <p:nvPr/>
        </p:nvSpPr>
        <p:spPr bwMode="auto">
          <a:xfrm>
            <a:off x="2915107" y="691696"/>
            <a:ext cx="3440113" cy="457200"/>
          </a:xfrm>
          <a:prstGeom prst="rect">
            <a:avLst/>
          </a:prstGeom>
          <a:noFill/>
          <a:ln w="9525">
            <a:noFill/>
            <a:miter lim="800000"/>
            <a:headEnd/>
            <a:tailEnd/>
          </a:ln>
        </p:spPr>
        <p:txBody>
          <a:bodyPr wrap="none">
            <a:spAutoFit/>
          </a:bodyPr>
          <a:lstStyle/>
          <a:p>
            <a:pPr algn="ctr"/>
            <a:r>
              <a:rPr lang="en-US" sz="2400" dirty="0">
                <a:solidFill>
                  <a:srgbClr val="FF0000"/>
                </a:solidFill>
              </a:rPr>
              <a:t>Reflector (dish) antenna</a:t>
            </a:r>
          </a:p>
        </p:txBody>
      </p:sp>
      <p:sp>
        <p:nvSpPr>
          <p:cNvPr id="234510" name="Text Box 14"/>
          <p:cNvSpPr txBox="1">
            <a:spLocks noChangeArrowheads="1"/>
          </p:cNvSpPr>
          <p:nvPr/>
        </p:nvSpPr>
        <p:spPr bwMode="auto">
          <a:xfrm>
            <a:off x="1098934" y="5287127"/>
            <a:ext cx="6255239" cy="1077218"/>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Very high bandwidth </a:t>
            </a:r>
          </a:p>
          <a:p>
            <a:pPr>
              <a:buFont typeface="Wingdings" pitchFamily="2" charset="2"/>
              <a:buChar char="§"/>
            </a:pPr>
            <a:r>
              <a:rPr lang="en-US" sz="1600" dirty="0">
                <a:solidFill>
                  <a:srgbClr val="0000FF"/>
                </a:solidFill>
              </a:rPr>
              <a:t> High directivity (directivity is determined by the size / wavelength)</a:t>
            </a:r>
          </a:p>
          <a:p>
            <a:pPr>
              <a:buFont typeface="Wingdings" pitchFamily="2" charset="2"/>
              <a:buChar char="§"/>
            </a:pPr>
            <a:r>
              <a:rPr lang="en-US" sz="1600" dirty="0">
                <a:solidFill>
                  <a:srgbClr val="0000FF"/>
                </a:solidFill>
              </a:rPr>
              <a:t> Linear or CP polarization (depending on how it is fed)</a:t>
            </a:r>
          </a:p>
          <a:p>
            <a:pPr>
              <a:buFont typeface="Wingdings" pitchFamily="2" charset="2"/>
              <a:buChar char="§"/>
            </a:pPr>
            <a:r>
              <a:rPr lang="en-US" sz="1600" dirty="0">
                <a:solidFill>
                  <a:srgbClr val="0000FF"/>
                </a:solidFill>
              </a:rPr>
              <a:t> Works by focusing the incoming wave to a collection (feed) point</a:t>
            </a:r>
          </a:p>
        </p:txBody>
      </p:sp>
      <p:sp>
        <p:nvSpPr>
          <p:cNvPr id="8" name="Slide Number Placeholder 7"/>
          <p:cNvSpPr>
            <a:spLocks noGrp="1"/>
          </p:cNvSpPr>
          <p:nvPr>
            <p:ph type="sldNum" sz="quarter" idx="4"/>
          </p:nvPr>
        </p:nvSpPr>
        <p:spPr/>
        <p:txBody>
          <a:bodyPr/>
          <a:lstStyle/>
          <a:p>
            <a:fld id="{888FCC7E-85EA-4A6E-80A4-23A46F232749}" type="slidenum">
              <a:rPr lang="en-US" smtClean="0"/>
              <a:pPr/>
              <a:t>8</a:t>
            </a:fld>
            <a:endParaRPr lang="en-US"/>
          </a:p>
        </p:txBody>
      </p:sp>
      <p:sp>
        <p:nvSpPr>
          <p:cNvPr id="9" name="TextBox 8"/>
          <p:cNvSpPr txBox="1"/>
          <p:nvPr/>
        </p:nvSpPr>
        <p:spPr>
          <a:xfrm>
            <a:off x="2456597" y="4722125"/>
            <a:ext cx="4066049" cy="369332"/>
          </a:xfrm>
          <a:prstGeom prst="rect">
            <a:avLst/>
          </a:prstGeom>
          <a:noFill/>
        </p:spPr>
        <p:txBody>
          <a:bodyPr wrap="none" rtlCol="0">
            <a:spAutoFit/>
          </a:bodyPr>
          <a:lstStyle/>
          <a:p>
            <a:r>
              <a:rPr lang="en-US" dirty="0"/>
              <a:t>Ideally, the dish is parabolic in shape. </a:t>
            </a:r>
          </a:p>
        </p:txBody>
      </p:sp>
      <p:sp>
        <p:nvSpPr>
          <p:cNvPr id="10"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a:t>
            </a:r>
          </a:p>
        </p:txBody>
      </p:sp>
      <p:pic>
        <p:nvPicPr>
          <p:cNvPr id="356353" name="Picture 1"/>
          <p:cNvPicPr>
            <a:picLocks noChangeAspect="1" noChangeArrowheads="1"/>
          </p:cNvPicPr>
          <p:nvPr/>
        </p:nvPicPr>
        <p:blipFill>
          <a:blip r:embed="rId3" cstate="print"/>
          <a:srcRect/>
          <a:stretch>
            <a:fillRect/>
          </a:stretch>
        </p:blipFill>
        <p:spPr bwMode="auto">
          <a:xfrm>
            <a:off x="384125" y="1806442"/>
            <a:ext cx="1965325" cy="2613025"/>
          </a:xfrm>
          <a:prstGeom prst="rect">
            <a:avLst/>
          </a:prstGeom>
          <a:noFill/>
          <a:ln w="9525">
            <a:noFill/>
            <a:miter lim="800000"/>
            <a:headEnd/>
            <a:tailEnd/>
          </a:ln>
          <a:effectLst/>
        </p:spPr>
      </p:pic>
      <p:pic>
        <p:nvPicPr>
          <p:cNvPr id="356354" name="Picture 2"/>
          <p:cNvPicPr>
            <a:picLocks noChangeAspect="1" noChangeArrowheads="1"/>
          </p:cNvPicPr>
          <p:nvPr/>
        </p:nvPicPr>
        <p:blipFill>
          <a:blip r:embed="rId4" cstate="print"/>
          <a:srcRect/>
          <a:stretch>
            <a:fillRect/>
          </a:stretch>
        </p:blipFill>
        <p:spPr bwMode="auto">
          <a:xfrm>
            <a:off x="3030554" y="1481589"/>
            <a:ext cx="1562100" cy="3070225"/>
          </a:xfrm>
          <a:prstGeom prst="rect">
            <a:avLst/>
          </a:prstGeom>
          <a:noFill/>
          <a:ln w="9525">
            <a:noFill/>
            <a:miter lim="800000"/>
            <a:headEnd/>
            <a:tailEnd/>
          </a:ln>
          <a:effectLst/>
        </p:spPr>
      </p:pic>
      <p:pic>
        <p:nvPicPr>
          <p:cNvPr id="356355" name="Picture 3"/>
          <p:cNvPicPr>
            <a:picLocks noChangeAspect="1" noChangeArrowheads="1"/>
          </p:cNvPicPr>
          <p:nvPr/>
        </p:nvPicPr>
        <p:blipFill>
          <a:blip r:embed="rId5" cstate="print"/>
          <a:srcRect/>
          <a:stretch>
            <a:fillRect/>
          </a:stretch>
        </p:blipFill>
        <p:spPr bwMode="auto">
          <a:xfrm>
            <a:off x="5244049" y="2052805"/>
            <a:ext cx="3025775" cy="2179637"/>
          </a:xfrm>
          <a:prstGeom prst="rect">
            <a:avLst/>
          </a:prstGeom>
          <a:noFill/>
          <a:ln w="9525">
            <a:noFill/>
            <a:miter lim="800000"/>
            <a:headEnd/>
            <a:tailEnd/>
          </a:ln>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Box 26"/>
          <p:cNvSpPr txBox="1">
            <a:spLocks noChangeArrowheads="1"/>
          </p:cNvSpPr>
          <p:nvPr/>
        </p:nvSpPr>
        <p:spPr bwMode="auto">
          <a:xfrm>
            <a:off x="3101975" y="746125"/>
            <a:ext cx="2982913" cy="457200"/>
          </a:xfrm>
          <a:prstGeom prst="rect">
            <a:avLst/>
          </a:prstGeom>
          <a:noFill/>
          <a:ln w="9525">
            <a:noFill/>
            <a:miter lim="800000"/>
            <a:headEnd/>
            <a:tailEnd/>
          </a:ln>
        </p:spPr>
        <p:txBody>
          <a:bodyPr wrap="none">
            <a:spAutoFit/>
          </a:bodyPr>
          <a:lstStyle/>
          <a:p>
            <a:pPr algn="ctr"/>
            <a:r>
              <a:rPr lang="en-US" sz="2400" dirty="0">
                <a:solidFill>
                  <a:srgbClr val="FF0000"/>
                </a:solidFill>
              </a:rPr>
              <a:t>Dipole Wire Antenna</a:t>
            </a:r>
          </a:p>
        </p:txBody>
      </p:sp>
      <p:sp>
        <p:nvSpPr>
          <p:cNvPr id="238599" name="Text Box 7"/>
          <p:cNvSpPr txBox="1">
            <a:spLocks noChangeArrowheads="1"/>
          </p:cNvSpPr>
          <p:nvPr/>
        </p:nvSpPr>
        <p:spPr bwMode="auto">
          <a:xfrm>
            <a:off x="288925" y="4324033"/>
            <a:ext cx="7745518" cy="1815882"/>
          </a:xfrm>
          <a:prstGeom prst="rect">
            <a:avLst/>
          </a:prstGeom>
          <a:noFill/>
          <a:ln w="9525">
            <a:noFill/>
            <a:miter lim="800000"/>
            <a:headEnd/>
            <a:tailEnd/>
          </a:ln>
          <a:effectLst/>
        </p:spPr>
        <p:txBody>
          <a:bodyPr wrap="none">
            <a:spAutoFit/>
          </a:bodyPr>
          <a:lstStyle/>
          <a:p>
            <a:pPr>
              <a:buFont typeface="Wingdings" pitchFamily="2" charset="2"/>
              <a:buChar char="§"/>
            </a:pPr>
            <a:r>
              <a:rPr lang="en-US" sz="1600" dirty="0">
                <a:solidFill>
                  <a:srgbClr val="0000FF"/>
                </a:solidFill>
              </a:rPr>
              <a:t> Very simple</a:t>
            </a:r>
          </a:p>
          <a:p>
            <a:pPr>
              <a:buFont typeface="Wingdings" pitchFamily="2" charset="2"/>
              <a:buChar char="§"/>
            </a:pPr>
            <a:r>
              <a:rPr lang="en-US" sz="1600" dirty="0">
                <a:solidFill>
                  <a:srgbClr val="0000FF"/>
                </a:solidFill>
              </a:rPr>
              <a:t> Moderate bandwidth </a:t>
            </a:r>
          </a:p>
          <a:p>
            <a:pPr>
              <a:buFont typeface="Wingdings" pitchFamily="2" charset="2"/>
              <a:buChar char="§"/>
            </a:pPr>
            <a:r>
              <a:rPr lang="en-US" sz="1600" dirty="0">
                <a:solidFill>
                  <a:srgbClr val="0000FF"/>
                </a:solidFill>
              </a:rPr>
              <a:t> Low directivity</a:t>
            </a:r>
          </a:p>
          <a:p>
            <a:pPr>
              <a:buFont typeface="Wingdings" pitchFamily="2" charset="2"/>
              <a:buChar char="§"/>
            </a:pPr>
            <a:r>
              <a:rPr lang="en-US" sz="1600" dirty="0">
                <a:solidFill>
                  <a:srgbClr val="0000FF"/>
                </a:solidFill>
              </a:rPr>
              <a:t> </a:t>
            </a:r>
            <a:r>
              <a:rPr lang="en-US" sz="1600" dirty="0" err="1">
                <a:solidFill>
                  <a:srgbClr val="0000FF"/>
                </a:solidFill>
              </a:rPr>
              <a:t>Omnidirectional</a:t>
            </a:r>
            <a:r>
              <a:rPr lang="en-US" sz="1600" dirty="0">
                <a:solidFill>
                  <a:srgbClr val="0000FF"/>
                </a:solidFill>
              </a:rPr>
              <a:t> in azimuth</a:t>
            </a:r>
          </a:p>
          <a:p>
            <a:pPr>
              <a:buFont typeface="Wingdings" pitchFamily="2" charset="2"/>
              <a:buChar char="§"/>
            </a:pPr>
            <a:r>
              <a:rPr lang="en-US" sz="1600" dirty="0">
                <a:solidFill>
                  <a:srgbClr val="0000FF"/>
                </a:solidFill>
                <a:sym typeface="Symbol" pitchFamily="18" charset="2"/>
              </a:rPr>
              <a:t> Most commonly fed by a “twin-lead” transmission line</a:t>
            </a:r>
            <a:endParaRPr lang="en-US" sz="1600" dirty="0">
              <a:solidFill>
                <a:srgbClr val="0000FF"/>
              </a:solidFill>
            </a:endParaRPr>
          </a:p>
          <a:p>
            <a:pPr>
              <a:buFont typeface="Wingdings" pitchFamily="2" charset="2"/>
              <a:buChar char="§"/>
            </a:pPr>
            <a:r>
              <a:rPr lang="en-US" sz="1600" dirty="0">
                <a:solidFill>
                  <a:srgbClr val="0000FF"/>
                </a:solidFill>
              </a:rPr>
              <a:t> Linear polarization (</a:t>
            </a:r>
            <a:r>
              <a:rPr lang="en-US" sz="1600" i="1" dirty="0">
                <a:solidFill>
                  <a:srgbClr val="0000FF"/>
                </a:solidFill>
                <a:latin typeface="Times New Roman" pitchFamily="18" charset="0"/>
              </a:rPr>
              <a:t>E</a:t>
            </a:r>
            <a:r>
              <a:rPr lang="en-US" sz="1600" i="1" baseline="-25000" dirty="0">
                <a:solidFill>
                  <a:srgbClr val="0000FF"/>
                </a:solidFill>
                <a:latin typeface="Times New Roman" pitchFamily="18" charset="0"/>
                <a:sym typeface="Symbol" pitchFamily="18" charset="2"/>
              </a:rPr>
              <a:t></a:t>
            </a:r>
            <a:r>
              <a:rPr lang="en-US" sz="1600" baseline="-25000" dirty="0">
                <a:solidFill>
                  <a:srgbClr val="0000FF"/>
                </a:solidFill>
                <a:latin typeface="Times New Roman" pitchFamily="18" charset="0"/>
                <a:sym typeface="Symbol" pitchFamily="18" charset="2"/>
              </a:rPr>
              <a:t> </a:t>
            </a:r>
            <a:r>
              <a:rPr lang="en-US" sz="1600" dirty="0">
                <a:solidFill>
                  <a:srgbClr val="0000FF"/>
                </a:solidFill>
                <a:latin typeface="Times New Roman" pitchFamily="18" charset="0"/>
                <a:sym typeface="Symbol" pitchFamily="18" charset="2"/>
              </a:rPr>
              <a:t>, </a:t>
            </a:r>
            <a:r>
              <a:rPr lang="en-US" sz="1600" dirty="0">
                <a:solidFill>
                  <a:srgbClr val="0000FF"/>
                </a:solidFill>
                <a:sym typeface="Symbol" pitchFamily="18" charset="2"/>
              </a:rPr>
              <a:t>assuming wire is along </a:t>
            </a:r>
            <a:r>
              <a:rPr lang="en-US" sz="1600" i="1" dirty="0">
                <a:solidFill>
                  <a:srgbClr val="0000FF"/>
                </a:solidFill>
                <a:latin typeface="Times New Roman" pitchFamily="18" charset="0"/>
                <a:sym typeface="Symbol" pitchFamily="18" charset="2"/>
              </a:rPr>
              <a:t>z</a:t>
            </a:r>
            <a:r>
              <a:rPr lang="en-US" sz="1600" dirty="0">
                <a:solidFill>
                  <a:srgbClr val="0000FF"/>
                </a:solidFill>
                <a:sym typeface="Symbol" pitchFamily="18" charset="2"/>
              </a:rPr>
              <a:t> axis)</a:t>
            </a:r>
          </a:p>
          <a:p>
            <a:pPr>
              <a:buFont typeface="Wingdings" pitchFamily="2" charset="2"/>
              <a:buChar char="§"/>
            </a:pPr>
            <a:r>
              <a:rPr lang="en-US" sz="1600" dirty="0">
                <a:solidFill>
                  <a:srgbClr val="0000FF"/>
                </a:solidFill>
                <a:sym typeface="Symbol" pitchFamily="18" charset="2"/>
              </a:rPr>
              <a:t> The antenna is resonant when the length is about one-half free-space wavelength</a:t>
            </a:r>
          </a:p>
        </p:txBody>
      </p:sp>
      <p:pic>
        <p:nvPicPr>
          <p:cNvPr id="238603" name="Picture 11" descr="half_wave_dipole"/>
          <p:cNvPicPr>
            <a:picLocks noChangeAspect="1" noChangeArrowheads="1"/>
          </p:cNvPicPr>
          <p:nvPr/>
        </p:nvPicPr>
        <p:blipFill>
          <a:blip r:embed="rId3" cstate="print"/>
          <a:srcRect/>
          <a:stretch>
            <a:fillRect/>
          </a:stretch>
        </p:blipFill>
        <p:spPr bwMode="auto">
          <a:xfrm>
            <a:off x="5329464" y="1634989"/>
            <a:ext cx="3190875" cy="2308225"/>
          </a:xfrm>
          <a:prstGeom prst="rect">
            <a:avLst/>
          </a:prstGeom>
          <a:noFill/>
        </p:spPr>
      </p:pic>
      <p:sp>
        <p:nvSpPr>
          <p:cNvPr id="238607" name="Line 15"/>
          <p:cNvSpPr>
            <a:spLocks noChangeShapeType="1"/>
          </p:cNvSpPr>
          <p:nvPr/>
        </p:nvSpPr>
        <p:spPr bwMode="auto">
          <a:xfrm>
            <a:off x="6311900" y="5740400"/>
            <a:ext cx="0" cy="0"/>
          </a:xfrm>
          <a:prstGeom prst="line">
            <a:avLst/>
          </a:prstGeom>
          <a:noFill/>
          <a:ln w="9525">
            <a:solidFill>
              <a:schemeClr val="tx1"/>
            </a:solidFill>
            <a:round/>
            <a:headEnd/>
            <a:tailEnd/>
          </a:ln>
          <a:effectLst/>
        </p:spPr>
        <p:txBody>
          <a:bodyPr/>
          <a:lstStyle/>
          <a:p>
            <a:endParaRPr lang="en-US"/>
          </a:p>
        </p:txBody>
      </p:sp>
      <p:grpSp>
        <p:nvGrpSpPr>
          <p:cNvPr id="238632" name="Group 40"/>
          <p:cNvGrpSpPr>
            <a:grpSpLocks/>
          </p:cNvGrpSpPr>
          <p:nvPr/>
        </p:nvGrpSpPr>
        <p:grpSpPr bwMode="auto">
          <a:xfrm>
            <a:off x="571500" y="1203960"/>
            <a:ext cx="3798888" cy="2959100"/>
            <a:chOff x="360" y="880"/>
            <a:chExt cx="2393" cy="1864"/>
          </a:xfrm>
        </p:grpSpPr>
        <p:sp>
          <p:nvSpPr>
            <p:cNvPr id="238614" name="AutoShape 22"/>
            <p:cNvSpPr>
              <a:spLocks noChangeArrowheads="1"/>
            </p:cNvSpPr>
            <p:nvPr/>
          </p:nvSpPr>
          <p:spPr bwMode="auto">
            <a:xfrm>
              <a:off x="1328" y="880"/>
              <a:ext cx="80" cy="832"/>
            </a:xfrm>
            <a:prstGeom prst="can">
              <a:avLst>
                <a:gd name="adj" fmla="val 18730"/>
              </a:avLst>
            </a:prstGeom>
            <a:solidFill>
              <a:srgbClr val="FFCC00"/>
            </a:solidFill>
            <a:ln w="9525">
              <a:solidFill>
                <a:schemeClr val="tx1"/>
              </a:solidFill>
              <a:round/>
              <a:headEnd/>
              <a:tailEnd/>
            </a:ln>
            <a:effectLst/>
          </p:spPr>
          <p:txBody>
            <a:bodyPr wrap="none" anchor="ctr"/>
            <a:lstStyle/>
            <a:p>
              <a:endParaRPr lang="en-US"/>
            </a:p>
          </p:txBody>
        </p:sp>
        <p:sp>
          <p:nvSpPr>
            <p:cNvPr id="238616" name="AutoShape 24"/>
            <p:cNvSpPr>
              <a:spLocks noChangeArrowheads="1"/>
            </p:cNvSpPr>
            <p:nvPr/>
          </p:nvSpPr>
          <p:spPr bwMode="auto">
            <a:xfrm>
              <a:off x="1328" y="1872"/>
              <a:ext cx="80" cy="832"/>
            </a:xfrm>
            <a:prstGeom prst="can">
              <a:avLst>
                <a:gd name="adj" fmla="val 18730"/>
              </a:avLst>
            </a:prstGeom>
            <a:solidFill>
              <a:srgbClr val="FFCC00"/>
            </a:solidFill>
            <a:ln w="9525">
              <a:solidFill>
                <a:schemeClr val="tx1"/>
              </a:solidFill>
              <a:round/>
              <a:headEnd/>
              <a:tailEnd/>
            </a:ln>
            <a:effectLst/>
          </p:spPr>
          <p:txBody>
            <a:bodyPr wrap="none" anchor="ctr"/>
            <a:lstStyle/>
            <a:p>
              <a:endParaRPr lang="en-US"/>
            </a:p>
          </p:txBody>
        </p:sp>
        <p:sp>
          <p:nvSpPr>
            <p:cNvPr id="238617" name="Line 25"/>
            <p:cNvSpPr>
              <a:spLocks noChangeShapeType="1"/>
            </p:cNvSpPr>
            <p:nvPr/>
          </p:nvSpPr>
          <p:spPr bwMode="auto">
            <a:xfrm flipH="1">
              <a:off x="384" y="1712"/>
              <a:ext cx="968" cy="0"/>
            </a:xfrm>
            <a:prstGeom prst="line">
              <a:avLst/>
            </a:prstGeom>
            <a:noFill/>
            <a:ln w="38100">
              <a:solidFill>
                <a:schemeClr val="tx1"/>
              </a:solidFill>
              <a:round/>
              <a:headEnd/>
              <a:tailEnd/>
            </a:ln>
            <a:effectLst/>
          </p:spPr>
          <p:txBody>
            <a:bodyPr/>
            <a:lstStyle/>
            <a:p>
              <a:endParaRPr lang="en-US"/>
            </a:p>
          </p:txBody>
        </p:sp>
        <p:sp>
          <p:nvSpPr>
            <p:cNvPr id="238618" name="Line 26"/>
            <p:cNvSpPr>
              <a:spLocks noChangeShapeType="1"/>
            </p:cNvSpPr>
            <p:nvPr/>
          </p:nvSpPr>
          <p:spPr bwMode="auto">
            <a:xfrm flipH="1">
              <a:off x="360" y="1880"/>
              <a:ext cx="968" cy="0"/>
            </a:xfrm>
            <a:prstGeom prst="line">
              <a:avLst/>
            </a:prstGeom>
            <a:noFill/>
            <a:ln w="38100">
              <a:solidFill>
                <a:schemeClr val="tx1"/>
              </a:solidFill>
              <a:round/>
              <a:headEnd/>
              <a:tailEnd/>
            </a:ln>
            <a:effectLst/>
          </p:spPr>
          <p:txBody>
            <a:bodyPr/>
            <a:lstStyle/>
            <a:p>
              <a:endParaRPr lang="en-US"/>
            </a:p>
          </p:txBody>
        </p:sp>
        <p:sp>
          <p:nvSpPr>
            <p:cNvPr id="238619" name="Line 27"/>
            <p:cNvSpPr>
              <a:spLocks noChangeShapeType="1"/>
            </p:cNvSpPr>
            <p:nvPr/>
          </p:nvSpPr>
          <p:spPr bwMode="auto">
            <a:xfrm>
              <a:off x="656" y="1632"/>
              <a:ext cx="296" cy="0"/>
            </a:xfrm>
            <a:prstGeom prst="line">
              <a:avLst/>
            </a:prstGeom>
            <a:noFill/>
            <a:ln w="38100">
              <a:solidFill>
                <a:srgbClr val="0000FF"/>
              </a:solidFill>
              <a:round/>
              <a:headEnd/>
              <a:tailEnd type="triangle" w="med" len="med"/>
            </a:ln>
            <a:effectLst/>
          </p:spPr>
          <p:txBody>
            <a:bodyPr/>
            <a:lstStyle/>
            <a:p>
              <a:endParaRPr lang="en-US"/>
            </a:p>
          </p:txBody>
        </p:sp>
        <p:sp>
          <p:nvSpPr>
            <p:cNvPr id="238620" name="Line 28"/>
            <p:cNvSpPr>
              <a:spLocks noChangeShapeType="1"/>
            </p:cNvSpPr>
            <p:nvPr/>
          </p:nvSpPr>
          <p:spPr bwMode="auto">
            <a:xfrm flipH="1">
              <a:off x="360" y="1712"/>
              <a:ext cx="968" cy="0"/>
            </a:xfrm>
            <a:prstGeom prst="line">
              <a:avLst/>
            </a:prstGeom>
            <a:noFill/>
            <a:ln w="38100">
              <a:solidFill>
                <a:schemeClr val="tx1"/>
              </a:solidFill>
              <a:round/>
              <a:headEnd/>
              <a:tailEnd/>
            </a:ln>
            <a:effectLst/>
          </p:spPr>
          <p:txBody>
            <a:bodyPr/>
            <a:lstStyle/>
            <a:p>
              <a:endParaRPr lang="en-US"/>
            </a:p>
          </p:txBody>
        </p:sp>
        <p:sp>
          <p:nvSpPr>
            <p:cNvPr id="238622" name="Line 30"/>
            <p:cNvSpPr>
              <a:spLocks noChangeShapeType="1"/>
            </p:cNvSpPr>
            <p:nvPr/>
          </p:nvSpPr>
          <p:spPr bwMode="auto">
            <a:xfrm flipH="1">
              <a:off x="648" y="1976"/>
              <a:ext cx="296" cy="0"/>
            </a:xfrm>
            <a:prstGeom prst="line">
              <a:avLst/>
            </a:prstGeom>
            <a:noFill/>
            <a:ln w="38100">
              <a:solidFill>
                <a:srgbClr val="0000FF"/>
              </a:solidFill>
              <a:round/>
              <a:headEnd/>
              <a:tailEnd type="triangle" w="med" len="med"/>
            </a:ln>
            <a:effectLst/>
          </p:spPr>
          <p:txBody>
            <a:bodyPr/>
            <a:lstStyle/>
            <a:p>
              <a:endParaRPr lang="en-US"/>
            </a:p>
          </p:txBody>
        </p:sp>
        <p:sp>
          <p:nvSpPr>
            <p:cNvPr id="238623" name="Text Box 31"/>
            <p:cNvSpPr txBox="1">
              <a:spLocks noChangeArrowheads="1"/>
            </p:cNvSpPr>
            <p:nvPr/>
          </p:nvSpPr>
          <p:spPr bwMode="auto">
            <a:xfrm>
              <a:off x="378" y="2103"/>
              <a:ext cx="672" cy="233"/>
            </a:xfrm>
            <a:prstGeom prst="rect">
              <a:avLst/>
            </a:prstGeom>
            <a:noFill/>
            <a:ln w="9525">
              <a:noFill/>
              <a:miter lim="800000"/>
              <a:headEnd/>
              <a:tailEnd/>
            </a:ln>
            <a:effectLst/>
          </p:spPr>
          <p:txBody>
            <a:bodyPr wrap="square">
              <a:spAutoFit/>
            </a:bodyPr>
            <a:lstStyle/>
            <a:p>
              <a:r>
                <a:rPr lang="en-US" dirty="0">
                  <a:solidFill>
                    <a:srgbClr val="0000FF"/>
                  </a:solidFill>
                </a:rPr>
                <a:t>Current</a:t>
              </a:r>
            </a:p>
          </p:txBody>
        </p:sp>
        <p:sp>
          <p:nvSpPr>
            <p:cNvPr id="238624" name="Line 32"/>
            <p:cNvSpPr>
              <a:spLocks noChangeShapeType="1"/>
            </p:cNvSpPr>
            <p:nvPr/>
          </p:nvSpPr>
          <p:spPr bwMode="auto">
            <a:xfrm flipV="1">
              <a:off x="1528" y="1152"/>
              <a:ext cx="0" cy="360"/>
            </a:xfrm>
            <a:prstGeom prst="line">
              <a:avLst/>
            </a:prstGeom>
            <a:noFill/>
            <a:ln w="38100">
              <a:solidFill>
                <a:srgbClr val="0000FF"/>
              </a:solidFill>
              <a:round/>
              <a:headEnd/>
              <a:tailEnd type="triangle" w="med" len="med"/>
            </a:ln>
            <a:effectLst/>
          </p:spPr>
          <p:txBody>
            <a:bodyPr/>
            <a:lstStyle/>
            <a:p>
              <a:endParaRPr lang="en-US"/>
            </a:p>
          </p:txBody>
        </p:sp>
        <p:sp>
          <p:nvSpPr>
            <p:cNvPr id="238625" name="Line 33"/>
            <p:cNvSpPr>
              <a:spLocks noChangeShapeType="1"/>
            </p:cNvSpPr>
            <p:nvPr/>
          </p:nvSpPr>
          <p:spPr bwMode="auto">
            <a:xfrm flipV="1">
              <a:off x="1520" y="2024"/>
              <a:ext cx="0" cy="360"/>
            </a:xfrm>
            <a:prstGeom prst="line">
              <a:avLst/>
            </a:prstGeom>
            <a:noFill/>
            <a:ln w="38100">
              <a:solidFill>
                <a:srgbClr val="0000FF"/>
              </a:solidFill>
              <a:round/>
              <a:headEnd/>
              <a:tailEnd type="triangle" w="med" len="med"/>
            </a:ln>
            <a:effectLst/>
          </p:spPr>
          <p:txBody>
            <a:bodyPr/>
            <a:lstStyle/>
            <a:p>
              <a:endParaRPr lang="en-US"/>
            </a:p>
          </p:txBody>
        </p:sp>
        <p:sp>
          <p:nvSpPr>
            <p:cNvPr id="238627" name="Line 35"/>
            <p:cNvSpPr>
              <a:spLocks noChangeShapeType="1"/>
            </p:cNvSpPr>
            <p:nvPr/>
          </p:nvSpPr>
          <p:spPr bwMode="auto">
            <a:xfrm>
              <a:off x="1848" y="880"/>
              <a:ext cx="0" cy="1864"/>
            </a:xfrm>
            <a:prstGeom prst="line">
              <a:avLst/>
            </a:prstGeom>
            <a:noFill/>
            <a:ln w="9525">
              <a:solidFill>
                <a:schemeClr val="tx1"/>
              </a:solidFill>
              <a:round/>
              <a:headEnd type="triangle" w="med" len="med"/>
              <a:tailEnd type="triangle" w="med" len="med"/>
            </a:ln>
            <a:effectLst/>
          </p:spPr>
          <p:txBody>
            <a:bodyPr/>
            <a:lstStyle/>
            <a:p>
              <a:endParaRPr lang="en-US"/>
            </a:p>
          </p:txBody>
        </p:sp>
        <p:graphicFrame>
          <p:nvGraphicFramePr>
            <p:cNvPr id="238628" name="Object 21"/>
            <p:cNvGraphicFramePr>
              <a:graphicFrameLocks noChangeAspect="1"/>
            </p:cNvGraphicFramePr>
            <p:nvPr/>
          </p:nvGraphicFramePr>
          <p:xfrm>
            <a:off x="1961" y="1503"/>
            <a:ext cx="792" cy="297"/>
          </p:xfrm>
          <a:graphic>
            <a:graphicData uri="http://schemas.openxmlformats.org/presentationml/2006/ole">
              <mc:AlternateContent xmlns:mc="http://schemas.openxmlformats.org/markup-compatibility/2006">
                <mc:Choice xmlns:v="urn:schemas-microsoft-com:vml" Requires="v">
                  <p:oleObj name="Equation" r:id="rId4" imgW="609600" imgH="228600" progId="Equation.DSMT4">
                    <p:embed/>
                  </p:oleObj>
                </mc:Choice>
                <mc:Fallback>
                  <p:oleObj name="Equation" r:id="rId4" imgW="609600" imgH="228600" progId="Equation.DSMT4">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 y="1503"/>
                          <a:ext cx="792" cy="2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 name="Slide Number Placeholder 19"/>
          <p:cNvSpPr>
            <a:spLocks noGrp="1"/>
          </p:cNvSpPr>
          <p:nvPr>
            <p:ph type="sldNum" sz="quarter" idx="4"/>
          </p:nvPr>
        </p:nvSpPr>
        <p:spPr/>
        <p:txBody>
          <a:bodyPr/>
          <a:lstStyle/>
          <a:p>
            <a:fld id="{888FCC7E-85EA-4A6E-80A4-23A46F232749}" type="slidenum">
              <a:rPr lang="en-US" smtClean="0"/>
              <a:pPr/>
              <a:t>9</a:t>
            </a:fld>
            <a:endParaRPr lang="en-US"/>
          </a:p>
        </p:txBody>
      </p:sp>
      <p:sp>
        <p:nvSpPr>
          <p:cNvPr id="21" name="TextBox 20"/>
          <p:cNvSpPr txBox="1"/>
          <p:nvPr/>
        </p:nvSpPr>
        <p:spPr>
          <a:xfrm>
            <a:off x="3117212" y="2752130"/>
            <a:ext cx="1236236" cy="369332"/>
          </a:xfrm>
          <a:prstGeom prst="rect">
            <a:avLst/>
          </a:prstGeom>
          <a:noFill/>
        </p:spPr>
        <p:txBody>
          <a:bodyPr wrap="none" rtlCol="0">
            <a:spAutoFit/>
          </a:bodyPr>
          <a:lstStyle/>
          <a:p>
            <a:r>
              <a:rPr lang="en-US" dirty="0"/>
              <a:t>(resonant)</a:t>
            </a:r>
          </a:p>
        </p:txBody>
      </p:sp>
      <p:sp>
        <p:nvSpPr>
          <p:cNvPr id="22" name="Text Box 2"/>
          <p:cNvSpPr txBox="1">
            <a:spLocks noChangeArrowheads="1"/>
          </p:cNvSpPr>
          <p:nvPr/>
        </p:nvSpPr>
        <p:spPr bwMode="auto">
          <a:xfrm>
            <a:off x="276226" y="57150"/>
            <a:ext cx="8372474" cy="519113"/>
          </a:xfrm>
          <a:prstGeom prst="rect">
            <a:avLst/>
          </a:prstGeom>
          <a:noFill/>
          <a:ln w="9525" algn="ctr">
            <a:noFill/>
            <a:miter lim="800000"/>
            <a:headEnd/>
            <a:tailEnd/>
          </a:ln>
        </p:spPr>
        <p:txBody>
          <a:bodyPr anchor="ctr"/>
          <a:lstStyle/>
          <a:p>
            <a:pPr algn="ctr"/>
            <a:r>
              <a:rPr lang="en-US" sz="3600" b="1" dirty="0">
                <a:solidFill>
                  <a:srgbClr val="FFFF00"/>
                </a:solidFill>
              </a:rPr>
              <a:t> </a:t>
            </a:r>
            <a:r>
              <a:rPr lang="en-US" sz="3600" b="1" dirty="0">
                <a:solidFill>
                  <a:srgbClr val="FF9900"/>
                </a:solidFill>
                <a:effectLst>
                  <a:outerShdw blurRad="38100" dist="38100" dir="2700000" algn="tl">
                    <a:srgbClr val="C0C0C0"/>
                  </a:outerShdw>
                </a:effectLst>
              </a:rPr>
              <a:t>Types of Antennas (cont.)</a:t>
            </a:r>
          </a:p>
        </p:txBody>
      </p:sp>
      <p:graphicFrame>
        <p:nvGraphicFramePr>
          <p:cNvPr id="238629" name="Object 37"/>
          <p:cNvGraphicFramePr>
            <a:graphicFrameLocks noChangeAspect="1"/>
          </p:cNvGraphicFramePr>
          <p:nvPr/>
        </p:nvGraphicFramePr>
        <p:xfrm>
          <a:off x="3247570" y="3247563"/>
          <a:ext cx="968022" cy="355600"/>
        </p:xfrm>
        <a:graphic>
          <a:graphicData uri="http://schemas.openxmlformats.org/presentationml/2006/ole">
            <mc:AlternateContent xmlns:mc="http://schemas.openxmlformats.org/markup-compatibility/2006">
              <mc:Choice xmlns:v="urn:schemas-microsoft-com:vml" Requires="v">
                <p:oleObj name="Equation" r:id="rId6" imgW="622030" imgH="228501" progId="Equation.DSMT4">
                  <p:embed/>
                </p:oleObj>
              </mc:Choice>
              <mc:Fallback>
                <p:oleObj name="Equation" r:id="rId6" imgW="622030" imgH="228501" progId="Equation.DSMT4">
                  <p:embed/>
                  <p:pic>
                    <p:nvPicPr>
                      <p:cNvPr id="0"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7570" y="3247563"/>
                        <a:ext cx="96802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630" name="Object 38"/>
          <p:cNvGraphicFramePr>
            <a:graphicFrameLocks noChangeAspect="1"/>
          </p:cNvGraphicFramePr>
          <p:nvPr/>
        </p:nvGraphicFramePr>
        <p:xfrm>
          <a:off x="5912531" y="4270602"/>
          <a:ext cx="1520825" cy="427037"/>
        </p:xfrm>
        <a:graphic>
          <a:graphicData uri="http://schemas.openxmlformats.org/presentationml/2006/ole">
            <mc:AlternateContent xmlns:mc="http://schemas.openxmlformats.org/markup-compatibility/2006">
              <mc:Choice xmlns:v="urn:schemas-microsoft-com:vml" Requires="v">
                <p:oleObj name="Equation" r:id="rId8" imgW="1524000" imgH="431800" progId="Equation.DSMT4">
                  <p:embed/>
                </p:oleObj>
              </mc:Choice>
              <mc:Fallback>
                <p:oleObj name="Equation" r:id="rId8" imgW="1524000" imgH="431800" progId="Equation.DSMT4">
                  <p:embed/>
                  <p:pic>
                    <p:nvPicPr>
                      <p:cNvPr id="0" name="Picture 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2531" y="4270602"/>
                        <a:ext cx="15208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2_Soaring">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14019</TotalTime>
  <Words>2699</Words>
  <Application>Microsoft Office PowerPoint</Application>
  <PresentationFormat>On-screen Show (4:3)</PresentationFormat>
  <Paragraphs>517</Paragraphs>
  <Slides>56</Slides>
  <Notes>56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63" baseType="lpstr">
      <vt:lpstr>Arial</vt:lpstr>
      <vt:lpstr>Times New Roman</vt:lpstr>
      <vt:lpstr>Wingdings</vt:lpstr>
      <vt:lpstr>Default Design</vt:lpstr>
      <vt:lpstr>2_Soaring</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Engineering Computing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ramanzan</dc:creator>
  <cp:lastModifiedBy>Jackson, David R</cp:lastModifiedBy>
  <cp:revision>1800</cp:revision>
  <dcterms:created xsi:type="dcterms:W3CDTF">2006-03-03T17:51:21Z</dcterms:created>
  <dcterms:modified xsi:type="dcterms:W3CDTF">2023-11-25T03:51:21Z</dcterms:modified>
</cp:coreProperties>
</file>