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</p:sldMasterIdLst>
  <p:notesMasterIdLst>
    <p:notesMasterId r:id="rId31"/>
  </p:notesMasterIdLst>
  <p:handoutMasterIdLst>
    <p:handoutMasterId r:id="rId32"/>
  </p:handoutMasterIdLst>
  <p:sldIdLst>
    <p:sldId id="268" r:id="rId3"/>
    <p:sldId id="336" r:id="rId4"/>
    <p:sldId id="337" r:id="rId5"/>
    <p:sldId id="338" r:id="rId6"/>
    <p:sldId id="340" r:id="rId7"/>
    <p:sldId id="339" r:id="rId8"/>
    <p:sldId id="341" r:id="rId9"/>
    <p:sldId id="342" r:id="rId10"/>
    <p:sldId id="346" r:id="rId11"/>
    <p:sldId id="363" r:id="rId12"/>
    <p:sldId id="364" r:id="rId13"/>
    <p:sldId id="347" r:id="rId14"/>
    <p:sldId id="348" r:id="rId15"/>
    <p:sldId id="349" r:id="rId16"/>
    <p:sldId id="366" r:id="rId17"/>
    <p:sldId id="350" r:id="rId18"/>
    <p:sldId id="351" r:id="rId19"/>
    <p:sldId id="352" r:id="rId20"/>
    <p:sldId id="353" r:id="rId21"/>
    <p:sldId id="365" r:id="rId22"/>
    <p:sldId id="367" r:id="rId23"/>
    <p:sldId id="354" r:id="rId24"/>
    <p:sldId id="355" r:id="rId25"/>
    <p:sldId id="356" r:id="rId26"/>
    <p:sldId id="357" r:id="rId27"/>
    <p:sldId id="358" r:id="rId28"/>
    <p:sldId id="359" r:id="rId29"/>
    <p:sldId id="360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CCFF"/>
    <a:srgbClr val="00FFFF"/>
    <a:srgbClr val="FF3399"/>
    <a:srgbClr val="FFFF00"/>
    <a:srgbClr val="66FFFF"/>
    <a:srgbClr val="B2B2B2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2" autoAdjust="0"/>
    <p:restoredTop sz="99565" autoAdjust="0"/>
  </p:normalViewPr>
  <p:slideViewPr>
    <p:cSldViewPr snapToGrid="0">
      <p:cViewPr>
        <p:scale>
          <a:sx n="130" d="100"/>
          <a:sy n="130" d="100"/>
        </p:scale>
        <p:origin x="3696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139BFB7-2F5A-4ADC-A3AA-307AB363D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CE0BC54-9D97-4F96-BD48-164329F3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F724EA-3534-4B3F-834B-ABEE13AADB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F8F724EA-3534-4B3F-834B-ABEE13AAD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46.bin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5.wmf"/><Relationship Id="rId20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7.wmf"/><Relationship Id="rId22" Type="http://schemas.openxmlformats.org/officeDocument/2006/relationships/oleObject" Target="../embeddings/oleObject5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58.bin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3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54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0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29" Type="http://schemas.openxmlformats.org/officeDocument/2006/relationships/oleObject" Target="../embeddings/oleObject7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57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28" Type="http://schemas.openxmlformats.org/officeDocument/2006/relationships/image" Target="../media/image59.wmf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71.bin"/><Relationship Id="rId30" Type="http://schemas.openxmlformats.org/officeDocument/2006/relationships/image" Target="../media/image6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57.wmf"/><Relationship Id="rId26" Type="http://schemas.openxmlformats.org/officeDocument/2006/relationships/image" Target="../media/image51.wmf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60.wmf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55.wmf"/><Relationship Id="rId22" Type="http://schemas.openxmlformats.org/officeDocument/2006/relationships/image" Target="../media/image59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0.bin"/><Relationship Id="rId18" Type="http://schemas.openxmlformats.org/officeDocument/2006/relationships/image" Target="../media/image55.wmf"/><Relationship Id="rId26" Type="http://schemas.openxmlformats.org/officeDocument/2006/relationships/image" Target="../media/image59.wmf"/><Relationship Id="rId3" Type="http://schemas.openxmlformats.org/officeDocument/2006/relationships/oleObject" Target="../embeddings/oleObject85.bin"/><Relationship Id="rId21" Type="http://schemas.openxmlformats.org/officeDocument/2006/relationships/oleObject" Target="../embeddings/oleObject94.bin"/><Relationship Id="rId34" Type="http://schemas.openxmlformats.org/officeDocument/2006/relationships/image" Target="../media/image66.wmf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92.bin"/><Relationship Id="rId25" Type="http://schemas.openxmlformats.org/officeDocument/2006/relationships/oleObject" Target="../embeddings/oleObject96.bin"/><Relationship Id="rId33" Type="http://schemas.openxmlformats.org/officeDocument/2006/relationships/oleObject" Target="../embeddings/oleObject100.bin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98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89.bin"/><Relationship Id="rId24" Type="http://schemas.openxmlformats.org/officeDocument/2006/relationships/image" Target="../media/image58.wmf"/><Relationship Id="rId32" Type="http://schemas.openxmlformats.org/officeDocument/2006/relationships/image" Target="../media/image65.wmf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1.bin"/><Relationship Id="rId23" Type="http://schemas.openxmlformats.org/officeDocument/2006/relationships/oleObject" Target="../embeddings/oleObject95.bin"/><Relationship Id="rId28" Type="http://schemas.openxmlformats.org/officeDocument/2006/relationships/image" Target="../media/image60.wmf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93.bin"/><Relationship Id="rId31" Type="http://schemas.openxmlformats.org/officeDocument/2006/relationships/oleObject" Target="../embeddings/oleObject99.bin"/><Relationship Id="rId4" Type="http://schemas.openxmlformats.org/officeDocument/2006/relationships/image" Target="../media/image62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Relationship Id="rId27" Type="http://schemas.openxmlformats.org/officeDocument/2006/relationships/oleObject" Target="../embeddings/oleObject97.bin"/><Relationship Id="rId30" Type="http://schemas.openxmlformats.org/officeDocument/2006/relationships/image" Target="../media/image51.wmf"/><Relationship Id="rId8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54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101.bin"/><Relationship Id="rId21" Type="http://schemas.openxmlformats.org/officeDocument/2006/relationships/oleObject" Target="../embeddings/oleObject110.bin"/><Relationship Id="rId34" Type="http://schemas.openxmlformats.org/officeDocument/2006/relationships/image" Target="../media/image65.wmf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108.bin"/><Relationship Id="rId25" Type="http://schemas.openxmlformats.org/officeDocument/2006/relationships/oleObject" Target="../embeddings/oleObject112.bin"/><Relationship Id="rId33" Type="http://schemas.openxmlformats.org/officeDocument/2006/relationships/oleObject" Target="../embeddings/oleObject116.bin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29" Type="http://schemas.openxmlformats.org/officeDocument/2006/relationships/oleObject" Target="../embeddings/oleObject11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105.bin"/><Relationship Id="rId24" Type="http://schemas.openxmlformats.org/officeDocument/2006/relationships/image" Target="../media/image57.wmf"/><Relationship Id="rId32" Type="http://schemas.openxmlformats.org/officeDocument/2006/relationships/image" Target="../media/image51.wmf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23" Type="http://schemas.openxmlformats.org/officeDocument/2006/relationships/oleObject" Target="../embeddings/oleObject111.bin"/><Relationship Id="rId28" Type="http://schemas.openxmlformats.org/officeDocument/2006/relationships/image" Target="../media/image59.wmf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109.bin"/><Relationship Id="rId31" Type="http://schemas.openxmlformats.org/officeDocument/2006/relationships/oleObject" Target="../embeddings/oleObject115.bin"/><Relationship Id="rId4" Type="http://schemas.openxmlformats.org/officeDocument/2006/relationships/image" Target="../media/image67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113.bin"/><Relationship Id="rId30" Type="http://schemas.openxmlformats.org/officeDocument/2006/relationships/image" Target="../media/image60.wmf"/><Relationship Id="rId8" Type="http://schemas.openxmlformats.org/officeDocument/2006/relationships/image" Target="../media/image6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122.bin"/><Relationship Id="rId18" Type="http://schemas.openxmlformats.org/officeDocument/2006/relationships/image" Target="../media/image55.wmf"/><Relationship Id="rId26" Type="http://schemas.openxmlformats.org/officeDocument/2006/relationships/image" Target="../media/image59.wmf"/><Relationship Id="rId3" Type="http://schemas.openxmlformats.org/officeDocument/2006/relationships/oleObject" Target="../embeddings/oleObject117.bin"/><Relationship Id="rId21" Type="http://schemas.openxmlformats.org/officeDocument/2006/relationships/oleObject" Target="../embeddings/oleObject126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124.bin"/><Relationship Id="rId25" Type="http://schemas.openxmlformats.org/officeDocument/2006/relationships/oleObject" Target="../embeddings/oleObject128.bin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130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121.bin"/><Relationship Id="rId24" Type="http://schemas.openxmlformats.org/officeDocument/2006/relationships/image" Target="../media/image58.wmf"/><Relationship Id="rId32" Type="http://schemas.openxmlformats.org/officeDocument/2006/relationships/image" Target="../media/image65.wmf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23" Type="http://schemas.openxmlformats.org/officeDocument/2006/relationships/oleObject" Target="../embeddings/oleObject127.bin"/><Relationship Id="rId28" Type="http://schemas.openxmlformats.org/officeDocument/2006/relationships/image" Target="../media/image60.wmf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125.bin"/><Relationship Id="rId31" Type="http://schemas.openxmlformats.org/officeDocument/2006/relationships/oleObject" Target="../embeddings/oleObject131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Relationship Id="rId27" Type="http://schemas.openxmlformats.org/officeDocument/2006/relationships/oleObject" Target="../embeddings/oleObject129.bin"/><Relationship Id="rId30" Type="http://schemas.openxmlformats.org/officeDocument/2006/relationships/image" Target="../media/image5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133.bin"/><Relationship Id="rId4" Type="http://schemas.openxmlformats.org/officeDocument/2006/relationships/image" Target="../media/image7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135.bin"/><Relationship Id="rId4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7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141.bin"/><Relationship Id="rId4" Type="http://schemas.openxmlformats.org/officeDocument/2006/relationships/image" Target="../media/image8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144.bin"/><Relationship Id="rId10" Type="http://schemas.openxmlformats.org/officeDocument/2006/relationships/image" Target="../media/image85.e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14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7.wmf"/><Relationship Id="rId4" Type="http://schemas.openxmlformats.org/officeDocument/2006/relationships/oleObject" Target="../embeddings/oleObject14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0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149.bin"/><Relationship Id="rId4" Type="http://schemas.openxmlformats.org/officeDocument/2006/relationships/image" Target="../media/image8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152.bin"/><Relationship Id="rId4" Type="http://schemas.openxmlformats.org/officeDocument/2006/relationships/image" Target="../media/image91.wmf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8.bin"/><Relationship Id="rId18" Type="http://schemas.openxmlformats.org/officeDocument/2006/relationships/image" Target="../media/image30.wmf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153.bin"/><Relationship Id="rId21" Type="http://schemas.openxmlformats.org/officeDocument/2006/relationships/oleObject" Target="../embeddings/oleObject162.bin"/><Relationship Id="rId34" Type="http://schemas.openxmlformats.org/officeDocument/2006/relationships/image" Target="../media/image38.wmf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97.wmf"/><Relationship Id="rId17" Type="http://schemas.openxmlformats.org/officeDocument/2006/relationships/oleObject" Target="../embeddings/oleObject160.bin"/><Relationship Id="rId25" Type="http://schemas.openxmlformats.org/officeDocument/2006/relationships/oleObject" Target="../embeddings/oleObject164.bin"/><Relationship Id="rId33" Type="http://schemas.openxmlformats.org/officeDocument/2006/relationships/oleObject" Target="../embeddings/oleObject168.bin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99.wmf"/><Relationship Id="rId20" Type="http://schemas.openxmlformats.org/officeDocument/2006/relationships/image" Target="../media/image31.wmf"/><Relationship Id="rId29" Type="http://schemas.openxmlformats.org/officeDocument/2006/relationships/oleObject" Target="../embeddings/oleObject16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57.bin"/><Relationship Id="rId24" Type="http://schemas.openxmlformats.org/officeDocument/2006/relationships/image" Target="../media/image33.wmf"/><Relationship Id="rId32" Type="http://schemas.openxmlformats.org/officeDocument/2006/relationships/image" Target="../media/image37.wmf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23" Type="http://schemas.openxmlformats.org/officeDocument/2006/relationships/oleObject" Target="../embeddings/oleObject163.bin"/><Relationship Id="rId28" Type="http://schemas.openxmlformats.org/officeDocument/2006/relationships/image" Target="../media/image35.wmf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161.bin"/><Relationship Id="rId31" Type="http://schemas.openxmlformats.org/officeDocument/2006/relationships/oleObject" Target="../embeddings/oleObject167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98.wmf"/><Relationship Id="rId22" Type="http://schemas.openxmlformats.org/officeDocument/2006/relationships/image" Target="../media/image32.wmf"/><Relationship Id="rId27" Type="http://schemas.openxmlformats.org/officeDocument/2006/relationships/oleObject" Target="../embeddings/oleObject165.bin"/><Relationship Id="rId30" Type="http://schemas.openxmlformats.org/officeDocument/2006/relationships/image" Target="../media/image36.wmf"/><Relationship Id="rId8" Type="http://schemas.openxmlformats.org/officeDocument/2006/relationships/image" Target="../media/image9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1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70.bin"/><Relationship Id="rId10" Type="http://schemas.openxmlformats.org/officeDocument/2006/relationships/image" Target="../media/image103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7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oleObject" Target="../embeddings/oleObject173.bin"/><Relationship Id="rId7" Type="http://schemas.openxmlformats.org/officeDocument/2006/relationships/oleObject" Target="../embeddings/oleObject175.bin"/><Relationship Id="rId12" Type="http://schemas.openxmlformats.org/officeDocument/2006/relationships/image" Target="../media/image108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77.bin"/><Relationship Id="rId5" Type="http://schemas.openxmlformats.org/officeDocument/2006/relationships/oleObject" Target="../embeddings/oleObject174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7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83.bin"/><Relationship Id="rId18" Type="http://schemas.openxmlformats.org/officeDocument/2006/relationships/image" Target="../media/image116.wmf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85.bin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115.wmf"/><Relationship Id="rId20" Type="http://schemas.openxmlformats.org/officeDocument/2006/relationships/image" Target="../media/image1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5" Type="http://schemas.openxmlformats.org/officeDocument/2006/relationships/oleObject" Target="../embeddings/oleObject184.bin"/><Relationship Id="rId10" Type="http://schemas.openxmlformats.org/officeDocument/2006/relationships/image" Target="../media/image112.wmf"/><Relationship Id="rId19" Type="http://schemas.openxmlformats.org/officeDocument/2006/relationships/oleObject" Target="../embeddings/oleObject186.bin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81.bin"/><Relationship Id="rId14" Type="http://schemas.openxmlformats.org/officeDocument/2006/relationships/image" Target="../media/image11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8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6.bin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203878" y="2579914"/>
            <a:ext cx="8518525" cy="169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22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 Patterns</a:t>
            </a:r>
            <a:endParaRPr lang="en-US" sz="28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4060372"/>
            <a:ext cx="2975766" cy="260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10924" y="267364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2023</a:t>
            </a:r>
          </a:p>
        </p:txBody>
      </p:sp>
      <p:pic>
        <p:nvPicPr>
          <p:cNvPr id="1054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0198" y="4658859"/>
            <a:ext cx="272097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Wire Antenna (cont.)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2994478" y="1250043"/>
          <a:ext cx="32337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95200" imgH="507960" progId="Equation.DSMT4">
                  <p:embed/>
                </p:oleObj>
              </mc:Choice>
              <mc:Fallback>
                <p:oleObj name="Equation" r:id="rId3" imgW="20952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478" y="1250043"/>
                        <a:ext cx="32337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440997" y="758598"/>
            <a:ext cx="6191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 sketch of the current is shown below for two cases.</a:t>
            </a:r>
          </a:p>
        </p:txBody>
      </p:sp>
      <p:sp>
        <p:nvSpPr>
          <p:cNvPr id="19463" name="Text Box 34"/>
          <p:cNvSpPr txBox="1">
            <a:spLocks noChangeArrowheads="1"/>
          </p:cNvSpPr>
          <p:nvPr/>
        </p:nvSpPr>
        <p:spPr bwMode="auto">
          <a:xfrm>
            <a:off x="822325" y="5341938"/>
            <a:ext cx="382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Resonant </a:t>
            </a:r>
            <a:r>
              <a:rPr lang="en-US" dirty="0"/>
              <a:t>dipole (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baseline="-25000" dirty="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 / 2,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k</a:t>
            </a:r>
            <a:r>
              <a:rPr lang="en-US" baseline="-25000" dirty="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h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</a:t>
            </a:r>
            <a:r>
              <a:rPr lang="en-US" sz="3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/</a:t>
            </a:r>
            <a:r>
              <a:rPr lang="en-US" sz="3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  <p:sp>
        <p:nvSpPr>
          <p:cNvPr id="19465" name="Text Box 37"/>
          <p:cNvSpPr txBox="1">
            <a:spLocks noChangeArrowheads="1"/>
          </p:cNvSpPr>
          <p:nvPr/>
        </p:nvSpPr>
        <p:spPr bwMode="auto">
          <a:xfrm>
            <a:off x="5254625" y="5341938"/>
            <a:ext cx="22188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Short </a:t>
            </a:r>
            <a:r>
              <a:rPr lang="en-US" dirty="0"/>
              <a:t>dipole (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&lt;&lt;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baseline="-25000" dirty="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</p:txBody>
      </p:sp>
      <p:graphicFrame>
        <p:nvGraphicFramePr>
          <p:cNvPr id="19459" name="Object 38"/>
          <p:cNvGraphicFramePr>
            <a:graphicFrameLocks noChangeAspect="1"/>
          </p:cNvGraphicFramePr>
          <p:nvPr/>
        </p:nvGraphicFramePr>
        <p:xfrm>
          <a:off x="5535613" y="5818188"/>
          <a:ext cx="16446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66680" imgH="482400" progId="Equation.DSMT4">
                  <p:embed/>
                </p:oleObj>
              </mc:Choice>
              <mc:Fallback>
                <p:oleObj name="Equation" r:id="rId5" imgW="1066680" imgH="4824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5818188"/>
                        <a:ext cx="164465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1"/>
          <p:cNvGraphicFramePr>
            <a:graphicFrameLocks noChangeAspect="1"/>
          </p:cNvGraphicFramePr>
          <p:nvPr/>
        </p:nvGraphicFramePr>
        <p:xfrm>
          <a:off x="1008063" y="5842000"/>
          <a:ext cx="32496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08160" imgH="431640" progId="Equation.DSMT4">
                  <p:embed/>
                </p:oleObj>
              </mc:Choice>
              <mc:Fallback>
                <p:oleObj name="Equation" r:id="rId7" imgW="2108160" imgH="4316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5842000"/>
                        <a:ext cx="3249612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7642248" y="5730717"/>
          <a:ext cx="10382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2840" imgH="253800" progId="Equation.DSMT4">
                  <p:embed/>
                </p:oleObj>
              </mc:Choice>
              <mc:Fallback>
                <p:oleObj name="Equation" r:id="rId9" imgW="67284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2248" y="5730717"/>
                        <a:ext cx="10382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724630" y="5390876"/>
            <a:ext cx="80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Use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620161" y="2118406"/>
            <a:ext cx="2481713" cy="2931432"/>
            <a:chOff x="1620161" y="2118406"/>
            <a:chExt cx="2481713" cy="2931432"/>
          </a:xfrm>
        </p:grpSpPr>
        <p:sp>
          <p:nvSpPr>
            <p:cNvPr id="19476" name="AutoShape 7"/>
            <p:cNvSpPr>
              <a:spLocks noChangeArrowheads="1"/>
            </p:cNvSpPr>
            <p:nvPr/>
          </p:nvSpPr>
          <p:spPr bwMode="auto">
            <a:xfrm>
              <a:off x="2143125" y="2183039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AutoShape 8"/>
            <p:cNvSpPr>
              <a:spLocks noChangeArrowheads="1"/>
            </p:cNvSpPr>
            <p:nvPr/>
          </p:nvSpPr>
          <p:spPr bwMode="auto">
            <a:xfrm>
              <a:off x="2143125" y="3635602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Line 35"/>
            <p:cNvSpPr>
              <a:spLocks noChangeShapeType="1"/>
            </p:cNvSpPr>
            <p:nvPr/>
          </p:nvSpPr>
          <p:spPr bwMode="auto">
            <a:xfrm>
              <a:off x="3149600" y="2237014"/>
              <a:ext cx="0" cy="274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83"/>
            <p:cNvSpPr>
              <a:spLocks noChangeShapeType="1"/>
            </p:cNvSpPr>
            <p:nvPr/>
          </p:nvSpPr>
          <p:spPr bwMode="auto">
            <a:xfrm flipV="1">
              <a:off x="2233491" y="3390014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620161" y="2275114"/>
              <a:ext cx="415471" cy="2623458"/>
              <a:chOff x="803729" y="2286000"/>
              <a:chExt cx="415471" cy="2623458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803729" y="2286000"/>
                <a:ext cx="415471" cy="1338943"/>
              </a:xfrm>
              <a:custGeom>
                <a:avLst/>
                <a:gdLst>
                  <a:gd name="connsiteX0" fmla="*/ 415471 w 415471"/>
                  <a:gd name="connsiteY0" fmla="*/ 0 h 1338943"/>
                  <a:gd name="connsiteX1" fmla="*/ 208642 w 415471"/>
                  <a:gd name="connsiteY1" fmla="*/ 283028 h 1338943"/>
                  <a:gd name="connsiteX2" fmla="*/ 78014 w 415471"/>
                  <a:gd name="connsiteY2" fmla="*/ 664028 h 1338943"/>
                  <a:gd name="connsiteX3" fmla="*/ 12700 w 415471"/>
                  <a:gd name="connsiteY3" fmla="*/ 1012371 h 1338943"/>
                  <a:gd name="connsiteX4" fmla="*/ 1814 w 415471"/>
                  <a:gd name="connsiteY4" fmla="*/ 1338943 h 133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471" h="1338943">
                    <a:moveTo>
                      <a:pt x="415471" y="0"/>
                    </a:moveTo>
                    <a:cubicBezTo>
                      <a:pt x="340178" y="86178"/>
                      <a:pt x="264885" y="172357"/>
                      <a:pt x="208642" y="283028"/>
                    </a:cubicBezTo>
                    <a:cubicBezTo>
                      <a:pt x="152399" y="393699"/>
                      <a:pt x="110671" y="542471"/>
                      <a:pt x="78014" y="664028"/>
                    </a:cubicBezTo>
                    <a:cubicBezTo>
                      <a:pt x="45357" y="785585"/>
                      <a:pt x="25400" y="899885"/>
                      <a:pt x="12700" y="1012371"/>
                    </a:cubicBezTo>
                    <a:cubicBezTo>
                      <a:pt x="0" y="1124857"/>
                      <a:pt x="907" y="1231900"/>
                      <a:pt x="1814" y="1338943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 flipV="1">
                <a:off x="803729" y="3570515"/>
                <a:ext cx="415471" cy="1338943"/>
              </a:xfrm>
              <a:custGeom>
                <a:avLst/>
                <a:gdLst>
                  <a:gd name="connsiteX0" fmla="*/ 415471 w 415471"/>
                  <a:gd name="connsiteY0" fmla="*/ 0 h 1338943"/>
                  <a:gd name="connsiteX1" fmla="*/ 208642 w 415471"/>
                  <a:gd name="connsiteY1" fmla="*/ 283028 h 1338943"/>
                  <a:gd name="connsiteX2" fmla="*/ 78014 w 415471"/>
                  <a:gd name="connsiteY2" fmla="*/ 664028 h 1338943"/>
                  <a:gd name="connsiteX3" fmla="*/ 12700 w 415471"/>
                  <a:gd name="connsiteY3" fmla="*/ 1012371 h 1338943"/>
                  <a:gd name="connsiteX4" fmla="*/ 1814 w 415471"/>
                  <a:gd name="connsiteY4" fmla="*/ 1338943 h 133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471" h="1338943">
                    <a:moveTo>
                      <a:pt x="415471" y="0"/>
                    </a:moveTo>
                    <a:cubicBezTo>
                      <a:pt x="340178" y="86178"/>
                      <a:pt x="264885" y="172357"/>
                      <a:pt x="208642" y="283028"/>
                    </a:cubicBezTo>
                    <a:cubicBezTo>
                      <a:pt x="152399" y="393699"/>
                      <a:pt x="110671" y="542471"/>
                      <a:pt x="78014" y="664028"/>
                    </a:cubicBezTo>
                    <a:cubicBezTo>
                      <a:pt x="45357" y="785585"/>
                      <a:pt x="25400" y="899885"/>
                      <a:pt x="12700" y="1012371"/>
                    </a:cubicBezTo>
                    <a:cubicBezTo>
                      <a:pt x="0" y="1124857"/>
                      <a:pt x="907" y="1231900"/>
                      <a:pt x="1814" y="1338943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39" name="Object 81"/>
            <p:cNvGraphicFramePr>
              <a:graphicFrameLocks noChangeAspect="1"/>
            </p:cNvGraphicFramePr>
            <p:nvPr/>
          </p:nvGraphicFramePr>
          <p:xfrm>
            <a:off x="3297011" y="2750232"/>
            <a:ext cx="80486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06080" imgH="177480" progId="Equation.DSMT4">
                    <p:embed/>
                  </p:oleObj>
                </mc:Choice>
                <mc:Fallback>
                  <p:oleObj name="Equation" r:id="rId11" imgW="406080" imgH="17748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7011" y="2750232"/>
                          <a:ext cx="804863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81"/>
            <p:cNvGraphicFramePr>
              <a:graphicFrameLocks noChangeAspect="1"/>
            </p:cNvGraphicFramePr>
            <p:nvPr/>
          </p:nvGraphicFramePr>
          <p:xfrm>
            <a:off x="2458131" y="3406775"/>
            <a:ext cx="52387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30120" imgH="253800" progId="Equation.DSMT4">
                    <p:embed/>
                  </p:oleObj>
                </mc:Choice>
                <mc:Fallback>
                  <p:oleObj name="Equation" r:id="rId13" imgW="330120" imgH="2538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8131" y="3406775"/>
                          <a:ext cx="52387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81"/>
            <p:cNvGraphicFramePr>
              <a:graphicFrameLocks noChangeAspect="1"/>
            </p:cNvGraphicFramePr>
            <p:nvPr/>
          </p:nvGraphicFramePr>
          <p:xfrm>
            <a:off x="2505075" y="2118406"/>
            <a:ext cx="25241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0" imgH="177480" progId="Equation.DSMT4">
                    <p:embed/>
                  </p:oleObj>
                </mc:Choice>
                <mc:Fallback>
                  <p:oleObj name="Equation" r:id="rId15" imgW="126720" imgH="177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5075" y="2118406"/>
                          <a:ext cx="252413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81"/>
            <p:cNvGraphicFramePr>
              <a:graphicFrameLocks noChangeAspect="1"/>
            </p:cNvGraphicFramePr>
            <p:nvPr/>
          </p:nvGraphicFramePr>
          <p:xfrm>
            <a:off x="2428875" y="4697413"/>
            <a:ext cx="4286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15640" imgH="177480" progId="Equation.DSMT4">
                    <p:embed/>
                  </p:oleObj>
                </mc:Choice>
                <mc:Fallback>
                  <p:oleObj name="Equation" r:id="rId17" imgW="215640" imgH="177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8875" y="4697413"/>
                          <a:ext cx="4286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Group 44"/>
          <p:cNvGrpSpPr/>
          <p:nvPr/>
        </p:nvGrpSpPr>
        <p:grpSpPr>
          <a:xfrm>
            <a:off x="5511800" y="2117725"/>
            <a:ext cx="2672443" cy="2910341"/>
            <a:chOff x="5511800" y="2117725"/>
            <a:chExt cx="2672443" cy="2910341"/>
          </a:xfrm>
        </p:grpSpPr>
        <p:sp>
          <p:nvSpPr>
            <p:cNvPr id="19467" name="AutoShape 26"/>
            <p:cNvSpPr>
              <a:spLocks noChangeArrowheads="1"/>
            </p:cNvSpPr>
            <p:nvPr/>
          </p:nvSpPr>
          <p:spPr bwMode="auto">
            <a:xfrm>
              <a:off x="6283325" y="2206625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AutoShape 27"/>
            <p:cNvSpPr>
              <a:spLocks noChangeArrowheads="1"/>
            </p:cNvSpPr>
            <p:nvPr/>
          </p:nvSpPr>
          <p:spPr bwMode="auto">
            <a:xfrm>
              <a:off x="6283325" y="3659188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71" name="Group 33"/>
            <p:cNvGrpSpPr>
              <a:grpSpLocks/>
            </p:cNvGrpSpPr>
            <p:nvPr/>
          </p:nvGrpSpPr>
          <p:grpSpPr bwMode="auto">
            <a:xfrm>
              <a:off x="5511800" y="2247900"/>
              <a:ext cx="622300" cy="2692400"/>
              <a:chOff x="3208" y="1064"/>
              <a:chExt cx="392" cy="1696"/>
            </a:xfrm>
          </p:grpSpPr>
          <p:sp>
            <p:nvSpPr>
              <p:cNvPr id="19474" name="Line 31"/>
              <p:cNvSpPr>
                <a:spLocks noChangeShapeType="1"/>
              </p:cNvSpPr>
              <p:nvPr/>
            </p:nvSpPr>
            <p:spPr bwMode="auto">
              <a:xfrm flipH="1">
                <a:off x="3208" y="1064"/>
                <a:ext cx="392" cy="85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Line 32"/>
              <p:cNvSpPr>
                <a:spLocks noChangeShapeType="1"/>
              </p:cNvSpPr>
              <p:nvPr/>
            </p:nvSpPr>
            <p:spPr bwMode="auto">
              <a:xfrm flipH="1" flipV="1">
                <a:off x="3208" y="1904"/>
                <a:ext cx="392" cy="85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72" name="Line 39"/>
            <p:cNvSpPr>
              <a:spLocks noChangeShapeType="1"/>
            </p:cNvSpPr>
            <p:nvPr/>
          </p:nvSpPr>
          <p:spPr bwMode="auto">
            <a:xfrm>
              <a:off x="7226300" y="2260600"/>
              <a:ext cx="0" cy="274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3"/>
            <p:cNvSpPr>
              <a:spLocks noChangeShapeType="1"/>
            </p:cNvSpPr>
            <p:nvPr/>
          </p:nvSpPr>
          <p:spPr bwMode="auto">
            <a:xfrm flipV="1">
              <a:off x="6376000" y="3410796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9466" name="Object 81"/>
            <p:cNvGraphicFramePr>
              <a:graphicFrameLocks noChangeAspect="1"/>
            </p:cNvGraphicFramePr>
            <p:nvPr/>
          </p:nvGraphicFramePr>
          <p:xfrm>
            <a:off x="7379381" y="2771321"/>
            <a:ext cx="804862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06080" imgH="177480" progId="Equation.DSMT4">
                    <p:embed/>
                  </p:oleObj>
                </mc:Choice>
                <mc:Fallback>
                  <p:oleObj name="Equation" r:id="rId19" imgW="406080" imgH="1774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9381" y="2771321"/>
                          <a:ext cx="804862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81"/>
            <p:cNvGraphicFramePr>
              <a:graphicFrameLocks noChangeAspect="1"/>
            </p:cNvGraphicFramePr>
            <p:nvPr/>
          </p:nvGraphicFramePr>
          <p:xfrm>
            <a:off x="6561364" y="3559175"/>
            <a:ext cx="52387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330120" imgH="253800" progId="Equation.DSMT4">
                    <p:embed/>
                  </p:oleObj>
                </mc:Choice>
                <mc:Fallback>
                  <p:oleObj name="Equation" r:id="rId20" imgW="330120" imgH="25380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1364" y="3559175"/>
                          <a:ext cx="52387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81"/>
            <p:cNvGraphicFramePr>
              <a:graphicFrameLocks noChangeAspect="1"/>
            </p:cNvGraphicFramePr>
            <p:nvPr/>
          </p:nvGraphicFramePr>
          <p:xfrm>
            <a:off x="6630761" y="2117725"/>
            <a:ext cx="25241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26720" imgH="177480" progId="Equation.DSMT4">
                    <p:embed/>
                  </p:oleObj>
                </mc:Choice>
                <mc:Fallback>
                  <p:oleObj name="Equation" r:id="rId21" imgW="126720" imgH="17748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0761" y="2117725"/>
                          <a:ext cx="252413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81"/>
            <p:cNvGraphicFramePr>
              <a:graphicFrameLocks noChangeAspect="1"/>
            </p:cNvGraphicFramePr>
            <p:nvPr/>
          </p:nvGraphicFramePr>
          <p:xfrm>
            <a:off x="6532789" y="4675641"/>
            <a:ext cx="4286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15640" imgH="177480" progId="Equation.DSMT4">
                    <p:embed/>
                  </p:oleObj>
                </mc:Choice>
                <mc:Fallback>
                  <p:oleObj name="Equation" r:id="rId22" imgW="215640" imgH="17748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2789" y="4675641"/>
                          <a:ext cx="4286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800716" y="965461"/>
            <a:ext cx="186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Short Dipole</a:t>
            </a:r>
          </a:p>
        </p:txBody>
      </p:sp>
      <p:sp>
        <p:nvSpPr>
          <p:cNvPr id="20487" name="Text Box 20"/>
          <p:cNvSpPr txBox="1">
            <a:spLocks noChangeArrowheads="1"/>
          </p:cNvSpPr>
          <p:nvPr/>
        </p:nvSpPr>
        <p:spPr bwMode="auto">
          <a:xfrm>
            <a:off x="441325" y="5011738"/>
            <a:ext cx="25138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Short dipole (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&lt;&lt;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baseline="-25000" dirty="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 / 2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  <p:graphicFrame>
        <p:nvGraphicFramePr>
          <p:cNvPr id="20482" name="Object 21"/>
          <p:cNvGraphicFramePr>
            <a:graphicFrameLocks noChangeAspect="1"/>
          </p:cNvGraphicFramePr>
          <p:nvPr/>
        </p:nvGraphicFramePr>
        <p:xfrm>
          <a:off x="722313" y="5487988"/>
          <a:ext cx="16446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482400" progId="Equation.DSMT4">
                  <p:embed/>
                </p:oleObj>
              </mc:Choice>
              <mc:Fallback>
                <p:oleObj name="Equation" r:id="rId3" imgW="1066680" imgH="482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5487988"/>
                        <a:ext cx="164465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27"/>
          <p:cNvSpPr txBox="1">
            <a:spLocks noChangeArrowheads="1"/>
          </p:cNvSpPr>
          <p:nvPr/>
        </p:nvSpPr>
        <p:spPr bwMode="auto">
          <a:xfrm>
            <a:off x="3712029" y="1001713"/>
            <a:ext cx="50727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u="sng" dirty="0">
                <a:solidFill>
                  <a:srgbClr val="0000FF"/>
                </a:solidFill>
              </a:rPr>
              <a:t>average value</a:t>
            </a:r>
            <a:r>
              <a:rPr lang="en-US" sz="2000" dirty="0">
                <a:solidFill>
                  <a:srgbClr val="0000FF"/>
                </a:solidFill>
              </a:rPr>
              <a:t> of the current is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/ 2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</a:p>
        </p:txBody>
      </p:sp>
      <p:graphicFrame>
        <p:nvGraphicFramePr>
          <p:cNvPr id="2048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771907"/>
              </p:ext>
            </p:extLst>
          </p:nvPr>
        </p:nvGraphicFramePr>
        <p:xfrm>
          <a:off x="5392738" y="1533525"/>
          <a:ext cx="171608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52200" imgH="393480" progId="Equation.DSMT4">
                  <p:embed/>
                </p:oleObj>
              </mc:Choice>
              <mc:Fallback>
                <p:oleObj name="Equation" r:id="rId5" imgW="952200" imgH="393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1533525"/>
                        <a:ext cx="1716087" cy="7096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619441"/>
              </p:ext>
            </p:extLst>
          </p:nvPr>
        </p:nvGraphicFramePr>
        <p:xfrm>
          <a:off x="5637213" y="4595813"/>
          <a:ext cx="3011487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87240" imgH="863280" progId="Equation.DSMT4">
                  <p:embed/>
                </p:oleObj>
              </mc:Choice>
              <mc:Fallback>
                <p:oleObj name="Equation" r:id="rId7" imgW="1587240" imgH="8632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4595813"/>
                        <a:ext cx="3011487" cy="1638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Text Box 31"/>
          <p:cNvSpPr txBox="1">
            <a:spLocks noChangeArrowheads="1"/>
          </p:cNvSpPr>
          <p:nvPr/>
        </p:nvSpPr>
        <p:spPr bwMode="auto">
          <a:xfrm>
            <a:off x="3286124" y="3260838"/>
            <a:ext cx="2352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Infinitesimal dipole:</a:t>
            </a:r>
          </a:p>
        </p:txBody>
      </p:sp>
      <p:graphicFrame>
        <p:nvGraphicFramePr>
          <p:cNvPr id="2048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37687"/>
              </p:ext>
            </p:extLst>
          </p:nvPr>
        </p:nvGraphicFramePr>
        <p:xfrm>
          <a:off x="5703888" y="2644775"/>
          <a:ext cx="286702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09400" imgH="812520" progId="Equation.DSMT4">
                  <p:embed/>
                </p:oleObj>
              </mc:Choice>
              <mc:Fallback>
                <p:oleObj name="Equation" r:id="rId9" imgW="1409400" imgH="81252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644775"/>
                        <a:ext cx="2867025" cy="16541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 Box 34"/>
          <p:cNvSpPr txBox="1">
            <a:spLocks noChangeArrowheads="1"/>
          </p:cNvSpPr>
          <p:nvPr/>
        </p:nvSpPr>
        <p:spPr bwMode="auto">
          <a:xfrm>
            <a:off x="3794124" y="5182663"/>
            <a:ext cx="18077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Short dipole: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Wire Antenna (cont.)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80572" y="1693182"/>
            <a:ext cx="2672443" cy="2910341"/>
            <a:chOff x="5511800" y="2117725"/>
            <a:chExt cx="2672443" cy="2910341"/>
          </a:xfrm>
        </p:grpSpPr>
        <p:sp>
          <p:nvSpPr>
            <p:cNvPr id="28" name="AutoShape 26"/>
            <p:cNvSpPr>
              <a:spLocks noChangeArrowheads="1"/>
            </p:cNvSpPr>
            <p:nvPr/>
          </p:nvSpPr>
          <p:spPr bwMode="auto">
            <a:xfrm>
              <a:off x="6283325" y="2206625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27"/>
            <p:cNvSpPr>
              <a:spLocks noChangeArrowheads="1"/>
            </p:cNvSpPr>
            <p:nvPr/>
          </p:nvSpPr>
          <p:spPr bwMode="auto">
            <a:xfrm>
              <a:off x="6283325" y="3659188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33"/>
            <p:cNvGrpSpPr>
              <a:grpSpLocks/>
            </p:cNvGrpSpPr>
            <p:nvPr/>
          </p:nvGrpSpPr>
          <p:grpSpPr bwMode="auto">
            <a:xfrm>
              <a:off x="5511800" y="2247900"/>
              <a:ext cx="622300" cy="2692400"/>
              <a:chOff x="3208" y="1064"/>
              <a:chExt cx="392" cy="1696"/>
            </a:xfrm>
          </p:grpSpPr>
          <p:sp>
            <p:nvSpPr>
              <p:cNvPr id="37" name="Line 31"/>
              <p:cNvSpPr>
                <a:spLocks noChangeShapeType="1"/>
              </p:cNvSpPr>
              <p:nvPr/>
            </p:nvSpPr>
            <p:spPr bwMode="auto">
              <a:xfrm flipH="1">
                <a:off x="3208" y="1064"/>
                <a:ext cx="392" cy="85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2"/>
              <p:cNvSpPr>
                <a:spLocks noChangeShapeType="1"/>
              </p:cNvSpPr>
              <p:nvPr/>
            </p:nvSpPr>
            <p:spPr bwMode="auto">
              <a:xfrm flipH="1" flipV="1">
                <a:off x="3208" y="1904"/>
                <a:ext cx="392" cy="85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Line 39"/>
            <p:cNvSpPr>
              <a:spLocks noChangeShapeType="1"/>
            </p:cNvSpPr>
            <p:nvPr/>
          </p:nvSpPr>
          <p:spPr bwMode="auto">
            <a:xfrm>
              <a:off x="7226300" y="2260600"/>
              <a:ext cx="0" cy="274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83"/>
            <p:cNvSpPr>
              <a:spLocks noChangeShapeType="1"/>
            </p:cNvSpPr>
            <p:nvPr/>
          </p:nvSpPr>
          <p:spPr bwMode="auto">
            <a:xfrm flipV="1">
              <a:off x="6376000" y="3410796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3" name="Object 81"/>
            <p:cNvGraphicFramePr>
              <a:graphicFrameLocks noChangeAspect="1"/>
            </p:cNvGraphicFramePr>
            <p:nvPr/>
          </p:nvGraphicFramePr>
          <p:xfrm>
            <a:off x="7379381" y="2771321"/>
            <a:ext cx="804862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406080" imgH="177480" progId="Equation.DSMT4">
                    <p:embed/>
                  </p:oleObj>
                </mc:Choice>
                <mc:Fallback>
                  <p:oleObj name="Equation" r:id="rId11" imgW="406080" imgH="17748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9381" y="2771321"/>
                          <a:ext cx="804862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81"/>
            <p:cNvGraphicFramePr>
              <a:graphicFrameLocks noChangeAspect="1"/>
            </p:cNvGraphicFramePr>
            <p:nvPr/>
          </p:nvGraphicFramePr>
          <p:xfrm>
            <a:off x="6561364" y="3559175"/>
            <a:ext cx="52387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30120" imgH="253800" progId="Equation.DSMT4">
                    <p:embed/>
                  </p:oleObj>
                </mc:Choice>
                <mc:Fallback>
                  <p:oleObj name="Equation" r:id="rId13" imgW="330120" imgH="2538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1364" y="3559175"/>
                          <a:ext cx="52387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81"/>
            <p:cNvGraphicFramePr>
              <a:graphicFrameLocks noChangeAspect="1"/>
            </p:cNvGraphicFramePr>
            <p:nvPr/>
          </p:nvGraphicFramePr>
          <p:xfrm>
            <a:off x="6630761" y="2117725"/>
            <a:ext cx="25241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0" imgH="177480" progId="Equation.DSMT4">
                    <p:embed/>
                  </p:oleObj>
                </mc:Choice>
                <mc:Fallback>
                  <p:oleObj name="Equation" r:id="rId15" imgW="126720" imgH="177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0761" y="2117725"/>
                          <a:ext cx="252413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81"/>
            <p:cNvGraphicFramePr>
              <a:graphicFrameLocks noChangeAspect="1"/>
            </p:cNvGraphicFramePr>
            <p:nvPr/>
          </p:nvGraphicFramePr>
          <p:xfrm>
            <a:off x="6532789" y="4675641"/>
            <a:ext cx="4286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15640" imgH="177480" progId="Equation.DSMT4">
                    <p:embed/>
                  </p:oleObj>
                </mc:Choice>
                <mc:Fallback>
                  <p:oleObj name="Equation" r:id="rId17" imgW="215640" imgH="177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2789" y="4675641"/>
                          <a:ext cx="4286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600980" y="778721"/>
            <a:ext cx="79769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an </a:t>
            </a:r>
            <a:r>
              <a:rPr lang="en-US" sz="2000" u="sng" dirty="0">
                <a:solidFill>
                  <a:srgbClr val="0000FF"/>
                </a:solidFill>
              </a:rPr>
              <a:t>arbitrary length</a:t>
            </a:r>
            <a:r>
              <a:rPr lang="en-US" sz="2000" dirty="0">
                <a:solidFill>
                  <a:srgbClr val="0000FF"/>
                </a:solidFill>
              </a:rPr>
              <a:t> dipole wire antenna, we need to consider the radiation by each differential piece of the current.</a:t>
            </a:r>
          </a:p>
        </p:txBody>
      </p:sp>
      <p:graphicFrame>
        <p:nvGraphicFramePr>
          <p:cNvPr id="21507" name="Object 34"/>
          <p:cNvGraphicFramePr>
            <a:graphicFrameLocks noChangeAspect="1"/>
          </p:cNvGraphicFramePr>
          <p:nvPr/>
        </p:nvGraphicFramePr>
        <p:xfrm>
          <a:off x="4917849" y="4534826"/>
          <a:ext cx="3465512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28800" imgH="482400" progId="Equation.DSMT4">
                  <p:embed/>
                </p:oleObj>
              </mc:Choice>
              <mc:Fallback>
                <p:oleObj name="Equation" r:id="rId3" imgW="1828800" imgH="4824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7849" y="4534826"/>
                        <a:ext cx="3465512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351336"/>
              </p:ext>
            </p:extLst>
          </p:nvPr>
        </p:nvGraphicFramePr>
        <p:xfrm>
          <a:off x="3443288" y="5567363"/>
          <a:ext cx="45688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98600" imgH="482400" progId="Equation.DSMT4">
                  <p:embed/>
                </p:oleObj>
              </mc:Choice>
              <mc:Fallback>
                <p:oleObj name="Equation" r:id="rId5" imgW="2298600" imgH="4824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567363"/>
                        <a:ext cx="4568825" cy="958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36"/>
          <p:cNvSpPr txBox="1">
            <a:spLocks noChangeArrowheads="1"/>
          </p:cNvSpPr>
          <p:nvPr/>
        </p:nvSpPr>
        <p:spPr bwMode="auto">
          <a:xfrm>
            <a:off x="1597559" y="5815013"/>
            <a:ext cx="17796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Wire antenna:</a:t>
            </a:r>
          </a:p>
        </p:txBody>
      </p:sp>
      <p:sp>
        <p:nvSpPr>
          <p:cNvPr id="21514" name="Text Box 37"/>
          <p:cNvSpPr txBox="1">
            <a:spLocks noChangeArrowheads="1"/>
          </p:cNvSpPr>
          <p:nvPr/>
        </p:nvSpPr>
        <p:spPr bwMode="auto">
          <a:xfrm>
            <a:off x="5394517" y="4084429"/>
            <a:ext cx="23663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Infinitesimal dipole:</a:t>
            </a:r>
          </a:p>
        </p:txBody>
      </p:sp>
      <p:graphicFrame>
        <p:nvGraphicFramePr>
          <p:cNvPr id="21509" name="Object 38"/>
          <p:cNvGraphicFramePr>
            <a:graphicFrameLocks noChangeAspect="1"/>
          </p:cNvGraphicFramePr>
          <p:nvPr/>
        </p:nvGraphicFramePr>
        <p:xfrm>
          <a:off x="5842228" y="2898566"/>
          <a:ext cx="29352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62040" imgH="419040" progId="Equation.DSMT4">
                  <p:embed/>
                </p:oleObj>
              </mc:Choice>
              <mc:Fallback>
                <p:oleObj name="Equation" r:id="rId7" imgW="1562040" imgH="41904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228" y="2898566"/>
                        <a:ext cx="293528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Wire Antenna (cont.)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803729" y="1736744"/>
            <a:ext cx="6862989" cy="3640119"/>
            <a:chOff x="803729" y="1736744"/>
            <a:chExt cx="6862989" cy="3640119"/>
          </a:xfrm>
        </p:grpSpPr>
        <p:sp>
          <p:nvSpPr>
            <p:cNvPr id="21512" name="Text Box 31"/>
            <p:cNvSpPr txBox="1">
              <a:spLocks noChangeArrowheads="1"/>
            </p:cNvSpPr>
            <p:nvPr/>
          </p:nvSpPr>
          <p:spPr bwMode="auto">
            <a:xfrm>
              <a:off x="4840968" y="1736744"/>
              <a:ext cx="282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Far-field observation point</a:t>
              </a:r>
            </a:p>
          </p:txBody>
        </p:sp>
        <p:graphicFrame>
          <p:nvGraphicFramePr>
            <p:cNvPr id="21506" name="Object 33"/>
            <p:cNvGraphicFramePr>
              <a:graphicFrameLocks noChangeAspect="1"/>
            </p:cNvGraphicFramePr>
            <p:nvPr/>
          </p:nvGraphicFramePr>
          <p:xfrm>
            <a:off x="5739493" y="2144051"/>
            <a:ext cx="1458913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61760" imgH="253800" progId="Equation.DSMT4">
                    <p:embed/>
                  </p:oleObj>
                </mc:Choice>
                <mc:Fallback>
                  <p:oleObj name="Equation" r:id="rId9" imgW="761760" imgH="2538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9493" y="2144051"/>
                          <a:ext cx="1458913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7" name="AutoShape 7"/>
            <p:cNvSpPr>
              <a:spLocks noChangeArrowheads="1"/>
            </p:cNvSpPr>
            <p:nvPr/>
          </p:nvSpPr>
          <p:spPr bwMode="auto">
            <a:xfrm>
              <a:off x="2692854" y="2495341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AutoShape 8"/>
            <p:cNvSpPr>
              <a:spLocks noChangeArrowheads="1"/>
            </p:cNvSpPr>
            <p:nvPr/>
          </p:nvSpPr>
          <p:spPr bwMode="auto">
            <a:xfrm>
              <a:off x="2692854" y="3947904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9"/>
            <p:cNvSpPr>
              <a:spLocks noChangeShapeType="1"/>
            </p:cNvSpPr>
            <p:nvPr/>
          </p:nvSpPr>
          <p:spPr bwMode="auto">
            <a:xfrm flipV="1">
              <a:off x="2786517" y="3901866"/>
              <a:ext cx="19526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2" name="Line 13"/>
            <p:cNvSpPr>
              <a:spLocks noChangeShapeType="1"/>
            </p:cNvSpPr>
            <p:nvPr/>
          </p:nvSpPr>
          <p:spPr bwMode="auto">
            <a:xfrm flipH="1">
              <a:off x="1841954" y="3897104"/>
              <a:ext cx="946150" cy="976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4" name="Line 15"/>
            <p:cNvSpPr>
              <a:spLocks noChangeShapeType="1"/>
            </p:cNvSpPr>
            <p:nvPr/>
          </p:nvSpPr>
          <p:spPr bwMode="auto">
            <a:xfrm flipV="1">
              <a:off x="2786517" y="3147804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7" name="Line 19"/>
            <p:cNvSpPr>
              <a:spLocks noChangeShapeType="1"/>
            </p:cNvSpPr>
            <p:nvPr/>
          </p:nvSpPr>
          <p:spPr bwMode="auto">
            <a:xfrm flipH="1">
              <a:off x="803729" y="3819316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0"/>
            <p:cNvSpPr>
              <a:spLocks noChangeShapeType="1"/>
            </p:cNvSpPr>
            <p:nvPr/>
          </p:nvSpPr>
          <p:spPr bwMode="auto">
            <a:xfrm flipH="1">
              <a:off x="803729" y="3997116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Text Box 21"/>
            <p:cNvSpPr txBox="1">
              <a:spLocks noChangeArrowheads="1"/>
            </p:cNvSpPr>
            <p:nvPr/>
          </p:nvSpPr>
          <p:spPr bwMode="auto">
            <a:xfrm>
              <a:off x="851354" y="3385929"/>
              <a:ext cx="711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Feed</a:t>
              </a:r>
            </a:p>
          </p:txBody>
        </p:sp>
        <p:sp>
          <p:nvSpPr>
            <p:cNvPr id="21530" name="Line 22"/>
            <p:cNvSpPr>
              <a:spLocks noChangeShapeType="1"/>
            </p:cNvSpPr>
            <p:nvPr/>
          </p:nvSpPr>
          <p:spPr bwMode="auto">
            <a:xfrm flipV="1">
              <a:off x="2784929" y="2295316"/>
              <a:ext cx="26543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Oval 23"/>
            <p:cNvSpPr>
              <a:spLocks noChangeArrowheads="1"/>
            </p:cNvSpPr>
            <p:nvPr/>
          </p:nvSpPr>
          <p:spPr bwMode="auto">
            <a:xfrm>
              <a:off x="5388429" y="2231816"/>
              <a:ext cx="127000" cy="1270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Line 25"/>
            <p:cNvSpPr>
              <a:spLocks noChangeShapeType="1"/>
            </p:cNvSpPr>
            <p:nvPr/>
          </p:nvSpPr>
          <p:spPr bwMode="auto">
            <a:xfrm flipV="1">
              <a:off x="2784929" y="2320716"/>
              <a:ext cx="2590800" cy="1041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27"/>
            <p:cNvSpPr>
              <a:spLocks noChangeShapeType="1"/>
            </p:cNvSpPr>
            <p:nvPr/>
          </p:nvSpPr>
          <p:spPr bwMode="auto">
            <a:xfrm>
              <a:off x="2594429" y="3095416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28"/>
            <p:cNvSpPr>
              <a:spLocks noChangeShapeType="1"/>
            </p:cNvSpPr>
            <p:nvPr/>
          </p:nvSpPr>
          <p:spPr bwMode="auto">
            <a:xfrm>
              <a:off x="2581729" y="3578016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Line 30"/>
            <p:cNvSpPr>
              <a:spLocks noChangeShapeType="1"/>
            </p:cNvSpPr>
            <p:nvPr/>
          </p:nvSpPr>
          <p:spPr bwMode="auto">
            <a:xfrm>
              <a:off x="2467429" y="3095416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Line 10"/>
            <p:cNvSpPr>
              <a:spLocks noChangeShapeType="1"/>
            </p:cNvSpPr>
            <p:nvPr/>
          </p:nvSpPr>
          <p:spPr bwMode="auto">
            <a:xfrm flipH="1" flipV="1">
              <a:off x="2778579" y="2147679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0" name="Oval 32"/>
            <p:cNvSpPr>
              <a:spLocks noChangeArrowheads="1"/>
            </p:cNvSpPr>
            <p:nvPr/>
          </p:nvSpPr>
          <p:spPr bwMode="auto">
            <a:xfrm>
              <a:off x="2723017" y="3273216"/>
              <a:ext cx="114300" cy="1143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" name="Object 81"/>
            <p:cNvGraphicFramePr>
              <a:graphicFrameLocks noChangeAspect="1"/>
            </p:cNvGraphicFramePr>
            <p:nvPr/>
          </p:nvGraphicFramePr>
          <p:xfrm>
            <a:off x="3027593" y="2451103"/>
            <a:ext cx="216352" cy="302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26720" imgH="177480" progId="Equation.DSMT4">
                    <p:embed/>
                  </p:oleObj>
                </mc:Choice>
                <mc:Fallback>
                  <p:oleObj name="Equation" r:id="rId11" imgW="126720" imgH="17748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7593" y="2451103"/>
                          <a:ext cx="216352" cy="3020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81"/>
            <p:cNvGraphicFramePr>
              <a:graphicFrameLocks noChangeAspect="1"/>
            </p:cNvGraphicFramePr>
            <p:nvPr/>
          </p:nvGraphicFramePr>
          <p:xfrm>
            <a:off x="2953203" y="5075238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15640" imgH="177480" progId="Equation.DSMT4">
                    <p:embed/>
                  </p:oleObj>
                </mc:Choice>
                <mc:Fallback>
                  <p:oleObj name="Equation" r:id="rId13" imgW="215640" imgH="177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3203" y="5075238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81"/>
            <p:cNvGraphicFramePr>
              <a:graphicFrameLocks noChangeAspect="1"/>
            </p:cNvGraphicFramePr>
            <p:nvPr/>
          </p:nvGraphicFramePr>
          <p:xfrm>
            <a:off x="3779838" y="2493963"/>
            <a:ext cx="258762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52280" imgH="152280" progId="Equation.DSMT4">
                    <p:embed/>
                  </p:oleObj>
                </mc:Choice>
                <mc:Fallback>
                  <p:oleObj name="Equation" r:id="rId15" imgW="152280" imgH="1522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838" y="2493963"/>
                          <a:ext cx="258762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81"/>
            <p:cNvGraphicFramePr>
              <a:graphicFrameLocks noChangeAspect="1"/>
            </p:cNvGraphicFramePr>
            <p:nvPr/>
          </p:nvGraphicFramePr>
          <p:xfrm>
            <a:off x="4149725" y="3200400"/>
            <a:ext cx="193675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14120" imgH="126720" progId="Equation.DSMT4">
                    <p:embed/>
                  </p:oleObj>
                </mc:Choice>
                <mc:Fallback>
                  <p:oleObj name="Equation" r:id="rId17" imgW="114120" imgH="12672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9725" y="3200400"/>
                          <a:ext cx="193675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81"/>
            <p:cNvGraphicFramePr>
              <a:graphicFrameLocks noChangeAspect="1"/>
            </p:cNvGraphicFramePr>
            <p:nvPr/>
          </p:nvGraphicFramePr>
          <p:xfrm>
            <a:off x="1516063" y="4930775"/>
            <a:ext cx="214312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26720" imgH="139680" progId="Equation.DSMT4">
                    <p:embed/>
                  </p:oleObj>
                </mc:Choice>
                <mc:Fallback>
                  <p:oleObj name="Equation" r:id="rId19" imgW="126720" imgH="1396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6063" y="4930775"/>
                          <a:ext cx="214312" cy="238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81"/>
            <p:cNvGraphicFramePr>
              <a:graphicFrameLocks noChangeAspect="1"/>
            </p:cNvGraphicFramePr>
            <p:nvPr/>
          </p:nvGraphicFramePr>
          <p:xfrm>
            <a:off x="4892675" y="3799796"/>
            <a:ext cx="234950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39680" imgH="164880" progId="Equation.DSMT4">
                    <p:embed/>
                  </p:oleObj>
                </mc:Choice>
                <mc:Fallback>
                  <p:oleObj name="Equation" r:id="rId21" imgW="139680" imgH="16488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2675" y="3799796"/>
                          <a:ext cx="234950" cy="280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1"/>
            <p:cNvGraphicFramePr>
              <a:graphicFrameLocks noChangeAspect="1"/>
            </p:cNvGraphicFramePr>
            <p:nvPr/>
          </p:nvGraphicFramePr>
          <p:xfrm>
            <a:off x="2681288" y="1752600"/>
            <a:ext cx="192087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14120" imgH="126720" progId="Equation.DSMT4">
                    <p:embed/>
                  </p:oleObj>
                </mc:Choice>
                <mc:Fallback>
                  <p:oleObj name="Equation" r:id="rId23" imgW="114120" imgH="12672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1288" y="1752600"/>
                          <a:ext cx="192087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81"/>
            <p:cNvGraphicFramePr>
              <a:graphicFrameLocks noChangeAspect="1"/>
            </p:cNvGraphicFramePr>
            <p:nvPr/>
          </p:nvGraphicFramePr>
          <p:xfrm>
            <a:off x="1877332" y="2506436"/>
            <a:ext cx="6254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368280" imgH="253800" progId="Equation.DSMT4">
                    <p:embed/>
                  </p:oleObj>
                </mc:Choice>
                <mc:Fallback>
                  <p:oleObj name="Equation" r:id="rId25" imgW="368280" imgH="25380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7332" y="2506436"/>
                          <a:ext cx="625475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1"/>
            <p:cNvGraphicFramePr>
              <a:graphicFrameLocks noChangeAspect="1"/>
            </p:cNvGraphicFramePr>
            <p:nvPr/>
          </p:nvGraphicFramePr>
          <p:xfrm>
            <a:off x="1973942" y="3170465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215640" imgH="177480" progId="Equation.DSMT4">
                    <p:embed/>
                  </p:oleObj>
                </mc:Choice>
                <mc:Fallback>
                  <p:oleObj name="Equation" r:id="rId27" imgW="215640" imgH="17748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942" y="3170465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1"/>
            <p:cNvGraphicFramePr>
              <a:graphicFrameLocks noChangeAspect="1"/>
            </p:cNvGraphicFramePr>
            <p:nvPr/>
          </p:nvGraphicFramePr>
          <p:xfrm>
            <a:off x="3006725" y="3289300"/>
            <a:ext cx="258763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152280" imgH="164880" progId="Equation.DSMT4">
                    <p:embed/>
                  </p:oleObj>
                </mc:Choice>
                <mc:Fallback>
                  <p:oleObj name="Equation" r:id="rId29" imgW="152280" imgH="16488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6725" y="3289300"/>
                          <a:ext cx="258763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34"/>
          <p:cNvGraphicFramePr>
            <a:graphicFrameLocks noChangeAspect="1"/>
          </p:cNvGraphicFramePr>
          <p:nvPr/>
        </p:nvGraphicFramePr>
        <p:xfrm>
          <a:off x="5171849" y="2951616"/>
          <a:ext cx="3656012" cy="335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84120" imgH="2006280" progId="Equation.DSMT4">
                  <p:embed/>
                </p:oleObj>
              </mc:Choice>
              <mc:Fallback>
                <p:oleObj name="Equation" r:id="rId3" imgW="2184120" imgH="20062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1849" y="2951616"/>
                        <a:ext cx="3656012" cy="335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Wire Antenna (cont.)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11843" y="945471"/>
            <a:ext cx="6765018" cy="3636734"/>
            <a:chOff x="411843" y="945471"/>
            <a:chExt cx="6765018" cy="3636734"/>
          </a:xfrm>
        </p:grpSpPr>
        <p:sp>
          <p:nvSpPr>
            <p:cNvPr id="22533" name="Text Box 26"/>
            <p:cNvSpPr txBox="1">
              <a:spLocks noChangeArrowheads="1"/>
            </p:cNvSpPr>
            <p:nvPr/>
          </p:nvSpPr>
          <p:spPr bwMode="auto">
            <a:xfrm>
              <a:off x="4351111" y="945471"/>
              <a:ext cx="282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Far-field observation point</a:t>
              </a:r>
            </a:p>
          </p:txBody>
        </p:sp>
        <p:sp>
          <p:nvSpPr>
            <p:cNvPr id="35" name="AutoShape 7"/>
            <p:cNvSpPr>
              <a:spLocks noChangeArrowheads="1"/>
            </p:cNvSpPr>
            <p:nvPr/>
          </p:nvSpPr>
          <p:spPr bwMode="auto">
            <a:xfrm>
              <a:off x="2300968" y="1700683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2300968" y="3153246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 flipV="1">
              <a:off x="2394631" y="3107208"/>
              <a:ext cx="19526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 flipH="1">
              <a:off x="1450068" y="3102446"/>
              <a:ext cx="946150" cy="976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V="1">
              <a:off x="2394631" y="2353146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19"/>
            <p:cNvSpPr>
              <a:spLocks noChangeShapeType="1"/>
            </p:cNvSpPr>
            <p:nvPr/>
          </p:nvSpPr>
          <p:spPr bwMode="auto">
            <a:xfrm flipH="1">
              <a:off x="411843" y="3024658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 flipH="1">
              <a:off x="411843" y="3202458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21"/>
            <p:cNvSpPr txBox="1">
              <a:spLocks noChangeArrowheads="1"/>
            </p:cNvSpPr>
            <p:nvPr/>
          </p:nvSpPr>
          <p:spPr bwMode="auto">
            <a:xfrm>
              <a:off x="459468" y="2591271"/>
              <a:ext cx="711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Feed</a:t>
              </a:r>
            </a:p>
          </p:txBody>
        </p:sp>
        <p:sp>
          <p:nvSpPr>
            <p:cNvPr id="43" name="Line 22"/>
            <p:cNvSpPr>
              <a:spLocks noChangeShapeType="1"/>
            </p:cNvSpPr>
            <p:nvPr/>
          </p:nvSpPr>
          <p:spPr bwMode="auto">
            <a:xfrm flipV="1">
              <a:off x="2393043" y="1500658"/>
              <a:ext cx="26543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23"/>
            <p:cNvSpPr>
              <a:spLocks noChangeArrowheads="1"/>
            </p:cNvSpPr>
            <p:nvPr/>
          </p:nvSpPr>
          <p:spPr bwMode="auto">
            <a:xfrm>
              <a:off x="4996543" y="1437158"/>
              <a:ext cx="127000" cy="1270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 flipV="1">
              <a:off x="2393043" y="1526058"/>
              <a:ext cx="2590800" cy="1041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27"/>
            <p:cNvSpPr>
              <a:spLocks noChangeShapeType="1"/>
            </p:cNvSpPr>
            <p:nvPr/>
          </p:nvSpPr>
          <p:spPr bwMode="auto">
            <a:xfrm>
              <a:off x="2202543" y="2300758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8"/>
            <p:cNvSpPr>
              <a:spLocks noChangeShapeType="1"/>
            </p:cNvSpPr>
            <p:nvPr/>
          </p:nvSpPr>
          <p:spPr bwMode="auto">
            <a:xfrm>
              <a:off x="2189843" y="2783358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30"/>
            <p:cNvSpPr>
              <a:spLocks noChangeShapeType="1"/>
            </p:cNvSpPr>
            <p:nvPr/>
          </p:nvSpPr>
          <p:spPr bwMode="auto">
            <a:xfrm>
              <a:off x="2075543" y="230075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0"/>
            <p:cNvSpPr>
              <a:spLocks noChangeShapeType="1"/>
            </p:cNvSpPr>
            <p:nvPr/>
          </p:nvSpPr>
          <p:spPr bwMode="auto">
            <a:xfrm flipH="1" flipV="1">
              <a:off x="2386693" y="1353021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Oval 32"/>
            <p:cNvSpPr>
              <a:spLocks noChangeArrowheads="1"/>
            </p:cNvSpPr>
            <p:nvPr/>
          </p:nvSpPr>
          <p:spPr bwMode="auto">
            <a:xfrm>
              <a:off x="2331131" y="2478558"/>
              <a:ext cx="114300" cy="1143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" name="Object 81"/>
            <p:cNvGraphicFramePr>
              <a:graphicFrameLocks noChangeAspect="1"/>
            </p:cNvGraphicFramePr>
            <p:nvPr/>
          </p:nvGraphicFramePr>
          <p:xfrm>
            <a:off x="2635707" y="1656445"/>
            <a:ext cx="216352" cy="302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5707" y="1656445"/>
                          <a:ext cx="216352" cy="3020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81"/>
            <p:cNvGraphicFramePr>
              <a:graphicFrameLocks noChangeAspect="1"/>
            </p:cNvGraphicFramePr>
            <p:nvPr/>
          </p:nvGraphicFramePr>
          <p:xfrm>
            <a:off x="2561317" y="4280580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15640" imgH="177480" progId="Equation.DSMT4">
                    <p:embed/>
                  </p:oleObj>
                </mc:Choice>
                <mc:Fallback>
                  <p:oleObj name="Equation" r:id="rId7" imgW="215640" imgH="177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1317" y="4280580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81"/>
            <p:cNvGraphicFramePr>
              <a:graphicFrameLocks noChangeAspect="1"/>
            </p:cNvGraphicFramePr>
            <p:nvPr/>
          </p:nvGraphicFramePr>
          <p:xfrm>
            <a:off x="3387952" y="1699305"/>
            <a:ext cx="258762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52280" imgH="152280" progId="Equation.DSMT4">
                    <p:embed/>
                  </p:oleObj>
                </mc:Choice>
                <mc:Fallback>
                  <p:oleObj name="Equation" r:id="rId9" imgW="152280" imgH="1522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7952" y="1699305"/>
                          <a:ext cx="258762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81"/>
            <p:cNvGraphicFramePr>
              <a:graphicFrameLocks noChangeAspect="1"/>
            </p:cNvGraphicFramePr>
            <p:nvPr/>
          </p:nvGraphicFramePr>
          <p:xfrm>
            <a:off x="3757839" y="2405742"/>
            <a:ext cx="193675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14120" imgH="126720" progId="Equation.DSMT4">
                    <p:embed/>
                  </p:oleObj>
                </mc:Choice>
                <mc:Fallback>
                  <p:oleObj name="Equation" r:id="rId11" imgW="114120" imgH="12672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7839" y="2405742"/>
                          <a:ext cx="193675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81"/>
            <p:cNvGraphicFramePr>
              <a:graphicFrameLocks noChangeAspect="1"/>
            </p:cNvGraphicFramePr>
            <p:nvPr/>
          </p:nvGraphicFramePr>
          <p:xfrm>
            <a:off x="1124177" y="4136117"/>
            <a:ext cx="214312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4177" y="4136117"/>
                          <a:ext cx="214312" cy="238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81"/>
            <p:cNvGraphicFramePr>
              <a:graphicFrameLocks noChangeAspect="1"/>
            </p:cNvGraphicFramePr>
            <p:nvPr/>
          </p:nvGraphicFramePr>
          <p:xfrm>
            <a:off x="4500789" y="3005138"/>
            <a:ext cx="234950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39680" imgH="164880" progId="Equation.DSMT4">
                    <p:embed/>
                  </p:oleObj>
                </mc:Choice>
                <mc:Fallback>
                  <p:oleObj name="Equation" r:id="rId15" imgW="139680" imgH="1648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0789" y="3005138"/>
                          <a:ext cx="234950" cy="280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81"/>
            <p:cNvGraphicFramePr>
              <a:graphicFrameLocks noChangeAspect="1"/>
            </p:cNvGraphicFramePr>
            <p:nvPr/>
          </p:nvGraphicFramePr>
          <p:xfrm>
            <a:off x="2289402" y="957942"/>
            <a:ext cx="192087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14120" imgH="126720" progId="Equation.DSMT4">
                    <p:embed/>
                  </p:oleObj>
                </mc:Choice>
                <mc:Fallback>
                  <p:oleObj name="Equation" r:id="rId17" imgW="114120" imgH="12672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9402" y="957942"/>
                          <a:ext cx="192087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81"/>
            <p:cNvGraphicFramePr>
              <a:graphicFrameLocks noChangeAspect="1"/>
            </p:cNvGraphicFramePr>
            <p:nvPr/>
          </p:nvGraphicFramePr>
          <p:xfrm>
            <a:off x="1485446" y="1711778"/>
            <a:ext cx="6254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68280" imgH="253800" progId="Equation.DSMT4">
                    <p:embed/>
                  </p:oleObj>
                </mc:Choice>
                <mc:Fallback>
                  <p:oleObj name="Equation" r:id="rId19" imgW="368280" imgH="25380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5446" y="1711778"/>
                          <a:ext cx="625475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81"/>
            <p:cNvGraphicFramePr>
              <a:graphicFrameLocks noChangeAspect="1"/>
            </p:cNvGraphicFramePr>
            <p:nvPr/>
          </p:nvGraphicFramePr>
          <p:xfrm>
            <a:off x="1582056" y="2375807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215640" imgH="177480" progId="Equation.DSMT4">
                    <p:embed/>
                  </p:oleObj>
                </mc:Choice>
                <mc:Fallback>
                  <p:oleObj name="Equation" r:id="rId21" imgW="215640" imgH="17748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056" y="2375807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81"/>
            <p:cNvGraphicFramePr>
              <a:graphicFrameLocks noChangeAspect="1"/>
            </p:cNvGraphicFramePr>
            <p:nvPr/>
          </p:nvGraphicFramePr>
          <p:xfrm>
            <a:off x="2614839" y="2494642"/>
            <a:ext cx="258763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52280" imgH="164880" progId="Equation.DSMT4">
                    <p:embed/>
                  </p:oleObj>
                </mc:Choice>
                <mc:Fallback>
                  <p:oleObj name="Equation" r:id="rId23" imgW="152280" imgH="16488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4839" y="2494642"/>
                          <a:ext cx="258763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3"/>
            <p:cNvGraphicFramePr>
              <a:graphicFrameLocks noChangeAspect="1"/>
            </p:cNvGraphicFramePr>
            <p:nvPr/>
          </p:nvGraphicFramePr>
          <p:xfrm>
            <a:off x="5227184" y="1567770"/>
            <a:ext cx="1458912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761760" imgH="253800" progId="Equation.DSMT4">
                    <p:embed/>
                  </p:oleObj>
                </mc:Choice>
                <mc:Fallback>
                  <p:oleObj name="Equation" r:id="rId25" imgW="761760" imgH="2538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7184" y="1567770"/>
                          <a:ext cx="1458912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30"/>
          <p:cNvGraphicFramePr>
            <a:graphicFrameLocks noChangeAspect="1"/>
          </p:cNvGraphicFramePr>
          <p:nvPr/>
        </p:nvGraphicFramePr>
        <p:xfrm>
          <a:off x="289839" y="4912176"/>
          <a:ext cx="85090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97480" imgH="507960" progId="Equation.DSMT4">
                  <p:embed/>
                </p:oleObj>
              </mc:Choice>
              <mc:Fallback>
                <p:oleObj name="Equation" r:id="rId3" imgW="5397480" imgH="50796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39" y="4912176"/>
                        <a:ext cx="85090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32"/>
          <p:cNvGraphicFramePr>
            <a:graphicFrameLocks noChangeAspect="1"/>
          </p:cNvGraphicFramePr>
          <p:nvPr/>
        </p:nvGraphicFramePr>
        <p:xfrm>
          <a:off x="5617480" y="5970584"/>
          <a:ext cx="24860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720" imgH="393480" progId="Equation.DSMT4">
                  <p:embed/>
                </p:oleObj>
              </mc:Choice>
              <mc:Fallback>
                <p:oleObj name="Equation" r:id="rId5" imgW="148572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7480" y="5970584"/>
                        <a:ext cx="24860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Text Box 33"/>
          <p:cNvSpPr txBox="1">
            <a:spLocks noChangeArrowheads="1"/>
          </p:cNvSpPr>
          <p:nvPr/>
        </p:nvSpPr>
        <p:spPr bwMode="auto">
          <a:xfrm>
            <a:off x="4724772" y="6091949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411843" y="945471"/>
            <a:ext cx="6765018" cy="3636734"/>
            <a:chOff x="411843" y="945471"/>
            <a:chExt cx="6765018" cy="3636734"/>
          </a:xfrm>
        </p:grpSpPr>
        <p:graphicFrame>
          <p:nvGraphicFramePr>
            <p:cNvPr id="23558" name="Object 35"/>
            <p:cNvGraphicFramePr>
              <a:graphicFrameLocks noChangeAspect="1"/>
            </p:cNvGraphicFramePr>
            <p:nvPr/>
          </p:nvGraphicFramePr>
          <p:xfrm>
            <a:off x="2824843" y="3358901"/>
            <a:ext cx="1181100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49160" imgH="177480" progId="Equation.DSMT4">
                    <p:embed/>
                  </p:oleObj>
                </mc:Choice>
                <mc:Fallback>
                  <p:oleObj name="Equation" r:id="rId7" imgW="749160" imgH="17748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4843" y="3358901"/>
                          <a:ext cx="1181100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4" name="Freeform 37"/>
            <p:cNvSpPr>
              <a:spLocks/>
            </p:cNvSpPr>
            <p:nvPr/>
          </p:nvSpPr>
          <p:spPr bwMode="auto">
            <a:xfrm>
              <a:off x="2414733" y="2754599"/>
              <a:ext cx="292100" cy="134937"/>
            </a:xfrm>
            <a:custGeom>
              <a:avLst/>
              <a:gdLst>
                <a:gd name="T0" fmla="*/ 0 w 184"/>
                <a:gd name="T1" fmla="*/ 5 h 85"/>
                <a:gd name="T2" fmla="*/ 80 w 184"/>
                <a:gd name="T3" fmla="*/ 5 h 85"/>
                <a:gd name="T4" fmla="*/ 160 w 184"/>
                <a:gd name="T5" fmla="*/ 37 h 85"/>
                <a:gd name="T6" fmla="*/ 184 w 184"/>
                <a:gd name="T7" fmla="*/ 85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85"/>
                <a:gd name="T14" fmla="*/ 184 w 184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85">
                  <a:moveTo>
                    <a:pt x="0" y="5"/>
                  </a:moveTo>
                  <a:cubicBezTo>
                    <a:pt x="26" y="2"/>
                    <a:pt x="53" y="0"/>
                    <a:pt x="80" y="5"/>
                  </a:cubicBezTo>
                  <a:cubicBezTo>
                    <a:pt x="107" y="10"/>
                    <a:pt x="143" y="24"/>
                    <a:pt x="160" y="37"/>
                  </a:cubicBezTo>
                  <a:cubicBezTo>
                    <a:pt x="177" y="50"/>
                    <a:pt x="177" y="74"/>
                    <a:pt x="184" y="8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26"/>
            <p:cNvSpPr txBox="1">
              <a:spLocks noChangeArrowheads="1"/>
            </p:cNvSpPr>
            <p:nvPr/>
          </p:nvSpPr>
          <p:spPr bwMode="auto">
            <a:xfrm>
              <a:off x="4351111" y="945471"/>
              <a:ext cx="282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Far-field observation point</a:t>
              </a:r>
            </a:p>
          </p:txBody>
        </p:sp>
        <p:sp>
          <p:nvSpPr>
            <p:cNvPr id="44" name="AutoShape 7"/>
            <p:cNvSpPr>
              <a:spLocks noChangeArrowheads="1"/>
            </p:cNvSpPr>
            <p:nvPr/>
          </p:nvSpPr>
          <p:spPr bwMode="auto">
            <a:xfrm>
              <a:off x="2300968" y="1700683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8"/>
            <p:cNvSpPr>
              <a:spLocks noChangeArrowheads="1"/>
            </p:cNvSpPr>
            <p:nvPr/>
          </p:nvSpPr>
          <p:spPr bwMode="auto">
            <a:xfrm>
              <a:off x="2300968" y="3153246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 flipV="1">
              <a:off x="2394631" y="3107208"/>
              <a:ext cx="19526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 flipH="1">
              <a:off x="1450068" y="3102446"/>
              <a:ext cx="946150" cy="976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 flipV="1">
              <a:off x="2394631" y="2353146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flipH="1">
              <a:off x="411843" y="3024658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flipH="1">
              <a:off x="411843" y="3202458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21"/>
            <p:cNvSpPr txBox="1">
              <a:spLocks noChangeArrowheads="1"/>
            </p:cNvSpPr>
            <p:nvPr/>
          </p:nvSpPr>
          <p:spPr bwMode="auto">
            <a:xfrm>
              <a:off x="459468" y="2591271"/>
              <a:ext cx="711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Feed</a:t>
              </a:r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flipV="1">
              <a:off x="2393043" y="1500658"/>
              <a:ext cx="26543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23"/>
            <p:cNvSpPr>
              <a:spLocks noChangeArrowheads="1"/>
            </p:cNvSpPr>
            <p:nvPr/>
          </p:nvSpPr>
          <p:spPr bwMode="auto">
            <a:xfrm>
              <a:off x="4996543" y="1437158"/>
              <a:ext cx="127000" cy="1270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25"/>
            <p:cNvSpPr>
              <a:spLocks noChangeShapeType="1"/>
            </p:cNvSpPr>
            <p:nvPr/>
          </p:nvSpPr>
          <p:spPr bwMode="auto">
            <a:xfrm flipV="1">
              <a:off x="2393043" y="1526058"/>
              <a:ext cx="2590800" cy="1041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7"/>
            <p:cNvSpPr>
              <a:spLocks noChangeShapeType="1"/>
            </p:cNvSpPr>
            <p:nvPr/>
          </p:nvSpPr>
          <p:spPr bwMode="auto">
            <a:xfrm>
              <a:off x="2202543" y="2300758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8"/>
            <p:cNvSpPr>
              <a:spLocks noChangeShapeType="1"/>
            </p:cNvSpPr>
            <p:nvPr/>
          </p:nvSpPr>
          <p:spPr bwMode="auto">
            <a:xfrm>
              <a:off x="2189843" y="2783358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30"/>
            <p:cNvSpPr>
              <a:spLocks noChangeShapeType="1"/>
            </p:cNvSpPr>
            <p:nvPr/>
          </p:nvSpPr>
          <p:spPr bwMode="auto">
            <a:xfrm>
              <a:off x="2075543" y="230075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 flipH="1" flipV="1">
              <a:off x="2386693" y="1353021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Oval 32"/>
            <p:cNvSpPr>
              <a:spLocks noChangeArrowheads="1"/>
            </p:cNvSpPr>
            <p:nvPr/>
          </p:nvSpPr>
          <p:spPr bwMode="auto">
            <a:xfrm>
              <a:off x="2331131" y="2478558"/>
              <a:ext cx="114300" cy="1143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0" name="Object 81"/>
            <p:cNvGraphicFramePr>
              <a:graphicFrameLocks noChangeAspect="1"/>
            </p:cNvGraphicFramePr>
            <p:nvPr/>
          </p:nvGraphicFramePr>
          <p:xfrm>
            <a:off x="2635707" y="1580243"/>
            <a:ext cx="216352" cy="302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6720" imgH="177480" progId="Equation.DSMT4">
                    <p:embed/>
                  </p:oleObj>
                </mc:Choice>
                <mc:Fallback>
                  <p:oleObj name="Equation" r:id="rId9" imgW="126720" imgH="17748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5707" y="1580243"/>
                          <a:ext cx="216352" cy="3020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81"/>
            <p:cNvGraphicFramePr>
              <a:graphicFrameLocks noChangeAspect="1"/>
            </p:cNvGraphicFramePr>
            <p:nvPr/>
          </p:nvGraphicFramePr>
          <p:xfrm>
            <a:off x="2561317" y="4280580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15640" imgH="177480" progId="Equation.DSMT4">
                    <p:embed/>
                  </p:oleObj>
                </mc:Choice>
                <mc:Fallback>
                  <p:oleObj name="Equation" r:id="rId11" imgW="215640" imgH="177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1317" y="4280580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81"/>
            <p:cNvGraphicFramePr>
              <a:graphicFrameLocks noChangeAspect="1"/>
            </p:cNvGraphicFramePr>
            <p:nvPr/>
          </p:nvGraphicFramePr>
          <p:xfrm>
            <a:off x="3387952" y="1699305"/>
            <a:ext cx="258762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52280" imgH="152280" progId="Equation.DSMT4">
                    <p:embed/>
                  </p:oleObj>
                </mc:Choice>
                <mc:Fallback>
                  <p:oleObj name="Equation" r:id="rId13" imgW="152280" imgH="1522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7952" y="1699305"/>
                          <a:ext cx="258762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81"/>
            <p:cNvGraphicFramePr>
              <a:graphicFrameLocks noChangeAspect="1"/>
            </p:cNvGraphicFramePr>
            <p:nvPr/>
          </p:nvGraphicFramePr>
          <p:xfrm>
            <a:off x="3757839" y="2405742"/>
            <a:ext cx="193675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14120" imgH="126720" progId="Equation.DSMT4">
                    <p:embed/>
                  </p:oleObj>
                </mc:Choice>
                <mc:Fallback>
                  <p:oleObj name="Equation" r:id="rId15" imgW="114120" imgH="12672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7839" y="2405742"/>
                          <a:ext cx="193675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81"/>
            <p:cNvGraphicFramePr>
              <a:graphicFrameLocks noChangeAspect="1"/>
            </p:cNvGraphicFramePr>
            <p:nvPr/>
          </p:nvGraphicFramePr>
          <p:xfrm>
            <a:off x="1124177" y="4136117"/>
            <a:ext cx="214312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26720" imgH="139680" progId="Equation.DSMT4">
                    <p:embed/>
                  </p:oleObj>
                </mc:Choice>
                <mc:Fallback>
                  <p:oleObj name="Equation" r:id="rId17" imgW="126720" imgH="13968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4177" y="4136117"/>
                          <a:ext cx="214312" cy="238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81"/>
            <p:cNvGraphicFramePr>
              <a:graphicFrameLocks noChangeAspect="1"/>
            </p:cNvGraphicFramePr>
            <p:nvPr/>
          </p:nvGraphicFramePr>
          <p:xfrm>
            <a:off x="4500789" y="3005138"/>
            <a:ext cx="234950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39680" imgH="164880" progId="Equation.DSMT4">
                    <p:embed/>
                  </p:oleObj>
                </mc:Choice>
                <mc:Fallback>
                  <p:oleObj name="Equation" r:id="rId19" imgW="139680" imgH="16488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0789" y="3005138"/>
                          <a:ext cx="234950" cy="280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81"/>
            <p:cNvGraphicFramePr>
              <a:graphicFrameLocks noChangeAspect="1"/>
            </p:cNvGraphicFramePr>
            <p:nvPr/>
          </p:nvGraphicFramePr>
          <p:xfrm>
            <a:off x="2289402" y="957942"/>
            <a:ext cx="192087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14120" imgH="126720" progId="Equation.DSMT4">
                    <p:embed/>
                  </p:oleObj>
                </mc:Choice>
                <mc:Fallback>
                  <p:oleObj name="Equation" r:id="rId21" imgW="114120" imgH="12672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9402" y="957942"/>
                          <a:ext cx="192087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81"/>
            <p:cNvGraphicFramePr>
              <a:graphicFrameLocks noChangeAspect="1"/>
            </p:cNvGraphicFramePr>
            <p:nvPr/>
          </p:nvGraphicFramePr>
          <p:xfrm>
            <a:off x="1485446" y="1711778"/>
            <a:ext cx="6254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368280" imgH="253800" progId="Equation.DSMT4">
                    <p:embed/>
                  </p:oleObj>
                </mc:Choice>
                <mc:Fallback>
                  <p:oleObj name="Equation" r:id="rId23" imgW="368280" imgH="25380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5446" y="1711778"/>
                          <a:ext cx="625475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81"/>
            <p:cNvGraphicFramePr>
              <a:graphicFrameLocks noChangeAspect="1"/>
            </p:cNvGraphicFramePr>
            <p:nvPr/>
          </p:nvGraphicFramePr>
          <p:xfrm>
            <a:off x="1582056" y="2375807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215640" imgH="177480" progId="Equation.DSMT4">
                    <p:embed/>
                  </p:oleObj>
                </mc:Choice>
                <mc:Fallback>
                  <p:oleObj name="Equation" r:id="rId25" imgW="215640" imgH="17748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056" y="2375807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81"/>
            <p:cNvGraphicFramePr>
              <a:graphicFrameLocks noChangeAspect="1"/>
            </p:cNvGraphicFramePr>
            <p:nvPr/>
          </p:nvGraphicFramePr>
          <p:xfrm>
            <a:off x="2625724" y="2102757"/>
            <a:ext cx="258763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52280" imgH="164880" progId="Equation.DSMT4">
                    <p:embed/>
                  </p:oleObj>
                </mc:Choice>
                <mc:Fallback>
                  <p:oleObj name="Equation" r:id="rId27" imgW="152280" imgH="164880" progId="Equation.DSMT4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5724" y="2102757"/>
                          <a:ext cx="258763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33"/>
            <p:cNvGraphicFramePr>
              <a:graphicFrameLocks noChangeAspect="1"/>
            </p:cNvGraphicFramePr>
            <p:nvPr/>
          </p:nvGraphicFramePr>
          <p:xfrm>
            <a:off x="5227184" y="1567770"/>
            <a:ext cx="1458912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761760" imgH="253800" progId="Equation.DSMT4">
                    <p:embed/>
                  </p:oleObj>
                </mc:Choice>
                <mc:Fallback>
                  <p:oleObj name="Equation" r:id="rId29" imgW="761760" imgH="2538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7184" y="1567770"/>
                          <a:ext cx="1458912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9"/>
            <p:cNvGraphicFramePr>
              <a:graphicFrameLocks noChangeAspect="1"/>
            </p:cNvGraphicFramePr>
            <p:nvPr/>
          </p:nvGraphicFramePr>
          <p:xfrm>
            <a:off x="2682651" y="2482396"/>
            <a:ext cx="234950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139680" imgH="177480" progId="Equation.DSMT4">
                    <p:embed/>
                  </p:oleObj>
                </mc:Choice>
                <mc:Fallback>
                  <p:oleObj name="Equation" r:id="rId31" imgW="139680" imgH="177480" progId="Equation.DSMT4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2651" y="2482396"/>
                          <a:ext cx="234950" cy="303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Wire Antenna (cont.)</a:t>
            </a:r>
          </a:p>
        </p:txBody>
      </p:sp>
      <p:graphicFrame>
        <p:nvGraphicFramePr>
          <p:cNvPr id="4" name="Object 34"/>
          <p:cNvGraphicFramePr>
            <a:graphicFrameLocks noChangeAspect="1"/>
          </p:cNvGraphicFramePr>
          <p:nvPr/>
        </p:nvGraphicFramePr>
        <p:xfrm>
          <a:off x="5598432" y="3147332"/>
          <a:ext cx="30194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803240" imgH="507960" progId="Equation.DSMT4">
                  <p:embed/>
                </p:oleObj>
              </mc:Choice>
              <mc:Fallback>
                <p:oleObj name="Equation" r:id="rId33" imgW="1803240" imgH="50796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432" y="3147332"/>
                        <a:ext cx="30194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30"/>
          <p:cNvGraphicFramePr>
            <a:graphicFrameLocks noChangeAspect="1"/>
          </p:cNvGraphicFramePr>
          <p:nvPr/>
        </p:nvGraphicFramePr>
        <p:xfrm>
          <a:off x="4358821" y="4257675"/>
          <a:ext cx="2230668" cy="423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39600" imgH="177480" progId="Equation.DSMT4">
                  <p:embed/>
                </p:oleObj>
              </mc:Choice>
              <mc:Fallback>
                <p:oleObj name="Equation" r:id="rId3" imgW="939600" imgH="177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821" y="4257675"/>
                        <a:ext cx="2230668" cy="42318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3102429" y="5668862"/>
          <a:ext cx="968827" cy="79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58720" imgH="457200" progId="Equation.DSMT4">
                  <p:embed/>
                </p:oleObj>
              </mc:Choice>
              <mc:Fallback>
                <p:oleObj name="Equation" r:id="rId5" imgW="558720" imgH="457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2429" y="5668862"/>
                        <a:ext cx="968827" cy="794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46314" y="5080732"/>
            <a:ext cx="659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can be shown that this approximation is accurate when </a:t>
            </a: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Wire Antenna (cont.)</a:t>
            </a:r>
          </a:p>
        </p:txBody>
      </p:sp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4572000" y="5879647"/>
          <a:ext cx="9112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96880" imgH="253800" progId="Equation.DSMT4">
                  <p:embed/>
                </p:oleObj>
              </mc:Choice>
              <mc:Fallback>
                <p:oleObj name="Equation" r:id="rId7" imgW="59688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879647"/>
                        <a:ext cx="9112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" name="Group 70"/>
          <p:cNvGrpSpPr/>
          <p:nvPr/>
        </p:nvGrpSpPr>
        <p:grpSpPr>
          <a:xfrm>
            <a:off x="411843" y="945471"/>
            <a:ext cx="6765018" cy="3636734"/>
            <a:chOff x="411843" y="945471"/>
            <a:chExt cx="6765018" cy="3636734"/>
          </a:xfrm>
        </p:grpSpPr>
        <p:graphicFrame>
          <p:nvGraphicFramePr>
            <p:cNvPr id="73" name="Object 35"/>
            <p:cNvGraphicFramePr>
              <a:graphicFrameLocks noChangeAspect="1"/>
            </p:cNvGraphicFramePr>
            <p:nvPr/>
          </p:nvGraphicFramePr>
          <p:xfrm>
            <a:off x="2824843" y="3358901"/>
            <a:ext cx="1181100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49160" imgH="177480" progId="Equation.DSMT4">
                    <p:embed/>
                  </p:oleObj>
                </mc:Choice>
                <mc:Fallback>
                  <p:oleObj name="Equation" r:id="rId9" imgW="749160" imgH="17748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4843" y="3358901"/>
                          <a:ext cx="1181100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Freeform 37"/>
            <p:cNvSpPr>
              <a:spLocks/>
            </p:cNvSpPr>
            <p:nvPr/>
          </p:nvSpPr>
          <p:spPr bwMode="auto">
            <a:xfrm>
              <a:off x="2414733" y="2754599"/>
              <a:ext cx="292100" cy="134937"/>
            </a:xfrm>
            <a:custGeom>
              <a:avLst/>
              <a:gdLst>
                <a:gd name="T0" fmla="*/ 0 w 184"/>
                <a:gd name="T1" fmla="*/ 5 h 85"/>
                <a:gd name="T2" fmla="*/ 80 w 184"/>
                <a:gd name="T3" fmla="*/ 5 h 85"/>
                <a:gd name="T4" fmla="*/ 160 w 184"/>
                <a:gd name="T5" fmla="*/ 37 h 85"/>
                <a:gd name="T6" fmla="*/ 184 w 184"/>
                <a:gd name="T7" fmla="*/ 85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85"/>
                <a:gd name="T14" fmla="*/ 184 w 184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85">
                  <a:moveTo>
                    <a:pt x="0" y="5"/>
                  </a:moveTo>
                  <a:cubicBezTo>
                    <a:pt x="26" y="2"/>
                    <a:pt x="53" y="0"/>
                    <a:pt x="80" y="5"/>
                  </a:cubicBezTo>
                  <a:cubicBezTo>
                    <a:pt x="107" y="10"/>
                    <a:pt x="143" y="24"/>
                    <a:pt x="160" y="37"/>
                  </a:cubicBezTo>
                  <a:cubicBezTo>
                    <a:pt x="177" y="50"/>
                    <a:pt x="177" y="74"/>
                    <a:pt x="184" y="8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26"/>
            <p:cNvSpPr txBox="1">
              <a:spLocks noChangeArrowheads="1"/>
            </p:cNvSpPr>
            <p:nvPr/>
          </p:nvSpPr>
          <p:spPr bwMode="auto">
            <a:xfrm>
              <a:off x="4351111" y="945471"/>
              <a:ext cx="282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Far-field observation point</a:t>
              </a:r>
            </a:p>
          </p:txBody>
        </p:sp>
        <p:sp>
          <p:nvSpPr>
            <p:cNvPr id="76" name="AutoShape 7"/>
            <p:cNvSpPr>
              <a:spLocks noChangeArrowheads="1"/>
            </p:cNvSpPr>
            <p:nvPr/>
          </p:nvSpPr>
          <p:spPr bwMode="auto">
            <a:xfrm>
              <a:off x="2300968" y="1700683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utoShape 8"/>
            <p:cNvSpPr>
              <a:spLocks noChangeArrowheads="1"/>
            </p:cNvSpPr>
            <p:nvPr/>
          </p:nvSpPr>
          <p:spPr bwMode="auto">
            <a:xfrm>
              <a:off x="2300968" y="3153246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 flipV="1">
              <a:off x="2394631" y="3107208"/>
              <a:ext cx="19526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13"/>
            <p:cNvSpPr>
              <a:spLocks noChangeShapeType="1"/>
            </p:cNvSpPr>
            <p:nvPr/>
          </p:nvSpPr>
          <p:spPr bwMode="auto">
            <a:xfrm flipH="1">
              <a:off x="1450068" y="3102446"/>
              <a:ext cx="946150" cy="976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 flipV="1">
              <a:off x="2394631" y="2353146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 flipH="1">
              <a:off x="411843" y="3024658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 flipH="1">
              <a:off x="411843" y="3202458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21"/>
            <p:cNvSpPr txBox="1">
              <a:spLocks noChangeArrowheads="1"/>
            </p:cNvSpPr>
            <p:nvPr/>
          </p:nvSpPr>
          <p:spPr bwMode="auto">
            <a:xfrm>
              <a:off x="459468" y="2591271"/>
              <a:ext cx="711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Feed</a:t>
              </a:r>
            </a:p>
          </p:txBody>
        </p:sp>
        <p:sp>
          <p:nvSpPr>
            <p:cNvPr id="84" name="Line 22"/>
            <p:cNvSpPr>
              <a:spLocks noChangeShapeType="1"/>
            </p:cNvSpPr>
            <p:nvPr/>
          </p:nvSpPr>
          <p:spPr bwMode="auto">
            <a:xfrm flipV="1">
              <a:off x="2393043" y="1500658"/>
              <a:ext cx="26543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Oval 23"/>
            <p:cNvSpPr>
              <a:spLocks noChangeArrowheads="1"/>
            </p:cNvSpPr>
            <p:nvPr/>
          </p:nvSpPr>
          <p:spPr bwMode="auto">
            <a:xfrm>
              <a:off x="4996543" y="1437158"/>
              <a:ext cx="127000" cy="1270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5"/>
            <p:cNvSpPr>
              <a:spLocks noChangeShapeType="1"/>
            </p:cNvSpPr>
            <p:nvPr/>
          </p:nvSpPr>
          <p:spPr bwMode="auto">
            <a:xfrm flipV="1">
              <a:off x="2393043" y="1526058"/>
              <a:ext cx="2590800" cy="1041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27"/>
            <p:cNvSpPr>
              <a:spLocks noChangeShapeType="1"/>
            </p:cNvSpPr>
            <p:nvPr/>
          </p:nvSpPr>
          <p:spPr bwMode="auto">
            <a:xfrm>
              <a:off x="2202543" y="2300758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28"/>
            <p:cNvSpPr>
              <a:spLocks noChangeShapeType="1"/>
            </p:cNvSpPr>
            <p:nvPr/>
          </p:nvSpPr>
          <p:spPr bwMode="auto">
            <a:xfrm>
              <a:off x="2189843" y="2783358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/>
          </p:nvSpPr>
          <p:spPr bwMode="auto">
            <a:xfrm>
              <a:off x="2075543" y="230075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0"/>
            <p:cNvSpPr>
              <a:spLocks noChangeShapeType="1"/>
            </p:cNvSpPr>
            <p:nvPr/>
          </p:nvSpPr>
          <p:spPr bwMode="auto">
            <a:xfrm flipH="1" flipV="1">
              <a:off x="2386693" y="1353021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Oval 32"/>
            <p:cNvSpPr>
              <a:spLocks noChangeArrowheads="1"/>
            </p:cNvSpPr>
            <p:nvPr/>
          </p:nvSpPr>
          <p:spPr bwMode="auto">
            <a:xfrm>
              <a:off x="2331131" y="2478558"/>
              <a:ext cx="114300" cy="1143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" name="Object 81"/>
            <p:cNvGraphicFramePr>
              <a:graphicFrameLocks noChangeAspect="1"/>
            </p:cNvGraphicFramePr>
            <p:nvPr/>
          </p:nvGraphicFramePr>
          <p:xfrm>
            <a:off x="2635707" y="1580243"/>
            <a:ext cx="216352" cy="302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26720" imgH="177480" progId="Equation.DSMT4">
                    <p:embed/>
                  </p:oleObj>
                </mc:Choice>
                <mc:Fallback>
                  <p:oleObj name="Equation" r:id="rId11" imgW="126720" imgH="17748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5707" y="1580243"/>
                          <a:ext cx="216352" cy="3020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ct 81"/>
            <p:cNvGraphicFramePr>
              <a:graphicFrameLocks noChangeAspect="1"/>
            </p:cNvGraphicFramePr>
            <p:nvPr/>
          </p:nvGraphicFramePr>
          <p:xfrm>
            <a:off x="2561317" y="4280580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15640" imgH="177480" progId="Equation.DSMT4">
                    <p:embed/>
                  </p:oleObj>
                </mc:Choice>
                <mc:Fallback>
                  <p:oleObj name="Equation" r:id="rId13" imgW="215640" imgH="177480" progId="Equation.DSMT4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1317" y="4280580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81"/>
            <p:cNvGraphicFramePr>
              <a:graphicFrameLocks noChangeAspect="1"/>
            </p:cNvGraphicFramePr>
            <p:nvPr/>
          </p:nvGraphicFramePr>
          <p:xfrm>
            <a:off x="3387952" y="1699305"/>
            <a:ext cx="258762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52280" imgH="152280" progId="Equation.DSMT4">
                    <p:embed/>
                  </p:oleObj>
                </mc:Choice>
                <mc:Fallback>
                  <p:oleObj name="Equation" r:id="rId15" imgW="152280" imgH="152280" progId="Equation.DSMT4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7952" y="1699305"/>
                          <a:ext cx="258762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81"/>
            <p:cNvGraphicFramePr>
              <a:graphicFrameLocks noChangeAspect="1"/>
            </p:cNvGraphicFramePr>
            <p:nvPr/>
          </p:nvGraphicFramePr>
          <p:xfrm>
            <a:off x="3757839" y="2405742"/>
            <a:ext cx="193675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14120" imgH="126720" progId="Equation.DSMT4">
                    <p:embed/>
                  </p:oleObj>
                </mc:Choice>
                <mc:Fallback>
                  <p:oleObj name="Equation" r:id="rId17" imgW="114120" imgH="126720" progId="Equation.DSMT4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7839" y="2405742"/>
                          <a:ext cx="193675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81"/>
            <p:cNvGraphicFramePr>
              <a:graphicFrameLocks noChangeAspect="1"/>
            </p:cNvGraphicFramePr>
            <p:nvPr/>
          </p:nvGraphicFramePr>
          <p:xfrm>
            <a:off x="1124177" y="4136117"/>
            <a:ext cx="214312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26720" imgH="139680" progId="Equation.DSMT4">
                    <p:embed/>
                  </p:oleObj>
                </mc:Choice>
                <mc:Fallback>
                  <p:oleObj name="Equation" r:id="rId19" imgW="126720" imgH="139680" progId="Equation.DSMT4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4177" y="4136117"/>
                          <a:ext cx="214312" cy="238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81"/>
            <p:cNvGraphicFramePr>
              <a:graphicFrameLocks noChangeAspect="1"/>
            </p:cNvGraphicFramePr>
            <p:nvPr/>
          </p:nvGraphicFramePr>
          <p:xfrm>
            <a:off x="4500789" y="3005138"/>
            <a:ext cx="234950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39680" imgH="164880" progId="Equation.DSMT4">
                    <p:embed/>
                  </p:oleObj>
                </mc:Choice>
                <mc:Fallback>
                  <p:oleObj name="Equation" r:id="rId21" imgW="139680" imgH="164880" progId="Equation.DSMT4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0789" y="3005138"/>
                          <a:ext cx="234950" cy="280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81"/>
            <p:cNvGraphicFramePr>
              <a:graphicFrameLocks noChangeAspect="1"/>
            </p:cNvGraphicFramePr>
            <p:nvPr/>
          </p:nvGraphicFramePr>
          <p:xfrm>
            <a:off x="2289402" y="957942"/>
            <a:ext cx="192087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14120" imgH="126720" progId="Equation.DSMT4">
                    <p:embed/>
                  </p:oleObj>
                </mc:Choice>
                <mc:Fallback>
                  <p:oleObj name="Equation" r:id="rId23" imgW="114120" imgH="126720" progId="Equation.DSMT4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9402" y="957942"/>
                          <a:ext cx="192087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81"/>
            <p:cNvGraphicFramePr>
              <a:graphicFrameLocks noChangeAspect="1"/>
            </p:cNvGraphicFramePr>
            <p:nvPr/>
          </p:nvGraphicFramePr>
          <p:xfrm>
            <a:off x="1485446" y="1711778"/>
            <a:ext cx="6254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368280" imgH="253800" progId="Equation.DSMT4">
                    <p:embed/>
                  </p:oleObj>
                </mc:Choice>
                <mc:Fallback>
                  <p:oleObj name="Equation" r:id="rId25" imgW="368280" imgH="253800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5446" y="1711778"/>
                          <a:ext cx="625475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81"/>
            <p:cNvGraphicFramePr>
              <a:graphicFrameLocks noChangeAspect="1"/>
            </p:cNvGraphicFramePr>
            <p:nvPr/>
          </p:nvGraphicFramePr>
          <p:xfrm>
            <a:off x="1582056" y="2375807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215640" imgH="177480" progId="Equation.DSMT4">
                    <p:embed/>
                  </p:oleObj>
                </mc:Choice>
                <mc:Fallback>
                  <p:oleObj name="Equation" r:id="rId27" imgW="215640" imgH="177480" progId="Equation.DSMT4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056" y="2375807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81"/>
            <p:cNvGraphicFramePr>
              <a:graphicFrameLocks noChangeAspect="1"/>
            </p:cNvGraphicFramePr>
            <p:nvPr/>
          </p:nvGraphicFramePr>
          <p:xfrm>
            <a:off x="2625724" y="2102757"/>
            <a:ext cx="258763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152280" imgH="164880" progId="Equation.DSMT4">
                    <p:embed/>
                  </p:oleObj>
                </mc:Choice>
                <mc:Fallback>
                  <p:oleObj name="Equation" r:id="rId29" imgW="152280" imgH="164880" progId="Equation.DSMT4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5724" y="2102757"/>
                          <a:ext cx="258763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" name="Object 33"/>
            <p:cNvGraphicFramePr>
              <a:graphicFrameLocks noChangeAspect="1"/>
            </p:cNvGraphicFramePr>
            <p:nvPr/>
          </p:nvGraphicFramePr>
          <p:xfrm>
            <a:off x="5227184" y="1567770"/>
            <a:ext cx="1458912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761760" imgH="253800" progId="Equation.DSMT4">
                    <p:embed/>
                  </p:oleObj>
                </mc:Choice>
                <mc:Fallback>
                  <p:oleObj name="Equation" r:id="rId31" imgW="761760" imgH="2538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7184" y="1567770"/>
                          <a:ext cx="1458912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" name="Object 19"/>
            <p:cNvGraphicFramePr>
              <a:graphicFrameLocks noChangeAspect="1"/>
            </p:cNvGraphicFramePr>
            <p:nvPr/>
          </p:nvGraphicFramePr>
          <p:xfrm>
            <a:off x="2682651" y="2482396"/>
            <a:ext cx="234950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3" imgW="139680" imgH="177480" progId="Equation.DSMT4">
                    <p:embed/>
                  </p:oleObj>
                </mc:Choice>
                <mc:Fallback>
                  <p:oleObj name="Equation" r:id="rId33" imgW="139680" imgH="177480" progId="Equation.DSMT4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2651" y="2482396"/>
                          <a:ext cx="234950" cy="303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681206"/>
              </p:ext>
            </p:extLst>
          </p:nvPr>
        </p:nvGraphicFramePr>
        <p:xfrm>
          <a:off x="3508375" y="4071938"/>
          <a:ext cx="563562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03440" imgH="1460160" progId="Equation.DSMT4">
                  <p:embed/>
                </p:oleObj>
              </mc:Choice>
              <mc:Fallback>
                <p:oleObj name="Equation" r:id="rId3" imgW="3403440" imgH="146016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4071938"/>
                        <a:ext cx="5635625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4608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462563"/>
              </p:ext>
            </p:extLst>
          </p:nvPr>
        </p:nvGraphicFramePr>
        <p:xfrm>
          <a:off x="5004254" y="2169659"/>
          <a:ext cx="39131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98600" imgH="482400" progId="Equation.DSMT4">
                  <p:embed/>
                </p:oleObj>
              </mc:Choice>
              <mc:Fallback>
                <p:oleObj name="Equation" r:id="rId5" imgW="2298600" imgH="4824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254" y="2169659"/>
                        <a:ext cx="3913188" cy="822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4850183" y="3533802"/>
            <a:ext cx="2093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411843" y="945471"/>
            <a:ext cx="6765018" cy="3636734"/>
            <a:chOff x="411843" y="945471"/>
            <a:chExt cx="6765018" cy="3636734"/>
          </a:xfrm>
        </p:grpSpPr>
        <p:graphicFrame>
          <p:nvGraphicFramePr>
            <p:cNvPr id="69" name="Object 35"/>
            <p:cNvGraphicFramePr>
              <a:graphicFrameLocks noChangeAspect="1"/>
            </p:cNvGraphicFramePr>
            <p:nvPr/>
          </p:nvGraphicFramePr>
          <p:xfrm>
            <a:off x="2824843" y="3358901"/>
            <a:ext cx="1181100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49160" imgH="177480" progId="Equation.DSMT4">
                    <p:embed/>
                  </p:oleObj>
                </mc:Choice>
                <mc:Fallback>
                  <p:oleObj name="Equation" r:id="rId7" imgW="749160" imgH="177480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4843" y="3358901"/>
                          <a:ext cx="1181100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Freeform 37"/>
            <p:cNvSpPr>
              <a:spLocks/>
            </p:cNvSpPr>
            <p:nvPr/>
          </p:nvSpPr>
          <p:spPr bwMode="auto">
            <a:xfrm>
              <a:off x="2414733" y="2754599"/>
              <a:ext cx="292100" cy="134937"/>
            </a:xfrm>
            <a:custGeom>
              <a:avLst/>
              <a:gdLst>
                <a:gd name="T0" fmla="*/ 0 w 184"/>
                <a:gd name="T1" fmla="*/ 5 h 85"/>
                <a:gd name="T2" fmla="*/ 80 w 184"/>
                <a:gd name="T3" fmla="*/ 5 h 85"/>
                <a:gd name="T4" fmla="*/ 160 w 184"/>
                <a:gd name="T5" fmla="*/ 37 h 85"/>
                <a:gd name="T6" fmla="*/ 184 w 184"/>
                <a:gd name="T7" fmla="*/ 85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"/>
                <a:gd name="T13" fmla="*/ 0 h 85"/>
                <a:gd name="T14" fmla="*/ 184 w 184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" h="85">
                  <a:moveTo>
                    <a:pt x="0" y="5"/>
                  </a:moveTo>
                  <a:cubicBezTo>
                    <a:pt x="26" y="2"/>
                    <a:pt x="53" y="0"/>
                    <a:pt x="80" y="5"/>
                  </a:cubicBezTo>
                  <a:cubicBezTo>
                    <a:pt x="107" y="10"/>
                    <a:pt x="143" y="24"/>
                    <a:pt x="160" y="37"/>
                  </a:cubicBezTo>
                  <a:cubicBezTo>
                    <a:pt x="177" y="50"/>
                    <a:pt x="177" y="74"/>
                    <a:pt x="184" y="8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Text Box 26"/>
            <p:cNvSpPr txBox="1">
              <a:spLocks noChangeArrowheads="1"/>
            </p:cNvSpPr>
            <p:nvPr/>
          </p:nvSpPr>
          <p:spPr bwMode="auto">
            <a:xfrm>
              <a:off x="4351111" y="945471"/>
              <a:ext cx="282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Far-field observation point</a:t>
              </a:r>
            </a:p>
          </p:txBody>
        </p:sp>
        <p:sp>
          <p:nvSpPr>
            <p:cNvPr id="72" name="AutoShape 7"/>
            <p:cNvSpPr>
              <a:spLocks noChangeArrowheads="1"/>
            </p:cNvSpPr>
            <p:nvPr/>
          </p:nvSpPr>
          <p:spPr bwMode="auto">
            <a:xfrm>
              <a:off x="2300968" y="1700683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8"/>
            <p:cNvSpPr>
              <a:spLocks noChangeArrowheads="1"/>
            </p:cNvSpPr>
            <p:nvPr/>
          </p:nvSpPr>
          <p:spPr bwMode="auto">
            <a:xfrm>
              <a:off x="2300968" y="3153246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9"/>
            <p:cNvSpPr>
              <a:spLocks noChangeShapeType="1"/>
            </p:cNvSpPr>
            <p:nvPr/>
          </p:nvSpPr>
          <p:spPr bwMode="auto">
            <a:xfrm flipV="1">
              <a:off x="2394631" y="3107208"/>
              <a:ext cx="19526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" name="Line 13"/>
            <p:cNvSpPr>
              <a:spLocks noChangeShapeType="1"/>
            </p:cNvSpPr>
            <p:nvPr/>
          </p:nvSpPr>
          <p:spPr bwMode="auto">
            <a:xfrm flipH="1">
              <a:off x="1450068" y="3102446"/>
              <a:ext cx="946150" cy="976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" name="Line 15"/>
            <p:cNvSpPr>
              <a:spLocks noChangeShapeType="1"/>
            </p:cNvSpPr>
            <p:nvPr/>
          </p:nvSpPr>
          <p:spPr bwMode="auto">
            <a:xfrm flipV="1">
              <a:off x="2394631" y="2353146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flipH="1">
              <a:off x="411843" y="3024658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flipH="1">
              <a:off x="411843" y="3202458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21"/>
            <p:cNvSpPr txBox="1">
              <a:spLocks noChangeArrowheads="1"/>
            </p:cNvSpPr>
            <p:nvPr/>
          </p:nvSpPr>
          <p:spPr bwMode="auto">
            <a:xfrm>
              <a:off x="459468" y="2591271"/>
              <a:ext cx="711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Feed</a:t>
              </a:r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flipV="1">
              <a:off x="2393043" y="1500658"/>
              <a:ext cx="26543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Oval 23"/>
            <p:cNvSpPr>
              <a:spLocks noChangeArrowheads="1"/>
            </p:cNvSpPr>
            <p:nvPr/>
          </p:nvSpPr>
          <p:spPr bwMode="auto">
            <a:xfrm>
              <a:off x="4996543" y="1437158"/>
              <a:ext cx="127000" cy="1270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5"/>
            <p:cNvSpPr>
              <a:spLocks noChangeShapeType="1"/>
            </p:cNvSpPr>
            <p:nvPr/>
          </p:nvSpPr>
          <p:spPr bwMode="auto">
            <a:xfrm flipV="1">
              <a:off x="2393043" y="1526058"/>
              <a:ext cx="2590800" cy="1041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27"/>
            <p:cNvSpPr>
              <a:spLocks noChangeShapeType="1"/>
            </p:cNvSpPr>
            <p:nvPr/>
          </p:nvSpPr>
          <p:spPr bwMode="auto">
            <a:xfrm>
              <a:off x="2202543" y="2300758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28"/>
            <p:cNvSpPr>
              <a:spLocks noChangeShapeType="1"/>
            </p:cNvSpPr>
            <p:nvPr/>
          </p:nvSpPr>
          <p:spPr bwMode="auto">
            <a:xfrm>
              <a:off x="2189843" y="2783358"/>
              <a:ext cx="3556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30"/>
            <p:cNvSpPr>
              <a:spLocks noChangeShapeType="1"/>
            </p:cNvSpPr>
            <p:nvPr/>
          </p:nvSpPr>
          <p:spPr bwMode="auto">
            <a:xfrm>
              <a:off x="2075543" y="230075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 flipH="1" flipV="1">
              <a:off x="2386693" y="1353021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" name="Oval 32"/>
            <p:cNvSpPr>
              <a:spLocks noChangeArrowheads="1"/>
            </p:cNvSpPr>
            <p:nvPr/>
          </p:nvSpPr>
          <p:spPr bwMode="auto">
            <a:xfrm>
              <a:off x="2331131" y="2478558"/>
              <a:ext cx="114300" cy="1143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8" name="Object 81"/>
            <p:cNvGraphicFramePr>
              <a:graphicFrameLocks noChangeAspect="1"/>
            </p:cNvGraphicFramePr>
            <p:nvPr/>
          </p:nvGraphicFramePr>
          <p:xfrm>
            <a:off x="2635707" y="1580243"/>
            <a:ext cx="216352" cy="3020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6720" imgH="177480" progId="Equation.DSMT4">
                    <p:embed/>
                  </p:oleObj>
                </mc:Choice>
                <mc:Fallback>
                  <p:oleObj name="Equation" r:id="rId9" imgW="126720" imgH="17748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5707" y="1580243"/>
                          <a:ext cx="216352" cy="3020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" name="Object 81"/>
            <p:cNvGraphicFramePr>
              <a:graphicFrameLocks noChangeAspect="1"/>
            </p:cNvGraphicFramePr>
            <p:nvPr/>
          </p:nvGraphicFramePr>
          <p:xfrm>
            <a:off x="2561317" y="4280580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15640" imgH="177480" progId="Equation.DSMT4">
                    <p:embed/>
                  </p:oleObj>
                </mc:Choice>
                <mc:Fallback>
                  <p:oleObj name="Equation" r:id="rId11" imgW="215640" imgH="177480" progId="Equation.DSMT4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1317" y="4280580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" name="Object 81"/>
            <p:cNvGraphicFramePr>
              <a:graphicFrameLocks noChangeAspect="1"/>
            </p:cNvGraphicFramePr>
            <p:nvPr/>
          </p:nvGraphicFramePr>
          <p:xfrm>
            <a:off x="3387952" y="1699305"/>
            <a:ext cx="258762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52280" imgH="152280" progId="Equation.DSMT4">
                    <p:embed/>
                  </p:oleObj>
                </mc:Choice>
                <mc:Fallback>
                  <p:oleObj name="Equation" r:id="rId13" imgW="152280" imgH="152280" progId="Equation.DSMT4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7952" y="1699305"/>
                          <a:ext cx="258762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" name="Object 81"/>
            <p:cNvGraphicFramePr>
              <a:graphicFrameLocks noChangeAspect="1"/>
            </p:cNvGraphicFramePr>
            <p:nvPr/>
          </p:nvGraphicFramePr>
          <p:xfrm>
            <a:off x="3757839" y="2405742"/>
            <a:ext cx="193675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14120" imgH="126720" progId="Equation.DSMT4">
                    <p:embed/>
                  </p:oleObj>
                </mc:Choice>
                <mc:Fallback>
                  <p:oleObj name="Equation" r:id="rId15" imgW="114120" imgH="126720" progId="Equation.DSMT4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7839" y="2405742"/>
                          <a:ext cx="193675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" name="Object 81"/>
            <p:cNvGraphicFramePr>
              <a:graphicFrameLocks noChangeAspect="1"/>
            </p:cNvGraphicFramePr>
            <p:nvPr/>
          </p:nvGraphicFramePr>
          <p:xfrm>
            <a:off x="1124177" y="4136117"/>
            <a:ext cx="214312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26720" imgH="139680" progId="Equation.DSMT4">
                    <p:embed/>
                  </p:oleObj>
                </mc:Choice>
                <mc:Fallback>
                  <p:oleObj name="Equation" r:id="rId17" imgW="126720" imgH="139680" progId="Equation.DSMT4">
                    <p:embed/>
                    <p:pic>
                      <p:nvPicPr>
                        <p:cNvPr id="0" name="Picture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4177" y="4136117"/>
                          <a:ext cx="214312" cy="238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ct 81"/>
            <p:cNvGraphicFramePr>
              <a:graphicFrameLocks noChangeAspect="1"/>
            </p:cNvGraphicFramePr>
            <p:nvPr/>
          </p:nvGraphicFramePr>
          <p:xfrm>
            <a:off x="4500789" y="3005138"/>
            <a:ext cx="234950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39680" imgH="164880" progId="Equation.DSMT4">
                    <p:embed/>
                  </p:oleObj>
                </mc:Choice>
                <mc:Fallback>
                  <p:oleObj name="Equation" r:id="rId19" imgW="139680" imgH="164880" progId="Equation.DSMT4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0789" y="3005138"/>
                          <a:ext cx="234950" cy="280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81"/>
            <p:cNvGraphicFramePr>
              <a:graphicFrameLocks noChangeAspect="1"/>
            </p:cNvGraphicFramePr>
            <p:nvPr/>
          </p:nvGraphicFramePr>
          <p:xfrm>
            <a:off x="2289402" y="957942"/>
            <a:ext cx="192087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14120" imgH="126720" progId="Equation.DSMT4">
                    <p:embed/>
                  </p:oleObj>
                </mc:Choice>
                <mc:Fallback>
                  <p:oleObj name="Equation" r:id="rId21" imgW="114120" imgH="126720" progId="Equation.DSMT4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9402" y="957942"/>
                          <a:ext cx="192087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81"/>
            <p:cNvGraphicFramePr>
              <a:graphicFrameLocks noChangeAspect="1"/>
            </p:cNvGraphicFramePr>
            <p:nvPr/>
          </p:nvGraphicFramePr>
          <p:xfrm>
            <a:off x="1485446" y="1711778"/>
            <a:ext cx="6254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368280" imgH="253800" progId="Equation.DSMT4">
                    <p:embed/>
                  </p:oleObj>
                </mc:Choice>
                <mc:Fallback>
                  <p:oleObj name="Equation" r:id="rId23" imgW="368280" imgH="253800" progId="Equation.DSMT4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5446" y="1711778"/>
                          <a:ext cx="625475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81"/>
            <p:cNvGraphicFramePr>
              <a:graphicFrameLocks noChangeAspect="1"/>
            </p:cNvGraphicFramePr>
            <p:nvPr/>
          </p:nvGraphicFramePr>
          <p:xfrm>
            <a:off x="1582056" y="2375807"/>
            <a:ext cx="366713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215640" imgH="177480" progId="Equation.DSMT4">
                    <p:embed/>
                  </p:oleObj>
                </mc:Choice>
                <mc:Fallback>
                  <p:oleObj name="Equation" r:id="rId25" imgW="215640" imgH="177480" progId="Equation.DSMT4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056" y="2375807"/>
                          <a:ext cx="366713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81"/>
            <p:cNvGraphicFramePr>
              <a:graphicFrameLocks noChangeAspect="1"/>
            </p:cNvGraphicFramePr>
            <p:nvPr/>
          </p:nvGraphicFramePr>
          <p:xfrm>
            <a:off x="2625724" y="2102757"/>
            <a:ext cx="258763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52280" imgH="164880" progId="Equation.DSMT4">
                    <p:embed/>
                  </p:oleObj>
                </mc:Choice>
                <mc:Fallback>
                  <p:oleObj name="Equation" r:id="rId27" imgW="152280" imgH="164880" progId="Equation.DSMT4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5724" y="2102757"/>
                          <a:ext cx="258763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33"/>
            <p:cNvGraphicFramePr>
              <a:graphicFrameLocks noChangeAspect="1"/>
            </p:cNvGraphicFramePr>
            <p:nvPr/>
          </p:nvGraphicFramePr>
          <p:xfrm>
            <a:off x="5227184" y="1567770"/>
            <a:ext cx="1458912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761760" imgH="253800" progId="Equation.DSMT4">
                    <p:embed/>
                  </p:oleObj>
                </mc:Choice>
                <mc:Fallback>
                  <p:oleObj name="Equation" r:id="rId29" imgW="761760" imgH="2538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7184" y="1567770"/>
                          <a:ext cx="1458912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19"/>
            <p:cNvGraphicFramePr>
              <a:graphicFrameLocks noChangeAspect="1"/>
            </p:cNvGraphicFramePr>
            <p:nvPr/>
          </p:nvGraphicFramePr>
          <p:xfrm>
            <a:off x="2682651" y="2482396"/>
            <a:ext cx="234950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139680" imgH="177480" progId="Equation.DSMT4">
                    <p:embed/>
                  </p:oleObj>
                </mc:Choice>
                <mc:Fallback>
                  <p:oleObj name="Equation" r:id="rId31" imgW="139680" imgH="177480" progId="Equation.DSMT4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2651" y="2482396"/>
                          <a:ext cx="234950" cy="303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1114425" y="836613"/>
            <a:ext cx="55453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define the </a:t>
            </a:r>
            <a:r>
              <a:rPr lang="en-US" sz="2000" u="sng" dirty="0">
                <a:solidFill>
                  <a:srgbClr val="0000FF"/>
                </a:solidFill>
              </a:rPr>
              <a:t>space factor</a:t>
            </a:r>
            <a:r>
              <a:rPr lang="en-US" sz="2000" dirty="0">
                <a:solidFill>
                  <a:srgbClr val="0000FF"/>
                </a:solidFill>
              </a:rPr>
              <a:t> of the wire antenna:</a:t>
            </a:r>
          </a:p>
        </p:txBody>
      </p:sp>
      <p:graphicFrame>
        <p:nvGraphicFramePr>
          <p:cNvPr id="2560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88070"/>
              </p:ext>
            </p:extLst>
          </p:nvPr>
        </p:nvGraphicFramePr>
        <p:xfrm>
          <a:off x="2195513" y="1504950"/>
          <a:ext cx="412273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03240" imgH="469800" progId="Equation.DSMT4">
                  <p:embed/>
                </p:oleObj>
              </mc:Choice>
              <mc:Fallback>
                <p:oleObj name="Equation" r:id="rId3" imgW="1803240" imgH="4698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504950"/>
                        <a:ext cx="4122737" cy="1076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32"/>
          <p:cNvSpPr txBox="1">
            <a:spLocks noChangeArrowheads="1"/>
          </p:cNvSpPr>
          <p:nvPr/>
        </p:nvSpPr>
        <p:spPr bwMode="auto">
          <a:xfrm>
            <a:off x="87088" y="3097214"/>
            <a:ext cx="8861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We then have the following result for the far-field pattern of the wire antenna:</a:t>
            </a:r>
          </a:p>
        </p:txBody>
      </p:sp>
      <p:graphicFrame>
        <p:nvGraphicFramePr>
          <p:cNvPr id="2560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277607"/>
              </p:ext>
            </p:extLst>
          </p:nvPr>
        </p:nvGraphicFramePr>
        <p:xfrm>
          <a:off x="1636713" y="3803650"/>
          <a:ext cx="490537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09680" imgH="482400" progId="Equation.DSMT4">
                  <p:embed/>
                </p:oleObj>
              </mc:Choice>
              <mc:Fallback>
                <p:oleObj name="Equation" r:id="rId5" imgW="2209680" imgH="4824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3803650"/>
                        <a:ext cx="4905375" cy="10715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4468" y="5438899"/>
            <a:ext cx="6621475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</a:t>
            </a:r>
          </a:p>
          <a:p>
            <a:pPr algn="ctr"/>
            <a:r>
              <a:rPr lang="en-US" dirty="0"/>
              <a:t>The term in front of the array factor in the above equation is the far-field pattern of the unit-amplitude infinitesimal dipole.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613682" y="858384"/>
            <a:ext cx="68772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Using our assumed approximate current function, we have: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628849"/>
              </p:ext>
            </p:extLst>
          </p:nvPr>
        </p:nvGraphicFramePr>
        <p:xfrm>
          <a:off x="914400" y="2836863"/>
          <a:ext cx="679926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4840" imgH="507960" progId="Equation.DSMT4">
                  <p:embed/>
                </p:oleObj>
              </mc:Choice>
              <mc:Fallback>
                <p:oleObj name="Equation" r:id="rId3" imgW="317484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36863"/>
                        <a:ext cx="6799263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AEAEA"/>
                                </a:gs>
                                <a:gs pos="100000">
                                  <a:srgbClr val="EAEAEA">
                                    <a:gamma/>
                                    <a:shade val="76078"/>
                                    <a:invGamma/>
                                  </a:srgbClr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354131" y="4390338"/>
            <a:ext cx="3914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result is (derivation omitted):</a:t>
            </a:r>
          </a:p>
        </p:txBody>
      </p:sp>
      <p:graphicFrame>
        <p:nvGraphicFramePr>
          <p:cNvPr id="266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764394"/>
              </p:ext>
            </p:extLst>
          </p:nvPr>
        </p:nvGraphicFramePr>
        <p:xfrm>
          <a:off x="1228725" y="4978400"/>
          <a:ext cx="625316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22560" imgH="507960" progId="Equation.DSMT4">
                  <p:embed/>
                </p:oleObj>
              </mc:Choice>
              <mc:Fallback>
                <p:oleObj name="Equation" r:id="rId5" imgW="302256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4978400"/>
                        <a:ext cx="6253163" cy="10509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26632" name="Object 73"/>
          <p:cNvGraphicFramePr>
            <a:graphicFrameLocks noChangeAspect="1"/>
          </p:cNvGraphicFramePr>
          <p:nvPr/>
        </p:nvGraphicFramePr>
        <p:xfrm>
          <a:off x="2341563" y="1408113"/>
          <a:ext cx="390683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95200" imgH="507960" progId="Equation.DSMT4">
                  <p:embed/>
                </p:oleObj>
              </mc:Choice>
              <mc:Fallback>
                <p:oleObj name="Equation" r:id="rId7" imgW="2095200" imgH="50796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1408113"/>
                        <a:ext cx="3906837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89882" y="2360613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796925" y="983570"/>
            <a:ext cx="2669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In summary, we have:</a:t>
            </a:r>
          </a:p>
        </p:txBody>
      </p:sp>
      <p:graphicFrame>
        <p:nvGraphicFramePr>
          <p:cNvPr id="276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162730"/>
              </p:ext>
            </p:extLst>
          </p:nvPr>
        </p:nvGraphicFramePr>
        <p:xfrm>
          <a:off x="1508125" y="2655888"/>
          <a:ext cx="5884863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22560" imgH="507960" progId="Equation.DSMT4">
                  <p:embed/>
                </p:oleObj>
              </mc:Choice>
              <mc:Fallback>
                <p:oleObj name="Equation" r:id="rId3" imgW="302256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2655888"/>
                        <a:ext cx="5884863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957438"/>
              </p:ext>
            </p:extLst>
          </p:nvPr>
        </p:nvGraphicFramePr>
        <p:xfrm>
          <a:off x="1858963" y="1485900"/>
          <a:ext cx="456088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09680" imgH="482400" progId="Equation.DSMT4">
                  <p:embed/>
                </p:oleObj>
              </mc:Choice>
              <mc:Fallback>
                <p:oleObj name="Equation" r:id="rId5" imgW="220968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1485900"/>
                        <a:ext cx="4560887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AEAEA"/>
                                </a:gs>
                                <a:gs pos="100000">
                                  <a:srgbClr val="EAEAEA">
                                    <a:gamma/>
                                    <a:shade val="86275"/>
                                    <a:invGamma/>
                                  </a:srgbClr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10"/>
          <p:cNvGraphicFramePr>
            <a:graphicFrameLocks noChangeAspect="1"/>
          </p:cNvGraphicFramePr>
          <p:nvPr/>
        </p:nvGraphicFramePr>
        <p:xfrm>
          <a:off x="441325" y="4767263"/>
          <a:ext cx="84121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76640" imgH="507960" progId="Equation.DSMT4">
                  <p:embed/>
                </p:oleObj>
              </mc:Choice>
              <mc:Fallback>
                <p:oleObj name="Equation" r:id="rId7" imgW="407664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767263"/>
                        <a:ext cx="8412163" cy="10477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492125" y="4214813"/>
            <a:ext cx="19223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Thus, we have: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33600" y="119746"/>
            <a:ext cx="45815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Infinitesimal Dipole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025525" y="910999"/>
            <a:ext cx="6513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dirty="0">
                <a:solidFill>
                  <a:srgbClr val="FF0000"/>
                </a:solidFill>
              </a:rPr>
              <a:t>infinitesimal dipole current </a:t>
            </a:r>
            <a:r>
              <a:rPr lang="en-US" sz="2000" dirty="0">
                <a:solidFill>
                  <a:srgbClr val="0000FF"/>
                </a:solidFill>
              </a:rPr>
              <a:t>element is shown below.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41989" name="Text Box 21"/>
          <p:cNvSpPr txBox="1">
            <a:spLocks noChangeArrowheads="1"/>
          </p:cNvSpPr>
          <p:nvPr/>
        </p:nvSpPr>
        <p:spPr bwMode="auto">
          <a:xfrm>
            <a:off x="1374397" y="3757160"/>
            <a:ext cx="5673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dipole moment (amplitude) is defined as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Il</a:t>
            </a:r>
            <a:r>
              <a:rPr lang="en-US" sz="200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41990" name="Text Box 24"/>
          <p:cNvSpPr txBox="1">
            <a:spLocks noChangeArrowheads="1"/>
          </p:cNvSpPr>
          <p:nvPr/>
        </p:nvSpPr>
        <p:spPr bwMode="auto">
          <a:xfrm>
            <a:off x="685800" y="5103813"/>
            <a:ext cx="7946571" cy="7078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From Maxwell’s equations we can calculate the fields radiated by this source (e.g., see Chapter 14 of the </a:t>
            </a:r>
            <a:r>
              <a:rPr lang="en-US" sz="2000" dirty="0" err="1">
                <a:solidFill>
                  <a:srgbClr val="0000FF"/>
                </a:solidFill>
              </a:rPr>
              <a:t>Hayt</a:t>
            </a:r>
            <a:r>
              <a:rPr lang="en-US" sz="2000" dirty="0">
                <a:solidFill>
                  <a:srgbClr val="0000FF"/>
                </a:solidFill>
              </a:rPr>
              <a:t> and Buck textbook).</a:t>
            </a:r>
          </a:p>
        </p:txBody>
      </p:sp>
      <p:sp>
        <p:nvSpPr>
          <p:cNvPr id="41991" name="Text Box 25"/>
          <p:cNvSpPr txBox="1">
            <a:spLocks noChangeArrowheads="1"/>
          </p:cNvSpPr>
          <p:nvPr/>
        </p:nvSpPr>
        <p:spPr bwMode="auto">
          <a:xfrm>
            <a:off x="644525" y="4388985"/>
            <a:ext cx="766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infinitesimal dipole is the foundation for many practical wire antennas.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919413" y="1627870"/>
            <a:ext cx="2712131" cy="1692728"/>
            <a:chOff x="2919413" y="1627870"/>
            <a:chExt cx="2712131" cy="1692728"/>
          </a:xfrm>
        </p:grpSpPr>
        <p:sp>
          <p:nvSpPr>
            <p:cNvPr id="41992" name="Line 9"/>
            <p:cNvSpPr>
              <a:spLocks noChangeShapeType="1"/>
            </p:cNvSpPr>
            <p:nvPr/>
          </p:nvSpPr>
          <p:spPr bwMode="auto">
            <a:xfrm flipH="1">
              <a:off x="3332843" y="2775858"/>
              <a:ext cx="86360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10"/>
            <p:cNvSpPr>
              <a:spLocks noChangeShapeType="1"/>
            </p:cNvSpPr>
            <p:nvPr/>
          </p:nvSpPr>
          <p:spPr bwMode="auto">
            <a:xfrm>
              <a:off x="4196443" y="2775858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Line 11"/>
            <p:cNvSpPr>
              <a:spLocks noChangeShapeType="1"/>
            </p:cNvSpPr>
            <p:nvPr/>
          </p:nvSpPr>
          <p:spPr bwMode="auto">
            <a:xfrm flipV="1">
              <a:off x="4196443" y="1975758"/>
              <a:ext cx="0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Line 15"/>
            <p:cNvSpPr>
              <a:spLocks noChangeShapeType="1"/>
            </p:cNvSpPr>
            <p:nvPr/>
          </p:nvSpPr>
          <p:spPr bwMode="auto">
            <a:xfrm flipV="1">
              <a:off x="4196443" y="2496458"/>
              <a:ext cx="0" cy="4953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18"/>
            <p:cNvSpPr>
              <a:spLocks noChangeShapeType="1"/>
            </p:cNvSpPr>
            <p:nvPr/>
          </p:nvSpPr>
          <p:spPr bwMode="auto">
            <a:xfrm flipH="1">
              <a:off x="3142343" y="2534558"/>
              <a:ext cx="81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19"/>
            <p:cNvSpPr>
              <a:spLocks noChangeShapeType="1"/>
            </p:cNvSpPr>
            <p:nvPr/>
          </p:nvSpPr>
          <p:spPr bwMode="auto">
            <a:xfrm flipH="1">
              <a:off x="3155043" y="2966358"/>
              <a:ext cx="81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20"/>
            <p:cNvSpPr>
              <a:spLocks noChangeShapeType="1"/>
            </p:cNvSpPr>
            <p:nvPr/>
          </p:nvSpPr>
          <p:spPr bwMode="auto">
            <a:xfrm>
              <a:off x="3269343" y="2547258"/>
              <a:ext cx="0" cy="419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1009" name="Object 21"/>
            <p:cNvGraphicFramePr>
              <a:graphicFrameLocks noChangeAspect="1"/>
            </p:cNvGraphicFramePr>
            <p:nvPr/>
          </p:nvGraphicFramePr>
          <p:xfrm>
            <a:off x="3010354" y="3107873"/>
            <a:ext cx="195263" cy="212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720" imgH="139680" progId="Equation.DSMT4">
                    <p:embed/>
                  </p:oleObj>
                </mc:Choice>
                <mc:Fallback>
                  <p:oleObj name="Equation" r:id="rId3" imgW="126720" imgH="13968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0354" y="3107873"/>
                          <a:ext cx="195263" cy="212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1010" name="Object 21"/>
            <p:cNvGraphicFramePr>
              <a:graphicFrameLocks noChangeAspect="1"/>
            </p:cNvGraphicFramePr>
            <p:nvPr/>
          </p:nvGraphicFramePr>
          <p:xfrm>
            <a:off x="5417232" y="2676072"/>
            <a:ext cx="214312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39680" imgH="164880" progId="Equation.DSMT4">
                    <p:embed/>
                  </p:oleObj>
                </mc:Choice>
                <mc:Fallback>
                  <p:oleObj name="Equation" r:id="rId5" imgW="139680" imgH="1648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7232" y="2676072"/>
                          <a:ext cx="214312" cy="252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1011" name="Object 21"/>
            <p:cNvGraphicFramePr>
              <a:graphicFrameLocks noChangeAspect="1"/>
            </p:cNvGraphicFramePr>
            <p:nvPr/>
          </p:nvGraphicFramePr>
          <p:xfrm>
            <a:off x="4106863" y="1627870"/>
            <a:ext cx="192994" cy="214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4120" imgH="126720" progId="Equation.DSMT4">
                    <p:embed/>
                  </p:oleObj>
                </mc:Choice>
                <mc:Fallback>
                  <p:oleObj name="Equation" r:id="rId7" imgW="114120" imgH="12672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6863" y="1627870"/>
                          <a:ext cx="192994" cy="2140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1012" name="Object 21"/>
            <p:cNvGraphicFramePr>
              <a:graphicFrameLocks noChangeAspect="1"/>
            </p:cNvGraphicFramePr>
            <p:nvPr/>
          </p:nvGraphicFramePr>
          <p:xfrm>
            <a:off x="2919413" y="2613025"/>
            <a:ext cx="157162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01520" imgH="177480" progId="Equation.DSMT4">
                    <p:embed/>
                  </p:oleObj>
                </mc:Choice>
                <mc:Fallback>
                  <p:oleObj name="Equation" r:id="rId9" imgW="101520" imgH="177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9413" y="2613025"/>
                          <a:ext cx="157162" cy="271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1013" name="Object 21"/>
            <p:cNvGraphicFramePr>
              <a:graphicFrameLocks noChangeAspect="1"/>
            </p:cNvGraphicFramePr>
            <p:nvPr/>
          </p:nvGraphicFramePr>
          <p:xfrm>
            <a:off x="4370388" y="2251075"/>
            <a:ext cx="195262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26720" imgH="152280" progId="Equation.DSMT4">
                    <p:embed/>
                  </p:oleObj>
                </mc:Choice>
                <mc:Fallback>
                  <p:oleObj name="Equation" r:id="rId11" imgW="126720" imgH="1522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0388" y="2251075"/>
                          <a:ext cx="195262" cy="233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796925" y="874713"/>
            <a:ext cx="48429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a </a:t>
            </a:r>
            <a:r>
              <a:rPr lang="en-US" sz="2000" dirty="0">
                <a:solidFill>
                  <a:srgbClr val="FF0000"/>
                </a:solidFill>
              </a:rPr>
              <a:t>resonant half-wave</a:t>
            </a:r>
            <a:r>
              <a:rPr lang="en-US" sz="2000" dirty="0">
                <a:solidFill>
                  <a:srgbClr val="0000FF"/>
                </a:solidFill>
              </a:rPr>
              <a:t> dipole antenna:</a:t>
            </a:r>
          </a:p>
        </p:txBody>
      </p:sp>
      <p:graphicFrame>
        <p:nvGraphicFramePr>
          <p:cNvPr id="28674" name="Object 6"/>
          <p:cNvGraphicFramePr>
            <a:graphicFrameLocks noChangeAspect="1"/>
          </p:cNvGraphicFramePr>
          <p:nvPr/>
        </p:nvGraphicFramePr>
        <p:xfrm>
          <a:off x="1201964" y="2436132"/>
          <a:ext cx="6132513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71800" imgH="863280" progId="Equation.DSMT4">
                  <p:embed/>
                </p:oleObj>
              </mc:Choice>
              <mc:Fallback>
                <p:oleObj name="Equation" r:id="rId3" imgW="2971800" imgH="863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964" y="2436132"/>
                        <a:ext cx="6132513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8"/>
          <p:cNvGraphicFramePr>
            <a:graphicFrameLocks noChangeAspect="1"/>
          </p:cNvGraphicFramePr>
          <p:nvPr/>
        </p:nvGraphicFramePr>
        <p:xfrm>
          <a:off x="3570061" y="1410153"/>
          <a:ext cx="125253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72840" imgH="457200" progId="Equation.DSMT4">
                  <p:embed/>
                </p:oleObj>
              </mc:Choice>
              <mc:Fallback>
                <p:oleObj name="Equation" r:id="rId5" imgW="67284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061" y="1410153"/>
                        <a:ext cx="1252538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668463" y="4776788"/>
          <a:ext cx="550227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66880" imgH="863280" progId="Equation.DSMT4">
                  <p:embed/>
                </p:oleObj>
              </mc:Choice>
              <mc:Fallback>
                <p:oleObj name="Equation" r:id="rId7" imgW="2666880" imgH="863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4776788"/>
                        <a:ext cx="5502275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11325" y="4508728"/>
            <a:ext cx="412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" name="Object 10"/>
          <p:cNvGraphicFramePr>
            <a:graphicFrameLocks noChangeAspect="1"/>
          </p:cNvGraphicFramePr>
          <p:nvPr/>
        </p:nvGraphicFramePr>
        <p:xfrm>
          <a:off x="3251001" y="5999415"/>
          <a:ext cx="21986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80800" imgH="253800" progId="Equation.DSMT4">
                  <p:embed/>
                </p:oleObj>
              </mc:Choice>
              <mc:Fallback>
                <p:oleObj name="Equation" r:id="rId3" imgW="11808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001" y="5999415"/>
                        <a:ext cx="2198687" cy="4730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453967" y="3045655"/>
            <a:ext cx="2093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directivity is: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513605"/>
              </p:ext>
            </p:extLst>
          </p:nvPr>
        </p:nvGraphicFramePr>
        <p:xfrm>
          <a:off x="847725" y="3640138"/>
          <a:ext cx="7404100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89240" imgH="761760" progId="Equation.DSMT4">
                  <p:embed/>
                </p:oleObj>
              </mc:Choice>
              <mc:Fallback>
                <p:oleObj name="Equation" r:id="rId5" imgW="4089240" imgH="761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3640138"/>
                        <a:ext cx="7404100" cy="137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  <p:graphicFrame>
        <p:nvGraphicFramePr>
          <p:cNvPr id="2160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334129"/>
              </p:ext>
            </p:extLst>
          </p:nvPr>
        </p:nvGraphicFramePr>
        <p:xfrm>
          <a:off x="1357932" y="927256"/>
          <a:ext cx="550227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66880" imgH="863280" progId="Equation.DSMT4">
                  <p:embed/>
                </p:oleObj>
              </mc:Choice>
              <mc:Fallback>
                <p:oleObj name="Equation" r:id="rId7" imgW="2666880" imgH="863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932" y="927256"/>
                        <a:ext cx="5502275" cy="17811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19566" y="5386083"/>
            <a:ext cx="4998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result (from numerical calculations) is: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130089"/>
              </p:ext>
            </p:extLst>
          </p:nvPr>
        </p:nvGraphicFramePr>
        <p:xfrm>
          <a:off x="7303336" y="1401763"/>
          <a:ext cx="12509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51500" imgH="851900" progId="Equation.DSMT4">
                  <p:embed/>
                </p:oleObj>
              </mc:Choice>
              <mc:Fallback>
                <p:oleObj name="Equation" r:id="rId9" imgW="1251500" imgH="851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03336" y="1401763"/>
                        <a:ext cx="1250950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709839" y="1636713"/>
            <a:ext cx="10406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Results</a:t>
            </a:r>
          </a:p>
        </p:txBody>
      </p:sp>
      <p:pic>
        <p:nvPicPr>
          <p:cNvPr id="2970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7100" y="571500"/>
            <a:ext cx="4535488" cy="6286500"/>
          </a:xfrm>
          <a:prstGeom prst="rect">
            <a:avLst/>
          </a:prstGeom>
          <a:noFill/>
          <a:ln w="44450" cap="rnd" algn="ctr">
            <a:noFill/>
            <a:miter lim="800000"/>
            <a:headEnd/>
            <a:tailEnd/>
          </a:ln>
        </p:spPr>
      </p:pic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803956" y="2189615"/>
          <a:ext cx="8382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080" imgH="177480" progId="Equation.DSMT4">
                  <p:embed/>
                </p:oleObj>
              </mc:Choice>
              <mc:Fallback>
                <p:oleObj name="Equation" r:id="rId4" imgW="4060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56" y="2189615"/>
                        <a:ext cx="838200" cy="3667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720725" y="862013"/>
            <a:ext cx="206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Radiated Power:</a:t>
            </a:r>
          </a:p>
        </p:txBody>
      </p:sp>
      <p:graphicFrame>
        <p:nvGraphicFramePr>
          <p:cNvPr id="307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205125"/>
              </p:ext>
            </p:extLst>
          </p:nvPr>
        </p:nvGraphicFramePr>
        <p:xfrm>
          <a:off x="177800" y="1481138"/>
          <a:ext cx="8894763" cy="187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14720" imgH="1041120" progId="Equation.DSMT4">
                  <p:embed/>
                </p:oleObj>
              </mc:Choice>
              <mc:Fallback>
                <p:oleObj name="Equation" r:id="rId3" imgW="4914720" imgH="104112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481138"/>
                        <a:ext cx="8894763" cy="187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7"/>
          <p:cNvGraphicFramePr>
            <a:graphicFrameLocks noChangeAspect="1"/>
          </p:cNvGraphicFramePr>
          <p:nvPr/>
        </p:nvGraphicFramePr>
        <p:xfrm>
          <a:off x="2716215" y="3784600"/>
          <a:ext cx="3192462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14320" imgH="495000" progId="Equation.DSMT4">
                  <p:embed/>
                </p:oleObj>
              </mc:Choice>
              <mc:Fallback>
                <p:oleObj name="Equation" r:id="rId5" imgW="171432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5" y="3784600"/>
                        <a:ext cx="3192462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781050" y="4035425"/>
            <a:ext cx="183896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Simplify using </a:t>
            </a:r>
          </a:p>
        </p:txBody>
      </p:sp>
      <p:graphicFrame>
        <p:nvGraphicFramePr>
          <p:cNvPr id="30724" name="Object 21"/>
          <p:cNvGraphicFramePr>
            <a:graphicFrameLocks noChangeAspect="1"/>
          </p:cNvGraphicFramePr>
          <p:nvPr/>
        </p:nvGraphicFramePr>
        <p:xfrm>
          <a:off x="373063" y="4860925"/>
          <a:ext cx="85296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711680" imgH="558720" progId="Equation.DSMT4">
                  <p:embed/>
                </p:oleObj>
              </mc:Choice>
              <mc:Fallback>
                <p:oleObj name="Equation" r:id="rId7" imgW="4711680" imgH="55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860925"/>
                        <a:ext cx="8529637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30775" y="1259891"/>
            <a:ext cx="5623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Performing the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integral gives us a factor of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</a:t>
            </a:r>
            <a:r>
              <a:rPr lang="en-US" sz="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3174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227889"/>
              </p:ext>
            </p:extLst>
          </p:nvPr>
        </p:nvGraphicFramePr>
        <p:xfrm>
          <a:off x="306471" y="1845678"/>
          <a:ext cx="85502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724280" imgH="558720" progId="Equation.DSMT4">
                  <p:embed/>
                </p:oleObj>
              </mc:Choice>
              <mc:Fallback>
                <p:oleObj name="Equation" r:id="rId3" imgW="4724280" imgH="55872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71" y="1845678"/>
                        <a:ext cx="85502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365423"/>
              </p:ext>
            </p:extLst>
          </p:nvPr>
        </p:nvGraphicFramePr>
        <p:xfrm>
          <a:off x="1265321" y="4155491"/>
          <a:ext cx="6964363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48040" imgH="533160" progId="Equation.DSMT4">
                  <p:embed/>
                </p:oleObj>
              </mc:Choice>
              <mc:Fallback>
                <p:oleObj name="Equation" r:id="rId5" imgW="3848040" imgH="533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321" y="4155491"/>
                        <a:ext cx="6964363" cy="9604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677946" y="3447466"/>
            <a:ext cx="4014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After simplifying, the result is then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Text Box 3"/>
          <p:cNvSpPr txBox="1">
            <a:spLocks noChangeArrowheads="1"/>
          </p:cNvSpPr>
          <p:nvPr/>
        </p:nvSpPr>
        <p:spPr bwMode="auto">
          <a:xfrm>
            <a:off x="174625" y="1155931"/>
            <a:ext cx="469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 radiation resistance is defined from </a:t>
            </a:r>
            <a:endParaRPr lang="en-US" sz="200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32770" name="Object 9"/>
          <p:cNvGraphicFramePr>
            <a:graphicFrameLocks noChangeAspect="1"/>
          </p:cNvGraphicFramePr>
          <p:nvPr/>
        </p:nvGraphicFramePr>
        <p:xfrm>
          <a:off x="4940300" y="942751"/>
          <a:ext cx="21605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942751"/>
                        <a:ext cx="216058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AutoShape 10"/>
          <p:cNvSpPr>
            <a:spLocks noChangeArrowheads="1"/>
          </p:cNvSpPr>
          <p:nvPr/>
        </p:nvSpPr>
        <p:spPr bwMode="auto">
          <a:xfrm>
            <a:off x="5410200" y="2338618"/>
            <a:ext cx="596900" cy="292100"/>
          </a:xfrm>
          <a:prstGeom prst="rightArrow">
            <a:avLst>
              <a:gd name="adj1" fmla="val 50000"/>
              <a:gd name="adj2" fmla="val 51087"/>
            </a:avLst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772" name="Object 35"/>
          <p:cNvGraphicFramePr>
            <a:graphicFrameLocks noChangeAspect="1"/>
          </p:cNvGraphicFramePr>
          <p:nvPr/>
        </p:nvGraphicFramePr>
        <p:xfrm>
          <a:off x="6649131" y="5497966"/>
          <a:ext cx="14144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9131" y="5497966"/>
                        <a:ext cx="1414462" cy="530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Text Box 37"/>
          <p:cNvSpPr txBox="1">
            <a:spLocks noChangeArrowheads="1"/>
          </p:cNvSpPr>
          <p:nvPr/>
        </p:nvSpPr>
        <p:spPr bwMode="auto">
          <a:xfrm>
            <a:off x="708025" y="6007100"/>
            <a:ext cx="45143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For a </a:t>
            </a:r>
            <a:r>
              <a:rPr lang="en-US" dirty="0">
                <a:solidFill>
                  <a:srgbClr val="FF0000"/>
                </a:solidFill>
              </a:rPr>
              <a:t>resonant </a:t>
            </a:r>
            <a:r>
              <a:rPr lang="en-US" dirty="0">
                <a:solidFill>
                  <a:srgbClr val="0000FF"/>
                </a:solidFill>
              </a:rPr>
              <a:t>antenna (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l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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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/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),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in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= 0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</p:txBody>
      </p:sp>
      <p:graphicFrame>
        <p:nvGraphicFramePr>
          <p:cNvPr id="32773" name="Object 41"/>
          <p:cNvGraphicFramePr>
            <a:graphicFrameLocks noChangeAspect="1"/>
          </p:cNvGraphicFramePr>
          <p:nvPr/>
        </p:nvGraphicFramePr>
        <p:xfrm>
          <a:off x="6260213" y="2049696"/>
          <a:ext cx="1589376" cy="939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0" imgH="457200" progId="Equation.DSMT4">
                  <p:embed/>
                </p:oleObj>
              </mc:Choice>
              <mc:Fallback>
                <p:oleObj name="Equation" r:id="rId7" imgW="774360" imgH="4572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0213" y="2049696"/>
                        <a:ext cx="1589376" cy="939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461125" y="3372981"/>
            <a:ext cx="2125724" cy="1822453"/>
            <a:chOff x="6461125" y="3372981"/>
            <a:chExt cx="2125724" cy="1822453"/>
          </a:xfrm>
        </p:grpSpPr>
        <p:graphicFrame>
          <p:nvGraphicFramePr>
            <p:cNvPr id="32771" name="Object 34"/>
            <p:cNvGraphicFramePr>
              <a:graphicFrameLocks noChangeAspect="1"/>
            </p:cNvGraphicFramePr>
            <p:nvPr/>
          </p:nvGraphicFramePr>
          <p:xfrm>
            <a:off x="6556828" y="4806777"/>
            <a:ext cx="1596571" cy="388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939600" imgH="228600" progId="Equation.DSMT4">
                    <p:embed/>
                  </p:oleObj>
                </mc:Choice>
                <mc:Fallback>
                  <p:oleObj name="Equation" r:id="rId9" imgW="939600" imgH="2286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6828" y="4806777"/>
                          <a:ext cx="1596571" cy="3886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5" name="Text Box 36"/>
            <p:cNvSpPr txBox="1">
              <a:spLocks noChangeArrowheads="1"/>
            </p:cNvSpPr>
            <p:nvPr/>
          </p:nvSpPr>
          <p:spPr bwMode="auto">
            <a:xfrm>
              <a:off x="6461125" y="3372981"/>
              <a:ext cx="1517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Circuit Model</a:t>
              </a:r>
            </a:p>
          </p:txBody>
        </p:sp>
        <p:sp>
          <p:nvSpPr>
            <p:cNvPr id="32778" name="Line 27"/>
            <p:cNvSpPr>
              <a:spLocks noChangeShapeType="1"/>
            </p:cNvSpPr>
            <p:nvPr/>
          </p:nvSpPr>
          <p:spPr bwMode="auto">
            <a:xfrm>
              <a:off x="6480202" y="4102100"/>
              <a:ext cx="149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28"/>
            <p:cNvSpPr>
              <a:spLocks noChangeShapeType="1"/>
            </p:cNvSpPr>
            <p:nvPr/>
          </p:nvSpPr>
          <p:spPr bwMode="auto">
            <a:xfrm>
              <a:off x="6489032" y="4597400"/>
              <a:ext cx="149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30"/>
            <p:cNvSpPr>
              <a:spLocks noChangeShapeType="1"/>
            </p:cNvSpPr>
            <p:nvPr/>
          </p:nvSpPr>
          <p:spPr bwMode="auto">
            <a:xfrm flipH="1">
              <a:off x="7975158" y="4092601"/>
              <a:ext cx="2098" cy="1851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31"/>
            <p:cNvSpPr>
              <a:spLocks noChangeShapeType="1"/>
            </p:cNvSpPr>
            <p:nvPr/>
          </p:nvSpPr>
          <p:spPr bwMode="auto">
            <a:xfrm>
              <a:off x="7986085" y="4406900"/>
              <a:ext cx="0" cy="190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Rectangle 29"/>
            <p:cNvSpPr>
              <a:spLocks noChangeArrowheads="1"/>
            </p:cNvSpPr>
            <p:nvPr/>
          </p:nvSpPr>
          <p:spPr bwMode="auto">
            <a:xfrm>
              <a:off x="7761355" y="4241800"/>
              <a:ext cx="406400" cy="1778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 rot="5400000" flipV="1">
              <a:off x="7536318" y="3912776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" name="Object 41"/>
            <p:cNvGraphicFramePr>
              <a:graphicFrameLocks noChangeAspect="1"/>
            </p:cNvGraphicFramePr>
            <p:nvPr/>
          </p:nvGraphicFramePr>
          <p:xfrm>
            <a:off x="6912430" y="4163644"/>
            <a:ext cx="304800" cy="365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90440" imgH="228600" progId="Equation.DSMT4">
                    <p:embed/>
                  </p:oleObj>
                </mc:Choice>
                <mc:Fallback>
                  <p:oleObj name="Equation" r:id="rId11" imgW="190440" imgH="2286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2430" y="4163644"/>
                          <a:ext cx="304800" cy="365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41"/>
            <p:cNvGraphicFramePr>
              <a:graphicFrameLocks noChangeAspect="1"/>
            </p:cNvGraphicFramePr>
            <p:nvPr/>
          </p:nvGraphicFramePr>
          <p:xfrm>
            <a:off x="7732713" y="3679369"/>
            <a:ext cx="282831" cy="391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64880" imgH="228600" progId="Equation.DSMT4">
                    <p:embed/>
                  </p:oleObj>
                </mc:Choice>
                <mc:Fallback>
                  <p:oleObj name="Equation" r:id="rId13" imgW="164880" imgH="2286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2713" y="3679369"/>
                          <a:ext cx="282831" cy="391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41"/>
            <p:cNvGraphicFramePr>
              <a:graphicFrameLocks noChangeAspect="1"/>
            </p:cNvGraphicFramePr>
            <p:nvPr/>
          </p:nvGraphicFramePr>
          <p:xfrm>
            <a:off x="8246611" y="4180114"/>
            <a:ext cx="340238" cy="359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15640" imgH="228600" progId="Equation.DSMT4">
                    <p:embed/>
                  </p:oleObj>
                </mc:Choice>
                <mc:Fallback>
                  <p:oleObj name="Equation" r:id="rId15" imgW="215640" imgH="2286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6611" y="4180114"/>
                          <a:ext cx="340238" cy="359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" name="Group 48"/>
          <p:cNvGrpSpPr/>
          <p:nvPr/>
        </p:nvGrpSpPr>
        <p:grpSpPr>
          <a:xfrm>
            <a:off x="927536" y="1820410"/>
            <a:ext cx="4382198" cy="3633787"/>
            <a:chOff x="1896365" y="1189038"/>
            <a:chExt cx="4382198" cy="3633787"/>
          </a:xfrm>
        </p:grpSpPr>
        <p:sp>
          <p:nvSpPr>
            <p:cNvPr id="50" name="AutoShape 60"/>
            <p:cNvSpPr>
              <a:spLocks noChangeArrowheads="1"/>
            </p:cNvSpPr>
            <p:nvPr/>
          </p:nvSpPr>
          <p:spPr bwMode="auto">
            <a:xfrm>
              <a:off x="3806825" y="1910897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utoShape 61"/>
            <p:cNvSpPr>
              <a:spLocks noChangeArrowheads="1"/>
            </p:cNvSpPr>
            <p:nvPr/>
          </p:nvSpPr>
          <p:spPr bwMode="auto">
            <a:xfrm>
              <a:off x="3806825" y="3363460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62"/>
            <p:cNvSpPr>
              <a:spLocks noChangeShapeType="1"/>
            </p:cNvSpPr>
            <p:nvPr/>
          </p:nvSpPr>
          <p:spPr bwMode="auto">
            <a:xfrm flipV="1">
              <a:off x="3902075" y="3315835"/>
              <a:ext cx="1990725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63"/>
            <p:cNvSpPr>
              <a:spLocks noChangeShapeType="1"/>
            </p:cNvSpPr>
            <p:nvPr/>
          </p:nvSpPr>
          <p:spPr bwMode="auto">
            <a:xfrm flipH="1" flipV="1">
              <a:off x="3898900" y="1564822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66"/>
            <p:cNvSpPr>
              <a:spLocks noChangeShapeType="1"/>
            </p:cNvSpPr>
            <p:nvPr/>
          </p:nvSpPr>
          <p:spPr bwMode="auto">
            <a:xfrm flipH="1">
              <a:off x="2955925" y="3312660"/>
              <a:ext cx="946150" cy="9763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68"/>
            <p:cNvSpPr>
              <a:spLocks noChangeShapeType="1"/>
            </p:cNvSpPr>
            <p:nvPr/>
          </p:nvSpPr>
          <p:spPr bwMode="auto">
            <a:xfrm flipV="1">
              <a:off x="3913182" y="2334760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76"/>
            <p:cNvSpPr>
              <a:spLocks noChangeShapeType="1"/>
            </p:cNvSpPr>
            <p:nvPr/>
          </p:nvSpPr>
          <p:spPr bwMode="auto">
            <a:xfrm flipH="1">
              <a:off x="1917700" y="3234872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77"/>
            <p:cNvSpPr>
              <a:spLocks noChangeShapeType="1"/>
            </p:cNvSpPr>
            <p:nvPr/>
          </p:nvSpPr>
          <p:spPr bwMode="auto">
            <a:xfrm flipH="1">
              <a:off x="1917700" y="3412672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78"/>
            <p:cNvSpPr txBox="1">
              <a:spLocks noChangeArrowheads="1"/>
            </p:cNvSpPr>
            <p:nvPr/>
          </p:nvSpPr>
          <p:spPr bwMode="auto">
            <a:xfrm>
              <a:off x="1896365" y="2801485"/>
              <a:ext cx="7104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Feed</a:t>
              </a:r>
            </a:p>
          </p:txBody>
        </p:sp>
        <p:sp>
          <p:nvSpPr>
            <p:cNvPr id="59" name="Line 80"/>
            <p:cNvSpPr>
              <a:spLocks noChangeShapeType="1"/>
            </p:cNvSpPr>
            <p:nvPr/>
          </p:nvSpPr>
          <p:spPr bwMode="auto">
            <a:xfrm>
              <a:off x="4677216" y="1977572"/>
              <a:ext cx="0" cy="2667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0" name="Object 81"/>
            <p:cNvGraphicFramePr>
              <a:graphicFrameLocks noChangeAspect="1"/>
            </p:cNvGraphicFramePr>
            <p:nvPr/>
          </p:nvGraphicFramePr>
          <p:xfrm>
            <a:off x="4766582" y="3708175"/>
            <a:ext cx="80486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06080" imgH="177480" progId="Equation.DSMT4">
                    <p:embed/>
                  </p:oleObj>
                </mc:Choice>
                <mc:Fallback>
                  <p:oleObj name="Equation" r:id="rId17" imgW="406080" imgH="17748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6582" y="3708175"/>
                          <a:ext cx="804863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Line 83"/>
            <p:cNvSpPr>
              <a:spLocks noChangeShapeType="1"/>
            </p:cNvSpPr>
            <p:nvPr/>
          </p:nvSpPr>
          <p:spPr bwMode="auto">
            <a:xfrm flipV="1">
              <a:off x="3895040" y="3071360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318329" y="1981200"/>
              <a:ext cx="415471" cy="1338943"/>
            </a:xfrm>
            <a:custGeom>
              <a:avLst/>
              <a:gdLst>
                <a:gd name="connsiteX0" fmla="*/ 415471 w 415471"/>
                <a:gd name="connsiteY0" fmla="*/ 0 h 1338943"/>
                <a:gd name="connsiteX1" fmla="*/ 208642 w 415471"/>
                <a:gd name="connsiteY1" fmla="*/ 283028 h 1338943"/>
                <a:gd name="connsiteX2" fmla="*/ 78014 w 415471"/>
                <a:gd name="connsiteY2" fmla="*/ 664028 h 1338943"/>
                <a:gd name="connsiteX3" fmla="*/ 12700 w 415471"/>
                <a:gd name="connsiteY3" fmla="*/ 1012371 h 1338943"/>
                <a:gd name="connsiteX4" fmla="*/ 1814 w 415471"/>
                <a:gd name="connsiteY4" fmla="*/ 1338943 h 133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71" h="1338943">
                  <a:moveTo>
                    <a:pt x="415471" y="0"/>
                  </a:moveTo>
                  <a:cubicBezTo>
                    <a:pt x="340178" y="86178"/>
                    <a:pt x="264885" y="172357"/>
                    <a:pt x="208642" y="283028"/>
                  </a:cubicBezTo>
                  <a:cubicBezTo>
                    <a:pt x="152399" y="393699"/>
                    <a:pt x="110671" y="542471"/>
                    <a:pt x="78014" y="664028"/>
                  </a:cubicBezTo>
                  <a:cubicBezTo>
                    <a:pt x="45357" y="785585"/>
                    <a:pt x="25400" y="899885"/>
                    <a:pt x="12700" y="1012371"/>
                  </a:cubicBezTo>
                  <a:cubicBezTo>
                    <a:pt x="0" y="1124857"/>
                    <a:pt x="907" y="1231900"/>
                    <a:pt x="1814" y="1338943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3318325" y="3287516"/>
              <a:ext cx="415471" cy="1338943"/>
            </a:xfrm>
            <a:custGeom>
              <a:avLst/>
              <a:gdLst>
                <a:gd name="connsiteX0" fmla="*/ 415471 w 415471"/>
                <a:gd name="connsiteY0" fmla="*/ 0 h 1338943"/>
                <a:gd name="connsiteX1" fmla="*/ 208642 w 415471"/>
                <a:gd name="connsiteY1" fmla="*/ 283028 h 1338943"/>
                <a:gd name="connsiteX2" fmla="*/ 78014 w 415471"/>
                <a:gd name="connsiteY2" fmla="*/ 664028 h 1338943"/>
                <a:gd name="connsiteX3" fmla="*/ 12700 w 415471"/>
                <a:gd name="connsiteY3" fmla="*/ 1012371 h 1338943"/>
                <a:gd name="connsiteX4" fmla="*/ 1814 w 415471"/>
                <a:gd name="connsiteY4" fmla="*/ 1338943 h 133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71" h="1338943">
                  <a:moveTo>
                    <a:pt x="415471" y="0"/>
                  </a:moveTo>
                  <a:cubicBezTo>
                    <a:pt x="340178" y="86178"/>
                    <a:pt x="264885" y="172357"/>
                    <a:pt x="208642" y="283028"/>
                  </a:cubicBezTo>
                  <a:cubicBezTo>
                    <a:pt x="152399" y="393699"/>
                    <a:pt x="110671" y="542471"/>
                    <a:pt x="78014" y="664028"/>
                  </a:cubicBezTo>
                  <a:cubicBezTo>
                    <a:pt x="45357" y="785585"/>
                    <a:pt x="25400" y="899885"/>
                    <a:pt x="12700" y="1012371"/>
                  </a:cubicBezTo>
                  <a:cubicBezTo>
                    <a:pt x="0" y="1124857"/>
                    <a:pt x="907" y="1231900"/>
                    <a:pt x="1814" y="1338943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4" name="Object 21"/>
            <p:cNvGraphicFramePr>
              <a:graphicFrameLocks noChangeAspect="1"/>
            </p:cNvGraphicFramePr>
            <p:nvPr/>
          </p:nvGraphicFramePr>
          <p:xfrm>
            <a:off x="2704647" y="4311197"/>
            <a:ext cx="230188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26720" imgH="139680" progId="Equation.DSMT4">
                    <p:embed/>
                  </p:oleObj>
                </mc:Choice>
                <mc:Fallback>
                  <p:oleObj name="Equation" r:id="rId19" imgW="126720" imgH="13968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4647" y="4311197"/>
                          <a:ext cx="230188" cy="252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21"/>
            <p:cNvGraphicFramePr>
              <a:graphicFrameLocks noChangeAspect="1"/>
            </p:cNvGraphicFramePr>
            <p:nvPr/>
          </p:nvGraphicFramePr>
          <p:xfrm>
            <a:off x="6024563" y="3179763"/>
            <a:ext cx="254000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39680" imgH="164880" progId="Equation.DSMT4">
                    <p:embed/>
                  </p:oleObj>
                </mc:Choice>
                <mc:Fallback>
                  <p:oleObj name="Equation" r:id="rId21" imgW="139680" imgH="16488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4563" y="3179763"/>
                          <a:ext cx="254000" cy="298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21"/>
            <p:cNvGraphicFramePr>
              <a:graphicFrameLocks noChangeAspect="1"/>
            </p:cNvGraphicFramePr>
            <p:nvPr/>
          </p:nvGraphicFramePr>
          <p:xfrm>
            <a:off x="3794125" y="1189038"/>
            <a:ext cx="207963" cy="23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114120" imgH="126720" progId="Equation.DSMT4">
                    <p:embed/>
                  </p:oleObj>
                </mc:Choice>
                <mc:Fallback>
                  <p:oleObj name="Equation" r:id="rId23" imgW="114120" imgH="12672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4125" y="1189038"/>
                          <a:ext cx="207963" cy="230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81"/>
            <p:cNvGraphicFramePr>
              <a:graphicFrameLocks noChangeAspect="1"/>
            </p:cNvGraphicFramePr>
            <p:nvPr/>
          </p:nvGraphicFramePr>
          <p:xfrm>
            <a:off x="4040188" y="4470400"/>
            <a:ext cx="4286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215640" imgH="177480" progId="Equation.DSMT4">
                    <p:embed/>
                  </p:oleObj>
                </mc:Choice>
                <mc:Fallback>
                  <p:oleObj name="Equation" r:id="rId25" imgW="215640" imgH="17748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0188" y="4470400"/>
                          <a:ext cx="4286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81"/>
            <p:cNvGraphicFramePr>
              <a:graphicFrameLocks noChangeAspect="1"/>
            </p:cNvGraphicFramePr>
            <p:nvPr/>
          </p:nvGraphicFramePr>
          <p:xfrm>
            <a:off x="4181475" y="1770063"/>
            <a:ext cx="25241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26720" imgH="177480" progId="Equation.DSMT4">
                    <p:embed/>
                  </p:oleObj>
                </mc:Choice>
                <mc:Fallback>
                  <p:oleObj name="Equation" r:id="rId27" imgW="126720" imgH="17748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1475" y="1770063"/>
                          <a:ext cx="252413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81"/>
            <p:cNvGraphicFramePr>
              <a:graphicFrameLocks noChangeAspect="1"/>
            </p:cNvGraphicFramePr>
            <p:nvPr/>
          </p:nvGraphicFramePr>
          <p:xfrm>
            <a:off x="4014561" y="2416629"/>
            <a:ext cx="524066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330120" imgH="253800" progId="Equation.DSMT4">
                    <p:embed/>
                  </p:oleObj>
                </mc:Choice>
                <mc:Fallback>
                  <p:oleObj name="Equation" r:id="rId29" imgW="330120" imgH="25380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561" y="2416629"/>
                          <a:ext cx="524066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ct 81"/>
            <p:cNvGraphicFramePr>
              <a:graphicFrameLocks noChangeAspect="1"/>
            </p:cNvGraphicFramePr>
            <p:nvPr/>
          </p:nvGraphicFramePr>
          <p:xfrm>
            <a:off x="4058331" y="3385003"/>
            <a:ext cx="52387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330120" imgH="253800" progId="Equation.DSMT4">
                    <p:embed/>
                  </p:oleObj>
                </mc:Choice>
                <mc:Fallback>
                  <p:oleObj name="Equation" r:id="rId31" imgW="330120" imgH="253800" progId="Equation.DSMT4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8331" y="3385003"/>
                          <a:ext cx="52387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73"/>
          <p:cNvGraphicFramePr>
            <a:graphicFrameLocks noChangeAspect="1"/>
          </p:cNvGraphicFramePr>
          <p:nvPr/>
        </p:nvGraphicFramePr>
        <p:xfrm>
          <a:off x="922564" y="2495096"/>
          <a:ext cx="10652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571320" imgH="228600" progId="Equation.DSMT4">
                  <p:embed/>
                </p:oleObj>
              </mc:Choice>
              <mc:Fallback>
                <p:oleObj name="Equation" r:id="rId33" imgW="571320" imgH="22860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564" y="2495096"/>
                        <a:ext cx="1065213" cy="4270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3"/>
          <p:cNvSpPr txBox="1">
            <a:spLocks noChangeArrowheads="1"/>
          </p:cNvSpPr>
          <p:nvPr/>
        </p:nvSpPr>
        <p:spPr bwMode="auto">
          <a:xfrm>
            <a:off x="1693182" y="979942"/>
            <a:ext cx="499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radiation resistance is now evaluated. 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33794" name="Object 32"/>
          <p:cNvGraphicFramePr>
            <a:graphicFrameLocks noChangeAspect="1"/>
          </p:cNvGraphicFramePr>
          <p:nvPr/>
        </p:nvGraphicFramePr>
        <p:xfrm>
          <a:off x="3645127" y="1601788"/>
          <a:ext cx="1598612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0" imgH="457200" progId="Equation.DSMT4">
                  <p:embed/>
                </p:oleObj>
              </mc:Choice>
              <mc:Fallback>
                <p:oleObj name="Equation" r:id="rId3" imgW="774360" imgH="4572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5127" y="1601788"/>
                        <a:ext cx="1598612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Text Box 33"/>
          <p:cNvSpPr txBox="1">
            <a:spLocks noChangeArrowheads="1"/>
          </p:cNvSpPr>
          <p:nvPr/>
        </p:nvSpPr>
        <p:spPr bwMode="auto">
          <a:xfrm>
            <a:off x="441325" y="3135313"/>
            <a:ext cx="5304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Using the previous formula for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000" dirty="0">
                <a:solidFill>
                  <a:srgbClr val="0000FF"/>
                </a:solidFill>
              </a:rPr>
              <a:t>, we have: 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33795" name="Object 34"/>
          <p:cNvGraphicFramePr>
            <a:graphicFrameLocks noChangeAspect="1"/>
          </p:cNvGraphicFramePr>
          <p:nvPr/>
        </p:nvGraphicFramePr>
        <p:xfrm>
          <a:off x="555625" y="3921125"/>
          <a:ext cx="78565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30520" imgH="507960" progId="Equation.DSMT4">
                  <p:embed/>
                </p:oleObj>
              </mc:Choice>
              <mc:Fallback>
                <p:oleObj name="Equation" r:id="rId5" imgW="3530520" imgH="50796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3921125"/>
                        <a:ext cx="7856538" cy="1130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Text Box 43"/>
          <p:cNvSpPr txBox="1">
            <a:spLocks noChangeArrowheads="1"/>
          </p:cNvSpPr>
          <p:nvPr/>
        </p:nvSpPr>
        <p:spPr bwMode="auto">
          <a:xfrm>
            <a:off x="315689" y="5752194"/>
            <a:ext cx="286488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Resonant </a:t>
            </a:r>
            <a:r>
              <a:rPr lang="en-US" sz="2400" i="1" dirty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400" baseline="-25000" dirty="0">
                <a:solidFill>
                  <a:srgbClr val="FF0000"/>
                </a:solidFill>
                <a:latin typeface="Symbol" pitchFamily="18" charset="2"/>
              </a:rPr>
              <a:t>0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</a:rPr>
              <a:t>/</a:t>
            </a:r>
            <a:r>
              <a:rPr lang="en-US" sz="300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Dipole:</a:t>
            </a:r>
          </a:p>
        </p:txBody>
      </p:sp>
      <p:graphicFrame>
        <p:nvGraphicFramePr>
          <p:cNvPr id="33796" name="Object 44"/>
          <p:cNvGraphicFramePr>
            <a:graphicFrameLocks noChangeAspect="1"/>
          </p:cNvGraphicFramePr>
          <p:nvPr/>
        </p:nvGraphicFramePr>
        <p:xfrm>
          <a:off x="3245991" y="5617046"/>
          <a:ext cx="2066244" cy="78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41120" imgH="393480" progId="Equation.DSMT4">
                  <p:embed/>
                </p:oleObj>
              </mc:Choice>
              <mc:Fallback>
                <p:oleObj name="Equation" r:id="rId7" imgW="1041120" imgH="39348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991" y="5617046"/>
                        <a:ext cx="2066244" cy="781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45"/>
          <p:cNvGraphicFramePr>
            <a:graphicFrameLocks noChangeAspect="1"/>
          </p:cNvGraphicFramePr>
          <p:nvPr/>
        </p:nvGraphicFramePr>
        <p:xfrm>
          <a:off x="6606045" y="5715000"/>
          <a:ext cx="18843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76240" imgH="253800" progId="Equation.DSMT4">
                  <p:embed/>
                </p:oleObj>
              </mc:Choice>
              <mc:Fallback>
                <p:oleObj name="Equation" r:id="rId9" imgW="876240" imgH="2538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6045" y="5715000"/>
                        <a:ext cx="1884362" cy="546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AutoShape 46"/>
          <p:cNvSpPr>
            <a:spLocks noChangeArrowheads="1"/>
          </p:cNvSpPr>
          <p:nvPr/>
        </p:nvSpPr>
        <p:spPr bwMode="auto">
          <a:xfrm>
            <a:off x="5570995" y="5857875"/>
            <a:ext cx="688975" cy="279400"/>
          </a:xfrm>
          <a:prstGeom prst="rightArrow">
            <a:avLst>
              <a:gd name="adj1" fmla="val 50000"/>
              <a:gd name="adj2" fmla="val 61648"/>
            </a:avLst>
          </a:prstGeom>
          <a:solidFill>
            <a:srgbClr val="00FF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952953" y="925513"/>
            <a:ext cx="7234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result can be extended to the case of a monopole antenna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34818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421820"/>
              </p:ext>
            </p:extLst>
          </p:nvPr>
        </p:nvGraphicFramePr>
        <p:xfrm>
          <a:off x="2978150" y="4781550"/>
          <a:ext cx="26257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30040" imgH="393480" progId="Equation.DSMT4">
                  <p:embed/>
                </p:oleObj>
              </mc:Choice>
              <mc:Fallback>
                <p:oleObj name="Equation" r:id="rId3" imgW="1130040" imgH="39348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4781550"/>
                        <a:ext cx="2625725" cy="914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75"/>
          <p:cNvGraphicFramePr>
            <a:graphicFrameLocks noChangeAspect="1"/>
          </p:cNvGraphicFramePr>
          <p:nvPr/>
        </p:nvGraphicFramePr>
        <p:xfrm>
          <a:off x="3292475" y="5905500"/>
          <a:ext cx="21304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90360" imgH="253800" progId="Equation.DSMT4">
                  <p:embed/>
                </p:oleObj>
              </mc:Choice>
              <mc:Fallback>
                <p:oleObj name="Equation" r:id="rId5" imgW="990360" imgH="25380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5905500"/>
                        <a:ext cx="2130425" cy="546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Slide Number Placeholder 6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847085" y="5072736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(see the next slide)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66460" y="1557791"/>
            <a:ext cx="6618853" cy="2691948"/>
            <a:chOff x="1066460" y="1557791"/>
            <a:chExt cx="6618853" cy="2691948"/>
          </a:xfrm>
        </p:grpSpPr>
        <p:sp>
          <p:nvSpPr>
            <p:cNvPr id="34827" name="Line 65"/>
            <p:cNvSpPr>
              <a:spLocks noChangeShapeType="1"/>
            </p:cNvSpPr>
            <p:nvPr/>
          </p:nvSpPr>
          <p:spPr bwMode="auto">
            <a:xfrm flipH="1">
              <a:off x="4090988" y="2947988"/>
              <a:ext cx="1588" cy="1279525"/>
            </a:xfrm>
            <a:prstGeom prst="line">
              <a:avLst/>
            </a:prstGeom>
            <a:noFill/>
            <a:ln w="28575">
              <a:solidFill>
                <a:srgbClr val="C06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28" name="Line 66"/>
            <p:cNvSpPr>
              <a:spLocks noChangeShapeType="1"/>
            </p:cNvSpPr>
            <p:nvPr/>
          </p:nvSpPr>
          <p:spPr bwMode="auto">
            <a:xfrm>
              <a:off x="4635501" y="2946401"/>
              <a:ext cx="0" cy="1303338"/>
            </a:xfrm>
            <a:prstGeom prst="line">
              <a:avLst/>
            </a:prstGeom>
            <a:noFill/>
            <a:ln w="28575">
              <a:solidFill>
                <a:srgbClr val="C06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29" name="AutoShape 67"/>
            <p:cNvSpPr>
              <a:spLocks noChangeArrowheads="1"/>
            </p:cNvSpPr>
            <p:nvPr/>
          </p:nvSpPr>
          <p:spPr bwMode="auto">
            <a:xfrm>
              <a:off x="4244976" y="1839913"/>
              <a:ext cx="244475" cy="2290763"/>
            </a:xfrm>
            <a:prstGeom prst="can">
              <a:avLst>
                <a:gd name="adj" fmla="val 4025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Line 69"/>
            <p:cNvSpPr>
              <a:spLocks noChangeShapeType="1"/>
            </p:cNvSpPr>
            <p:nvPr/>
          </p:nvSpPr>
          <p:spPr bwMode="auto">
            <a:xfrm flipV="1">
              <a:off x="4368801" y="2128838"/>
              <a:ext cx="0" cy="6365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2" name="Line 70"/>
            <p:cNvSpPr>
              <a:spLocks noChangeShapeType="1"/>
            </p:cNvSpPr>
            <p:nvPr/>
          </p:nvSpPr>
          <p:spPr bwMode="auto">
            <a:xfrm>
              <a:off x="3708401" y="1879601"/>
              <a:ext cx="0" cy="1054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3" name="Line 71"/>
            <p:cNvSpPr>
              <a:spLocks noChangeShapeType="1"/>
            </p:cNvSpPr>
            <p:nvPr/>
          </p:nvSpPr>
          <p:spPr bwMode="auto">
            <a:xfrm flipH="1">
              <a:off x="2641601" y="1892301"/>
              <a:ext cx="14605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4" name="Text Box 72"/>
            <p:cNvSpPr txBox="1">
              <a:spLocks noChangeArrowheads="1"/>
            </p:cNvSpPr>
            <p:nvPr/>
          </p:nvSpPr>
          <p:spPr bwMode="auto">
            <a:xfrm>
              <a:off x="4949826" y="3516313"/>
              <a:ext cx="1555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Feeding coax</a:t>
              </a:r>
            </a:p>
          </p:txBody>
        </p:sp>
        <p:graphicFrame>
          <p:nvGraphicFramePr>
            <p:cNvPr id="34820" name="Object 21"/>
            <p:cNvGraphicFramePr>
              <a:graphicFrameLocks noChangeAspect="1"/>
            </p:cNvGraphicFramePr>
            <p:nvPr/>
          </p:nvGraphicFramePr>
          <p:xfrm>
            <a:off x="5056188" y="2171701"/>
            <a:ext cx="1230313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96880" imgH="228600" progId="Equation.DSMT4">
                    <p:embed/>
                  </p:oleObj>
                </mc:Choice>
                <mc:Fallback>
                  <p:oleObj name="Equation" r:id="rId7" imgW="596880" imgH="2286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6188" y="2171701"/>
                          <a:ext cx="1230313" cy="47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Line 66"/>
            <p:cNvSpPr>
              <a:spLocks noChangeShapeType="1"/>
            </p:cNvSpPr>
            <p:nvPr/>
          </p:nvSpPr>
          <p:spPr bwMode="auto">
            <a:xfrm rot="5400000" flipH="1">
              <a:off x="6158593" y="1445079"/>
              <a:ext cx="5101" cy="3048339"/>
            </a:xfrm>
            <a:prstGeom prst="line">
              <a:avLst/>
            </a:prstGeom>
            <a:noFill/>
            <a:ln w="57150">
              <a:solidFill>
                <a:srgbClr val="C06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Line 66"/>
            <p:cNvSpPr>
              <a:spLocks noChangeShapeType="1"/>
            </p:cNvSpPr>
            <p:nvPr/>
          </p:nvSpPr>
          <p:spPr bwMode="auto">
            <a:xfrm rot="5400000" flipH="1">
              <a:off x="2588079" y="1434194"/>
              <a:ext cx="5101" cy="3048339"/>
            </a:xfrm>
            <a:prstGeom prst="line">
              <a:avLst/>
            </a:prstGeom>
            <a:noFill/>
            <a:ln w="57150">
              <a:solidFill>
                <a:srgbClr val="C06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" name="Object 21"/>
            <p:cNvGraphicFramePr>
              <a:graphicFrameLocks noChangeAspect="1"/>
            </p:cNvGraphicFramePr>
            <p:nvPr/>
          </p:nvGraphicFramePr>
          <p:xfrm>
            <a:off x="3297918" y="2191431"/>
            <a:ext cx="261938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6720" imgH="177480" progId="Equation.DSMT4">
                    <p:embed/>
                  </p:oleObj>
                </mc:Choice>
                <mc:Fallback>
                  <p:oleObj name="Equation" r:id="rId9" imgW="126720" imgH="177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7918" y="2191431"/>
                          <a:ext cx="261938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1"/>
            <p:cNvGraphicFramePr>
              <a:graphicFrameLocks noChangeAspect="1"/>
            </p:cNvGraphicFramePr>
            <p:nvPr/>
          </p:nvGraphicFramePr>
          <p:xfrm>
            <a:off x="4689248" y="1557791"/>
            <a:ext cx="681037" cy="523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30120" imgH="253800" progId="Equation.DSMT4">
                    <p:embed/>
                  </p:oleObj>
                </mc:Choice>
                <mc:Fallback>
                  <p:oleObj name="Equation" r:id="rId11" imgW="330120" imgH="2538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9248" y="1557791"/>
                          <a:ext cx="681037" cy="523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2677677" y="2003199"/>
            <a:ext cx="3676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This can be justified as shown.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35847" name="AutoShape 92"/>
          <p:cNvSpPr>
            <a:spLocks noChangeArrowheads="1"/>
          </p:cNvSpPr>
          <p:nvPr/>
        </p:nvSpPr>
        <p:spPr bwMode="auto">
          <a:xfrm>
            <a:off x="4541157" y="3196658"/>
            <a:ext cx="939800" cy="304800"/>
          </a:xfrm>
          <a:prstGeom prst="rightArrow">
            <a:avLst>
              <a:gd name="adj1" fmla="val 50000"/>
              <a:gd name="adj2" fmla="val 77083"/>
            </a:avLst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842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464607"/>
              </p:ext>
            </p:extLst>
          </p:nvPr>
        </p:nvGraphicFramePr>
        <p:xfrm>
          <a:off x="4274190" y="4084059"/>
          <a:ext cx="2257239" cy="79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17440" imgH="393480" progId="Equation.DSMT4">
                  <p:embed/>
                </p:oleObj>
              </mc:Choice>
              <mc:Fallback>
                <p:oleObj name="Equation" r:id="rId3" imgW="1117440" imgH="393480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4190" y="4084059"/>
                        <a:ext cx="2257239" cy="794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881959"/>
              </p:ext>
            </p:extLst>
          </p:nvPr>
        </p:nvGraphicFramePr>
        <p:xfrm>
          <a:off x="4386777" y="5067637"/>
          <a:ext cx="1937823" cy="392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39600" imgH="190440" progId="Equation.DSMT4">
                  <p:embed/>
                </p:oleObj>
              </mc:Choice>
              <mc:Fallback>
                <p:oleObj name="Equation" r:id="rId5" imgW="93960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777" y="5067637"/>
                        <a:ext cx="1937823" cy="39291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237027"/>
              </p:ext>
            </p:extLst>
          </p:nvPr>
        </p:nvGraphicFramePr>
        <p:xfrm>
          <a:off x="4136260" y="5613779"/>
          <a:ext cx="26257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30040" imgH="393480" progId="Equation.DSMT4">
                  <p:embed/>
                </p:oleObj>
              </mc:Choice>
              <mc:Fallback>
                <p:oleObj name="Equation" r:id="rId7" imgW="1130040" imgH="39348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6260" y="5613779"/>
                        <a:ext cx="26257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ight Arrow 29"/>
          <p:cNvSpPr/>
          <p:nvPr/>
        </p:nvSpPr>
        <p:spPr>
          <a:xfrm>
            <a:off x="3311698" y="5937101"/>
            <a:ext cx="545911" cy="300250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2460172" y="108860"/>
            <a:ext cx="41751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Wire Antenna (cont.)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20914" y="2134433"/>
            <a:ext cx="3063875" cy="3556001"/>
            <a:chOff x="508000" y="1666348"/>
            <a:chExt cx="3063875" cy="3556001"/>
          </a:xfrm>
        </p:grpSpPr>
        <p:sp>
          <p:nvSpPr>
            <p:cNvPr id="35855" name="AutoShape 68"/>
            <p:cNvSpPr>
              <a:spLocks noChangeArrowheads="1"/>
            </p:cNvSpPr>
            <p:nvPr/>
          </p:nvSpPr>
          <p:spPr bwMode="auto">
            <a:xfrm>
              <a:off x="1562100" y="1666348"/>
              <a:ext cx="114300" cy="1295400"/>
            </a:xfrm>
            <a:prstGeom prst="can">
              <a:avLst>
                <a:gd name="adj" fmla="val 375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AutoShape 69"/>
            <p:cNvSpPr>
              <a:spLocks noChangeArrowheads="1"/>
            </p:cNvSpPr>
            <p:nvPr/>
          </p:nvSpPr>
          <p:spPr bwMode="auto">
            <a:xfrm>
              <a:off x="1549400" y="3330048"/>
              <a:ext cx="114300" cy="1295400"/>
            </a:xfrm>
            <a:prstGeom prst="can">
              <a:avLst>
                <a:gd name="adj" fmla="val 375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Text Box 70"/>
            <p:cNvSpPr txBox="1">
              <a:spLocks noChangeArrowheads="1"/>
            </p:cNvSpPr>
            <p:nvPr/>
          </p:nvSpPr>
          <p:spPr bwMode="auto">
            <a:xfrm>
              <a:off x="1050925" y="2756961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35858" name="Text Box 71"/>
            <p:cNvSpPr txBox="1">
              <a:spLocks noChangeArrowheads="1"/>
            </p:cNvSpPr>
            <p:nvPr/>
          </p:nvSpPr>
          <p:spPr bwMode="auto">
            <a:xfrm>
              <a:off x="1079500" y="3188761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35859" name="Line 72"/>
            <p:cNvSpPr>
              <a:spLocks noChangeShapeType="1"/>
            </p:cNvSpPr>
            <p:nvPr/>
          </p:nvSpPr>
          <p:spPr bwMode="auto">
            <a:xfrm>
              <a:off x="508000" y="3139548"/>
              <a:ext cx="2209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Text Box 73"/>
            <p:cNvSpPr txBox="1">
              <a:spLocks noChangeArrowheads="1"/>
            </p:cNvSpPr>
            <p:nvPr/>
          </p:nvSpPr>
          <p:spPr bwMode="auto">
            <a:xfrm>
              <a:off x="1190625" y="4852461"/>
              <a:ext cx="8382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Dipole</a:t>
              </a:r>
            </a:p>
          </p:txBody>
        </p:sp>
        <p:sp>
          <p:nvSpPr>
            <p:cNvPr id="35862" name="Line 75"/>
            <p:cNvSpPr>
              <a:spLocks noChangeShapeType="1"/>
            </p:cNvSpPr>
            <p:nvPr/>
          </p:nvSpPr>
          <p:spPr bwMode="auto">
            <a:xfrm flipV="1">
              <a:off x="1624013" y="2491848"/>
              <a:ext cx="0" cy="4318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Text Box 77"/>
            <p:cNvSpPr txBox="1">
              <a:spLocks noChangeArrowheads="1"/>
            </p:cNvSpPr>
            <p:nvPr/>
          </p:nvSpPr>
          <p:spPr bwMode="auto">
            <a:xfrm>
              <a:off x="1965325" y="3252261"/>
              <a:ext cx="160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Virtual ground</a:t>
              </a:r>
            </a:p>
          </p:txBody>
        </p:sp>
        <p:graphicFrame>
          <p:nvGraphicFramePr>
            <p:cNvPr id="2" name="Object 93"/>
            <p:cNvGraphicFramePr>
              <a:graphicFrameLocks noChangeAspect="1"/>
            </p:cNvGraphicFramePr>
            <p:nvPr/>
          </p:nvGraphicFramePr>
          <p:xfrm>
            <a:off x="2266496" y="3621200"/>
            <a:ext cx="920070" cy="3934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533160" imgH="228600" progId="Equation.DSMT4">
                    <p:embed/>
                  </p:oleObj>
                </mc:Choice>
                <mc:Fallback>
                  <p:oleObj name="Equation" r:id="rId9" imgW="53316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496" y="3621200"/>
                          <a:ext cx="920070" cy="3934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33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74"/>
            <p:cNvGraphicFramePr>
              <a:graphicFrameLocks noChangeAspect="1"/>
            </p:cNvGraphicFramePr>
            <p:nvPr/>
          </p:nvGraphicFramePr>
          <p:xfrm>
            <a:off x="1763259" y="2634343"/>
            <a:ext cx="283095" cy="392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Equation.DSMT4">
                    <p:embed/>
                  </p:oleObj>
                </mc:Choice>
                <mc:Fallback>
                  <p:oleObj name="Equation" r:id="rId11" imgW="164880" imgH="2286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3259" y="2634343"/>
                          <a:ext cx="283095" cy="392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33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7669716"/>
                </p:ext>
              </p:extLst>
            </p:nvPr>
          </p:nvGraphicFramePr>
          <p:xfrm>
            <a:off x="623660" y="2427513"/>
            <a:ext cx="691143" cy="368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80880" imgH="203040" progId="Equation.DSMT4">
                    <p:embed/>
                  </p:oleObj>
                </mc:Choice>
                <mc:Fallback>
                  <p:oleObj name="Equation" r:id="rId13" imgW="380880" imgH="20304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660" y="2427513"/>
                          <a:ext cx="691143" cy="3685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33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6430737" y="1912143"/>
            <a:ext cx="2395764" cy="2046907"/>
            <a:chOff x="5744936" y="1640000"/>
            <a:chExt cx="2395764" cy="2046907"/>
          </a:xfrm>
        </p:grpSpPr>
        <p:sp>
          <p:nvSpPr>
            <p:cNvPr id="35848" name="AutoShape 80"/>
            <p:cNvSpPr>
              <a:spLocks noChangeArrowheads="1"/>
            </p:cNvSpPr>
            <p:nvPr/>
          </p:nvSpPr>
          <p:spPr bwMode="auto">
            <a:xfrm>
              <a:off x="6985000" y="1640000"/>
              <a:ext cx="114300" cy="1295400"/>
            </a:xfrm>
            <a:prstGeom prst="can">
              <a:avLst>
                <a:gd name="adj" fmla="val 375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Text Box 82"/>
            <p:cNvSpPr txBox="1">
              <a:spLocks noChangeArrowheads="1"/>
            </p:cNvSpPr>
            <p:nvPr/>
          </p:nvSpPr>
          <p:spPr bwMode="auto">
            <a:xfrm>
              <a:off x="6473825" y="2730613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35850" name="Line 84"/>
            <p:cNvSpPr>
              <a:spLocks noChangeShapeType="1"/>
            </p:cNvSpPr>
            <p:nvPr/>
          </p:nvSpPr>
          <p:spPr bwMode="auto">
            <a:xfrm>
              <a:off x="5930900" y="3113200"/>
              <a:ext cx="2209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Line 87"/>
            <p:cNvSpPr>
              <a:spLocks noChangeShapeType="1"/>
            </p:cNvSpPr>
            <p:nvPr/>
          </p:nvSpPr>
          <p:spPr bwMode="auto">
            <a:xfrm flipV="1">
              <a:off x="7046913" y="2465500"/>
              <a:ext cx="0" cy="4318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Text Box 90"/>
            <p:cNvSpPr txBox="1">
              <a:spLocks noChangeArrowheads="1"/>
            </p:cNvSpPr>
            <p:nvPr/>
          </p:nvSpPr>
          <p:spPr bwMode="auto">
            <a:xfrm>
              <a:off x="6500813" y="2857613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graphicFrame>
          <p:nvGraphicFramePr>
            <p:cNvPr id="6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2811949"/>
                </p:ext>
              </p:extLst>
            </p:nvPr>
          </p:nvGraphicFramePr>
          <p:xfrm>
            <a:off x="5744936" y="2368327"/>
            <a:ext cx="960664" cy="383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507960" imgH="203040" progId="Equation.DSMT4">
                    <p:embed/>
                  </p:oleObj>
                </mc:Choice>
                <mc:Fallback>
                  <p:oleObj name="Equation" r:id="rId15" imgW="507960" imgH="2030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4936" y="2368327"/>
                          <a:ext cx="960664" cy="383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33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4"/>
            <p:cNvGraphicFramePr>
              <a:graphicFrameLocks noChangeAspect="1"/>
            </p:cNvGraphicFramePr>
            <p:nvPr/>
          </p:nvGraphicFramePr>
          <p:xfrm>
            <a:off x="7228341" y="2535692"/>
            <a:ext cx="282575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64880" imgH="228600" progId="Equation.DSMT4">
                    <p:embed/>
                  </p:oleObj>
                </mc:Choice>
                <mc:Fallback>
                  <p:oleObj name="Equation" r:id="rId17" imgW="164880" imgH="22860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8341" y="2535692"/>
                          <a:ext cx="282575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33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 Box 73"/>
            <p:cNvSpPr txBox="1">
              <a:spLocks noChangeArrowheads="1"/>
            </p:cNvSpPr>
            <p:nvPr/>
          </p:nvSpPr>
          <p:spPr bwMode="auto">
            <a:xfrm>
              <a:off x="6410157" y="3317575"/>
              <a:ext cx="11977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Monopole</a:t>
              </a:r>
            </a:p>
          </p:txBody>
        </p:sp>
      </p:grp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B273D88-C3B9-B69A-3272-3D8BA8745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387013"/>
              </p:ext>
            </p:extLst>
          </p:nvPr>
        </p:nvGraphicFramePr>
        <p:xfrm>
          <a:off x="3205992" y="983879"/>
          <a:ext cx="26193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619445" imgH="914400" progId="Equation.DSMT4">
                  <p:embed/>
                </p:oleObj>
              </mc:Choice>
              <mc:Fallback>
                <p:oleObj name="Equation" r:id="rId19" imgW="2619445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05992" y="983879"/>
                        <a:ext cx="2619375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719946" y="119746"/>
            <a:ext cx="54324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Infinitesimal Dipole (cont.)</a:t>
            </a:r>
          </a:p>
        </p:txBody>
      </p:sp>
      <p:graphicFrame>
        <p:nvGraphicFramePr>
          <p:cNvPr id="1229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455941"/>
              </p:ext>
            </p:extLst>
          </p:nvPr>
        </p:nvGraphicFramePr>
        <p:xfrm>
          <a:off x="1306739" y="2116818"/>
          <a:ext cx="6523038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24080" imgH="1473120" progId="Equation.DSMT4">
                  <p:embed/>
                </p:oleObj>
              </mc:Choice>
              <mc:Fallback>
                <p:oleObj name="Equation" r:id="rId3" imgW="3124080" imgH="147312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739" y="2116818"/>
                        <a:ext cx="6523038" cy="30749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20"/>
          <p:cNvSpPr txBox="1">
            <a:spLocks noChangeArrowheads="1"/>
          </p:cNvSpPr>
          <p:nvPr/>
        </p:nvSpPr>
        <p:spPr bwMode="auto">
          <a:xfrm>
            <a:off x="568325" y="963613"/>
            <a:ext cx="798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u="sng" dirty="0">
                <a:solidFill>
                  <a:srgbClr val="0000FF"/>
                </a:solidFill>
              </a:rPr>
              <a:t>exact</a:t>
            </a:r>
            <a:r>
              <a:rPr lang="en-US" sz="2000" dirty="0">
                <a:solidFill>
                  <a:srgbClr val="0000FF"/>
                </a:solidFill>
              </a:rPr>
              <a:t> fields of the infinitesimal dipole in spherical coordinates 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1861458" y="108860"/>
            <a:ext cx="54324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Infinitesimal Dipole (cont.)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479830"/>
              </p:ext>
            </p:extLst>
          </p:nvPr>
        </p:nvGraphicFramePr>
        <p:xfrm>
          <a:off x="1561982" y="1403351"/>
          <a:ext cx="4408487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965160" progId="Equation.DSMT4">
                  <p:embed/>
                </p:oleObj>
              </mc:Choice>
              <mc:Fallback>
                <p:oleObj name="Equation" r:id="rId3" imgW="2298600" imgH="965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982" y="1403351"/>
                        <a:ext cx="4408487" cy="18494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30225" y="798513"/>
            <a:ext cx="37337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In the </a:t>
            </a:r>
            <a:r>
              <a:rPr lang="en-US" sz="2000" dirty="0">
                <a:solidFill>
                  <a:srgbClr val="FF0000"/>
                </a:solidFill>
              </a:rPr>
              <a:t>far field</a:t>
            </a:r>
            <a:r>
              <a:rPr lang="en-US" sz="2000" dirty="0">
                <a:solidFill>
                  <a:srgbClr val="0000FF"/>
                </a:solidFill>
              </a:rPr>
              <a:t> (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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) </a:t>
            </a:r>
            <a:r>
              <a:rPr lang="en-US" sz="2000" dirty="0">
                <a:solidFill>
                  <a:srgbClr val="0000FF"/>
                </a:solidFill>
              </a:rPr>
              <a:t>we have:</a:t>
            </a:r>
          </a:p>
        </p:txBody>
      </p:sp>
      <p:graphicFrame>
        <p:nvGraphicFramePr>
          <p:cNvPr id="133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960310"/>
              </p:ext>
            </p:extLst>
          </p:nvPr>
        </p:nvGraphicFramePr>
        <p:xfrm>
          <a:off x="1811338" y="4579938"/>
          <a:ext cx="3592512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65080" imgH="812520" progId="Equation.DSMT4">
                  <p:embed/>
                </p:oleObj>
              </mc:Choice>
              <mc:Fallback>
                <p:oleObj name="Equation" r:id="rId5" imgW="1765080" imgH="8125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4579938"/>
                        <a:ext cx="3592512" cy="16541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81025" y="3871913"/>
            <a:ext cx="2738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Hence, we can identify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DCEB32D-C271-71D0-9A0F-C476BE12DE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489641"/>
              </p:ext>
            </p:extLst>
          </p:nvPr>
        </p:nvGraphicFramePr>
        <p:xfrm>
          <a:off x="5970469" y="5051021"/>
          <a:ext cx="2757274" cy="712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762394" imgH="971550" progId="Equation.DSMT4">
                  <p:embed/>
                </p:oleObj>
              </mc:Choice>
              <mc:Fallback>
                <p:oleObj name="Equation" r:id="rId7" imgW="3762394" imgH="97155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70469" y="5051021"/>
                        <a:ext cx="2757274" cy="712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4D39447-A71F-E2FB-4C7E-34FDF36B407C}"/>
              </a:ext>
            </a:extLst>
          </p:cNvPr>
          <p:cNvSpPr txBox="1"/>
          <p:nvPr/>
        </p:nvSpPr>
        <p:spPr>
          <a:xfrm>
            <a:off x="6874537" y="457993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Recall: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530225" y="730273"/>
            <a:ext cx="438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radiation pattern is shown below.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784505"/>
              </p:ext>
            </p:extLst>
          </p:nvPr>
        </p:nvGraphicFramePr>
        <p:xfrm>
          <a:off x="2881313" y="1200150"/>
          <a:ext cx="309086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393480" progId="Equation.DSMT4">
                  <p:embed/>
                </p:oleObj>
              </mc:Choice>
              <mc:Fallback>
                <p:oleObj name="Equation" r:id="rId3" imgW="13716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1200150"/>
                        <a:ext cx="3090862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943732"/>
              </p:ext>
            </p:extLst>
          </p:nvPr>
        </p:nvGraphicFramePr>
        <p:xfrm>
          <a:off x="5378450" y="2386013"/>
          <a:ext cx="3275013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33360" imgH="558720" progId="Equation.DSMT4">
                  <p:embed/>
                </p:oleObj>
              </mc:Choice>
              <mc:Fallback>
                <p:oleObj name="Equation" r:id="rId5" imgW="2133360" imgH="55872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2386013"/>
                        <a:ext cx="3275013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/>
        </p:nvGraphicFramePr>
        <p:xfrm>
          <a:off x="5976774" y="3944958"/>
          <a:ext cx="24765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12800" imgH="253800" progId="Equation.DSMT4">
                  <p:embed/>
                </p:oleObj>
              </mc:Choice>
              <mc:Fallback>
                <p:oleObj name="Equation" r:id="rId7" imgW="16128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774" y="3944958"/>
                        <a:ext cx="2476500" cy="387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Down Arrow 41"/>
          <p:cNvSpPr/>
          <p:nvPr/>
        </p:nvSpPr>
        <p:spPr>
          <a:xfrm>
            <a:off x="7017328" y="3383478"/>
            <a:ext cx="249381" cy="356260"/>
          </a:xfrm>
          <a:prstGeom prst="down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476999" y="6052458"/>
            <a:ext cx="1545616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HPBW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90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/>
              <a:t> </a:t>
            </a:r>
          </a:p>
        </p:txBody>
      </p:sp>
      <p:graphicFrame>
        <p:nvGraphicFramePr>
          <p:cNvPr id="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025883"/>
              </p:ext>
            </p:extLst>
          </p:nvPr>
        </p:nvGraphicFramePr>
        <p:xfrm>
          <a:off x="5909355" y="4808084"/>
          <a:ext cx="2516187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38000" imgH="609480" progId="Equation.DSMT4">
                  <p:embed/>
                </p:oleObj>
              </mc:Choice>
              <mc:Fallback>
                <p:oleObj name="Equation" r:id="rId9" imgW="1638000" imgH="609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9355" y="4808084"/>
                        <a:ext cx="2516187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Down Arrow 46"/>
          <p:cNvSpPr/>
          <p:nvPr/>
        </p:nvSpPr>
        <p:spPr>
          <a:xfrm rot="16200000">
            <a:off x="6039718" y="6065389"/>
            <a:ext cx="244476" cy="356260"/>
          </a:xfrm>
          <a:prstGeom prst="down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470925" y="2269668"/>
            <a:ext cx="4800600" cy="4192364"/>
            <a:chOff x="623325" y="2313211"/>
            <a:chExt cx="4800600" cy="4192364"/>
          </a:xfrm>
        </p:grpSpPr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3671325" y="4127500"/>
              <a:ext cx="1752600" cy="366713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 flipV="1">
              <a:off x="3061725" y="2603500"/>
              <a:ext cx="0" cy="388620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004325" y="4584700"/>
              <a:ext cx="4114800" cy="0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3507813" y="4737100"/>
              <a:ext cx="457200" cy="260350"/>
            </a:xfrm>
            <a:prstGeom prst="rect">
              <a:avLst/>
            </a:prstGeom>
            <a:solidFill>
              <a:schemeClr val="bg1"/>
            </a:solidFill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/>
                <a:t>-9</a:t>
              </a:r>
            </a:p>
          </p:txBody>
        </p:sp>
        <p:sp>
          <p:nvSpPr>
            <p:cNvPr id="14352" name="Text Box 15"/>
            <p:cNvSpPr txBox="1">
              <a:spLocks noChangeArrowheads="1"/>
            </p:cNvSpPr>
            <p:nvPr/>
          </p:nvSpPr>
          <p:spPr bwMode="auto">
            <a:xfrm>
              <a:off x="4171388" y="4737100"/>
              <a:ext cx="381000" cy="260350"/>
            </a:xfrm>
            <a:prstGeom prst="rect">
              <a:avLst/>
            </a:prstGeom>
            <a:solidFill>
              <a:schemeClr val="bg1"/>
            </a:solidFill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/>
                <a:t> -3</a:t>
              </a:r>
            </a:p>
          </p:txBody>
        </p:sp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3845950" y="4737100"/>
              <a:ext cx="381000" cy="260350"/>
            </a:xfrm>
            <a:prstGeom prst="rect">
              <a:avLst/>
            </a:prstGeom>
            <a:solidFill>
              <a:schemeClr val="bg1"/>
            </a:solidFill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/>
                <a:t> -6</a:t>
              </a:r>
            </a:p>
          </p:txBody>
        </p:sp>
        <p:sp>
          <p:nvSpPr>
            <p:cNvPr id="14354" name="Text Box 17"/>
            <p:cNvSpPr txBox="1">
              <a:spLocks noChangeArrowheads="1"/>
            </p:cNvSpPr>
            <p:nvPr/>
          </p:nvSpPr>
          <p:spPr bwMode="auto">
            <a:xfrm>
              <a:off x="4814325" y="4279900"/>
              <a:ext cx="609600" cy="260350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/>
                <a:t>0 dB</a:t>
              </a:r>
            </a:p>
          </p:txBody>
        </p:sp>
        <p:graphicFrame>
          <p:nvGraphicFramePr>
            <p:cNvPr id="14339" name="Object 18"/>
            <p:cNvGraphicFramePr>
              <a:graphicFrameLocks noChangeAspect="1"/>
            </p:cNvGraphicFramePr>
            <p:nvPr/>
          </p:nvGraphicFramePr>
          <p:xfrm>
            <a:off x="3518925" y="2603500"/>
            <a:ext cx="217488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26720" imgH="177480" progId="Equation.DSMT4">
                    <p:embed/>
                  </p:oleObj>
                </mc:Choice>
                <mc:Fallback>
                  <p:oleObj name="Equation" r:id="rId11" imgW="126720" imgH="1774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8925" y="2603500"/>
                          <a:ext cx="217488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 cap="rnd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1309125" y="2908300"/>
              <a:ext cx="3505200" cy="3429000"/>
            </a:xfrm>
            <a:prstGeom prst="ellipse">
              <a:avLst/>
            </a:prstGeom>
            <a:noFill/>
            <a:ln w="19050" cap="rnd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1613925" y="3157538"/>
              <a:ext cx="2882900" cy="2874963"/>
            </a:xfrm>
            <a:prstGeom prst="ellipse">
              <a:avLst/>
            </a:prstGeom>
            <a:noFill/>
            <a:ln w="19050" cap="rnd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1918725" y="3441700"/>
              <a:ext cx="2286000" cy="2362200"/>
            </a:xfrm>
            <a:prstGeom prst="ellipse">
              <a:avLst/>
            </a:prstGeom>
            <a:noFill/>
            <a:ln w="19050" cap="rnd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2223525" y="3746500"/>
              <a:ext cx="1676400" cy="1752600"/>
            </a:xfrm>
            <a:prstGeom prst="ellipse">
              <a:avLst/>
            </a:prstGeom>
            <a:noFill/>
            <a:ln w="19050" cap="rnd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2790263" y="4356100"/>
              <a:ext cx="533400" cy="533400"/>
            </a:xfrm>
            <a:prstGeom prst="ellipse">
              <a:avLst/>
            </a:prstGeom>
            <a:noFill/>
            <a:ln w="19050" cap="rnd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 flipV="1">
              <a:off x="2071125" y="2984500"/>
              <a:ext cx="1905000" cy="32766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 flipH="1" flipV="1">
              <a:off x="2147325" y="2984500"/>
              <a:ext cx="1828800" cy="32766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 flipV="1">
              <a:off x="1309125" y="3670300"/>
              <a:ext cx="3352800" cy="19050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3061725" y="3559631"/>
              <a:ext cx="1752600" cy="2070102"/>
            </a:xfrm>
            <a:prstGeom prst="ellipse">
              <a:avLst/>
            </a:prstGeom>
            <a:noFill/>
            <a:ln w="44450" cap="rnd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Arc 31"/>
            <p:cNvSpPr>
              <a:spLocks/>
            </p:cNvSpPr>
            <p:nvPr/>
          </p:nvSpPr>
          <p:spPr bwMode="auto">
            <a:xfrm>
              <a:off x="3061725" y="2835275"/>
              <a:ext cx="835025" cy="1876425"/>
            </a:xfrm>
            <a:custGeom>
              <a:avLst/>
              <a:gdLst>
                <a:gd name="T0" fmla="*/ 10 w 9096"/>
                <a:gd name="T1" fmla="*/ 0 h 21599"/>
                <a:gd name="T2" fmla="*/ 526 w 9096"/>
                <a:gd name="T3" fmla="*/ 110 h 21599"/>
                <a:gd name="T4" fmla="*/ 0 w 9096"/>
                <a:gd name="T5" fmla="*/ 1182 h 21599"/>
                <a:gd name="T6" fmla="*/ 0 60000 65536"/>
                <a:gd name="T7" fmla="*/ 0 60000 65536"/>
                <a:gd name="T8" fmla="*/ 0 60000 65536"/>
                <a:gd name="T9" fmla="*/ 0 w 9096"/>
                <a:gd name="T10" fmla="*/ 0 h 21599"/>
                <a:gd name="T11" fmla="*/ 9096 w 9096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96" h="21599" fill="none" extrusionOk="0">
                  <a:moveTo>
                    <a:pt x="175" y="-1"/>
                  </a:moveTo>
                  <a:cubicBezTo>
                    <a:pt x="3257" y="24"/>
                    <a:pt x="6299" y="709"/>
                    <a:pt x="9095" y="2007"/>
                  </a:cubicBezTo>
                </a:path>
                <a:path w="9096" h="21599" stroke="0" extrusionOk="0">
                  <a:moveTo>
                    <a:pt x="175" y="-1"/>
                  </a:moveTo>
                  <a:cubicBezTo>
                    <a:pt x="3257" y="24"/>
                    <a:pt x="6299" y="709"/>
                    <a:pt x="9095" y="2007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3175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Text Box 32"/>
            <p:cNvSpPr txBox="1">
              <a:spLocks noChangeArrowheads="1"/>
            </p:cNvSpPr>
            <p:nvPr/>
          </p:nvSpPr>
          <p:spPr bwMode="auto">
            <a:xfrm>
              <a:off x="3442725" y="2755900"/>
              <a:ext cx="1066800" cy="244475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30</a:t>
              </a:r>
              <a:r>
                <a:rPr lang="en-US" sz="1000">
                  <a:cs typeface="Arial" charset="0"/>
                </a:rPr>
                <a:t>°</a:t>
              </a:r>
            </a:p>
          </p:txBody>
        </p:sp>
        <p:sp>
          <p:nvSpPr>
            <p:cNvPr id="14367" name="Text Box 33"/>
            <p:cNvSpPr txBox="1">
              <a:spLocks noChangeArrowheads="1"/>
            </p:cNvSpPr>
            <p:nvPr/>
          </p:nvSpPr>
          <p:spPr bwMode="auto">
            <a:xfrm>
              <a:off x="1537725" y="2755900"/>
              <a:ext cx="1066800" cy="244475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30</a:t>
              </a:r>
              <a:r>
                <a:rPr lang="en-US" sz="1000">
                  <a:cs typeface="Arial" charset="0"/>
                </a:rPr>
                <a:t>°</a:t>
              </a:r>
            </a:p>
          </p:txBody>
        </p:sp>
        <p:sp>
          <p:nvSpPr>
            <p:cNvPr id="14368" name="Text Box 34"/>
            <p:cNvSpPr txBox="1">
              <a:spLocks noChangeArrowheads="1"/>
            </p:cNvSpPr>
            <p:nvPr/>
          </p:nvSpPr>
          <p:spPr bwMode="auto">
            <a:xfrm>
              <a:off x="699525" y="3517900"/>
              <a:ext cx="1066800" cy="244475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60</a:t>
              </a:r>
              <a:r>
                <a:rPr lang="en-US" sz="1000">
                  <a:cs typeface="Arial" charset="0"/>
                </a:rPr>
                <a:t>°</a:t>
              </a:r>
            </a:p>
          </p:txBody>
        </p:sp>
        <p:sp>
          <p:nvSpPr>
            <p:cNvPr id="14369" name="Text Box 35"/>
            <p:cNvSpPr txBox="1">
              <a:spLocks noChangeArrowheads="1"/>
            </p:cNvSpPr>
            <p:nvPr/>
          </p:nvSpPr>
          <p:spPr bwMode="auto">
            <a:xfrm>
              <a:off x="623325" y="5575300"/>
              <a:ext cx="1066800" cy="244475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120</a:t>
              </a:r>
              <a:r>
                <a:rPr lang="en-US" sz="1000">
                  <a:cs typeface="Arial" charset="0"/>
                </a:rPr>
                <a:t>°</a:t>
              </a:r>
            </a:p>
          </p:txBody>
        </p:sp>
        <p:sp>
          <p:nvSpPr>
            <p:cNvPr id="14370" name="Text Box 36"/>
            <p:cNvSpPr txBox="1">
              <a:spLocks noChangeArrowheads="1"/>
            </p:cNvSpPr>
            <p:nvPr/>
          </p:nvSpPr>
          <p:spPr bwMode="auto">
            <a:xfrm>
              <a:off x="1537725" y="6261100"/>
              <a:ext cx="1066800" cy="244475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150</a:t>
              </a:r>
              <a:r>
                <a:rPr lang="en-US" sz="1000">
                  <a:cs typeface="Arial" charset="0"/>
                </a:rPr>
                <a:t>°</a:t>
              </a:r>
            </a:p>
          </p:txBody>
        </p:sp>
        <p:sp>
          <p:nvSpPr>
            <p:cNvPr id="14371" name="Text Box 37"/>
            <p:cNvSpPr txBox="1">
              <a:spLocks noChangeArrowheads="1"/>
            </p:cNvSpPr>
            <p:nvPr/>
          </p:nvSpPr>
          <p:spPr bwMode="auto">
            <a:xfrm>
              <a:off x="3518925" y="6261100"/>
              <a:ext cx="1066800" cy="244475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150</a:t>
              </a:r>
              <a:r>
                <a:rPr lang="en-US" sz="1000">
                  <a:cs typeface="Arial" charset="0"/>
                </a:rPr>
                <a:t>°</a:t>
              </a:r>
            </a:p>
          </p:txBody>
        </p:sp>
        <p:sp>
          <p:nvSpPr>
            <p:cNvPr id="14372" name="Text Box 38"/>
            <p:cNvSpPr txBox="1">
              <a:spLocks noChangeArrowheads="1"/>
            </p:cNvSpPr>
            <p:nvPr/>
          </p:nvSpPr>
          <p:spPr bwMode="auto">
            <a:xfrm>
              <a:off x="4357125" y="5575300"/>
              <a:ext cx="1066800" cy="244475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120</a:t>
              </a:r>
              <a:r>
                <a:rPr lang="en-US" sz="1000">
                  <a:cs typeface="Arial" charset="0"/>
                </a:rPr>
                <a:t>°</a:t>
              </a:r>
            </a:p>
          </p:txBody>
        </p:sp>
        <p:sp>
          <p:nvSpPr>
            <p:cNvPr id="14373" name="Text Box 39"/>
            <p:cNvSpPr txBox="1">
              <a:spLocks noChangeArrowheads="1"/>
            </p:cNvSpPr>
            <p:nvPr/>
          </p:nvSpPr>
          <p:spPr bwMode="auto">
            <a:xfrm>
              <a:off x="4357125" y="3517900"/>
              <a:ext cx="1066800" cy="244475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60</a:t>
              </a:r>
              <a:r>
                <a:rPr lang="en-US" sz="1000">
                  <a:cs typeface="Arial" charset="0"/>
                </a:rPr>
                <a:t>°</a:t>
              </a:r>
            </a:p>
          </p:txBody>
        </p:sp>
        <p:sp>
          <p:nvSpPr>
            <p:cNvPr id="14343" name="Oval 6"/>
            <p:cNvSpPr>
              <a:spLocks noChangeArrowheads="1"/>
            </p:cNvSpPr>
            <p:nvPr/>
          </p:nvSpPr>
          <p:spPr bwMode="auto">
            <a:xfrm>
              <a:off x="2452125" y="4051300"/>
              <a:ext cx="1143000" cy="1143000"/>
            </a:xfrm>
            <a:prstGeom prst="ellipse">
              <a:avLst/>
            </a:prstGeom>
            <a:noFill/>
            <a:ln w="19050" cap="rnd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7"/>
            <p:cNvSpPr>
              <a:spLocks noChangeShapeType="1"/>
            </p:cNvSpPr>
            <p:nvPr/>
          </p:nvSpPr>
          <p:spPr bwMode="auto">
            <a:xfrm flipH="1" flipV="1">
              <a:off x="1385325" y="3670300"/>
              <a:ext cx="3352800" cy="190500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2971695" y="2313211"/>
            <a:ext cx="196850" cy="217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14120" imgH="126720" progId="Equation.DSMT4">
                    <p:embed/>
                  </p:oleObj>
                </mc:Choice>
                <mc:Fallback>
                  <p:oleObj name="Equation" r:id="rId13" imgW="114120" imgH="12672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695" y="2313211"/>
                          <a:ext cx="196850" cy="217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 cap="rnd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" name="Straight Connector 50"/>
            <p:cNvCxnSpPr/>
            <p:nvPr/>
          </p:nvCxnSpPr>
          <p:spPr>
            <a:xfrm flipV="1">
              <a:off x="3091543" y="2852057"/>
              <a:ext cx="1676400" cy="1719944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080657" y="4582886"/>
              <a:ext cx="1632857" cy="1621971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 flipV="1">
              <a:off x="4007706" y="3505203"/>
              <a:ext cx="107087" cy="108946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 flipV="1">
              <a:off x="4040370" y="5540828"/>
              <a:ext cx="107087" cy="108946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27"/>
            <p:cNvSpPr>
              <a:spLocks noChangeArrowheads="1"/>
            </p:cNvSpPr>
            <p:nvPr/>
          </p:nvSpPr>
          <p:spPr bwMode="auto">
            <a:xfrm flipH="1">
              <a:off x="1309075" y="3537855"/>
              <a:ext cx="1752600" cy="2070102"/>
            </a:xfrm>
            <a:prstGeom prst="ellipse">
              <a:avLst/>
            </a:prstGeom>
            <a:noFill/>
            <a:ln w="44450" cap="rnd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Line 40"/>
            <p:cNvSpPr>
              <a:spLocks noChangeShapeType="1"/>
            </p:cNvSpPr>
            <p:nvPr/>
          </p:nvSpPr>
          <p:spPr bwMode="auto">
            <a:xfrm flipV="1">
              <a:off x="3061725" y="4343400"/>
              <a:ext cx="0" cy="4445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648200" y="298268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45</a:t>
              </a:r>
              <a:r>
                <a:rPr lang="en-US" baseline="30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1861458" y="108860"/>
            <a:ext cx="54324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Infinitesimal Dipole (cont.)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125311" y="950913"/>
            <a:ext cx="6607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dirty="0">
                <a:solidFill>
                  <a:srgbClr val="FF0000"/>
                </a:solidFill>
              </a:rPr>
              <a:t>directivity</a:t>
            </a:r>
            <a:r>
              <a:rPr lang="en-US" sz="2000" dirty="0">
                <a:solidFill>
                  <a:srgbClr val="0000FF"/>
                </a:solidFill>
              </a:rPr>
              <a:t> of the infinitesimal dipole is now calculated</a:t>
            </a:r>
          </a:p>
        </p:txBody>
      </p:sp>
      <p:graphicFrame>
        <p:nvGraphicFramePr>
          <p:cNvPr id="1536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508851"/>
              </p:ext>
            </p:extLst>
          </p:nvPr>
        </p:nvGraphicFramePr>
        <p:xfrm>
          <a:off x="998561" y="1450912"/>
          <a:ext cx="7572375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43400" imgH="1523880" progId="Equation.DSMT4">
                  <p:embed/>
                </p:oleObj>
              </mc:Choice>
              <mc:Fallback>
                <p:oleObj name="Equation" r:id="rId3" imgW="4343400" imgH="15238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61" y="1450912"/>
                        <a:ext cx="7572375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848440"/>
              </p:ext>
            </p:extLst>
          </p:nvPr>
        </p:nvGraphicFramePr>
        <p:xfrm>
          <a:off x="2658490" y="5283423"/>
          <a:ext cx="3563937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68480" imgH="685800" progId="Equation.DSMT4">
                  <p:embed/>
                </p:oleObj>
              </mc:Choice>
              <mc:Fallback>
                <p:oleObj name="Equation" r:id="rId5" imgW="1968480" imgH="685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490" y="5283423"/>
                        <a:ext cx="3563937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AEAEA"/>
                                </a:gs>
                                <a:gs pos="100000">
                                  <a:srgbClr val="EAEAEA">
                                    <a:gamma/>
                                    <a:shade val="85490"/>
                                    <a:invGamma/>
                                  </a:srgbClr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1590293" y="4911683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861458" y="108860"/>
            <a:ext cx="54324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Infinitesimal Dipole (cont.)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269856"/>
              </p:ext>
            </p:extLst>
          </p:nvPr>
        </p:nvGraphicFramePr>
        <p:xfrm>
          <a:off x="5902753" y="4237038"/>
          <a:ext cx="2174447" cy="623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71600" imgH="393480" progId="Equation.DSMT4">
                  <p:embed/>
                </p:oleObj>
              </mc:Choice>
              <mc:Fallback>
                <p:oleObj name="Equation" r:id="rId7" imgW="1371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02753" y="4237038"/>
                        <a:ext cx="2174447" cy="62384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823C30A-4ABE-D0F8-BDDA-18B4A481E5FF}"/>
              </a:ext>
            </a:extLst>
          </p:cNvPr>
          <p:cNvSpPr txBox="1"/>
          <p:nvPr/>
        </p:nvSpPr>
        <p:spPr>
          <a:xfrm>
            <a:off x="6544982" y="379703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Recall: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57225" y="950913"/>
            <a:ext cx="40174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Evaluating the integrals, we have:</a:t>
            </a:r>
          </a:p>
        </p:txBody>
      </p:sp>
      <p:graphicFrame>
        <p:nvGraphicFramePr>
          <p:cNvPr id="16386" name="Object 21"/>
          <p:cNvGraphicFramePr>
            <a:graphicFrameLocks noChangeAspect="1"/>
          </p:cNvGraphicFramePr>
          <p:nvPr/>
        </p:nvGraphicFramePr>
        <p:xfrm>
          <a:off x="574675" y="1787525"/>
          <a:ext cx="3587750" cy="451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81080" imgH="2501640" progId="Equation.DSMT4">
                  <p:embed/>
                </p:oleObj>
              </mc:Choice>
              <mc:Fallback>
                <p:oleObj name="Equation" r:id="rId3" imgW="1981080" imgH="25016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1787525"/>
                        <a:ext cx="3587750" cy="451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AEAEA"/>
                                </a:gs>
                                <a:gs pos="100000">
                                  <a:srgbClr val="EAEAEA">
                                    <a:gamma/>
                                    <a:shade val="85490"/>
                                    <a:invGamma/>
                                  </a:srgbClr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6029325" y="2894013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1638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737716"/>
              </p:ext>
            </p:extLst>
          </p:nvPr>
        </p:nvGraphicFramePr>
        <p:xfrm>
          <a:off x="6029325" y="3336132"/>
          <a:ext cx="20701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3000" imgH="393480" progId="Equation.DSMT4">
                  <p:embed/>
                </p:oleObj>
              </mc:Choice>
              <mc:Fallback>
                <p:oleObj name="Equation" r:id="rId5" imgW="11430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3336132"/>
                        <a:ext cx="2070100" cy="7096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861458" y="108860"/>
            <a:ext cx="54324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Infinitesimal Dipole (cont.)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93434D-2E3C-44CE-36A8-648D7740B857}"/>
              </a:ext>
            </a:extLst>
          </p:cNvPr>
          <p:cNvSpPr/>
          <p:nvPr/>
        </p:nvSpPr>
        <p:spPr>
          <a:xfrm>
            <a:off x="1180531" y="972106"/>
            <a:ext cx="6018663" cy="82077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021070"/>
              </p:ext>
            </p:extLst>
          </p:nvPr>
        </p:nvGraphicFramePr>
        <p:xfrm>
          <a:off x="4881733" y="972106"/>
          <a:ext cx="20701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3000" imgH="393480" progId="Equation.DSMT4">
                  <p:embed/>
                </p:oleObj>
              </mc:Choice>
              <mc:Fallback>
                <p:oleObj name="Equation" r:id="rId3" imgW="114300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733" y="972106"/>
                        <a:ext cx="207010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21"/>
          <p:cNvGraphicFramePr>
            <a:graphicFrameLocks noChangeAspect="1"/>
          </p:cNvGraphicFramePr>
          <p:nvPr/>
        </p:nvGraphicFramePr>
        <p:xfrm>
          <a:off x="6384925" y="4387850"/>
          <a:ext cx="15398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680" imgH="253800" progId="Equation.DSMT4">
                  <p:embed/>
                </p:oleObj>
              </mc:Choice>
              <mc:Fallback>
                <p:oleObj name="Equation" r:id="rId5" imgW="85068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4387850"/>
                        <a:ext cx="15398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AEAEA"/>
                                </a:gs>
                                <a:gs pos="100000">
                                  <a:srgbClr val="EAEAEA">
                                    <a:gamma/>
                                    <a:shade val="86275"/>
                                    <a:invGamma/>
                                  </a:srgbClr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21"/>
          <p:cNvGraphicFramePr>
            <a:graphicFrameLocks noChangeAspect="1"/>
          </p:cNvGraphicFramePr>
          <p:nvPr/>
        </p:nvGraphicFramePr>
        <p:xfrm>
          <a:off x="5864225" y="2406650"/>
          <a:ext cx="15398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253800" progId="Equation.DSMT4">
                  <p:embed/>
                </p:oleObj>
              </mc:Choice>
              <mc:Fallback>
                <p:oleObj name="Equation" r:id="rId7" imgW="8506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2406650"/>
                        <a:ext cx="15398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AEAEA"/>
                                </a:gs>
                                <a:gs pos="100000">
                                  <a:srgbClr val="EAEAEA">
                                    <a:gamma/>
                                    <a:shade val="86275"/>
                                    <a:invGamma/>
                                  </a:srgbClr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21"/>
          <p:cNvGraphicFramePr>
            <a:graphicFrameLocks noChangeAspect="1"/>
          </p:cNvGraphicFramePr>
          <p:nvPr/>
        </p:nvGraphicFramePr>
        <p:xfrm>
          <a:off x="6094413" y="2806700"/>
          <a:ext cx="11906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36560" imgH="279360" progId="Equation.DSMT4">
                  <p:embed/>
                </p:oleObj>
              </mc:Choice>
              <mc:Fallback>
                <p:oleObj name="Equation" r:id="rId9" imgW="73656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4413" y="2806700"/>
                        <a:ext cx="11906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AEAEA"/>
                                </a:gs>
                                <a:gs pos="100000">
                                  <a:srgbClr val="EAEAEA">
                                    <a:gamma/>
                                    <a:shade val="86275"/>
                                    <a:invGamma/>
                                  </a:srgbClr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731698"/>
              </p:ext>
            </p:extLst>
          </p:nvPr>
        </p:nvGraphicFramePr>
        <p:xfrm>
          <a:off x="1398570" y="950384"/>
          <a:ext cx="2714636" cy="77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71600" imgH="393480" progId="Equation.DSMT4">
                  <p:embed/>
                </p:oleObj>
              </mc:Choice>
              <mc:Fallback>
                <p:oleObj name="Equation" r:id="rId11" imgW="1371600" imgH="393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70" y="950384"/>
                        <a:ext cx="2714636" cy="778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53"/>
          <p:cNvSpPr txBox="1">
            <a:spLocks noChangeArrowheads="1"/>
          </p:cNvSpPr>
          <p:nvPr/>
        </p:nvSpPr>
        <p:spPr bwMode="auto">
          <a:xfrm>
            <a:off x="630043" y="6250441"/>
            <a:ext cx="8130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far-field pattern is shown, with the directivity labeled at two points.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9" name="Object 21"/>
          <p:cNvGraphicFramePr>
            <a:graphicFrameLocks noChangeAspect="1"/>
          </p:cNvGraphicFramePr>
          <p:nvPr/>
        </p:nvGraphicFramePr>
        <p:xfrm>
          <a:off x="6705350" y="4787963"/>
          <a:ext cx="9858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09480" imgH="279360" progId="Equation.DSMT4">
                  <p:embed/>
                </p:oleObj>
              </mc:Choice>
              <mc:Fallback>
                <p:oleObj name="Equation" r:id="rId13" imgW="609480" imgH="27936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350" y="4787963"/>
                        <a:ext cx="9858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EAEAEA"/>
                                </a:gs>
                                <a:gs pos="100000">
                                  <a:srgbClr val="EAEAEA">
                                    <a:gamma/>
                                    <a:shade val="86275"/>
                                    <a:invGamma/>
                                  </a:srgbClr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3" name="Group 82"/>
          <p:cNvGrpSpPr/>
          <p:nvPr/>
        </p:nvGrpSpPr>
        <p:grpSpPr>
          <a:xfrm>
            <a:off x="1460488" y="1841860"/>
            <a:ext cx="4895850" cy="4217389"/>
            <a:chOff x="1460488" y="1841860"/>
            <a:chExt cx="4895850" cy="4217389"/>
          </a:xfrm>
        </p:grpSpPr>
        <p:sp>
          <p:nvSpPr>
            <p:cNvPr id="17421" name="Line 44"/>
            <p:cNvSpPr>
              <a:spLocks noChangeShapeType="1"/>
            </p:cNvSpPr>
            <p:nvPr/>
          </p:nvSpPr>
          <p:spPr bwMode="auto">
            <a:xfrm flipH="1" flipV="1">
              <a:off x="5765800" y="4178300"/>
              <a:ext cx="52070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47"/>
            <p:cNvSpPr>
              <a:spLocks noChangeShapeType="1"/>
            </p:cNvSpPr>
            <p:nvPr/>
          </p:nvSpPr>
          <p:spPr bwMode="auto">
            <a:xfrm flipV="1">
              <a:off x="3924299" y="2960913"/>
              <a:ext cx="1725387" cy="112848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460488" y="1841860"/>
              <a:ext cx="4895850" cy="4217389"/>
              <a:chOff x="1917700" y="2288186"/>
              <a:chExt cx="4895850" cy="4217389"/>
            </a:xfrm>
          </p:grpSpPr>
          <p:grpSp>
            <p:nvGrpSpPr>
              <p:cNvPr id="51" name="Group 41"/>
              <p:cNvGrpSpPr>
                <a:grpSpLocks/>
              </p:cNvGrpSpPr>
              <p:nvPr/>
            </p:nvGrpSpPr>
            <p:grpSpPr bwMode="auto">
              <a:xfrm>
                <a:off x="1917700" y="2603500"/>
                <a:ext cx="4895850" cy="3902075"/>
                <a:chOff x="1208" y="1640"/>
                <a:chExt cx="3084" cy="2458"/>
              </a:xfrm>
            </p:grpSpPr>
            <p:sp>
              <p:nvSpPr>
                <p:cNvPr id="54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744" y="1640"/>
                  <a:ext cx="0" cy="2448"/>
                </a:xfrm>
                <a:prstGeom prst="line">
                  <a:avLst/>
                </a:pr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10"/>
                <p:cNvSpPr>
                  <a:spLocks noChangeShapeType="1"/>
                </p:cNvSpPr>
                <p:nvPr/>
              </p:nvSpPr>
              <p:spPr bwMode="auto">
                <a:xfrm>
                  <a:off x="1448" y="2888"/>
                  <a:ext cx="2592" cy="0"/>
                </a:xfrm>
                <a:prstGeom prst="line">
                  <a:avLst/>
                </a:pr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025" y="2984"/>
                  <a:ext cx="288" cy="164"/>
                </a:xfrm>
                <a:prstGeom prst="rect">
                  <a:avLst/>
                </a:prstGeom>
                <a:solidFill>
                  <a:schemeClr val="bg1"/>
                </a:solidFill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-9</a:t>
                  </a:r>
                </a:p>
              </p:txBody>
            </p:sp>
            <p:sp>
              <p:nvSpPr>
                <p:cNvPr id="5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43" y="2984"/>
                  <a:ext cx="240" cy="164"/>
                </a:xfrm>
                <a:prstGeom prst="rect">
                  <a:avLst/>
                </a:prstGeom>
                <a:solidFill>
                  <a:schemeClr val="bg1"/>
                </a:solidFill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 -3</a:t>
                  </a:r>
                </a:p>
              </p:txBody>
            </p:sp>
            <p:sp>
              <p:nvSpPr>
                <p:cNvPr id="5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238" y="2984"/>
                  <a:ext cx="240" cy="164"/>
                </a:xfrm>
                <a:prstGeom prst="rect">
                  <a:avLst/>
                </a:prstGeom>
                <a:solidFill>
                  <a:schemeClr val="bg1"/>
                </a:solidFill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 -6</a:t>
                  </a:r>
                </a:p>
              </p:txBody>
            </p:sp>
            <p:sp>
              <p:nvSpPr>
                <p:cNvPr id="5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908" y="2672"/>
                  <a:ext cx="384" cy="16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0 dB</a:t>
                  </a:r>
                </a:p>
              </p:txBody>
            </p:sp>
            <p:graphicFrame>
              <p:nvGraphicFramePr>
                <p:cNvPr id="60" name="Object 18"/>
                <p:cNvGraphicFramePr>
                  <a:graphicFrameLocks noChangeAspect="1"/>
                </p:cNvGraphicFramePr>
                <p:nvPr/>
              </p:nvGraphicFramePr>
              <p:xfrm>
                <a:off x="3032" y="1640"/>
                <a:ext cx="137" cy="1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15" imgW="126720" imgH="177480" progId="Equation.DSMT4">
                        <p:embed/>
                      </p:oleObj>
                    </mc:Choice>
                    <mc:Fallback>
                      <p:oleObj name="Equation" r:id="rId15" imgW="126720" imgH="177480" progId="Equation.DSMT4">
                        <p:embed/>
                        <p:pic>
                          <p:nvPicPr>
                            <p:cNvPr id="0" name="Object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32" y="1640"/>
                              <a:ext cx="137" cy="1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28575" cap="rnd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1" name="Oval 19"/>
                <p:cNvSpPr>
                  <a:spLocks noChangeArrowheads="1"/>
                </p:cNvSpPr>
                <p:nvPr/>
              </p:nvSpPr>
              <p:spPr bwMode="auto">
                <a:xfrm>
                  <a:off x="1640" y="1832"/>
                  <a:ext cx="2208" cy="2160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20"/>
                <p:cNvSpPr>
                  <a:spLocks noChangeArrowheads="1"/>
                </p:cNvSpPr>
                <p:nvPr/>
              </p:nvSpPr>
              <p:spPr bwMode="auto">
                <a:xfrm>
                  <a:off x="1832" y="1989"/>
                  <a:ext cx="1816" cy="1811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Oval 21"/>
                <p:cNvSpPr>
                  <a:spLocks noChangeArrowheads="1"/>
                </p:cNvSpPr>
                <p:nvPr/>
              </p:nvSpPr>
              <p:spPr bwMode="auto">
                <a:xfrm>
                  <a:off x="2024" y="2168"/>
                  <a:ext cx="1440" cy="1488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22"/>
                <p:cNvSpPr>
                  <a:spLocks noChangeArrowheads="1"/>
                </p:cNvSpPr>
                <p:nvPr/>
              </p:nvSpPr>
              <p:spPr bwMode="auto">
                <a:xfrm>
                  <a:off x="2216" y="2360"/>
                  <a:ext cx="1056" cy="1104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Oval 23"/>
                <p:cNvSpPr>
                  <a:spLocks noChangeArrowheads="1"/>
                </p:cNvSpPr>
                <p:nvPr/>
              </p:nvSpPr>
              <p:spPr bwMode="auto">
                <a:xfrm>
                  <a:off x="2573" y="2744"/>
                  <a:ext cx="336" cy="336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0" y="1880"/>
                  <a:ext cx="1200" cy="2064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2168" y="1880"/>
                  <a:ext cx="1152" cy="2064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640" y="2312"/>
                  <a:ext cx="2112" cy="120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Oval 27"/>
                <p:cNvSpPr>
                  <a:spLocks noChangeArrowheads="1"/>
                </p:cNvSpPr>
                <p:nvPr/>
              </p:nvSpPr>
              <p:spPr bwMode="auto">
                <a:xfrm>
                  <a:off x="2744" y="2259"/>
                  <a:ext cx="1104" cy="1248"/>
                </a:xfrm>
                <a:prstGeom prst="ellipse">
                  <a:avLst/>
                </a:prstGeom>
                <a:noFill/>
                <a:ln w="44450" cap="rnd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30"/>
                <p:cNvSpPr>
                  <a:spLocks noChangeArrowheads="1"/>
                </p:cNvSpPr>
                <p:nvPr/>
              </p:nvSpPr>
              <p:spPr bwMode="auto">
                <a:xfrm>
                  <a:off x="1640" y="2276"/>
                  <a:ext cx="1104" cy="1248"/>
                </a:xfrm>
                <a:prstGeom prst="ellipse">
                  <a:avLst/>
                </a:prstGeom>
                <a:noFill/>
                <a:ln w="44450" cap="rnd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Arc 31"/>
                <p:cNvSpPr>
                  <a:spLocks/>
                </p:cNvSpPr>
                <p:nvPr/>
              </p:nvSpPr>
              <p:spPr bwMode="auto">
                <a:xfrm>
                  <a:off x="2744" y="1786"/>
                  <a:ext cx="526" cy="1182"/>
                </a:xfrm>
                <a:custGeom>
                  <a:avLst/>
                  <a:gdLst>
                    <a:gd name="T0" fmla="*/ 10 w 9096"/>
                    <a:gd name="T1" fmla="*/ 0 h 21599"/>
                    <a:gd name="T2" fmla="*/ 526 w 9096"/>
                    <a:gd name="T3" fmla="*/ 110 h 21599"/>
                    <a:gd name="T4" fmla="*/ 0 w 9096"/>
                    <a:gd name="T5" fmla="*/ 1182 h 21599"/>
                    <a:gd name="T6" fmla="*/ 0 60000 65536"/>
                    <a:gd name="T7" fmla="*/ 0 60000 65536"/>
                    <a:gd name="T8" fmla="*/ 0 60000 65536"/>
                    <a:gd name="T9" fmla="*/ 0 w 9096"/>
                    <a:gd name="T10" fmla="*/ 0 h 21599"/>
                    <a:gd name="T11" fmla="*/ 9096 w 9096"/>
                    <a:gd name="T12" fmla="*/ 21599 h 2159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096" h="21599" fill="none" extrusionOk="0">
                      <a:moveTo>
                        <a:pt x="175" y="-1"/>
                      </a:moveTo>
                      <a:cubicBezTo>
                        <a:pt x="3257" y="24"/>
                        <a:pt x="6299" y="709"/>
                        <a:pt x="9095" y="2007"/>
                      </a:cubicBezTo>
                    </a:path>
                    <a:path w="9096" h="21599" stroke="0" extrusionOk="0">
                      <a:moveTo>
                        <a:pt x="175" y="-1"/>
                      </a:moveTo>
                      <a:cubicBezTo>
                        <a:pt x="3257" y="24"/>
                        <a:pt x="6299" y="709"/>
                        <a:pt x="9095" y="2007"/>
                      </a:cubicBez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 w="31750" cap="rnd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84" y="1736"/>
                  <a:ext cx="672" cy="15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30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784" y="1736"/>
                  <a:ext cx="672" cy="15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30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256" y="2216"/>
                  <a:ext cx="672" cy="15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60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08" y="3512"/>
                  <a:ext cx="672" cy="15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120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784" y="3944"/>
                  <a:ext cx="672" cy="15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150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032" y="3944"/>
                  <a:ext cx="672" cy="15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150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560" y="3512"/>
                  <a:ext cx="672" cy="15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120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560" y="2216"/>
                  <a:ext cx="672" cy="15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60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8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744" y="2736"/>
                  <a:ext cx="0" cy="280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Oval 6"/>
                <p:cNvSpPr>
                  <a:spLocks noChangeArrowheads="1"/>
                </p:cNvSpPr>
                <p:nvPr/>
              </p:nvSpPr>
              <p:spPr bwMode="auto">
                <a:xfrm>
                  <a:off x="2360" y="2552"/>
                  <a:ext cx="720" cy="720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1688" y="2312"/>
                  <a:ext cx="2112" cy="120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52" name="Object 4"/>
              <p:cNvGraphicFramePr>
                <a:graphicFrameLocks noChangeAspect="1"/>
              </p:cNvGraphicFramePr>
              <p:nvPr/>
            </p:nvGraphicFramePr>
            <p:xfrm>
              <a:off x="4264288" y="2288186"/>
              <a:ext cx="196850" cy="217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114120" imgH="126720" progId="Equation.DSMT4">
                      <p:embed/>
                    </p:oleObj>
                  </mc:Choice>
                  <mc:Fallback>
                    <p:oleObj name="Equation" r:id="rId17" imgW="114120" imgH="126720" progId="Equation.DSMT4">
                      <p:embed/>
                      <p:pic>
                        <p:nvPicPr>
                          <p:cNvPr id="0" name="Picture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64288" y="2288186"/>
                            <a:ext cx="196850" cy="217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 cap="rnd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7422" name="Oval 46"/>
            <p:cNvSpPr>
              <a:spLocks noChangeArrowheads="1"/>
            </p:cNvSpPr>
            <p:nvPr/>
          </p:nvSpPr>
          <p:spPr bwMode="auto">
            <a:xfrm>
              <a:off x="5593442" y="4066496"/>
              <a:ext cx="127000" cy="127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Oval 42"/>
            <p:cNvSpPr>
              <a:spLocks noChangeArrowheads="1"/>
            </p:cNvSpPr>
            <p:nvPr/>
          </p:nvSpPr>
          <p:spPr bwMode="auto">
            <a:xfrm>
              <a:off x="5137030" y="3185969"/>
              <a:ext cx="127000" cy="1270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1861458" y="108860"/>
            <a:ext cx="54324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Infinitesimal Dipole (cont.)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3102428" y="108860"/>
            <a:ext cx="28924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Wire Antenna</a:t>
            </a:r>
          </a:p>
        </p:txBody>
      </p:sp>
      <p:graphicFrame>
        <p:nvGraphicFramePr>
          <p:cNvPr id="18434" name="Object 73"/>
          <p:cNvGraphicFramePr>
            <a:graphicFrameLocks noChangeAspect="1"/>
          </p:cNvGraphicFramePr>
          <p:nvPr/>
        </p:nvGraphicFramePr>
        <p:xfrm>
          <a:off x="2136775" y="5597525"/>
          <a:ext cx="39068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95200" imgH="507960" progId="Equation.DSMT4">
                  <p:embed/>
                </p:oleObj>
              </mc:Choice>
              <mc:Fallback>
                <p:oleObj name="Equation" r:id="rId3" imgW="2095200" imgH="50796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5597525"/>
                        <a:ext cx="3906838" cy="947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74"/>
          <p:cNvSpPr txBox="1">
            <a:spLocks noChangeArrowheads="1"/>
          </p:cNvSpPr>
          <p:nvPr/>
        </p:nvSpPr>
        <p:spPr bwMode="auto">
          <a:xfrm>
            <a:off x="873125" y="5065713"/>
            <a:ext cx="4569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 good approximation to the current is:</a:t>
            </a:r>
          </a:p>
        </p:txBody>
      </p:sp>
      <p:sp>
        <p:nvSpPr>
          <p:cNvPr id="18438" name="Text Box 75"/>
          <p:cNvSpPr txBox="1">
            <a:spLocks noChangeArrowheads="1"/>
          </p:cNvSpPr>
          <p:nvPr/>
        </p:nvSpPr>
        <p:spPr bwMode="auto">
          <a:xfrm>
            <a:off x="644525" y="721160"/>
            <a:ext cx="4971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 center-fed wire antenna is shown below.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907251" y="1265238"/>
            <a:ext cx="4382198" cy="3633787"/>
            <a:chOff x="1896365" y="1189038"/>
            <a:chExt cx="4382198" cy="3633787"/>
          </a:xfrm>
        </p:grpSpPr>
        <p:sp>
          <p:nvSpPr>
            <p:cNvPr id="18440" name="AutoShape 60"/>
            <p:cNvSpPr>
              <a:spLocks noChangeArrowheads="1"/>
            </p:cNvSpPr>
            <p:nvPr/>
          </p:nvSpPr>
          <p:spPr bwMode="auto">
            <a:xfrm>
              <a:off x="3806825" y="1910897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AutoShape 61"/>
            <p:cNvSpPr>
              <a:spLocks noChangeArrowheads="1"/>
            </p:cNvSpPr>
            <p:nvPr/>
          </p:nvSpPr>
          <p:spPr bwMode="auto">
            <a:xfrm>
              <a:off x="3806825" y="3363460"/>
              <a:ext cx="182563" cy="1341438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62"/>
            <p:cNvSpPr>
              <a:spLocks noChangeShapeType="1"/>
            </p:cNvSpPr>
            <p:nvPr/>
          </p:nvSpPr>
          <p:spPr bwMode="auto">
            <a:xfrm flipV="1">
              <a:off x="3902075" y="3315835"/>
              <a:ext cx="1990725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3" name="Line 63"/>
            <p:cNvSpPr>
              <a:spLocks noChangeShapeType="1"/>
            </p:cNvSpPr>
            <p:nvPr/>
          </p:nvSpPr>
          <p:spPr bwMode="auto">
            <a:xfrm flipH="1" flipV="1">
              <a:off x="3898900" y="1564822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6" name="Line 66"/>
            <p:cNvSpPr>
              <a:spLocks noChangeShapeType="1"/>
            </p:cNvSpPr>
            <p:nvPr/>
          </p:nvSpPr>
          <p:spPr bwMode="auto">
            <a:xfrm flipH="1">
              <a:off x="2955925" y="3312660"/>
              <a:ext cx="946150" cy="9763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8" name="Line 68"/>
            <p:cNvSpPr>
              <a:spLocks noChangeShapeType="1"/>
            </p:cNvSpPr>
            <p:nvPr/>
          </p:nvSpPr>
          <p:spPr bwMode="auto">
            <a:xfrm flipV="1">
              <a:off x="3913182" y="2334760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2" name="Line 76"/>
            <p:cNvSpPr>
              <a:spLocks noChangeShapeType="1"/>
            </p:cNvSpPr>
            <p:nvPr/>
          </p:nvSpPr>
          <p:spPr bwMode="auto">
            <a:xfrm flipH="1">
              <a:off x="1917700" y="3234872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77"/>
            <p:cNvSpPr>
              <a:spLocks noChangeShapeType="1"/>
            </p:cNvSpPr>
            <p:nvPr/>
          </p:nvSpPr>
          <p:spPr bwMode="auto">
            <a:xfrm flipH="1">
              <a:off x="1917700" y="3412672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Text Box 78"/>
            <p:cNvSpPr txBox="1">
              <a:spLocks noChangeArrowheads="1"/>
            </p:cNvSpPr>
            <p:nvPr/>
          </p:nvSpPr>
          <p:spPr bwMode="auto">
            <a:xfrm>
              <a:off x="1896365" y="2801485"/>
              <a:ext cx="7104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Feed</a:t>
              </a:r>
            </a:p>
          </p:txBody>
        </p:sp>
        <p:sp>
          <p:nvSpPr>
            <p:cNvPr id="18455" name="Line 80"/>
            <p:cNvSpPr>
              <a:spLocks noChangeShapeType="1"/>
            </p:cNvSpPr>
            <p:nvPr/>
          </p:nvSpPr>
          <p:spPr bwMode="auto">
            <a:xfrm>
              <a:off x="4677216" y="1977572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5" name="Object 81"/>
            <p:cNvGraphicFramePr>
              <a:graphicFrameLocks noChangeAspect="1"/>
            </p:cNvGraphicFramePr>
            <p:nvPr/>
          </p:nvGraphicFramePr>
          <p:xfrm>
            <a:off x="4766582" y="3708175"/>
            <a:ext cx="80486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06080" imgH="177480" progId="Equation.DSMT4">
                    <p:embed/>
                  </p:oleObj>
                </mc:Choice>
                <mc:Fallback>
                  <p:oleObj name="Equation" r:id="rId5" imgW="406080" imgH="17748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6582" y="3708175"/>
                          <a:ext cx="804863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7" name="Line 83"/>
            <p:cNvSpPr>
              <a:spLocks noChangeShapeType="1"/>
            </p:cNvSpPr>
            <p:nvPr/>
          </p:nvSpPr>
          <p:spPr bwMode="auto">
            <a:xfrm flipV="1">
              <a:off x="3895040" y="3071360"/>
              <a:ext cx="0" cy="3778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318329" y="1981200"/>
              <a:ext cx="415471" cy="1338943"/>
            </a:xfrm>
            <a:custGeom>
              <a:avLst/>
              <a:gdLst>
                <a:gd name="connsiteX0" fmla="*/ 415471 w 415471"/>
                <a:gd name="connsiteY0" fmla="*/ 0 h 1338943"/>
                <a:gd name="connsiteX1" fmla="*/ 208642 w 415471"/>
                <a:gd name="connsiteY1" fmla="*/ 283028 h 1338943"/>
                <a:gd name="connsiteX2" fmla="*/ 78014 w 415471"/>
                <a:gd name="connsiteY2" fmla="*/ 664028 h 1338943"/>
                <a:gd name="connsiteX3" fmla="*/ 12700 w 415471"/>
                <a:gd name="connsiteY3" fmla="*/ 1012371 h 1338943"/>
                <a:gd name="connsiteX4" fmla="*/ 1814 w 415471"/>
                <a:gd name="connsiteY4" fmla="*/ 1338943 h 133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71" h="1338943">
                  <a:moveTo>
                    <a:pt x="415471" y="0"/>
                  </a:moveTo>
                  <a:cubicBezTo>
                    <a:pt x="340178" y="86178"/>
                    <a:pt x="264885" y="172357"/>
                    <a:pt x="208642" y="283028"/>
                  </a:cubicBezTo>
                  <a:cubicBezTo>
                    <a:pt x="152399" y="393699"/>
                    <a:pt x="110671" y="542471"/>
                    <a:pt x="78014" y="664028"/>
                  </a:cubicBezTo>
                  <a:cubicBezTo>
                    <a:pt x="45357" y="785585"/>
                    <a:pt x="25400" y="899885"/>
                    <a:pt x="12700" y="1012371"/>
                  </a:cubicBezTo>
                  <a:cubicBezTo>
                    <a:pt x="0" y="1124857"/>
                    <a:pt x="907" y="1231900"/>
                    <a:pt x="1814" y="1338943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flipV="1">
              <a:off x="3318325" y="3287516"/>
              <a:ext cx="415471" cy="1338943"/>
            </a:xfrm>
            <a:custGeom>
              <a:avLst/>
              <a:gdLst>
                <a:gd name="connsiteX0" fmla="*/ 415471 w 415471"/>
                <a:gd name="connsiteY0" fmla="*/ 0 h 1338943"/>
                <a:gd name="connsiteX1" fmla="*/ 208642 w 415471"/>
                <a:gd name="connsiteY1" fmla="*/ 283028 h 1338943"/>
                <a:gd name="connsiteX2" fmla="*/ 78014 w 415471"/>
                <a:gd name="connsiteY2" fmla="*/ 664028 h 1338943"/>
                <a:gd name="connsiteX3" fmla="*/ 12700 w 415471"/>
                <a:gd name="connsiteY3" fmla="*/ 1012371 h 1338943"/>
                <a:gd name="connsiteX4" fmla="*/ 1814 w 415471"/>
                <a:gd name="connsiteY4" fmla="*/ 1338943 h 133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71" h="1338943">
                  <a:moveTo>
                    <a:pt x="415471" y="0"/>
                  </a:moveTo>
                  <a:cubicBezTo>
                    <a:pt x="340178" y="86178"/>
                    <a:pt x="264885" y="172357"/>
                    <a:pt x="208642" y="283028"/>
                  </a:cubicBezTo>
                  <a:cubicBezTo>
                    <a:pt x="152399" y="393699"/>
                    <a:pt x="110671" y="542471"/>
                    <a:pt x="78014" y="664028"/>
                  </a:cubicBezTo>
                  <a:cubicBezTo>
                    <a:pt x="45357" y="785585"/>
                    <a:pt x="25400" y="899885"/>
                    <a:pt x="12700" y="1012371"/>
                  </a:cubicBezTo>
                  <a:cubicBezTo>
                    <a:pt x="0" y="1124857"/>
                    <a:pt x="907" y="1231900"/>
                    <a:pt x="1814" y="1338943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" name="Object 21"/>
            <p:cNvGraphicFramePr>
              <a:graphicFrameLocks noChangeAspect="1"/>
            </p:cNvGraphicFramePr>
            <p:nvPr/>
          </p:nvGraphicFramePr>
          <p:xfrm>
            <a:off x="2704647" y="4311197"/>
            <a:ext cx="230188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4647" y="4311197"/>
                          <a:ext cx="230188" cy="252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1"/>
            <p:cNvGraphicFramePr>
              <a:graphicFrameLocks noChangeAspect="1"/>
            </p:cNvGraphicFramePr>
            <p:nvPr/>
          </p:nvGraphicFramePr>
          <p:xfrm>
            <a:off x="6024563" y="3179763"/>
            <a:ext cx="254000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4563" y="3179763"/>
                          <a:ext cx="254000" cy="298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21"/>
            <p:cNvGraphicFramePr>
              <a:graphicFrameLocks noChangeAspect="1"/>
            </p:cNvGraphicFramePr>
            <p:nvPr/>
          </p:nvGraphicFramePr>
          <p:xfrm>
            <a:off x="3794125" y="1189038"/>
            <a:ext cx="207963" cy="23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14120" imgH="126720" progId="Equation.DSMT4">
                    <p:embed/>
                  </p:oleObj>
                </mc:Choice>
                <mc:Fallback>
                  <p:oleObj name="Equation" r:id="rId11" imgW="114120" imgH="12672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4125" y="1189038"/>
                          <a:ext cx="207963" cy="230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EAEAEA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81"/>
            <p:cNvGraphicFramePr>
              <a:graphicFrameLocks noChangeAspect="1"/>
            </p:cNvGraphicFramePr>
            <p:nvPr/>
          </p:nvGraphicFramePr>
          <p:xfrm>
            <a:off x="4040188" y="4470400"/>
            <a:ext cx="4286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15640" imgH="177480" progId="Equation.DSMT4">
                    <p:embed/>
                  </p:oleObj>
                </mc:Choice>
                <mc:Fallback>
                  <p:oleObj name="Equation" r:id="rId13" imgW="215640" imgH="177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0188" y="4470400"/>
                          <a:ext cx="428625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81"/>
            <p:cNvGraphicFramePr>
              <a:graphicFrameLocks noChangeAspect="1"/>
            </p:cNvGraphicFramePr>
            <p:nvPr/>
          </p:nvGraphicFramePr>
          <p:xfrm>
            <a:off x="4181475" y="1770063"/>
            <a:ext cx="25241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0" imgH="177480" progId="Equation.DSMT4">
                    <p:embed/>
                  </p:oleObj>
                </mc:Choice>
                <mc:Fallback>
                  <p:oleObj name="Equation" r:id="rId15" imgW="126720" imgH="177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1475" y="1770063"/>
                          <a:ext cx="252413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81"/>
            <p:cNvGraphicFramePr>
              <a:graphicFrameLocks noChangeAspect="1"/>
            </p:cNvGraphicFramePr>
            <p:nvPr/>
          </p:nvGraphicFramePr>
          <p:xfrm>
            <a:off x="4014561" y="2416629"/>
            <a:ext cx="524066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30120" imgH="253800" progId="Equation.DSMT4">
                    <p:embed/>
                  </p:oleObj>
                </mc:Choice>
                <mc:Fallback>
                  <p:oleObj name="Equation" r:id="rId17" imgW="330120" imgH="2538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561" y="2416629"/>
                          <a:ext cx="524066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1"/>
            <p:cNvGraphicFramePr>
              <a:graphicFrameLocks noChangeAspect="1"/>
            </p:cNvGraphicFramePr>
            <p:nvPr/>
          </p:nvGraphicFramePr>
          <p:xfrm>
            <a:off x="4058331" y="3385003"/>
            <a:ext cx="52387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30120" imgH="253800" progId="Equation.DSMT4">
                    <p:embed/>
                  </p:oleObj>
                </mc:Choice>
                <mc:Fallback>
                  <p:oleObj name="Equation" r:id="rId19" imgW="330120" imgH="25380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8331" y="3385003"/>
                          <a:ext cx="523875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3"/>
          <p:cNvGraphicFramePr>
            <a:graphicFrameLocks noChangeAspect="1"/>
          </p:cNvGraphicFramePr>
          <p:nvPr/>
        </p:nvGraphicFramePr>
        <p:xfrm>
          <a:off x="6115050" y="4301899"/>
          <a:ext cx="10652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71320" imgH="228600" progId="Equation.DSMT4">
                  <p:embed/>
                </p:oleObj>
              </mc:Choice>
              <mc:Fallback>
                <p:oleObj name="Equation" r:id="rId21" imgW="57132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050" y="4301899"/>
                        <a:ext cx="1065213" cy="4270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2_Soaring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15361</TotalTime>
  <Words>720</Words>
  <Application>Microsoft Office PowerPoint</Application>
  <PresentationFormat>On-screen Show (4:3)</PresentationFormat>
  <Paragraphs>166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Symbol</vt:lpstr>
      <vt:lpstr>Times New Roman</vt:lpstr>
      <vt:lpstr>Wingdings</vt:lpstr>
      <vt:lpstr>Default Design</vt:lpstr>
      <vt:lpstr>2_Soaring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ramanzan</dc:creator>
  <cp:lastModifiedBy>Jackson, David R</cp:lastModifiedBy>
  <cp:revision>2035</cp:revision>
  <dcterms:created xsi:type="dcterms:W3CDTF">2006-03-03T17:51:21Z</dcterms:created>
  <dcterms:modified xsi:type="dcterms:W3CDTF">2023-11-12T18:43:47Z</dcterms:modified>
</cp:coreProperties>
</file>