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91" r:id="rId3"/>
    <p:sldId id="259" r:id="rId4"/>
    <p:sldId id="270" r:id="rId5"/>
    <p:sldId id="298" r:id="rId6"/>
    <p:sldId id="286" r:id="rId7"/>
    <p:sldId id="287" r:id="rId8"/>
    <p:sldId id="271" r:id="rId9"/>
    <p:sldId id="288" r:id="rId10"/>
    <p:sldId id="262" r:id="rId11"/>
    <p:sldId id="297" r:id="rId12"/>
    <p:sldId id="289" r:id="rId13"/>
    <p:sldId id="299" r:id="rId14"/>
    <p:sldId id="296" r:id="rId15"/>
    <p:sldId id="303" r:id="rId16"/>
    <p:sldId id="302" r:id="rId17"/>
    <p:sldId id="292" r:id="rId18"/>
    <p:sldId id="301" r:id="rId19"/>
    <p:sldId id="304" r:id="rId20"/>
    <p:sldId id="295" r:id="rId21"/>
    <p:sldId id="300" r:id="rId22"/>
    <p:sldId id="290" r:id="rId23"/>
    <p:sldId id="293" r:id="rId24"/>
    <p:sldId id="294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z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FFFF99"/>
    <a:srgbClr val="CCFFFF"/>
    <a:srgbClr val="CC00FF"/>
    <a:srgbClr val="CCECFF"/>
    <a:srgbClr val="777777"/>
    <a:srgbClr val="99FFCC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91062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e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e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1DE9C10-BD31-4C45-A031-8337D4845E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D7699D5-D680-42B4-BE43-7DD2242C86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15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42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9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C5B4D7-289E-4FE0-95B5-BEB3EFD46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image" Target="../media/image27.e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1.e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62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69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71.wm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79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7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8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8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86.bin"/><Relationship Id="rId9" Type="http://schemas.openxmlformats.org/officeDocument/2006/relationships/image" Target="../media/image8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96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1.wmf"/><Relationship Id="rId12" Type="http://schemas.openxmlformats.org/officeDocument/2006/relationships/image" Target="../media/image43.jpeg"/><Relationship Id="rId1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94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92.wmf"/><Relationship Id="rId14" Type="http://schemas.openxmlformats.org/officeDocument/2006/relationships/image" Target="../media/image9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101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100.wmf"/><Relationship Id="rId5" Type="http://schemas.openxmlformats.org/officeDocument/2006/relationships/image" Target="../media/image97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9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0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e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719561" y="6257586"/>
            <a:ext cx="455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Adapted from notes by Prof. Stuart A. Long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4149437" y="3216892"/>
            <a:ext cx="4602677" cy="184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3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</a:t>
            </a:r>
          </a:p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Calculus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39678" y="44237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  <p:grpSp>
        <p:nvGrpSpPr>
          <p:cNvPr id="8" name="Group 1062"/>
          <p:cNvGrpSpPr>
            <a:grpSpLocks/>
          </p:cNvGrpSpPr>
          <p:nvPr/>
        </p:nvGrpSpPr>
        <p:grpSpPr bwMode="auto">
          <a:xfrm>
            <a:off x="698719" y="3260264"/>
            <a:ext cx="1870075" cy="2792413"/>
            <a:chOff x="3555" y="1560"/>
            <a:chExt cx="1178" cy="1759"/>
          </a:xfrm>
        </p:grpSpPr>
        <p:sp>
          <p:nvSpPr>
            <p:cNvPr id="10" name="AutoShape 1026"/>
            <p:cNvSpPr>
              <a:spLocks noChangeArrowheads="1"/>
            </p:cNvSpPr>
            <p:nvPr/>
          </p:nvSpPr>
          <p:spPr bwMode="auto">
            <a:xfrm rot="-5399918">
              <a:off x="3655" y="2361"/>
              <a:ext cx="339" cy="463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49"/>
            <p:cNvSpPr>
              <a:spLocks noChangeArrowheads="1"/>
            </p:cNvSpPr>
            <p:nvPr/>
          </p:nvSpPr>
          <p:spPr bwMode="auto">
            <a:xfrm>
              <a:off x="4047" y="2175"/>
              <a:ext cx="176" cy="1144"/>
            </a:xfrm>
            <a:prstGeom prst="can">
              <a:avLst>
                <a:gd name="adj" fmla="val 71019"/>
              </a:avLst>
            </a:prstGeom>
            <a:gradFill rotWithShape="0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050"/>
            <p:cNvSpPr>
              <a:spLocks noChangeArrowheads="1"/>
            </p:cNvSpPr>
            <p:nvPr/>
          </p:nvSpPr>
          <p:spPr bwMode="auto">
            <a:xfrm rot="-2143009">
              <a:off x="3555" y="2726"/>
              <a:ext cx="637" cy="223"/>
            </a:xfrm>
            <a:prstGeom prst="parallelogram">
              <a:avLst>
                <a:gd name="adj" fmla="val 71413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051"/>
            <p:cNvSpPr>
              <a:spLocks noChangeArrowheads="1"/>
            </p:cNvSpPr>
            <p:nvPr/>
          </p:nvSpPr>
          <p:spPr bwMode="auto">
            <a:xfrm rot="-2143009">
              <a:off x="4096" y="2339"/>
              <a:ext cx="637" cy="223"/>
            </a:xfrm>
            <a:prstGeom prst="parallelogram">
              <a:avLst>
                <a:gd name="adj" fmla="val 71413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052"/>
            <p:cNvSpPr>
              <a:spLocks noChangeArrowheads="1"/>
            </p:cNvSpPr>
            <p:nvPr/>
          </p:nvSpPr>
          <p:spPr bwMode="auto">
            <a:xfrm rot="-5399918">
              <a:off x="4257" y="2472"/>
              <a:ext cx="339" cy="463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rc 1053"/>
            <p:cNvSpPr>
              <a:spLocks/>
            </p:cNvSpPr>
            <p:nvPr/>
          </p:nvSpPr>
          <p:spPr bwMode="auto">
            <a:xfrm flipH="1">
              <a:off x="3940" y="2122"/>
              <a:ext cx="382" cy="261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55"/>
            <p:cNvSpPr>
              <a:spLocks noChangeShapeType="1"/>
            </p:cNvSpPr>
            <p:nvPr/>
          </p:nvSpPr>
          <p:spPr bwMode="auto">
            <a:xfrm flipV="1">
              <a:off x="4141" y="1560"/>
              <a:ext cx="0" cy="4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8" name="Rectangle 150"/>
          <p:cNvSpPr>
            <a:spLocks noGrp="1" noChangeArrowheads="1"/>
          </p:cNvSpPr>
          <p:nvPr>
            <p:ph type="title"/>
          </p:nvPr>
        </p:nvSpPr>
        <p:spPr bwMode="auto">
          <a:xfrm>
            <a:off x="2131246" y="106875"/>
            <a:ext cx="47244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Gradient</a:t>
            </a:r>
          </a:p>
        </p:txBody>
      </p:sp>
      <p:graphicFrame>
        <p:nvGraphicFramePr>
          <p:cNvPr id="22679" name="Objec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772557"/>
              </p:ext>
            </p:extLst>
          </p:nvPr>
        </p:nvGraphicFramePr>
        <p:xfrm>
          <a:off x="868529" y="1692835"/>
          <a:ext cx="7289014" cy="156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" imgW="4317840" imgH="927000" progId="Equation.DSMT4">
                  <p:embed/>
                </p:oleObj>
              </mc:Choice>
              <mc:Fallback>
                <p:oleObj name="Equation" r:id="rId4" imgW="4317840" imgH="927000" progId="Equation.DSMT4">
                  <p:embed/>
                  <p:pic>
                    <p:nvPicPr>
                      <p:cNvPr id="0" name="Picture 3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529" y="1692835"/>
                        <a:ext cx="7289014" cy="15634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80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34482"/>
              </p:ext>
            </p:extLst>
          </p:nvPr>
        </p:nvGraphicFramePr>
        <p:xfrm>
          <a:off x="612802" y="3778390"/>
          <a:ext cx="30368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6" imgW="1625600" imgH="431800" progId="Equation.DSMT4">
                  <p:embed/>
                </p:oleObj>
              </mc:Choice>
              <mc:Fallback>
                <p:oleObj name="Equation" r:id="rId6" imgW="1625600" imgH="431800" progId="Equation.DSMT4">
                  <p:embed/>
                  <p:pic>
                    <p:nvPicPr>
                      <p:cNvPr id="0" name="Picture 3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02" y="3778390"/>
                        <a:ext cx="30368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81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868575"/>
              </p:ext>
            </p:extLst>
          </p:nvPr>
        </p:nvGraphicFramePr>
        <p:xfrm>
          <a:off x="2755075" y="4839131"/>
          <a:ext cx="16367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8" imgW="875920" imgH="393529" progId="Equation.DSMT4">
                  <p:embed/>
                </p:oleObj>
              </mc:Choice>
              <mc:Fallback>
                <p:oleObj name="Equation" r:id="rId8" imgW="875920" imgH="393529" progId="Equation.DSMT4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075" y="4839131"/>
                        <a:ext cx="1636713" cy="736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87" name="Text Box 159"/>
          <p:cNvSpPr txBox="1">
            <a:spLocks noChangeArrowheads="1"/>
          </p:cNvSpPr>
          <p:nvPr/>
        </p:nvSpPr>
        <p:spPr bwMode="auto">
          <a:xfrm>
            <a:off x="488128" y="5912561"/>
            <a:ext cx="8655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gradient gives us the “directional derivative”, which tells us the rate of change in a function as we march in a certain direction    .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50922" y="1843134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(from calculus)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979061" y="3796165"/>
            <a:ext cx="2625952" cy="1608139"/>
            <a:chOff x="5857875" y="4339771"/>
            <a:chExt cx="2625952" cy="1608139"/>
          </a:xfrm>
        </p:grpSpPr>
        <p:sp>
          <p:nvSpPr>
            <p:cNvPr id="22683" name="Line 155"/>
            <p:cNvSpPr>
              <a:spLocks noChangeShapeType="1"/>
            </p:cNvSpPr>
            <p:nvPr/>
          </p:nvSpPr>
          <p:spPr bwMode="auto">
            <a:xfrm flipV="1">
              <a:off x="6095999" y="4339771"/>
              <a:ext cx="1451429" cy="115456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84" name="Line 156"/>
            <p:cNvSpPr>
              <a:spLocks noChangeShapeType="1"/>
            </p:cNvSpPr>
            <p:nvPr/>
          </p:nvSpPr>
          <p:spPr bwMode="auto">
            <a:xfrm flipV="1">
              <a:off x="6096000" y="5341938"/>
              <a:ext cx="1524000" cy="152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685" name="Object 157"/>
            <p:cNvGraphicFramePr>
              <a:graphicFrameLocks noChangeAspect="1"/>
            </p:cNvGraphicFramePr>
            <p:nvPr/>
          </p:nvGraphicFramePr>
          <p:xfrm>
            <a:off x="6353262" y="4460012"/>
            <a:ext cx="45085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name="Equation" r:id="rId10" imgW="241195" imgH="203112" progId="Equation.DSMT4">
                    <p:embed/>
                  </p:oleObj>
                </mc:Choice>
                <mc:Fallback>
                  <p:oleObj name="Equation" r:id="rId10" imgW="241195" imgH="203112" progId="Equation.DSMT4">
                    <p:embed/>
                    <p:pic>
                      <p:nvPicPr>
                        <p:cNvPr id="0" name="Picture 3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3262" y="4460012"/>
                          <a:ext cx="45085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86" name="Object 1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2402477"/>
                </p:ext>
              </p:extLst>
            </p:nvPr>
          </p:nvGraphicFramePr>
          <p:xfrm>
            <a:off x="6671755" y="5038552"/>
            <a:ext cx="677290" cy="300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name="Equation" r:id="rId12" imgW="571320" imgH="253800" progId="Equation.DSMT4">
                    <p:embed/>
                  </p:oleObj>
                </mc:Choice>
                <mc:Fallback>
                  <p:oleObj name="Equation" r:id="rId12" imgW="571320" imgH="253800" progId="Equation.DSMT4">
                    <p:embed/>
                    <p:pic>
                      <p:nvPicPr>
                        <p:cNvPr id="0" name="Picture 3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1755" y="5038552"/>
                          <a:ext cx="677290" cy="3000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90" name="Object 162"/>
            <p:cNvGraphicFramePr>
              <a:graphicFrameLocks noChangeAspect="1"/>
            </p:cNvGraphicFramePr>
            <p:nvPr/>
          </p:nvGraphicFramePr>
          <p:xfrm>
            <a:off x="6753905" y="5518759"/>
            <a:ext cx="379412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9" name="Equation" r:id="rId14" imgW="203024" imgH="203024" progId="Equation.DSMT4">
                    <p:embed/>
                  </p:oleObj>
                </mc:Choice>
                <mc:Fallback>
                  <p:oleObj name="Equation" r:id="rId14" imgW="203024" imgH="203024" progId="Equation.DSMT4">
                    <p:embed/>
                    <p:pic>
                      <p:nvPicPr>
                        <p:cNvPr id="0" name="Picture 3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3905" y="5518759"/>
                          <a:ext cx="379412" cy="379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93" name="Object 165"/>
            <p:cNvGraphicFramePr>
              <a:graphicFrameLocks noChangeAspect="1"/>
            </p:cNvGraphicFramePr>
            <p:nvPr/>
          </p:nvGraphicFramePr>
          <p:xfrm>
            <a:off x="7953375" y="4742088"/>
            <a:ext cx="238125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name="Equation" r:id="rId16" imgW="126835" imgH="253670" progId="Equation.DSMT4">
                    <p:embed/>
                  </p:oleObj>
                </mc:Choice>
                <mc:Fallback>
                  <p:oleObj name="Equation" r:id="rId16" imgW="126835" imgH="253670" progId="Equation.DSMT4">
                    <p:embed/>
                    <p:pic>
                      <p:nvPicPr>
                        <p:cNvPr id="0" name="Picture 3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3375" y="4742088"/>
                          <a:ext cx="238125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94" name="Line 166"/>
            <p:cNvSpPr>
              <a:spLocks noChangeShapeType="1"/>
            </p:cNvSpPr>
            <p:nvPr/>
          </p:nvSpPr>
          <p:spPr bwMode="auto">
            <a:xfrm flipV="1">
              <a:off x="7829350" y="5278056"/>
              <a:ext cx="458123" cy="480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52457" y="5457372"/>
              <a:ext cx="87086" cy="8708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656285" y="5290458"/>
              <a:ext cx="87086" cy="8708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695" name="Object 167"/>
            <p:cNvGraphicFramePr>
              <a:graphicFrameLocks noChangeAspect="1"/>
            </p:cNvGraphicFramePr>
            <p:nvPr/>
          </p:nvGraphicFramePr>
          <p:xfrm>
            <a:off x="5857875" y="5639935"/>
            <a:ext cx="23812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1" name="Equation" r:id="rId18" imgW="126780" imgH="164814" progId="Equation.DSMT4">
                    <p:embed/>
                  </p:oleObj>
                </mc:Choice>
                <mc:Fallback>
                  <p:oleObj name="Equation" r:id="rId18" imgW="126780" imgH="164814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7875" y="5639935"/>
                          <a:ext cx="238125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96" name="Object 168"/>
            <p:cNvGraphicFramePr>
              <a:graphicFrameLocks noChangeAspect="1"/>
            </p:cNvGraphicFramePr>
            <p:nvPr/>
          </p:nvGraphicFramePr>
          <p:xfrm>
            <a:off x="7677377" y="5488214"/>
            <a:ext cx="80645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20" imgW="431613" imgH="203112" progId="Equation.DSMT4">
                    <p:embed/>
                  </p:oleObj>
                </mc:Choice>
                <mc:Fallback>
                  <p:oleObj name="Equation" r:id="rId20" imgW="431613" imgH="203112" progId="Equation.DSMT4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7377" y="5488214"/>
                          <a:ext cx="806450" cy="379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738465"/>
              </p:ext>
            </p:extLst>
          </p:nvPr>
        </p:nvGraphicFramePr>
        <p:xfrm>
          <a:off x="5312636" y="6178282"/>
          <a:ext cx="190939" cy="380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22" imgW="239289" imgH="477323" progId="Equation.DSMT4">
                  <p:embed/>
                </p:oleObj>
              </mc:Choice>
              <mc:Fallback>
                <p:oleObj name="Equation" r:id="rId22" imgW="239289" imgH="477323" progId="Equation.DSMT4">
                  <p:embed/>
                  <p:pic>
                    <p:nvPicPr>
                      <p:cNvPr id="0" name="Picture 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636" y="6178282"/>
                        <a:ext cx="190939" cy="380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287487" y="925286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Physical Property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EC87C6F-7CA6-8194-68F5-88D972B6AA9C}"/>
              </a:ext>
            </a:extLst>
          </p:cNvPr>
          <p:cNvSpPr/>
          <p:nvPr/>
        </p:nvSpPr>
        <p:spPr>
          <a:xfrm>
            <a:off x="2097170" y="5103622"/>
            <a:ext cx="381755" cy="260674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8" name="Rectangle 150"/>
          <p:cNvSpPr>
            <a:spLocks noGrp="1" noChangeArrowheads="1"/>
          </p:cNvSpPr>
          <p:nvPr>
            <p:ph type="title"/>
          </p:nvPr>
        </p:nvSpPr>
        <p:spPr bwMode="auto">
          <a:xfrm>
            <a:off x="2131246" y="106875"/>
            <a:ext cx="47244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Gradient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2355850" y="1758388"/>
          <a:ext cx="37671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4" imgW="1752600" imgH="419100" progId="Equation.DSMT4">
                  <p:embed/>
                </p:oleObj>
              </mc:Choice>
              <mc:Fallback>
                <p:oleObj name="Equation" r:id="rId4" imgW="1752600" imgH="4191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1758388"/>
                        <a:ext cx="3767138" cy="901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/>
        </p:nvGraphicFramePr>
        <p:xfrm>
          <a:off x="2198688" y="5589025"/>
          <a:ext cx="46704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6" imgW="2184400" imgH="419100" progId="Equation.DSMT4">
                  <p:embed/>
                </p:oleObj>
              </mc:Choice>
              <mc:Fallback>
                <p:oleObj name="Equation" r:id="rId6" imgW="2184400" imgH="4191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5589025"/>
                        <a:ext cx="4670425" cy="895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2309813" y="3630050"/>
          <a:ext cx="40211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8" imgW="1828800" imgH="419100" progId="Equation.DSMT4">
                  <p:embed/>
                </p:oleObj>
              </mc:Choice>
              <mc:Fallback>
                <p:oleObj name="Equation" r:id="rId8" imgW="1828800" imgH="4191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630050"/>
                        <a:ext cx="4021137" cy="9207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396625" y="1206888"/>
            <a:ext cx="1416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Rectangular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385575" y="3069663"/>
            <a:ext cx="1238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Cylindrical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346817" y="5076263"/>
            <a:ext cx="1136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Spherical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4423847" y="1788866"/>
          <a:ext cx="37401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" imgW="1587240" imgH="444240" progId="Equation.DSMT4">
                  <p:embed/>
                </p:oleObj>
              </mc:Choice>
              <mc:Fallback>
                <p:oleObj name="Equation" r:id="rId4" imgW="1587240" imgH="44424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847" y="1788866"/>
                        <a:ext cx="3740150" cy="1041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2414742" y="9500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Divergence</a:t>
            </a:r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5010152" y="3224810"/>
            <a:ext cx="2746415" cy="1477328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divergence measures the rate at which the “flux” of the vector function emanates from a region of space.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00063" y="1479550"/>
            <a:ext cx="3913125" cy="3308350"/>
            <a:chOff x="500063" y="1479550"/>
            <a:chExt cx="3913125" cy="3308350"/>
          </a:xfrm>
        </p:grpSpPr>
        <p:graphicFrame>
          <p:nvGraphicFramePr>
            <p:cNvPr id="161795" name="Object 3"/>
            <p:cNvGraphicFramePr>
              <a:graphicFrameLocks noChangeAspect="1"/>
            </p:cNvGraphicFramePr>
            <p:nvPr/>
          </p:nvGraphicFramePr>
          <p:xfrm>
            <a:off x="2237509" y="2141107"/>
            <a:ext cx="386938" cy="377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name="Equation" r:id="rId6" imgW="253890" imgH="228501" progId="Equation.DSMT4">
                    <p:embed/>
                  </p:oleObj>
                </mc:Choice>
                <mc:Fallback>
                  <p:oleObj name="Equation" r:id="rId6" imgW="253890" imgH="228501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7509" y="2141107"/>
                          <a:ext cx="386938" cy="3777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796" name="Object 4"/>
            <p:cNvGraphicFramePr>
              <a:graphicFrameLocks noChangeAspect="1"/>
            </p:cNvGraphicFramePr>
            <p:nvPr/>
          </p:nvGraphicFramePr>
          <p:xfrm>
            <a:off x="2888454" y="3657599"/>
            <a:ext cx="432093" cy="425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8" imgW="266469" imgH="241091" progId="Equation.DSMT4">
                    <p:embed/>
                  </p:oleObj>
                </mc:Choice>
                <mc:Fallback>
                  <p:oleObj name="Equation" r:id="rId8" imgW="266469" imgH="241091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454" y="3657599"/>
                          <a:ext cx="432093" cy="425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799" name="Object 7"/>
            <p:cNvGraphicFramePr>
              <a:graphicFrameLocks noChangeAspect="1"/>
            </p:cNvGraphicFramePr>
            <p:nvPr/>
          </p:nvGraphicFramePr>
          <p:xfrm>
            <a:off x="1431171" y="4298867"/>
            <a:ext cx="384793" cy="376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5" name="Equation" r:id="rId10" imgW="253890" imgH="228501" progId="Equation.DSMT4">
                    <p:embed/>
                  </p:oleObj>
                </mc:Choice>
                <mc:Fallback>
                  <p:oleObj name="Equation" r:id="rId10" imgW="253890" imgH="228501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171" y="4298867"/>
                          <a:ext cx="384793" cy="376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1806" name="AutoShape 14"/>
            <p:cNvSpPr>
              <a:spLocks noChangeArrowheads="1"/>
            </p:cNvSpPr>
            <p:nvPr/>
          </p:nvSpPr>
          <p:spPr bwMode="auto">
            <a:xfrm>
              <a:off x="1332829" y="2805962"/>
              <a:ext cx="1275319" cy="1038784"/>
            </a:xfrm>
            <a:prstGeom prst="cube">
              <a:avLst>
                <a:gd name="adj" fmla="val 376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8" name="AutoShape 16"/>
            <p:cNvSpPr>
              <a:spLocks noChangeArrowheads="1"/>
            </p:cNvSpPr>
            <p:nvPr/>
          </p:nvSpPr>
          <p:spPr bwMode="auto">
            <a:xfrm>
              <a:off x="1906723" y="2390448"/>
              <a:ext cx="191298" cy="623271"/>
            </a:xfrm>
            <a:prstGeom prst="upArrow">
              <a:avLst>
                <a:gd name="adj1" fmla="val 50000"/>
                <a:gd name="adj2" fmla="val 7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9" name="AutoShape 17"/>
            <p:cNvSpPr>
              <a:spLocks noChangeArrowheads="1"/>
            </p:cNvSpPr>
            <p:nvPr/>
          </p:nvSpPr>
          <p:spPr bwMode="auto">
            <a:xfrm rot="18799900">
              <a:off x="1175123" y="3783723"/>
              <a:ext cx="761775" cy="191298"/>
            </a:xfrm>
            <a:prstGeom prst="left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 flipH="1">
              <a:off x="831272" y="3359981"/>
              <a:ext cx="1011684" cy="10695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>
              <a:off x="1842958" y="3359979"/>
              <a:ext cx="2147152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 flipH="1" flipV="1">
              <a:off x="1840675" y="1923802"/>
              <a:ext cx="2282" cy="1436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7" name="AutoShape 15"/>
            <p:cNvSpPr>
              <a:spLocks noChangeArrowheads="1"/>
            </p:cNvSpPr>
            <p:nvPr/>
          </p:nvSpPr>
          <p:spPr bwMode="auto">
            <a:xfrm>
              <a:off x="2416851" y="3253852"/>
              <a:ext cx="701426" cy="207757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19"/>
            <p:cNvGraphicFramePr>
              <a:graphicFrameLocks noChangeAspect="1"/>
            </p:cNvGraphicFramePr>
            <p:nvPr/>
          </p:nvGraphicFramePr>
          <p:xfrm>
            <a:off x="2399888" y="4265744"/>
            <a:ext cx="1732725" cy="368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Equation" r:id="rId12" imgW="952087" imgH="203112" progId="Equation.DSMT4">
                    <p:embed/>
                  </p:oleObj>
                </mc:Choice>
                <mc:Fallback>
                  <p:oleObj name="Equation" r:id="rId12" imgW="952087" imgH="203112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9888" y="4265744"/>
                          <a:ext cx="1732725" cy="368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812" name="Object 20"/>
            <p:cNvGraphicFramePr>
              <a:graphicFrameLocks noChangeAspect="1"/>
            </p:cNvGraphicFramePr>
            <p:nvPr/>
          </p:nvGraphicFramePr>
          <p:xfrm>
            <a:off x="500063" y="4464050"/>
            <a:ext cx="2095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7" name="Equation" r:id="rId14" imgW="114102" imgH="177492" progId="Equation.DSMT4">
                    <p:embed/>
                  </p:oleObj>
                </mc:Choice>
                <mc:Fallback>
                  <p:oleObj name="Equation" r:id="rId14" imgW="114102" imgH="177492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063" y="4464050"/>
                          <a:ext cx="20955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813" name="Object 21"/>
            <p:cNvGraphicFramePr>
              <a:graphicFrameLocks noChangeAspect="1"/>
            </p:cNvGraphicFramePr>
            <p:nvPr/>
          </p:nvGraphicFramePr>
          <p:xfrm>
            <a:off x="4157600" y="3251900"/>
            <a:ext cx="255588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8"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7600" y="3251900"/>
                          <a:ext cx="255588" cy="300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814" name="Object 22"/>
            <p:cNvGraphicFramePr>
              <a:graphicFrameLocks noChangeAspect="1"/>
            </p:cNvGraphicFramePr>
            <p:nvPr/>
          </p:nvGraphicFramePr>
          <p:xfrm>
            <a:off x="1720850" y="1479550"/>
            <a:ext cx="231775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0850" y="1479550"/>
                          <a:ext cx="231775" cy="230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815" name="Object 23"/>
            <p:cNvGraphicFramePr>
              <a:graphicFrameLocks noChangeAspect="1"/>
            </p:cNvGraphicFramePr>
            <p:nvPr/>
          </p:nvGraphicFramePr>
          <p:xfrm>
            <a:off x="543813" y="4494913"/>
            <a:ext cx="231775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Equation" r:id="rId20" imgW="126835" imgH="139518" progId="Equation.DSMT4">
                    <p:embed/>
                  </p:oleObj>
                </mc:Choice>
                <mc:Fallback>
                  <p:oleObj name="Equation" r:id="rId20" imgW="126835" imgH="139518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813" y="4494913"/>
                          <a:ext cx="231775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4916384" y="4999512"/>
            <a:ext cx="3373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Divergence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en-US" dirty="0"/>
              <a:t>: “source of flux”</a:t>
            </a:r>
          </a:p>
          <a:p>
            <a:r>
              <a:rPr lang="en-US" dirty="0"/>
              <a:t>Divergence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en-US" dirty="0"/>
              <a:t>: “sink of flux”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254360"/>
              </p:ext>
            </p:extLst>
          </p:nvPr>
        </p:nvGraphicFramePr>
        <p:xfrm>
          <a:off x="1233247" y="4965608"/>
          <a:ext cx="1655207" cy="28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22" imgW="1168200" imgH="203040" progId="Equation.DSMT4">
                  <p:embed/>
                </p:oleObj>
              </mc:Choice>
              <mc:Fallback>
                <p:oleObj name="Equation" r:id="rId22" imgW="1168200" imgH="20304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247" y="4965608"/>
                        <a:ext cx="1655207" cy="28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374572" y="957944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Physical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33F14-E7CC-F75C-B328-7DE65D68C1FE}"/>
              </a:ext>
            </a:extLst>
          </p:cNvPr>
          <p:cNvSpPr txBox="1"/>
          <p:nvPr/>
        </p:nvSpPr>
        <p:spPr>
          <a:xfrm>
            <a:off x="204582" y="6146926"/>
            <a:ext cx="8438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Note: </a:t>
            </a:r>
            <a:r>
              <a:rPr lang="en-US" sz="1200" dirty="0"/>
              <a:t>The shape of the small volume is actually arbitrary; it does not have to be a cube (please see the ECE 3318 notes).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2414742" y="9500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Divergence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94043"/>
              </p:ext>
            </p:extLst>
          </p:nvPr>
        </p:nvGraphicFramePr>
        <p:xfrm>
          <a:off x="3274823" y="6052564"/>
          <a:ext cx="2419410" cy="41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1333440" imgH="228600" progId="Equation.DSMT4">
                  <p:embed/>
                </p:oleObj>
              </mc:Choice>
              <mc:Fallback>
                <p:oleObj name="Equation" r:id="rId4" imgW="133344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823" y="6052564"/>
                        <a:ext cx="2419410" cy="416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193568"/>
              </p:ext>
            </p:extLst>
          </p:nvPr>
        </p:nvGraphicFramePr>
        <p:xfrm>
          <a:off x="2271871" y="5326829"/>
          <a:ext cx="47831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6" imgW="2641320" imgH="253800" progId="Equation.DSMT4">
                  <p:embed/>
                </p:oleObj>
              </mc:Choice>
              <mc:Fallback>
                <p:oleObj name="Equation" r:id="rId6" imgW="2641320" imgH="253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871" y="5326829"/>
                        <a:ext cx="47831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299990" y="1434683"/>
            <a:ext cx="6422834" cy="3699928"/>
            <a:chOff x="1299990" y="1434683"/>
            <a:chExt cx="6422834" cy="3699928"/>
          </a:xfrm>
        </p:grpSpPr>
        <p:sp>
          <p:nvSpPr>
            <p:cNvPr id="4" name="Rectangle 3"/>
            <p:cNvSpPr/>
            <p:nvPr/>
          </p:nvSpPr>
          <p:spPr>
            <a:xfrm>
              <a:off x="1299990" y="3371161"/>
              <a:ext cx="6422834" cy="1344058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143605" y="2104224"/>
              <a:ext cx="4581423" cy="1652530"/>
              <a:chOff x="2286826" y="2390660"/>
              <a:chExt cx="4581423" cy="1652530"/>
            </a:xfrm>
          </p:grpSpPr>
          <p:sp>
            <p:nvSpPr>
              <p:cNvPr id="5" name="Can 4"/>
              <p:cNvSpPr/>
              <p:nvPr/>
            </p:nvSpPr>
            <p:spPr>
              <a:xfrm flipV="1">
                <a:off x="2790793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an 28"/>
              <p:cNvSpPr/>
              <p:nvPr/>
            </p:nvSpPr>
            <p:spPr>
              <a:xfrm flipV="1">
                <a:off x="329476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Can 29"/>
              <p:cNvSpPr/>
              <p:nvPr/>
            </p:nvSpPr>
            <p:spPr>
              <a:xfrm flipV="1">
                <a:off x="3798727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Can 30"/>
              <p:cNvSpPr/>
              <p:nvPr/>
            </p:nvSpPr>
            <p:spPr>
              <a:xfrm flipV="1">
                <a:off x="4302694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Can 31"/>
              <p:cNvSpPr/>
              <p:nvPr/>
            </p:nvSpPr>
            <p:spPr>
              <a:xfrm flipV="1">
                <a:off x="4806661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an 32"/>
              <p:cNvSpPr/>
              <p:nvPr/>
            </p:nvSpPr>
            <p:spPr>
              <a:xfrm flipV="1">
                <a:off x="5310628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an 33"/>
              <p:cNvSpPr/>
              <p:nvPr/>
            </p:nvSpPr>
            <p:spPr>
              <a:xfrm flipV="1">
                <a:off x="5814595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an 34"/>
              <p:cNvSpPr/>
              <p:nvPr/>
            </p:nvSpPr>
            <p:spPr>
              <a:xfrm flipV="1">
                <a:off x="2286826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an 35"/>
              <p:cNvSpPr/>
              <p:nvPr/>
            </p:nvSpPr>
            <p:spPr>
              <a:xfrm flipV="1">
                <a:off x="6318562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an 36"/>
              <p:cNvSpPr/>
              <p:nvPr/>
            </p:nvSpPr>
            <p:spPr>
              <a:xfrm flipV="1">
                <a:off x="682253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324315" y="2334179"/>
              <a:ext cx="4581423" cy="1652530"/>
              <a:chOff x="2286826" y="2390660"/>
              <a:chExt cx="4581423" cy="1652530"/>
            </a:xfrm>
          </p:grpSpPr>
          <p:sp>
            <p:nvSpPr>
              <p:cNvPr id="39" name="Can 38"/>
              <p:cNvSpPr/>
              <p:nvPr/>
            </p:nvSpPr>
            <p:spPr>
              <a:xfrm flipV="1">
                <a:off x="2790793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Can 39"/>
              <p:cNvSpPr/>
              <p:nvPr/>
            </p:nvSpPr>
            <p:spPr>
              <a:xfrm flipV="1">
                <a:off x="329476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Can 40"/>
              <p:cNvSpPr/>
              <p:nvPr/>
            </p:nvSpPr>
            <p:spPr>
              <a:xfrm flipV="1">
                <a:off x="3798727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Can 41"/>
              <p:cNvSpPr/>
              <p:nvPr/>
            </p:nvSpPr>
            <p:spPr>
              <a:xfrm flipV="1">
                <a:off x="4302694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Can 42"/>
              <p:cNvSpPr/>
              <p:nvPr/>
            </p:nvSpPr>
            <p:spPr>
              <a:xfrm flipV="1">
                <a:off x="4806661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Can 43"/>
              <p:cNvSpPr/>
              <p:nvPr/>
            </p:nvSpPr>
            <p:spPr>
              <a:xfrm flipV="1">
                <a:off x="5310628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Can 44"/>
              <p:cNvSpPr/>
              <p:nvPr/>
            </p:nvSpPr>
            <p:spPr>
              <a:xfrm flipV="1">
                <a:off x="5814595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an 45"/>
              <p:cNvSpPr/>
              <p:nvPr/>
            </p:nvSpPr>
            <p:spPr>
              <a:xfrm flipV="1">
                <a:off x="2286826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an 46"/>
              <p:cNvSpPr/>
              <p:nvPr/>
            </p:nvSpPr>
            <p:spPr>
              <a:xfrm flipV="1">
                <a:off x="6318562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an 47"/>
              <p:cNvSpPr/>
              <p:nvPr/>
            </p:nvSpPr>
            <p:spPr>
              <a:xfrm flipV="1">
                <a:off x="682253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476715" y="2784036"/>
              <a:ext cx="4581423" cy="1652530"/>
              <a:chOff x="2286826" y="2390660"/>
              <a:chExt cx="4581423" cy="1652530"/>
            </a:xfrm>
          </p:grpSpPr>
          <p:sp>
            <p:nvSpPr>
              <p:cNvPr id="50" name="Can 49"/>
              <p:cNvSpPr/>
              <p:nvPr/>
            </p:nvSpPr>
            <p:spPr>
              <a:xfrm flipV="1">
                <a:off x="2790793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an 50"/>
              <p:cNvSpPr/>
              <p:nvPr/>
            </p:nvSpPr>
            <p:spPr>
              <a:xfrm flipV="1">
                <a:off x="329476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an 51"/>
              <p:cNvSpPr/>
              <p:nvPr/>
            </p:nvSpPr>
            <p:spPr>
              <a:xfrm flipV="1">
                <a:off x="3798727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an 52"/>
              <p:cNvSpPr/>
              <p:nvPr/>
            </p:nvSpPr>
            <p:spPr>
              <a:xfrm flipV="1">
                <a:off x="4302694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an 53"/>
              <p:cNvSpPr/>
              <p:nvPr/>
            </p:nvSpPr>
            <p:spPr>
              <a:xfrm flipV="1">
                <a:off x="4806661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an 54"/>
              <p:cNvSpPr/>
              <p:nvPr/>
            </p:nvSpPr>
            <p:spPr>
              <a:xfrm flipV="1">
                <a:off x="5310628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an 55"/>
              <p:cNvSpPr/>
              <p:nvPr/>
            </p:nvSpPr>
            <p:spPr>
              <a:xfrm flipV="1">
                <a:off x="5814595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an 56"/>
              <p:cNvSpPr/>
              <p:nvPr/>
            </p:nvSpPr>
            <p:spPr>
              <a:xfrm flipV="1">
                <a:off x="2286826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an 57"/>
              <p:cNvSpPr/>
              <p:nvPr/>
            </p:nvSpPr>
            <p:spPr>
              <a:xfrm flipV="1">
                <a:off x="6318562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an 58"/>
              <p:cNvSpPr/>
              <p:nvPr/>
            </p:nvSpPr>
            <p:spPr>
              <a:xfrm flipV="1">
                <a:off x="6822530" y="2390660"/>
                <a:ext cx="45719" cy="1652530"/>
              </a:xfrm>
              <a:prstGeom prst="can">
                <a:avLst/>
              </a:prstGeom>
              <a:solidFill>
                <a:srgbClr val="77777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17897" y="1456239"/>
              <a:ext cx="3506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Many small pipes injecting water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414367" y="4765279"/>
              <a:ext cx="1458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Tub of water</a:t>
              </a:r>
            </a:p>
          </p:txBody>
        </p:sp>
        <p:sp>
          <p:nvSpPr>
            <p:cNvPr id="8" name="Down Arrow 7"/>
            <p:cNvSpPr/>
            <p:nvPr/>
          </p:nvSpPr>
          <p:spPr>
            <a:xfrm>
              <a:off x="1795749" y="1825571"/>
              <a:ext cx="165253" cy="42187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60676" y="1434683"/>
              <a:ext cx="10243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Water flow</a:t>
              </a:r>
            </a:p>
          </p:txBody>
        </p:sp>
        <p:sp>
          <p:nvSpPr>
            <p:cNvPr id="2" name="Cube 1"/>
            <p:cNvSpPr/>
            <p:nvPr/>
          </p:nvSpPr>
          <p:spPr>
            <a:xfrm>
              <a:off x="3771840" y="3458365"/>
              <a:ext cx="793214" cy="728510"/>
            </a:xfrm>
            <a:prstGeom prst="cub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3151539" y="4186875"/>
              <a:ext cx="503967" cy="24969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3583974" y="4301868"/>
              <a:ext cx="323258" cy="27060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4217999" y="4299511"/>
              <a:ext cx="229124" cy="28770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4615025" y="4112868"/>
              <a:ext cx="503967" cy="24969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3151539" y="3882914"/>
              <a:ext cx="555319" cy="62795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4601837" y="3819585"/>
              <a:ext cx="517155" cy="63329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 flipV="1">
              <a:off x="3359511" y="3454272"/>
              <a:ext cx="323256" cy="20403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4600456" y="3454272"/>
              <a:ext cx="346123" cy="172766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4263903" y="3031523"/>
              <a:ext cx="0" cy="498991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227475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1745673" y="95000"/>
            <a:ext cx="5712031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Divergence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Rectangle 52"/>
          <p:cNvSpPr>
            <a:spLocks noChangeArrowheads="1"/>
          </p:cNvSpPr>
          <p:nvPr/>
        </p:nvSpPr>
        <p:spPr bwMode="auto">
          <a:xfrm>
            <a:off x="555625" y="1611313"/>
            <a:ext cx="3794125" cy="1011237"/>
          </a:xfrm>
          <a:prstGeom prst="rect">
            <a:avLst/>
          </a:prstGeom>
          <a:solidFill>
            <a:srgbClr val="CC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602363" y="1047750"/>
            <a:ext cx="1624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Rectangular:</a:t>
            </a:r>
          </a:p>
        </p:txBody>
      </p: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571500" y="2895600"/>
            <a:ext cx="1428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Cylindrical:</a:t>
            </a:r>
          </a:p>
        </p:txBody>
      </p:sp>
      <p:sp>
        <p:nvSpPr>
          <p:cNvPr id="37" name="Rectangle 64"/>
          <p:cNvSpPr>
            <a:spLocks noChangeArrowheads="1"/>
          </p:cNvSpPr>
          <p:nvPr/>
        </p:nvSpPr>
        <p:spPr bwMode="auto">
          <a:xfrm>
            <a:off x="560388" y="3471863"/>
            <a:ext cx="4924425" cy="1011237"/>
          </a:xfrm>
          <a:prstGeom prst="rect">
            <a:avLst/>
          </a:prstGeom>
          <a:solidFill>
            <a:srgbClr val="CC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Rectangle 65"/>
          <p:cNvSpPr>
            <a:spLocks noChangeArrowheads="1"/>
          </p:cNvSpPr>
          <p:nvPr/>
        </p:nvSpPr>
        <p:spPr bwMode="auto">
          <a:xfrm>
            <a:off x="585788" y="5348288"/>
            <a:ext cx="7289800" cy="1011237"/>
          </a:xfrm>
          <a:prstGeom prst="rect">
            <a:avLst/>
          </a:prstGeom>
          <a:solidFill>
            <a:srgbClr val="CC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587375" y="4792663"/>
            <a:ext cx="1314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Spherical:</a:t>
            </a:r>
          </a:p>
        </p:txBody>
      </p:sp>
      <p:graphicFrame>
        <p:nvGraphicFramePr>
          <p:cNvPr id="40" name="Object 1024"/>
          <p:cNvGraphicFramePr>
            <a:graphicFrameLocks noChangeAspect="1"/>
          </p:cNvGraphicFramePr>
          <p:nvPr/>
        </p:nvGraphicFramePr>
        <p:xfrm>
          <a:off x="1041400" y="1717675"/>
          <a:ext cx="265906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1473200" imgH="444500" progId="Equation.DSMT4">
                  <p:embed/>
                </p:oleObj>
              </mc:Choice>
              <mc:Fallback>
                <p:oleObj name="Equation" r:id="rId4" imgW="1473200" imgH="4445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1717675"/>
                        <a:ext cx="265906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025"/>
          <p:cNvGraphicFramePr>
            <a:graphicFrameLocks noChangeAspect="1"/>
          </p:cNvGraphicFramePr>
          <p:nvPr/>
        </p:nvGraphicFramePr>
        <p:xfrm>
          <a:off x="1000125" y="3560763"/>
          <a:ext cx="3970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6" imgW="2120900" imgH="444500" progId="Equation.DSMT4">
                  <p:embed/>
                </p:oleObj>
              </mc:Choice>
              <mc:Fallback>
                <p:oleObj name="Equation" r:id="rId6" imgW="2120900" imgH="4445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560763"/>
                        <a:ext cx="397033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142766"/>
              </p:ext>
            </p:extLst>
          </p:nvPr>
        </p:nvGraphicFramePr>
        <p:xfrm>
          <a:off x="1046163" y="5451475"/>
          <a:ext cx="62134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8" imgW="3378200" imgH="444500" progId="Equation.DSMT4">
                  <p:embed/>
                </p:oleObj>
              </mc:Choice>
              <mc:Fallback>
                <p:oleObj name="Equation" r:id="rId8" imgW="3378200" imgH="4445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451475"/>
                        <a:ext cx="621347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2414742" y="9500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Divergence (cont.)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3C8172C-545B-6DF1-3A6C-F73554498E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600598"/>
              </p:ext>
            </p:extLst>
          </p:nvPr>
        </p:nvGraphicFramePr>
        <p:xfrm>
          <a:off x="4667250" y="1081088"/>
          <a:ext cx="10175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4" imgW="685800" imgH="431640" progId="Equation.DSMT4">
                  <p:embed/>
                </p:oleObj>
              </mc:Choice>
              <mc:Fallback>
                <p:oleObj name="Equation" r:id="rId4" imgW="685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50" y="1081088"/>
                        <a:ext cx="1017588" cy="6413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3">
            <a:extLst>
              <a:ext uri="{FF2B5EF4-FFF2-40B4-BE49-F238E27FC236}">
                <a16:creationId xmlns:a16="http://schemas.microsoft.com/office/drawing/2014/main" id="{95E61811-CB77-EE05-91FA-37F695DD1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8" y="3849688"/>
            <a:ext cx="2125662" cy="21336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Arc 14">
            <a:extLst>
              <a:ext uri="{FF2B5EF4-FFF2-40B4-BE49-F238E27FC236}">
                <a16:creationId xmlns:a16="http://schemas.microsoft.com/office/drawing/2014/main" id="{6A52F18F-6220-D0AD-3F42-2984A862B372}"/>
              </a:ext>
            </a:extLst>
          </p:cNvPr>
          <p:cNvSpPr>
            <a:spLocks/>
          </p:cNvSpPr>
          <p:nvPr/>
        </p:nvSpPr>
        <p:spPr bwMode="auto">
          <a:xfrm rot="17926756">
            <a:off x="996951" y="4010025"/>
            <a:ext cx="647700" cy="866775"/>
          </a:xfrm>
          <a:custGeom>
            <a:avLst/>
            <a:gdLst>
              <a:gd name="T0" fmla="*/ 9027649 w 21600"/>
              <a:gd name="T1" fmla="*/ 0 h 28782"/>
              <a:gd name="T2" fmla="*/ 17372815 w 21600"/>
              <a:gd name="T3" fmla="*/ 26103082 h 28782"/>
              <a:gd name="T4" fmla="*/ 0 w 21600"/>
              <a:gd name="T5" fmla="*/ 17344929 h 28782"/>
              <a:gd name="T6" fmla="*/ 0 60000 65536"/>
              <a:gd name="T7" fmla="*/ 0 60000 65536"/>
              <a:gd name="T8" fmla="*/ 0 60000 65536"/>
              <a:gd name="T9" fmla="*/ 0 w 21600"/>
              <a:gd name="T10" fmla="*/ 0 h 28782"/>
              <a:gd name="T11" fmla="*/ 21600 w 21600"/>
              <a:gd name="T12" fmla="*/ 28782 h 287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782" fill="none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477"/>
                  <a:pt x="20819" y="25783"/>
                  <a:pt x="19321" y="28782"/>
                </a:cubicBezTo>
              </a:path>
              <a:path w="21600" h="28782" stroke="0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477"/>
                  <a:pt x="20819" y="25783"/>
                  <a:pt x="19321" y="28782"/>
                </a:cubicBezTo>
                <a:lnTo>
                  <a:pt x="0" y="19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" name="Arc 15">
            <a:extLst>
              <a:ext uri="{FF2B5EF4-FFF2-40B4-BE49-F238E27FC236}">
                <a16:creationId xmlns:a16="http://schemas.microsoft.com/office/drawing/2014/main" id="{B48B8365-0709-A8FE-FA03-F6E10055CB42}"/>
              </a:ext>
            </a:extLst>
          </p:cNvPr>
          <p:cNvSpPr>
            <a:spLocks/>
          </p:cNvSpPr>
          <p:nvPr/>
        </p:nvSpPr>
        <p:spPr bwMode="auto">
          <a:xfrm rot="17926756">
            <a:off x="1010444" y="4433094"/>
            <a:ext cx="485775" cy="519113"/>
          </a:xfrm>
          <a:custGeom>
            <a:avLst/>
            <a:gdLst>
              <a:gd name="T0" fmla="*/ 5078035 w 21600"/>
              <a:gd name="T1" fmla="*/ 0 h 29900"/>
              <a:gd name="T2" fmla="*/ 9468744 w 21600"/>
              <a:gd name="T3" fmla="*/ 9012652 h 29900"/>
              <a:gd name="T4" fmla="*/ 0 w 21600"/>
              <a:gd name="T5" fmla="*/ 5764777 h 29900"/>
              <a:gd name="T6" fmla="*/ 0 60000 65536"/>
              <a:gd name="T7" fmla="*/ 0 60000 65536"/>
              <a:gd name="T8" fmla="*/ 0 60000 65536"/>
              <a:gd name="T9" fmla="*/ 0 w 21600"/>
              <a:gd name="T10" fmla="*/ 0 h 29900"/>
              <a:gd name="T11" fmla="*/ 21600 w 21600"/>
              <a:gd name="T12" fmla="*/ 29900 h 29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900" fill="none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906"/>
                  <a:pt x="20607" y="26622"/>
                  <a:pt x="18720" y="29899"/>
                </a:cubicBezTo>
              </a:path>
              <a:path w="21600" h="29900" stroke="0" extrusionOk="0">
                <a:moveTo>
                  <a:pt x="10039" y="0"/>
                </a:moveTo>
                <a:cubicBezTo>
                  <a:pt x="17147" y="3731"/>
                  <a:pt x="21600" y="11097"/>
                  <a:pt x="21600" y="19125"/>
                </a:cubicBezTo>
                <a:cubicBezTo>
                  <a:pt x="21600" y="22906"/>
                  <a:pt x="20607" y="26622"/>
                  <a:pt x="18720" y="29899"/>
                </a:cubicBezTo>
                <a:lnTo>
                  <a:pt x="0" y="19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2939F486-6538-A98F-0993-0445B6E28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038" y="4254500"/>
            <a:ext cx="98425" cy="32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9945904C-3FC7-24DC-31C3-2494420EA4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1625" y="4413250"/>
            <a:ext cx="246063" cy="236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97192CF2-D556-97A6-17BE-237BC8E99063}"/>
              </a:ext>
            </a:extLst>
          </p:cNvPr>
          <p:cNvSpPr>
            <a:spLocks noChangeShapeType="1"/>
          </p:cNvSpPr>
          <p:nvPr/>
        </p:nvSpPr>
        <p:spPr bwMode="auto">
          <a:xfrm rot="2320550" flipH="1" flipV="1">
            <a:off x="1584325" y="3725863"/>
            <a:ext cx="96838" cy="488950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B45C87A0-ECF4-6BF6-7557-A1CEF7B2A3B2}"/>
              </a:ext>
            </a:extLst>
          </p:cNvPr>
          <p:cNvSpPr>
            <a:spLocks noChangeShapeType="1"/>
          </p:cNvSpPr>
          <p:nvPr/>
        </p:nvSpPr>
        <p:spPr bwMode="auto">
          <a:xfrm rot="8047814" flipH="1">
            <a:off x="882650" y="3784600"/>
            <a:ext cx="171450" cy="393700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F46C11A9-DF37-24C9-C14F-BA6B43257F12}"/>
              </a:ext>
            </a:extLst>
          </p:cNvPr>
          <p:cNvSpPr>
            <a:spLocks noChangeShapeType="1"/>
          </p:cNvSpPr>
          <p:nvPr/>
        </p:nvSpPr>
        <p:spPr bwMode="auto">
          <a:xfrm rot="2320550" flipH="1" flipV="1">
            <a:off x="1152525" y="3708400"/>
            <a:ext cx="325438" cy="382588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57AE0B9F-BD02-C279-4F2F-46C1251674DA}"/>
              </a:ext>
            </a:extLst>
          </p:cNvPr>
          <p:cNvSpPr>
            <a:spLocks noChangeShapeType="1"/>
          </p:cNvSpPr>
          <p:nvPr/>
        </p:nvSpPr>
        <p:spPr bwMode="auto">
          <a:xfrm rot="2320550" flipV="1">
            <a:off x="1893888" y="3917950"/>
            <a:ext cx="15875" cy="450850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B6369EAE-589F-4FEB-7245-A664EC00759F}"/>
              </a:ext>
            </a:extLst>
          </p:cNvPr>
          <p:cNvSpPr>
            <a:spLocks noChangeShapeType="1"/>
          </p:cNvSpPr>
          <p:nvPr/>
        </p:nvSpPr>
        <p:spPr bwMode="auto">
          <a:xfrm rot="2320550" flipH="1" flipV="1">
            <a:off x="1190625" y="4492625"/>
            <a:ext cx="188913" cy="366713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Oval 2">
            <a:extLst>
              <a:ext uri="{FF2B5EF4-FFF2-40B4-BE49-F238E27FC236}">
                <a16:creationId xmlns:a16="http://schemas.microsoft.com/office/drawing/2014/main" id="{CDF2799D-2B7D-7B1D-7F34-489916A77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952500"/>
            <a:ext cx="2089150" cy="201295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Line 5">
            <a:extLst>
              <a:ext uri="{FF2B5EF4-FFF2-40B4-BE49-F238E27FC236}">
                <a16:creationId xmlns:a16="http://schemas.microsoft.com/office/drawing/2014/main" id="{EB4CC93A-B18D-9775-771A-E500A5217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4650" y="2173288"/>
            <a:ext cx="4763" cy="58737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Line 6">
            <a:extLst>
              <a:ext uri="{FF2B5EF4-FFF2-40B4-BE49-F238E27FC236}">
                <a16:creationId xmlns:a16="http://schemas.microsoft.com/office/drawing/2014/main" id="{1322E973-C241-3BAF-C660-97AB846FB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41475" y="996950"/>
            <a:ext cx="3175" cy="1544638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2" name="Line 7">
            <a:extLst>
              <a:ext uri="{FF2B5EF4-FFF2-40B4-BE49-F238E27FC236}">
                <a16:creationId xmlns:a16="http://schemas.microsoft.com/office/drawing/2014/main" id="{691BD009-1925-D9C0-A70C-0C1A55239EB1}"/>
              </a:ext>
            </a:extLst>
          </p:cNvPr>
          <p:cNvSpPr>
            <a:spLocks noChangeShapeType="1"/>
          </p:cNvSpPr>
          <p:nvPr/>
        </p:nvSpPr>
        <p:spPr bwMode="auto">
          <a:xfrm rot="8047814">
            <a:off x="1238250" y="1343025"/>
            <a:ext cx="11113" cy="557213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3" name="Line 8">
            <a:extLst>
              <a:ext uri="{FF2B5EF4-FFF2-40B4-BE49-F238E27FC236}">
                <a16:creationId xmlns:a16="http://schemas.microsoft.com/office/drawing/2014/main" id="{45077E78-0A13-1FD2-DD35-03C6FD48521E}"/>
              </a:ext>
            </a:extLst>
          </p:cNvPr>
          <p:cNvSpPr>
            <a:spLocks noChangeShapeType="1"/>
          </p:cNvSpPr>
          <p:nvPr/>
        </p:nvSpPr>
        <p:spPr bwMode="auto">
          <a:xfrm rot="8047814" flipV="1">
            <a:off x="2014538" y="2055813"/>
            <a:ext cx="11112" cy="620712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4" name="Line 9">
            <a:extLst>
              <a:ext uri="{FF2B5EF4-FFF2-40B4-BE49-F238E27FC236}">
                <a16:creationId xmlns:a16="http://schemas.microsoft.com/office/drawing/2014/main" id="{6D1261F6-7DE7-FB87-2B1C-96C98BC25C9F}"/>
              </a:ext>
            </a:extLst>
          </p:cNvPr>
          <p:cNvSpPr>
            <a:spLocks noChangeShapeType="1"/>
          </p:cNvSpPr>
          <p:nvPr/>
        </p:nvSpPr>
        <p:spPr bwMode="auto">
          <a:xfrm rot="2320550" flipV="1">
            <a:off x="1981200" y="1300163"/>
            <a:ext cx="23813" cy="611187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5" name="Line 10">
            <a:extLst>
              <a:ext uri="{FF2B5EF4-FFF2-40B4-BE49-F238E27FC236}">
                <a16:creationId xmlns:a16="http://schemas.microsoft.com/office/drawing/2014/main" id="{48D09D20-0E79-0826-7BAC-B6DDC4336264}"/>
              </a:ext>
            </a:extLst>
          </p:cNvPr>
          <p:cNvSpPr>
            <a:spLocks noChangeShapeType="1"/>
          </p:cNvSpPr>
          <p:nvPr/>
        </p:nvSpPr>
        <p:spPr bwMode="auto">
          <a:xfrm rot="2320550" flipH="1">
            <a:off x="1293813" y="2078038"/>
            <a:ext cx="7937" cy="573087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6" name="Line 11">
            <a:extLst>
              <a:ext uri="{FF2B5EF4-FFF2-40B4-BE49-F238E27FC236}">
                <a16:creationId xmlns:a16="http://schemas.microsoft.com/office/drawing/2014/main" id="{A0AF920F-0822-83FA-C054-7EB5BE5C8AC7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205832" y="1643856"/>
            <a:ext cx="0" cy="655637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7" name="Line 12">
            <a:extLst>
              <a:ext uri="{FF2B5EF4-FFF2-40B4-BE49-F238E27FC236}">
                <a16:creationId xmlns:a16="http://schemas.microsoft.com/office/drawing/2014/main" id="{AC17A49C-2841-F5A9-3233-556996742CC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330326" y="1379537"/>
            <a:ext cx="0" cy="11779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8" name="Line 31">
            <a:extLst>
              <a:ext uri="{FF2B5EF4-FFF2-40B4-BE49-F238E27FC236}">
                <a16:creationId xmlns:a16="http://schemas.microsoft.com/office/drawing/2014/main" id="{FB429DBB-A7B3-550E-C3CB-F9E58A948F41}"/>
              </a:ext>
            </a:extLst>
          </p:cNvPr>
          <p:cNvSpPr>
            <a:spLocks noChangeShapeType="1"/>
          </p:cNvSpPr>
          <p:nvPr/>
        </p:nvSpPr>
        <p:spPr bwMode="auto">
          <a:xfrm rot="1074138" flipV="1">
            <a:off x="1903413" y="1079500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799" name="Line 32">
            <a:extLst>
              <a:ext uri="{FF2B5EF4-FFF2-40B4-BE49-F238E27FC236}">
                <a16:creationId xmlns:a16="http://schemas.microsoft.com/office/drawing/2014/main" id="{2B5869A9-0B5A-9571-005D-140A91294D3A}"/>
              </a:ext>
            </a:extLst>
          </p:cNvPr>
          <p:cNvSpPr>
            <a:spLocks noChangeShapeType="1"/>
          </p:cNvSpPr>
          <p:nvPr/>
        </p:nvSpPr>
        <p:spPr bwMode="auto">
          <a:xfrm rot="20525862" flipH="1" flipV="1">
            <a:off x="1325563" y="1111250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800" name="Line 33">
            <a:extLst>
              <a:ext uri="{FF2B5EF4-FFF2-40B4-BE49-F238E27FC236}">
                <a16:creationId xmlns:a16="http://schemas.microsoft.com/office/drawing/2014/main" id="{581D1EB6-52A7-EEA0-CD82-E36C9BF4A5C1}"/>
              </a:ext>
            </a:extLst>
          </p:cNvPr>
          <p:cNvSpPr>
            <a:spLocks noChangeShapeType="1"/>
          </p:cNvSpPr>
          <p:nvPr/>
        </p:nvSpPr>
        <p:spPr bwMode="auto">
          <a:xfrm rot="20525862">
            <a:off x="1895475" y="2397125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802" name="Line 34">
            <a:extLst>
              <a:ext uri="{FF2B5EF4-FFF2-40B4-BE49-F238E27FC236}">
                <a16:creationId xmlns:a16="http://schemas.microsoft.com/office/drawing/2014/main" id="{7F02AA22-6F10-063C-88DE-8611E0001D41}"/>
              </a:ext>
            </a:extLst>
          </p:cNvPr>
          <p:cNvSpPr>
            <a:spLocks noChangeShapeType="1"/>
          </p:cNvSpPr>
          <p:nvPr/>
        </p:nvSpPr>
        <p:spPr bwMode="auto">
          <a:xfrm rot="1074138" flipH="1">
            <a:off x="1373188" y="2419350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803" name="Line 35">
            <a:extLst>
              <a:ext uri="{FF2B5EF4-FFF2-40B4-BE49-F238E27FC236}">
                <a16:creationId xmlns:a16="http://schemas.microsoft.com/office/drawing/2014/main" id="{73599845-AB99-04DB-5DF2-E6D339716F4F}"/>
              </a:ext>
            </a:extLst>
          </p:cNvPr>
          <p:cNvSpPr>
            <a:spLocks noChangeShapeType="1"/>
          </p:cNvSpPr>
          <p:nvPr/>
        </p:nvSpPr>
        <p:spPr bwMode="auto">
          <a:xfrm rot="3726279" flipV="1">
            <a:off x="2319338" y="1520825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804" name="Line 36">
            <a:extLst>
              <a:ext uri="{FF2B5EF4-FFF2-40B4-BE49-F238E27FC236}">
                <a16:creationId xmlns:a16="http://schemas.microsoft.com/office/drawing/2014/main" id="{0F14AE88-3028-2F00-CB74-21838B62617D}"/>
              </a:ext>
            </a:extLst>
          </p:cNvPr>
          <p:cNvSpPr>
            <a:spLocks noChangeShapeType="1"/>
          </p:cNvSpPr>
          <p:nvPr/>
        </p:nvSpPr>
        <p:spPr bwMode="auto">
          <a:xfrm rot="17873721">
            <a:off x="2286001" y="2111375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805" name="Line 37">
            <a:extLst>
              <a:ext uri="{FF2B5EF4-FFF2-40B4-BE49-F238E27FC236}">
                <a16:creationId xmlns:a16="http://schemas.microsoft.com/office/drawing/2014/main" id="{81B00FC0-F728-8196-3EC9-A446AA46C34A}"/>
              </a:ext>
            </a:extLst>
          </p:cNvPr>
          <p:cNvSpPr>
            <a:spLocks noChangeShapeType="1"/>
          </p:cNvSpPr>
          <p:nvPr/>
        </p:nvSpPr>
        <p:spPr bwMode="auto">
          <a:xfrm rot="3726279" flipH="1">
            <a:off x="1033463" y="2078037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1806" name="Line 38">
            <a:extLst>
              <a:ext uri="{FF2B5EF4-FFF2-40B4-BE49-F238E27FC236}">
                <a16:creationId xmlns:a16="http://schemas.microsoft.com/office/drawing/2014/main" id="{85DD52C3-9BB9-1CE0-A2D0-18E07C4D9437}"/>
              </a:ext>
            </a:extLst>
          </p:cNvPr>
          <p:cNvSpPr>
            <a:spLocks noChangeShapeType="1"/>
          </p:cNvSpPr>
          <p:nvPr/>
        </p:nvSpPr>
        <p:spPr bwMode="auto">
          <a:xfrm rot="17873721" flipH="1" flipV="1">
            <a:off x="946151" y="1487487"/>
            <a:ext cx="25400" cy="377825"/>
          </a:xfrm>
          <a:prstGeom prst="line">
            <a:avLst/>
          </a:prstGeom>
          <a:noFill/>
          <a:ln w="38100">
            <a:solidFill>
              <a:srgbClr val="D7D200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1807" name="Object 44">
            <a:extLst>
              <a:ext uri="{FF2B5EF4-FFF2-40B4-BE49-F238E27FC236}">
                <a16:creationId xmlns:a16="http://schemas.microsoft.com/office/drawing/2014/main" id="{FA117D09-1A8A-9387-869F-EF0E23B0EF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347177"/>
              </p:ext>
            </p:extLst>
          </p:nvPr>
        </p:nvGraphicFramePr>
        <p:xfrm>
          <a:off x="2298701" y="3241091"/>
          <a:ext cx="14335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6" imgW="850680" imgH="380880" progId="Equation.DSMT4">
                  <p:embed/>
                </p:oleObj>
              </mc:Choice>
              <mc:Fallback>
                <p:oleObj name="Equation" r:id="rId6" imgW="850680" imgH="380880" progId="Equation.DSMT4">
                  <p:embed/>
                  <p:pic>
                    <p:nvPicPr>
                      <p:cNvPr id="5123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1" y="3241091"/>
                        <a:ext cx="143351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8" name="Text Box 46">
            <a:extLst>
              <a:ext uri="{FF2B5EF4-FFF2-40B4-BE49-F238E27FC236}">
                <a16:creationId xmlns:a16="http://schemas.microsoft.com/office/drawing/2014/main" id="{8FA2A53D-6F64-BE15-9F76-763A1C0FC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794" y="4731822"/>
            <a:ext cx="5955632" cy="369332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net flux of </a:t>
            </a:r>
            <a:r>
              <a:rPr lang="en-US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out of a small volume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is </a:t>
            </a:r>
            <a:r>
              <a:rPr lang="en-US" u="sng" dirty="0">
                <a:solidFill>
                  <a:srgbClr val="0000FF"/>
                </a:solidFill>
              </a:rPr>
              <a:t>positive</a:t>
            </a:r>
            <a:r>
              <a:rPr lang="en-US" dirty="0">
                <a:solidFill>
                  <a:srgbClr val="0000FF"/>
                </a:solidFill>
              </a:rPr>
              <a:t>. </a:t>
            </a:r>
          </a:p>
        </p:txBody>
      </p:sp>
      <p:graphicFrame>
        <p:nvGraphicFramePr>
          <p:cNvPr id="161809" name="Object 0">
            <a:extLst>
              <a:ext uri="{FF2B5EF4-FFF2-40B4-BE49-F238E27FC236}">
                <a16:creationId xmlns:a16="http://schemas.microsoft.com/office/drawing/2014/main" id="{8FA88AF2-1006-8FD9-680F-FFBB9B6E30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232368"/>
              </p:ext>
            </p:extLst>
          </p:nvPr>
        </p:nvGraphicFramePr>
        <p:xfrm>
          <a:off x="1664307" y="4596938"/>
          <a:ext cx="363299" cy="283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8" imgW="228402" imgH="177646" progId="Equation.DSMT4">
                  <p:embed/>
                </p:oleObj>
              </mc:Choice>
              <mc:Fallback>
                <p:oleObj name="Equation" r:id="rId8" imgW="228402" imgH="177646" progId="Equation.DSMT4">
                  <p:embed/>
                  <p:pic>
                    <p:nvPicPr>
                      <p:cNvPr id="512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307" y="4596938"/>
                        <a:ext cx="363299" cy="283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0" name="Object 0">
            <a:extLst>
              <a:ext uri="{FF2B5EF4-FFF2-40B4-BE49-F238E27FC236}">
                <a16:creationId xmlns:a16="http://schemas.microsoft.com/office/drawing/2014/main" id="{60CA593C-C65F-C199-FF3E-CEC295835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617691"/>
              </p:ext>
            </p:extLst>
          </p:nvPr>
        </p:nvGraphicFramePr>
        <p:xfrm>
          <a:off x="1198792" y="4203884"/>
          <a:ext cx="390525" cy="27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10" imgW="253670" imgH="177569" progId="Equation.DSMT4">
                  <p:embed/>
                </p:oleObj>
              </mc:Choice>
              <mc:Fallback>
                <p:oleObj name="Equation" r:id="rId10" imgW="253670" imgH="177569" progId="Equation.DSMT4">
                  <p:embed/>
                  <p:pic>
                    <p:nvPicPr>
                      <p:cNvPr id="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792" y="4203884"/>
                        <a:ext cx="390525" cy="274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11" name="TextBox 161810">
            <a:extLst>
              <a:ext uri="{FF2B5EF4-FFF2-40B4-BE49-F238E27FC236}">
                <a16:creationId xmlns:a16="http://schemas.microsoft.com/office/drawing/2014/main" id="{1F2BA5C0-2DA0-D848-DE4F-D74E20B0ED09}"/>
              </a:ext>
            </a:extLst>
          </p:cNvPr>
          <p:cNvSpPr txBox="1"/>
          <p:nvPr/>
        </p:nvSpPr>
        <p:spPr>
          <a:xfrm>
            <a:off x="962527" y="6304548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Small “curvilinear cube”</a:t>
            </a:r>
          </a:p>
        </p:txBody>
      </p:sp>
      <p:cxnSp>
        <p:nvCxnSpPr>
          <p:cNvPr id="161812" name="Straight Arrow Connector 161811">
            <a:extLst>
              <a:ext uri="{FF2B5EF4-FFF2-40B4-BE49-F238E27FC236}">
                <a16:creationId xmlns:a16="http://schemas.microsoft.com/office/drawing/2014/main" id="{88058D6E-16A5-A315-4B33-CD8EFF09BE76}"/>
              </a:ext>
            </a:extLst>
          </p:cNvPr>
          <p:cNvCxnSpPr/>
          <p:nvPr/>
        </p:nvCxnSpPr>
        <p:spPr bwMode="auto">
          <a:xfrm flipH="1" flipV="1">
            <a:off x="1479884" y="4704347"/>
            <a:ext cx="228600" cy="15520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1813" name="TextBox 161812">
            <a:extLst>
              <a:ext uri="{FF2B5EF4-FFF2-40B4-BE49-F238E27FC236}">
                <a16:creationId xmlns:a16="http://schemas.microsoft.com/office/drawing/2014/main" id="{3111E6B8-4184-51FD-B4E6-B1CD12B06CD4}"/>
              </a:ext>
            </a:extLst>
          </p:cNvPr>
          <p:cNvSpPr txBox="1"/>
          <p:nvPr/>
        </p:nvSpPr>
        <p:spPr>
          <a:xfrm>
            <a:off x="3247598" y="1187969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161814" name="Object 161813">
            <a:extLst>
              <a:ext uri="{FF2B5EF4-FFF2-40B4-BE49-F238E27FC236}">
                <a16:creationId xmlns:a16="http://schemas.microsoft.com/office/drawing/2014/main" id="{A2E06111-C4AE-DF19-CD70-712BBBF44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33916"/>
              </p:ext>
            </p:extLst>
          </p:nvPr>
        </p:nvGraphicFramePr>
        <p:xfrm>
          <a:off x="2756759" y="3961172"/>
          <a:ext cx="1433513" cy="255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12" imgW="1657133" imgH="295139" progId="Equation.DSMT4">
                  <p:embed/>
                </p:oleObj>
              </mc:Choice>
              <mc:Fallback>
                <p:oleObj name="Equation" r:id="rId12" imgW="1657133" imgH="2951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56759" y="3961172"/>
                        <a:ext cx="1433513" cy="255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5" name="Object 161814">
            <a:extLst>
              <a:ext uri="{FF2B5EF4-FFF2-40B4-BE49-F238E27FC236}">
                <a16:creationId xmlns:a16="http://schemas.microsoft.com/office/drawing/2014/main" id="{554C641B-5D81-4C12-FFF2-7837647964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710740"/>
              </p:ext>
            </p:extLst>
          </p:nvPr>
        </p:nvGraphicFramePr>
        <p:xfrm>
          <a:off x="3652838" y="1993900"/>
          <a:ext cx="40751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14" imgW="3213000" imgH="431640" progId="Equation.DSMT4">
                  <p:embed/>
                </p:oleObj>
              </mc:Choice>
              <mc:Fallback>
                <p:oleObj name="Equation" r:id="rId14" imgW="3213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52838" y="1993900"/>
                        <a:ext cx="4075112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16" name="Text Box 46">
            <a:extLst>
              <a:ext uri="{FF2B5EF4-FFF2-40B4-BE49-F238E27FC236}">
                <a16:creationId xmlns:a16="http://schemas.microsoft.com/office/drawing/2014/main" id="{CD048E2F-55BA-976E-448A-152AAAE49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287" y="2682534"/>
            <a:ext cx="3249739" cy="307777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The divergence is </a:t>
            </a:r>
            <a:r>
              <a:rPr lang="en-US" sz="1400" u="sng" dirty="0">
                <a:solidFill>
                  <a:srgbClr val="0000FF"/>
                </a:solidFill>
              </a:rPr>
              <a:t>positive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2875" y="5543550"/>
            <a:ext cx="446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Practical note</a:t>
            </a:r>
            <a:r>
              <a:rPr lang="en-US" sz="1200" dirty="0" smtClean="0"/>
              <a:t>: This corresponds to a region of charge density.</a:t>
            </a:r>
            <a:endParaRPr lang="en-US" sz="1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973560"/>
              </p:ext>
            </p:extLst>
          </p:nvPr>
        </p:nvGraphicFramePr>
        <p:xfrm>
          <a:off x="5510212" y="5922962"/>
          <a:ext cx="1229429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6" imgW="863280" imgH="228600" progId="Equation.DSMT4">
                  <p:embed/>
                </p:oleObj>
              </mc:Choice>
              <mc:Fallback>
                <p:oleObj name="Equation" r:id="rId16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10212" y="5922962"/>
                        <a:ext cx="1229429" cy="32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65684" y="1247775"/>
            <a:ext cx="1786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(electric field vector)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664037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56"/>
          <p:cNvGrpSpPr/>
          <p:nvPr/>
        </p:nvGrpSpPr>
        <p:grpSpPr>
          <a:xfrm>
            <a:off x="553729" y="1208026"/>
            <a:ext cx="3379994" cy="2830248"/>
            <a:chOff x="663946" y="850158"/>
            <a:chExt cx="3379994" cy="2830248"/>
          </a:xfrm>
        </p:grpSpPr>
        <p:sp>
          <p:nvSpPr>
            <p:cNvPr id="163863" name="Line 23"/>
            <p:cNvSpPr>
              <a:spLocks noChangeShapeType="1"/>
            </p:cNvSpPr>
            <p:nvPr/>
          </p:nvSpPr>
          <p:spPr bwMode="auto">
            <a:xfrm>
              <a:off x="765580" y="3270398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64" name="Line 24"/>
            <p:cNvSpPr>
              <a:spLocks noChangeShapeType="1"/>
            </p:cNvSpPr>
            <p:nvPr/>
          </p:nvSpPr>
          <p:spPr bwMode="auto">
            <a:xfrm flipV="1">
              <a:off x="765580" y="1212988"/>
              <a:ext cx="0" cy="2057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65" name="Rectangle 25"/>
            <p:cNvSpPr>
              <a:spLocks noChangeArrowheads="1"/>
            </p:cNvSpPr>
            <p:nvPr/>
          </p:nvSpPr>
          <p:spPr bwMode="auto">
            <a:xfrm>
              <a:off x="1527580" y="2051192"/>
              <a:ext cx="1219200" cy="6096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66" name="Line 26"/>
            <p:cNvSpPr>
              <a:spLocks noChangeShapeType="1"/>
            </p:cNvSpPr>
            <p:nvPr/>
          </p:nvSpPr>
          <p:spPr bwMode="auto">
            <a:xfrm>
              <a:off x="1660930" y="266079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67" name="Line 27"/>
            <p:cNvSpPr>
              <a:spLocks noChangeShapeType="1"/>
            </p:cNvSpPr>
            <p:nvPr/>
          </p:nvSpPr>
          <p:spPr bwMode="auto">
            <a:xfrm flipH="1">
              <a:off x="2089555" y="2046429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68" name="Line 28"/>
            <p:cNvSpPr>
              <a:spLocks noChangeShapeType="1"/>
            </p:cNvSpPr>
            <p:nvPr/>
          </p:nvSpPr>
          <p:spPr bwMode="auto">
            <a:xfrm rot="5400000" flipH="1">
              <a:off x="2591205" y="2463944"/>
              <a:ext cx="3016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69" name="Line 29"/>
            <p:cNvSpPr>
              <a:spLocks noChangeShapeType="1"/>
            </p:cNvSpPr>
            <p:nvPr/>
          </p:nvSpPr>
          <p:spPr bwMode="auto">
            <a:xfrm rot="16200000" flipH="1" flipV="1">
              <a:off x="1372004" y="2259155"/>
              <a:ext cx="3016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2048280" y="2244868"/>
              <a:ext cx="188913" cy="188913"/>
              <a:chOff x="1371" y="2961"/>
              <a:chExt cx="119" cy="119"/>
            </a:xfrm>
          </p:grpSpPr>
          <p:sp>
            <p:nvSpPr>
              <p:cNvPr id="163874" name="Oval 34"/>
              <p:cNvSpPr>
                <a:spLocks noChangeArrowheads="1"/>
              </p:cNvSpPr>
              <p:nvPr/>
            </p:nvSpPr>
            <p:spPr bwMode="auto">
              <a:xfrm>
                <a:off x="1401" y="2997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75" name="Oval 35"/>
              <p:cNvSpPr>
                <a:spLocks noChangeArrowheads="1"/>
              </p:cNvSpPr>
              <p:nvPr/>
            </p:nvSpPr>
            <p:spPr bwMode="auto">
              <a:xfrm>
                <a:off x="1371" y="2961"/>
                <a:ext cx="119" cy="1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63877" name="Object 37"/>
            <p:cNvGraphicFramePr>
              <a:graphicFrameLocks noChangeAspect="1"/>
            </p:cNvGraphicFramePr>
            <p:nvPr/>
          </p:nvGraphicFramePr>
          <p:xfrm>
            <a:off x="2281643" y="2163160"/>
            <a:ext cx="271552" cy="359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" name="Equation" r:id="rId4" imgW="126835" imgH="202936" progId="Equation.DSMT4">
                    <p:embed/>
                  </p:oleObj>
                </mc:Choice>
                <mc:Fallback>
                  <p:oleObj name="Equation" r:id="rId4" imgW="126835" imgH="202936" progId="Equation.DSMT4">
                    <p:embed/>
                    <p:pic>
                      <p:nvPicPr>
                        <p:cNvPr id="0" name="Object 3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1643" y="2163160"/>
                          <a:ext cx="271552" cy="3595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78" name="Object 38"/>
            <p:cNvGraphicFramePr>
              <a:graphicFrameLocks noChangeAspect="1"/>
            </p:cNvGraphicFramePr>
            <p:nvPr/>
          </p:nvGraphicFramePr>
          <p:xfrm>
            <a:off x="1921280" y="1289188"/>
            <a:ext cx="1355725" cy="387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" name="Equation" r:id="rId6" imgW="710891" imgH="203112" progId="Equation.DSMT4">
                    <p:embed/>
                  </p:oleObj>
                </mc:Choice>
                <mc:Fallback>
                  <p:oleObj name="Equation" r:id="rId6" imgW="710891" imgH="203112" progId="Equation.DSMT4">
                    <p:embed/>
                    <p:pic>
                      <p:nvPicPr>
                        <p:cNvPr id="0" name="Object 3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1280" y="1289188"/>
                          <a:ext cx="1355725" cy="3873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22" name="Text Box 82"/>
            <p:cNvSpPr txBox="1">
              <a:spLocks noChangeArrowheads="1"/>
            </p:cNvSpPr>
            <p:nvPr/>
          </p:nvSpPr>
          <p:spPr bwMode="auto">
            <a:xfrm>
              <a:off x="1037178" y="3341852"/>
              <a:ext cx="21435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"right-hand rule for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600" dirty="0"/>
                <a:t>"</a:t>
              </a:r>
            </a:p>
          </p:txBody>
        </p:sp>
        <p:graphicFrame>
          <p:nvGraphicFramePr>
            <p:cNvPr id="50" name="Object 22"/>
            <p:cNvGraphicFramePr>
              <a:graphicFrameLocks noChangeAspect="1"/>
            </p:cNvGraphicFramePr>
            <p:nvPr/>
          </p:nvGraphicFramePr>
          <p:xfrm>
            <a:off x="663946" y="850158"/>
            <a:ext cx="231775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8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Object 3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946" y="850158"/>
                          <a:ext cx="231775" cy="230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3" name="Object 83"/>
            <p:cNvGraphicFramePr>
              <a:graphicFrameLocks noChangeAspect="1"/>
            </p:cNvGraphicFramePr>
            <p:nvPr/>
          </p:nvGraphicFramePr>
          <p:xfrm>
            <a:off x="3678238" y="3119438"/>
            <a:ext cx="2555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9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Object 3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8238" y="3119438"/>
                          <a:ext cx="255587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4" name="Object 84"/>
            <p:cNvGraphicFramePr>
              <a:graphicFrameLocks noChangeAspect="1"/>
            </p:cNvGraphicFramePr>
            <p:nvPr/>
          </p:nvGraphicFramePr>
          <p:xfrm>
            <a:off x="2942217" y="2222046"/>
            <a:ext cx="333062" cy="267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0" name="Equation" r:id="rId12" imgW="203024" imgH="164957" progId="Equation.DSMT4">
                    <p:embed/>
                  </p:oleObj>
                </mc:Choice>
                <mc:Fallback>
                  <p:oleObj name="Equation" r:id="rId12" imgW="203024" imgH="164957" progId="Equation.DSMT4">
                    <p:embed/>
                    <p:pic>
                      <p:nvPicPr>
                        <p:cNvPr id="0" name="Object 3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2217" y="2222046"/>
                          <a:ext cx="333062" cy="267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5" name="Object 85"/>
            <p:cNvGraphicFramePr>
              <a:graphicFrameLocks noChangeAspect="1"/>
            </p:cNvGraphicFramePr>
            <p:nvPr/>
          </p:nvGraphicFramePr>
          <p:xfrm>
            <a:off x="1954213" y="2777217"/>
            <a:ext cx="351775" cy="326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1" name="Equation" r:id="rId14" imgW="215640" imgH="203040" progId="Equation.DSMT4">
                    <p:embed/>
                  </p:oleObj>
                </mc:Choice>
                <mc:Fallback>
                  <p:oleObj name="Equation" r:id="rId14" imgW="215640" imgH="203040" progId="Equation.DSMT4">
                    <p:embed/>
                    <p:pic>
                      <p:nvPicPr>
                        <p:cNvPr id="0" name="Object 3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4213" y="2777217"/>
                          <a:ext cx="351775" cy="326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6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3684665"/>
                </p:ext>
              </p:extLst>
            </p:nvPr>
          </p:nvGraphicFramePr>
          <p:xfrm>
            <a:off x="1098550" y="1633538"/>
            <a:ext cx="347663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2" name="Equation" r:id="rId16" imgW="190440" imgH="228600" progId="Equation.DSMT4">
                    <p:embed/>
                  </p:oleObj>
                </mc:Choice>
                <mc:Fallback>
                  <p:oleObj name="Equation" r:id="rId16" imgW="190440" imgH="228600" progId="Equation.DSMT4">
                    <p:embed/>
                    <p:pic>
                      <p:nvPicPr>
                        <p:cNvPr id="0" name="Object 3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8550" y="1633538"/>
                          <a:ext cx="347663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9"/>
            <p:cNvGraphicFramePr>
              <a:graphicFrameLocks noChangeAspect="1"/>
            </p:cNvGraphicFramePr>
            <p:nvPr/>
          </p:nvGraphicFramePr>
          <p:xfrm>
            <a:off x="2870221" y="2687568"/>
            <a:ext cx="1173719" cy="3509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Equation" r:id="rId18" imgW="761669" imgH="228501" progId="Equation.DSMT4">
                    <p:embed/>
                  </p:oleObj>
                </mc:Choice>
                <mc:Fallback>
                  <p:oleObj name="Equation" r:id="rId18" imgW="761669" imgH="228501" progId="Equation.DSMT4">
                    <p:embed/>
                    <p:pic>
                      <p:nvPicPr>
                        <p:cNvPr id="0" name="Object 3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221" y="2687568"/>
                          <a:ext cx="1173719" cy="3509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2769" name="Object 17"/>
          <p:cNvGraphicFramePr>
            <a:graphicFrameLocks noChangeAspect="1"/>
          </p:cNvGraphicFramePr>
          <p:nvPr/>
        </p:nvGraphicFramePr>
        <p:xfrm>
          <a:off x="4449762" y="2024514"/>
          <a:ext cx="3665176" cy="903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20" imgW="1854000" imgH="457200" progId="Equation.DSMT4">
                  <p:embed/>
                </p:oleObj>
              </mc:Choice>
              <mc:Fallback>
                <p:oleObj name="Equation" r:id="rId20" imgW="18540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2" y="2024514"/>
                        <a:ext cx="3665176" cy="90374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786132" y="4488697"/>
            <a:ext cx="6352996" cy="92333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component of the curl measures the tendency of the vector field to “curl” or “rotate” about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axis.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1029" y="979716"/>
            <a:ext cx="2350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Physical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8ED53-2E04-7E47-2AAF-502F0D63AE65}"/>
              </a:ext>
            </a:extLst>
          </p:cNvPr>
          <p:cNvSpPr txBox="1"/>
          <p:nvPr/>
        </p:nvSpPr>
        <p:spPr>
          <a:xfrm>
            <a:off x="170921" y="6146926"/>
            <a:ext cx="8505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Note: </a:t>
            </a:r>
            <a:r>
              <a:rPr lang="en-US" sz="1200" dirty="0"/>
              <a:t>The shape of the small area is actually arbitrary; it does not have to be a rectangle (please see the ECE 3318 notes).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30306"/>
              </p:ext>
            </p:extLst>
          </p:nvPr>
        </p:nvGraphicFramePr>
        <p:xfrm>
          <a:off x="4942809" y="1157361"/>
          <a:ext cx="3681412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" imgW="1879560" imgH="1434960" progId="Equation.DSMT4">
                  <p:embed/>
                </p:oleObj>
              </mc:Choice>
              <mc:Fallback>
                <p:oleObj name="Equation" r:id="rId4" imgW="1879560" imgH="1434960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809" y="1157361"/>
                        <a:ext cx="3681412" cy="2565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267195" y="1848220"/>
            <a:ext cx="4374923" cy="3402014"/>
            <a:chOff x="195943" y="2643867"/>
            <a:chExt cx="4374923" cy="3402014"/>
          </a:xfrm>
        </p:grpSpPr>
        <p:sp>
          <p:nvSpPr>
            <p:cNvPr id="101" name="Line 109"/>
            <p:cNvSpPr>
              <a:spLocks noChangeShapeType="1"/>
            </p:cNvSpPr>
            <p:nvPr/>
          </p:nvSpPr>
          <p:spPr bwMode="auto">
            <a:xfrm>
              <a:off x="2279651" y="3085770"/>
              <a:ext cx="0" cy="17478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Line 110"/>
            <p:cNvSpPr>
              <a:spLocks noChangeShapeType="1"/>
            </p:cNvSpPr>
            <p:nvPr/>
          </p:nvSpPr>
          <p:spPr bwMode="auto">
            <a:xfrm flipV="1">
              <a:off x="1062039" y="4833608"/>
              <a:ext cx="1217613" cy="868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Line 111"/>
            <p:cNvSpPr>
              <a:spLocks noChangeShapeType="1"/>
            </p:cNvSpPr>
            <p:nvPr/>
          </p:nvSpPr>
          <p:spPr bwMode="auto">
            <a:xfrm>
              <a:off x="2279651" y="4833608"/>
              <a:ext cx="1933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AutoShape 125"/>
            <p:cNvSpPr>
              <a:spLocks noChangeArrowheads="1"/>
            </p:cNvSpPr>
            <p:nvPr/>
          </p:nvSpPr>
          <p:spPr bwMode="auto">
            <a:xfrm>
              <a:off x="1714501" y="3446133"/>
              <a:ext cx="1047750" cy="206375"/>
            </a:xfrm>
            <a:prstGeom prst="parallelogram">
              <a:avLst>
                <a:gd name="adj" fmla="val 126923"/>
              </a:avLst>
            </a:prstGeom>
            <a:noFill/>
            <a:ln w="285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Rectangle 126"/>
            <p:cNvSpPr>
              <a:spLocks noChangeArrowheads="1"/>
            </p:cNvSpPr>
            <p:nvPr/>
          </p:nvSpPr>
          <p:spPr bwMode="auto">
            <a:xfrm>
              <a:off x="996951" y="5165395"/>
              <a:ext cx="887413" cy="42703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AutoShape 129"/>
            <p:cNvSpPr>
              <a:spLocks noChangeArrowheads="1"/>
            </p:cNvSpPr>
            <p:nvPr/>
          </p:nvSpPr>
          <p:spPr bwMode="auto">
            <a:xfrm rot="19656197">
              <a:off x="3119439" y="4630408"/>
              <a:ext cx="1030288" cy="390525"/>
            </a:xfrm>
            <a:prstGeom prst="parallelogram">
              <a:avLst>
                <a:gd name="adj" fmla="val 65955"/>
              </a:avLst>
            </a:prstGeom>
            <a:noFill/>
            <a:ln w="285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130"/>
            <p:cNvSpPr>
              <a:spLocks noChangeShapeType="1"/>
            </p:cNvSpPr>
            <p:nvPr/>
          </p:nvSpPr>
          <p:spPr bwMode="auto">
            <a:xfrm flipH="1">
              <a:off x="3568701" y="4500233"/>
              <a:ext cx="219075" cy="1333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Line 131"/>
            <p:cNvSpPr>
              <a:spLocks noChangeShapeType="1"/>
            </p:cNvSpPr>
            <p:nvPr/>
          </p:nvSpPr>
          <p:spPr bwMode="auto">
            <a:xfrm flipH="1">
              <a:off x="2319339" y="3448284"/>
              <a:ext cx="26511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Line 132"/>
            <p:cNvSpPr>
              <a:spLocks noChangeShapeType="1"/>
            </p:cNvSpPr>
            <p:nvPr/>
          </p:nvSpPr>
          <p:spPr bwMode="auto">
            <a:xfrm flipV="1">
              <a:off x="3600451" y="4933620"/>
              <a:ext cx="242888" cy="1460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Line 133"/>
            <p:cNvSpPr>
              <a:spLocks noChangeShapeType="1"/>
            </p:cNvSpPr>
            <p:nvPr/>
          </p:nvSpPr>
          <p:spPr bwMode="auto">
            <a:xfrm flipV="1">
              <a:off x="1420814" y="5589821"/>
              <a:ext cx="2460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Line 134"/>
            <p:cNvSpPr>
              <a:spLocks noChangeShapeType="1"/>
            </p:cNvSpPr>
            <p:nvPr/>
          </p:nvSpPr>
          <p:spPr bwMode="auto">
            <a:xfrm flipV="1">
              <a:off x="1985964" y="3646721"/>
              <a:ext cx="2698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Line 135"/>
            <p:cNvSpPr>
              <a:spLocks noChangeShapeType="1"/>
            </p:cNvSpPr>
            <p:nvPr/>
          </p:nvSpPr>
          <p:spPr bwMode="auto">
            <a:xfrm flipH="1" flipV="1">
              <a:off x="1265239" y="5158021"/>
              <a:ext cx="247650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Oval 156"/>
            <p:cNvSpPr>
              <a:spLocks noChangeArrowheads="1"/>
            </p:cNvSpPr>
            <p:nvPr/>
          </p:nvSpPr>
          <p:spPr bwMode="auto">
            <a:xfrm>
              <a:off x="2206626" y="4757408"/>
              <a:ext cx="158750" cy="1587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Text Box 158"/>
            <p:cNvSpPr txBox="1">
              <a:spLocks noChangeArrowheads="1"/>
            </p:cNvSpPr>
            <p:nvPr/>
          </p:nvSpPr>
          <p:spPr bwMode="auto">
            <a:xfrm>
              <a:off x="195943" y="3905395"/>
              <a:ext cx="1942605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Curl is calculated here</a:t>
              </a:r>
            </a:p>
          </p:txBody>
        </p:sp>
        <p:sp>
          <p:nvSpPr>
            <p:cNvPr id="115" name="Line 159"/>
            <p:cNvSpPr>
              <a:spLocks noChangeShapeType="1"/>
            </p:cNvSpPr>
            <p:nvPr/>
          </p:nvSpPr>
          <p:spPr bwMode="auto">
            <a:xfrm>
              <a:off x="1919349" y="4320145"/>
              <a:ext cx="254000" cy="35560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116" name="Object 56"/>
            <p:cNvGraphicFramePr>
              <a:graphicFrameLocks noChangeAspect="1"/>
            </p:cNvGraphicFramePr>
            <p:nvPr/>
          </p:nvGraphicFramePr>
          <p:xfrm>
            <a:off x="687614" y="5769429"/>
            <a:ext cx="234383" cy="260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3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614" y="5769429"/>
                          <a:ext cx="234383" cy="2601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Object 57"/>
            <p:cNvGraphicFramePr>
              <a:graphicFrameLocks noChangeAspect="1"/>
            </p:cNvGraphicFramePr>
            <p:nvPr/>
          </p:nvGraphicFramePr>
          <p:xfrm>
            <a:off x="4312103" y="4721907"/>
            <a:ext cx="258763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4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2103" y="4721907"/>
                          <a:ext cx="258763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" name="Object 58"/>
            <p:cNvGraphicFramePr>
              <a:graphicFrameLocks noChangeAspect="1"/>
            </p:cNvGraphicFramePr>
            <p:nvPr/>
          </p:nvGraphicFramePr>
          <p:xfrm>
            <a:off x="2158774" y="2643867"/>
            <a:ext cx="211137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5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8774" y="2643867"/>
                          <a:ext cx="211137" cy="236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9" name="Object 59"/>
            <p:cNvGraphicFramePr>
              <a:graphicFrameLocks noChangeAspect="1"/>
            </p:cNvGraphicFramePr>
            <p:nvPr/>
          </p:nvGraphicFramePr>
          <p:xfrm>
            <a:off x="1707471" y="5682343"/>
            <a:ext cx="301140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6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7471" y="5682343"/>
                          <a:ext cx="301140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" name="Object 60"/>
            <p:cNvGraphicFramePr>
              <a:graphicFrameLocks noChangeAspect="1"/>
            </p:cNvGraphicFramePr>
            <p:nvPr/>
          </p:nvGraphicFramePr>
          <p:xfrm>
            <a:off x="3679825" y="5172075"/>
            <a:ext cx="320675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7" name="Equation" r:id="rId14" imgW="203112" imgH="241195" progId="Equation.DSMT4">
                    <p:embed/>
                  </p:oleObj>
                </mc:Choice>
                <mc:Fallback>
                  <p:oleObj name="Equation" r:id="rId14" imgW="203112" imgH="241195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9825" y="5172075"/>
                          <a:ext cx="320675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61"/>
            <p:cNvGraphicFramePr>
              <a:graphicFrameLocks noChangeAspect="1"/>
            </p:cNvGraphicFramePr>
            <p:nvPr/>
          </p:nvGraphicFramePr>
          <p:xfrm>
            <a:off x="2600779" y="3667806"/>
            <a:ext cx="300038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8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0779" y="3667806"/>
                          <a:ext cx="300038" cy="363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" name="Object 62"/>
            <p:cNvGraphicFramePr>
              <a:graphicFrameLocks noChangeAspect="1"/>
            </p:cNvGraphicFramePr>
            <p:nvPr/>
          </p:nvGraphicFramePr>
          <p:xfrm>
            <a:off x="798513" y="4702175"/>
            <a:ext cx="420687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9" name="Equation" r:id="rId18" imgW="266584" imgH="228501" progId="Equation.DSMT4">
                    <p:embed/>
                  </p:oleObj>
                </mc:Choice>
                <mc:Fallback>
                  <p:oleObj name="Equation" r:id="rId18" imgW="266584" imgH="228501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513" y="4702175"/>
                          <a:ext cx="420687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" name="Object 63"/>
            <p:cNvGraphicFramePr>
              <a:graphicFrameLocks noChangeAspect="1"/>
            </p:cNvGraphicFramePr>
            <p:nvPr/>
          </p:nvGraphicFramePr>
          <p:xfrm>
            <a:off x="3413125" y="3919538"/>
            <a:ext cx="439738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0" name="Equation" r:id="rId20" imgW="279279" imgH="241195" progId="Equation.DSMT4">
                    <p:embed/>
                  </p:oleObj>
                </mc:Choice>
                <mc:Fallback>
                  <p:oleObj name="Equation" r:id="rId20" imgW="279279" imgH="241195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3125" y="3919538"/>
                          <a:ext cx="439738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64"/>
            <p:cNvGraphicFramePr>
              <a:graphicFrameLocks noChangeAspect="1"/>
            </p:cNvGraphicFramePr>
            <p:nvPr/>
          </p:nvGraphicFramePr>
          <p:xfrm>
            <a:off x="1299256" y="3025775"/>
            <a:ext cx="420687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1" name="Equation" r:id="rId22" imgW="266584" imgH="228501" progId="Equation.DSMT4">
                    <p:embed/>
                  </p:oleObj>
                </mc:Choice>
                <mc:Fallback>
                  <p:oleObj name="Equation" r:id="rId22" imgW="266584" imgH="228501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9256" y="3025775"/>
                          <a:ext cx="420687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6" name="Text Box 155"/>
          <p:cNvSpPr txBox="1">
            <a:spLocks noChangeArrowheads="1"/>
          </p:cNvSpPr>
          <p:nvPr/>
        </p:nvSpPr>
        <p:spPr bwMode="auto">
          <a:xfrm>
            <a:off x="694301" y="5890410"/>
            <a:ext cx="7306708" cy="7386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Note: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The paths are all centered at the point of interest (shown as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 the origin for simplicity).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(A separation between the paths is shown in the exploded view for clarity.) </a:t>
            </a:r>
          </a:p>
        </p:txBody>
      </p:sp>
      <p:sp>
        <p:nvSpPr>
          <p:cNvPr id="128" name="Text Box 155"/>
          <p:cNvSpPr txBox="1">
            <a:spLocks noChangeArrowheads="1"/>
          </p:cNvSpPr>
          <p:nvPr/>
        </p:nvSpPr>
        <p:spPr bwMode="auto">
          <a:xfrm>
            <a:off x="4867629" y="4074928"/>
            <a:ext cx="3831772" cy="1323439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Note: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The paths are defined according to the “right-hand rule.”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(Your thumb is in the direction of the unit normal.)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4497" y="1301134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“Exploded view”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7" name="Text Box 1056"/>
          <p:cNvSpPr txBox="1">
            <a:spLocks noChangeArrowheads="1"/>
          </p:cNvSpPr>
          <p:nvPr/>
        </p:nvSpPr>
        <p:spPr bwMode="auto">
          <a:xfrm>
            <a:off x="1136650" y="1161589"/>
            <a:ext cx="203292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“Curl meter”</a:t>
            </a:r>
          </a:p>
        </p:txBody>
      </p:sp>
      <p:graphicFrame>
        <p:nvGraphicFramePr>
          <p:cNvPr id="6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46359"/>
              </p:ext>
            </p:extLst>
          </p:nvPr>
        </p:nvGraphicFramePr>
        <p:xfrm>
          <a:off x="5967511" y="1618009"/>
          <a:ext cx="1566764" cy="52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4" imgW="838200" imgH="279400" progId="Equation.DSMT4">
                  <p:embed/>
                </p:oleObj>
              </mc:Choice>
              <mc:Fallback>
                <p:oleObj name="Equation" r:id="rId4" imgW="838200" imgH="279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511" y="1618009"/>
                        <a:ext cx="1566764" cy="525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040850"/>
              </p:ext>
            </p:extLst>
          </p:nvPr>
        </p:nvGraphicFramePr>
        <p:xfrm>
          <a:off x="612775" y="5611813"/>
          <a:ext cx="7756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6" imgW="4063680" imgH="279360" progId="Equation.DSMT4">
                  <p:embed/>
                </p:oleObj>
              </mc:Choice>
              <mc:Fallback>
                <p:oleObj name="Equation" r:id="rId6" imgW="4063680" imgH="2793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5611813"/>
                        <a:ext cx="7756525" cy="530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1060"/>
          <p:cNvSpPr txBox="1">
            <a:spLocks noChangeArrowheads="1"/>
          </p:cNvSpPr>
          <p:nvPr/>
        </p:nvSpPr>
        <p:spPr bwMode="auto">
          <a:xfrm>
            <a:off x="516981" y="1805025"/>
            <a:ext cx="3348038" cy="701675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Assume that </a:t>
            </a:r>
            <a:r>
              <a:rPr lang="en-US" sz="2000" i="1" u="sng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rgbClr val="0000FF"/>
                </a:solidFill>
              </a:rPr>
              <a:t>  represents the velocity of a fluid.</a:t>
            </a:r>
          </a:p>
        </p:txBody>
      </p:sp>
      <p:graphicFrame>
        <p:nvGraphicFramePr>
          <p:cNvPr id="65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865957"/>
              </p:ext>
            </p:extLst>
          </p:nvPr>
        </p:nvGraphicFramePr>
        <p:xfrm>
          <a:off x="803275" y="2794000"/>
          <a:ext cx="36750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8" imgW="1904760" imgH="431640" progId="Equation.DSMT4">
                  <p:embed/>
                </p:oleObj>
              </mc:Choice>
              <mc:Fallback>
                <p:oleObj name="Equation" r:id="rId8" imgW="1904760" imgH="431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2794000"/>
                        <a:ext cx="367506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 Box 1073"/>
          <p:cNvSpPr txBox="1">
            <a:spLocks noChangeArrowheads="1"/>
          </p:cNvSpPr>
          <p:nvPr/>
        </p:nvSpPr>
        <p:spPr bwMode="auto">
          <a:xfrm>
            <a:off x="92075" y="3868277"/>
            <a:ext cx="563653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term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sym typeface="Symbol"/>
              </a:rPr>
              <a:t>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i="1" u="sng" dirty="0" err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dr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measures the force on the paddles.</a:t>
            </a:r>
          </a:p>
        </p:txBody>
      </p:sp>
      <p:sp>
        <p:nvSpPr>
          <p:cNvPr id="67" name="Text Box 1077"/>
          <p:cNvSpPr txBox="1">
            <a:spLocks noChangeArrowheads="1"/>
          </p:cNvSpPr>
          <p:nvPr/>
        </p:nvSpPr>
        <p:spPr bwMode="auto">
          <a:xfrm>
            <a:off x="471738" y="5001051"/>
            <a:ext cx="1109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394" y="6248401"/>
            <a:ext cx="6955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(If this component is positive, the paddle wheel will spin counterclockwise.)</a:t>
            </a:r>
          </a:p>
        </p:txBody>
      </p:sp>
      <p:grpSp>
        <p:nvGrpSpPr>
          <p:cNvPr id="70" name="Group 1062"/>
          <p:cNvGrpSpPr>
            <a:grpSpLocks/>
          </p:cNvGrpSpPr>
          <p:nvPr/>
        </p:nvGrpSpPr>
        <p:grpSpPr bwMode="auto">
          <a:xfrm>
            <a:off x="5869433" y="2276694"/>
            <a:ext cx="1870075" cy="2600325"/>
            <a:chOff x="3555" y="1681"/>
            <a:chExt cx="1178" cy="1638"/>
          </a:xfrm>
        </p:grpSpPr>
        <p:sp>
          <p:nvSpPr>
            <p:cNvPr id="82" name="AutoShape 1026"/>
            <p:cNvSpPr>
              <a:spLocks noChangeArrowheads="1"/>
            </p:cNvSpPr>
            <p:nvPr/>
          </p:nvSpPr>
          <p:spPr bwMode="auto">
            <a:xfrm rot="-5399918">
              <a:off x="3655" y="2361"/>
              <a:ext cx="339" cy="463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AutoShape 1049"/>
            <p:cNvSpPr>
              <a:spLocks noChangeArrowheads="1"/>
            </p:cNvSpPr>
            <p:nvPr/>
          </p:nvSpPr>
          <p:spPr bwMode="auto">
            <a:xfrm>
              <a:off x="4047" y="2175"/>
              <a:ext cx="176" cy="1144"/>
            </a:xfrm>
            <a:prstGeom prst="can">
              <a:avLst>
                <a:gd name="adj" fmla="val 71019"/>
              </a:avLst>
            </a:prstGeom>
            <a:gradFill rotWithShape="0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utoShape 1050"/>
            <p:cNvSpPr>
              <a:spLocks noChangeArrowheads="1"/>
            </p:cNvSpPr>
            <p:nvPr/>
          </p:nvSpPr>
          <p:spPr bwMode="auto">
            <a:xfrm rot="-2143009">
              <a:off x="3555" y="2726"/>
              <a:ext cx="637" cy="223"/>
            </a:xfrm>
            <a:prstGeom prst="parallelogram">
              <a:avLst>
                <a:gd name="adj" fmla="val 71413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1051"/>
            <p:cNvSpPr>
              <a:spLocks noChangeArrowheads="1"/>
            </p:cNvSpPr>
            <p:nvPr/>
          </p:nvSpPr>
          <p:spPr bwMode="auto">
            <a:xfrm rot="-2143009">
              <a:off x="4096" y="2339"/>
              <a:ext cx="637" cy="223"/>
            </a:xfrm>
            <a:prstGeom prst="parallelogram">
              <a:avLst>
                <a:gd name="adj" fmla="val 71413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1052"/>
            <p:cNvSpPr>
              <a:spLocks noChangeArrowheads="1"/>
            </p:cNvSpPr>
            <p:nvPr/>
          </p:nvSpPr>
          <p:spPr bwMode="auto">
            <a:xfrm rot="-5399918">
              <a:off x="4257" y="2472"/>
              <a:ext cx="339" cy="463"/>
            </a:xfrm>
            <a:prstGeom prst="parallelogram">
              <a:avLst>
                <a:gd name="adj" fmla="val 25000"/>
              </a:avLst>
            </a:prstGeom>
            <a:gradFill rotWithShape="0">
              <a:gsLst>
                <a:gs pos="0">
                  <a:srgbClr val="FFCC00"/>
                </a:gs>
                <a:gs pos="50000">
                  <a:srgbClr val="765E00"/>
                </a:gs>
                <a:gs pos="100000">
                  <a:srgbClr val="FFCC00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rc 1053"/>
            <p:cNvSpPr>
              <a:spLocks/>
            </p:cNvSpPr>
            <p:nvPr/>
          </p:nvSpPr>
          <p:spPr bwMode="auto">
            <a:xfrm flipH="1">
              <a:off x="3940" y="2122"/>
              <a:ext cx="382" cy="261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567"/>
                    <a:pt x="2522" y="9810"/>
                    <a:pt x="6957" y="572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055"/>
            <p:cNvSpPr>
              <a:spLocks noChangeShapeType="1"/>
            </p:cNvSpPr>
            <p:nvPr/>
          </p:nvSpPr>
          <p:spPr bwMode="auto">
            <a:xfrm flipV="1">
              <a:off x="4141" y="1681"/>
              <a:ext cx="0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71" name="Object 1027"/>
          <p:cNvGraphicFramePr>
            <a:graphicFrameLocks noChangeAspect="1"/>
          </p:cNvGraphicFramePr>
          <p:nvPr/>
        </p:nvGraphicFramePr>
        <p:xfrm>
          <a:off x="7213097" y="2328839"/>
          <a:ext cx="1690279" cy="537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0" imgW="1040948" imgH="330057" progId="Equation.DSMT4">
                  <p:embed/>
                </p:oleObj>
              </mc:Choice>
              <mc:Fallback>
                <p:oleObj name="Equation" r:id="rId10" imgW="1040948" imgH="330057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097" y="2328839"/>
                        <a:ext cx="1690279" cy="537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Oval 1065"/>
          <p:cNvSpPr>
            <a:spLocks noChangeArrowheads="1"/>
          </p:cNvSpPr>
          <p:nvPr/>
        </p:nvSpPr>
        <p:spPr bwMode="auto">
          <a:xfrm>
            <a:off x="6042470" y="3281582"/>
            <a:ext cx="1498600" cy="876300"/>
          </a:xfrm>
          <a:prstGeom prst="ellipse">
            <a:avLst/>
          </a:prstGeom>
          <a:noFill/>
          <a:ln w="1905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1066"/>
          <p:cNvSpPr>
            <a:spLocks noChangeShapeType="1"/>
          </p:cNvSpPr>
          <p:nvPr/>
        </p:nvSpPr>
        <p:spPr bwMode="auto">
          <a:xfrm flipV="1">
            <a:off x="7363270" y="3964207"/>
            <a:ext cx="393700" cy="3556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" name="Line 1069"/>
          <p:cNvSpPr>
            <a:spLocks noChangeShapeType="1"/>
          </p:cNvSpPr>
          <p:nvPr/>
        </p:nvSpPr>
        <p:spPr bwMode="auto">
          <a:xfrm flipH="1">
            <a:off x="5775770" y="3303807"/>
            <a:ext cx="406400" cy="3937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" name="Line 1070"/>
          <p:cNvSpPr>
            <a:spLocks noChangeShapeType="1"/>
          </p:cNvSpPr>
          <p:nvPr/>
        </p:nvSpPr>
        <p:spPr bwMode="auto">
          <a:xfrm>
            <a:off x="5991670" y="4002307"/>
            <a:ext cx="660400" cy="3175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" name="Line 1071"/>
          <p:cNvSpPr>
            <a:spLocks noChangeShapeType="1"/>
          </p:cNvSpPr>
          <p:nvPr/>
        </p:nvSpPr>
        <p:spPr bwMode="auto">
          <a:xfrm flipH="1" flipV="1">
            <a:off x="7172770" y="3176807"/>
            <a:ext cx="431800" cy="190500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7" name="Object 1028"/>
          <p:cNvGraphicFramePr>
            <a:graphicFrameLocks noChangeAspect="1"/>
          </p:cNvGraphicFramePr>
          <p:nvPr/>
        </p:nvGraphicFramePr>
        <p:xfrm>
          <a:off x="7688708" y="3448586"/>
          <a:ext cx="333053" cy="514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12" imgW="139579" imgH="215713" progId="Equation.DSMT4">
                  <p:embed/>
                </p:oleObj>
              </mc:Choice>
              <mc:Fallback>
                <p:oleObj name="Equation" r:id="rId12" imgW="139579" imgH="215713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8708" y="3448586"/>
                        <a:ext cx="333053" cy="514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Line 1076"/>
          <p:cNvSpPr>
            <a:spLocks noChangeShapeType="1"/>
          </p:cNvSpPr>
          <p:nvPr/>
        </p:nvSpPr>
        <p:spPr bwMode="auto">
          <a:xfrm flipV="1">
            <a:off x="7287070" y="3888007"/>
            <a:ext cx="241300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9" name="Object 92"/>
          <p:cNvGraphicFramePr>
            <a:graphicFrameLocks noChangeAspect="1"/>
          </p:cNvGraphicFramePr>
          <p:nvPr/>
        </p:nvGraphicFramePr>
        <p:xfrm>
          <a:off x="7505198" y="4313166"/>
          <a:ext cx="265421" cy="351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14" imgW="152280" imgH="203040" progId="Equation.DSMT4">
                  <p:embed/>
                </p:oleObj>
              </mc:Choice>
              <mc:Fallback>
                <p:oleObj name="Equation" r:id="rId14" imgW="152280" imgH="203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198" y="4313166"/>
                        <a:ext cx="265421" cy="351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94"/>
          <p:cNvGraphicFramePr>
            <a:graphicFrameLocks noChangeAspect="1"/>
          </p:cNvGraphicFramePr>
          <p:nvPr/>
        </p:nvGraphicFramePr>
        <p:xfrm>
          <a:off x="6825860" y="3482779"/>
          <a:ext cx="511798" cy="577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16" imgW="190335" imgH="215713" progId="Equation.DSMT4">
                  <p:embed/>
                </p:oleObj>
              </mc:Choice>
              <mc:Fallback>
                <p:oleObj name="Equation" r:id="rId16" imgW="190335" imgH="215713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860" y="3482779"/>
                        <a:ext cx="511798" cy="577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774371" y="4381500"/>
            <a:ext cx="2440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(going counterclockwise)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021007"/>
              </p:ext>
            </p:extLst>
          </p:nvPr>
        </p:nvGraphicFramePr>
        <p:xfrm>
          <a:off x="4674663" y="1150938"/>
          <a:ext cx="39026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18" imgW="2222280" imgH="266400" progId="Equation.DSMT4">
                  <p:embed/>
                </p:oleObj>
              </mc:Choice>
              <mc:Fallback>
                <p:oleObj name="Equation" r:id="rId18" imgW="2222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74663" y="1150938"/>
                        <a:ext cx="3902600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31281" y="1260475"/>
            <a:ext cx="7283994" cy="527050"/>
            <a:chOff x="631281" y="1260475"/>
            <a:chExt cx="7283994" cy="527050"/>
          </a:xfrm>
        </p:grpSpPr>
        <p:graphicFrame>
          <p:nvGraphicFramePr>
            <p:cNvPr id="62" name="Object 10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930372"/>
                </p:ext>
              </p:extLst>
            </p:nvPr>
          </p:nvGraphicFramePr>
          <p:xfrm>
            <a:off x="6751638" y="1260475"/>
            <a:ext cx="992187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" name="Equation" r:id="rId4" imgW="457200" imgH="241200" progId="Equation.DSMT4">
                    <p:embed/>
                  </p:oleObj>
                </mc:Choice>
                <mc:Fallback>
                  <p:oleObj name="Equation" r:id="rId4" imgW="457200" imgH="241200" progId="Equation.DSMT4">
                    <p:embed/>
                    <p:pic>
                      <p:nvPicPr>
                        <p:cNvPr id="62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1638" y="1260475"/>
                          <a:ext cx="992187" cy="527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Text Box 1060"/>
            <p:cNvSpPr txBox="1">
              <a:spLocks noChangeArrowheads="1"/>
            </p:cNvSpPr>
            <p:nvPr/>
          </p:nvSpPr>
          <p:spPr bwMode="auto">
            <a:xfrm>
              <a:off x="631281" y="1309725"/>
              <a:ext cx="7283994" cy="400110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This property actually holds for </a:t>
              </a:r>
              <a:r>
                <a:rPr lang="en-US" sz="2000" u="sng" dirty="0" smtClean="0">
                  <a:solidFill>
                    <a:srgbClr val="0000FF"/>
                  </a:solidFill>
                </a:rPr>
                <a:t>any</a:t>
              </a:r>
              <a:r>
                <a:rPr lang="en-US" sz="2000" dirty="0" smtClean="0">
                  <a:solidFill>
                    <a:srgbClr val="0000FF"/>
                  </a:solidFill>
                </a:rPr>
                <a:t> direction, not just 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80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62886"/>
              </p:ext>
            </p:extLst>
          </p:nvPr>
        </p:nvGraphicFramePr>
        <p:xfrm>
          <a:off x="1341438" y="2084388"/>
          <a:ext cx="61896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6" imgW="3759120" imgH="279360" progId="Equation.DSMT4">
                  <p:embed/>
                </p:oleObj>
              </mc:Choice>
              <mc:Fallback>
                <p:oleObj name="Equation" r:id="rId6" imgW="3759120" imgH="279360" progId="Equation.DSMT4">
                  <p:embed/>
                  <p:pic>
                    <p:nvPicPr>
                      <p:cNvPr id="8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084388"/>
                        <a:ext cx="61896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278635" y="2694209"/>
            <a:ext cx="2283966" cy="2792413"/>
            <a:chOff x="3612010" y="2522759"/>
            <a:chExt cx="2283966" cy="2792413"/>
          </a:xfrm>
        </p:grpSpPr>
        <p:grpSp>
          <p:nvGrpSpPr>
            <p:cNvPr id="70" name="Group 1062"/>
            <p:cNvGrpSpPr>
              <a:grpSpLocks/>
            </p:cNvGrpSpPr>
            <p:nvPr/>
          </p:nvGrpSpPr>
          <p:grpSpPr bwMode="auto">
            <a:xfrm rot="2315109">
              <a:off x="3612010" y="2522759"/>
              <a:ext cx="1870075" cy="2792413"/>
              <a:chOff x="3555" y="1560"/>
              <a:chExt cx="1178" cy="1759"/>
            </a:xfrm>
          </p:grpSpPr>
          <p:sp>
            <p:nvSpPr>
              <p:cNvPr id="82" name="AutoShape 1026"/>
              <p:cNvSpPr>
                <a:spLocks noChangeArrowheads="1"/>
              </p:cNvSpPr>
              <p:nvPr/>
            </p:nvSpPr>
            <p:spPr bwMode="auto">
              <a:xfrm rot="-5399918">
                <a:off x="3655" y="2361"/>
                <a:ext cx="339" cy="463"/>
              </a:xfrm>
              <a:prstGeom prst="parallelogram">
                <a:avLst>
                  <a:gd name="adj" fmla="val 25000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utoShape 1049"/>
              <p:cNvSpPr>
                <a:spLocks noChangeArrowheads="1"/>
              </p:cNvSpPr>
              <p:nvPr/>
            </p:nvSpPr>
            <p:spPr bwMode="auto">
              <a:xfrm>
                <a:off x="4047" y="2175"/>
                <a:ext cx="176" cy="1144"/>
              </a:xfrm>
              <a:prstGeom prst="can">
                <a:avLst>
                  <a:gd name="adj" fmla="val 71019"/>
                </a:avLst>
              </a:prstGeom>
              <a:gradFill rotWithShape="0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utoShape 1050"/>
              <p:cNvSpPr>
                <a:spLocks noChangeArrowheads="1"/>
              </p:cNvSpPr>
              <p:nvPr/>
            </p:nvSpPr>
            <p:spPr bwMode="auto">
              <a:xfrm rot="-2143009">
                <a:off x="3555" y="2726"/>
                <a:ext cx="637" cy="223"/>
              </a:xfrm>
              <a:prstGeom prst="parallelogram">
                <a:avLst>
                  <a:gd name="adj" fmla="val 71413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1051"/>
              <p:cNvSpPr>
                <a:spLocks noChangeArrowheads="1"/>
              </p:cNvSpPr>
              <p:nvPr/>
            </p:nvSpPr>
            <p:spPr bwMode="auto">
              <a:xfrm rot="-2143009">
                <a:off x="4096" y="2339"/>
                <a:ext cx="637" cy="223"/>
              </a:xfrm>
              <a:prstGeom prst="parallelogram">
                <a:avLst>
                  <a:gd name="adj" fmla="val 71413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1052"/>
              <p:cNvSpPr>
                <a:spLocks noChangeArrowheads="1"/>
              </p:cNvSpPr>
              <p:nvPr/>
            </p:nvSpPr>
            <p:spPr bwMode="auto">
              <a:xfrm rot="-5399918">
                <a:off x="4257" y="2472"/>
                <a:ext cx="339" cy="463"/>
              </a:xfrm>
              <a:prstGeom prst="parallelogram">
                <a:avLst>
                  <a:gd name="adj" fmla="val 25000"/>
                </a:avLst>
              </a:prstGeom>
              <a:gradFill rotWithShape="0">
                <a:gsLst>
                  <a:gs pos="0">
                    <a:srgbClr val="FFCC00"/>
                  </a:gs>
                  <a:gs pos="50000">
                    <a:srgbClr val="765E00"/>
                  </a:gs>
                  <a:gs pos="100000">
                    <a:srgbClr val="FFCC00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rc 1053"/>
              <p:cNvSpPr>
                <a:spLocks/>
              </p:cNvSpPr>
              <p:nvPr/>
            </p:nvSpPr>
            <p:spPr bwMode="auto">
              <a:xfrm flipH="1">
                <a:off x="3940" y="2122"/>
                <a:ext cx="382" cy="261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5567"/>
                      <a:pt x="2522" y="9810"/>
                      <a:pt x="6957" y="5721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5567"/>
                      <a:pt x="2522" y="9810"/>
                      <a:pt x="6957" y="572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1055"/>
              <p:cNvSpPr>
                <a:spLocks noChangeShapeType="1"/>
              </p:cNvSpPr>
              <p:nvPr/>
            </p:nvSpPr>
            <p:spPr bwMode="auto">
              <a:xfrm flipV="1">
                <a:off x="4141" y="1560"/>
                <a:ext cx="0" cy="4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3075873"/>
                </p:ext>
              </p:extLst>
            </p:nvPr>
          </p:nvGraphicFramePr>
          <p:xfrm>
            <a:off x="5553076" y="2844801"/>
            <a:ext cx="3429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8" imgW="114120" imgH="253800" progId="Equation.DSMT4">
                    <p:embed/>
                  </p:oleObj>
                </mc:Choice>
                <mc:Fallback>
                  <p:oleObj name="Equation" r:id="rId8" imgW="11412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553076" y="2844801"/>
                          <a:ext cx="342900" cy="762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1905000" y="5915025"/>
            <a:ext cx="503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(A proof of this is given in the ECE 3318 notes.)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205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723383" y="203200"/>
            <a:ext cx="32766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cap="flat"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Overview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5085" y="1190172"/>
            <a:ext cx="7968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Here we present a brief overview of vector calculus. A much more thorough discussion of vector calculus may be found in the class notes for ECE 3318: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6514" y="2394859"/>
            <a:ext cx="4841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http://courses.egr.uh.edu/ECE/ECE3318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0971" y="2931886"/>
            <a:ext cx="3685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 13: Divergence</a:t>
            </a:r>
          </a:p>
          <a:p>
            <a:r>
              <a:rPr lang="en-US" dirty="0"/>
              <a:t>Notes 17: Curl</a:t>
            </a:r>
          </a:p>
          <a:p>
            <a:r>
              <a:rPr lang="en-US" dirty="0"/>
              <a:t>Notes 19: Gradient and Laplacian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755" y="4517901"/>
            <a:ext cx="8315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also see the textbooks and the following supplementary books</a:t>
            </a:r>
          </a:p>
          <a:p>
            <a:r>
              <a:rPr lang="en-US" dirty="0"/>
              <a:t>(on reserve in the Library): 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960581" y="5313157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66688" marR="0" lvl="0" indent="-1666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H. M. Schey,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Div, Grad, Curl, and All That: an Informal Text on Vector Calculus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</a:t>
            </a:r>
            <a:r>
              <a:rPr kumimoji="0" lang="en-US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Ed., W. W. Norton and Company, 1992.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  <a:tab pos="1371600" algn="l"/>
                <a:tab pos="1828800" algn="l"/>
                <a:tab pos="5943600" algn="l"/>
              </a:tabLs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>
                <a:tab pos="457200" algn="l"/>
                <a:tab pos="1371600" algn="l"/>
                <a:tab pos="1828800" algn="l"/>
                <a:tab pos="5943600" algn="l"/>
              </a:tabLst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M. R. Spiegel,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Schaum’s Outline on Vector Analysis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McGraw-Hill, 1959.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38" name="Object 25"/>
          <p:cNvGraphicFramePr>
            <a:graphicFrameLocks noChangeAspect="1"/>
          </p:cNvGraphicFramePr>
          <p:nvPr/>
        </p:nvGraphicFramePr>
        <p:xfrm>
          <a:off x="674688" y="3163888"/>
          <a:ext cx="740251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4" imgW="3975100" imgH="558800" progId="Equation.DSMT4">
                  <p:embed/>
                </p:oleObj>
              </mc:Choice>
              <mc:Fallback>
                <p:oleObj name="Equation" r:id="rId4" imgW="3975100" imgH="5588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3163888"/>
                        <a:ext cx="7402512" cy="1041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047715"/>
              </p:ext>
            </p:extLst>
          </p:nvPr>
        </p:nvGraphicFramePr>
        <p:xfrm>
          <a:off x="93472" y="5029200"/>
          <a:ext cx="89947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6" imgW="5219700" imgH="558800" progId="Equation.DSMT4">
                  <p:embed/>
                </p:oleObj>
              </mc:Choice>
              <mc:Fallback>
                <p:oleObj name="Equation" r:id="rId6" imgW="5219700" imgH="5588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" y="5029200"/>
                        <a:ext cx="8994775" cy="9620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7"/>
          <p:cNvGraphicFramePr>
            <a:graphicFrameLocks noChangeAspect="1"/>
          </p:cNvGraphicFramePr>
          <p:nvPr/>
        </p:nvGraphicFramePr>
        <p:xfrm>
          <a:off x="1001713" y="1449388"/>
          <a:ext cx="66706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8" imgW="3403600" imgH="482600" progId="Equation.DSMT4">
                  <p:embed/>
                </p:oleObj>
              </mc:Choice>
              <mc:Fallback>
                <p:oleObj name="Equation" r:id="rId8" imgW="3403600" imgH="4826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1449388"/>
                        <a:ext cx="6670675" cy="9445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438525" y="1025463"/>
            <a:ext cx="15680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Rectangular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428625" y="2728913"/>
            <a:ext cx="13708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Cylindrical</a:t>
            </a:r>
          </a:p>
        </p:txBody>
      </p: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452700" y="4608513"/>
            <a:ext cx="12554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Spherical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1320269" y="2157574"/>
            <a:ext cx="15680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Rectangular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1383190" y="3893682"/>
            <a:ext cx="13708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Cylindrical</a:t>
            </a:r>
          </a:p>
        </p:txBody>
      </p: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1410638" y="5631770"/>
            <a:ext cx="12554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Spherical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3079750" y="1624013"/>
          <a:ext cx="2222500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4" imgW="1371600" imgH="965160" progId="Equation.DSMT4">
                  <p:embed/>
                </p:oleObj>
              </mc:Choice>
              <mc:Fallback>
                <p:oleObj name="Equation" r:id="rId4" imgW="1371600" imgH="965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1624013"/>
                        <a:ext cx="2222500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2946631" y="5130800"/>
          <a:ext cx="3783012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6" imgW="2450880" imgH="965160" progId="Equation.DSMT4">
                  <p:embed/>
                </p:oleObj>
              </mc:Choice>
              <mc:Fallback>
                <p:oleObj name="Equation" r:id="rId6" imgW="2450880" imgH="965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631" y="5130800"/>
                        <a:ext cx="3783012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1" name="Object 9"/>
          <p:cNvGraphicFramePr>
            <a:graphicFrameLocks noChangeAspect="1"/>
          </p:cNvGraphicFramePr>
          <p:nvPr/>
        </p:nvGraphicFramePr>
        <p:xfrm>
          <a:off x="3020551" y="3380239"/>
          <a:ext cx="2531155" cy="1502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8" imgW="1625400" imgH="965160" progId="Equation.DSMT4">
                  <p:embed/>
                </p:oleObj>
              </mc:Choice>
              <mc:Fallback>
                <p:oleObj name="Equation" r:id="rId8" imgW="1625400" imgH="9651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0551" y="3380239"/>
                        <a:ext cx="2531155" cy="1502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54827" y="979716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Determinant Forms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Curl (cont.)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10936" y="1216479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6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70900"/>
              </p:ext>
            </p:extLst>
          </p:nvPr>
        </p:nvGraphicFramePr>
        <p:xfrm>
          <a:off x="1401535" y="1959882"/>
          <a:ext cx="661828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4" imgW="3441700" imgH="482600" progId="Equation.DSMT4">
                  <p:embed/>
                </p:oleObj>
              </mc:Choice>
              <mc:Fallback>
                <p:oleObj name="Equation" r:id="rId4" imgW="3441700" imgH="482600" progId="Equation.DSMT4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535" y="1959882"/>
                        <a:ext cx="6618288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Line 54"/>
          <p:cNvSpPr>
            <a:spLocks noChangeShapeType="1"/>
          </p:cNvSpPr>
          <p:nvPr/>
        </p:nvSpPr>
        <p:spPr bwMode="auto">
          <a:xfrm flipV="1">
            <a:off x="2887435" y="1961470"/>
            <a:ext cx="265113" cy="4524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" name="Line 55"/>
          <p:cNvSpPr>
            <a:spLocks noChangeShapeType="1"/>
          </p:cNvSpPr>
          <p:nvPr/>
        </p:nvSpPr>
        <p:spPr bwMode="auto">
          <a:xfrm flipV="1">
            <a:off x="3500210" y="1986870"/>
            <a:ext cx="269875" cy="46196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" name="Line 56"/>
          <p:cNvSpPr>
            <a:spLocks noChangeShapeType="1"/>
          </p:cNvSpPr>
          <p:nvPr/>
        </p:nvSpPr>
        <p:spPr bwMode="auto">
          <a:xfrm flipV="1">
            <a:off x="5509985" y="1963057"/>
            <a:ext cx="317500" cy="4111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" name="Line 57"/>
          <p:cNvSpPr>
            <a:spLocks noChangeShapeType="1"/>
          </p:cNvSpPr>
          <p:nvPr/>
        </p:nvSpPr>
        <p:spPr bwMode="auto">
          <a:xfrm flipV="1">
            <a:off x="6692673" y="1948770"/>
            <a:ext cx="342900" cy="4508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0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400292"/>
              </p:ext>
            </p:extLst>
          </p:nvPr>
        </p:nvGraphicFramePr>
        <p:xfrm>
          <a:off x="1885950" y="1187450"/>
          <a:ext cx="1173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6" imgW="609336" imgH="253890" progId="Equation.DSMT4">
                  <p:embed/>
                </p:oleObj>
              </mc:Choice>
              <mc:Fallback>
                <p:oleObj name="Equation" r:id="rId6" imgW="609336" imgH="253890" progId="Equation.DSMT4">
                  <p:embed/>
                  <p:pic>
                    <p:nvPicPr>
                      <p:cNvPr id="0" name="Picture 3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1187450"/>
                        <a:ext cx="1173163" cy="4889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10066"/>
              </p:ext>
            </p:extLst>
          </p:nvPr>
        </p:nvGraphicFramePr>
        <p:xfrm>
          <a:off x="3255281" y="3084285"/>
          <a:ext cx="1733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Picture 3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281" y="3084285"/>
                        <a:ext cx="1733550" cy="4889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027278"/>
              </p:ext>
            </p:extLst>
          </p:nvPr>
        </p:nvGraphicFramePr>
        <p:xfrm>
          <a:off x="3413578" y="1206369"/>
          <a:ext cx="27622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10" imgW="1435100" imgH="241300" progId="Equation.DSMT4">
                  <p:embed/>
                </p:oleObj>
              </mc:Choice>
              <mc:Fallback>
                <p:oleObj name="Equation" r:id="rId10" imgW="1435100" imgH="241300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578" y="1206369"/>
                        <a:ext cx="27622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65"/>
          <p:cNvSpPr txBox="1">
            <a:spLocks noChangeArrowheads="1"/>
          </p:cNvSpPr>
          <p:nvPr/>
        </p:nvSpPr>
        <p:spPr bwMode="auto">
          <a:xfrm>
            <a:off x="3572681" y="3784827"/>
            <a:ext cx="9156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74" name="Line 57"/>
          <p:cNvSpPr>
            <a:spLocks noChangeShapeType="1"/>
          </p:cNvSpPr>
          <p:nvPr/>
        </p:nvSpPr>
        <p:spPr bwMode="auto">
          <a:xfrm flipV="1">
            <a:off x="4569957" y="2002971"/>
            <a:ext cx="655183" cy="87562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902855" y="4531737"/>
            <a:ext cx="6679238" cy="2173859"/>
            <a:chOff x="1338284" y="4424054"/>
            <a:chExt cx="6679238" cy="2173859"/>
          </a:xfrm>
        </p:grpSpPr>
        <p:sp>
          <p:nvSpPr>
            <p:cNvPr id="75" name="Rectangle 1054" descr="Water droplets"/>
            <p:cNvSpPr>
              <a:spLocks noChangeArrowheads="1"/>
            </p:cNvSpPr>
            <p:nvPr/>
          </p:nvSpPr>
          <p:spPr bwMode="auto">
            <a:xfrm>
              <a:off x="1573235" y="4975488"/>
              <a:ext cx="5727700" cy="1270000"/>
            </a:xfrm>
            <a:prstGeom prst="rect">
              <a:avLst/>
            </a:prstGeom>
            <a:blipFill dpi="0" rotWithShape="1">
              <a:blip r:embed="rId12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029"/>
            <p:cNvSpPr>
              <a:spLocks noChangeShapeType="1"/>
            </p:cNvSpPr>
            <p:nvPr/>
          </p:nvSpPr>
          <p:spPr bwMode="auto">
            <a:xfrm>
              <a:off x="2959123" y="4813563"/>
              <a:ext cx="1588" cy="1784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Line 1030"/>
            <p:cNvSpPr>
              <a:spLocks noChangeShapeType="1"/>
            </p:cNvSpPr>
            <p:nvPr/>
          </p:nvSpPr>
          <p:spPr bwMode="auto">
            <a:xfrm flipV="1">
              <a:off x="1338284" y="6280413"/>
              <a:ext cx="633175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1033"/>
            <p:cNvSpPr>
              <a:spLocks noChangeShapeType="1"/>
            </p:cNvSpPr>
            <p:nvPr/>
          </p:nvSpPr>
          <p:spPr bwMode="auto">
            <a:xfrm>
              <a:off x="3302023" y="5113601"/>
              <a:ext cx="1411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1034"/>
            <p:cNvSpPr>
              <a:spLocks noChangeShapeType="1"/>
            </p:cNvSpPr>
            <p:nvPr/>
          </p:nvSpPr>
          <p:spPr bwMode="auto">
            <a:xfrm flipV="1">
              <a:off x="5135585" y="5107251"/>
              <a:ext cx="13858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1035"/>
            <p:cNvSpPr>
              <a:spLocks noChangeShapeType="1"/>
            </p:cNvSpPr>
            <p:nvPr/>
          </p:nvSpPr>
          <p:spPr bwMode="auto">
            <a:xfrm>
              <a:off x="5324498" y="5453326"/>
              <a:ext cx="104457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1036"/>
            <p:cNvSpPr>
              <a:spLocks noChangeShapeType="1"/>
            </p:cNvSpPr>
            <p:nvPr/>
          </p:nvSpPr>
          <p:spPr bwMode="auto">
            <a:xfrm>
              <a:off x="5507060" y="5831151"/>
              <a:ext cx="5937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1037"/>
            <p:cNvSpPr>
              <a:spLocks noChangeShapeType="1"/>
            </p:cNvSpPr>
            <p:nvPr/>
          </p:nvSpPr>
          <p:spPr bwMode="auto">
            <a:xfrm flipV="1">
              <a:off x="5659460" y="6129601"/>
              <a:ext cx="3016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1038"/>
            <p:cNvSpPr>
              <a:spLocks noChangeShapeType="1"/>
            </p:cNvSpPr>
            <p:nvPr/>
          </p:nvSpPr>
          <p:spPr bwMode="auto">
            <a:xfrm>
              <a:off x="3478235" y="5459676"/>
              <a:ext cx="104457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1039"/>
            <p:cNvSpPr>
              <a:spLocks noChangeShapeType="1"/>
            </p:cNvSpPr>
            <p:nvPr/>
          </p:nvSpPr>
          <p:spPr bwMode="auto">
            <a:xfrm>
              <a:off x="3660798" y="5837501"/>
              <a:ext cx="5937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1040"/>
            <p:cNvSpPr>
              <a:spLocks noChangeShapeType="1"/>
            </p:cNvSpPr>
            <p:nvPr/>
          </p:nvSpPr>
          <p:spPr bwMode="auto">
            <a:xfrm flipV="1">
              <a:off x="3813198" y="6135951"/>
              <a:ext cx="31432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4502173" y="5437451"/>
              <a:ext cx="655637" cy="747713"/>
              <a:chOff x="4502173" y="5437451"/>
              <a:chExt cx="655637" cy="747713"/>
            </a:xfrm>
          </p:grpSpPr>
          <p:sp>
            <p:nvSpPr>
              <p:cNvPr id="86" name="Oval 1046"/>
              <p:cNvSpPr>
                <a:spLocks noChangeArrowheads="1"/>
              </p:cNvSpPr>
              <p:nvPr/>
            </p:nvSpPr>
            <p:spPr bwMode="auto">
              <a:xfrm>
                <a:off x="4733948" y="5715263"/>
                <a:ext cx="185738" cy="185738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1047"/>
              <p:cNvSpPr>
                <a:spLocks noChangeShapeType="1"/>
              </p:cNvSpPr>
              <p:nvPr/>
            </p:nvSpPr>
            <p:spPr bwMode="auto">
              <a:xfrm flipV="1">
                <a:off x="4826023" y="5437451"/>
                <a:ext cx="0" cy="277813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 type="none" w="sm" len="sm"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8" name="Line 1048"/>
              <p:cNvSpPr>
                <a:spLocks noChangeShapeType="1"/>
              </p:cNvSpPr>
              <p:nvPr/>
            </p:nvSpPr>
            <p:spPr bwMode="auto">
              <a:xfrm flipV="1">
                <a:off x="4825446" y="5907351"/>
                <a:ext cx="0" cy="277813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 type="none" w="sm" len="sm"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9" name="Line 1049"/>
              <p:cNvSpPr>
                <a:spLocks noChangeShapeType="1"/>
              </p:cNvSpPr>
              <p:nvPr/>
            </p:nvSpPr>
            <p:spPr bwMode="auto">
              <a:xfrm>
                <a:off x="4932385" y="5821626"/>
                <a:ext cx="225425" cy="0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 type="none" w="sm" len="sm"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" name="Line 1050"/>
              <p:cNvSpPr>
                <a:spLocks noChangeShapeType="1"/>
              </p:cNvSpPr>
              <p:nvPr/>
            </p:nvSpPr>
            <p:spPr bwMode="auto">
              <a:xfrm>
                <a:off x="4502173" y="5827976"/>
                <a:ext cx="225425" cy="0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 type="none" w="sm" len="sm"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1" name="Freeform 1051"/>
            <p:cNvSpPr>
              <a:spLocks/>
            </p:cNvSpPr>
            <p:nvPr/>
          </p:nvSpPr>
          <p:spPr bwMode="auto">
            <a:xfrm>
              <a:off x="4706960" y="5285051"/>
              <a:ext cx="371475" cy="149225"/>
            </a:xfrm>
            <a:custGeom>
              <a:avLst/>
              <a:gdLst>
                <a:gd name="T0" fmla="*/ 0 w 234"/>
                <a:gd name="T1" fmla="*/ 11 h 94"/>
                <a:gd name="T2" fmla="*/ 101 w 234"/>
                <a:gd name="T3" fmla="*/ 3 h 94"/>
                <a:gd name="T4" fmla="*/ 176 w 234"/>
                <a:gd name="T5" fmla="*/ 28 h 94"/>
                <a:gd name="T6" fmla="*/ 234 w 234"/>
                <a:gd name="T7" fmla="*/ 94 h 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4"/>
                <a:gd name="T13" fmla="*/ 0 h 94"/>
                <a:gd name="T14" fmla="*/ 234 w 234"/>
                <a:gd name="T15" fmla="*/ 94 h 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4" h="94">
                  <a:moveTo>
                    <a:pt x="0" y="11"/>
                  </a:moveTo>
                  <a:cubicBezTo>
                    <a:pt x="36" y="5"/>
                    <a:pt x="72" y="0"/>
                    <a:pt x="101" y="3"/>
                  </a:cubicBezTo>
                  <a:cubicBezTo>
                    <a:pt x="130" y="6"/>
                    <a:pt x="154" y="13"/>
                    <a:pt x="176" y="28"/>
                  </a:cubicBezTo>
                  <a:cubicBezTo>
                    <a:pt x="198" y="43"/>
                    <a:pt x="224" y="78"/>
                    <a:pt x="234" y="9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" name="Object 72"/>
            <p:cNvGraphicFramePr>
              <a:graphicFrameLocks noChangeAspect="1"/>
            </p:cNvGraphicFramePr>
            <p:nvPr/>
          </p:nvGraphicFramePr>
          <p:xfrm>
            <a:off x="7831784" y="6176300"/>
            <a:ext cx="185738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6"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Picture 3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1784" y="6176300"/>
                          <a:ext cx="185738" cy="206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Object 72"/>
            <p:cNvGraphicFramePr>
              <a:graphicFrameLocks noChangeAspect="1"/>
            </p:cNvGraphicFramePr>
            <p:nvPr/>
          </p:nvGraphicFramePr>
          <p:xfrm>
            <a:off x="2854017" y="4424054"/>
            <a:ext cx="204787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7" name="Equation" r:id="rId15" imgW="139579" imgH="164957" progId="Equation.DSMT4">
                    <p:embed/>
                  </p:oleObj>
                </mc:Choice>
                <mc:Fallback>
                  <p:oleObj name="Equation" r:id="rId15" imgW="139579" imgH="164957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4017" y="4424054"/>
                          <a:ext cx="204787" cy="244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5" name="TextBox 94"/>
            <p:cNvSpPr txBox="1"/>
            <p:nvPr/>
          </p:nvSpPr>
          <p:spPr>
            <a:xfrm>
              <a:off x="1828800" y="5094515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River</a:t>
              </a:r>
            </a:p>
          </p:txBody>
        </p:sp>
      </p:grpSp>
      <p:graphicFrame>
        <p:nvGraphicFramePr>
          <p:cNvPr id="164194" name="Object 354"/>
          <p:cNvGraphicFramePr>
            <a:graphicFrameLocks noChangeAspect="1"/>
          </p:cNvGraphicFramePr>
          <p:nvPr/>
        </p:nvGraphicFramePr>
        <p:xfrm>
          <a:off x="3145972" y="3836436"/>
          <a:ext cx="2090056" cy="44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17" imgW="2666880" imgH="571680" progId="Equation.DSMT4">
                  <p:embed/>
                </p:oleObj>
              </mc:Choice>
              <mc:Fallback>
                <p:oleObj name="Equation" r:id="rId17" imgW="2666880" imgH="571680" progId="Equation.DSMT4">
                  <p:embed/>
                  <p:pic>
                    <p:nvPicPr>
                      <p:cNvPr id="0" name="Picture 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972" y="3836436"/>
                        <a:ext cx="2090056" cy="447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5867400" y="3559628"/>
            <a:ext cx="2982685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paddle wheel thus spins opposite to the fingers of the right hand, if the thumb points in the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dirty="0"/>
              <a:t> direction.</a:t>
            </a:r>
          </a:p>
        </p:txBody>
      </p:sp>
      <p:sp>
        <p:nvSpPr>
          <p:cNvPr id="98" name="Right Arrow 97"/>
          <p:cNvSpPr/>
          <p:nvPr/>
        </p:nvSpPr>
        <p:spPr>
          <a:xfrm>
            <a:off x="2525486" y="3951514"/>
            <a:ext cx="370114" cy="217714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43655" y="121920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(water velocity vector)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166572" y="130630"/>
            <a:ext cx="4816123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Divergence Theorem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2806948" y="4086843"/>
            <a:ext cx="3376613" cy="1158875"/>
          </a:xfrm>
          <a:prstGeom prst="rect">
            <a:avLst/>
          </a:prstGeom>
          <a:solidFill>
            <a:srgbClr val="CC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6" name="Object 1024"/>
          <p:cNvGraphicFramePr>
            <a:graphicFrameLocks noChangeAspect="1"/>
          </p:cNvGraphicFramePr>
          <p:nvPr/>
        </p:nvGraphicFramePr>
        <p:xfrm>
          <a:off x="2960936" y="4336081"/>
          <a:ext cx="30305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4" imgW="1409088" imgH="380835" progId="Equation.DSMT4">
                  <p:embed/>
                </p:oleObj>
              </mc:Choice>
              <mc:Fallback>
                <p:oleObj name="Equation" r:id="rId4" imgW="1409088" imgH="380835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936" y="4336081"/>
                        <a:ext cx="3030537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953987" y="5576453"/>
            <a:ext cx="298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=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arbitrary vector function</a:t>
            </a:r>
          </a:p>
        </p:txBody>
      </p:sp>
      <p:graphicFrame>
        <p:nvGraphicFramePr>
          <p:cNvPr id="50" name="Object 4"/>
          <p:cNvGraphicFramePr>
            <a:graphicFrameLocks noChangeAspect="1"/>
          </p:cNvGraphicFramePr>
          <p:nvPr/>
        </p:nvGraphicFramePr>
        <p:xfrm>
          <a:off x="816390" y="2853044"/>
          <a:ext cx="1981934" cy="37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6" imgW="1066337" imgH="203112" progId="Equation.DSMT4">
                  <p:embed/>
                </p:oleObj>
              </mc:Choice>
              <mc:Fallback>
                <p:oleObj name="Equation" r:id="rId6" imgW="1066337" imgH="203112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390" y="2853044"/>
                        <a:ext cx="1981934" cy="376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2899118" y="1835484"/>
            <a:ext cx="4114705" cy="1576388"/>
            <a:chOff x="2994120" y="1158591"/>
            <a:chExt cx="4114705" cy="1576388"/>
          </a:xfrm>
        </p:grpSpPr>
        <p:sp>
          <p:nvSpPr>
            <p:cNvPr id="52" name="Freeform 4"/>
            <p:cNvSpPr>
              <a:spLocks/>
            </p:cNvSpPr>
            <p:nvPr/>
          </p:nvSpPr>
          <p:spPr bwMode="auto">
            <a:xfrm rot="9999373">
              <a:off x="3469115" y="1158591"/>
              <a:ext cx="3282950" cy="1576388"/>
            </a:xfrm>
            <a:custGeom>
              <a:avLst/>
              <a:gdLst>
                <a:gd name="T0" fmla="*/ 208636 w 1070"/>
                <a:gd name="T1" fmla="*/ 224860 h 666"/>
                <a:gd name="T2" fmla="*/ 70568 w 1070"/>
                <a:gd name="T3" fmla="*/ 447353 h 666"/>
                <a:gd name="T4" fmla="*/ 9205 w 1070"/>
                <a:gd name="T5" fmla="*/ 705351 h 666"/>
                <a:gd name="T6" fmla="*/ 73636 w 1070"/>
                <a:gd name="T7" fmla="*/ 1041457 h 666"/>
                <a:gd name="T8" fmla="*/ 441818 w 1070"/>
                <a:gd name="T9" fmla="*/ 1263951 h 666"/>
                <a:gd name="T10" fmla="*/ 944999 w 1070"/>
                <a:gd name="T11" fmla="*/ 1410702 h 666"/>
                <a:gd name="T12" fmla="*/ 1491134 w 1070"/>
                <a:gd name="T13" fmla="*/ 1557452 h 666"/>
                <a:gd name="T14" fmla="*/ 1914543 w 1070"/>
                <a:gd name="T15" fmla="*/ 1524315 h 666"/>
                <a:gd name="T16" fmla="*/ 2334883 w 1070"/>
                <a:gd name="T17" fmla="*/ 1507747 h 666"/>
                <a:gd name="T18" fmla="*/ 2773632 w 1070"/>
                <a:gd name="T19" fmla="*/ 1358629 h 666"/>
                <a:gd name="T20" fmla="*/ 3092722 w 1070"/>
                <a:gd name="T21" fmla="*/ 1110099 h 666"/>
                <a:gd name="T22" fmla="*/ 3193973 w 1070"/>
                <a:gd name="T23" fmla="*/ 830799 h 666"/>
                <a:gd name="T24" fmla="*/ 3279882 w 1070"/>
                <a:gd name="T25" fmla="*/ 631975 h 666"/>
                <a:gd name="T26" fmla="*/ 3218518 w 1070"/>
                <a:gd name="T27" fmla="*/ 355042 h 666"/>
                <a:gd name="T28" fmla="*/ 2985336 w 1070"/>
                <a:gd name="T29" fmla="*/ 257997 h 666"/>
                <a:gd name="T30" fmla="*/ 2798177 w 1070"/>
                <a:gd name="T31" fmla="*/ 194090 h 666"/>
                <a:gd name="T32" fmla="*/ 2374769 w 1070"/>
                <a:gd name="T33" fmla="*/ 14202 h 666"/>
                <a:gd name="T34" fmla="*/ 1932952 w 1070"/>
                <a:gd name="T35" fmla="*/ 113614 h 666"/>
                <a:gd name="T36" fmla="*/ 1429770 w 1070"/>
                <a:gd name="T37" fmla="*/ 127815 h 666"/>
                <a:gd name="T38" fmla="*/ 874431 w 1070"/>
                <a:gd name="T39" fmla="*/ 59174 h 666"/>
                <a:gd name="T40" fmla="*/ 515454 w 1070"/>
                <a:gd name="T41" fmla="*/ 80476 h 666"/>
                <a:gd name="T42" fmla="*/ 208636 w 1070"/>
                <a:gd name="T43" fmla="*/ 224860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DCDC"/>
                </a:gs>
                <a:gs pos="100000">
                  <a:srgbClr val="666666"/>
                </a:gs>
              </a:gsLst>
              <a:path path="circle">
                <a:fillToRect l="50000" t="50000" r="50000" b="50000"/>
              </a:path>
              <a:tileRect/>
            </a:gra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 flipH="1" flipV="1">
              <a:off x="3388152" y="1534165"/>
              <a:ext cx="263525" cy="212725"/>
            </a:xfrm>
            <a:prstGeom prst="line">
              <a:avLst/>
            </a:prstGeom>
            <a:gradFill>
              <a:gsLst>
                <a:gs pos="0">
                  <a:srgbClr val="F0F0F0"/>
                </a:gs>
                <a:gs pos="100000">
                  <a:srgbClr val="7A7A7A"/>
                </a:gs>
              </a:gsLst>
              <a:path path="circle">
                <a:fillToRect l="100000" t="100000"/>
              </a:path>
            </a:gradFill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4" name="Object 26"/>
            <p:cNvGraphicFramePr>
              <a:graphicFrameLocks noChangeAspect="1"/>
            </p:cNvGraphicFramePr>
            <p:nvPr/>
          </p:nvGraphicFramePr>
          <p:xfrm>
            <a:off x="2994120" y="1342765"/>
            <a:ext cx="25717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4" name="Equation" r:id="rId8" imgW="126780" imgH="215526" progId="Equation.DSMT4">
                    <p:embed/>
                  </p:oleObj>
                </mc:Choice>
                <mc:Fallback>
                  <p:oleObj name="Equation" r:id="rId8" imgW="126780" imgH="215526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4120" y="1342765"/>
                          <a:ext cx="257175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0"/>
            <p:cNvGraphicFramePr>
              <a:graphicFrameLocks noChangeAspect="1"/>
            </p:cNvGraphicFramePr>
            <p:nvPr/>
          </p:nvGraphicFramePr>
          <p:xfrm>
            <a:off x="5047570" y="1685018"/>
            <a:ext cx="2651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5" name="Equation" r:id="rId10" imgW="152268" imgH="164957" progId="Equation.DSMT4">
                    <p:embed/>
                  </p:oleObj>
                </mc:Choice>
                <mc:Fallback>
                  <p:oleObj name="Equation" r:id="rId10" imgW="152268" imgH="164957" progId="Equation.DSMT4">
                    <p:embed/>
                    <p:pic>
                      <p:nvPicPr>
                        <p:cNvPr id="0" name="Picture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7570" y="1685018"/>
                          <a:ext cx="265112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2"/>
            <p:cNvGraphicFramePr>
              <a:graphicFrameLocks noChangeAspect="1"/>
            </p:cNvGraphicFramePr>
            <p:nvPr/>
          </p:nvGraphicFramePr>
          <p:xfrm>
            <a:off x="6865938" y="1162050"/>
            <a:ext cx="242887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6" name="Equation" r:id="rId12" imgW="139579" imgH="177646" progId="Equation.DSMT4">
                    <p:embed/>
                  </p:oleObj>
                </mc:Choice>
                <mc:Fallback>
                  <p:oleObj name="Equation" r:id="rId12" imgW="139579" imgH="177646" progId="Equation.DSMT4">
                    <p:embed/>
                    <p:pic>
                      <p:nvPicPr>
                        <p:cNvPr id="0" name="Picture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5938" y="1162050"/>
                          <a:ext cx="242887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2356573" y="130630"/>
            <a:ext cx="4267200" cy="685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Stokes’s Theorem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1236717" y="4133837"/>
            <a:ext cx="6506911" cy="92333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unit normal is chosen from a “right-hand rule”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according to the direction along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(An outward normal corresponds to a counterclockwise path.)</a:t>
            </a:r>
          </a:p>
        </p:txBody>
      </p:sp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2407785" y="5438321"/>
          <a:ext cx="380523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4" imgW="1548728" imgH="393529" progId="Equation.DSMT4">
                  <p:embed/>
                </p:oleObj>
              </mc:Choice>
              <mc:Fallback>
                <p:oleObj name="Equation" r:id="rId4" imgW="1548728" imgH="393529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785" y="5438321"/>
                        <a:ext cx="3805237" cy="9667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1747833" y="1296582"/>
            <a:ext cx="5298044" cy="2462891"/>
            <a:chOff x="1557833" y="940316"/>
            <a:chExt cx="5298044" cy="2462891"/>
          </a:xfrm>
        </p:grpSpPr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3910013" y="3003097"/>
              <a:ext cx="1332416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sym typeface="Symbol" pitchFamily="18" charset="2"/>
                </a:rPr>
                <a:t>C 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  <a:sym typeface="Symbol" pitchFamily="18" charset="2"/>
                </a:rPr>
                <a:t>(closed)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>
              <a:off x="1709258" y="1224360"/>
              <a:ext cx="4271963" cy="1638300"/>
            </a:xfrm>
            <a:custGeom>
              <a:avLst/>
              <a:gdLst>
                <a:gd name="T0" fmla="*/ 2691 w 2691"/>
                <a:gd name="T1" fmla="*/ 674 h 1032"/>
                <a:gd name="T2" fmla="*/ 2621 w 2691"/>
                <a:gd name="T3" fmla="*/ 748 h 1032"/>
                <a:gd name="T4" fmla="*/ 2504 w 2691"/>
                <a:gd name="T5" fmla="*/ 820 h 1032"/>
                <a:gd name="T6" fmla="*/ 2336 w 2691"/>
                <a:gd name="T7" fmla="*/ 907 h 1032"/>
                <a:gd name="T8" fmla="*/ 1916 w 2691"/>
                <a:gd name="T9" fmla="*/ 1012 h 1032"/>
                <a:gd name="T10" fmla="*/ 1463 w 2691"/>
                <a:gd name="T11" fmla="*/ 1030 h 1032"/>
                <a:gd name="T12" fmla="*/ 933 w 2691"/>
                <a:gd name="T13" fmla="*/ 1004 h 1032"/>
                <a:gd name="T14" fmla="*/ 472 w 2691"/>
                <a:gd name="T15" fmla="*/ 989 h 1032"/>
                <a:gd name="T16" fmla="*/ 180 w 2691"/>
                <a:gd name="T17" fmla="*/ 935 h 1032"/>
                <a:gd name="T18" fmla="*/ 11 w 2691"/>
                <a:gd name="T19" fmla="*/ 812 h 1032"/>
                <a:gd name="T20" fmla="*/ 249 w 2691"/>
                <a:gd name="T21" fmla="*/ 344 h 1032"/>
                <a:gd name="T22" fmla="*/ 549 w 2691"/>
                <a:gd name="T23" fmla="*/ 167 h 1032"/>
                <a:gd name="T24" fmla="*/ 894 w 2691"/>
                <a:gd name="T25" fmla="*/ 59 h 1032"/>
                <a:gd name="T26" fmla="*/ 1340 w 2691"/>
                <a:gd name="T27" fmla="*/ 6 h 1032"/>
                <a:gd name="T28" fmla="*/ 1831 w 2691"/>
                <a:gd name="T29" fmla="*/ 29 h 1032"/>
                <a:gd name="T30" fmla="*/ 2353 w 2691"/>
                <a:gd name="T31" fmla="*/ 182 h 1032"/>
                <a:gd name="T32" fmla="*/ 2615 w 2691"/>
                <a:gd name="T33" fmla="*/ 459 h 1032"/>
                <a:gd name="T34" fmla="*/ 2691 w 2691"/>
                <a:gd name="T35" fmla="*/ 674 h 10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91"/>
                <a:gd name="T55" fmla="*/ 0 h 1032"/>
                <a:gd name="T56" fmla="*/ 2691 w 2691"/>
                <a:gd name="T57" fmla="*/ 1032 h 10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91" h="1032">
                  <a:moveTo>
                    <a:pt x="2691" y="674"/>
                  </a:moveTo>
                  <a:cubicBezTo>
                    <a:pt x="2679" y="686"/>
                    <a:pt x="2652" y="724"/>
                    <a:pt x="2621" y="748"/>
                  </a:cubicBezTo>
                  <a:cubicBezTo>
                    <a:pt x="2590" y="772"/>
                    <a:pt x="2551" y="794"/>
                    <a:pt x="2504" y="820"/>
                  </a:cubicBezTo>
                  <a:cubicBezTo>
                    <a:pt x="2457" y="846"/>
                    <a:pt x="2434" y="875"/>
                    <a:pt x="2336" y="907"/>
                  </a:cubicBezTo>
                  <a:cubicBezTo>
                    <a:pt x="2238" y="939"/>
                    <a:pt x="2061" y="992"/>
                    <a:pt x="1916" y="1012"/>
                  </a:cubicBezTo>
                  <a:cubicBezTo>
                    <a:pt x="1771" y="1032"/>
                    <a:pt x="1627" y="1031"/>
                    <a:pt x="1463" y="1030"/>
                  </a:cubicBezTo>
                  <a:cubicBezTo>
                    <a:pt x="1299" y="1029"/>
                    <a:pt x="1098" y="1011"/>
                    <a:pt x="933" y="1004"/>
                  </a:cubicBezTo>
                  <a:cubicBezTo>
                    <a:pt x="768" y="997"/>
                    <a:pt x="597" y="1000"/>
                    <a:pt x="472" y="989"/>
                  </a:cubicBezTo>
                  <a:cubicBezTo>
                    <a:pt x="347" y="978"/>
                    <a:pt x="257" y="964"/>
                    <a:pt x="180" y="935"/>
                  </a:cubicBezTo>
                  <a:cubicBezTo>
                    <a:pt x="103" y="906"/>
                    <a:pt x="0" y="910"/>
                    <a:pt x="11" y="812"/>
                  </a:cubicBezTo>
                  <a:cubicBezTo>
                    <a:pt x="22" y="714"/>
                    <a:pt x="159" y="451"/>
                    <a:pt x="249" y="344"/>
                  </a:cubicBezTo>
                  <a:cubicBezTo>
                    <a:pt x="339" y="237"/>
                    <a:pt x="442" y="214"/>
                    <a:pt x="549" y="167"/>
                  </a:cubicBezTo>
                  <a:cubicBezTo>
                    <a:pt x="656" y="120"/>
                    <a:pt x="762" y="86"/>
                    <a:pt x="894" y="59"/>
                  </a:cubicBezTo>
                  <a:cubicBezTo>
                    <a:pt x="1026" y="32"/>
                    <a:pt x="1184" y="11"/>
                    <a:pt x="1340" y="6"/>
                  </a:cubicBezTo>
                  <a:cubicBezTo>
                    <a:pt x="1496" y="1"/>
                    <a:pt x="1662" y="0"/>
                    <a:pt x="1831" y="29"/>
                  </a:cubicBezTo>
                  <a:cubicBezTo>
                    <a:pt x="2000" y="58"/>
                    <a:pt x="2222" y="110"/>
                    <a:pt x="2353" y="182"/>
                  </a:cubicBezTo>
                  <a:cubicBezTo>
                    <a:pt x="2484" y="254"/>
                    <a:pt x="2559" y="377"/>
                    <a:pt x="2615" y="459"/>
                  </a:cubicBezTo>
                  <a:cubicBezTo>
                    <a:pt x="2671" y="541"/>
                    <a:pt x="2675" y="629"/>
                    <a:pt x="2691" y="674"/>
                  </a:cubicBezTo>
                </a:path>
              </a:pathLst>
            </a:custGeom>
            <a:solidFill>
              <a:srgbClr val="CCFFCC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5747802" y="1178296"/>
              <a:ext cx="11080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itchFamily="18" charset="0"/>
                  <a:sym typeface="Symbol" pitchFamily="18" charset="2"/>
                </a:rPr>
                <a:t>S </a:t>
              </a: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sym typeface="Symbol" pitchFamily="18" charset="2"/>
                </a:rPr>
                <a:t>(open)</a:t>
              </a:r>
              <a:endParaRPr kumimoji="0" lang="en-US" sz="2000" b="0" i="0" u="none" strike="noStrike" kern="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 flipV="1">
              <a:off x="1869540" y="1357683"/>
              <a:ext cx="231775" cy="2571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2" name="Object 10"/>
            <p:cNvGraphicFramePr>
              <a:graphicFrameLocks noChangeAspect="1"/>
            </p:cNvGraphicFramePr>
            <p:nvPr/>
          </p:nvGraphicFramePr>
          <p:xfrm>
            <a:off x="1557833" y="940316"/>
            <a:ext cx="222250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1" name="Equation" r:id="rId6" imgW="126835" imgH="202936" progId="Equation.DSMT4">
                    <p:embed/>
                  </p:oleObj>
                </mc:Choice>
                <mc:Fallback>
                  <p:oleObj name="Equation" r:id="rId6" imgW="126835" imgH="202936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7833" y="940316"/>
                          <a:ext cx="222250" cy="354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Freeform 4"/>
            <p:cNvSpPr>
              <a:spLocks/>
            </p:cNvSpPr>
            <p:nvPr/>
          </p:nvSpPr>
          <p:spPr bwMode="auto">
            <a:xfrm>
              <a:off x="1706108" y="1991109"/>
              <a:ext cx="4308475" cy="866775"/>
            </a:xfrm>
            <a:custGeom>
              <a:avLst/>
              <a:gdLst>
                <a:gd name="T0" fmla="*/ 1347 w 2714"/>
                <a:gd name="T1" fmla="*/ 34 h 546"/>
                <a:gd name="T2" fmla="*/ 584 w 2714"/>
                <a:gd name="T3" fmla="*/ 134 h 546"/>
                <a:gd name="T4" fmla="*/ 256 w 2714"/>
                <a:gd name="T5" fmla="*/ 180 h 546"/>
                <a:gd name="T6" fmla="*/ 3 w 2714"/>
                <a:gd name="T7" fmla="*/ 334 h 546"/>
                <a:gd name="T8" fmla="*/ 240 w 2714"/>
                <a:gd name="T9" fmla="*/ 472 h 546"/>
                <a:gd name="T10" fmla="*/ 778 w 2714"/>
                <a:gd name="T11" fmla="*/ 510 h 546"/>
                <a:gd name="T12" fmla="*/ 1347 w 2714"/>
                <a:gd name="T13" fmla="*/ 541 h 546"/>
                <a:gd name="T14" fmla="*/ 1866 w 2714"/>
                <a:gd name="T15" fmla="*/ 533 h 546"/>
                <a:gd name="T16" fmla="*/ 2215 w 2714"/>
                <a:gd name="T17" fmla="*/ 464 h 546"/>
                <a:gd name="T18" fmla="*/ 2414 w 2714"/>
                <a:gd name="T19" fmla="*/ 387 h 546"/>
                <a:gd name="T20" fmla="*/ 2675 w 2714"/>
                <a:gd name="T21" fmla="*/ 188 h 546"/>
                <a:gd name="T22" fmla="*/ 2179 w 2714"/>
                <a:gd name="T23" fmla="*/ 26 h 546"/>
                <a:gd name="T24" fmla="*/ 1347 w 2714"/>
                <a:gd name="T25" fmla="*/ 34 h 5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14"/>
                <a:gd name="T40" fmla="*/ 0 h 546"/>
                <a:gd name="T41" fmla="*/ 2714 w 2714"/>
                <a:gd name="T42" fmla="*/ 546 h 5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14" h="546">
                  <a:moveTo>
                    <a:pt x="1347" y="34"/>
                  </a:moveTo>
                  <a:cubicBezTo>
                    <a:pt x="1050" y="49"/>
                    <a:pt x="766" y="110"/>
                    <a:pt x="584" y="134"/>
                  </a:cubicBezTo>
                  <a:cubicBezTo>
                    <a:pt x="402" y="158"/>
                    <a:pt x="352" y="147"/>
                    <a:pt x="256" y="180"/>
                  </a:cubicBezTo>
                  <a:cubicBezTo>
                    <a:pt x="159" y="213"/>
                    <a:pt x="6" y="285"/>
                    <a:pt x="3" y="334"/>
                  </a:cubicBezTo>
                  <a:cubicBezTo>
                    <a:pt x="0" y="383"/>
                    <a:pt x="111" y="443"/>
                    <a:pt x="240" y="472"/>
                  </a:cubicBezTo>
                  <a:cubicBezTo>
                    <a:pt x="369" y="501"/>
                    <a:pt x="594" y="499"/>
                    <a:pt x="778" y="510"/>
                  </a:cubicBezTo>
                  <a:cubicBezTo>
                    <a:pt x="962" y="521"/>
                    <a:pt x="1166" y="537"/>
                    <a:pt x="1347" y="541"/>
                  </a:cubicBezTo>
                  <a:cubicBezTo>
                    <a:pt x="1528" y="545"/>
                    <a:pt x="1721" y="546"/>
                    <a:pt x="1866" y="533"/>
                  </a:cubicBezTo>
                  <a:cubicBezTo>
                    <a:pt x="2011" y="520"/>
                    <a:pt x="2124" y="488"/>
                    <a:pt x="2215" y="464"/>
                  </a:cubicBezTo>
                  <a:cubicBezTo>
                    <a:pt x="2306" y="440"/>
                    <a:pt x="2337" y="433"/>
                    <a:pt x="2414" y="387"/>
                  </a:cubicBezTo>
                  <a:cubicBezTo>
                    <a:pt x="2491" y="341"/>
                    <a:pt x="2714" y="248"/>
                    <a:pt x="2675" y="188"/>
                  </a:cubicBezTo>
                  <a:cubicBezTo>
                    <a:pt x="2636" y="128"/>
                    <a:pt x="2400" y="52"/>
                    <a:pt x="2179" y="26"/>
                  </a:cubicBezTo>
                  <a:cubicBezTo>
                    <a:pt x="1958" y="0"/>
                    <a:pt x="1520" y="32"/>
                    <a:pt x="1347" y="34"/>
                  </a:cubicBezTo>
                  <a:close/>
                </a:path>
              </a:pathLst>
            </a:custGeom>
            <a:solidFill>
              <a:srgbClr val="CCFFCC"/>
            </a:solidFill>
            <a:ln w="2857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 flipV="1">
              <a:off x="4061877" y="2860087"/>
              <a:ext cx="3079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696277" y="2308560"/>
              <a:ext cx="4267200" cy="548640"/>
            </a:xfrm>
            <a:custGeom>
              <a:avLst/>
              <a:gdLst>
                <a:gd name="connsiteX0" fmla="*/ 21204 w 4267200"/>
                <a:gd name="connsiteY0" fmla="*/ 174929 h 548640"/>
                <a:gd name="connsiteX1" fmla="*/ 29155 w 4267200"/>
                <a:gd name="connsiteY1" fmla="*/ 278296 h 548640"/>
                <a:gd name="connsiteX2" fmla="*/ 196132 w 4267200"/>
                <a:gd name="connsiteY2" fmla="*/ 373711 h 548640"/>
                <a:gd name="connsiteX3" fmla="*/ 434671 w 4267200"/>
                <a:gd name="connsiteY3" fmla="*/ 437322 h 548640"/>
                <a:gd name="connsiteX4" fmla="*/ 744772 w 4267200"/>
                <a:gd name="connsiteY4" fmla="*/ 469127 h 548640"/>
                <a:gd name="connsiteX5" fmla="*/ 1046922 w 4267200"/>
                <a:gd name="connsiteY5" fmla="*/ 492981 h 548640"/>
                <a:gd name="connsiteX6" fmla="*/ 1293412 w 4267200"/>
                <a:gd name="connsiteY6" fmla="*/ 500932 h 548640"/>
                <a:gd name="connsiteX7" fmla="*/ 1595562 w 4267200"/>
                <a:gd name="connsiteY7" fmla="*/ 524786 h 548640"/>
                <a:gd name="connsiteX8" fmla="*/ 1873857 w 4267200"/>
                <a:gd name="connsiteY8" fmla="*/ 540689 h 548640"/>
                <a:gd name="connsiteX9" fmla="*/ 2327082 w 4267200"/>
                <a:gd name="connsiteY9" fmla="*/ 548640 h 548640"/>
                <a:gd name="connsiteX10" fmla="*/ 2684890 w 4267200"/>
                <a:gd name="connsiteY10" fmla="*/ 540689 h 548640"/>
                <a:gd name="connsiteX11" fmla="*/ 2931381 w 4267200"/>
                <a:gd name="connsiteY11" fmla="*/ 524786 h 548640"/>
                <a:gd name="connsiteX12" fmla="*/ 3154017 w 4267200"/>
                <a:gd name="connsiteY12" fmla="*/ 500932 h 548640"/>
                <a:gd name="connsiteX13" fmla="*/ 3408459 w 4267200"/>
                <a:gd name="connsiteY13" fmla="*/ 445273 h 548640"/>
                <a:gd name="connsiteX14" fmla="*/ 3623144 w 4267200"/>
                <a:gd name="connsiteY14" fmla="*/ 397565 h 548640"/>
                <a:gd name="connsiteX15" fmla="*/ 3806024 w 4267200"/>
                <a:gd name="connsiteY15" fmla="*/ 310101 h 548640"/>
                <a:gd name="connsiteX16" fmla="*/ 3996856 w 4267200"/>
                <a:gd name="connsiteY16" fmla="*/ 206734 h 548640"/>
                <a:gd name="connsiteX17" fmla="*/ 4195638 w 4267200"/>
                <a:gd name="connsiteY17" fmla="*/ 79513 h 548640"/>
                <a:gd name="connsiteX18" fmla="*/ 4267200 w 4267200"/>
                <a:gd name="connsiteY18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67200" h="548640">
                  <a:moveTo>
                    <a:pt x="21204" y="174929"/>
                  </a:moveTo>
                  <a:cubicBezTo>
                    <a:pt x="10602" y="210047"/>
                    <a:pt x="0" y="245166"/>
                    <a:pt x="29155" y="278296"/>
                  </a:cubicBezTo>
                  <a:cubicBezTo>
                    <a:pt x="58310" y="311426"/>
                    <a:pt x="128546" y="347207"/>
                    <a:pt x="196132" y="373711"/>
                  </a:cubicBezTo>
                  <a:cubicBezTo>
                    <a:pt x="263718" y="400215"/>
                    <a:pt x="343231" y="421419"/>
                    <a:pt x="434671" y="437322"/>
                  </a:cubicBezTo>
                  <a:cubicBezTo>
                    <a:pt x="526111" y="453225"/>
                    <a:pt x="642730" y="459851"/>
                    <a:pt x="744772" y="469127"/>
                  </a:cubicBezTo>
                  <a:cubicBezTo>
                    <a:pt x="846814" y="478403"/>
                    <a:pt x="955482" y="487680"/>
                    <a:pt x="1046922" y="492981"/>
                  </a:cubicBezTo>
                  <a:cubicBezTo>
                    <a:pt x="1138362" y="498282"/>
                    <a:pt x="1201972" y="495631"/>
                    <a:pt x="1293412" y="500932"/>
                  </a:cubicBezTo>
                  <a:cubicBezTo>
                    <a:pt x="1384852" y="506233"/>
                    <a:pt x="1498821" y="518160"/>
                    <a:pt x="1595562" y="524786"/>
                  </a:cubicBezTo>
                  <a:cubicBezTo>
                    <a:pt x="1692303" y="531412"/>
                    <a:pt x="1751937" y="536713"/>
                    <a:pt x="1873857" y="540689"/>
                  </a:cubicBezTo>
                  <a:cubicBezTo>
                    <a:pt x="1995777" y="544665"/>
                    <a:pt x="2191910" y="548640"/>
                    <a:pt x="2327082" y="548640"/>
                  </a:cubicBezTo>
                  <a:cubicBezTo>
                    <a:pt x="2462254" y="548640"/>
                    <a:pt x="2584174" y="544665"/>
                    <a:pt x="2684890" y="540689"/>
                  </a:cubicBezTo>
                  <a:cubicBezTo>
                    <a:pt x="2785606" y="536713"/>
                    <a:pt x="2853193" y="531412"/>
                    <a:pt x="2931381" y="524786"/>
                  </a:cubicBezTo>
                  <a:cubicBezTo>
                    <a:pt x="3009569" y="518160"/>
                    <a:pt x="3074504" y="514184"/>
                    <a:pt x="3154017" y="500932"/>
                  </a:cubicBezTo>
                  <a:cubicBezTo>
                    <a:pt x="3233530" y="487680"/>
                    <a:pt x="3408459" y="445273"/>
                    <a:pt x="3408459" y="445273"/>
                  </a:cubicBezTo>
                  <a:cubicBezTo>
                    <a:pt x="3486647" y="428045"/>
                    <a:pt x="3556883" y="420094"/>
                    <a:pt x="3623144" y="397565"/>
                  </a:cubicBezTo>
                  <a:cubicBezTo>
                    <a:pt x="3689405" y="375036"/>
                    <a:pt x="3743739" y="341906"/>
                    <a:pt x="3806024" y="310101"/>
                  </a:cubicBezTo>
                  <a:cubicBezTo>
                    <a:pt x="3868309" y="278296"/>
                    <a:pt x="3931920" y="245165"/>
                    <a:pt x="3996856" y="206734"/>
                  </a:cubicBezTo>
                  <a:cubicBezTo>
                    <a:pt x="4061792" y="168303"/>
                    <a:pt x="4150581" y="113969"/>
                    <a:pt x="4195638" y="79513"/>
                  </a:cubicBezTo>
                  <a:cubicBezTo>
                    <a:pt x="4240695" y="45057"/>
                    <a:pt x="4253947" y="22528"/>
                    <a:pt x="4267200" y="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0" name="Text Box 116"/>
          <p:cNvSpPr txBox="1">
            <a:spLocks noChangeArrowheads="1"/>
          </p:cNvSpPr>
          <p:nvPr/>
        </p:nvSpPr>
        <p:spPr bwMode="auto">
          <a:xfrm>
            <a:off x="914400" y="2917634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</a:rPr>
              <a:t>Gradient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21782" y="203200"/>
            <a:ext cx="32766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cap="flat"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“Del” Operator</a:t>
            </a:r>
          </a:p>
        </p:txBody>
      </p:sp>
      <p:graphicFrame>
        <p:nvGraphicFramePr>
          <p:cNvPr id="1127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91674" y="2717676"/>
          <a:ext cx="325437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600200" imgH="419040" progId="Equation.DSMT4">
                  <p:embed/>
                </p:oleObj>
              </mc:Choice>
              <mc:Fallback>
                <p:oleObj name="Equation" r:id="rId4" imgW="1600200" imgH="419040" progId="Equation.DSMT4">
                  <p:embed/>
                  <p:pic>
                    <p:nvPicPr>
                      <p:cNvPr id="0" name="Picture 16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674" y="2717676"/>
                        <a:ext cx="3254375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7" name="Object 1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14600" y="4129088"/>
          <a:ext cx="42672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2323800" imgH="482400" progId="Equation.DSMT4">
                  <p:embed/>
                </p:oleObj>
              </mc:Choice>
              <mc:Fallback>
                <p:oleObj name="Equation" r:id="rId6" imgW="2323800" imgH="482400" progId="Equation.DSMT4">
                  <p:embed/>
                  <p:pic>
                    <p:nvPicPr>
                      <p:cNvPr id="0" name="Picture 17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29088"/>
                        <a:ext cx="42672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9" name="Text Box 115"/>
          <p:cNvSpPr txBox="1">
            <a:spLocks noChangeArrowheads="1"/>
          </p:cNvSpPr>
          <p:nvPr/>
        </p:nvSpPr>
        <p:spPr bwMode="auto">
          <a:xfrm>
            <a:off x="914400" y="4343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</a:rPr>
              <a:t>Laplacian</a:t>
            </a:r>
          </a:p>
        </p:txBody>
      </p:sp>
      <p:graphicFrame>
        <p:nvGraphicFramePr>
          <p:cNvPr id="11381" name="Object 117"/>
          <p:cNvGraphicFramePr>
            <a:graphicFrameLocks noChangeAspect="1"/>
          </p:cNvGraphicFramePr>
          <p:nvPr/>
        </p:nvGraphicFramePr>
        <p:xfrm>
          <a:off x="2737653" y="1178624"/>
          <a:ext cx="3165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1485900" imgH="419100" progId="Equation.DSMT4">
                  <p:embed/>
                </p:oleObj>
              </mc:Choice>
              <mc:Fallback>
                <p:oleObj name="Equation" r:id="rId8" imgW="1485900" imgH="4191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653" y="1178624"/>
                        <a:ext cx="3165475" cy="838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6" name="Rectangle 132"/>
          <p:cNvSpPr>
            <a:spLocks noChangeArrowheads="1"/>
          </p:cNvSpPr>
          <p:nvPr/>
        </p:nvSpPr>
        <p:spPr bwMode="auto">
          <a:xfrm>
            <a:off x="7069775" y="43909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(Scalar)</a:t>
            </a:r>
          </a:p>
        </p:txBody>
      </p:sp>
      <p:sp>
        <p:nvSpPr>
          <p:cNvPr id="11401" name="Text Box 137"/>
          <p:cNvSpPr txBox="1">
            <a:spLocks noChangeArrowheads="1"/>
          </p:cNvSpPr>
          <p:nvPr/>
        </p:nvSpPr>
        <p:spPr bwMode="auto">
          <a:xfrm>
            <a:off x="6098975" y="2949678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(Vector)</a:t>
            </a:r>
          </a:p>
        </p:txBody>
      </p:sp>
      <p:sp>
        <p:nvSpPr>
          <p:cNvPr id="11402" name="Text Box 138"/>
          <p:cNvSpPr txBox="1">
            <a:spLocks noChangeArrowheads="1"/>
          </p:cNvSpPr>
          <p:nvPr/>
        </p:nvSpPr>
        <p:spPr bwMode="auto">
          <a:xfrm>
            <a:off x="6153765" y="1407225"/>
            <a:ext cx="26468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This is an “operator”*.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778" y="5644509"/>
            <a:ext cx="840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*An operator is something that operates on a </a:t>
            </a:r>
            <a:r>
              <a:rPr lang="en-US" u="sng" dirty="0"/>
              <a:t>function</a:t>
            </a:r>
            <a:r>
              <a:rPr lang="en-US" dirty="0"/>
              <a:t> to return another </a:t>
            </a:r>
            <a:r>
              <a:rPr lang="en-US" u="sng" dirty="0"/>
              <a:t>function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14425" y="28565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</a:rPr>
              <a:t>Divergence </a:t>
            </a:r>
            <a:r>
              <a:rPr lang="en-US" sz="2000" dirty="0">
                <a:solidFill>
                  <a:srgbClr val="FF3300"/>
                </a:solidFill>
              </a:rPr>
              <a:t>                                                       </a:t>
            </a:r>
            <a:endParaRPr lang="en-US" sz="2000" dirty="0"/>
          </a:p>
        </p:txBody>
      </p:sp>
      <p:graphicFrame>
        <p:nvGraphicFramePr>
          <p:cNvPr id="78864" name="Object 1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78263" y="2667000"/>
          <a:ext cx="28527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524000" imgH="444500" progId="Equation.DSMT4">
                  <p:embed/>
                </p:oleObj>
              </mc:Choice>
              <mc:Fallback>
                <p:oleObj name="Equation" r:id="rId4" imgW="1524000" imgH="444500" progId="Equation.DSMT4">
                  <p:embed/>
                  <p:pic>
                    <p:nvPicPr>
                      <p:cNvPr id="0" name="Picture 1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263" y="2667000"/>
                        <a:ext cx="2852737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70" name="Object 2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93900" y="3880526"/>
          <a:ext cx="6170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3365500" imgH="457200" progId="Equation.DSMT4">
                  <p:embed/>
                </p:oleObj>
              </mc:Choice>
              <mc:Fallback>
                <p:oleObj name="Equation" r:id="rId6" imgW="3365500" imgH="457200" progId="Equation.DSMT4">
                  <p:embed/>
                  <p:pic>
                    <p:nvPicPr>
                      <p:cNvPr id="0" name="Picture 1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80526"/>
                        <a:ext cx="61706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1695202" y="187828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Vector </a:t>
            </a:r>
            <a:r>
              <a:rPr lang="en-US" sz="2000" i="1" u="sng" dirty="0">
                <a:latin typeface="Times New Roman" pitchFamily="18" charset="0"/>
              </a:rPr>
              <a:t>A</a:t>
            </a:r>
            <a:r>
              <a:rPr lang="en-US" sz="2000" dirty="0"/>
              <a:t>: </a:t>
            </a:r>
          </a:p>
        </p:txBody>
      </p:sp>
      <p:graphicFrame>
        <p:nvGraphicFramePr>
          <p:cNvPr id="7887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134920"/>
              </p:ext>
            </p:extLst>
          </p:nvPr>
        </p:nvGraphicFramePr>
        <p:xfrm>
          <a:off x="3414713" y="1878013"/>
          <a:ext cx="2779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1218960" imgH="241200" progId="Equation.DSMT4">
                  <p:embed/>
                </p:oleObj>
              </mc:Choice>
              <mc:Fallback>
                <p:oleObj name="Equation" r:id="rId8" imgW="1218960" imgH="24120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1878013"/>
                        <a:ext cx="27797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85" name="Object 37"/>
          <p:cNvGraphicFramePr>
            <a:graphicFrameLocks noChangeAspect="1"/>
          </p:cNvGraphicFramePr>
          <p:nvPr/>
        </p:nvGraphicFramePr>
        <p:xfrm>
          <a:off x="3252560" y="918028"/>
          <a:ext cx="24971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0" imgW="1498320" imgH="419040" progId="Equation.DSMT4">
                  <p:embed/>
                </p:oleObj>
              </mc:Choice>
              <mc:Fallback>
                <p:oleObj name="Equation" r:id="rId10" imgW="1498320" imgH="41904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560" y="918028"/>
                        <a:ext cx="24971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4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2129446" y="178129"/>
            <a:ext cx="42672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“Del” Operator (cont.)</a:t>
            </a: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1066800" y="408213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Curl </a:t>
            </a:r>
            <a:r>
              <a:rPr lang="en-US" sz="2000">
                <a:solidFill>
                  <a:srgbClr val="FF3300"/>
                </a:solidFill>
              </a:rPr>
              <a:t>                                                       </a:t>
            </a:r>
            <a:endParaRPr lang="en-US" sz="2000"/>
          </a:p>
        </p:txBody>
      </p:sp>
      <p:sp>
        <p:nvSpPr>
          <p:cNvPr id="78898" name="Text Box 50"/>
          <p:cNvSpPr txBox="1">
            <a:spLocks noChangeArrowheads="1"/>
          </p:cNvSpPr>
          <p:nvPr/>
        </p:nvSpPr>
        <p:spPr bwMode="auto">
          <a:xfrm>
            <a:off x="6988803" y="499468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(Vector)</a:t>
            </a:r>
          </a:p>
        </p:txBody>
      </p:sp>
      <p:sp>
        <p:nvSpPr>
          <p:cNvPr id="78899" name="Rectangle 51"/>
          <p:cNvSpPr>
            <a:spLocks noChangeArrowheads="1"/>
          </p:cNvSpPr>
          <p:nvPr/>
        </p:nvSpPr>
        <p:spPr bwMode="auto">
          <a:xfrm>
            <a:off x="5294706" y="2888226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(Scalar)</a:t>
            </a:r>
          </a:p>
        </p:txBody>
      </p:sp>
      <p:sp>
        <p:nvSpPr>
          <p:cNvPr id="78900" name="Text Box 52"/>
          <p:cNvSpPr txBox="1">
            <a:spLocks noChangeArrowheads="1"/>
          </p:cNvSpPr>
          <p:nvPr/>
        </p:nvSpPr>
        <p:spPr bwMode="auto">
          <a:xfrm>
            <a:off x="1302327" y="5743698"/>
            <a:ext cx="6248400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Results for cylindrical and spherical coordinates are given in the back of your books.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67025" y="4976470"/>
            <a:ext cx="462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(Please see the next slide for more details.)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85" name="Object 37"/>
          <p:cNvGraphicFramePr>
            <a:graphicFrameLocks noChangeAspect="1"/>
          </p:cNvGraphicFramePr>
          <p:nvPr/>
        </p:nvGraphicFramePr>
        <p:xfrm>
          <a:off x="3089275" y="939800"/>
          <a:ext cx="24971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498320" imgH="419040" progId="Equation.DSMT4">
                  <p:embed/>
                </p:oleObj>
              </mc:Choice>
              <mc:Fallback>
                <p:oleObj name="Equation" r:id="rId4" imgW="1498320" imgH="41904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939800"/>
                        <a:ext cx="24971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4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2129446" y="178129"/>
            <a:ext cx="42672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“Del” Operator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44809"/>
              </p:ext>
            </p:extLst>
          </p:nvPr>
        </p:nvGraphicFramePr>
        <p:xfrm>
          <a:off x="1542859" y="3969133"/>
          <a:ext cx="4520735" cy="258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3390840" imgH="1942920" progId="Equation.DSMT4">
                  <p:embed/>
                </p:oleObj>
              </mc:Choice>
              <mc:Fallback>
                <p:oleObj name="Equation" r:id="rId6" imgW="3390840" imgH="194292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2859" y="3969133"/>
                        <a:ext cx="4520735" cy="2589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885394"/>
              </p:ext>
            </p:extLst>
          </p:nvPr>
        </p:nvGraphicFramePr>
        <p:xfrm>
          <a:off x="1531842" y="3019884"/>
          <a:ext cx="6003725" cy="65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4152600" imgH="457200" progId="Equation.DSMT4">
                  <p:embed/>
                </p:oleObj>
              </mc:Choice>
              <mc:Fallback>
                <p:oleObj name="Equation" r:id="rId8" imgW="4152600" imgH="4572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842" y="3019884"/>
                        <a:ext cx="6003725" cy="65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759" y="2450986"/>
            <a:ext cx="680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few more details about calculating the divergence and the curl: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931711"/>
              </p:ext>
            </p:extLst>
          </p:nvPr>
        </p:nvGraphicFramePr>
        <p:xfrm>
          <a:off x="2984839" y="1769602"/>
          <a:ext cx="27797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2780072" imgH="457495" progId="Equation.DSMT4">
                  <p:embed/>
                </p:oleObj>
              </mc:Choice>
              <mc:Fallback>
                <p:oleObj name="Equation" r:id="rId10" imgW="2780072" imgH="457495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839" y="1769602"/>
                        <a:ext cx="27797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05547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2430010" y="2481942"/>
            <a:ext cx="3657600" cy="2209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path path="shape">
              <a:fillToRect l="50000" t="50000" r="50000" b="50000"/>
            </a:path>
          </a:gra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0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978378" y="2666999"/>
          <a:ext cx="249237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901309" imgH="660113" progId="Equation.DSMT4">
                  <p:embed/>
                </p:oleObj>
              </mc:Choice>
              <mc:Fallback>
                <p:oleObj name="Equation" r:id="rId4" imgW="901309" imgH="660113" progId="Equation.DSMT4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378" y="2666999"/>
                        <a:ext cx="2492375" cy="182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662487" y="190007"/>
            <a:ext cx="35052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Vector Identities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669925" y="1306513"/>
            <a:ext cx="400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Two fundamental </a:t>
            </a:r>
            <a:r>
              <a:rPr lang="en-US" sz="2000">
                <a:solidFill>
                  <a:srgbClr val="FF3300"/>
                </a:solidFill>
              </a:rPr>
              <a:t>“zero” identities</a:t>
            </a:r>
            <a:r>
              <a:rPr lang="en-US" sz="2000"/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7571" y="5595258"/>
            <a:ext cx="803620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 </a:t>
            </a:r>
            <a:r>
              <a:rPr lang="en-US" dirty="0"/>
              <a:t>It is usually easiest to prove vector identities by expanding both sides in rectangular coordinates, though any coordinate system can be used.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447800" y="2590800"/>
            <a:ext cx="6049963" cy="1219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path path="shape">
              <a:fillToRect l="50000" t="50000" r="50000" b="50000"/>
            </a:path>
          </a:gra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30048" y="154379"/>
            <a:ext cx="4549775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Vector Identities (cont.)</a:t>
            </a:r>
          </a:p>
        </p:txBody>
      </p:sp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1828800" y="2895600"/>
          <a:ext cx="55229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2197100" imgH="254000" progId="Equation.DSMT4">
                  <p:embed/>
                </p:oleObj>
              </mc:Choice>
              <mc:Fallback>
                <p:oleObj name="Equation" r:id="rId4" imgW="2197100" imgH="254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552291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669925" y="1306513"/>
            <a:ext cx="276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Another useful identity: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087056" y="5033702"/>
            <a:ext cx="6954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This will be useful in the derivation of the </a:t>
            </a:r>
            <a:r>
              <a:rPr lang="en-US" sz="2000" u="sng" dirty="0"/>
              <a:t>Poynting theorem</a:t>
            </a:r>
            <a:r>
              <a:rPr lang="en-US" sz="2000" dirty="0"/>
              <a:t>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1364226" y="2346481"/>
            <a:ext cx="6553200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path path="shape">
              <a:fillToRect l="50000" t="50000" r="50000" b="50000"/>
            </a:path>
          </a:gra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900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0349806"/>
              </p:ext>
            </p:extLst>
          </p:nvPr>
        </p:nvGraphicFramePr>
        <p:xfrm>
          <a:off x="1748401" y="2498881"/>
          <a:ext cx="55562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1803400" imgH="254000" progId="Equation.DSMT4">
                  <p:embed/>
                </p:oleObj>
              </mc:Choice>
              <mc:Fallback>
                <p:oleObj name="Equation" r:id="rId4" imgW="1803400" imgH="254000" progId="Equation.DSMT4">
                  <p:embed/>
                  <p:pic>
                    <p:nvPicPr>
                      <p:cNvPr id="0" name="Picture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401" y="2498881"/>
                        <a:ext cx="5556250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39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2651504" y="154379"/>
            <a:ext cx="35052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Vector Laplacian</a:t>
            </a:r>
          </a:p>
        </p:txBody>
      </p:sp>
      <p:sp>
        <p:nvSpPr>
          <p:cNvPr id="80941" name="Text Box 45"/>
          <p:cNvSpPr txBox="1">
            <a:spLocks noChangeArrowheads="1"/>
          </p:cNvSpPr>
          <p:nvPr/>
        </p:nvSpPr>
        <p:spPr bwMode="auto">
          <a:xfrm>
            <a:off x="685800" y="1447800"/>
            <a:ext cx="707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vector Laplacian </a:t>
            </a:r>
            <a:r>
              <a:rPr lang="en-US" sz="2000" dirty="0"/>
              <a:t>of a vector function is a vector function. 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1026088" y="4077139"/>
            <a:ext cx="7550099" cy="92333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 vector Laplacian is very useful for deriving the </a:t>
            </a:r>
            <a:r>
              <a:rPr lang="en-US" u="sng" dirty="0"/>
              <a:t>vector Helmholtz equation</a:t>
            </a:r>
            <a:r>
              <a:rPr lang="en-US" dirty="0"/>
              <a:t> (the fundamental differential equation that the vector electric and magnetic fields obey in free space). This will be done later.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BF64962-79B9-17BD-79C0-3E0DA1E54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0330"/>
              </p:ext>
            </p:extLst>
          </p:nvPr>
        </p:nvGraphicFramePr>
        <p:xfrm>
          <a:off x="3629495" y="5253300"/>
          <a:ext cx="1652457" cy="80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990360" imgH="482400" progId="Equation.DSMT4">
                  <p:embed/>
                </p:oleObj>
              </mc:Choice>
              <mc:Fallback>
                <p:oleObj name="Equation" r:id="rId6" imgW="990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9495" y="5253300"/>
                        <a:ext cx="1652457" cy="80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1359125" y="2080915"/>
            <a:ext cx="6553200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path path="shape">
              <a:fillToRect l="50000" t="50000" r="50000" b="50000"/>
            </a:path>
          </a:gra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7699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187908"/>
              </p:ext>
            </p:extLst>
          </p:nvPr>
        </p:nvGraphicFramePr>
        <p:xfrm>
          <a:off x="1786842" y="2266200"/>
          <a:ext cx="555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2361960" imgH="279360" progId="Equation.DSMT4">
                  <p:embed/>
                </p:oleObj>
              </mc:Choice>
              <mc:Fallback>
                <p:oleObj name="Equation" r:id="rId4" imgW="2361960" imgH="279360" progId="Equation.DSMT4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842" y="2266200"/>
                        <a:ext cx="55562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15797" y="178125"/>
            <a:ext cx="4724400" cy="563563"/>
          </a:xfr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Vector Laplacian (cont.)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837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In </a:t>
            </a:r>
            <a:r>
              <a:rPr lang="en-US" sz="2000" dirty="0">
                <a:solidFill>
                  <a:srgbClr val="FF3300"/>
                </a:solidFill>
              </a:rPr>
              <a:t>rectangular coordinates</a:t>
            </a:r>
            <a:r>
              <a:rPr lang="en-US" sz="2000" dirty="0"/>
              <a:t>, the vector Laplacian has a very nice property: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242558" y="3921945"/>
            <a:ext cx="6669767" cy="92333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This identity is a key property that will help us reduce the vector Helmholtz equation to the </a:t>
            </a:r>
            <a:r>
              <a:rPr lang="en-US" u="sng" dirty="0"/>
              <a:t>scalar Helmholtz equation</a:t>
            </a:r>
            <a:r>
              <a:rPr lang="en-US" dirty="0"/>
              <a:t>, which the </a:t>
            </a:r>
            <a:r>
              <a:rPr lang="en-US" u="sng" dirty="0"/>
              <a:t>components</a:t>
            </a:r>
            <a:r>
              <a:rPr lang="en-US" dirty="0"/>
              <a:t> of the fields satisfy in rectangular coordinates.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C5B4D7-289E-4FE0-95B5-BEB3EFD467D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0FBA360-6BE5-BE34-51CE-23F4BA5BF8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905845"/>
              </p:ext>
            </p:extLst>
          </p:nvPr>
        </p:nvGraphicFramePr>
        <p:xfrm>
          <a:off x="3581092" y="5153095"/>
          <a:ext cx="1514475" cy="110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1041120" imgH="761760" progId="Equation.DSMT4">
                  <p:embed/>
                </p:oleObj>
              </mc:Choice>
              <mc:Fallback>
                <p:oleObj name="Equation" r:id="rId6" imgW="10411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81092" y="5153095"/>
                        <a:ext cx="1514475" cy="110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5239</TotalTime>
  <Words>920</Words>
  <Application>Microsoft Office PowerPoint</Application>
  <PresentationFormat>On-screen Show (4:3)</PresentationFormat>
  <Paragraphs>149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“Del” Operator</vt:lpstr>
      <vt:lpstr>“Del” Operator (cont.)</vt:lpstr>
      <vt:lpstr>“Del” Operator (cont.)</vt:lpstr>
      <vt:lpstr>Vector Identities</vt:lpstr>
      <vt:lpstr>Vector Identities (cont.)</vt:lpstr>
      <vt:lpstr>Vector Laplacian</vt:lpstr>
      <vt:lpstr>Vector Laplacian (cont.)</vt:lpstr>
      <vt:lpstr>Gradient</vt:lpstr>
      <vt:lpstr>Gradient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217</cp:revision>
  <dcterms:created xsi:type="dcterms:W3CDTF">2006-03-03T17:51:21Z</dcterms:created>
  <dcterms:modified xsi:type="dcterms:W3CDTF">2023-08-24T22:12:30Z</dcterms:modified>
</cp:coreProperties>
</file>