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68" r:id="rId2"/>
    <p:sldId id="294" r:id="rId3"/>
    <p:sldId id="257" r:id="rId4"/>
    <p:sldId id="283" r:id="rId5"/>
    <p:sldId id="269" r:id="rId6"/>
    <p:sldId id="289" r:id="rId7"/>
    <p:sldId id="288" r:id="rId8"/>
    <p:sldId id="297" r:id="rId9"/>
    <p:sldId id="310" r:id="rId10"/>
    <p:sldId id="311" r:id="rId11"/>
    <p:sldId id="295" r:id="rId12"/>
    <p:sldId id="296" r:id="rId13"/>
    <p:sldId id="260" r:id="rId14"/>
    <p:sldId id="284" r:id="rId15"/>
    <p:sldId id="285" r:id="rId16"/>
    <p:sldId id="304" r:id="rId17"/>
    <p:sldId id="261" r:id="rId18"/>
    <p:sldId id="274" r:id="rId19"/>
    <p:sldId id="275" r:id="rId20"/>
    <p:sldId id="290" r:id="rId21"/>
    <p:sldId id="286" r:id="rId22"/>
    <p:sldId id="305" r:id="rId23"/>
    <p:sldId id="306" r:id="rId24"/>
    <p:sldId id="307" r:id="rId25"/>
    <p:sldId id="308" r:id="rId26"/>
    <p:sldId id="309" r:id="rId27"/>
    <p:sldId id="287" r:id="rId28"/>
    <p:sldId id="298" r:id="rId29"/>
    <p:sldId id="299" r:id="rId30"/>
    <p:sldId id="302" r:id="rId31"/>
    <p:sldId id="300" r:id="rId32"/>
    <p:sldId id="301" r:id="rId33"/>
    <p:sldId id="303" r:id="rId34"/>
    <p:sldId id="312" r:id="rId35"/>
    <p:sldId id="277" r:id="rId36"/>
    <p:sldId id="279" r:id="rId37"/>
    <p:sldId id="265" r:id="rId38"/>
    <p:sldId id="292" r:id="rId39"/>
    <p:sldId id="293" r:id="rId40"/>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manz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CCFFFF"/>
    <a:srgbClr val="FFCCFF"/>
    <a:srgbClr val="CC00CC"/>
    <a:srgbClr val="66FFFF"/>
    <a:srgbClr val="3333FF"/>
    <a:srgbClr val="FF66CC"/>
    <a:srgbClr val="0000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82" autoAdjust="0"/>
    <p:restoredTop sz="93204" autoAdjust="0"/>
  </p:normalViewPr>
  <p:slideViewPr>
    <p:cSldViewPr snapToGrid="0">
      <p:cViewPr varScale="1">
        <p:scale>
          <a:sx n="111" d="100"/>
          <a:sy n="111" d="100"/>
        </p:scale>
        <p:origin x="2316" y="11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5.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emf"/><Relationship Id="rId7" Type="http://schemas.openxmlformats.org/officeDocument/2006/relationships/image" Target="../media/image62.e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 Id="rId9" Type="http://schemas.openxmlformats.org/officeDocument/2006/relationships/image" Target="../media/image6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e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e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5" Type="http://schemas.openxmlformats.org/officeDocument/2006/relationships/image" Target="../media/image87.wmf"/><Relationship Id="rId4" Type="http://schemas.openxmlformats.org/officeDocument/2006/relationships/image" Target="../media/image8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 Id="rId5" Type="http://schemas.openxmlformats.org/officeDocument/2006/relationships/image" Target="../media/image91.wmf"/><Relationship Id="rId4" Type="http://schemas.openxmlformats.org/officeDocument/2006/relationships/image" Target="../media/image10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105.wmf"/><Relationship Id="rId1" Type="http://schemas.openxmlformats.org/officeDocument/2006/relationships/image" Target="../media/image10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06.wmf"/><Relationship Id="rId4" Type="http://schemas.openxmlformats.org/officeDocument/2006/relationships/image" Target="../media/image109.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 Id="rId5" Type="http://schemas.openxmlformats.org/officeDocument/2006/relationships/image" Target="../media/image115.wmf"/><Relationship Id="rId4" Type="http://schemas.openxmlformats.org/officeDocument/2006/relationships/image" Target="../media/image11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1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 Id="rId5" Type="http://schemas.openxmlformats.org/officeDocument/2006/relationships/image" Target="../media/image121.wmf"/><Relationship Id="rId4" Type="http://schemas.openxmlformats.org/officeDocument/2006/relationships/image" Target="../media/image1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23.wmf"/><Relationship Id="rId1" Type="http://schemas.openxmlformats.org/officeDocument/2006/relationships/image" Target="../media/image122.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2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24.wmf"/><Relationship Id="rId2" Type="http://schemas.openxmlformats.org/officeDocument/2006/relationships/image" Target="../media/image11.wmf"/><Relationship Id="rId1" Type="http://schemas.openxmlformats.org/officeDocument/2006/relationships/image" Target="../media/image22.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1.wmf"/><Relationship Id="rId4"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defTabSz="966788">
              <a:defRPr sz="1300" b="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algn="r" defTabSz="966788">
              <a:defRPr sz="1300" b="0"/>
            </a:lvl1pPr>
          </a:lstStyle>
          <a:p>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66788">
              <a:defRPr sz="1300" b="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66788">
              <a:defRPr sz="1300" b="0"/>
            </a:lvl1pPr>
          </a:lstStyle>
          <a:p>
            <a:fld id="{EA4DBBE9-64D2-457D-8931-1C940076CB79}"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defTabSz="966788">
              <a:defRPr sz="1300" b="0"/>
            </a:lvl1pPr>
          </a:lstStyle>
          <a:p>
            <a:endParaRPr lang="en-US"/>
          </a:p>
        </p:txBody>
      </p:sp>
      <p:sp>
        <p:nvSpPr>
          <p:cNvPr id="440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algn="r" defTabSz="966788">
              <a:defRPr sz="1300" b="0"/>
            </a:lvl1pPr>
          </a:lstStyle>
          <a:p>
            <a:endParaRPr lang="en-US"/>
          </a:p>
        </p:txBody>
      </p:sp>
      <p:sp>
        <p:nvSpPr>
          <p:cNvPr id="44036"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66788">
              <a:defRPr sz="1300" b="0"/>
            </a:lvl1pPr>
          </a:lstStyle>
          <a:p>
            <a:endParaRPr lang="en-US"/>
          </a:p>
        </p:txBody>
      </p:sp>
      <p:sp>
        <p:nvSpPr>
          <p:cNvPr id="440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66788">
              <a:defRPr sz="1300" b="0"/>
            </a:lvl1pPr>
          </a:lstStyle>
          <a:p>
            <a:fld id="{04F3651E-E6BA-43BE-B1A5-7256059232B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3787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07539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5266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8803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8862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2349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9683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578367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508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b="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b="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b="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1FBE26A-17E6-45EC-8C11-32E94F417F7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b="0">
                <a:solidFill>
                  <a:schemeClr val="tx1"/>
                </a:solidFill>
              </a:defRPr>
            </a:lvl1pPr>
          </a:lstStyle>
          <a:p>
            <a:fld id="{E1FBE26A-17E6-45EC-8C11-32E94F417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14.wmf"/><Relationship Id="rId18" Type="http://schemas.openxmlformats.org/officeDocument/2006/relationships/oleObject" Target="../embeddings/oleObject30.bin"/><Relationship Id="rId3" Type="http://schemas.openxmlformats.org/officeDocument/2006/relationships/notesSlide" Target="../notesSlides/notesSlide11.xml"/><Relationship Id="rId7" Type="http://schemas.openxmlformats.org/officeDocument/2006/relationships/image" Target="../media/image11.wmf"/><Relationship Id="rId12" Type="http://schemas.openxmlformats.org/officeDocument/2006/relationships/oleObject" Target="../embeddings/oleObject26.bin"/><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29.bin"/><Relationship Id="rId1" Type="http://schemas.openxmlformats.org/officeDocument/2006/relationships/vmlDrawing" Target="../drawings/vmlDrawing6.vml"/><Relationship Id="rId6" Type="http://schemas.openxmlformats.org/officeDocument/2006/relationships/oleObject" Target="../embeddings/oleObject23.bin"/><Relationship Id="rId11" Type="http://schemas.openxmlformats.org/officeDocument/2006/relationships/image" Target="../media/image23.wmf"/><Relationship Id="rId5" Type="http://schemas.openxmlformats.org/officeDocument/2006/relationships/image" Target="../media/image22.wmf"/><Relationship Id="rId15" Type="http://schemas.openxmlformats.org/officeDocument/2006/relationships/oleObject" Target="../embeddings/oleObject28.bin"/><Relationship Id="rId10" Type="http://schemas.openxmlformats.org/officeDocument/2006/relationships/oleObject" Target="../embeddings/oleObject25.bin"/><Relationship Id="rId19" Type="http://schemas.openxmlformats.org/officeDocument/2006/relationships/image" Target="../media/image24.wmf"/><Relationship Id="rId4" Type="http://schemas.openxmlformats.org/officeDocument/2006/relationships/oleObject" Target="../embeddings/oleObject22.bin"/><Relationship Id="rId9" Type="http://schemas.openxmlformats.org/officeDocument/2006/relationships/image" Target="../media/image12.wmf"/><Relationship Id="rId14" Type="http://schemas.openxmlformats.org/officeDocument/2006/relationships/oleObject" Target="../embeddings/oleObject2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29.wmf"/><Relationship Id="rId3" Type="http://schemas.openxmlformats.org/officeDocument/2006/relationships/notesSlide" Target="../notesSlides/notesSlide12.xml"/><Relationship Id="rId7" Type="http://schemas.openxmlformats.org/officeDocument/2006/relationships/image" Target="../media/image26.wmf"/><Relationship Id="rId12"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2.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2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3.xml"/><Relationship Id="rId7" Type="http://schemas.openxmlformats.org/officeDocument/2006/relationships/image" Target="../media/image31.wmf"/><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oleObject" Target="../embeddings/oleObject37.bin"/><Relationship Id="rId5" Type="http://schemas.openxmlformats.org/officeDocument/2006/relationships/image" Target="../media/image30.wmf"/><Relationship Id="rId4" Type="http://schemas.openxmlformats.org/officeDocument/2006/relationships/oleObject" Target="../embeddings/oleObject36.bin"/><Relationship Id="rId9" Type="http://schemas.openxmlformats.org/officeDocument/2006/relationships/image" Target="../media/image3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31.wmf"/><Relationship Id="rId3" Type="http://schemas.openxmlformats.org/officeDocument/2006/relationships/notesSlide" Target="../notesSlides/notesSlide14.xml"/><Relationship Id="rId7" Type="http://schemas.openxmlformats.org/officeDocument/2006/relationships/image" Target="../media/image34.wmf"/><Relationship Id="rId12" Type="http://schemas.openxmlformats.org/officeDocument/2006/relationships/oleObject" Target="../embeddings/oleObject43.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40.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35.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0.wmf"/><Relationship Id="rId3" Type="http://schemas.openxmlformats.org/officeDocument/2006/relationships/notesSlide" Target="../notesSlides/notesSlide15.xml"/><Relationship Id="rId7" Type="http://schemas.openxmlformats.org/officeDocument/2006/relationships/image" Target="../media/image37.wmf"/><Relationship Id="rId12" Type="http://schemas.openxmlformats.org/officeDocument/2006/relationships/oleObject" Target="../embeddings/oleObject48.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45.bin"/><Relationship Id="rId11" Type="http://schemas.openxmlformats.org/officeDocument/2006/relationships/image" Target="../media/image39.wmf"/><Relationship Id="rId5" Type="http://schemas.openxmlformats.org/officeDocument/2006/relationships/image" Target="../media/image35.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38.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16.xml"/><Relationship Id="rId7" Type="http://schemas.openxmlformats.org/officeDocument/2006/relationships/image" Target="../media/image42.wmf"/><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50.bin"/><Relationship Id="rId5" Type="http://schemas.openxmlformats.org/officeDocument/2006/relationships/image" Target="../media/image41.wmf"/><Relationship Id="rId4" Type="http://schemas.openxmlformats.org/officeDocument/2006/relationships/oleObject" Target="../embeddings/oleObject49.bin"/><Relationship Id="rId9" Type="http://schemas.openxmlformats.org/officeDocument/2006/relationships/image" Target="../media/image43.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44.wmf"/><Relationship Id="rId4" Type="http://schemas.openxmlformats.org/officeDocument/2006/relationships/oleObject" Target="../embeddings/oleObject5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46.wmf"/><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54.bin"/><Relationship Id="rId5" Type="http://schemas.openxmlformats.org/officeDocument/2006/relationships/image" Target="../media/image45.wmf"/><Relationship Id="rId4" Type="http://schemas.openxmlformats.org/officeDocument/2006/relationships/oleObject" Target="../embeddings/oleObject53.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notesSlide" Target="../notesSlides/notesSlide19.xml"/><Relationship Id="rId7" Type="http://schemas.openxmlformats.org/officeDocument/2006/relationships/image" Target="../media/image48.w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56.bin"/><Relationship Id="rId11" Type="http://schemas.openxmlformats.org/officeDocument/2006/relationships/image" Target="../media/image50.wmf"/><Relationship Id="rId5" Type="http://schemas.openxmlformats.org/officeDocument/2006/relationships/image" Target="../media/image47.w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4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20.xml"/><Relationship Id="rId7" Type="http://schemas.openxmlformats.org/officeDocument/2006/relationships/image" Target="../media/image52.wmf"/><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60.bin"/><Relationship Id="rId5" Type="http://schemas.openxmlformats.org/officeDocument/2006/relationships/image" Target="../media/image51.wmf"/><Relationship Id="rId4" Type="http://schemas.openxmlformats.org/officeDocument/2006/relationships/oleObject" Target="../embeddings/oleObject59.bin"/><Relationship Id="rId9" Type="http://schemas.openxmlformats.org/officeDocument/2006/relationships/image" Target="../media/image53.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5.wmf"/><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oleObject" Target="../embeddings/oleObject63.bin"/><Relationship Id="rId5" Type="http://schemas.openxmlformats.org/officeDocument/2006/relationships/image" Target="../media/image54.wmf"/><Relationship Id="rId4" Type="http://schemas.openxmlformats.org/officeDocument/2006/relationships/oleObject" Target="../embeddings/oleObject6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6.bin"/><Relationship Id="rId13" Type="http://schemas.openxmlformats.org/officeDocument/2006/relationships/image" Target="../media/image60.wmf"/><Relationship Id="rId18" Type="http://schemas.openxmlformats.org/officeDocument/2006/relationships/oleObject" Target="../embeddings/oleObject71.bin"/><Relationship Id="rId3" Type="http://schemas.openxmlformats.org/officeDocument/2006/relationships/notesSlide" Target="../notesSlides/notesSlide22.xml"/><Relationship Id="rId21" Type="http://schemas.openxmlformats.org/officeDocument/2006/relationships/image" Target="../media/image64.wmf"/><Relationship Id="rId7" Type="http://schemas.openxmlformats.org/officeDocument/2006/relationships/image" Target="../media/image57.wmf"/><Relationship Id="rId12" Type="http://schemas.openxmlformats.org/officeDocument/2006/relationships/oleObject" Target="../embeddings/oleObject68.bin"/><Relationship Id="rId17" Type="http://schemas.openxmlformats.org/officeDocument/2006/relationships/image" Target="../media/image62.emf"/><Relationship Id="rId2" Type="http://schemas.openxmlformats.org/officeDocument/2006/relationships/slideLayout" Target="../slideLayouts/slideLayout13.xml"/><Relationship Id="rId16" Type="http://schemas.openxmlformats.org/officeDocument/2006/relationships/oleObject" Target="../embeddings/oleObject70.bin"/><Relationship Id="rId20" Type="http://schemas.openxmlformats.org/officeDocument/2006/relationships/oleObject" Target="../embeddings/oleObject72.bin"/><Relationship Id="rId1" Type="http://schemas.openxmlformats.org/officeDocument/2006/relationships/vmlDrawing" Target="../drawings/vmlDrawing17.vml"/><Relationship Id="rId6" Type="http://schemas.openxmlformats.org/officeDocument/2006/relationships/oleObject" Target="../embeddings/oleObject65.bin"/><Relationship Id="rId11" Type="http://schemas.openxmlformats.org/officeDocument/2006/relationships/image" Target="../media/image59.wmf"/><Relationship Id="rId5" Type="http://schemas.openxmlformats.org/officeDocument/2006/relationships/image" Target="../media/image56.wmf"/><Relationship Id="rId15" Type="http://schemas.openxmlformats.org/officeDocument/2006/relationships/image" Target="../media/image61.wmf"/><Relationship Id="rId10" Type="http://schemas.openxmlformats.org/officeDocument/2006/relationships/oleObject" Target="../embeddings/oleObject67.bin"/><Relationship Id="rId19" Type="http://schemas.openxmlformats.org/officeDocument/2006/relationships/image" Target="../media/image63.wmf"/><Relationship Id="rId4" Type="http://schemas.openxmlformats.org/officeDocument/2006/relationships/oleObject" Target="../embeddings/oleObject64.bin"/><Relationship Id="rId9" Type="http://schemas.openxmlformats.org/officeDocument/2006/relationships/image" Target="../media/image58.emf"/><Relationship Id="rId14" Type="http://schemas.openxmlformats.org/officeDocument/2006/relationships/oleObject" Target="../embeddings/oleObject6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image" Target="../media/image69.wmf"/><Relationship Id="rId3" Type="http://schemas.openxmlformats.org/officeDocument/2006/relationships/notesSlide" Target="../notesSlides/notesSlide23.xml"/><Relationship Id="rId7" Type="http://schemas.openxmlformats.org/officeDocument/2006/relationships/image" Target="../media/image66.wmf"/><Relationship Id="rId12" Type="http://schemas.openxmlformats.org/officeDocument/2006/relationships/oleObject" Target="../embeddings/oleObject77.bin"/><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oleObject" Target="../embeddings/oleObject74.bin"/><Relationship Id="rId11" Type="http://schemas.openxmlformats.org/officeDocument/2006/relationships/image" Target="../media/image68.wmf"/><Relationship Id="rId5" Type="http://schemas.openxmlformats.org/officeDocument/2006/relationships/image" Target="../media/image65.wmf"/><Relationship Id="rId15" Type="http://schemas.openxmlformats.org/officeDocument/2006/relationships/image" Target="../media/image70.wmf"/><Relationship Id="rId10" Type="http://schemas.openxmlformats.org/officeDocument/2006/relationships/oleObject" Target="../embeddings/oleObject76.bin"/><Relationship Id="rId4" Type="http://schemas.openxmlformats.org/officeDocument/2006/relationships/oleObject" Target="../embeddings/oleObject73.bin"/><Relationship Id="rId9" Type="http://schemas.openxmlformats.org/officeDocument/2006/relationships/image" Target="../media/image67.wmf"/><Relationship Id="rId14" Type="http://schemas.openxmlformats.org/officeDocument/2006/relationships/oleObject" Target="../embeddings/oleObject7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1.bin"/><Relationship Id="rId13" Type="http://schemas.openxmlformats.org/officeDocument/2006/relationships/image" Target="../media/image75.wmf"/><Relationship Id="rId3" Type="http://schemas.openxmlformats.org/officeDocument/2006/relationships/notesSlide" Target="../notesSlides/notesSlide24.xml"/><Relationship Id="rId7" Type="http://schemas.openxmlformats.org/officeDocument/2006/relationships/image" Target="../media/image72.wmf"/><Relationship Id="rId12" Type="http://schemas.openxmlformats.org/officeDocument/2006/relationships/oleObject" Target="../embeddings/oleObject83.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80.bin"/><Relationship Id="rId11" Type="http://schemas.openxmlformats.org/officeDocument/2006/relationships/image" Target="../media/image74.wmf"/><Relationship Id="rId5" Type="http://schemas.openxmlformats.org/officeDocument/2006/relationships/image" Target="../media/image71.emf"/><Relationship Id="rId15" Type="http://schemas.openxmlformats.org/officeDocument/2006/relationships/image" Target="../media/image76.wmf"/><Relationship Id="rId10" Type="http://schemas.openxmlformats.org/officeDocument/2006/relationships/oleObject" Target="../embeddings/oleObject82.bin"/><Relationship Id="rId4" Type="http://schemas.openxmlformats.org/officeDocument/2006/relationships/oleObject" Target="../embeddings/oleObject79.bin"/><Relationship Id="rId9" Type="http://schemas.openxmlformats.org/officeDocument/2006/relationships/image" Target="../media/image73.wmf"/><Relationship Id="rId14" Type="http://schemas.openxmlformats.org/officeDocument/2006/relationships/oleObject" Target="../embeddings/oleObject8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7.bin"/><Relationship Id="rId13" Type="http://schemas.openxmlformats.org/officeDocument/2006/relationships/image" Target="../media/image81.wmf"/><Relationship Id="rId3" Type="http://schemas.openxmlformats.org/officeDocument/2006/relationships/notesSlide" Target="../notesSlides/notesSlide25.xml"/><Relationship Id="rId7" Type="http://schemas.openxmlformats.org/officeDocument/2006/relationships/image" Target="../media/image78.emf"/><Relationship Id="rId12" Type="http://schemas.openxmlformats.org/officeDocument/2006/relationships/oleObject" Target="../embeddings/oleObject89.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86.bin"/><Relationship Id="rId11" Type="http://schemas.openxmlformats.org/officeDocument/2006/relationships/image" Target="../media/image80.wmf"/><Relationship Id="rId5" Type="http://schemas.openxmlformats.org/officeDocument/2006/relationships/image" Target="../media/image77.wmf"/><Relationship Id="rId15" Type="http://schemas.openxmlformats.org/officeDocument/2006/relationships/image" Target="../media/image82.wmf"/><Relationship Id="rId10" Type="http://schemas.openxmlformats.org/officeDocument/2006/relationships/oleObject" Target="../embeddings/oleObject88.bin"/><Relationship Id="rId4" Type="http://schemas.openxmlformats.org/officeDocument/2006/relationships/oleObject" Target="../embeddings/oleObject85.bin"/><Relationship Id="rId9" Type="http://schemas.openxmlformats.org/officeDocument/2006/relationships/image" Target="../media/image79.wmf"/><Relationship Id="rId14" Type="http://schemas.openxmlformats.org/officeDocument/2006/relationships/oleObject" Target="../embeddings/oleObject90.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93.bin"/><Relationship Id="rId13" Type="http://schemas.openxmlformats.org/officeDocument/2006/relationships/image" Target="../media/image87.wmf"/><Relationship Id="rId3" Type="http://schemas.openxmlformats.org/officeDocument/2006/relationships/notesSlide" Target="../notesSlides/notesSlide26.xml"/><Relationship Id="rId7" Type="http://schemas.openxmlformats.org/officeDocument/2006/relationships/image" Target="../media/image84.wmf"/><Relationship Id="rId12" Type="http://schemas.openxmlformats.org/officeDocument/2006/relationships/oleObject" Target="../embeddings/oleObject95.bin"/><Relationship Id="rId2" Type="http://schemas.openxmlformats.org/officeDocument/2006/relationships/slideLayout" Target="../slideLayouts/slideLayout13.xml"/><Relationship Id="rId1" Type="http://schemas.openxmlformats.org/officeDocument/2006/relationships/vmlDrawing" Target="../drawings/vmlDrawing21.vml"/><Relationship Id="rId6" Type="http://schemas.openxmlformats.org/officeDocument/2006/relationships/oleObject" Target="../embeddings/oleObject92.bin"/><Relationship Id="rId11" Type="http://schemas.openxmlformats.org/officeDocument/2006/relationships/image" Target="../media/image86.wmf"/><Relationship Id="rId5" Type="http://schemas.openxmlformats.org/officeDocument/2006/relationships/image" Target="../media/image83.wmf"/><Relationship Id="rId10" Type="http://schemas.openxmlformats.org/officeDocument/2006/relationships/oleObject" Target="../embeddings/oleObject94.bin"/><Relationship Id="rId4" Type="http://schemas.openxmlformats.org/officeDocument/2006/relationships/oleObject" Target="../embeddings/oleObject91.bin"/><Relationship Id="rId9" Type="http://schemas.openxmlformats.org/officeDocument/2006/relationships/image" Target="../media/image85.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notesSlide" Target="../notesSlides/notesSlide27.xml"/><Relationship Id="rId7" Type="http://schemas.openxmlformats.org/officeDocument/2006/relationships/image" Target="../media/image89.wmf"/><Relationship Id="rId2" Type="http://schemas.openxmlformats.org/officeDocument/2006/relationships/slideLayout" Target="../slideLayouts/slideLayout13.xml"/><Relationship Id="rId1" Type="http://schemas.openxmlformats.org/officeDocument/2006/relationships/vmlDrawing" Target="../drawings/vmlDrawing22.vml"/><Relationship Id="rId6" Type="http://schemas.openxmlformats.org/officeDocument/2006/relationships/oleObject" Target="../embeddings/oleObject97.bin"/><Relationship Id="rId5" Type="http://schemas.openxmlformats.org/officeDocument/2006/relationships/image" Target="../media/image88.wmf"/><Relationship Id="rId4" Type="http://schemas.openxmlformats.org/officeDocument/2006/relationships/oleObject" Target="../embeddings/oleObject96.bin"/><Relationship Id="rId9" Type="http://schemas.openxmlformats.org/officeDocument/2006/relationships/image" Target="../media/image90.wmf"/></Relationships>
</file>

<file path=ppt/slides/_rels/slide28.x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4.wmf"/><Relationship Id="rId18" Type="http://schemas.openxmlformats.org/officeDocument/2006/relationships/image" Target="../media/image99.png"/><Relationship Id="rId3" Type="http://schemas.openxmlformats.org/officeDocument/2006/relationships/notesSlide" Target="../notesSlides/notesSlide28.xml"/><Relationship Id="rId7" Type="http://schemas.openxmlformats.org/officeDocument/2006/relationships/oleObject" Target="../embeddings/oleObject100.bin"/><Relationship Id="rId12" Type="http://schemas.openxmlformats.org/officeDocument/2006/relationships/oleObject" Target="../embeddings/oleObject102.bin"/><Relationship Id="rId17" Type="http://schemas.openxmlformats.org/officeDocument/2006/relationships/image" Target="../media/image96.wmf"/><Relationship Id="rId2" Type="http://schemas.openxmlformats.org/officeDocument/2006/relationships/slideLayout" Target="../slideLayouts/slideLayout13.xml"/><Relationship Id="rId16" Type="http://schemas.openxmlformats.org/officeDocument/2006/relationships/oleObject" Target="../embeddings/oleObject104.bin"/><Relationship Id="rId1" Type="http://schemas.openxmlformats.org/officeDocument/2006/relationships/vmlDrawing" Target="../drawings/vmlDrawing23.vml"/><Relationship Id="rId6" Type="http://schemas.openxmlformats.org/officeDocument/2006/relationships/image" Target="../media/image91.wmf"/><Relationship Id="rId11" Type="http://schemas.openxmlformats.org/officeDocument/2006/relationships/image" Target="../media/image98.emf"/><Relationship Id="rId5" Type="http://schemas.openxmlformats.org/officeDocument/2006/relationships/oleObject" Target="../embeddings/oleObject99.bin"/><Relationship Id="rId15" Type="http://schemas.openxmlformats.org/officeDocument/2006/relationships/image" Target="../media/image95.wmf"/><Relationship Id="rId10" Type="http://schemas.openxmlformats.org/officeDocument/2006/relationships/image" Target="../media/image93.wmf"/><Relationship Id="rId4" Type="http://schemas.openxmlformats.org/officeDocument/2006/relationships/image" Target="../media/image97.emf"/><Relationship Id="rId9" Type="http://schemas.openxmlformats.org/officeDocument/2006/relationships/oleObject" Target="../embeddings/oleObject101.bin"/><Relationship Id="rId14" Type="http://schemas.openxmlformats.org/officeDocument/2006/relationships/oleObject" Target="../embeddings/oleObject103.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07.bin"/><Relationship Id="rId13" Type="http://schemas.openxmlformats.org/officeDocument/2006/relationships/image" Target="../media/image91.wmf"/><Relationship Id="rId3" Type="http://schemas.openxmlformats.org/officeDocument/2006/relationships/notesSlide" Target="../notesSlides/notesSlide29.xml"/><Relationship Id="rId7" Type="http://schemas.openxmlformats.org/officeDocument/2006/relationships/image" Target="../media/image101.wmf"/><Relationship Id="rId12" Type="http://schemas.openxmlformats.org/officeDocument/2006/relationships/oleObject" Target="../embeddings/oleObject109.bin"/><Relationship Id="rId2" Type="http://schemas.openxmlformats.org/officeDocument/2006/relationships/slideLayout" Target="../slideLayouts/slideLayout13.xml"/><Relationship Id="rId1" Type="http://schemas.openxmlformats.org/officeDocument/2006/relationships/vmlDrawing" Target="../drawings/vmlDrawing24.vml"/><Relationship Id="rId6" Type="http://schemas.openxmlformats.org/officeDocument/2006/relationships/oleObject" Target="../embeddings/oleObject106.bin"/><Relationship Id="rId11" Type="http://schemas.openxmlformats.org/officeDocument/2006/relationships/image" Target="../media/image103.wmf"/><Relationship Id="rId5" Type="http://schemas.openxmlformats.org/officeDocument/2006/relationships/image" Target="../media/image100.wmf"/><Relationship Id="rId10" Type="http://schemas.openxmlformats.org/officeDocument/2006/relationships/oleObject" Target="../embeddings/oleObject108.bin"/><Relationship Id="rId4" Type="http://schemas.openxmlformats.org/officeDocument/2006/relationships/oleObject" Target="../embeddings/oleObject105.bin"/><Relationship Id="rId9" Type="http://schemas.openxmlformats.org/officeDocument/2006/relationships/image" Target="../media/image10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105.wmf"/><Relationship Id="rId2" Type="http://schemas.openxmlformats.org/officeDocument/2006/relationships/slideLayout" Target="../slideLayouts/slideLayout13.xml"/><Relationship Id="rId1" Type="http://schemas.openxmlformats.org/officeDocument/2006/relationships/vmlDrawing" Target="../drawings/vmlDrawing25.vml"/><Relationship Id="rId6" Type="http://schemas.openxmlformats.org/officeDocument/2006/relationships/oleObject" Target="../embeddings/oleObject111.bin"/><Relationship Id="rId5" Type="http://schemas.openxmlformats.org/officeDocument/2006/relationships/image" Target="../media/image104.wmf"/><Relationship Id="rId4" Type="http://schemas.openxmlformats.org/officeDocument/2006/relationships/oleObject" Target="../embeddings/oleObject110.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notesSlide" Target="../notesSlides/notesSlide31.xml"/><Relationship Id="rId7" Type="http://schemas.openxmlformats.org/officeDocument/2006/relationships/image" Target="../media/image107.wmf"/><Relationship Id="rId12" Type="http://schemas.openxmlformats.org/officeDocument/2006/relationships/image" Target="../media/image109.wmf"/><Relationship Id="rId2" Type="http://schemas.openxmlformats.org/officeDocument/2006/relationships/slideLayout" Target="../slideLayouts/slideLayout13.xml"/><Relationship Id="rId1" Type="http://schemas.openxmlformats.org/officeDocument/2006/relationships/vmlDrawing" Target="../drawings/vmlDrawing26.vml"/><Relationship Id="rId6" Type="http://schemas.openxmlformats.org/officeDocument/2006/relationships/oleObject" Target="../embeddings/oleObject113.bin"/><Relationship Id="rId11" Type="http://schemas.openxmlformats.org/officeDocument/2006/relationships/oleObject" Target="../embeddings/oleObject115.bin"/><Relationship Id="rId5" Type="http://schemas.openxmlformats.org/officeDocument/2006/relationships/image" Target="../media/image106.wmf"/><Relationship Id="rId10" Type="http://schemas.openxmlformats.org/officeDocument/2006/relationships/image" Target="../media/image110.emf"/><Relationship Id="rId4" Type="http://schemas.openxmlformats.org/officeDocument/2006/relationships/oleObject" Target="../embeddings/oleObject112.bin"/><Relationship Id="rId9" Type="http://schemas.openxmlformats.org/officeDocument/2006/relationships/image" Target="../media/image108.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18.bin"/><Relationship Id="rId13" Type="http://schemas.openxmlformats.org/officeDocument/2006/relationships/image" Target="../media/image115.wmf"/><Relationship Id="rId3" Type="http://schemas.openxmlformats.org/officeDocument/2006/relationships/notesSlide" Target="../notesSlides/notesSlide32.xml"/><Relationship Id="rId7" Type="http://schemas.openxmlformats.org/officeDocument/2006/relationships/image" Target="../media/image112.wmf"/><Relationship Id="rId12" Type="http://schemas.openxmlformats.org/officeDocument/2006/relationships/oleObject" Target="../embeddings/oleObject120.bin"/><Relationship Id="rId2" Type="http://schemas.openxmlformats.org/officeDocument/2006/relationships/slideLayout" Target="../slideLayouts/slideLayout13.xml"/><Relationship Id="rId1" Type="http://schemas.openxmlformats.org/officeDocument/2006/relationships/vmlDrawing" Target="../drawings/vmlDrawing27.vml"/><Relationship Id="rId6" Type="http://schemas.openxmlformats.org/officeDocument/2006/relationships/oleObject" Target="../embeddings/oleObject117.bin"/><Relationship Id="rId11" Type="http://schemas.openxmlformats.org/officeDocument/2006/relationships/image" Target="../media/image114.wmf"/><Relationship Id="rId5" Type="http://schemas.openxmlformats.org/officeDocument/2006/relationships/image" Target="../media/image111.wmf"/><Relationship Id="rId10" Type="http://schemas.openxmlformats.org/officeDocument/2006/relationships/oleObject" Target="../embeddings/oleObject119.bin"/><Relationship Id="rId4" Type="http://schemas.openxmlformats.org/officeDocument/2006/relationships/oleObject" Target="../embeddings/oleObject116.bin"/><Relationship Id="rId9" Type="http://schemas.openxmlformats.org/officeDocument/2006/relationships/image" Target="../media/image113.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116.wmf"/><Relationship Id="rId4" Type="http://schemas.openxmlformats.org/officeDocument/2006/relationships/oleObject" Target="../embeddings/oleObject12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24.bin"/><Relationship Id="rId13" Type="http://schemas.openxmlformats.org/officeDocument/2006/relationships/image" Target="../media/image121.wmf"/><Relationship Id="rId3" Type="http://schemas.openxmlformats.org/officeDocument/2006/relationships/notesSlide" Target="../notesSlides/notesSlide36.xml"/><Relationship Id="rId7" Type="http://schemas.openxmlformats.org/officeDocument/2006/relationships/image" Target="../media/image118.wmf"/><Relationship Id="rId12" Type="http://schemas.openxmlformats.org/officeDocument/2006/relationships/oleObject" Target="../embeddings/oleObject126.bin"/><Relationship Id="rId2" Type="http://schemas.openxmlformats.org/officeDocument/2006/relationships/slideLayout" Target="../slideLayouts/slideLayout13.xml"/><Relationship Id="rId1" Type="http://schemas.openxmlformats.org/officeDocument/2006/relationships/vmlDrawing" Target="../drawings/vmlDrawing29.vml"/><Relationship Id="rId6" Type="http://schemas.openxmlformats.org/officeDocument/2006/relationships/oleObject" Target="../embeddings/oleObject123.bin"/><Relationship Id="rId11" Type="http://schemas.openxmlformats.org/officeDocument/2006/relationships/image" Target="../media/image120.wmf"/><Relationship Id="rId5" Type="http://schemas.openxmlformats.org/officeDocument/2006/relationships/image" Target="../media/image117.wmf"/><Relationship Id="rId10" Type="http://schemas.openxmlformats.org/officeDocument/2006/relationships/oleObject" Target="../embeddings/oleObject125.bin"/><Relationship Id="rId4" Type="http://schemas.openxmlformats.org/officeDocument/2006/relationships/oleObject" Target="../embeddings/oleObject122.bin"/><Relationship Id="rId9" Type="http://schemas.openxmlformats.org/officeDocument/2006/relationships/image" Target="../media/image119.wmf"/></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123.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128.bin"/><Relationship Id="rId5" Type="http://schemas.openxmlformats.org/officeDocument/2006/relationships/image" Target="../media/image122.wmf"/><Relationship Id="rId4" Type="http://schemas.openxmlformats.org/officeDocument/2006/relationships/oleObject" Target="../embeddings/oleObject127.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image" Target="../media/image124.wmf"/><Relationship Id="rId4" Type="http://schemas.openxmlformats.org/officeDocument/2006/relationships/oleObject" Target="../embeddings/oleObject129.bin"/></Relationships>
</file>

<file path=ppt/slides/_rels/slide39.xml.rels><?xml version="1.0" encoding="UTF-8" standalone="yes"?>
<Relationships xmlns="http://schemas.openxmlformats.org/package/2006/relationships"><Relationship Id="rId3" Type="http://schemas.openxmlformats.org/officeDocument/2006/relationships/image" Target="../media/image12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9.wmf"/><Relationship Id="rId3" Type="http://schemas.openxmlformats.org/officeDocument/2006/relationships/notesSlide" Target="../notesSlides/notesSlide8.xml"/><Relationship Id="rId7" Type="http://schemas.openxmlformats.org/officeDocument/2006/relationships/image" Target="../media/image6.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4.wmf"/><Relationship Id="rId18" Type="http://schemas.openxmlformats.org/officeDocument/2006/relationships/oleObject" Target="../embeddings/oleObject16.bin"/><Relationship Id="rId3" Type="http://schemas.openxmlformats.org/officeDocument/2006/relationships/notesSlide" Target="../notesSlides/notesSlide9.xml"/><Relationship Id="rId21" Type="http://schemas.openxmlformats.org/officeDocument/2006/relationships/image" Target="../media/image17.wmf"/><Relationship Id="rId7" Type="http://schemas.openxmlformats.org/officeDocument/2006/relationships/image" Target="../media/image11.wmf"/><Relationship Id="rId12" Type="http://schemas.openxmlformats.org/officeDocument/2006/relationships/oleObject" Target="../embeddings/oleObject12.bin"/><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5.bin"/><Relationship Id="rId20" Type="http://schemas.openxmlformats.org/officeDocument/2006/relationships/oleObject" Target="../embeddings/oleObject17.bin"/><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oleObject" Target="../embeddings/oleObject14.bin"/><Relationship Id="rId10" Type="http://schemas.openxmlformats.org/officeDocument/2006/relationships/oleObject" Target="../embeddings/oleObject11.bin"/><Relationship Id="rId19" Type="http://schemas.openxmlformats.org/officeDocument/2006/relationships/image" Target="../media/image16.wmf"/><Relationship Id="rId4" Type="http://schemas.openxmlformats.org/officeDocument/2006/relationships/oleObject" Target="../embeddings/oleObject8.bin"/><Relationship Id="rId9" Type="http://schemas.openxmlformats.org/officeDocument/2006/relationships/image" Target="../media/image12.wmf"/><Relationship Id="rId1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5" name="Text Box 15"/>
          <p:cNvSpPr txBox="1">
            <a:spLocks noChangeArrowheads="1"/>
          </p:cNvSpPr>
          <p:nvPr/>
        </p:nvSpPr>
        <p:spPr bwMode="auto">
          <a:xfrm>
            <a:off x="3541485" y="5867400"/>
            <a:ext cx="4552950" cy="366713"/>
          </a:xfrm>
          <a:prstGeom prst="rect">
            <a:avLst/>
          </a:prstGeom>
          <a:noFill/>
          <a:ln w="9525">
            <a:noFill/>
            <a:miter lim="800000"/>
            <a:headEnd/>
            <a:tailEnd/>
          </a:ln>
          <a:effectLst/>
        </p:spPr>
        <p:txBody>
          <a:bodyPr wrap="none">
            <a:spAutoFit/>
          </a:bodyPr>
          <a:lstStyle/>
          <a:p>
            <a:r>
              <a:rPr lang="en-US" b="0" dirty="0"/>
              <a:t>Adapted from notes by Prof. Stuart A. Long</a:t>
            </a:r>
          </a:p>
        </p:txBody>
      </p:sp>
      <p:sp>
        <p:nvSpPr>
          <p:cNvPr id="6" name="Slide Number Placeholder 5"/>
          <p:cNvSpPr>
            <a:spLocks noGrp="1"/>
          </p:cNvSpPr>
          <p:nvPr>
            <p:ph type="sldNum" sz="quarter" idx="4"/>
          </p:nvPr>
        </p:nvSpPr>
        <p:spPr/>
        <p:txBody>
          <a:bodyPr/>
          <a:lstStyle/>
          <a:p>
            <a:fld id="{E1FBE26A-17E6-45EC-8C11-32E94F417F70}" type="slidenum">
              <a:rPr lang="en-US" smtClean="0"/>
              <a:pPr/>
              <a:t>1</a:t>
            </a:fld>
            <a:endParaRPr lang="en-US"/>
          </a:p>
        </p:txBody>
      </p:sp>
      <p:pic>
        <p:nvPicPr>
          <p:cNvPr id="8" name="Picture 7" descr="E:\My Documents\Classes\6340\Images\Maxwell cup 1.jpg"/>
          <p:cNvPicPr>
            <a:picLocks noChangeAspect="1" noChangeArrowheads="1"/>
          </p:cNvPicPr>
          <p:nvPr/>
        </p:nvPicPr>
        <p:blipFill>
          <a:blip r:embed="rId3" cstate="print"/>
          <a:srcRect/>
          <a:stretch>
            <a:fillRect/>
          </a:stretch>
        </p:blipFill>
        <p:spPr bwMode="auto">
          <a:xfrm>
            <a:off x="0" y="4206338"/>
            <a:ext cx="2651662" cy="2651662"/>
          </a:xfrm>
          <a:prstGeom prst="rect">
            <a:avLst/>
          </a:prstGeom>
          <a:noFill/>
        </p:spPr>
      </p:pic>
      <p:sp>
        <p:nvSpPr>
          <p:cNvPr id="9" name="Rectangle 16"/>
          <p:cNvSpPr>
            <a:spLocks noChangeArrowheads="1"/>
          </p:cNvSpPr>
          <p:nvPr/>
        </p:nvSpPr>
        <p:spPr bwMode="auto">
          <a:xfrm>
            <a:off x="3570515" y="3216892"/>
            <a:ext cx="5181600" cy="1841996"/>
          </a:xfrm>
          <a:prstGeom prst="rect">
            <a:avLst/>
          </a:prstGeom>
          <a:noFill/>
          <a:ln w="9525">
            <a:noFill/>
            <a:miter lim="800000"/>
            <a:headEnd/>
            <a:tailEnd/>
          </a:ln>
          <a:effectLst/>
        </p:spPr>
        <p:txBody>
          <a:bodyPr anchor="ctr"/>
          <a:lstStyle/>
          <a:p>
            <a:pPr algn="ctr"/>
            <a:r>
              <a:rPr lang="en-US" sz="4000" b="1" dirty="0">
                <a:solidFill>
                  <a:srgbClr val="FF9900"/>
                </a:solidFill>
                <a:effectLst>
                  <a:outerShdw blurRad="38100" dist="38100" dir="2700000" algn="tl">
                    <a:srgbClr val="C0C0C0"/>
                  </a:outerShdw>
                </a:effectLst>
              </a:rPr>
              <a:t>Notes 4           </a:t>
            </a:r>
            <a:br>
              <a:rPr lang="en-US" sz="4000" b="1" dirty="0">
                <a:solidFill>
                  <a:srgbClr val="FF9900"/>
                </a:solidFill>
                <a:effectLst>
                  <a:outerShdw blurRad="38100" dist="38100" dir="2700000" algn="tl">
                    <a:srgbClr val="C0C0C0"/>
                  </a:outerShdw>
                </a:effectLst>
              </a:rPr>
            </a:br>
            <a:r>
              <a:rPr lang="en-US" sz="4000" b="1" dirty="0">
                <a:solidFill>
                  <a:srgbClr val="FF9900"/>
                </a:solidFill>
                <a:effectLst>
                  <a:outerShdw blurRad="38100" dist="38100" dir="2700000" algn="tl">
                    <a:srgbClr val="C0C0C0"/>
                  </a:outerShdw>
                </a:effectLst>
              </a:rPr>
              <a:t>Maxwell’s Equations</a:t>
            </a:r>
          </a:p>
        </p:txBody>
      </p:sp>
      <p:sp>
        <p:nvSpPr>
          <p:cNvPr id="10" name="Text Box 11"/>
          <p:cNvSpPr txBox="1">
            <a:spLocks noChangeArrowheads="1"/>
          </p:cNvSpPr>
          <p:nvPr/>
        </p:nvSpPr>
        <p:spPr bwMode="auto">
          <a:xfrm>
            <a:off x="939678" y="442370"/>
            <a:ext cx="7413294" cy="2339102"/>
          </a:xfrm>
          <a:prstGeom prst="rect">
            <a:avLst/>
          </a:prstGeom>
          <a:noFill/>
          <a:ln w="9525">
            <a:noFill/>
            <a:miter lim="800000"/>
            <a:headEnd/>
            <a:tailEnd/>
          </a:ln>
          <a:effectLst/>
        </p:spPr>
        <p:txBody>
          <a:bodyPr wrap="square">
            <a:spAutoFit/>
          </a:bodyPr>
          <a:lstStyle/>
          <a:p>
            <a:pPr algn="ctr">
              <a:lnSpc>
                <a:spcPct val="80000"/>
              </a:lnSpc>
              <a:spcBef>
                <a:spcPts val="0"/>
              </a:spcBef>
              <a:spcAft>
                <a:spcPts val="1200"/>
              </a:spcAft>
            </a:pPr>
            <a:r>
              <a:rPr lang="en-US" sz="3600" b="1" dirty="0">
                <a:solidFill>
                  <a:srgbClr val="0000FF"/>
                </a:solidFill>
              </a:rPr>
              <a:t>ECE 3317</a:t>
            </a:r>
          </a:p>
          <a:p>
            <a:pPr algn="ctr">
              <a:lnSpc>
                <a:spcPct val="80000"/>
              </a:lnSpc>
              <a:spcBef>
                <a:spcPts val="0"/>
              </a:spcBef>
              <a:spcAft>
                <a:spcPts val="3600"/>
              </a:spcAft>
            </a:pPr>
            <a:r>
              <a:rPr lang="en-US" sz="3600" b="1" dirty="0">
                <a:solidFill>
                  <a:srgbClr val="0000FF"/>
                </a:solidFill>
              </a:rPr>
              <a:t>Applied Electromagnetic Waves</a:t>
            </a:r>
          </a:p>
          <a:p>
            <a:pPr algn="ctr">
              <a:lnSpc>
                <a:spcPct val="80000"/>
              </a:lnSpc>
              <a:spcBef>
                <a:spcPts val="0"/>
              </a:spcBef>
              <a:spcAft>
                <a:spcPts val="1200"/>
              </a:spcAft>
            </a:pPr>
            <a:r>
              <a:rPr lang="en-US" sz="2400" dirty="0"/>
              <a:t>Prof. David R. Jackson</a:t>
            </a:r>
          </a:p>
          <a:p>
            <a:pPr algn="ctr">
              <a:lnSpc>
                <a:spcPct val="80000"/>
              </a:lnSpc>
              <a:spcBef>
                <a:spcPts val="0"/>
              </a:spcBef>
              <a:spcAft>
                <a:spcPts val="1200"/>
              </a:spcAft>
            </a:pPr>
            <a:r>
              <a:rPr lang="en-US" sz="2400" dirty="0"/>
              <a:t>Fall 2023</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bwMode="auto">
          <a:xfrm>
            <a:off x="1904999" y="116112"/>
            <a:ext cx="5575453"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Current Density Vector (cont.)</a:t>
            </a:r>
          </a:p>
        </p:txBody>
      </p:sp>
      <p:sp>
        <p:nvSpPr>
          <p:cNvPr id="8" name="Slide Number Placeholder 7"/>
          <p:cNvSpPr>
            <a:spLocks noGrp="1"/>
          </p:cNvSpPr>
          <p:nvPr>
            <p:ph type="sldNum" sz="quarter" idx="4"/>
          </p:nvPr>
        </p:nvSpPr>
        <p:spPr/>
        <p:txBody>
          <a:bodyPr/>
          <a:lstStyle/>
          <a:p>
            <a:fld id="{E1FBE26A-17E6-45EC-8C11-32E94F417F70}" type="slidenum">
              <a:rPr lang="en-US" smtClean="0"/>
              <a:pPr/>
              <a:t>10</a:t>
            </a:fld>
            <a:endParaRPr lang="en-US"/>
          </a:p>
        </p:txBody>
      </p:sp>
      <p:graphicFrame>
        <p:nvGraphicFramePr>
          <p:cNvPr id="63" name="Table 62"/>
          <p:cNvGraphicFramePr>
            <a:graphicFrameLocks noGrp="1"/>
          </p:cNvGraphicFramePr>
          <p:nvPr>
            <p:extLst>
              <p:ext uri="{D42A27DB-BD31-4B8C-83A1-F6EECF244321}">
                <p14:modId xmlns:p14="http://schemas.microsoft.com/office/powerpoint/2010/main" val="2439498101"/>
              </p:ext>
            </p:extLst>
          </p:nvPr>
        </p:nvGraphicFramePr>
        <p:xfrm>
          <a:off x="4245312" y="1262028"/>
          <a:ext cx="3965926" cy="4389120"/>
        </p:xfrm>
        <a:graphic>
          <a:graphicData uri="http://schemas.openxmlformats.org/drawingml/2006/table">
            <a:tbl>
              <a:tblPr firstRow="1" bandRow="1">
                <a:tableStyleId>{5C22544A-7EE6-4342-B048-85BDC9FD1C3A}</a:tableStyleId>
              </a:tblPr>
              <a:tblGrid>
                <a:gridCol w="1982963">
                  <a:extLst>
                    <a:ext uri="{9D8B030D-6E8A-4147-A177-3AD203B41FA5}">
                      <a16:colId xmlns:a16="http://schemas.microsoft.com/office/drawing/2014/main" val="20000"/>
                    </a:ext>
                  </a:extLst>
                </a:gridCol>
                <a:gridCol w="1982963">
                  <a:extLst>
                    <a:ext uri="{9D8B030D-6E8A-4147-A177-3AD203B41FA5}">
                      <a16:colId xmlns:a16="http://schemas.microsoft.com/office/drawing/2014/main" val="20001"/>
                    </a:ext>
                  </a:extLst>
                </a:gridCol>
              </a:tblGrid>
              <a:tr h="216084">
                <a:tc>
                  <a:txBody>
                    <a:bodyPr/>
                    <a:lstStyle/>
                    <a:p>
                      <a:pPr algn="ctr"/>
                      <a:r>
                        <a:rPr lang="en-US" b="0" dirty="0">
                          <a:solidFill>
                            <a:schemeClr val="tx1"/>
                          </a:solidFill>
                          <a:latin typeface="+mj-lt"/>
                        </a:rPr>
                        <a:t>Material</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b="0" i="1" dirty="0">
                          <a:solidFill>
                            <a:schemeClr val="tx1"/>
                          </a:solidFill>
                          <a:sym typeface="Symbol"/>
                        </a:rPr>
                        <a:t>  </a:t>
                      </a:r>
                      <a:r>
                        <a:rPr lang="en-US" b="0" i="0" dirty="0">
                          <a:solidFill>
                            <a:schemeClr val="tx1"/>
                          </a:solidFill>
                          <a:sym typeface="Symbol"/>
                        </a:rPr>
                        <a:t>[S/m]</a:t>
                      </a:r>
                      <a:endParaRPr lang="en-US" b="0" i="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algn="ctr"/>
                      <a:r>
                        <a:rPr lang="en-US" sz="1600" b="0" dirty="0">
                          <a:solidFill>
                            <a:schemeClr val="tx1"/>
                          </a:solidFill>
                          <a:latin typeface="+mj-lt"/>
                        </a:rPr>
                        <a:t>Silver</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6.3</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algn="ctr"/>
                      <a:r>
                        <a:rPr lang="en-US" sz="1600" b="0" dirty="0">
                          <a:solidFill>
                            <a:schemeClr val="tx1"/>
                          </a:solidFill>
                          <a:latin typeface="+mj-lt"/>
                        </a:rPr>
                        <a:t>Copper</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6.0</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sz="1600" dirty="0">
                          <a:solidFill>
                            <a:schemeClr val="tx1"/>
                          </a:solidFill>
                          <a:latin typeface="+mj-lt"/>
                        </a:rPr>
                        <a:t>Copper (annealed)</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0" dirty="0">
                          <a:solidFill>
                            <a:schemeClr val="tx1"/>
                          </a:solidFill>
                        </a:rPr>
                        <a:t>5.8</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274320">
                <a:tc>
                  <a:txBody>
                    <a:bodyPr/>
                    <a:lstStyle/>
                    <a:p>
                      <a:pPr algn="ctr"/>
                      <a:r>
                        <a:rPr lang="en-US" sz="1600" dirty="0">
                          <a:solidFill>
                            <a:schemeClr val="tx1"/>
                          </a:solidFill>
                          <a:latin typeface="+mj-lt"/>
                        </a:rPr>
                        <a:t>Gold</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4.1</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algn="ctr"/>
                      <a:r>
                        <a:rPr lang="en-US" sz="1600" dirty="0">
                          <a:solidFill>
                            <a:schemeClr val="tx1"/>
                          </a:solidFill>
                          <a:latin typeface="+mj-lt"/>
                        </a:rPr>
                        <a:t>Aluminum</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3.5</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Arial"/>
                          <a:ea typeface="+mn-ea"/>
                          <a:cs typeface="+mn-cs"/>
                        </a:rPr>
                        <a:t>Zinc</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1.7</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Arial"/>
                          <a:ea typeface="+mn-ea"/>
                          <a:cs typeface="+mn-cs"/>
                        </a:rPr>
                        <a:t>Brass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1.6</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7"/>
                  </a:ext>
                </a:extLst>
              </a:tr>
              <a:tr h="274320">
                <a:tc>
                  <a:txBody>
                    <a:bodyPr/>
                    <a:lstStyle/>
                    <a:p>
                      <a:pPr algn="ctr"/>
                      <a:r>
                        <a:rPr lang="en-US" sz="1600" dirty="0">
                          <a:solidFill>
                            <a:schemeClr val="tx1"/>
                          </a:solidFill>
                          <a:latin typeface="+mj-lt"/>
                        </a:rPr>
                        <a:t>Nickel</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1.4</a:t>
                      </a:r>
                      <a:r>
                        <a:rPr lang="en-US" sz="1600" b="0" dirty="0">
                          <a:solidFill>
                            <a:schemeClr val="tx1"/>
                          </a:solidFill>
                          <a:sym typeface="Symbol"/>
                        </a:rPr>
                        <a:t>10</a:t>
                      </a:r>
                      <a:r>
                        <a:rPr lang="en-US" sz="1600" b="0" baseline="30000" dirty="0">
                          <a:solidFill>
                            <a:schemeClr val="tx1"/>
                          </a:solidFill>
                          <a:sym typeface="Symbol"/>
                        </a:rPr>
                        <a:t>7</a:t>
                      </a:r>
                      <a:endParaRPr lang="en-US" sz="1600" b="0" baseline="300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8"/>
                  </a:ext>
                </a:extLst>
              </a:tr>
              <a:tr h="274320">
                <a:tc>
                  <a:txBody>
                    <a:bodyPr/>
                    <a:lstStyle/>
                    <a:p>
                      <a:pPr algn="ctr"/>
                      <a:r>
                        <a:rPr lang="en-US" sz="1600" dirty="0">
                          <a:solidFill>
                            <a:schemeClr val="tx1"/>
                          </a:solidFill>
                          <a:latin typeface="+mj-lt"/>
                        </a:rPr>
                        <a:t>Iron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0" dirty="0">
                          <a:solidFill>
                            <a:schemeClr val="tx1"/>
                          </a:solidFill>
                        </a:rPr>
                        <a:t>1.0</a:t>
                      </a:r>
                      <a:r>
                        <a:rPr lang="en-US" sz="1600" b="0" dirty="0">
                          <a:solidFill>
                            <a:schemeClr val="tx1"/>
                          </a:solidFill>
                          <a:sym typeface="Symbol"/>
                        </a:rPr>
                        <a:t>10</a:t>
                      </a:r>
                      <a:r>
                        <a:rPr lang="en-US" sz="1600" b="0" baseline="30000" dirty="0">
                          <a:solidFill>
                            <a:schemeClr val="tx1"/>
                          </a:solidFill>
                          <a:sym typeface="Symbol"/>
                        </a:rPr>
                        <a:t>7</a:t>
                      </a:r>
                      <a:endParaRPr lang="en-US" sz="16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9"/>
                  </a:ext>
                </a:extLst>
              </a:tr>
              <a:tr h="274320">
                <a:tc>
                  <a:txBody>
                    <a:bodyPr/>
                    <a:lstStyle/>
                    <a:p>
                      <a:pPr algn="ctr"/>
                      <a:r>
                        <a:rPr lang="en-US" sz="1600" dirty="0">
                          <a:solidFill>
                            <a:schemeClr val="tx1"/>
                          </a:solidFill>
                          <a:latin typeface="+mj-lt"/>
                        </a:rPr>
                        <a:t>Tin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0" dirty="0">
                          <a:solidFill>
                            <a:schemeClr val="tx1"/>
                          </a:solidFill>
                        </a:rPr>
                        <a:t>9.2</a:t>
                      </a:r>
                      <a:r>
                        <a:rPr lang="en-US" sz="1600" b="0" dirty="0">
                          <a:solidFill>
                            <a:schemeClr val="tx1"/>
                          </a:solidFill>
                          <a:sym typeface="Symbol"/>
                        </a:rPr>
                        <a:t>10</a:t>
                      </a:r>
                      <a:r>
                        <a:rPr lang="en-US" sz="1600" b="0" baseline="30000" dirty="0">
                          <a:solidFill>
                            <a:schemeClr val="tx1"/>
                          </a:solidFill>
                          <a:sym typeface="Symbol"/>
                        </a:rPr>
                        <a:t>6</a:t>
                      </a:r>
                      <a:endParaRPr lang="en-US" sz="16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10"/>
                  </a:ext>
                </a:extLst>
              </a:tr>
              <a:tr h="274320">
                <a:tc>
                  <a:txBody>
                    <a:bodyPr/>
                    <a:lstStyle/>
                    <a:p>
                      <a:pPr algn="ctr"/>
                      <a:r>
                        <a:rPr lang="en-US" sz="1600" dirty="0">
                          <a:solidFill>
                            <a:schemeClr val="tx1"/>
                          </a:solidFill>
                          <a:latin typeface="+mj-lt"/>
                        </a:rPr>
                        <a:t>Steel (carbon)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7.0</a:t>
                      </a:r>
                      <a:r>
                        <a:rPr lang="en-US" sz="1600" b="0" dirty="0">
                          <a:solidFill>
                            <a:schemeClr val="tx1"/>
                          </a:solidFill>
                          <a:sym typeface="Symbol"/>
                        </a:rPr>
                        <a:t>10</a:t>
                      </a:r>
                      <a:r>
                        <a:rPr lang="en-US" sz="1600" b="0" baseline="30000" dirty="0">
                          <a:solidFill>
                            <a:schemeClr val="tx1"/>
                          </a:solidFill>
                          <a:sym typeface="Symbol"/>
                        </a:rPr>
                        <a:t>6</a:t>
                      </a:r>
                      <a:endParaRPr lang="en-US" sz="16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11"/>
                  </a:ext>
                </a:extLst>
              </a:tr>
              <a:tr h="274320">
                <a:tc>
                  <a:txBody>
                    <a:bodyPr/>
                    <a:lstStyle/>
                    <a:p>
                      <a:pPr algn="ctr"/>
                      <a:r>
                        <a:rPr lang="en-US" sz="1600" dirty="0">
                          <a:solidFill>
                            <a:schemeClr val="tx1"/>
                          </a:solidFill>
                          <a:latin typeface="+mj-lt"/>
                        </a:rPr>
                        <a:t>Steel (stainless)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1.5</a:t>
                      </a:r>
                      <a:r>
                        <a:rPr lang="en-US" sz="1600" b="0" dirty="0">
                          <a:solidFill>
                            <a:schemeClr val="tx1"/>
                          </a:solidFill>
                          <a:sym typeface="Symbol"/>
                        </a:rPr>
                        <a:t>10</a:t>
                      </a:r>
                      <a:r>
                        <a:rPr lang="en-US" sz="1600" b="0" baseline="30000" dirty="0">
                          <a:solidFill>
                            <a:schemeClr val="tx1"/>
                          </a:solidFill>
                          <a:sym typeface="Symbol"/>
                        </a:rPr>
                        <a:t>6</a:t>
                      </a:r>
                      <a:endParaRPr lang="en-US" sz="16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64" name="Rectangle 63"/>
          <p:cNvSpPr/>
          <p:nvPr/>
        </p:nvSpPr>
        <p:spPr>
          <a:xfrm>
            <a:off x="3740334" y="5828063"/>
            <a:ext cx="5019948" cy="276999"/>
          </a:xfrm>
          <a:prstGeom prst="rect">
            <a:avLst/>
          </a:prstGeom>
        </p:spPr>
        <p:txBody>
          <a:bodyPr wrap="square">
            <a:spAutoFit/>
          </a:bodyPr>
          <a:lstStyle/>
          <a:p>
            <a:pPr algn="ctr"/>
            <a:r>
              <a:rPr lang="en-US" sz="1200" b="0" dirty="0"/>
              <a:t>http://en.wikipedia.org/wiki/Electrical_resistivity_and_conductivity</a:t>
            </a:r>
          </a:p>
        </p:txBody>
      </p:sp>
      <p:graphicFrame>
        <p:nvGraphicFramePr>
          <p:cNvPr id="65" name="Object 3"/>
          <p:cNvGraphicFramePr>
            <a:graphicFrameLocks noChangeAspect="1"/>
          </p:cNvGraphicFramePr>
          <p:nvPr>
            <p:extLst>
              <p:ext uri="{D42A27DB-BD31-4B8C-83A1-F6EECF244321}">
                <p14:modId xmlns:p14="http://schemas.microsoft.com/office/powerpoint/2010/main" val="4167051223"/>
              </p:ext>
            </p:extLst>
          </p:nvPr>
        </p:nvGraphicFramePr>
        <p:xfrm>
          <a:off x="1213643" y="2016336"/>
          <a:ext cx="1244600" cy="576950"/>
        </p:xfrm>
        <a:graphic>
          <a:graphicData uri="http://schemas.openxmlformats.org/presentationml/2006/ole">
            <mc:AlternateContent xmlns:mc="http://schemas.openxmlformats.org/markup-compatibility/2006">
              <mc:Choice xmlns:v="urn:schemas-microsoft-com:vml" Requires="v">
                <p:oleObj spid="_x0000_s5134" name="Equation" r:id="rId4" imgW="520474" imgH="241195" progId="Equation.DSMT4">
                  <p:embed/>
                </p:oleObj>
              </mc:Choice>
              <mc:Fallback>
                <p:oleObj name="Equation" r:id="rId4" imgW="520474" imgH="241195" progId="Equation.DSMT4">
                  <p:embed/>
                  <p:pic>
                    <p:nvPicPr>
                      <p:cNvPr id="0" name="Picture 1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3643" y="2016336"/>
                        <a:ext cx="1244600" cy="576950"/>
                      </a:xfrm>
                      <a:prstGeom prst="rect">
                        <a:avLst/>
                      </a:prstGeom>
                      <a:solidFill>
                        <a:srgbClr val="CCFFFF"/>
                      </a:solidFill>
                    </p:spPr>
                  </p:pic>
                </p:oleObj>
              </mc:Fallback>
            </mc:AlternateContent>
          </a:graphicData>
        </a:graphic>
      </p:graphicFrame>
      <p:sp>
        <p:nvSpPr>
          <p:cNvPr id="66" name="Text Box 9"/>
          <p:cNvSpPr txBox="1">
            <a:spLocks noChangeArrowheads="1"/>
          </p:cNvSpPr>
          <p:nvPr/>
        </p:nvSpPr>
        <p:spPr bwMode="auto">
          <a:xfrm>
            <a:off x="1213643" y="1204708"/>
            <a:ext cx="1377493" cy="400110"/>
          </a:xfrm>
          <a:prstGeom prst="rect">
            <a:avLst/>
          </a:prstGeom>
          <a:noFill/>
          <a:ln w="9525">
            <a:noFill/>
            <a:miter lim="800000"/>
            <a:headEnd/>
            <a:tailEnd/>
          </a:ln>
          <a:effectLst/>
        </p:spPr>
        <p:txBody>
          <a:bodyPr wrap="none">
            <a:spAutoFit/>
          </a:bodyPr>
          <a:lstStyle/>
          <a:p>
            <a:r>
              <a:rPr lang="en-US" sz="2000" b="0" dirty="0">
                <a:solidFill>
                  <a:srgbClr val="FF0000"/>
                </a:solidFill>
              </a:rPr>
              <a:t>Ohm’s law</a:t>
            </a:r>
          </a:p>
        </p:txBody>
      </p:sp>
      <p:grpSp>
        <p:nvGrpSpPr>
          <p:cNvPr id="6" name="Group 5"/>
          <p:cNvGrpSpPr/>
          <p:nvPr/>
        </p:nvGrpSpPr>
        <p:grpSpPr>
          <a:xfrm>
            <a:off x="464344" y="3317462"/>
            <a:ext cx="2881312" cy="1587500"/>
            <a:chOff x="464344" y="3317462"/>
            <a:chExt cx="2881312" cy="1587500"/>
          </a:xfrm>
        </p:grpSpPr>
        <p:sp>
          <p:nvSpPr>
            <p:cNvPr id="68" name="Freeform 45"/>
            <p:cNvSpPr>
              <a:spLocks/>
            </p:cNvSpPr>
            <p:nvPr/>
          </p:nvSpPr>
          <p:spPr bwMode="auto">
            <a:xfrm rot="9999373">
              <a:off x="464344" y="3317462"/>
              <a:ext cx="2881312" cy="1587500"/>
            </a:xfrm>
            <a:custGeom>
              <a:avLst/>
              <a:gdLst>
                <a:gd name="T0" fmla="*/ 183111 w 1070"/>
                <a:gd name="T1" fmla="*/ 226445 h 666"/>
                <a:gd name="T2" fmla="*/ 61935 w 1070"/>
                <a:gd name="T3" fmla="*/ 450507 h 666"/>
                <a:gd name="T4" fmla="*/ 8078 w 1070"/>
                <a:gd name="T5" fmla="*/ 710323 h 666"/>
                <a:gd name="T6" fmla="*/ 64628 w 1070"/>
                <a:gd name="T7" fmla="*/ 1048799 h 666"/>
                <a:gd name="T8" fmla="*/ 387765 w 1070"/>
                <a:gd name="T9" fmla="*/ 1272860 h 666"/>
                <a:gd name="T10" fmla="*/ 829387 w 1070"/>
                <a:gd name="T11" fmla="*/ 1420646 h 666"/>
                <a:gd name="T12" fmla="*/ 1308708 w 1070"/>
                <a:gd name="T13" fmla="*/ 1568431 h 666"/>
                <a:gd name="T14" fmla="*/ 1680316 w 1070"/>
                <a:gd name="T15" fmla="*/ 1535060 h 666"/>
                <a:gd name="T16" fmla="*/ 2049232 w 1070"/>
                <a:gd name="T17" fmla="*/ 1518375 h 666"/>
                <a:gd name="T18" fmla="*/ 2434304 w 1070"/>
                <a:gd name="T19" fmla="*/ 1368206 h 666"/>
                <a:gd name="T20" fmla="*/ 2714357 w 1070"/>
                <a:gd name="T21" fmla="*/ 1117924 h 666"/>
                <a:gd name="T22" fmla="*/ 2803220 w 1070"/>
                <a:gd name="T23" fmla="*/ 836655 h 666"/>
                <a:gd name="T24" fmla="*/ 2878619 w 1070"/>
                <a:gd name="T25" fmla="*/ 636430 h 666"/>
                <a:gd name="T26" fmla="*/ 2824763 w 1070"/>
                <a:gd name="T27" fmla="*/ 357545 h 666"/>
                <a:gd name="T28" fmla="*/ 2620108 w 1070"/>
                <a:gd name="T29" fmla="*/ 259816 h 666"/>
                <a:gd name="T30" fmla="*/ 2455847 w 1070"/>
                <a:gd name="T31" fmla="*/ 195458 h 666"/>
                <a:gd name="T32" fmla="*/ 2084238 w 1070"/>
                <a:gd name="T33" fmla="*/ 14302 h 666"/>
                <a:gd name="T34" fmla="*/ 1696473 w 1070"/>
                <a:gd name="T35" fmla="*/ 114414 h 666"/>
                <a:gd name="T36" fmla="*/ 1254852 w 1070"/>
                <a:gd name="T37" fmla="*/ 128716 h 666"/>
                <a:gd name="T38" fmla="*/ 767452 w 1070"/>
                <a:gd name="T39" fmla="*/ 59591 h 666"/>
                <a:gd name="T40" fmla="*/ 452393 w 1070"/>
                <a:gd name="T41" fmla="*/ 81044 h 666"/>
                <a:gd name="T42" fmla="*/ 183111 w 1070"/>
                <a:gd name="T43" fmla="*/ 226445 h 6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0"/>
                <a:gd name="T67" fmla="*/ 0 h 666"/>
                <a:gd name="T68" fmla="*/ 1070 w 1070"/>
                <a:gd name="T69" fmla="*/ 666 h 66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0" h="666">
                  <a:moveTo>
                    <a:pt x="68" y="95"/>
                  </a:moveTo>
                  <a:cubicBezTo>
                    <a:pt x="49" y="124"/>
                    <a:pt x="34" y="155"/>
                    <a:pt x="23" y="189"/>
                  </a:cubicBezTo>
                  <a:cubicBezTo>
                    <a:pt x="13" y="222"/>
                    <a:pt x="3" y="256"/>
                    <a:pt x="3" y="298"/>
                  </a:cubicBezTo>
                  <a:cubicBezTo>
                    <a:pt x="3" y="340"/>
                    <a:pt x="0" y="401"/>
                    <a:pt x="24" y="440"/>
                  </a:cubicBezTo>
                  <a:cubicBezTo>
                    <a:pt x="48" y="479"/>
                    <a:pt x="97" y="508"/>
                    <a:pt x="144" y="534"/>
                  </a:cubicBezTo>
                  <a:cubicBezTo>
                    <a:pt x="191" y="560"/>
                    <a:pt x="251" y="575"/>
                    <a:pt x="308" y="596"/>
                  </a:cubicBezTo>
                  <a:cubicBezTo>
                    <a:pt x="365" y="617"/>
                    <a:pt x="433" y="650"/>
                    <a:pt x="486" y="658"/>
                  </a:cubicBezTo>
                  <a:cubicBezTo>
                    <a:pt x="539" y="666"/>
                    <a:pt x="578" y="647"/>
                    <a:pt x="624" y="644"/>
                  </a:cubicBezTo>
                  <a:cubicBezTo>
                    <a:pt x="670" y="641"/>
                    <a:pt x="715" y="649"/>
                    <a:pt x="761" y="637"/>
                  </a:cubicBezTo>
                  <a:cubicBezTo>
                    <a:pt x="807" y="625"/>
                    <a:pt x="863" y="602"/>
                    <a:pt x="904" y="574"/>
                  </a:cubicBezTo>
                  <a:cubicBezTo>
                    <a:pt x="945" y="546"/>
                    <a:pt x="985" y="506"/>
                    <a:pt x="1008" y="469"/>
                  </a:cubicBezTo>
                  <a:cubicBezTo>
                    <a:pt x="1032" y="432"/>
                    <a:pt x="1031" y="385"/>
                    <a:pt x="1041" y="351"/>
                  </a:cubicBezTo>
                  <a:cubicBezTo>
                    <a:pt x="1051" y="317"/>
                    <a:pt x="1068" y="300"/>
                    <a:pt x="1069" y="267"/>
                  </a:cubicBezTo>
                  <a:cubicBezTo>
                    <a:pt x="1070" y="234"/>
                    <a:pt x="1065" y="176"/>
                    <a:pt x="1049" y="150"/>
                  </a:cubicBezTo>
                  <a:cubicBezTo>
                    <a:pt x="1033" y="124"/>
                    <a:pt x="996" y="120"/>
                    <a:pt x="973" y="109"/>
                  </a:cubicBezTo>
                  <a:cubicBezTo>
                    <a:pt x="950" y="98"/>
                    <a:pt x="945" y="99"/>
                    <a:pt x="912" y="82"/>
                  </a:cubicBezTo>
                  <a:cubicBezTo>
                    <a:pt x="879" y="65"/>
                    <a:pt x="821" y="12"/>
                    <a:pt x="774" y="6"/>
                  </a:cubicBezTo>
                  <a:cubicBezTo>
                    <a:pt x="727" y="0"/>
                    <a:pt x="681" y="40"/>
                    <a:pt x="630" y="48"/>
                  </a:cubicBezTo>
                  <a:cubicBezTo>
                    <a:pt x="579" y="56"/>
                    <a:pt x="523" y="58"/>
                    <a:pt x="466" y="54"/>
                  </a:cubicBezTo>
                  <a:cubicBezTo>
                    <a:pt x="409" y="50"/>
                    <a:pt x="335" y="28"/>
                    <a:pt x="285" y="25"/>
                  </a:cubicBezTo>
                  <a:cubicBezTo>
                    <a:pt x="235" y="22"/>
                    <a:pt x="205" y="22"/>
                    <a:pt x="168" y="34"/>
                  </a:cubicBezTo>
                  <a:cubicBezTo>
                    <a:pt x="132" y="45"/>
                    <a:pt x="89" y="82"/>
                    <a:pt x="68" y="95"/>
                  </a:cubicBezTo>
                  <a:close/>
                </a:path>
              </a:pathLst>
            </a:custGeom>
            <a:gradFill rotWithShape="1">
              <a:gsLst>
                <a:gs pos="0">
                  <a:srgbClr val="FFCC66"/>
                </a:gs>
                <a:gs pos="100000">
                  <a:srgbClr val="C9A150"/>
                </a:gs>
              </a:gsLst>
              <a:path path="rect">
                <a:fillToRect l="50000" t="50000" r="50000" b="50000"/>
              </a:path>
            </a:gradFill>
            <a:ln w="12700" cap="flat" cmpd="sng">
              <a:solidFill>
                <a:schemeClr val="tx1"/>
              </a:solidFill>
              <a:prstDash val="solid"/>
              <a:round/>
              <a:headEnd type="none" w="sm" len="sm"/>
              <a:tailEnd type="none" w="sm" len="sm"/>
            </a:ln>
          </p:spPr>
          <p:txBody>
            <a:bodyPr wrap="none"/>
            <a:lstStyle/>
            <a:p>
              <a:endParaRPr lang="en-US"/>
            </a:p>
          </p:txBody>
        </p:sp>
        <p:graphicFrame>
          <p:nvGraphicFramePr>
            <p:cNvPr id="69" name="Object 47"/>
            <p:cNvGraphicFramePr>
              <a:graphicFrameLocks noChangeAspect="1"/>
            </p:cNvGraphicFramePr>
            <p:nvPr>
              <p:extLst>
                <p:ext uri="{D42A27DB-BD31-4B8C-83A1-F6EECF244321}">
                  <p14:modId xmlns:p14="http://schemas.microsoft.com/office/powerpoint/2010/main" val="998056158"/>
                </p:ext>
              </p:extLst>
            </p:nvPr>
          </p:nvGraphicFramePr>
          <p:xfrm>
            <a:off x="1303719" y="3885503"/>
            <a:ext cx="314325" cy="288925"/>
          </p:xfrm>
          <a:graphic>
            <a:graphicData uri="http://schemas.openxmlformats.org/presentationml/2006/ole">
              <mc:AlternateContent xmlns:mc="http://schemas.openxmlformats.org/markup-compatibility/2006">
                <mc:Choice xmlns:v="urn:schemas-microsoft-com:vml" Requires="v">
                  <p:oleObj spid="_x0000_s5135" name="Equation" r:id="rId6" imgW="152334" imgH="139639" progId="Equation.DSMT4">
                    <p:embed/>
                  </p:oleObj>
                </mc:Choice>
                <mc:Fallback>
                  <p:oleObj name="Equation" r:id="rId6" imgW="152334" imgH="139639" progId="Equation.DSMT4">
                    <p:embed/>
                    <p:pic>
                      <p:nvPicPr>
                        <p:cNvPr id="0" name="Picture 1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3719" y="3885503"/>
                          <a:ext cx="3143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 name="Straight Arrow Connector 2"/>
            <p:cNvCxnSpPr/>
            <p:nvPr/>
          </p:nvCxnSpPr>
          <p:spPr bwMode="auto">
            <a:xfrm flipV="1">
              <a:off x="2279986" y="4225966"/>
              <a:ext cx="622300" cy="258437"/>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cxnSp>
          <p:nvCxnSpPr>
            <p:cNvPr id="13" name="Straight Arrow Connector 12"/>
            <p:cNvCxnSpPr/>
            <p:nvPr/>
          </p:nvCxnSpPr>
          <p:spPr bwMode="auto">
            <a:xfrm flipV="1">
              <a:off x="2344639" y="3865646"/>
              <a:ext cx="622300" cy="258437"/>
            </a:xfrm>
            <a:prstGeom prst="straightConnector1">
              <a:avLst/>
            </a:prstGeom>
            <a:solidFill>
              <a:schemeClr val="accent1"/>
            </a:solidFill>
            <a:ln w="28575" cap="flat" cmpd="sng" algn="ctr">
              <a:solidFill>
                <a:srgbClr val="3333FF"/>
              </a:solidFill>
              <a:prstDash val="solid"/>
              <a:round/>
              <a:headEnd type="none" w="med" len="med"/>
              <a:tailEnd type="triangle"/>
            </a:ln>
            <a:effectLst/>
          </p:spPr>
        </p:cxnSp>
        <p:graphicFrame>
          <p:nvGraphicFramePr>
            <p:cNvPr id="4" name="Object 3"/>
            <p:cNvGraphicFramePr>
              <a:graphicFrameLocks noChangeAspect="1"/>
            </p:cNvGraphicFramePr>
            <p:nvPr>
              <p:extLst>
                <p:ext uri="{D42A27DB-BD31-4B8C-83A1-F6EECF244321}">
                  <p14:modId xmlns:p14="http://schemas.microsoft.com/office/powerpoint/2010/main" val="682649726"/>
                </p:ext>
              </p:extLst>
            </p:nvPr>
          </p:nvGraphicFramePr>
          <p:xfrm>
            <a:off x="1902389" y="4355184"/>
            <a:ext cx="257137" cy="374017"/>
          </p:xfrm>
          <a:graphic>
            <a:graphicData uri="http://schemas.openxmlformats.org/presentationml/2006/ole">
              <mc:AlternateContent xmlns:mc="http://schemas.openxmlformats.org/markup-compatibility/2006">
                <mc:Choice xmlns:v="urn:schemas-microsoft-com:vml" Requires="v">
                  <p:oleObj spid="_x0000_s5136" name="Equation" r:id="rId8" imgW="139639" imgH="203112" progId="Equation.DSMT4">
                    <p:embed/>
                  </p:oleObj>
                </mc:Choice>
                <mc:Fallback>
                  <p:oleObj name="Equation" r:id="rId8" imgW="139639" imgH="203112" progId="Equation.DSMT4">
                    <p:embed/>
                    <p:pic>
                      <p:nvPicPr>
                        <p:cNvPr id="0" name="Picture 1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2389" y="4355184"/>
                          <a:ext cx="257137" cy="3740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65741407"/>
                </p:ext>
              </p:extLst>
            </p:nvPr>
          </p:nvGraphicFramePr>
          <p:xfrm>
            <a:off x="2445132" y="3502879"/>
            <a:ext cx="292008" cy="369876"/>
          </p:xfrm>
          <a:graphic>
            <a:graphicData uri="http://schemas.openxmlformats.org/presentationml/2006/ole">
              <mc:AlternateContent xmlns:mc="http://schemas.openxmlformats.org/markup-compatibility/2006">
                <mc:Choice xmlns:v="urn:schemas-microsoft-com:vml" Requires="v">
                  <p:oleObj spid="_x0000_s5137" name="Equation" r:id="rId10" imgW="190417" imgH="241195" progId="Equation.DSMT4">
                    <p:embed/>
                  </p:oleObj>
                </mc:Choice>
                <mc:Fallback>
                  <p:oleObj name="Equation" r:id="rId10" imgW="190417" imgH="241195" progId="Equation.DSMT4">
                    <p:embed/>
                    <p:pic>
                      <p:nvPicPr>
                        <p:cNvPr id="0" name="Picture 1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5132" y="3502879"/>
                          <a:ext cx="292008" cy="3698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25972418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4"/>
          </p:nvPr>
        </p:nvSpPr>
        <p:spPr/>
        <p:txBody>
          <a:bodyPr/>
          <a:lstStyle/>
          <a:p>
            <a:fld id="{E1FBE26A-17E6-45EC-8C11-32E94F417F70}" type="slidenum">
              <a:rPr lang="en-US" smtClean="0"/>
              <a:pPr/>
              <a:t>11</a:t>
            </a:fld>
            <a:endParaRPr lang="en-US"/>
          </a:p>
        </p:txBody>
      </p:sp>
      <p:sp>
        <p:nvSpPr>
          <p:cNvPr id="18" name="Text Box 9"/>
          <p:cNvSpPr txBox="1">
            <a:spLocks noChangeArrowheads="1"/>
          </p:cNvSpPr>
          <p:nvPr/>
        </p:nvSpPr>
        <p:spPr bwMode="auto">
          <a:xfrm>
            <a:off x="2282618" y="1122364"/>
            <a:ext cx="4113627" cy="400110"/>
          </a:xfrm>
          <a:prstGeom prst="rect">
            <a:avLst/>
          </a:prstGeom>
          <a:noFill/>
          <a:ln w="9525">
            <a:noFill/>
            <a:miter lim="800000"/>
            <a:headEnd/>
            <a:tailEnd/>
          </a:ln>
          <a:effectLst/>
        </p:spPr>
        <p:txBody>
          <a:bodyPr wrap="none">
            <a:spAutoFit/>
          </a:bodyPr>
          <a:lstStyle/>
          <a:p>
            <a:pPr algn="ctr"/>
            <a:r>
              <a:rPr lang="en-US" sz="2000" dirty="0">
                <a:solidFill>
                  <a:srgbClr val="3333FF"/>
                </a:solidFill>
              </a:rPr>
              <a:t>Current through a tilted surface:</a:t>
            </a:r>
          </a:p>
        </p:txBody>
      </p:sp>
      <p:graphicFrame>
        <p:nvGraphicFramePr>
          <p:cNvPr id="198668" name="Object 12"/>
          <p:cNvGraphicFramePr>
            <a:graphicFrameLocks noChangeAspect="1"/>
          </p:cNvGraphicFramePr>
          <p:nvPr/>
        </p:nvGraphicFramePr>
        <p:xfrm>
          <a:off x="3060700" y="5557838"/>
          <a:ext cx="2366963" cy="727075"/>
        </p:xfrm>
        <a:graphic>
          <a:graphicData uri="http://schemas.openxmlformats.org/presentationml/2006/ole">
            <mc:AlternateContent xmlns:mc="http://schemas.openxmlformats.org/markup-compatibility/2006">
              <mc:Choice xmlns:v="urn:schemas-microsoft-com:vml" Requires="v">
                <p:oleObj spid="_x0000_s6173" name="Equation" r:id="rId4" imgW="990170" imgH="304668" progId="Equation.DSMT4">
                  <p:embed/>
                </p:oleObj>
              </mc:Choice>
              <mc:Fallback>
                <p:oleObj name="Equation" r:id="rId4" imgW="990170" imgH="304668" progId="Equation.DSMT4">
                  <p:embed/>
                  <p:pic>
                    <p:nvPicPr>
                      <p:cNvPr id="0" name="Picture 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5557838"/>
                        <a:ext cx="236696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39" name="Rectangle 4"/>
          <p:cNvSpPr>
            <a:spLocks noGrp="1" noChangeArrowheads="1"/>
          </p:cNvSpPr>
          <p:nvPr>
            <p:ph type="title"/>
          </p:nvPr>
        </p:nvSpPr>
        <p:spPr bwMode="auto">
          <a:xfrm>
            <a:off x="1695450" y="116112"/>
            <a:ext cx="57150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Current Density Vector (cont.)</a:t>
            </a:r>
          </a:p>
        </p:txBody>
      </p:sp>
      <p:grpSp>
        <p:nvGrpSpPr>
          <p:cNvPr id="2" name="Group 1"/>
          <p:cNvGrpSpPr/>
          <p:nvPr/>
        </p:nvGrpSpPr>
        <p:grpSpPr>
          <a:xfrm>
            <a:off x="1085850" y="1924051"/>
            <a:ext cx="6457950" cy="3181350"/>
            <a:chOff x="1085850" y="1924051"/>
            <a:chExt cx="6457950" cy="3181350"/>
          </a:xfrm>
        </p:grpSpPr>
        <p:sp>
          <p:nvSpPr>
            <p:cNvPr id="23" name="Rectangle 22"/>
            <p:cNvSpPr/>
            <p:nvPr/>
          </p:nvSpPr>
          <p:spPr bwMode="auto">
            <a:xfrm>
              <a:off x="1085850" y="1924051"/>
              <a:ext cx="6457950" cy="3181350"/>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grpSp>
          <p:nvGrpSpPr>
            <p:cNvPr id="19" name="Group 18"/>
            <p:cNvGrpSpPr/>
            <p:nvPr/>
          </p:nvGrpSpPr>
          <p:grpSpPr>
            <a:xfrm>
              <a:off x="2690812" y="2686050"/>
              <a:ext cx="3371850" cy="904875"/>
              <a:chOff x="2947987" y="2333625"/>
              <a:chExt cx="3371850" cy="904875"/>
            </a:xfrm>
          </p:grpSpPr>
          <p:cxnSp>
            <p:nvCxnSpPr>
              <p:cNvPr id="13" name="Straight Arrow Connector 12"/>
              <p:cNvCxnSpPr/>
              <p:nvPr/>
            </p:nvCxnSpPr>
            <p:spPr bwMode="auto">
              <a:xfrm>
                <a:off x="2947987" y="2333625"/>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4" name="Straight Arrow Connector 13"/>
              <p:cNvCxnSpPr/>
              <p:nvPr/>
            </p:nvCxnSpPr>
            <p:spPr bwMode="auto">
              <a:xfrm>
                <a:off x="2947987" y="2635250"/>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5" name="Straight Arrow Connector 14"/>
              <p:cNvCxnSpPr/>
              <p:nvPr/>
            </p:nvCxnSpPr>
            <p:spPr bwMode="auto">
              <a:xfrm>
                <a:off x="2947987" y="2936875"/>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6" name="Straight Arrow Connector 15"/>
              <p:cNvCxnSpPr/>
              <p:nvPr/>
            </p:nvCxnSpPr>
            <p:spPr bwMode="auto">
              <a:xfrm>
                <a:off x="2947987" y="3238500"/>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grpSp>
        <p:cxnSp>
          <p:nvCxnSpPr>
            <p:cNvPr id="21" name="Straight Arrow Connector 20"/>
            <p:cNvCxnSpPr/>
            <p:nvPr/>
          </p:nvCxnSpPr>
          <p:spPr bwMode="auto">
            <a:xfrm>
              <a:off x="3771900" y="4029075"/>
              <a:ext cx="962025" cy="0"/>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p:spPr>
        </p:cxnSp>
        <p:graphicFrame>
          <p:nvGraphicFramePr>
            <p:cNvPr id="198660" name="Object 4"/>
            <p:cNvGraphicFramePr>
              <a:graphicFrameLocks noChangeAspect="1"/>
            </p:cNvGraphicFramePr>
            <p:nvPr>
              <p:extLst>
                <p:ext uri="{D42A27DB-BD31-4B8C-83A1-F6EECF244321}">
                  <p14:modId xmlns:p14="http://schemas.microsoft.com/office/powerpoint/2010/main" val="2753728445"/>
                </p:ext>
              </p:extLst>
            </p:nvPr>
          </p:nvGraphicFramePr>
          <p:xfrm>
            <a:off x="4095750" y="4221163"/>
            <a:ext cx="334963" cy="485775"/>
          </p:xfrm>
          <a:graphic>
            <a:graphicData uri="http://schemas.openxmlformats.org/presentationml/2006/ole">
              <mc:AlternateContent xmlns:mc="http://schemas.openxmlformats.org/markup-compatibility/2006">
                <mc:Choice xmlns:v="urn:schemas-microsoft-com:vml" Requires="v">
                  <p:oleObj spid="_x0000_s6174" name="Equation" r:id="rId6" imgW="139639" imgH="203112" progId="Equation.DSMT4">
                    <p:embed/>
                  </p:oleObj>
                </mc:Choice>
                <mc:Fallback>
                  <p:oleObj name="Equation" r:id="rId6" imgW="139639" imgH="203112" progId="Equation.DSMT4">
                    <p:embed/>
                    <p:pic>
                      <p:nvPicPr>
                        <p:cNvPr id="0" name="Picture 46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5750" y="4221163"/>
                          <a:ext cx="3349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1" name="Object 5"/>
            <p:cNvGraphicFramePr>
              <a:graphicFrameLocks noChangeAspect="1"/>
            </p:cNvGraphicFramePr>
            <p:nvPr>
              <p:extLst>
                <p:ext uri="{D42A27DB-BD31-4B8C-83A1-F6EECF244321}">
                  <p14:modId xmlns:p14="http://schemas.microsoft.com/office/powerpoint/2010/main" val="3127908286"/>
                </p:ext>
              </p:extLst>
            </p:nvPr>
          </p:nvGraphicFramePr>
          <p:xfrm>
            <a:off x="2714626" y="4507199"/>
            <a:ext cx="363537" cy="333375"/>
          </p:xfrm>
          <a:graphic>
            <a:graphicData uri="http://schemas.openxmlformats.org/presentationml/2006/ole">
              <mc:AlternateContent xmlns:mc="http://schemas.openxmlformats.org/markup-compatibility/2006">
                <mc:Choice xmlns:v="urn:schemas-microsoft-com:vml" Requires="v">
                  <p:oleObj spid="_x0000_s6175" name="Equation" r:id="rId8" imgW="152334" imgH="139639" progId="Equation.DSMT4">
                    <p:embed/>
                  </p:oleObj>
                </mc:Choice>
                <mc:Fallback>
                  <p:oleObj name="Equation" r:id="rId8" imgW="152334" imgH="139639" progId="Equation.DSMT4">
                    <p:embed/>
                    <p:pic>
                      <p:nvPicPr>
                        <p:cNvPr id="0" name="Picture 4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4626" y="4507199"/>
                          <a:ext cx="363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2" name="Object 6"/>
            <p:cNvGraphicFramePr>
              <a:graphicFrameLocks noChangeAspect="1"/>
            </p:cNvGraphicFramePr>
            <p:nvPr>
              <p:extLst>
                <p:ext uri="{D42A27DB-BD31-4B8C-83A1-F6EECF244321}">
                  <p14:modId xmlns:p14="http://schemas.microsoft.com/office/powerpoint/2010/main" val="4086636884"/>
                </p:ext>
              </p:extLst>
            </p:nvPr>
          </p:nvGraphicFramePr>
          <p:xfrm>
            <a:off x="4081463" y="2043113"/>
            <a:ext cx="515937" cy="576262"/>
          </p:xfrm>
          <a:graphic>
            <a:graphicData uri="http://schemas.openxmlformats.org/presentationml/2006/ole">
              <mc:AlternateContent xmlns:mc="http://schemas.openxmlformats.org/markup-compatibility/2006">
                <mc:Choice xmlns:v="urn:schemas-microsoft-com:vml" Requires="v">
                  <p:oleObj spid="_x0000_s6176" name="Equation" r:id="rId10" imgW="215713" imgH="241091" progId="Equation.DSMT4">
                    <p:embed/>
                  </p:oleObj>
                </mc:Choice>
                <mc:Fallback>
                  <p:oleObj name="Equation" r:id="rId10" imgW="215713" imgH="241091" progId="Equation.DSMT4">
                    <p:embed/>
                    <p:pic>
                      <p:nvPicPr>
                        <p:cNvPr id="0" name="Picture 46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1463" y="2043113"/>
                          <a:ext cx="51593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nvGrpSpPr>
            <p:cNvPr id="29" name="Group 28"/>
            <p:cNvGrpSpPr/>
            <p:nvPr/>
          </p:nvGrpSpPr>
          <p:grpSpPr>
            <a:xfrm>
              <a:off x="1828800" y="2573338"/>
              <a:ext cx="334963" cy="1085850"/>
              <a:chOff x="1828800" y="2573338"/>
              <a:chExt cx="334963" cy="1085850"/>
            </a:xfrm>
          </p:grpSpPr>
          <p:graphicFrame>
            <p:nvGraphicFramePr>
              <p:cNvPr id="198663" name="Object 7"/>
              <p:cNvGraphicFramePr>
                <a:graphicFrameLocks noChangeAspect="1"/>
              </p:cNvGraphicFramePr>
              <p:nvPr/>
            </p:nvGraphicFramePr>
            <p:xfrm>
              <a:off x="1828800" y="2573338"/>
              <a:ext cx="334963" cy="333375"/>
            </p:xfrm>
            <a:graphic>
              <a:graphicData uri="http://schemas.openxmlformats.org/presentationml/2006/ole">
                <mc:AlternateContent xmlns:mc="http://schemas.openxmlformats.org/markup-compatibility/2006">
                  <mc:Choice xmlns:v="urn:schemas-microsoft-com:vml" Requires="v">
                    <p:oleObj spid="_x0000_s6177" name="Equation" r:id="rId12" imgW="139700" imgH="139700" progId="Equation.DSMT4">
                      <p:embed/>
                    </p:oleObj>
                  </mc:Choice>
                  <mc:Fallback>
                    <p:oleObj name="Equation" r:id="rId12" imgW="139700" imgH="139700" progId="Equation.DSMT4">
                      <p:embed/>
                      <p:pic>
                        <p:nvPicPr>
                          <p:cNvPr id="0" name="Picture 4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2573338"/>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4" name="Object 8"/>
              <p:cNvGraphicFramePr>
                <a:graphicFrameLocks noChangeAspect="1"/>
              </p:cNvGraphicFramePr>
              <p:nvPr/>
            </p:nvGraphicFramePr>
            <p:xfrm>
              <a:off x="1828800" y="2949576"/>
              <a:ext cx="334963" cy="333375"/>
            </p:xfrm>
            <a:graphic>
              <a:graphicData uri="http://schemas.openxmlformats.org/presentationml/2006/ole">
                <mc:AlternateContent xmlns:mc="http://schemas.openxmlformats.org/markup-compatibility/2006">
                  <mc:Choice xmlns:v="urn:schemas-microsoft-com:vml" Requires="v">
                    <p:oleObj spid="_x0000_s6178" name="Equation" r:id="rId14" imgW="139700" imgH="139700" progId="Equation.DSMT4">
                      <p:embed/>
                    </p:oleObj>
                  </mc:Choice>
                  <mc:Fallback>
                    <p:oleObj name="Equation" r:id="rId14" imgW="139700" imgH="139700" progId="Equation.DSMT4">
                      <p:embed/>
                      <p:pic>
                        <p:nvPicPr>
                          <p:cNvPr id="0" name="Picture 4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2949576"/>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5" name="Object 9"/>
              <p:cNvGraphicFramePr>
                <a:graphicFrameLocks noChangeAspect="1"/>
              </p:cNvGraphicFramePr>
              <p:nvPr/>
            </p:nvGraphicFramePr>
            <p:xfrm>
              <a:off x="1828800" y="3325813"/>
              <a:ext cx="334963" cy="333375"/>
            </p:xfrm>
            <a:graphic>
              <a:graphicData uri="http://schemas.openxmlformats.org/presentationml/2006/ole">
                <mc:AlternateContent xmlns:mc="http://schemas.openxmlformats.org/markup-compatibility/2006">
                  <mc:Choice xmlns:v="urn:schemas-microsoft-com:vml" Requires="v">
                    <p:oleObj spid="_x0000_s6179" name="Equation" r:id="rId15" imgW="139700" imgH="139700" progId="Equation.DSMT4">
                      <p:embed/>
                    </p:oleObj>
                  </mc:Choice>
                  <mc:Fallback>
                    <p:oleObj name="Equation" r:id="rId15" imgW="139700" imgH="139700" progId="Equation.DSMT4">
                      <p:embed/>
                      <p:pic>
                        <p:nvPicPr>
                          <p:cNvPr id="0" name="Picture 4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3325813"/>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sp>
          <p:nvSpPr>
            <p:cNvPr id="30" name="Notched Right Arrow 29"/>
            <p:cNvSpPr/>
            <p:nvPr/>
          </p:nvSpPr>
          <p:spPr bwMode="auto">
            <a:xfrm>
              <a:off x="1743075" y="3733800"/>
              <a:ext cx="485775" cy="209550"/>
            </a:xfrm>
            <a:prstGeom prst="notchedRightArrow">
              <a:avLst/>
            </a:prstGeom>
            <a:solidFill>
              <a:srgbClr val="FF66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32" name="Straight Connector 31"/>
            <p:cNvCxnSpPr/>
            <p:nvPr/>
          </p:nvCxnSpPr>
          <p:spPr bwMode="auto">
            <a:xfrm>
              <a:off x="5086350" y="2428875"/>
              <a:ext cx="600075" cy="1371600"/>
            </a:xfrm>
            <a:prstGeom prst="line">
              <a:avLst/>
            </a:prstGeom>
            <a:solidFill>
              <a:schemeClr val="accent1"/>
            </a:solidFill>
            <a:ln w="19050" cap="flat" cmpd="sng" algn="ctr">
              <a:solidFill>
                <a:schemeClr val="tx1"/>
              </a:solidFill>
              <a:prstDash val="dash"/>
              <a:round/>
              <a:headEnd type="none" w="med" len="med"/>
              <a:tailEnd type="none" w="med" len="med"/>
            </a:ln>
            <a:effectLst/>
          </p:spPr>
        </p:cxnSp>
        <p:graphicFrame>
          <p:nvGraphicFramePr>
            <p:cNvPr id="198666" name="Object 10"/>
            <p:cNvGraphicFramePr>
              <a:graphicFrameLocks noChangeAspect="1"/>
            </p:cNvGraphicFramePr>
            <p:nvPr>
              <p:extLst>
                <p:ext uri="{D42A27DB-BD31-4B8C-83A1-F6EECF244321}">
                  <p14:modId xmlns:p14="http://schemas.microsoft.com/office/powerpoint/2010/main" val="1863320099"/>
                </p:ext>
              </p:extLst>
            </p:nvPr>
          </p:nvGraphicFramePr>
          <p:xfrm>
            <a:off x="5448300" y="3948113"/>
            <a:ext cx="546100" cy="423862"/>
          </p:xfrm>
          <a:graphic>
            <a:graphicData uri="http://schemas.openxmlformats.org/presentationml/2006/ole">
              <mc:AlternateContent xmlns:mc="http://schemas.openxmlformats.org/markup-compatibility/2006">
                <mc:Choice xmlns:v="urn:schemas-microsoft-com:vml" Requires="v">
                  <p:oleObj spid="_x0000_s6180" name="Equation" r:id="rId16" imgW="228402" imgH="177646" progId="Equation.DSMT4">
                    <p:embed/>
                  </p:oleObj>
                </mc:Choice>
                <mc:Fallback>
                  <p:oleObj name="Equation" r:id="rId16" imgW="228402" imgH="177646" progId="Equation.DSMT4">
                    <p:embed/>
                    <p:pic>
                      <p:nvPicPr>
                        <p:cNvPr id="0" name="Picture 46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48300" y="3948113"/>
                          <a:ext cx="5461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cxnSp>
          <p:nvCxnSpPr>
            <p:cNvPr id="35" name="Straight Arrow Connector 34"/>
            <p:cNvCxnSpPr/>
            <p:nvPr/>
          </p:nvCxnSpPr>
          <p:spPr bwMode="auto">
            <a:xfrm flipV="1">
              <a:off x="5324475" y="2343150"/>
              <a:ext cx="295275" cy="142875"/>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graphicFrame>
          <p:nvGraphicFramePr>
            <p:cNvPr id="198667" name="Object 11"/>
            <p:cNvGraphicFramePr>
              <a:graphicFrameLocks noChangeAspect="1"/>
            </p:cNvGraphicFramePr>
            <p:nvPr>
              <p:extLst>
                <p:ext uri="{D42A27DB-BD31-4B8C-83A1-F6EECF244321}">
                  <p14:modId xmlns:p14="http://schemas.microsoft.com/office/powerpoint/2010/main" val="2874486507"/>
                </p:ext>
              </p:extLst>
            </p:nvPr>
          </p:nvGraphicFramePr>
          <p:xfrm>
            <a:off x="5768975" y="2001838"/>
            <a:ext cx="301625" cy="485775"/>
          </p:xfrm>
          <a:graphic>
            <a:graphicData uri="http://schemas.openxmlformats.org/presentationml/2006/ole">
              <mc:AlternateContent xmlns:mc="http://schemas.openxmlformats.org/markup-compatibility/2006">
                <mc:Choice xmlns:v="urn:schemas-microsoft-com:vml" Requires="v">
                  <p:oleObj spid="_x0000_s6181" name="Equation" r:id="rId18" imgW="126835" imgH="202936" progId="Equation.DSMT4">
                    <p:embed/>
                  </p:oleObj>
                </mc:Choice>
                <mc:Fallback>
                  <p:oleObj name="Equation" r:id="rId18" imgW="126835" imgH="202936" progId="Equation.DSMT4">
                    <p:embed/>
                    <p:pic>
                      <p:nvPicPr>
                        <p:cNvPr id="0" name="Picture 47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68975" y="2001838"/>
                          <a:ext cx="3016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26" name="TextBox 25"/>
            <p:cNvSpPr txBox="1"/>
            <p:nvPr/>
          </p:nvSpPr>
          <p:spPr>
            <a:xfrm>
              <a:off x="1534100" y="4452421"/>
              <a:ext cx="1056700" cy="369332"/>
            </a:xfrm>
            <a:prstGeom prst="rect">
              <a:avLst/>
            </a:prstGeom>
            <a:noFill/>
          </p:spPr>
          <p:txBody>
            <a:bodyPr wrap="none" rtlCol="0">
              <a:spAutoFit/>
            </a:bodyPr>
            <a:lstStyle/>
            <a:p>
              <a:r>
                <a:rPr lang="en-US" dirty="0"/>
                <a:t>Medium</a:t>
              </a:r>
            </a:p>
          </p:txBody>
        </p:sp>
      </p:gr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bwMode="auto">
          <a:xfrm>
            <a:off x="1695450" y="116112"/>
            <a:ext cx="57150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Current Density Vector (cont.)</a:t>
            </a:r>
          </a:p>
        </p:txBody>
      </p:sp>
      <p:sp>
        <p:nvSpPr>
          <p:cNvPr id="8" name="Slide Number Placeholder 7"/>
          <p:cNvSpPr>
            <a:spLocks noGrp="1"/>
          </p:cNvSpPr>
          <p:nvPr>
            <p:ph type="sldNum" sz="quarter" idx="4"/>
          </p:nvPr>
        </p:nvSpPr>
        <p:spPr/>
        <p:txBody>
          <a:bodyPr/>
          <a:lstStyle/>
          <a:p>
            <a:fld id="{E1FBE26A-17E6-45EC-8C11-32E94F417F70}" type="slidenum">
              <a:rPr lang="en-US" smtClean="0"/>
              <a:pPr/>
              <a:t>12</a:t>
            </a:fld>
            <a:endParaRPr lang="en-US"/>
          </a:p>
        </p:txBody>
      </p:sp>
      <p:grpSp>
        <p:nvGrpSpPr>
          <p:cNvPr id="71" name="Group 70"/>
          <p:cNvGrpSpPr/>
          <p:nvPr/>
        </p:nvGrpSpPr>
        <p:grpSpPr>
          <a:xfrm>
            <a:off x="971550" y="2390774"/>
            <a:ext cx="2407103" cy="1181101"/>
            <a:chOff x="971550" y="2390774"/>
            <a:chExt cx="2407103" cy="1181101"/>
          </a:xfrm>
        </p:grpSpPr>
        <p:sp>
          <p:nvSpPr>
            <p:cNvPr id="52" name="Rectangle 2"/>
            <p:cNvSpPr>
              <a:spLocks noChangeArrowheads="1"/>
            </p:cNvSpPr>
            <p:nvPr/>
          </p:nvSpPr>
          <p:spPr bwMode="auto">
            <a:xfrm>
              <a:off x="971550" y="2390774"/>
              <a:ext cx="2407103" cy="1181101"/>
            </a:xfrm>
            <a:prstGeom prst="rect">
              <a:avLst/>
            </a:prstGeom>
            <a:solidFill>
              <a:srgbClr val="CCFFFF"/>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53" name="Object 27"/>
            <p:cNvGraphicFramePr>
              <a:graphicFrameLocks noChangeAspect="1"/>
            </p:cNvGraphicFramePr>
            <p:nvPr/>
          </p:nvGraphicFramePr>
          <p:xfrm>
            <a:off x="1030288" y="2505075"/>
            <a:ext cx="2249487" cy="1020763"/>
          </p:xfrm>
          <a:graphic>
            <a:graphicData uri="http://schemas.openxmlformats.org/presentationml/2006/ole">
              <mc:AlternateContent xmlns:mc="http://schemas.openxmlformats.org/markup-compatibility/2006">
                <mc:Choice xmlns:v="urn:schemas-microsoft-com:vml" Requires="v">
                  <p:oleObj spid="_x0000_s7185" name="Equation" r:id="rId4" imgW="888614" imgH="393529" progId="Equation.DSMT4">
                    <p:embed/>
                  </p:oleObj>
                </mc:Choice>
                <mc:Fallback>
                  <p:oleObj name="Equation" r:id="rId4" imgW="888614" imgH="393529" progId="Equation.DSMT4">
                    <p:embed/>
                    <p:pic>
                      <p:nvPicPr>
                        <p:cNvPr id="0" name="Picture 2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0288" y="2505075"/>
                          <a:ext cx="2249487" cy="102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54" name="Text Box 38"/>
          <p:cNvSpPr txBox="1">
            <a:spLocks noChangeArrowheads="1"/>
          </p:cNvSpPr>
          <p:nvPr/>
        </p:nvSpPr>
        <p:spPr bwMode="auto">
          <a:xfrm>
            <a:off x="4211053" y="1787797"/>
            <a:ext cx="4211769" cy="1077218"/>
          </a:xfrm>
          <a:prstGeom prst="rect">
            <a:avLst/>
          </a:prstGeom>
          <a:noFill/>
          <a:ln w="19050">
            <a:solidFill>
              <a:srgbClr val="000000"/>
            </a:solidFill>
            <a:miter lim="800000"/>
            <a:headEnd type="none" w="sm" len="sm"/>
            <a:tailEnd type="none" w="sm" len="sm"/>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rPr>
              <a:t>Note:</a:t>
            </a:r>
            <a:r>
              <a:rPr kumimoji="0" lang="en-US" sz="1600" b="0" i="0" u="none" strike="noStrike" kern="0" cap="none" spc="0" normalizeH="0" baseline="0" noProof="0" dirty="0">
                <a:ln>
                  <a:noFill/>
                </a:ln>
                <a:solidFill>
                  <a:srgbClr val="000000"/>
                </a:solidFill>
                <a:effectLst/>
                <a:uLnTx/>
                <a:uFillTx/>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rPr>
              <a:t>The direction of the unit normal vector determines whether the current is measured going up or down through the surface.</a:t>
            </a:r>
          </a:p>
        </p:txBody>
      </p:sp>
      <p:grpSp>
        <p:nvGrpSpPr>
          <p:cNvPr id="55" name="Group 54"/>
          <p:cNvGrpSpPr/>
          <p:nvPr/>
        </p:nvGrpSpPr>
        <p:grpSpPr>
          <a:xfrm>
            <a:off x="1924050" y="3922713"/>
            <a:ext cx="4438650" cy="2108200"/>
            <a:chOff x="1924050" y="3922713"/>
            <a:chExt cx="4438650" cy="2108200"/>
          </a:xfrm>
        </p:grpSpPr>
        <p:sp>
          <p:nvSpPr>
            <p:cNvPr id="56" name="Arc 42"/>
            <p:cNvSpPr>
              <a:spLocks/>
            </p:cNvSpPr>
            <p:nvPr/>
          </p:nvSpPr>
          <p:spPr bwMode="auto">
            <a:xfrm flipV="1">
              <a:off x="2006600" y="5480050"/>
              <a:ext cx="4356100" cy="550863"/>
            </a:xfrm>
            <a:custGeom>
              <a:avLst/>
              <a:gdLst>
                <a:gd name="T0" fmla="*/ 2147483647 w 43200"/>
                <a:gd name="T1" fmla="*/ 2147483647 h 23438"/>
                <a:gd name="T2" fmla="*/ 2147483647 w 43200"/>
                <a:gd name="T3" fmla="*/ 2147483647 h 23438"/>
                <a:gd name="T4" fmla="*/ 2147483647 w 43200"/>
                <a:gd name="T5" fmla="*/ 2147483647 h 23438"/>
                <a:gd name="T6" fmla="*/ 0 60000 65536"/>
                <a:gd name="T7" fmla="*/ 0 60000 65536"/>
                <a:gd name="T8" fmla="*/ 0 60000 65536"/>
                <a:gd name="T9" fmla="*/ 0 w 43200"/>
                <a:gd name="T10" fmla="*/ 0 h 23438"/>
                <a:gd name="T11" fmla="*/ 43200 w 43200"/>
                <a:gd name="T12" fmla="*/ 23438 h 23438"/>
              </a:gdLst>
              <a:ahLst/>
              <a:cxnLst>
                <a:cxn ang="T6">
                  <a:pos x="T0" y="T1"/>
                </a:cxn>
                <a:cxn ang="T7">
                  <a:pos x="T2" y="T3"/>
                </a:cxn>
                <a:cxn ang="T8">
                  <a:pos x="T4" y="T5"/>
                </a:cxn>
              </a:cxnLst>
              <a:rect l="T9" t="T10" r="T11" b="T12"/>
              <a:pathLst>
                <a:path w="43200" h="23438" fill="none" extrusionOk="0">
                  <a:moveTo>
                    <a:pt x="21" y="22558"/>
                  </a:moveTo>
                  <a:cubicBezTo>
                    <a:pt x="7" y="22239"/>
                    <a:pt x="0" y="21919"/>
                    <a:pt x="0" y="21600"/>
                  </a:cubicBezTo>
                  <a:cubicBezTo>
                    <a:pt x="0" y="9670"/>
                    <a:pt x="9670" y="0"/>
                    <a:pt x="21600" y="0"/>
                  </a:cubicBezTo>
                  <a:cubicBezTo>
                    <a:pt x="33529" y="0"/>
                    <a:pt x="43200" y="9670"/>
                    <a:pt x="43200" y="21600"/>
                  </a:cubicBezTo>
                  <a:cubicBezTo>
                    <a:pt x="43200" y="22213"/>
                    <a:pt x="43173" y="22826"/>
                    <a:pt x="43121" y="23437"/>
                  </a:cubicBezTo>
                </a:path>
                <a:path w="43200" h="23438" stroke="0" extrusionOk="0">
                  <a:moveTo>
                    <a:pt x="21" y="22558"/>
                  </a:moveTo>
                  <a:cubicBezTo>
                    <a:pt x="7" y="22239"/>
                    <a:pt x="0" y="21919"/>
                    <a:pt x="0" y="21600"/>
                  </a:cubicBezTo>
                  <a:cubicBezTo>
                    <a:pt x="0" y="9670"/>
                    <a:pt x="9670" y="0"/>
                    <a:pt x="21600" y="0"/>
                  </a:cubicBezTo>
                  <a:cubicBezTo>
                    <a:pt x="33529" y="0"/>
                    <a:pt x="43200" y="9670"/>
                    <a:pt x="43200" y="21600"/>
                  </a:cubicBezTo>
                  <a:cubicBezTo>
                    <a:pt x="43200" y="22213"/>
                    <a:pt x="43173" y="22826"/>
                    <a:pt x="43121" y="23437"/>
                  </a:cubicBezTo>
                  <a:lnTo>
                    <a:pt x="21600" y="21600"/>
                  </a:lnTo>
                  <a:close/>
                </a:path>
              </a:pathLst>
            </a:custGeom>
            <a:solidFill>
              <a:srgbClr val="00FFFF"/>
            </a:solidFill>
            <a:ln w="38100">
              <a:solidFill>
                <a:srgbClr val="000000"/>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 name="Arc 43"/>
            <p:cNvSpPr>
              <a:spLocks/>
            </p:cNvSpPr>
            <p:nvPr/>
          </p:nvSpPr>
          <p:spPr bwMode="auto">
            <a:xfrm>
              <a:off x="2006600" y="4489450"/>
              <a:ext cx="4356100" cy="1087438"/>
            </a:xfrm>
            <a:custGeom>
              <a:avLst/>
              <a:gdLst>
                <a:gd name="T0" fmla="*/ 2147483647 w 43200"/>
                <a:gd name="T1" fmla="*/ 2147483647 h 22832"/>
                <a:gd name="T2" fmla="*/ 2147483647 w 43200"/>
                <a:gd name="T3" fmla="*/ 2147483647 h 22832"/>
                <a:gd name="T4" fmla="*/ 2147483647 w 43200"/>
                <a:gd name="T5" fmla="*/ 2147483647 h 22832"/>
                <a:gd name="T6" fmla="*/ 0 60000 65536"/>
                <a:gd name="T7" fmla="*/ 0 60000 65536"/>
                <a:gd name="T8" fmla="*/ 0 60000 65536"/>
                <a:gd name="T9" fmla="*/ 0 w 43200"/>
                <a:gd name="T10" fmla="*/ 0 h 22832"/>
                <a:gd name="T11" fmla="*/ 43200 w 43200"/>
                <a:gd name="T12" fmla="*/ 22832 h 22832"/>
              </a:gdLst>
              <a:ahLst/>
              <a:cxnLst>
                <a:cxn ang="T6">
                  <a:pos x="T0" y="T1"/>
                </a:cxn>
                <a:cxn ang="T7">
                  <a:pos x="T2" y="T3"/>
                </a:cxn>
                <a:cxn ang="T8">
                  <a:pos x="T4" y="T5"/>
                </a:cxn>
              </a:cxnLst>
              <a:rect l="T9" t="T10" r="T11" b="T12"/>
              <a:pathLst>
                <a:path w="43200" h="22832" fill="none" extrusionOk="0">
                  <a:moveTo>
                    <a:pt x="35" y="22831"/>
                  </a:moveTo>
                  <a:cubicBezTo>
                    <a:pt x="11" y="22421"/>
                    <a:pt x="0" y="22010"/>
                    <a:pt x="0" y="21600"/>
                  </a:cubicBezTo>
                  <a:cubicBezTo>
                    <a:pt x="0" y="9670"/>
                    <a:pt x="9670" y="0"/>
                    <a:pt x="21600" y="0"/>
                  </a:cubicBezTo>
                  <a:cubicBezTo>
                    <a:pt x="33529" y="0"/>
                    <a:pt x="43200" y="9670"/>
                    <a:pt x="43200" y="21600"/>
                  </a:cubicBezTo>
                  <a:cubicBezTo>
                    <a:pt x="43200" y="21811"/>
                    <a:pt x="43196" y="22023"/>
                    <a:pt x="43190" y="22234"/>
                  </a:cubicBezTo>
                </a:path>
                <a:path w="43200" h="22832" stroke="0" extrusionOk="0">
                  <a:moveTo>
                    <a:pt x="35" y="22831"/>
                  </a:moveTo>
                  <a:cubicBezTo>
                    <a:pt x="11" y="22421"/>
                    <a:pt x="0" y="22010"/>
                    <a:pt x="0" y="21600"/>
                  </a:cubicBezTo>
                  <a:cubicBezTo>
                    <a:pt x="0" y="9670"/>
                    <a:pt x="9670" y="0"/>
                    <a:pt x="21600" y="0"/>
                  </a:cubicBezTo>
                  <a:cubicBezTo>
                    <a:pt x="33529" y="0"/>
                    <a:pt x="43200" y="9670"/>
                    <a:pt x="43200" y="21600"/>
                  </a:cubicBezTo>
                  <a:cubicBezTo>
                    <a:pt x="43200" y="21811"/>
                    <a:pt x="43196" y="22023"/>
                    <a:pt x="43190" y="22234"/>
                  </a:cubicBezTo>
                  <a:lnTo>
                    <a:pt x="21600" y="21600"/>
                  </a:lnTo>
                  <a:close/>
                </a:path>
              </a:pathLst>
            </a:custGeom>
            <a:solidFill>
              <a:srgbClr val="00FFFF"/>
            </a:solidFill>
            <a:ln w="38100">
              <a:solidFill>
                <a:srgbClr val="000000"/>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 name="Arc 47"/>
            <p:cNvSpPr>
              <a:spLocks/>
            </p:cNvSpPr>
            <p:nvPr/>
          </p:nvSpPr>
          <p:spPr bwMode="auto">
            <a:xfrm>
              <a:off x="2006600" y="5026025"/>
              <a:ext cx="4356100" cy="550863"/>
            </a:xfrm>
            <a:custGeom>
              <a:avLst/>
              <a:gdLst>
                <a:gd name="T0" fmla="*/ 2147483647 w 43200"/>
                <a:gd name="T1" fmla="*/ 2147483647 h 23438"/>
                <a:gd name="T2" fmla="*/ 2147483647 w 43200"/>
                <a:gd name="T3" fmla="*/ 2147483647 h 23438"/>
                <a:gd name="T4" fmla="*/ 2147483647 w 43200"/>
                <a:gd name="T5" fmla="*/ 2147483647 h 23438"/>
                <a:gd name="T6" fmla="*/ 0 60000 65536"/>
                <a:gd name="T7" fmla="*/ 0 60000 65536"/>
                <a:gd name="T8" fmla="*/ 0 60000 65536"/>
                <a:gd name="T9" fmla="*/ 0 w 43200"/>
                <a:gd name="T10" fmla="*/ 0 h 23438"/>
                <a:gd name="T11" fmla="*/ 43200 w 43200"/>
                <a:gd name="T12" fmla="*/ 23438 h 23438"/>
              </a:gdLst>
              <a:ahLst/>
              <a:cxnLst>
                <a:cxn ang="T6">
                  <a:pos x="T0" y="T1"/>
                </a:cxn>
                <a:cxn ang="T7">
                  <a:pos x="T2" y="T3"/>
                </a:cxn>
                <a:cxn ang="T8">
                  <a:pos x="T4" y="T5"/>
                </a:cxn>
              </a:cxnLst>
              <a:rect l="T9" t="T10" r="T11" b="T12"/>
              <a:pathLst>
                <a:path w="43200" h="23438" fill="none" extrusionOk="0">
                  <a:moveTo>
                    <a:pt x="21" y="22558"/>
                  </a:moveTo>
                  <a:cubicBezTo>
                    <a:pt x="7" y="22239"/>
                    <a:pt x="0" y="21919"/>
                    <a:pt x="0" y="21600"/>
                  </a:cubicBezTo>
                  <a:cubicBezTo>
                    <a:pt x="0" y="9670"/>
                    <a:pt x="9670" y="0"/>
                    <a:pt x="21600" y="0"/>
                  </a:cubicBezTo>
                  <a:cubicBezTo>
                    <a:pt x="33529" y="0"/>
                    <a:pt x="43200" y="9670"/>
                    <a:pt x="43200" y="21600"/>
                  </a:cubicBezTo>
                  <a:cubicBezTo>
                    <a:pt x="43200" y="22213"/>
                    <a:pt x="43173" y="22826"/>
                    <a:pt x="43121" y="23437"/>
                  </a:cubicBezTo>
                </a:path>
                <a:path w="43200" h="23438" stroke="0" extrusionOk="0">
                  <a:moveTo>
                    <a:pt x="21" y="22558"/>
                  </a:moveTo>
                  <a:cubicBezTo>
                    <a:pt x="7" y="22239"/>
                    <a:pt x="0" y="21919"/>
                    <a:pt x="0" y="21600"/>
                  </a:cubicBezTo>
                  <a:cubicBezTo>
                    <a:pt x="0" y="9670"/>
                    <a:pt x="9670" y="0"/>
                    <a:pt x="21600" y="0"/>
                  </a:cubicBezTo>
                  <a:cubicBezTo>
                    <a:pt x="33529" y="0"/>
                    <a:pt x="43200" y="9670"/>
                    <a:pt x="43200" y="21600"/>
                  </a:cubicBezTo>
                  <a:cubicBezTo>
                    <a:pt x="43200" y="22213"/>
                    <a:pt x="43173" y="22826"/>
                    <a:pt x="43121" y="23437"/>
                  </a:cubicBezTo>
                  <a:lnTo>
                    <a:pt x="21600" y="21600"/>
                  </a:lnTo>
                  <a:close/>
                </a:path>
              </a:pathLst>
            </a:custGeom>
            <a:solidFill>
              <a:srgbClr val="00FFFF"/>
            </a:solidFill>
            <a:ln w="34925">
              <a:solidFill>
                <a:srgbClr val="969696"/>
              </a:solidFill>
              <a:prstDash val="dash"/>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 name="Line 49"/>
            <p:cNvSpPr>
              <a:spLocks noChangeShapeType="1"/>
            </p:cNvSpPr>
            <p:nvPr/>
          </p:nvSpPr>
          <p:spPr bwMode="auto">
            <a:xfrm flipV="1">
              <a:off x="5200650" y="3975100"/>
              <a:ext cx="66675" cy="901700"/>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 name="Line 50"/>
            <p:cNvSpPr>
              <a:spLocks noChangeShapeType="1"/>
            </p:cNvSpPr>
            <p:nvPr/>
          </p:nvSpPr>
          <p:spPr bwMode="auto">
            <a:xfrm flipV="1">
              <a:off x="4349750" y="4124325"/>
              <a:ext cx="635000" cy="685800"/>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1" name="Line 51"/>
            <p:cNvSpPr>
              <a:spLocks noChangeShapeType="1"/>
            </p:cNvSpPr>
            <p:nvPr/>
          </p:nvSpPr>
          <p:spPr bwMode="auto">
            <a:xfrm flipH="1">
              <a:off x="1924050" y="5464175"/>
              <a:ext cx="746125" cy="466725"/>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2" name="Line 52"/>
            <p:cNvSpPr>
              <a:spLocks noChangeShapeType="1"/>
            </p:cNvSpPr>
            <p:nvPr/>
          </p:nvSpPr>
          <p:spPr bwMode="auto">
            <a:xfrm flipH="1" flipV="1">
              <a:off x="3511550" y="5267325"/>
              <a:ext cx="320675" cy="384175"/>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3" name="Line 53"/>
            <p:cNvSpPr>
              <a:spLocks noChangeShapeType="1"/>
            </p:cNvSpPr>
            <p:nvPr/>
          </p:nvSpPr>
          <p:spPr bwMode="auto">
            <a:xfrm flipV="1">
              <a:off x="4502150" y="5391150"/>
              <a:ext cx="209550" cy="200025"/>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4" name="Line 54"/>
            <p:cNvSpPr>
              <a:spLocks noChangeShapeType="1"/>
            </p:cNvSpPr>
            <p:nvPr/>
          </p:nvSpPr>
          <p:spPr bwMode="auto">
            <a:xfrm flipV="1">
              <a:off x="5788025" y="4578350"/>
              <a:ext cx="504825" cy="996950"/>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5" name="Line 55"/>
            <p:cNvSpPr>
              <a:spLocks noChangeShapeType="1"/>
            </p:cNvSpPr>
            <p:nvPr/>
          </p:nvSpPr>
          <p:spPr bwMode="auto">
            <a:xfrm flipH="1" flipV="1">
              <a:off x="1943100" y="4689475"/>
              <a:ext cx="971550" cy="228600"/>
            </a:xfrm>
            <a:prstGeom prst="line">
              <a:avLst/>
            </a:prstGeom>
            <a:noFill/>
            <a:ln w="38100">
              <a:solidFill>
                <a:srgbClr val="0000CC"/>
              </a:solidFill>
              <a:round/>
              <a:headEnd type="oval"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6" name="Line 57"/>
            <p:cNvSpPr>
              <a:spLocks noChangeShapeType="1"/>
            </p:cNvSpPr>
            <p:nvPr/>
          </p:nvSpPr>
          <p:spPr bwMode="auto">
            <a:xfrm flipH="1" flipV="1">
              <a:off x="3507475" y="4176215"/>
              <a:ext cx="87287" cy="559938"/>
            </a:xfrm>
            <a:prstGeom prst="line">
              <a:avLst/>
            </a:prstGeom>
            <a:noFill/>
            <a:ln w="38100">
              <a:solidFill>
                <a:srgbClr val="000000"/>
              </a:solidFill>
              <a:round/>
              <a:headEnd type="none" w="sm" len="sm"/>
              <a:tailEnd type="triangl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67" name="Object 58"/>
            <p:cNvGraphicFramePr>
              <a:graphicFrameLocks noChangeAspect="1"/>
            </p:cNvGraphicFramePr>
            <p:nvPr/>
          </p:nvGraphicFramePr>
          <p:xfrm>
            <a:off x="3070747" y="3977943"/>
            <a:ext cx="262128" cy="400050"/>
          </p:xfrm>
          <a:graphic>
            <a:graphicData uri="http://schemas.openxmlformats.org/presentationml/2006/ole">
              <mc:AlternateContent xmlns:mc="http://schemas.openxmlformats.org/markup-compatibility/2006">
                <mc:Choice xmlns:v="urn:schemas-microsoft-com:vml" Requires="v">
                  <p:oleObj spid="_x0000_s7186" name="Equation" r:id="rId6" imgW="126835" imgH="202936" progId="Equation.DSMT4">
                    <p:embed/>
                  </p:oleObj>
                </mc:Choice>
                <mc:Fallback>
                  <p:oleObj name="Equation" r:id="rId6" imgW="126835" imgH="202936" progId="Equation.DSMT4">
                    <p:embed/>
                    <p:pic>
                      <p:nvPicPr>
                        <p:cNvPr id="0" name="Picture 26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0747" y="3977943"/>
                          <a:ext cx="262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 name="Arc 59"/>
            <p:cNvSpPr>
              <a:spLocks/>
            </p:cNvSpPr>
            <p:nvPr/>
          </p:nvSpPr>
          <p:spPr bwMode="auto">
            <a:xfrm flipH="1">
              <a:off x="3499512" y="4676467"/>
              <a:ext cx="177800" cy="96837"/>
            </a:xfrm>
            <a:custGeom>
              <a:avLst/>
              <a:gdLst>
                <a:gd name="T0" fmla="*/ 9162323 w 43200"/>
                <a:gd name="T1" fmla="*/ 22570 h 41317"/>
                <a:gd name="T2" fmla="*/ 3667092 w 43200"/>
                <a:gd name="T3" fmla="*/ 0 h 41317"/>
                <a:gd name="T4" fmla="*/ 6197910 w 43200"/>
                <a:gd name="T5" fmla="*/ 594967 h 41317"/>
                <a:gd name="T6" fmla="*/ 0 60000 65536"/>
                <a:gd name="T7" fmla="*/ 0 60000 65536"/>
                <a:gd name="T8" fmla="*/ 0 60000 65536"/>
                <a:gd name="T9" fmla="*/ 0 w 43200"/>
                <a:gd name="T10" fmla="*/ 0 h 41317"/>
                <a:gd name="T11" fmla="*/ 43200 w 43200"/>
                <a:gd name="T12" fmla="*/ 41317 h 41317"/>
              </a:gdLst>
              <a:ahLst/>
              <a:cxnLst>
                <a:cxn ang="T6">
                  <a:pos x="T0" y="T1"/>
                </a:cxn>
                <a:cxn ang="T7">
                  <a:pos x="T2" y="T3"/>
                </a:cxn>
                <a:cxn ang="T8">
                  <a:pos x="T4" y="T5"/>
                </a:cxn>
              </a:cxnLst>
              <a:rect l="T9" t="T10" r="T11" b="T12"/>
              <a:pathLst>
                <a:path w="43200" h="41317" fill="none" extrusionOk="0">
                  <a:moveTo>
                    <a:pt x="31931" y="747"/>
                  </a:moveTo>
                  <a:cubicBezTo>
                    <a:pt x="38877" y="4530"/>
                    <a:pt x="43200" y="11807"/>
                    <a:pt x="43200" y="19717"/>
                  </a:cubicBezTo>
                  <a:cubicBezTo>
                    <a:pt x="43200" y="31646"/>
                    <a:pt x="33529" y="41317"/>
                    <a:pt x="21600" y="41317"/>
                  </a:cubicBezTo>
                  <a:cubicBezTo>
                    <a:pt x="9670" y="41317"/>
                    <a:pt x="0" y="31646"/>
                    <a:pt x="0" y="19717"/>
                  </a:cubicBezTo>
                  <a:cubicBezTo>
                    <a:pt x="-1" y="11199"/>
                    <a:pt x="5005" y="3477"/>
                    <a:pt x="12779" y="-1"/>
                  </a:cubicBezTo>
                </a:path>
                <a:path w="43200" h="41317" stroke="0" extrusionOk="0">
                  <a:moveTo>
                    <a:pt x="31931" y="747"/>
                  </a:moveTo>
                  <a:cubicBezTo>
                    <a:pt x="38877" y="4530"/>
                    <a:pt x="43200" y="11807"/>
                    <a:pt x="43200" y="19717"/>
                  </a:cubicBezTo>
                  <a:cubicBezTo>
                    <a:pt x="43200" y="31646"/>
                    <a:pt x="33529" y="41317"/>
                    <a:pt x="21600" y="41317"/>
                  </a:cubicBezTo>
                  <a:cubicBezTo>
                    <a:pt x="9670" y="41317"/>
                    <a:pt x="0" y="31646"/>
                    <a:pt x="0" y="19717"/>
                  </a:cubicBezTo>
                  <a:cubicBezTo>
                    <a:pt x="-1" y="11199"/>
                    <a:pt x="5005" y="3477"/>
                    <a:pt x="12779" y="-1"/>
                  </a:cubicBezTo>
                  <a:lnTo>
                    <a:pt x="21600" y="19717"/>
                  </a:lnTo>
                  <a:close/>
                </a:path>
              </a:pathLst>
            </a:custGeom>
            <a:noFill/>
            <a:ln w="12700">
              <a:solidFill>
                <a:srgbClr val="000000"/>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69" name="Object 47"/>
            <p:cNvGraphicFramePr>
              <a:graphicFrameLocks noChangeAspect="1"/>
            </p:cNvGraphicFramePr>
            <p:nvPr/>
          </p:nvGraphicFramePr>
          <p:xfrm>
            <a:off x="5467350" y="3922713"/>
            <a:ext cx="374650" cy="476250"/>
          </p:xfrm>
          <a:graphic>
            <a:graphicData uri="http://schemas.openxmlformats.org/presentationml/2006/ole">
              <mc:AlternateContent xmlns:mc="http://schemas.openxmlformats.org/markup-compatibility/2006">
                <mc:Choice xmlns:v="urn:schemas-microsoft-com:vml" Requires="v">
                  <p:oleObj spid="_x0000_s7187" name="Equation" r:id="rId8" imgW="190417" imgH="241195" progId="Equation.DSMT4">
                    <p:embed/>
                  </p:oleObj>
                </mc:Choice>
                <mc:Fallback>
                  <p:oleObj name="Equation" r:id="rId8" imgW="190417" imgH="241195" progId="Equation.DSMT4">
                    <p:embed/>
                    <p:pic>
                      <p:nvPicPr>
                        <p:cNvPr id="0" name="Picture 26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67350" y="3922713"/>
                          <a:ext cx="374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0" name="Object 47"/>
            <p:cNvGraphicFramePr>
              <a:graphicFrameLocks noChangeAspect="1"/>
            </p:cNvGraphicFramePr>
            <p:nvPr/>
          </p:nvGraphicFramePr>
          <p:xfrm>
            <a:off x="5081588" y="5387975"/>
            <a:ext cx="274637" cy="350838"/>
          </p:xfrm>
          <a:graphic>
            <a:graphicData uri="http://schemas.openxmlformats.org/presentationml/2006/ole">
              <mc:AlternateContent xmlns:mc="http://schemas.openxmlformats.org/markup-compatibility/2006">
                <mc:Choice xmlns:v="urn:schemas-microsoft-com:vml" Requires="v">
                  <p:oleObj spid="_x0000_s7188" name="Equation" r:id="rId10" imgW="139579" imgH="177646" progId="Equation.DSMT4">
                    <p:embed/>
                  </p:oleObj>
                </mc:Choice>
                <mc:Fallback>
                  <p:oleObj name="Equation" r:id="rId10" imgW="139579" imgH="177646" progId="Equation.DSMT4">
                    <p:embed/>
                    <p:pic>
                      <p:nvPicPr>
                        <p:cNvPr id="0" name="Picture 26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81588" y="5387975"/>
                          <a:ext cx="274637"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99702" name="Object 22"/>
          <p:cNvGraphicFramePr>
            <a:graphicFrameLocks noChangeAspect="1"/>
          </p:cNvGraphicFramePr>
          <p:nvPr/>
        </p:nvGraphicFramePr>
        <p:xfrm>
          <a:off x="1060451" y="1410047"/>
          <a:ext cx="1854200" cy="569566"/>
        </p:xfrm>
        <a:graphic>
          <a:graphicData uri="http://schemas.openxmlformats.org/presentationml/2006/ole">
            <mc:AlternateContent xmlns:mc="http://schemas.openxmlformats.org/markup-compatibility/2006">
              <mc:Choice xmlns:v="urn:schemas-microsoft-com:vml" Requires="v">
                <p:oleObj spid="_x0000_s7189" name="Equation" r:id="rId12" imgW="990170" imgH="304668" progId="Equation.DSMT4">
                  <p:embed/>
                </p:oleObj>
              </mc:Choice>
              <mc:Fallback>
                <p:oleObj name="Equation" r:id="rId12" imgW="990170" imgH="304668" progId="Equation.DSMT4">
                  <p:embed/>
                  <p:pic>
                    <p:nvPicPr>
                      <p:cNvPr id="0" name="Picture 2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0451" y="1410047"/>
                        <a:ext cx="1854200" cy="569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Rectangle 14"/>
          <p:cNvSpPr>
            <a:spLocks noChangeArrowheads="1"/>
          </p:cNvSpPr>
          <p:nvPr/>
        </p:nvSpPr>
        <p:spPr bwMode="auto">
          <a:xfrm>
            <a:off x="0" y="2513012"/>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0493" name="Object 13"/>
          <p:cNvGraphicFramePr>
            <a:graphicFrameLocks noChangeAspect="1"/>
          </p:cNvGraphicFramePr>
          <p:nvPr/>
        </p:nvGraphicFramePr>
        <p:xfrm>
          <a:off x="2312988" y="1522413"/>
          <a:ext cx="3541712" cy="2311400"/>
        </p:xfrm>
        <a:graphic>
          <a:graphicData uri="http://schemas.openxmlformats.org/presentationml/2006/ole">
            <mc:AlternateContent xmlns:mc="http://schemas.openxmlformats.org/markup-compatibility/2006">
              <mc:Choice xmlns:v="urn:schemas-microsoft-com:vml" Requires="v">
                <p:oleObj spid="_x0000_s8203" name="Equation" r:id="rId4" imgW="1892300" imgH="1244600" progId="Equation.DSMT4">
                  <p:embed/>
                </p:oleObj>
              </mc:Choice>
              <mc:Fallback>
                <p:oleObj name="Equation" r:id="rId4" imgW="1892300" imgH="1244600" progId="Equation.DSMT4">
                  <p:embed/>
                  <p:pic>
                    <p:nvPicPr>
                      <p:cNvPr id="0" name="Picture 1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2988" y="1522413"/>
                        <a:ext cx="3541712" cy="231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5" name="Text Box 15"/>
          <p:cNvSpPr txBox="1">
            <a:spLocks noChangeArrowheads="1"/>
          </p:cNvSpPr>
          <p:nvPr/>
        </p:nvSpPr>
        <p:spPr bwMode="auto">
          <a:xfrm>
            <a:off x="1295400" y="130626"/>
            <a:ext cx="6400800" cy="9906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Law of Conservation of Electric Charge (Continuity Equation)</a:t>
            </a:r>
          </a:p>
        </p:txBody>
      </p:sp>
      <p:graphicFrame>
        <p:nvGraphicFramePr>
          <p:cNvPr id="20498" name="Object 18"/>
          <p:cNvGraphicFramePr>
            <a:graphicFrameLocks noChangeAspect="1"/>
          </p:cNvGraphicFramePr>
          <p:nvPr/>
        </p:nvGraphicFramePr>
        <p:xfrm>
          <a:off x="3221038" y="4418013"/>
          <a:ext cx="1912937" cy="762000"/>
        </p:xfrm>
        <a:graphic>
          <a:graphicData uri="http://schemas.openxmlformats.org/presentationml/2006/ole">
            <mc:AlternateContent xmlns:mc="http://schemas.openxmlformats.org/markup-compatibility/2006">
              <mc:Choice xmlns:v="urn:schemas-microsoft-com:vml" Requires="v">
                <p:oleObj spid="_x0000_s8204" name="Equation" r:id="rId6" imgW="863225" imgH="393529" progId="Equation.DSMT4">
                  <p:embed/>
                </p:oleObj>
              </mc:Choice>
              <mc:Fallback>
                <p:oleObj name="Equation" r:id="rId6" imgW="863225" imgH="393529" progId="Equation.DSMT4">
                  <p:embed/>
                  <p:pic>
                    <p:nvPicPr>
                      <p:cNvPr id="0" name="Picture 1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1038" y="4418013"/>
                        <a:ext cx="1912937" cy="762000"/>
                      </a:xfrm>
                      <a:prstGeom prst="rect">
                        <a:avLst/>
                      </a:prstGeom>
                      <a:solidFill>
                        <a:srgbClr val="FFFF66"/>
                      </a:solidFill>
                    </p:spPr>
                  </p:pic>
                </p:oleObj>
              </mc:Fallback>
            </mc:AlternateContent>
          </a:graphicData>
        </a:graphic>
      </p:graphicFrame>
      <p:sp>
        <p:nvSpPr>
          <p:cNvPr id="20528" name="Line 48"/>
          <p:cNvSpPr>
            <a:spLocks noChangeShapeType="1"/>
          </p:cNvSpPr>
          <p:nvPr/>
        </p:nvSpPr>
        <p:spPr bwMode="auto">
          <a:xfrm>
            <a:off x="2590800" y="4799012"/>
            <a:ext cx="457200" cy="0"/>
          </a:xfrm>
          <a:prstGeom prst="line">
            <a:avLst/>
          </a:prstGeom>
          <a:noFill/>
          <a:ln w="25400">
            <a:solidFill>
              <a:schemeClr val="tx1"/>
            </a:solidFill>
            <a:round/>
            <a:headEnd/>
            <a:tailEnd type="triangle" w="med" len="med"/>
          </a:ln>
          <a:effectLst/>
        </p:spPr>
        <p:txBody>
          <a:bodyPr/>
          <a:lstStyle/>
          <a:p>
            <a:endParaRPr lang="en-US"/>
          </a:p>
        </p:txBody>
      </p:sp>
      <p:sp>
        <p:nvSpPr>
          <p:cNvPr id="20529" name="Line 49"/>
          <p:cNvSpPr>
            <a:spLocks noChangeShapeType="1"/>
          </p:cNvSpPr>
          <p:nvPr/>
        </p:nvSpPr>
        <p:spPr bwMode="auto">
          <a:xfrm flipH="1">
            <a:off x="5257800" y="4799012"/>
            <a:ext cx="457200" cy="0"/>
          </a:xfrm>
          <a:prstGeom prst="line">
            <a:avLst/>
          </a:prstGeom>
          <a:noFill/>
          <a:ln w="25400">
            <a:solidFill>
              <a:schemeClr val="tx1"/>
            </a:solidFill>
            <a:round/>
            <a:headEnd/>
            <a:tailEnd type="triangle" w="med" len="med"/>
          </a:ln>
          <a:effectLst/>
        </p:spPr>
        <p:txBody>
          <a:bodyPr/>
          <a:lstStyle/>
          <a:p>
            <a:endParaRPr lang="en-US"/>
          </a:p>
        </p:txBody>
      </p:sp>
      <p:sp>
        <p:nvSpPr>
          <p:cNvPr id="20552" name="Text Box 72"/>
          <p:cNvSpPr txBox="1">
            <a:spLocks noChangeArrowheads="1"/>
          </p:cNvSpPr>
          <p:nvPr/>
        </p:nvSpPr>
        <p:spPr bwMode="auto">
          <a:xfrm>
            <a:off x="304800" y="4418012"/>
            <a:ext cx="2438400" cy="915988"/>
          </a:xfrm>
          <a:prstGeom prst="rect">
            <a:avLst/>
          </a:prstGeom>
          <a:noFill/>
          <a:ln w="9525">
            <a:noFill/>
            <a:miter lim="800000"/>
            <a:headEnd/>
            <a:tailEnd/>
          </a:ln>
          <a:effectLst/>
        </p:spPr>
        <p:txBody>
          <a:bodyPr>
            <a:spAutoFit/>
          </a:bodyPr>
          <a:lstStyle/>
          <a:p>
            <a:pPr algn="ctr">
              <a:spcBef>
                <a:spcPct val="50000"/>
              </a:spcBef>
            </a:pPr>
            <a:r>
              <a:rPr lang="en-US" b="0"/>
              <a:t>Flow of electric current out of volume (per unit volume)</a:t>
            </a:r>
          </a:p>
        </p:txBody>
      </p:sp>
      <p:sp>
        <p:nvSpPr>
          <p:cNvPr id="20553" name="Rectangle 73"/>
          <p:cNvSpPr>
            <a:spLocks noChangeArrowheads="1"/>
          </p:cNvSpPr>
          <p:nvPr/>
        </p:nvSpPr>
        <p:spPr bwMode="auto">
          <a:xfrm>
            <a:off x="5791200" y="4418012"/>
            <a:ext cx="2971800" cy="641350"/>
          </a:xfrm>
          <a:prstGeom prst="rect">
            <a:avLst/>
          </a:prstGeom>
          <a:noFill/>
          <a:ln w="9525">
            <a:noFill/>
            <a:miter lim="800000"/>
            <a:headEnd/>
            <a:tailEnd/>
          </a:ln>
          <a:effectLst/>
        </p:spPr>
        <p:txBody>
          <a:bodyPr>
            <a:spAutoFit/>
          </a:bodyPr>
          <a:lstStyle/>
          <a:p>
            <a:pPr algn="ctr">
              <a:spcBef>
                <a:spcPct val="50000"/>
              </a:spcBef>
            </a:pPr>
            <a:r>
              <a:rPr lang="en-US" b="0"/>
              <a:t>Rate of decrease of electric charge (per unit volume)</a:t>
            </a:r>
          </a:p>
        </p:txBody>
      </p:sp>
      <p:sp>
        <p:nvSpPr>
          <p:cNvPr id="20567" name="Line 87"/>
          <p:cNvSpPr>
            <a:spLocks noChangeShapeType="1"/>
          </p:cNvSpPr>
          <p:nvPr/>
        </p:nvSpPr>
        <p:spPr bwMode="auto">
          <a:xfrm flipV="1">
            <a:off x="2285998" y="2360612"/>
            <a:ext cx="685800" cy="609600"/>
          </a:xfrm>
          <a:prstGeom prst="line">
            <a:avLst/>
          </a:prstGeom>
          <a:noFill/>
          <a:ln w="9525">
            <a:solidFill>
              <a:srgbClr val="FF0000"/>
            </a:solidFill>
            <a:round/>
            <a:headEnd type="none" w="med" len="med"/>
            <a:tailEnd type="none" w="med" len="med"/>
          </a:ln>
          <a:effectLst/>
        </p:spPr>
        <p:txBody>
          <a:bodyPr/>
          <a:lstStyle/>
          <a:p>
            <a:endParaRPr lang="en-US"/>
          </a:p>
        </p:txBody>
      </p:sp>
      <p:sp>
        <p:nvSpPr>
          <p:cNvPr id="12" name="Slide Number Placeholder 11"/>
          <p:cNvSpPr>
            <a:spLocks noGrp="1"/>
          </p:cNvSpPr>
          <p:nvPr>
            <p:ph type="sldNum" sz="quarter" idx="4"/>
          </p:nvPr>
        </p:nvSpPr>
        <p:spPr/>
        <p:txBody>
          <a:bodyPr/>
          <a:lstStyle/>
          <a:p>
            <a:fld id="{E1FBE26A-17E6-45EC-8C11-32E94F417F70}" type="slidenum">
              <a:rPr lang="en-US" smtClean="0"/>
              <a:pPr/>
              <a:t>13</a:t>
            </a:fld>
            <a:endParaRPr lang="en-US"/>
          </a:p>
        </p:txBody>
      </p:sp>
      <p:sp>
        <p:nvSpPr>
          <p:cNvPr id="2" name="TextBox 1"/>
          <p:cNvSpPr txBox="1"/>
          <p:nvPr/>
        </p:nvSpPr>
        <p:spPr>
          <a:xfrm>
            <a:off x="1191127" y="5823284"/>
            <a:ext cx="6596678" cy="369332"/>
          </a:xfrm>
          <a:prstGeom prst="rect">
            <a:avLst/>
          </a:prstGeom>
          <a:noFill/>
        </p:spPr>
        <p:txBody>
          <a:bodyPr wrap="none" rtlCol="0">
            <a:spAutoFit/>
          </a:bodyPr>
          <a:lstStyle/>
          <a:p>
            <a:pPr algn="ctr"/>
            <a:r>
              <a:rPr lang="en-US" dirty="0">
                <a:solidFill>
                  <a:srgbClr val="0000FF"/>
                </a:solidFill>
              </a:rPr>
              <a:t>This is the continuity equation in point or differential form.</a:t>
            </a:r>
          </a:p>
        </p:txBody>
      </p:sp>
      <p:graphicFrame>
        <p:nvGraphicFramePr>
          <p:cNvPr id="3" name="Object 2"/>
          <p:cNvGraphicFramePr>
            <a:graphicFrameLocks noChangeAspect="1"/>
          </p:cNvGraphicFramePr>
          <p:nvPr>
            <p:extLst>
              <p:ext uri="{D42A27DB-BD31-4B8C-83A1-F6EECF244321}">
                <p14:modId xmlns:p14="http://schemas.microsoft.com/office/powerpoint/2010/main" val="1929193580"/>
              </p:ext>
            </p:extLst>
          </p:nvPr>
        </p:nvGraphicFramePr>
        <p:xfrm>
          <a:off x="6053556" y="3289300"/>
          <a:ext cx="2319338" cy="488950"/>
        </p:xfrm>
        <a:graphic>
          <a:graphicData uri="http://schemas.openxmlformats.org/presentationml/2006/ole">
            <mc:AlternateContent xmlns:mc="http://schemas.openxmlformats.org/markup-compatibility/2006">
              <mc:Choice xmlns:v="urn:schemas-microsoft-com:vml" Requires="v">
                <p:oleObj spid="_x0000_s8205" name="Equation" r:id="rId8" imgW="1206360" imgH="253800" progId="Equation.DSMT4">
                  <p:embed/>
                </p:oleObj>
              </mc:Choice>
              <mc:Fallback>
                <p:oleObj name="Equation" r:id="rId8" imgW="1206360" imgH="253800" progId="Equation.DSMT4">
                  <p:embed/>
                  <p:pic>
                    <p:nvPicPr>
                      <p:cNvPr id="0" name="Picture 1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53556" y="3289300"/>
                        <a:ext cx="2319338"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a:extLst>
              <a:ext uri="{FF2B5EF4-FFF2-40B4-BE49-F238E27FC236}">
                <a16:creationId xmlns:a16="http://schemas.microsoft.com/office/drawing/2014/main" id="{94C22FEC-C2F3-A2B4-0C25-D72E3AEEAA80}"/>
              </a:ext>
            </a:extLst>
          </p:cNvPr>
          <p:cNvSpPr txBox="1"/>
          <p:nvPr/>
        </p:nvSpPr>
        <p:spPr>
          <a:xfrm>
            <a:off x="1083516" y="2145497"/>
            <a:ext cx="1386918" cy="307777"/>
          </a:xfrm>
          <a:prstGeom prst="rect">
            <a:avLst/>
          </a:prstGeom>
          <a:noFill/>
        </p:spPr>
        <p:txBody>
          <a:bodyPr wrap="none" rtlCol="0">
            <a:spAutoFit/>
          </a:bodyPr>
          <a:lstStyle/>
          <a:p>
            <a:r>
              <a:rPr lang="en-US" sz="1400" b="0" dirty="0">
                <a:solidFill>
                  <a:srgbClr val="0000FF"/>
                </a:solidFill>
              </a:rPr>
              <a:t>(“zero identity”)</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0" y="2209800"/>
            <a:ext cx="9144000" cy="0"/>
          </a:xfrm>
          <a:prstGeom prst="rect">
            <a:avLst/>
          </a:prstGeom>
          <a:noFill/>
          <a:ln w="9525">
            <a:noFill/>
            <a:miter lim="800000"/>
            <a:headEnd/>
            <a:tailEnd/>
          </a:ln>
          <a:effectLst/>
        </p:spPr>
        <p:txBody>
          <a:bodyPr wrap="none" anchor="ctr">
            <a:spAutoFit/>
          </a:bodyPr>
          <a:lstStyle/>
          <a:p>
            <a:endParaRPr lang="en-US"/>
          </a:p>
        </p:txBody>
      </p:sp>
      <p:sp>
        <p:nvSpPr>
          <p:cNvPr id="161796" name="Text Box 4"/>
          <p:cNvSpPr txBox="1">
            <a:spLocks noChangeArrowheads="1"/>
          </p:cNvSpPr>
          <p:nvPr/>
        </p:nvSpPr>
        <p:spPr bwMode="auto">
          <a:xfrm>
            <a:off x="1371600" y="130626"/>
            <a:ext cx="6400800" cy="7620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a:solidFill>
                  <a:srgbClr val="FFFF00"/>
                </a:solidFill>
              </a:rPr>
              <a:t>Continuity Equation (cont.)</a:t>
            </a:r>
          </a:p>
        </p:txBody>
      </p:sp>
      <p:sp>
        <p:nvSpPr>
          <p:cNvPr id="161804" name="Text Box 12"/>
          <p:cNvSpPr txBox="1">
            <a:spLocks noChangeArrowheads="1"/>
          </p:cNvSpPr>
          <p:nvPr/>
        </p:nvSpPr>
        <p:spPr bwMode="auto">
          <a:xfrm>
            <a:off x="304800" y="3886200"/>
            <a:ext cx="3625850" cy="396875"/>
          </a:xfrm>
          <a:prstGeom prst="rect">
            <a:avLst/>
          </a:prstGeom>
          <a:noFill/>
          <a:ln w="9525">
            <a:noFill/>
            <a:miter lim="800000"/>
            <a:headEnd/>
            <a:tailEnd/>
          </a:ln>
          <a:effectLst/>
        </p:spPr>
        <p:txBody>
          <a:bodyPr wrap="none">
            <a:spAutoFit/>
          </a:bodyPr>
          <a:lstStyle/>
          <a:p>
            <a:r>
              <a:rPr lang="en-US" sz="2000" b="0" dirty="0">
                <a:solidFill>
                  <a:srgbClr val="3333FF"/>
                </a:solidFill>
              </a:rPr>
              <a:t>Apply the divergence theorem:</a:t>
            </a:r>
          </a:p>
        </p:txBody>
      </p:sp>
      <p:sp>
        <p:nvSpPr>
          <p:cNvPr id="161805" name="Text Box 13"/>
          <p:cNvSpPr txBox="1">
            <a:spLocks noChangeArrowheads="1"/>
          </p:cNvSpPr>
          <p:nvPr/>
        </p:nvSpPr>
        <p:spPr bwMode="auto">
          <a:xfrm>
            <a:off x="228600" y="2109788"/>
            <a:ext cx="5511800" cy="396875"/>
          </a:xfrm>
          <a:prstGeom prst="rect">
            <a:avLst/>
          </a:prstGeom>
          <a:noFill/>
          <a:ln w="9525">
            <a:noFill/>
            <a:miter lim="800000"/>
            <a:headEnd/>
            <a:tailEnd/>
          </a:ln>
          <a:effectLst/>
        </p:spPr>
        <p:txBody>
          <a:bodyPr wrap="none">
            <a:spAutoFit/>
          </a:bodyPr>
          <a:lstStyle/>
          <a:p>
            <a:r>
              <a:rPr lang="en-US" sz="2000" b="0" dirty="0">
                <a:solidFill>
                  <a:srgbClr val="3333FF"/>
                </a:solidFill>
              </a:rPr>
              <a:t>Integrate both sides over an arbitrary volume </a:t>
            </a:r>
            <a:r>
              <a:rPr lang="en-US" sz="2000" b="0" i="1" dirty="0">
                <a:solidFill>
                  <a:srgbClr val="3333FF"/>
                </a:solidFill>
                <a:latin typeface="Times New Roman" pitchFamily="18" charset="0"/>
              </a:rPr>
              <a:t>V</a:t>
            </a:r>
            <a:r>
              <a:rPr lang="en-US" sz="2000" b="0" dirty="0">
                <a:solidFill>
                  <a:srgbClr val="3333FF"/>
                </a:solidFill>
              </a:rPr>
              <a:t>:</a:t>
            </a:r>
          </a:p>
        </p:txBody>
      </p:sp>
      <p:graphicFrame>
        <p:nvGraphicFramePr>
          <p:cNvPr id="161806" name="Object 14"/>
          <p:cNvGraphicFramePr>
            <a:graphicFrameLocks noChangeAspect="1"/>
          </p:cNvGraphicFramePr>
          <p:nvPr>
            <p:extLst>
              <p:ext uri="{D42A27DB-BD31-4B8C-83A1-F6EECF244321}">
                <p14:modId xmlns:p14="http://schemas.microsoft.com/office/powerpoint/2010/main" val="997226313"/>
              </p:ext>
            </p:extLst>
          </p:nvPr>
        </p:nvGraphicFramePr>
        <p:xfrm>
          <a:off x="2587625" y="2743200"/>
          <a:ext cx="3575050" cy="860425"/>
        </p:xfrm>
        <a:graphic>
          <a:graphicData uri="http://schemas.openxmlformats.org/presentationml/2006/ole">
            <mc:AlternateContent xmlns:mc="http://schemas.openxmlformats.org/markup-compatibility/2006">
              <mc:Choice xmlns:v="urn:schemas-microsoft-com:vml" Requires="v">
                <p:oleObj spid="_x0000_s9233" name="Equation" r:id="rId4" imgW="1473200" imgH="444500" progId="Equation.DSMT4">
                  <p:embed/>
                </p:oleObj>
              </mc:Choice>
              <mc:Fallback>
                <p:oleObj name="Equation" r:id="rId4" imgW="1473200" imgH="444500" progId="Equation.DSMT4">
                  <p:embed/>
                  <p:pic>
                    <p:nvPicPr>
                      <p:cNvPr id="0" name="Picture 2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7625" y="2743200"/>
                        <a:ext cx="3575050" cy="860425"/>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graphicFrame>
        <p:nvGraphicFramePr>
          <p:cNvPr id="161807" name="Object 15"/>
          <p:cNvGraphicFramePr>
            <a:graphicFrameLocks noChangeAspect="1"/>
          </p:cNvGraphicFramePr>
          <p:nvPr>
            <p:extLst>
              <p:ext uri="{D42A27DB-BD31-4B8C-83A1-F6EECF244321}">
                <p14:modId xmlns:p14="http://schemas.microsoft.com/office/powerpoint/2010/main" val="212545409"/>
              </p:ext>
            </p:extLst>
          </p:nvPr>
        </p:nvGraphicFramePr>
        <p:xfrm>
          <a:off x="2269875" y="5863774"/>
          <a:ext cx="2474912" cy="863600"/>
        </p:xfrm>
        <a:graphic>
          <a:graphicData uri="http://schemas.openxmlformats.org/presentationml/2006/ole">
            <mc:AlternateContent xmlns:mc="http://schemas.openxmlformats.org/markup-compatibility/2006">
              <mc:Choice xmlns:v="urn:schemas-microsoft-com:vml" Requires="v">
                <p:oleObj spid="_x0000_s9234" name="Equation" r:id="rId6" imgW="1015920" imgH="444240" progId="Equation.DSMT4">
                  <p:embed/>
                </p:oleObj>
              </mc:Choice>
              <mc:Fallback>
                <p:oleObj name="Equation" r:id="rId6" imgW="1015920" imgH="444240" progId="Equation.DSMT4">
                  <p:embed/>
                  <p:pic>
                    <p:nvPicPr>
                      <p:cNvPr id="0" name="Picture 2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9875" y="5863774"/>
                        <a:ext cx="2474912" cy="863600"/>
                      </a:xfrm>
                      <a:prstGeom prst="rect">
                        <a:avLst/>
                      </a:prstGeom>
                      <a:noFill/>
                      <a:extLst>
                        <a:ext uri="{909E8E84-426E-40DD-AFC4-6F175D3DCCD1}">
                          <a14:hiddenFill xmlns:a14="http://schemas.microsoft.com/office/drawing/2010/main">
                            <a:solidFill>
                              <a:srgbClr val="00FFFF"/>
                            </a:solidFill>
                          </a14:hiddenFill>
                        </a:ext>
                      </a:extLst>
                    </p:spPr>
                  </p:pic>
                </p:oleObj>
              </mc:Fallback>
            </mc:AlternateContent>
          </a:graphicData>
        </a:graphic>
      </p:graphicFrame>
      <p:grpSp>
        <p:nvGrpSpPr>
          <p:cNvPr id="161815" name="Group 23"/>
          <p:cNvGrpSpPr>
            <a:grpSpLocks/>
          </p:cNvGrpSpPr>
          <p:nvPr/>
        </p:nvGrpSpPr>
        <p:grpSpPr bwMode="auto">
          <a:xfrm>
            <a:off x="6172200" y="4038600"/>
            <a:ext cx="2209800" cy="1868488"/>
            <a:chOff x="3744" y="2592"/>
            <a:chExt cx="1392" cy="1177"/>
          </a:xfrm>
        </p:grpSpPr>
        <p:sp>
          <p:nvSpPr>
            <p:cNvPr id="161808" name="Oval 16"/>
            <p:cNvSpPr>
              <a:spLocks noChangeArrowheads="1"/>
            </p:cNvSpPr>
            <p:nvPr/>
          </p:nvSpPr>
          <p:spPr bwMode="auto">
            <a:xfrm>
              <a:off x="3744" y="2832"/>
              <a:ext cx="1392" cy="62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161810" name="Text Box 18"/>
            <p:cNvSpPr txBox="1">
              <a:spLocks noChangeArrowheads="1"/>
            </p:cNvSpPr>
            <p:nvPr/>
          </p:nvSpPr>
          <p:spPr bwMode="auto">
            <a:xfrm>
              <a:off x="4368" y="3024"/>
              <a:ext cx="214" cy="250"/>
            </a:xfrm>
            <a:prstGeom prst="rect">
              <a:avLst/>
            </a:prstGeom>
            <a:noFill/>
            <a:ln w="9525">
              <a:noFill/>
              <a:miter lim="800000"/>
              <a:headEnd/>
              <a:tailEnd/>
            </a:ln>
            <a:effectLst/>
          </p:spPr>
          <p:txBody>
            <a:bodyPr wrap="none">
              <a:spAutoFit/>
            </a:bodyPr>
            <a:lstStyle/>
            <a:p>
              <a:r>
                <a:rPr lang="en-US" sz="2000" b="0" i="1">
                  <a:latin typeface="Times New Roman" pitchFamily="18" charset="0"/>
                </a:rPr>
                <a:t>V</a:t>
              </a:r>
            </a:p>
          </p:txBody>
        </p:sp>
        <p:sp>
          <p:nvSpPr>
            <p:cNvPr id="161812" name="Text Box 20"/>
            <p:cNvSpPr txBox="1">
              <a:spLocks noChangeArrowheads="1"/>
            </p:cNvSpPr>
            <p:nvPr/>
          </p:nvSpPr>
          <p:spPr bwMode="auto">
            <a:xfrm>
              <a:off x="4704" y="2592"/>
              <a:ext cx="196" cy="250"/>
            </a:xfrm>
            <a:prstGeom prst="rect">
              <a:avLst/>
            </a:prstGeom>
            <a:noFill/>
            <a:ln w="9525">
              <a:noFill/>
              <a:miter lim="800000"/>
              <a:headEnd/>
              <a:tailEnd/>
            </a:ln>
            <a:effectLst/>
          </p:spPr>
          <p:txBody>
            <a:bodyPr wrap="none">
              <a:spAutoFit/>
            </a:bodyPr>
            <a:lstStyle/>
            <a:p>
              <a:r>
                <a:rPr lang="en-US" sz="2000" b="0" i="1">
                  <a:latin typeface="Times New Roman" pitchFamily="18" charset="0"/>
                </a:rPr>
                <a:t>S</a:t>
              </a:r>
            </a:p>
          </p:txBody>
        </p:sp>
        <p:sp>
          <p:nvSpPr>
            <p:cNvPr id="161813" name="Line 21"/>
            <p:cNvSpPr>
              <a:spLocks noChangeShapeType="1"/>
            </p:cNvSpPr>
            <p:nvPr/>
          </p:nvSpPr>
          <p:spPr bwMode="auto">
            <a:xfrm>
              <a:off x="4656" y="3456"/>
              <a:ext cx="48" cy="24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61814" name="Object 22"/>
            <p:cNvGraphicFramePr>
              <a:graphicFrameLocks noChangeAspect="1"/>
            </p:cNvGraphicFramePr>
            <p:nvPr/>
          </p:nvGraphicFramePr>
          <p:xfrm>
            <a:off x="4800" y="3552"/>
            <a:ext cx="194" cy="217"/>
          </p:xfrm>
          <a:graphic>
            <a:graphicData uri="http://schemas.openxmlformats.org/presentationml/2006/ole">
              <mc:AlternateContent xmlns:mc="http://schemas.openxmlformats.org/markup-compatibility/2006">
                <mc:Choice xmlns:v="urn:schemas-microsoft-com:vml" Requires="v">
                  <p:oleObj spid="_x0000_s9235" name="Equation" r:id="rId8" imgW="126725" imgH="177415" progId="Equation.DSMT4">
                    <p:embed/>
                  </p:oleObj>
                </mc:Choice>
                <mc:Fallback>
                  <p:oleObj name="Equation" r:id="rId8" imgW="126725" imgH="177415" progId="Equation.DSMT4">
                    <p:embed/>
                    <p:pic>
                      <p:nvPicPr>
                        <p:cNvPr id="0" name="Picture 2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 y="3552"/>
                          <a:ext cx="194" cy="217"/>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grpSp>
      <p:sp>
        <p:nvSpPr>
          <p:cNvPr id="15" name="Slide Number Placeholder 14"/>
          <p:cNvSpPr>
            <a:spLocks noGrp="1"/>
          </p:cNvSpPr>
          <p:nvPr>
            <p:ph type="sldNum" sz="quarter" idx="4"/>
          </p:nvPr>
        </p:nvSpPr>
        <p:spPr/>
        <p:txBody>
          <a:bodyPr/>
          <a:lstStyle/>
          <a:p>
            <a:fld id="{E1FBE26A-17E6-45EC-8C11-32E94F417F70}" type="slidenum">
              <a:rPr lang="en-US" smtClean="0"/>
              <a:pPr/>
              <a:t>14</a:t>
            </a:fld>
            <a:endParaRPr lang="en-US"/>
          </a:p>
        </p:txBody>
      </p:sp>
      <p:graphicFrame>
        <p:nvGraphicFramePr>
          <p:cNvPr id="161816" name="Object 24"/>
          <p:cNvGraphicFramePr>
            <a:graphicFrameLocks noChangeAspect="1"/>
          </p:cNvGraphicFramePr>
          <p:nvPr>
            <p:extLst>
              <p:ext uri="{D42A27DB-BD31-4B8C-83A1-F6EECF244321}">
                <p14:modId xmlns:p14="http://schemas.microsoft.com/office/powerpoint/2010/main" val="2232626230"/>
              </p:ext>
            </p:extLst>
          </p:nvPr>
        </p:nvGraphicFramePr>
        <p:xfrm>
          <a:off x="1042988" y="4430713"/>
          <a:ext cx="4189412" cy="738187"/>
        </p:xfrm>
        <a:graphic>
          <a:graphicData uri="http://schemas.openxmlformats.org/presentationml/2006/ole">
            <mc:AlternateContent xmlns:mc="http://schemas.openxmlformats.org/markup-compatibility/2006">
              <mc:Choice xmlns:v="urn:schemas-microsoft-com:vml" Requires="v">
                <p:oleObj spid="_x0000_s9236" name="Equation" r:id="rId10" imgW="1726920" imgH="380880" progId="Equation.DSMT4">
                  <p:embed/>
                </p:oleObj>
              </mc:Choice>
              <mc:Fallback>
                <p:oleObj name="Equation" r:id="rId10" imgW="1726920" imgH="380880" progId="Equation.DSMT4">
                  <p:embed/>
                  <p:pic>
                    <p:nvPicPr>
                      <p:cNvPr id="0" name="Picture 269"/>
                      <p:cNvPicPr>
                        <a:picLocks noChangeAspect="1" noChangeArrowheads="1"/>
                      </p:cNvPicPr>
                      <p:nvPr/>
                    </p:nvPicPr>
                    <p:blipFill>
                      <a:blip r:embed="rId11"/>
                      <a:srcRect/>
                      <a:stretch>
                        <a:fillRect/>
                      </a:stretch>
                    </p:blipFill>
                    <p:spPr bwMode="auto">
                      <a:xfrm>
                        <a:off x="1042988" y="4430713"/>
                        <a:ext cx="4189412" cy="738187"/>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sp>
        <p:nvSpPr>
          <p:cNvPr id="17" name="Text Box 12"/>
          <p:cNvSpPr txBox="1">
            <a:spLocks noChangeArrowheads="1"/>
          </p:cNvSpPr>
          <p:nvPr/>
        </p:nvSpPr>
        <p:spPr bwMode="auto">
          <a:xfrm>
            <a:off x="1302302" y="5676592"/>
            <a:ext cx="997389" cy="400110"/>
          </a:xfrm>
          <a:prstGeom prst="rect">
            <a:avLst/>
          </a:prstGeom>
          <a:noFill/>
          <a:ln w="9525">
            <a:noFill/>
            <a:miter lim="800000"/>
            <a:headEnd/>
            <a:tailEnd/>
          </a:ln>
          <a:effectLst/>
        </p:spPr>
        <p:txBody>
          <a:bodyPr wrap="none">
            <a:spAutoFit/>
          </a:bodyPr>
          <a:lstStyle/>
          <a:p>
            <a:r>
              <a:rPr lang="en-US" sz="2000" b="0" dirty="0">
                <a:solidFill>
                  <a:srgbClr val="3333FF"/>
                </a:solidFill>
              </a:rPr>
              <a:t>Hence:</a:t>
            </a:r>
          </a:p>
        </p:txBody>
      </p:sp>
      <p:graphicFrame>
        <p:nvGraphicFramePr>
          <p:cNvPr id="161817" name="Object 25"/>
          <p:cNvGraphicFramePr>
            <a:graphicFrameLocks noChangeAspect="1"/>
          </p:cNvGraphicFramePr>
          <p:nvPr>
            <p:extLst>
              <p:ext uri="{D42A27DB-BD31-4B8C-83A1-F6EECF244321}">
                <p14:modId xmlns:p14="http://schemas.microsoft.com/office/powerpoint/2010/main" val="3970340623"/>
              </p:ext>
            </p:extLst>
          </p:nvPr>
        </p:nvGraphicFramePr>
        <p:xfrm>
          <a:off x="3356417" y="1164330"/>
          <a:ext cx="1973572" cy="762000"/>
        </p:xfrm>
        <a:graphic>
          <a:graphicData uri="http://schemas.openxmlformats.org/presentationml/2006/ole">
            <mc:AlternateContent xmlns:mc="http://schemas.openxmlformats.org/markup-compatibility/2006">
              <mc:Choice xmlns:v="urn:schemas-microsoft-com:vml" Requires="v">
                <p:oleObj spid="_x0000_s9237" name="Equation" r:id="rId12" imgW="863225" imgH="393529" progId="Equation.DSMT4">
                  <p:embed/>
                </p:oleObj>
              </mc:Choice>
              <mc:Fallback>
                <p:oleObj name="Equation" r:id="rId12" imgW="863225" imgH="393529" progId="Equation.DSMT4">
                  <p:embed/>
                  <p:pic>
                    <p:nvPicPr>
                      <p:cNvPr id="0" name="Picture 27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56417" y="1164330"/>
                        <a:ext cx="1973572" cy="762000"/>
                      </a:xfrm>
                      <a:prstGeom prst="rect">
                        <a:avLst/>
                      </a:prstGeom>
                      <a:solidFill>
                        <a:srgbClr val="FFFF66"/>
                      </a:solidFill>
                    </p:spPr>
                  </p:pic>
                </p:oleObj>
              </mc:Fallback>
            </mc:AlternateContent>
          </a:graphicData>
        </a:graphic>
      </p:graphicFrame>
      <p:sp>
        <p:nvSpPr>
          <p:cNvPr id="18" name="TextBox 17"/>
          <p:cNvSpPr txBox="1"/>
          <p:nvPr/>
        </p:nvSpPr>
        <p:spPr>
          <a:xfrm>
            <a:off x="6868885" y="6008915"/>
            <a:ext cx="1535998" cy="307777"/>
          </a:xfrm>
          <a:prstGeom prst="rect">
            <a:avLst/>
          </a:prstGeom>
          <a:noFill/>
        </p:spPr>
        <p:txBody>
          <a:bodyPr wrap="none" rtlCol="0">
            <a:spAutoFit/>
          </a:bodyPr>
          <a:lstStyle/>
          <a:p>
            <a:pPr algn="ctr"/>
            <a:r>
              <a:rPr lang="en-US" sz="1400" b="0" dirty="0"/>
              <a:t>(outward normal)</a:t>
            </a:r>
          </a:p>
        </p:txBody>
      </p:sp>
      <p:sp>
        <p:nvSpPr>
          <p:cNvPr id="19" name="TextBox 18"/>
          <p:cNvSpPr txBox="1"/>
          <p:nvPr/>
        </p:nvSpPr>
        <p:spPr>
          <a:xfrm>
            <a:off x="2863045" y="5335610"/>
            <a:ext cx="2411238" cy="338554"/>
          </a:xfrm>
          <a:prstGeom prst="rect">
            <a:avLst/>
          </a:prstGeom>
          <a:noFill/>
        </p:spPr>
        <p:txBody>
          <a:bodyPr wrap="none" rtlCol="0">
            <a:spAutoFit/>
          </a:bodyPr>
          <a:lstStyle/>
          <a:p>
            <a:pPr algn="ctr"/>
            <a:r>
              <a:rPr lang="en-US" sz="1600" b="0" dirty="0">
                <a:solidFill>
                  <a:srgbClr val="FF0000"/>
                </a:solidFill>
              </a:rPr>
              <a:t>(current flowing out of </a:t>
            </a:r>
            <a:r>
              <a:rPr lang="en-US" sz="1600" b="0" i="1" dirty="0">
                <a:solidFill>
                  <a:srgbClr val="FF0000"/>
                </a:solidFill>
                <a:latin typeface="Times New Roman" pitchFamily="18" charset="0"/>
                <a:cs typeface="Times New Roman" pitchFamily="18" charset="0"/>
              </a:rPr>
              <a:t>V</a:t>
            </a:r>
            <a:r>
              <a:rPr lang="en-US" sz="1600" b="0" dirty="0">
                <a:solidFill>
                  <a:srgbClr val="FF0000"/>
                </a:solidFill>
              </a:rPr>
              <a:t>)</a:t>
            </a:r>
          </a:p>
        </p:txBody>
      </p:sp>
      <p:cxnSp>
        <p:nvCxnSpPr>
          <p:cNvPr id="5" name="Straight Arrow Connector 4"/>
          <p:cNvCxnSpPr/>
          <p:nvPr/>
        </p:nvCxnSpPr>
        <p:spPr bwMode="auto">
          <a:xfrm flipV="1">
            <a:off x="4934111" y="4922837"/>
            <a:ext cx="0" cy="397042"/>
          </a:xfrm>
          <a:prstGeom prst="straightConnector1">
            <a:avLst/>
          </a:prstGeom>
          <a:solidFill>
            <a:schemeClr val="accent1"/>
          </a:solidFill>
          <a:ln w="28575" cap="flat" cmpd="sng" algn="ctr">
            <a:solidFill>
              <a:srgbClr val="FF0000"/>
            </a:solidFill>
            <a:prstDash val="solid"/>
            <a:round/>
            <a:headEnd type="none" w="med" len="med"/>
            <a:tailEnd type="arrow" w="med" len="med"/>
          </a:ln>
          <a:effectLst/>
        </p:spPr>
      </p:cxn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0" y="2209800"/>
            <a:ext cx="9144000" cy="0"/>
          </a:xfrm>
          <a:prstGeom prst="rect">
            <a:avLst/>
          </a:prstGeom>
          <a:noFill/>
          <a:ln w="9525">
            <a:noFill/>
            <a:miter lim="800000"/>
            <a:headEnd/>
            <a:tailEnd/>
          </a:ln>
          <a:effectLst/>
        </p:spPr>
        <p:txBody>
          <a:bodyPr wrap="none" anchor="ctr">
            <a:spAutoFit/>
          </a:bodyPr>
          <a:lstStyle/>
          <a:p>
            <a:endParaRPr lang="en-US"/>
          </a:p>
        </p:txBody>
      </p:sp>
      <p:sp>
        <p:nvSpPr>
          <p:cNvPr id="163843" name="Text Box 3"/>
          <p:cNvSpPr txBox="1">
            <a:spLocks noChangeArrowheads="1"/>
          </p:cNvSpPr>
          <p:nvPr/>
        </p:nvSpPr>
        <p:spPr bwMode="auto">
          <a:xfrm>
            <a:off x="1295400" y="87084"/>
            <a:ext cx="6400800" cy="7620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a:solidFill>
                  <a:srgbClr val="FFFF00"/>
                </a:solidFill>
              </a:rPr>
              <a:t>Continuity Equation (cont.)</a:t>
            </a:r>
          </a:p>
        </p:txBody>
      </p:sp>
      <p:sp>
        <p:nvSpPr>
          <p:cNvPr id="163846" name="Text Box 6"/>
          <p:cNvSpPr txBox="1">
            <a:spLocks noChangeArrowheads="1"/>
          </p:cNvSpPr>
          <p:nvPr/>
        </p:nvSpPr>
        <p:spPr bwMode="auto">
          <a:xfrm>
            <a:off x="326573" y="2612571"/>
            <a:ext cx="2993570" cy="400110"/>
          </a:xfrm>
          <a:prstGeom prst="rect">
            <a:avLst/>
          </a:prstGeom>
          <a:noFill/>
          <a:ln w="9525">
            <a:noFill/>
            <a:miter lim="800000"/>
            <a:headEnd/>
            <a:tailEnd/>
          </a:ln>
          <a:effectLst/>
        </p:spPr>
        <p:txBody>
          <a:bodyPr wrap="square">
            <a:spAutoFit/>
          </a:bodyPr>
          <a:lstStyle/>
          <a:p>
            <a:r>
              <a:rPr lang="en-US" sz="2000" b="0" dirty="0">
                <a:solidFill>
                  <a:srgbClr val="0000FF"/>
                </a:solidFill>
              </a:rPr>
              <a:t>Physical interpretation:</a:t>
            </a:r>
          </a:p>
        </p:txBody>
      </p:sp>
      <p:grpSp>
        <p:nvGrpSpPr>
          <p:cNvPr id="163849" name="Group 9"/>
          <p:cNvGrpSpPr>
            <a:grpSpLocks/>
          </p:cNvGrpSpPr>
          <p:nvPr/>
        </p:nvGrpSpPr>
        <p:grpSpPr bwMode="auto">
          <a:xfrm>
            <a:off x="4495800" y="2260267"/>
            <a:ext cx="2209800" cy="1868488"/>
            <a:chOff x="3744" y="2592"/>
            <a:chExt cx="1392" cy="1177"/>
          </a:xfrm>
        </p:grpSpPr>
        <p:sp>
          <p:nvSpPr>
            <p:cNvPr id="163850" name="Oval 10"/>
            <p:cNvSpPr>
              <a:spLocks noChangeArrowheads="1"/>
            </p:cNvSpPr>
            <p:nvPr/>
          </p:nvSpPr>
          <p:spPr bwMode="auto">
            <a:xfrm>
              <a:off x="3744" y="2832"/>
              <a:ext cx="1392" cy="62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163851" name="Text Box 11"/>
            <p:cNvSpPr txBox="1">
              <a:spLocks noChangeArrowheads="1"/>
            </p:cNvSpPr>
            <p:nvPr/>
          </p:nvSpPr>
          <p:spPr bwMode="auto">
            <a:xfrm>
              <a:off x="4368" y="3024"/>
              <a:ext cx="214" cy="250"/>
            </a:xfrm>
            <a:prstGeom prst="rect">
              <a:avLst/>
            </a:prstGeom>
            <a:noFill/>
            <a:ln w="9525">
              <a:noFill/>
              <a:miter lim="800000"/>
              <a:headEnd/>
              <a:tailEnd/>
            </a:ln>
            <a:effectLst/>
          </p:spPr>
          <p:txBody>
            <a:bodyPr wrap="none">
              <a:spAutoFit/>
            </a:bodyPr>
            <a:lstStyle/>
            <a:p>
              <a:r>
                <a:rPr lang="en-US" sz="2000" b="0" i="1">
                  <a:latin typeface="Times New Roman" pitchFamily="18" charset="0"/>
                </a:rPr>
                <a:t>V</a:t>
              </a:r>
            </a:p>
          </p:txBody>
        </p:sp>
        <p:sp>
          <p:nvSpPr>
            <p:cNvPr id="163852" name="Text Box 12"/>
            <p:cNvSpPr txBox="1">
              <a:spLocks noChangeArrowheads="1"/>
            </p:cNvSpPr>
            <p:nvPr/>
          </p:nvSpPr>
          <p:spPr bwMode="auto">
            <a:xfrm>
              <a:off x="4704" y="2592"/>
              <a:ext cx="196" cy="250"/>
            </a:xfrm>
            <a:prstGeom prst="rect">
              <a:avLst/>
            </a:prstGeom>
            <a:noFill/>
            <a:ln w="9525">
              <a:noFill/>
              <a:miter lim="800000"/>
              <a:headEnd/>
              <a:tailEnd/>
            </a:ln>
            <a:effectLst/>
          </p:spPr>
          <p:txBody>
            <a:bodyPr wrap="none">
              <a:spAutoFit/>
            </a:bodyPr>
            <a:lstStyle/>
            <a:p>
              <a:r>
                <a:rPr lang="en-US" sz="2000" b="0" i="1">
                  <a:latin typeface="Times New Roman" pitchFamily="18" charset="0"/>
                </a:rPr>
                <a:t>S</a:t>
              </a:r>
            </a:p>
          </p:txBody>
        </p:sp>
        <p:sp>
          <p:nvSpPr>
            <p:cNvPr id="163853" name="Line 13"/>
            <p:cNvSpPr>
              <a:spLocks noChangeShapeType="1"/>
            </p:cNvSpPr>
            <p:nvPr/>
          </p:nvSpPr>
          <p:spPr bwMode="auto">
            <a:xfrm>
              <a:off x="4656" y="3456"/>
              <a:ext cx="48" cy="24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63854" name="Object 14"/>
            <p:cNvGraphicFramePr>
              <a:graphicFrameLocks noChangeAspect="1"/>
            </p:cNvGraphicFramePr>
            <p:nvPr/>
          </p:nvGraphicFramePr>
          <p:xfrm>
            <a:off x="4800" y="3552"/>
            <a:ext cx="194" cy="217"/>
          </p:xfrm>
          <a:graphic>
            <a:graphicData uri="http://schemas.openxmlformats.org/presentationml/2006/ole">
              <mc:AlternateContent xmlns:mc="http://schemas.openxmlformats.org/markup-compatibility/2006">
                <mc:Choice xmlns:v="urn:schemas-microsoft-com:vml" Requires="v">
                  <p:oleObj spid="_x0000_s10257" name="Equation" r:id="rId4" imgW="126725" imgH="177415" progId="Equation.DSMT4">
                    <p:embed/>
                  </p:oleObj>
                </mc:Choice>
                <mc:Fallback>
                  <p:oleObj name="Equation" r:id="rId4" imgW="126725" imgH="177415" progId="Equation.DSMT4">
                    <p:embed/>
                    <p:pic>
                      <p:nvPicPr>
                        <p:cNvPr id="0" name="Picture 2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 y="3552"/>
                          <a:ext cx="194" cy="217"/>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grpSp>
      <p:graphicFrame>
        <p:nvGraphicFramePr>
          <p:cNvPr id="163855" name="Object 15"/>
          <p:cNvGraphicFramePr>
            <a:graphicFrameLocks noChangeAspect="1"/>
          </p:cNvGraphicFramePr>
          <p:nvPr>
            <p:extLst>
              <p:ext uri="{D42A27DB-BD31-4B8C-83A1-F6EECF244321}">
                <p14:modId xmlns:p14="http://schemas.microsoft.com/office/powerpoint/2010/main" val="1413420131"/>
              </p:ext>
            </p:extLst>
          </p:nvPr>
        </p:nvGraphicFramePr>
        <p:xfrm>
          <a:off x="3019425" y="1022350"/>
          <a:ext cx="3092450" cy="1079500"/>
        </p:xfrm>
        <a:graphic>
          <a:graphicData uri="http://schemas.openxmlformats.org/presentationml/2006/ole">
            <mc:AlternateContent xmlns:mc="http://schemas.openxmlformats.org/markup-compatibility/2006">
              <mc:Choice xmlns:v="urn:schemas-microsoft-com:vml" Requires="v">
                <p:oleObj spid="_x0000_s10258" name="Equation" r:id="rId6" imgW="1015920" imgH="444240" progId="Equation.DSMT4">
                  <p:embed/>
                </p:oleObj>
              </mc:Choice>
              <mc:Fallback>
                <p:oleObj name="Equation" r:id="rId6" imgW="1015920" imgH="444240" progId="Equation.DSMT4">
                  <p:embed/>
                  <p:pic>
                    <p:nvPicPr>
                      <p:cNvPr id="0" name="Picture 26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9425" y="1022350"/>
                        <a:ext cx="3092450" cy="1079500"/>
                      </a:xfrm>
                      <a:prstGeom prst="rect">
                        <a:avLst/>
                      </a:prstGeom>
                      <a:solidFill>
                        <a:srgbClr val="CCFFFF"/>
                      </a:solidFill>
                    </p:spPr>
                  </p:pic>
                </p:oleObj>
              </mc:Fallback>
            </mc:AlternateContent>
          </a:graphicData>
        </a:graphic>
      </p:graphicFrame>
      <p:graphicFrame>
        <p:nvGraphicFramePr>
          <p:cNvPr id="163856" name="Object 16"/>
          <p:cNvGraphicFramePr>
            <a:graphicFrameLocks noChangeAspect="1"/>
          </p:cNvGraphicFramePr>
          <p:nvPr>
            <p:extLst>
              <p:ext uri="{D42A27DB-BD31-4B8C-83A1-F6EECF244321}">
                <p14:modId xmlns:p14="http://schemas.microsoft.com/office/powerpoint/2010/main" val="3436090276"/>
              </p:ext>
            </p:extLst>
          </p:nvPr>
        </p:nvGraphicFramePr>
        <p:xfrm>
          <a:off x="685800" y="4295775"/>
          <a:ext cx="4849813" cy="850900"/>
        </p:xfrm>
        <a:graphic>
          <a:graphicData uri="http://schemas.openxmlformats.org/presentationml/2006/ole">
            <mc:AlternateContent xmlns:mc="http://schemas.openxmlformats.org/markup-compatibility/2006">
              <mc:Choice xmlns:v="urn:schemas-microsoft-com:vml" Requires="v">
                <p:oleObj spid="_x0000_s10259" name="Equation" r:id="rId8" imgW="2209800" imgH="444500" progId="Equation.DSMT4">
                  <p:embed/>
                </p:oleObj>
              </mc:Choice>
              <mc:Fallback>
                <p:oleObj name="Equation" r:id="rId8" imgW="2209800" imgH="444500" progId="Equation.DSMT4">
                  <p:embed/>
                  <p:pic>
                    <p:nvPicPr>
                      <p:cNvPr id="0" name="Picture 26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4295775"/>
                        <a:ext cx="4849813" cy="850900"/>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graphicFrame>
        <p:nvGraphicFramePr>
          <p:cNvPr id="163857" name="Object 17"/>
          <p:cNvGraphicFramePr>
            <a:graphicFrameLocks noChangeAspect="1"/>
          </p:cNvGraphicFramePr>
          <p:nvPr>
            <p:extLst>
              <p:ext uri="{D42A27DB-BD31-4B8C-83A1-F6EECF244321}">
                <p14:modId xmlns:p14="http://schemas.microsoft.com/office/powerpoint/2010/main" val="4055659254"/>
              </p:ext>
            </p:extLst>
          </p:nvPr>
        </p:nvGraphicFramePr>
        <p:xfrm>
          <a:off x="1981200" y="5562600"/>
          <a:ext cx="1933575" cy="762000"/>
        </p:xfrm>
        <a:graphic>
          <a:graphicData uri="http://schemas.openxmlformats.org/presentationml/2006/ole">
            <mc:AlternateContent xmlns:mc="http://schemas.openxmlformats.org/markup-compatibility/2006">
              <mc:Choice xmlns:v="urn:schemas-microsoft-com:vml" Requires="v">
                <p:oleObj spid="_x0000_s10260" name="Equation" r:id="rId10" imgW="837836" imgH="393529" progId="Equation.DSMT4">
                  <p:embed/>
                </p:oleObj>
              </mc:Choice>
              <mc:Fallback>
                <p:oleObj name="Equation" r:id="rId10" imgW="837836" imgH="393529" progId="Equation.DSMT4">
                  <p:embed/>
                  <p:pic>
                    <p:nvPicPr>
                      <p:cNvPr id="0" name="Picture 26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81200" y="5562600"/>
                        <a:ext cx="1933575" cy="762000"/>
                      </a:xfrm>
                      <a:prstGeom prst="rect">
                        <a:avLst/>
                      </a:prstGeom>
                      <a:solidFill>
                        <a:srgbClr val="CCFFFF"/>
                      </a:solidFill>
                    </p:spPr>
                  </p:pic>
                </p:oleObj>
              </mc:Fallback>
            </mc:AlternateContent>
          </a:graphicData>
        </a:graphic>
      </p:graphicFrame>
      <p:sp>
        <p:nvSpPr>
          <p:cNvPr id="163858" name="Text Box 18"/>
          <p:cNvSpPr txBox="1">
            <a:spLocks noChangeArrowheads="1"/>
          </p:cNvSpPr>
          <p:nvPr/>
        </p:nvSpPr>
        <p:spPr bwMode="auto">
          <a:xfrm>
            <a:off x="5974768" y="4432549"/>
            <a:ext cx="2298375" cy="581025"/>
          </a:xfrm>
          <a:prstGeom prst="rect">
            <a:avLst/>
          </a:prstGeom>
          <a:noFill/>
          <a:ln w="9525">
            <a:noFill/>
            <a:miter lim="800000"/>
            <a:headEnd/>
            <a:tailEnd/>
          </a:ln>
          <a:effectLst/>
        </p:spPr>
        <p:txBody>
          <a:bodyPr wrap="square">
            <a:spAutoFit/>
          </a:bodyPr>
          <a:lstStyle/>
          <a:p>
            <a:r>
              <a:rPr lang="en-US" sz="1600" b="0" dirty="0"/>
              <a:t>(This assumes that the surface is stationary.)</a:t>
            </a:r>
          </a:p>
        </p:txBody>
      </p:sp>
      <p:graphicFrame>
        <p:nvGraphicFramePr>
          <p:cNvPr id="163859" name="Object 19"/>
          <p:cNvGraphicFramePr>
            <a:graphicFrameLocks noChangeAspect="1"/>
          </p:cNvGraphicFramePr>
          <p:nvPr>
            <p:extLst>
              <p:ext uri="{D42A27DB-BD31-4B8C-83A1-F6EECF244321}">
                <p14:modId xmlns:p14="http://schemas.microsoft.com/office/powerpoint/2010/main" val="2275455287"/>
              </p:ext>
            </p:extLst>
          </p:nvPr>
        </p:nvGraphicFramePr>
        <p:xfrm>
          <a:off x="5907974" y="5562600"/>
          <a:ext cx="1680358" cy="762000"/>
        </p:xfrm>
        <a:graphic>
          <a:graphicData uri="http://schemas.openxmlformats.org/presentationml/2006/ole">
            <mc:AlternateContent xmlns:mc="http://schemas.openxmlformats.org/markup-compatibility/2006">
              <mc:Choice xmlns:v="urn:schemas-microsoft-com:vml" Requires="v">
                <p:oleObj spid="_x0000_s10261" name="Equation" r:id="rId12" imgW="685800" imgH="393700" progId="Equation.DSMT4">
                  <p:embed/>
                </p:oleObj>
              </mc:Choice>
              <mc:Fallback>
                <p:oleObj name="Equation" r:id="rId12" imgW="685800" imgH="393700" progId="Equation.DSMT4">
                  <p:embed/>
                  <p:pic>
                    <p:nvPicPr>
                      <p:cNvPr id="0" name="Picture 26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07974" y="5562600"/>
                        <a:ext cx="1680358" cy="762000"/>
                      </a:xfrm>
                      <a:prstGeom prst="rect">
                        <a:avLst/>
                      </a:prstGeom>
                      <a:solidFill>
                        <a:srgbClr val="CCFFFF"/>
                      </a:solidFill>
                    </p:spPr>
                  </p:pic>
                </p:oleObj>
              </mc:Fallback>
            </mc:AlternateContent>
          </a:graphicData>
        </a:graphic>
      </p:graphicFrame>
      <p:sp>
        <p:nvSpPr>
          <p:cNvPr id="163860" name="Text Box 20"/>
          <p:cNvSpPr txBox="1">
            <a:spLocks noChangeArrowheads="1"/>
          </p:cNvSpPr>
          <p:nvPr/>
        </p:nvSpPr>
        <p:spPr bwMode="auto">
          <a:xfrm>
            <a:off x="4648200" y="5715000"/>
            <a:ext cx="389850" cy="369332"/>
          </a:xfrm>
          <a:prstGeom prst="rect">
            <a:avLst/>
          </a:prstGeom>
          <a:noFill/>
          <a:ln w="9525">
            <a:noFill/>
            <a:miter lim="800000"/>
            <a:headEnd/>
            <a:tailEnd/>
          </a:ln>
          <a:effectLst/>
        </p:spPr>
        <p:txBody>
          <a:bodyPr wrap="none">
            <a:spAutoFit/>
          </a:bodyPr>
          <a:lstStyle/>
          <a:p>
            <a:r>
              <a:rPr lang="en-US" b="0" dirty="0">
                <a:solidFill>
                  <a:srgbClr val="0000FF"/>
                </a:solidFill>
              </a:rPr>
              <a:t>or</a:t>
            </a:r>
          </a:p>
        </p:txBody>
      </p:sp>
      <p:sp>
        <p:nvSpPr>
          <p:cNvPr id="17" name="Slide Number Placeholder 16"/>
          <p:cNvSpPr>
            <a:spLocks noGrp="1"/>
          </p:cNvSpPr>
          <p:nvPr>
            <p:ph type="sldNum" sz="quarter" idx="4"/>
          </p:nvPr>
        </p:nvSpPr>
        <p:spPr/>
        <p:txBody>
          <a:bodyPr/>
          <a:lstStyle/>
          <a:p>
            <a:fld id="{E1FBE26A-17E6-45EC-8C11-32E94F417F70}" type="slidenum">
              <a:rPr lang="en-US" smtClean="0"/>
              <a:pPr/>
              <a:t>15</a:t>
            </a:fld>
            <a:endParaRPr lang="en-US"/>
          </a:p>
        </p:txBody>
      </p:sp>
      <p:cxnSp>
        <p:nvCxnSpPr>
          <p:cNvPr id="3" name="Straight Arrow Connector 2"/>
          <p:cNvCxnSpPr/>
          <p:nvPr/>
        </p:nvCxnSpPr>
        <p:spPr bwMode="auto">
          <a:xfrm flipH="1">
            <a:off x="2950028" y="2302765"/>
            <a:ext cx="1198772" cy="1670522"/>
          </a:xfrm>
          <a:prstGeom prst="straightConnector1">
            <a:avLst/>
          </a:prstGeom>
          <a:solidFill>
            <a:schemeClr val="accent1"/>
          </a:solidFill>
          <a:ln w="28575" cap="flat" cmpd="sng" algn="ctr">
            <a:solidFill>
              <a:srgbClr val="3333FF"/>
            </a:solidFill>
            <a:prstDash val="solid"/>
            <a:round/>
            <a:headEnd type="none" w="med" len="med"/>
            <a:tailEnd type="arrow" w="med" len="med"/>
          </a:ln>
          <a:effectLst/>
        </p:spPr>
      </p:cxnSp>
      <p:sp>
        <p:nvSpPr>
          <p:cNvPr id="21" name="Text Box 20"/>
          <p:cNvSpPr txBox="1">
            <a:spLocks noChangeArrowheads="1"/>
          </p:cNvSpPr>
          <p:nvPr/>
        </p:nvSpPr>
        <p:spPr bwMode="auto">
          <a:xfrm>
            <a:off x="685801" y="5758544"/>
            <a:ext cx="851515" cy="369332"/>
          </a:xfrm>
          <a:prstGeom prst="rect">
            <a:avLst/>
          </a:prstGeom>
          <a:noFill/>
          <a:ln w="9525">
            <a:noFill/>
            <a:miter lim="800000"/>
            <a:headEnd/>
            <a:tailEnd/>
          </a:ln>
          <a:effectLst/>
        </p:spPr>
        <p:txBody>
          <a:bodyPr wrap="none">
            <a:spAutoFit/>
          </a:bodyPr>
          <a:lstStyle/>
          <a:p>
            <a:r>
              <a:rPr lang="en-US" b="0" dirty="0">
                <a:solidFill>
                  <a:srgbClr val="0000FF"/>
                </a:solidFill>
              </a:rPr>
              <a:t>Hence</a:t>
            </a:r>
          </a:p>
        </p:txBody>
      </p:sp>
      <p:sp>
        <p:nvSpPr>
          <p:cNvPr id="20" name="TextBox 19"/>
          <p:cNvSpPr txBox="1"/>
          <p:nvPr/>
        </p:nvSpPr>
        <p:spPr>
          <a:xfrm>
            <a:off x="261257" y="3864428"/>
            <a:ext cx="2005677" cy="369332"/>
          </a:xfrm>
          <a:prstGeom prst="rect">
            <a:avLst/>
          </a:prstGeom>
          <a:noFill/>
        </p:spPr>
        <p:txBody>
          <a:bodyPr wrap="none" rtlCol="0">
            <a:spAutoFit/>
          </a:bodyPr>
          <a:lstStyle/>
          <a:p>
            <a:r>
              <a:rPr lang="en-US" dirty="0"/>
              <a:t>Right-hand side:</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0" y="2209800"/>
            <a:ext cx="9144000" cy="0"/>
          </a:xfrm>
          <a:prstGeom prst="rect">
            <a:avLst/>
          </a:prstGeom>
          <a:noFill/>
          <a:ln w="9525">
            <a:noFill/>
            <a:miter lim="800000"/>
            <a:headEnd/>
            <a:tailEnd/>
          </a:ln>
          <a:effectLst/>
        </p:spPr>
        <p:txBody>
          <a:bodyPr wrap="none" anchor="ctr">
            <a:spAutoFit/>
          </a:bodyPr>
          <a:lstStyle/>
          <a:p>
            <a:endParaRPr lang="en-US"/>
          </a:p>
        </p:txBody>
      </p:sp>
      <p:sp>
        <p:nvSpPr>
          <p:cNvPr id="163843" name="Text Box 3"/>
          <p:cNvSpPr txBox="1">
            <a:spLocks noChangeArrowheads="1"/>
          </p:cNvSpPr>
          <p:nvPr/>
        </p:nvSpPr>
        <p:spPr bwMode="auto">
          <a:xfrm>
            <a:off x="1295400" y="87084"/>
            <a:ext cx="6400800" cy="7620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a:solidFill>
                  <a:srgbClr val="FFFF00"/>
                </a:solidFill>
              </a:rPr>
              <a:t>Continuity Equation (cont.)</a:t>
            </a:r>
          </a:p>
        </p:txBody>
      </p:sp>
      <p:graphicFrame>
        <p:nvGraphicFramePr>
          <p:cNvPr id="163859" name="Object 19"/>
          <p:cNvGraphicFramePr>
            <a:graphicFrameLocks noChangeAspect="1"/>
          </p:cNvGraphicFramePr>
          <p:nvPr>
            <p:extLst>
              <p:ext uri="{D42A27DB-BD31-4B8C-83A1-F6EECF244321}">
                <p14:modId xmlns:p14="http://schemas.microsoft.com/office/powerpoint/2010/main" val="3087488525"/>
              </p:ext>
            </p:extLst>
          </p:nvPr>
        </p:nvGraphicFramePr>
        <p:xfrm>
          <a:off x="3516234" y="1099904"/>
          <a:ext cx="1996261" cy="905254"/>
        </p:xfrm>
        <a:graphic>
          <a:graphicData uri="http://schemas.openxmlformats.org/presentationml/2006/ole">
            <mc:AlternateContent xmlns:mc="http://schemas.openxmlformats.org/markup-compatibility/2006">
              <mc:Choice xmlns:v="urn:schemas-microsoft-com:vml" Requires="v">
                <p:oleObj spid="_x0000_s11275" name="Equation" r:id="rId4" imgW="685800" imgH="393700" progId="Equation.DSMT4">
                  <p:embed/>
                </p:oleObj>
              </mc:Choice>
              <mc:Fallback>
                <p:oleObj name="Equation" r:id="rId4" imgW="685800" imgH="393700" progId="Equation.DSMT4">
                  <p:embed/>
                  <p:pic>
                    <p:nvPicPr>
                      <p:cNvPr id="0" name="Picture 1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6234" y="1099904"/>
                        <a:ext cx="1996261" cy="905254"/>
                      </a:xfrm>
                      <a:prstGeom prst="rect">
                        <a:avLst/>
                      </a:prstGeom>
                      <a:solidFill>
                        <a:srgbClr val="CCFFFF"/>
                      </a:solidFill>
                    </p:spPr>
                  </p:pic>
                </p:oleObj>
              </mc:Fallback>
            </mc:AlternateContent>
          </a:graphicData>
        </a:graphic>
      </p:graphicFrame>
      <p:sp>
        <p:nvSpPr>
          <p:cNvPr id="17" name="Slide Number Placeholder 16"/>
          <p:cNvSpPr>
            <a:spLocks noGrp="1"/>
          </p:cNvSpPr>
          <p:nvPr>
            <p:ph type="sldNum" sz="quarter" idx="4"/>
          </p:nvPr>
        </p:nvSpPr>
        <p:spPr/>
        <p:txBody>
          <a:bodyPr/>
          <a:lstStyle/>
          <a:p>
            <a:fld id="{E1FBE26A-17E6-45EC-8C11-32E94F417F70}" type="slidenum">
              <a:rPr lang="en-US" smtClean="0"/>
              <a:pPr/>
              <a:t>16</a:t>
            </a:fld>
            <a:endParaRPr lang="en-US"/>
          </a:p>
        </p:txBody>
      </p:sp>
      <p:sp>
        <p:nvSpPr>
          <p:cNvPr id="2" name="TextBox 1"/>
          <p:cNvSpPr txBox="1"/>
          <p:nvPr/>
        </p:nvSpPr>
        <p:spPr>
          <a:xfrm>
            <a:off x="1182864" y="5539795"/>
            <a:ext cx="7491469" cy="646331"/>
          </a:xfrm>
          <a:prstGeom prst="rect">
            <a:avLst/>
          </a:prstGeom>
          <a:noFill/>
          <a:ln w="19050">
            <a:solidFill>
              <a:schemeClr val="tx1"/>
            </a:solidFill>
          </a:ln>
        </p:spPr>
        <p:txBody>
          <a:bodyPr wrap="square" rtlCol="0">
            <a:spAutoFit/>
          </a:bodyPr>
          <a:lstStyle/>
          <a:p>
            <a:pPr algn="ctr"/>
            <a:r>
              <a:rPr lang="en-US" dirty="0">
                <a:solidFill>
                  <a:srgbClr val="FF0000"/>
                </a:solidFill>
              </a:rPr>
              <a:t>This implies that charge is never created or destroyed. </a:t>
            </a:r>
          </a:p>
          <a:p>
            <a:pPr algn="ctr"/>
            <a:r>
              <a:rPr lang="en-US" dirty="0">
                <a:solidFill>
                  <a:srgbClr val="FF0000"/>
                </a:solidFill>
              </a:rPr>
              <a:t>It only moves from one place to another!</a:t>
            </a:r>
          </a:p>
        </p:txBody>
      </p:sp>
      <p:grpSp>
        <p:nvGrpSpPr>
          <p:cNvPr id="14" name="Group 13"/>
          <p:cNvGrpSpPr/>
          <p:nvPr/>
        </p:nvGrpSpPr>
        <p:grpSpPr>
          <a:xfrm>
            <a:off x="2942350" y="2438061"/>
            <a:ext cx="3143021" cy="2429432"/>
            <a:chOff x="2949307" y="2378777"/>
            <a:chExt cx="3143021" cy="2429432"/>
          </a:xfrm>
        </p:grpSpPr>
        <p:sp>
          <p:nvSpPr>
            <p:cNvPr id="163850" name="Oval 10"/>
            <p:cNvSpPr>
              <a:spLocks noChangeArrowheads="1"/>
            </p:cNvSpPr>
            <p:nvPr/>
          </p:nvSpPr>
          <p:spPr bwMode="auto">
            <a:xfrm>
              <a:off x="3467100" y="3017272"/>
              <a:ext cx="220980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en-US"/>
            </a:p>
          </p:txBody>
        </p:sp>
        <p:cxnSp>
          <p:nvCxnSpPr>
            <p:cNvPr id="4" name="Straight Arrow Connector 3"/>
            <p:cNvCxnSpPr/>
            <p:nvPr/>
          </p:nvCxnSpPr>
          <p:spPr bwMode="auto">
            <a:xfrm>
              <a:off x="3319979" y="2407186"/>
              <a:ext cx="558963" cy="560511"/>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graphicFrame>
          <p:nvGraphicFramePr>
            <p:cNvPr id="5" name="Object 4"/>
            <p:cNvGraphicFramePr>
              <a:graphicFrameLocks noChangeAspect="1"/>
            </p:cNvGraphicFramePr>
            <p:nvPr>
              <p:extLst>
                <p:ext uri="{D42A27DB-BD31-4B8C-83A1-F6EECF244321}">
                  <p14:modId xmlns:p14="http://schemas.microsoft.com/office/powerpoint/2010/main" val="1792492500"/>
                </p:ext>
              </p:extLst>
            </p:nvPr>
          </p:nvGraphicFramePr>
          <p:xfrm>
            <a:off x="2949307" y="2646485"/>
            <a:ext cx="370672" cy="469518"/>
          </p:xfrm>
          <a:graphic>
            <a:graphicData uri="http://schemas.openxmlformats.org/presentationml/2006/ole">
              <mc:AlternateContent xmlns:mc="http://schemas.openxmlformats.org/markup-compatibility/2006">
                <mc:Choice xmlns:v="urn:schemas-microsoft-com:vml" Requires="v">
                  <p:oleObj spid="_x0000_s11276" name="Equation" r:id="rId6" imgW="190417" imgH="241195" progId="Equation.DSMT4">
                    <p:embed/>
                  </p:oleObj>
                </mc:Choice>
                <mc:Fallback>
                  <p:oleObj name="Equation" r:id="rId6" imgW="190417" imgH="241195" progId="Equation.DSMT4">
                    <p:embed/>
                    <p:pic>
                      <p:nvPicPr>
                        <p:cNvPr id="0" name="Picture 1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9307" y="2646485"/>
                          <a:ext cx="370672" cy="4695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Straight Arrow Connector 21"/>
            <p:cNvCxnSpPr/>
            <p:nvPr/>
          </p:nvCxnSpPr>
          <p:spPr bwMode="auto">
            <a:xfrm flipH="1">
              <a:off x="5519452" y="2407186"/>
              <a:ext cx="440673" cy="610086"/>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cxnSp>
          <p:nvCxnSpPr>
            <p:cNvPr id="26" name="Straight Arrow Connector 25"/>
            <p:cNvCxnSpPr/>
            <p:nvPr/>
          </p:nvCxnSpPr>
          <p:spPr bwMode="auto">
            <a:xfrm flipV="1">
              <a:off x="3082012" y="3968636"/>
              <a:ext cx="558963" cy="560511"/>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cxnSp>
          <p:nvCxnSpPr>
            <p:cNvPr id="27" name="Straight Arrow Connector 26"/>
            <p:cNvCxnSpPr/>
            <p:nvPr/>
          </p:nvCxnSpPr>
          <p:spPr bwMode="auto">
            <a:xfrm flipH="1" flipV="1">
              <a:off x="5519452" y="4052272"/>
              <a:ext cx="572876" cy="476875"/>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graphicFrame>
          <p:nvGraphicFramePr>
            <p:cNvPr id="9" name="Object 8"/>
            <p:cNvGraphicFramePr>
              <a:graphicFrameLocks noChangeAspect="1"/>
            </p:cNvGraphicFramePr>
            <p:nvPr>
              <p:extLst>
                <p:ext uri="{D42A27DB-BD31-4B8C-83A1-F6EECF244321}">
                  <p14:modId xmlns:p14="http://schemas.microsoft.com/office/powerpoint/2010/main" val="3700771378"/>
                </p:ext>
              </p:extLst>
            </p:nvPr>
          </p:nvGraphicFramePr>
          <p:xfrm>
            <a:off x="4409095" y="3274466"/>
            <a:ext cx="515937" cy="403225"/>
          </p:xfrm>
          <a:graphic>
            <a:graphicData uri="http://schemas.openxmlformats.org/presentationml/2006/ole">
              <mc:AlternateContent xmlns:mc="http://schemas.openxmlformats.org/markup-compatibility/2006">
                <mc:Choice xmlns:v="urn:schemas-microsoft-com:vml" Requires="v">
                  <p:oleObj spid="_x0000_s11277" name="Equation" r:id="rId8" imgW="291973" imgH="228501" progId="Equation.DSMT4">
                    <p:embed/>
                  </p:oleObj>
                </mc:Choice>
                <mc:Fallback>
                  <p:oleObj name="Equation" r:id="rId8" imgW="291973" imgH="228501" progId="Equation.DSMT4">
                    <p:embed/>
                    <p:pic>
                      <p:nvPicPr>
                        <p:cNvPr id="0" name="Picture 14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09095" y="3274466"/>
                          <a:ext cx="515937"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Arrow Connector 12"/>
            <p:cNvCxnSpPr/>
            <p:nvPr/>
          </p:nvCxnSpPr>
          <p:spPr bwMode="auto">
            <a:xfrm>
              <a:off x="4513861" y="2378777"/>
              <a:ext cx="0" cy="517500"/>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cxnSp>
          <p:nvCxnSpPr>
            <p:cNvPr id="33" name="Straight Arrow Connector 32"/>
            <p:cNvCxnSpPr/>
            <p:nvPr/>
          </p:nvCxnSpPr>
          <p:spPr bwMode="auto">
            <a:xfrm flipV="1">
              <a:off x="4572000" y="4290709"/>
              <a:ext cx="0" cy="517500"/>
            </a:xfrm>
            <a:prstGeom prst="straightConnector1">
              <a:avLst/>
            </a:prstGeom>
            <a:solidFill>
              <a:schemeClr val="accent1"/>
            </a:solidFill>
            <a:ln w="19050" cap="flat" cmpd="sng" algn="ctr">
              <a:solidFill>
                <a:srgbClr val="3333FF"/>
              </a:solidFill>
              <a:prstDash val="solid"/>
              <a:round/>
              <a:headEnd type="none" w="med" len="med"/>
              <a:tailEnd type="triangle"/>
            </a:ln>
            <a:effectLst/>
          </p:spPr>
        </p:cxnSp>
      </p:grpSp>
    </p:spTree>
    <p:extLst>
      <p:ext uri="{BB962C8B-B14F-4D97-AF65-F5344CB8AC3E}">
        <p14:creationId xmlns:p14="http://schemas.microsoft.com/office/powerpoint/2010/main" val="226874765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5014762" y="4048500"/>
            <a:ext cx="3291038" cy="533400"/>
          </a:xfrm>
          <a:prstGeom prst="rect">
            <a:avLst/>
          </a:prstGeom>
          <a:solidFill>
            <a:srgbClr val="CC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0" name="Rectangle 19"/>
          <p:cNvSpPr/>
          <p:nvPr/>
        </p:nvSpPr>
        <p:spPr bwMode="auto">
          <a:xfrm>
            <a:off x="664142" y="4048500"/>
            <a:ext cx="3450657" cy="533400"/>
          </a:xfrm>
          <a:prstGeom prst="rect">
            <a:avLst/>
          </a:prstGeom>
          <a:solidFill>
            <a:srgbClr val="FFFF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21780" name="Object 276"/>
          <p:cNvGraphicFramePr>
            <a:graphicFrameLocks noGrp="1" noChangeAspect="1"/>
          </p:cNvGraphicFramePr>
          <p:nvPr>
            <p:ph sz="half" idx="2"/>
            <p:extLst>
              <p:ext uri="{D42A27DB-BD31-4B8C-83A1-F6EECF244321}">
                <p14:modId xmlns:p14="http://schemas.microsoft.com/office/powerpoint/2010/main" val="451243190"/>
              </p:ext>
            </p:extLst>
          </p:nvPr>
        </p:nvGraphicFramePr>
        <p:xfrm>
          <a:off x="831850" y="1482725"/>
          <a:ext cx="7694613" cy="3632200"/>
        </p:xfrm>
        <a:graphic>
          <a:graphicData uri="http://schemas.openxmlformats.org/presentationml/2006/ole">
            <mc:AlternateContent xmlns:mc="http://schemas.openxmlformats.org/markup-compatibility/2006">
              <mc:Choice xmlns:v="urn:schemas-microsoft-com:vml" Requires="v">
                <p:oleObj spid="_x0000_s12293" name="Equation" r:id="rId4" imgW="4089400" imgH="1930400" progId="Equation.DSMT4">
                  <p:embed/>
                </p:oleObj>
              </mc:Choice>
              <mc:Fallback>
                <p:oleObj name="Equation" r:id="rId4" imgW="4089400" imgH="1930400" progId="Equation.DSMT4">
                  <p:embed/>
                  <p:pic>
                    <p:nvPicPr>
                      <p:cNvPr id="0" name="Picture 32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850" y="1482725"/>
                        <a:ext cx="7694613" cy="363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Slide Number Placeholder 18"/>
          <p:cNvSpPr>
            <a:spLocks noGrp="1"/>
          </p:cNvSpPr>
          <p:nvPr>
            <p:ph type="sldNum" sz="quarter" idx="4"/>
          </p:nvPr>
        </p:nvSpPr>
        <p:spPr/>
        <p:txBody>
          <a:bodyPr/>
          <a:lstStyle/>
          <a:p>
            <a:fld id="{E1FBE26A-17E6-45EC-8C11-32E94F417F70}" type="slidenum">
              <a:rPr lang="en-US" smtClean="0"/>
              <a:pPr/>
              <a:t>17</a:t>
            </a:fld>
            <a:endParaRPr lang="en-US"/>
          </a:p>
        </p:txBody>
      </p:sp>
      <p:sp>
        <p:nvSpPr>
          <p:cNvPr id="21" name="Rectangle 4"/>
          <p:cNvSpPr>
            <a:spLocks noGrp="1" noChangeArrowheads="1"/>
          </p:cNvSpPr>
          <p:nvPr>
            <p:ph type="title"/>
          </p:nvPr>
        </p:nvSpPr>
        <p:spPr bwMode="auto">
          <a:xfrm>
            <a:off x="1977570" y="145145"/>
            <a:ext cx="51054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Maxwell’s Equations (cont.)</a:t>
            </a:r>
          </a:p>
        </p:txBody>
      </p:sp>
      <p:sp>
        <p:nvSpPr>
          <p:cNvPr id="23" name="TextBox 22"/>
          <p:cNvSpPr txBox="1"/>
          <p:nvPr/>
        </p:nvSpPr>
        <p:spPr>
          <a:xfrm>
            <a:off x="798286" y="5863772"/>
            <a:ext cx="7545655" cy="369332"/>
          </a:xfrm>
          <a:prstGeom prst="rect">
            <a:avLst/>
          </a:prstGeom>
          <a:noFill/>
        </p:spPr>
        <p:txBody>
          <a:bodyPr wrap="none" rtlCol="0">
            <a:spAutoFit/>
          </a:bodyPr>
          <a:lstStyle/>
          <a:p>
            <a:pPr algn="ctr"/>
            <a:r>
              <a:rPr lang="en-US" dirty="0"/>
              <a:t>Note:</a:t>
            </a:r>
            <a:r>
              <a:rPr lang="en-US" b="0" dirty="0"/>
              <a:t> Regular (not script) font is used for statics, just as it is for </a:t>
            </a:r>
            <a:r>
              <a:rPr lang="en-US" b="0" dirty="0" err="1"/>
              <a:t>phasors</a:t>
            </a:r>
            <a:r>
              <a:rPr lang="en-US" b="0" dirty="0"/>
              <a:t>.</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62" name="Rectangle 74"/>
          <p:cNvSpPr>
            <a:spLocks noChangeArrowheads="1"/>
          </p:cNvSpPr>
          <p:nvPr/>
        </p:nvSpPr>
        <p:spPr bwMode="auto">
          <a:xfrm>
            <a:off x="2133600" y="2971800"/>
            <a:ext cx="4648200" cy="2819400"/>
          </a:xfrm>
          <a:prstGeom prst="rect">
            <a:avLst/>
          </a:prstGeom>
          <a:gradFill rotWithShape="1">
            <a:gsLst>
              <a:gs pos="0">
                <a:srgbClr val="F8F8F8"/>
              </a:gs>
              <a:gs pos="100000">
                <a:srgbClr val="F8F8F8">
                  <a:gamma/>
                  <a:shade val="86275"/>
                  <a:invGamma/>
                </a:srgbClr>
              </a:gs>
            </a:gsLst>
            <a:path path="shape">
              <a:fillToRect l="50000" t="50000" r="50000" b="50000"/>
            </a:path>
          </a:gradFill>
          <a:ln w="28575">
            <a:solidFill>
              <a:srgbClr val="FF3300"/>
            </a:solidFill>
            <a:miter lim="800000"/>
            <a:headEnd/>
            <a:tailEnd/>
          </a:ln>
          <a:effectLst/>
        </p:spPr>
        <p:txBody>
          <a:bodyPr wrap="none" anchor="ctr"/>
          <a:lstStyle/>
          <a:p>
            <a:endParaRPr lang="en-US"/>
          </a:p>
        </p:txBody>
      </p:sp>
      <p:graphicFrame>
        <p:nvGraphicFramePr>
          <p:cNvPr id="89092" name="Object 4"/>
          <p:cNvGraphicFramePr>
            <a:graphicFrameLocks noGrp="1" noChangeAspect="1"/>
          </p:cNvGraphicFramePr>
          <p:nvPr>
            <p:ph sz="half" idx="1"/>
          </p:nvPr>
        </p:nvGraphicFramePr>
        <p:xfrm>
          <a:off x="3143250" y="3203575"/>
          <a:ext cx="2862263" cy="2303463"/>
        </p:xfrm>
        <a:graphic>
          <a:graphicData uri="http://schemas.openxmlformats.org/presentationml/2006/ole">
            <mc:AlternateContent xmlns:mc="http://schemas.openxmlformats.org/markup-compatibility/2006">
              <mc:Choice xmlns:v="urn:schemas-microsoft-com:vml" Requires="v">
                <p:oleObj spid="_x0000_s13320" name="Equation" r:id="rId4" imgW="1104900" imgH="889000" progId="Equation.DSMT4">
                  <p:embed/>
                </p:oleObj>
              </mc:Choice>
              <mc:Fallback>
                <p:oleObj name="Equation" r:id="rId4" imgW="1104900" imgH="889000" progId="Equation.DSMT4">
                  <p:embed/>
                  <p:pic>
                    <p:nvPicPr>
                      <p:cNvPr id="0" name="Picture 16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0" y="3203575"/>
                        <a:ext cx="2862263" cy="2303463"/>
                      </a:xfrm>
                      <a:prstGeom prst="rect">
                        <a:avLst/>
                      </a:prstGeom>
                      <a:noFill/>
                      <a:ln>
                        <a:noFill/>
                      </a:ln>
                      <a:effectLst/>
                      <a:extLst>
                        <a:ext uri="{909E8E84-426E-40DD-AFC4-6F175D3DCCD1}">
                          <a14:hiddenFill xmlns:a14="http://schemas.microsoft.com/office/drawing/2010/main">
                            <a:gradFill rotWithShape="1">
                              <a:gsLst>
                                <a:gs pos="0">
                                  <a:schemeClr val="accent1"/>
                                </a:gs>
                                <a:gs pos="100000">
                                  <a:srgbClr val="8EAAAD"/>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9159" name="Text Box 71"/>
          <p:cNvSpPr txBox="1">
            <a:spLocks noChangeArrowheads="1"/>
          </p:cNvSpPr>
          <p:nvPr/>
        </p:nvSpPr>
        <p:spPr bwMode="auto">
          <a:xfrm>
            <a:off x="685800" y="1524000"/>
            <a:ext cx="5257800" cy="519113"/>
          </a:xfrm>
          <a:prstGeom prst="rect">
            <a:avLst/>
          </a:prstGeom>
          <a:noFill/>
          <a:ln w="9525">
            <a:noFill/>
            <a:miter lim="800000"/>
            <a:headEnd/>
            <a:tailEnd/>
          </a:ln>
          <a:effectLst/>
        </p:spPr>
        <p:txBody>
          <a:bodyPr wrap="none">
            <a:spAutoFit/>
          </a:bodyPr>
          <a:lstStyle/>
          <a:p>
            <a:r>
              <a:rPr lang="en-US" sz="2800" b="0">
                <a:solidFill>
                  <a:srgbClr val="FF3300"/>
                </a:solidFill>
              </a:rPr>
              <a:t>Time-harmonic (phasor) domain</a:t>
            </a:r>
          </a:p>
        </p:txBody>
      </p:sp>
      <p:graphicFrame>
        <p:nvGraphicFramePr>
          <p:cNvPr id="89160" name="Object 72"/>
          <p:cNvGraphicFramePr>
            <a:graphicFrameLocks noChangeAspect="1"/>
          </p:cNvGraphicFramePr>
          <p:nvPr/>
        </p:nvGraphicFramePr>
        <p:xfrm>
          <a:off x="6248400" y="1371600"/>
          <a:ext cx="1219200" cy="823913"/>
        </p:xfrm>
        <a:graphic>
          <a:graphicData uri="http://schemas.openxmlformats.org/presentationml/2006/ole">
            <mc:AlternateContent xmlns:mc="http://schemas.openxmlformats.org/markup-compatibility/2006">
              <mc:Choice xmlns:v="urn:schemas-microsoft-com:vml" Requires="v">
                <p:oleObj spid="_x0000_s13321" name="Equation" r:id="rId6" imgW="583947" imgH="393529" progId="Equation.DSMT4">
                  <p:embed/>
                </p:oleObj>
              </mc:Choice>
              <mc:Fallback>
                <p:oleObj name="Equation" r:id="rId6" imgW="583947" imgH="393529" progId="Equation.DSMT4">
                  <p:embed/>
                  <p:pic>
                    <p:nvPicPr>
                      <p:cNvPr id="0" name="Picture 1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1371600"/>
                        <a:ext cx="1219200" cy="823913"/>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6"/>
          <p:cNvSpPr>
            <a:spLocks noGrp="1"/>
          </p:cNvSpPr>
          <p:nvPr>
            <p:ph type="sldNum" sz="quarter" idx="4"/>
          </p:nvPr>
        </p:nvSpPr>
        <p:spPr/>
        <p:txBody>
          <a:bodyPr/>
          <a:lstStyle/>
          <a:p>
            <a:fld id="{E1FBE26A-17E6-45EC-8C11-32E94F417F70}" type="slidenum">
              <a:rPr lang="en-US" smtClean="0"/>
              <a:pPr/>
              <a:t>18</a:t>
            </a:fld>
            <a:endParaRPr lang="en-US"/>
          </a:p>
        </p:txBody>
      </p:sp>
      <p:sp>
        <p:nvSpPr>
          <p:cNvPr id="8" name="Rectangle 4"/>
          <p:cNvSpPr>
            <a:spLocks noGrp="1" noChangeArrowheads="1"/>
          </p:cNvSpPr>
          <p:nvPr>
            <p:ph type="title"/>
          </p:nvPr>
        </p:nvSpPr>
        <p:spPr bwMode="auto">
          <a:xfrm>
            <a:off x="1705428" y="188686"/>
            <a:ext cx="51054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Maxwell’s Equations (cont.)</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0" name="Rectangle 20"/>
          <p:cNvSpPr>
            <a:spLocks noChangeArrowheads="1"/>
          </p:cNvSpPr>
          <p:nvPr/>
        </p:nvSpPr>
        <p:spPr bwMode="auto">
          <a:xfrm>
            <a:off x="2286000" y="2209800"/>
            <a:ext cx="4038600" cy="1676400"/>
          </a:xfrm>
          <a:prstGeom prst="rect">
            <a:avLst/>
          </a:prstGeom>
          <a:solidFill>
            <a:srgbClr val="EAEAEA"/>
          </a:solidFill>
          <a:ln w="28575" cmpd="thickThin">
            <a:solidFill>
              <a:srgbClr val="FF0000"/>
            </a:solidFill>
            <a:miter lim="800000"/>
            <a:headEnd/>
            <a:tailEnd/>
          </a:ln>
          <a:effectLst/>
        </p:spPr>
        <p:txBody>
          <a:bodyPr wrap="none" anchor="ctr"/>
          <a:lstStyle/>
          <a:p>
            <a:endParaRPr lang="en-US"/>
          </a:p>
        </p:txBody>
      </p:sp>
      <p:sp>
        <p:nvSpPr>
          <p:cNvPr id="92166" name="Text Box 6"/>
          <p:cNvSpPr txBox="1">
            <a:spLocks noChangeArrowheads="1"/>
          </p:cNvSpPr>
          <p:nvPr/>
        </p:nvSpPr>
        <p:spPr bwMode="auto">
          <a:xfrm>
            <a:off x="2115456" y="116112"/>
            <a:ext cx="44196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Constitutive Relations </a:t>
            </a:r>
          </a:p>
        </p:txBody>
      </p:sp>
      <p:sp>
        <p:nvSpPr>
          <p:cNvPr id="92167" name="Text Box 7"/>
          <p:cNvSpPr txBox="1">
            <a:spLocks noChangeArrowheads="1"/>
          </p:cNvSpPr>
          <p:nvPr/>
        </p:nvSpPr>
        <p:spPr bwMode="auto">
          <a:xfrm>
            <a:off x="685800" y="990600"/>
            <a:ext cx="7086600" cy="515526"/>
          </a:xfrm>
          <a:prstGeom prst="rect">
            <a:avLst/>
          </a:prstGeom>
          <a:noFill/>
          <a:ln w="9525">
            <a:noFill/>
            <a:miter lim="800000"/>
            <a:headEnd/>
            <a:tailEnd/>
          </a:ln>
          <a:effectLst/>
        </p:spPr>
        <p:txBody>
          <a:bodyPr wrap="square">
            <a:spAutoFit/>
          </a:bodyPr>
          <a:lstStyle/>
          <a:p>
            <a:pPr>
              <a:lnSpc>
                <a:spcPct val="150000"/>
              </a:lnSpc>
              <a:spcBef>
                <a:spcPct val="50000"/>
              </a:spcBef>
            </a:pPr>
            <a:r>
              <a:rPr lang="en-US" sz="2000" b="0" dirty="0"/>
              <a:t>The characteristics of the media relate </a:t>
            </a:r>
            <a:r>
              <a:rPr lang="en-US" b="0" dirty="0"/>
              <a:t> </a:t>
            </a:r>
            <a:r>
              <a:rPr lang="en-US" sz="2000" b="0" u="sng" dirty="0">
                <a:solidFill>
                  <a:srgbClr val="3333FF"/>
                </a:solidFill>
                <a:latin typeface="Handscript SF" pitchFamily="2" charset="0"/>
              </a:rPr>
              <a:t>D</a:t>
            </a:r>
            <a:r>
              <a:rPr lang="en-US" sz="2000" b="0" dirty="0">
                <a:solidFill>
                  <a:schemeClr val="accent2"/>
                </a:solidFill>
              </a:rPr>
              <a:t> </a:t>
            </a:r>
            <a:r>
              <a:rPr lang="en-US" sz="2000" b="0" dirty="0"/>
              <a:t>to </a:t>
            </a:r>
            <a:r>
              <a:rPr lang="en-US" sz="2000" b="0" u="sng" dirty="0">
                <a:solidFill>
                  <a:srgbClr val="3333FF"/>
                </a:solidFill>
                <a:latin typeface="Handscript SF" pitchFamily="2" charset="0"/>
              </a:rPr>
              <a:t>E</a:t>
            </a:r>
            <a:r>
              <a:rPr lang="en-US" sz="2000" b="0" dirty="0"/>
              <a:t>  and  </a:t>
            </a:r>
            <a:r>
              <a:rPr lang="en-US" sz="2000" b="0" u="sng" dirty="0">
                <a:solidFill>
                  <a:srgbClr val="3333FF"/>
                </a:solidFill>
                <a:latin typeface="Handscript SF" pitchFamily="2" charset="0"/>
              </a:rPr>
              <a:t>H</a:t>
            </a:r>
            <a:r>
              <a:rPr lang="en-US" sz="2000" dirty="0">
                <a:latin typeface="Times New Roman" pitchFamily="18" charset="0"/>
              </a:rPr>
              <a:t>  </a:t>
            </a:r>
            <a:r>
              <a:rPr lang="en-US" sz="2000" b="0" dirty="0"/>
              <a:t>to </a:t>
            </a:r>
            <a:r>
              <a:rPr lang="en-US" sz="2000" b="0" u="sng" dirty="0">
                <a:solidFill>
                  <a:srgbClr val="3333FF"/>
                </a:solidFill>
                <a:latin typeface="Handscript SF" pitchFamily="2" charset="0"/>
              </a:rPr>
              <a:t>B</a:t>
            </a:r>
          </a:p>
        </p:txBody>
      </p:sp>
      <p:graphicFrame>
        <p:nvGraphicFramePr>
          <p:cNvPr id="92171" name="Object 11"/>
          <p:cNvGraphicFramePr>
            <a:graphicFrameLocks noChangeAspect="1"/>
          </p:cNvGraphicFramePr>
          <p:nvPr/>
        </p:nvGraphicFramePr>
        <p:xfrm>
          <a:off x="2679700" y="2473325"/>
          <a:ext cx="3438525" cy="1147763"/>
        </p:xfrm>
        <a:graphic>
          <a:graphicData uri="http://schemas.openxmlformats.org/presentationml/2006/ole">
            <mc:AlternateContent xmlns:mc="http://schemas.openxmlformats.org/markup-compatibility/2006">
              <mc:Choice xmlns:v="urn:schemas-microsoft-com:vml" Requires="v">
                <p:oleObj spid="_x0000_s14350" name="Equation" r:id="rId4" imgW="1828800" imgH="609600" progId="Equation.DSMT4">
                  <p:embed/>
                </p:oleObj>
              </mc:Choice>
              <mc:Fallback>
                <p:oleObj name="Equation" r:id="rId4" imgW="1828800" imgH="609600" progId="Equation.DSMT4">
                  <p:embed/>
                  <p:pic>
                    <p:nvPicPr>
                      <p:cNvPr id="0" name="Picture 2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9700" y="2473325"/>
                        <a:ext cx="3438525" cy="1147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4" name="Object 14"/>
          <p:cNvGraphicFramePr>
            <a:graphicFrameLocks noChangeAspect="1"/>
          </p:cNvGraphicFramePr>
          <p:nvPr>
            <p:extLst>
              <p:ext uri="{D42A27DB-BD31-4B8C-83A1-F6EECF244321}">
                <p14:modId xmlns:p14="http://schemas.microsoft.com/office/powerpoint/2010/main" val="2822842711"/>
              </p:ext>
            </p:extLst>
          </p:nvPr>
        </p:nvGraphicFramePr>
        <p:xfrm>
          <a:off x="2614613" y="4238625"/>
          <a:ext cx="3387725" cy="1028700"/>
        </p:xfrm>
        <a:graphic>
          <a:graphicData uri="http://schemas.openxmlformats.org/presentationml/2006/ole">
            <mc:AlternateContent xmlns:mc="http://schemas.openxmlformats.org/markup-compatibility/2006">
              <mc:Choice xmlns:v="urn:schemas-microsoft-com:vml" Requires="v">
                <p:oleObj spid="_x0000_s14351" name="Equation" r:id="rId6" imgW="1828800" imgH="558800" progId="Equation.DSMT4">
                  <p:embed/>
                </p:oleObj>
              </mc:Choice>
              <mc:Fallback>
                <p:oleObj name="Equation" r:id="rId6" imgW="1828800" imgH="558800" progId="Equation.DSMT4">
                  <p:embed/>
                  <p:pic>
                    <p:nvPicPr>
                      <p:cNvPr id="0" name="Picture 2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4613" y="4238625"/>
                        <a:ext cx="3387725"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81" name="Object 21"/>
          <p:cNvGraphicFramePr>
            <a:graphicFrameLocks noChangeAspect="1"/>
          </p:cNvGraphicFramePr>
          <p:nvPr/>
        </p:nvGraphicFramePr>
        <p:xfrm>
          <a:off x="590551" y="5686425"/>
          <a:ext cx="1314450" cy="842963"/>
        </p:xfrm>
        <a:graphic>
          <a:graphicData uri="http://schemas.openxmlformats.org/presentationml/2006/ole">
            <mc:AlternateContent xmlns:mc="http://schemas.openxmlformats.org/markup-compatibility/2006">
              <mc:Choice xmlns:v="urn:schemas-microsoft-com:vml" Requires="v">
                <p:oleObj spid="_x0000_s14352" name="Equation" r:id="rId8" imgW="685800" imgH="457200" progId="Equation.DSMT4">
                  <p:embed/>
                </p:oleObj>
              </mc:Choice>
              <mc:Fallback>
                <p:oleObj name="Equation" r:id="rId8" imgW="685800" imgH="457200" progId="Equation.DSMT4">
                  <p:embed/>
                  <p:pic>
                    <p:nvPicPr>
                      <p:cNvPr id="0" name="Picture 2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551" y="5686425"/>
                        <a:ext cx="1314450"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83" name="Text Box 23"/>
          <p:cNvSpPr txBox="1">
            <a:spLocks noChangeArrowheads="1"/>
          </p:cNvSpPr>
          <p:nvPr/>
        </p:nvSpPr>
        <p:spPr bwMode="auto">
          <a:xfrm>
            <a:off x="5715000" y="5867400"/>
            <a:ext cx="2978150" cy="366713"/>
          </a:xfrm>
          <a:prstGeom prst="rect">
            <a:avLst/>
          </a:prstGeom>
          <a:noFill/>
          <a:ln w="9525">
            <a:noFill/>
            <a:miter lim="800000"/>
            <a:headEnd/>
            <a:tailEnd/>
          </a:ln>
          <a:effectLst/>
        </p:spPr>
        <p:txBody>
          <a:bodyPr wrap="none">
            <a:spAutoFit/>
          </a:bodyPr>
          <a:lstStyle/>
          <a:p>
            <a:r>
              <a:rPr lang="en-US" b="0" dirty="0">
                <a:solidFill>
                  <a:srgbClr val="3333FF"/>
                </a:solidFill>
              </a:rPr>
              <a:t>(exact value that is </a:t>
            </a:r>
            <a:r>
              <a:rPr lang="en-US" b="0" u="sng" dirty="0">
                <a:solidFill>
                  <a:srgbClr val="3333FF"/>
                </a:solidFill>
              </a:rPr>
              <a:t>defined</a:t>
            </a:r>
            <a:r>
              <a:rPr lang="en-US" b="0" dirty="0">
                <a:solidFill>
                  <a:srgbClr val="3333FF"/>
                </a:solidFill>
              </a:rPr>
              <a:t>)</a:t>
            </a:r>
          </a:p>
        </p:txBody>
      </p:sp>
      <p:sp>
        <p:nvSpPr>
          <p:cNvPr id="92184" name="Text Box 24"/>
          <p:cNvSpPr txBox="1">
            <a:spLocks noChangeArrowheads="1"/>
          </p:cNvSpPr>
          <p:nvPr/>
        </p:nvSpPr>
        <p:spPr bwMode="auto">
          <a:xfrm>
            <a:off x="740229" y="1745343"/>
            <a:ext cx="1403350" cy="366713"/>
          </a:xfrm>
          <a:prstGeom prst="rect">
            <a:avLst/>
          </a:prstGeom>
          <a:noFill/>
          <a:ln w="9525">
            <a:noFill/>
            <a:miter lim="800000"/>
            <a:headEnd/>
            <a:tailEnd/>
          </a:ln>
          <a:effectLst/>
        </p:spPr>
        <p:txBody>
          <a:bodyPr wrap="none">
            <a:spAutoFit/>
          </a:bodyPr>
          <a:lstStyle/>
          <a:p>
            <a:r>
              <a:rPr lang="en-US" dirty="0">
                <a:solidFill>
                  <a:srgbClr val="FF3300"/>
                </a:solidFill>
              </a:rPr>
              <a:t>Free Space</a:t>
            </a:r>
          </a:p>
        </p:txBody>
      </p:sp>
      <p:sp>
        <p:nvSpPr>
          <p:cNvPr id="14" name="Slide Number Placeholder 13"/>
          <p:cNvSpPr>
            <a:spLocks noGrp="1"/>
          </p:cNvSpPr>
          <p:nvPr>
            <p:ph type="sldNum" sz="quarter" idx="4"/>
          </p:nvPr>
        </p:nvSpPr>
        <p:spPr/>
        <p:txBody>
          <a:bodyPr/>
          <a:lstStyle/>
          <a:p>
            <a:fld id="{E1FBE26A-17E6-45EC-8C11-32E94F417F70}" type="slidenum">
              <a:rPr lang="en-US" smtClean="0"/>
              <a:pPr/>
              <a:t>19</a:t>
            </a:fld>
            <a:endParaRPr lang="en-US"/>
          </a:p>
        </p:txBody>
      </p:sp>
      <p:graphicFrame>
        <p:nvGraphicFramePr>
          <p:cNvPr id="2" name="Object 22"/>
          <p:cNvGraphicFramePr>
            <a:graphicFrameLocks noChangeAspect="1"/>
          </p:cNvGraphicFramePr>
          <p:nvPr/>
        </p:nvGraphicFramePr>
        <p:xfrm>
          <a:off x="2317750" y="5865813"/>
          <a:ext cx="3200400" cy="420687"/>
        </p:xfrm>
        <a:graphic>
          <a:graphicData uri="http://schemas.openxmlformats.org/presentationml/2006/ole">
            <mc:AlternateContent xmlns:mc="http://schemas.openxmlformats.org/markup-compatibility/2006">
              <mc:Choice xmlns:v="urn:schemas-microsoft-com:vml" Requires="v">
                <p:oleObj spid="_x0000_s14353" name="Equation" r:id="rId10" imgW="1727200" imgH="228600" progId="Equation.DSMT4">
                  <p:embed/>
                </p:oleObj>
              </mc:Choice>
              <mc:Fallback>
                <p:oleObj name="Equation" r:id="rId10" imgW="1727200" imgH="228600" progId="Equation.DSMT4">
                  <p:embed/>
                  <p:pic>
                    <p:nvPicPr>
                      <p:cNvPr id="0" name="Picture 2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17750" y="5865813"/>
                        <a:ext cx="3200400" cy="420687"/>
                      </a:xfrm>
                      <a:prstGeom prst="rect">
                        <a:avLst/>
                      </a:prstGeom>
                      <a:solidFill>
                        <a:srgbClr val="CCFFFF"/>
                      </a:solidFill>
                    </p:spPr>
                  </p:pic>
                </p:oleObj>
              </mc:Fallback>
            </mc:AlternateContent>
          </a:graphicData>
        </a:graphic>
      </p:graphicFrame>
      <p:sp>
        <p:nvSpPr>
          <p:cNvPr id="3" name="TextBox 2"/>
          <p:cNvSpPr txBox="1"/>
          <p:nvPr/>
        </p:nvSpPr>
        <p:spPr>
          <a:xfrm>
            <a:off x="6367948" y="4931044"/>
            <a:ext cx="1279517" cy="307777"/>
          </a:xfrm>
          <a:prstGeom prst="rect">
            <a:avLst/>
          </a:prstGeom>
          <a:noFill/>
        </p:spPr>
        <p:txBody>
          <a:bodyPr wrap="none" rtlCol="0">
            <a:spAutoFit/>
          </a:bodyPr>
          <a:lstStyle/>
          <a:p>
            <a:r>
              <a:rPr lang="en-US" sz="1400" b="0" dirty="0"/>
              <a:t>*Prior to 2019</a:t>
            </a:r>
          </a:p>
        </p:txBody>
      </p:sp>
      <p:sp>
        <p:nvSpPr>
          <p:cNvPr id="13" name="TextBox 12"/>
          <p:cNvSpPr txBox="1"/>
          <p:nvPr/>
        </p:nvSpPr>
        <p:spPr>
          <a:xfrm>
            <a:off x="6506677" y="6208293"/>
            <a:ext cx="1168910" cy="307777"/>
          </a:xfrm>
          <a:prstGeom prst="rect">
            <a:avLst/>
          </a:prstGeom>
          <a:noFill/>
        </p:spPr>
        <p:txBody>
          <a:bodyPr wrap="none" rtlCol="0">
            <a:spAutoFit/>
          </a:bodyPr>
          <a:lstStyle/>
          <a:p>
            <a:r>
              <a:rPr lang="en-US" sz="1400" b="0" dirty="0"/>
              <a:t>(since 1983)</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0" name="Line 94"/>
          <p:cNvSpPr>
            <a:spLocks noChangeShapeType="1"/>
          </p:cNvSpPr>
          <p:nvPr/>
        </p:nvSpPr>
        <p:spPr bwMode="auto">
          <a:xfrm>
            <a:off x="9144000" y="1295400"/>
            <a:ext cx="0" cy="914400"/>
          </a:xfrm>
          <a:prstGeom prst="line">
            <a:avLst/>
          </a:prstGeom>
          <a:noFill/>
          <a:ln w="9525">
            <a:solidFill>
              <a:schemeClr val="tx1"/>
            </a:solidFill>
            <a:round/>
            <a:headEnd/>
            <a:tailEnd/>
          </a:ln>
          <a:effectLst/>
        </p:spPr>
        <p:txBody>
          <a:bodyPr/>
          <a:lstStyle/>
          <a:p>
            <a:endParaRPr lang="en-US"/>
          </a:p>
        </p:txBody>
      </p:sp>
      <p:sp>
        <p:nvSpPr>
          <p:cNvPr id="10" name="Slide Number Placeholder 9"/>
          <p:cNvSpPr>
            <a:spLocks noGrp="1"/>
          </p:cNvSpPr>
          <p:nvPr>
            <p:ph type="sldNum" sz="quarter" idx="4"/>
          </p:nvPr>
        </p:nvSpPr>
        <p:spPr/>
        <p:txBody>
          <a:bodyPr/>
          <a:lstStyle/>
          <a:p>
            <a:fld id="{E1FBE26A-17E6-45EC-8C11-32E94F417F70}" type="slidenum">
              <a:rPr lang="en-US" smtClean="0"/>
              <a:pPr/>
              <a:t>2</a:t>
            </a:fld>
            <a:endParaRPr lang="en-US"/>
          </a:p>
        </p:txBody>
      </p:sp>
      <p:sp>
        <p:nvSpPr>
          <p:cNvPr id="17" name="TextBox 16"/>
          <p:cNvSpPr txBox="1"/>
          <p:nvPr/>
        </p:nvSpPr>
        <p:spPr>
          <a:xfrm>
            <a:off x="595085" y="1190172"/>
            <a:ext cx="7968344" cy="1015663"/>
          </a:xfrm>
          <a:prstGeom prst="rect">
            <a:avLst/>
          </a:prstGeom>
          <a:noFill/>
        </p:spPr>
        <p:txBody>
          <a:bodyPr wrap="square" rtlCol="0">
            <a:spAutoFit/>
          </a:bodyPr>
          <a:lstStyle/>
          <a:p>
            <a:r>
              <a:rPr lang="en-US" sz="2000" dirty="0"/>
              <a:t>Here we present an overview of Maxwell’s equations. A much more thorough discussion of Maxwell’s equations may be found in the text and class notes for ECE 3318:</a:t>
            </a:r>
          </a:p>
        </p:txBody>
      </p:sp>
      <p:sp>
        <p:nvSpPr>
          <p:cNvPr id="18" name="TextBox 17"/>
          <p:cNvSpPr txBox="1"/>
          <p:nvPr/>
        </p:nvSpPr>
        <p:spPr>
          <a:xfrm>
            <a:off x="2002971" y="2634345"/>
            <a:ext cx="4841646" cy="400110"/>
          </a:xfrm>
          <a:prstGeom prst="rect">
            <a:avLst/>
          </a:prstGeom>
          <a:noFill/>
        </p:spPr>
        <p:txBody>
          <a:bodyPr wrap="none" rtlCol="0">
            <a:spAutoFit/>
          </a:bodyPr>
          <a:lstStyle/>
          <a:p>
            <a:r>
              <a:rPr lang="en-US" sz="2000" dirty="0">
                <a:solidFill>
                  <a:srgbClr val="0000FF"/>
                </a:solidFill>
              </a:rPr>
              <a:t>http://courses.egr.uh.edu/ECE/ECE3318</a:t>
            </a:r>
          </a:p>
        </p:txBody>
      </p:sp>
      <p:sp>
        <p:nvSpPr>
          <p:cNvPr id="19" name="TextBox 18"/>
          <p:cNvSpPr txBox="1"/>
          <p:nvPr/>
        </p:nvSpPr>
        <p:spPr>
          <a:xfrm>
            <a:off x="2906815" y="3159497"/>
            <a:ext cx="3510320" cy="1200329"/>
          </a:xfrm>
          <a:prstGeom prst="rect">
            <a:avLst/>
          </a:prstGeom>
          <a:noFill/>
        </p:spPr>
        <p:txBody>
          <a:bodyPr wrap="none" rtlCol="0">
            <a:spAutoFit/>
          </a:bodyPr>
          <a:lstStyle/>
          <a:p>
            <a:r>
              <a:rPr lang="en-US" dirty="0"/>
              <a:t>Notes 10: Electric Gauss’s law</a:t>
            </a:r>
          </a:p>
          <a:p>
            <a:r>
              <a:rPr lang="en-US" dirty="0"/>
              <a:t>Notes 18: Faraday’s law</a:t>
            </a:r>
          </a:p>
          <a:p>
            <a:r>
              <a:rPr lang="en-US" dirty="0"/>
              <a:t>Notes 28: Ampere’s law</a:t>
            </a:r>
          </a:p>
          <a:p>
            <a:r>
              <a:rPr lang="en-US" dirty="0"/>
              <a:t>Notes 28: Magnetic Gauss law</a:t>
            </a:r>
          </a:p>
        </p:txBody>
      </p:sp>
      <p:sp>
        <p:nvSpPr>
          <p:cNvPr id="20" name="Rectangle 5"/>
          <p:cNvSpPr>
            <a:spLocks noChangeArrowheads="1"/>
          </p:cNvSpPr>
          <p:nvPr/>
        </p:nvSpPr>
        <p:spPr bwMode="auto">
          <a:xfrm>
            <a:off x="924955" y="5528599"/>
            <a:ext cx="7315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a:t>Extra reference: </a:t>
            </a:r>
            <a:r>
              <a:rPr lang="en-US" sz="1400" b="0" dirty="0"/>
              <a:t>D. Fleisch, </a:t>
            </a:r>
            <a:r>
              <a:rPr lang="en-US" sz="1400" b="0" i="1" dirty="0"/>
              <a:t>A Student’s Guide to Maxwell’s Equations</a:t>
            </a:r>
            <a:r>
              <a:rPr lang="en-US" sz="1400" b="0" dirty="0"/>
              <a:t>, Cambridge University Press, 2008. (This is on reserve in the Library.)</a:t>
            </a:r>
          </a:p>
        </p:txBody>
      </p:sp>
      <p:sp>
        <p:nvSpPr>
          <p:cNvPr id="21" name="Rectangle 4"/>
          <p:cNvSpPr>
            <a:spLocks noGrp="1" noChangeArrowheads="1"/>
          </p:cNvSpPr>
          <p:nvPr>
            <p:ph type="title"/>
          </p:nvPr>
        </p:nvSpPr>
        <p:spPr bwMode="auto">
          <a:xfrm>
            <a:off x="2514600" y="116112"/>
            <a:ext cx="38862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Overview</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4"/>
          </p:nvPr>
        </p:nvSpPr>
        <p:spPr/>
        <p:txBody>
          <a:bodyPr/>
          <a:lstStyle/>
          <a:p>
            <a:fld id="{E1FBE26A-17E6-45EC-8C11-32E94F417F70}" type="slidenum">
              <a:rPr lang="en-US" smtClean="0"/>
              <a:pPr/>
              <a:t>20</a:t>
            </a:fld>
            <a:endParaRPr lang="en-US"/>
          </a:p>
        </p:txBody>
      </p:sp>
      <p:graphicFrame>
        <p:nvGraphicFramePr>
          <p:cNvPr id="37" name="Object 3"/>
          <p:cNvGraphicFramePr>
            <a:graphicFrameLocks noChangeAspect="1"/>
          </p:cNvGraphicFramePr>
          <p:nvPr/>
        </p:nvGraphicFramePr>
        <p:xfrm>
          <a:off x="2244725" y="5649913"/>
          <a:ext cx="4819650" cy="458787"/>
        </p:xfrm>
        <a:graphic>
          <a:graphicData uri="http://schemas.openxmlformats.org/presentationml/2006/ole">
            <mc:AlternateContent xmlns:mc="http://schemas.openxmlformats.org/markup-compatibility/2006">
              <mc:Choice xmlns:v="urn:schemas-microsoft-com:vml" Requires="v">
                <p:oleObj spid="_x0000_s15371" name="Equation" r:id="rId4" imgW="2514600" imgH="241300" progId="Equation.DSMT4">
                  <p:embed/>
                </p:oleObj>
              </mc:Choice>
              <mc:Fallback>
                <p:oleObj name="Equation" r:id="rId4" imgW="2514600" imgH="241300" progId="Equation.DSMT4">
                  <p:embed/>
                  <p:pic>
                    <p:nvPicPr>
                      <p:cNvPr id="0" name="Picture 1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4725" y="5649913"/>
                        <a:ext cx="481965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 name="Text Box 41"/>
          <p:cNvSpPr txBox="1">
            <a:spLocks noChangeArrowheads="1"/>
          </p:cNvSpPr>
          <p:nvPr/>
        </p:nvSpPr>
        <p:spPr bwMode="auto">
          <a:xfrm>
            <a:off x="350838" y="5014225"/>
            <a:ext cx="2728912" cy="457200"/>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Definition of </a:t>
            </a:r>
            <a:r>
              <a:rPr kumimoji="0" lang="en-US" sz="2400" b="0" i="1" u="none" strike="noStrike" kern="0" cap="none" spc="0" normalizeH="0" baseline="0" noProof="0" dirty="0">
                <a:ln>
                  <a:noFill/>
                </a:ln>
                <a:solidFill>
                  <a:srgbClr val="0000FF"/>
                </a:solidFill>
                <a:effectLst/>
                <a:uLnTx/>
                <a:uFillTx/>
                <a:latin typeface="Times New Roman" pitchFamily="18" charset="0"/>
              </a:rPr>
              <a:t>I</a:t>
            </a:r>
            <a:r>
              <a:rPr kumimoji="0" lang="en-US" sz="2000" b="0" i="0" u="none" strike="noStrike" kern="0" cap="none" spc="0" normalizeH="0" baseline="0" noProof="0" dirty="0">
                <a:ln>
                  <a:noFill/>
                </a:ln>
                <a:solidFill>
                  <a:srgbClr val="0000FF"/>
                </a:solidFill>
                <a:effectLst/>
                <a:uLnTx/>
                <a:uFillTx/>
              </a:rPr>
              <a:t> </a:t>
            </a:r>
            <a:r>
              <a:rPr kumimoji="0" lang="en-US" sz="2000" b="0" i="0" u="none" strike="noStrike" kern="0" cap="none" spc="0" normalizeH="0" baseline="0" noProof="0" dirty="0">
                <a:ln>
                  <a:noFill/>
                </a:ln>
                <a:solidFill>
                  <a:srgbClr val="0000FF"/>
                </a:solidFill>
                <a:effectLst/>
                <a:uLnTx/>
                <a:uFillTx/>
                <a:latin typeface="Times New Roman"/>
              </a:rPr>
              <a:t>=</a:t>
            </a:r>
            <a:r>
              <a:rPr kumimoji="0" lang="en-US" sz="2400" b="0" i="0" u="none" strike="noStrike" kern="0" cap="none" spc="0" normalizeH="0" baseline="0" noProof="0" dirty="0">
                <a:ln>
                  <a:noFill/>
                </a:ln>
                <a:solidFill>
                  <a:srgbClr val="0000FF"/>
                </a:solidFill>
                <a:effectLst/>
                <a:uLnTx/>
                <a:uFillTx/>
                <a:latin typeface="Times New Roman"/>
              </a:rPr>
              <a:t>1</a:t>
            </a:r>
            <a:r>
              <a:rPr kumimoji="0" lang="en-US" sz="2000" b="0" i="0" u="none" strike="noStrike" kern="0" cap="none" spc="0" normalizeH="0" baseline="0" noProof="0" dirty="0">
                <a:ln>
                  <a:noFill/>
                </a:ln>
                <a:solidFill>
                  <a:srgbClr val="0000FF"/>
                </a:solidFill>
                <a:effectLst/>
                <a:uLnTx/>
                <a:uFillTx/>
              </a:rPr>
              <a:t> Amp:</a:t>
            </a:r>
          </a:p>
        </p:txBody>
      </p:sp>
      <p:grpSp>
        <p:nvGrpSpPr>
          <p:cNvPr id="39" name="Group 39"/>
          <p:cNvGrpSpPr>
            <a:grpSpLocks/>
          </p:cNvGrpSpPr>
          <p:nvPr/>
        </p:nvGrpSpPr>
        <p:grpSpPr bwMode="auto">
          <a:xfrm>
            <a:off x="1110925" y="1797863"/>
            <a:ext cx="7010400" cy="1841500"/>
            <a:chOff x="1628775" y="947738"/>
            <a:chExt cx="7010956" cy="1841500"/>
          </a:xfrm>
        </p:grpSpPr>
        <p:sp>
          <p:nvSpPr>
            <p:cNvPr id="40" name="Line 14"/>
            <p:cNvSpPr>
              <a:spLocks noChangeShapeType="1"/>
            </p:cNvSpPr>
            <p:nvPr/>
          </p:nvSpPr>
          <p:spPr bwMode="auto">
            <a:xfrm>
              <a:off x="5535613" y="2147887"/>
              <a:ext cx="5814" cy="564594"/>
            </a:xfrm>
            <a:prstGeom prst="line">
              <a:avLst/>
            </a:prstGeom>
            <a:noFill/>
            <a:ln w="38100">
              <a:solidFill>
                <a:srgbClr val="FF0033"/>
              </a:solidFill>
              <a:round/>
              <a:headEnd type="none" w="sm" len="sm"/>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Line 18"/>
            <p:cNvSpPr>
              <a:spLocks noChangeShapeType="1"/>
            </p:cNvSpPr>
            <p:nvPr/>
          </p:nvSpPr>
          <p:spPr bwMode="auto">
            <a:xfrm>
              <a:off x="2366963" y="1117600"/>
              <a:ext cx="4332287" cy="0"/>
            </a:xfrm>
            <a:prstGeom prst="line">
              <a:avLst/>
            </a:prstGeom>
            <a:noFill/>
            <a:ln w="38100">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 name="Line 19"/>
            <p:cNvSpPr>
              <a:spLocks noChangeShapeType="1"/>
            </p:cNvSpPr>
            <p:nvPr/>
          </p:nvSpPr>
          <p:spPr bwMode="auto">
            <a:xfrm>
              <a:off x="3922713" y="1117600"/>
              <a:ext cx="152400" cy="0"/>
            </a:xfrm>
            <a:prstGeom prst="line">
              <a:avLst/>
            </a:prstGeom>
            <a:noFill/>
            <a:ln w="57150">
              <a:solidFill>
                <a:srgbClr val="0000FF"/>
              </a:solidFill>
              <a:round/>
              <a:headEnd type="none" w="sm" len="sm"/>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 name="Text Box 20"/>
            <p:cNvSpPr txBox="1">
              <a:spLocks noChangeArrowheads="1"/>
            </p:cNvSpPr>
            <p:nvPr/>
          </p:nvSpPr>
          <p:spPr bwMode="auto">
            <a:xfrm>
              <a:off x="3952875" y="1220788"/>
              <a:ext cx="509588"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a:ln>
                    <a:noFill/>
                  </a:ln>
                  <a:solidFill>
                    <a:srgbClr val="000000"/>
                  </a:solidFill>
                  <a:effectLst/>
                  <a:uLnTx/>
                  <a:uFillTx/>
                  <a:latin typeface="Times New Roman" pitchFamily="18" charset="0"/>
                </a:rPr>
                <a:t>I</a:t>
              </a:r>
            </a:p>
          </p:txBody>
        </p:sp>
        <p:sp>
          <p:nvSpPr>
            <p:cNvPr id="44" name="Line 21"/>
            <p:cNvSpPr>
              <a:spLocks noChangeShapeType="1"/>
            </p:cNvSpPr>
            <p:nvPr/>
          </p:nvSpPr>
          <p:spPr bwMode="auto">
            <a:xfrm>
              <a:off x="2366963" y="2097088"/>
              <a:ext cx="4332287" cy="0"/>
            </a:xfrm>
            <a:prstGeom prst="line">
              <a:avLst/>
            </a:prstGeom>
            <a:noFill/>
            <a:ln w="38100">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 name="Line 22"/>
            <p:cNvSpPr>
              <a:spLocks noChangeShapeType="1"/>
            </p:cNvSpPr>
            <p:nvPr/>
          </p:nvSpPr>
          <p:spPr bwMode="auto">
            <a:xfrm flipH="1" flipV="1">
              <a:off x="3841750" y="2095500"/>
              <a:ext cx="163513" cy="1588"/>
            </a:xfrm>
            <a:prstGeom prst="line">
              <a:avLst/>
            </a:prstGeom>
            <a:noFill/>
            <a:ln w="57150">
              <a:solidFill>
                <a:srgbClr val="0000FF"/>
              </a:solidFill>
              <a:round/>
              <a:headEnd type="none" w="sm" len="sm"/>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 name="Text Box 23"/>
            <p:cNvSpPr txBox="1">
              <a:spLocks noChangeArrowheads="1"/>
            </p:cNvSpPr>
            <p:nvPr/>
          </p:nvSpPr>
          <p:spPr bwMode="auto">
            <a:xfrm>
              <a:off x="3811588" y="2222500"/>
              <a:ext cx="509587"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a:ln>
                    <a:noFill/>
                  </a:ln>
                  <a:solidFill>
                    <a:srgbClr val="000000"/>
                  </a:solidFill>
                  <a:effectLst/>
                  <a:uLnTx/>
                  <a:uFillTx/>
                  <a:latin typeface="Times New Roman" pitchFamily="18" charset="0"/>
                </a:rPr>
                <a:t>I</a:t>
              </a:r>
            </a:p>
          </p:txBody>
        </p:sp>
        <p:sp>
          <p:nvSpPr>
            <p:cNvPr id="47" name="Line 30"/>
            <p:cNvSpPr>
              <a:spLocks noChangeShapeType="1"/>
            </p:cNvSpPr>
            <p:nvPr/>
          </p:nvSpPr>
          <p:spPr bwMode="auto">
            <a:xfrm>
              <a:off x="2713038" y="1125538"/>
              <a:ext cx="0" cy="952500"/>
            </a:xfrm>
            <a:prstGeom prst="line">
              <a:avLst/>
            </a:prstGeom>
            <a:noFill/>
            <a:ln w="12700">
              <a:solidFill>
                <a:srgbClr val="000000"/>
              </a:solidFill>
              <a:round/>
              <a:headEnd type="triangle" w="med" len="med"/>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 name="Text Box 31"/>
            <p:cNvSpPr txBox="1">
              <a:spLocks noChangeArrowheads="1"/>
            </p:cNvSpPr>
            <p:nvPr/>
          </p:nvSpPr>
          <p:spPr bwMode="auto">
            <a:xfrm>
              <a:off x="2690813" y="1395413"/>
              <a:ext cx="509587"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a:ln>
                    <a:noFill/>
                  </a:ln>
                  <a:solidFill>
                    <a:srgbClr val="000000"/>
                  </a:solidFill>
                  <a:effectLst/>
                  <a:uLnTx/>
                  <a:uFillTx/>
                  <a:latin typeface="Times New Roman" pitchFamily="18" charset="0"/>
                </a:rPr>
                <a:t> d</a:t>
              </a:r>
            </a:p>
          </p:txBody>
        </p:sp>
        <p:sp>
          <p:nvSpPr>
            <p:cNvPr id="49" name="Text Box 38"/>
            <p:cNvSpPr txBox="1">
              <a:spLocks noChangeArrowheads="1"/>
            </p:cNvSpPr>
            <p:nvPr/>
          </p:nvSpPr>
          <p:spPr bwMode="auto">
            <a:xfrm>
              <a:off x="5770563" y="2136775"/>
              <a:ext cx="509587"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a:ln>
                    <a:noFill/>
                  </a:ln>
                  <a:solidFill>
                    <a:srgbClr val="000000"/>
                  </a:solidFill>
                  <a:effectLst/>
                  <a:uLnTx/>
                  <a:uFillTx/>
                  <a:latin typeface="Times New Roman" pitchFamily="18" charset="0"/>
                </a:rPr>
                <a:t>F</a:t>
              </a:r>
              <a:r>
                <a:rPr kumimoji="0" lang="en-US" sz="2000" b="0" i="1" u="none" strike="noStrike" kern="0" cap="none" spc="0" normalizeH="0" baseline="-25000" noProof="0">
                  <a:ln>
                    <a:noFill/>
                  </a:ln>
                  <a:solidFill>
                    <a:srgbClr val="000000"/>
                  </a:solidFill>
                  <a:effectLst/>
                  <a:uLnTx/>
                  <a:uFillTx/>
                  <a:latin typeface="Times New Roman" pitchFamily="18" charset="0"/>
                </a:rPr>
                <a:t>x</a:t>
              </a:r>
              <a:r>
                <a:rPr kumimoji="0" lang="en-US" sz="2000" b="0" i="0" u="none" strike="noStrike" kern="0" cap="none" spc="0" normalizeH="0" baseline="-25000" noProof="0">
                  <a:ln>
                    <a:noFill/>
                  </a:ln>
                  <a:solidFill>
                    <a:srgbClr val="000000"/>
                  </a:solidFill>
                  <a:effectLst/>
                  <a:uLnTx/>
                  <a:uFillTx/>
                  <a:latin typeface="Times New Roman" pitchFamily="18" charset="0"/>
                </a:rPr>
                <a:t>2</a:t>
              </a:r>
              <a:endParaRPr kumimoji="0" lang="en-US" sz="2000" b="0" i="0" u="none" strike="noStrike" kern="0" cap="none" spc="0" normalizeH="0" baseline="0" noProof="0">
                <a:ln>
                  <a:noFill/>
                </a:ln>
                <a:solidFill>
                  <a:srgbClr val="000000"/>
                </a:solidFill>
                <a:effectLst/>
                <a:uLnTx/>
                <a:uFillTx/>
                <a:latin typeface="Times New Roman" pitchFamily="18" charset="0"/>
              </a:endParaRPr>
            </a:p>
          </p:txBody>
        </p:sp>
        <p:sp>
          <p:nvSpPr>
            <p:cNvPr id="50" name="Line 44"/>
            <p:cNvSpPr>
              <a:spLocks noChangeShapeType="1"/>
            </p:cNvSpPr>
            <p:nvPr/>
          </p:nvSpPr>
          <p:spPr bwMode="auto">
            <a:xfrm>
              <a:off x="7189788" y="2092325"/>
              <a:ext cx="0" cy="581025"/>
            </a:xfrm>
            <a:prstGeom prst="line">
              <a:avLst/>
            </a:prstGeom>
            <a:noFill/>
            <a:ln w="12700">
              <a:solidFill>
                <a:srgbClr val="000000"/>
              </a:solidFill>
              <a:round/>
              <a:headEnd type="none" w="sm" len="sm"/>
              <a:tailEnd type="triangl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 name="Text Box 45"/>
            <p:cNvSpPr txBox="1">
              <a:spLocks noChangeArrowheads="1"/>
            </p:cNvSpPr>
            <p:nvPr/>
          </p:nvSpPr>
          <p:spPr bwMode="auto">
            <a:xfrm>
              <a:off x="7318375" y="2392363"/>
              <a:ext cx="509588"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dirty="0">
                  <a:ln>
                    <a:noFill/>
                  </a:ln>
                  <a:solidFill>
                    <a:srgbClr val="000000"/>
                  </a:solidFill>
                  <a:effectLst/>
                  <a:uLnTx/>
                  <a:uFillTx/>
                  <a:latin typeface="Times New Roman" pitchFamily="18" charset="0"/>
                </a:rPr>
                <a:t> x</a:t>
              </a:r>
            </a:p>
          </p:txBody>
        </p:sp>
        <p:sp>
          <p:nvSpPr>
            <p:cNvPr id="52" name="Line 46"/>
            <p:cNvSpPr>
              <a:spLocks noChangeShapeType="1"/>
            </p:cNvSpPr>
            <p:nvPr/>
          </p:nvSpPr>
          <p:spPr bwMode="auto">
            <a:xfrm>
              <a:off x="6884988" y="2090738"/>
              <a:ext cx="527050" cy="0"/>
            </a:xfrm>
            <a:prstGeom prst="line">
              <a:avLst/>
            </a:prstGeom>
            <a:noFill/>
            <a:ln w="12700">
              <a:solidFill>
                <a:srgbClr val="000000"/>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 name="Text Box 47"/>
            <p:cNvSpPr txBox="1">
              <a:spLocks noChangeArrowheads="1"/>
            </p:cNvSpPr>
            <p:nvPr/>
          </p:nvSpPr>
          <p:spPr bwMode="auto">
            <a:xfrm>
              <a:off x="1628775" y="947738"/>
              <a:ext cx="501650" cy="3667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rPr>
                <a:t># 1</a:t>
              </a:r>
            </a:p>
          </p:txBody>
        </p:sp>
        <p:sp>
          <p:nvSpPr>
            <p:cNvPr id="54" name="Text Box 48"/>
            <p:cNvSpPr txBox="1">
              <a:spLocks noChangeArrowheads="1"/>
            </p:cNvSpPr>
            <p:nvPr/>
          </p:nvSpPr>
          <p:spPr bwMode="auto">
            <a:xfrm>
              <a:off x="1639888" y="1879600"/>
              <a:ext cx="501650" cy="366713"/>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rPr>
                <a:t># 2</a:t>
              </a:r>
            </a:p>
          </p:txBody>
        </p:sp>
        <p:sp>
          <p:nvSpPr>
            <p:cNvPr id="55" name="Text Box 50"/>
            <p:cNvSpPr txBox="1">
              <a:spLocks noChangeArrowheads="1"/>
            </p:cNvSpPr>
            <p:nvPr/>
          </p:nvSpPr>
          <p:spPr bwMode="auto">
            <a:xfrm>
              <a:off x="4518025" y="1433513"/>
              <a:ext cx="4121706" cy="36933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rPr>
                <a:t>Two infinite wires carrying DC currents</a:t>
              </a:r>
            </a:p>
          </p:txBody>
        </p:sp>
      </p:grpSp>
      <p:sp>
        <p:nvSpPr>
          <p:cNvPr id="56" name="Text Box 3"/>
          <p:cNvSpPr txBox="1">
            <a:spLocks noChangeArrowheads="1"/>
          </p:cNvSpPr>
          <p:nvPr/>
        </p:nvSpPr>
        <p:spPr bwMode="auto">
          <a:xfrm>
            <a:off x="419100" y="1036950"/>
            <a:ext cx="2781300" cy="400050"/>
          </a:xfrm>
          <a:prstGeom prst="rect">
            <a:avLst/>
          </a:prstGeom>
          <a:noFill/>
          <a:ln w="9525">
            <a:noFill/>
            <a:miter lim="800000"/>
            <a:headEnd/>
            <a:tailEnd/>
          </a:ln>
        </p:spPr>
        <p:txBody>
          <a:bodyPr wrap="squar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0000"/>
                </a:solidFill>
                <a:effectLst/>
                <a:uLnTx/>
                <a:uFillTx/>
              </a:rPr>
              <a:t>Definition of the Amp*:</a:t>
            </a:r>
          </a:p>
        </p:txBody>
      </p:sp>
      <p:graphicFrame>
        <p:nvGraphicFramePr>
          <p:cNvPr id="57" name="Object 3"/>
          <p:cNvGraphicFramePr>
            <a:graphicFrameLocks noChangeAspect="1"/>
          </p:cNvGraphicFramePr>
          <p:nvPr/>
        </p:nvGraphicFramePr>
        <p:xfrm>
          <a:off x="3861987" y="3928357"/>
          <a:ext cx="1343025" cy="803275"/>
        </p:xfrm>
        <a:graphic>
          <a:graphicData uri="http://schemas.openxmlformats.org/presentationml/2006/ole">
            <mc:AlternateContent xmlns:mc="http://schemas.openxmlformats.org/markup-compatibility/2006">
              <mc:Choice xmlns:v="urn:schemas-microsoft-com:vml" Requires="v">
                <p:oleObj spid="_x0000_s15372" name="Equation" r:id="rId6" imgW="698500" imgH="419100" progId="Equation.DSMT4">
                  <p:embed/>
                </p:oleObj>
              </mc:Choice>
              <mc:Fallback>
                <p:oleObj name="Equation" r:id="rId6" imgW="698500" imgH="419100" progId="Equation.DSMT4">
                  <p:embed/>
                  <p:pic>
                    <p:nvPicPr>
                      <p:cNvPr id="0" name="Picture 1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1987" y="3928357"/>
                        <a:ext cx="1343025" cy="803275"/>
                      </a:xfrm>
                      <a:prstGeom prst="rect">
                        <a:avLst/>
                      </a:prstGeom>
                      <a:solidFill>
                        <a:srgbClr val="FFFF99"/>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 name="Object 3"/>
          <p:cNvGraphicFramePr>
            <a:graphicFrameLocks noChangeAspect="1"/>
          </p:cNvGraphicFramePr>
          <p:nvPr>
            <p:extLst>
              <p:ext uri="{D42A27DB-BD31-4B8C-83A1-F6EECF244321}">
                <p14:modId xmlns:p14="http://schemas.microsoft.com/office/powerpoint/2010/main" val="2281553570"/>
              </p:ext>
            </p:extLst>
          </p:nvPr>
        </p:nvGraphicFramePr>
        <p:xfrm>
          <a:off x="5907088" y="4095750"/>
          <a:ext cx="2635250" cy="463550"/>
        </p:xfrm>
        <a:graphic>
          <a:graphicData uri="http://schemas.openxmlformats.org/presentationml/2006/ole">
            <mc:AlternateContent xmlns:mc="http://schemas.openxmlformats.org/markup-compatibility/2006">
              <mc:Choice xmlns:v="urn:schemas-microsoft-com:vml" Requires="v">
                <p:oleObj spid="_x0000_s15373" name="Equation" r:id="rId8" imgW="1371600" imgH="241200" progId="Equation.DSMT4">
                  <p:embed/>
                </p:oleObj>
              </mc:Choice>
              <mc:Fallback>
                <p:oleObj name="Equation" r:id="rId8" imgW="1371600" imgH="241200" progId="Equation.DSMT4">
                  <p:embed/>
                  <p:pic>
                    <p:nvPicPr>
                      <p:cNvPr id="0" name="Picture 157"/>
                      <p:cNvPicPr>
                        <a:picLocks noChangeAspect="1" noChangeArrowheads="1"/>
                      </p:cNvPicPr>
                      <p:nvPr/>
                    </p:nvPicPr>
                    <p:blipFill>
                      <a:blip r:embed="rId9"/>
                      <a:srcRect/>
                      <a:stretch>
                        <a:fillRect/>
                      </a:stretch>
                    </p:blipFill>
                    <p:spPr bwMode="auto">
                      <a:xfrm>
                        <a:off x="5907088" y="4095750"/>
                        <a:ext cx="2635250" cy="463550"/>
                      </a:xfrm>
                      <a:prstGeom prst="rect">
                        <a:avLst/>
                      </a:prstGeom>
                      <a:solidFill>
                        <a:srgbClr val="FFFF99"/>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 name="Right Arrow 58"/>
          <p:cNvSpPr/>
          <p:nvPr/>
        </p:nvSpPr>
        <p:spPr bwMode="auto">
          <a:xfrm rot="16200000">
            <a:off x="6448303" y="4940137"/>
            <a:ext cx="439387" cy="273132"/>
          </a:xfrm>
          <a:prstGeom prst="rightArrow">
            <a:avLst/>
          </a:prstGeom>
          <a:solidFill>
            <a:srgbClr val="00FFFF"/>
          </a:solidFill>
          <a:ln w="12700" cap="flat" cmpd="sng" algn="ctr">
            <a:solidFill>
              <a:srgbClr val="0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charset="0"/>
            </a:endParaRPr>
          </a:p>
        </p:txBody>
      </p:sp>
      <p:sp>
        <p:nvSpPr>
          <p:cNvPr id="60" name="TextBox 59"/>
          <p:cNvSpPr txBox="1"/>
          <p:nvPr/>
        </p:nvSpPr>
        <p:spPr>
          <a:xfrm>
            <a:off x="1359837" y="4132148"/>
            <a:ext cx="2093843"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From ECE 3318:</a:t>
            </a:r>
          </a:p>
        </p:txBody>
      </p:sp>
      <p:sp>
        <p:nvSpPr>
          <p:cNvPr id="61" name="Text Box 3"/>
          <p:cNvSpPr txBox="1">
            <a:spLocks noChangeArrowheads="1"/>
          </p:cNvSpPr>
          <p:nvPr/>
        </p:nvSpPr>
        <p:spPr bwMode="auto">
          <a:xfrm>
            <a:off x="1549398" y="101598"/>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Constitutive Relations (cont.) </a:t>
            </a:r>
          </a:p>
        </p:txBody>
      </p:sp>
      <p:sp>
        <p:nvSpPr>
          <p:cNvPr id="2" name="TextBox 1"/>
          <p:cNvSpPr txBox="1"/>
          <p:nvPr/>
        </p:nvSpPr>
        <p:spPr>
          <a:xfrm>
            <a:off x="3557069" y="1090355"/>
            <a:ext cx="1595309" cy="369332"/>
          </a:xfrm>
          <a:prstGeom prst="rect">
            <a:avLst/>
          </a:prstGeom>
          <a:noFill/>
        </p:spPr>
        <p:txBody>
          <a:bodyPr wrap="none" rtlCol="0">
            <a:spAutoFit/>
          </a:bodyPr>
          <a:lstStyle/>
          <a:p>
            <a:r>
              <a:rPr lang="en-US" b="0" dirty="0"/>
              <a:t>*Prior to 2019</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2210594" y="2237012"/>
            <a:ext cx="4038600" cy="1676400"/>
          </a:xfrm>
          <a:prstGeom prst="rect">
            <a:avLst/>
          </a:prstGeom>
          <a:solidFill>
            <a:srgbClr val="EAEAEA"/>
          </a:solidFill>
          <a:ln w="28575" cmpd="thickThin">
            <a:solidFill>
              <a:srgbClr val="FF0000"/>
            </a:solidFill>
            <a:miter lim="800000"/>
            <a:headEnd/>
            <a:tailEnd/>
          </a:ln>
          <a:effectLst/>
        </p:spPr>
        <p:txBody>
          <a:bodyPr wrap="none" anchor="ctr"/>
          <a:lstStyle/>
          <a:p>
            <a:endParaRPr lang="en-US"/>
          </a:p>
        </p:txBody>
      </p:sp>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Constitutive Relations (cont.) </a:t>
            </a:r>
          </a:p>
        </p:txBody>
      </p:sp>
      <p:sp>
        <p:nvSpPr>
          <p:cNvPr id="165892" name="Text Box 4"/>
          <p:cNvSpPr txBox="1">
            <a:spLocks noChangeArrowheads="1"/>
          </p:cNvSpPr>
          <p:nvPr/>
        </p:nvSpPr>
        <p:spPr bwMode="auto">
          <a:xfrm>
            <a:off x="533400" y="1371600"/>
            <a:ext cx="4191000" cy="553998"/>
          </a:xfrm>
          <a:prstGeom prst="rect">
            <a:avLst/>
          </a:prstGeom>
          <a:noFill/>
          <a:ln w="9525">
            <a:noFill/>
            <a:miter lim="800000"/>
            <a:headEnd/>
            <a:tailEnd/>
          </a:ln>
          <a:effectLst/>
        </p:spPr>
        <p:txBody>
          <a:bodyPr>
            <a:spAutoFit/>
          </a:bodyPr>
          <a:lstStyle/>
          <a:p>
            <a:pPr>
              <a:lnSpc>
                <a:spcPct val="150000"/>
              </a:lnSpc>
              <a:spcBef>
                <a:spcPct val="50000"/>
              </a:spcBef>
            </a:pPr>
            <a:r>
              <a:rPr lang="en-US" sz="2000" b="0" dirty="0">
                <a:solidFill>
                  <a:srgbClr val="3333FF"/>
                </a:solidFill>
              </a:rPr>
              <a:t>Free space, in the </a:t>
            </a:r>
            <a:r>
              <a:rPr lang="en-US" sz="2000" b="0" u="sng" dirty="0">
                <a:solidFill>
                  <a:srgbClr val="3333FF"/>
                </a:solidFill>
              </a:rPr>
              <a:t>phasor</a:t>
            </a:r>
            <a:r>
              <a:rPr lang="en-US" sz="2000" b="0" dirty="0">
                <a:solidFill>
                  <a:srgbClr val="3333FF"/>
                </a:solidFill>
              </a:rPr>
              <a:t> domain:</a:t>
            </a:r>
          </a:p>
        </p:txBody>
      </p:sp>
      <p:sp>
        <p:nvSpPr>
          <p:cNvPr id="165901" name="Text Box 13"/>
          <p:cNvSpPr txBox="1">
            <a:spLocks noChangeArrowheads="1"/>
          </p:cNvSpPr>
          <p:nvPr/>
        </p:nvSpPr>
        <p:spPr bwMode="auto">
          <a:xfrm>
            <a:off x="838200" y="4699000"/>
            <a:ext cx="3551238" cy="396875"/>
          </a:xfrm>
          <a:prstGeom prst="rect">
            <a:avLst/>
          </a:prstGeom>
          <a:noFill/>
          <a:ln w="9525">
            <a:noFill/>
            <a:miter lim="800000"/>
            <a:headEnd/>
            <a:tailEnd/>
          </a:ln>
          <a:effectLst/>
        </p:spPr>
        <p:txBody>
          <a:bodyPr wrap="none">
            <a:spAutoFit/>
          </a:bodyPr>
          <a:lstStyle/>
          <a:p>
            <a:r>
              <a:rPr lang="en-US" sz="2000" b="0" dirty="0">
                <a:solidFill>
                  <a:srgbClr val="3333FF"/>
                </a:solidFill>
              </a:rPr>
              <a:t>This follows from the fact that </a:t>
            </a:r>
          </a:p>
        </p:txBody>
      </p:sp>
      <p:graphicFrame>
        <p:nvGraphicFramePr>
          <p:cNvPr id="165902" name="Object 14"/>
          <p:cNvGraphicFramePr>
            <a:graphicFrameLocks noChangeAspect="1"/>
          </p:cNvGraphicFramePr>
          <p:nvPr/>
        </p:nvGraphicFramePr>
        <p:xfrm>
          <a:off x="3405188" y="5334000"/>
          <a:ext cx="1649412" cy="477838"/>
        </p:xfrm>
        <a:graphic>
          <a:graphicData uri="http://schemas.openxmlformats.org/presentationml/2006/ole">
            <mc:AlternateContent xmlns:mc="http://schemas.openxmlformats.org/markup-compatibility/2006">
              <mc:Choice xmlns:v="urn:schemas-microsoft-com:vml" Requires="v">
                <p:oleObj spid="_x0000_s16392" name="Equation" r:id="rId4" imgW="875920" imgH="253890" progId="Equation.DSMT4">
                  <p:embed/>
                </p:oleObj>
              </mc:Choice>
              <mc:Fallback>
                <p:oleObj name="Equation" r:id="rId4" imgW="875920" imgH="253890" progId="Equation.DSMT4">
                  <p:embed/>
                  <p:pic>
                    <p:nvPicPr>
                      <p:cNvPr id="0" name="Picture 1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5188" y="5334000"/>
                        <a:ext cx="1649412"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903" name="Text Box 15"/>
          <p:cNvSpPr txBox="1">
            <a:spLocks noChangeArrowheads="1"/>
          </p:cNvSpPr>
          <p:nvPr/>
        </p:nvSpPr>
        <p:spPr bwMode="auto">
          <a:xfrm>
            <a:off x="2667000" y="6072188"/>
            <a:ext cx="3130550" cy="396875"/>
          </a:xfrm>
          <a:prstGeom prst="rect">
            <a:avLst/>
          </a:prstGeom>
          <a:noFill/>
          <a:ln w="9525">
            <a:noFill/>
            <a:miter lim="800000"/>
            <a:headEnd/>
            <a:tailEnd/>
          </a:ln>
          <a:effectLst/>
        </p:spPr>
        <p:txBody>
          <a:bodyPr wrap="none">
            <a:spAutoFit/>
          </a:bodyPr>
          <a:lstStyle/>
          <a:p>
            <a:r>
              <a:rPr lang="en-US" sz="2000" b="0" dirty="0"/>
              <a:t>(where </a:t>
            </a:r>
            <a:r>
              <a:rPr lang="en-US" sz="2000" b="0" i="1" dirty="0">
                <a:latin typeface="Times New Roman" pitchFamily="18" charset="0"/>
              </a:rPr>
              <a:t>a</a:t>
            </a:r>
            <a:r>
              <a:rPr lang="en-US" sz="2000" b="0" dirty="0"/>
              <a:t> is a real number)</a:t>
            </a:r>
          </a:p>
        </p:txBody>
      </p:sp>
      <p:sp>
        <p:nvSpPr>
          <p:cNvPr id="9" name="Slide Number Placeholder 8"/>
          <p:cNvSpPr>
            <a:spLocks noGrp="1"/>
          </p:cNvSpPr>
          <p:nvPr>
            <p:ph type="sldNum" sz="quarter" idx="4"/>
          </p:nvPr>
        </p:nvSpPr>
        <p:spPr/>
        <p:txBody>
          <a:bodyPr/>
          <a:lstStyle/>
          <a:p>
            <a:fld id="{E1FBE26A-17E6-45EC-8C11-32E94F417F70}" type="slidenum">
              <a:rPr lang="en-US" smtClean="0"/>
              <a:pPr/>
              <a:t>21</a:t>
            </a:fld>
            <a:endParaRPr lang="en-US"/>
          </a:p>
        </p:txBody>
      </p:sp>
      <p:graphicFrame>
        <p:nvGraphicFramePr>
          <p:cNvPr id="2" name="Object 15"/>
          <p:cNvGraphicFramePr>
            <a:graphicFrameLocks noChangeAspect="1"/>
          </p:cNvGraphicFramePr>
          <p:nvPr>
            <p:extLst>
              <p:ext uri="{D42A27DB-BD31-4B8C-83A1-F6EECF244321}">
                <p14:modId xmlns:p14="http://schemas.microsoft.com/office/powerpoint/2010/main" val="716684222"/>
              </p:ext>
            </p:extLst>
          </p:nvPr>
        </p:nvGraphicFramePr>
        <p:xfrm>
          <a:off x="2575719" y="2487837"/>
          <a:ext cx="3390900" cy="1147763"/>
        </p:xfrm>
        <a:graphic>
          <a:graphicData uri="http://schemas.openxmlformats.org/presentationml/2006/ole">
            <mc:AlternateContent xmlns:mc="http://schemas.openxmlformats.org/markup-compatibility/2006">
              <mc:Choice xmlns:v="urn:schemas-microsoft-com:vml" Requires="v">
                <p:oleObj spid="_x0000_s16393" name="Equation" r:id="rId6" imgW="1803400" imgH="609600" progId="Equation.DSMT4">
                  <p:embed/>
                </p:oleObj>
              </mc:Choice>
              <mc:Fallback>
                <p:oleObj name="Equation" r:id="rId6" imgW="1803400" imgH="609600" progId="Equation.DSMT4">
                  <p:embed/>
                  <p:pic>
                    <p:nvPicPr>
                      <p:cNvPr id="0" name="Picture 1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5719" y="2487837"/>
                        <a:ext cx="3390900" cy="1147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Example</a:t>
            </a:r>
          </a:p>
        </p:txBody>
      </p:sp>
      <p:sp>
        <p:nvSpPr>
          <p:cNvPr id="165892" name="Text Box 4"/>
          <p:cNvSpPr txBox="1">
            <a:spLocks noChangeArrowheads="1"/>
          </p:cNvSpPr>
          <p:nvPr/>
        </p:nvSpPr>
        <p:spPr bwMode="auto">
          <a:xfrm>
            <a:off x="533400" y="1127891"/>
            <a:ext cx="6175872" cy="553998"/>
          </a:xfrm>
          <a:prstGeom prst="rect">
            <a:avLst/>
          </a:prstGeom>
          <a:noFill/>
          <a:ln w="9525">
            <a:noFill/>
            <a:miter lim="800000"/>
            <a:headEnd/>
            <a:tailEnd/>
          </a:ln>
          <a:effectLst/>
        </p:spPr>
        <p:txBody>
          <a:bodyPr wrap="square">
            <a:spAutoFit/>
          </a:bodyPr>
          <a:lstStyle/>
          <a:p>
            <a:pPr>
              <a:lnSpc>
                <a:spcPct val="150000"/>
              </a:lnSpc>
              <a:spcBef>
                <a:spcPct val="50000"/>
              </a:spcBef>
            </a:pPr>
            <a:r>
              <a:rPr lang="en-US" sz="2000" b="0" dirty="0">
                <a:solidFill>
                  <a:srgbClr val="CC00CC"/>
                </a:solidFill>
              </a:rPr>
              <a:t>Given the following electric field </a:t>
            </a:r>
            <a:r>
              <a:rPr lang="en-US" sz="2000" b="0" u="sng" dirty="0">
                <a:solidFill>
                  <a:srgbClr val="CC00CC"/>
                </a:solidFill>
                <a:latin typeface="Handscript SF" pitchFamily="2" charset="0"/>
              </a:rPr>
              <a:t>E</a:t>
            </a:r>
            <a:r>
              <a:rPr lang="en-US" sz="2000" b="0" dirty="0">
                <a:solidFill>
                  <a:srgbClr val="CC00CC"/>
                </a:solidFill>
              </a:rPr>
              <a:t> in free space: </a:t>
            </a:r>
          </a:p>
        </p:txBody>
      </p:sp>
      <p:sp>
        <p:nvSpPr>
          <p:cNvPr id="9" name="Slide Number Placeholder 8"/>
          <p:cNvSpPr>
            <a:spLocks noGrp="1"/>
          </p:cNvSpPr>
          <p:nvPr>
            <p:ph type="sldNum" sz="quarter" idx="4"/>
          </p:nvPr>
        </p:nvSpPr>
        <p:spPr/>
        <p:txBody>
          <a:bodyPr/>
          <a:lstStyle/>
          <a:p>
            <a:fld id="{E1FBE26A-17E6-45EC-8C11-32E94F417F70}" type="slidenum">
              <a:rPr lang="en-US" smtClean="0"/>
              <a:pPr/>
              <a:t>22</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168911313"/>
              </p:ext>
            </p:extLst>
          </p:nvPr>
        </p:nvGraphicFramePr>
        <p:xfrm>
          <a:off x="3754438" y="1631950"/>
          <a:ext cx="4346575" cy="600075"/>
        </p:xfrm>
        <a:graphic>
          <a:graphicData uri="http://schemas.openxmlformats.org/presentationml/2006/ole">
            <mc:AlternateContent xmlns:mc="http://schemas.openxmlformats.org/markup-compatibility/2006">
              <mc:Choice xmlns:v="urn:schemas-microsoft-com:vml" Requires="v">
                <p:oleObj spid="_x0000_s17437" name="Equation" r:id="rId4" imgW="2844720" imgH="393480" progId="Equation.DSMT4">
                  <p:embed/>
                </p:oleObj>
              </mc:Choice>
              <mc:Fallback>
                <p:oleObj name="Equation" r:id="rId4" imgW="2844720" imgH="393480" progId="Equation.DSMT4">
                  <p:embed/>
                  <p:pic>
                    <p:nvPicPr>
                      <p:cNvPr id="0" name="Picture 368"/>
                      <p:cNvPicPr>
                        <a:picLocks noChangeAspect="1" noChangeArrowheads="1"/>
                      </p:cNvPicPr>
                      <p:nvPr/>
                    </p:nvPicPr>
                    <p:blipFill>
                      <a:blip r:embed="rId5"/>
                      <a:srcRect/>
                      <a:stretch>
                        <a:fillRect/>
                      </a:stretch>
                    </p:blipFill>
                    <p:spPr bwMode="auto">
                      <a:xfrm>
                        <a:off x="3754438" y="1631950"/>
                        <a:ext cx="4346575"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4"/>
          <p:cNvSpPr txBox="1">
            <a:spLocks noChangeArrowheads="1"/>
          </p:cNvSpPr>
          <p:nvPr/>
        </p:nvSpPr>
        <p:spPr bwMode="auto">
          <a:xfrm>
            <a:off x="599501" y="1972451"/>
            <a:ext cx="3300469" cy="553998"/>
          </a:xfrm>
          <a:prstGeom prst="rect">
            <a:avLst/>
          </a:prstGeom>
          <a:noFill/>
          <a:ln w="9525">
            <a:noFill/>
            <a:miter lim="800000"/>
            <a:headEnd/>
            <a:tailEnd/>
          </a:ln>
          <a:effectLst/>
        </p:spPr>
        <p:txBody>
          <a:bodyPr wrap="square">
            <a:spAutoFit/>
          </a:bodyPr>
          <a:lstStyle/>
          <a:p>
            <a:pPr>
              <a:lnSpc>
                <a:spcPct val="150000"/>
              </a:lnSpc>
              <a:spcBef>
                <a:spcPct val="50000"/>
              </a:spcBef>
            </a:pPr>
            <a:r>
              <a:rPr lang="en-US" sz="2000" b="0" dirty="0">
                <a:solidFill>
                  <a:srgbClr val="CC00CC"/>
                </a:solidFill>
              </a:rPr>
              <a:t>Find the magnetic field </a:t>
            </a:r>
            <a:r>
              <a:rPr lang="en-US" sz="2000" b="0" u="sng" dirty="0">
                <a:solidFill>
                  <a:srgbClr val="CC00CC"/>
                </a:solidFill>
                <a:latin typeface="Handscript SF" pitchFamily="2" charset="0"/>
              </a:rPr>
              <a:t>H</a:t>
            </a:r>
            <a:r>
              <a:rPr lang="en-US" sz="2000" b="0" dirty="0">
                <a:solidFill>
                  <a:srgbClr val="CC00CC"/>
                </a:solidFill>
              </a:rPr>
              <a:t>. </a:t>
            </a:r>
          </a:p>
        </p:txBody>
      </p:sp>
      <p:graphicFrame>
        <p:nvGraphicFramePr>
          <p:cNvPr id="4" name="Object 3"/>
          <p:cNvGraphicFramePr>
            <a:graphicFrameLocks noChangeAspect="1"/>
          </p:cNvGraphicFramePr>
          <p:nvPr>
            <p:extLst>
              <p:ext uri="{D42A27DB-BD31-4B8C-83A1-F6EECF244321}">
                <p14:modId xmlns:p14="http://schemas.microsoft.com/office/powerpoint/2010/main" val="825193264"/>
              </p:ext>
            </p:extLst>
          </p:nvPr>
        </p:nvGraphicFramePr>
        <p:xfrm>
          <a:off x="1863725" y="3260725"/>
          <a:ext cx="2505075" cy="654050"/>
        </p:xfrm>
        <a:graphic>
          <a:graphicData uri="http://schemas.openxmlformats.org/presentationml/2006/ole">
            <mc:AlternateContent xmlns:mc="http://schemas.openxmlformats.org/markup-compatibility/2006">
              <mc:Choice xmlns:v="urn:schemas-microsoft-com:vml" Requires="v">
                <p:oleObj spid="_x0000_s17438" name="Equation" r:id="rId6" imgW="1651000" imgH="431800" progId="Equation.DSMT4">
                  <p:embed/>
                </p:oleObj>
              </mc:Choice>
              <mc:Fallback>
                <p:oleObj name="Equation" r:id="rId6" imgW="1651000" imgH="431800" progId="Equation.DSMT4">
                  <p:embed/>
                  <p:pic>
                    <p:nvPicPr>
                      <p:cNvPr id="0" name="Picture 36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3725" y="3260725"/>
                        <a:ext cx="2505075"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995917" y="2781905"/>
            <a:ext cx="2416046" cy="369332"/>
          </a:xfrm>
          <a:prstGeom prst="rect">
            <a:avLst/>
          </a:prstGeom>
          <a:noFill/>
        </p:spPr>
        <p:txBody>
          <a:bodyPr wrap="none" rtlCol="0">
            <a:spAutoFit/>
          </a:bodyPr>
          <a:lstStyle/>
          <a:p>
            <a:r>
              <a:rPr lang="en-US" b="0" dirty="0">
                <a:solidFill>
                  <a:srgbClr val="3333FF"/>
                </a:solidFill>
              </a:rPr>
              <a:t>In the phasor domain:</a:t>
            </a:r>
          </a:p>
        </p:txBody>
      </p:sp>
      <p:graphicFrame>
        <p:nvGraphicFramePr>
          <p:cNvPr id="6" name="Object 5"/>
          <p:cNvGraphicFramePr>
            <a:graphicFrameLocks noChangeAspect="1"/>
          </p:cNvGraphicFramePr>
          <p:nvPr>
            <p:extLst>
              <p:ext uri="{D42A27DB-BD31-4B8C-83A1-F6EECF244321}">
                <p14:modId xmlns:p14="http://schemas.microsoft.com/office/powerpoint/2010/main" val="1940211317"/>
              </p:ext>
            </p:extLst>
          </p:nvPr>
        </p:nvGraphicFramePr>
        <p:xfrm>
          <a:off x="6751637" y="2743381"/>
          <a:ext cx="1902112" cy="1531817"/>
        </p:xfrm>
        <a:graphic>
          <a:graphicData uri="http://schemas.openxmlformats.org/presentationml/2006/ole">
            <mc:AlternateContent xmlns:mc="http://schemas.openxmlformats.org/markup-compatibility/2006">
              <mc:Choice xmlns:v="urn:schemas-microsoft-com:vml" Requires="v">
                <p:oleObj spid="_x0000_s17439" name="Equation" r:id="rId8" imgW="2862114" imgH="2304419" progId="Equation.DSMT4">
                  <p:embed/>
                </p:oleObj>
              </mc:Choice>
              <mc:Fallback>
                <p:oleObj name="Equation" r:id="rId8" imgW="2862114" imgH="2304419" progId="Equation.DSMT4">
                  <p:embed/>
                  <p:pic>
                    <p:nvPicPr>
                      <p:cNvPr id="0" name="Picture 37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51637" y="2743381"/>
                        <a:ext cx="1902112" cy="1531817"/>
                      </a:xfrm>
                      <a:prstGeom prst="rect">
                        <a:avLst/>
                      </a:prstGeom>
                      <a:solidFill>
                        <a:srgbClr val="D9D9D9"/>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29253420"/>
              </p:ext>
            </p:extLst>
          </p:nvPr>
        </p:nvGraphicFramePr>
        <p:xfrm>
          <a:off x="995917" y="4110354"/>
          <a:ext cx="1462995" cy="329689"/>
        </p:xfrm>
        <a:graphic>
          <a:graphicData uri="http://schemas.openxmlformats.org/presentationml/2006/ole">
            <mc:AlternateContent xmlns:mc="http://schemas.openxmlformats.org/markup-compatibility/2006">
              <mc:Choice xmlns:v="urn:schemas-microsoft-com:vml" Requires="v">
                <p:oleObj spid="_x0000_s17440" name="Equation" r:id="rId10" imgW="901309" imgH="203112" progId="Equation.DSMT4">
                  <p:embed/>
                </p:oleObj>
              </mc:Choice>
              <mc:Fallback>
                <p:oleObj name="Equation" r:id="rId10" imgW="901309" imgH="203112" progId="Equation.DSMT4">
                  <p:embed/>
                  <p:pic>
                    <p:nvPicPr>
                      <p:cNvPr id="0" name="Picture 37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5917" y="4110354"/>
                        <a:ext cx="1462995" cy="3296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35330432"/>
              </p:ext>
            </p:extLst>
          </p:nvPr>
        </p:nvGraphicFramePr>
        <p:xfrm>
          <a:off x="1008051" y="5105284"/>
          <a:ext cx="1735150" cy="371816"/>
        </p:xfrm>
        <a:graphic>
          <a:graphicData uri="http://schemas.openxmlformats.org/presentationml/2006/ole">
            <mc:AlternateContent xmlns:mc="http://schemas.openxmlformats.org/markup-compatibility/2006">
              <mc:Choice xmlns:v="urn:schemas-microsoft-com:vml" Requires="v">
                <p:oleObj spid="_x0000_s17441" name="Equation" r:id="rId12" imgW="1066800" imgH="228600" progId="Equation.DSMT4">
                  <p:embed/>
                </p:oleObj>
              </mc:Choice>
              <mc:Fallback>
                <p:oleObj name="Equation" r:id="rId12" imgW="1066800" imgH="228600" progId="Equation.DSMT4">
                  <p:embed/>
                  <p:pic>
                    <p:nvPicPr>
                      <p:cNvPr id="0" name="Picture 37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08051" y="5105284"/>
                        <a:ext cx="1735150" cy="3718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067688233"/>
              </p:ext>
            </p:extLst>
          </p:nvPr>
        </p:nvGraphicFramePr>
        <p:xfrm>
          <a:off x="948197" y="6014844"/>
          <a:ext cx="1759418" cy="679775"/>
        </p:xfrm>
        <a:graphic>
          <a:graphicData uri="http://schemas.openxmlformats.org/presentationml/2006/ole">
            <mc:AlternateContent xmlns:mc="http://schemas.openxmlformats.org/markup-compatibility/2006">
              <mc:Choice xmlns:v="urn:schemas-microsoft-com:vml" Requires="v">
                <p:oleObj spid="_x0000_s17442" name="Equation" r:id="rId14" imgW="1117600" imgH="431800" progId="Equation.DSMT4">
                  <p:embed/>
                </p:oleObj>
              </mc:Choice>
              <mc:Fallback>
                <p:oleObj name="Equation" r:id="rId14" imgW="1117600" imgH="431800" progId="Equation.DSMT4">
                  <p:embed/>
                  <p:pic>
                    <p:nvPicPr>
                      <p:cNvPr id="0" name="Picture 37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48197" y="6014844"/>
                        <a:ext cx="1759418" cy="67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Down Arrow 12"/>
          <p:cNvSpPr/>
          <p:nvPr/>
        </p:nvSpPr>
        <p:spPr bwMode="auto">
          <a:xfrm>
            <a:off x="1725780" y="4649118"/>
            <a:ext cx="204253" cy="3013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0" name="Down Arrow 19"/>
          <p:cNvSpPr/>
          <p:nvPr/>
        </p:nvSpPr>
        <p:spPr bwMode="auto">
          <a:xfrm>
            <a:off x="1725780" y="5571529"/>
            <a:ext cx="204253" cy="3013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7057008"/>
              </p:ext>
            </p:extLst>
          </p:nvPr>
        </p:nvGraphicFramePr>
        <p:xfrm>
          <a:off x="4903587" y="4741410"/>
          <a:ext cx="1760537" cy="679450"/>
        </p:xfrm>
        <a:graphic>
          <a:graphicData uri="http://schemas.openxmlformats.org/presentationml/2006/ole">
            <mc:AlternateContent xmlns:mc="http://schemas.openxmlformats.org/markup-compatibility/2006">
              <mc:Choice xmlns:v="urn:schemas-microsoft-com:vml" Requires="v">
                <p:oleObj spid="_x0000_s17443" name="Equation" r:id="rId16" imgW="1760305" imgH="679933" progId="Equation.DSMT4">
                  <p:embed/>
                </p:oleObj>
              </mc:Choice>
              <mc:Fallback>
                <p:oleObj name="Equation" r:id="rId16" imgW="1760305" imgH="679933" progId="Equation.DSMT4">
                  <p:embed/>
                  <p:pic>
                    <p:nvPicPr>
                      <p:cNvPr id="0" name="Picture 37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03587" y="4741410"/>
                        <a:ext cx="1760537"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892618477"/>
              </p:ext>
            </p:extLst>
          </p:nvPr>
        </p:nvGraphicFramePr>
        <p:xfrm>
          <a:off x="3398838" y="5557838"/>
          <a:ext cx="5572125" cy="585787"/>
        </p:xfrm>
        <a:graphic>
          <a:graphicData uri="http://schemas.openxmlformats.org/presentationml/2006/ole">
            <mc:AlternateContent xmlns:mc="http://schemas.openxmlformats.org/markup-compatibility/2006">
              <mc:Choice xmlns:v="urn:schemas-microsoft-com:vml" Requires="v">
                <p:oleObj spid="_x0000_s17444" name="Equation" r:id="rId18" imgW="5308600" imgH="558800" progId="Equation.DSMT4">
                  <p:embed/>
                </p:oleObj>
              </mc:Choice>
              <mc:Fallback>
                <p:oleObj name="Equation" r:id="rId18" imgW="5308600" imgH="558800" progId="Equation.DSMT4">
                  <p:embed/>
                  <p:pic>
                    <p:nvPicPr>
                      <p:cNvPr id="0" name="Picture 37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98838" y="5557838"/>
                        <a:ext cx="5572125" cy="585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4318443" y="4414080"/>
            <a:ext cx="851515" cy="369332"/>
          </a:xfrm>
          <a:prstGeom prst="rect">
            <a:avLst/>
          </a:prstGeom>
          <a:noFill/>
        </p:spPr>
        <p:txBody>
          <a:bodyPr wrap="none" rtlCol="0">
            <a:spAutoFit/>
          </a:bodyPr>
          <a:lstStyle/>
          <a:p>
            <a:r>
              <a:rPr lang="en-US" b="0" dirty="0">
                <a:solidFill>
                  <a:srgbClr val="3333FF"/>
                </a:solidFill>
              </a:rPr>
              <a:t>Hence</a:t>
            </a:r>
          </a:p>
        </p:txBody>
      </p:sp>
      <p:cxnSp>
        <p:nvCxnSpPr>
          <p:cNvPr id="19" name="Straight Connector 18"/>
          <p:cNvCxnSpPr/>
          <p:nvPr/>
        </p:nvCxnSpPr>
        <p:spPr bwMode="auto">
          <a:xfrm flipV="1">
            <a:off x="5431316" y="5546821"/>
            <a:ext cx="330506" cy="585787"/>
          </a:xfrm>
          <a:prstGeom prst="line">
            <a:avLst/>
          </a:prstGeom>
          <a:solidFill>
            <a:schemeClr val="accent1"/>
          </a:solidFill>
          <a:ln w="9525" cap="flat" cmpd="sng" algn="ctr">
            <a:solidFill>
              <a:srgbClr val="FF0000"/>
            </a:solidFill>
            <a:prstDash val="solid"/>
            <a:round/>
            <a:headEnd type="none" w="med" len="med"/>
            <a:tailEnd type="none" w="med" len="med"/>
          </a:ln>
          <a:effectLst/>
        </p:spPr>
      </p:cxnSp>
      <p:graphicFrame>
        <p:nvGraphicFramePr>
          <p:cNvPr id="21" name="Object 20"/>
          <p:cNvGraphicFramePr>
            <a:graphicFrameLocks noChangeAspect="1"/>
          </p:cNvGraphicFramePr>
          <p:nvPr>
            <p:extLst>
              <p:ext uri="{D42A27DB-BD31-4B8C-83A1-F6EECF244321}">
                <p14:modId xmlns:p14="http://schemas.microsoft.com/office/powerpoint/2010/main" val="894656383"/>
              </p:ext>
            </p:extLst>
          </p:nvPr>
        </p:nvGraphicFramePr>
        <p:xfrm>
          <a:off x="4820652" y="2227502"/>
          <a:ext cx="1197759" cy="386968"/>
        </p:xfrm>
        <a:graphic>
          <a:graphicData uri="http://schemas.openxmlformats.org/presentationml/2006/ole">
            <mc:AlternateContent xmlns:mc="http://schemas.openxmlformats.org/markup-compatibility/2006">
              <mc:Choice xmlns:v="urn:schemas-microsoft-com:vml" Requires="v">
                <p:oleObj spid="_x0000_s17445" name="Equation" r:id="rId20" imgW="825142" imgH="266584" progId="Equation.DSMT4">
                  <p:embed/>
                </p:oleObj>
              </mc:Choice>
              <mc:Fallback>
                <p:oleObj name="Equation" r:id="rId20" imgW="825142" imgH="266584" progId="Equation.DSMT4">
                  <p:embed/>
                  <p:pic>
                    <p:nvPicPr>
                      <p:cNvPr id="0" name="Picture 37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20652" y="2227502"/>
                        <a:ext cx="1197759" cy="3869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037412" y="6158705"/>
            <a:ext cx="1202573" cy="276999"/>
          </a:xfrm>
          <a:prstGeom prst="rect">
            <a:avLst/>
          </a:prstGeom>
          <a:noFill/>
        </p:spPr>
        <p:txBody>
          <a:bodyPr wrap="none" rtlCol="0">
            <a:spAutoFit/>
          </a:bodyPr>
          <a:lstStyle/>
          <a:p>
            <a:pPr algn="ctr"/>
            <a:r>
              <a:rPr lang="en-US" sz="1200" b="0" dirty="0"/>
              <a:t>(no </a:t>
            </a:r>
            <a:r>
              <a:rPr lang="en-US" sz="1200" b="0" i="1" dirty="0">
                <a:latin typeface="Times New Roman" panose="02020603050405020304" pitchFamily="18" charset="0"/>
                <a:cs typeface="Times New Roman" panose="02020603050405020304" pitchFamily="18" charset="0"/>
                <a:sym typeface="Symbol" panose="05050102010706020507" pitchFamily="18" charset="2"/>
              </a:rPr>
              <a:t></a:t>
            </a:r>
            <a:r>
              <a:rPr lang="en-US" sz="1200" b="0" dirty="0">
                <a:sym typeface="Symbol" panose="05050102010706020507" pitchFamily="18" charset="2"/>
              </a:rPr>
              <a:t> variation)</a:t>
            </a:r>
            <a:endParaRPr lang="en-US" sz="1200" b="0" dirty="0"/>
          </a:p>
        </p:txBody>
      </p:sp>
    </p:spTree>
    <p:extLst>
      <p:ext uri="{BB962C8B-B14F-4D97-AF65-F5344CB8AC3E}">
        <p14:creationId xmlns:p14="http://schemas.microsoft.com/office/powerpoint/2010/main" val="331344638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Example (cont.)</a:t>
            </a:r>
          </a:p>
        </p:txBody>
      </p:sp>
      <p:sp>
        <p:nvSpPr>
          <p:cNvPr id="9" name="Slide Number Placeholder 8"/>
          <p:cNvSpPr>
            <a:spLocks noGrp="1"/>
          </p:cNvSpPr>
          <p:nvPr>
            <p:ph type="sldNum" sz="quarter" idx="4"/>
          </p:nvPr>
        </p:nvSpPr>
        <p:spPr/>
        <p:txBody>
          <a:bodyPr/>
          <a:lstStyle/>
          <a:p>
            <a:fld id="{E1FBE26A-17E6-45EC-8C11-32E94F417F70}" type="slidenum">
              <a:rPr lang="en-US" smtClean="0"/>
              <a:pPr/>
              <a:t>23</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178681810"/>
              </p:ext>
            </p:extLst>
          </p:nvPr>
        </p:nvGraphicFramePr>
        <p:xfrm>
          <a:off x="731838" y="1101725"/>
          <a:ext cx="2503487" cy="598488"/>
        </p:xfrm>
        <a:graphic>
          <a:graphicData uri="http://schemas.openxmlformats.org/presentationml/2006/ole">
            <mc:AlternateContent xmlns:mc="http://schemas.openxmlformats.org/markup-compatibility/2006">
              <mc:Choice xmlns:v="urn:schemas-microsoft-com:vml" Requires="v">
                <p:oleObj spid="_x0000_s18452" name="Equation" r:id="rId4" imgW="1651000" imgH="393700" progId="Equation.DSMT4">
                  <p:embed/>
                </p:oleObj>
              </mc:Choice>
              <mc:Fallback>
                <p:oleObj name="Equation" r:id="rId4" imgW="1651000" imgH="393700" progId="Equation.DSMT4">
                  <p:embed/>
                  <p:pic>
                    <p:nvPicPr>
                      <p:cNvPr id="0" name="Picture 2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838" y="1101725"/>
                        <a:ext cx="2503487" cy="598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576110041"/>
              </p:ext>
            </p:extLst>
          </p:nvPr>
        </p:nvGraphicFramePr>
        <p:xfrm>
          <a:off x="952500" y="1974736"/>
          <a:ext cx="3656013" cy="3541713"/>
        </p:xfrm>
        <a:graphic>
          <a:graphicData uri="http://schemas.openxmlformats.org/presentationml/2006/ole">
            <mc:AlternateContent xmlns:mc="http://schemas.openxmlformats.org/markup-compatibility/2006">
              <mc:Choice xmlns:v="urn:schemas-microsoft-com:vml" Requires="v">
                <p:oleObj spid="_x0000_s18453" name="Equation" r:id="rId6" imgW="2489200" imgH="2413000" progId="Equation.DSMT4">
                  <p:embed/>
                </p:oleObj>
              </mc:Choice>
              <mc:Fallback>
                <p:oleObj name="Equation" r:id="rId6" imgW="2489200" imgH="2413000" progId="Equation.DSMT4">
                  <p:embed/>
                  <p:pic>
                    <p:nvPicPr>
                      <p:cNvPr id="0" name="Picture 2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0" y="1974736"/>
                        <a:ext cx="3656013" cy="3541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263399529"/>
              </p:ext>
            </p:extLst>
          </p:nvPr>
        </p:nvGraphicFramePr>
        <p:xfrm>
          <a:off x="6338524" y="1242673"/>
          <a:ext cx="1698281" cy="656154"/>
        </p:xfrm>
        <a:graphic>
          <a:graphicData uri="http://schemas.openxmlformats.org/presentationml/2006/ole">
            <mc:AlternateContent xmlns:mc="http://schemas.openxmlformats.org/markup-compatibility/2006">
              <mc:Choice xmlns:v="urn:schemas-microsoft-com:vml" Requires="v">
                <p:oleObj spid="_x0000_s18454" name="Equation" r:id="rId8" imgW="1117600" imgH="431800" progId="Equation.DSMT4">
                  <p:embed/>
                </p:oleObj>
              </mc:Choice>
              <mc:Fallback>
                <p:oleObj name="Equation" r:id="rId8" imgW="1117600" imgH="431800" progId="Equation.DSMT4">
                  <p:embed/>
                  <p:pic>
                    <p:nvPicPr>
                      <p:cNvPr id="0" name="Picture 2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38524" y="1242673"/>
                        <a:ext cx="1698281" cy="6561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91652061"/>
              </p:ext>
            </p:extLst>
          </p:nvPr>
        </p:nvGraphicFramePr>
        <p:xfrm>
          <a:off x="5307013" y="2690813"/>
          <a:ext cx="3667125" cy="635000"/>
        </p:xfrm>
        <a:graphic>
          <a:graphicData uri="http://schemas.openxmlformats.org/presentationml/2006/ole">
            <mc:AlternateContent xmlns:mc="http://schemas.openxmlformats.org/markup-compatibility/2006">
              <mc:Choice xmlns:v="urn:schemas-microsoft-com:vml" Requires="v">
                <p:oleObj spid="_x0000_s18455" name="Equation" r:id="rId10" imgW="2565400" imgH="444500" progId="Equation.DSMT4">
                  <p:embed/>
                </p:oleObj>
              </mc:Choice>
              <mc:Fallback>
                <p:oleObj name="Equation" r:id="rId10" imgW="2565400" imgH="444500" progId="Equation.DSMT4">
                  <p:embed/>
                  <p:pic>
                    <p:nvPicPr>
                      <p:cNvPr id="0" name="Picture 2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07013" y="2690813"/>
                        <a:ext cx="3667125"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Down Arrow 14"/>
          <p:cNvSpPr/>
          <p:nvPr/>
        </p:nvSpPr>
        <p:spPr bwMode="auto">
          <a:xfrm>
            <a:off x="7139306" y="2095853"/>
            <a:ext cx="283025" cy="405491"/>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2300925696"/>
              </p:ext>
            </p:extLst>
          </p:nvPr>
        </p:nvGraphicFramePr>
        <p:xfrm>
          <a:off x="5468938" y="4042230"/>
          <a:ext cx="3387725" cy="800100"/>
        </p:xfrm>
        <a:graphic>
          <a:graphicData uri="http://schemas.openxmlformats.org/presentationml/2006/ole">
            <mc:AlternateContent xmlns:mc="http://schemas.openxmlformats.org/markup-compatibility/2006">
              <mc:Choice xmlns:v="urn:schemas-microsoft-com:vml" Requires="v">
                <p:oleObj spid="_x0000_s18456" name="Equation" r:id="rId12" imgW="2133600" imgH="508000" progId="Equation.DSMT4">
                  <p:embed/>
                </p:oleObj>
              </mc:Choice>
              <mc:Fallback>
                <p:oleObj name="Equation" r:id="rId12" imgW="2133600" imgH="508000" progId="Equation.DSMT4">
                  <p:embed/>
                  <p:pic>
                    <p:nvPicPr>
                      <p:cNvPr id="0" name="Picture 2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68938" y="4042230"/>
                        <a:ext cx="338772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Down Arrow 21"/>
          <p:cNvSpPr/>
          <p:nvPr/>
        </p:nvSpPr>
        <p:spPr bwMode="auto">
          <a:xfrm>
            <a:off x="7103218" y="3451904"/>
            <a:ext cx="283025" cy="405491"/>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2370532611"/>
              </p:ext>
            </p:extLst>
          </p:nvPr>
        </p:nvGraphicFramePr>
        <p:xfrm>
          <a:off x="3438465" y="5639758"/>
          <a:ext cx="5313363" cy="835025"/>
        </p:xfrm>
        <a:graphic>
          <a:graphicData uri="http://schemas.openxmlformats.org/presentationml/2006/ole">
            <mc:AlternateContent xmlns:mc="http://schemas.openxmlformats.org/markup-compatibility/2006">
              <mc:Choice xmlns:v="urn:schemas-microsoft-com:vml" Requires="v">
                <p:oleObj spid="_x0000_s18457" name="Equation" r:id="rId14" imgW="3213000" imgH="507960" progId="Equation.DSMT4">
                  <p:embed/>
                </p:oleObj>
              </mc:Choice>
              <mc:Fallback>
                <p:oleObj name="Equation" r:id="rId14" imgW="3213000" imgH="507960" progId="Equation.DSMT4">
                  <p:embed/>
                  <p:pic>
                    <p:nvPicPr>
                      <p:cNvPr id="0" name="Picture 243"/>
                      <p:cNvPicPr>
                        <a:picLocks noChangeAspect="1" noChangeArrowheads="1"/>
                      </p:cNvPicPr>
                      <p:nvPr/>
                    </p:nvPicPr>
                    <p:blipFill>
                      <a:blip r:embed="rId15"/>
                      <a:srcRect/>
                      <a:stretch>
                        <a:fillRect/>
                      </a:stretch>
                    </p:blipFill>
                    <p:spPr bwMode="auto">
                      <a:xfrm>
                        <a:off x="3438465" y="5639758"/>
                        <a:ext cx="5313363" cy="835025"/>
                      </a:xfrm>
                      <a:prstGeom prst="rect">
                        <a:avLst/>
                      </a:prstGeom>
                      <a:solidFill>
                        <a:srgbClr val="FFCCFF"/>
                      </a:solidFill>
                    </p:spPr>
                  </p:pic>
                </p:oleObj>
              </mc:Fallback>
            </mc:AlternateContent>
          </a:graphicData>
        </a:graphic>
      </p:graphicFrame>
      <p:sp>
        <p:nvSpPr>
          <p:cNvPr id="24" name="Down Arrow 23"/>
          <p:cNvSpPr/>
          <p:nvPr/>
        </p:nvSpPr>
        <p:spPr bwMode="auto">
          <a:xfrm>
            <a:off x="7119177" y="5006251"/>
            <a:ext cx="283025" cy="405491"/>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94842365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Example (cont.)</a:t>
            </a:r>
          </a:p>
        </p:txBody>
      </p:sp>
      <p:sp>
        <p:nvSpPr>
          <p:cNvPr id="9" name="Slide Number Placeholder 8"/>
          <p:cNvSpPr>
            <a:spLocks noGrp="1"/>
          </p:cNvSpPr>
          <p:nvPr>
            <p:ph type="sldNum" sz="quarter" idx="4"/>
          </p:nvPr>
        </p:nvSpPr>
        <p:spPr/>
        <p:txBody>
          <a:bodyPr/>
          <a:lstStyle/>
          <a:p>
            <a:fld id="{E1FBE26A-17E6-45EC-8C11-32E94F417F70}" type="slidenum">
              <a:rPr lang="en-US" smtClean="0"/>
              <a:pPr/>
              <a:t>24</a:t>
            </a:fld>
            <a:endParaRPr lang="en-US"/>
          </a:p>
        </p:txBody>
      </p:sp>
      <p:sp>
        <p:nvSpPr>
          <p:cNvPr id="3" name="TextBox 2"/>
          <p:cNvSpPr txBox="1"/>
          <p:nvPr/>
        </p:nvSpPr>
        <p:spPr>
          <a:xfrm>
            <a:off x="459066" y="1036967"/>
            <a:ext cx="5262979" cy="369332"/>
          </a:xfrm>
          <a:prstGeom prst="rect">
            <a:avLst/>
          </a:prstGeom>
          <a:noFill/>
        </p:spPr>
        <p:txBody>
          <a:bodyPr wrap="none" rtlCol="0">
            <a:spAutoFit/>
          </a:bodyPr>
          <a:lstStyle/>
          <a:p>
            <a:r>
              <a:rPr lang="en-US" b="0" u="sng" dirty="0">
                <a:solidFill>
                  <a:srgbClr val="3333FF"/>
                </a:solidFill>
              </a:rPr>
              <a:t>Alternative</a:t>
            </a:r>
            <a:r>
              <a:rPr lang="en-US" b="0" dirty="0">
                <a:solidFill>
                  <a:srgbClr val="3333FF"/>
                </a:solidFill>
              </a:rPr>
              <a:t> approach (in the time domain directly):</a:t>
            </a:r>
          </a:p>
        </p:txBody>
      </p:sp>
      <p:graphicFrame>
        <p:nvGraphicFramePr>
          <p:cNvPr id="5" name="Object 4"/>
          <p:cNvGraphicFramePr>
            <a:graphicFrameLocks noChangeAspect="1"/>
          </p:cNvGraphicFramePr>
          <p:nvPr>
            <p:extLst>
              <p:ext uri="{D42A27DB-BD31-4B8C-83A1-F6EECF244321}">
                <p14:modId xmlns:p14="http://schemas.microsoft.com/office/powerpoint/2010/main" val="4011700651"/>
              </p:ext>
            </p:extLst>
          </p:nvPr>
        </p:nvGraphicFramePr>
        <p:xfrm>
          <a:off x="6830861" y="1140254"/>
          <a:ext cx="1764132" cy="2075094"/>
        </p:xfrm>
        <a:graphic>
          <a:graphicData uri="http://schemas.openxmlformats.org/presentationml/2006/ole">
            <mc:AlternateContent xmlns:mc="http://schemas.openxmlformats.org/markup-compatibility/2006">
              <mc:Choice xmlns:v="urn:schemas-microsoft-com:vml" Requires="v">
                <p:oleObj spid="_x0000_s19476" name="Equation" r:id="rId4" imgW="3250734" imgH="3823995" progId="Equation.DSMT4">
                  <p:embed/>
                </p:oleObj>
              </mc:Choice>
              <mc:Fallback>
                <p:oleObj name="Equation" r:id="rId4" imgW="3250734" imgH="3823995" progId="Equation.DSMT4">
                  <p:embed/>
                  <p:pic>
                    <p:nvPicPr>
                      <p:cNvPr id="0" name="Picture 1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0861" y="1140254"/>
                        <a:ext cx="1764132" cy="2075094"/>
                      </a:xfrm>
                      <a:prstGeom prst="rect">
                        <a:avLst/>
                      </a:prstGeom>
                      <a:solidFill>
                        <a:srgbClr val="D9D9D9"/>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25583634"/>
              </p:ext>
            </p:extLst>
          </p:nvPr>
        </p:nvGraphicFramePr>
        <p:xfrm>
          <a:off x="1028775" y="2022789"/>
          <a:ext cx="1610029" cy="744939"/>
        </p:xfrm>
        <a:graphic>
          <a:graphicData uri="http://schemas.openxmlformats.org/presentationml/2006/ole">
            <mc:AlternateContent xmlns:mc="http://schemas.openxmlformats.org/markup-compatibility/2006">
              <mc:Choice xmlns:v="urn:schemas-microsoft-com:vml" Requires="v">
                <p:oleObj spid="_x0000_s19477" name="Equation" r:id="rId6" imgW="850531" imgH="393529" progId="Equation.DSMT4">
                  <p:embed/>
                </p:oleObj>
              </mc:Choice>
              <mc:Fallback>
                <p:oleObj name="Equation" r:id="rId6" imgW="850531" imgH="393529" progId="Equation.DSMT4">
                  <p:embed/>
                  <p:pic>
                    <p:nvPicPr>
                      <p:cNvPr id="0" name="Picture 1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8775" y="2022789"/>
                        <a:ext cx="1610029" cy="7449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908104709"/>
              </p:ext>
            </p:extLst>
          </p:nvPr>
        </p:nvGraphicFramePr>
        <p:xfrm>
          <a:off x="1097559" y="3438390"/>
          <a:ext cx="1664947" cy="748020"/>
        </p:xfrm>
        <a:graphic>
          <a:graphicData uri="http://schemas.openxmlformats.org/presentationml/2006/ole">
            <mc:AlternateContent xmlns:mc="http://schemas.openxmlformats.org/markup-compatibility/2006">
              <mc:Choice xmlns:v="urn:schemas-microsoft-com:vml" Requires="v">
                <p:oleObj spid="_x0000_s19478" name="Equation" r:id="rId8" imgW="875920" imgH="393529" progId="Equation.DSMT4">
                  <p:embed/>
                </p:oleObj>
              </mc:Choice>
              <mc:Fallback>
                <p:oleObj name="Equation" r:id="rId8" imgW="875920" imgH="393529" progId="Equation.DSMT4">
                  <p:embed/>
                  <p:pic>
                    <p:nvPicPr>
                      <p:cNvPr id="0" name="Picture 15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7559" y="3438390"/>
                        <a:ext cx="1664947" cy="7480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Down Arrow 19"/>
          <p:cNvSpPr/>
          <p:nvPr/>
        </p:nvSpPr>
        <p:spPr bwMode="auto">
          <a:xfrm>
            <a:off x="1735902" y="2913954"/>
            <a:ext cx="204253" cy="3013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954699519"/>
              </p:ext>
            </p:extLst>
          </p:nvPr>
        </p:nvGraphicFramePr>
        <p:xfrm>
          <a:off x="4120470" y="3121706"/>
          <a:ext cx="4217987" cy="3241675"/>
        </p:xfrm>
        <a:graphic>
          <a:graphicData uri="http://schemas.openxmlformats.org/presentationml/2006/ole">
            <mc:AlternateContent xmlns:mc="http://schemas.openxmlformats.org/markup-compatibility/2006">
              <mc:Choice xmlns:v="urn:schemas-microsoft-com:vml" Requires="v">
                <p:oleObj spid="_x0000_s19479" name="Equation" r:id="rId10" imgW="3048000" imgH="2336800" progId="Equation.DSMT4">
                  <p:embed/>
                </p:oleObj>
              </mc:Choice>
              <mc:Fallback>
                <p:oleObj name="Equation" r:id="rId10" imgW="3048000" imgH="2336800" progId="Equation.DSMT4">
                  <p:embed/>
                  <p:pic>
                    <p:nvPicPr>
                      <p:cNvPr id="0" name="Picture 15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20470" y="3121706"/>
                        <a:ext cx="4217987" cy="324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8750" name="Object 158"/>
          <p:cNvGraphicFramePr>
            <a:graphicFrameLocks noChangeAspect="1"/>
          </p:cNvGraphicFramePr>
          <p:nvPr/>
        </p:nvGraphicFramePr>
        <p:xfrm>
          <a:off x="219980" y="5015138"/>
          <a:ext cx="3774855" cy="1244147"/>
        </p:xfrm>
        <a:graphic>
          <a:graphicData uri="http://schemas.openxmlformats.org/presentationml/2006/ole">
            <mc:AlternateContent xmlns:mc="http://schemas.openxmlformats.org/markup-compatibility/2006">
              <mc:Choice xmlns:v="urn:schemas-microsoft-com:vml" Requires="v">
                <p:oleObj spid="_x0000_s19480" name="Equation" r:id="rId12" imgW="3390840" imgH="1117440" progId="Equation.DSMT4">
                  <p:embed/>
                </p:oleObj>
              </mc:Choice>
              <mc:Fallback>
                <p:oleObj name="Equation" r:id="rId12" imgW="3390840" imgH="1117440" progId="Equation.DSMT4">
                  <p:embed/>
                  <p:pic>
                    <p:nvPicPr>
                      <p:cNvPr id="0" name="Picture 1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9980" y="5015138"/>
                        <a:ext cx="3774855" cy="124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1" name="Straight Connector 10"/>
          <p:cNvCxnSpPr/>
          <p:nvPr/>
        </p:nvCxnSpPr>
        <p:spPr bwMode="auto">
          <a:xfrm flipV="1">
            <a:off x="2307116" y="5009470"/>
            <a:ext cx="330506" cy="585787"/>
          </a:xfrm>
          <a:prstGeom prst="line">
            <a:avLst/>
          </a:prstGeom>
          <a:solidFill>
            <a:schemeClr val="accent1"/>
          </a:solidFill>
          <a:ln w="9525" cap="flat" cmpd="sng" algn="ctr">
            <a:solidFill>
              <a:srgbClr val="FF0000"/>
            </a:solidFill>
            <a:prstDash val="solid"/>
            <a:round/>
            <a:headEnd type="none" w="med" len="med"/>
            <a:tailEnd type="none" w="med" len="med"/>
          </a:ln>
          <a:effectLst/>
        </p:spPr>
      </p:cxnSp>
      <p:graphicFrame>
        <p:nvGraphicFramePr>
          <p:cNvPr id="2" name="Object 1"/>
          <p:cNvGraphicFramePr>
            <a:graphicFrameLocks noChangeAspect="1"/>
          </p:cNvGraphicFramePr>
          <p:nvPr>
            <p:extLst>
              <p:ext uri="{D42A27DB-BD31-4B8C-83A1-F6EECF244321}">
                <p14:modId xmlns:p14="http://schemas.microsoft.com/office/powerpoint/2010/main" val="2251515432"/>
              </p:ext>
            </p:extLst>
          </p:nvPr>
        </p:nvGraphicFramePr>
        <p:xfrm>
          <a:off x="2660201" y="1419135"/>
          <a:ext cx="3905203" cy="539061"/>
        </p:xfrm>
        <a:graphic>
          <a:graphicData uri="http://schemas.openxmlformats.org/presentationml/2006/ole">
            <mc:AlternateContent xmlns:mc="http://schemas.openxmlformats.org/markup-compatibility/2006">
              <mc:Choice xmlns:v="urn:schemas-microsoft-com:vml" Requires="v">
                <p:oleObj spid="_x0000_s19481" name="Equation" r:id="rId14" imgW="2844720" imgH="393480" progId="Equation.DSMT4">
                  <p:embed/>
                </p:oleObj>
              </mc:Choice>
              <mc:Fallback>
                <p:oleObj name="Equation" r:id="rId14" imgW="2844720" imgH="393480" progId="Equation.DSMT4">
                  <p:embed/>
                  <p:pic>
                    <p:nvPicPr>
                      <p:cNvPr id="0" name=""/>
                      <p:cNvPicPr/>
                      <p:nvPr/>
                    </p:nvPicPr>
                    <p:blipFill>
                      <a:blip r:embed="rId15"/>
                      <a:stretch>
                        <a:fillRect/>
                      </a:stretch>
                    </p:blipFill>
                    <p:spPr>
                      <a:xfrm>
                        <a:off x="2660201" y="1419135"/>
                        <a:ext cx="3905203" cy="539061"/>
                      </a:xfrm>
                      <a:prstGeom prst="rect">
                        <a:avLst/>
                      </a:prstGeom>
                      <a:solidFill>
                        <a:srgbClr val="FFFF99"/>
                      </a:solidFill>
                    </p:spPr>
                  </p:pic>
                </p:oleObj>
              </mc:Fallback>
            </mc:AlternateContent>
          </a:graphicData>
        </a:graphic>
      </p:graphicFrame>
      <p:sp>
        <p:nvSpPr>
          <p:cNvPr id="4" name="TextBox 3">
            <a:extLst>
              <a:ext uri="{FF2B5EF4-FFF2-40B4-BE49-F238E27FC236}">
                <a16:creationId xmlns:a16="http://schemas.microsoft.com/office/drawing/2014/main" id="{9D4AF723-4560-24D6-9245-720058B80216}"/>
              </a:ext>
            </a:extLst>
          </p:cNvPr>
          <p:cNvSpPr txBox="1"/>
          <p:nvPr/>
        </p:nvSpPr>
        <p:spPr>
          <a:xfrm>
            <a:off x="2429026" y="4704100"/>
            <a:ext cx="1202573" cy="276999"/>
          </a:xfrm>
          <a:prstGeom prst="rect">
            <a:avLst/>
          </a:prstGeom>
          <a:noFill/>
        </p:spPr>
        <p:txBody>
          <a:bodyPr wrap="none" rtlCol="0">
            <a:spAutoFit/>
          </a:bodyPr>
          <a:lstStyle/>
          <a:p>
            <a:pPr algn="ctr"/>
            <a:r>
              <a:rPr lang="en-US" sz="1200" b="0" dirty="0"/>
              <a:t>(no </a:t>
            </a:r>
            <a:r>
              <a:rPr lang="en-US" sz="1200" b="0" i="1" dirty="0">
                <a:latin typeface="Times New Roman" panose="02020603050405020304" pitchFamily="18" charset="0"/>
                <a:cs typeface="Times New Roman" panose="02020603050405020304" pitchFamily="18" charset="0"/>
                <a:sym typeface="Symbol" panose="05050102010706020507" pitchFamily="18" charset="2"/>
              </a:rPr>
              <a:t></a:t>
            </a:r>
            <a:r>
              <a:rPr lang="en-US" sz="1200" b="0" dirty="0">
                <a:sym typeface="Symbol" panose="05050102010706020507" pitchFamily="18" charset="2"/>
              </a:rPr>
              <a:t> variation)</a:t>
            </a:r>
            <a:endParaRPr lang="en-US" sz="1200" b="0" dirty="0"/>
          </a:p>
        </p:txBody>
      </p:sp>
    </p:spTree>
    <p:extLst>
      <p:ext uri="{BB962C8B-B14F-4D97-AF65-F5344CB8AC3E}">
        <p14:creationId xmlns:p14="http://schemas.microsoft.com/office/powerpoint/2010/main" val="343091875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Example (cont.)</a:t>
            </a:r>
          </a:p>
        </p:txBody>
      </p:sp>
      <p:sp>
        <p:nvSpPr>
          <p:cNvPr id="9" name="Slide Number Placeholder 8"/>
          <p:cNvSpPr>
            <a:spLocks noGrp="1"/>
          </p:cNvSpPr>
          <p:nvPr>
            <p:ph type="sldNum" sz="quarter" idx="4"/>
          </p:nvPr>
        </p:nvSpPr>
        <p:spPr/>
        <p:txBody>
          <a:bodyPr/>
          <a:lstStyle/>
          <a:p>
            <a:fld id="{E1FBE26A-17E6-45EC-8C11-32E94F417F70}" type="slidenum">
              <a:rPr lang="en-US" smtClean="0"/>
              <a:pPr/>
              <a:t>25</a:t>
            </a:fld>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016415595"/>
              </p:ext>
            </p:extLst>
          </p:nvPr>
        </p:nvGraphicFramePr>
        <p:xfrm>
          <a:off x="2320472" y="1879600"/>
          <a:ext cx="4052888" cy="596900"/>
        </p:xfrm>
        <a:graphic>
          <a:graphicData uri="http://schemas.openxmlformats.org/presentationml/2006/ole">
            <mc:AlternateContent xmlns:mc="http://schemas.openxmlformats.org/markup-compatibility/2006">
              <mc:Choice xmlns:v="urn:schemas-microsoft-com:vml" Requires="v">
                <p:oleObj spid="_x0000_s20500" name="Equation" r:id="rId4" imgW="2654300" imgH="393700" progId="Equation.DSMT4">
                  <p:embed/>
                </p:oleObj>
              </mc:Choice>
              <mc:Fallback>
                <p:oleObj name="Equation" r:id="rId4" imgW="2654300" imgH="393700" progId="Equation.DSMT4">
                  <p:embed/>
                  <p:pic>
                    <p:nvPicPr>
                      <p:cNvPr id="0" name="Picture 1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0472" y="1879600"/>
                        <a:ext cx="4052888"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563561715"/>
              </p:ext>
            </p:extLst>
          </p:nvPr>
        </p:nvGraphicFramePr>
        <p:xfrm>
          <a:off x="1172858" y="1121615"/>
          <a:ext cx="1665287" cy="747713"/>
        </p:xfrm>
        <a:graphic>
          <a:graphicData uri="http://schemas.openxmlformats.org/presentationml/2006/ole">
            <mc:AlternateContent xmlns:mc="http://schemas.openxmlformats.org/markup-compatibility/2006">
              <mc:Choice xmlns:v="urn:schemas-microsoft-com:vml" Requires="v">
                <p:oleObj spid="_x0000_s20501" name="Equation" r:id="rId6" imgW="1666028" imgH="748431" progId="Equation.DSMT4">
                  <p:embed/>
                </p:oleObj>
              </mc:Choice>
              <mc:Fallback>
                <p:oleObj name="Equation" r:id="rId6" imgW="1666028" imgH="748431" progId="Equation.DSMT4">
                  <p:embed/>
                  <p:pic>
                    <p:nvPicPr>
                      <p:cNvPr id="0" name="Picture 1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2858" y="1121615"/>
                        <a:ext cx="1665287"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994048784"/>
              </p:ext>
            </p:extLst>
          </p:nvPr>
        </p:nvGraphicFramePr>
        <p:xfrm>
          <a:off x="1084263" y="3124200"/>
          <a:ext cx="4500562" cy="698500"/>
        </p:xfrm>
        <a:graphic>
          <a:graphicData uri="http://schemas.openxmlformats.org/presentationml/2006/ole">
            <mc:AlternateContent xmlns:mc="http://schemas.openxmlformats.org/markup-compatibility/2006">
              <mc:Choice xmlns:v="urn:schemas-microsoft-com:vml" Requires="v">
                <p:oleObj spid="_x0000_s20502" name="Equation" r:id="rId8" imgW="2527300" imgH="393700" progId="Equation.DSMT4">
                  <p:embed/>
                </p:oleObj>
              </mc:Choice>
              <mc:Fallback>
                <p:oleObj name="Equation" r:id="rId8" imgW="2527300" imgH="393700" progId="Equation.DSMT4">
                  <p:embed/>
                  <p:pic>
                    <p:nvPicPr>
                      <p:cNvPr id="0" name="Picture 1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4263" y="3124200"/>
                        <a:ext cx="450056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28822414"/>
              </p:ext>
            </p:extLst>
          </p:nvPr>
        </p:nvGraphicFramePr>
        <p:xfrm>
          <a:off x="1135063" y="4356100"/>
          <a:ext cx="5895975" cy="673100"/>
        </p:xfrm>
        <a:graphic>
          <a:graphicData uri="http://schemas.openxmlformats.org/presentationml/2006/ole">
            <mc:AlternateContent xmlns:mc="http://schemas.openxmlformats.org/markup-compatibility/2006">
              <mc:Choice xmlns:v="urn:schemas-microsoft-com:vml" Requires="v">
                <p:oleObj spid="_x0000_s20503" name="Equation" r:id="rId10" imgW="3429000" imgH="393700" progId="Equation.DSMT4">
                  <p:embed/>
                </p:oleObj>
              </mc:Choice>
              <mc:Fallback>
                <p:oleObj name="Equation" r:id="rId10" imgW="3429000" imgH="393700" progId="Equation.DSMT4">
                  <p:embed/>
                  <p:pic>
                    <p:nvPicPr>
                      <p:cNvPr id="0" name="Picture 19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5063" y="4356100"/>
                        <a:ext cx="5895975"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Connector 12"/>
          <p:cNvCxnSpPr/>
          <p:nvPr/>
        </p:nvCxnSpPr>
        <p:spPr bwMode="auto">
          <a:xfrm flipV="1">
            <a:off x="5773054" y="4322830"/>
            <a:ext cx="605929" cy="735772"/>
          </a:xfrm>
          <a:prstGeom prst="line">
            <a:avLst/>
          </a:prstGeom>
          <a:solidFill>
            <a:schemeClr val="accent1"/>
          </a:solidFill>
          <a:ln w="9525" cap="flat" cmpd="sng" algn="ctr">
            <a:solidFill>
              <a:srgbClr val="FF0000"/>
            </a:solidFill>
            <a:prstDash val="solid"/>
            <a:round/>
            <a:headEnd type="none" w="med" len="med"/>
            <a:tailEnd type="none" w="med" len="med"/>
          </a:ln>
          <a:effectLst/>
        </p:spPr>
      </p:cxnSp>
      <p:graphicFrame>
        <p:nvGraphicFramePr>
          <p:cNvPr id="15" name="Object 14"/>
          <p:cNvGraphicFramePr>
            <a:graphicFrameLocks noChangeAspect="1"/>
          </p:cNvGraphicFramePr>
          <p:nvPr>
            <p:extLst>
              <p:ext uri="{D42A27DB-BD31-4B8C-83A1-F6EECF244321}">
                <p14:modId xmlns:p14="http://schemas.microsoft.com/office/powerpoint/2010/main" val="353920022"/>
              </p:ext>
            </p:extLst>
          </p:nvPr>
        </p:nvGraphicFramePr>
        <p:xfrm>
          <a:off x="1536700" y="5715000"/>
          <a:ext cx="5638800" cy="838200"/>
        </p:xfrm>
        <a:graphic>
          <a:graphicData uri="http://schemas.openxmlformats.org/presentationml/2006/ole">
            <mc:AlternateContent xmlns:mc="http://schemas.openxmlformats.org/markup-compatibility/2006">
              <mc:Choice xmlns:v="urn:schemas-microsoft-com:vml" Requires="v">
                <p:oleObj spid="_x0000_s20504" name="Equation" r:id="rId12" imgW="3213000" imgH="482400" progId="Equation.DSMT4">
                  <p:embed/>
                </p:oleObj>
              </mc:Choice>
              <mc:Fallback>
                <p:oleObj name="Equation" r:id="rId12" imgW="3213000" imgH="482400" progId="Equation.DSMT4">
                  <p:embed/>
                  <p:pic>
                    <p:nvPicPr>
                      <p:cNvPr id="0" name="Picture 194"/>
                      <p:cNvPicPr>
                        <a:picLocks noChangeAspect="1" noChangeArrowheads="1"/>
                      </p:cNvPicPr>
                      <p:nvPr/>
                    </p:nvPicPr>
                    <p:blipFill>
                      <a:blip r:embed="rId13"/>
                      <a:srcRect/>
                      <a:stretch>
                        <a:fillRect/>
                      </a:stretch>
                    </p:blipFill>
                    <p:spPr bwMode="auto">
                      <a:xfrm>
                        <a:off x="1536700" y="5715000"/>
                        <a:ext cx="5638800" cy="838200"/>
                      </a:xfrm>
                      <a:prstGeom prst="rect">
                        <a:avLst/>
                      </a:prstGeom>
                      <a:solidFill>
                        <a:srgbClr val="FFCCFF"/>
                      </a:solidFill>
                    </p:spPr>
                  </p:pic>
                </p:oleObj>
              </mc:Fallback>
            </mc:AlternateContent>
          </a:graphicData>
        </a:graphic>
      </p:graphicFrame>
      <p:sp>
        <p:nvSpPr>
          <p:cNvPr id="19" name="Down Arrow 18"/>
          <p:cNvSpPr/>
          <p:nvPr/>
        </p:nvSpPr>
        <p:spPr bwMode="auto">
          <a:xfrm>
            <a:off x="3837335" y="3949894"/>
            <a:ext cx="204253" cy="3013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2" name="Down Arrow 21"/>
          <p:cNvSpPr/>
          <p:nvPr/>
        </p:nvSpPr>
        <p:spPr bwMode="auto">
          <a:xfrm>
            <a:off x="3837335" y="5159227"/>
            <a:ext cx="204253" cy="30139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6" name="TextBox 15"/>
          <p:cNvSpPr txBox="1"/>
          <p:nvPr/>
        </p:nvSpPr>
        <p:spPr>
          <a:xfrm>
            <a:off x="672028" y="2633030"/>
            <a:ext cx="479618" cy="369332"/>
          </a:xfrm>
          <a:prstGeom prst="rect">
            <a:avLst/>
          </a:prstGeom>
          <a:noFill/>
        </p:spPr>
        <p:txBody>
          <a:bodyPr wrap="none" rtlCol="0">
            <a:spAutoFit/>
          </a:bodyPr>
          <a:lstStyle/>
          <a:p>
            <a:r>
              <a:rPr lang="en-US" b="0" dirty="0">
                <a:solidFill>
                  <a:srgbClr val="3333FF"/>
                </a:solidFill>
              </a:rPr>
              <a:t>So</a:t>
            </a:r>
          </a:p>
        </p:txBody>
      </p:sp>
      <p:sp>
        <p:nvSpPr>
          <p:cNvPr id="17" name="TextBox 16"/>
          <p:cNvSpPr txBox="1"/>
          <p:nvPr/>
        </p:nvSpPr>
        <p:spPr>
          <a:xfrm>
            <a:off x="6863645" y="2699132"/>
            <a:ext cx="1999629" cy="954107"/>
          </a:xfrm>
          <a:prstGeom prst="rect">
            <a:avLst/>
          </a:prstGeom>
          <a:noFill/>
          <a:ln w="19050">
            <a:solidFill>
              <a:schemeClr val="tx1"/>
            </a:solidFill>
          </a:ln>
        </p:spPr>
        <p:txBody>
          <a:bodyPr wrap="square" rtlCol="0">
            <a:spAutoFit/>
          </a:bodyPr>
          <a:lstStyle/>
          <a:p>
            <a:pPr algn="ctr"/>
            <a:r>
              <a:rPr lang="en-US" sz="1400" b="0" dirty="0"/>
              <a:t>All fields must be pure sinusoidal waves in the time-harmonic steady state.</a:t>
            </a:r>
          </a:p>
        </p:txBody>
      </p:sp>
      <p:cxnSp>
        <p:nvCxnSpPr>
          <p:cNvPr id="23" name="Straight Arrow Connector 22"/>
          <p:cNvCxnSpPr/>
          <p:nvPr/>
        </p:nvCxnSpPr>
        <p:spPr bwMode="auto">
          <a:xfrm flipH="1">
            <a:off x="6524978" y="3789802"/>
            <a:ext cx="1186829" cy="680598"/>
          </a:xfrm>
          <a:prstGeom prst="straightConnector1">
            <a:avLst/>
          </a:prstGeom>
          <a:solidFill>
            <a:schemeClr val="accent1"/>
          </a:solidFill>
          <a:ln w="19050" cap="flat" cmpd="sng" algn="ctr">
            <a:solidFill>
              <a:schemeClr val="tx1"/>
            </a:solidFill>
            <a:prstDash val="solid"/>
            <a:round/>
            <a:headEnd type="none" w="med" len="med"/>
            <a:tailEnd type="arrow" w="med" len="med"/>
          </a:ln>
          <a:effectLst/>
        </p:spPr>
      </p:cxnSp>
      <p:graphicFrame>
        <p:nvGraphicFramePr>
          <p:cNvPr id="3" name="Object 2"/>
          <p:cNvGraphicFramePr>
            <a:graphicFrameLocks noChangeAspect="1"/>
          </p:cNvGraphicFramePr>
          <p:nvPr>
            <p:extLst>
              <p:ext uri="{D42A27DB-BD31-4B8C-83A1-F6EECF244321}">
                <p14:modId xmlns:p14="http://schemas.microsoft.com/office/powerpoint/2010/main" val="793577263"/>
              </p:ext>
            </p:extLst>
          </p:nvPr>
        </p:nvGraphicFramePr>
        <p:xfrm>
          <a:off x="4321145" y="5160812"/>
          <a:ext cx="933276" cy="316962"/>
        </p:xfrm>
        <a:graphic>
          <a:graphicData uri="http://schemas.openxmlformats.org/presentationml/2006/ole">
            <mc:AlternateContent xmlns:mc="http://schemas.openxmlformats.org/markup-compatibility/2006">
              <mc:Choice xmlns:v="urn:schemas-microsoft-com:vml" Requires="v">
                <p:oleObj spid="_x0000_s20505" name="Equation" r:id="rId14" imgW="672840" imgH="228600" progId="Equation.DSMT4">
                  <p:embed/>
                </p:oleObj>
              </mc:Choice>
              <mc:Fallback>
                <p:oleObj name="Equation" r:id="rId14" imgW="672840" imgH="228600" progId="Equation.DSMT4">
                  <p:embed/>
                  <p:pic>
                    <p:nvPicPr>
                      <p:cNvPr id="0" name=""/>
                      <p:cNvPicPr/>
                      <p:nvPr/>
                    </p:nvPicPr>
                    <p:blipFill>
                      <a:blip r:embed="rId15"/>
                      <a:stretch>
                        <a:fillRect/>
                      </a:stretch>
                    </p:blipFill>
                    <p:spPr>
                      <a:xfrm>
                        <a:off x="4321145" y="5160812"/>
                        <a:ext cx="933276" cy="316962"/>
                      </a:xfrm>
                      <a:prstGeom prst="rect">
                        <a:avLst/>
                      </a:prstGeom>
                    </p:spPr>
                  </p:pic>
                </p:oleObj>
              </mc:Fallback>
            </mc:AlternateContent>
          </a:graphicData>
        </a:graphic>
      </p:graphicFrame>
    </p:spTree>
    <p:extLst>
      <p:ext uri="{BB962C8B-B14F-4D97-AF65-F5344CB8AC3E}">
        <p14:creationId xmlns:p14="http://schemas.microsoft.com/office/powerpoint/2010/main" val="96186248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Example (cont.)</a:t>
            </a:r>
          </a:p>
        </p:txBody>
      </p:sp>
      <p:sp>
        <p:nvSpPr>
          <p:cNvPr id="9" name="Slide Number Placeholder 8"/>
          <p:cNvSpPr>
            <a:spLocks noGrp="1"/>
          </p:cNvSpPr>
          <p:nvPr>
            <p:ph type="sldNum" sz="quarter" idx="4"/>
          </p:nvPr>
        </p:nvSpPr>
        <p:spPr/>
        <p:txBody>
          <a:bodyPr/>
          <a:lstStyle/>
          <a:p>
            <a:fld id="{E1FBE26A-17E6-45EC-8C11-32E94F417F70}" type="slidenum">
              <a:rPr lang="en-US" smtClean="0"/>
              <a:pPr/>
              <a:t>26</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971382205"/>
              </p:ext>
            </p:extLst>
          </p:nvPr>
        </p:nvGraphicFramePr>
        <p:xfrm>
          <a:off x="509588" y="2408238"/>
          <a:ext cx="5637212" cy="838200"/>
        </p:xfrm>
        <a:graphic>
          <a:graphicData uri="http://schemas.openxmlformats.org/presentationml/2006/ole">
            <mc:AlternateContent xmlns:mc="http://schemas.openxmlformats.org/markup-compatibility/2006">
              <mc:Choice xmlns:v="urn:schemas-microsoft-com:vml" Requires="v">
                <p:oleObj spid="_x0000_s21521" name="Equation" r:id="rId4" imgW="3213000" imgH="482400" progId="Equation.DSMT4">
                  <p:embed/>
                </p:oleObj>
              </mc:Choice>
              <mc:Fallback>
                <p:oleObj name="Equation" r:id="rId4" imgW="3213000" imgH="482400" progId="Equation.DSMT4">
                  <p:embed/>
                  <p:pic>
                    <p:nvPicPr>
                      <p:cNvPr id="0" name="Picture 172"/>
                      <p:cNvPicPr>
                        <a:picLocks noChangeAspect="1" noChangeArrowheads="1"/>
                      </p:cNvPicPr>
                      <p:nvPr/>
                    </p:nvPicPr>
                    <p:blipFill>
                      <a:blip r:embed="rId5"/>
                      <a:srcRect/>
                      <a:stretch>
                        <a:fillRect/>
                      </a:stretch>
                    </p:blipFill>
                    <p:spPr bwMode="auto">
                      <a:xfrm>
                        <a:off x="509588" y="2408238"/>
                        <a:ext cx="5637212" cy="838200"/>
                      </a:xfrm>
                      <a:prstGeom prst="rect">
                        <a:avLst/>
                      </a:prstGeom>
                      <a:solidFill>
                        <a:srgbClr val="FFCCFF"/>
                      </a:solidFill>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88409129"/>
              </p:ext>
            </p:extLst>
          </p:nvPr>
        </p:nvGraphicFramePr>
        <p:xfrm>
          <a:off x="552450" y="1427163"/>
          <a:ext cx="5299075" cy="728662"/>
        </p:xfrm>
        <a:graphic>
          <a:graphicData uri="http://schemas.openxmlformats.org/presentationml/2006/ole">
            <mc:AlternateContent xmlns:mc="http://schemas.openxmlformats.org/markup-compatibility/2006">
              <mc:Choice xmlns:v="urn:schemas-microsoft-com:vml" Requires="v">
                <p:oleObj spid="_x0000_s21522" name="Equation" r:id="rId6" imgW="2844720" imgH="393480" progId="Equation.DSMT4">
                  <p:embed/>
                </p:oleObj>
              </mc:Choice>
              <mc:Fallback>
                <p:oleObj name="Equation" r:id="rId6" imgW="2844720" imgH="393480" progId="Equation.DSMT4">
                  <p:embed/>
                  <p:pic>
                    <p:nvPicPr>
                      <p:cNvPr id="0" name="Picture 173"/>
                      <p:cNvPicPr>
                        <a:picLocks noChangeAspect="1" noChangeArrowheads="1"/>
                      </p:cNvPicPr>
                      <p:nvPr/>
                    </p:nvPicPr>
                    <p:blipFill>
                      <a:blip r:embed="rId7"/>
                      <a:srcRect/>
                      <a:stretch>
                        <a:fillRect/>
                      </a:stretch>
                    </p:blipFill>
                    <p:spPr bwMode="auto">
                      <a:xfrm>
                        <a:off x="552450" y="1427163"/>
                        <a:ext cx="5299075" cy="728662"/>
                      </a:xfrm>
                      <a:prstGeom prst="rect">
                        <a:avLst/>
                      </a:prstGeom>
                      <a:solidFill>
                        <a:srgbClr val="FFCCFF"/>
                      </a:solidFill>
                    </p:spPr>
                  </p:pic>
                </p:oleObj>
              </mc:Fallback>
            </mc:AlternateContent>
          </a:graphicData>
        </a:graphic>
      </p:graphicFrame>
      <p:sp>
        <p:nvSpPr>
          <p:cNvPr id="37" name="TextBox 36"/>
          <p:cNvSpPr txBox="1"/>
          <p:nvPr/>
        </p:nvSpPr>
        <p:spPr>
          <a:xfrm>
            <a:off x="5603025" y="3707414"/>
            <a:ext cx="3034199" cy="923330"/>
          </a:xfrm>
          <a:prstGeom prst="rect">
            <a:avLst/>
          </a:prstGeom>
          <a:noFill/>
          <a:ln w="28575">
            <a:solidFill>
              <a:srgbClr val="3333FF"/>
            </a:solidFill>
          </a:ln>
        </p:spPr>
        <p:txBody>
          <a:bodyPr wrap="square" rtlCol="0">
            <a:spAutoFit/>
          </a:bodyPr>
          <a:lstStyle/>
          <a:p>
            <a:pPr algn="ctr"/>
            <a:r>
              <a:rPr lang="en-US" b="0" dirty="0"/>
              <a:t>This describes the far-field radiation from a small vertical dipole antenna.</a:t>
            </a:r>
          </a:p>
        </p:txBody>
      </p:sp>
      <p:grpSp>
        <p:nvGrpSpPr>
          <p:cNvPr id="39" name="Group 38"/>
          <p:cNvGrpSpPr/>
          <p:nvPr/>
        </p:nvGrpSpPr>
        <p:grpSpPr>
          <a:xfrm>
            <a:off x="1841395" y="3703494"/>
            <a:ext cx="2949459" cy="2411099"/>
            <a:chOff x="1841395" y="3529318"/>
            <a:chExt cx="2949459" cy="2411099"/>
          </a:xfrm>
        </p:grpSpPr>
        <p:cxnSp>
          <p:nvCxnSpPr>
            <p:cNvPr id="7" name="Straight Connector 6"/>
            <p:cNvCxnSpPr/>
            <p:nvPr/>
          </p:nvCxnSpPr>
          <p:spPr bwMode="auto">
            <a:xfrm flipH="1">
              <a:off x="2400195" y="5001658"/>
              <a:ext cx="782199" cy="5688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182392" y="5001658"/>
              <a:ext cx="112372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V="1">
              <a:off x="3182393" y="3899971"/>
              <a:ext cx="0" cy="1101687"/>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21" name="Object 20"/>
            <p:cNvGraphicFramePr>
              <a:graphicFrameLocks noChangeAspect="1"/>
            </p:cNvGraphicFramePr>
            <p:nvPr>
              <p:extLst>
                <p:ext uri="{D42A27DB-BD31-4B8C-83A1-F6EECF244321}">
                  <p14:modId xmlns:p14="http://schemas.microsoft.com/office/powerpoint/2010/main" val="1417956941"/>
                </p:ext>
              </p:extLst>
            </p:nvPr>
          </p:nvGraphicFramePr>
          <p:xfrm>
            <a:off x="2047784" y="5570530"/>
            <a:ext cx="251169" cy="276286"/>
          </p:xfrm>
          <a:graphic>
            <a:graphicData uri="http://schemas.openxmlformats.org/presentationml/2006/ole">
              <mc:AlternateContent xmlns:mc="http://schemas.openxmlformats.org/markup-compatibility/2006">
                <mc:Choice xmlns:v="urn:schemas-microsoft-com:vml" Requires="v">
                  <p:oleObj spid="_x0000_s21523" name="Equation" r:id="rId8" imgW="126835" imgH="139518" progId="Equation.DSMT4">
                    <p:embed/>
                  </p:oleObj>
                </mc:Choice>
                <mc:Fallback>
                  <p:oleObj name="Equation" r:id="rId8" imgW="126835" imgH="139518" progId="Equation.DSMT4">
                    <p:embed/>
                    <p:pic>
                      <p:nvPicPr>
                        <p:cNvPr id="0" name="Picture 1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47784" y="5570530"/>
                          <a:ext cx="251169" cy="2762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45957928"/>
                </p:ext>
              </p:extLst>
            </p:nvPr>
          </p:nvGraphicFramePr>
          <p:xfrm>
            <a:off x="4545423" y="4919681"/>
            <a:ext cx="245431" cy="290055"/>
          </p:xfrm>
          <a:graphic>
            <a:graphicData uri="http://schemas.openxmlformats.org/presentationml/2006/ole">
              <mc:AlternateContent xmlns:mc="http://schemas.openxmlformats.org/markup-compatibility/2006">
                <mc:Choice xmlns:v="urn:schemas-microsoft-com:vml" Requires="v">
                  <p:oleObj spid="_x0000_s21524" name="Equation" r:id="rId10" imgW="139579" imgH="164957" progId="Equation.DSMT4">
                    <p:embed/>
                  </p:oleObj>
                </mc:Choice>
                <mc:Fallback>
                  <p:oleObj name="Equation" r:id="rId10" imgW="139579" imgH="164957" progId="Equation.DSMT4">
                    <p:embed/>
                    <p:pic>
                      <p:nvPicPr>
                        <p:cNvPr id="0" name="Picture 1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45423" y="4919681"/>
                          <a:ext cx="245431" cy="2900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329399396"/>
                </p:ext>
              </p:extLst>
            </p:nvPr>
          </p:nvGraphicFramePr>
          <p:xfrm>
            <a:off x="3085305" y="3529318"/>
            <a:ext cx="240305" cy="240305"/>
          </p:xfrm>
          <a:graphic>
            <a:graphicData uri="http://schemas.openxmlformats.org/presentationml/2006/ole">
              <mc:AlternateContent xmlns:mc="http://schemas.openxmlformats.org/markup-compatibility/2006">
                <mc:Choice xmlns:v="urn:schemas-microsoft-com:vml" Requires="v">
                  <p:oleObj spid="_x0000_s21525" name="Equation" r:id="rId12" imgW="126725" imgH="126725" progId="Equation.DSMT4">
                    <p:embed/>
                  </p:oleObj>
                </mc:Choice>
                <mc:Fallback>
                  <p:oleObj name="Equation" r:id="rId12" imgW="126725" imgH="126725" progId="Equation.DSMT4">
                    <p:embed/>
                    <p:pic>
                      <p:nvPicPr>
                        <p:cNvPr id="0" name="Picture 1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85305" y="3529318"/>
                          <a:ext cx="240305" cy="240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7" name="Straight Arrow Connector 26"/>
            <p:cNvCxnSpPr/>
            <p:nvPr/>
          </p:nvCxnSpPr>
          <p:spPr bwMode="auto">
            <a:xfrm flipV="1">
              <a:off x="3193409" y="4754428"/>
              <a:ext cx="0" cy="418641"/>
            </a:xfrm>
            <a:prstGeom prst="straightConnector1">
              <a:avLst/>
            </a:prstGeom>
            <a:solidFill>
              <a:schemeClr val="accent1"/>
            </a:solidFill>
            <a:ln w="57150" cap="flat" cmpd="sng" algn="ctr">
              <a:solidFill>
                <a:srgbClr val="3333FF"/>
              </a:solidFill>
              <a:prstDash val="solid"/>
              <a:round/>
              <a:headEnd type="none" w="med" len="med"/>
              <a:tailEnd type="triangle"/>
            </a:ln>
            <a:effectLst/>
          </p:spPr>
        </p:cxnSp>
        <p:sp>
          <p:nvSpPr>
            <p:cNvPr id="28" name="Oval 27"/>
            <p:cNvSpPr/>
            <p:nvPr/>
          </p:nvSpPr>
          <p:spPr bwMode="auto">
            <a:xfrm>
              <a:off x="2501349" y="4227620"/>
              <a:ext cx="1384120" cy="138412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30" name="Straight Arrow Connector 29"/>
            <p:cNvCxnSpPr/>
            <p:nvPr/>
          </p:nvCxnSpPr>
          <p:spPr bwMode="auto">
            <a:xfrm flipV="1">
              <a:off x="3704515" y="3936030"/>
              <a:ext cx="238886" cy="28746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2" name="Straight Arrow Connector 31"/>
            <p:cNvCxnSpPr/>
            <p:nvPr/>
          </p:nvCxnSpPr>
          <p:spPr bwMode="auto">
            <a:xfrm flipH="1" flipV="1">
              <a:off x="2402996" y="3940152"/>
              <a:ext cx="238886" cy="28746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3" name="Straight Arrow Connector 32"/>
            <p:cNvCxnSpPr/>
            <p:nvPr/>
          </p:nvCxnSpPr>
          <p:spPr bwMode="auto">
            <a:xfrm>
              <a:off x="3762447" y="5615571"/>
              <a:ext cx="238886" cy="28746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4" name="Straight Arrow Connector 33"/>
            <p:cNvCxnSpPr/>
            <p:nvPr/>
          </p:nvCxnSpPr>
          <p:spPr bwMode="auto">
            <a:xfrm flipH="1">
              <a:off x="2416129" y="5652950"/>
              <a:ext cx="238886" cy="28746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5" name="Straight Arrow Connector 34"/>
            <p:cNvCxnSpPr/>
            <p:nvPr/>
          </p:nvCxnSpPr>
          <p:spPr bwMode="auto">
            <a:xfrm flipH="1">
              <a:off x="1841395" y="4919680"/>
              <a:ext cx="457558" cy="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8" name="Straight Arrow Connector 37"/>
            <p:cNvCxnSpPr/>
            <p:nvPr/>
          </p:nvCxnSpPr>
          <p:spPr bwMode="auto">
            <a:xfrm>
              <a:off x="4001333" y="4919680"/>
              <a:ext cx="457558" cy="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40" name="Oval 39"/>
            <p:cNvSpPr/>
            <p:nvPr/>
          </p:nvSpPr>
          <p:spPr bwMode="auto">
            <a:xfrm>
              <a:off x="2858449" y="4600190"/>
              <a:ext cx="688278" cy="72344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17014779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2264930" y="1999738"/>
            <a:ext cx="4038600" cy="1676400"/>
          </a:xfrm>
          <a:prstGeom prst="rect">
            <a:avLst/>
          </a:prstGeom>
          <a:solidFill>
            <a:srgbClr val="EAEAEA"/>
          </a:solidFill>
          <a:ln w="28575" cmpd="thickThin">
            <a:solidFill>
              <a:srgbClr val="FF0000"/>
            </a:solidFill>
            <a:miter lim="800000"/>
            <a:headEnd/>
            <a:tailEnd/>
          </a:ln>
          <a:effectLst/>
        </p:spPr>
        <p:txBody>
          <a:bodyPr wrap="none" anchor="ctr"/>
          <a:lstStyle/>
          <a:p>
            <a:endParaRPr lang="en-US"/>
          </a:p>
        </p:txBody>
      </p:sp>
      <p:sp>
        <p:nvSpPr>
          <p:cNvPr id="167940" name="Text Box 4"/>
          <p:cNvSpPr txBox="1">
            <a:spLocks noChangeArrowheads="1"/>
          </p:cNvSpPr>
          <p:nvPr/>
        </p:nvSpPr>
        <p:spPr bwMode="auto">
          <a:xfrm>
            <a:off x="435429" y="1219200"/>
            <a:ext cx="2743200" cy="553998"/>
          </a:xfrm>
          <a:prstGeom prst="rect">
            <a:avLst/>
          </a:prstGeom>
          <a:noFill/>
          <a:ln w="9525">
            <a:noFill/>
            <a:miter lim="800000"/>
            <a:headEnd/>
            <a:tailEnd/>
          </a:ln>
          <a:effectLst/>
        </p:spPr>
        <p:txBody>
          <a:bodyPr>
            <a:spAutoFit/>
          </a:bodyPr>
          <a:lstStyle/>
          <a:p>
            <a:pPr>
              <a:lnSpc>
                <a:spcPct val="150000"/>
              </a:lnSpc>
              <a:spcBef>
                <a:spcPct val="50000"/>
              </a:spcBef>
            </a:pPr>
            <a:r>
              <a:rPr lang="en-US" sz="2000" b="0" dirty="0">
                <a:solidFill>
                  <a:srgbClr val="3333FF"/>
                </a:solidFill>
              </a:rPr>
              <a:t>In a </a:t>
            </a:r>
            <a:r>
              <a:rPr lang="en-US" sz="2000" b="0" u="sng" dirty="0">
                <a:solidFill>
                  <a:srgbClr val="3333FF"/>
                </a:solidFill>
              </a:rPr>
              <a:t>material medium</a:t>
            </a:r>
            <a:r>
              <a:rPr lang="en-US" sz="2000" b="0" dirty="0">
                <a:solidFill>
                  <a:srgbClr val="3333FF"/>
                </a:solidFill>
              </a:rPr>
              <a:t>:</a:t>
            </a:r>
            <a:endParaRPr lang="en-US" sz="2000" b="0" u="sng" dirty="0">
              <a:solidFill>
                <a:srgbClr val="3333FF"/>
              </a:solidFill>
              <a:latin typeface="Times New Roman" pitchFamily="18" charset="0"/>
            </a:endParaRPr>
          </a:p>
        </p:txBody>
      </p:sp>
      <p:graphicFrame>
        <p:nvGraphicFramePr>
          <p:cNvPr id="167941" name="Object 5"/>
          <p:cNvGraphicFramePr>
            <a:graphicFrameLocks noChangeAspect="1"/>
          </p:cNvGraphicFramePr>
          <p:nvPr>
            <p:extLst>
              <p:ext uri="{D42A27DB-BD31-4B8C-83A1-F6EECF244321}">
                <p14:modId xmlns:p14="http://schemas.microsoft.com/office/powerpoint/2010/main" val="1831107248"/>
              </p:ext>
            </p:extLst>
          </p:nvPr>
        </p:nvGraphicFramePr>
        <p:xfrm>
          <a:off x="2790167" y="2295694"/>
          <a:ext cx="3200400" cy="1100137"/>
        </p:xfrm>
        <a:graphic>
          <a:graphicData uri="http://schemas.openxmlformats.org/presentationml/2006/ole">
            <mc:AlternateContent xmlns:mc="http://schemas.openxmlformats.org/markup-compatibility/2006">
              <mc:Choice xmlns:v="urn:schemas-microsoft-com:vml" Requires="v">
                <p:oleObj spid="_x0000_s22539" name="Equation" r:id="rId4" imgW="1701800" imgH="584200" progId="Equation.DSMT4">
                  <p:embed/>
                </p:oleObj>
              </mc:Choice>
              <mc:Fallback>
                <p:oleObj name="Equation" r:id="rId4" imgW="1701800" imgH="584200" progId="Equation.DSMT4">
                  <p:embed/>
                  <p:pic>
                    <p:nvPicPr>
                      <p:cNvPr id="0" name="Picture 1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0167" y="2295694"/>
                        <a:ext cx="3200400" cy="1100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7945" name="Object 9"/>
          <p:cNvGraphicFramePr>
            <a:graphicFrameLocks noChangeAspect="1"/>
          </p:cNvGraphicFramePr>
          <p:nvPr/>
        </p:nvGraphicFramePr>
        <p:xfrm>
          <a:off x="2333853" y="4175578"/>
          <a:ext cx="1119187" cy="420688"/>
        </p:xfrm>
        <a:graphic>
          <a:graphicData uri="http://schemas.openxmlformats.org/presentationml/2006/ole">
            <mc:AlternateContent xmlns:mc="http://schemas.openxmlformats.org/markup-compatibility/2006">
              <mc:Choice xmlns:v="urn:schemas-microsoft-com:vml" Requires="v">
                <p:oleObj spid="_x0000_s22540" name="Equation" r:id="rId6" imgW="533160" imgH="228600" progId="Equation.DSMT4">
                  <p:embed/>
                </p:oleObj>
              </mc:Choice>
              <mc:Fallback>
                <p:oleObj name="Equation" r:id="rId6" imgW="533160" imgH="228600" progId="Equation.DSMT4">
                  <p:embed/>
                  <p:pic>
                    <p:nvPicPr>
                      <p:cNvPr id="0" name="Picture 1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3853" y="4175578"/>
                        <a:ext cx="1119187"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7946" name="Text Box 10"/>
          <p:cNvSpPr txBox="1">
            <a:spLocks noChangeArrowheads="1"/>
          </p:cNvSpPr>
          <p:nvPr/>
        </p:nvSpPr>
        <p:spPr bwMode="auto">
          <a:xfrm>
            <a:off x="3722914" y="4169228"/>
            <a:ext cx="2971800" cy="396875"/>
          </a:xfrm>
          <a:prstGeom prst="rect">
            <a:avLst/>
          </a:prstGeom>
          <a:noFill/>
          <a:ln w="9525">
            <a:noFill/>
            <a:miter lim="800000"/>
            <a:headEnd/>
            <a:tailEnd/>
          </a:ln>
          <a:effectLst/>
        </p:spPr>
        <p:txBody>
          <a:bodyPr>
            <a:spAutoFit/>
          </a:bodyPr>
          <a:lstStyle/>
          <a:p>
            <a:r>
              <a:rPr lang="en-US" sz="2000" b="0" i="1" dirty="0">
                <a:latin typeface="Times New Roman" pitchFamily="18" charset="0"/>
                <a:sym typeface="Symbol" pitchFamily="18" charset="2"/>
              </a:rPr>
              <a:t></a:t>
            </a:r>
            <a:r>
              <a:rPr lang="en-US" sz="2000" b="0" i="1" baseline="-25000" dirty="0">
                <a:latin typeface="Times New Roman" pitchFamily="18" charset="0"/>
                <a:sym typeface="Symbol" pitchFamily="18" charset="2"/>
              </a:rPr>
              <a:t>r</a:t>
            </a:r>
            <a:r>
              <a:rPr lang="en-US" sz="2000" b="0" dirty="0">
                <a:sym typeface="Symbol" pitchFamily="18" charset="2"/>
              </a:rPr>
              <a:t> </a:t>
            </a:r>
            <a:r>
              <a:rPr lang="en-US" sz="2000" b="0" dirty="0">
                <a:latin typeface="Times New Roman" pitchFamily="18" charset="0"/>
                <a:cs typeface="Times New Roman" pitchFamily="18" charset="0"/>
                <a:sym typeface="Symbol" pitchFamily="18" charset="2"/>
              </a:rPr>
              <a:t>=</a:t>
            </a:r>
            <a:r>
              <a:rPr lang="en-US" sz="2000" b="0" dirty="0">
                <a:sym typeface="Symbol" pitchFamily="18" charset="2"/>
              </a:rPr>
              <a:t> relative permittivity</a:t>
            </a:r>
          </a:p>
        </p:txBody>
      </p:sp>
      <p:sp>
        <p:nvSpPr>
          <p:cNvPr id="167947" name="Text Box 11"/>
          <p:cNvSpPr txBox="1">
            <a:spLocks noChangeArrowheads="1"/>
          </p:cNvSpPr>
          <p:nvPr/>
        </p:nvSpPr>
        <p:spPr bwMode="auto">
          <a:xfrm>
            <a:off x="3699164" y="4610588"/>
            <a:ext cx="2971800" cy="400110"/>
          </a:xfrm>
          <a:prstGeom prst="rect">
            <a:avLst/>
          </a:prstGeom>
          <a:noFill/>
          <a:ln w="9525">
            <a:noFill/>
            <a:miter lim="800000"/>
            <a:headEnd/>
            <a:tailEnd/>
          </a:ln>
          <a:effectLst/>
        </p:spPr>
        <p:txBody>
          <a:bodyPr>
            <a:spAutoFit/>
          </a:bodyPr>
          <a:lstStyle/>
          <a:p>
            <a:r>
              <a:rPr lang="en-US" sz="2000" b="0" i="1" dirty="0">
                <a:latin typeface="Times New Roman" pitchFamily="18" charset="0"/>
                <a:sym typeface="Symbol" pitchFamily="18" charset="2"/>
              </a:rPr>
              <a:t></a:t>
            </a:r>
            <a:r>
              <a:rPr lang="en-US" sz="2000" b="0" i="1" baseline="-25000" dirty="0">
                <a:latin typeface="Times New Roman" pitchFamily="18" charset="0"/>
                <a:sym typeface="Symbol" pitchFamily="18" charset="2"/>
              </a:rPr>
              <a:t>r</a:t>
            </a:r>
            <a:r>
              <a:rPr lang="en-US" sz="2000" b="0" dirty="0">
                <a:sym typeface="Symbol" pitchFamily="18" charset="2"/>
              </a:rPr>
              <a:t> </a:t>
            </a:r>
            <a:r>
              <a:rPr lang="en-US" sz="2000" b="0" dirty="0">
                <a:latin typeface="Times New Roman" pitchFamily="18" charset="0"/>
                <a:cs typeface="Times New Roman" pitchFamily="18" charset="0"/>
                <a:sym typeface="Symbol" pitchFamily="18" charset="2"/>
              </a:rPr>
              <a:t>=</a:t>
            </a:r>
            <a:r>
              <a:rPr lang="en-US" sz="2000" b="0" dirty="0">
                <a:sym typeface="Symbol" pitchFamily="18" charset="2"/>
              </a:rPr>
              <a:t> relative </a:t>
            </a:r>
            <a:r>
              <a:rPr lang="en-US" sz="2000" b="0" dirty="0" smtClean="0">
                <a:sym typeface="Symbol" pitchFamily="18" charset="2"/>
              </a:rPr>
              <a:t>permeability</a:t>
            </a:r>
            <a:endParaRPr lang="en-US" sz="2000" b="0" dirty="0">
              <a:sym typeface="Symbol" pitchFamily="18" charset="2"/>
            </a:endParaRPr>
          </a:p>
        </p:txBody>
      </p:sp>
      <p:sp>
        <p:nvSpPr>
          <p:cNvPr id="9" name="Slide Number Placeholder 8"/>
          <p:cNvSpPr>
            <a:spLocks noGrp="1"/>
          </p:cNvSpPr>
          <p:nvPr>
            <p:ph type="sldNum" sz="quarter" idx="4"/>
          </p:nvPr>
        </p:nvSpPr>
        <p:spPr/>
        <p:txBody>
          <a:bodyPr/>
          <a:lstStyle/>
          <a:p>
            <a:fld id="{E1FBE26A-17E6-45EC-8C11-32E94F417F70}" type="slidenum">
              <a:rPr lang="en-US" smtClean="0"/>
              <a:pPr/>
              <a:t>27</a:t>
            </a:fld>
            <a:endParaRPr lang="en-US"/>
          </a:p>
        </p:txBody>
      </p:sp>
      <p:sp>
        <p:nvSpPr>
          <p:cNvPr id="10" name="Text Box 3"/>
          <p:cNvSpPr txBox="1">
            <a:spLocks noChangeArrowheads="1"/>
          </p:cNvSpPr>
          <p:nvPr/>
        </p:nvSpPr>
        <p:spPr bwMode="auto">
          <a:xfrm>
            <a:off x="1578425" y="130625"/>
            <a:ext cx="5715000"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a:t>
            </a:r>
          </a:p>
        </p:txBody>
      </p:sp>
      <p:sp>
        <p:nvSpPr>
          <p:cNvPr id="11" name="TextBox 10"/>
          <p:cNvSpPr txBox="1"/>
          <p:nvPr/>
        </p:nvSpPr>
        <p:spPr>
          <a:xfrm>
            <a:off x="522515" y="5725886"/>
            <a:ext cx="8196943" cy="646331"/>
          </a:xfrm>
          <a:prstGeom prst="rect">
            <a:avLst/>
          </a:prstGeom>
          <a:noFill/>
          <a:ln w="19050">
            <a:solidFill>
              <a:srgbClr val="0000FF"/>
            </a:solidFill>
          </a:ln>
        </p:spPr>
        <p:txBody>
          <a:bodyPr wrap="square" rtlCol="0">
            <a:spAutoFit/>
          </a:bodyPr>
          <a:lstStyle/>
          <a:p>
            <a:r>
              <a:rPr lang="en-US" dirty="0"/>
              <a:t>Note:</a:t>
            </a:r>
            <a:r>
              <a:rPr lang="en-US" b="0" dirty="0"/>
              <a:t> The fields </a:t>
            </a:r>
            <a:r>
              <a:rPr lang="en-US" b="0" i="1" u="sng" dirty="0">
                <a:latin typeface="Times New Roman" pitchFamily="18" charset="0"/>
                <a:cs typeface="Times New Roman" pitchFamily="18" charset="0"/>
              </a:rPr>
              <a:t>E</a:t>
            </a:r>
            <a:r>
              <a:rPr lang="en-US" b="0" dirty="0"/>
              <a:t> and </a:t>
            </a:r>
            <a:r>
              <a:rPr lang="en-US" b="0" i="1" u="sng" dirty="0">
                <a:latin typeface="Times New Roman" pitchFamily="18" charset="0"/>
                <a:cs typeface="Times New Roman" pitchFamily="18" charset="0"/>
              </a:rPr>
              <a:t>B</a:t>
            </a:r>
            <a:r>
              <a:rPr lang="en-US" b="0" dirty="0"/>
              <a:t> are the </a:t>
            </a:r>
            <a:r>
              <a:rPr lang="en-US" b="0" i="1" dirty="0"/>
              <a:t>physical</a:t>
            </a:r>
            <a:r>
              <a:rPr lang="en-US" b="0" dirty="0"/>
              <a:t> fields, meaning they exert a force on a charged particle that can be measured. The other two fields are defined.</a:t>
            </a:r>
          </a:p>
        </p:txBody>
      </p:sp>
      <p:graphicFrame>
        <p:nvGraphicFramePr>
          <p:cNvPr id="168044" name="Object 108"/>
          <p:cNvGraphicFramePr>
            <a:graphicFrameLocks noChangeAspect="1"/>
          </p:cNvGraphicFramePr>
          <p:nvPr/>
        </p:nvGraphicFramePr>
        <p:xfrm>
          <a:off x="2317257" y="4659083"/>
          <a:ext cx="939424" cy="393248"/>
        </p:xfrm>
        <a:graphic>
          <a:graphicData uri="http://schemas.openxmlformats.org/presentationml/2006/ole">
            <mc:AlternateContent xmlns:mc="http://schemas.openxmlformats.org/markup-compatibility/2006">
              <mc:Choice xmlns:v="urn:schemas-microsoft-com:vml" Requires="v">
                <p:oleObj spid="_x0000_s22541" name="Equation" r:id="rId8" imgW="545760" imgH="228600" progId="Equation.DSMT4">
                  <p:embed/>
                </p:oleObj>
              </mc:Choice>
              <mc:Fallback>
                <p:oleObj name="Equation" r:id="rId8" imgW="545760" imgH="228600" progId="Equation.DSMT4">
                  <p:embed/>
                  <p:pic>
                    <p:nvPicPr>
                      <p:cNvPr id="0" name="Picture 10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7257" y="4659083"/>
                        <a:ext cx="939424" cy="39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28</a:t>
            </a:fld>
            <a:endParaRPr lang="en-US"/>
          </a:p>
        </p:txBody>
      </p:sp>
      <p:sp>
        <p:nvSpPr>
          <p:cNvPr id="10"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pic>
        <p:nvPicPr>
          <p:cNvPr id="221189" name="Picture 5"/>
          <p:cNvPicPr>
            <a:picLocks noChangeAspect="1" noChangeArrowheads="1"/>
          </p:cNvPicPr>
          <p:nvPr/>
        </p:nvPicPr>
        <p:blipFill>
          <a:blip r:embed="rId4" cstate="print"/>
          <a:srcRect/>
          <a:stretch>
            <a:fillRect/>
          </a:stretch>
        </p:blipFill>
        <p:spPr bwMode="auto">
          <a:xfrm>
            <a:off x="719139" y="1953237"/>
            <a:ext cx="3490912" cy="2023451"/>
          </a:xfrm>
          <a:prstGeom prst="rect">
            <a:avLst/>
          </a:prstGeom>
          <a:noFill/>
          <a:ln w="9525">
            <a:noFill/>
            <a:miter lim="800000"/>
            <a:headEnd/>
            <a:tailEnd/>
          </a:ln>
          <a:effectLst/>
        </p:spPr>
      </p:pic>
      <p:sp>
        <p:nvSpPr>
          <p:cNvPr id="101" name="TextBox 100"/>
          <p:cNvSpPr txBox="1"/>
          <p:nvPr/>
        </p:nvSpPr>
        <p:spPr>
          <a:xfrm>
            <a:off x="2276409" y="987575"/>
            <a:ext cx="4185761" cy="369332"/>
          </a:xfrm>
          <a:prstGeom prst="rect">
            <a:avLst/>
          </a:prstGeom>
          <a:noFill/>
        </p:spPr>
        <p:txBody>
          <a:bodyPr wrap="none" rtlCol="0">
            <a:spAutoFit/>
          </a:bodyPr>
          <a:lstStyle/>
          <a:p>
            <a:r>
              <a:rPr lang="en-US" dirty="0">
                <a:solidFill>
                  <a:srgbClr val="3333FF"/>
                </a:solidFill>
              </a:rPr>
              <a:t>Where does permittivity come from?</a:t>
            </a:r>
          </a:p>
        </p:txBody>
      </p:sp>
      <p:graphicFrame>
        <p:nvGraphicFramePr>
          <p:cNvPr id="221191" name="Object 53"/>
          <p:cNvGraphicFramePr>
            <a:graphicFrameLocks noChangeAspect="1"/>
          </p:cNvGraphicFramePr>
          <p:nvPr>
            <p:extLst>
              <p:ext uri="{D42A27DB-BD31-4B8C-83A1-F6EECF244321}">
                <p14:modId xmlns:p14="http://schemas.microsoft.com/office/powerpoint/2010/main" val="4227126237"/>
              </p:ext>
            </p:extLst>
          </p:nvPr>
        </p:nvGraphicFramePr>
        <p:xfrm>
          <a:off x="3344557" y="4593814"/>
          <a:ext cx="2049463" cy="576262"/>
        </p:xfrm>
        <a:graphic>
          <a:graphicData uri="http://schemas.openxmlformats.org/presentationml/2006/ole">
            <mc:AlternateContent xmlns:mc="http://schemas.openxmlformats.org/markup-compatibility/2006">
              <mc:Choice xmlns:v="urn:schemas-microsoft-com:vml" Requires="v">
                <p:oleObj spid="_x0000_s23572" name="Equation" r:id="rId5" imgW="812447" imgH="228501" progId="Equation.DSMT4">
                  <p:embed/>
                </p:oleObj>
              </mc:Choice>
              <mc:Fallback>
                <p:oleObj name="Equation" r:id="rId5" imgW="812447" imgH="228501" progId="Equation.DSMT4">
                  <p:embed/>
                  <p:pic>
                    <p:nvPicPr>
                      <p:cNvPr id="0" name="Picture 2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4557" y="4593814"/>
                        <a:ext cx="2049463" cy="576262"/>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1192" name="Object 50"/>
          <p:cNvGraphicFramePr>
            <a:graphicFrameLocks noChangeAspect="1"/>
          </p:cNvGraphicFramePr>
          <p:nvPr/>
        </p:nvGraphicFramePr>
        <p:xfrm>
          <a:off x="2439988" y="5524500"/>
          <a:ext cx="1757362" cy="841375"/>
        </p:xfrm>
        <a:graphic>
          <a:graphicData uri="http://schemas.openxmlformats.org/presentationml/2006/ole">
            <mc:AlternateContent xmlns:mc="http://schemas.openxmlformats.org/markup-compatibility/2006">
              <mc:Choice xmlns:v="urn:schemas-microsoft-com:vml" Requires="v">
                <p:oleObj spid="_x0000_s23573" name="Equation" r:id="rId7" imgW="876300" imgH="419100" progId="Equation.DSMT4">
                  <p:embed/>
                </p:oleObj>
              </mc:Choice>
              <mc:Fallback>
                <p:oleObj name="Equation" r:id="rId7" imgW="876300" imgH="419100" progId="Equation.DSMT4">
                  <p:embed/>
                  <p:pic>
                    <p:nvPicPr>
                      <p:cNvPr id="0" name="Picture 2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9988" y="5524500"/>
                        <a:ext cx="1757362" cy="8413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1193" name="Object 26"/>
          <p:cNvGraphicFramePr>
            <a:graphicFrameLocks noChangeAspect="1"/>
          </p:cNvGraphicFramePr>
          <p:nvPr/>
        </p:nvGraphicFramePr>
        <p:xfrm>
          <a:off x="5186363" y="5372100"/>
          <a:ext cx="1104488" cy="1052513"/>
        </p:xfrm>
        <a:graphic>
          <a:graphicData uri="http://schemas.openxmlformats.org/presentationml/2006/ole">
            <mc:AlternateContent xmlns:mc="http://schemas.openxmlformats.org/markup-compatibility/2006">
              <mc:Choice xmlns:v="urn:schemas-microsoft-com:vml" Requires="v">
                <p:oleObj spid="_x0000_s23574" name="Equation" r:id="rId9" imgW="533160" imgH="507960" progId="Equation.DSMT4">
                  <p:embed/>
                </p:oleObj>
              </mc:Choice>
              <mc:Fallback>
                <p:oleObj name="Equation" r:id="rId9" imgW="533160" imgH="507960" progId="Equation.DSMT4">
                  <p:embed/>
                  <p:pic>
                    <p:nvPicPr>
                      <p:cNvPr id="0" name="Picture 2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6363" y="5372100"/>
                        <a:ext cx="11044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1194" name="Picture 10"/>
          <p:cNvPicPr>
            <a:picLocks noChangeAspect="1" noChangeArrowheads="1"/>
          </p:cNvPicPr>
          <p:nvPr/>
        </p:nvPicPr>
        <p:blipFill>
          <a:blip r:embed="rId11" cstate="print"/>
          <a:srcRect/>
          <a:stretch>
            <a:fillRect/>
          </a:stretch>
        </p:blipFill>
        <p:spPr bwMode="auto">
          <a:xfrm>
            <a:off x="4823979" y="2001261"/>
            <a:ext cx="3560000" cy="1990538"/>
          </a:xfrm>
          <a:prstGeom prst="rect">
            <a:avLst/>
          </a:prstGeom>
          <a:noFill/>
          <a:ln w="9525">
            <a:noFill/>
            <a:miter lim="800000"/>
            <a:headEnd/>
            <a:tailEnd/>
          </a:ln>
          <a:effectLst/>
        </p:spPr>
      </p:pic>
      <p:sp>
        <p:nvSpPr>
          <p:cNvPr id="2" name="Rectangle 1"/>
          <p:cNvSpPr/>
          <p:nvPr/>
        </p:nvSpPr>
        <p:spPr bwMode="auto">
          <a:xfrm>
            <a:off x="4516917" y="1784416"/>
            <a:ext cx="99152" cy="2456762"/>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2" name="Rectangle 11"/>
          <p:cNvSpPr/>
          <p:nvPr/>
        </p:nvSpPr>
        <p:spPr bwMode="auto">
          <a:xfrm>
            <a:off x="8667598" y="1785841"/>
            <a:ext cx="99152" cy="2456762"/>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4" name="Straight Connector 3"/>
          <p:cNvCxnSpPr/>
          <p:nvPr/>
        </p:nvCxnSpPr>
        <p:spPr bwMode="auto">
          <a:xfrm>
            <a:off x="6497572" y="1549476"/>
            <a:ext cx="0" cy="469879"/>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6605904" y="1684891"/>
            <a:ext cx="0" cy="200424"/>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H="1">
            <a:off x="4616069" y="1784415"/>
            <a:ext cx="1881503" cy="16882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603979" y="1788072"/>
            <a:ext cx="2063619" cy="141765"/>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13" name="Object 12"/>
          <p:cNvGraphicFramePr>
            <a:graphicFrameLocks noChangeAspect="1"/>
          </p:cNvGraphicFramePr>
          <p:nvPr>
            <p:extLst>
              <p:ext uri="{D42A27DB-BD31-4B8C-83A1-F6EECF244321}">
                <p14:modId xmlns:p14="http://schemas.microsoft.com/office/powerpoint/2010/main" val="237935116"/>
              </p:ext>
            </p:extLst>
          </p:nvPr>
        </p:nvGraphicFramePr>
        <p:xfrm>
          <a:off x="6238084" y="1848352"/>
          <a:ext cx="224086" cy="224086"/>
        </p:xfrm>
        <a:graphic>
          <a:graphicData uri="http://schemas.openxmlformats.org/presentationml/2006/ole">
            <mc:AlternateContent xmlns:mc="http://schemas.openxmlformats.org/markup-compatibility/2006">
              <mc:Choice xmlns:v="urn:schemas-microsoft-com:vml" Requires="v">
                <p:oleObj spid="_x0000_s23575" name="Equation" r:id="rId12" imgW="139700" imgH="139700" progId="Equation.DSMT4">
                  <p:embed/>
                </p:oleObj>
              </mc:Choice>
              <mc:Fallback>
                <p:oleObj name="Equation" r:id="rId12" imgW="139700" imgH="139700" progId="Equation.DSMT4">
                  <p:embed/>
                  <p:pic>
                    <p:nvPicPr>
                      <p:cNvPr id="0" name="Picture 2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8084" y="1848352"/>
                        <a:ext cx="224086" cy="2240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316188449"/>
              </p:ext>
            </p:extLst>
          </p:nvPr>
        </p:nvGraphicFramePr>
        <p:xfrm>
          <a:off x="6704777" y="1941226"/>
          <a:ext cx="127000" cy="101600"/>
        </p:xfrm>
        <a:graphic>
          <a:graphicData uri="http://schemas.openxmlformats.org/presentationml/2006/ole">
            <mc:AlternateContent xmlns:mc="http://schemas.openxmlformats.org/markup-compatibility/2006">
              <mc:Choice xmlns:v="urn:schemas-microsoft-com:vml" Requires="v">
                <p:oleObj spid="_x0000_s23576" name="Equation" r:id="rId14" imgW="126780" imgH="101424" progId="Equation.DSMT4">
                  <p:embed/>
                </p:oleObj>
              </mc:Choice>
              <mc:Fallback>
                <p:oleObj name="Equation" r:id="rId14" imgW="126780" imgH="101424" progId="Equation.DSMT4">
                  <p:embed/>
                  <p:pic>
                    <p:nvPicPr>
                      <p:cNvPr id="0" name="Picture 2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704777" y="1941226"/>
                        <a:ext cx="127000" cy="10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56672472"/>
              </p:ext>
            </p:extLst>
          </p:nvPr>
        </p:nvGraphicFramePr>
        <p:xfrm>
          <a:off x="6741500" y="1362477"/>
          <a:ext cx="255817" cy="354208"/>
        </p:xfrm>
        <a:graphic>
          <a:graphicData uri="http://schemas.openxmlformats.org/presentationml/2006/ole">
            <mc:AlternateContent xmlns:mc="http://schemas.openxmlformats.org/markup-compatibility/2006">
              <mc:Choice xmlns:v="urn:schemas-microsoft-com:vml" Requires="v">
                <p:oleObj spid="_x0000_s23577" name="Equation" r:id="rId16" imgW="165028" imgH="228501" progId="Equation.DSMT4">
                  <p:embed/>
                </p:oleObj>
              </mc:Choice>
              <mc:Fallback>
                <p:oleObj name="Equation" r:id="rId16" imgW="165028" imgH="228501" progId="Equation.DSMT4">
                  <p:embed/>
                  <p:pic>
                    <p:nvPicPr>
                      <p:cNvPr id="0" name="Picture 23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41500" y="1362477"/>
                        <a:ext cx="255817" cy="354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1265240" y="4009423"/>
            <a:ext cx="817275" cy="369332"/>
          </a:xfrm>
          <a:prstGeom prst="rect">
            <a:avLst/>
          </a:prstGeom>
          <a:noFill/>
        </p:spPr>
        <p:txBody>
          <a:bodyPr wrap="none" rtlCol="0">
            <a:spAutoFit/>
          </a:bodyPr>
          <a:lstStyle/>
          <a:p>
            <a:r>
              <a:rPr lang="en-US" dirty="0"/>
              <a:t>Water</a:t>
            </a:r>
          </a:p>
        </p:txBody>
      </p:sp>
      <p:sp>
        <p:nvSpPr>
          <p:cNvPr id="18" name="TextBox 17"/>
          <p:cNvSpPr txBox="1"/>
          <p:nvPr/>
        </p:nvSpPr>
        <p:spPr>
          <a:xfrm>
            <a:off x="6462170" y="4688339"/>
            <a:ext cx="1261884" cy="369332"/>
          </a:xfrm>
          <a:prstGeom prst="rect">
            <a:avLst/>
          </a:prstGeom>
          <a:noFill/>
        </p:spPr>
        <p:txBody>
          <a:bodyPr wrap="none" rtlCol="0">
            <a:spAutoFit/>
          </a:bodyPr>
          <a:lstStyle/>
          <a:p>
            <a:r>
              <a:rPr lang="en-US" dirty="0"/>
              <a:t>Molecule:</a:t>
            </a:r>
          </a:p>
        </p:txBody>
      </p:sp>
      <p:pic>
        <p:nvPicPr>
          <p:cNvPr id="221398" name="Picture 214"/>
          <p:cNvPicPr>
            <a:picLocks noChangeAspect="1" noChangeArrowheads="1"/>
          </p:cNvPicPr>
          <p:nvPr/>
        </p:nvPicPr>
        <p:blipFill>
          <a:blip r:embed="rId18" cstate="print"/>
          <a:srcRect/>
          <a:stretch>
            <a:fillRect/>
          </a:stretch>
        </p:blipFill>
        <p:spPr bwMode="auto">
          <a:xfrm rot="1588959">
            <a:off x="7657587" y="4844141"/>
            <a:ext cx="795684" cy="1676400"/>
          </a:xfrm>
          <a:prstGeom prst="rect">
            <a:avLst/>
          </a:prstGeom>
          <a:noFill/>
          <a:ln w="9525">
            <a:noFill/>
            <a:miter lim="800000"/>
            <a:headEnd/>
            <a:tailEnd/>
          </a:ln>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29</a:t>
            </a:fld>
            <a:endParaRPr lang="en-US"/>
          </a:p>
        </p:txBody>
      </p:sp>
      <p:sp>
        <p:nvSpPr>
          <p:cNvPr id="25" name="Text Box 8"/>
          <p:cNvSpPr txBox="1">
            <a:spLocks noChangeArrowheads="1"/>
          </p:cNvSpPr>
          <p:nvPr/>
        </p:nvSpPr>
        <p:spPr bwMode="auto">
          <a:xfrm>
            <a:off x="866349" y="2099126"/>
            <a:ext cx="1951175" cy="400110"/>
          </a:xfrm>
          <a:prstGeom prst="rect">
            <a:avLst/>
          </a:prstGeom>
          <a:noFill/>
          <a:ln w="12700">
            <a:noFill/>
            <a:miter lim="800000"/>
            <a:headEnd type="none" w="sm" len="sm"/>
            <a:tailEnd type="none" w="sm" len="sm"/>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srgbClr val="3333FF"/>
                </a:solidFill>
                <a:effectLst/>
                <a:uLnTx/>
                <a:uFillTx/>
              </a:rPr>
              <a:t>Linear material</a:t>
            </a:r>
            <a:r>
              <a:rPr kumimoji="0" lang="en-US" sz="2000" b="0" i="0" u="none" strike="noStrike" kern="0" cap="none" spc="0" normalizeH="0" baseline="0" noProof="0" dirty="0">
                <a:ln>
                  <a:noFill/>
                </a:ln>
                <a:solidFill>
                  <a:srgbClr val="3333FF"/>
                </a:solidFill>
                <a:effectLst/>
                <a:uLnTx/>
                <a:uFillTx/>
              </a:rPr>
              <a:t>:</a:t>
            </a:r>
            <a:endParaRPr kumimoji="0" lang="en-US" sz="2000" b="0" i="1" u="sng" strike="noStrike" kern="0" cap="none" spc="0" normalizeH="0" baseline="0" noProof="0" dirty="0">
              <a:ln>
                <a:noFill/>
              </a:ln>
              <a:solidFill>
                <a:srgbClr val="3333FF"/>
              </a:solidFill>
              <a:effectLst/>
              <a:uLnTx/>
              <a:uFillTx/>
              <a:latin typeface="Times New Roman" pitchFamily="18" charset="0"/>
            </a:endParaRPr>
          </a:p>
        </p:txBody>
      </p:sp>
      <p:graphicFrame>
        <p:nvGraphicFramePr>
          <p:cNvPr id="26" name="Object 9"/>
          <p:cNvGraphicFramePr>
            <a:graphicFrameLocks noChangeAspect="1"/>
          </p:cNvGraphicFramePr>
          <p:nvPr/>
        </p:nvGraphicFramePr>
        <p:xfrm>
          <a:off x="2876551" y="2050560"/>
          <a:ext cx="1543050" cy="514837"/>
        </p:xfrm>
        <a:graphic>
          <a:graphicData uri="http://schemas.openxmlformats.org/presentationml/2006/ole">
            <mc:AlternateContent xmlns:mc="http://schemas.openxmlformats.org/markup-compatibility/2006">
              <mc:Choice xmlns:v="urn:schemas-microsoft-com:vml" Requires="v">
                <p:oleObj spid="_x0000_s24593" name="Equation" r:id="rId4" imgW="685800" imgH="228600" progId="Equation.DSMT4">
                  <p:embed/>
                </p:oleObj>
              </mc:Choice>
              <mc:Fallback>
                <p:oleObj name="Equation" r:id="rId4" imgW="685800" imgH="228600" progId="Equation.DSMT4">
                  <p:embed/>
                  <p:pic>
                    <p:nvPicPr>
                      <p:cNvPr id="0" name="Picture 2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6551" y="2050560"/>
                        <a:ext cx="1543050" cy="514837"/>
                      </a:xfrm>
                      <a:prstGeom prst="rect">
                        <a:avLst/>
                      </a:prstGeom>
                      <a:solidFill>
                        <a:srgbClr val="FFFF99"/>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Text Box 10"/>
          <p:cNvSpPr txBox="1">
            <a:spLocks noChangeArrowheads="1"/>
          </p:cNvSpPr>
          <p:nvPr/>
        </p:nvSpPr>
        <p:spPr bwMode="auto">
          <a:xfrm>
            <a:off x="1822582" y="4801972"/>
            <a:ext cx="989013" cy="396875"/>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Define:</a:t>
            </a:r>
            <a:endParaRPr kumimoji="0" lang="en-US" sz="2000" b="0" i="1" u="sng" strike="noStrike" kern="0" cap="none" spc="0" normalizeH="0" baseline="0" noProof="0" dirty="0">
              <a:ln>
                <a:noFill/>
              </a:ln>
              <a:solidFill>
                <a:srgbClr val="0000FF"/>
              </a:solidFill>
              <a:effectLst/>
              <a:uLnTx/>
              <a:uFillTx/>
              <a:latin typeface="Times New Roman" pitchFamily="18" charset="0"/>
            </a:endParaRPr>
          </a:p>
        </p:txBody>
      </p:sp>
      <p:graphicFrame>
        <p:nvGraphicFramePr>
          <p:cNvPr id="29" name="Object 12"/>
          <p:cNvGraphicFramePr>
            <a:graphicFrameLocks noChangeAspect="1"/>
          </p:cNvGraphicFramePr>
          <p:nvPr/>
        </p:nvGraphicFramePr>
        <p:xfrm>
          <a:off x="3428374" y="6046030"/>
          <a:ext cx="1676400" cy="558800"/>
        </p:xfrm>
        <a:graphic>
          <a:graphicData uri="http://schemas.openxmlformats.org/presentationml/2006/ole">
            <mc:AlternateContent xmlns:mc="http://schemas.openxmlformats.org/markup-compatibility/2006">
              <mc:Choice xmlns:v="urn:schemas-microsoft-com:vml" Requires="v">
                <p:oleObj spid="_x0000_s24594" name="Equation" r:id="rId6" imgW="685800" imgH="228600" progId="Equation.DSMT4">
                  <p:embed/>
                </p:oleObj>
              </mc:Choice>
              <mc:Fallback>
                <p:oleObj name="Equation" r:id="rId6" imgW="685800" imgH="228600" progId="Equation.DSMT4">
                  <p:embed/>
                  <p:pic>
                    <p:nvPicPr>
                      <p:cNvPr id="0" name="Picture 25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8374" y="6046030"/>
                        <a:ext cx="1676400" cy="558800"/>
                      </a:xfrm>
                      <a:prstGeom prst="rect">
                        <a:avLst/>
                      </a:prstGeom>
                      <a:solidFill>
                        <a:srgbClr val="CCFFFF"/>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 Box 13"/>
          <p:cNvSpPr txBox="1">
            <a:spLocks noChangeArrowheads="1"/>
          </p:cNvSpPr>
          <p:nvPr/>
        </p:nvSpPr>
        <p:spPr bwMode="auto">
          <a:xfrm>
            <a:off x="2415928" y="6110802"/>
            <a:ext cx="769763" cy="400110"/>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Then</a:t>
            </a:r>
            <a:endParaRPr kumimoji="0" lang="en-US" sz="2000" b="0" i="1" u="sng" strike="noStrike" kern="0" cap="none" spc="0" normalizeH="0" baseline="0" noProof="0" dirty="0">
              <a:ln>
                <a:noFill/>
              </a:ln>
              <a:solidFill>
                <a:srgbClr val="0000FF"/>
              </a:solidFill>
              <a:effectLst/>
              <a:uLnTx/>
              <a:uFillTx/>
              <a:latin typeface="Times New Roman" pitchFamily="18" charset="0"/>
            </a:endParaRPr>
          </a:p>
        </p:txBody>
      </p:sp>
      <p:sp>
        <p:nvSpPr>
          <p:cNvPr id="31" name="Text Box 14"/>
          <p:cNvSpPr txBox="1">
            <a:spLocks noChangeArrowheads="1"/>
          </p:cNvSpPr>
          <p:nvPr/>
        </p:nvSpPr>
        <p:spPr bwMode="auto">
          <a:xfrm>
            <a:off x="4816021" y="2781078"/>
            <a:ext cx="3749675" cy="338554"/>
          </a:xfrm>
          <a:prstGeom prst="rect">
            <a:avLst/>
          </a:prstGeom>
          <a:noFill/>
          <a:ln w="12700">
            <a:noFill/>
            <a:miter lim="800000"/>
            <a:headEnd type="none" w="sm" len="sm"/>
            <a:tailEnd type="none" w="sm" len="sm"/>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FF"/>
                </a:solidFill>
                <a:effectLst/>
                <a:uLnTx/>
                <a:uFillTx/>
              </a:rPr>
              <a:t>Note:</a:t>
            </a:r>
            <a:r>
              <a:rPr kumimoji="0" lang="en-US" sz="1600" b="0" i="0" u="none" strike="noStrike" kern="0" cap="none" spc="0" normalizeH="0" baseline="0" noProof="0" dirty="0">
                <a:ln>
                  <a:noFill/>
                </a:ln>
                <a:solidFill>
                  <a:srgbClr val="0000FF"/>
                </a:solidFill>
                <a:effectLst/>
                <a:uLnTx/>
                <a:uFillTx/>
              </a:rPr>
              <a:t>  </a:t>
            </a:r>
            <a:r>
              <a:rPr kumimoji="0" lang="en-US" sz="1600" b="0" i="1" u="none" strike="noStrike" kern="0" cap="none" spc="0" normalizeH="0" baseline="0" noProof="0" dirty="0">
                <a:ln>
                  <a:noFill/>
                </a:ln>
                <a:solidFill>
                  <a:srgbClr val="0000FF"/>
                </a:solidFill>
                <a:effectLst/>
                <a:uLnTx/>
                <a:uFillTx/>
                <a:sym typeface="Symbol" pitchFamily="18" charset="2"/>
              </a:rPr>
              <a:t></a:t>
            </a:r>
            <a:r>
              <a:rPr kumimoji="0" lang="en-US" sz="1600" b="0" i="1" u="none" strike="noStrike" kern="0" cap="none" spc="0" normalizeH="0" baseline="-25000" noProof="0" dirty="0">
                <a:ln>
                  <a:noFill/>
                </a:ln>
                <a:solidFill>
                  <a:srgbClr val="0000FF"/>
                </a:solidFill>
                <a:effectLst/>
                <a:uLnTx/>
                <a:uFillTx/>
                <a:latin typeface="Times New Roman" pitchFamily="18" charset="0"/>
                <a:sym typeface="Symbol" pitchFamily="18" charset="2"/>
              </a:rPr>
              <a:t>e</a:t>
            </a:r>
            <a:r>
              <a:rPr kumimoji="0" lang="en-US" sz="1600" b="0" i="0" u="none" strike="noStrike" kern="0" cap="none" spc="0" normalizeH="0" baseline="0" noProof="0" dirty="0">
                <a:ln>
                  <a:noFill/>
                </a:ln>
                <a:solidFill>
                  <a:srgbClr val="0000FF"/>
                </a:solidFill>
                <a:effectLst/>
                <a:uLnTx/>
                <a:uFillTx/>
                <a:sym typeface="Symbol" pitchFamily="18" charset="2"/>
              </a:rPr>
              <a:t> </a:t>
            </a:r>
            <a:r>
              <a:rPr kumimoji="0" lang="en-US" sz="1600" b="0" i="0" u="none" strike="noStrike" kern="0" cap="none" spc="0" normalizeH="0" baseline="0" noProof="0" dirty="0">
                <a:ln>
                  <a:noFill/>
                </a:ln>
                <a:solidFill>
                  <a:srgbClr val="0000FF"/>
                </a:solidFill>
                <a:effectLst/>
                <a:uLnTx/>
                <a:uFillTx/>
                <a:latin typeface="Times New Roman" pitchFamily="18" charset="0"/>
                <a:sym typeface="Symbol" pitchFamily="18" charset="2"/>
              </a:rPr>
              <a:t>&gt; 0</a:t>
            </a:r>
            <a:r>
              <a:rPr kumimoji="0" lang="en-US" sz="1600" b="0" i="0" u="none" strike="noStrike" kern="0" cap="none" spc="0" normalizeH="0" baseline="0" noProof="0" dirty="0">
                <a:ln>
                  <a:noFill/>
                </a:ln>
                <a:solidFill>
                  <a:srgbClr val="0000FF"/>
                </a:solidFill>
                <a:effectLst/>
                <a:uLnTx/>
                <a:uFillTx/>
                <a:sym typeface="Symbol" pitchFamily="18" charset="2"/>
              </a:rPr>
              <a:t> for most materials</a:t>
            </a:r>
            <a:endParaRPr kumimoji="0" lang="en-US" sz="1600" b="0" i="0" u="none" strike="noStrike" kern="0" cap="none" spc="0" normalizeH="0" baseline="0" noProof="0" dirty="0">
              <a:ln>
                <a:noFill/>
              </a:ln>
              <a:solidFill>
                <a:srgbClr val="0000FF"/>
              </a:solidFill>
              <a:effectLst/>
              <a:uLnTx/>
              <a:uFillTx/>
            </a:endParaRPr>
          </a:p>
        </p:txBody>
      </p:sp>
      <p:sp>
        <p:nvSpPr>
          <p:cNvPr id="32" name="Text Box 16"/>
          <p:cNvSpPr txBox="1">
            <a:spLocks noChangeArrowheads="1"/>
          </p:cNvSpPr>
          <p:nvPr/>
        </p:nvSpPr>
        <p:spPr bwMode="auto">
          <a:xfrm>
            <a:off x="5286564" y="2040471"/>
            <a:ext cx="2746375" cy="611187"/>
          </a:xfrm>
          <a:prstGeom prst="rect">
            <a:avLst/>
          </a:prstGeom>
          <a:noFill/>
          <a:ln w="19050">
            <a:solidFill>
              <a:srgbClr val="000000"/>
            </a:solidFill>
            <a:miter lim="800000"/>
            <a:headEnd type="none" w="sm" len="sm"/>
            <a:tailEnd type="none" w="sm" len="sm"/>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FF"/>
                </a:solidFill>
                <a:effectLst/>
                <a:uLnTx/>
                <a:uFillTx/>
                <a:sym typeface="Symbol" pitchFamily="18" charset="2"/>
              </a:rPr>
              <a:t>The term</a:t>
            </a:r>
            <a:r>
              <a:rPr kumimoji="0" lang="en-US" sz="1800" b="0" i="0" u="none" strike="noStrike" kern="0" cap="none" spc="0" normalizeH="0" baseline="0" noProof="0" dirty="0">
                <a:ln>
                  <a:noFill/>
                </a:ln>
                <a:solidFill>
                  <a:srgbClr val="0000FF"/>
                </a:solidFill>
                <a:effectLst/>
                <a:uLnTx/>
                <a:uFillTx/>
                <a:sym typeface="Symbol" pitchFamily="18" charset="2"/>
              </a:rPr>
              <a:t> </a:t>
            </a:r>
            <a:r>
              <a:rPr kumimoji="0" lang="en-US" sz="1800" b="0" i="1" u="none" strike="noStrike" kern="0" cap="none" spc="0" normalizeH="0" baseline="0" noProof="0" dirty="0">
                <a:ln>
                  <a:noFill/>
                </a:ln>
                <a:solidFill>
                  <a:srgbClr val="0000FF"/>
                </a:solidFill>
                <a:effectLst/>
                <a:uLnTx/>
                <a:uFillTx/>
                <a:sym typeface="Symbol" pitchFamily="18" charset="2"/>
              </a:rPr>
              <a:t></a:t>
            </a:r>
            <a:r>
              <a:rPr kumimoji="0" lang="en-US" sz="1800" b="0" i="1" u="none" strike="noStrike" kern="0" cap="none" spc="0" normalizeH="0" baseline="-25000" noProof="0" dirty="0">
                <a:ln>
                  <a:noFill/>
                </a:ln>
                <a:solidFill>
                  <a:srgbClr val="0000FF"/>
                </a:solidFill>
                <a:effectLst/>
                <a:uLnTx/>
                <a:uFillTx/>
                <a:latin typeface="Times New Roman" pitchFamily="18" charset="0"/>
                <a:sym typeface="Symbol" pitchFamily="18" charset="2"/>
              </a:rPr>
              <a:t>e</a:t>
            </a:r>
            <a:r>
              <a:rPr kumimoji="0" lang="en-US" sz="1600" b="0" i="0" u="none" strike="noStrike" kern="0" cap="none" spc="0" normalizeH="0" baseline="0" noProof="0" dirty="0">
                <a:ln>
                  <a:noFill/>
                </a:ln>
                <a:solidFill>
                  <a:srgbClr val="0000FF"/>
                </a:solidFill>
                <a:effectLst/>
                <a:uLnTx/>
                <a:uFillTx/>
                <a:sym typeface="Symbol" pitchFamily="18" charset="2"/>
              </a:rPr>
              <a:t> is called the “electric susceptibility.”</a:t>
            </a:r>
            <a:endParaRPr kumimoji="0" lang="en-US" sz="1600" b="0" i="0" u="none" strike="noStrike" kern="0" cap="none" spc="0" normalizeH="0" baseline="0" noProof="0" dirty="0">
              <a:ln>
                <a:noFill/>
              </a:ln>
              <a:solidFill>
                <a:srgbClr val="0000FF"/>
              </a:solidFill>
              <a:effectLst/>
              <a:uLnTx/>
              <a:uFillTx/>
            </a:endParaRPr>
          </a:p>
        </p:txBody>
      </p:sp>
      <p:graphicFrame>
        <p:nvGraphicFramePr>
          <p:cNvPr id="33" name="Object 17"/>
          <p:cNvGraphicFramePr>
            <a:graphicFrameLocks noChangeAspect="1"/>
          </p:cNvGraphicFramePr>
          <p:nvPr/>
        </p:nvGraphicFramePr>
        <p:xfrm>
          <a:off x="2563046" y="3315259"/>
          <a:ext cx="2323280" cy="1039252"/>
        </p:xfrm>
        <a:graphic>
          <a:graphicData uri="http://schemas.openxmlformats.org/presentationml/2006/ole">
            <mc:AlternateContent xmlns:mc="http://schemas.openxmlformats.org/markup-compatibility/2006">
              <mc:Choice xmlns:v="urn:schemas-microsoft-com:vml" Requires="v">
                <p:oleObj spid="_x0000_s24595" name="Equation" r:id="rId8" imgW="1079032" imgH="482391" progId="Equation.DSMT4">
                  <p:embed/>
                </p:oleObj>
              </mc:Choice>
              <mc:Fallback>
                <p:oleObj name="Equation" r:id="rId8" imgW="1079032" imgH="482391" progId="Equation.DSMT4">
                  <p:embed/>
                  <p:pic>
                    <p:nvPicPr>
                      <p:cNvPr id="0" name="Picture 2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63046" y="3315259"/>
                        <a:ext cx="2323280" cy="1039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 name="Object 18"/>
          <p:cNvGraphicFramePr>
            <a:graphicFrameLocks noChangeAspect="1"/>
          </p:cNvGraphicFramePr>
          <p:nvPr>
            <p:extLst>
              <p:ext uri="{D42A27DB-BD31-4B8C-83A1-F6EECF244321}">
                <p14:modId xmlns:p14="http://schemas.microsoft.com/office/powerpoint/2010/main" val="2508578388"/>
              </p:ext>
            </p:extLst>
          </p:nvPr>
        </p:nvGraphicFramePr>
        <p:xfrm>
          <a:off x="2887795" y="4722137"/>
          <a:ext cx="1582737" cy="560387"/>
        </p:xfrm>
        <a:graphic>
          <a:graphicData uri="http://schemas.openxmlformats.org/presentationml/2006/ole">
            <mc:AlternateContent xmlns:mc="http://schemas.openxmlformats.org/markup-compatibility/2006">
              <mc:Choice xmlns:v="urn:schemas-microsoft-com:vml" Requires="v">
                <p:oleObj spid="_x0000_s24596" name="Equation" r:id="rId10" imgW="647700" imgH="228600" progId="Equation.DSMT4">
                  <p:embed/>
                </p:oleObj>
              </mc:Choice>
              <mc:Fallback>
                <p:oleObj name="Equation" r:id="rId10" imgW="647700" imgH="228600" progId="Equation.DSMT4">
                  <p:embed/>
                  <p:pic>
                    <p:nvPicPr>
                      <p:cNvPr id="0" name="Picture 26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87795" y="4722137"/>
                        <a:ext cx="1582737" cy="5603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2225" name="Object 53"/>
          <p:cNvGraphicFramePr>
            <a:graphicFrameLocks noChangeAspect="1"/>
          </p:cNvGraphicFramePr>
          <p:nvPr/>
        </p:nvGraphicFramePr>
        <p:xfrm>
          <a:off x="3430815" y="1137546"/>
          <a:ext cx="1797050" cy="505289"/>
        </p:xfrm>
        <a:graphic>
          <a:graphicData uri="http://schemas.openxmlformats.org/presentationml/2006/ole">
            <mc:AlternateContent xmlns:mc="http://schemas.openxmlformats.org/markup-compatibility/2006">
              <mc:Choice xmlns:v="urn:schemas-microsoft-com:vml" Requires="v">
                <p:oleObj spid="_x0000_s24597" name="Equation" r:id="rId12" imgW="812447" imgH="228501" progId="Equation.DSMT4">
                  <p:embed/>
                </p:oleObj>
              </mc:Choice>
              <mc:Fallback>
                <p:oleObj name="Equation" r:id="rId12" imgW="812447" imgH="228501" progId="Equation.DSMT4">
                  <p:embed/>
                  <p:pic>
                    <p:nvPicPr>
                      <p:cNvPr id="0" name="Picture 2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30815" y="1137546"/>
                        <a:ext cx="1797050" cy="50528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 name="Text Box 5"/>
          <p:cNvSpPr txBox="1">
            <a:spLocks noChangeArrowheads="1"/>
          </p:cNvSpPr>
          <p:nvPr/>
        </p:nvSpPr>
        <p:spPr bwMode="auto">
          <a:xfrm>
            <a:off x="2020888" y="2894969"/>
            <a:ext cx="452437" cy="396875"/>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so</a:t>
            </a:r>
          </a:p>
        </p:txBody>
      </p:sp>
      <p:sp>
        <p:nvSpPr>
          <p:cNvPr id="15"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5" name="Rectangle 89"/>
          <p:cNvSpPr>
            <a:spLocks noGrp="1" noChangeArrowheads="1"/>
          </p:cNvSpPr>
          <p:nvPr>
            <p:ph type="title"/>
          </p:nvPr>
        </p:nvSpPr>
        <p:spPr bwMode="auto">
          <a:xfrm>
            <a:off x="2209800" y="92362"/>
            <a:ext cx="4267200" cy="685800"/>
          </a:xfrm>
          <a:gradFill rotWithShape="1">
            <a:gsLst>
              <a:gs pos="0">
                <a:schemeClr val="accent2"/>
              </a:gs>
              <a:gs pos="100000">
                <a:schemeClr val="tx1"/>
              </a:gs>
            </a:gsLst>
            <a:path path="shape">
              <a:fillToRect l="50000" t="50000" r="50000" b="50000"/>
            </a:path>
          </a:gra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b="1" dirty="0">
                <a:solidFill>
                  <a:srgbClr val="FFFF00"/>
                </a:solidFill>
              </a:rPr>
              <a:t>Electromagnetic Fields</a:t>
            </a:r>
            <a:r>
              <a:rPr lang="en-US" sz="3800" b="1" dirty="0">
                <a:solidFill>
                  <a:srgbClr val="FFFF00"/>
                </a:solidFill>
              </a:rPr>
              <a:t> </a:t>
            </a:r>
          </a:p>
        </p:txBody>
      </p:sp>
      <p:sp>
        <p:nvSpPr>
          <p:cNvPr id="9306" name="Rectangle 90"/>
          <p:cNvSpPr>
            <a:spLocks noGrp="1" noChangeArrowheads="1"/>
          </p:cNvSpPr>
          <p:nvPr>
            <p:ph type="body" sz="half" idx="1"/>
          </p:nvPr>
        </p:nvSpPr>
        <p:spPr bwMode="auto">
          <a:xfrm>
            <a:off x="609600" y="1241415"/>
            <a:ext cx="7543800" cy="2438400"/>
          </a:xfr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2000" u="sng" dirty="0">
                <a:solidFill>
                  <a:srgbClr val="3333FF"/>
                </a:solidFill>
              </a:rPr>
              <a:t>Four vector quantities</a:t>
            </a:r>
          </a:p>
          <a:p>
            <a:pPr>
              <a:lnSpc>
                <a:spcPct val="150000"/>
              </a:lnSpc>
              <a:buFontTx/>
              <a:buNone/>
            </a:pPr>
            <a:r>
              <a:rPr lang="en-US" sz="2000" u="sng" dirty="0">
                <a:solidFill>
                  <a:srgbClr val="3333FF"/>
                </a:solidFill>
                <a:latin typeface="Handscript SF" pitchFamily="2" charset="0"/>
              </a:rPr>
              <a:t>E</a:t>
            </a:r>
            <a:r>
              <a:rPr lang="en-US" sz="2000" dirty="0">
                <a:solidFill>
                  <a:schemeClr val="accent2"/>
                </a:solidFill>
                <a:latin typeface="Times New Roman" pitchFamily="18" charset="0"/>
              </a:rPr>
              <a:t> </a:t>
            </a:r>
            <a:r>
              <a:rPr lang="en-US" sz="2000" dirty="0">
                <a:solidFill>
                  <a:srgbClr val="009999"/>
                </a:solidFill>
                <a:latin typeface="Times New Roman" pitchFamily="18" charset="0"/>
              </a:rPr>
              <a:t> </a:t>
            </a:r>
            <a:r>
              <a:rPr lang="en-US" sz="2000" dirty="0">
                <a:latin typeface="Times New Roman" pitchFamily="18" charset="0"/>
              </a:rPr>
              <a:t>   </a:t>
            </a:r>
            <a:r>
              <a:rPr lang="en-US" sz="1800" dirty="0"/>
              <a:t>electric field                  </a:t>
            </a:r>
            <a:r>
              <a:rPr lang="en-US" sz="2000" dirty="0">
                <a:latin typeface="Times New Roman" pitchFamily="18" charset="0"/>
              </a:rPr>
              <a:t>[Volt/meter] </a:t>
            </a:r>
          </a:p>
          <a:p>
            <a:pPr>
              <a:lnSpc>
                <a:spcPct val="150000"/>
              </a:lnSpc>
              <a:buFontTx/>
              <a:buNone/>
            </a:pPr>
            <a:r>
              <a:rPr lang="en-US" sz="2000" u="sng" dirty="0">
                <a:solidFill>
                  <a:srgbClr val="3333FF"/>
                </a:solidFill>
                <a:latin typeface="Handscript SF" pitchFamily="2" charset="0"/>
              </a:rPr>
              <a:t>D</a:t>
            </a:r>
            <a:r>
              <a:rPr lang="en-US" sz="2000" dirty="0">
                <a:solidFill>
                  <a:srgbClr val="FF3300"/>
                </a:solidFill>
                <a:latin typeface="Times New Roman" pitchFamily="18" charset="0"/>
              </a:rPr>
              <a:t> </a:t>
            </a:r>
            <a:r>
              <a:rPr lang="en-US" sz="2000" dirty="0">
                <a:latin typeface="Times New Roman" pitchFamily="18" charset="0"/>
              </a:rPr>
              <a:t>   </a:t>
            </a:r>
            <a:r>
              <a:rPr lang="en-US" sz="1800" dirty="0"/>
              <a:t>electric flux density</a:t>
            </a:r>
            <a:r>
              <a:rPr lang="en-US" sz="2000" dirty="0">
                <a:latin typeface="Times New Roman" pitchFamily="18" charset="0"/>
              </a:rPr>
              <a:t>       [Coulomb/meter</a:t>
            </a:r>
            <a:r>
              <a:rPr lang="en-US" sz="2000" baseline="30000" dirty="0">
                <a:latin typeface="Times New Roman" pitchFamily="18" charset="0"/>
              </a:rPr>
              <a:t>2</a:t>
            </a:r>
            <a:r>
              <a:rPr lang="en-US" sz="2000" dirty="0">
                <a:latin typeface="Times New Roman" pitchFamily="18" charset="0"/>
              </a:rPr>
              <a:t>] </a:t>
            </a:r>
            <a:endParaRPr lang="en-US" sz="2000" baseline="30000" dirty="0">
              <a:latin typeface="Times New Roman" pitchFamily="18" charset="0"/>
            </a:endParaRPr>
          </a:p>
          <a:p>
            <a:pPr>
              <a:lnSpc>
                <a:spcPct val="150000"/>
              </a:lnSpc>
              <a:buFontTx/>
              <a:buNone/>
            </a:pPr>
            <a:r>
              <a:rPr lang="en-US" sz="2000" u="sng" dirty="0">
                <a:solidFill>
                  <a:srgbClr val="3333FF"/>
                </a:solidFill>
                <a:latin typeface="Handscript SF" pitchFamily="2" charset="0"/>
              </a:rPr>
              <a:t>H</a:t>
            </a:r>
            <a:r>
              <a:rPr lang="en-US" sz="2000" b="1" dirty="0">
                <a:solidFill>
                  <a:schemeClr val="accent2"/>
                </a:solidFill>
                <a:latin typeface="Times New Roman" pitchFamily="18" charset="0"/>
              </a:rPr>
              <a:t> </a:t>
            </a:r>
            <a:r>
              <a:rPr lang="en-US" sz="2000" b="1" dirty="0">
                <a:latin typeface="Times New Roman" pitchFamily="18" charset="0"/>
              </a:rPr>
              <a:t>   </a:t>
            </a:r>
            <a:r>
              <a:rPr lang="en-US" sz="1800" dirty="0"/>
              <a:t>magnetic field               </a:t>
            </a:r>
            <a:r>
              <a:rPr lang="en-US" sz="2000" dirty="0">
                <a:latin typeface="Times New Roman" pitchFamily="18" charset="0"/>
              </a:rPr>
              <a:t>[Amp/meter]</a:t>
            </a:r>
          </a:p>
          <a:p>
            <a:pPr>
              <a:lnSpc>
                <a:spcPct val="150000"/>
              </a:lnSpc>
              <a:buFontTx/>
              <a:buNone/>
            </a:pPr>
            <a:r>
              <a:rPr lang="en-US" sz="2000" u="sng" dirty="0">
                <a:solidFill>
                  <a:srgbClr val="3333FF"/>
                </a:solidFill>
                <a:latin typeface="Handscript SF" pitchFamily="2" charset="0"/>
              </a:rPr>
              <a:t>B</a:t>
            </a:r>
            <a:r>
              <a:rPr lang="en-US" sz="2000" dirty="0">
                <a:solidFill>
                  <a:srgbClr val="FF3300"/>
                </a:solidFill>
                <a:latin typeface="Times New Roman" pitchFamily="18" charset="0"/>
              </a:rPr>
              <a:t> </a:t>
            </a:r>
            <a:r>
              <a:rPr lang="en-US" sz="2000" dirty="0">
                <a:latin typeface="Times New Roman" pitchFamily="18" charset="0"/>
              </a:rPr>
              <a:t>   </a:t>
            </a:r>
            <a:r>
              <a:rPr lang="en-US" sz="1800" dirty="0"/>
              <a:t>magnetic flux density</a:t>
            </a:r>
            <a:r>
              <a:rPr lang="en-US" sz="2000" dirty="0">
                <a:latin typeface="Times New Roman" pitchFamily="18" charset="0"/>
              </a:rPr>
              <a:t>    [Weber/meter</a:t>
            </a:r>
            <a:r>
              <a:rPr lang="en-US" sz="2000" baseline="30000" dirty="0">
                <a:latin typeface="Times New Roman" pitchFamily="18" charset="0"/>
              </a:rPr>
              <a:t>2</a:t>
            </a:r>
            <a:r>
              <a:rPr lang="en-US" sz="2000" dirty="0">
                <a:latin typeface="Times New Roman" pitchFamily="18" charset="0"/>
              </a:rPr>
              <a:t>] or [Tesla]</a:t>
            </a:r>
          </a:p>
        </p:txBody>
      </p:sp>
      <p:sp>
        <p:nvSpPr>
          <p:cNvPr id="9307" name="Rectangle 91"/>
          <p:cNvSpPr>
            <a:spLocks noChangeArrowheads="1"/>
          </p:cNvSpPr>
          <p:nvPr/>
        </p:nvSpPr>
        <p:spPr bwMode="auto">
          <a:xfrm>
            <a:off x="533400" y="4165590"/>
            <a:ext cx="3962400" cy="581025"/>
          </a:xfrm>
          <a:prstGeom prst="rect">
            <a:avLst/>
          </a:prstGeom>
          <a:noFill/>
          <a:ln w="9525">
            <a:noFill/>
            <a:miter lim="800000"/>
            <a:headEnd/>
            <a:tailEnd/>
          </a:ln>
          <a:effectLst/>
        </p:spPr>
        <p:txBody>
          <a:bodyPr>
            <a:spAutoFit/>
          </a:bodyPr>
          <a:lstStyle/>
          <a:p>
            <a:pPr algn="ctr"/>
            <a:r>
              <a:rPr lang="en-US" sz="1600" b="0" dirty="0"/>
              <a:t>Each are functions of space and time</a:t>
            </a:r>
          </a:p>
          <a:p>
            <a:pPr algn="ctr"/>
            <a:r>
              <a:rPr lang="en-US" sz="1600" b="0" dirty="0"/>
              <a:t>e.g.</a:t>
            </a:r>
            <a:r>
              <a:rPr lang="en-US" sz="1600" b="0" dirty="0">
                <a:solidFill>
                  <a:srgbClr val="FF3300"/>
                </a:solidFill>
              </a:rPr>
              <a:t>  </a:t>
            </a:r>
            <a:r>
              <a:rPr lang="en-US" sz="1600" b="0" u="sng" dirty="0">
                <a:solidFill>
                  <a:srgbClr val="3333FF"/>
                </a:solidFill>
                <a:latin typeface="Handscript SF" pitchFamily="2" charset="0"/>
              </a:rPr>
              <a:t>E</a:t>
            </a:r>
            <a:r>
              <a:rPr lang="en-US" sz="1600" b="0" dirty="0">
                <a:solidFill>
                  <a:srgbClr val="3333FF"/>
                </a:solidFill>
              </a:rPr>
              <a:t>(</a:t>
            </a:r>
            <a:r>
              <a:rPr lang="en-US" sz="1600" b="0" i="1" dirty="0" err="1">
                <a:solidFill>
                  <a:srgbClr val="3333FF"/>
                </a:solidFill>
                <a:latin typeface="Times New Roman" pitchFamily="18" charset="0"/>
              </a:rPr>
              <a:t>x</a:t>
            </a:r>
            <a:r>
              <a:rPr lang="en-US" sz="1600" b="0" dirty="0" err="1">
                <a:solidFill>
                  <a:srgbClr val="3333FF"/>
                </a:solidFill>
              </a:rPr>
              <a:t>,</a:t>
            </a:r>
            <a:r>
              <a:rPr lang="en-US" sz="1600" b="0" i="1" dirty="0" err="1">
                <a:solidFill>
                  <a:srgbClr val="3333FF"/>
                </a:solidFill>
                <a:latin typeface="Times New Roman" pitchFamily="18" charset="0"/>
              </a:rPr>
              <a:t>y</a:t>
            </a:r>
            <a:r>
              <a:rPr lang="en-US" sz="1600" b="0" dirty="0" err="1">
                <a:solidFill>
                  <a:srgbClr val="3333FF"/>
                </a:solidFill>
              </a:rPr>
              <a:t>,</a:t>
            </a:r>
            <a:r>
              <a:rPr lang="en-US" sz="1600" b="0" i="1" dirty="0" err="1">
                <a:solidFill>
                  <a:srgbClr val="3333FF"/>
                </a:solidFill>
                <a:latin typeface="Times New Roman" pitchFamily="18" charset="0"/>
              </a:rPr>
              <a:t>z</a:t>
            </a:r>
            <a:r>
              <a:rPr lang="en-US" sz="1600" b="0" dirty="0" err="1">
                <a:solidFill>
                  <a:srgbClr val="3333FF"/>
                </a:solidFill>
              </a:rPr>
              <a:t>,</a:t>
            </a:r>
            <a:r>
              <a:rPr lang="en-US" sz="1600" b="0" i="1" dirty="0" err="1">
                <a:solidFill>
                  <a:srgbClr val="3333FF"/>
                </a:solidFill>
                <a:latin typeface="Times New Roman" pitchFamily="18" charset="0"/>
              </a:rPr>
              <a:t>t</a:t>
            </a:r>
            <a:r>
              <a:rPr lang="en-US" sz="1600" b="0" dirty="0">
                <a:solidFill>
                  <a:srgbClr val="3333FF"/>
                </a:solidFill>
              </a:rPr>
              <a:t>)</a:t>
            </a:r>
          </a:p>
        </p:txBody>
      </p:sp>
      <p:sp>
        <p:nvSpPr>
          <p:cNvPr id="9308" name="AutoShape 92"/>
          <p:cNvSpPr>
            <a:spLocks noChangeArrowheads="1"/>
          </p:cNvSpPr>
          <p:nvPr/>
        </p:nvSpPr>
        <p:spPr bwMode="auto">
          <a:xfrm>
            <a:off x="609600" y="3889818"/>
            <a:ext cx="3962400" cy="990600"/>
          </a:xfrm>
          <a:prstGeom prst="upArrowCallout">
            <a:avLst>
              <a:gd name="adj1" fmla="val 15000"/>
              <a:gd name="adj2" fmla="val 32500"/>
              <a:gd name="adj3" fmla="val 16667"/>
              <a:gd name="adj4" fmla="val 69606"/>
            </a:avLst>
          </a:prstGeom>
          <a:noFill/>
          <a:ln w="28575">
            <a:solidFill>
              <a:schemeClr val="accent2"/>
            </a:solidFill>
            <a:miter lim="800000"/>
            <a:headEnd/>
            <a:tailEnd/>
          </a:ln>
          <a:effectLst/>
        </p:spPr>
        <p:txBody>
          <a:bodyPr wrap="none" anchor="ctr"/>
          <a:lstStyle/>
          <a:p>
            <a:endParaRPr lang="en-US"/>
          </a:p>
        </p:txBody>
      </p:sp>
      <p:sp>
        <p:nvSpPr>
          <p:cNvPr id="9309" name="Rectangle 93"/>
          <p:cNvSpPr>
            <a:spLocks noChangeArrowheads="1"/>
          </p:cNvSpPr>
          <p:nvPr/>
        </p:nvSpPr>
        <p:spPr bwMode="auto">
          <a:xfrm>
            <a:off x="1088572" y="5297706"/>
            <a:ext cx="6324600" cy="990600"/>
          </a:xfrm>
          <a:prstGeom prst="rect">
            <a:avLst/>
          </a:prstGeom>
          <a:noFill/>
          <a:ln w="9525">
            <a:noFill/>
            <a:miter lim="800000"/>
            <a:headEnd/>
            <a:tailEnd/>
          </a:ln>
          <a:effectLst/>
        </p:spPr>
        <p:txBody>
          <a:bodyPr/>
          <a:lstStyle/>
          <a:p>
            <a:pPr marL="342900" indent="-342900">
              <a:lnSpc>
                <a:spcPct val="150000"/>
              </a:lnSpc>
              <a:spcBef>
                <a:spcPct val="20000"/>
              </a:spcBef>
            </a:pPr>
            <a:r>
              <a:rPr lang="en-US" sz="2000" b="0" u="sng" dirty="0">
                <a:solidFill>
                  <a:srgbClr val="3333FF"/>
                </a:solidFill>
                <a:latin typeface="Handscript SF" pitchFamily="2" charset="0"/>
              </a:rPr>
              <a:t>J</a:t>
            </a:r>
            <a:r>
              <a:rPr lang="en-US" sz="2000" b="0" dirty="0">
                <a:solidFill>
                  <a:schemeClr val="accent2"/>
                </a:solidFill>
                <a:latin typeface="Times New Roman" pitchFamily="18" charset="0"/>
              </a:rPr>
              <a:t> </a:t>
            </a:r>
            <a:r>
              <a:rPr lang="en-US" sz="2000" b="0" dirty="0">
                <a:solidFill>
                  <a:srgbClr val="0000CC"/>
                </a:solidFill>
                <a:latin typeface="Times New Roman" pitchFamily="18" charset="0"/>
              </a:rPr>
              <a:t> </a:t>
            </a:r>
            <a:r>
              <a:rPr lang="en-US" sz="2000" b="0" dirty="0">
                <a:latin typeface="Times New Roman" pitchFamily="18" charset="0"/>
              </a:rPr>
              <a:t> </a:t>
            </a:r>
            <a:r>
              <a:rPr lang="en-US" b="0" dirty="0">
                <a:latin typeface="+mn-lt"/>
              </a:rPr>
              <a:t>electric current density</a:t>
            </a:r>
            <a:r>
              <a:rPr lang="en-US" sz="2000" b="0" dirty="0">
                <a:latin typeface="Times New Roman" pitchFamily="18" charset="0"/>
              </a:rPr>
              <a:t>     [Amp/meter</a:t>
            </a:r>
            <a:r>
              <a:rPr lang="en-US" sz="2000" b="0" baseline="30000" dirty="0">
                <a:latin typeface="Times New Roman" pitchFamily="18" charset="0"/>
              </a:rPr>
              <a:t>2</a:t>
            </a:r>
            <a:r>
              <a:rPr lang="en-US" sz="2000" b="0" dirty="0">
                <a:latin typeface="Times New Roman" pitchFamily="18" charset="0"/>
              </a:rPr>
              <a:t>]</a:t>
            </a:r>
            <a:r>
              <a:rPr lang="el-GR" sz="2000" b="0" i="1" dirty="0">
                <a:solidFill>
                  <a:schemeClr val="accent2"/>
                </a:solidFill>
                <a:latin typeface="Times New Roman" pitchFamily="18" charset="0"/>
                <a:cs typeface="Times New Roman" pitchFamily="18" charset="0"/>
              </a:rPr>
              <a:t> </a:t>
            </a:r>
            <a:endParaRPr lang="en-US" sz="2000" b="0" i="1" dirty="0">
              <a:solidFill>
                <a:schemeClr val="accent2"/>
              </a:solidFill>
              <a:latin typeface="Times New Roman" pitchFamily="18" charset="0"/>
              <a:cs typeface="Times New Roman" pitchFamily="18" charset="0"/>
            </a:endParaRPr>
          </a:p>
          <a:p>
            <a:pPr marL="342900" indent="-342900">
              <a:lnSpc>
                <a:spcPct val="150000"/>
              </a:lnSpc>
              <a:spcBef>
                <a:spcPct val="20000"/>
              </a:spcBef>
            </a:pPr>
            <a:r>
              <a:rPr lang="el-GR" sz="2000" b="0" i="1" dirty="0">
                <a:solidFill>
                  <a:srgbClr val="3333FF"/>
                </a:solidFill>
                <a:latin typeface="Times New Roman" pitchFamily="18" charset="0"/>
                <a:cs typeface="Times New Roman" pitchFamily="18" charset="0"/>
              </a:rPr>
              <a:t>ρ</a:t>
            </a:r>
            <a:r>
              <a:rPr lang="en-US" sz="2000" b="0" i="1" baseline="-25000" dirty="0">
                <a:solidFill>
                  <a:srgbClr val="3333FF"/>
                </a:solidFill>
                <a:latin typeface="Times New Roman" pitchFamily="18" charset="0"/>
                <a:cs typeface="Times New Roman" pitchFamily="18" charset="0"/>
              </a:rPr>
              <a:t>v</a:t>
            </a:r>
            <a:r>
              <a:rPr lang="en-US" sz="2000" b="0" baseline="-25000" dirty="0">
                <a:latin typeface="Times New Roman" pitchFamily="18" charset="0"/>
              </a:rPr>
              <a:t> </a:t>
            </a:r>
            <a:r>
              <a:rPr lang="en-US" sz="2000" b="0" dirty="0">
                <a:latin typeface="Times New Roman" pitchFamily="18" charset="0"/>
              </a:rPr>
              <a:t>  </a:t>
            </a:r>
            <a:r>
              <a:rPr lang="en-US" b="0" dirty="0">
                <a:latin typeface="+mn-lt"/>
              </a:rPr>
              <a:t>electric charge density</a:t>
            </a:r>
            <a:r>
              <a:rPr lang="en-US" sz="2000" b="0" dirty="0">
                <a:latin typeface="Times New Roman" pitchFamily="18" charset="0"/>
              </a:rPr>
              <a:t>     [Coulomb/meter</a:t>
            </a:r>
            <a:r>
              <a:rPr lang="en-US" sz="2000" b="0" baseline="30000" dirty="0">
                <a:latin typeface="Times New Roman" pitchFamily="18" charset="0"/>
              </a:rPr>
              <a:t>3</a:t>
            </a:r>
            <a:r>
              <a:rPr lang="en-US" sz="2000" b="0" dirty="0">
                <a:latin typeface="Times New Roman" pitchFamily="18" charset="0"/>
              </a:rPr>
              <a:t>]</a:t>
            </a:r>
          </a:p>
          <a:p>
            <a:pPr marL="342900" indent="-342900">
              <a:spcBef>
                <a:spcPct val="20000"/>
              </a:spcBef>
            </a:pPr>
            <a:endParaRPr lang="en-US" sz="2000" b="0" dirty="0">
              <a:latin typeface="Times New Roman" pitchFamily="18" charset="0"/>
            </a:endParaRPr>
          </a:p>
          <a:p>
            <a:pPr marL="342900" indent="-342900">
              <a:spcBef>
                <a:spcPct val="20000"/>
              </a:spcBef>
            </a:pPr>
            <a:endParaRPr lang="en-US" sz="2000" b="0" dirty="0">
              <a:latin typeface="Times New Roman" pitchFamily="18" charset="0"/>
            </a:endParaRPr>
          </a:p>
        </p:txBody>
      </p:sp>
      <p:sp>
        <p:nvSpPr>
          <p:cNvPr id="9310" name="Line 94"/>
          <p:cNvSpPr>
            <a:spLocks noChangeShapeType="1"/>
          </p:cNvSpPr>
          <p:nvPr/>
        </p:nvSpPr>
        <p:spPr bwMode="auto">
          <a:xfrm>
            <a:off x="9144000" y="1295400"/>
            <a:ext cx="0" cy="914400"/>
          </a:xfrm>
          <a:prstGeom prst="line">
            <a:avLst/>
          </a:prstGeom>
          <a:noFill/>
          <a:ln w="9525">
            <a:solidFill>
              <a:schemeClr val="tx1"/>
            </a:solidFill>
            <a:round/>
            <a:headEnd/>
            <a:tailEnd/>
          </a:ln>
          <a:effectLst/>
        </p:spPr>
        <p:txBody>
          <a:bodyPr/>
          <a:lstStyle/>
          <a:p>
            <a:endParaRPr lang="en-US"/>
          </a:p>
        </p:txBody>
      </p:sp>
      <p:sp>
        <p:nvSpPr>
          <p:cNvPr id="10" name="Slide Number Placeholder 9"/>
          <p:cNvSpPr>
            <a:spLocks noGrp="1"/>
          </p:cNvSpPr>
          <p:nvPr>
            <p:ph type="sldNum" sz="quarter" idx="4"/>
          </p:nvPr>
        </p:nvSpPr>
        <p:spPr/>
        <p:txBody>
          <a:bodyPr/>
          <a:lstStyle/>
          <a:p>
            <a:fld id="{E1FBE26A-17E6-45EC-8C11-32E94F417F70}" type="slidenum">
              <a:rPr lang="en-US" smtClean="0"/>
              <a:pPr/>
              <a:t>3</a:t>
            </a:fld>
            <a:endParaRPr lang="en-US"/>
          </a:p>
        </p:txBody>
      </p:sp>
      <p:sp>
        <p:nvSpPr>
          <p:cNvPr id="2" name="TextBox 1"/>
          <p:cNvSpPr txBox="1"/>
          <p:nvPr/>
        </p:nvSpPr>
        <p:spPr>
          <a:xfrm>
            <a:off x="5787190" y="4199021"/>
            <a:ext cx="2622884" cy="738664"/>
          </a:xfrm>
          <a:prstGeom prst="rect">
            <a:avLst/>
          </a:prstGeom>
          <a:noFill/>
          <a:ln w="19050">
            <a:solidFill>
              <a:schemeClr val="tx1"/>
            </a:solidFill>
          </a:ln>
        </p:spPr>
        <p:txBody>
          <a:bodyPr wrap="square" rtlCol="0">
            <a:spAutoFit/>
          </a:bodyPr>
          <a:lstStyle/>
          <a:p>
            <a:pPr algn="ctr"/>
            <a:r>
              <a:rPr lang="en-US" sz="1400" dirty="0"/>
              <a:t>Reminder:</a:t>
            </a:r>
            <a:r>
              <a:rPr lang="en-US" sz="1400" b="0" dirty="0"/>
              <a:t> </a:t>
            </a:r>
          </a:p>
          <a:p>
            <a:pPr algn="ctr"/>
            <a:r>
              <a:rPr lang="en-US" sz="1400" b="0" dirty="0"/>
              <a:t>The </a:t>
            </a:r>
            <a:r>
              <a:rPr lang="en-US" sz="1400" b="0" dirty="0" err="1"/>
              <a:t>Handscript</a:t>
            </a:r>
            <a:r>
              <a:rPr lang="en-US" sz="1400" b="0" dirty="0"/>
              <a:t> SF font is used to denote time-varying vectors.</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30</a:t>
            </a:fld>
            <a:endParaRPr lang="en-US"/>
          </a:p>
        </p:txBody>
      </p:sp>
      <p:sp>
        <p:nvSpPr>
          <p:cNvPr id="20" name="Text Box 5"/>
          <p:cNvSpPr txBox="1">
            <a:spLocks noChangeArrowheads="1"/>
          </p:cNvSpPr>
          <p:nvPr/>
        </p:nvSpPr>
        <p:spPr bwMode="auto">
          <a:xfrm>
            <a:off x="1011115" y="1694316"/>
            <a:ext cx="1339850" cy="2431435"/>
          </a:xfrm>
          <a:prstGeom prst="rect">
            <a:avLst/>
          </a:prstGeom>
          <a:noFill/>
          <a:ln w="12700">
            <a:noFill/>
            <a:miter lim="800000"/>
            <a:headEnd type="none" w="sm" len="sm"/>
            <a:tailEnd type="none" w="sm" len="sm"/>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Teflon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FF"/>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Water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FF"/>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Styrofoam</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FF"/>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Quartz</a:t>
            </a:r>
          </a:p>
        </p:txBody>
      </p:sp>
      <p:graphicFrame>
        <p:nvGraphicFramePr>
          <p:cNvPr id="21" name="Object 6"/>
          <p:cNvGraphicFramePr>
            <a:graphicFrameLocks noChangeAspect="1"/>
          </p:cNvGraphicFramePr>
          <p:nvPr/>
        </p:nvGraphicFramePr>
        <p:xfrm>
          <a:off x="2402669" y="1566863"/>
          <a:ext cx="1654175" cy="2646362"/>
        </p:xfrm>
        <a:graphic>
          <a:graphicData uri="http://schemas.openxmlformats.org/presentationml/2006/ole">
            <mc:AlternateContent xmlns:mc="http://schemas.openxmlformats.org/markup-compatibility/2006">
              <mc:Choice xmlns:v="urn:schemas-microsoft-com:vml" Requires="v">
                <p:oleObj spid="_x0000_s25608" name="Equation" r:id="rId4" imgW="571500" imgH="914400" progId="Equation.DSMT4">
                  <p:embed/>
                </p:oleObj>
              </mc:Choice>
              <mc:Fallback>
                <p:oleObj name="Equation" r:id="rId4" imgW="571500" imgH="914400" progId="Equation.DSMT4">
                  <p:embed/>
                  <p:pic>
                    <p:nvPicPr>
                      <p:cNvPr id="0" name="Picture 1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2669" y="1566863"/>
                        <a:ext cx="1654175" cy="264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 Box 7"/>
          <p:cNvSpPr txBox="1">
            <a:spLocks noChangeArrowheads="1"/>
          </p:cNvSpPr>
          <p:nvPr/>
        </p:nvSpPr>
        <p:spPr bwMode="auto">
          <a:xfrm>
            <a:off x="3985146" y="2376157"/>
            <a:ext cx="4844955" cy="369332"/>
          </a:xfrm>
          <a:prstGeom prst="rect">
            <a:avLst/>
          </a:prstGeom>
          <a:noFill/>
          <a:ln w="12700">
            <a:noFill/>
            <a:miter lim="800000"/>
            <a:headEnd type="none" w="sm" len="sm"/>
            <a:tailEnd type="none" w="sm" len="sm"/>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(a very polar molecule, fairly free to rotate)</a:t>
            </a:r>
          </a:p>
        </p:txBody>
      </p:sp>
      <p:sp>
        <p:nvSpPr>
          <p:cNvPr id="23" name="Text Box 14"/>
          <p:cNvSpPr txBox="1">
            <a:spLocks noChangeArrowheads="1"/>
          </p:cNvSpPr>
          <p:nvPr/>
        </p:nvSpPr>
        <p:spPr bwMode="auto">
          <a:xfrm>
            <a:off x="1112743" y="5078407"/>
            <a:ext cx="3749675" cy="396875"/>
          </a:xfrm>
          <a:prstGeom prst="rect">
            <a:avLst/>
          </a:prstGeom>
          <a:noFill/>
          <a:ln w="12700">
            <a:noFill/>
            <a:miter lim="800000"/>
            <a:headEnd type="none" w="sm" len="sm"/>
            <a:tailEnd type="none" w="sm" len="sm"/>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FF"/>
                </a:solidFill>
                <a:effectLst/>
                <a:uLnTx/>
                <a:uFillTx/>
              </a:rPr>
              <a:t>Note:</a:t>
            </a:r>
            <a:r>
              <a:rPr kumimoji="0" lang="en-US" sz="2000" b="0" i="0" u="none" strike="noStrike" kern="0" cap="none" spc="0" normalizeH="0" baseline="0" noProof="0" dirty="0">
                <a:ln>
                  <a:noFill/>
                </a:ln>
                <a:solidFill>
                  <a:srgbClr val="0000FF"/>
                </a:solidFill>
                <a:effectLst/>
                <a:uLnTx/>
                <a:uFillTx/>
              </a:rPr>
              <a:t>  </a:t>
            </a:r>
            <a:r>
              <a:rPr kumimoji="0" lang="en-US" sz="2000" b="0" i="1" u="none" strike="noStrike" kern="0" cap="none" spc="0" normalizeH="0" baseline="0" noProof="0" dirty="0">
                <a:ln>
                  <a:noFill/>
                </a:ln>
                <a:solidFill>
                  <a:srgbClr val="0000FF"/>
                </a:solidFill>
                <a:effectLst/>
                <a:uLnTx/>
                <a:uFillTx/>
                <a:sym typeface="Symbol"/>
              </a:rPr>
              <a:t></a:t>
            </a:r>
            <a:r>
              <a:rPr kumimoji="0" lang="en-US" sz="2000" b="0" i="1" u="none" strike="noStrike" kern="0" cap="none" spc="0" normalizeH="0" baseline="-25000" noProof="0" dirty="0">
                <a:ln>
                  <a:noFill/>
                </a:ln>
                <a:solidFill>
                  <a:srgbClr val="0000FF"/>
                </a:solidFill>
                <a:effectLst/>
                <a:uLnTx/>
                <a:uFillTx/>
                <a:latin typeface="Times New Roman"/>
                <a:sym typeface="Symbol"/>
              </a:rPr>
              <a:t>r</a:t>
            </a:r>
            <a:r>
              <a:rPr kumimoji="0" lang="en-US" sz="2000" b="0" i="0" u="none" strike="noStrike" kern="0" cap="none" spc="0" normalizeH="0" baseline="0" noProof="0" dirty="0">
                <a:ln>
                  <a:noFill/>
                </a:ln>
                <a:solidFill>
                  <a:srgbClr val="0000FF"/>
                </a:solidFill>
                <a:effectLst/>
                <a:uLnTx/>
                <a:uFillTx/>
                <a:sym typeface="Symbol" pitchFamily="18" charset="2"/>
              </a:rPr>
              <a:t> </a:t>
            </a:r>
            <a:r>
              <a:rPr kumimoji="0" lang="en-US" sz="2000" b="0" i="0" u="none" strike="noStrike" kern="0" cap="none" spc="0" normalizeH="0" baseline="0" noProof="0" dirty="0">
                <a:ln>
                  <a:noFill/>
                </a:ln>
                <a:solidFill>
                  <a:srgbClr val="0000FF"/>
                </a:solidFill>
                <a:effectLst/>
                <a:uLnTx/>
                <a:uFillTx/>
                <a:latin typeface="Times New Roman" pitchFamily="18" charset="0"/>
                <a:sym typeface="Symbol" pitchFamily="18" charset="2"/>
              </a:rPr>
              <a:t>&gt; 1</a:t>
            </a:r>
            <a:r>
              <a:rPr kumimoji="0" lang="en-US" sz="2000" b="0" i="0" u="none" strike="noStrike" kern="0" cap="none" spc="0" normalizeH="0" baseline="0" noProof="0" dirty="0">
                <a:ln>
                  <a:noFill/>
                </a:ln>
                <a:solidFill>
                  <a:srgbClr val="0000FF"/>
                </a:solidFill>
                <a:effectLst/>
                <a:uLnTx/>
                <a:uFillTx/>
                <a:sym typeface="Symbol" pitchFamily="18" charset="2"/>
              </a:rPr>
              <a:t> for most materials:</a:t>
            </a:r>
            <a:endParaRPr kumimoji="0" lang="en-US" sz="2000" b="0" i="0" u="none" strike="noStrike" kern="0" cap="none" spc="0" normalizeH="0" baseline="0" noProof="0" dirty="0">
              <a:ln>
                <a:noFill/>
              </a:ln>
              <a:solidFill>
                <a:srgbClr val="0000FF"/>
              </a:solidFill>
              <a:effectLst/>
              <a:uLnTx/>
              <a:uFillTx/>
            </a:endParaRPr>
          </a:p>
        </p:txBody>
      </p:sp>
      <p:graphicFrame>
        <p:nvGraphicFramePr>
          <p:cNvPr id="24" name="Object 18"/>
          <p:cNvGraphicFramePr>
            <a:graphicFrameLocks noChangeAspect="1"/>
          </p:cNvGraphicFramePr>
          <p:nvPr>
            <p:extLst>
              <p:ext uri="{D42A27DB-BD31-4B8C-83A1-F6EECF244321}">
                <p14:modId xmlns:p14="http://schemas.microsoft.com/office/powerpoint/2010/main" val="1932499350"/>
              </p:ext>
            </p:extLst>
          </p:nvPr>
        </p:nvGraphicFramePr>
        <p:xfrm>
          <a:off x="4967612" y="5048914"/>
          <a:ext cx="2490869" cy="468697"/>
        </p:xfrm>
        <a:graphic>
          <a:graphicData uri="http://schemas.openxmlformats.org/presentationml/2006/ole">
            <mc:AlternateContent xmlns:mc="http://schemas.openxmlformats.org/markup-compatibility/2006">
              <mc:Choice xmlns:v="urn:schemas-microsoft-com:vml" Requires="v">
                <p:oleObj spid="_x0000_s25609" name="Equation" r:id="rId6" imgW="1219200" imgH="228600" progId="Equation.DSMT4">
                  <p:embed/>
                </p:oleObj>
              </mc:Choice>
              <mc:Fallback>
                <p:oleObj name="Equation" r:id="rId6" imgW="1219200" imgH="228600" progId="Equation.DSMT4">
                  <p:embed/>
                  <p:pic>
                    <p:nvPicPr>
                      <p:cNvPr id="0" name="Picture 10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67612" y="5048914"/>
                        <a:ext cx="2490869" cy="46869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31</a:t>
            </a:fld>
            <a:endParaRPr lang="en-US"/>
          </a:p>
        </p:txBody>
      </p:sp>
      <p:sp>
        <p:nvSpPr>
          <p:cNvPr id="101" name="TextBox 100"/>
          <p:cNvSpPr txBox="1"/>
          <p:nvPr/>
        </p:nvSpPr>
        <p:spPr>
          <a:xfrm>
            <a:off x="2371725" y="1076325"/>
            <a:ext cx="4301177" cy="369332"/>
          </a:xfrm>
          <a:prstGeom prst="rect">
            <a:avLst/>
          </a:prstGeom>
          <a:noFill/>
        </p:spPr>
        <p:txBody>
          <a:bodyPr wrap="none" rtlCol="0">
            <a:spAutoFit/>
          </a:bodyPr>
          <a:lstStyle/>
          <a:p>
            <a:r>
              <a:rPr lang="en-US" dirty="0">
                <a:solidFill>
                  <a:srgbClr val="3333FF"/>
                </a:solidFill>
              </a:rPr>
              <a:t>Where does permeability come from?</a:t>
            </a:r>
          </a:p>
        </p:txBody>
      </p:sp>
      <p:sp>
        <p:nvSpPr>
          <p:cNvPr id="44" name="Text Box 13"/>
          <p:cNvSpPr txBox="1">
            <a:spLocks noChangeArrowheads="1"/>
          </p:cNvSpPr>
          <p:nvPr/>
        </p:nvSpPr>
        <p:spPr bwMode="auto">
          <a:xfrm>
            <a:off x="1054099" y="3785192"/>
            <a:ext cx="7242175" cy="830997"/>
          </a:xfrm>
          <a:prstGeom prst="rect">
            <a:avLst/>
          </a:prstGeom>
          <a:noFill/>
          <a:ln w="12700">
            <a:noFill/>
            <a:miter lim="800000"/>
            <a:headEnd type="none" w="sm" len="sm"/>
            <a:tailEnd type="none" w="sm" len="sm"/>
          </a:ln>
        </p:spPr>
        <p:txBody>
          <a:bodyPr wrap="square">
            <a:spAutoFit/>
          </a:bodyPr>
          <a:lstStyle/>
          <a:p>
            <a:pPr fontAlgn="auto">
              <a:spcBef>
                <a:spcPts val="0"/>
              </a:spcBef>
              <a:spcAft>
                <a:spcPts val="0"/>
              </a:spcAft>
            </a:pPr>
            <a:r>
              <a:rPr kumimoji="0" lang="en-US" sz="1600" b="0" i="0" u="none" strike="noStrike" kern="0" cap="none" spc="0" normalizeH="0" baseline="0" noProof="0" dirty="0">
                <a:ln>
                  <a:noFill/>
                </a:ln>
                <a:solidFill>
                  <a:srgbClr val="0000FF"/>
                </a:solidFill>
                <a:effectLst/>
                <a:uLnTx/>
                <a:uFillTx/>
              </a:rPr>
              <a:t>Because of </a:t>
            </a:r>
            <a:r>
              <a:rPr kumimoji="0" lang="en-US" sz="1600" b="0" i="1" u="none" strike="noStrike" kern="0" cap="none" spc="0" normalizeH="0" baseline="0" noProof="0" dirty="0">
                <a:ln>
                  <a:noFill/>
                </a:ln>
                <a:solidFill>
                  <a:srgbClr val="0000FF"/>
                </a:solidFill>
                <a:effectLst/>
                <a:uLnTx/>
                <a:uFillTx/>
              </a:rPr>
              <a:t>electron spin</a:t>
            </a:r>
            <a:r>
              <a:rPr kumimoji="0" lang="en-US" sz="1600" b="0" i="0" u="none" strike="noStrike" kern="0" cap="none" spc="0" normalizeH="0" baseline="0" noProof="0" dirty="0">
                <a:ln>
                  <a:noFill/>
                </a:ln>
                <a:solidFill>
                  <a:srgbClr val="0000FF"/>
                </a:solidFill>
                <a:effectLst/>
                <a:uLnTx/>
                <a:uFillTx/>
              </a:rPr>
              <a:t>, atoms tend to acts as little current loops, and hence as electromagnetics, or bar magnets</a:t>
            </a:r>
            <a:r>
              <a:rPr lang="en-US" sz="1600" b="0" kern="0" dirty="0">
                <a:solidFill>
                  <a:srgbClr val="0000FF"/>
                </a:solidFill>
              </a:rPr>
              <a:t>. When a magnetic field is applied, the little atomic magnets tend to line up. </a:t>
            </a:r>
          </a:p>
        </p:txBody>
      </p:sp>
      <p:graphicFrame>
        <p:nvGraphicFramePr>
          <p:cNvPr id="223240" name="Object 73"/>
          <p:cNvGraphicFramePr>
            <a:graphicFrameLocks noChangeAspect="1"/>
          </p:cNvGraphicFramePr>
          <p:nvPr>
            <p:extLst>
              <p:ext uri="{D42A27DB-BD31-4B8C-83A1-F6EECF244321}">
                <p14:modId xmlns:p14="http://schemas.microsoft.com/office/powerpoint/2010/main" val="2356103634"/>
              </p:ext>
            </p:extLst>
          </p:nvPr>
        </p:nvGraphicFramePr>
        <p:xfrm>
          <a:off x="3346366" y="4742716"/>
          <a:ext cx="2314671" cy="997352"/>
        </p:xfrm>
        <a:graphic>
          <a:graphicData uri="http://schemas.openxmlformats.org/presentationml/2006/ole">
            <mc:AlternateContent xmlns:mc="http://schemas.openxmlformats.org/markup-compatibility/2006">
              <mc:Choice xmlns:v="urn:schemas-microsoft-com:vml" Requires="v">
                <p:oleObj spid="_x0000_s26638" name="Equation" r:id="rId4" imgW="1002865" imgH="431613" progId="Equation.DSMT4">
                  <p:embed/>
                </p:oleObj>
              </mc:Choice>
              <mc:Fallback>
                <p:oleObj name="Equation" r:id="rId4" imgW="1002865" imgH="431613" progId="Equation.DSMT4">
                  <p:embed/>
                  <p:pic>
                    <p:nvPicPr>
                      <p:cNvPr id="0" name="Picture 2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6366" y="4742716"/>
                        <a:ext cx="2314671" cy="997352"/>
                      </a:xfrm>
                      <a:prstGeom prst="rect">
                        <a:avLst/>
                      </a:prstGeom>
                      <a:solidFill>
                        <a:srgbClr val="FFFF99"/>
                      </a:solidFill>
                    </p:spPr>
                  </p:pic>
                </p:oleObj>
              </mc:Fallback>
            </mc:AlternateContent>
          </a:graphicData>
        </a:graphic>
      </p:graphicFrame>
      <p:graphicFrame>
        <p:nvGraphicFramePr>
          <p:cNvPr id="223241" name="Object 46"/>
          <p:cNvGraphicFramePr>
            <a:graphicFrameLocks noChangeAspect="1"/>
          </p:cNvGraphicFramePr>
          <p:nvPr/>
        </p:nvGraphicFramePr>
        <p:xfrm>
          <a:off x="1371601" y="5724524"/>
          <a:ext cx="2115316" cy="917575"/>
        </p:xfrm>
        <a:graphic>
          <a:graphicData uri="http://schemas.openxmlformats.org/presentationml/2006/ole">
            <mc:AlternateContent xmlns:mc="http://schemas.openxmlformats.org/markup-compatibility/2006">
              <mc:Choice xmlns:v="urn:schemas-microsoft-com:vml" Requires="v">
                <p:oleObj spid="_x0000_s26639" name="Equation" r:id="rId6" imgW="965200" imgH="419100" progId="Equation.DSMT4">
                  <p:embed/>
                </p:oleObj>
              </mc:Choice>
              <mc:Fallback>
                <p:oleObj name="Equation" r:id="rId6" imgW="965200" imgH="419100" progId="Equation.DSMT4">
                  <p:embed/>
                  <p:pic>
                    <p:nvPicPr>
                      <p:cNvPr id="0" name="Picture 2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1" y="5724524"/>
                        <a:ext cx="2115316"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3243" name="Object 44"/>
          <p:cNvGraphicFramePr>
            <a:graphicFrameLocks noChangeAspect="1"/>
          </p:cNvGraphicFramePr>
          <p:nvPr>
            <p:extLst>
              <p:ext uri="{D42A27DB-BD31-4B8C-83A1-F6EECF244321}">
                <p14:modId xmlns:p14="http://schemas.microsoft.com/office/powerpoint/2010/main" val="2578369908"/>
              </p:ext>
            </p:extLst>
          </p:nvPr>
        </p:nvGraphicFramePr>
        <p:xfrm>
          <a:off x="5657085" y="5940434"/>
          <a:ext cx="1339077" cy="433540"/>
        </p:xfrm>
        <a:graphic>
          <a:graphicData uri="http://schemas.openxmlformats.org/presentationml/2006/ole">
            <mc:AlternateContent xmlns:mc="http://schemas.openxmlformats.org/markup-compatibility/2006">
              <mc:Choice xmlns:v="urn:schemas-microsoft-com:vml" Requires="v">
                <p:oleObj spid="_x0000_s26640" name="Equation" r:id="rId8" imgW="787058" imgH="253890" progId="Equation.DSMT4">
                  <p:embed/>
                </p:oleObj>
              </mc:Choice>
              <mc:Fallback>
                <p:oleObj name="Equation" r:id="rId8" imgW="787058" imgH="253890" progId="Equation.DSMT4">
                  <p:embed/>
                  <p:pic>
                    <p:nvPicPr>
                      <p:cNvPr id="0" name="Picture 20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57085" y="5940434"/>
                        <a:ext cx="1339077" cy="433540"/>
                      </a:xfrm>
                      <a:prstGeom prst="rect">
                        <a:avLst/>
                      </a:prstGeom>
                      <a:noFill/>
                      <a:ln>
                        <a:noFill/>
                      </a:ln>
                      <a:effectLst/>
                    </p:spPr>
                  </p:pic>
                </p:oleObj>
              </mc:Fallback>
            </mc:AlternateContent>
          </a:graphicData>
        </a:graphic>
      </p:graphicFrame>
      <p:pic>
        <p:nvPicPr>
          <p:cNvPr id="223244" name="Picture 12"/>
          <p:cNvPicPr>
            <a:picLocks noChangeAspect="1" noChangeArrowheads="1"/>
          </p:cNvPicPr>
          <p:nvPr/>
        </p:nvPicPr>
        <p:blipFill>
          <a:blip r:embed="rId10" cstate="print"/>
          <a:srcRect/>
          <a:stretch>
            <a:fillRect/>
          </a:stretch>
        </p:blipFill>
        <p:spPr bwMode="auto">
          <a:xfrm>
            <a:off x="6432550" y="4962525"/>
            <a:ext cx="2125663" cy="1066800"/>
          </a:xfrm>
          <a:prstGeom prst="rect">
            <a:avLst/>
          </a:prstGeom>
          <a:noFill/>
          <a:ln w="9525">
            <a:noFill/>
            <a:miter lim="800000"/>
            <a:headEnd/>
            <a:tailEnd/>
          </a:ln>
          <a:effectLst/>
        </p:spPr>
      </p:pic>
      <p:grpSp>
        <p:nvGrpSpPr>
          <p:cNvPr id="85" name="Group 84"/>
          <p:cNvGrpSpPr/>
          <p:nvPr/>
        </p:nvGrpSpPr>
        <p:grpSpPr>
          <a:xfrm>
            <a:off x="958850" y="1715093"/>
            <a:ext cx="7137400" cy="1915520"/>
            <a:chOff x="958850" y="1715093"/>
            <a:chExt cx="7137400" cy="1915520"/>
          </a:xfrm>
        </p:grpSpPr>
        <p:sp>
          <p:nvSpPr>
            <p:cNvPr id="45" name="Rectangle 6"/>
            <p:cNvSpPr>
              <a:spLocks noChangeArrowheads="1"/>
            </p:cNvSpPr>
            <p:nvPr/>
          </p:nvSpPr>
          <p:spPr bwMode="auto">
            <a:xfrm>
              <a:off x="2808288" y="1715093"/>
              <a:ext cx="3430587" cy="1709737"/>
            </a:xfrm>
            <a:prstGeom prst="rect">
              <a:avLst/>
            </a:prstGeom>
            <a:solidFill>
              <a:srgbClr val="DDDDDD"/>
            </a:solidFill>
            <a:ln w="12700">
              <a:no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nvGrpSpPr>
            <p:cNvPr id="46" name="Group 64"/>
            <p:cNvGrpSpPr>
              <a:grpSpLocks/>
            </p:cNvGrpSpPr>
            <p:nvPr/>
          </p:nvGrpSpPr>
          <p:grpSpPr bwMode="auto">
            <a:xfrm rot="1056233">
              <a:off x="4879975" y="2123080"/>
              <a:ext cx="762000" cy="336550"/>
              <a:chOff x="878" y="1606"/>
              <a:chExt cx="480" cy="212"/>
            </a:xfrm>
          </p:grpSpPr>
          <p:sp>
            <p:nvSpPr>
              <p:cNvPr id="47" name="Rectangle 61"/>
              <p:cNvSpPr>
                <a:spLocks noChangeArrowheads="1"/>
              </p:cNvSpPr>
              <p:nvPr/>
            </p:nvSpPr>
            <p:spPr bwMode="auto">
              <a:xfrm>
                <a:off x="912" y="1648"/>
                <a:ext cx="408" cy="120"/>
              </a:xfrm>
              <a:prstGeom prst="rect">
                <a:avLst/>
              </a:prstGeom>
              <a:noFill/>
              <a:ln w="12700">
                <a:solidFill>
                  <a:srgbClr val="FF0033"/>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 name="Text Box 62"/>
              <p:cNvSpPr txBox="1">
                <a:spLocks noChangeArrowheads="1"/>
              </p:cNvSpPr>
              <p:nvPr/>
            </p:nvSpPr>
            <p:spPr bwMode="auto">
              <a:xfrm>
                <a:off x="1150" y="1606"/>
                <a:ext cx="208"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N</a:t>
                </a:r>
              </a:p>
            </p:txBody>
          </p:sp>
          <p:sp>
            <p:nvSpPr>
              <p:cNvPr id="49" name="Text Box 63"/>
              <p:cNvSpPr txBox="1">
                <a:spLocks noChangeArrowheads="1"/>
              </p:cNvSpPr>
              <p:nvPr/>
            </p:nvSpPr>
            <p:spPr bwMode="auto">
              <a:xfrm>
                <a:off x="878" y="1606"/>
                <a:ext cx="201"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S</a:t>
                </a:r>
              </a:p>
            </p:txBody>
          </p:sp>
        </p:grpSp>
        <p:grpSp>
          <p:nvGrpSpPr>
            <p:cNvPr id="50" name="Group 65"/>
            <p:cNvGrpSpPr>
              <a:grpSpLocks/>
            </p:cNvGrpSpPr>
            <p:nvPr/>
          </p:nvGrpSpPr>
          <p:grpSpPr bwMode="auto">
            <a:xfrm rot="1019138">
              <a:off x="4943475" y="2681880"/>
              <a:ext cx="762000" cy="336550"/>
              <a:chOff x="878" y="1606"/>
              <a:chExt cx="480" cy="212"/>
            </a:xfrm>
          </p:grpSpPr>
          <p:sp>
            <p:nvSpPr>
              <p:cNvPr id="51" name="Rectangle 66"/>
              <p:cNvSpPr>
                <a:spLocks noChangeArrowheads="1"/>
              </p:cNvSpPr>
              <p:nvPr/>
            </p:nvSpPr>
            <p:spPr bwMode="auto">
              <a:xfrm>
                <a:off x="912" y="1648"/>
                <a:ext cx="408" cy="120"/>
              </a:xfrm>
              <a:prstGeom prst="rect">
                <a:avLst/>
              </a:prstGeom>
              <a:noFill/>
              <a:ln w="12700">
                <a:solidFill>
                  <a:srgbClr val="FF0033"/>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 name="Text Box 67"/>
              <p:cNvSpPr txBox="1">
                <a:spLocks noChangeArrowheads="1"/>
              </p:cNvSpPr>
              <p:nvPr/>
            </p:nvSpPr>
            <p:spPr bwMode="auto">
              <a:xfrm>
                <a:off x="1150" y="1606"/>
                <a:ext cx="208"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N</a:t>
                </a:r>
              </a:p>
            </p:txBody>
          </p:sp>
          <p:sp>
            <p:nvSpPr>
              <p:cNvPr id="53" name="Text Box 68"/>
              <p:cNvSpPr txBox="1">
                <a:spLocks noChangeArrowheads="1"/>
              </p:cNvSpPr>
              <p:nvPr/>
            </p:nvSpPr>
            <p:spPr bwMode="auto">
              <a:xfrm>
                <a:off x="878" y="1606"/>
                <a:ext cx="201"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S</a:t>
                </a:r>
              </a:p>
            </p:txBody>
          </p:sp>
        </p:grpSp>
        <p:grpSp>
          <p:nvGrpSpPr>
            <p:cNvPr id="54" name="Group 69"/>
            <p:cNvGrpSpPr>
              <a:grpSpLocks/>
            </p:cNvGrpSpPr>
            <p:nvPr/>
          </p:nvGrpSpPr>
          <p:grpSpPr bwMode="auto">
            <a:xfrm rot="20812341">
              <a:off x="3457575" y="2110380"/>
              <a:ext cx="762000" cy="336550"/>
              <a:chOff x="878" y="1606"/>
              <a:chExt cx="480" cy="212"/>
            </a:xfrm>
          </p:grpSpPr>
          <p:sp>
            <p:nvSpPr>
              <p:cNvPr id="55" name="Rectangle 70"/>
              <p:cNvSpPr>
                <a:spLocks noChangeArrowheads="1"/>
              </p:cNvSpPr>
              <p:nvPr/>
            </p:nvSpPr>
            <p:spPr bwMode="auto">
              <a:xfrm>
                <a:off x="912" y="1648"/>
                <a:ext cx="408" cy="120"/>
              </a:xfrm>
              <a:prstGeom prst="rect">
                <a:avLst/>
              </a:prstGeom>
              <a:noFill/>
              <a:ln w="12700">
                <a:solidFill>
                  <a:srgbClr val="FF0033"/>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 name="Text Box 71"/>
              <p:cNvSpPr txBox="1">
                <a:spLocks noChangeArrowheads="1"/>
              </p:cNvSpPr>
              <p:nvPr/>
            </p:nvSpPr>
            <p:spPr bwMode="auto">
              <a:xfrm>
                <a:off x="1150" y="1606"/>
                <a:ext cx="208"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N</a:t>
                </a:r>
              </a:p>
            </p:txBody>
          </p:sp>
          <p:sp>
            <p:nvSpPr>
              <p:cNvPr id="57" name="Text Box 72"/>
              <p:cNvSpPr txBox="1">
                <a:spLocks noChangeArrowheads="1"/>
              </p:cNvSpPr>
              <p:nvPr/>
            </p:nvSpPr>
            <p:spPr bwMode="auto">
              <a:xfrm>
                <a:off x="878" y="1606"/>
                <a:ext cx="201"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S</a:t>
                </a:r>
              </a:p>
            </p:txBody>
          </p:sp>
        </p:grpSp>
        <p:grpSp>
          <p:nvGrpSpPr>
            <p:cNvPr id="58" name="Group 73"/>
            <p:cNvGrpSpPr>
              <a:grpSpLocks/>
            </p:cNvGrpSpPr>
            <p:nvPr/>
          </p:nvGrpSpPr>
          <p:grpSpPr bwMode="auto">
            <a:xfrm rot="20663201">
              <a:off x="3508375" y="2643780"/>
              <a:ext cx="762000" cy="336550"/>
              <a:chOff x="878" y="1606"/>
              <a:chExt cx="480" cy="212"/>
            </a:xfrm>
          </p:grpSpPr>
          <p:sp>
            <p:nvSpPr>
              <p:cNvPr id="59" name="Rectangle 74"/>
              <p:cNvSpPr>
                <a:spLocks noChangeArrowheads="1"/>
              </p:cNvSpPr>
              <p:nvPr/>
            </p:nvSpPr>
            <p:spPr bwMode="auto">
              <a:xfrm>
                <a:off x="912" y="1648"/>
                <a:ext cx="408" cy="120"/>
              </a:xfrm>
              <a:prstGeom prst="rect">
                <a:avLst/>
              </a:prstGeom>
              <a:noFill/>
              <a:ln w="12700">
                <a:solidFill>
                  <a:srgbClr val="FF0033"/>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 name="Text Box 75"/>
              <p:cNvSpPr txBox="1">
                <a:spLocks noChangeArrowheads="1"/>
              </p:cNvSpPr>
              <p:nvPr/>
            </p:nvSpPr>
            <p:spPr bwMode="auto">
              <a:xfrm>
                <a:off x="1150" y="1606"/>
                <a:ext cx="208"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N</a:t>
                </a:r>
              </a:p>
            </p:txBody>
          </p:sp>
          <p:sp>
            <p:nvSpPr>
              <p:cNvPr id="61" name="Text Box 76"/>
              <p:cNvSpPr txBox="1">
                <a:spLocks noChangeArrowheads="1"/>
              </p:cNvSpPr>
              <p:nvPr/>
            </p:nvSpPr>
            <p:spPr bwMode="auto">
              <a:xfrm>
                <a:off x="878" y="1606"/>
                <a:ext cx="201" cy="21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rPr>
                  <a:t>S</a:t>
                </a:r>
              </a:p>
            </p:txBody>
          </p:sp>
        </p:grpSp>
        <p:sp>
          <p:nvSpPr>
            <p:cNvPr id="64" name="Line 79"/>
            <p:cNvSpPr>
              <a:spLocks noChangeShapeType="1"/>
            </p:cNvSpPr>
            <p:nvPr/>
          </p:nvSpPr>
          <p:spPr bwMode="auto">
            <a:xfrm>
              <a:off x="958850" y="19865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5" name="Line 80"/>
            <p:cNvSpPr>
              <a:spLocks noChangeShapeType="1"/>
            </p:cNvSpPr>
            <p:nvPr/>
          </p:nvSpPr>
          <p:spPr bwMode="auto">
            <a:xfrm>
              <a:off x="971550" y="25453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6" name="Line 81"/>
            <p:cNvSpPr>
              <a:spLocks noChangeShapeType="1"/>
            </p:cNvSpPr>
            <p:nvPr/>
          </p:nvSpPr>
          <p:spPr bwMode="auto">
            <a:xfrm>
              <a:off x="971550" y="31168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7" name="Line 82"/>
            <p:cNvSpPr>
              <a:spLocks noChangeShapeType="1"/>
            </p:cNvSpPr>
            <p:nvPr/>
          </p:nvSpPr>
          <p:spPr bwMode="auto">
            <a:xfrm>
              <a:off x="6470650" y="19738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8" name="Line 83"/>
            <p:cNvSpPr>
              <a:spLocks noChangeShapeType="1"/>
            </p:cNvSpPr>
            <p:nvPr/>
          </p:nvSpPr>
          <p:spPr bwMode="auto">
            <a:xfrm>
              <a:off x="6483350" y="25453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9" name="Line 84"/>
            <p:cNvSpPr>
              <a:spLocks noChangeShapeType="1"/>
            </p:cNvSpPr>
            <p:nvPr/>
          </p:nvSpPr>
          <p:spPr bwMode="auto">
            <a:xfrm>
              <a:off x="6483350" y="3091455"/>
              <a:ext cx="1612900" cy="0"/>
            </a:xfrm>
            <a:prstGeom prst="line">
              <a:avLst/>
            </a:prstGeom>
            <a:noFill/>
            <a:ln w="28575">
              <a:solidFill>
                <a:srgbClr val="0000FF"/>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0" name="AutoShape 85"/>
            <p:cNvSpPr>
              <a:spLocks noChangeArrowheads="1"/>
            </p:cNvSpPr>
            <p:nvPr/>
          </p:nvSpPr>
          <p:spPr bwMode="auto">
            <a:xfrm rot="5400000">
              <a:off x="1733550" y="18849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1" name="AutoShape 86"/>
            <p:cNvSpPr>
              <a:spLocks noChangeArrowheads="1"/>
            </p:cNvSpPr>
            <p:nvPr/>
          </p:nvSpPr>
          <p:spPr bwMode="auto">
            <a:xfrm rot="5400000">
              <a:off x="1746250" y="24437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2" name="AutoShape 87"/>
            <p:cNvSpPr>
              <a:spLocks noChangeArrowheads="1"/>
            </p:cNvSpPr>
            <p:nvPr/>
          </p:nvSpPr>
          <p:spPr bwMode="auto">
            <a:xfrm rot="5400000">
              <a:off x="1746250" y="30152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3" name="AutoShape 88"/>
            <p:cNvSpPr>
              <a:spLocks noChangeArrowheads="1"/>
            </p:cNvSpPr>
            <p:nvPr/>
          </p:nvSpPr>
          <p:spPr bwMode="auto">
            <a:xfrm rot="5400000">
              <a:off x="7245350" y="18722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4" name="AutoShape 89"/>
            <p:cNvSpPr>
              <a:spLocks noChangeArrowheads="1"/>
            </p:cNvSpPr>
            <p:nvPr/>
          </p:nvSpPr>
          <p:spPr bwMode="auto">
            <a:xfrm rot="5400000">
              <a:off x="7270750" y="24437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5" name="AutoShape 90"/>
            <p:cNvSpPr>
              <a:spLocks noChangeArrowheads="1"/>
            </p:cNvSpPr>
            <p:nvPr/>
          </p:nvSpPr>
          <p:spPr bwMode="auto">
            <a:xfrm rot="5400000">
              <a:off x="7270750" y="2989855"/>
              <a:ext cx="127000" cy="190500"/>
            </a:xfrm>
            <a:prstGeom prst="triangle">
              <a:avLst>
                <a:gd name="adj" fmla="val 50000"/>
              </a:avLst>
            </a:pr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223245" name="Object 44"/>
            <p:cNvGraphicFramePr>
              <a:graphicFrameLocks noChangeAspect="1"/>
            </p:cNvGraphicFramePr>
            <p:nvPr/>
          </p:nvGraphicFramePr>
          <p:xfrm>
            <a:off x="7391400" y="3285022"/>
            <a:ext cx="276225" cy="345591"/>
          </p:xfrm>
          <a:graphic>
            <a:graphicData uri="http://schemas.openxmlformats.org/presentationml/2006/ole">
              <mc:AlternateContent xmlns:mc="http://schemas.openxmlformats.org/markup-compatibility/2006">
                <mc:Choice xmlns:v="urn:schemas-microsoft-com:vml" Requires="v">
                  <p:oleObj spid="_x0000_s26641" name="Equation" r:id="rId11" imgW="152334" imgH="190417" progId="Equation.DSMT4">
                    <p:embed/>
                  </p:oleObj>
                </mc:Choice>
                <mc:Fallback>
                  <p:oleObj name="Equation" r:id="rId11" imgW="152334" imgH="190417" progId="Equation.DSMT4">
                    <p:embed/>
                    <p:pic>
                      <p:nvPicPr>
                        <p:cNvPr id="0" name="Picture 2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1400" y="3285022"/>
                          <a:ext cx="276225" cy="345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41"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sp>
        <p:nvSpPr>
          <p:cNvPr id="42" name="TextBox 41"/>
          <p:cNvSpPr txBox="1"/>
          <p:nvPr/>
        </p:nvSpPr>
        <p:spPr>
          <a:xfrm>
            <a:off x="6154512" y="4617876"/>
            <a:ext cx="1184940" cy="369332"/>
          </a:xfrm>
          <a:prstGeom prst="rect">
            <a:avLst/>
          </a:prstGeom>
          <a:noFill/>
        </p:spPr>
        <p:txBody>
          <a:bodyPr wrap="none" rtlCol="0">
            <a:spAutoFit/>
          </a:bodyPr>
          <a:lstStyle/>
          <a:p>
            <a:r>
              <a:rPr lang="en-US" dirty="0"/>
              <a:t>Electron:</a:t>
            </a:r>
          </a:p>
        </p:txBody>
      </p:sp>
      <p:sp>
        <p:nvSpPr>
          <p:cNvPr id="43" name="TextBox 42"/>
          <p:cNvSpPr txBox="1"/>
          <p:nvPr/>
        </p:nvSpPr>
        <p:spPr>
          <a:xfrm>
            <a:off x="2075686" y="3282233"/>
            <a:ext cx="620683" cy="369332"/>
          </a:xfrm>
          <a:prstGeom prst="rect">
            <a:avLst/>
          </a:prstGeom>
          <a:noFill/>
        </p:spPr>
        <p:txBody>
          <a:bodyPr wrap="none" rtlCol="0">
            <a:spAutoFit/>
          </a:bodyPr>
          <a:lstStyle/>
          <a:p>
            <a:r>
              <a:rPr lang="en-US" dirty="0"/>
              <a:t>Iron</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32</a:t>
            </a:fld>
            <a:endParaRPr lang="en-US"/>
          </a:p>
        </p:txBody>
      </p:sp>
      <p:graphicFrame>
        <p:nvGraphicFramePr>
          <p:cNvPr id="224262" name="Object 74"/>
          <p:cNvGraphicFramePr>
            <a:graphicFrameLocks noChangeAspect="1"/>
          </p:cNvGraphicFramePr>
          <p:nvPr/>
        </p:nvGraphicFramePr>
        <p:xfrm>
          <a:off x="2841625" y="1146175"/>
          <a:ext cx="2713038" cy="536575"/>
        </p:xfrm>
        <a:graphic>
          <a:graphicData uri="http://schemas.openxmlformats.org/presentationml/2006/ole">
            <mc:AlternateContent xmlns:mc="http://schemas.openxmlformats.org/markup-compatibility/2006">
              <mc:Choice xmlns:v="urn:schemas-microsoft-com:vml" Requires="v">
                <p:oleObj spid="_x0000_s27665" name="Equation" r:id="rId4" imgW="1155700" imgH="228600" progId="Equation.DSMT4">
                  <p:embed/>
                </p:oleObj>
              </mc:Choice>
              <mc:Fallback>
                <p:oleObj name="Equation" r:id="rId4" imgW="1155700" imgH="228600" progId="Equation.DSMT4">
                  <p:embed/>
                  <p:pic>
                    <p:nvPicPr>
                      <p:cNvPr id="0" name="Picture 2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1625" y="1146175"/>
                        <a:ext cx="2713038" cy="536575"/>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 name="Object 3"/>
          <p:cNvGraphicFramePr>
            <a:graphicFrameLocks noChangeAspect="1"/>
          </p:cNvGraphicFramePr>
          <p:nvPr/>
        </p:nvGraphicFramePr>
        <p:xfrm>
          <a:off x="3299777" y="2129790"/>
          <a:ext cx="1642541" cy="556260"/>
        </p:xfrm>
        <a:graphic>
          <a:graphicData uri="http://schemas.openxmlformats.org/presentationml/2006/ole">
            <mc:AlternateContent xmlns:mc="http://schemas.openxmlformats.org/markup-compatibility/2006">
              <mc:Choice xmlns:v="urn:schemas-microsoft-com:vml" Requires="v">
                <p:oleObj spid="_x0000_s27666" name="Equation" r:id="rId6" imgW="748975" imgH="253890" progId="Equation.DSMT4">
                  <p:embed/>
                </p:oleObj>
              </mc:Choice>
              <mc:Fallback>
                <p:oleObj name="Equation" r:id="rId6" imgW="748975" imgH="253890" progId="Equation.DSMT4">
                  <p:embed/>
                  <p:pic>
                    <p:nvPicPr>
                      <p:cNvPr id="0" name="Picture 2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9777" y="2129790"/>
                        <a:ext cx="1642541" cy="556260"/>
                      </a:xfrm>
                      <a:prstGeom prst="rect">
                        <a:avLst/>
                      </a:prstGeom>
                      <a:solidFill>
                        <a:srgbClr val="FFFF99"/>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9" name="Text Box 5"/>
          <p:cNvSpPr txBox="1">
            <a:spLocks noChangeArrowheads="1"/>
          </p:cNvSpPr>
          <p:nvPr/>
        </p:nvSpPr>
        <p:spPr bwMode="auto">
          <a:xfrm>
            <a:off x="2535238" y="3028315"/>
            <a:ext cx="452437" cy="396875"/>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so</a:t>
            </a:r>
          </a:p>
        </p:txBody>
      </p:sp>
      <p:graphicFrame>
        <p:nvGraphicFramePr>
          <p:cNvPr id="81" name="Object 3"/>
          <p:cNvGraphicFramePr>
            <a:graphicFrameLocks noChangeAspect="1"/>
          </p:cNvGraphicFramePr>
          <p:nvPr/>
        </p:nvGraphicFramePr>
        <p:xfrm>
          <a:off x="3141663" y="3486150"/>
          <a:ext cx="2578100" cy="958850"/>
        </p:xfrm>
        <a:graphic>
          <a:graphicData uri="http://schemas.openxmlformats.org/presentationml/2006/ole">
            <mc:AlternateContent xmlns:mc="http://schemas.openxmlformats.org/markup-compatibility/2006">
              <mc:Choice xmlns:v="urn:schemas-microsoft-com:vml" Requires="v">
                <p:oleObj spid="_x0000_s27667" name="Equation" r:id="rId8" imgW="1295400" imgH="482600" progId="Equation.DSMT4">
                  <p:embed/>
                </p:oleObj>
              </mc:Choice>
              <mc:Fallback>
                <p:oleObj name="Equation" r:id="rId8" imgW="1295400" imgH="482600" progId="Equation.DSMT4">
                  <p:embed/>
                  <p:pic>
                    <p:nvPicPr>
                      <p:cNvPr id="0" name="Picture 25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41663" y="3486150"/>
                        <a:ext cx="2578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 name="Object 40"/>
          <p:cNvGraphicFramePr>
            <a:graphicFrameLocks noChangeAspect="1"/>
          </p:cNvGraphicFramePr>
          <p:nvPr/>
        </p:nvGraphicFramePr>
        <p:xfrm>
          <a:off x="2843213" y="4816812"/>
          <a:ext cx="1747837" cy="531141"/>
        </p:xfrm>
        <a:graphic>
          <a:graphicData uri="http://schemas.openxmlformats.org/presentationml/2006/ole">
            <mc:AlternateContent xmlns:mc="http://schemas.openxmlformats.org/markup-compatibility/2006">
              <mc:Choice xmlns:v="urn:schemas-microsoft-com:vml" Requires="v">
                <p:oleObj spid="_x0000_s27668" name="Equation" r:id="rId10" imgW="837836" imgH="253890" progId="Equation.DSMT4">
                  <p:embed/>
                </p:oleObj>
              </mc:Choice>
              <mc:Fallback>
                <p:oleObj name="Equation" r:id="rId10" imgW="837836" imgH="253890" progId="Equation.DSMT4">
                  <p:embed/>
                  <p:pic>
                    <p:nvPicPr>
                      <p:cNvPr id="0" name="Picture 2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43213" y="4816812"/>
                        <a:ext cx="1747837" cy="531141"/>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 name="Text Box 41"/>
          <p:cNvSpPr txBox="1">
            <a:spLocks noChangeArrowheads="1"/>
          </p:cNvSpPr>
          <p:nvPr/>
        </p:nvSpPr>
        <p:spPr bwMode="auto">
          <a:xfrm>
            <a:off x="1760538" y="4861878"/>
            <a:ext cx="989012" cy="396875"/>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3333FF"/>
                </a:solidFill>
                <a:effectLst/>
                <a:uLnTx/>
                <a:uFillTx/>
              </a:rPr>
              <a:t>Define:</a:t>
            </a:r>
          </a:p>
        </p:txBody>
      </p:sp>
      <p:graphicFrame>
        <p:nvGraphicFramePr>
          <p:cNvPr id="84" name="Object 5"/>
          <p:cNvGraphicFramePr>
            <a:graphicFrameLocks noChangeAspect="1"/>
          </p:cNvGraphicFramePr>
          <p:nvPr/>
        </p:nvGraphicFramePr>
        <p:xfrm>
          <a:off x="3795077" y="5971857"/>
          <a:ext cx="1902907" cy="552767"/>
        </p:xfrm>
        <a:graphic>
          <a:graphicData uri="http://schemas.openxmlformats.org/presentationml/2006/ole">
            <mc:AlternateContent xmlns:mc="http://schemas.openxmlformats.org/markup-compatibility/2006">
              <mc:Choice xmlns:v="urn:schemas-microsoft-com:vml" Requires="v">
                <p:oleObj spid="_x0000_s27669" name="Equation" r:id="rId12" imgW="787400" imgH="228600" progId="Equation.DSMT4">
                  <p:embed/>
                </p:oleObj>
              </mc:Choice>
              <mc:Fallback>
                <p:oleObj name="Equation" r:id="rId12" imgW="787400" imgH="228600" progId="Equation.DSMT4">
                  <p:embed/>
                  <p:pic>
                    <p:nvPicPr>
                      <p:cNvPr id="0" name="Picture 25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95077" y="5971857"/>
                        <a:ext cx="1902907" cy="552767"/>
                      </a:xfrm>
                      <a:prstGeom prst="rect">
                        <a:avLst/>
                      </a:prstGeom>
                      <a:solidFill>
                        <a:srgbClr val="CCFFFF"/>
                      </a:solidFill>
                      <a:ln>
                        <a:noFill/>
                      </a:ln>
                      <a:effectLst/>
                      <a:extLs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5" name="Text Box 31"/>
          <p:cNvSpPr txBox="1">
            <a:spLocks noChangeArrowheads="1"/>
          </p:cNvSpPr>
          <p:nvPr/>
        </p:nvSpPr>
        <p:spPr bwMode="auto">
          <a:xfrm>
            <a:off x="2872423" y="6020435"/>
            <a:ext cx="763587" cy="396875"/>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FF"/>
                </a:solidFill>
                <a:effectLst/>
                <a:uLnTx/>
                <a:uFillTx/>
              </a:rPr>
              <a:t>Then</a:t>
            </a:r>
          </a:p>
        </p:txBody>
      </p:sp>
      <p:sp>
        <p:nvSpPr>
          <p:cNvPr id="86" name="Text Box 16"/>
          <p:cNvSpPr txBox="1">
            <a:spLocks noChangeArrowheads="1"/>
          </p:cNvSpPr>
          <p:nvPr/>
        </p:nvSpPr>
        <p:spPr bwMode="auto">
          <a:xfrm>
            <a:off x="5419914" y="2069042"/>
            <a:ext cx="2746375" cy="615553"/>
          </a:xfrm>
          <a:prstGeom prst="rect">
            <a:avLst/>
          </a:prstGeom>
          <a:noFill/>
          <a:ln w="19050">
            <a:solidFill>
              <a:srgbClr val="000000"/>
            </a:solidFill>
            <a:miter lim="800000"/>
            <a:headEnd type="none" w="sm" len="sm"/>
            <a:tailEnd type="none" w="sm" len="sm"/>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FF"/>
                </a:solidFill>
                <a:effectLst/>
                <a:uLnTx/>
                <a:uFillTx/>
                <a:sym typeface="Symbol" pitchFamily="18" charset="2"/>
              </a:rPr>
              <a:t>The term</a:t>
            </a:r>
            <a:r>
              <a:rPr kumimoji="0" lang="en-US" sz="1800" b="0" i="0" u="none" strike="noStrike" kern="0" cap="none" spc="0" normalizeH="0" baseline="0" noProof="0" dirty="0">
                <a:ln>
                  <a:noFill/>
                </a:ln>
                <a:solidFill>
                  <a:srgbClr val="0000FF"/>
                </a:solidFill>
                <a:effectLst/>
                <a:uLnTx/>
                <a:uFillTx/>
                <a:sym typeface="Symbol" pitchFamily="18" charset="2"/>
              </a:rPr>
              <a:t> </a:t>
            </a:r>
            <a:r>
              <a:rPr kumimoji="0" lang="en-US" sz="1800" b="0" i="1" u="none" strike="noStrike" kern="0" cap="none" spc="0" normalizeH="0" baseline="0" noProof="0" dirty="0">
                <a:ln>
                  <a:noFill/>
                </a:ln>
                <a:solidFill>
                  <a:srgbClr val="0000FF"/>
                </a:solidFill>
                <a:effectLst/>
                <a:uLnTx/>
                <a:uFillTx/>
                <a:sym typeface="Symbol" pitchFamily="18" charset="2"/>
              </a:rPr>
              <a:t></a:t>
            </a:r>
            <a:r>
              <a:rPr lang="en-US" b="0" i="1" kern="0" baseline="-25000" dirty="0">
                <a:solidFill>
                  <a:srgbClr val="0000FF"/>
                </a:solidFill>
                <a:latin typeface="Times New Roman" pitchFamily="18" charset="0"/>
                <a:sym typeface="Symbol" pitchFamily="18" charset="2"/>
              </a:rPr>
              <a:t>m</a:t>
            </a:r>
            <a:r>
              <a:rPr kumimoji="0" lang="en-US" sz="1600" b="0" i="0" u="none" strike="noStrike" kern="0" cap="none" spc="0" normalizeH="0" baseline="0" noProof="0" dirty="0">
                <a:ln>
                  <a:noFill/>
                </a:ln>
                <a:solidFill>
                  <a:srgbClr val="0000FF"/>
                </a:solidFill>
                <a:effectLst/>
                <a:uLnTx/>
                <a:uFillTx/>
                <a:sym typeface="Symbol" pitchFamily="18" charset="2"/>
              </a:rPr>
              <a:t> is called the “magnetic susceptibility.”</a:t>
            </a:r>
            <a:endParaRPr kumimoji="0" lang="en-US" sz="1600" b="0" i="0" u="none" strike="noStrike" kern="0" cap="none" spc="0" normalizeH="0" baseline="0" noProof="0" dirty="0">
              <a:ln>
                <a:noFill/>
              </a:ln>
              <a:solidFill>
                <a:srgbClr val="0000FF"/>
              </a:solidFill>
              <a:effectLst/>
              <a:uLnTx/>
              <a:uFillTx/>
            </a:endParaRPr>
          </a:p>
        </p:txBody>
      </p:sp>
      <p:sp>
        <p:nvSpPr>
          <p:cNvPr id="87" name="Text Box 8"/>
          <p:cNvSpPr txBox="1">
            <a:spLocks noChangeArrowheads="1"/>
          </p:cNvSpPr>
          <p:nvPr/>
        </p:nvSpPr>
        <p:spPr bwMode="auto">
          <a:xfrm>
            <a:off x="1094949" y="2156272"/>
            <a:ext cx="1951175" cy="400110"/>
          </a:xfrm>
          <a:prstGeom prst="rect">
            <a:avLst/>
          </a:prstGeom>
          <a:noFill/>
          <a:ln w="12700">
            <a:noFill/>
            <a:miter lim="800000"/>
            <a:headEnd type="none" w="sm" len="sm"/>
            <a:tailEnd type="none" w="sm" len="sm"/>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0033"/>
                </a:solidFill>
                <a:effectLst/>
                <a:uLnTx/>
                <a:uFillTx/>
              </a:rPr>
              <a:t>Linear material:</a:t>
            </a:r>
            <a:endParaRPr kumimoji="0" lang="en-US" sz="2000" b="0" i="1" u="sng" strike="noStrike" kern="0" cap="none" spc="0" normalizeH="0" baseline="0" noProof="0" dirty="0">
              <a:ln>
                <a:noFill/>
              </a:ln>
              <a:solidFill>
                <a:srgbClr val="FF0033"/>
              </a:solidFill>
              <a:effectLst/>
              <a:uLnTx/>
              <a:uFillTx/>
              <a:latin typeface="Times New Roman" pitchFamily="18" charset="0"/>
            </a:endParaRPr>
          </a:p>
        </p:txBody>
      </p:sp>
      <p:sp>
        <p:nvSpPr>
          <p:cNvPr id="88" name="Text Box 14"/>
          <p:cNvSpPr txBox="1">
            <a:spLocks noChangeArrowheads="1"/>
          </p:cNvSpPr>
          <p:nvPr/>
        </p:nvSpPr>
        <p:spPr bwMode="auto">
          <a:xfrm>
            <a:off x="4847314" y="2838224"/>
            <a:ext cx="3749675" cy="338554"/>
          </a:xfrm>
          <a:prstGeom prst="rect">
            <a:avLst/>
          </a:prstGeom>
          <a:noFill/>
          <a:ln w="12700">
            <a:noFill/>
            <a:miter lim="800000"/>
            <a:headEnd type="none" w="sm" len="sm"/>
            <a:tailEnd type="none" w="sm" len="sm"/>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FF"/>
                </a:solidFill>
                <a:effectLst/>
                <a:uLnTx/>
                <a:uFillTx/>
              </a:rPr>
              <a:t>Note:</a:t>
            </a:r>
            <a:r>
              <a:rPr kumimoji="0" lang="en-US" sz="1600" b="0" i="0" u="none" strike="noStrike" kern="0" cap="none" spc="0" normalizeH="0" baseline="0" noProof="0" dirty="0">
                <a:ln>
                  <a:noFill/>
                </a:ln>
                <a:solidFill>
                  <a:srgbClr val="0000FF"/>
                </a:solidFill>
                <a:effectLst/>
                <a:uLnTx/>
                <a:uFillTx/>
              </a:rPr>
              <a:t>  </a:t>
            </a:r>
            <a:r>
              <a:rPr kumimoji="0" lang="en-US" sz="1600" b="0" i="1" u="none" strike="noStrike" kern="0" cap="none" spc="0" normalizeH="0" baseline="0" noProof="0" dirty="0">
                <a:ln>
                  <a:noFill/>
                </a:ln>
                <a:solidFill>
                  <a:srgbClr val="0000FF"/>
                </a:solidFill>
                <a:effectLst/>
                <a:uLnTx/>
                <a:uFillTx/>
                <a:sym typeface="Symbol" pitchFamily="18" charset="2"/>
              </a:rPr>
              <a:t></a:t>
            </a:r>
            <a:r>
              <a:rPr kumimoji="0" lang="en-US" sz="1600" b="0" i="1" u="none" strike="noStrike" kern="0" cap="none" spc="0" normalizeH="0" baseline="-25000" noProof="0" dirty="0">
                <a:ln>
                  <a:noFill/>
                </a:ln>
                <a:solidFill>
                  <a:srgbClr val="0000FF"/>
                </a:solidFill>
                <a:effectLst/>
                <a:uLnTx/>
                <a:uFillTx/>
                <a:latin typeface="Times New Roman" pitchFamily="18" charset="0"/>
                <a:cs typeface="Times New Roman" pitchFamily="18" charset="0"/>
                <a:sym typeface="Symbol" pitchFamily="18" charset="2"/>
              </a:rPr>
              <a:t>m</a:t>
            </a:r>
            <a:r>
              <a:rPr kumimoji="0" lang="en-US" sz="1600" b="0" i="0" u="none" strike="noStrike" kern="0" cap="none" spc="0" normalizeH="0" baseline="0" noProof="0" dirty="0">
                <a:ln>
                  <a:noFill/>
                </a:ln>
                <a:solidFill>
                  <a:srgbClr val="0000FF"/>
                </a:solidFill>
                <a:effectLst/>
                <a:uLnTx/>
                <a:uFillTx/>
                <a:sym typeface="Symbol" pitchFamily="18" charset="2"/>
              </a:rPr>
              <a:t> </a:t>
            </a:r>
            <a:r>
              <a:rPr kumimoji="0" lang="en-US" sz="1600" b="0" i="0" u="none" strike="noStrike" kern="0" cap="none" spc="0" normalizeH="0" baseline="0" noProof="0" dirty="0">
                <a:ln>
                  <a:noFill/>
                </a:ln>
                <a:solidFill>
                  <a:srgbClr val="0000FF"/>
                </a:solidFill>
                <a:effectLst/>
                <a:uLnTx/>
                <a:uFillTx/>
                <a:latin typeface="Times New Roman" pitchFamily="18" charset="0"/>
                <a:sym typeface="Symbol" pitchFamily="18" charset="2"/>
              </a:rPr>
              <a:t>&gt; 0</a:t>
            </a:r>
            <a:r>
              <a:rPr kumimoji="0" lang="en-US" sz="1600" b="0" i="0" u="none" strike="noStrike" kern="0" cap="none" spc="0" normalizeH="0" baseline="0" noProof="0" dirty="0">
                <a:ln>
                  <a:noFill/>
                </a:ln>
                <a:solidFill>
                  <a:srgbClr val="0000FF"/>
                </a:solidFill>
                <a:effectLst/>
                <a:uLnTx/>
                <a:uFillTx/>
                <a:sym typeface="Symbol" pitchFamily="18" charset="2"/>
              </a:rPr>
              <a:t> for most materials</a:t>
            </a:r>
            <a:endParaRPr kumimoji="0" lang="en-US" sz="1600" b="0" i="0" u="none" strike="noStrike" kern="0" cap="none" spc="0" normalizeH="0" baseline="0" noProof="0" dirty="0">
              <a:ln>
                <a:noFill/>
              </a:ln>
              <a:solidFill>
                <a:srgbClr val="0000FF"/>
              </a:solidFill>
              <a:effectLst/>
              <a:uLnTx/>
              <a:uFillTx/>
            </a:endParaRPr>
          </a:p>
        </p:txBody>
      </p:sp>
      <p:sp>
        <p:nvSpPr>
          <p:cNvPr id="15"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fld id="{E1FBE26A-17E6-45EC-8C11-32E94F417F70}" type="slidenum">
              <a:rPr lang="en-US" smtClean="0"/>
              <a:pPr/>
              <a:t>33</a:t>
            </a:fld>
            <a:endParaRPr lang="en-US"/>
          </a:p>
        </p:txBody>
      </p:sp>
      <p:sp>
        <p:nvSpPr>
          <p:cNvPr id="25" name="TextBox 24"/>
          <p:cNvSpPr txBox="1"/>
          <p:nvPr/>
        </p:nvSpPr>
        <p:spPr>
          <a:xfrm>
            <a:off x="1192067" y="5970245"/>
            <a:ext cx="6784742"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FF"/>
                </a:solidFill>
                <a:effectLst/>
                <a:uLnTx/>
                <a:uFillTx/>
              </a:rPr>
              <a:t>Note:</a:t>
            </a:r>
            <a:r>
              <a:rPr kumimoji="0" lang="en-US" sz="1800" b="0" i="0" u="none" strike="noStrike" kern="0" cap="none" spc="0" normalizeH="0" baseline="0" noProof="0" dirty="0">
                <a:ln>
                  <a:noFill/>
                </a:ln>
                <a:solidFill>
                  <a:srgbClr val="0000FF"/>
                </a:solidFill>
                <a:effectLst/>
                <a:uLnTx/>
                <a:uFillTx/>
              </a:rPr>
              <a:t> Values can often vary depending on purity and processing.</a:t>
            </a:r>
          </a:p>
        </p:txBody>
      </p:sp>
      <p:sp>
        <p:nvSpPr>
          <p:cNvPr id="26" name="Rectangle 25"/>
          <p:cNvSpPr/>
          <p:nvPr/>
        </p:nvSpPr>
        <p:spPr>
          <a:xfrm>
            <a:off x="1583144" y="6398359"/>
            <a:ext cx="6366681" cy="30777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rPr>
              <a:t>http://en.wikipedia.org/wiki/Permeability_(electromagnetism)</a:t>
            </a:r>
          </a:p>
        </p:txBody>
      </p:sp>
      <p:graphicFrame>
        <p:nvGraphicFramePr>
          <p:cNvPr id="8" name="Table 7"/>
          <p:cNvGraphicFramePr>
            <a:graphicFrameLocks noGrp="1"/>
          </p:cNvGraphicFramePr>
          <p:nvPr/>
        </p:nvGraphicFramePr>
        <p:xfrm>
          <a:off x="1480459" y="983343"/>
          <a:ext cx="6204856" cy="4820920"/>
        </p:xfrm>
        <a:graphic>
          <a:graphicData uri="http://schemas.openxmlformats.org/drawingml/2006/table">
            <a:tbl>
              <a:tblPr firstRow="1"/>
              <a:tblGrid>
                <a:gridCol w="3102428">
                  <a:extLst>
                    <a:ext uri="{9D8B030D-6E8A-4147-A177-3AD203B41FA5}">
                      <a16:colId xmlns:a16="http://schemas.microsoft.com/office/drawing/2014/main" val="20000"/>
                    </a:ext>
                  </a:extLst>
                </a:gridCol>
                <a:gridCol w="3102428">
                  <a:extLst>
                    <a:ext uri="{9D8B030D-6E8A-4147-A177-3AD203B41FA5}">
                      <a16:colId xmlns:a16="http://schemas.microsoft.com/office/drawing/2014/main" val="20001"/>
                    </a:ext>
                  </a:extLst>
                </a:gridCol>
              </a:tblGrid>
              <a:tr h="370840">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dirty="0">
                          <a:solidFill>
                            <a:schemeClr val="tx1"/>
                          </a:solidFill>
                          <a:latin typeface="+mj-lt"/>
                        </a:rPr>
                        <a:t>Material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dirty="0">
                          <a:solidFill>
                            <a:schemeClr val="tx1"/>
                          </a:solidFill>
                          <a:latin typeface="+mj-lt"/>
                        </a:rPr>
                        <a:t>Relative Permeability </a:t>
                      </a:r>
                      <a:r>
                        <a:rPr lang="en-US" i="1" dirty="0">
                          <a:solidFill>
                            <a:schemeClr val="tx1"/>
                          </a:solidFill>
                          <a:latin typeface="+mn-lt"/>
                          <a:sym typeface="Symbol"/>
                        </a:rPr>
                        <a:t></a:t>
                      </a:r>
                      <a:r>
                        <a:rPr lang="en-US" i="1" baseline="-25000" dirty="0">
                          <a:solidFill>
                            <a:schemeClr val="tx1"/>
                          </a:solidFill>
                          <a:latin typeface="+mn-lt"/>
                          <a:sym typeface="Symbol"/>
                        </a:rPr>
                        <a:t>r</a:t>
                      </a:r>
                      <a:r>
                        <a:rPr lang="en-US" dirty="0">
                          <a:solidFill>
                            <a:schemeClr val="tx1"/>
                          </a:solidFill>
                          <a:latin typeface="+mn-lt"/>
                          <a:sym typeface="Symbol"/>
                        </a:rPr>
                        <a:t> </a:t>
                      </a:r>
                      <a:endParaRPr lang="en-US" dirty="0">
                        <a:solidFill>
                          <a:schemeClr val="tx1"/>
                        </a:solidFill>
                        <a:latin typeface="+mj-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10000"/>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Vacuum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n-lt"/>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1"/>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Air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n-lt"/>
                        </a:rPr>
                        <a:t>1.0000004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2"/>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Water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n-lt"/>
                        </a:rPr>
                        <a:t>0.999992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3"/>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Copper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n-lt"/>
                        </a:rPr>
                        <a:t>0.999994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4"/>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Aluminum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1.00002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5"/>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Silver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0.99998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6"/>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dirty="0">
                          <a:solidFill>
                            <a:schemeClr val="tx1"/>
                          </a:solidFill>
                          <a:latin typeface="+mj-lt"/>
                        </a:rPr>
                        <a:t>Nickel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600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7"/>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j-lt"/>
                        </a:rPr>
                        <a:t>Iron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5000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8"/>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j-lt"/>
                        </a:rPr>
                        <a:t>Carbon Steel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100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09"/>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j-lt"/>
                        </a:rPr>
                        <a:t>Transformer Steel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2000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10"/>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a:solidFill>
                            <a:schemeClr val="tx1"/>
                          </a:solidFill>
                          <a:latin typeface="+mj-lt"/>
                          <a:ea typeface="+mn-ea"/>
                          <a:cs typeface="+mn-cs"/>
                        </a:rPr>
                        <a:t>Mumetal</a:t>
                      </a:r>
                      <a:endParaRPr lang="en-US" sz="1800" kern="1200" dirty="0">
                        <a:solidFill>
                          <a:schemeClr val="tx1"/>
                        </a:solidFill>
                        <a:latin typeface="+mj-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50,000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11"/>
                  </a:ext>
                </a:extLst>
              </a:tr>
              <a:tr h="37084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a:solidFill>
                            <a:schemeClr val="tx1"/>
                          </a:solidFill>
                          <a:latin typeface="+mj-lt"/>
                          <a:ea typeface="+mn-ea"/>
                          <a:cs typeface="+mn-cs"/>
                        </a:rPr>
                        <a:t>Supermalloy</a:t>
                      </a:r>
                      <a:endParaRPr lang="en-US" sz="1800" kern="1200" dirty="0">
                        <a:solidFill>
                          <a:schemeClr val="tx1"/>
                        </a:solidFill>
                        <a:latin typeface="+mj-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1,000,000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DADA">
                        <a:tint val="20000"/>
                      </a:srgbClr>
                    </a:solidFill>
                  </a:tcPr>
                </a:tc>
                <a:extLst>
                  <a:ext uri="{0D108BD9-81ED-4DB2-BD59-A6C34878D82A}">
                    <a16:rowId xmlns:a16="http://schemas.microsoft.com/office/drawing/2014/main" val="10012"/>
                  </a:ext>
                </a:extLst>
              </a:tr>
            </a:tbl>
          </a:graphicData>
        </a:graphic>
      </p:graphicFrame>
      <p:sp>
        <p:nvSpPr>
          <p:cNvPr id="7" name="Text Box 3"/>
          <p:cNvSpPr txBox="1">
            <a:spLocks noChangeArrowheads="1"/>
          </p:cNvSpPr>
          <p:nvPr/>
        </p:nvSpPr>
        <p:spPr bwMode="auto">
          <a:xfrm>
            <a:off x="1443211" y="130625"/>
            <a:ext cx="6147412" cy="6858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dirty="0">
                <a:solidFill>
                  <a:srgbClr val="FFFF00"/>
                </a:solidFill>
              </a:rPr>
              <a:t>Material Properties (cont.) </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9" name="Text Box 39"/>
          <p:cNvSpPr txBox="1">
            <a:spLocks noChangeArrowheads="1"/>
          </p:cNvSpPr>
          <p:nvPr/>
        </p:nvSpPr>
        <p:spPr bwMode="auto">
          <a:xfrm>
            <a:off x="2755076" y="166255"/>
            <a:ext cx="402180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Lorenz Force Law</a:t>
            </a:r>
          </a:p>
        </p:txBody>
      </p:sp>
      <p:sp>
        <p:nvSpPr>
          <p:cNvPr id="23" name="Slide Number Placeholder 22"/>
          <p:cNvSpPr>
            <a:spLocks noGrp="1"/>
          </p:cNvSpPr>
          <p:nvPr>
            <p:ph type="sldNum" sz="quarter" idx="4"/>
          </p:nvPr>
        </p:nvSpPr>
        <p:spPr/>
        <p:txBody>
          <a:bodyPr/>
          <a:lstStyle/>
          <a:p>
            <a:fld id="{E1FBE26A-17E6-45EC-8C11-32E94F417F70}" type="slidenum">
              <a:rPr lang="en-US" smtClean="0"/>
              <a:pPr/>
              <a:t>34</a:t>
            </a:fld>
            <a:endParaRPr lang="en-US"/>
          </a:p>
        </p:txBody>
      </p:sp>
      <p:sp>
        <p:nvSpPr>
          <p:cNvPr id="2" name="TextBox 1"/>
          <p:cNvSpPr txBox="1"/>
          <p:nvPr/>
        </p:nvSpPr>
        <p:spPr>
          <a:xfrm>
            <a:off x="661012" y="1233889"/>
            <a:ext cx="7932145" cy="646331"/>
          </a:xfrm>
          <a:prstGeom prst="rect">
            <a:avLst/>
          </a:prstGeom>
          <a:noFill/>
        </p:spPr>
        <p:txBody>
          <a:bodyPr wrap="square" rtlCol="0">
            <a:spAutoFit/>
          </a:bodyPr>
          <a:lstStyle/>
          <a:p>
            <a:r>
              <a:rPr lang="en-US" b="0" dirty="0"/>
              <a:t>The fields </a:t>
            </a:r>
            <a:r>
              <a:rPr lang="en-US" b="0" u="sng" dirty="0">
                <a:latin typeface="Handscript SF" pitchFamily="2" charset="0"/>
              </a:rPr>
              <a:t>E</a:t>
            </a:r>
            <a:r>
              <a:rPr lang="en-US" b="0" dirty="0"/>
              <a:t> and </a:t>
            </a:r>
            <a:r>
              <a:rPr lang="en-US" b="0" u="sng" dirty="0">
                <a:latin typeface="Handscript SF" pitchFamily="2" charset="0"/>
              </a:rPr>
              <a:t>B</a:t>
            </a:r>
            <a:r>
              <a:rPr lang="en-US" b="0" dirty="0"/>
              <a:t> are the two </a:t>
            </a:r>
            <a:r>
              <a:rPr lang="en-US" b="0" u="sng" dirty="0"/>
              <a:t>physical</a:t>
            </a:r>
            <a:r>
              <a:rPr lang="en-US" b="0" dirty="0"/>
              <a:t> fields, since they exert a force on a particle (the Lorenz force law). The </a:t>
            </a:r>
            <a:r>
              <a:rPr lang="en-US" b="0" u="sng" dirty="0">
                <a:latin typeface="Handscript SF" pitchFamily="2" charset="0"/>
              </a:rPr>
              <a:t>D</a:t>
            </a:r>
            <a:r>
              <a:rPr lang="en-US" b="0" dirty="0"/>
              <a:t> and </a:t>
            </a:r>
            <a:r>
              <a:rPr lang="en-US" b="0" u="sng" dirty="0">
                <a:latin typeface="Handscript SF" pitchFamily="2" charset="0"/>
              </a:rPr>
              <a:t>H</a:t>
            </a:r>
            <a:r>
              <a:rPr lang="en-US" b="0" dirty="0"/>
              <a:t> </a:t>
            </a:r>
            <a:r>
              <a:rPr lang="en-US" sz="600" b="0" dirty="0"/>
              <a:t> </a:t>
            </a:r>
            <a:r>
              <a:rPr lang="en-US" b="0" dirty="0"/>
              <a:t>fields are the </a:t>
            </a:r>
            <a:r>
              <a:rPr lang="en-US" b="0" u="sng" dirty="0"/>
              <a:t>defined</a:t>
            </a:r>
            <a:r>
              <a:rPr lang="en-US" b="0" dirty="0"/>
              <a:t> fields. </a:t>
            </a:r>
          </a:p>
        </p:txBody>
      </p:sp>
      <p:graphicFrame>
        <p:nvGraphicFramePr>
          <p:cNvPr id="3" name="Object 2"/>
          <p:cNvGraphicFramePr>
            <a:graphicFrameLocks noChangeAspect="1"/>
          </p:cNvGraphicFramePr>
          <p:nvPr>
            <p:extLst>
              <p:ext uri="{D42A27DB-BD31-4B8C-83A1-F6EECF244321}">
                <p14:modId xmlns:p14="http://schemas.microsoft.com/office/powerpoint/2010/main" val="1465314536"/>
              </p:ext>
            </p:extLst>
          </p:nvPr>
        </p:nvGraphicFramePr>
        <p:xfrm>
          <a:off x="3046413" y="3197225"/>
          <a:ext cx="2497137" cy="566738"/>
        </p:xfrm>
        <a:graphic>
          <a:graphicData uri="http://schemas.openxmlformats.org/presentationml/2006/ole">
            <mc:AlternateContent xmlns:mc="http://schemas.openxmlformats.org/markup-compatibility/2006">
              <mc:Choice xmlns:v="urn:schemas-microsoft-com:vml" Requires="v">
                <p:oleObj spid="_x0000_s28677" name="Equation" r:id="rId4" imgW="1117115" imgH="253890" progId="Equation.DSMT4">
                  <p:embed/>
                </p:oleObj>
              </mc:Choice>
              <mc:Fallback>
                <p:oleObj name="Equation" r:id="rId4" imgW="1117115" imgH="253890" progId="Equation.DSMT4">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6413" y="3197225"/>
                        <a:ext cx="2497137"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255923" y="2622363"/>
            <a:ext cx="2324559" cy="400110"/>
          </a:xfrm>
          <a:prstGeom prst="rect">
            <a:avLst/>
          </a:prstGeom>
          <a:noFill/>
        </p:spPr>
        <p:txBody>
          <a:bodyPr wrap="square" rtlCol="0">
            <a:spAutoFit/>
          </a:bodyPr>
          <a:lstStyle/>
          <a:p>
            <a:r>
              <a:rPr lang="en-US" sz="2000" dirty="0">
                <a:solidFill>
                  <a:srgbClr val="3333FF"/>
                </a:solidFill>
              </a:rPr>
              <a:t>Lorenz force law:</a:t>
            </a:r>
          </a:p>
        </p:txBody>
      </p:sp>
      <p:sp>
        <p:nvSpPr>
          <p:cNvPr id="5" name="TextBox 4"/>
          <p:cNvSpPr txBox="1"/>
          <p:nvPr/>
        </p:nvSpPr>
        <p:spPr>
          <a:xfrm>
            <a:off x="1046602" y="4339501"/>
            <a:ext cx="7160964" cy="646331"/>
          </a:xfrm>
          <a:prstGeom prst="rect">
            <a:avLst/>
          </a:prstGeom>
          <a:noFill/>
        </p:spPr>
        <p:txBody>
          <a:bodyPr wrap="square" rtlCol="0">
            <a:spAutoFit/>
          </a:bodyPr>
          <a:lstStyle/>
          <a:p>
            <a:r>
              <a:rPr lang="en-US" b="0" dirty="0"/>
              <a:t>This experimental law gives us the force on a particle with charge </a:t>
            </a:r>
            <a:r>
              <a:rPr lang="en-US" b="0" i="1" dirty="0">
                <a:latin typeface="Times New Roman" panose="02020603050405020304" pitchFamily="18" charset="0"/>
                <a:cs typeface="Times New Roman" panose="02020603050405020304" pitchFamily="18" charset="0"/>
              </a:rPr>
              <a:t>q</a:t>
            </a:r>
            <a:r>
              <a:rPr lang="en-US" b="0" dirty="0"/>
              <a:t> moving with a velocity vector </a:t>
            </a:r>
            <a:r>
              <a:rPr lang="en-US" b="0" i="1" u="sng" dirty="0">
                <a:latin typeface="Times New Roman" panose="02020603050405020304" pitchFamily="18" charset="0"/>
                <a:cs typeface="Times New Roman" panose="02020603050405020304" pitchFamily="18" charset="0"/>
              </a:rPr>
              <a:t>v</a:t>
            </a:r>
            <a:r>
              <a:rPr lang="en-US" b="0" dirty="0"/>
              <a:t>.</a:t>
            </a:r>
          </a:p>
        </p:txBody>
      </p:sp>
    </p:spTree>
    <p:extLst>
      <p:ext uri="{BB962C8B-B14F-4D97-AF65-F5344CB8AC3E}">
        <p14:creationId xmlns:p14="http://schemas.microsoft.com/office/powerpoint/2010/main" val="2779262249"/>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bwMode="auto">
          <a:xfrm>
            <a:off x="609600" y="1828800"/>
            <a:ext cx="7620000" cy="4038600"/>
          </a:xfrm>
          <a:prstGeom prst="rect">
            <a:avLst/>
          </a:prstGeom>
          <a:solidFill>
            <a:srgbClr val="CC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02404" name="Text Box 4"/>
          <p:cNvSpPr txBox="1">
            <a:spLocks noChangeArrowheads="1"/>
          </p:cNvSpPr>
          <p:nvPr/>
        </p:nvSpPr>
        <p:spPr bwMode="auto">
          <a:xfrm>
            <a:off x="902525" y="1981200"/>
            <a:ext cx="7098475" cy="3785652"/>
          </a:xfrm>
          <a:prstGeom prst="rect">
            <a:avLst/>
          </a:prstGeom>
          <a:noFill/>
          <a:ln w="9525">
            <a:noFill/>
            <a:miter lim="800000"/>
            <a:headEnd/>
            <a:tailEnd/>
          </a:ln>
          <a:effectLst/>
        </p:spPr>
        <p:txBody>
          <a:bodyPr wrap="square">
            <a:spAutoFit/>
          </a:bodyPr>
          <a:lstStyle/>
          <a:p>
            <a:r>
              <a:rPr lang="en-US" sz="2000" dirty="0">
                <a:solidFill>
                  <a:schemeClr val="tx2"/>
                </a:solidFill>
              </a:rPr>
              <a:t>  Variation             Independent of	 Dependent on</a:t>
            </a:r>
            <a:r>
              <a:rPr lang="en-US" sz="2000" u="sng" dirty="0">
                <a:solidFill>
                  <a:schemeClr val="tx2"/>
                </a:solidFill>
              </a:rPr>
              <a:t>      </a:t>
            </a:r>
          </a:p>
          <a:p>
            <a:endParaRPr lang="en-US" sz="2000" b="0" dirty="0">
              <a:solidFill>
                <a:schemeClr val="tx2"/>
              </a:solidFill>
            </a:endParaRPr>
          </a:p>
          <a:p>
            <a:r>
              <a:rPr lang="en-US" sz="2000" b="0" dirty="0">
                <a:solidFill>
                  <a:schemeClr val="tx2"/>
                </a:solidFill>
              </a:rPr>
              <a:t> Space	               Homogenous	         Inhomogeneous</a:t>
            </a:r>
          </a:p>
          <a:p>
            <a:endParaRPr lang="en-US" sz="2000" b="0" dirty="0">
              <a:solidFill>
                <a:schemeClr val="tx2"/>
              </a:solidFill>
            </a:endParaRPr>
          </a:p>
          <a:p>
            <a:r>
              <a:rPr lang="en-US" sz="2000" b="0" dirty="0">
                <a:solidFill>
                  <a:schemeClr val="tx2"/>
                </a:solidFill>
              </a:rPr>
              <a:t> Frequency          Non-dispersive         Dispersive               </a:t>
            </a:r>
          </a:p>
          <a:p>
            <a:endParaRPr lang="en-US" sz="2000" b="0" dirty="0">
              <a:solidFill>
                <a:schemeClr val="tx2"/>
              </a:solidFill>
            </a:endParaRPr>
          </a:p>
          <a:p>
            <a:r>
              <a:rPr lang="en-US" sz="2000" b="0" dirty="0">
                <a:solidFill>
                  <a:schemeClr val="tx2"/>
                </a:solidFill>
              </a:rPr>
              <a:t> Time	               Stationary	         Time-varying</a:t>
            </a:r>
          </a:p>
          <a:p>
            <a:endParaRPr lang="en-US" sz="2000" b="0" dirty="0">
              <a:solidFill>
                <a:schemeClr val="tx2"/>
              </a:solidFill>
            </a:endParaRPr>
          </a:p>
          <a:p>
            <a:r>
              <a:rPr lang="en-US" sz="2000" b="0" dirty="0">
                <a:solidFill>
                  <a:schemeClr val="tx2"/>
                </a:solidFill>
              </a:rPr>
              <a:t> Field strength     Linear		         Non-linear</a:t>
            </a:r>
          </a:p>
          <a:p>
            <a:endParaRPr lang="en-US" sz="2000" b="0" dirty="0">
              <a:solidFill>
                <a:schemeClr val="tx2"/>
              </a:solidFill>
            </a:endParaRPr>
          </a:p>
          <a:p>
            <a:r>
              <a:rPr lang="en-US" sz="2000" b="0" dirty="0">
                <a:solidFill>
                  <a:schemeClr val="tx2"/>
                </a:solidFill>
              </a:rPr>
              <a:t> Direction of         Isotropic	         Anisotropic</a:t>
            </a:r>
          </a:p>
          <a:p>
            <a:r>
              <a:rPr lang="en-US" sz="2000" dirty="0">
                <a:solidFill>
                  <a:schemeClr val="accent2"/>
                </a:solidFill>
                <a:latin typeface="Times New Roman" pitchFamily="18" charset="0"/>
              </a:rPr>
              <a:t>    </a:t>
            </a:r>
            <a:r>
              <a:rPr lang="en-US" sz="2000" b="0" i="1" u="sng" dirty="0">
                <a:solidFill>
                  <a:srgbClr val="0000FF"/>
                </a:solidFill>
                <a:latin typeface="Times New Roman" pitchFamily="18" charset="0"/>
              </a:rPr>
              <a:t>E</a:t>
            </a:r>
            <a:r>
              <a:rPr lang="en-US" sz="2000" i="1" dirty="0">
                <a:solidFill>
                  <a:schemeClr val="accent2"/>
                </a:solidFill>
              </a:rPr>
              <a:t> </a:t>
            </a:r>
            <a:r>
              <a:rPr lang="en-US" sz="2000" b="0" dirty="0">
                <a:solidFill>
                  <a:schemeClr val="tx2"/>
                </a:solidFill>
              </a:rPr>
              <a:t>or </a:t>
            </a:r>
            <a:r>
              <a:rPr lang="en-US" sz="2000" b="0" i="1" u="sng" dirty="0">
                <a:solidFill>
                  <a:srgbClr val="0000CC"/>
                </a:solidFill>
                <a:latin typeface="Times New Roman" pitchFamily="18" charset="0"/>
              </a:rPr>
              <a:t>H</a:t>
            </a:r>
          </a:p>
        </p:txBody>
      </p:sp>
      <p:sp>
        <p:nvSpPr>
          <p:cNvPr id="102439" name="Text Box 39"/>
          <p:cNvSpPr txBox="1">
            <a:spLocks noChangeArrowheads="1"/>
          </p:cNvSpPr>
          <p:nvPr/>
        </p:nvSpPr>
        <p:spPr bwMode="auto">
          <a:xfrm>
            <a:off x="2755076" y="166255"/>
            <a:ext cx="29718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Terminology</a:t>
            </a:r>
          </a:p>
        </p:txBody>
      </p:sp>
      <p:sp>
        <p:nvSpPr>
          <p:cNvPr id="102447" name="Line 47"/>
          <p:cNvSpPr>
            <a:spLocks noChangeShapeType="1"/>
          </p:cNvSpPr>
          <p:nvPr/>
        </p:nvSpPr>
        <p:spPr bwMode="auto">
          <a:xfrm>
            <a:off x="990600" y="2362200"/>
            <a:ext cx="6858000" cy="0"/>
          </a:xfrm>
          <a:prstGeom prst="line">
            <a:avLst/>
          </a:prstGeom>
          <a:noFill/>
          <a:ln w="9525">
            <a:solidFill>
              <a:schemeClr val="tx1"/>
            </a:solidFill>
            <a:round/>
            <a:headEnd/>
            <a:tailEnd/>
          </a:ln>
          <a:effectLst/>
        </p:spPr>
        <p:txBody>
          <a:bodyPr/>
          <a:lstStyle/>
          <a:p>
            <a:endParaRPr lang="en-US"/>
          </a:p>
        </p:txBody>
      </p:sp>
      <p:sp>
        <p:nvSpPr>
          <p:cNvPr id="23" name="Slide Number Placeholder 22"/>
          <p:cNvSpPr>
            <a:spLocks noGrp="1"/>
          </p:cNvSpPr>
          <p:nvPr>
            <p:ph type="sldNum" sz="quarter" idx="4"/>
          </p:nvPr>
        </p:nvSpPr>
        <p:spPr/>
        <p:txBody>
          <a:bodyPr/>
          <a:lstStyle/>
          <a:p>
            <a:fld id="{E1FBE26A-17E6-45EC-8C11-32E94F417F70}" type="slidenum">
              <a:rPr lang="en-US" smtClean="0"/>
              <a:pPr/>
              <a:t>35</a:t>
            </a:fld>
            <a:endParaRPr lang="en-US"/>
          </a:p>
        </p:txBody>
      </p:sp>
      <p:cxnSp>
        <p:nvCxnSpPr>
          <p:cNvPr id="25" name="Straight Connector 24"/>
          <p:cNvCxnSpPr/>
          <p:nvPr/>
        </p:nvCxnSpPr>
        <p:spPr bwMode="auto">
          <a:xfrm>
            <a:off x="2805550" y="2362200"/>
            <a:ext cx="0" cy="3505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062850" y="2362200"/>
            <a:ext cx="0" cy="3505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TextBox 27"/>
          <p:cNvSpPr txBox="1"/>
          <p:nvPr/>
        </p:nvSpPr>
        <p:spPr>
          <a:xfrm>
            <a:off x="2547153" y="1020496"/>
            <a:ext cx="3246912" cy="523220"/>
          </a:xfrm>
          <a:prstGeom prst="rect">
            <a:avLst/>
          </a:prstGeom>
          <a:noFill/>
        </p:spPr>
        <p:txBody>
          <a:bodyPr wrap="square" rtlCol="0">
            <a:spAutoFit/>
          </a:bodyPr>
          <a:lstStyle/>
          <a:p>
            <a:pPr algn="ctr"/>
            <a:r>
              <a:rPr lang="en-US" sz="2800" b="0" dirty="0">
                <a:solidFill>
                  <a:srgbClr val="FF0000"/>
                </a:solidFill>
                <a:latin typeface="+mn-lt"/>
                <a:cs typeface="Times New Roman" pitchFamily="18" charset="0"/>
                <a:sym typeface="Symbol"/>
              </a:rPr>
              <a:t>Properties of </a:t>
            </a:r>
            <a:r>
              <a:rPr lang="en-US" sz="2800" b="0" i="1" dirty="0">
                <a:solidFill>
                  <a:srgbClr val="FF0000"/>
                </a:solidFill>
                <a:latin typeface="Times New Roman" pitchFamily="18" charset="0"/>
                <a:cs typeface="Times New Roman" pitchFamily="18" charset="0"/>
                <a:sym typeface="Symbol"/>
              </a:rPr>
              <a:t></a:t>
            </a:r>
            <a:r>
              <a:rPr lang="en-US" sz="2800" b="0" dirty="0">
                <a:solidFill>
                  <a:srgbClr val="FF0000"/>
                </a:solidFill>
                <a:sym typeface="Symbol"/>
              </a:rPr>
              <a:t> or </a:t>
            </a:r>
            <a:r>
              <a:rPr lang="en-US" sz="2800" b="0" i="1" dirty="0">
                <a:solidFill>
                  <a:srgbClr val="FF0000"/>
                </a:solidFill>
                <a:latin typeface="Times New Roman" pitchFamily="18" charset="0"/>
                <a:cs typeface="Times New Roman" pitchFamily="18" charset="0"/>
                <a:sym typeface="Symbol"/>
              </a:rPr>
              <a:t></a:t>
            </a:r>
            <a:endParaRPr lang="en-US" sz="2800" b="0" i="1" dirty="0">
              <a:solidFill>
                <a:srgbClr val="FF0000"/>
              </a:solidFill>
              <a:latin typeface="Times New Roman" pitchFamily="18" charset="0"/>
              <a:cs typeface="Times New Roman" pitchFamily="18" charset="0"/>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Text Box 6"/>
          <p:cNvSpPr txBox="1">
            <a:spLocks noChangeArrowheads="1"/>
          </p:cNvSpPr>
          <p:nvPr/>
        </p:nvSpPr>
        <p:spPr bwMode="auto">
          <a:xfrm>
            <a:off x="2186049" y="118750"/>
            <a:ext cx="40386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Isotropic Materials</a:t>
            </a:r>
          </a:p>
        </p:txBody>
      </p:sp>
      <p:sp>
        <p:nvSpPr>
          <p:cNvPr id="104455" name="Rectangle 7"/>
          <p:cNvSpPr>
            <a:spLocks noChangeArrowheads="1"/>
          </p:cNvSpPr>
          <p:nvPr/>
        </p:nvSpPr>
        <p:spPr bwMode="auto">
          <a:xfrm>
            <a:off x="1143000" y="989239"/>
            <a:ext cx="6553200" cy="784830"/>
          </a:xfrm>
          <a:prstGeom prst="rect">
            <a:avLst/>
          </a:prstGeom>
          <a:solidFill>
            <a:srgbClr val="CCFFFF"/>
          </a:solidFill>
          <a:ln w="9525">
            <a:noFill/>
            <a:miter lim="800000"/>
            <a:headEnd/>
            <a:tailEnd/>
          </a:ln>
          <a:effectLst/>
        </p:spPr>
        <p:txBody>
          <a:bodyPr>
            <a:spAutoFit/>
          </a:bodyPr>
          <a:lstStyle/>
          <a:p>
            <a:pPr algn="ctr">
              <a:spcAft>
                <a:spcPct val="25000"/>
              </a:spcAft>
            </a:pPr>
            <a:r>
              <a:rPr lang="en-US" sz="2000" dirty="0">
                <a:latin typeface="Arial" panose="020B0604020202020204" pitchFamily="34" charset="0"/>
                <a:cs typeface="Arial" panose="020B0604020202020204" pitchFamily="34" charset="0"/>
              </a:rPr>
              <a:t>Isotropic:</a:t>
            </a:r>
            <a:r>
              <a:rPr lang="en-US" sz="2000" b="0" dirty="0">
                <a:latin typeface="Arial" panose="020B0604020202020204" pitchFamily="34" charset="0"/>
                <a:cs typeface="Arial" panose="020B0604020202020204" pitchFamily="34" charset="0"/>
              </a:rPr>
              <a:t> This means that</a:t>
            </a:r>
            <a:r>
              <a:rPr lang="en-US" sz="2000" b="0" i="1" dirty="0">
                <a:latin typeface="Times New Roman" pitchFamily="18" charset="0"/>
                <a:cs typeface="Times New Roman" pitchFamily="18" charset="0"/>
              </a:rPr>
              <a:t> ε</a:t>
            </a:r>
            <a:r>
              <a:rPr lang="en-US" sz="2000" b="0" dirty="0"/>
              <a:t> and </a:t>
            </a:r>
            <a:r>
              <a:rPr lang="en-US" sz="2000" b="0" i="1" dirty="0">
                <a:latin typeface="Times New Roman" pitchFamily="18" charset="0"/>
                <a:cs typeface="Times New Roman" pitchFamily="18" charset="0"/>
              </a:rPr>
              <a:t>μ</a:t>
            </a:r>
            <a:r>
              <a:rPr lang="en-US" sz="2000" b="0" dirty="0"/>
              <a:t> are </a:t>
            </a:r>
            <a:r>
              <a:rPr lang="en-US" sz="2000" b="0" u="sng" dirty="0"/>
              <a:t>scalar</a:t>
            </a:r>
            <a:r>
              <a:rPr lang="en-US" sz="2000" b="0" dirty="0"/>
              <a:t> quantities,</a:t>
            </a:r>
          </a:p>
          <a:p>
            <a:pPr algn="ctr"/>
            <a:r>
              <a:rPr lang="en-US" sz="2000" b="0" dirty="0"/>
              <a:t> which means that </a:t>
            </a:r>
            <a:r>
              <a:rPr lang="en-US" sz="2000" b="0" i="1" u="sng" dirty="0">
                <a:solidFill>
                  <a:schemeClr val="accent2"/>
                </a:solidFill>
                <a:latin typeface="Times New Roman" pitchFamily="18" charset="0"/>
                <a:cs typeface="Times New Roman" pitchFamily="18" charset="0"/>
              </a:rPr>
              <a:t>D</a:t>
            </a:r>
            <a:r>
              <a:rPr lang="en-US" sz="2000" b="0" i="1" dirty="0">
                <a:solidFill>
                  <a:schemeClr val="accent2"/>
                </a:solidFill>
                <a:latin typeface="Times New Roman" pitchFamily="18" charset="0"/>
                <a:cs typeface="Times New Roman" pitchFamily="18" charset="0"/>
              </a:rPr>
              <a:t> </a:t>
            </a:r>
            <a:r>
              <a:rPr lang="en-US" sz="2000" b="0" dirty="0"/>
              <a:t>|| </a:t>
            </a:r>
            <a:r>
              <a:rPr lang="en-US" sz="2000" b="0" i="1" u="sng" dirty="0">
                <a:solidFill>
                  <a:schemeClr val="accent2"/>
                </a:solidFill>
                <a:latin typeface="Times New Roman" pitchFamily="18" charset="0"/>
                <a:cs typeface="Times New Roman" pitchFamily="18" charset="0"/>
              </a:rPr>
              <a:t>E</a:t>
            </a:r>
            <a:r>
              <a:rPr lang="en-US" sz="2000" b="0" dirty="0"/>
              <a:t> (and </a:t>
            </a:r>
            <a:r>
              <a:rPr lang="en-US" sz="2000" b="0" i="1" u="sng" dirty="0">
                <a:solidFill>
                  <a:schemeClr val="accent2"/>
                </a:solidFill>
                <a:latin typeface="Times New Roman" pitchFamily="18" charset="0"/>
                <a:cs typeface="Times New Roman" pitchFamily="18" charset="0"/>
              </a:rPr>
              <a:t>B</a:t>
            </a:r>
            <a:r>
              <a:rPr lang="en-US" sz="2000" b="0" dirty="0"/>
              <a:t> || </a:t>
            </a:r>
            <a:r>
              <a:rPr lang="en-US" sz="2000" b="0" i="1" u="sng" dirty="0">
                <a:solidFill>
                  <a:schemeClr val="accent2"/>
                </a:solidFill>
                <a:latin typeface="Times New Roman" pitchFamily="18" charset="0"/>
                <a:cs typeface="Times New Roman" pitchFamily="18" charset="0"/>
              </a:rPr>
              <a:t>H</a:t>
            </a:r>
            <a:r>
              <a:rPr lang="en-US" sz="2000" dirty="0"/>
              <a:t> </a:t>
            </a:r>
            <a:r>
              <a:rPr lang="en-US" sz="2000" b="0" dirty="0"/>
              <a:t>)</a:t>
            </a:r>
          </a:p>
        </p:txBody>
      </p:sp>
      <p:sp>
        <p:nvSpPr>
          <p:cNvPr id="28" name="Slide Number Placeholder 27"/>
          <p:cNvSpPr>
            <a:spLocks noGrp="1"/>
          </p:cNvSpPr>
          <p:nvPr>
            <p:ph type="sldNum" sz="quarter" idx="4"/>
          </p:nvPr>
        </p:nvSpPr>
        <p:spPr/>
        <p:txBody>
          <a:bodyPr/>
          <a:lstStyle/>
          <a:p>
            <a:fld id="{E1FBE26A-17E6-45EC-8C11-32E94F417F70}" type="slidenum">
              <a:rPr lang="en-US" smtClean="0"/>
              <a:pPr/>
              <a:t>36</a:t>
            </a:fld>
            <a:endParaRPr lang="en-US"/>
          </a:p>
        </p:txBody>
      </p:sp>
      <p:graphicFrame>
        <p:nvGraphicFramePr>
          <p:cNvPr id="2" name="Object 44"/>
          <p:cNvGraphicFramePr>
            <a:graphicFrameLocks noChangeAspect="1"/>
          </p:cNvGraphicFramePr>
          <p:nvPr/>
        </p:nvGraphicFramePr>
        <p:xfrm>
          <a:off x="3829050" y="2209800"/>
          <a:ext cx="1050925" cy="814388"/>
        </p:xfrm>
        <a:graphic>
          <a:graphicData uri="http://schemas.openxmlformats.org/presentationml/2006/ole">
            <mc:AlternateContent xmlns:mc="http://schemas.openxmlformats.org/markup-compatibility/2006">
              <mc:Choice xmlns:v="urn:schemas-microsoft-com:vml" Requires="v">
                <p:oleObj spid="_x0000_s29713" name="Equation" r:id="rId4" imgW="558558" imgH="431613" progId="Equation.DSMT4">
                  <p:embed/>
                </p:oleObj>
              </mc:Choice>
              <mc:Fallback>
                <p:oleObj name="Equation" r:id="rId4" imgW="558558" imgH="431613" progId="Equation.DSMT4">
                  <p:embed/>
                  <p:pic>
                    <p:nvPicPr>
                      <p:cNvPr id="0" name="Picture 2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9050" y="2209800"/>
                        <a:ext cx="1050925" cy="814388"/>
                      </a:xfrm>
                      <a:prstGeom prst="rect">
                        <a:avLst/>
                      </a:prstGeom>
                      <a:solidFill>
                        <a:srgbClr val="FFFF99"/>
                      </a:solidFill>
                    </p:spPr>
                  </p:pic>
                </p:oleObj>
              </mc:Fallback>
            </mc:AlternateContent>
          </a:graphicData>
        </a:graphic>
      </p:graphicFrame>
      <p:grpSp>
        <p:nvGrpSpPr>
          <p:cNvPr id="35" name="Group 34"/>
          <p:cNvGrpSpPr/>
          <p:nvPr/>
        </p:nvGrpSpPr>
        <p:grpSpPr>
          <a:xfrm>
            <a:off x="776508" y="3131221"/>
            <a:ext cx="3352800" cy="2881313"/>
            <a:chOff x="776508" y="3131221"/>
            <a:chExt cx="3352800" cy="2881313"/>
          </a:xfrm>
        </p:grpSpPr>
        <p:sp>
          <p:nvSpPr>
            <p:cNvPr id="104484" name="Line 36"/>
            <p:cNvSpPr>
              <a:spLocks noChangeShapeType="1"/>
            </p:cNvSpPr>
            <p:nvPr/>
          </p:nvSpPr>
          <p:spPr bwMode="auto">
            <a:xfrm flipV="1">
              <a:off x="928908" y="5860134"/>
              <a:ext cx="2590800" cy="0"/>
            </a:xfrm>
            <a:prstGeom prst="line">
              <a:avLst/>
            </a:prstGeom>
            <a:noFill/>
            <a:ln w="19050">
              <a:solidFill>
                <a:schemeClr val="tx1"/>
              </a:solidFill>
              <a:round/>
              <a:headEnd type="none" w="med" len="med"/>
              <a:tailEnd type="none" w="med" len="med"/>
            </a:ln>
            <a:effectLst/>
          </p:spPr>
          <p:txBody>
            <a:bodyPr/>
            <a:lstStyle/>
            <a:p>
              <a:endParaRPr lang="en-US"/>
            </a:p>
          </p:txBody>
        </p:sp>
        <p:sp>
          <p:nvSpPr>
            <p:cNvPr id="104485" name="Line 37"/>
            <p:cNvSpPr>
              <a:spLocks noChangeShapeType="1"/>
            </p:cNvSpPr>
            <p:nvPr/>
          </p:nvSpPr>
          <p:spPr bwMode="auto">
            <a:xfrm flipV="1">
              <a:off x="928908" y="3650334"/>
              <a:ext cx="0" cy="2209800"/>
            </a:xfrm>
            <a:prstGeom prst="line">
              <a:avLst/>
            </a:prstGeom>
            <a:noFill/>
            <a:ln w="19050">
              <a:solidFill>
                <a:schemeClr val="tx1"/>
              </a:solidFill>
              <a:round/>
              <a:headEnd type="none" w="med" len="med"/>
              <a:tailEnd type="none" w="med" len="med"/>
            </a:ln>
            <a:effectLst/>
          </p:spPr>
          <p:txBody>
            <a:bodyPr/>
            <a:lstStyle/>
            <a:p>
              <a:endParaRPr lang="en-US"/>
            </a:p>
          </p:txBody>
        </p:sp>
        <p:sp>
          <p:nvSpPr>
            <p:cNvPr id="104486" name="Line 38"/>
            <p:cNvSpPr>
              <a:spLocks noChangeShapeType="1"/>
            </p:cNvSpPr>
            <p:nvPr/>
          </p:nvSpPr>
          <p:spPr bwMode="auto">
            <a:xfrm flipV="1">
              <a:off x="928908" y="4793334"/>
              <a:ext cx="1143000" cy="1066800"/>
            </a:xfrm>
            <a:prstGeom prst="line">
              <a:avLst/>
            </a:prstGeom>
            <a:noFill/>
            <a:ln w="28575">
              <a:solidFill>
                <a:srgbClr val="FF0000"/>
              </a:solidFill>
              <a:round/>
              <a:headEnd/>
              <a:tailEnd type="triangle" w="lg" len="med"/>
            </a:ln>
            <a:effectLst/>
          </p:spPr>
          <p:txBody>
            <a:bodyPr/>
            <a:lstStyle/>
            <a:p>
              <a:endParaRPr lang="en-US"/>
            </a:p>
          </p:txBody>
        </p:sp>
        <p:sp>
          <p:nvSpPr>
            <p:cNvPr id="104487" name="Line 39"/>
            <p:cNvSpPr>
              <a:spLocks noChangeShapeType="1"/>
            </p:cNvSpPr>
            <p:nvPr/>
          </p:nvSpPr>
          <p:spPr bwMode="auto">
            <a:xfrm flipV="1">
              <a:off x="986964" y="3955134"/>
              <a:ext cx="2057400" cy="1905000"/>
            </a:xfrm>
            <a:prstGeom prst="line">
              <a:avLst/>
            </a:prstGeom>
            <a:noFill/>
            <a:ln w="28575">
              <a:solidFill>
                <a:srgbClr val="339933"/>
              </a:solidFill>
              <a:round/>
              <a:headEnd/>
              <a:tailEnd type="triangle" w="lg" len="med"/>
            </a:ln>
            <a:effectLst/>
          </p:spPr>
          <p:txBody>
            <a:bodyPr/>
            <a:lstStyle/>
            <a:p>
              <a:endParaRPr lang="en-US"/>
            </a:p>
          </p:txBody>
        </p:sp>
        <p:graphicFrame>
          <p:nvGraphicFramePr>
            <p:cNvPr id="104491" name="Object 43"/>
            <p:cNvGraphicFramePr>
              <a:graphicFrameLocks noChangeAspect="1"/>
            </p:cNvGraphicFramePr>
            <p:nvPr/>
          </p:nvGraphicFramePr>
          <p:xfrm>
            <a:off x="1276350" y="4473575"/>
            <a:ext cx="323850" cy="430213"/>
          </p:xfrm>
          <a:graphic>
            <a:graphicData uri="http://schemas.openxmlformats.org/presentationml/2006/ole">
              <mc:AlternateContent xmlns:mc="http://schemas.openxmlformats.org/markup-compatibility/2006">
                <mc:Choice xmlns:v="urn:schemas-microsoft-com:vml" Requires="v">
                  <p:oleObj spid="_x0000_s29714" name="Equation" r:id="rId6" imgW="152268" imgH="203024" progId="Equation.DSMT4">
                    <p:embed/>
                  </p:oleObj>
                </mc:Choice>
                <mc:Fallback>
                  <p:oleObj name="Equation" r:id="rId6" imgW="152268" imgH="203024" progId="Equation.DSMT4">
                    <p:embed/>
                    <p:pic>
                      <p:nvPicPr>
                        <p:cNvPr id="0" name="Picture 2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76350" y="4473575"/>
                          <a:ext cx="323850" cy="430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492" name="Text Box 44"/>
            <p:cNvSpPr txBox="1">
              <a:spLocks noChangeArrowheads="1"/>
            </p:cNvSpPr>
            <p:nvPr/>
          </p:nvSpPr>
          <p:spPr bwMode="auto">
            <a:xfrm>
              <a:off x="3672108" y="5645821"/>
              <a:ext cx="457200" cy="366713"/>
            </a:xfrm>
            <a:prstGeom prst="rect">
              <a:avLst/>
            </a:prstGeom>
            <a:noFill/>
            <a:ln w="9525">
              <a:noFill/>
              <a:miter lim="800000"/>
              <a:headEnd/>
              <a:tailEnd/>
            </a:ln>
            <a:effectLst/>
          </p:spPr>
          <p:txBody>
            <a:bodyPr wrap="square">
              <a:spAutoFit/>
            </a:bodyPr>
            <a:lstStyle/>
            <a:p>
              <a:pPr>
                <a:spcBef>
                  <a:spcPct val="50000"/>
                </a:spcBef>
              </a:pPr>
              <a:r>
                <a:rPr lang="en-US" b="0" i="1" dirty="0">
                  <a:latin typeface="Times New Roman" pitchFamily="18" charset="0"/>
                </a:rPr>
                <a:t>x</a:t>
              </a:r>
            </a:p>
          </p:txBody>
        </p:sp>
        <p:sp>
          <p:nvSpPr>
            <p:cNvPr id="104493" name="Text Box 45"/>
            <p:cNvSpPr txBox="1">
              <a:spLocks noChangeArrowheads="1"/>
            </p:cNvSpPr>
            <p:nvPr/>
          </p:nvSpPr>
          <p:spPr bwMode="auto">
            <a:xfrm>
              <a:off x="776508" y="3131221"/>
              <a:ext cx="381000" cy="366713"/>
            </a:xfrm>
            <a:prstGeom prst="rect">
              <a:avLst/>
            </a:prstGeom>
            <a:noFill/>
            <a:ln w="9525">
              <a:noFill/>
              <a:miter lim="800000"/>
              <a:headEnd/>
              <a:tailEnd/>
            </a:ln>
            <a:effectLst/>
          </p:spPr>
          <p:txBody>
            <a:bodyPr wrap="square">
              <a:spAutoFit/>
            </a:bodyPr>
            <a:lstStyle/>
            <a:p>
              <a:pPr>
                <a:spcBef>
                  <a:spcPct val="50000"/>
                </a:spcBef>
              </a:pPr>
              <a:r>
                <a:rPr lang="en-US" b="0" i="1" dirty="0">
                  <a:latin typeface="Times New Roman" pitchFamily="18" charset="0"/>
                </a:rPr>
                <a:t>y</a:t>
              </a:r>
            </a:p>
          </p:txBody>
        </p:sp>
        <p:graphicFrame>
          <p:nvGraphicFramePr>
            <p:cNvPr id="32" name="Object 43"/>
            <p:cNvGraphicFramePr>
              <a:graphicFrameLocks noChangeAspect="1"/>
            </p:cNvGraphicFramePr>
            <p:nvPr/>
          </p:nvGraphicFramePr>
          <p:xfrm>
            <a:off x="2293938" y="3770313"/>
            <a:ext cx="350837" cy="430212"/>
          </p:xfrm>
          <a:graphic>
            <a:graphicData uri="http://schemas.openxmlformats.org/presentationml/2006/ole">
              <mc:AlternateContent xmlns:mc="http://schemas.openxmlformats.org/markup-compatibility/2006">
                <mc:Choice xmlns:v="urn:schemas-microsoft-com:vml" Requires="v">
                  <p:oleObj spid="_x0000_s29715" name="Equation" r:id="rId8" imgW="164957" imgH="203024" progId="Equation.DSMT4">
                    <p:embed/>
                  </p:oleObj>
                </mc:Choice>
                <mc:Fallback>
                  <p:oleObj name="Equation" r:id="rId8" imgW="164957" imgH="203024" progId="Equation.DSMT4">
                    <p:embed/>
                    <p:pic>
                      <p:nvPicPr>
                        <p:cNvPr id="0" name="Picture 2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3938" y="3770313"/>
                          <a:ext cx="350837" cy="430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6" name="Group 35"/>
          <p:cNvGrpSpPr/>
          <p:nvPr/>
        </p:nvGrpSpPr>
        <p:grpSpPr>
          <a:xfrm>
            <a:off x="5286822" y="3193134"/>
            <a:ext cx="3276600" cy="2819400"/>
            <a:chOff x="5286822" y="3193134"/>
            <a:chExt cx="3276600" cy="2819400"/>
          </a:xfrm>
        </p:grpSpPr>
        <p:sp>
          <p:nvSpPr>
            <p:cNvPr id="104465" name="Line 17"/>
            <p:cNvSpPr>
              <a:spLocks noChangeShapeType="1"/>
            </p:cNvSpPr>
            <p:nvPr/>
          </p:nvSpPr>
          <p:spPr bwMode="auto">
            <a:xfrm flipV="1">
              <a:off x="5439222" y="5860134"/>
              <a:ext cx="2590800" cy="0"/>
            </a:xfrm>
            <a:prstGeom prst="line">
              <a:avLst/>
            </a:prstGeom>
            <a:noFill/>
            <a:ln w="19050">
              <a:solidFill>
                <a:schemeClr val="tx1"/>
              </a:solidFill>
              <a:round/>
              <a:headEnd type="none" w="med" len="med"/>
              <a:tailEnd type="none" w="med" len="med"/>
            </a:ln>
            <a:effectLst/>
          </p:spPr>
          <p:txBody>
            <a:bodyPr/>
            <a:lstStyle/>
            <a:p>
              <a:endParaRPr lang="en-US"/>
            </a:p>
          </p:txBody>
        </p:sp>
        <p:sp>
          <p:nvSpPr>
            <p:cNvPr id="104464" name="Line 16"/>
            <p:cNvSpPr>
              <a:spLocks noChangeShapeType="1"/>
            </p:cNvSpPr>
            <p:nvPr/>
          </p:nvSpPr>
          <p:spPr bwMode="auto">
            <a:xfrm flipV="1">
              <a:off x="5439222" y="3650334"/>
              <a:ext cx="0" cy="2209800"/>
            </a:xfrm>
            <a:prstGeom prst="line">
              <a:avLst/>
            </a:prstGeom>
            <a:noFill/>
            <a:ln w="19050">
              <a:solidFill>
                <a:schemeClr val="tx1"/>
              </a:solidFill>
              <a:round/>
              <a:headEnd type="none" w="med" len="med"/>
              <a:tailEnd type="none" w="med" len="med"/>
            </a:ln>
            <a:effectLst/>
          </p:spPr>
          <p:txBody>
            <a:bodyPr/>
            <a:lstStyle/>
            <a:p>
              <a:endParaRPr lang="en-US"/>
            </a:p>
          </p:txBody>
        </p:sp>
        <p:sp>
          <p:nvSpPr>
            <p:cNvPr id="104468" name="Line 20"/>
            <p:cNvSpPr>
              <a:spLocks noChangeShapeType="1"/>
            </p:cNvSpPr>
            <p:nvPr/>
          </p:nvSpPr>
          <p:spPr bwMode="auto">
            <a:xfrm flipV="1">
              <a:off x="5439222" y="4717134"/>
              <a:ext cx="1219200" cy="1143000"/>
            </a:xfrm>
            <a:prstGeom prst="line">
              <a:avLst/>
            </a:prstGeom>
            <a:noFill/>
            <a:ln w="28575">
              <a:solidFill>
                <a:srgbClr val="993300"/>
              </a:solidFill>
              <a:round/>
              <a:headEnd/>
              <a:tailEnd type="triangle" w="lg" len="med"/>
            </a:ln>
            <a:effectLst/>
          </p:spPr>
          <p:txBody>
            <a:bodyPr/>
            <a:lstStyle/>
            <a:p>
              <a:endParaRPr lang="en-US"/>
            </a:p>
          </p:txBody>
        </p:sp>
        <p:sp>
          <p:nvSpPr>
            <p:cNvPr id="104469" name="Line 21"/>
            <p:cNvSpPr>
              <a:spLocks noChangeShapeType="1"/>
            </p:cNvSpPr>
            <p:nvPr/>
          </p:nvSpPr>
          <p:spPr bwMode="auto">
            <a:xfrm flipV="1">
              <a:off x="5497278" y="3955134"/>
              <a:ext cx="2057400" cy="1905000"/>
            </a:xfrm>
            <a:prstGeom prst="line">
              <a:avLst/>
            </a:prstGeom>
            <a:noFill/>
            <a:ln w="28575">
              <a:solidFill>
                <a:srgbClr val="0000FF"/>
              </a:solidFill>
              <a:round/>
              <a:headEnd/>
              <a:tailEnd type="triangle" w="lg" len="med"/>
            </a:ln>
            <a:effectLst/>
          </p:spPr>
          <p:txBody>
            <a:bodyPr/>
            <a:lstStyle/>
            <a:p>
              <a:endParaRPr lang="en-US"/>
            </a:p>
          </p:txBody>
        </p:sp>
        <p:sp>
          <p:nvSpPr>
            <p:cNvPr id="104477" name="Text Box 29"/>
            <p:cNvSpPr txBox="1">
              <a:spLocks noChangeArrowheads="1"/>
            </p:cNvSpPr>
            <p:nvPr/>
          </p:nvSpPr>
          <p:spPr bwMode="auto">
            <a:xfrm>
              <a:off x="8182422" y="5645821"/>
              <a:ext cx="381000" cy="366713"/>
            </a:xfrm>
            <a:prstGeom prst="rect">
              <a:avLst/>
            </a:prstGeom>
            <a:noFill/>
            <a:ln w="9525">
              <a:noFill/>
              <a:miter lim="800000"/>
              <a:headEnd/>
              <a:tailEnd/>
            </a:ln>
            <a:effectLst/>
          </p:spPr>
          <p:txBody>
            <a:bodyPr wrap="square">
              <a:spAutoFit/>
            </a:bodyPr>
            <a:lstStyle/>
            <a:p>
              <a:pPr>
                <a:spcBef>
                  <a:spcPct val="50000"/>
                </a:spcBef>
              </a:pPr>
              <a:r>
                <a:rPr lang="en-US" b="0" i="1" dirty="0">
                  <a:latin typeface="Times New Roman" pitchFamily="18" charset="0"/>
                </a:rPr>
                <a:t>x</a:t>
              </a:r>
            </a:p>
          </p:txBody>
        </p:sp>
        <p:sp>
          <p:nvSpPr>
            <p:cNvPr id="104478" name="Text Box 30"/>
            <p:cNvSpPr txBox="1">
              <a:spLocks noChangeArrowheads="1"/>
            </p:cNvSpPr>
            <p:nvPr/>
          </p:nvSpPr>
          <p:spPr bwMode="auto">
            <a:xfrm>
              <a:off x="5286822" y="3193134"/>
              <a:ext cx="609600" cy="366713"/>
            </a:xfrm>
            <a:prstGeom prst="rect">
              <a:avLst/>
            </a:prstGeom>
            <a:noFill/>
            <a:ln w="9525">
              <a:noFill/>
              <a:miter lim="800000"/>
              <a:headEnd/>
              <a:tailEnd/>
            </a:ln>
            <a:effectLst/>
          </p:spPr>
          <p:txBody>
            <a:bodyPr>
              <a:spAutoFit/>
            </a:bodyPr>
            <a:lstStyle/>
            <a:p>
              <a:pPr>
                <a:spcBef>
                  <a:spcPct val="50000"/>
                </a:spcBef>
              </a:pPr>
              <a:r>
                <a:rPr lang="en-US" b="0" i="1" dirty="0">
                  <a:latin typeface="Times New Roman" pitchFamily="18" charset="0"/>
                </a:rPr>
                <a:t>y</a:t>
              </a:r>
            </a:p>
          </p:txBody>
        </p:sp>
        <p:graphicFrame>
          <p:nvGraphicFramePr>
            <p:cNvPr id="33" name="Object 28"/>
            <p:cNvGraphicFramePr>
              <a:graphicFrameLocks noChangeAspect="1"/>
            </p:cNvGraphicFramePr>
            <p:nvPr/>
          </p:nvGraphicFramePr>
          <p:xfrm>
            <a:off x="6675438" y="3762375"/>
            <a:ext cx="323850" cy="430213"/>
          </p:xfrm>
          <a:graphic>
            <a:graphicData uri="http://schemas.openxmlformats.org/presentationml/2006/ole">
              <mc:AlternateContent xmlns:mc="http://schemas.openxmlformats.org/markup-compatibility/2006">
                <mc:Choice xmlns:v="urn:schemas-microsoft-com:vml" Requires="v">
                  <p:oleObj spid="_x0000_s29716" name="Equation" r:id="rId10" imgW="152268" imgH="203024" progId="Equation.DSMT4">
                    <p:embed/>
                  </p:oleObj>
                </mc:Choice>
                <mc:Fallback>
                  <p:oleObj name="Equation" r:id="rId10" imgW="152268" imgH="203024" progId="Equation.DSMT4">
                    <p:embed/>
                    <p:pic>
                      <p:nvPicPr>
                        <p:cNvPr id="0" name="Picture 29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75438" y="3762375"/>
                          <a:ext cx="323850" cy="430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95" name="Object 47"/>
            <p:cNvGraphicFramePr>
              <a:graphicFrameLocks noChangeAspect="1"/>
            </p:cNvGraphicFramePr>
            <p:nvPr/>
          </p:nvGraphicFramePr>
          <p:xfrm>
            <a:off x="5719763" y="4627563"/>
            <a:ext cx="377825" cy="430212"/>
          </p:xfrm>
          <a:graphic>
            <a:graphicData uri="http://schemas.openxmlformats.org/presentationml/2006/ole">
              <mc:AlternateContent xmlns:mc="http://schemas.openxmlformats.org/markup-compatibility/2006">
                <mc:Choice xmlns:v="urn:schemas-microsoft-com:vml" Requires="v">
                  <p:oleObj spid="_x0000_s29717" name="Equation" r:id="rId12" imgW="177569" imgH="202936" progId="Equation.DSMT4">
                    <p:embed/>
                  </p:oleObj>
                </mc:Choice>
                <mc:Fallback>
                  <p:oleObj name="Equation" r:id="rId12" imgW="177569" imgH="202936" progId="Equation.DSMT4">
                    <p:embed/>
                    <p:pic>
                      <p:nvPicPr>
                        <p:cNvPr id="0" name="Picture 29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19763" y="4627563"/>
                          <a:ext cx="377825" cy="430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Text Box 8"/>
          <p:cNvSpPr txBox="1">
            <a:spLocks noChangeArrowheads="1"/>
          </p:cNvSpPr>
          <p:nvPr/>
        </p:nvSpPr>
        <p:spPr bwMode="auto">
          <a:xfrm>
            <a:off x="1143000" y="1066800"/>
            <a:ext cx="6477000" cy="519113"/>
          </a:xfrm>
          <a:prstGeom prst="rect">
            <a:avLst/>
          </a:prstGeom>
          <a:solidFill>
            <a:srgbClr val="CCFFFF"/>
          </a:solidFill>
          <a:ln w="9525">
            <a:noFill/>
            <a:miter lim="800000"/>
            <a:headEnd/>
            <a:tailEnd/>
          </a:ln>
          <a:effectLst/>
        </p:spPr>
        <p:txBody>
          <a:bodyPr>
            <a:spAutoFit/>
          </a:bodyPr>
          <a:lstStyle/>
          <a:p>
            <a:pPr algn="ctr">
              <a:lnSpc>
                <a:spcPct val="140000"/>
              </a:lnSpc>
            </a:pPr>
            <a:r>
              <a:rPr lang="en-US" sz="2000" b="0" dirty="0">
                <a:latin typeface="Arial" panose="020B0604020202020204" pitchFamily="34" charset="0"/>
                <a:cs typeface="Arial" panose="020B0604020202020204" pitchFamily="34" charset="0"/>
              </a:rPr>
              <a:t>Here </a:t>
            </a:r>
            <a:r>
              <a:rPr lang="en-US" sz="2000" b="0" i="1" dirty="0">
                <a:latin typeface="Times New Roman" pitchFamily="18" charset="0"/>
                <a:cs typeface="Times New Roman" pitchFamily="18" charset="0"/>
              </a:rPr>
              <a:t>ε</a:t>
            </a:r>
            <a:r>
              <a:rPr lang="en-US" sz="2000" b="0" dirty="0"/>
              <a:t> (or </a:t>
            </a:r>
            <a:r>
              <a:rPr lang="en-US" sz="2000" b="0" i="1" dirty="0">
                <a:latin typeface="Times New Roman" pitchFamily="18" charset="0"/>
                <a:cs typeface="Times New Roman" pitchFamily="18" charset="0"/>
              </a:rPr>
              <a:t>μ</a:t>
            </a:r>
            <a:r>
              <a:rPr lang="en-US" sz="2000" b="0" dirty="0"/>
              <a:t>) is a tensor (can be written as a matrix)</a:t>
            </a:r>
          </a:p>
        </p:txBody>
      </p:sp>
      <p:sp>
        <p:nvSpPr>
          <p:cNvPr id="30729" name="Text Box 9"/>
          <p:cNvSpPr txBox="1">
            <a:spLocks noChangeArrowheads="1"/>
          </p:cNvSpPr>
          <p:nvPr/>
        </p:nvSpPr>
        <p:spPr bwMode="auto">
          <a:xfrm>
            <a:off x="1070427" y="5448955"/>
            <a:ext cx="6934200" cy="480131"/>
          </a:xfrm>
          <a:prstGeom prst="rect">
            <a:avLst/>
          </a:prstGeom>
          <a:noFill/>
          <a:ln w="9525">
            <a:noFill/>
            <a:miter lim="800000"/>
            <a:headEnd/>
            <a:tailEnd/>
          </a:ln>
          <a:effectLst/>
        </p:spPr>
        <p:txBody>
          <a:bodyPr>
            <a:spAutoFit/>
          </a:bodyPr>
          <a:lstStyle/>
          <a:p>
            <a:pPr algn="ctr">
              <a:lnSpc>
                <a:spcPct val="140000"/>
              </a:lnSpc>
              <a:spcBef>
                <a:spcPct val="50000"/>
              </a:spcBef>
            </a:pPr>
            <a:r>
              <a:rPr lang="en-US" b="0" dirty="0"/>
              <a:t>This results in </a:t>
            </a:r>
            <a:r>
              <a:rPr lang="en-US" b="0" i="1" u="sng" dirty="0">
                <a:solidFill>
                  <a:srgbClr val="0000CC"/>
                </a:solidFill>
                <a:latin typeface="Times New Roman" pitchFamily="18" charset="0"/>
              </a:rPr>
              <a:t>E</a:t>
            </a:r>
            <a:r>
              <a:rPr lang="en-US" i="1" dirty="0">
                <a:solidFill>
                  <a:schemeClr val="accent2"/>
                </a:solidFill>
              </a:rPr>
              <a:t> </a:t>
            </a:r>
            <a:r>
              <a:rPr lang="en-US" b="0" dirty="0"/>
              <a:t>and </a:t>
            </a:r>
            <a:r>
              <a:rPr lang="en-US" b="0" i="1" u="sng" dirty="0">
                <a:solidFill>
                  <a:srgbClr val="0000CC"/>
                </a:solidFill>
                <a:latin typeface="Times New Roman" pitchFamily="18" charset="0"/>
              </a:rPr>
              <a:t>D</a:t>
            </a:r>
            <a:r>
              <a:rPr lang="en-US" dirty="0">
                <a:solidFill>
                  <a:schemeClr val="accent2"/>
                </a:solidFill>
                <a:latin typeface="Times New Roman" pitchFamily="18" charset="0"/>
              </a:rPr>
              <a:t> </a:t>
            </a:r>
            <a:r>
              <a:rPr lang="en-US" dirty="0">
                <a:solidFill>
                  <a:srgbClr val="FF3300"/>
                </a:solidFill>
              </a:rPr>
              <a:t>NOT</a:t>
            </a:r>
            <a:r>
              <a:rPr lang="en-US" dirty="0"/>
              <a:t> </a:t>
            </a:r>
            <a:r>
              <a:rPr lang="en-US" b="0" dirty="0"/>
              <a:t>being in the same direction.</a:t>
            </a:r>
          </a:p>
        </p:txBody>
      </p:sp>
      <p:sp>
        <p:nvSpPr>
          <p:cNvPr id="30731" name="Rectangle 11"/>
          <p:cNvSpPr>
            <a:spLocks noChangeArrowheads="1"/>
          </p:cNvSpPr>
          <p:nvPr/>
        </p:nvSpPr>
        <p:spPr bwMode="auto">
          <a:xfrm>
            <a:off x="0" y="27003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30" name="Object 10"/>
          <p:cNvGraphicFramePr>
            <a:graphicFrameLocks noChangeAspect="1"/>
          </p:cNvGraphicFramePr>
          <p:nvPr/>
        </p:nvGraphicFramePr>
        <p:xfrm>
          <a:off x="1677988" y="2590800"/>
          <a:ext cx="5781675" cy="1447800"/>
        </p:xfrm>
        <a:graphic>
          <a:graphicData uri="http://schemas.openxmlformats.org/presentationml/2006/ole">
            <mc:AlternateContent xmlns:mc="http://schemas.openxmlformats.org/markup-compatibility/2006">
              <mc:Choice xmlns:v="urn:schemas-microsoft-com:vml" Requires="v">
                <p:oleObj spid="_x0000_s30728" name="Equation" r:id="rId4" imgW="2921000" imgH="711200" progId="Equation.DSMT4">
                  <p:embed/>
                </p:oleObj>
              </mc:Choice>
              <mc:Fallback>
                <p:oleObj name="Equation" r:id="rId4" imgW="2921000" imgH="711200" progId="Equation.DSMT4">
                  <p:embed/>
                  <p:pic>
                    <p:nvPicPr>
                      <p:cNvPr id="0" name="Picture 1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88" y="2590800"/>
                        <a:ext cx="5781675"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6" name="Text Box 56"/>
          <p:cNvSpPr txBox="1">
            <a:spLocks noChangeArrowheads="1"/>
          </p:cNvSpPr>
          <p:nvPr/>
        </p:nvSpPr>
        <p:spPr bwMode="auto">
          <a:xfrm>
            <a:off x="1988127" y="213757"/>
            <a:ext cx="44958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Anisotropic Materials</a:t>
            </a:r>
          </a:p>
        </p:txBody>
      </p:sp>
      <p:sp>
        <p:nvSpPr>
          <p:cNvPr id="7" name="Slide Number Placeholder 6"/>
          <p:cNvSpPr>
            <a:spLocks noGrp="1"/>
          </p:cNvSpPr>
          <p:nvPr>
            <p:ph type="sldNum" sz="quarter" idx="4"/>
          </p:nvPr>
        </p:nvSpPr>
        <p:spPr/>
        <p:txBody>
          <a:bodyPr/>
          <a:lstStyle/>
          <a:p>
            <a:fld id="{E1FBE26A-17E6-45EC-8C11-32E94F417F70}" type="slidenum">
              <a:rPr lang="en-US" smtClean="0"/>
              <a:pPr/>
              <a:t>37</a:t>
            </a:fld>
            <a:endParaRPr lang="en-US"/>
          </a:p>
        </p:txBody>
      </p:sp>
      <p:sp>
        <p:nvSpPr>
          <p:cNvPr id="8" name="TextBox 7"/>
          <p:cNvSpPr txBox="1"/>
          <p:nvPr/>
        </p:nvSpPr>
        <p:spPr>
          <a:xfrm>
            <a:off x="697676" y="1938646"/>
            <a:ext cx="1253869" cy="400110"/>
          </a:xfrm>
          <a:prstGeom prst="rect">
            <a:avLst/>
          </a:prstGeom>
          <a:noFill/>
        </p:spPr>
        <p:txBody>
          <a:bodyPr wrap="none" rtlCol="0">
            <a:spAutoFit/>
          </a:bodyPr>
          <a:lstStyle/>
          <a:p>
            <a:r>
              <a:rPr lang="en-US" sz="2000" b="0" dirty="0">
                <a:solidFill>
                  <a:srgbClr val="3333FF"/>
                </a:solidFill>
              </a:rPr>
              <a:t>Example:</a:t>
            </a:r>
          </a:p>
        </p:txBody>
      </p:sp>
      <p:graphicFrame>
        <p:nvGraphicFramePr>
          <p:cNvPr id="2" name="Object 11"/>
          <p:cNvGraphicFramePr>
            <a:graphicFrameLocks noChangeAspect="1"/>
          </p:cNvGraphicFramePr>
          <p:nvPr>
            <p:extLst>
              <p:ext uri="{D42A27DB-BD31-4B8C-83A1-F6EECF244321}">
                <p14:modId xmlns:p14="http://schemas.microsoft.com/office/powerpoint/2010/main" val="3375451729"/>
              </p:ext>
            </p:extLst>
          </p:nvPr>
        </p:nvGraphicFramePr>
        <p:xfrm>
          <a:off x="3558590" y="4651803"/>
          <a:ext cx="1155700" cy="466725"/>
        </p:xfrm>
        <a:graphic>
          <a:graphicData uri="http://schemas.openxmlformats.org/presentationml/2006/ole">
            <mc:AlternateContent xmlns:mc="http://schemas.openxmlformats.org/markup-compatibility/2006">
              <mc:Choice xmlns:v="urn:schemas-microsoft-com:vml" Requires="v">
                <p:oleObj spid="_x0000_s30729" name="Equation" r:id="rId6" imgW="583947" imgH="228501" progId="Equation.DSMT4">
                  <p:embed/>
                </p:oleObj>
              </mc:Choice>
              <mc:Fallback>
                <p:oleObj name="Equation" r:id="rId6" imgW="583947" imgH="228501" progId="Equation.DSMT4">
                  <p:embed/>
                  <p:pic>
                    <p:nvPicPr>
                      <p:cNvPr id="0" name="Picture 1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58590" y="4651803"/>
                        <a:ext cx="11557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950921" y="4295780"/>
            <a:ext cx="389850" cy="369332"/>
          </a:xfrm>
          <a:prstGeom prst="rect">
            <a:avLst/>
          </a:prstGeom>
          <a:noFill/>
        </p:spPr>
        <p:txBody>
          <a:bodyPr wrap="none" rtlCol="0">
            <a:spAutoFit/>
          </a:bodyPr>
          <a:lstStyle/>
          <a:p>
            <a:r>
              <a:rPr lang="en-US" b="0" dirty="0">
                <a:solidFill>
                  <a:srgbClr val="0000CC"/>
                </a:solidFill>
              </a:rPr>
              <a:t>or</a:t>
            </a:r>
          </a:p>
        </p:txBody>
      </p:sp>
      <p:sp>
        <p:nvSpPr>
          <p:cNvPr id="3" name="TextBox 2"/>
          <p:cNvSpPr txBox="1"/>
          <p:nvPr/>
        </p:nvSpPr>
        <p:spPr>
          <a:xfrm>
            <a:off x="4913523" y="2071171"/>
            <a:ext cx="2076209" cy="369332"/>
          </a:xfrm>
          <a:prstGeom prst="rect">
            <a:avLst/>
          </a:prstGeom>
          <a:noFill/>
        </p:spPr>
        <p:txBody>
          <a:bodyPr wrap="none" rtlCol="0">
            <a:spAutoFit/>
          </a:bodyPr>
          <a:lstStyle/>
          <a:p>
            <a:r>
              <a:rPr lang="en-US" dirty="0"/>
              <a:t>“biaxial medium”</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Rectangle 11"/>
          <p:cNvSpPr>
            <a:spLocks noChangeArrowheads="1"/>
          </p:cNvSpPr>
          <p:nvPr/>
        </p:nvSpPr>
        <p:spPr bwMode="auto">
          <a:xfrm>
            <a:off x="0" y="27003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30" name="Object 10"/>
          <p:cNvGraphicFramePr>
            <a:graphicFrameLocks noChangeAspect="1"/>
          </p:cNvGraphicFramePr>
          <p:nvPr/>
        </p:nvGraphicFramePr>
        <p:xfrm>
          <a:off x="2604859" y="1719942"/>
          <a:ext cx="3341688" cy="1447800"/>
        </p:xfrm>
        <a:graphic>
          <a:graphicData uri="http://schemas.openxmlformats.org/presentationml/2006/ole">
            <mc:AlternateContent xmlns:mc="http://schemas.openxmlformats.org/markup-compatibility/2006">
              <mc:Choice xmlns:v="urn:schemas-microsoft-com:vml" Requires="v">
                <p:oleObj spid="_x0000_s31749" name="Equation" r:id="rId4" imgW="1688367" imgH="710891" progId="Equation.DSMT4">
                  <p:embed/>
                </p:oleObj>
              </mc:Choice>
              <mc:Fallback>
                <p:oleObj name="Equation" r:id="rId4" imgW="1688367" imgH="710891" progId="Equation.DSMT4">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4859" y="1719942"/>
                        <a:ext cx="3341688"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6" name="Text Box 56"/>
          <p:cNvSpPr txBox="1">
            <a:spLocks noChangeArrowheads="1"/>
          </p:cNvSpPr>
          <p:nvPr/>
        </p:nvSpPr>
        <p:spPr bwMode="auto">
          <a:xfrm>
            <a:off x="1582051" y="118750"/>
            <a:ext cx="5965371"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Anisotropic Materials (cont.)</a:t>
            </a:r>
          </a:p>
        </p:txBody>
      </p:sp>
      <p:sp>
        <p:nvSpPr>
          <p:cNvPr id="7" name="Slide Number Placeholder 6"/>
          <p:cNvSpPr>
            <a:spLocks noGrp="1"/>
          </p:cNvSpPr>
          <p:nvPr>
            <p:ph type="sldNum" sz="quarter" idx="4"/>
          </p:nvPr>
        </p:nvSpPr>
        <p:spPr/>
        <p:txBody>
          <a:bodyPr/>
          <a:lstStyle/>
          <a:p>
            <a:fld id="{E1FBE26A-17E6-45EC-8C11-32E94F417F70}" type="slidenum">
              <a:rPr lang="en-US" smtClean="0"/>
              <a:pPr/>
              <a:t>38</a:t>
            </a:fld>
            <a:endParaRPr lang="en-US"/>
          </a:p>
        </p:txBody>
      </p:sp>
      <p:sp>
        <p:nvSpPr>
          <p:cNvPr id="8" name="TextBox 7"/>
          <p:cNvSpPr txBox="1"/>
          <p:nvPr/>
        </p:nvSpPr>
        <p:spPr>
          <a:xfrm>
            <a:off x="1324429" y="1041400"/>
            <a:ext cx="5328703" cy="400110"/>
          </a:xfrm>
          <a:prstGeom prst="rect">
            <a:avLst/>
          </a:prstGeom>
          <a:noFill/>
        </p:spPr>
        <p:txBody>
          <a:bodyPr wrap="none" rtlCol="0">
            <a:spAutoFit/>
          </a:bodyPr>
          <a:lstStyle/>
          <a:p>
            <a:r>
              <a:rPr lang="en-US" sz="2000" b="0" dirty="0">
                <a:solidFill>
                  <a:srgbClr val="3333FF"/>
                </a:solidFill>
              </a:rPr>
              <a:t>Practical example: </a:t>
            </a:r>
            <a:r>
              <a:rPr lang="en-US" sz="2000" b="0" u="sng" dirty="0">
                <a:solidFill>
                  <a:srgbClr val="3333FF"/>
                </a:solidFill>
              </a:rPr>
              <a:t>uniaxial</a:t>
            </a:r>
            <a:r>
              <a:rPr lang="en-US" sz="2000" b="0" dirty="0">
                <a:solidFill>
                  <a:srgbClr val="3333FF"/>
                </a:solidFill>
              </a:rPr>
              <a:t> substrate material</a:t>
            </a:r>
          </a:p>
        </p:txBody>
      </p:sp>
      <p:grpSp>
        <p:nvGrpSpPr>
          <p:cNvPr id="17" name="Group 22"/>
          <p:cNvGrpSpPr>
            <a:grpSpLocks/>
          </p:cNvGrpSpPr>
          <p:nvPr/>
        </p:nvGrpSpPr>
        <p:grpSpPr bwMode="auto">
          <a:xfrm>
            <a:off x="2642280" y="3821792"/>
            <a:ext cx="3244850" cy="2206625"/>
            <a:chOff x="3493" y="2764"/>
            <a:chExt cx="2044" cy="1390"/>
          </a:xfrm>
        </p:grpSpPr>
        <p:sp>
          <p:nvSpPr>
            <p:cNvPr id="18" name="Line 9"/>
            <p:cNvSpPr>
              <a:spLocks noChangeShapeType="1"/>
            </p:cNvSpPr>
            <p:nvPr/>
          </p:nvSpPr>
          <p:spPr bwMode="auto">
            <a:xfrm>
              <a:off x="3937" y="3112"/>
              <a:ext cx="1600" cy="1"/>
            </a:xfrm>
            <a:prstGeom prst="line">
              <a:avLst/>
            </a:prstGeom>
            <a:noFill/>
            <a:ln w="38100">
              <a:solidFill>
                <a:srgbClr val="000000"/>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9" name="Line 10"/>
            <p:cNvSpPr>
              <a:spLocks noChangeShapeType="1"/>
            </p:cNvSpPr>
            <p:nvPr/>
          </p:nvSpPr>
          <p:spPr bwMode="auto">
            <a:xfrm flipV="1">
              <a:off x="3931" y="3862"/>
              <a:ext cx="1600" cy="7"/>
            </a:xfrm>
            <a:prstGeom prst="line">
              <a:avLst/>
            </a:prstGeom>
            <a:noFill/>
            <a:ln w="38100">
              <a:solidFill>
                <a:srgbClr val="000000"/>
              </a:solidFill>
              <a:round/>
              <a:headEnd type="none" w="sm" len="sm"/>
              <a:tailEnd type="none" w="sm" len="sm"/>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Text Box 12"/>
            <p:cNvSpPr txBox="1">
              <a:spLocks noChangeArrowheads="1"/>
            </p:cNvSpPr>
            <p:nvPr/>
          </p:nvSpPr>
          <p:spPr bwMode="auto">
            <a:xfrm>
              <a:off x="4103" y="2764"/>
              <a:ext cx="1318" cy="252"/>
            </a:xfrm>
            <a:prstGeom prst="rect">
              <a:avLst/>
            </a:prstGeom>
            <a:noFill/>
            <a:ln w="12700">
              <a:noFill/>
              <a:miter lim="800000"/>
              <a:headEnd type="none" w="sm" len="sm"/>
              <a:tailEnd type="none" w="sm" len="sm"/>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rPr>
                <a:t>Teflon substrate </a:t>
              </a:r>
            </a:p>
          </p:txBody>
        </p:sp>
        <p:sp>
          <p:nvSpPr>
            <p:cNvPr id="21" name="Text Box 13"/>
            <p:cNvSpPr txBox="1">
              <a:spLocks noChangeArrowheads="1"/>
            </p:cNvSpPr>
            <p:nvPr/>
          </p:nvSpPr>
          <p:spPr bwMode="auto">
            <a:xfrm>
              <a:off x="3493" y="3902"/>
              <a:ext cx="1418" cy="252"/>
            </a:xfrm>
            <a:prstGeom prst="rect">
              <a:avLst/>
            </a:prstGeom>
            <a:noFill/>
            <a:ln w="12700">
              <a:noFill/>
              <a:miter lim="800000"/>
              <a:headEnd type="none" w="sm" len="sm"/>
              <a:tailEnd type="none" w="sm" len="sm"/>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rPr>
                <a:t>Fibers (horizontal)</a:t>
              </a:r>
            </a:p>
          </p:txBody>
        </p:sp>
        <p:sp>
          <p:nvSpPr>
            <p:cNvPr id="24" name="Rectangle 21" descr="Light horizontal"/>
            <p:cNvSpPr>
              <a:spLocks noChangeArrowheads="1"/>
            </p:cNvSpPr>
            <p:nvPr/>
          </p:nvSpPr>
          <p:spPr bwMode="auto">
            <a:xfrm>
              <a:off x="3937" y="3127"/>
              <a:ext cx="1595" cy="719"/>
            </a:xfrm>
            <a:prstGeom prst="rect">
              <a:avLst/>
            </a:prstGeom>
            <a:pattFill prst="ltHorz">
              <a:fgClr>
                <a:srgbClr val="000000"/>
              </a:fgClr>
              <a:bgClr>
                <a:srgbClr val="DDDDDD"/>
              </a:bgClr>
            </a:patt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3" name="Line 15"/>
            <p:cNvSpPr>
              <a:spLocks noChangeShapeType="1"/>
            </p:cNvSpPr>
            <p:nvPr/>
          </p:nvSpPr>
          <p:spPr bwMode="auto">
            <a:xfrm flipV="1">
              <a:off x="3773" y="3551"/>
              <a:ext cx="449" cy="404"/>
            </a:xfrm>
            <a:prstGeom prst="line">
              <a:avLst/>
            </a:prstGeom>
            <a:noFill/>
            <a:ln w="19050">
              <a:solidFill>
                <a:srgbClr val="000000"/>
              </a:solidFill>
              <a:round/>
              <a:headEnd type="none" w="med" len="med"/>
              <a:tailEnd type="arrow"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5" name="TextBox 14"/>
          <p:cNvSpPr txBox="1"/>
          <p:nvPr/>
        </p:nvSpPr>
        <p:spPr>
          <a:xfrm>
            <a:off x="6577071" y="2612572"/>
            <a:ext cx="2234422" cy="1077218"/>
          </a:xfrm>
          <a:prstGeom prst="rect">
            <a:avLst/>
          </a:prstGeom>
          <a:noFill/>
          <a:ln w="19050">
            <a:solidFill>
              <a:schemeClr val="tx1"/>
            </a:solidFill>
          </a:ln>
        </p:spPr>
        <p:txBody>
          <a:bodyPr wrap="square" rtlCol="0">
            <a:spAutoFit/>
          </a:bodyPr>
          <a:lstStyle/>
          <a:p>
            <a:pPr algn="ctr"/>
            <a:r>
              <a:rPr lang="en-US" sz="1600" b="0" dirty="0"/>
              <a:t>There are </a:t>
            </a:r>
            <a:r>
              <a:rPr lang="en-US" sz="1600" b="0" u="sng" dirty="0"/>
              <a:t>two</a:t>
            </a:r>
            <a:r>
              <a:rPr lang="en-US" sz="1600" b="0" dirty="0"/>
              <a:t> different permittivity values, a </a:t>
            </a:r>
            <a:r>
              <a:rPr lang="en-US" sz="1600" b="0" u="sng" dirty="0"/>
              <a:t>horizontal</a:t>
            </a:r>
            <a:r>
              <a:rPr lang="en-US" sz="1600" b="0" dirty="0"/>
              <a:t> one and a </a:t>
            </a:r>
            <a:r>
              <a:rPr lang="en-US" sz="1600" b="0" u="sng" dirty="0"/>
              <a:t>vertical</a:t>
            </a:r>
            <a:r>
              <a:rPr lang="en-US" sz="1600" b="0" dirty="0"/>
              <a:t> one.</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Rectangle 11"/>
          <p:cNvSpPr>
            <a:spLocks noChangeArrowheads="1"/>
          </p:cNvSpPr>
          <p:nvPr/>
        </p:nvSpPr>
        <p:spPr bwMode="auto">
          <a:xfrm>
            <a:off x="0" y="3455066"/>
            <a:ext cx="9144000" cy="0"/>
          </a:xfrm>
          <a:prstGeom prst="rect">
            <a:avLst/>
          </a:prstGeom>
          <a:noFill/>
          <a:ln w="9525">
            <a:noFill/>
            <a:miter lim="800000"/>
            <a:headEnd/>
            <a:tailEnd/>
          </a:ln>
          <a:effectLst/>
        </p:spPr>
        <p:txBody>
          <a:bodyPr wrap="none" anchor="ctr">
            <a:spAutoFit/>
          </a:bodyPr>
          <a:lstStyle/>
          <a:p>
            <a:endParaRPr lang="en-US"/>
          </a:p>
        </p:txBody>
      </p:sp>
      <p:sp>
        <p:nvSpPr>
          <p:cNvPr id="30776" name="Text Box 56"/>
          <p:cNvSpPr txBox="1">
            <a:spLocks noChangeArrowheads="1"/>
          </p:cNvSpPr>
          <p:nvPr/>
        </p:nvSpPr>
        <p:spPr bwMode="auto">
          <a:xfrm>
            <a:off x="1582051" y="118750"/>
            <a:ext cx="5965371"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dirty="0">
                <a:solidFill>
                  <a:srgbClr val="FFFF00"/>
                </a:solidFill>
              </a:rPr>
              <a:t>Anisotropic Materials (cont.)</a:t>
            </a:r>
          </a:p>
        </p:txBody>
      </p:sp>
      <p:sp>
        <p:nvSpPr>
          <p:cNvPr id="7" name="Slide Number Placeholder 6"/>
          <p:cNvSpPr>
            <a:spLocks noGrp="1"/>
          </p:cNvSpPr>
          <p:nvPr>
            <p:ph type="sldNum" sz="quarter" idx="4"/>
          </p:nvPr>
        </p:nvSpPr>
        <p:spPr/>
        <p:txBody>
          <a:bodyPr/>
          <a:lstStyle/>
          <a:p>
            <a:fld id="{E1FBE26A-17E6-45EC-8C11-32E94F417F70}" type="slidenum">
              <a:rPr lang="en-US" smtClean="0"/>
              <a:pPr/>
              <a:t>39</a:t>
            </a:fld>
            <a:endParaRPr lang="en-US"/>
          </a:p>
        </p:txBody>
      </p:sp>
      <p:pic>
        <p:nvPicPr>
          <p:cNvPr id="191491" name="Picture 3" descr="E:\My Documents\Classes\6340\Handouts\RT duroid 5870  5880 Data Sheet - Copy.jpg"/>
          <p:cNvPicPr>
            <a:picLocks noChangeAspect="1" noChangeArrowheads="1"/>
          </p:cNvPicPr>
          <p:nvPr/>
        </p:nvPicPr>
        <p:blipFill>
          <a:blip r:embed="rId3" cstate="print"/>
          <a:srcRect/>
          <a:stretch>
            <a:fillRect/>
          </a:stretch>
        </p:blipFill>
        <p:spPr bwMode="auto">
          <a:xfrm>
            <a:off x="94750" y="3367299"/>
            <a:ext cx="9049250" cy="2499142"/>
          </a:xfrm>
          <a:prstGeom prst="rect">
            <a:avLst/>
          </a:prstGeom>
          <a:noFill/>
        </p:spPr>
      </p:pic>
      <p:cxnSp>
        <p:nvCxnSpPr>
          <p:cNvPr id="25" name="Straight Arrow Connector 24"/>
          <p:cNvCxnSpPr/>
          <p:nvPr/>
        </p:nvCxnSpPr>
        <p:spPr bwMode="auto">
          <a:xfrm>
            <a:off x="4963886" y="2757700"/>
            <a:ext cx="0" cy="682171"/>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26" name="TextBox 25"/>
          <p:cNvSpPr txBox="1"/>
          <p:nvPr/>
        </p:nvSpPr>
        <p:spPr>
          <a:xfrm>
            <a:off x="2452913" y="2264213"/>
            <a:ext cx="5107488" cy="369332"/>
          </a:xfrm>
          <a:prstGeom prst="rect">
            <a:avLst/>
          </a:prstGeom>
          <a:noFill/>
        </p:spPr>
        <p:txBody>
          <a:bodyPr wrap="none" rtlCol="0">
            <a:spAutoFit/>
          </a:bodyPr>
          <a:lstStyle/>
          <a:p>
            <a:pPr algn="ctr"/>
            <a:r>
              <a:rPr lang="en-US" b="0" dirty="0">
                <a:solidFill>
                  <a:srgbClr val="3333FF"/>
                </a:solidFill>
              </a:rPr>
              <a:t>This column indicates that </a:t>
            </a:r>
            <a:r>
              <a:rPr lang="en-US" b="0" i="1" dirty="0">
                <a:solidFill>
                  <a:srgbClr val="3333FF"/>
                </a:solidFill>
                <a:latin typeface="Times New Roman" pitchFamily="18" charset="0"/>
                <a:cs typeface="Times New Roman" pitchFamily="18" charset="0"/>
                <a:sym typeface="Symbol"/>
              </a:rPr>
              <a:t></a:t>
            </a:r>
            <a:r>
              <a:rPr lang="en-US" b="0" i="1" baseline="-25000" dirty="0">
                <a:solidFill>
                  <a:srgbClr val="3333FF"/>
                </a:solidFill>
                <a:latin typeface="Times New Roman" pitchFamily="18" charset="0"/>
                <a:cs typeface="Times New Roman" pitchFamily="18" charset="0"/>
                <a:sym typeface="Symbol"/>
              </a:rPr>
              <a:t>v</a:t>
            </a:r>
            <a:r>
              <a:rPr lang="en-US" b="0" dirty="0">
                <a:solidFill>
                  <a:srgbClr val="3333FF"/>
                </a:solidFill>
                <a:sym typeface="Symbol"/>
              </a:rPr>
              <a:t> is being measured.</a:t>
            </a:r>
            <a:endParaRPr lang="en-US" b="0" dirty="0">
              <a:solidFill>
                <a:srgbClr val="3333FF"/>
              </a:solidFill>
            </a:endParaRPr>
          </a:p>
        </p:txBody>
      </p:sp>
      <p:sp>
        <p:nvSpPr>
          <p:cNvPr id="27" name="Rectangle 26"/>
          <p:cNvSpPr/>
          <p:nvPr/>
        </p:nvSpPr>
        <p:spPr>
          <a:xfrm>
            <a:off x="1219201" y="1364121"/>
            <a:ext cx="7431314" cy="369332"/>
          </a:xfrm>
          <a:prstGeom prst="rect">
            <a:avLst/>
          </a:prstGeom>
        </p:spPr>
        <p:txBody>
          <a:bodyPr wrap="square">
            <a:spAutoFit/>
          </a:bodyPr>
          <a:lstStyle/>
          <a:p>
            <a:r>
              <a:rPr lang="en-US" dirty="0"/>
              <a:t>RT/</a:t>
            </a:r>
            <a:r>
              <a:rPr lang="en-US" dirty="0" err="1"/>
              <a:t>duroid</a:t>
            </a:r>
            <a:r>
              <a:rPr lang="en-US" dirty="0"/>
              <a:t>® 5870/5880/5880LZ High Frequency Laminates</a:t>
            </a:r>
          </a:p>
        </p:txBody>
      </p:sp>
      <p:sp>
        <p:nvSpPr>
          <p:cNvPr id="5" name="TextBox 4">
            <a:extLst>
              <a:ext uri="{FF2B5EF4-FFF2-40B4-BE49-F238E27FC236}">
                <a16:creationId xmlns:a16="http://schemas.microsoft.com/office/drawing/2014/main" id="{7D31ABA2-B81C-0532-C1D9-7F01BC77361F}"/>
              </a:ext>
            </a:extLst>
          </p:cNvPr>
          <p:cNvSpPr txBox="1"/>
          <p:nvPr/>
        </p:nvSpPr>
        <p:spPr>
          <a:xfrm>
            <a:off x="737419" y="6199041"/>
            <a:ext cx="7506929" cy="276999"/>
          </a:xfrm>
          <a:prstGeom prst="rect">
            <a:avLst/>
          </a:prstGeom>
          <a:noFill/>
        </p:spPr>
        <p:txBody>
          <a:bodyPr wrap="square">
            <a:spAutoFit/>
          </a:bodyPr>
          <a:lstStyle/>
          <a:p>
            <a:pPr algn="ctr"/>
            <a:r>
              <a:rPr lang="en-US" sz="1200" b="0" dirty="0"/>
              <a:t>https://www.rogerscorp.com/advanced-electronics-solutions/rt-duroid-laminates/rt-duroid-5870-laminates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Rectangle 5"/>
          <p:cNvSpPr>
            <a:spLocks noGrp="1" noChangeArrowheads="1"/>
          </p:cNvSpPr>
          <p:nvPr>
            <p:ph type="title"/>
          </p:nvPr>
        </p:nvSpPr>
        <p:spPr bwMode="auto">
          <a:xfrm>
            <a:off x="3258457" y="188685"/>
            <a:ext cx="22860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MKS units</a:t>
            </a:r>
          </a:p>
        </p:txBody>
      </p:sp>
      <p:sp>
        <p:nvSpPr>
          <p:cNvPr id="122886" name="Rectangle 6"/>
          <p:cNvSpPr>
            <a:spLocks noGrp="1" noChangeArrowheads="1"/>
          </p:cNvSpPr>
          <p:nvPr>
            <p:ph type="body" sz="half" idx="1"/>
          </p:nvPr>
        </p:nvSpPr>
        <p:spPr bwMode="auto">
          <a:xfrm>
            <a:off x="2209800" y="1143000"/>
            <a:ext cx="4114800" cy="1676400"/>
          </a:xfrm>
          <a:solidFill>
            <a:srgbClr val="0000FF"/>
          </a:solidFill>
          <a:ln w="19050">
            <a:noFill/>
            <a:miter lim="800000"/>
            <a:headEnd/>
            <a:tailEnd/>
          </a:ln>
        </p:spPr>
        <p:txBody>
          <a:bodyPr vert="horz" wrap="square" lIns="91440" tIns="45720" rIns="91440" bIns="45720" numCol="1" anchor="t" anchorCtr="0" compatLnSpc="1">
            <a:prstTxWarp prst="textNoShape">
              <a:avLst/>
            </a:prstTxWarp>
          </a:bodyPr>
          <a:lstStyle/>
          <a:p>
            <a:pPr algn="ctr">
              <a:lnSpc>
                <a:spcPct val="120000"/>
              </a:lnSpc>
              <a:buFontTx/>
              <a:buNone/>
            </a:pPr>
            <a:r>
              <a:rPr lang="en-US" sz="2400" b="1" dirty="0">
                <a:solidFill>
                  <a:srgbClr val="FFFF00"/>
                </a:solidFill>
              </a:rPr>
              <a:t>Length – meter  [m]</a:t>
            </a:r>
          </a:p>
          <a:p>
            <a:pPr algn="ctr">
              <a:lnSpc>
                <a:spcPct val="120000"/>
              </a:lnSpc>
              <a:buFontTx/>
              <a:buNone/>
            </a:pPr>
            <a:r>
              <a:rPr lang="en-US" sz="2400" b="1" dirty="0">
                <a:solidFill>
                  <a:srgbClr val="FFFF00"/>
                </a:solidFill>
              </a:rPr>
              <a:t>Mass – kilogram [kg]</a:t>
            </a:r>
          </a:p>
          <a:p>
            <a:pPr algn="ctr">
              <a:lnSpc>
                <a:spcPct val="120000"/>
              </a:lnSpc>
              <a:buFontTx/>
              <a:buNone/>
            </a:pPr>
            <a:r>
              <a:rPr lang="en-US" sz="2400" b="1" dirty="0">
                <a:solidFill>
                  <a:srgbClr val="FFFF00"/>
                </a:solidFill>
              </a:rPr>
              <a:t>Time – second  [s]</a:t>
            </a:r>
          </a:p>
        </p:txBody>
      </p:sp>
      <p:sp>
        <p:nvSpPr>
          <p:cNvPr id="122895" name="Rectangle 15"/>
          <p:cNvSpPr>
            <a:spLocks noChangeArrowheads="1"/>
          </p:cNvSpPr>
          <p:nvPr/>
        </p:nvSpPr>
        <p:spPr bwMode="auto">
          <a:xfrm>
            <a:off x="609600" y="3200400"/>
            <a:ext cx="8534400" cy="3048000"/>
          </a:xfrm>
          <a:prstGeom prst="rect">
            <a:avLst/>
          </a:prstGeom>
          <a:noFill/>
          <a:ln w="9525">
            <a:noFill/>
            <a:miter lim="800000"/>
            <a:headEnd/>
            <a:tailEnd/>
          </a:ln>
          <a:effectLst/>
        </p:spPr>
        <p:txBody>
          <a:bodyPr/>
          <a:lstStyle/>
          <a:p>
            <a:pPr marL="342900" indent="-342900">
              <a:lnSpc>
                <a:spcPct val="120000"/>
              </a:lnSpc>
              <a:spcBef>
                <a:spcPct val="20000"/>
              </a:spcBef>
            </a:pPr>
            <a:r>
              <a:rPr lang="en-US" b="0" dirty="0"/>
              <a:t>Some common prefixes and the power of ten each represent are listed below </a:t>
            </a:r>
          </a:p>
          <a:p>
            <a:pPr marL="342900" indent="-342900">
              <a:lnSpc>
                <a:spcPct val="140000"/>
              </a:lnSpc>
              <a:spcBef>
                <a:spcPct val="20000"/>
              </a:spcBef>
            </a:pPr>
            <a:r>
              <a:rPr lang="en-US" b="0" dirty="0" err="1"/>
              <a:t>femto</a:t>
            </a:r>
            <a:r>
              <a:rPr lang="en-US" b="0" dirty="0"/>
              <a:t>   -  </a:t>
            </a:r>
            <a:r>
              <a:rPr lang="en-US" b="0" dirty="0">
                <a:solidFill>
                  <a:schemeClr val="accent2"/>
                </a:solidFill>
              </a:rPr>
              <a:t>f</a:t>
            </a:r>
            <a:r>
              <a:rPr lang="en-US" b="0" dirty="0"/>
              <a:t>  -  10</a:t>
            </a:r>
            <a:r>
              <a:rPr lang="en-US" b="0" baseline="30000" dirty="0"/>
              <a:t>-15</a:t>
            </a:r>
            <a:endParaRPr lang="en-US" b="0" dirty="0"/>
          </a:p>
          <a:p>
            <a:pPr marL="342900" indent="-342900">
              <a:lnSpc>
                <a:spcPct val="140000"/>
              </a:lnSpc>
              <a:spcBef>
                <a:spcPct val="20000"/>
              </a:spcBef>
            </a:pPr>
            <a:r>
              <a:rPr lang="en-US" b="0" dirty="0" err="1"/>
              <a:t>pico</a:t>
            </a:r>
            <a:r>
              <a:rPr lang="en-US" b="0" dirty="0"/>
              <a:t>      - </a:t>
            </a:r>
            <a:r>
              <a:rPr lang="en-US" b="0" dirty="0">
                <a:solidFill>
                  <a:schemeClr val="accent2"/>
                </a:solidFill>
              </a:rPr>
              <a:t>p</a:t>
            </a:r>
            <a:r>
              <a:rPr lang="en-US" b="0" dirty="0"/>
              <a:t>  -  10</a:t>
            </a:r>
            <a:r>
              <a:rPr lang="en-US" b="0" baseline="30000" dirty="0"/>
              <a:t>-12</a:t>
            </a:r>
            <a:endParaRPr lang="en-US" b="0" dirty="0"/>
          </a:p>
          <a:p>
            <a:pPr marL="342900" indent="-342900">
              <a:lnSpc>
                <a:spcPct val="140000"/>
              </a:lnSpc>
              <a:spcBef>
                <a:spcPct val="20000"/>
              </a:spcBef>
            </a:pPr>
            <a:r>
              <a:rPr lang="en-US" b="0" dirty="0" err="1"/>
              <a:t>nano</a:t>
            </a:r>
            <a:r>
              <a:rPr lang="en-US" b="0" dirty="0"/>
              <a:t>    -  </a:t>
            </a:r>
            <a:r>
              <a:rPr lang="en-US" b="0" dirty="0">
                <a:solidFill>
                  <a:schemeClr val="accent2"/>
                </a:solidFill>
              </a:rPr>
              <a:t>n</a:t>
            </a:r>
            <a:r>
              <a:rPr lang="en-US" b="0" dirty="0"/>
              <a:t>  -  10</a:t>
            </a:r>
            <a:r>
              <a:rPr lang="en-US" b="0" baseline="30000" dirty="0"/>
              <a:t>-9</a:t>
            </a:r>
            <a:endParaRPr lang="en-US" b="0" dirty="0"/>
          </a:p>
          <a:p>
            <a:pPr marL="342900" indent="-342900">
              <a:lnSpc>
                <a:spcPct val="140000"/>
              </a:lnSpc>
              <a:spcBef>
                <a:spcPct val="20000"/>
              </a:spcBef>
            </a:pPr>
            <a:r>
              <a:rPr lang="en-US" b="0" dirty="0"/>
              <a:t>micro    - </a:t>
            </a:r>
            <a:r>
              <a:rPr lang="el-GR" b="0" i="1" dirty="0">
                <a:solidFill>
                  <a:schemeClr val="accent2"/>
                </a:solidFill>
                <a:cs typeface="Arial" charset="0"/>
              </a:rPr>
              <a:t>μ</a:t>
            </a:r>
            <a:r>
              <a:rPr lang="en-US" b="0" i="1" dirty="0">
                <a:cs typeface="Arial" charset="0"/>
              </a:rPr>
              <a:t>  -   </a:t>
            </a:r>
            <a:r>
              <a:rPr lang="en-US" b="0" dirty="0"/>
              <a:t>10</a:t>
            </a:r>
            <a:r>
              <a:rPr lang="en-US" b="0" baseline="30000" dirty="0"/>
              <a:t>-6</a:t>
            </a:r>
            <a:endParaRPr lang="en-US" b="0" dirty="0"/>
          </a:p>
          <a:p>
            <a:pPr marL="342900" indent="-342900">
              <a:lnSpc>
                <a:spcPct val="120000"/>
              </a:lnSpc>
              <a:spcBef>
                <a:spcPct val="20000"/>
              </a:spcBef>
            </a:pPr>
            <a:r>
              <a:rPr lang="en-US" b="0" dirty="0" err="1"/>
              <a:t>milli</a:t>
            </a:r>
            <a:r>
              <a:rPr lang="en-US" b="0" dirty="0"/>
              <a:t>      -  </a:t>
            </a:r>
            <a:r>
              <a:rPr lang="en-US" b="0" dirty="0">
                <a:solidFill>
                  <a:schemeClr val="accent2"/>
                </a:solidFill>
              </a:rPr>
              <a:t>m</a:t>
            </a:r>
            <a:r>
              <a:rPr lang="en-US" b="0" dirty="0"/>
              <a:t> -  10</a:t>
            </a:r>
            <a:r>
              <a:rPr lang="en-US" b="0" baseline="30000" dirty="0"/>
              <a:t>-3</a:t>
            </a:r>
            <a:endParaRPr lang="en-US" b="0" dirty="0"/>
          </a:p>
          <a:p>
            <a:pPr marL="342900" indent="-342900">
              <a:lnSpc>
                <a:spcPct val="120000"/>
              </a:lnSpc>
              <a:spcBef>
                <a:spcPct val="20000"/>
              </a:spcBef>
            </a:pPr>
            <a:endParaRPr lang="en-US" b="0" dirty="0"/>
          </a:p>
        </p:txBody>
      </p:sp>
      <p:sp>
        <p:nvSpPr>
          <p:cNvPr id="122896" name="Rectangle 16"/>
          <p:cNvSpPr>
            <a:spLocks noChangeArrowheads="1"/>
          </p:cNvSpPr>
          <p:nvPr/>
        </p:nvSpPr>
        <p:spPr bwMode="auto">
          <a:xfrm>
            <a:off x="5943600" y="3200400"/>
            <a:ext cx="2667000" cy="3048000"/>
          </a:xfrm>
          <a:prstGeom prst="rect">
            <a:avLst/>
          </a:prstGeom>
          <a:noFill/>
          <a:ln w="9525">
            <a:noFill/>
            <a:miter lim="800000"/>
            <a:headEnd/>
            <a:tailEnd/>
          </a:ln>
          <a:effectLst/>
        </p:spPr>
        <p:txBody>
          <a:bodyPr/>
          <a:lstStyle/>
          <a:p>
            <a:pPr marL="342900" indent="-342900">
              <a:lnSpc>
                <a:spcPct val="120000"/>
              </a:lnSpc>
              <a:spcBef>
                <a:spcPct val="20000"/>
              </a:spcBef>
            </a:pPr>
            <a:endParaRPr lang="en-US" b="0"/>
          </a:p>
          <a:p>
            <a:pPr marL="342900" indent="-342900">
              <a:lnSpc>
                <a:spcPct val="140000"/>
              </a:lnSpc>
              <a:spcBef>
                <a:spcPct val="20000"/>
              </a:spcBef>
            </a:pPr>
            <a:r>
              <a:rPr lang="en-US" b="0"/>
              <a:t>mega  -  </a:t>
            </a:r>
            <a:r>
              <a:rPr lang="en-US" b="0">
                <a:solidFill>
                  <a:schemeClr val="accent2"/>
                </a:solidFill>
              </a:rPr>
              <a:t>M</a:t>
            </a:r>
            <a:r>
              <a:rPr lang="en-US" b="0"/>
              <a:t>  - 10</a:t>
            </a:r>
            <a:r>
              <a:rPr lang="en-US" b="0" baseline="30000"/>
              <a:t>6</a:t>
            </a:r>
          </a:p>
          <a:p>
            <a:pPr marL="342900" indent="-342900">
              <a:lnSpc>
                <a:spcPct val="140000"/>
              </a:lnSpc>
              <a:spcBef>
                <a:spcPct val="20000"/>
              </a:spcBef>
            </a:pPr>
            <a:r>
              <a:rPr lang="en-US" b="0"/>
              <a:t>giga    -  </a:t>
            </a:r>
            <a:r>
              <a:rPr lang="en-US" b="0">
                <a:solidFill>
                  <a:schemeClr val="accent2"/>
                </a:solidFill>
              </a:rPr>
              <a:t>G</a:t>
            </a:r>
            <a:r>
              <a:rPr lang="en-US" b="0"/>
              <a:t>  -  10</a:t>
            </a:r>
            <a:r>
              <a:rPr lang="en-US" b="0" baseline="30000"/>
              <a:t>9</a:t>
            </a:r>
            <a:endParaRPr lang="en-US" b="0"/>
          </a:p>
          <a:p>
            <a:pPr marL="342900" indent="-342900">
              <a:lnSpc>
                <a:spcPct val="140000"/>
              </a:lnSpc>
              <a:spcBef>
                <a:spcPct val="20000"/>
              </a:spcBef>
            </a:pPr>
            <a:r>
              <a:rPr lang="en-US" b="0"/>
              <a:t>tera     -  </a:t>
            </a:r>
            <a:r>
              <a:rPr lang="en-US" b="0">
                <a:solidFill>
                  <a:schemeClr val="accent2"/>
                </a:solidFill>
              </a:rPr>
              <a:t>T</a:t>
            </a:r>
            <a:r>
              <a:rPr lang="en-US" b="0"/>
              <a:t>  -  10</a:t>
            </a:r>
            <a:r>
              <a:rPr lang="en-US" b="0" baseline="30000"/>
              <a:t>12</a:t>
            </a:r>
            <a:endParaRPr lang="en-US" b="0"/>
          </a:p>
          <a:p>
            <a:pPr marL="342900" indent="-342900">
              <a:lnSpc>
                <a:spcPct val="140000"/>
              </a:lnSpc>
              <a:spcBef>
                <a:spcPct val="20000"/>
              </a:spcBef>
            </a:pPr>
            <a:r>
              <a:rPr lang="en-US" b="0"/>
              <a:t>peta   -   </a:t>
            </a:r>
            <a:r>
              <a:rPr lang="en-US" b="0">
                <a:solidFill>
                  <a:schemeClr val="accent2"/>
                </a:solidFill>
              </a:rPr>
              <a:t>P</a:t>
            </a:r>
            <a:r>
              <a:rPr lang="en-US" b="0"/>
              <a:t>  -  10</a:t>
            </a:r>
            <a:r>
              <a:rPr lang="en-US" b="0" baseline="30000"/>
              <a:t>15</a:t>
            </a:r>
            <a:endParaRPr lang="en-US" b="0"/>
          </a:p>
          <a:p>
            <a:pPr marL="342900" indent="-342900">
              <a:lnSpc>
                <a:spcPct val="120000"/>
              </a:lnSpc>
              <a:spcBef>
                <a:spcPct val="20000"/>
              </a:spcBef>
            </a:pPr>
            <a:endParaRPr lang="en-US" b="0"/>
          </a:p>
          <a:p>
            <a:pPr marL="342900" indent="-342900">
              <a:lnSpc>
                <a:spcPct val="120000"/>
              </a:lnSpc>
              <a:spcBef>
                <a:spcPct val="20000"/>
              </a:spcBef>
            </a:pPr>
            <a:endParaRPr lang="en-US" b="0"/>
          </a:p>
        </p:txBody>
      </p:sp>
      <p:sp>
        <p:nvSpPr>
          <p:cNvPr id="122897" name="Rectangle 17"/>
          <p:cNvSpPr>
            <a:spLocks noChangeArrowheads="1"/>
          </p:cNvSpPr>
          <p:nvPr/>
        </p:nvSpPr>
        <p:spPr bwMode="auto">
          <a:xfrm>
            <a:off x="3352800" y="3581400"/>
            <a:ext cx="4572000" cy="2490788"/>
          </a:xfrm>
          <a:prstGeom prst="rect">
            <a:avLst/>
          </a:prstGeom>
          <a:noFill/>
          <a:ln w="9525">
            <a:noFill/>
            <a:miter lim="800000"/>
            <a:headEnd/>
            <a:tailEnd/>
          </a:ln>
          <a:effectLst/>
        </p:spPr>
        <p:txBody>
          <a:bodyPr>
            <a:spAutoFit/>
          </a:bodyPr>
          <a:lstStyle/>
          <a:p>
            <a:pPr>
              <a:lnSpc>
                <a:spcPct val="140000"/>
              </a:lnSpc>
              <a:spcBef>
                <a:spcPct val="20000"/>
              </a:spcBef>
            </a:pPr>
            <a:r>
              <a:rPr lang="en-US" b="0"/>
              <a:t>centi   -  </a:t>
            </a:r>
            <a:r>
              <a:rPr lang="en-US" b="0">
                <a:solidFill>
                  <a:schemeClr val="accent2"/>
                </a:solidFill>
              </a:rPr>
              <a:t>c   </a:t>
            </a:r>
            <a:r>
              <a:rPr lang="en-US" b="0"/>
              <a:t>- 10</a:t>
            </a:r>
            <a:r>
              <a:rPr lang="en-US" b="0" baseline="30000"/>
              <a:t>-2</a:t>
            </a:r>
          </a:p>
          <a:p>
            <a:pPr>
              <a:lnSpc>
                <a:spcPct val="140000"/>
              </a:lnSpc>
              <a:spcBef>
                <a:spcPct val="20000"/>
              </a:spcBef>
            </a:pPr>
            <a:r>
              <a:rPr lang="en-US" b="0"/>
              <a:t>deci    -  </a:t>
            </a:r>
            <a:r>
              <a:rPr lang="en-US" b="0">
                <a:solidFill>
                  <a:schemeClr val="accent2"/>
                </a:solidFill>
              </a:rPr>
              <a:t>d   </a:t>
            </a:r>
            <a:r>
              <a:rPr lang="en-US" b="0"/>
              <a:t>- 10</a:t>
            </a:r>
            <a:r>
              <a:rPr lang="en-US" b="0" baseline="30000"/>
              <a:t>-1</a:t>
            </a:r>
            <a:endParaRPr lang="en-US" b="0"/>
          </a:p>
          <a:p>
            <a:pPr>
              <a:lnSpc>
                <a:spcPct val="140000"/>
              </a:lnSpc>
              <a:spcBef>
                <a:spcPct val="20000"/>
              </a:spcBef>
            </a:pPr>
            <a:r>
              <a:rPr lang="en-US" b="0"/>
              <a:t>deka   -  </a:t>
            </a:r>
            <a:r>
              <a:rPr lang="en-US" b="0">
                <a:solidFill>
                  <a:schemeClr val="accent2"/>
                </a:solidFill>
              </a:rPr>
              <a:t>da</a:t>
            </a:r>
            <a:r>
              <a:rPr lang="en-US" b="0"/>
              <a:t> - 10</a:t>
            </a:r>
            <a:r>
              <a:rPr lang="en-US" b="0" baseline="30000"/>
              <a:t>1</a:t>
            </a:r>
          </a:p>
          <a:p>
            <a:pPr>
              <a:lnSpc>
                <a:spcPct val="140000"/>
              </a:lnSpc>
              <a:spcBef>
                <a:spcPct val="20000"/>
              </a:spcBef>
            </a:pPr>
            <a:r>
              <a:rPr lang="en-US" b="0"/>
              <a:t>hecto  -  </a:t>
            </a:r>
            <a:r>
              <a:rPr lang="en-US" b="0">
                <a:solidFill>
                  <a:schemeClr val="accent2"/>
                </a:solidFill>
              </a:rPr>
              <a:t>h   </a:t>
            </a:r>
            <a:r>
              <a:rPr lang="en-US" b="0"/>
              <a:t>- 10</a:t>
            </a:r>
            <a:r>
              <a:rPr lang="en-US" b="0" baseline="30000"/>
              <a:t>2</a:t>
            </a:r>
            <a:endParaRPr lang="en-US" b="0"/>
          </a:p>
          <a:p>
            <a:pPr>
              <a:lnSpc>
                <a:spcPct val="140000"/>
              </a:lnSpc>
              <a:spcBef>
                <a:spcPct val="20000"/>
              </a:spcBef>
            </a:pPr>
            <a:r>
              <a:rPr lang="en-US" b="0"/>
              <a:t>kilo     -   </a:t>
            </a:r>
            <a:r>
              <a:rPr lang="en-US" b="0">
                <a:solidFill>
                  <a:schemeClr val="accent2"/>
                </a:solidFill>
              </a:rPr>
              <a:t>k</a:t>
            </a:r>
            <a:r>
              <a:rPr lang="en-US" b="0"/>
              <a:t>  -  10</a:t>
            </a:r>
            <a:r>
              <a:rPr lang="en-US" b="0" baseline="30000"/>
              <a:t>3</a:t>
            </a:r>
            <a:endParaRPr lang="en-US" b="0"/>
          </a:p>
          <a:p>
            <a:pPr>
              <a:lnSpc>
                <a:spcPct val="120000"/>
              </a:lnSpc>
              <a:spcBef>
                <a:spcPct val="20000"/>
              </a:spcBef>
            </a:pPr>
            <a:endParaRPr lang="en-US" b="0" baseline="30000"/>
          </a:p>
        </p:txBody>
      </p:sp>
      <p:sp>
        <p:nvSpPr>
          <p:cNvPr id="7" name="Slide Number Placeholder 6"/>
          <p:cNvSpPr>
            <a:spLocks noGrp="1"/>
          </p:cNvSpPr>
          <p:nvPr>
            <p:ph type="sldNum" sz="quarter" idx="4"/>
          </p:nvPr>
        </p:nvSpPr>
        <p:spPr/>
        <p:txBody>
          <a:bodyPr/>
          <a:lstStyle/>
          <a:p>
            <a:fld id="{E1FBE26A-17E6-45EC-8C11-32E94F417F70}" type="slidenum">
              <a:rPr lang="en-US" smtClean="0"/>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4" name="Object 4"/>
          <p:cNvGraphicFramePr>
            <a:graphicFrameLocks noGrp="1" noChangeAspect="1"/>
          </p:cNvGraphicFramePr>
          <p:nvPr>
            <p:ph idx="1"/>
          </p:nvPr>
        </p:nvGraphicFramePr>
        <p:xfrm>
          <a:off x="4962525" y="1574800"/>
          <a:ext cx="2227263" cy="2620963"/>
        </p:xfrm>
        <a:graphic>
          <a:graphicData uri="http://schemas.openxmlformats.org/presentationml/2006/ole">
            <mc:AlternateContent xmlns:mc="http://schemas.openxmlformats.org/markup-compatibility/2006">
              <mc:Choice xmlns:v="urn:schemas-microsoft-com:vml" Requires="v">
                <p:oleObj spid="_x0000_s1029" name="Equation" r:id="rId4" imgW="1079500" imgH="1270000" progId="Equation.DSMT4">
                  <p:embed/>
                </p:oleObj>
              </mc:Choice>
              <mc:Fallback>
                <p:oleObj name="Equation" r:id="rId4" imgW="1079500" imgH="1270000" progId="Equation.DSMT4">
                  <p:embed/>
                  <p:pic>
                    <p:nvPicPr>
                      <p:cNvPr id="0" name="Picture 5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2525" y="1574800"/>
                        <a:ext cx="2227263"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76807" name="AutoShape 7"/>
          <p:cNvSpPr>
            <a:spLocks noChangeArrowheads="1"/>
          </p:cNvSpPr>
          <p:nvPr/>
        </p:nvSpPr>
        <p:spPr bwMode="auto">
          <a:xfrm>
            <a:off x="3962400" y="950682"/>
            <a:ext cx="4495800" cy="4267200"/>
          </a:xfrm>
          <a:prstGeom prst="cloudCallout">
            <a:avLst>
              <a:gd name="adj1" fmla="val -93185"/>
              <a:gd name="adj2" fmla="val 19120"/>
            </a:avLst>
          </a:prstGeom>
          <a:noFill/>
          <a:ln w="19050">
            <a:solidFill>
              <a:schemeClr val="tx2"/>
            </a:solidFill>
            <a:round/>
            <a:headEnd/>
            <a:tailEnd/>
          </a:ln>
          <a:effectLst/>
        </p:spPr>
        <p:txBody>
          <a:bodyPr/>
          <a:lstStyle/>
          <a:p>
            <a:pPr algn="ctr"/>
            <a:endParaRPr lang="en-US" b="0"/>
          </a:p>
        </p:txBody>
      </p:sp>
      <p:sp>
        <p:nvSpPr>
          <p:cNvPr id="76811" name="Rectangle 11"/>
          <p:cNvSpPr>
            <a:spLocks noGrp="1" noChangeArrowheads="1"/>
          </p:cNvSpPr>
          <p:nvPr>
            <p:ph type="title"/>
          </p:nvPr>
        </p:nvSpPr>
        <p:spPr bwMode="auto">
          <a:xfrm>
            <a:off x="2481943" y="116115"/>
            <a:ext cx="38862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Maxwell’s Equations</a:t>
            </a:r>
          </a:p>
        </p:txBody>
      </p:sp>
      <p:sp>
        <p:nvSpPr>
          <p:cNvPr id="76812" name="Rectangle 12"/>
          <p:cNvSpPr>
            <a:spLocks noChangeArrowheads="1"/>
          </p:cNvSpPr>
          <p:nvPr/>
        </p:nvSpPr>
        <p:spPr bwMode="auto">
          <a:xfrm>
            <a:off x="362857" y="1251857"/>
            <a:ext cx="3729226" cy="400110"/>
          </a:xfrm>
          <a:prstGeom prst="rect">
            <a:avLst/>
          </a:prstGeom>
          <a:noFill/>
          <a:ln w="9525">
            <a:noFill/>
            <a:miter lim="800000"/>
            <a:headEnd/>
            <a:tailEnd/>
          </a:ln>
          <a:effectLst/>
        </p:spPr>
        <p:txBody>
          <a:bodyPr wrap="none">
            <a:spAutoFit/>
          </a:bodyPr>
          <a:lstStyle/>
          <a:p>
            <a:r>
              <a:rPr lang="en-US" sz="2000" b="0" dirty="0">
                <a:solidFill>
                  <a:srgbClr val="FF0000"/>
                </a:solidFill>
              </a:rPr>
              <a:t>(Time-varying, differential form)</a:t>
            </a:r>
          </a:p>
        </p:txBody>
      </p:sp>
      <p:pic>
        <p:nvPicPr>
          <p:cNvPr id="76814" name="Picture 14"/>
          <p:cNvPicPr>
            <a:picLocks noChangeAspect="1" noChangeArrowheads="1"/>
          </p:cNvPicPr>
          <p:nvPr/>
        </p:nvPicPr>
        <p:blipFill>
          <a:blip r:embed="rId6" cstate="print"/>
          <a:srcRect/>
          <a:stretch>
            <a:fillRect/>
          </a:stretch>
        </p:blipFill>
        <p:spPr bwMode="auto">
          <a:xfrm>
            <a:off x="228600" y="4038600"/>
            <a:ext cx="2343150" cy="2819400"/>
          </a:xfrm>
          <a:prstGeom prst="rect">
            <a:avLst/>
          </a:prstGeom>
          <a:noFill/>
          <a:ln w="9525">
            <a:noFill/>
            <a:miter lim="800000"/>
            <a:headEnd/>
            <a:tailEnd/>
          </a:ln>
          <a:effectLst/>
        </p:spPr>
      </p:pic>
      <p:sp>
        <p:nvSpPr>
          <p:cNvPr id="7" name="Slide Number Placeholder 6"/>
          <p:cNvSpPr>
            <a:spLocks noGrp="1"/>
          </p:cNvSpPr>
          <p:nvPr>
            <p:ph type="sldNum" sz="quarter" idx="4"/>
          </p:nvPr>
        </p:nvSpPr>
        <p:spPr/>
        <p:txBody>
          <a:bodyPr/>
          <a:lstStyle/>
          <a:p>
            <a:fld id="{E1FBE26A-17E6-45EC-8C11-32E94F417F70}" type="slidenum">
              <a:rPr lang="en-US" smtClean="0"/>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bwMode="auto">
          <a:xfrm>
            <a:off x="2514600" y="116112"/>
            <a:ext cx="38862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Maxwell</a:t>
            </a:r>
          </a:p>
        </p:txBody>
      </p:sp>
      <p:pic>
        <p:nvPicPr>
          <p:cNvPr id="172038" name="Picture 6"/>
          <p:cNvPicPr>
            <a:picLocks noChangeAspect="1" noChangeArrowheads="1"/>
          </p:cNvPicPr>
          <p:nvPr/>
        </p:nvPicPr>
        <p:blipFill>
          <a:blip r:embed="rId3" cstate="print"/>
          <a:srcRect/>
          <a:stretch>
            <a:fillRect/>
          </a:stretch>
        </p:blipFill>
        <p:spPr bwMode="auto">
          <a:xfrm>
            <a:off x="304800" y="2209800"/>
            <a:ext cx="2913063" cy="3505200"/>
          </a:xfrm>
          <a:prstGeom prst="rect">
            <a:avLst/>
          </a:prstGeom>
          <a:noFill/>
          <a:ln w="9525">
            <a:noFill/>
            <a:miter lim="800000"/>
            <a:headEnd/>
            <a:tailEnd/>
          </a:ln>
          <a:effectLst/>
        </p:spPr>
      </p:pic>
      <p:sp>
        <p:nvSpPr>
          <p:cNvPr id="172040" name="Rectangle 8"/>
          <p:cNvSpPr>
            <a:spLocks noChangeArrowheads="1"/>
          </p:cNvSpPr>
          <p:nvPr/>
        </p:nvSpPr>
        <p:spPr bwMode="auto">
          <a:xfrm>
            <a:off x="152400" y="914400"/>
            <a:ext cx="3765550" cy="366713"/>
          </a:xfrm>
          <a:prstGeom prst="rect">
            <a:avLst/>
          </a:prstGeom>
          <a:noFill/>
          <a:ln w="9525">
            <a:noFill/>
            <a:miter lim="800000"/>
            <a:headEnd/>
            <a:tailEnd/>
          </a:ln>
          <a:effectLst/>
        </p:spPr>
        <p:txBody>
          <a:bodyPr wrap="none" anchor="ctr">
            <a:spAutoFit/>
          </a:bodyPr>
          <a:lstStyle/>
          <a:p>
            <a:r>
              <a:rPr lang="en-US" b="0"/>
              <a:t>James Clerk Maxwell (1831–1879)</a:t>
            </a:r>
            <a:r>
              <a:rPr lang="en-US"/>
              <a:t> </a:t>
            </a:r>
          </a:p>
        </p:txBody>
      </p:sp>
      <p:sp>
        <p:nvSpPr>
          <p:cNvPr id="172041" name="Text Box 9"/>
          <p:cNvSpPr txBox="1">
            <a:spLocks noChangeArrowheads="1"/>
          </p:cNvSpPr>
          <p:nvPr/>
        </p:nvSpPr>
        <p:spPr bwMode="auto">
          <a:xfrm>
            <a:off x="3429000" y="1381125"/>
            <a:ext cx="5334000" cy="4772025"/>
          </a:xfrm>
          <a:prstGeom prst="rect">
            <a:avLst/>
          </a:prstGeom>
          <a:noFill/>
          <a:ln w="9525">
            <a:noFill/>
            <a:miter lim="800000"/>
            <a:headEnd/>
            <a:tailEnd/>
          </a:ln>
          <a:effectLst/>
        </p:spPr>
        <p:txBody>
          <a:bodyPr>
            <a:spAutoFit/>
          </a:bodyPr>
          <a:lstStyle/>
          <a:p>
            <a:r>
              <a:rPr lang="en-US" sz="1400" dirty="0"/>
              <a:t>James Clerk Maxwell</a:t>
            </a:r>
            <a:r>
              <a:rPr lang="en-US" sz="1400" b="0" dirty="0"/>
              <a:t> was a Scottish mathematician and theoretical physicist. His most significant achievement was the development of the classical electromagnetic theory, synthesizing all previous unrelated observations, experiments and equations of electricity, magnetism and even optics into a consistent theory. His set of equations—Maxwell's equations—demonstrated that electricity, magnetism and even light are all manifestations of the same phenomenon: the electromagnetic field. From that moment on, all other classical laws or equations of these disciplines became simplified cases of Maxwell's equations. Maxwell's work in electromagnetism has been called the "</a:t>
            </a:r>
            <a:r>
              <a:rPr lang="en-US" sz="1400" b="0" i="1" dirty="0"/>
              <a:t>second great unification in physics</a:t>
            </a:r>
            <a:r>
              <a:rPr lang="en-US" sz="1400" b="0" dirty="0"/>
              <a:t>", after the first one carried out by Isaac Newton.</a:t>
            </a:r>
          </a:p>
          <a:p>
            <a:endParaRPr lang="en-US" sz="1400" b="0" dirty="0"/>
          </a:p>
          <a:p>
            <a:r>
              <a:rPr lang="en-US" sz="1400" b="0" dirty="0"/>
              <a:t>Maxwell demonstrated that electric and magnetic fields travel through space in the form of waves, and at the constant speed of light. Finally, in 1864 Maxwell wrote </a:t>
            </a:r>
            <a:r>
              <a:rPr lang="en-US" sz="1400" b="0" i="1" dirty="0"/>
              <a:t>A Dynamical Theory of the Electromagnetic Field</a:t>
            </a:r>
            <a:r>
              <a:rPr lang="en-US" sz="1400" b="0" dirty="0"/>
              <a:t> where he first proposed that light was in fact undulations in the same medium that is the cause of electric and magnetic phenomena. His work in producing a unified model of electromagnetism is considered to be one of the greatest advances in physics.</a:t>
            </a:r>
          </a:p>
        </p:txBody>
      </p:sp>
      <p:sp>
        <p:nvSpPr>
          <p:cNvPr id="172042" name="Text Box 10"/>
          <p:cNvSpPr txBox="1">
            <a:spLocks noChangeArrowheads="1"/>
          </p:cNvSpPr>
          <p:nvPr/>
        </p:nvSpPr>
        <p:spPr bwMode="auto">
          <a:xfrm>
            <a:off x="5105400" y="6324600"/>
            <a:ext cx="1327150" cy="366713"/>
          </a:xfrm>
          <a:prstGeom prst="rect">
            <a:avLst/>
          </a:prstGeom>
          <a:noFill/>
          <a:ln w="9525">
            <a:noFill/>
            <a:miter lim="800000"/>
            <a:headEnd/>
            <a:tailEnd/>
          </a:ln>
          <a:effectLst/>
        </p:spPr>
        <p:txBody>
          <a:bodyPr wrap="none">
            <a:spAutoFit/>
          </a:bodyPr>
          <a:lstStyle/>
          <a:p>
            <a:r>
              <a:rPr lang="en-US" b="0"/>
              <a:t>(Wikipedia)</a:t>
            </a:r>
          </a:p>
        </p:txBody>
      </p:sp>
      <p:sp>
        <p:nvSpPr>
          <p:cNvPr id="7" name="Slide Number Placeholder 6"/>
          <p:cNvSpPr>
            <a:spLocks noGrp="1"/>
          </p:cNvSpPr>
          <p:nvPr>
            <p:ph type="sldNum" sz="quarter" idx="4"/>
          </p:nvPr>
        </p:nvSpPr>
        <p:spPr/>
        <p:txBody>
          <a:bodyPr/>
          <a:lstStyle/>
          <a:p>
            <a:fld id="{E1FBE26A-17E6-45EC-8C11-32E94F417F70}" type="slidenum">
              <a:rPr lang="en-US" smtClean="0"/>
              <a:pPr/>
              <a:t>6</a:t>
            </a:fld>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bwMode="auto">
          <a:xfrm>
            <a:off x="1905000" y="116112"/>
            <a:ext cx="51054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Maxwell’s Equations (cont.)</a:t>
            </a:r>
          </a:p>
        </p:txBody>
      </p:sp>
      <p:graphicFrame>
        <p:nvGraphicFramePr>
          <p:cNvPr id="169992" name="Object 8"/>
          <p:cNvGraphicFramePr>
            <a:graphicFrameLocks noGrp="1" noChangeAspect="1"/>
          </p:cNvGraphicFramePr>
          <p:nvPr>
            <p:ph idx="1"/>
            <p:extLst>
              <p:ext uri="{D42A27DB-BD31-4B8C-83A1-F6EECF244321}">
                <p14:modId xmlns:p14="http://schemas.microsoft.com/office/powerpoint/2010/main" val="1751556127"/>
              </p:ext>
            </p:extLst>
          </p:nvPr>
        </p:nvGraphicFramePr>
        <p:xfrm>
          <a:off x="2340142" y="1221390"/>
          <a:ext cx="3251200" cy="3779837"/>
        </p:xfrm>
        <a:graphic>
          <a:graphicData uri="http://schemas.openxmlformats.org/presentationml/2006/ole">
            <mc:AlternateContent xmlns:mc="http://schemas.openxmlformats.org/markup-compatibility/2006">
              <mc:Choice xmlns:v="urn:schemas-microsoft-com:vml" Requires="v">
                <p:oleObj spid="_x0000_s2053" name="Equation" r:id="rId4" imgW="1091726" imgH="1269449" progId="Equation.DSMT4">
                  <p:embed/>
                </p:oleObj>
              </mc:Choice>
              <mc:Fallback>
                <p:oleObj name="Equation" r:id="rId4" imgW="1091726" imgH="1269449" progId="Equation.DSMT4">
                  <p:embed/>
                  <p:pic>
                    <p:nvPicPr>
                      <p:cNvPr id="0" name="Picture 5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0142" y="1221390"/>
                        <a:ext cx="3251200" cy="377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169993" name="Text Box 9"/>
          <p:cNvSpPr txBox="1">
            <a:spLocks noChangeArrowheads="1"/>
          </p:cNvSpPr>
          <p:nvPr/>
        </p:nvSpPr>
        <p:spPr bwMode="auto">
          <a:xfrm>
            <a:off x="5315904" y="1602841"/>
            <a:ext cx="1752600" cy="396875"/>
          </a:xfrm>
          <a:prstGeom prst="rect">
            <a:avLst/>
          </a:prstGeom>
          <a:noFill/>
          <a:ln w="9525">
            <a:noFill/>
            <a:miter lim="800000"/>
            <a:headEnd/>
            <a:tailEnd/>
          </a:ln>
          <a:effectLst/>
        </p:spPr>
        <p:txBody>
          <a:bodyPr wrap="none">
            <a:spAutoFit/>
          </a:bodyPr>
          <a:lstStyle/>
          <a:p>
            <a:r>
              <a:rPr lang="en-US" sz="2000" b="0" dirty="0">
                <a:solidFill>
                  <a:srgbClr val="3333FF"/>
                </a:solidFill>
              </a:rPr>
              <a:t>Faraday’s law</a:t>
            </a:r>
          </a:p>
        </p:txBody>
      </p:sp>
      <p:sp>
        <p:nvSpPr>
          <p:cNvPr id="169994" name="Text Box 10"/>
          <p:cNvSpPr txBox="1">
            <a:spLocks noChangeArrowheads="1"/>
          </p:cNvSpPr>
          <p:nvPr/>
        </p:nvSpPr>
        <p:spPr bwMode="auto">
          <a:xfrm>
            <a:off x="5926304" y="2859741"/>
            <a:ext cx="1709738" cy="396875"/>
          </a:xfrm>
          <a:prstGeom prst="rect">
            <a:avLst/>
          </a:prstGeom>
          <a:noFill/>
          <a:ln w="9525">
            <a:noFill/>
            <a:miter lim="800000"/>
            <a:headEnd/>
            <a:tailEnd/>
          </a:ln>
          <a:effectLst/>
        </p:spPr>
        <p:txBody>
          <a:bodyPr wrap="none">
            <a:spAutoFit/>
          </a:bodyPr>
          <a:lstStyle/>
          <a:p>
            <a:r>
              <a:rPr lang="en-US" sz="2000" b="0" dirty="0">
                <a:solidFill>
                  <a:srgbClr val="3333FF"/>
                </a:solidFill>
              </a:rPr>
              <a:t>Ampere’s law</a:t>
            </a:r>
          </a:p>
        </p:txBody>
      </p:sp>
      <p:sp>
        <p:nvSpPr>
          <p:cNvPr id="169995" name="Text Box 11"/>
          <p:cNvSpPr txBox="1">
            <a:spLocks noChangeArrowheads="1"/>
          </p:cNvSpPr>
          <p:nvPr/>
        </p:nvSpPr>
        <p:spPr bwMode="auto">
          <a:xfrm>
            <a:off x="4552304" y="3799791"/>
            <a:ext cx="2470150" cy="396875"/>
          </a:xfrm>
          <a:prstGeom prst="rect">
            <a:avLst/>
          </a:prstGeom>
          <a:noFill/>
          <a:ln w="9525">
            <a:noFill/>
            <a:miter lim="800000"/>
            <a:headEnd/>
            <a:tailEnd/>
          </a:ln>
          <a:effectLst/>
        </p:spPr>
        <p:txBody>
          <a:bodyPr wrap="none">
            <a:spAutoFit/>
          </a:bodyPr>
          <a:lstStyle/>
          <a:p>
            <a:r>
              <a:rPr lang="en-US" sz="2000" b="0" dirty="0">
                <a:solidFill>
                  <a:srgbClr val="3333FF"/>
                </a:solidFill>
              </a:rPr>
              <a:t>Magnetic Gauss law</a:t>
            </a:r>
          </a:p>
        </p:txBody>
      </p:sp>
      <p:sp>
        <p:nvSpPr>
          <p:cNvPr id="169996" name="Text Box 12"/>
          <p:cNvSpPr txBox="1">
            <a:spLocks noChangeArrowheads="1"/>
          </p:cNvSpPr>
          <p:nvPr/>
        </p:nvSpPr>
        <p:spPr bwMode="auto">
          <a:xfrm>
            <a:off x="4559679" y="4543166"/>
            <a:ext cx="2294218" cy="400110"/>
          </a:xfrm>
          <a:prstGeom prst="rect">
            <a:avLst/>
          </a:prstGeom>
          <a:noFill/>
          <a:ln w="9525">
            <a:noFill/>
            <a:miter lim="800000"/>
            <a:headEnd/>
            <a:tailEnd/>
          </a:ln>
          <a:effectLst/>
        </p:spPr>
        <p:txBody>
          <a:bodyPr wrap="none">
            <a:spAutoFit/>
          </a:bodyPr>
          <a:lstStyle/>
          <a:p>
            <a:r>
              <a:rPr lang="en-US" sz="2000" b="0" dirty="0">
                <a:solidFill>
                  <a:srgbClr val="3333FF"/>
                </a:solidFill>
              </a:rPr>
              <a:t>Electric Gauss law</a:t>
            </a:r>
          </a:p>
        </p:txBody>
      </p:sp>
      <p:sp>
        <p:nvSpPr>
          <p:cNvPr id="8" name="Slide Number Placeholder 7"/>
          <p:cNvSpPr>
            <a:spLocks noGrp="1"/>
          </p:cNvSpPr>
          <p:nvPr>
            <p:ph type="sldNum" sz="quarter" idx="4"/>
          </p:nvPr>
        </p:nvSpPr>
        <p:spPr/>
        <p:txBody>
          <a:bodyPr/>
          <a:lstStyle/>
          <a:p>
            <a:fld id="{E1FBE26A-17E6-45EC-8C11-32E94F417F70}" type="slidenum">
              <a:rPr lang="en-US" smtClean="0"/>
              <a:pPr/>
              <a:t>7</a:t>
            </a:fld>
            <a:endParaRPr lang="en-US"/>
          </a:p>
        </p:txBody>
      </p:sp>
      <p:sp>
        <p:nvSpPr>
          <p:cNvPr id="2" name="TextBox 1"/>
          <p:cNvSpPr txBox="1"/>
          <p:nvPr/>
        </p:nvSpPr>
        <p:spPr>
          <a:xfrm>
            <a:off x="251969" y="5481833"/>
            <a:ext cx="8703325" cy="923330"/>
          </a:xfrm>
          <a:prstGeom prst="rect">
            <a:avLst/>
          </a:prstGeom>
          <a:noFill/>
        </p:spPr>
        <p:txBody>
          <a:bodyPr wrap="square" rtlCol="0">
            <a:spAutoFit/>
          </a:bodyPr>
          <a:lstStyle/>
          <a:p>
            <a:r>
              <a:rPr lang="en-US" dirty="0"/>
              <a:t>Questions: </a:t>
            </a:r>
            <a:r>
              <a:rPr lang="en-US" b="0" dirty="0"/>
              <a:t>When does a magnetic field produce an electric field? When does an electric field produce a magnetic field? When does a current flow produce a magnetic field? When does a charge density produce an electric field?</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bwMode="auto">
          <a:xfrm>
            <a:off x="1905000" y="116112"/>
            <a:ext cx="51054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Charge Density</a:t>
            </a:r>
          </a:p>
        </p:txBody>
      </p:sp>
      <p:sp>
        <p:nvSpPr>
          <p:cNvPr id="8" name="Slide Number Placeholder 7"/>
          <p:cNvSpPr>
            <a:spLocks noGrp="1"/>
          </p:cNvSpPr>
          <p:nvPr>
            <p:ph type="sldNum" sz="quarter" idx="4"/>
          </p:nvPr>
        </p:nvSpPr>
        <p:spPr/>
        <p:txBody>
          <a:bodyPr/>
          <a:lstStyle/>
          <a:p>
            <a:fld id="{E1FBE26A-17E6-45EC-8C11-32E94F417F70}" type="slidenum">
              <a:rPr lang="en-US" smtClean="0"/>
              <a:pPr/>
              <a:t>8</a:t>
            </a:fld>
            <a:endParaRPr lang="en-US"/>
          </a:p>
        </p:txBody>
      </p:sp>
      <p:graphicFrame>
        <p:nvGraphicFramePr>
          <p:cNvPr id="45" name="Object 8"/>
          <p:cNvGraphicFramePr>
            <a:graphicFrameLocks noChangeAspect="1"/>
          </p:cNvGraphicFramePr>
          <p:nvPr>
            <p:extLst>
              <p:ext uri="{D42A27DB-BD31-4B8C-83A1-F6EECF244321}">
                <p14:modId xmlns:p14="http://schemas.microsoft.com/office/powerpoint/2010/main" val="3152819244"/>
              </p:ext>
            </p:extLst>
          </p:nvPr>
        </p:nvGraphicFramePr>
        <p:xfrm>
          <a:off x="2705100" y="1157154"/>
          <a:ext cx="3505200" cy="792163"/>
        </p:xfrm>
        <a:graphic>
          <a:graphicData uri="http://schemas.openxmlformats.org/presentationml/2006/ole">
            <mc:AlternateContent xmlns:mc="http://schemas.openxmlformats.org/markup-compatibility/2006">
              <mc:Choice xmlns:v="urn:schemas-microsoft-com:vml" Requires="v">
                <p:oleObj spid="_x0000_s3089" name="Equation" r:id="rId4" imgW="1739900" imgH="393700" progId="Equation.DSMT4">
                  <p:embed/>
                </p:oleObj>
              </mc:Choice>
              <mc:Fallback>
                <p:oleObj name="Equation" r:id="rId4" imgW="1739900" imgH="393700" progId="Equation.DSMT4">
                  <p:embed/>
                  <p:pic>
                    <p:nvPicPr>
                      <p:cNvPr id="0" name="Picture 3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5100" y="1157154"/>
                        <a:ext cx="3505200" cy="792163"/>
                      </a:xfrm>
                      <a:prstGeom prst="rect">
                        <a:avLst/>
                      </a:prstGeom>
                      <a:solidFill>
                        <a:srgbClr val="CCFFFF"/>
                      </a:solidFill>
                    </p:spPr>
                  </p:pic>
                </p:oleObj>
              </mc:Fallback>
            </mc:AlternateContent>
          </a:graphicData>
        </a:graphic>
      </p:graphicFrame>
      <p:sp>
        <p:nvSpPr>
          <p:cNvPr id="46" name="TextBox 45"/>
          <p:cNvSpPr txBox="1"/>
          <p:nvPr/>
        </p:nvSpPr>
        <p:spPr>
          <a:xfrm>
            <a:off x="1546874" y="5710689"/>
            <a:ext cx="5870518" cy="338554"/>
          </a:xfrm>
          <a:prstGeom prst="rect">
            <a:avLst/>
          </a:prstGeom>
          <a:noFill/>
        </p:spPr>
        <p:txBody>
          <a:bodyPr wrap="none" rtlCol="0">
            <a:spAutoFit/>
          </a:bodyPr>
          <a:lstStyle/>
          <a:p>
            <a:pPr algn="ctr"/>
            <a:r>
              <a:rPr lang="en-US" sz="1600" dirty="0">
                <a:latin typeface="Arial" pitchFamily="34" charset="0"/>
                <a:cs typeface="Arial" pitchFamily="34" charset="0"/>
              </a:rPr>
              <a:t>Example:</a:t>
            </a:r>
            <a:r>
              <a:rPr lang="en-US" sz="1600" b="0" dirty="0">
                <a:latin typeface="Arial" pitchFamily="34" charset="0"/>
                <a:cs typeface="Arial" pitchFamily="34" charset="0"/>
              </a:rPr>
              <a:t> Protons are closer together as we move to the right.</a:t>
            </a:r>
          </a:p>
        </p:txBody>
      </p:sp>
      <p:sp>
        <p:nvSpPr>
          <p:cNvPr id="47" name="Text Box 9"/>
          <p:cNvSpPr txBox="1">
            <a:spLocks noChangeArrowheads="1"/>
          </p:cNvSpPr>
          <p:nvPr/>
        </p:nvSpPr>
        <p:spPr bwMode="auto">
          <a:xfrm>
            <a:off x="5106987" y="4525829"/>
            <a:ext cx="3448050" cy="336550"/>
          </a:xfrm>
          <a:prstGeom prst="rect">
            <a:avLst/>
          </a:prstGeom>
          <a:noFill/>
          <a:ln w="12700">
            <a:noFill/>
            <a:miter lim="800000"/>
            <a:headEnd type="none" w="sm" len="sm"/>
            <a:tailEnd type="none" w="sm" len="sm"/>
          </a:ln>
        </p:spPr>
        <p:txBody>
          <a:bodyPr wrap="none">
            <a:spAutoFit/>
          </a:bodyPr>
          <a:lstStyle/>
          <a:p>
            <a:r>
              <a:rPr lang="en-US" sz="1600" b="0" dirty="0">
                <a:latin typeface="Arial" charset="0"/>
              </a:rPr>
              <a:t>Non-uniform cloud of charge density</a:t>
            </a:r>
          </a:p>
        </p:txBody>
      </p:sp>
      <p:grpSp>
        <p:nvGrpSpPr>
          <p:cNvPr id="48" name="Group 47"/>
          <p:cNvGrpSpPr/>
          <p:nvPr/>
        </p:nvGrpSpPr>
        <p:grpSpPr>
          <a:xfrm>
            <a:off x="1081086" y="2103303"/>
            <a:ext cx="4981577" cy="2825751"/>
            <a:chOff x="619124" y="2819399"/>
            <a:chExt cx="4981577" cy="2825751"/>
          </a:xfrm>
        </p:grpSpPr>
        <p:sp>
          <p:nvSpPr>
            <p:cNvPr id="49" name="Freeform 4"/>
            <p:cNvSpPr>
              <a:spLocks/>
            </p:cNvSpPr>
            <p:nvPr/>
          </p:nvSpPr>
          <p:spPr bwMode="auto">
            <a:xfrm>
              <a:off x="1414463" y="3716338"/>
              <a:ext cx="4186238" cy="1612900"/>
            </a:xfrm>
            <a:custGeom>
              <a:avLst/>
              <a:gdLst/>
              <a:ahLst/>
              <a:cxnLst>
                <a:cxn ang="0">
                  <a:pos x="365" y="315"/>
                </a:cxn>
                <a:cxn ang="0">
                  <a:pos x="693" y="235"/>
                </a:cxn>
                <a:cxn ang="0">
                  <a:pos x="1045" y="83"/>
                </a:cxn>
                <a:cxn ang="0">
                  <a:pos x="1261" y="3"/>
                </a:cxn>
                <a:cxn ang="0">
                  <a:pos x="1637" y="99"/>
                </a:cxn>
                <a:cxn ang="0">
                  <a:pos x="1925" y="227"/>
                </a:cxn>
                <a:cxn ang="0">
                  <a:pos x="2373" y="299"/>
                </a:cxn>
                <a:cxn ang="0">
                  <a:pos x="2621" y="427"/>
                </a:cxn>
                <a:cxn ang="0">
                  <a:pos x="2469" y="683"/>
                </a:cxn>
                <a:cxn ang="0">
                  <a:pos x="1933" y="867"/>
                </a:cxn>
                <a:cxn ang="0">
                  <a:pos x="1501" y="1003"/>
                </a:cxn>
                <a:cxn ang="0">
                  <a:pos x="1069" y="947"/>
                </a:cxn>
                <a:cxn ang="0">
                  <a:pos x="829" y="795"/>
                </a:cxn>
                <a:cxn ang="0">
                  <a:pos x="445" y="755"/>
                </a:cxn>
                <a:cxn ang="0">
                  <a:pos x="61" y="755"/>
                </a:cxn>
                <a:cxn ang="0">
                  <a:pos x="77" y="595"/>
                </a:cxn>
                <a:cxn ang="0">
                  <a:pos x="277" y="411"/>
                </a:cxn>
                <a:cxn ang="0">
                  <a:pos x="365" y="315"/>
                </a:cxn>
              </a:cxnLst>
              <a:rect l="0" t="0" r="r" b="b"/>
              <a:pathLst>
                <a:path w="2637" h="1016">
                  <a:moveTo>
                    <a:pt x="365" y="315"/>
                  </a:moveTo>
                  <a:cubicBezTo>
                    <a:pt x="434" y="286"/>
                    <a:pt x="580" y="274"/>
                    <a:pt x="693" y="235"/>
                  </a:cubicBezTo>
                  <a:cubicBezTo>
                    <a:pt x="806" y="196"/>
                    <a:pt x="950" y="122"/>
                    <a:pt x="1045" y="83"/>
                  </a:cubicBezTo>
                  <a:cubicBezTo>
                    <a:pt x="1140" y="44"/>
                    <a:pt x="1162" y="0"/>
                    <a:pt x="1261" y="3"/>
                  </a:cubicBezTo>
                  <a:cubicBezTo>
                    <a:pt x="1360" y="6"/>
                    <a:pt x="1526" y="62"/>
                    <a:pt x="1637" y="99"/>
                  </a:cubicBezTo>
                  <a:cubicBezTo>
                    <a:pt x="1748" y="136"/>
                    <a:pt x="1802" y="194"/>
                    <a:pt x="1925" y="227"/>
                  </a:cubicBezTo>
                  <a:cubicBezTo>
                    <a:pt x="2048" y="260"/>
                    <a:pt x="2257" y="266"/>
                    <a:pt x="2373" y="299"/>
                  </a:cubicBezTo>
                  <a:cubicBezTo>
                    <a:pt x="2489" y="332"/>
                    <a:pt x="2605" y="363"/>
                    <a:pt x="2621" y="427"/>
                  </a:cubicBezTo>
                  <a:cubicBezTo>
                    <a:pt x="2637" y="491"/>
                    <a:pt x="2584" y="610"/>
                    <a:pt x="2469" y="683"/>
                  </a:cubicBezTo>
                  <a:cubicBezTo>
                    <a:pt x="2354" y="756"/>
                    <a:pt x="2094" y="814"/>
                    <a:pt x="1933" y="867"/>
                  </a:cubicBezTo>
                  <a:cubicBezTo>
                    <a:pt x="1772" y="920"/>
                    <a:pt x="1645" y="990"/>
                    <a:pt x="1501" y="1003"/>
                  </a:cubicBezTo>
                  <a:cubicBezTo>
                    <a:pt x="1357" y="1016"/>
                    <a:pt x="1181" y="982"/>
                    <a:pt x="1069" y="947"/>
                  </a:cubicBezTo>
                  <a:cubicBezTo>
                    <a:pt x="957" y="912"/>
                    <a:pt x="933" y="827"/>
                    <a:pt x="829" y="795"/>
                  </a:cubicBezTo>
                  <a:cubicBezTo>
                    <a:pt x="725" y="763"/>
                    <a:pt x="573" y="762"/>
                    <a:pt x="445" y="755"/>
                  </a:cubicBezTo>
                  <a:cubicBezTo>
                    <a:pt x="317" y="748"/>
                    <a:pt x="122" y="782"/>
                    <a:pt x="61" y="755"/>
                  </a:cubicBezTo>
                  <a:cubicBezTo>
                    <a:pt x="0" y="728"/>
                    <a:pt x="41" y="652"/>
                    <a:pt x="77" y="595"/>
                  </a:cubicBezTo>
                  <a:cubicBezTo>
                    <a:pt x="113" y="538"/>
                    <a:pt x="230" y="456"/>
                    <a:pt x="277" y="411"/>
                  </a:cubicBezTo>
                  <a:cubicBezTo>
                    <a:pt x="324" y="366"/>
                    <a:pt x="296" y="344"/>
                    <a:pt x="365" y="315"/>
                  </a:cubicBez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3500000" scaled="1"/>
              <a:tileRect/>
            </a:gradFill>
            <a:ln w="12700" cap="flat" cmpd="sng">
              <a:solidFill>
                <a:schemeClr val="tx1"/>
              </a:solidFill>
              <a:prstDash val="solid"/>
              <a:round/>
              <a:headEnd type="none" w="sm" len="sm"/>
              <a:tailEnd type="none" w="sm" len="sm"/>
            </a:ln>
            <a:effectLst/>
          </p:spPr>
          <p:txBody>
            <a:bodyPr wrap="none"/>
            <a:lstStyle/>
            <a:p>
              <a:pPr>
                <a:defRPr/>
              </a:pPr>
              <a:endParaRPr lang="en-US"/>
            </a:p>
          </p:txBody>
        </p:sp>
        <p:sp>
          <p:nvSpPr>
            <p:cNvPr id="50" name="AutoShape 6"/>
            <p:cNvSpPr>
              <a:spLocks noChangeArrowheads="1"/>
            </p:cNvSpPr>
            <p:nvPr/>
          </p:nvSpPr>
          <p:spPr bwMode="auto">
            <a:xfrm>
              <a:off x="3314701" y="4419600"/>
              <a:ext cx="482600" cy="406400"/>
            </a:xfrm>
            <a:prstGeom prst="cube">
              <a:avLst>
                <a:gd name="adj" fmla="val 25000"/>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 name="Line 11"/>
            <p:cNvSpPr>
              <a:spLocks noChangeShapeType="1"/>
            </p:cNvSpPr>
            <p:nvPr/>
          </p:nvSpPr>
          <p:spPr bwMode="auto">
            <a:xfrm flipV="1">
              <a:off x="2705102" y="4880757"/>
              <a:ext cx="548738" cy="415141"/>
            </a:xfrm>
            <a:prstGeom prst="line">
              <a:avLst/>
            </a:prstGeom>
            <a:noFill/>
            <a:ln w="12700">
              <a:solidFill>
                <a:schemeClr val="tx1"/>
              </a:solidFill>
              <a:round/>
              <a:headEnd type="none" w="med" len="med"/>
              <a:tailEnd type="arrow" w="med" len="med"/>
            </a:ln>
          </p:spPr>
          <p:txBody>
            <a:bodyPr wrap="none"/>
            <a:lstStyle/>
            <a:p>
              <a:endParaRPr lang="en-US"/>
            </a:p>
          </p:txBody>
        </p:sp>
        <p:sp>
          <p:nvSpPr>
            <p:cNvPr id="52" name="TextBox 51"/>
            <p:cNvSpPr txBox="1"/>
            <p:nvPr/>
          </p:nvSpPr>
          <p:spPr>
            <a:xfrm>
              <a:off x="666750" y="2857500"/>
              <a:ext cx="902811" cy="738664"/>
            </a:xfrm>
            <a:prstGeom prst="rect">
              <a:avLst/>
            </a:prstGeom>
            <a:noFill/>
          </p:spPr>
          <p:txBody>
            <a:bodyPr wrap="none" rtlCol="0">
              <a:spAutoFit/>
            </a:bodyPr>
            <a:lstStyle/>
            <a:p>
              <a:r>
                <a:rPr lang="en-US" sz="1400" dirty="0">
                  <a:solidFill>
                    <a:srgbClr val="FF0000"/>
                  </a:solidFill>
                </a:rPr>
                <a:t>+    +  + +</a:t>
              </a:r>
            </a:p>
            <a:p>
              <a:r>
                <a:rPr lang="en-US" sz="1400" dirty="0">
                  <a:solidFill>
                    <a:srgbClr val="FF0000"/>
                  </a:solidFill>
                </a:rPr>
                <a:t>+    +  + +</a:t>
              </a:r>
            </a:p>
            <a:p>
              <a:r>
                <a:rPr lang="en-US" sz="1400" dirty="0">
                  <a:solidFill>
                    <a:srgbClr val="FF0000"/>
                  </a:solidFill>
                </a:rPr>
                <a:t>+    +  + +</a:t>
              </a:r>
            </a:p>
          </p:txBody>
        </p:sp>
        <p:sp>
          <p:nvSpPr>
            <p:cNvPr id="53" name="Oval 52"/>
            <p:cNvSpPr/>
            <p:nvPr/>
          </p:nvSpPr>
          <p:spPr bwMode="auto">
            <a:xfrm>
              <a:off x="3257549" y="3962399"/>
              <a:ext cx="204108" cy="174171"/>
            </a:xfrm>
            <a:prstGeom prst="ellipse">
              <a:avLst/>
            </a:prstGeom>
            <a:no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54" name="Straight Arrow Connector 53"/>
            <p:cNvCxnSpPr/>
            <p:nvPr/>
          </p:nvCxnSpPr>
          <p:spPr bwMode="auto">
            <a:xfrm>
              <a:off x="1657350" y="3457575"/>
              <a:ext cx="1562100" cy="561975"/>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55" name="Oval 54"/>
            <p:cNvSpPr/>
            <p:nvPr/>
          </p:nvSpPr>
          <p:spPr bwMode="auto">
            <a:xfrm>
              <a:off x="619124" y="2819399"/>
              <a:ext cx="1009651" cy="838201"/>
            </a:xfrm>
            <a:prstGeom prst="ellipse">
              <a:avLst/>
            </a:prstGeom>
            <a:no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6" name="Oval 55"/>
            <p:cNvSpPr/>
            <p:nvPr/>
          </p:nvSpPr>
          <p:spPr bwMode="auto">
            <a:xfrm>
              <a:off x="3491347" y="4631376"/>
              <a:ext cx="71252" cy="7125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aphicFrame>
          <p:nvGraphicFramePr>
            <p:cNvPr id="57" name="Object 3"/>
            <p:cNvGraphicFramePr>
              <a:graphicFrameLocks noChangeAspect="1"/>
            </p:cNvGraphicFramePr>
            <p:nvPr/>
          </p:nvGraphicFramePr>
          <p:xfrm>
            <a:off x="4470400" y="3632244"/>
            <a:ext cx="1063625" cy="393655"/>
          </p:xfrm>
          <a:graphic>
            <a:graphicData uri="http://schemas.openxmlformats.org/presentationml/2006/ole">
              <mc:AlternateContent xmlns:mc="http://schemas.openxmlformats.org/markup-compatibility/2006">
                <mc:Choice xmlns:v="urn:schemas-microsoft-com:vml" Requires="v">
                  <p:oleObj spid="_x0000_s3090" name="Equation" r:id="rId6" imgW="685800" imgH="254000" progId="Equation.DSMT4">
                    <p:embed/>
                  </p:oleObj>
                </mc:Choice>
                <mc:Fallback>
                  <p:oleObj name="Equation" r:id="rId6" imgW="685800" imgH="254000" progId="Equation.DSMT4">
                    <p:embed/>
                    <p:pic>
                      <p:nvPicPr>
                        <p:cNvPr id="0" name="Picture 3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0400" y="3632244"/>
                          <a:ext cx="1063625" cy="393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 name="Object 4"/>
            <p:cNvGraphicFramePr>
              <a:graphicFrameLocks noChangeAspect="1"/>
            </p:cNvGraphicFramePr>
            <p:nvPr/>
          </p:nvGraphicFramePr>
          <p:xfrm>
            <a:off x="3910013" y="4348163"/>
            <a:ext cx="374650" cy="276225"/>
          </p:xfrm>
          <a:graphic>
            <a:graphicData uri="http://schemas.openxmlformats.org/presentationml/2006/ole">
              <mc:AlternateContent xmlns:mc="http://schemas.openxmlformats.org/markup-compatibility/2006">
                <mc:Choice xmlns:v="urn:schemas-microsoft-com:vml" Requires="v">
                  <p:oleObj spid="_x0000_s3091" name="Equation" r:id="rId8" imgW="241091" imgH="177646" progId="Equation.DSMT4">
                    <p:embed/>
                  </p:oleObj>
                </mc:Choice>
                <mc:Fallback>
                  <p:oleObj name="Equation" r:id="rId8" imgW="241091" imgH="177646" progId="Equation.DSMT4">
                    <p:embed/>
                    <p:pic>
                      <p:nvPicPr>
                        <p:cNvPr id="0" name="Picture 3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0013" y="4348163"/>
                          <a:ext cx="3746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 name="Object 5"/>
            <p:cNvGraphicFramePr>
              <a:graphicFrameLocks noChangeAspect="1"/>
            </p:cNvGraphicFramePr>
            <p:nvPr/>
          </p:nvGraphicFramePr>
          <p:xfrm>
            <a:off x="2224088" y="5329238"/>
            <a:ext cx="374650" cy="315912"/>
          </p:xfrm>
          <a:graphic>
            <a:graphicData uri="http://schemas.openxmlformats.org/presentationml/2006/ole">
              <mc:AlternateContent xmlns:mc="http://schemas.openxmlformats.org/markup-compatibility/2006">
                <mc:Choice xmlns:v="urn:schemas-microsoft-com:vml" Requires="v">
                  <p:oleObj spid="_x0000_s3092" name="Equation" r:id="rId10" imgW="241195" imgH="203112" progId="Equation.DSMT4">
                    <p:embed/>
                  </p:oleObj>
                </mc:Choice>
                <mc:Fallback>
                  <p:oleObj name="Equation" r:id="rId10" imgW="241195" imgH="203112" progId="Equation.DSMT4">
                    <p:embed/>
                    <p:pic>
                      <p:nvPicPr>
                        <p:cNvPr id="0" name="Picture 33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24088" y="5329238"/>
                          <a:ext cx="374650"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 name="Object 6"/>
            <p:cNvGraphicFramePr>
              <a:graphicFrameLocks noChangeAspect="1"/>
            </p:cNvGraphicFramePr>
            <p:nvPr/>
          </p:nvGraphicFramePr>
          <p:xfrm>
            <a:off x="2578100" y="4362450"/>
            <a:ext cx="638611" cy="311150"/>
          </p:xfrm>
          <a:graphic>
            <a:graphicData uri="http://schemas.openxmlformats.org/presentationml/2006/ole">
              <mc:AlternateContent xmlns:mc="http://schemas.openxmlformats.org/markup-compatibility/2006">
                <mc:Choice xmlns:v="urn:schemas-microsoft-com:vml" Requires="v">
                  <p:oleObj spid="_x0000_s3093" name="Equation" r:id="rId12" imgW="520474" imgH="253890" progId="Equation.DSMT4">
                    <p:embed/>
                  </p:oleObj>
                </mc:Choice>
                <mc:Fallback>
                  <p:oleObj name="Equation" r:id="rId12" imgW="520474" imgH="253890" progId="Equation.DSMT4">
                    <p:embed/>
                    <p:pic>
                      <p:nvPicPr>
                        <p:cNvPr id="0" name="Picture 33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78100" y="4362450"/>
                          <a:ext cx="638611"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bwMode="auto">
          <a:xfrm>
            <a:off x="1905000" y="116112"/>
            <a:ext cx="5105400" cy="609600"/>
          </a:xfrm>
          <a:gradFill rotWithShape="1">
            <a:gsLst>
              <a:gs pos="0">
                <a:schemeClr val="accent2"/>
              </a:gs>
              <a:gs pos="100000">
                <a:schemeClr val="tx1"/>
              </a:gs>
            </a:gsLst>
            <a:path path="shape">
              <a:fillToRect l="50000" t="50000" r="50000" b="50000"/>
            </a:path>
          </a:gradFill>
          <a:ln algn="ctr">
            <a:miter lim="800000"/>
            <a:headEnd/>
            <a:tailEnd/>
          </a:ln>
        </p:spPr>
        <p:txBody>
          <a:bodyPr vert="horz" wrap="square" lIns="91440" tIns="45720" rIns="91440" bIns="45720" numCol="1" anchor="ctr" anchorCtr="0" compatLnSpc="1">
            <a:prstTxWarp prst="textNoShape">
              <a:avLst/>
            </a:prstTxWarp>
          </a:bodyPr>
          <a:lstStyle/>
          <a:p>
            <a:r>
              <a:rPr lang="en-US" sz="2800" b="1" dirty="0">
                <a:solidFill>
                  <a:srgbClr val="FFFF00"/>
                </a:solidFill>
              </a:rPr>
              <a:t>Current Density Vector</a:t>
            </a:r>
          </a:p>
        </p:txBody>
      </p:sp>
      <p:sp>
        <p:nvSpPr>
          <p:cNvPr id="8" name="Slide Number Placeholder 7"/>
          <p:cNvSpPr>
            <a:spLocks noGrp="1"/>
          </p:cNvSpPr>
          <p:nvPr>
            <p:ph type="sldNum" sz="quarter" idx="4"/>
          </p:nvPr>
        </p:nvSpPr>
        <p:spPr/>
        <p:txBody>
          <a:bodyPr/>
          <a:lstStyle/>
          <a:p>
            <a:fld id="{E1FBE26A-17E6-45EC-8C11-32E94F417F70}" type="slidenum">
              <a:rPr lang="en-US" smtClean="0"/>
              <a:pPr/>
              <a:t>9</a:t>
            </a:fld>
            <a:endParaRPr lang="en-US"/>
          </a:p>
        </p:txBody>
      </p:sp>
      <p:graphicFrame>
        <p:nvGraphicFramePr>
          <p:cNvPr id="198668" name="Object 12"/>
          <p:cNvGraphicFramePr>
            <a:graphicFrameLocks noChangeAspect="1"/>
          </p:cNvGraphicFramePr>
          <p:nvPr>
            <p:extLst>
              <p:ext uri="{D42A27DB-BD31-4B8C-83A1-F6EECF244321}">
                <p14:modId xmlns:p14="http://schemas.microsoft.com/office/powerpoint/2010/main" val="2325544042"/>
              </p:ext>
            </p:extLst>
          </p:nvPr>
        </p:nvGraphicFramePr>
        <p:xfrm>
          <a:off x="3499665" y="5161381"/>
          <a:ext cx="1482430" cy="601908"/>
        </p:xfrm>
        <a:graphic>
          <a:graphicData uri="http://schemas.openxmlformats.org/presentationml/2006/ole">
            <mc:AlternateContent xmlns:mc="http://schemas.openxmlformats.org/markup-compatibility/2006">
              <mc:Choice xmlns:v="urn:schemas-microsoft-com:vml" Requires="v">
                <p:oleObj spid="_x0000_s4128" name="Equation" r:id="rId4" imgW="748975" imgH="304668" progId="Equation.DSMT4">
                  <p:embed/>
                </p:oleObj>
              </mc:Choice>
              <mc:Fallback>
                <p:oleObj name="Equation" r:id="rId4" imgW="748975" imgH="304668" progId="Equation.DSMT4">
                  <p:embed/>
                  <p:pic>
                    <p:nvPicPr>
                      <p:cNvPr id="0" name="Picture 3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9665" y="5161381"/>
                        <a:ext cx="1482430" cy="601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4"/>
          <p:cNvGrpSpPr/>
          <p:nvPr/>
        </p:nvGrpSpPr>
        <p:grpSpPr>
          <a:xfrm>
            <a:off x="1216442" y="1767863"/>
            <a:ext cx="6303295" cy="3241145"/>
            <a:chOff x="1085850" y="1784733"/>
            <a:chExt cx="6457950" cy="3320668"/>
          </a:xfrm>
        </p:grpSpPr>
        <p:sp>
          <p:nvSpPr>
            <p:cNvPr id="23" name="Rectangle 22"/>
            <p:cNvSpPr/>
            <p:nvPr/>
          </p:nvSpPr>
          <p:spPr bwMode="auto">
            <a:xfrm>
              <a:off x="1085850" y="1784733"/>
              <a:ext cx="6457950" cy="332066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grpSp>
          <p:nvGrpSpPr>
            <p:cNvPr id="2" name="Group 18"/>
            <p:cNvGrpSpPr/>
            <p:nvPr/>
          </p:nvGrpSpPr>
          <p:grpSpPr>
            <a:xfrm>
              <a:off x="2690812" y="2686050"/>
              <a:ext cx="3371850" cy="904875"/>
              <a:chOff x="2947987" y="2333625"/>
              <a:chExt cx="3371850" cy="904875"/>
            </a:xfrm>
          </p:grpSpPr>
          <p:cxnSp>
            <p:nvCxnSpPr>
              <p:cNvPr id="13" name="Straight Arrow Connector 12"/>
              <p:cNvCxnSpPr/>
              <p:nvPr/>
            </p:nvCxnSpPr>
            <p:spPr bwMode="auto">
              <a:xfrm>
                <a:off x="2947987" y="2333625"/>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4" name="Straight Arrow Connector 13"/>
              <p:cNvCxnSpPr/>
              <p:nvPr/>
            </p:nvCxnSpPr>
            <p:spPr bwMode="auto">
              <a:xfrm>
                <a:off x="2947987" y="2635250"/>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5" name="Straight Arrow Connector 14"/>
              <p:cNvCxnSpPr/>
              <p:nvPr/>
            </p:nvCxnSpPr>
            <p:spPr bwMode="auto">
              <a:xfrm>
                <a:off x="2947987" y="2936875"/>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cxnSp>
            <p:nvCxnSpPr>
              <p:cNvPr id="16" name="Straight Arrow Connector 15"/>
              <p:cNvCxnSpPr/>
              <p:nvPr/>
            </p:nvCxnSpPr>
            <p:spPr bwMode="auto">
              <a:xfrm>
                <a:off x="2947987" y="3238500"/>
                <a:ext cx="3371850" cy="0"/>
              </a:xfrm>
              <a:prstGeom prst="straightConnector1">
                <a:avLst/>
              </a:prstGeom>
              <a:solidFill>
                <a:schemeClr val="accent1"/>
              </a:solidFill>
              <a:ln w="28575" cap="flat" cmpd="sng" algn="ctr">
                <a:solidFill>
                  <a:srgbClr val="3333FF"/>
                </a:solidFill>
                <a:prstDash val="solid"/>
                <a:round/>
                <a:headEnd type="none" w="med" len="med"/>
                <a:tailEnd type="triangle" w="med" len="med"/>
              </a:ln>
              <a:effectLst/>
            </p:spPr>
          </p:cxnSp>
        </p:grpSp>
        <p:cxnSp>
          <p:nvCxnSpPr>
            <p:cNvPr id="21" name="Straight Arrow Connector 20"/>
            <p:cNvCxnSpPr/>
            <p:nvPr/>
          </p:nvCxnSpPr>
          <p:spPr bwMode="auto">
            <a:xfrm>
              <a:off x="3771900" y="4029075"/>
              <a:ext cx="962025" cy="0"/>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p:spPr>
        </p:cxnSp>
        <p:graphicFrame>
          <p:nvGraphicFramePr>
            <p:cNvPr id="198660" name="Object 4"/>
            <p:cNvGraphicFramePr>
              <a:graphicFrameLocks noChangeAspect="1"/>
            </p:cNvGraphicFramePr>
            <p:nvPr>
              <p:extLst>
                <p:ext uri="{D42A27DB-BD31-4B8C-83A1-F6EECF244321}">
                  <p14:modId xmlns:p14="http://schemas.microsoft.com/office/powerpoint/2010/main" val="2180859412"/>
                </p:ext>
              </p:extLst>
            </p:nvPr>
          </p:nvGraphicFramePr>
          <p:xfrm>
            <a:off x="4095750" y="4221163"/>
            <a:ext cx="334963" cy="485775"/>
          </p:xfrm>
          <a:graphic>
            <a:graphicData uri="http://schemas.openxmlformats.org/presentationml/2006/ole">
              <mc:AlternateContent xmlns:mc="http://schemas.openxmlformats.org/markup-compatibility/2006">
                <mc:Choice xmlns:v="urn:schemas-microsoft-com:vml" Requires="v">
                  <p:oleObj spid="_x0000_s4129" name="Equation" r:id="rId6" imgW="139639" imgH="203112" progId="Equation.DSMT4">
                    <p:embed/>
                  </p:oleObj>
                </mc:Choice>
                <mc:Fallback>
                  <p:oleObj name="Equation" r:id="rId6" imgW="139639" imgH="203112" progId="Equation.DSMT4">
                    <p:embed/>
                    <p:pic>
                      <p:nvPicPr>
                        <p:cNvPr id="0" name="Picture 3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5750" y="4221163"/>
                          <a:ext cx="3349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1" name="Object 5"/>
            <p:cNvGraphicFramePr>
              <a:graphicFrameLocks noChangeAspect="1"/>
            </p:cNvGraphicFramePr>
            <p:nvPr>
              <p:extLst>
                <p:ext uri="{D42A27DB-BD31-4B8C-83A1-F6EECF244321}">
                  <p14:modId xmlns:p14="http://schemas.microsoft.com/office/powerpoint/2010/main" val="2131086733"/>
                </p:ext>
              </p:extLst>
            </p:nvPr>
          </p:nvGraphicFramePr>
          <p:xfrm>
            <a:off x="2710943" y="4499395"/>
            <a:ext cx="363537" cy="333375"/>
          </p:xfrm>
          <a:graphic>
            <a:graphicData uri="http://schemas.openxmlformats.org/presentationml/2006/ole">
              <mc:AlternateContent xmlns:mc="http://schemas.openxmlformats.org/markup-compatibility/2006">
                <mc:Choice xmlns:v="urn:schemas-microsoft-com:vml" Requires="v">
                  <p:oleObj spid="_x0000_s4130" name="Equation" r:id="rId8" imgW="152334" imgH="139639" progId="Equation.DSMT4">
                    <p:embed/>
                  </p:oleObj>
                </mc:Choice>
                <mc:Fallback>
                  <p:oleObj name="Equation" r:id="rId8" imgW="152334" imgH="139639" progId="Equation.DSMT4">
                    <p:embed/>
                    <p:pic>
                      <p:nvPicPr>
                        <p:cNvPr id="0" name="Picture 3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0943" y="4499395"/>
                          <a:ext cx="363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2" name="Object 6"/>
            <p:cNvGraphicFramePr>
              <a:graphicFrameLocks noChangeAspect="1"/>
            </p:cNvGraphicFramePr>
            <p:nvPr>
              <p:extLst>
                <p:ext uri="{D42A27DB-BD31-4B8C-83A1-F6EECF244321}">
                  <p14:modId xmlns:p14="http://schemas.microsoft.com/office/powerpoint/2010/main" val="1460124076"/>
                </p:ext>
              </p:extLst>
            </p:nvPr>
          </p:nvGraphicFramePr>
          <p:xfrm>
            <a:off x="3816350" y="2114550"/>
            <a:ext cx="393700" cy="496888"/>
          </p:xfrm>
          <a:graphic>
            <a:graphicData uri="http://schemas.openxmlformats.org/presentationml/2006/ole">
              <mc:AlternateContent xmlns:mc="http://schemas.openxmlformats.org/markup-compatibility/2006">
                <mc:Choice xmlns:v="urn:schemas-microsoft-com:vml" Requires="v">
                  <p:oleObj spid="_x0000_s4131" name="Equation" r:id="rId10" imgW="190417" imgH="241195" progId="Equation.DSMT4">
                    <p:embed/>
                  </p:oleObj>
                </mc:Choice>
                <mc:Fallback>
                  <p:oleObj name="Equation" r:id="rId10" imgW="190417" imgH="241195" progId="Equation.DSMT4">
                    <p:embed/>
                    <p:pic>
                      <p:nvPicPr>
                        <p:cNvPr id="0" name="Picture 3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6350" y="2114550"/>
                          <a:ext cx="393700"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28"/>
            <p:cNvGrpSpPr/>
            <p:nvPr/>
          </p:nvGrpSpPr>
          <p:grpSpPr>
            <a:xfrm>
              <a:off x="1828800" y="2573338"/>
              <a:ext cx="334963" cy="1085850"/>
              <a:chOff x="1828800" y="2573338"/>
              <a:chExt cx="334963" cy="1085850"/>
            </a:xfrm>
          </p:grpSpPr>
          <p:graphicFrame>
            <p:nvGraphicFramePr>
              <p:cNvPr id="198663" name="Object 7"/>
              <p:cNvGraphicFramePr>
                <a:graphicFrameLocks noChangeAspect="1"/>
              </p:cNvGraphicFramePr>
              <p:nvPr/>
            </p:nvGraphicFramePr>
            <p:xfrm>
              <a:off x="1828800" y="2573338"/>
              <a:ext cx="334963" cy="333375"/>
            </p:xfrm>
            <a:graphic>
              <a:graphicData uri="http://schemas.openxmlformats.org/presentationml/2006/ole">
                <mc:AlternateContent xmlns:mc="http://schemas.openxmlformats.org/markup-compatibility/2006">
                  <mc:Choice xmlns:v="urn:schemas-microsoft-com:vml" Requires="v">
                    <p:oleObj spid="_x0000_s4132" name="Equation" r:id="rId12" imgW="139700" imgH="139700" progId="Equation.DSMT4">
                      <p:embed/>
                    </p:oleObj>
                  </mc:Choice>
                  <mc:Fallback>
                    <p:oleObj name="Equation" r:id="rId12" imgW="139700" imgH="139700" progId="Equation.DSMT4">
                      <p:embed/>
                      <p:pic>
                        <p:nvPicPr>
                          <p:cNvPr id="0" name="Picture 3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2573338"/>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4" name="Object 8"/>
              <p:cNvGraphicFramePr>
                <a:graphicFrameLocks noChangeAspect="1"/>
              </p:cNvGraphicFramePr>
              <p:nvPr/>
            </p:nvGraphicFramePr>
            <p:xfrm>
              <a:off x="1828800" y="2949576"/>
              <a:ext cx="334963" cy="333375"/>
            </p:xfrm>
            <a:graphic>
              <a:graphicData uri="http://schemas.openxmlformats.org/presentationml/2006/ole">
                <mc:AlternateContent xmlns:mc="http://schemas.openxmlformats.org/markup-compatibility/2006">
                  <mc:Choice xmlns:v="urn:schemas-microsoft-com:vml" Requires="v">
                    <p:oleObj spid="_x0000_s4133" name="Equation" r:id="rId14" imgW="139700" imgH="139700" progId="Equation.DSMT4">
                      <p:embed/>
                    </p:oleObj>
                  </mc:Choice>
                  <mc:Fallback>
                    <p:oleObj name="Equation" r:id="rId14" imgW="139700" imgH="139700" progId="Equation.DSMT4">
                      <p:embed/>
                      <p:pic>
                        <p:nvPicPr>
                          <p:cNvPr id="0" name="Picture 3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2949576"/>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98665" name="Object 9"/>
              <p:cNvGraphicFramePr>
                <a:graphicFrameLocks noChangeAspect="1"/>
              </p:cNvGraphicFramePr>
              <p:nvPr/>
            </p:nvGraphicFramePr>
            <p:xfrm>
              <a:off x="1828800" y="3325813"/>
              <a:ext cx="334963" cy="333375"/>
            </p:xfrm>
            <a:graphic>
              <a:graphicData uri="http://schemas.openxmlformats.org/presentationml/2006/ole">
                <mc:AlternateContent xmlns:mc="http://schemas.openxmlformats.org/markup-compatibility/2006">
                  <mc:Choice xmlns:v="urn:schemas-microsoft-com:vml" Requires="v">
                    <p:oleObj spid="_x0000_s4134" name="Equation" r:id="rId15" imgW="139700" imgH="139700" progId="Equation.DSMT4">
                      <p:embed/>
                    </p:oleObj>
                  </mc:Choice>
                  <mc:Fallback>
                    <p:oleObj name="Equation" r:id="rId15" imgW="139700" imgH="139700" progId="Equation.DSMT4">
                      <p:embed/>
                      <p:pic>
                        <p:nvPicPr>
                          <p:cNvPr id="0" name="Picture 3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8800" y="3325813"/>
                            <a:ext cx="334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sp>
          <p:nvSpPr>
            <p:cNvPr id="30" name="Notched Right Arrow 29"/>
            <p:cNvSpPr/>
            <p:nvPr/>
          </p:nvSpPr>
          <p:spPr bwMode="auto">
            <a:xfrm>
              <a:off x="1743075" y="3733800"/>
              <a:ext cx="485775" cy="209550"/>
            </a:xfrm>
            <a:prstGeom prst="notchedRightArrow">
              <a:avLst/>
            </a:prstGeom>
            <a:solidFill>
              <a:srgbClr val="FF66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graphicFrame>
          <p:nvGraphicFramePr>
            <p:cNvPr id="198666" name="Object 10"/>
            <p:cNvGraphicFramePr>
              <a:graphicFrameLocks noChangeAspect="1"/>
            </p:cNvGraphicFramePr>
            <p:nvPr>
              <p:extLst>
                <p:ext uri="{D42A27DB-BD31-4B8C-83A1-F6EECF244321}">
                  <p14:modId xmlns:p14="http://schemas.microsoft.com/office/powerpoint/2010/main" val="3934079570"/>
                </p:ext>
              </p:extLst>
            </p:nvPr>
          </p:nvGraphicFramePr>
          <p:xfrm>
            <a:off x="5600700" y="3881438"/>
            <a:ext cx="546100" cy="423862"/>
          </p:xfrm>
          <a:graphic>
            <a:graphicData uri="http://schemas.openxmlformats.org/presentationml/2006/ole">
              <mc:AlternateContent xmlns:mc="http://schemas.openxmlformats.org/markup-compatibility/2006">
                <mc:Choice xmlns:v="urn:schemas-microsoft-com:vml" Requires="v">
                  <p:oleObj spid="_x0000_s4135" name="Equation" r:id="rId16" imgW="228402" imgH="177646" progId="Equation.DSMT4">
                    <p:embed/>
                  </p:oleObj>
                </mc:Choice>
                <mc:Fallback>
                  <p:oleObj name="Equation" r:id="rId16" imgW="228402" imgH="177646" progId="Equation.DSMT4">
                    <p:embed/>
                    <p:pic>
                      <p:nvPicPr>
                        <p:cNvPr id="0" name="Picture 3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600700" y="3881438"/>
                          <a:ext cx="5461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cxnSp>
          <p:nvCxnSpPr>
            <p:cNvPr id="27" name="Straight Connector 26"/>
            <p:cNvCxnSpPr/>
            <p:nvPr/>
          </p:nvCxnSpPr>
          <p:spPr bwMode="auto">
            <a:xfrm>
              <a:off x="5534025" y="2428875"/>
              <a:ext cx="0" cy="150495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29" name="Straight Arrow Connector 28"/>
            <p:cNvCxnSpPr/>
            <p:nvPr/>
          </p:nvCxnSpPr>
          <p:spPr bwMode="auto">
            <a:xfrm>
              <a:off x="5295900" y="2171700"/>
              <a:ext cx="523875" cy="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graphicFrame>
          <p:nvGraphicFramePr>
            <p:cNvPr id="200716" name="Object 5"/>
            <p:cNvGraphicFramePr>
              <a:graphicFrameLocks noChangeAspect="1"/>
            </p:cNvGraphicFramePr>
            <p:nvPr>
              <p:extLst>
                <p:ext uri="{D42A27DB-BD31-4B8C-83A1-F6EECF244321}">
                  <p14:modId xmlns:p14="http://schemas.microsoft.com/office/powerpoint/2010/main" val="1254939250"/>
                </p:ext>
              </p:extLst>
            </p:nvPr>
          </p:nvGraphicFramePr>
          <p:xfrm>
            <a:off x="6043613" y="1971675"/>
            <a:ext cx="515937" cy="393700"/>
          </p:xfrm>
          <a:graphic>
            <a:graphicData uri="http://schemas.openxmlformats.org/presentationml/2006/ole">
              <mc:AlternateContent xmlns:mc="http://schemas.openxmlformats.org/markup-compatibility/2006">
                <mc:Choice xmlns:v="urn:schemas-microsoft-com:vml" Requires="v">
                  <p:oleObj spid="_x0000_s4136" name="Equation" r:id="rId18" imgW="215619" imgH="164885" progId="Equation.DSMT4">
                    <p:embed/>
                  </p:oleObj>
                </mc:Choice>
                <mc:Fallback>
                  <p:oleObj name="Equation" r:id="rId18" imgW="215619" imgH="164885" progId="Equation.DSMT4">
                    <p:embed/>
                    <p:pic>
                      <p:nvPicPr>
                        <p:cNvPr id="0" name="Picture 3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43613" y="1971675"/>
                          <a:ext cx="5159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4" name="TextBox 3"/>
            <p:cNvSpPr txBox="1"/>
            <p:nvPr/>
          </p:nvSpPr>
          <p:spPr>
            <a:xfrm>
              <a:off x="1567559" y="4441267"/>
              <a:ext cx="1056700" cy="369332"/>
            </a:xfrm>
            <a:prstGeom prst="rect">
              <a:avLst/>
            </a:prstGeom>
            <a:noFill/>
          </p:spPr>
          <p:txBody>
            <a:bodyPr wrap="none" rtlCol="0">
              <a:spAutoFit/>
            </a:bodyPr>
            <a:lstStyle/>
            <a:p>
              <a:r>
                <a:rPr lang="en-US" dirty="0"/>
                <a:t>Medium</a:t>
              </a:r>
            </a:p>
          </p:txBody>
        </p:sp>
      </p:grpSp>
      <p:sp>
        <p:nvSpPr>
          <p:cNvPr id="6" name="TextBox 5"/>
          <p:cNvSpPr txBox="1"/>
          <p:nvPr/>
        </p:nvSpPr>
        <p:spPr>
          <a:xfrm>
            <a:off x="368131" y="5823794"/>
            <a:ext cx="8456161" cy="369332"/>
          </a:xfrm>
          <a:prstGeom prst="rect">
            <a:avLst/>
          </a:prstGeom>
          <a:noFill/>
        </p:spPr>
        <p:txBody>
          <a:bodyPr wrap="none" rtlCol="0">
            <a:spAutoFit/>
          </a:bodyPr>
          <a:lstStyle/>
          <a:p>
            <a:r>
              <a:rPr lang="en-US" dirty="0">
                <a:solidFill>
                  <a:srgbClr val="0000FF"/>
                </a:solidFill>
              </a:rPr>
              <a:t>Current flow is defined to be in the direction that </a:t>
            </a:r>
            <a:r>
              <a:rPr lang="en-US" u="sng" dirty="0">
                <a:solidFill>
                  <a:srgbClr val="0000FF"/>
                </a:solidFill>
              </a:rPr>
              <a:t>positive</a:t>
            </a:r>
            <a:r>
              <a:rPr lang="en-US" dirty="0">
                <a:solidFill>
                  <a:srgbClr val="0000FF"/>
                </a:solidFill>
              </a:rPr>
              <a:t> charges move in.</a:t>
            </a:r>
          </a:p>
        </p:txBody>
      </p:sp>
      <p:graphicFrame>
        <p:nvGraphicFramePr>
          <p:cNvPr id="7" name="Object 6"/>
          <p:cNvGraphicFramePr>
            <a:graphicFrameLocks noChangeAspect="1"/>
          </p:cNvGraphicFramePr>
          <p:nvPr>
            <p:extLst>
              <p:ext uri="{D42A27DB-BD31-4B8C-83A1-F6EECF244321}">
                <p14:modId xmlns:p14="http://schemas.microsoft.com/office/powerpoint/2010/main" val="3039005576"/>
              </p:ext>
            </p:extLst>
          </p:nvPr>
        </p:nvGraphicFramePr>
        <p:xfrm>
          <a:off x="2163763" y="972220"/>
          <a:ext cx="4347932" cy="566004"/>
        </p:xfrm>
        <a:graphic>
          <a:graphicData uri="http://schemas.openxmlformats.org/presentationml/2006/ole">
            <mc:AlternateContent xmlns:mc="http://schemas.openxmlformats.org/markup-compatibility/2006">
              <mc:Choice xmlns:v="urn:schemas-microsoft-com:vml" Requires="v">
                <p:oleObj spid="_x0000_s4137" name="Equation" r:id="rId20" imgW="2146300" imgH="279400" progId="Equation.DSMT4">
                  <p:embed/>
                </p:oleObj>
              </mc:Choice>
              <mc:Fallback>
                <p:oleObj name="Equation" r:id="rId20" imgW="2146300" imgH="279400" progId="Equation.DSMT4">
                  <p:embed/>
                  <p:pic>
                    <p:nvPicPr>
                      <p:cNvPr id="0" name="Picture 3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63763" y="972220"/>
                        <a:ext cx="4347932" cy="566004"/>
                      </a:xfrm>
                      <a:prstGeom prst="rect">
                        <a:avLst/>
                      </a:prstGeom>
                      <a:solidFill>
                        <a:srgbClr val="CCFFFF"/>
                      </a:solidFill>
                    </p:spPr>
                  </p:pic>
                </p:oleObj>
              </mc:Fallback>
            </mc:AlternateContent>
          </a:graphicData>
        </a:graphic>
      </p:graphicFrame>
      <p:sp>
        <p:nvSpPr>
          <p:cNvPr id="28" name="TextBox 27"/>
          <p:cNvSpPr txBox="1"/>
          <p:nvPr/>
        </p:nvSpPr>
        <p:spPr>
          <a:xfrm>
            <a:off x="12624" y="6305713"/>
            <a:ext cx="9105378" cy="307777"/>
          </a:xfrm>
          <a:prstGeom prst="rect">
            <a:avLst/>
          </a:prstGeom>
          <a:noFill/>
        </p:spPr>
        <p:txBody>
          <a:bodyPr wrap="none" rtlCol="0">
            <a:spAutoFit/>
          </a:bodyPr>
          <a:lstStyle/>
          <a:p>
            <a:pPr algn="ctr"/>
            <a:r>
              <a:rPr lang="en-US" sz="1400" dirty="0"/>
              <a:t>Note:</a:t>
            </a:r>
            <a:r>
              <a:rPr lang="en-US" sz="1400" b="0" dirty="0"/>
              <a:t> If negative charges are moving, we can pretend that positive charges are moving in the opposite direction.</a:t>
            </a:r>
          </a:p>
        </p:txBody>
      </p:sp>
    </p:spTree>
    <p:extLst>
      <p:ext uri="{BB962C8B-B14F-4D97-AF65-F5344CB8AC3E}">
        <p14:creationId xmlns:p14="http://schemas.microsoft.com/office/powerpoint/2010/main" val="955365568"/>
      </p:ext>
    </p:extLst>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5553</TotalTime>
  <Words>1652</Words>
  <Application>Microsoft Office PowerPoint</Application>
  <PresentationFormat>On-screen Show (4:3)</PresentationFormat>
  <Paragraphs>325</Paragraphs>
  <Slides>39</Slides>
  <Notes>39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6" baseType="lpstr">
      <vt:lpstr>Arial</vt:lpstr>
      <vt:lpstr>Handscript SF</vt:lpstr>
      <vt:lpstr>Symbol</vt:lpstr>
      <vt:lpstr>Times New Roman</vt:lpstr>
      <vt:lpstr>Default Design</vt:lpstr>
      <vt:lpstr>Equation</vt:lpstr>
      <vt:lpstr>MathType 7.0 Equation</vt:lpstr>
      <vt:lpstr>PowerPoint Presentation</vt:lpstr>
      <vt:lpstr>Overview</vt:lpstr>
      <vt:lpstr>Electromagnetic Fields </vt:lpstr>
      <vt:lpstr>MKS units</vt:lpstr>
      <vt:lpstr>Maxwell’s Equations</vt:lpstr>
      <vt:lpstr>Maxwell</vt:lpstr>
      <vt:lpstr>Maxwell’s Equations (cont.)</vt:lpstr>
      <vt:lpstr>Charge Density</vt:lpstr>
      <vt:lpstr>Current Density Vector</vt:lpstr>
      <vt:lpstr>Current Density Vector (cont.)</vt:lpstr>
      <vt:lpstr>Current Density Vector (cont.)</vt:lpstr>
      <vt:lpstr>Current Density Vector (cont.)</vt:lpstr>
      <vt:lpstr>PowerPoint Presentation</vt:lpstr>
      <vt:lpstr>PowerPoint Presentation</vt:lpstr>
      <vt:lpstr>PowerPoint Presentation</vt:lpstr>
      <vt:lpstr>PowerPoint Presentation</vt:lpstr>
      <vt:lpstr>Maxwell’s Equations (cont.)</vt:lpstr>
      <vt:lpstr>Maxwell’s Equations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Engineering Computing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ramanzan</dc:creator>
  <cp:lastModifiedBy>Jackson, David R</cp:lastModifiedBy>
  <cp:revision>290</cp:revision>
  <dcterms:created xsi:type="dcterms:W3CDTF">2006-03-03T17:51:21Z</dcterms:created>
  <dcterms:modified xsi:type="dcterms:W3CDTF">2023-08-31T22:10:25Z</dcterms:modified>
</cp:coreProperties>
</file>