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268" r:id="rId3"/>
    <p:sldId id="293" r:id="rId4"/>
    <p:sldId id="324" r:id="rId5"/>
    <p:sldId id="302" r:id="rId6"/>
    <p:sldId id="332" r:id="rId7"/>
    <p:sldId id="326" r:id="rId8"/>
    <p:sldId id="300" r:id="rId9"/>
    <p:sldId id="335" r:id="rId10"/>
    <p:sldId id="301" r:id="rId11"/>
    <p:sldId id="333" r:id="rId12"/>
    <p:sldId id="299" r:id="rId13"/>
    <p:sldId id="303" r:id="rId14"/>
    <p:sldId id="304" r:id="rId15"/>
    <p:sldId id="305" r:id="rId16"/>
    <p:sldId id="327" r:id="rId17"/>
    <p:sldId id="328" r:id="rId18"/>
    <p:sldId id="329" r:id="rId19"/>
    <p:sldId id="309" r:id="rId20"/>
    <p:sldId id="340" r:id="rId21"/>
    <p:sldId id="306" r:id="rId22"/>
    <p:sldId id="296" r:id="rId23"/>
    <p:sldId id="297" r:id="rId24"/>
    <p:sldId id="298" r:id="rId25"/>
    <p:sldId id="307" r:id="rId26"/>
    <p:sldId id="308" r:id="rId27"/>
    <p:sldId id="341" r:id="rId28"/>
    <p:sldId id="323" r:id="rId29"/>
    <p:sldId id="310" r:id="rId30"/>
    <p:sldId id="322" r:id="rId31"/>
    <p:sldId id="311" r:id="rId32"/>
    <p:sldId id="337" r:id="rId33"/>
    <p:sldId id="338" r:id="rId34"/>
    <p:sldId id="312" r:id="rId35"/>
    <p:sldId id="313" r:id="rId36"/>
    <p:sldId id="314" r:id="rId37"/>
    <p:sldId id="336" r:id="rId38"/>
    <p:sldId id="315" r:id="rId39"/>
    <p:sldId id="316" r:id="rId40"/>
    <p:sldId id="317" r:id="rId41"/>
    <p:sldId id="318" r:id="rId42"/>
    <p:sldId id="319" r:id="rId43"/>
    <p:sldId id="320" r:id="rId44"/>
    <p:sldId id="321" r:id="rId45"/>
    <p:sldId id="325" r:id="rId46"/>
    <p:sldId id="331" r:id="rId47"/>
    <p:sldId id="330" r:id="rId48"/>
    <p:sldId id="339" r:id="rId49"/>
    <p:sldId id="342"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CCFFFF"/>
    <a:srgbClr val="CC0000"/>
    <a:srgbClr val="CC00FF"/>
    <a:srgbClr val="FF0000"/>
    <a:srgbClr val="6600FF"/>
    <a:srgbClr val="FFFF66"/>
    <a:srgbClr val="66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2" autoAdjust="0"/>
    <p:restoredTop sz="93204" autoAdjust="0"/>
  </p:normalViewPr>
  <p:slideViewPr>
    <p:cSldViewPr snapToGrid="0">
      <p:cViewPr varScale="1">
        <p:scale>
          <a:sx n="111" d="100"/>
          <a:sy n="111" d="100"/>
        </p:scale>
        <p:origin x="23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27.wmf"/><Relationship Id="rId1" Type="http://schemas.openxmlformats.org/officeDocument/2006/relationships/image" Target="../media/image69.wmf"/><Relationship Id="rId6" Type="http://schemas.openxmlformats.org/officeDocument/2006/relationships/image" Target="../media/image73.wmf"/><Relationship Id="rId11" Type="http://schemas.openxmlformats.org/officeDocument/2006/relationships/image" Target="../media/image78.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9.wmf"/><Relationship Id="rId3" Type="http://schemas.openxmlformats.org/officeDocument/2006/relationships/image" Target="../media/image99.wmf"/><Relationship Id="rId7" Type="http://schemas.openxmlformats.org/officeDocument/2006/relationships/image" Target="../media/image103.wmf"/><Relationship Id="rId12" Type="http://schemas.openxmlformats.org/officeDocument/2006/relationships/image" Target="../media/image108.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11" Type="http://schemas.openxmlformats.org/officeDocument/2006/relationships/image" Target="../media/image107.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0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image" Target="../media/image114.wmf"/><Relationship Id="rId3" Type="http://schemas.openxmlformats.org/officeDocument/2006/relationships/image" Target="../media/image99.wmf"/><Relationship Id="rId7" Type="http://schemas.openxmlformats.org/officeDocument/2006/relationships/image" Target="../media/image103.wmf"/><Relationship Id="rId12" Type="http://schemas.openxmlformats.org/officeDocument/2006/relationships/image" Target="../media/image108.wmf"/><Relationship Id="rId2" Type="http://schemas.openxmlformats.org/officeDocument/2006/relationships/image" Target="../media/image98.wmf"/><Relationship Id="rId1" Type="http://schemas.openxmlformats.org/officeDocument/2006/relationships/image" Target="../media/image110.wmf"/><Relationship Id="rId6" Type="http://schemas.openxmlformats.org/officeDocument/2006/relationships/image" Target="../media/image102.wmf"/><Relationship Id="rId11" Type="http://schemas.openxmlformats.org/officeDocument/2006/relationships/image" Target="../media/image113.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1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115.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5" Type="http://schemas.openxmlformats.org/officeDocument/2006/relationships/image" Target="../media/image141.wmf"/><Relationship Id="rId4" Type="http://schemas.openxmlformats.org/officeDocument/2006/relationships/image" Target="../media/image14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5" Type="http://schemas.openxmlformats.org/officeDocument/2006/relationships/image" Target="../media/image156.wmf"/><Relationship Id="rId4" Type="http://schemas.openxmlformats.org/officeDocument/2006/relationships/image" Target="../media/image15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59.wmf"/><Relationship Id="rId7" Type="http://schemas.openxmlformats.org/officeDocument/2006/relationships/image" Target="../media/image156.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5.wmf"/><Relationship Id="rId7" Type="http://schemas.openxmlformats.org/officeDocument/2006/relationships/image" Target="../media/image5.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16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69.wmf"/><Relationship Id="rId7" Type="http://schemas.openxmlformats.org/officeDocument/2006/relationships/image" Target="../media/image4.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3.wmf"/><Relationship Id="rId5" Type="http://schemas.openxmlformats.org/officeDocument/2006/relationships/image" Target="../media/image171.wmf"/><Relationship Id="rId4" Type="http://schemas.openxmlformats.org/officeDocument/2006/relationships/image" Target="../media/image17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7.wmf"/><Relationship Id="rId5" Type="http://schemas.openxmlformats.org/officeDocument/2006/relationships/image" Target="../media/image176.wmf"/><Relationship Id="rId4" Type="http://schemas.openxmlformats.org/officeDocument/2006/relationships/image" Target="../media/image17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79.wmf"/><Relationship Id="rId1" Type="http://schemas.openxmlformats.org/officeDocument/2006/relationships/image" Target="../media/image17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83.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2.wmf"/><Relationship Id="rId5" Type="http://schemas.openxmlformats.org/officeDocument/2006/relationships/image" Target="../media/image15.wmf"/><Relationship Id="rId4" Type="http://schemas.openxmlformats.org/officeDocument/2006/relationships/image" Target="../media/image1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5" Type="http://schemas.openxmlformats.org/officeDocument/2006/relationships/image" Target="../media/image188.wmf"/><Relationship Id="rId4" Type="http://schemas.openxmlformats.org/officeDocument/2006/relationships/image" Target="../media/image187.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9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5.wmf"/><Relationship Id="rId5" Type="http://schemas.openxmlformats.org/officeDocument/2006/relationships/image" Target="../media/image194.wmf"/><Relationship Id="rId4" Type="http://schemas.openxmlformats.org/officeDocument/2006/relationships/image" Target="../media/image15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3.wmf"/><Relationship Id="rId7" Type="http://schemas.openxmlformats.org/officeDocument/2006/relationships/image" Target="../media/image29.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39.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image" Target="../media/image5.wmf"/><Relationship Id="rId4" Type="http://schemas.openxmlformats.org/officeDocument/2006/relationships/image" Target="../media/image34.wmf"/><Relationship Id="rId9"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460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60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460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C1743FCE-1D09-4760-82D0-6779E5FE44C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44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44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275958D1-51B7-4DB7-8077-85EC80B066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7300" y="719138"/>
            <a:ext cx="4800600" cy="3600450"/>
          </a:xfrm>
          <a:ln/>
        </p:spPr>
      </p:sp>
      <p:sp>
        <p:nvSpPr>
          <p:cNvPr id="5017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57300" y="719138"/>
            <a:ext cx="4800600" cy="3600450"/>
          </a:xfrm>
          <a:ln/>
        </p:spPr>
      </p:sp>
      <p:sp>
        <p:nvSpPr>
          <p:cNvPr id="512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7300" y="719138"/>
            <a:ext cx="4800600" cy="3600450"/>
          </a:xfrm>
          <a:ln/>
        </p:spPr>
      </p:sp>
      <p:sp>
        <p:nvSpPr>
          <p:cNvPr id="5222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57300" y="719138"/>
            <a:ext cx="4800600" cy="3600450"/>
          </a:xfrm>
          <a:ln/>
        </p:spPr>
      </p:sp>
      <p:sp>
        <p:nvSpPr>
          <p:cNvPr id="532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57300" y="719138"/>
            <a:ext cx="4800600" cy="3600450"/>
          </a:xfrm>
          <a:ln/>
        </p:spPr>
      </p:sp>
      <p:sp>
        <p:nvSpPr>
          <p:cNvPr id="542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19138"/>
            <a:ext cx="4800600" cy="3600450"/>
          </a:xfrm>
          <a:ln/>
        </p:spPr>
      </p:sp>
      <p:sp>
        <p:nvSpPr>
          <p:cNvPr id="5529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19138"/>
            <a:ext cx="4800600" cy="3600450"/>
          </a:xfrm>
          <a:ln/>
        </p:spPr>
      </p:sp>
      <p:sp>
        <p:nvSpPr>
          <p:cNvPr id="5632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57300" y="719138"/>
            <a:ext cx="4800600" cy="3600450"/>
          </a:xfrm>
          <a:ln/>
        </p:spPr>
      </p:sp>
      <p:sp>
        <p:nvSpPr>
          <p:cNvPr id="573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57300" y="719138"/>
            <a:ext cx="4800600" cy="3600450"/>
          </a:xfrm>
          <a:ln/>
        </p:spPr>
      </p:sp>
      <p:sp>
        <p:nvSpPr>
          <p:cNvPr id="5734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19138"/>
            <a:ext cx="4800600" cy="3600450"/>
          </a:xfrm>
          <a:ln/>
        </p:spPr>
      </p:sp>
      <p:sp>
        <p:nvSpPr>
          <p:cNvPr id="5837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57300" y="719138"/>
            <a:ext cx="4800600" cy="3600450"/>
          </a:xfrm>
          <a:ln/>
        </p:spPr>
      </p:sp>
      <p:sp>
        <p:nvSpPr>
          <p:cNvPr id="4301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19138"/>
            <a:ext cx="4800600" cy="3600450"/>
          </a:xfrm>
          <a:ln/>
        </p:spPr>
      </p:sp>
      <p:sp>
        <p:nvSpPr>
          <p:cNvPr id="5939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19138"/>
            <a:ext cx="4800600" cy="3600450"/>
          </a:xfrm>
          <a:ln/>
        </p:spPr>
      </p:sp>
      <p:sp>
        <p:nvSpPr>
          <p:cNvPr id="6041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57300" y="719138"/>
            <a:ext cx="4800600" cy="3600450"/>
          </a:xfrm>
          <a:ln/>
        </p:spPr>
      </p:sp>
      <p:sp>
        <p:nvSpPr>
          <p:cNvPr id="6144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19138"/>
            <a:ext cx="4800600" cy="3600450"/>
          </a:xfrm>
          <a:ln/>
        </p:spPr>
      </p:sp>
      <p:sp>
        <p:nvSpPr>
          <p:cNvPr id="6246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19138"/>
            <a:ext cx="4800600" cy="3600450"/>
          </a:xfrm>
          <a:ln/>
        </p:spPr>
      </p:sp>
      <p:sp>
        <p:nvSpPr>
          <p:cNvPr id="6246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7300" y="719138"/>
            <a:ext cx="4800600" cy="3600450"/>
          </a:xfrm>
          <a:ln/>
        </p:spPr>
      </p:sp>
      <p:sp>
        <p:nvSpPr>
          <p:cNvPr id="6349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19138"/>
            <a:ext cx="4800600" cy="3600450"/>
          </a:xfrm>
          <a:ln/>
        </p:spPr>
      </p:sp>
      <p:sp>
        <p:nvSpPr>
          <p:cNvPr id="6451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257300" y="719138"/>
            <a:ext cx="4800600" cy="3600450"/>
          </a:xfrm>
          <a:ln/>
        </p:spPr>
      </p:sp>
      <p:sp>
        <p:nvSpPr>
          <p:cNvPr id="6553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19138"/>
            <a:ext cx="4800600" cy="3600450"/>
          </a:xfrm>
          <a:ln/>
        </p:spPr>
      </p:sp>
      <p:sp>
        <p:nvSpPr>
          <p:cNvPr id="6656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19138"/>
            <a:ext cx="4800600" cy="3600450"/>
          </a:xfrm>
          <a:ln/>
        </p:spPr>
      </p:sp>
      <p:sp>
        <p:nvSpPr>
          <p:cNvPr id="6656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57300" y="719138"/>
            <a:ext cx="4800600" cy="3600450"/>
          </a:xfrm>
          <a:ln/>
        </p:spPr>
      </p:sp>
      <p:sp>
        <p:nvSpPr>
          <p:cNvPr id="4403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7300" y="719138"/>
            <a:ext cx="4800600" cy="3600450"/>
          </a:xfrm>
          <a:ln/>
        </p:spPr>
      </p:sp>
      <p:sp>
        <p:nvSpPr>
          <p:cNvPr id="6656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57300" y="719138"/>
            <a:ext cx="4800600" cy="3600450"/>
          </a:xfrm>
          <a:ln/>
        </p:spPr>
      </p:sp>
      <p:sp>
        <p:nvSpPr>
          <p:cNvPr id="6758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57300" y="719138"/>
            <a:ext cx="4800600" cy="3600450"/>
          </a:xfrm>
          <a:ln/>
        </p:spPr>
      </p:sp>
      <p:sp>
        <p:nvSpPr>
          <p:cNvPr id="6861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57300" y="719138"/>
            <a:ext cx="4800600" cy="3600450"/>
          </a:xfrm>
          <a:ln/>
        </p:spPr>
      </p:sp>
      <p:sp>
        <p:nvSpPr>
          <p:cNvPr id="6963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257300" y="719138"/>
            <a:ext cx="4800600" cy="3600450"/>
          </a:xfrm>
          <a:ln/>
        </p:spPr>
      </p:sp>
      <p:sp>
        <p:nvSpPr>
          <p:cNvPr id="6963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257300" y="719138"/>
            <a:ext cx="4800600" cy="3600450"/>
          </a:xfrm>
          <a:ln/>
        </p:spPr>
      </p:sp>
      <p:sp>
        <p:nvSpPr>
          <p:cNvPr id="7065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257300" y="719138"/>
            <a:ext cx="4800600" cy="3600450"/>
          </a:xfrm>
          <a:ln/>
        </p:spPr>
      </p:sp>
      <p:sp>
        <p:nvSpPr>
          <p:cNvPr id="7168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57300" y="719138"/>
            <a:ext cx="4800600" cy="3600450"/>
          </a:xfrm>
          <a:ln/>
        </p:spPr>
      </p:sp>
      <p:sp>
        <p:nvSpPr>
          <p:cNvPr id="7270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57300" y="719138"/>
            <a:ext cx="4800600" cy="3600450"/>
          </a:xfrm>
          <a:ln/>
        </p:spPr>
      </p:sp>
      <p:sp>
        <p:nvSpPr>
          <p:cNvPr id="7373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257300" y="719138"/>
            <a:ext cx="4800600" cy="3600450"/>
          </a:xfrm>
          <a:ln/>
        </p:spPr>
      </p:sp>
      <p:sp>
        <p:nvSpPr>
          <p:cNvPr id="7475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57300" y="719138"/>
            <a:ext cx="4800600" cy="3600450"/>
          </a:xfrm>
          <a:ln/>
        </p:spPr>
      </p:sp>
      <p:sp>
        <p:nvSpPr>
          <p:cNvPr id="4505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57300" y="719138"/>
            <a:ext cx="4800600" cy="3600450"/>
          </a:xfrm>
          <a:ln/>
        </p:spPr>
      </p:sp>
      <p:sp>
        <p:nvSpPr>
          <p:cNvPr id="7577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57300" y="719138"/>
            <a:ext cx="4800600" cy="3600450"/>
          </a:xfrm>
          <a:ln/>
        </p:spPr>
      </p:sp>
      <p:sp>
        <p:nvSpPr>
          <p:cNvPr id="7680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257300" y="719138"/>
            <a:ext cx="4800600" cy="3600450"/>
          </a:xfrm>
          <a:ln/>
        </p:spPr>
      </p:sp>
      <p:sp>
        <p:nvSpPr>
          <p:cNvPr id="7782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57300" y="719138"/>
            <a:ext cx="4800600" cy="3600450"/>
          </a:xfrm>
          <a:ln/>
        </p:spPr>
      </p:sp>
      <p:sp>
        <p:nvSpPr>
          <p:cNvPr id="7885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19138"/>
            <a:ext cx="4800600" cy="3600450"/>
          </a:xfrm>
          <a:ln/>
        </p:spPr>
      </p:sp>
      <p:sp>
        <p:nvSpPr>
          <p:cNvPr id="798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19138"/>
            <a:ext cx="4800600" cy="3600450"/>
          </a:xfrm>
          <a:ln/>
        </p:spPr>
      </p:sp>
      <p:sp>
        <p:nvSpPr>
          <p:cNvPr id="798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19138"/>
            <a:ext cx="4800600" cy="3600450"/>
          </a:xfrm>
          <a:ln/>
        </p:spPr>
      </p:sp>
      <p:sp>
        <p:nvSpPr>
          <p:cNvPr id="7987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57300" y="719138"/>
            <a:ext cx="4800600" cy="3600450"/>
          </a:xfrm>
          <a:ln/>
        </p:spPr>
      </p:sp>
      <p:sp>
        <p:nvSpPr>
          <p:cNvPr id="45059"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57300" y="719138"/>
            <a:ext cx="4800600" cy="3600450"/>
          </a:xfrm>
          <a:ln/>
        </p:spPr>
      </p:sp>
      <p:sp>
        <p:nvSpPr>
          <p:cNvPr id="48131"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57300" y="719138"/>
            <a:ext cx="4800600" cy="3600450"/>
          </a:xfrm>
          <a:ln/>
        </p:spPr>
      </p:sp>
      <p:sp>
        <p:nvSpPr>
          <p:cNvPr id="46083"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57300" y="719138"/>
            <a:ext cx="4800600" cy="3600450"/>
          </a:xfrm>
          <a:ln/>
        </p:spPr>
      </p:sp>
      <p:sp>
        <p:nvSpPr>
          <p:cNvPr id="47107"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57300" y="719138"/>
            <a:ext cx="4800600" cy="3600450"/>
          </a:xfrm>
          <a:ln/>
        </p:spPr>
      </p:sp>
      <p:sp>
        <p:nvSpPr>
          <p:cNvPr id="49155" name="Rectangle 3"/>
          <p:cNvSpPr>
            <a:spLocks noGrp="1" noChangeArrowheads="1"/>
          </p:cNvSpPr>
          <p:nvPr>
            <p:ph type="body" idx="1"/>
          </p:nvPr>
        </p:nvSpPr>
        <p:spPr>
          <a:xfrm>
            <a:off x="974725" y="4560888"/>
            <a:ext cx="5365750" cy="4321175"/>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10"/>
          </p:nvPr>
        </p:nvSpPr>
        <p:spPr>
          <a:xfrm>
            <a:off x="7010400" y="6492875"/>
            <a:ext cx="2133600" cy="365125"/>
          </a:xfrm>
        </p:spPr>
        <p:txBody>
          <a:bodyPr/>
          <a:lstStyle>
            <a:lvl1pPr>
              <a:defRPr>
                <a:solidFill>
                  <a:schemeClr val="tx1"/>
                </a:solidFill>
              </a:defRPr>
            </a:lvl1pPr>
          </a:lstStyle>
          <a:p>
            <a:pPr>
              <a:defRPr/>
            </a:pPr>
            <a:fld id="{849ED70C-3174-4A6C-83F1-90640E54ADDD}" type="slidenum">
              <a:rPr lang="en-US" smtClean="0"/>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a:xfrm>
            <a:off x="7010400" y="6492875"/>
            <a:ext cx="2133600" cy="365125"/>
          </a:xfrm>
        </p:spPr>
        <p:txBody>
          <a:bodyPr/>
          <a:lstStyle>
            <a:lvl1pPr>
              <a:defRPr/>
            </a:lvl1pPr>
          </a:lstStyle>
          <a:p>
            <a:pPr>
              <a:defRPr/>
            </a:pPr>
            <a:fld id="{CFED5A5B-9881-4031-906A-7909BC817963}"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a:xfrm>
            <a:off x="7010400" y="6492875"/>
            <a:ext cx="2133600" cy="365125"/>
          </a:xfrm>
        </p:spPr>
        <p:txBody>
          <a:bodyPr/>
          <a:lstStyle>
            <a:lvl1pPr>
              <a:defRPr lang="en-US"/>
            </a:lvl1pPr>
          </a:lstStyle>
          <a:p>
            <a:pPr>
              <a:defRPr/>
            </a:pPr>
            <a:fld id="{ADC38F99-7DF8-4C0E-83D1-14DF366FD125}" type="slidenum">
              <a:rPr lang="en-US" smtClean="0"/>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rtl="0" fontAlgn="base">
              <a:spcBef>
                <a:spcPct val="0"/>
              </a:spcBef>
              <a:spcAft>
                <a:spcPct val="0"/>
              </a:spcAft>
              <a:defRPr lang="en-US" sz="1200" kern="1200" smtClean="0">
                <a:solidFill>
                  <a:schemeClr val="tx1"/>
                </a:solidFill>
                <a:latin typeface="Arial" charset="0"/>
                <a:ea typeface="+mn-ea"/>
                <a:cs typeface="+mn-cs"/>
              </a:defRPr>
            </a:lvl1pPr>
          </a:lstStyle>
          <a:p>
            <a:pPr>
              <a:defRPr/>
            </a:pPr>
            <a:fld id="{ADC38F99-7DF8-4C0E-83D1-14DF366FD12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a:xfrm>
            <a:off x="7010400" y="6492875"/>
            <a:ext cx="2133600" cy="365125"/>
          </a:xfrm>
        </p:spPr>
        <p:txBody>
          <a:bodyPr/>
          <a:lstStyle>
            <a:lvl1pPr>
              <a:defRPr/>
            </a:lvl1pPr>
          </a:lstStyle>
          <a:p>
            <a:pPr>
              <a:defRPr/>
            </a:pPr>
            <a:fld id="{39C3F57C-B803-4B38-8602-A84FC304993D}"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a:xfrm>
            <a:off x="7010400" y="6492875"/>
            <a:ext cx="2133600" cy="365125"/>
          </a:xfrm>
        </p:spPr>
        <p:txBody>
          <a:bodyPr/>
          <a:lstStyle>
            <a:lvl1pPr>
              <a:defRPr/>
            </a:lvl1pPr>
          </a:lstStyle>
          <a:p>
            <a:pPr>
              <a:defRPr/>
            </a:pPr>
            <a:fld id="{66D20878-D772-46D2-B7DB-E790833C9696}"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a:xfrm>
            <a:off x="7010400" y="6492875"/>
            <a:ext cx="2133600" cy="365125"/>
          </a:xfrm>
        </p:spPr>
        <p:txBody>
          <a:bodyPr/>
          <a:lstStyle>
            <a:lvl1pPr>
              <a:defRPr/>
            </a:lvl1pPr>
          </a:lstStyle>
          <a:p>
            <a:pPr>
              <a:defRPr/>
            </a:pPr>
            <a:fld id="{42B724AA-9B35-473F-9225-F206D0CB185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7010400" y="6492875"/>
            <a:ext cx="2133600" cy="365125"/>
          </a:xfrm>
        </p:spPr>
        <p:txBody>
          <a:bodyPr/>
          <a:lstStyle>
            <a:lvl1pPr>
              <a:defRPr/>
            </a:lvl1pPr>
          </a:lstStyle>
          <a:p>
            <a:pPr>
              <a:defRPr/>
            </a:pPr>
            <a:fld id="{69ED5A3A-3BCD-4060-B9E7-C93621338446}"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1"/>
          <p:cNvSpPr>
            <a:spLocks noGrp="1"/>
          </p:cNvSpPr>
          <p:nvPr>
            <p:ph type="sldNum" sz="quarter" idx="10"/>
          </p:nvPr>
        </p:nvSpPr>
        <p:spPr>
          <a:xfrm>
            <a:off x="7010400" y="6492875"/>
            <a:ext cx="2133600" cy="365125"/>
          </a:xfrm>
        </p:spPr>
        <p:txBody>
          <a:bodyPr/>
          <a:lstStyle>
            <a:lvl1pPr>
              <a:defRPr/>
            </a:lvl1pPr>
          </a:lstStyle>
          <a:p>
            <a:pPr>
              <a:defRPr/>
            </a:pPr>
            <a:fld id="{77326731-B65D-466E-8AA8-D33DC8D82A88}"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10400" y="6492875"/>
            <a:ext cx="2133600" cy="365125"/>
          </a:xfrm>
        </p:spPr>
        <p:txBody>
          <a:bodyPr/>
          <a:lstStyle>
            <a:lvl1pPr>
              <a:defRPr/>
            </a:lvl1pPr>
          </a:lstStyle>
          <a:p>
            <a:pPr>
              <a:defRPr/>
            </a:pPr>
            <a:fld id="{1B73C68F-52BC-4916-951A-0E2C6563DD8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a:xfrm>
            <a:off x="7010400" y="6492875"/>
            <a:ext cx="2133600" cy="365125"/>
          </a:xfrm>
        </p:spPr>
        <p:txBody>
          <a:bodyPr/>
          <a:lstStyle>
            <a:lvl1pPr>
              <a:defRPr/>
            </a:lvl1pPr>
          </a:lstStyle>
          <a:p>
            <a:pPr>
              <a:defRPr/>
            </a:pPr>
            <a:fld id="{029FEC48-EEB8-48C7-9D2B-B608507A4766}"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a:xfrm>
            <a:off x="7010400" y="6492875"/>
            <a:ext cx="2133600" cy="365125"/>
          </a:xfrm>
        </p:spPr>
        <p:txBody>
          <a:bodyPr/>
          <a:lstStyle>
            <a:lvl1pPr>
              <a:defRPr/>
            </a:lvl1pPr>
          </a:lstStyle>
          <a:p>
            <a:pPr>
              <a:defRPr/>
            </a:pPr>
            <a:fld id="{B60D1BF6-E335-4FAC-820C-72A3FFD58BB9}"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FDAB9455-A470-47DA-ACEA-2AB3EE8086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tx1">
                    <a:tint val="75000"/>
                  </a:schemeClr>
                </a:solidFill>
                <a:latin typeface="+mn-lt"/>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solidFill>
                <a:prstClr val="black">
                  <a:tint val="75000"/>
                </a:prstClr>
              </a:solidFill>
            </a:endParaRPr>
          </a:p>
        </p:txBody>
      </p:sp>
      <p:sp>
        <p:nvSpPr>
          <p:cNvPr id="10"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rtl="0" fontAlgn="base">
              <a:spcBef>
                <a:spcPct val="0"/>
              </a:spcBef>
              <a:spcAft>
                <a:spcPct val="0"/>
              </a:spcAft>
              <a:defRPr lang="en-US" sz="1200" kern="1200" smtClean="0">
                <a:solidFill>
                  <a:schemeClr val="tx1"/>
                </a:solidFill>
                <a:latin typeface="Arial" charset="0"/>
                <a:ea typeface="+mn-ea"/>
                <a:cs typeface="+mn-cs"/>
              </a:defRPr>
            </a:lvl1pPr>
          </a:lstStyle>
          <a:p>
            <a:pPr>
              <a:defRPr/>
            </a:pPr>
            <a:fld id="{ADC38F99-7DF8-4C0E-83D1-14DF366FD12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9.bin"/><Relationship Id="rId18" Type="http://schemas.openxmlformats.org/officeDocument/2006/relationships/oleObject" Target="../embeddings/oleObject24.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oleObject" Target="../embeddings/oleObject18.bin"/><Relationship Id="rId17" Type="http://schemas.openxmlformats.org/officeDocument/2006/relationships/oleObject" Target="../embeddings/oleObject23.bin"/><Relationship Id="rId2" Type="http://schemas.openxmlformats.org/officeDocument/2006/relationships/slideLayout" Target="../slideLayouts/slideLayout12.xml"/><Relationship Id="rId16" Type="http://schemas.openxmlformats.org/officeDocument/2006/relationships/oleObject" Target="../embeddings/oleObject22.bin"/><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17.bin"/><Relationship Id="rId5" Type="http://schemas.openxmlformats.org/officeDocument/2006/relationships/oleObject" Target="../embeddings/oleObject13.bin"/><Relationship Id="rId15" Type="http://schemas.openxmlformats.org/officeDocument/2006/relationships/oleObject" Target="../embeddings/oleObject21.bin"/><Relationship Id="rId10" Type="http://schemas.openxmlformats.org/officeDocument/2006/relationships/oleObject" Target="../embeddings/oleObject16.bin"/><Relationship Id="rId4" Type="http://schemas.openxmlformats.org/officeDocument/2006/relationships/image" Target="../media/image18.wmf"/><Relationship Id="rId9" Type="http://schemas.openxmlformats.org/officeDocument/2006/relationships/oleObject" Target="../embeddings/oleObject15.bin"/><Relationship Id="rId1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9.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6.bin"/><Relationship Id="rId5" Type="http://schemas.openxmlformats.org/officeDocument/2006/relationships/image" Target="../media/image21.wmf"/><Relationship Id="rId4" Type="http://schemas.openxmlformats.org/officeDocument/2006/relationships/oleObject" Target="../embeddings/oleObject25.bin"/><Relationship Id="rId9"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3.wmf"/><Relationship Id="rId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27.wmf"/><Relationship Id="rId18" Type="http://schemas.openxmlformats.org/officeDocument/2006/relationships/oleObject" Target="../embeddings/oleObject36.bin"/><Relationship Id="rId3" Type="http://schemas.openxmlformats.org/officeDocument/2006/relationships/notesSlide" Target="../notesSlides/notesSlide11.xml"/><Relationship Id="rId21" Type="http://schemas.openxmlformats.org/officeDocument/2006/relationships/oleObject" Target="../embeddings/oleObject38.bin"/><Relationship Id="rId7" Type="http://schemas.openxmlformats.org/officeDocument/2006/relationships/image" Target="../media/image25.wmf"/><Relationship Id="rId12" Type="http://schemas.openxmlformats.org/officeDocument/2006/relationships/oleObject" Target="../embeddings/oleObject33.bin"/><Relationship Id="rId17"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26.wmf"/><Relationship Id="rId5" Type="http://schemas.openxmlformats.org/officeDocument/2006/relationships/image" Target="../media/image24.wmf"/><Relationship Id="rId15" Type="http://schemas.openxmlformats.org/officeDocument/2006/relationships/image" Target="../media/image28.wmf"/><Relationship Id="rId10" Type="http://schemas.openxmlformats.org/officeDocument/2006/relationships/oleObject" Target="../embeddings/oleObject32.bin"/><Relationship Id="rId19" Type="http://schemas.openxmlformats.org/officeDocument/2006/relationships/image" Target="../media/image30.wmf"/><Relationship Id="rId4" Type="http://schemas.openxmlformats.org/officeDocument/2006/relationships/oleObject" Target="../embeddings/oleObject29.bin"/><Relationship Id="rId9" Type="http://schemas.openxmlformats.org/officeDocument/2006/relationships/image" Target="../media/image23.wmf"/><Relationship Id="rId1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35.wmf"/><Relationship Id="rId18" Type="http://schemas.openxmlformats.org/officeDocument/2006/relationships/oleObject" Target="../embeddings/oleObject46.bin"/><Relationship Id="rId26" Type="http://schemas.openxmlformats.org/officeDocument/2006/relationships/oleObject" Target="../embeddings/oleObject50.bin"/><Relationship Id="rId3" Type="http://schemas.openxmlformats.org/officeDocument/2006/relationships/notesSlide" Target="../notesSlides/notesSlide12.xml"/><Relationship Id="rId21" Type="http://schemas.openxmlformats.org/officeDocument/2006/relationships/image" Target="../media/image4.wmf"/><Relationship Id="rId7" Type="http://schemas.openxmlformats.org/officeDocument/2006/relationships/image" Target="../media/image32.wmf"/><Relationship Id="rId12" Type="http://schemas.openxmlformats.org/officeDocument/2006/relationships/oleObject" Target="../embeddings/oleObject43.bin"/><Relationship Id="rId17" Type="http://schemas.openxmlformats.org/officeDocument/2006/relationships/image" Target="../media/image37.wmf"/><Relationship Id="rId25" Type="http://schemas.openxmlformats.org/officeDocument/2006/relationships/image" Target="../media/image38.wmf"/><Relationship Id="rId2" Type="http://schemas.openxmlformats.org/officeDocument/2006/relationships/slideLayout" Target="../slideLayouts/slideLayout7.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image" Target="../media/image34.wmf"/><Relationship Id="rId24" Type="http://schemas.openxmlformats.org/officeDocument/2006/relationships/oleObject" Target="../embeddings/oleObject49.bin"/><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5.wmf"/><Relationship Id="rId10" Type="http://schemas.openxmlformats.org/officeDocument/2006/relationships/oleObject" Target="../embeddings/oleObject42.bin"/><Relationship Id="rId19" Type="http://schemas.openxmlformats.org/officeDocument/2006/relationships/image" Target="../media/image3.wmf"/><Relationship Id="rId4" Type="http://schemas.openxmlformats.org/officeDocument/2006/relationships/oleObject" Target="../embeddings/oleObject39.bin"/><Relationship Id="rId9" Type="http://schemas.openxmlformats.org/officeDocument/2006/relationships/image" Target="../media/image33.wmf"/><Relationship Id="rId14" Type="http://schemas.openxmlformats.org/officeDocument/2006/relationships/oleObject" Target="../embeddings/oleObject44.bin"/><Relationship Id="rId22" Type="http://schemas.openxmlformats.org/officeDocument/2006/relationships/oleObject" Target="../embeddings/oleObject48.bin"/><Relationship Id="rId27"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44.wmf"/><Relationship Id="rId18" Type="http://schemas.openxmlformats.org/officeDocument/2006/relationships/oleObject" Target="../embeddings/oleObject58.bin"/><Relationship Id="rId3" Type="http://schemas.openxmlformats.org/officeDocument/2006/relationships/notesSlide" Target="../notesSlides/notesSlide13.xml"/><Relationship Id="rId7" Type="http://schemas.openxmlformats.org/officeDocument/2006/relationships/image" Target="../media/image41.wmf"/><Relationship Id="rId12" Type="http://schemas.openxmlformats.org/officeDocument/2006/relationships/oleObject" Target="../embeddings/oleObject55.bin"/><Relationship Id="rId17"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57.bin"/><Relationship Id="rId1" Type="http://schemas.openxmlformats.org/officeDocument/2006/relationships/vmlDrawing" Target="../drawings/vmlDrawing9.vml"/><Relationship Id="rId6" Type="http://schemas.openxmlformats.org/officeDocument/2006/relationships/oleObject" Target="../embeddings/oleObject52.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54.bin"/><Relationship Id="rId19" Type="http://schemas.openxmlformats.org/officeDocument/2006/relationships/image" Target="../media/image47.wmf"/><Relationship Id="rId4" Type="http://schemas.openxmlformats.org/officeDocument/2006/relationships/oleObject" Target="../embeddings/oleObject51.bin"/><Relationship Id="rId9" Type="http://schemas.openxmlformats.org/officeDocument/2006/relationships/image" Target="../media/image42.wmf"/><Relationship Id="rId14" Type="http://schemas.openxmlformats.org/officeDocument/2006/relationships/oleObject" Target="../embeddings/oleObject5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52.wmf"/><Relationship Id="rId18" Type="http://schemas.openxmlformats.org/officeDocument/2006/relationships/oleObject" Target="../embeddings/oleObject66.bin"/><Relationship Id="rId3" Type="http://schemas.openxmlformats.org/officeDocument/2006/relationships/notesSlide" Target="../notesSlides/notesSlide14.xml"/><Relationship Id="rId21" Type="http://schemas.openxmlformats.org/officeDocument/2006/relationships/image" Target="../media/image56.wmf"/><Relationship Id="rId7" Type="http://schemas.openxmlformats.org/officeDocument/2006/relationships/image" Target="../media/image49.wmf"/><Relationship Id="rId12" Type="http://schemas.openxmlformats.org/officeDocument/2006/relationships/oleObject" Target="../embeddings/oleObject63.bin"/><Relationship Id="rId17" Type="http://schemas.openxmlformats.org/officeDocument/2006/relationships/image" Target="../media/image54.wmf"/><Relationship Id="rId2" Type="http://schemas.openxmlformats.org/officeDocument/2006/relationships/slideLayout" Target="../slideLayouts/slideLayout7.xml"/><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vmlDrawing" Target="../drawings/vmlDrawing10.vml"/><Relationship Id="rId6" Type="http://schemas.openxmlformats.org/officeDocument/2006/relationships/oleObject" Target="../embeddings/oleObject60.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53.wmf"/><Relationship Id="rId23" Type="http://schemas.openxmlformats.org/officeDocument/2006/relationships/image" Target="../media/image57.wmf"/><Relationship Id="rId10" Type="http://schemas.openxmlformats.org/officeDocument/2006/relationships/oleObject" Target="../embeddings/oleObject62.bin"/><Relationship Id="rId19" Type="http://schemas.openxmlformats.org/officeDocument/2006/relationships/image" Target="../media/image55.wmf"/><Relationship Id="rId4" Type="http://schemas.openxmlformats.org/officeDocument/2006/relationships/oleObject" Target="../embeddings/oleObject59.bin"/><Relationship Id="rId9" Type="http://schemas.openxmlformats.org/officeDocument/2006/relationships/image" Target="../media/image50.wmf"/><Relationship Id="rId14" Type="http://schemas.openxmlformats.org/officeDocument/2006/relationships/oleObject" Target="../embeddings/oleObject64.bin"/><Relationship Id="rId22" Type="http://schemas.openxmlformats.org/officeDocument/2006/relationships/oleObject" Target="../embeddings/oleObject6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62.wmf"/><Relationship Id="rId3" Type="http://schemas.openxmlformats.org/officeDocument/2006/relationships/notesSlide" Target="../notesSlides/notesSlide15.xml"/><Relationship Id="rId7" Type="http://schemas.openxmlformats.org/officeDocument/2006/relationships/image" Target="../media/image59.wmf"/><Relationship Id="rId12"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70.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60.wmf"/><Relationship Id="rId14" Type="http://schemas.openxmlformats.org/officeDocument/2006/relationships/oleObject" Target="../embeddings/oleObject7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68.wmf"/><Relationship Id="rId3" Type="http://schemas.openxmlformats.org/officeDocument/2006/relationships/notesSlide" Target="../notesSlides/notesSlide16.xml"/><Relationship Id="rId7" Type="http://schemas.openxmlformats.org/officeDocument/2006/relationships/image" Target="../media/image65.wmf"/><Relationship Id="rId12"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76.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6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72.wmf"/><Relationship Id="rId18" Type="http://schemas.openxmlformats.org/officeDocument/2006/relationships/oleObject" Target="../embeddings/oleObject87.bin"/><Relationship Id="rId3" Type="http://schemas.openxmlformats.org/officeDocument/2006/relationships/notesSlide" Target="../notesSlides/notesSlide18.xml"/><Relationship Id="rId21" Type="http://schemas.openxmlformats.org/officeDocument/2006/relationships/image" Target="../media/image76.wmf"/><Relationship Id="rId7" Type="http://schemas.openxmlformats.org/officeDocument/2006/relationships/image" Target="../media/image27.wmf"/><Relationship Id="rId12" Type="http://schemas.openxmlformats.org/officeDocument/2006/relationships/oleObject" Target="../embeddings/oleObject84.bin"/><Relationship Id="rId17" Type="http://schemas.openxmlformats.org/officeDocument/2006/relationships/image" Target="../media/image74.wmf"/><Relationship Id="rId25" Type="http://schemas.openxmlformats.org/officeDocument/2006/relationships/image" Target="../media/image78.wmf"/><Relationship Id="rId2" Type="http://schemas.openxmlformats.org/officeDocument/2006/relationships/slideLayout" Target="../slideLayouts/slideLayout7.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3.vml"/><Relationship Id="rId6" Type="http://schemas.openxmlformats.org/officeDocument/2006/relationships/oleObject" Target="../embeddings/oleObject81.bin"/><Relationship Id="rId11" Type="http://schemas.openxmlformats.org/officeDocument/2006/relationships/image" Target="../media/image71.wmf"/><Relationship Id="rId24" Type="http://schemas.openxmlformats.org/officeDocument/2006/relationships/oleObject" Target="../embeddings/oleObject90.bin"/><Relationship Id="rId5" Type="http://schemas.openxmlformats.org/officeDocument/2006/relationships/image" Target="../media/image69.wmf"/><Relationship Id="rId15" Type="http://schemas.openxmlformats.org/officeDocument/2006/relationships/image" Target="../media/image73.wmf"/><Relationship Id="rId23" Type="http://schemas.openxmlformats.org/officeDocument/2006/relationships/image" Target="../media/image77.wmf"/><Relationship Id="rId10" Type="http://schemas.openxmlformats.org/officeDocument/2006/relationships/oleObject" Target="../embeddings/oleObject83.bin"/><Relationship Id="rId19" Type="http://schemas.openxmlformats.org/officeDocument/2006/relationships/image" Target="../media/image75.wmf"/><Relationship Id="rId4" Type="http://schemas.openxmlformats.org/officeDocument/2006/relationships/oleObject" Target="../embeddings/oleObject80.bin"/><Relationship Id="rId9" Type="http://schemas.openxmlformats.org/officeDocument/2006/relationships/image" Target="../media/image70.wmf"/><Relationship Id="rId14" Type="http://schemas.openxmlformats.org/officeDocument/2006/relationships/oleObject" Target="../embeddings/oleObject85.bin"/><Relationship Id="rId22" Type="http://schemas.openxmlformats.org/officeDocument/2006/relationships/oleObject" Target="../embeddings/oleObject8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92.bin"/><Relationship Id="rId5" Type="http://schemas.openxmlformats.org/officeDocument/2006/relationships/image" Target="../media/image79.wmf"/><Relationship Id="rId4" Type="http://schemas.openxmlformats.org/officeDocument/2006/relationships/oleObject" Target="../embeddings/oleObject9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2.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94.bin"/><Relationship Id="rId5" Type="http://schemas.openxmlformats.org/officeDocument/2006/relationships/image" Target="../media/image81.wmf"/><Relationship Id="rId4" Type="http://schemas.openxmlformats.org/officeDocument/2006/relationships/oleObject" Target="../embeddings/oleObject9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96.bin"/><Relationship Id="rId5" Type="http://schemas.openxmlformats.org/officeDocument/2006/relationships/image" Target="../media/image83.wmf"/><Relationship Id="rId4" Type="http://schemas.openxmlformats.org/officeDocument/2006/relationships/oleObject" Target="../embeddings/oleObject9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22.xml"/><Relationship Id="rId7"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98.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8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23.xml"/><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02.bin"/><Relationship Id="rId5" Type="http://schemas.openxmlformats.org/officeDocument/2006/relationships/image" Target="../media/image89.wmf"/><Relationship Id="rId4" Type="http://schemas.openxmlformats.org/officeDocument/2006/relationships/oleObject" Target="../embeddings/oleObject101.bin"/><Relationship Id="rId9" Type="http://schemas.openxmlformats.org/officeDocument/2006/relationships/image" Target="../media/image91.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05.bin"/><Relationship Id="rId5" Type="http://schemas.openxmlformats.org/officeDocument/2006/relationships/image" Target="../media/image92.wmf"/><Relationship Id="rId4" Type="http://schemas.openxmlformats.org/officeDocument/2006/relationships/oleObject" Target="../embeddings/oleObject10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25.xml"/><Relationship Id="rId7" Type="http://schemas.openxmlformats.org/officeDocument/2006/relationships/image" Target="../media/image9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07.bin"/><Relationship Id="rId5" Type="http://schemas.openxmlformats.org/officeDocument/2006/relationships/image" Target="../media/image94.wmf"/><Relationship Id="rId4" Type="http://schemas.openxmlformats.org/officeDocument/2006/relationships/oleObject" Target="../embeddings/oleObject106.bin"/><Relationship Id="rId9" Type="http://schemas.openxmlformats.org/officeDocument/2006/relationships/image" Target="../media/image96.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01.wmf"/><Relationship Id="rId18" Type="http://schemas.openxmlformats.org/officeDocument/2006/relationships/oleObject" Target="../embeddings/oleObject116.bin"/><Relationship Id="rId26" Type="http://schemas.openxmlformats.org/officeDocument/2006/relationships/oleObject" Target="../embeddings/oleObject120.bin"/><Relationship Id="rId3" Type="http://schemas.openxmlformats.org/officeDocument/2006/relationships/notesSlide" Target="../notesSlides/notesSlide26.xml"/><Relationship Id="rId21" Type="http://schemas.openxmlformats.org/officeDocument/2006/relationships/image" Target="../media/image105.wmf"/><Relationship Id="rId7" Type="http://schemas.openxmlformats.org/officeDocument/2006/relationships/image" Target="../media/image98.wmf"/><Relationship Id="rId12" Type="http://schemas.openxmlformats.org/officeDocument/2006/relationships/oleObject" Target="../embeddings/oleObject113.bin"/><Relationship Id="rId17" Type="http://schemas.openxmlformats.org/officeDocument/2006/relationships/image" Target="../media/image103.wmf"/><Relationship Id="rId25" Type="http://schemas.openxmlformats.org/officeDocument/2006/relationships/image" Target="../media/image107.wmf"/><Relationship Id="rId2" Type="http://schemas.openxmlformats.org/officeDocument/2006/relationships/slideLayout" Target="../slideLayouts/slideLayout7.xml"/><Relationship Id="rId16" Type="http://schemas.openxmlformats.org/officeDocument/2006/relationships/oleObject" Target="../embeddings/oleObject115.bin"/><Relationship Id="rId20" Type="http://schemas.openxmlformats.org/officeDocument/2006/relationships/oleObject" Target="../embeddings/oleObject117.bin"/><Relationship Id="rId29" Type="http://schemas.openxmlformats.org/officeDocument/2006/relationships/oleObject" Target="../embeddings/oleObject122.bin"/><Relationship Id="rId1" Type="http://schemas.openxmlformats.org/officeDocument/2006/relationships/vmlDrawing" Target="../drawings/vmlDrawing21.vml"/><Relationship Id="rId6" Type="http://schemas.openxmlformats.org/officeDocument/2006/relationships/oleObject" Target="../embeddings/oleObject110.bin"/><Relationship Id="rId11" Type="http://schemas.openxmlformats.org/officeDocument/2006/relationships/image" Target="../media/image100.wmf"/><Relationship Id="rId24" Type="http://schemas.openxmlformats.org/officeDocument/2006/relationships/oleObject" Target="../embeddings/oleObject119.bin"/><Relationship Id="rId5" Type="http://schemas.openxmlformats.org/officeDocument/2006/relationships/image" Target="../media/image97.wmf"/><Relationship Id="rId15" Type="http://schemas.openxmlformats.org/officeDocument/2006/relationships/image" Target="../media/image102.wmf"/><Relationship Id="rId23" Type="http://schemas.openxmlformats.org/officeDocument/2006/relationships/image" Target="../media/image106.wmf"/><Relationship Id="rId28" Type="http://schemas.openxmlformats.org/officeDocument/2006/relationships/image" Target="../media/image108.wmf"/><Relationship Id="rId10" Type="http://schemas.openxmlformats.org/officeDocument/2006/relationships/oleObject" Target="../embeddings/oleObject112.bin"/><Relationship Id="rId19" Type="http://schemas.openxmlformats.org/officeDocument/2006/relationships/image" Target="../media/image104.wmf"/><Relationship Id="rId31" Type="http://schemas.openxmlformats.org/officeDocument/2006/relationships/image" Target="../media/image109.wmf"/><Relationship Id="rId4" Type="http://schemas.openxmlformats.org/officeDocument/2006/relationships/oleObject" Target="../embeddings/oleObject109.bin"/><Relationship Id="rId9" Type="http://schemas.openxmlformats.org/officeDocument/2006/relationships/image" Target="../media/image99.wmf"/><Relationship Id="rId14" Type="http://schemas.openxmlformats.org/officeDocument/2006/relationships/oleObject" Target="../embeddings/oleObject114.bin"/><Relationship Id="rId22" Type="http://schemas.openxmlformats.org/officeDocument/2006/relationships/oleObject" Target="../embeddings/oleObject118.bin"/><Relationship Id="rId27" Type="http://schemas.openxmlformats.org/officeDocument/2006/relationships/oleObject" Target="../embeddings/oleObject121.bin"/><Relationship Id="rId30" Type="http://schemas.openxmlformats.org/officeDocument/2006/relationships/oleObject" Target="../embeddings/oleObject12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01.wmf"/><Relationship Id="rId18" Type="http://schemas.openxmlformats.org/officeDocument/2006/relationships/oleObject" Target="../embeddings/oleObject131.bin"/><Relationship Id="rId26" Type="http://schemas.openxmlformats.org/officeDocument/2006/relationships/oleObject" Target="../embeddings/oleObject135.bin"/><Relationship Id="rId3" Type="http://schemas.openxmlformats.org/officeDocument/2006/relationships/notesSlide" Target="../notesSlides/notesSlide27.xml"/><Relationship Id="rId21" Type="http://schemas.openxmlformats.org/officeDocument/2006/relationships/image" Target="../media/image112.wmf"/><Relationship Id="rId7" Type="http://schemas.openxmlformats.org/officeDocument/2006/relationships/image" Target="../media/image98.wmf"/><Relationship Id="rId12" Type="http://schemas.openxmlformats.org/officeDocument/2006/relationships/oleObject" Target="../embeddings/oleObject128.bin"/><Relationship Id="rId17" Type="http://schemas.openxmlformats.org/officeDocument/2006/relationships/image" Target="../media/image103.wmf"/><Relationship Id="rId25" Type="http://schemas.openxmlformats.org/officeDocument/2006/relationships/image" Target="../media/image113.wmf"/><Relationship Id="rId2" Type="http://schemas.openxmlformats.org/officeDocument/2006/relationships/slideLayout" Target="../slideLayouts/slideLayout7.xml"/><Relationship Id="rId16" Type="http://schemas.openxmlformats.org/officeDocument/2006/relationships/oleObject" Target="../embeddings/oleObject130.bin"/><Relationship Id="rId20" Type="http://schemas.openxmlformats.org/officeDocument/2006/relationships/oleObject" Target="../embeddings/oleObject132.bin"/><Relationship Id="rId29" Type="http://schemas.openxmlformats.org/officeDocument/2006/relationships/oleObject" Target="../embeddings/oleObject137.bin"/><Relationship Id="rId1" Type="http://schemas.openxmlformats.org/officeDocument/2006/relationships/vmlDrawing" Target="../drawings/vmlDrawing22.vml"/><Relationship Id="rId6" Type="http://schemas.openxmlformats.org/officeDocument/2006/relationships/oleObject" Target="../embeddings/oleObject125.bin"/><Relationship Id="rId11" Type="http://schemas.openxmlformats.org/officeDocument/2006/relationships/image" Target="../media/image100.wmf"/><Relationship Id="rId24" Type="http://schemas.openxmlformats.org/officeDocument/2006/relationships/oleObject" Target="../embeddings/oleObject134.bin"/><Relationship Id="rId5" Type="http://schemas.openxmlformats.org/officeDocument/2006/relationships/image" Target="../media/image110.wmf"/><Relationship Id="rId15" Type="http://schemas.openxmlformats.org/officeDocument/2006/relationships/image" Target="../media/image102.wmf"/><Relationship Id="rId23" Type="http://schemas.openxmlformats.org/officeDocument/2006/relationships/image" Target="../media/image106.wmf"/><Relationship Id="rId28" Type="http://schemas.openxmlformats.org/officeDocument/2006/relationships/image" Target="../media/image108.wmf"/><Relationship Id="rId10" Type="http://schemas.openxmlformats.org/officeDocument/2006/relationships/oleObject" Target="../embeddings/oleObject127.bin"/><Relationship Id="rId19" Type="http://schemas.openxmlformats.org/officeDocument/2006/relationships/image" Target="../media/image111.wmf"/><Relationship Id="rId31" Type="http://schemas.openxmlformats.org/officeDocument/2006/relationships/image" Target="../media/image114.wmf"/><Relationship Id="rId4" Type="http://schemas.openxmlformats.org/officeDocument/2006/relationships/oleObject" Target="../embeddings/oleObject124.bin"/><Relationship Id="rId9" Type="http://schemas.openxmlformats.org/officeDocument/2006/relationships/image" Target="../media/image99.wmf"/><Relationship Id="rId14" Type="http://schemas.openxmlformats.org/officeDocument/2006/relationships/oleObject" Target="../embeddings/oleObject129.bin"/><Relationship Id="rId22" Type="http://schemas.openxmlformats.org/officeDocument/2006/relationships/oleObject" Target="../embeddings/oleObject133.bin"/><Relationship Id="rId27" Type="http://schemas.openxmlformats.org/officeDocument/2006/relationships/oleObject" Target="../embeddings/oleObject136.bin"/><Relationship Id="rId30" Type="http://schemas.openxmlformats.org/officeDocument/2006/relationships/oleObject" Target="../embeddings/oleObject13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103.wmf"/><Relationship Id="rId3" Type="http://schemas.openxmlformats.org/officeDocument/2006/relationships/notesSlide" Target="../notesSlides/notesSlide28.xml"/><Relationship Id="rId7" Type="http://schemas.openxmlformats.org/officeDocument/2006/relationships/image" Target="../media/image100.wmf"/><Relationship Id="rId12" Type="http://schemas.openxmlformats.org/officeDocument/2006/relationships/oleObject" Target="../embeddings/oleObject143.bin"/><Relationship Id="rId17" Type="http://schemas.openxmlformats.org/officeDocument/2006/relationships/image" Target="../media/image105.wmf"/><Relationship Id="rId2" Type="http://schemas.openxmlformats.org/officeDocument/2006/relationships/slideLayout" Target="../slideLayouts/slideLayout7.xml"/><Relationship Id="rId16" Type="http://schemas.openxmlformats.org/officeDocument/2006/relationships/oleObject" Target="../embeddings/oleObject145.bin"/><Relationship Id="rId1" Type="http://schemas.openxmlformats.org/officeDocument/2006/relationships/vmlDrawing" Target="../drawings/vmlDrawing23.vml"/><Relationship Id="rId6" Type="http://schemas.openxmlformats.org/officeDocument/2006/relationships/oleObject" Target="../embeddings/oleObject140.bin"/><Relationship Id="rId11" Type="http://schemas.openxmlformats.org/officeDocument/2006/relationships/image" Target="../media/image102.wmf"/><Relationship Id="rId5" Type="http://schemas.openxmlformats.org/officeDocument/2006/relationships/image" Target="../media/image115.wmf"/><Relationship Id="rId15" Type="http://schemas.openxmlformats.org/officeDocument/2006/relationships/image" Target="../media/image104.wmf"/><Relationship Id="rId10" Type="http://schemas.openxmlformats.org/officeDocument/2006/relationships/oleObject" Target="../embeddings/oleObject142.bin"/><Relationship Id="rId4" Type="http://schemas.openxmlformats.org/officeDocument/2006/relationships/oleObject" Target="../embeddings/oleObject139.bin"/><Relationship Id="rId9" Type="http://schemas.openxmlformats.org/officeDocument/2006/relationships/image" Target="../media/image101.wmf"/><Relationship Id="rId14" Type="http://schemas.openxmlformats.org/officeDocument/2006/relationships/oleObject" Target="../embeddings/oleObject14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image" Target="../media/image119.wmf"/><Relationship Id="rId3" Type="http://schemas.openxmlformats.org/officeDocument/2006/relationships/notesSlide" Target="../notesSlides/notesSlide29.xml"/><Relationship Id="rId7" Type="http://schemas.openxmlformats.org/officeDocument/2006/relationships/image" Target="../media/image123.emf"/><Relationship Id="rId12" Type="http://schemas.openxmlformats.org/officeDocument/2006/relationships/oleObject" Target="../embeddings/oleObject149.bin"/><Relationship Id="rId17" Type="http://schemas.openxmlformats.org/officeDocument/2006/relationships/image" Target="../media/image121.wmf"/><Relationship Id="rId2" Type="http://schemas.openxmlformats.org/officeDocument/2006/relationships/slideLayout" Target="../slideLayouts/slideLayout7.xml"/><Relationship Id="rId16" Type="http://schemas.openxmlformats.org/officeDocument/2006/relationships/oleObject" Target="../embeddings/oleObject151.bin"/><Relationship Id="rId1" Type="http://schemas.openxmlformats.org/officeDocument/2006/relationships/vmlDrawing" Target="../drawings/vmlDrawing24.vml"/><Relationship Id="rId6" Type="http://schemas.openxmlformats.org/officeDocument/2006/relationships/image" Target="../media/image122.emf"/><Relationship Id="rId11" Type="http://schemas.openxmlformats.org/officeDocument/2006/relationships/image" Target="../media/image118.wmf"/><Relationship Id="rId5" Type="http://schemas.openxmlformats.org/officeDocument/2006/relationships/image" Target="../media/image116.wmf"/><Relationship Id="rId15" Type="http://schemas.openxmlformats.org/officeDocument/2006/relationships/image" Target="../media/image120.wmf"/><Relationship Id="rId10" Type="http://schemas.openxmlformats.org/officeDocument/2006/relationships/oleObject" Target="../embeddings/oleObject148.bin"/><Relationship Id="rId4" Type="http://schemas.openxmlformats.org/officeDocument/2006/relationships/oleObject" Target="../embeddings/oleObject146.bin"/><Relationship Id="rId9" Type="http://schemas.openxmlformats.org/officeDocument/2006/relationships/image" Target="../media/image117.wmf"/><Relationship Id="rId14" Type="http://schemas.openxmlformats.org/officeDocument/2006/relationships/oleObject" Target="../embeddings/oleObject150.bin"/></Relationships>
</file>

<file path=ppt/slides/_rels/slide32.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155.bin"/><Relationship Id="rId3" Type="http://schemas.openxmlformats.org/officeDocument/2006/relationships/notesSlide" Target="../notesSlides/notesSlide30.xml"/><Relationship Id="rId7" Type="http://schemas.openxmlformats.org/officeDocument/2006/relationships/oleObject" Target="../embeddings/oleObject152.bin"/><Relationship Id="rId12" Type="http://schemas.openxmlformats.org/officeDocument/2006/relationships/image" Target="../media/image126.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30.emf"/><Relationship Id="rId11" Type="http://schemas.openxmlformats.org/officeDocument/2006/relationships/oleObject" Target="../embeddings/oleObject154.bin"/><Relationship Id="rId5" Type="http://schemas.openxmlformats.org/officeDocument/2006/relationships/image" Target="../media/image129.emf"/><Relationship Id="rId10" Type="http://schemas.openxmlformats.org/officeDocument/2006/relationships/image" Target="../media/image125.wmf"/><Relationship Id="rId4" Type="http://schemas.openxmlformats.org/officeDocument/2006/relationships/image" Target="../media/image128.emf"/><Relationship Id="rId9" Type="http://schemas.openxmlformats.org/officeDocument/2006/relationships/oleObject" Target="../embeddings/oleObject153.bin"/><Relationship Id="rId14" Type="http://schemas.openxmlformats.org/officeDocument/2006/relationships/image" Target="../media/image12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35.wmf"/><Relationship Id="rId3" Type="http://schemas.openxmlformats.org/officeDocument/2006/relationships/notesSlide" Target="../notesSlides/notesSlide31.xml"/><Relationship Id="rId7" Type="http://schemas.openxmlformats.org/officeDocument/2006/relationships/image" Target="../media/image132.wmf"/><Relationship Id="rId12"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57.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159.bin"/><Relationship Id="rId4" Type="http://schemas.openxmlformats.org/officeDocument/2006/relationships/oleObject" Target="../embeddings/oleObject156.bin"/><Relationship Id="rId9" Type="http://schemas.openxmlformats.org/officeDocument/2006/relationships/image" Target="../media/image133.wmf"/><Relationship Id="rId14" Type="http://schemas.openxmlformats.org/officeDocument/2006/relationships/oleObject" Target="../embeddings/oleObject16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141.wmf"/><Relationship Id="rId3" Type="http://schemas.openxmlformats.org/officeDocument/2006/relationships/notesSlide" Target="../notesSlides/notesSlide32.xml"/><Relationship Id="rId7" Type="http://schemas.openxmlformats.org/officeDocument/2006/relationships/image" Target="../media/image138.wmf"/><Relationship Id="rId12" Type="http://schemas.openxmlformats.org/officeDocument/2006/relationships/oleObject" Target="../embeddings/oleObject166.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63.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165.bin"/><Relationship Id="rId4" Type="http://schemas.openxmlformats.org/officeDocument/2006/relationships/oleObject" Target="../embeddings/oleObject162.bin"/><Relationship Id="rId9" Type="http://schemas.openxmlformats.org/officeDocument/2006/relationships/image" Target="../media/image139.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notesSlide" Target="../notesSlides/notesSlide33.xml"/><Relationship Id="rId7" Type="http://schemas.openxmlformats.org/officeDocument/2006/relationships/image" Target="../media/image143.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168.bin"/><Relationship Id="rId5" Type="http://schemas.openxmlformats.org/officeDocument/2006/relationships/image" Target="../media/image142.wmf"/><Relationship Id="rId4" Type="http://schemas.openxmlformats.org/officeDocument/2006/relationships/oleObject" Target="../embeddings/oleObject167.bin"/><Relationship Id="rId9" Type="http://schemas.openxmlformats.org/officeDocument/2006/relationships/image" Target="../media/image144.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notesSlide" Target="../notesSlides/notesSlide34.xml"/><Relationship Id="rId7" Type="http://schemas.openxmlformats.org/officeDocument/2006/relationships/image" Target="../media/image146.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71.bin"/><Relationship Id="rId5" Type="http://schemas.openxmlformats.org/officeDocument/2006/relationships/image" Target="../media/image145.wmf"/><Relationship Id="rId4" Type="http://schemas.openxmlformats.org/officeDocument/2006/relationships/oleObject" Target="../embeddings/oleObject170.bin"/><Relationship Id="rId9" Type="http://schemas.openxmlformats.org/officeDocument/2006/relationships/image" Target="../media/image14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notesSlide" Target="../notesSlides/notesSlide35.xml"/><Relationship Id="rId7" Type="http://schemas.openxmlformats.org/officeDocument/2006/relationships/image" Target="../media/image149.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74.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176.bin"/><Relationship Id="rId4" Type="http://schemas.openxmlformats.org/officeDocument/2006/relationships/oleObject" Target="../embeddings/oleObject173.bin"/><Relationship Id="rId9" Type="http://schemas.openxmlformats.org/officeDocument/2006/relationships/image" Target="../media/image15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56.wmf"/><Relationship Id="rId3" Type="http://schemas.openxmlformats.org/officeDocument/2006/relationships/notesSlide" Target="../notesSlides/notesSlide36.xml"/><Relationship Id="rId7" Type="http://schemas.openxmlformats.org/officeDocument/2006/relationships/image" Target="../media/image153.wmf"/><Relationship Id="rId12"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78.bin"/><Relationship Id="rId11" Type="http://schemas.openxmlformats.org/officeDocument/2006/relationships/image" Target="../media/image155.wmf"/><Relationship Id="rId5" Type="http://schemas.openxmlformats.org/officeDocument/2006/relationships/image" Target="../media/image152.wmf"/><Relationship Id="rId10" Type="http://schemas.openxmlformats.org/officeDocument/2006/relationships/oleObject" Target="../embeddings/oleObject180.bin"/><Relationship Id="rId4" Type="http://schemas.openxmlformats.org/officeDocument/2006/relationships/oleObject" Target="../embeddings/oleObject177.bin"/><Relationship Id="rId9" Type="http://schemas.openxmlformats.org/officeDocument/2006/relationships/image" Target="../media/image154.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84.bin"/><Relationship Id="rId13" Type="http://schemas.openxmlformats.org/officeDocument/2006/relationships/image" Target="../media/image161.wmf"/><Relationship Id="rId3" Type="http://schemas.openxmlformats.org/officeDocument/2006/relationships/notesSlide" Target="../notesSlides/notesSlide37.xml"/><Relationship Id="rId7" Type="http://schemas.openxmlformats.org/officeDocument/2006/relationships/image" Target="../media/image158.wmf"/><Relationship Id="rId12" Type="http://schemas.openxmlformats.org/officeDocument/2006/relationships/oleObject" Target="../embeddings/oleObject186.bin"/><Relationship Id="rId17" Type="http://schemas.openxmlformats.org/officeDocument/2006/relationships/image" Target="../media/image156.wmf"/><Relationship Id="rId2" Type="http://schemas.openxmlformats.org/officeDocument/2006/relationships/slideLayout" Target="../slideLayouts/slideLayout7.xml"/><Relationship Id="rId16" Type="http://schemas.openxmlformats.org/officeDocument/2006/relationships/oleObject" Target="../embeddings/oleObject188.bin"/><Relationship Id="rId1" Type="http://schemas.openxmlformats.org/officeDocument/2006/relationships/vmlDrawing" Target="../drawings/vmlDrawing32.vml"/><Relationship Id="rId6" Type="http://schemas.openxmlformats.org/officeDocument/2006/relationships/oleObject" Target="../embeddings/oleObject183.bin"/><Relationship Id="rId11" Type="http://schemas.openxmlformats.org/officeDocument/2006/relationships/image" Target="../media/image160.wmf"/><Relationship Id="rId5" Type="http://schemas.openxmlformats.org/officeDocument/2006/relationships/image" Target="../media/image157.wmf"/><Relationship Id="rId15" Type="http://schemas.openxmlformats.org/officeDocument/2006/relationships/image" Target="../media/image162.w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159.wmf"/><Relationship Id="rId14" Type="http://schemas.openxmlformats.org/officeDocument/2006/relationships/oleObject" Target="../embeddings/oleObject187.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91.bin"/><Relationship Id="rId13" Type="http://schemas.openxmlformats.org/officeDocument/2006/relationships/image" Target="../media/image3.wmf"/><Relationship Id="rId3" Type="http://schemas.openxmlformats.org/officeDocument/2006/relationships/notesSlide" Target="../notesSlides/notesSlide38.xml"/><Relationship Id="rId7" Type="http://schemas.openxmlformats.org/officeDocument/2006/relationships/image" Target="../media/image164.wmf"/><Relationship Id="rId12" Type="http://schemas.openxmlformats.org/officeDocument/2006/relationships/oleObject" Target="../embeddings/oleObject193.bin"/><Relationship Id="rId17" Type="http://schemas.openxmlformats.org/officeDocument/2006/relationships/image" Target="../media/image5.wmf"/><Relationship Id="rId2" Type="http://schemas.openxmlformats.org/officeDocument/2006/relationships/slideLayout" Target="../slideLayouts/slideLayout7.xml"/><Relationship Id="rId16" Type="http://schemas.openxmlformats.org/officeDocument/2006/relationships/oleObject" Target="../embeddings/oleObject195.bin"/><Relationship Id="rId1" Type="http://schemas.openxmlformats.org/officeDocument/2006/relationships/vmlDrawing" Target="../drawings/vmlDrawing33.vml"/><Relationship Id="rId6" Type="http://schemas.openxmlformats.org/officeDocument/2006/relationships/oleObject" Target="../embeddings/oleObject190.bin"/><Relationship Id="rId11" Type="http://schemas.openxmlformats.org/officeDocument/2006/relationships/image" Target="../media/image166.wmf"/><Relationship Id="rId5" Type="http://schemas.openxmlformats.org/officeDocument/2006/relationships/image" Target="../media/image163.wmf"/><Relationship Id="rId15" Type="http://schemas.openxmlformats.org/officeDocument/2006/relationships/image" Target="../media/image4.wmf"/><Relationship Id="rId10" Type="http://schemas.openxmlformats.org/officeDocument/2006/relationships/oleObject" Target="../embeddings/oleObject192.bin"/><Relationship Id="rId4" Type="http://schemas.openxmlformats.org/officeDocument/2006/relationships/oleObject" Target="../embeddings/oleObject189.bin"/><Relationship Id="rId9" Type="http://schemas.openxmlformats.org/officeDocument/2006/relationships/image" Target="../media/image165.wmf"/><Relationship Id="rId14" Type="http://schemas.openxmlformats.org/officeDocument/2006/relationships/oleObject" Target="../embeddings/oleObject19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image" Target="../media/image171.wmf"/><Relationship Id="rId18" Type="http://schemas.openxmlformats.org/officeDocument/2006/relationships/oleObject" Target="../embeddings/oleObject203.bin"/><Relationship Id="rId3" Type="http://schemas.openxmlformats.org/officeDocument/2006/relationships/notesSlide" Target="../notesSlides/notesSlide39.xml"/><Relationship Id="rId7" Type="http://schemas.openxmlformats.org/officeDocument/2006/relationships/image" Target="../media/image168.wmf"/><Relationship Id="rId12" Type="http://schemas.openxmlformats.org/officeDocument/2006/relationships/oleObject" Target="../embeddings/oleObject200.bin"/><Relationship Id="rId17" Type="http://schemas.openxmlformats.org/officeDocument/2006/relationships/image" Target="../media/image4.wmf"/><Relationship Id="rId2" Type="http://schemas.openxmlformats.org/officeDocument/2006/relationships/slideLayout" Target="../slideLayouts/slideLayout7.xml"/><Relationship Id="rId16" Type="http://schemas.openxmlformats.org/officeDocument/2006/relationships/oleObject" Target="../embeddings/oleObject202.bin"/><Relationship Id="rId1" Type="http://schemas.openxmlformats.org/officeDocument/2006/relationships/vmlDrawing" Target="../drawings/vmlDrawing34.vml"/><Relationship Id="rId6" Type="http://schemas.openxmlformats.org/officeDocument/2006/relationships/oleObject" Target="../embeddings/oleObject197.bin"/><Relationship Id="rId11" Type="http://schemas.openxmlformats.org/officeDocument/2006/relationships/image" Target="../media/image170.wmf"/><Relationship Id="rId5" Type="http://schemas.openxmlformats.org/officeDocument/2006/relationships/image" Target="../media/image167.wmf"/><Relationship Id="rId15" Type="http://schemas.openxmlformats.org/officeDocument/2006/relationships/image" Target="../media/image3.wmf"/><Relationship Id="rId10" Type="http://schemas.openxmlformats.org/officeDocument/2006/relationships/oleObject" Target="../embeddings/oleObject199.bin"/><Relationship Id="rId19" Type="http://schemas.openxmlformats.org/officeDocument/2006/relationships/image" Target="../media/image5.wmf"/><Relationship Id="rId4" Type="http://schemas.openxmlformats.org/officeDocument/2006/relationships/oleObject" Target="../embeddings/oleObject196.bin"/><Relationship Id="rId9" Type="http://schemas.openxmlformats.org/officeDocument/2006/relationships/image" Target="../media/image169.wmf"/><Relationship Id="rId14" Type="http://schemas.openxmlformats.org/officeDocument/2006/relationships/oleObject" Target="../embeddings/oleObject201.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06.bin"/><Relationship Id="rId13" Type="http://schemas.openxmlformats.org/officeDocument/2006/relationships/image" Target="../media/image176.wmf"/><Relationship Id="rId3" Type="http://schemas.openxmlformats.org/officeDocument/2006/relationships/notesSlide" Target="../notesSlides/notesSlide40.xml"/><Relationship Id="rId7" Type="http://schemas.openxmlformats.org/officeDocument/2006/relationships/image" Target="../media/image173.wmf"/><Relationship Id="rId12" Type="http://schemas.openxmlformats.org/officeDocument/2006/relationships/oleObject" Target="../embeddings/oleObject208.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205.bin"/><Relationship Id="rId11" Type="http://schemas.openxmlformats.org/officeDocument/2006/relationships/image" Target="../media/image175.wmf"/><Relationship Id="rId5" Type="http://schemas.openxmlformats.org/officeDocument/2006/relationships/image" Target="../media/image172.wmf"/><Relationship Id="rId15" Type="http://schemas.openxmlformats.org/officeDocument/2006/relationships/image" Target="../media/image177.wmf"/><Relationship Id="rId10" Type="http://schemas.openxmlformats.org/officeDocument/2006/relationships/oleObject" Target="../embeddings/oleObject207.bin"/><Relationship Id="rId4" Type="http://schemas.openxmlformats.org/officeDocument/2006/relationships/oleObject" Target="../embeddings/oleObject204.bin"/><Relationship Id="rId9" Type="http://schemas.openxmlformats.org/officeDocument/2006/relationships/image" Target="../media/image174.wmf"/><Relationship Id="rId14" Type="http://schemas.openxmlformats.org/officeDocument/2006/relationships/oleObject" Target="../embeddings/oleObject209.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11.bin"/><Relationship Id="rId3" Type="http://schemas.openxmlformats.org/officeDocument/2006/relationships/notesSlide" Target="../notesSlides/notesSlide41.xml"/><Relationship Id="rId7" Type="http://schemas.openxmlformats.org/officeDocument/2006/relationships/image" Target="../media/image178.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210.bin"/><Relationship Id="rId5"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179.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image" Target="../media/image15.wmf"/><Relationship Id="rId3" Type="http://schemas.openxmlformats.org/officeDocument/2006/relationships/notesSlide" Target="../notesSlides/notesSlide42.xml"/><Relationship Id="rId7" Type="http://schemas.openxmlformats.org/officeDocument/2006/relationships/image" Target="../media/image181.wmf"/><Relationship Id="rId12" Type="http://schemas.openxmlformats.org/officeDocument/2006/relationships/oleObject" Target="../embeddings/oleObject216.bin"/><Relationship Id="rId17" Type="http://schemas.openxmlformats.org/officeDocument/2006/relationships/image" Target="../media/image183.wmf"/><Relationship Id="rId2" Type="http://schemas.openxmlformats.org/officeDocument/2006/relationships/slideLayout" Target="../slideLayouts/slideLayout7.xml"/><Relationship Id="rId16" Type="http://schemas.openxmlformats.org/officeDocument/2006/relationships/oleObject" Target="../embeddings/oleObject218.bin"/><Relationship Id="rId1" Type="http://schemas.openxmlformats.org/officeDocument/2006/relationships/vmlDrawing" Target="../drawings/vmlDrawing37.vml"/><Relationship Id="rId6" Type="http://schemas.openxmlformats.org/officeDocument/2006/relationships/oleObject" Target="../embeddings/oleObject213.bin"/><Relationship Id="rId11" Type="http://schemas.openxmlformats.org/officeDocument/2006/relationships/image" Target="../media/image14.wmf"/><Relationship Id="rId5" Type="http://schemas.openxmlformats.org/officeDocument/2006/relationships/image" Target="../media/image180.wmf"/><Relationship Id="rId15" Type="http://schemas.openxmlformats.org/officeDocument/2006/relationships/image" Target="../media/image182.wmf"/><Relationship Id="rId10" Type="http://schemas.openxmlformats.org/officeDocument/2006/relationships/oleObject" Target="../embeddings/oleObject215.bin"/><Relationship Id="rId4" Type="http://schemas.openxmlformats.org/officeDocument/2006/relationships/oleObject" Target="../embeddings/oleObject212.bin"/><Relationship Id="rId9" Type="http://schemas.openxmlformats.org/officeDocument/2006/relationships/image" Target="../media/image13.wmf"/><Relationship Id="rId14" Type="http://schemas.openxmlformats.org/officeDocument/2006/relationships/oleObject" Target="../embeddings/oleObject217.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oleObject" Target="../embeddings/oleObject224.bin"/><Relationship Id="rId3" Type="http://schemas.openxmlformats.org/officeDocument/2006/relationships/notesSlide" Target="../notesSlides/notesSlide43.xml"/><Relationship Id="rId7" Type="http://schemas.openxmlformats.org/officeDocument/2006/relationships/image" Target="../media/image185.wmf"/><Relationship Id="rId12" Type="http://schemas.openxmlformats.org/officeDocument/2006/relationships/image" Target="../media/image187.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220.bin"/><Relationship Id="rId11" Type="http://schemas.openxmlformats.org/officeDocument/2006/relationships/oleObject" Target="../embeddings/oleObject223.bin"/><Relationship Id="rId5" Type="http://schemas.openxmlformats.org/officeDocument/2006/relationships/image" Target="../media/image184.wmf"/><Relationship Id="rId15" Type="http://schemas.openxmlformats.org/officeDocument/2006/relationships/image" Target="../media/image189.emf"/><Relationship Id="rId10" Type="http://schemas.openxmlformats.org/officeDocument/2006/relationships/oleObject" Target="../embeddings/oleObject222.bin"/><Relationship Id="rId4" Type="http://schemas.openxmlformats.org/officeDocument/2006/relationships/oleObject" Target="../embeddings/oleObject219.bin"/><Relationship Id="rId9" Type="http://schemas.openxmlformats.org/officeDocument/2006/relationships/image" Target="../media/image186.wmf"/><Relationship Id="rId14" Type="http://schemas.openxmlformats.org/officeDocument/2006/relationships/image" Target="../media/image188.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90.wmf"/><Relationship Id="rId5" Type="http://schemas.openxmlformats.org/officeDocument/2006/relationships/oleObject" Target="../embeddings/oleObject225.bin"/><Relationship Id="rId4" Type="http://schemas.openxmlformats.org/officeDocument/2006/relationships/image" Target="../media/image191.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image" Target="../media/image194.wmf"/><Relationship Id="rId3" Type="http://schemas.openxmlformats.org/officeDocument/2006/relationships/notesSlide" Target="../notesSlides/notesSlide46.xml"/><Relationship Id="rId7" Type="http://schemas.openxmlformats.org/officeDocument/2006/relationships/image" Target="../media/image193.wmf"/><Relationship Id="rId12" Type="http://schemas.openxmlformats.org/officeDocument/2006/relationships/oleObject" Target="../embeddings/oleObject230.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227.bin"/><Relationship Id="rId11" Type="http://schemas.openxmlformats.org/officeDocument/2006/relationships/image" Target="../media/image151.wmf"/><Relationship Id="rId5" Type="http://schemas.openxmlformats.org/officeDocument/2006/relationships/image" Target="../media/image192.wmf"/><Relationship Id="rId15" Type="http://schemas.openxmlformats.org/officeDocument/2006/relationships/image" Target="../media/image195.wmf"/><Relationship Id="rId10" Type="http://schemas.openxmlformats.org/officeDocument/2006/relationships/oleObject" Target="../embeddings/oleObject229.bin"/><Relationship Id="rId4" Type="http://schemas.openxmlformats.org/officeDocument/2006/relationships/oleObject" Target="../embeddings/oleObject226.bin"/><Relationship Id="rId9" Type="http://schemas.openxmlformats.org/officeDocument/2006/relationships/image" Target="../media/image150.wmf"/><Relationship Id="rId14" Type="http://schemas.openxmlformats.org/officeDocument/2006/relationships/oleObject" Target="../embeddings/oleObject23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Rectangle 16"/>
          <p:cNvSpPr>
            <a:spLocks noChangeArrowheads="1"/>
          </p:cNvSpPr>
          <p:nvPr/>
        </p:nvSpPr>
        <p:spPr bwMode="auto">
          <a:xfrm>
            <a:off x="1687286" y="3150849"/>
            <a:ext cx="7239000" cy="2300288"/>
          </a:xfrm>
          <a:prstGeom prst="rect">
            <a:avLst/>
          </a:prstGeom>
          <a:noFill/>
          <a:ln w="9525">
            <a:noFill/>
            <a:miter lim="800000"/>
            <a:headEnd/>
            <a:tailEnd/>
          </a:ln>
          <a:effectLst/>
        </p:spPr>
        <p:txBody>
          <a:bodyPr anchor="ctr"/>
          <a:lstStyle/>
          <a:p>
            <a:pPr algn="ctr">
              <a:defRPr/>
            </a:pPr>
            <a:r>
              <a:rPr lang="en-US" sz="4000" b="1" dirty="0">
                <a:solidFill>
                  <a:srgbClr val="FF9900"/>
                </a:solidFill>
                <a:effectLst>
                  <a:outerShdw blurRad="38100" dist="38100" dir="2700000" algn="tl">
                    <a:srgbClr val="C0C0C0"/>
                  </a:outerShdw>
                </a:effectLst>
              </a:rPr>
              <a:t>Notes 6           </a:t>
            </a:r>
            <a:br>
              <a:rPr lang="en-US" sz="4000" b="1" dirty="0">
                <a:solidFill>
                  <a:srgbClr val="FF9900"/>
                </a:solidFill>
                <a:effectLst>
                  <a:outerShdw blurRad="38100" dist="38100" dir="2700000" algn="tl">
                    <a:srgbClr val="C0C0C0"/>
                  </a:outerShdw>
                </a:effectLst>
              </a:rPr>
            </a:br>
            <a:r>
              <a:rPr lang="en-US" sz="4000" b="1" dirty="0">
                <a:solidFill>
                  <a:srgbClr val="FF9900"/>
                </a:solidFill>
                <a:effectLst>
                  <a:outerShdw blurRad="38100" dist="38100" dir="2700000" algn="tl">
                    <a:srgbClr val="C0C0C0"/>
                  </a:outerShdw>
                </a:effectLst>
              </a:rPr>
              <a:t>Transmission Lines</a:t>
            </a:r>
            <a:br>
              <a:rPr lang="en-US" sz="4000" b="1" dirty="0">
                <a:solidFill>
                  <a:srgbClr val="FF9900"/>
                </a:solidFill>
                <a:effectLst>
                  <a:outerShdw blurRad="38100" dist="38100" dir="2700000" algn="tl">
                    <a:srgbClr val="C0C0C0"/>
                  </a:outerShdw>
                </a:effectLst>
              </a:rPr>
            </a:br>
            <a:r>
              <a:rPr lang="en-US" sz="4000" b="1" dirty="0">
                <a:solidFill>
                  <a:srgbClr val="FF9900"/>
                </a:solidFill>
                <a:effectLst>
                  <a:outerShdw blurRad="38100" dist="38100" dir="2700000" algn="tl">
                    <a:srgbClr val="C0C0C0"/>
                  </a:outerShdw>
                </a:effectLst>
              </a:rPr>
              <a:t>(Time Domain)</a:t>
            </a:r>
          </a:p>
        </p:txBody>
      </p:sp>
      <p:pic>
        <p:nvPicPr>
          <p:cNvPr id="7" name="Picture 30" descr="0-RG6"/>
          <p:cNvPicPr>
            <a:picLocks noChangeAspect="1" noChangeArrowheads="1"/>
          </p:cNvPicPr>
          <p:nvPr/>
        </p:nvPicPr>
        <p:blipFill>
          <a:blip r:embed="rId3" cstate="print"/>
          <a:srcRect/>
          <a:stretch>
            <a:fillRect/>
          </a:stretch>
        </p:blipFill>
        <p:spPr bwMode="auto">
          <a:xfrm>
            <a:off x="165884" y="4988445"/>
            <a:ext cx="2383971" cy="1787667"/>
          </a:xfrm>
          <a:prstGeom prst="rect">
            <a:avLst/>
          </a:prstGeom>
          <a:noFill/>
          <a:ln w="9525">
            <a:noFill/>
            <a:miter lim="800000"/>
            <a:headEnd/>
            <a:tailEnd/>
          </a:ln>
        </p:spPr>
      </p:pic>
      <p:sp>
        <p:nvSpPr>
          <p:cNvPr id="8" name="Text Box 11"/>
          <p:cNvSpPr txBox="1">
            <a:spLocks noChangeArrowheads="1"/>
          </p:cNvSpPr>
          <p:nvPr/>
        </p:nvSpPr>
        <p:spPr bwMode="auto">
          <a:xfrm>
            <a:off x="939678" y="442370"/>
            <a:ext cx="7413294" cy="2339102"/>
          </a:xfrm>
          <a:prstGeom prst="rect">
            <a:avLst/>
          </a:prstGeom>
          <a:noFill/>
          <a:ln w="9525">
            <a:noFill/>
            <a:miter lim="800000"/>
            <a:headEnd/>
            <a:tailEnd/>
          </a:ln>
          <a:effectLst/>
        </p:spPr>
        <p:txBody>
          <a:bodyPr wrap="square">
            <a:spAutoFit/>
          </a:bodyPr>
          <a:lstStyle/>
          <a:p>
            <a:pPr algn="ctr">
              <a:lnSpc>
                <a:spcPct val="80000"/>
              </a:lnSpc>
              <a:spcBef>
                <a:spcPts val="0"/>
              </a:spcBef>
              <a:spcAft>
                <a:spcPts val="1200"/>
              </a:spcAft>
            </a:pPr>
            <a:r>
              <a:rPr lang="en-US" sz="3600" b="1" dirty="0">
                <a:solidFill>
                  <a:srgbClr val="0000FF"/>
                </a:solidFill>
              </a:rPr>
              <a:t>ECE 3317</a:t>
            </a:r>
          </a:p>
          <a:p>
            <a:pPr algn="ctr">
              <a:lnSpc>
                <a:spcPct val="80000"/>
              </a:lnSpc>
              <a:spcBef>
                <a:spcPts val="0"/>
              </a:spcBef>
              <a:spcAft>
                <a:spcPts val="3600"/>
              </a:spcAft>
            </a:pPr>
            <a:r>
              <a:rPr lang="en-US" sz="3600" b="1" dirty="0">
                <a:solidFill>
                  <a:srgbClr val="0000FF"/>
                </a:solidFill>
              </a:rPr>
              <a:t>Applied Electromagnetic Waves</a:t>
            </a:r>
          </a:p>
          <a:p>
            <a:pPr algn="ctr">
              <a:lnSpc>
                <a:spcPct val="80000"/>
              </a:lnSpc>
              <a:spcBef>
                <a:spcPts val="0"/>
              </a:spcBef>
              <a:spcAft>
                <a:spcPts val="1200"/>
              </a:spcAft>
            </a:pPr>
            <a:r>
              <a:rPr lang="en-US" sz="2400" dirty="0"/>
              <a:t>Prof. David R. Jackson</a:t>
            </a:r>
          </a:p>
          <a:p>
            <a:pPr algn="ctr">
              <a:lnSpc>
                <a:spcPct val="80000"/>
              </a:lnSpc>
              <a:spcBef>
                <a:spcPts val="0"/>
              </a:spcBef>
              <a:spcAft>
                <a:spcPts val="1200"/>
              </a:spcAft>
            </a:pPr>
            <a:r>
              <a:rPr lang="en-US" sz="2400" dirty="0"/>
              <a:t>Fall 2023</a:t>
            </a:r>
          </a:p>
        </p:txBody>
      </p:sp>
      <p:sp>
        <p:nvSpPr>
          <p:cNvPr id="10" name="Slide Number Placeholder 9"/>
          <p:cNvSpPr>
            <a:spLocks noGrp="1"/>
          </p:cNvSpPr>
          <p:nvPr>
            <p:ph type="sldNum" sz="quarter" idx="10"/>
          </p:nvPr>
        </p:nvSpPr>
        <p:spPr/>
        <p:txBody>
          <a:bodyPr/>
          <a:lstStyle/>
          <a:p>
            <a:pPr>
              <a:defRPr/>
            </a:pPr>
            <a:fld id="{849ED70C-3174-4A6C-83F1-90640E54ADDD}" type="slidenum">
              <a:rPr lang="en-US" smtClean="0"/>
              <a:pPr>
                <a:defRPr/>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13"/>
          <p:cNvSpPr txBox="1">
            <a:spLocks noChangeArrowheads="1"/>
          </p:cNvSpPr>
          <p:nvPr/>
        </p:nvSpPr>
        <p:spPr bwMode="auto">
          <a:xfrm>
            <a:off x="301632" y="920181"/>
            <a:ext cx="7739747" cy="400110"/>
          </a:xfrm>
          <a:prstGeom prst="rect">
            <a:avLst/>
          </a:prstGeom>
          <a:noFill/>
          <a:ln w="9525">
            <a:noFill/>
            <a:miter lim="800000"/>
            <a:headEnd/>
            <a:tailEnd/>
          </a:ln>
        </p:spPr>
        <p:txBody>
          <a:bodyPr wrap="none">
            <a:spAutoFit/>
          </a:bodyPr>
          <a:lstStyle/>
          <a:p>
            <a:pPr algn="ctr"/>
            <a:r>
              <a:rPr lang="en-US" sz="2000" dirty="0">
                <a:solidFill>
                  <a:srgbClr val="0000FF"/>
                </a:solidFill>
                <a:latin typeface="Arial" pitchFamily="34" charset="0"/>
                <a:cs typeface="Arial" pitchFamily="34" charset="0"/>
              </a:rPr>
              <a:t>Planar transmission lines commonly met on printed-circuit boards</a:t>
            </a:r>
          </a:p>
        </p:txBody>
      </p:sp>
      <p:sp>
        <p:nvSpPr>
          <p:cNvPr id="56" name="Text Box 42"/>
          <p:cNvSpPr txBox="1">
            <a:spLocks noChangeArrowheads="1"/>
          </p:cNvSpPr>
          <p:nvPr/>
        </p:nvSpPr>
        <p:spPr bwMode="auto">
          <a:xfrm>
            <a:off x="1895475" y="108860"/>
            <a:ext cx="541337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Transmission Lines (cont.)</a:t>
            </a:r>
          </a:p>
        </p:txBody>
      </p:sp>
      <p:grpSp>
        <p:nvGrpSpPr>
          <p:cNvPr id="59" name="Group 58"/>
          <p:cNvGrpSpPr/>
          <p:nvPr/>
        </p:nvGrpSpPr>
        <p:grpSpPr>
          <a:xfrm>
            <a:off x="533400" y="2046287"/>
            <a:ext cx="3763963" cy="1680608"/>
            <a:chOff x="533400" y="2046287"/>
            <a:chExt cx="3763963" cy="1680608"/>
          </a:xfrm>
        </p:grpSpPr>
        <p:sp>
          <p:nvSpPr>
            <p:cNvPr id="60" name="Rectangle 87"/>
            <p:cNvSpPr>
              <a:spLocks noChangeArrowheads="1"/>
            </p:cNvSpPr>
            <p:nvPr/>
          </p:nvSpPr>
          <p:spPr bwMode="auto">
            <a:xfrm>
              <a:off x="533400" y="3063875"/>
              <a:ext cx="3251200" cy="76200"/>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61" name="Rectangle 88"/>
            <p:cNvSpPr>
              <a:spLocks noChangeArrowheads="1"/>
            </p:cNvSpPr>
            <p:nvPr/>
          </p:nvSpPr>
          <p:spPr bwMode="auto">
            <a:xfrm>
              <a:off x="546100" y="2619375"/>
              <a:ext cx="3238500" cy="444500"/>
            </a:xfrm>
            <a:prstGeom prst="rect">
              <a:avLst/>
            </a:prstGeom>
            <a:solidFill>
              <a:srgbClr val="B2B2B2"/>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62" name="Rectangle 89"/>
            <p:cNvSpPr>
              <a:spLocks noChangeArrowheads="1"/>
            </p:cNvSpPr>
            <p:nvPr/>
          </p:nvSpPr>
          <p:spPr bwMode="auto">
            <a:xfrm>
              <a:off x="1587500" y="2555875"/>
              <a:ext cx="1117600" cy="63500"/>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63" name="Text Box 101"/>
            <p:cNvSpPr txBox="1">
              <a:spLocks noChangeArrowheads="1"/>
            </p:cNvSpPr>
            <p:nvPr/>
          </p:nvSpPr>
          <p:spPr bwMode="auto">
            <a:xfrm>
              <a:off x="1584325" y="3357563"/>
              <a:ext cx="1184940" cy="36933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b="0" kern="0" dirty="0">
                  <a:solidFill>
                    <a:srgbClr val="FF0000"/>
                  </a:solidFill>
                  <a:latin typeface="Arial" pitchFamily="34" charset="0"/>
                  <a:cs typeface="Arial" pitchFamily="34" charset="0"/>
                </a:rPr>
                <a:t>M</a:t>
              </a:r>
              <a:r>
                <a:rPr lang="en-US" b="0" kern="0" dirty="0" err="1">
                  <a:solidFill>
                    <a:srgbClr val="FF0000"/>
                  </a:solidFill>
                  <a:latin typeface="Arial" pitchFamily="34" charset="0"/>
                  <a:cs typeface="Arial" pitchFamily="34" charset="0"/>
                </a:rPr>
                <a:t>icrostrip</a:t>
              </a:r>
              <a:endParaRPr lang="en-US" b="0" kern="0" dirty="0">
                <a:solidFill>
                  <a:srgbClr val="FF0000"/>
                </a:solidFill>
                <a:latin typeface="Arial" pitchFamily="34" charset="0"/>
                <a:cs typeface="Arial" pitchFamily="34" charset="0"/>
              </a:endParaRPr>
            </a:p>
          </p:txBody>
        </p:sp>
        <p:cxnSp>
          <p:nvCxnSpPr>
            <p:cNvPr id="64" name="Straight Arrow Connector 63"/>
            <p:cNvCxnSpPr/>
            <p:nvPr/>
          </p:nvCxnSpPr>
          <p:spPr bwMode="auto">
            <a:xfrm rot="5400000">
              <a:off x="3704432" y="2855119"/>
              <a:ext cx="457200" cy="15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a:off x="1604963" y="2401888"/>
              <a:ext cx="1095375" cy="15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67" name="Object 66"/>
            <p:cNvGraphicFramePr>
              <a:graphicFrameLocks noChangeAspect="1"/>
            </p:cNvGraphicFramePr>
            <p:nvPr/>
          </p:nvGraphicFramePr>
          <p:xfrm>
            <a:off x="2041525" y="2046287"/>
            <a:ext cx="292100" cy="265545"/>
          </p:xfrm>
          <a:graphic>
            <a:graphicData uri="http://schemas.openxmlformats.org/presentationml/2006/ole">
              <mc:AlternateContent xmlns:mc="http://schemas.openxmlformats.org/markup-compatibility/2006">
                <mc:Choice xmlns:v="urn:schemas-microsoft-com:vml" Requires="v">
                  <p:oleObj spid="_x0000_s4124" name="Equation" r:id="rId3" imgW="139518" imgH="126835" progId="Equation.DSMT4">
                    <p:embed/>
                  </p:oleObj>
                </mc:Choice>
                <mc:Fallback>
                  <p:oleObj name="Equation" r:id="rId3" imgW="139518" imgH="126835" progId="Equation.DSMT4">
                    <p:embed/>
                    <p:pic>
                      <p:nvPicPr>
                        <p:cNvPr id="0" name="Picture 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25" y="2046287"/>
                          <a:ext cx="292100" cy="26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7"/>
            <p:cNvGraphicFramePr>
              <a:graphicFrameLocks noChangeAspect="1"/>
            </p:cNvGraphicFramePr>
            <p:nvPr/>
          </p:nvGraphicFramePr>
          <p:xfrm>
            <a:off x="4059238" y="2695575"/>
            <a:ext cx="238125" cy="319088"/>
          </p:xfrm>
          <a:graphic>
            <a:graphicData uri="http://schemas.openxmlformats.org/presentationml/2006/ole">
              <mc:AlternateContent xmlns:mc="http://schemas.openxmlformats.org/markup-compatibility/2006">
                <mc:Choice xmlns:v="urn:schemas-microsoft-com:vml" Requires="v">
                  <p:oleObj spid="_x0000_s4125" name="Equation" r:id="rId5" imgW="114151" imgH="152202" progId="Equation.DSMT4">
                    <p:embed/>
                  </p:oleObj>
                </mc:Choice>
                <mc:Fallback>
                  <p:oleObj name="Equation" r:id="rId5" imgW="114151" imgH="152202" progId="Equation.DSMT4">
                    <p:embed/>
                    <p:pic>
                      <p:nvPicPr>
                        <p:cNvPr id="0" name="Picture 3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238" y="2695575"/>
                          <a:ext cx="2381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11"/>
            <p:cNvGraphicFramePr>
              <a:graphicFrameLocks noChangeAspect="1"/>
            </p:cNvGraphicFramePr>
            <p:nvPr/>
          </p:nvGraphicFramePr>
          <p:xfrm>
            <a:off x="869950" y="2628900"/>
            <a:ext cx="292100" cy="396875"/>
          </p:xfrm>
          <a:graphic>
            <a:graphicData uri="http://schemas.openxmlformats.org/presentationml/2006/ole">
              <mc:AlternateContent xmlns:mc="http://schemas.openxmlformats.org/markup-compatibility/2006">
                <mc:Choice xmlns:v="urn:schemas-microsoft-com:vml" Requires="v">
                  <p:oleObj spid="_x0000_s4126" name="Equation" r:id="rId7" imgW="139639" imgH="190417" progId="Equation.DSMT4">
                    <p:embed/>
                  </p:oleObj>
                </mc:Choice>
                <mc:Fallback>
                  <p:oleObj name="Equation" r:id="rId7" imgW="139639" imgH="190417" progId="Equation.DSMT4">
                    <p:embed/>
                    <p:pic>
                      <p:nvPicPr>
                        <p:cNvPr id="0" name="Picture 3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950" y="2628900"/>
                          <a:ext cx="2921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2" name="Group 71"/>
          <p:cNvGrpSpPr/>
          <p:nvPr/>
        </p:nvGrpSpPr>
        <p:grpSpPr>
          <a:xfrm>
            <a:off x="5064125" y="2036763"/>
            <a:ext cx="3271838" cy="1715532"/>
            <a:chOff x="5064125" y="2036763"/>
            <a:chExt cx="3271838" cy="1715532"/>
          </a:xfrm>
        </p:grpSpPr>
        <p:sp>
          <p:nvSpPr>
            <p:cNvPr id="77" name="Line 18"/>
            <p:cNvSpPr>
              <a:spLocks noChangeShapeType="1"/>
            </p:cNvSpPr>
            <p:nvPr/>
          </p:nvSpPr>
          <p:spPr bwMode="auto">
            <a:xfrm>
              <a:off x="7697788" y="2471738"/>
              <a:ext cx="0" cy="304800"/>
            </a:xfrm>
            <a:prstGeom prst="line">
              <a:avLst/>
            </a:prstGeom>
            <a:noFill/>
            <a:ln w="12700">
              <a:solidFill>
                <a:srgbClr val="000000"/>
              </a:solidFill>
              <a:round/>
              <a:headEnd type="triangle" w="med" len="med"/>
              <a:tailEnd type="triangle" w="med" len="med"/>
            </a:ln>
            <a:effectLst/>
          </p:spPr>
          <p:txBody>
            <a:bodyPr wrap="none" anchor="ctr"/>
            <a:lstStyle/>
            <a:p>
              <a:pPr fontAlgn="auto">
                <a:spcBef>
                  <a:spcPts val="0"/>
                </a:spcBef>
                <a:spcAft>
                  <a:spcPts val="0"/>
                </a:spcAft>
                <a:defRPr/>
              </a:pPr>
              <a:endParaRPr lang="en-US" b="0" i="1" kern="0">
                <a:solidFill>
                  <a:sysClr val="windowText" lastClr="000000"/>
                </a:solidFill>
                <a:latin typeface="Times New Roman" pitchFamily="18" charset="0"/>
                <a:cs typeface="Times New Roman" pitchFamily="18" charset="0"/>
              </a:endParaRPr>
            </a:p>
          </p:txBody>
        </p:sp>
        <p:sp>
          <p:nvSpPr>
            <p:cNvPr id="78" name="Rectangle 37"/>
            <p:cNvSpPr>
              <a:spLocks noChangeArrowheads="1"/>
            </p:cNvSpPr>
            <p:nvPr/>
          </p:nvSpPr>
          <p:spPr bwMode="auto">
            <a:xfrm>
              <a:off x="5064125" y="2036763"/>
              <a:ext cx="2741613" cy="1066801"/>
            </a:xfrm>
            <a:prstGeom prst="rect">
              <a:avLst/>
            </a:prstGeom>
            <a:solidFill>
              <a:srgbClr val="B2B2B2"/>
            </a:solidFill>
            <a:ln w="12700">
              <a:noFill/>
              <a:miter lim="800000"/>
              <a:headEnd type="none" w="sm" len="sm"/>
              <a:tailEnd type="none" w="sm" len="sm"/>
            </a:ln>
            <a:effectLst/>
          </p:spPr>
          <p:txBody>
            <a:bodyPr wrap="none" anchor="ctr"/>
            <a:lstStyle/>
            <a:p>
              <a:pPr fontAlgn="auto">
                <a:spcBef>
                  <a:spcPts val="0"/>
                </a:spcBef>
                <a:spcAft>
                  <a:spcPts val="0"/>
                </a:spcAft>
                <a:defRPr/>
              </a:pPr>
              <a:endParaRPr lang="en-US" b="0" kern="0">
                <a:solidFill>
                  <a:sysClr val="windowText" lastClr="000000"/>
                </a:solidFill>
                <a:latin typeface="Arial" pitchFamily="34" charset="0"/>
              </a:endParaRPr>
            </a:p>
          </p:txBody>
        </p:sp>
        <p:sp>
          <p:nvSpPr>
            <p:cNvPr id="79" name="Line 44"/>
            <p:cNvSpPr>
              <a:spLocks noChangeShapeType="1"/>
            </p:cNvSpPr>
            <p:nvPr/>
          </p:nvSpPr>
          <p:spPr bwMode="auto">
            <a:xfrm>
              <a:off x="5064125" y="2057401"/>
              <a:ext cx="2741120" cy="0"/>
            </a:xfrm>
            <a:prstGeom prst="line">
              <a:avLst/>
            </a:prstGeom>
            <a:noFill/>
            <a:ln w="57150">
              <a:solidFill>
                <a:srgbClr val="FF9900"/>
              </a:solidFill>
              <a:round/>
              <a:headEnd type="none" w="sm" len="sm"/>
              <a:tailEnd type="none" w="sm" len="sm"/>
            </a:ln>
          </p:spPr>
          <p:txBody>
            <a:bodyPr wrap="none" anchor="ctr"/>
            <a:lstStyle/>
            <a:p>
              <a:endParaRPr lang="en-US"/>
            </a:p>
          </p:txBody>
        </p:sp>
        <p:sp>
          <p:nvSpPr>
            <p:cNvPr id="80" name="Line 28"/>
            <p:cNvSpPr>
              <a:spLocks noChangeShapeType="1"/>
            </p:cNvSpPr>
            <p:nvPr/>
          </p:nvSpPr>
          <p:spPr bwMode="auto">
            <a:xfrm>
              <a:off x="6172200" y="2570163"/>
              <a:ext cx="533400" cy="0"/>
            </a:xfrm>
            <a:prstGeom prst="line">
              <a:avLst/>
            </a:prstGeom>
            <a:noFill/>
            <a:ln w="57150">
              <a:solidFill>
                <a:srgbClr val="FF9900"/>
              </a:solidFill>
              <a:round/>
              <a:headEnd type="none" w="sm" len="sm"/>
              <a:tailEnd type="none" w="sm" len="sm"/>
            </a:ln>
            <a:effectLst/>
          </p:spPr>
          <p:txBody>
            <a:bodyPr wrap="none" anchor="ctr"/>
            <a:lstStyle/>
            <a:p>
              <a:pPr fontAlgn="auto">
                <a:spcBef>
                  <a:spcPts val="0"/>
                </a:spcBef>
                <a:spcAft>
                  <a:spcPts val="0"/>
                </a:spcAft>
                <a:defRPr/>
              </a:pPr>
              <a:endParaRPr lang="en-US" b="0" kern="0">
                <a:solidFill>
                  <a:sysClr val="windowText" lastClr="000000"/>
                </a:solidFill>
                <a:latin typeface="Arial" pitchFamily="34" charset="0"/>
              </a:endParaRPr>
            </a:p>
          </p:txBody>
        </p:sp>
        <p:sp>
          <p:nvSpPr>
            <p:cNvPr id="81" name="Line 31"/>
            <p:cNvSpPr>
              <a:spLocks noChangeShapeType="1"/>
            </p:cNvSpPr>
            <p:nvPr/>
          </p:nvSpPr>
          <p:spPr bwMode="auto">
            <a:xfrm>
              <a:off x="6773863" y="2798763"/>
              <a:ext cx="304800" cy="0"/>
            </a:xfrm>
            <a:prstGeom prst="line">
              <a:avLst/>
            </a:prstGeom>
            <a:noFill/>
            <a:ln w="12700">
              <a:solidFill>
                <a:srgbClr val="000000"/>
              </a:solidFill>
              <a:round/>
              <a:headEnd type="triangle" w="med" len="med"/>
              <a:tailEnd type="none" w="sm" len="sm"/>
            </a:ln>
            <a:effectLst/>
          </p:spPr>
          <p:txBody>
            <a:bodyPr wrap="none" anchor="ctr"/>
            <a:lstStyle/>
            <a:p>
              <a:pPr fontAlgn="auto">
                <a:spcBef>
                  <a:spcPts val="0"/>
                </a:spcBef>
                <a:spcAft>
                  <a:spcPts val="0"/>
                </a:spcAft>
                <a:defRPr/>
              </a:pPr>
              <a:endParaRPr lang="en-US" b="0" kern="0">
                <a:solidFill>
                  <a:sysClr val="windowText" lastClr="000000"/>
                </a:solidFill>
                <a:latin typeface="Arial" pitchFamily="34" charset="0"/>
              </a:endParaRPr>
            </a:p>
          </p:txBody>
        </p:sp>
        <p:sp>
          <p:nvSpPr>
            <p:cNvPr id="83" name="Line 32"/>
            <p:cNvSpPr>
              <a:spLocks noChangeShapeType="1"/>
            </p:cNvSpPr>
            <p:nvPr/>
          </p:nvSpPr>
          <p:spPr bwMode="auto">
            <a:xfrm flipH="1">
              <a:off x="5791200" y="2798763"/>
              <a:ext cx="303213" cy="0"/>
            </a:xfrm>
            <a:prstGeom prst="line">
              <a:avLst/>
            </a:prstGeom>
            <a:noFill/>
            <a:ln w="12700">
              <a:solidFill>
                <a:srgbClr val="000000"/>
              </a:solidFill>
              <a:round/>
              <a:headEnd type="triangle" w="med" len="med"/>
              <a:tailEnd/>
            </a:ln>
            <a:effectLst/>
          </p:spPr>
          <p:txBody>
            <a:bodyPr wrap="none" anchor="ctr"/>
            <a:lstStyle/>
            <a:p>
              <a:pPr fontAlgn="auto">
                <a:spcBef>
                  <a:spcPts val="0"/>
                </a:spcBef>
                <a:spcAft>
                  <a:spcPts val="0"/>
                </a:spcAft>
                <a:defRPr/>
              </a:pPr>
              <a:endParaRPr lang="en-US" b="0" kern="0">
                <a:solidFill>
                  <a:sysClr val="windowText" lastClr="000000"/>
                </a:solidFill>
                <a:latin typeface="Arial" pitchFamily="34" charset="0"/>
              </a:endParaRPr>
            </a:p>
          </p:txBody>
        </p:sp>
        <p:sp>
          <p:nvSpPr>
            <p:cNvPr id="85" name="Line 46"/>
            <p:cNvSpPr>
              <a:spLocks noChangeShapeType="1"/>
            </p:cNvSpPr>
            <p:nvPr/>
          </p:nvSpPr>
          <p:spPr bwMode="auto">
            <a:xfrm>
              <a:off x="5065713" y="3103612"/>
              <a:ext cx="2741120" cy="0"/>
            </a:xfrm>
            <a:prstGeom prst="line">
              <a:avLst/>
            </a:prstGeom>
            <a:noFill/>
            <a:ln w="57150">
              <a:solidFill>
                <a:srgbClr val="FF9900"/>
              </a:solidFill>
              <a:round/>
              <a:headEnd type="none" w="sm" len="sm"/>
              <a:tailEnd type="none" w="sm" len="sm"/>
            </a:ln>
          </p:spPr>
          <p:txBody>
            <a:bodyPr wrap="none" anchor="ctr"/>
            <a:lstStyle/>
            <a:p>
              <a:endParaRPr lang="en-US"/>
            </a:p>
          </p:txBody>
        </p:sp>
        <p:cxnSp>
          <p:nvCxnSpPr>
            <p:cNvPr id="89" name="Straight Connector 88"/>
            <p:cNvCxnSpPr/>
            <p:nvPr/>
          </p:nvCxnSpPr>
          <p:spPr bwMode="auto">
            <a:xfrm rot="5400000">
              <a:off x="6019800" y="2798763"/>
              <a:ext cx="304800" cy="0"/>
            </a:xfrm>
            <a:prstGeom prst="line">
              <a:avLst/>
            </a:prstGeom>
            <a:ln w="12700">
              <a:solidFill>
                <a:srgbClr val="400080"/>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bwMode="auto">
            <a:xfrm rot="5400000">
              <a:off x="6553200" y="2809875"/>
              <a:ext cx="304800" cy="0"/>
            </a:xfrm>
            <a:prstGeom prst="line">
              <a:avLst/>
            </a:prstGeom>
            <a:ln w="12700">
              <a:solidFill>
                <a:srgbClr val="400080"/>
              </a:solidFill>
              <a:prstDash val="dash"/>
            </a:ln>
          </p:spPr>
          <p:style>
            <a:lnRef idx="1">
              <a:schemeClr val="accent1"/>
            </a:lnRef>
            <a:fillRef idx="0">
              <a:schemeClr val="accent1"/>
            </a:fillRef>
            <a:effectRef idx="0">
              <a:schemeClr val="accent1"/>
            </a:effectRef>
            <a:fontRef idx="minor">
              <a:schemeClr val="tx1"/>
            </a:fontRef>
          </p:style>
        </p:cxnSp>
        <p:sp>
          <p:nvSpPr>
            <p:cNvPr id="96" name="Text Box 101"/>
            <p:cNvSpPr txBox="1">
              <a:spLocks noChangeArrowheads="1"/>
            </p:cNvSpPr>
            <p:nvPr/>
          </p:nvSpPr>
          <p:spPr bwMode="auto">
            <a:xfrm>
              <a:off x="6000750" y="3382963"/>
              <a:ext cx="1018227" cy="36933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b="0" kern="0" dirty="0">
                  <a:solidFill>
                    <a:srgbClr val="FF0000"/>
                  </a:solidFill>
                  <a:latin typeface="Arial" pitchFamily="34" charset="0"/>
                  <a:cs typeface="Arial" pitchFamily="34" charset="0"/>
                </a:rPr>
                <a:t>Stripline</a:t>
              </a:r>
            </a:p>
          </p:txBody>
        </p:sp>
        <p:cxnSp>
          <p:nvCxnSpPr>
            <p:cNvPr id="103" name="Straight Arrow Connector 102"/>
            <p:cNvCxnSpPr/>
            <p:nvPr/>
          </p:nvCxnSpPr>
          <p:spPr bwMode="auto">
            <a:xfrm rot="5400000">
              <a:off x="7469982" y="2586831"/>
              <a:ext cx="1079500" cy="15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04" name="Object 6"/>
            <p:cNvGraphicFramePr>
              <a:graphicFrameLocks noChangeAspect="1"/>
            </p:cNvGraphicFramePr>
            <p:nvPr/>
          </p:nvGraphicFramePr>
          <p:xfrm>
            <a:off x="6308725" y="2655888"/>
            <a:ext cx="292100" cy="265112"/>
          </p:xfrm>
          <a:graphic>
            <a:graphicData uri="http://schemas.openxmlformats.org/presentationml/2006/ole">
              <mc:AlternateContent xmlns:mc="http://schemas.openxmlformats.org/markup-compatibility/2006">
                <mc:Choice xmlns:v="urn:schemas-microsoft-com:vml" Requires="v">
                  <p:oleObj spid="_x0000_s4127" name="Equation" r:id="rId9" imgW="139518" imgH="126835" progId="Equation.DSMT4">
                    <p:embed/>
                  </p:oleObj>
                </mc:Choice>
                <mc:Fallback>
                  <p:oleObj name="Equation" r:id="rId9" imgW="139518" imgH="126835" progId="Equation.DSMT4">
                    <p:embed/>
                    <p:pic>
                      <p:nvPicPr>
                        <p:cNvPr id="0" name="Picture 3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725" y="2655888"/>
                          <a:ext cx="292100"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ct 8"/>
            <p:cNvGraphicFramePr>
              <a:graphicFrameLocks noChangeAspect="1"/>
            </p:cNvGraphicFramePr>
            <p:nvPr/>
          </p:nvGraphicFramePr>
          <p:xfrm>
            <a:off x="8097838" y="2409825"/>
            <a:ext cx="238125" cy="319088"/>
          </p:xfrm>
          <a:graphic>
            <a:graphicData uri="http://schemas.openxmlformats.org/presentationml/2006/ole">
              <mc:AlternateContent xmlns:mc="http://schemas.openxmlformats.org/markup-compatibility/2006">
                <mc:Choice xmlns:v="urn:schemas-microsoft-com:vml" Requires="v">
                  <p:oleObj spid="_x0000_s4128" name="Equation" r:id="rId10" imgW="114151" imgH="152202" progId="Equation.DSMT4">
                    <p:embed/>
                  </p:oleObj>
                </mc:Choice>
                <mc:Fallback>
                  <p:oleObj name="Equation" r:id="rId10" imgW="114151" imgH="152202" progId="Equation.DSMT4">
                    <p:embed/>
                    <p:pic>
                      <p:nvPicPr>
                        <p:cNvPr id="0" name="Picture 3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7838" y="2409825"/>
                          <a:ext cx="2381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12"/>
            <p:cNvGraphicFramePr>
              <a:graphicFrameLocks noChangeAspect="1"/>
            </p:cNvGraphicFramePr>
            <p:nvPr/>
          </p:nvGraphicFramePr>
          <p:xfrm>
            <a:off x="5356225" y="2162175"/>
            <a:ext cx="292100" cy="396875"/>
          </p:xfrm>
          <a:graphic>
            <a:graphicData uri="http://schemas.openxmlformats.org/presentationml/2006/ole">
              <mc:AlternateContent xmlns:mc="http://schemas.openxmlformats.org/markup-compatibility/2006">
                <mc:Choice xmlns:v="urn:schemas-microsoft-com:vml" Requires="v">
                  <p:oleObj spid="_x0000_s4129" name="Equation" r:id="rId11" imgW="139639" imgH="190417" progId="Equation.DSMT4">
                    <p:embed/>
                  </p:oleObj>
                </mc:Choice>
                <mc:Fallback>
                  <p:oleObj name="Equation" r:id="rId11" imgW="139639" imgH="190417" progId="Equation.DSMT4">
                    <p:embed/>
                    <p:pic>
                      <p:nvPicPr>
                        <p:cNvPr id="0" name="Picture 3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6225" y="2162175"/>
                          <a:ext cx="2921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0" name="Group 119"/>
          <p:cNvGrpSpPr/>
          <p:nvPr/>
        </p:nvGrpSpPr>
        <p:grpSpPr>
          <a:xfrm>
            <a:off x="665163" y="4418013"/>
            <a:ext cx="3746500" cy="1747282"/>
            <a:chOff x="665163" y="4418013"/>
            <a:chExt cx="3746500" cy="1747282"/>
          </a:xfrm>
        </p:grpSpPr>
        <p:sp>
          <p:nvSpPr>
            <p:cNvPr id="121" name="Rectangle 87"/>
            <p:cNvSpPr>
              <a:spLocks noChangeArrowheads="1"/>
            </p:cNvSpPr>
            <p:nvPr/>
          </p:nvSpPr>
          <p:spPr bwMode="auto">
            <a:xfrm>
              <a:off x="665163" y="5492750"/>
              <a:ext cx="3251200" cy="76200"/>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25" name="Rectangle 88"/>
            <p:cNvSpPr>
              <a:spLocks noChangeArrowheads="1"/>
            </p:cNvSpPr>
            <p:nvPr/>
          </p:nvSpPr>
          <p:spPr bwMode="auto">
            <a:xfrm>
              <a:off x="677863" y="5048250"/>
              <a:ext cx="3238500" cy="444500"/>
            </a:xfrm>
            <a:prstGeom prst="rect">
              <a:avLst/>
            </a:prstGeom>
            <a:solidFill>
              <a:srgbClr val="B2B2B2"/>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26" name="Rectangle 89"/>
            <p:cNvSpPr>
              <a:spLocks noChangeArrowheads="1"/>
            </p:cNvSpPr>
            <p:nvPr/>
          </p:nvSpPr>
          <p:spPr bwMode="auto">
            <a:xfrm>
              <a:off x="1719263" y="4975225"/>
              <a:ext cx="503237" cy="73025"/>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27" name="Text Box 101"/>
            <p:cNvSpPr txBox="1">
              <a:spLocks noChangeArrowheads="1"/>
            </p:cNvSpPr>
            <p:nvPr/>
          </p:nvSpPr>
          <p:spPr bwMode="auto">
            <a:xfrm>
              <a:off x="1482725" y="5795963"/>
              <a:ext cx="1736373" cy="36933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b="0" kern="0" dirty="0">
                  <a:solidFill>
                    <a:srgbClr val="FF0000"/>
                  </a:solidFill>
                  <a:latin typeface="Arial" pitchFamily="34" charset="0"/>
                  <a:cs typeface="Arial" pitchFamily="34" charset="0"/>
                </a:rPr>
                <a:t>Coplanar strips</a:t>
              </a:r>
            </a:p>
          </p:txBody>
        </p:sp>
        <p:cxnSp>
          <p:nvCxnSpPr>
            <p:cNvPr id="128" name="Straight Arrow Connector 127"/>
            <p:cNvCxnSpPr/>
            <p:nvPr/>
          </p:nvCxnSpPr>
          <p:spPr bwMode="auto">
            <a:xfrm rot="5400000">
              <a:off x="3836194" y="5282406"/>
              <a:ext cx="457200"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Rectangle 89"/>
            <p:cNvSpPr>
              <a:spLocks noChangeArrowheads="1"/>
            </p:cNvSpPr>
            <p:nvPr/>
          </p:nvSpPr>
          <p:spPr bwMode="auto">
            <a:xfrm>
              <a:off x="2381250" y="4979988"/>
              <a:ext cx="504825" cy="71437"/>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cxnSp>
          <p:nvCxnSpPr>
            <p:cNvPr id="130" name="Straight Arrow Connector 129"/>
            <p:cNvCxnSpPr/>
            <p:nvPr/>
          </p:nvCxnSpPr>
          <p:spPr bwMode="auto">
            <a:xfrm flipV="1">
              <a:off x="1727200" y="4827588"/>
              <a:ext cx="463550" cy="317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bwMode="auto">
            <a:xfrm flipV="1">
              <a:off x="2389188" y="4830763"/>
              <a:ext cx="463550" cy="317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32" name="Object 3"/>
            <p:cNvGraphicFramePr>
              <a:graphicFrameLocks noChangeAspect="1"/>
            </p:cNvGraphicFramePr>
            <p:nvPr/>
          </p:nvGraphicFramePr>
          <p:xfrm>
            <a:off x="1841500" y="4418013"/>
            <a:ext cx="292100" cy="265112"/>
          </p:xfrm>
          <a:graphic>
            <a:graphicData uri="http://schemas.openxmlformats.org/presentationml/2006/ole">
              <mc:AlternateContent xmlns:mc="http://schemas.openxmlformats.org/markup-compatibility/2006">
                <mc:Choice xmlns:v="urn:schemas-microsoft-com:vml" Requires="v">
                  <p:oleObj spid="_x0000_s4130" name="Equation" r:id="rId12" imgW="139518" imgH="126835" progId="Equation.DSMT4">
                    <p:embed/>
                  </p:oleObj>
                </mc:Choice>
                <mc:Fallback>
                  <p:oleObj name="Equation" r:id="rId12" imgW="139518" imgH="126835" progId="Equation.DSMT4">
                    <p:embed/>
                    <p:pic>
                      <p:nvPicPr>
                        <p:cNvPr id="0" name="Picture 3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4418013"/>
                          <a:ext cx="292100"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 name="Object 4"/>
            <p:cNvGraphicFramePr>
              <a:graphicFrameLocks noChangeAspect="1"/>
            </p:cNvGraphicFramePr>
            <p:nvPr/>
          </p:nvGraphicFramePr>
          <p:xfrm>
            <a:off x="2498725" y="4427538"/>
            <a:ext cx="292100" cy="265112"/>
          </p:xfrm>
          <a:graphic>
            <a:graphicData uri="http://schemas.openxmlformats.org/presentationml/2006/ole">
              <mc:AlternateContent xmlns:mc="http://schemas.openxmlformats.org/markup-compatibility/2006">
                <mc:Choice xmlns:v="urn:schemas-microsoft-com:vml" Requires="v">
                  <p:oleObj spid="_x0000_s4131" name="Equation" r:id="rId13" imgW="139518" imgH="126835" progId="Equation.DSMT4">
                    <p:embed/>
                  </p:oleObj>
                </mc:Choice>
                <mc:Fallback>
                  <p:oleObj name="Equation" r:id="rId13" imgW="139518" imgH="126835" progId="Equation.DSMT4">
                    <p:embed/>
                    <p:pic>
                      <p:nvPicPr>
                        <p:cNvPr id="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725" y="4427538"/>
                          <a:ext cx="292100"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 name="Object 9"/>
            <p:cNvGraphicFramePr>
              <a:graphicFrameLocks noChangeAspect="1"/>
            </p:cNvGraphicFramePr>
            <p:nvPr/>
          </p:nvGraphicFramePr>
          <p:xfrm>
            <a:off x="4173538" y="5153025"/>
            <a:ext cx="238125" cy="319088"/>
          </p:xfrm>
          <a:graphic>
            <a:graphicData uri="http://schemas.openxmlformats.org/presentationml/2006/ole">
              <mc:AlternateContent xmlns:mc="http://schemas.openxmlformats.org/markup-compatibility/2006">
                <mc:Choice xmlns:v="urn:schemas-microsoft-com:vml" Requires="v">
                  <p:oleObj spid="_x0000_s4132" name="Equation" r:id="rId14" imgW="114151" imgH="152202" progId="Equation.DSMT4">
                    <p:embed/>
                  </p:oleObj>
                </mc:Choice>
                <mc:Fallback>
                  <p:oleObj name="Equation" r:id="rId14" imgW="114151" imgH="152202" progId="Equation.DSMT4">
                    <p:embed/>
                    <p:pic>
                      <p:nvPicPr>
                        <p:cNvPr id="0" name="Picture 3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3538" y="5153025"/>
                          <a:ext cx="2381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 name="Object 13"/>
            <p:cNvGraphicFramePr>
              <a:graphicFrameLocks noChangeAspect="1"/>
            </p:cNvGraphicFramePr>
            <p:nvPr/>
          </p:nvGraphicFramePr>
          <p:xfrm>
            <a:off x="965200" y="5057775"/>
            <a:ext cx="292100" cy="396875"/>
          </p:xfrm>
          <a:graphic>
            <a:graphicData uri="http://schemas.openxmlformats.org/presentationml/2006/ole">
              <mc:AlternateContent xmlns:mc="http://schemas.openxmlformats.org/markup-compatibility/2006">
                <mc:Choice xmlns:v="urn:schemas-microsoft-com:vml" Requires="v">
                  <p:oleObj spid="_x0000_s4133" name="Equation" r:id="rId15" imgW="139639" imgH="190417" progId="Equation.DSMT4">
                    <p:embed/>
                  </p:oleObj>
                </mc:Choice>
                <mc:Fallback>
                  <p:oleObj name="Equation" r:id="rId15" imgW="139639" imgH="190417" progId="Equation.DSMT4">
                    <p:embed/>
                    <p:pic>
                      <p:nvPicPr>
                        <p:cNvPr id="0" name="Picture 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200" y="5057775"/>
                          <a:ext cx="2921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6" name="Group 135"/>
          <p:cNvGrpSpPr/>
          <p:nvPr/>
        </p:nvGrpSpPr>
        <p:grpSpPr>
          <a:xfrm>
            <a:off x="4838700" y="4503738"/>
            <a:ext cx="3735388" cy="1653619"/>
            <a:chOff x="4838700" y="4503738"/>
            <a:chExt cx="3735388" cy="1653619"/>
          </a:xfrm>
        </p:grpSpPr>
        <p:sp>
          <p:nvSpPr>
            <p:cNvPr id="137" name="Rectangle 87"/>
            <p:cNvSpPr>
              <a:spLocks noChangeArrowheads="1"/>
            </p:cNvSpPr>
            <p:nvPr/>
          </p:nvSpPr>
          <p:spPr bwMode="auto">
            <a:xfrm>
              <a:off x="4841875" y="5516562"/>
              <a:ext cx="3251200" cy="76200"/>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38" name="Rectangle 88"/>
            <p:cNvSpPr>
              <a:spLocks noChangeArrowheads="1"/>
            </p:cNvSpPr>
            <p:nvPr/>
          </p:nvSpPr>
          <p:spPr bwMode="auto">
            <a:xfrm>
              <a:off x="4838700" y="5072062"/>
              <a:ext cx="3254376" cy="444500"/>
            </a:xfrm>
            <a:prstGeom prst="rect">
              <a:avLst/>
            </a:prstGeom>
            <a:solidFill>
              <a:srgbClr val="B2B2B2"/>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39" name="Rectangle 89"/>
            <p:cNvSpPr>
              <a:spLocks noChangeArrowheads="1"/>
            </p:cNvSpPr>
            <p:nvPr/>
          </p:nvSpPr>
          <p:spPr bwMode="auto">
            <a:xfrm>
              <a:off x="4987925" y="5006974"/>
              <a:ext cx="1035050" cy="65088"/>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40" name="Text Box 101"/>
            <p:cNvSpPr txBox="1">
              <a:spLocks noChangeArrowheads="1"/>
            </p:cNvSpPr>
            <p:nvPr/>
          </p:nvSpPr>
          <p:spPr bwMode="auto">
            <a:xfrm>
              <a:off x="5062538" y="5788025"/>
              <a:ext cx="3044423" cy="36933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b="0" kern="0" dirty="0">
                  <a:solidFill>
                    <a:srgbClr val="FF0000"/>
                  </a:solidFill>
                  <a:latin typeface="Arial" pitchFamily="34" charset="0"/>
                  <a:cs typeface="Arial" pitchFamily="34" charset="0"/>
                </a:rPr>
                <a:t>Coplanar waveguide (CPW)</a:t>
              </a:r>
            </a:p>
          </p:txBody>
        </p:sp>
        <p:cxnSp>
          <p:nvCxnSpPr>
            <p:cNvPr id="141" name="Straight Arrow Connector 140"/>
            <p:cNvCxnSpPr/>
            <p:nvPr/>
          </p:nvCxnSpPr>
          <p:spPr bwMode="auto">
            <a:xfrm rot="5400000">
              <a:off x="8013700" y="5307012"/>
              <a:ext cx="455613" cy="15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bwMode="auto">
            <a:xfrm flipV="1">
              <a:off x="6264275" y="4859337"/>
              <a:ext cx="481013"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ectangle 89"/>
            <p:cNvSpPr>
              <a:spLocks noChangeArrowheads="1"/>
            </p:cNvSpPr>
            <p:nvPr/>
          </p:nvSpPr>
          <p:spPr bwMode="auto">
            <a:xfrm>
              <a:off x="6242050" y="5006974"/>
              <a:ext cx="503238" cy="73025"/>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sp>
          <p:nvSpPr>
            <p:cNvPr id="144" name="Rectangle 89"/>
            <p:cNvSpPr>
              <a:spLocks noChangeArrowheads="1"/>
            </p:cNvSpPr>
            <p:nvPr/>
          </p:nvSpPr>
          <p:spPr bwMode="auto">
            <a:xfrm>
              <a:off x="6945313" y="5005387"/>
              <a:ext cx="1035050" cy="65087"/>
            </a:xfrm>
            <a:prstGeom prst="rect">
              <a:avLst/>
            </a:prstGeom>
            <a:solidFill>
              <a:srgbClr val="FF9933"/>
            </a:solidFill>
            <a:ln w="9525">
              <a:noFill/>
              <a:miter lim="800000"/>
              <a:headEnd/>
              <a:tailEnd/>
            </a:ln>
            <a:effectLst/>
          </p:spPr>
          <p:txBody>
            <a:bodyPr wrap="none" anchor="ctr"/>
            <a:lstStyle/>
            <a:p>
              <a:pPr fontAlgn="auto">
                <a:spcBef>
                  <a:spcPts val="0"/>
                </a:spcBef>
                <a:spcAft>
                  <a:spcPts val="0"/>
                </a:spcAft>
                <a:defRPr/>
              </a:pPr>
              <a:endParaRPr lang="en-US" b="0" kern="0">
                <a:solidFill>
                  <a:sysClr val="windowText" lastClr="000000"/>
                </a:solidFill>
                <a:latin typeface="+mn-lt"/>
              </a:endParaRPr>
            </a:p>
          </p:txBody>
        </p:sp>
        <p:graphicFrame>
          <p:nvGraphicFramePr>
            <p:cNvPr id="145" name="Object 5"/>
            <p:cNvGraphicFramePr>
              <a:graphicFrameLocks noChangeAspect="1"/>
            </p:cNvGraphicFramePr>
            <p:nvPr/>
          </p:nvGraphicFramePr>
          <p:xfrm>
            <a:off x="6394450" y="4503738"/>
            <a:ext cx="292100" cy="265112"/>
          </p:xfrm>
          <a:graphic>
            <a:graphicData uri="http://schemas.openxmlformats.org/presentationml/2006/ole">
              <mc:AlternateContent xmlns:mc="http://schemas.openxmlformats.org/markup-compatibility/2006">
                <mc:Choice xmlns:v="urn:schemas-microsoft-com:vml" Requires="v">
                  <p:oleObj spid="_x0000_s4134" name="Equation" r:id="rId16" imgW="139518" imgH="126835" progId="Equation.DSMT4">
                    <p:embed/>
                  </p:oleObj>
                </mc:Choice>
                <mc:Fallback>
                  <p:oleObj name="Equation" r:id="rId16" imgW="139518" imgH="126835" progId="Equation.DSMT4">
                    <p:embed/>
                    <p:pic>
                      <p:nvPicPr>
                        <p:cNvPr id="0"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450" y="4503738"/>
                          <a:ext cx="292100"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 name="Object 10"/>
            <p:cNvGraphicFramePr>
              <a:graphicFrameLocks noChangeAspect="1"/>
            </p:cNvGraphicFramePr>
            <p:nvPr/>
          </p:nvGraphicFramePr>
          <p:xfrm>
            <a:off x="8335963" y="5143500"/>
            <a:ext cx="238125" cy="319088"/>
          </p:xfrm>
          <a:graphic>
            <a:graphicData uri="http://schemas.openxmlformats.org/presentationml/2006/ole">
              <mc:AlternateContent xmlns:mc="http://schemas.openxmlformats.org/markup-compatibility/2006">
                <mc:Choice xmlns:v="urn:schemas-microsoft-com:vml" Requires="v">
                  <p:oleObj spid="_x0000_s4135" name="Equation" r:id="rId17" imgW="114151" imgH="152202" progId="Equation.DSMT4">
                    <p:embed/>
                  </p:oleObj>
                </mc:Choice>
                <mc:Fallback>
                  <p:oleObj name="Equation" r:id="rId17" imgW="114151" imgH="152202" progId="Equation.DSMT4">
                    <p:embed/>
                    <p:pic>
                      <p:nvPicPr>
                        <p:cNvPr id="0" name="Picture 4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5963" y="5143500"/>
                          <a:ext cx="2381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 name="Object 14"/>
            <p:cNvGraphicFramePr>
              <a:graphicFrameLocks noChangeAspect="1"/>
            </p:cNvGraphicFramePr>
            <p:nvPr/>
          </p:nvGraphicFramePr>
          <p:xfrm>
            <a:off x="5270500" y="5086350"/>
            <a:ext cx="292100" cy="396875"/>
          </p:xfrm>
          <a:graphic>
            <a:graphicData uri="http://schemas.openxmlformats.org/presentationml/2006/ole">
              <mc:AlternateContent xmlns:mc="http://schemas.openxmlformats.org/markup-compatibility/2006">
                <mc:Choice xmlns:v="urn:schemas-microsoft-com:vml" Requires="v">
                  <p:oleObj spid="_x0000_s4136" name="Equation" r:id="rId18" imgW="139639" imgH="190417" progId="Equation.DSMT4">
                    <p:embed/>
                  </p:oleObj>
                </mc:Choice>
                <mc:Fallback>
                  <p:oleObj name="Equation" r:id="rId18" imgW="139639" imgH="190417" progId="Equation.DSMT4">
                    <p:embed/>
                    <p:pic>
                      <p:nvPicPr>
                        <p:cNvPr id="0" name="Picture 4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0" y="5086350"/>
                          <a:ext cx="2921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9" name="Slide Number Placeholder 148"/>
          <p:cNvSpPr>
            <a:spLocks noGrp="1"/>
          </p:cNvSpPr>
          <p:nvPr>
            <p:ph type="sldNum" sz="quarter" idx="4"/>
          </p:nvPr>
        </p:nvSpPr>
        <p:spPr/>
        <p:txBody>
          <a:bodyPr/>
          <a:lstStyle/>
          <a:p>
            <a:pPr>
              <a:defRPr/>
            </a:pPr>
            <a:fld id="{ADC38F99-7DF8-4C0E-83D1-14DF366FD12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28"/>
          <p:cNvSpPr txBox="1">
            <a:spLocks noChangeArrowheads="1"/>
          </p:cNvSpPr>
          <p:nvPr/>
        </p:nvSpPr>
        <p:spPr bwMode="auto">
          <a:xfrm>
            <a:off x="661988" y="966788"/>
            <a:ext cx="4926349" cy="400110"/>
          </a:xfrm>
          <a:prstGeom prst="rect">
            <a:avLst/>
          </a:prstGeom>
          <a:noFill/>
          <a:ln w="9525">
            <a:noFill/>
            <a:miter lim="800000"/>
            <a:headEnd/>
            <a:tailEnd/>
          </a:ln>
        </p:spPr>
        <p:txBody>
          <a:bodyPr wrap="none">
            <a:spAutoFit/>
          </a:bodyPr>
          <a:lstStyle/>
          <a:p>
            <a:r>
              <a:rPr lang="en-US" sz="2000" dirty="0">
                <a:solidFill>
                  <a:srgbClr val="0000FF"/>
                </a:solidFill>
              </a:rPr>
              <a:t>Symbol (schematic) for transmission line:</a:t>
            </a:r>
          </a:p>
        </p:txBody>
      </p:sp>
      <p:sp>
        <p:nvSpPr>
          <p:cNvPr id="2056" name="Text Box 51"/>
          <p:cNvSpPr txBox="1">
            <a:spLocks noChangeArrowheads="1"/>
          </p:cNvSpPr>
          <p:nvPr/>
        </p:nvSpPr>
        <p:spPr bwMode="auto">
          <a:xfrm>
            <a:off x="661988" y="4187265"/>
            <a:ext cx="7710487" cy="830997"/>
          </a:xfrm>
          <a:prstGeom prst="rect">
            <a:avLst/>
          </a:prstGeom>
          <a:noFill/>
          <a:ln w="19050">
            <a:solidFill>
              <a:schemeClr val="tx1"/>
            </a:solidFill>
            <a:miter lim="800000"/>
            <a:headEnd/>
            <a:tailEnd/>
          </a:ln>
        </p:spPr>
        <p:txBody>
          <a:bodyPr>
            <a:spAutoFit/>
          </a:bodyPr>
          <a:lstStyle/>
          <a:p>
            <a:pPr algn="ctr"/>
            <a:r>
              <a:rPr lang="en-US" sz="1600" b="1" dirty="0">
                <a:solidFill>
                  <a:srgbClr val="0000FF"/>
                </a:solidFill>
              </a:rPr>
              <a:t>Note: </a:t>
            </a:r>
          </a:p>
          <a:p>
            <a:pPr algn="ctr"/>
            <a:r>
              <a:rPr lang="en-US" sz="1600" dirty="0">
                <a:solidFill>
                  <a:srgbClr val="0000FF"/>
                </a:solidFill>
              </a:rPr>
              <a:t>We use this schematic to represent a </a:t>
            </a:r>
            <a:r>
              <a:rPr lang="en-US" sz="1600" u="sng" dirty="0">
                <a:solidFill>
                  <a:srgbClr val="0000FF"/>
                </a:solidFill>
              </a:rPr>
              <a:t>general</a:t>
            </a:r>
            <a:r>
              <a:rPr lang="en-US" sz="1600" dirty="0">
                <a:solidFill>
                  <a:srgbClr val="0000FF"/>
                </a:solidFill>
              </a:rPr>
              <a:t> transmission line, no matter what the actual shape of the conductors (coax, twin lead, etc.).</a:t>
            </a:r>
          </a:p>
        </p:txBody>
      </p:sp>
      <p:sp>
        <p:nvSpPr>
          <p:cNvPr id="18" name="Slide Number Placeholder 17"/>
          <p:cNvSpPr>
            <a:spLocks noGrp="1"/>
          </p:cNvSpPr>
          <p:nvPr>
            <p:ph type="sldNum" sz="quarter" idx="10"/>
          </p:nvPr>
        </p:nvSpPr>
        <p:spPr/>
        <p:txBody>
          <a:bodyPr/>
          <a:lstStyle/>
          <a:p>
            <a:pPr>
              <a:defRPr/>
            </a:pPr>
            <a:fld id="{1B73C68F-52BC-4916-951A-0E2C6563DD85}" type="slidenum">
              <a:rPr lang="en-US" smtClean="0"/>
              <a:pPr>
                <a:defRPr/>
              </a:pPr>
              <a:t>11</a:t>
            </a:fld>
            <a:endParaRPr lang="en-US"/>
          </a:p>
        </p:txBody>
      </p:sp>
      <p:sp>
        <p:nvSpPr>
          <p:cNvPr id="21" name="Text Box 42"/>
          <p:cNvSpPr txBox="1">
            <a:spLocks noChangeArrowheads="1"/>
          </p:cNvSpPr>
          <p:nvPr/>
        </p:nvSpPr>
        <p:spPr bwMode="auto">
          <a:xfrm>
            <a:off x="1895475" y="108860"/>
            <a:ext cx="541337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Transmission Lines (cont.)</a:t>
            </a:r>
          </a:p>
        </p:txBody>
      </p:sp>
      <p:grpSp>
        <p:nvGrpSpPr>
          <p:cNvPr id="23" name="Group 22"/>
          <p:cNvGrpSpPr/>
          <p:nvPr/>
        </p:nvGrpSpPr>
        <p:grpSpPr>
          <a:xfrm>
            <a:off x="1172936" y="1716312"/>
            <a:ext cx="6515100" cy="1696358"/>
            <a:chOff x="1172936" y="1949224"/>
            <a:chExt cx="6515100" cy="1696358"/>
          </a:xfrm>
        </p:grpSpPr>
        <p:grpSp>
          <p:nvGrpSpPr>
            <p:cNvPr id="2054" name="Group 52"/>
            <p:cNvGrpSpPr>
              <a:grpSpLocks/>
            </p:cNvGrpSpPr>
            <p:nvPr/>
          </p:nvGrpSpPr>
          <p:grpSpPr bwMode="auto">
            <a:xfrm>
              <a:off x="1172936" y="2461986"/>
              <a:ext cx="6515100" cy="1042988"/>
              <a:chOff x="684" y="1179"/>
              <a:chExt cx="4104" cy="657"/>
            </a:xfrm>
          </p:grpSpPr>
          <p:sp>
            <p:nvSpPr>
              <p:cNvPr id="2062" name="AutoShape 30"/>
              <p:cNvSpPr>
                <a:spLocks noChangeArrowheads="1"/>
              </p:cNvSpPr>
              <p:nvPr/>
            </p:nvSpPr>
            <p:spPr bwMode="auto">
              <a:xfrm rot="5400000">
                <a:off x="2668" y="-427"/>
                <a:ext cx="128" cy="4096"/>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2063" name="AutoShape 31"/>
              <p:cNvSpPr>
                <a:spLocks noChangeArrowheads="1"/>
              </p:cNvSpPr>
              <p:nvPr/>
            </p:nvSpPr>
            <p:spPr bwMode="auto">
              <a:xfrm rot="5400000">
                <a:off x="2680" y="-817"/>
                <a:ext cx="112" cy="4104"/>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2064" name="Line 33"/>
              <p:cNvSpPr>
                <a:spLocks noChangeShapeType="1"/>
              </p:cNvSpPr>
              <p:nvPr/>
            </p:nvSpPr>
            <p:spPr bwMode="auto">
              <a:xfrm flipV="1">
                <a:off x="708" y="1836"/>
                <a:ext cx="1094" cy="0"/>
              </a:xfrm>
              <a:prstGeom prst="line">
                <a:avLst/>
              </a:prstGeom>
              <a:noFill/>
              <a:ln w="19050">
                <a:solidFill>
                  <a:schemeClr val="tx1"/>
                </a:solidFill>
                <a:round/>
                <a:headEnd/>
                <a:tailEnd type="triangle" w="med" len="med"/>
              </a:ln>
            </p:spPr>
            <p:txBody>
              <a:bodyPr wrap="none"/>
              <a:lstStyle/>
              <a:p>
                <a:endParaRPr lang="en-US"/>
              </a:p>
            </p:txBody>
          </p:sp>
        </p:grpSp>
        <p:sp>
          <p:nvSpPr>
            <p:cNvPr id="2059" name="TextBox 11"/>
            <p:cNvSpPr txBox="1">
              <a:spLocks noChangeArrowheads="1"/>
            </p:cNvSpPr>
            <p:nvPr/>
          </p:nvSpPr>
          <p:spPr bwMode="auto">
            <a:xfrm>
              <a:off x="3211286" y="2535011"/>
              <a:ext cx="319088" cy="369888"/>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2060" name="TextBox 12"/>
            <p:cNvSpPr txBox="1">
              <a:spLocks noChangeArrowheads="1"/>
            </p:cNvSpPr>
            <p:nvPr/>
          </p:nvSpPr>
          <p:spPr bwMode="auto">
            <a:xfrm>
              <a:off x="3236686" y="2792186"/>
              <a:ext cx="261938" cy="369888"/>
            </a:xfrm>
            <a:prstGeom prst="rect">
              <a:avLst/>
            </a:prstGeom>
            <a:noFill/>
            <a:ln w="9525">
              <a:noFill/>
              <a:miter lim="800000"/>
              <a:headEnd/>
              <a:tailEnd/>
            </a:ln>
          </p:spPr>
          <p:txBody>
            <a:bodyPr wrap="none">
              <a:spAutoFit/>
            </a:bodyPr>
            <a:lstStyle/>
            <a:p>
              <a:r>
                <a:rPr lang="en-US" dirty="0">
                  <a:solidFill>
                    <a:srgbClr val="FF0000"/>
                  </a:solidFill>
                </a:rPr>
                <a:t>-</a:t>
              </a:r>
            </a:p>
          </p:txBody>
        </p:sp>
        <p:graphicFrame>
          <p:nvGraphicFramePr>
            <p:cNvPr id="2050" name="Object 54"/>
            <p:cNvGraphicFramePr>
              <a:graphicFrameLocks noChangeAspect="1"/>
            </p:cNvGraphicFramePr>
            <p:nvPr/>
          </p:nvGraphicFramePr>
          <p:xfrm>
            <a:off x="2345749" y="2643641"/>
            <a:ext cx="741029" cy="437016"/>
          </p:xfrm>
          <a:graphic>
            <a:graphicData uri="http://schemas.openxmlformats.org/presentationml/2006/ole">
              <mc:AlternateContent xmlns:mc="http://schemas.openxmlformats.org/markup-compatibility/2006">
                <mc:Choice xmlns:v="urn:schemas-microsoft-com:vml" Requires="v">
                  <p:oleObj spid="_x0000_s5128" name="Equation" r:id="rId4" imgW="431613" imgH="253890" progId="Equation.DSMT4">
                    <p:embed/>
                  </p:oleObj>
                </mc:Choice>
                <mc:Fallback>
                  <p:oleObj name="Equation" r:id="rId4" imgW="431613" imgH="253890" progId="Equation.DSMT4">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749" y="2643641"/>
                          <a:ext cx="741029" cy="43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Arrow Connector 15"/>
            <p:cNvCxnSpPr/>
            <p:nvPr/>
          </p:nvCxnSpPr>
          <p:spPr>
            <a:xfrm>
              <a:off x="3922486" y="2563586"/>
              <a:ext cx="533400" cy="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051" name="Object 55"/>
            <p:cNvGraphicFramePr>
              <a:graphicFrameLocks noChangeAspect="1"/>
            </p:cNvGraphicFramePr>
            <p:nvPr/>
          </p:nvGraphicFramePr>
          <p:xfrm>
            <a:off x="3912961" y="1949224"/>
            <a:ext cx="633413" cy="395287"/>
          </p:xfrm>
          <a:graphic>
            <a:graphicData uri="http://schemas.openxmlformats.org/presentationml/2006/ole">
              <mc:AlternateContent xmlns:mc="http://schemas.openxmlformats.org/markup-compatibility/2006">
                <mc:Choice xmlns:v="urn:schemas-microsoft-com:vml" Requires="v">
                  <p:oleObj spid="_x0000_s5129" name="Equation" r:id="rId6" imgW="406048" imgH="253780" progId="Equation.DSMT4">
                    <p:embed/>
                  </p:oleObj>
                </mc:Choice>
                <mc:Fallback>
                  <p:oleObj name="Equation" r:id="rId6" imgW="406048" imgH="253780" progId="Equation.DSMT4">
                    <p:embed/>
                    <p:pic>
                      <p:nvPicPr>
                        <p:cNvPr id="0" name="Picture 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2961" y="1949224"/>
                          <a:ext cx="63341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9" name="Straight Arrow Connector 18"/>
            <p:cNvCxnSpPr/>
            <p:nvPr/>
          </p:nvCxnSpPr>
          <p:spPr>
            <a:xfrm flipH="1">
              <a:off x="3922486" y="3151415"/>
              <a:ext cx="533400" cy="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 name="Object 8"/>
            <p:cNvGraphicFramePr>
              <a:graphicFrameLocks noChangeAspect="1"/>
            </p:cNvGraphicFramePr>
            <p:nvPr/>
          </p:nvGraphicFramePr>
          <p:xfrm>
            <a:off x="3079524" y="3407457"/>
            <a:ext cx="238125" cy="238125"/>
          </p:xfrm>
          <a:graphic>
            <a:graphicData uri="http://schemas.openxmlformats.org/presentationml/2006/ole">
              <mc:AlternateContent xmlns:mc="http://schemas.openxmlformats.org/markup-compatibility/2006">
                <mc:Choice xmlns:v="urn:schemas-microsoft-com:vml" Requires="v">
                  <p:oleObj spid="_x0000_s5130" name="Equation" r:id="rId8" imgW="114102" imgH="114102" progId="Equation.DSMT4">
                    <p:embed/>
                  </p:oleObj>
                </mc:Choice>
                <mc:Fallback>
                  <p:oleObj name="Equation" r:id="rId8" imgW="114102" imgH="114102" progId="Equation.DSMT4">
                    <p:embed/>
                    <p:pic>
                      <p:nvPicPr>
                        <p:cNvPr id="0" name="Picture 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9524" y="3407457"/>
                          <a:ext cx="2381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 name="TextBox 1"/>
          <p:cNvSpPr txBox="1"/>
          <p:nvPr/>
        </p:nvSpPr>
        <p:spPr>
          <a:xfrm>
            <a:off x="691130" y="5399498"/>
            <a:ext cx="7710487" cy="1077218"/>
          </a:xfrm>
          <a:prstGeom prst="rect">
            <a:avLst/>
          </a:prstGeom>
          <a:noFill/>
          <a:ln w="19050">
            <a:solidFill>
              <a:schemeClr val="tx1"/>
            </a:solidFill>
          </a:ln>
        </p:spPr>
        <p:txBody>
          <a:bodyPr wrap="square" rtlCol="0">
            <a:spAutoFit/>
          </a:bodyPr>
          <a:lstStyle/>
          <a:p>
            <a:pPr algn="ctr"/>
            <a:r>
              <a:rPr lang="en-US" sz="1600" b="1" dirty="0">
                <a:solidFill>
                  <a:srgbClr val="0000FF"/>
                </a:solidFill>
              </a:rPr>
              <a:t>Note: </a:t>
            </a:r>
          </a:p>
          <a:p>
            <a:pPr algn="ctr"/>
            <a:r>
              <a:rPr lang="en-US" sz="1600" dirty="0">
                <a:solidFill>
                  <a:srgbClr val="0000FF"/>
                </a:solidFill>
              </a:rPr>
              <a:t>The current on the bottom conductor is always assumed to be equal and opposite to the current on the top conductor (but often we do not label the current on the bottom conductor, for simplicity).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27088" y="3775075"/>
            <a:ext cx="1730375"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sym typeface="Symbol" pitchFamily="18" charset="2"/>
              </a:rPr>
              <a:t>4 parameters</a:t>
            </a:r>
            <a:endParaRPr lang="en-US" sz="2000" baseline="-25000">
              <a:solidFill>
                <a:schemeClr val="bg1"/>
              </a:solidFill>
            </a:endParaRPr>
          </a:p>
        </p:txBody>
      </p:sp>
      <p:sp>
        <p:nvSpPr>
          <p:cNvPr id="37891" name="Text Box 3"/>
          <p:cNvSpPr txBox="1">
            <a:spLocks noChangeArrowheads="1"/>
          </p:cNvSpPr>
          <p:nvPr/>
        </p:nvSpPr>
        <p:spPr bwMode="auto">
          <a:xfrm>
            <a:off x="457200" y="4214813"/>
            <a:ext cx="3643313" cy="2112962"/>
          </a:xfrm>
          <a:prstGeom prst="rect">
            <a:avLst/>
          </a:prstGeom>
          <a:solidFill>
            <a:srgbClr val="CCFFFF"/>
          </a:solidFill>
          <a:ln w="12700">
            <a:noFill/>
            <a:miter lim="800000"/>
            <a:headEnd type="none" w="sm" len="sm"/>
            <a:tailEnd type="none" w="sm" len="sm"/>
          </a:ln>
        </p:spPr>
        <p:txBody>
          <a:bodyPr>
            <a:spAutoFit/>
          </a:bodyPr>
          <a:lstStyle/>
          <a:p>
            <a:pPr>
              <a:spcBef>
                <a:spcPct val="50000"/>
              </a:spcBef>
            </a:pPr>
            <a:r>
              <a:rPr lang="en-US" sz="2400" i="1">
                <a:latin typeface="Times New Roman" pitchFamily="18" charset="0"/>
              </a:rPr>
              <a:t>C</a:t>
            </a:r>
            <a:r>
              <a:rPr lang="en-US" sz="2000" i="1">
                <a:latin typeface="Times New Roman" pitchFamily="18" charset="0"/>
              </a:rPr>
              <a:t> </a:t>
            </a:r>
            <a:r>
              <a:rPr lang="en-US" sz="2000"/>
              <a:t>= capacitance/length [</a:t>
            </a:r>
            <a:r>
              <a:rPr lang="en-US" sz="2000">
                <a:latin typeface="Times New Roman" pitchFamily="18" charset="0"/>
              </a:rPr>
              <a:t>F/m</a:t>
            </a:r>
            <a:r>
              <a:rPr lang="en-US" sz="2000"/>
              <a:t>]</a:t>
            </a:r>
          </a:p>
          <a:p>
            <a:pPr>
              <a:spcBef>
                <a:spcPct val="50000"/>
              </a:spcBef>
            </a:pPr>
            <a:r>
              <a:rPr lang="en-US" sz="2400" i="1">
                <a:latin typeface="Times New Roman" pitchFamily="18" charset="0"/>
              </a:rPr>
              <a:t>L</a:t>
            </a:r>
            <a:r>
              <a:rPr lang="en-US" sz="2000" i="1">
                <a:latin typeface="Times New Roman" pitchFamily="18" charset="0"/>
              </a:rPr>
              <a:t> </a:t>
            </a:r>
            <a:r>
              <a:rPr lang="en-US" sz="2000"/>
              <a:t>= inductance/length [</a:t>
            </a:r>
            <a:r>
              <a:rPr lang="en-US" sz="2000">
                <a:latin typeface="Times New Roman" pitchFamily="18" charset="0"/>
              </a:rPr>
              <a:t>H/m</a:t>
            </a:r>
            <a:r>
              <a:rPr lang="en-US" sz="2000"/>
              <a:t>]</a:t>
            </a:r>
          </a:p>
          <a:p>
            <a:pPr>
              <a:spcBef>
                <a:spcPct val="50000"/>
              </a:spcBef>
            </a:pPr>
            <a:r>
              <a:rPr lang="en-US" sz="2400" i="1">
                <a:latin typeface="Times New Roman" pitchFamily="18" charset="0"/>
              </a:rPr>
              <a:t>R</a:t>
            </a:r>
            <a:r>
              <a:rPr lang="en-US" sz="2000" i="1">
                <a:latin typeface="Times New Roman" pitchFamily="18" charset="0"/>
              </a:rPr>
              <a:t> </a:t>
            </a:r>
            <a:r>
              <a:rPr lang="en-US" sz="2000"/>
              <a:t>= resistance/length [</a:t>
            </a:r>
            <a:r>
              <a:rPr lang="en-US" sz="2000">
                <a:sym typeface="Symbol" pitchFamily="18" charset="2"/>
              </a:rPr>
              <a:t></a:t>
            </a:r>
            <a:r>
              <a:rPr lang="en-US" sz="2000">
                <a:latin typeface="Times New Roman" pitchFamily="18" charset="0"/>
              </a:rPr>
              <a:t>/m</a:t>
            </a:r>
            <a:r>
              <a:rPr lang="en-US" sz="2000"/>
              <a:t>]</a:t>
            </a:r>
          </a:p>
          <a:p>
            <a:pPr>
              <a:spcBef>
                <a:spcPct val="50000"/>
              </a:spcBef>
            </a:pPr>
            <a:r>
              <a:rPr lang="en-US" sz="2400" i="1">
                <a:latin typeface="Times New Roman" pitchFamily="18" charset="0"/>
              </a:rPr>
              <a:t>G</a:t>
            </a:r>
            <a:r>
              <a:rPr lang="en-US" sz="2000" i="1">
                <a:latin typeface="Times New Roman" pitchFamily="18" charset="0"/>
              </a:rPr>
              <a:t> </a:t>
            </a:r>
            <a:r>
              <a:rPr lang="en-US" sz="2000"/>
              <a:t>= conductance/length [</a:t>
            </a:r>
            <a:r>
              <a:rPr lang="en-US" sz="2000">
                <a:latin typeface="Times New Roman" pitchFamily="18" charset="0"/>
              </a:rPr>
              <a:t>S/m</a:t>
            </a:r>
            <a:r>
              <a:rPr lang="en-US" sz="2000"/>
              <a:t>]</a:t>
            </a:r>
          </a:p>
        </p:txBody>
      </p:sp>
      <p:sp>
        <p:nvSpPr>
          <p:cNvPr id="37892" name="Text Box 6"/>
          <p:cNvSpPr txBox="1">
            <a:spLocks noChangeArrowheads="1"/>
          </p:cNvSpPr>
          <p:nvPr/>
        </p:nvSpPr>
        <p:spPr bwMode="auto">
          <a:xfrm>
            <a:off x="661988" y="1114425"/>
            <a:ext cx="7981950" cy="396875"/>
          </a:xfrm>
          <a:prstGeom prst="rect">
            <a:avLst/>
          </a:prstGeom>
          <a:noFill/>
          <a:ln w="9525">
            <a:noFill/>
            <a:miter lim="800000"/>
            <a:headEnd/>
            <a:tailEnd/>
          </a:ln>
        </p:spPr>
        <p:txBody>
          <a:bodyPr wrap="none">
            <a:spAutoFit/>
          </a:bodyPr>
          <a:lstStyle/>
          <a:p>
            <a:r>
              <a:rPr lang="en-US" sz="2000" u="sng" dirty="0">
                <a:solidFill>
                  <a:srgbClr val="0000FF"/>
                </a:solidFill>
              </a:rPr>
              <a:t>Four</a:t>
            </a:r>
            <a:r>
              <a:rPr lang="en-US" sz="2000" dirty="0">
                <a:solidFill>
                  <a:srgbClr val="0000FF"/>
                </a:solidFill>
              </a:rPr>
              <a:t> fundamental parameters that characterize any transmission line:</a:t>
            </a:r>
          </a:p>
        </p:txBody>
      </p:sp>
      <p:sp>
        <p:nvSpPr>
          <p:cNvPr id="37894" name="Text Box 11"/>
          <p:cNvSpPr txBox="1">
            <a:spLocks noChangeArrowheads="1"/>
          </p:cNvSpPr>
          <p:nvPr/>
        </p:nvSpPr>
        <p:spPr bwMode="auto">
          <a:xfrm>
            <a:off x="3927475" y="3308350"/>
            <a:ext cx="4606925" cy="406400"/>
          </a:xfrm>
          <a:prstGeom prst="rect">
            <a:avLst/>
          </a:prstGeom>
          <a:noFill/>
          <a:ln w="19050">
            <a:solidFill>
              <a:schemeClr val="tx1"/>
            </a:solidFill>
            <a:miter lim="800000"/>
            <a:headEnd/>
            <a:tailEnd/>
          </a:ln>
        </p:spPr>
        <p:txBody>
          <a:bodyPr>
            <a:spAutoFit/>
          </a:bodyPr>
          <a:lstStyle/>
          <a:p>
            <a:pPr algn="ctr"/>
            <a:r>
              <a:rPr lang="en-US" sz="2000" dirty="0">
                <a:solidFill>
                  <a:srgbClr val="0000FF"/>
                </a:solidFill>
              </a:rPr>
              <a:t>These are “per unit length” parameters.</a:t>
            </a:r>
          </a:p>
        </p:txBody>
      </p:sp>
      <p:sp>
        <p:nvSpPr>
          <p:cNvPr id="37895" name="Text Box 13"/>
          <p:cNvSpPr txBox="1">
            <a:spLocks noChangeArrowheads="1"/>
          </p:cNvSpPr>
          <p:nvPr/>
        </p:nvSpPr>
        <p:spPr bwMode="auto">
          <a:xfrm>
            <a:off x="4339091" y="4266261"/>
            <a:ext cx="3813865" cy="369332"/>
          </a:xfrm>
          <a:prstGeom prst="rect">
            <a:avLst/>
          </a:prstGeom>
          <a:noFill/>
          <a:ln w="9525">
            <a:noFill/>
            <a:miter lim="800000"/>
            <a:headEnd/>
            <a:tailEnd/>
          </a:ln>
        </p:spPr>
        <p:txBody>
          <a:bodyPr wrap="none">
            <a:spAutoFit/>
          </a:bodyPr>
          <a:lstStyle/>
          <a:p>
            <a:r>
              <a:rPr lang="en-US" dirty="0"/>
              <a:t>Capacitance between the two wires</a:t>
            </a:r>
          </a:p>
        </p:txBody>
      </p:sp>
      <p:sp>
        <p:nvSpPr>
          <p:cNvPr id="37896" name="Text Box 14"/>
          <p:cNvSpPr txBox="1">
            <a:spLocks noChangeArrowheads="1"/>
          </p:cNvSpPr>
          <p:nvPr/>
        </p:nvSpPr>
        <p:spPr bwMode="auto">
          <a:xfrm>
            <a:off x="4351111" y="4846856"/>
            <a:ext cx="4544834" cy="369332"/>
          </a:xfrm>
          <a:prstGeom prst="rect">
            <a:avLst/>
          </a:prstGeom>
          <a:noFill/>
          <a:ln w="9525">
            <a:noFill/>
            <a:miter lim="800000"/>
            <a:headEnd/>
            <a:tailEnd/>
          </a:ln>
        </p:spPr>
        <p:txBody>
          <a:bodyPr wrap="none">
            <a:spAutoFit/>
          </a:bodyPr>
          <a:lstStyle/>
          <a:p>
            <a:r>
              <a:rPr lang="en-US" dirty="0"/>
              <a:t>Inductance due to stored magnetic energy</a:t>
            </a:r>
          </a:p>
        </p:txBody>
      </p:sp>
      <p:sp>
        <p:nvSpPr>
          <p:cNvPr id="37897" name="Text Box 15"/>
          <p:cNvSpPr txBox="1">
            <a:spLocks noChangeArrowheads="1"/>
          </p:cNvSpPr>
          <p:nvPr/>
        </p:nvSpPr>
        <p:spPr bwMode="auto">
          <a:xfrm>
            <a:off x="4364038" y="5409739"/>
            <a:ext cx="3608680" cy="369332"/>
          </a:xfrm>
          <a:prstGeom prst="rect">
            <a:avLst/>
          </a:prstGeom>
          <a:noFill/>
          <a:ln w="9525">
            <a:noFill/>
            <a:miter lim="800000"/>
            <a:headEnd/>
            <a:tailEnd/>
          </a:ln>
        </p:spPr>
        <p:txBody>
          <a:bodyPr wrap="none">
            <a:spAutoFit/>
          </a:bodyPr>
          <a:lstStyle/>
          <a:p>
            <a:r>
              <a:rPr lang="en-US" dirty="0"/>
              <a:t>Resistance due to the conductors</a:t>
            </a:r>
          </a:p>
        </p:txBody>
      </p:sp>
      <p:sp>
        <p:nvSpPr>
          <p:cNvPr id="37898" name="Text Box 16"/>
          <p:cNvSpPr txBox="1">
            <a:spLocks noChangeArrowheads="1"/>
          </p:cNvSpPr>
          <p:nvPr/>
        </p:nvSpPr>
        <p:spPr bwMode="auto">
          <a:xfrm>
            <a:off x="4355845" y="5923138"/>
            <a:ext cx="4443413" cy="641350"/>
          </a:xfrm>
          <a:prstGeom prst="rect">
            <a:avLst/>
          </a:prstGeom>
          <a:noFill/>
          <a:ln w="9525">
            <a:noFill/>
            <a:miter lim="800000"/>
            <a:headEnd/>
            <a:tailEnd/>
          </a:ln>
        </p:spPr>
        <p:txBody>
          <a:bodyPr>
            <a:spAutoFit/>
          </a:bodyPr>
          <a:lstStyle/>
          <a:p>
            <a:r>
              <a:rPr lang="en-US" dirty="0"/>
              <a:t>Conductance due to the filling material between the wires</a:t>
            </a:r>
          </a:p>
        </p:txBody>
      </p:sp>
      <p:sp>
        <p:nvSpPr>
          <p:cNvPr id="18" name="Slide Number Placeholder 17"/>
          <p:cNvSpPr>
            <a:spLocks noGrp="1"/>
          </p:cNvSpPr>
          <p:nvPr>
            <p:ph type="sldNum" sz="quarter" idx="10"/>
          </p:nvPr>
        </p:nvSpPr>
        <p:spPr/>
        <p:txBody>
          <a:bodyPr/>
          <a:lstStyle/>
          <a:p>
            <a:pPr>
              <a:defRPr/>
            </a:pPr>
            <a:fld id="{1B73C68F-52BC-4916-951A-0E2C6563DD85}" type="slidenum">
              <a:rPr lang="en-US" smtClean="0"/>
              <a:pPr>
                <a:defRPr/>
              </a:pPr>
              <a:t>12</a:t>
            </a:fld>
            <a:endParaRPr lang="en-US"/>
          </a:p>
        </p:txBody>
      </p:sp>
      <p:sp>
        <p:nvSpPr>
          <p:cNvPr id="19" name="Text Box 42"/>
          <p:cNvSpPr txBox="1">
            <a:spLocks noChangeArrowheads="1"/>
          </p:cNvSpPr>
          <p:nvPr/>
        </p:nvSpPr>
        <p:spPr bwMode="auto">
          <a:xfrm>
            <a:off x="1895475" y="108860"/>
            <a:ext cx="541337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Transmission Lines (cont.)</a:t>
            </a:r>
          </a:p>
        </p:txBody>
      </p:sp>
      <p:grpSp>
        <p:nvGrpSpPr>
          <p:cNvPr id="21" name="Group 20"/>
          <p:cNvGrpSpPr/>
          <p:nvPr/>
        </p:nvGrpSpPr>
        <p:grpSpPr>
          <a:xfrm>
            <a:off x="1579563" y="1919288"/>
            <a:ext cx="6515100" cy="1170441"/>
            <a:chOff x="1579563" y="1919288"/>
            <a:chExt cx="6515100" cy="1170441"/>
          </a:xfrm>
        </p:grpSpPr>
        <p:sp>
          <p:nvSpPr>
            <p:cNvPr id="37901" name="AutoShape 7"/>
            <p:cNvSpPr>
              <a:spLocks noChangeArrowheads="1"/>
            </p:cNvSpPr>
            <p:nvPr/>
          </p:nvSpPr>
          <p:spPr bwMode="auto">
            <a:xfrm rot="5400000">
              <a:off x="4729163" y="-615950"/>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37902" name="AutoShape 8"/>
            <p:cNvSpPr>
              <a:spLocks noChangeArrowheads="1"/>
            </p:cNvSpPr>
            <p:nvPr/>
          </p:nvSpPr>
          <p:spPr bwMode="auto">
            <a:xfrm rot="5400000">
              <a:off x="4748213" y="-1249362"/>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37903" name="Line 9"/>
            <p:cNvSpPr>
              <a:spLocks noChangeShapeType="1"/>
            </p:cNvSpPr>
            <p:nvPr/>
          </p:nvSpPr>
          <p:spPr bwMode="auto">
            <a:xfrm flipV="1">
              <a:off x="1617663" y="2962275"/>
              <a:ext cx="1736725" cy="0"/>
            </a:xfrm>
            <a:prstGeom prst="line">
              <a:avLst/>
            </a:prstGeom>
            <a:noFill/>
            <a:ln w="19050">
              <a:solidFill>
                <a:schemeClr val="tx1"/>
              </a:solidFill>
              <a:round/>
              <a:headEnd/>
              <a:tailEnd type="triangle" w="med" len="med"/>
            </a:ln>
          </p:spPr>
          <p:txBody>
            <a:bodyPr wrap="none"/>
            <a:lstStyle/>
            <a:p>
              <a:endParaRPr lang="en-US"/>
            </a:p>
          </p:txBody>
        </p:sp>
        <p:graphicFrame>
          <p:nvGraphicFramePr>
            <p:cNvPr id="36865" name="Object 1"/>
            <p:cNvGraphicFramePr>
              <a:graphicFrameLocks noChangeAspect="1"/>
            </p:cNvGraphicFramePr>
            <p:nvPr/>
          </p:nvGraphicFramePr>
          <p:xfrm>
            <a:off x="3493408" y="2851604"/>
            <a:ext cx="238125" cy="238125"/>
          </p:xfrm>
          <a:graphic>
            <a:graphicData uri="http://schemas.openxmlformats.org/presentationml/2006/ole">
              <mc:AlternateContent xmlns:mc="http://schemas.openxmlformats.org/markup-compatibility/2006">
                <mc:Choice xmlns:v="urn:schemas-microsoft-com:vml" Requires="v">
                  <p:oleObj spid="_x0000_s6148" name="Equation" r:id="rId4" imgW="114102" imgH="114102" progId="Equation.DSMT4">
                    <p:embed/>
                  </p:oleObj>
                </mc:Choice>
                <mc:Fallback>
                  <p:oleObj name="Equation" r:id="rId4" imgW="114102" imgH="114102"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408" y="2851604"/>
                          <a:ext cx="2381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939143" y="76202"/>
            <a:ext cx="303371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a:solidFill>
                  <a:srgbClr val="FFFF00"/>
                </a:solidFill>
              </a:rPr>
              <a:t>Circuit Model</a:t>
            </a:r>
          </a:p>
        </p:txBody>
      </p:sp>
      <p:sp>
        <p:nvSpPr>
          <p:cNvPr id="3077" name="Text Box 5"/>
          <p:cNvSpPr txBox="1">
            <a:spLocks noChangeArrowheads="1"/>
          </p:cNvSpPr>
          <p:nvPr/>
        </p:nvSpPr>
        <p:spPr bwMode="auto">
          <a:xfrm>
            <a:off x="255588" y="2886075"/>
            <a:ext cx="1736725" cy="396875"/>
          </a:xfrm>
          <a:prstGeom prst="rect">
            <a:avLst/>
          </a:prstGeom>
          <a:noFill/>
          <a:ln w="9525">
            <a:noFill/>
            <a:miter lim="800000"/>
            <a:headEnd/>
            <a:tailEnd/>
          </a:ln>
        </p:spPr>
        <p:txBody>
          <a:bodyPr wrap="none">
            <a:spAutoFit/>
          </a:bodyPr>
          <a:lstStyle/>
          <a:p>
            <a:r>
              <a:rPr lang="en-US" sz="2000" dirty="0">
                <a:solidFill>
                  <a:srgbClr val="0000FF"/>
                </a:solidFill>
              </a:rPr>
              <a:t>Circuit Model:</a:t>
            </a:r>
          </a:p>
        </p:txBody>
      </p:sp>
      <p:sp>
        <p:nvSpPr>
          <p:cNvPr id="71" name="Slide Number Placeholder 70"/>
          <p:cNvSpPr>
            <a:spLocks noGrp="1"/>
          </p:cNvSpPr>
          <p:nvPr>
            <p:ph type="sldNum" sz="quarter" idx="10"/>
          </p:nvPr>
        </p:nvSpPr>
        <p:spPr/>
        <p:txBody>
          <a:bodyPr/>
          <a:lstStyle/>
          <a:p>
            <a:pPr>
              <a:defRPr/>
            </a:pPr>
            <a:fld id="{1B73C68F-52BC-4916-951A-0E2C6563DD85}" type="slidenum">
              <a:rPr lang="en-US" smtClean="0"/>
              <a:pPr>
                <a:defRPr/>
              </a:pPr>
              <a:t>13</a:t>
            </a:fld>
            <a:endParaRPr lang="en-US"/>
          </a:p>
        </p:txBody>
      </p:sp>
      <p:grpSp>
        <p:nvGrpSpPr>
          <p:cNvPr id="75" name="Group 74"/>
          <p:cNvGrpSpPr/>
          <p:nvPr/>
        </p:nvGrpSpPr>
        <p:grpSpPr>
          <a:xfrm>
            <a:off x="1465237" y="928838"/>
            <a:ext cx="6515100" cy="2068060"/>
            <a:chOff x="1435100" y="675141"/>
            <a:chExt cx="6515100" cy="2068060"/>
          </a:xfrm>
        </p:grpSpPr>
        <p:sp>
          <p:nvSpPr>
            <p:cNvPr id="3138" name="AutoShape 7"/>
            <p:cNvSpPr>
              <a:spLocks noChangeArrowheads="1"/>
            </p:cNvSpPr>
            <p:nvPr/>
          </p:nvSpPr>
          <p:spPr bwMode="auto">
            <a:xfrm rot="5400000">
              <a:off x="4584700" y="-1387475"/>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3139" name="AutoShape 8"/>
            <p:cNvSpPr>
              <a:spLocks noChangeArrowheads="1"/>
            </p:cNvSpPr>
            <p:nvPr/>
          </p:nvSpPr>
          <p:spPr bwMode="auto">
            <a:xfrm rot="5400000">
              <a:off x="4603750" y="-2020887"/>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3140" name="Line 9"/>
            <p:cNvSpPr>
              <a:spLocks noChangeShapeType="1"/>
            </p:cNvSpPr>
            <p:nvPr/>
          </p:nvSpPr>
          <p:spPr bwMode="auto">
            <a:xfrm flipV="1">
              <a:off x="1473200" y="2190751"/>
              <a:ext cx="1736725" cy="0"/>
            </a:xfrm>
            <a:prstGeom prst="line">
              <a:avLst/>
            </a:prstGeom>
            <a:noFill/>
            <a:ln w="19050">
              <a:solidFill>
                <a:schemeClr val="tx1"/>
              </a:solidFill>
              <a:round/>
              <a:headEnd/>
              <a:tailEnd type="triangle" w="med" len="med"/>
            </a:ln>
          </p:spPr>
          <p:txBody>
            <a:bodyPr wrap="none"/>
            <a:lstStyle/>
            <a:p>
              <a:endParaRPr lang="en-US"/>
            </a:p>
          </p:txBody>
        </p:sp>
        <p:sp>
          <p:nvSpPr>
            <p:cNvPr id="3135" name="Line 116"/>
            <p:cNvSpPr>
              <a:spLocks noChangeShapeType="1"/>
            </p:cNvSpPr>
            <p:nvPr/>
          </p:nvSpPr>
          <p:spPr bwMode="auto">
            <a:xfrm>
              <a:off x="4224338" y="827088"/>
              <a:ext cx="0" cy="1916113"/>
            </a:xfrm>
            <a:prstGeom prst="line">
              <a:avLst/>
            </a:prstGeom>
            <a:noFill/>
            <a:ln w="28575">
              <a:solidFill>
                <a:schemeClr val="tx1"/>
              </a:solidFill>
              <a:prstDash val="dash"/>
              <a:round/>
              <a:headEnd/>
              <a:tailEnd/>
            </a:ln>
          </p:spPr>
          <p:txBody>
            <a:bodyPr/>
            <a:lstStyle/>
            <a:p>
              <a:endParaRPr lang="en-US"/>
            </a:p>
          </p:txBody>
        </p:sp>
        <p:sp>
          <p:nvSpPr>
            <p:cNvPr id="3136" name="Line 117"/>
            <p:cNvSpPr>
              <a:spLocks noChangeShapeType="1"/>
            </p:cNvSpPr>
            <p:nvPr/>
          </p:nvSpPr>
          <p:spPr bwMode="auto">
            <a:xfrm>
              <a:off x="4819650" y="822325"/>
              <a:ext cx="0" cy="1916113"/>
            </a:xfrm>
            <a:prstGeom prst="line">
              <a:avLst/>
            </a:prstGeom>
            <a:noFill/>
            <a:ln w="28575">
              <a:solidFill>
                <a:schemeClr val="tx1"/>
              </a:solidFill>
              <a:prstDash val="dash"/>
              <a:round/>
              <a:headEnd/>
              <a:tailEnd/>
            </a:ln>
          </p:spPr>
          <p:txBody>
            <a:bodyPr/>
            <a:lstStyle/>
            <a:p>
              <a:endParaRPr lang="en-US"/>
            </a:p>
          </p:txBody>
        </p:sp>
        <p:sp>
          <p:nvSpPr>
            <p:cNvPr id="3131" name="TextBox 62"/>
            <p:cNvSpPr txBox="1">
              <a:spLocks noChangeArrowheads="1"/>
            </p:cNvSpPr>
            <p:nvPr/>
          </p:nvSpPr>
          <p:spPr bwMode="auto">
            <a:xfrm>
              <a:off x="2400300" y="1206500"/>
              <a:ext cx="319318" cy="369332"/>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3132" name="TextBox 63"/>
            <p:cNvSpPr txBox="1">
              <a:spLocks noChangeArrowheads="1"/>
            </p:cNvSpPr>
            <p:nvPr/>
          </p:nvSpPr>
          <p:spPr bwMode="auto">
            <a:xfrm>
              <a:off x="2425700" y="1473200"/>
              <a:ext cx="261610" cy="369332"/>
            </a:xfrm>
            <a:prstGeom prst="rect">
              <a:avLst/>
            </a:prstGeom>
            <a:noFill/>
            <a:ln w="9525">
              <a:noFill/>
              <a:miter lim="800000"/>
              <a:headEnd/>
              <a:tailEnd/>
            </a:ln>
          </p:spPr>
          <p:txBody>
            <a:bodyPr wrap="none">
              <a:spAutoFit/>
            </a:bodyPr>
            <a:lstStyle/>
            <a:p>
              <a:r>
                <a:rPr lang="en-US" dirty="0">
                  <a:solidFill>
                    <a:srgbClr val="FF0000"/>
                  </a:solidFill>
                </a:rPr>
                <a:t>-</a:t>
              </a:r>
            </a:p>
          </p:txBody>
        </p:sp>
        <p:graphicFrame>
          <p:nvGraphicFramePr>
            <p:cNvPr id="3074" name="Object 124"/>
            <p:cNvGraphicFramePr>
              <a:graphicFrameLocks noChangeAspect="1"/>
            </p:cNvGraphicFramePr>
            <p:nvPr/>
          </p:nvGraphicFramePr>
          <p:xfrm>
            <a:off x="1709057" y="1335541"/>
            <a:ext cx="688068" cy="404630"/>
          </p:xfrm>
          <a:graphic>
            <a:graphicData uri="http://schemas.openxmlformats.org/presentationml/2006/ole">
              <mc:AlternateContent xmlns:mc="http://schemas.openxmlformats.org/markup-compatibility/2006">
                <mc:Choice xmlns:v="urn:schemas-microsoft-com:vml" Requires="v">
                  <p:oleObj spid="_x0000_s7190" name="Equation" r:id="rId4" imgW="431613" imgH="253890" progId="Equation.DSMT4">
                    <p:embed/>
                  </p:oleObj>
                </mc:Choice>
                <mc:Fallback>
                  <p:oleObj name="Equation" r:id="rId4" imgW="431613" imgH="253890" progId="Equation.DSMT4">
                    <p:embed/>
                    <p:pic>
                      <p:nvPicPr>
                        <p:cNvPr id="0" name="Picture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057" y="1335541"/>
                          <a:ext cx="688068" cy="40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6" name="Straight Arrow Connector 65"/>
            <p:cNvCxnSpPr/>
            <p:nvPr/>
          </p:nvCxnSpPr>
          <p:spPr bwMode="auto">
            <a:xfrm>
              <a:off x="3111500" y="1244600"/>
              <a:ext cx="533400" cy="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075" name="Object 125"/>
            <p:cNvGraphicFramePr>
              <a:graphicFrameLocks noChangeAspect="1"/>
            </p:cNvGraphicFramePr>
            <p:nvPr/>
          </p:nvGraphicFramePr>
          <p:xfrm>
            <a:off x="3077028" y="675141"/>
            <a:ext cx="678497" cy="424316"/>
          </p:xfrm>
          <a:graphic>
            <a:graphicData uri="http://schemas.openxmlformats.org/presentationml/2006/ole">
              <mc:AlternateContent xmlns:mc="http://schemas.openxmlformats.org/markup-compatibility/2006">
                <mc:Choice xmlns:v="urn:schemas-microsoft-com:vml" Requires="v">
                  <p:oleObj spid="_x0000_s7191" name="Equation" r:id="rId6" imgW="406048" imgH="253780" progId="Equation.DSMT4">
                    <p:embed/>
                  </p:oleObj>
                </mc:Choice>
                <mc:Fallback>
                  <p:oleObj name="Equation" r:id="rId6" imgW="406048" imgH="253780" progId="Equation.DSMT4">
                    <p:embed/>
                    <p:pic>
                      <p:nvPicPr>
                        <p:cNvPr id="0" name="Picture 3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7028" y="675141"/>
                          <a:ext cx="678497" cy="42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3308350" y="2089603"/>
            <a:ext cx="238125" cy="238125"/>
          </p:xfrm>
          <a:graphic>
            <a:graphicData uri="http://schemas.openxmlformats.org/presentationml/2006/ole">
              <mc:AlternateContent xmlns:mc="http://schemas.openxmlformats.org/markup-compatibility/2006">
                <mc:Choice xmlns:v="urn:schemas-microsoft-com:vml" Requires="v">
                  <p:oleObj spid="_x0000_s7192" name="Equation" r:id="rId8" imgW="114102" imgH="114102" progId="Equation.DSMT4">
                    <p:embed/>
                  </p:oleObj>
                </mc:Choice>
                <mc:Fallback>
                  <p:oleObj name="Equation" r:id="rId8" imgW="114102" imgH="114102" progId="Equation.DSMT4">
                    <p:embed/>
                    <p:pic>
                      <p:nvPicPr>
                        <p:cNvPr id="0" name="Picture 3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8350" y="2089603"/>
                          <a:ext cx="2381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5"/>
            <p:cNvGraphicFramePr>
              <a:graphicFrameLocks noChangeAspect="1"/>
            </p:cNvGraphicFramePr>
            <p:nvPr/>
          </p:nvGraphicFramePr>
          <p:xfrm>
            <a:off x="5029200" y="2122103"/>
            <a:ext cx="463220" cy="365804"/>
          </p:xfrm>
          <a:graphic>
            <a:graphicData uri="http://schemas.openxmlformats.org/presentationml/2006/ole">
              <mc:AlternateContent xmlns:mc="http://schemas.openxmlformats.org/markup-compatibility/2006">
                <mc:Choice xmlns:v="urn:schemas-microsoft-com:vml" Requires="v">
                  <p:oleObj spid="_x0000_s7193" name="Equation" r:id="rId10" imgW="177646" imgH="139579" progId="Equation.DSMT4">
                    <p:embed/>
                  </p:oleObj>
                </mc:Choice>
                <mc:Fallback>
                  <p:oleObj name="Equation" r:id="rId10" imgW="177646" imgH="139579" progId="Equation.DSMT4">
                    <p:embed/>
                    <p:pic>
                      <p:nvPicPr>
                        <p:cNvPr id="0" name="Picture 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2122103"/>
                          <a:ext cx="463220" cy="365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Straight Arrow Connector 73"/>
            <p:cNvCxnSpPr/>
            <p:nvPr/>
          </p:nvCxnSpPr>
          <p:spPr bwMode="auto">
            <a:xfrm flipH="1">
              <a:off x="3133272" y="1875973"/>
              <a:ext cx="533400" cy="0"/>
            </a:xfrm>
            <a:prstGeom prst="straightConnector1">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187450" y="3400425"/>
            <a:ext cx="7573280" cy="3152775"/>
            <a:chOff x="1187450" y="3400425"/>
            <a:chExt cx="7573280" cy="3152775"/>
          </a:xfrm>
        </p:grpSpPr>
        <p:sp>
          <p:nvSpPr>
            <p:cNvPr id="3086" name="Arc 66"/>
            <p:cNvSpPr>
              <a:spLocks/>
            </p:cNvSpPr>
            <p:nvPr/>
          </p:nvSpPr>
          <p:spPr bwMode="auto">
            <a:xfrm>
              <a:off x="4297363" y="3806825"/>
              <a:ext cx="190500" cy="396875"/>
            </a:xfrm>
            <a:custGeom>
              <a:avLst/>
              <a:gdLst>
                <a:gd name="T0" fmla="*/ 120 w 43198"/>
                <a:gd name="T1" fmla="*/ 104 h 36493"/>
                <a:gd name="T2" fmla="*/ 17 w 43198"/>
                <a:gd name="T3" fmla="*/ 0 h 36493"/>
                <a:gd name="T4" fmla="*/ 60 w 43198"/>
                <a:gd name="T5" fmla="*/ 102 h 36493"/>
                <a:gd name="T6" fmla="*/ 0 60000 65536"/>
                <a:gd name="T7" fmla="*/ 0 60000 65536"/>
                <a:gd name="T8" fmla="*/ 0 60000 65536"/>
                <a:gd name="T9" fmla="*/ 0 w 43198"/>
                <a:gd name="T10" fmla="*/ 0 h 36493"/>
                <a:gd name="T11" fmla="*/ 43198 w 43198"/>
                <a:gd name="T12" fmla="*/ 36493 h 36493"/>
              </a:gdLst>
              <a:ahLst/>
              <a:cxnLst>
                <a:cxn ang="T6">
                  <a:pos x="T0" y="T1"/>
                </a:cxn>
                <a:cxn ang="T7">
                  <a:pos x="T2" y="T3"/>
                </a:cxn>
                <a:cxn ang="T8">
                  <a:pos x="T4" y="T5"/>
                </a:cxn>
              </a:cxnLst>
              <a:rect l="T9" t="T10" r="T11" b="T12"/>
              <a:pathLst>
                <a:path w="43198" h="36493" fill="none" extrusionOk="0">
                  <a:moveTo>
                    <a:pt x="43198" y="15171"/>
                  </a:moveTo>
                  <a:cubicBezTo>
                    <a:pt x="43046" y="26990"/>
                    <a:pt x="33420" y="36492"/>
                    <a:pt x="21600" y="36493"/>
                  </a:cubicBezTo>
                  <a:cubicBezTo>
                    <a:pt x="9670" y="36493"/>
                    <a:pt x="0" y="26822"/>
                    <a:pt x="0" y="14893"/>
                  </a:cubicBezTo>
                  <a:cubicBezTo>
                    <a:pt x="-1" y="9348"/>
                    <a:pt x="2132" y="4016"/>
                    <a:pt x="5955" y="0"/>
                  </a:cubicBezTo>
                </a:path>
                <a:path w="43198" h="36493" stroke="0" extrusionOk="0">
                  <a:moveTo>
                    <a:pt x="43198" y="15171"/>
                  </a:moveTo>
                  <a:cubicBezTo>
                    <a:pt x="43046" y="26990"/>
                    <a:pt x="33420" y="36492"/>
                    <a:pt x="21600" y="36493"/>
                  </a:cubicBezTo>
                  <a:cubicBezTo>
                    <a:pt x="9670" y="36493"/>
                    <a:pt x="0" y="26822"/>
                    <a:pt x="0" y="14893"/>
                  </a:cubicBezTo>
                  <a:cubicBezTo>
                    <a:pt x="-1" y="9348"/>
                    <a:pt x="2132" y="4016"/>
                    <a:pt x="5955" y="0"/>
                  </a:cubicBezTo>
                  <a:lnTo>
                    <a:pt x="21600" y="14893"/>
                  </a:lnTo>
                  <a:close/>
                </a:path>
              </a:pathLst>
            </a:custGeom>
            <a:noFill/>
            <a:ln w="12700">
              <a:solidFill>
                <a:srgbClr val="000000"/>
              </a:solidFill>
              <a:round/>
              <a:headEnd type="none" w="sm" len="sm"/>
              <a:tailEnd type="none" w="sm" len="sm"/>
            </a:ln>
          </p:spPr>
          <p:txBody>
            <a:bodyPr wrap="none" anchor="ctr"/>
            <a:lstStyle/>
            <a:p>
              <a:endParaRPr lang="en-US"/>
            </a:p>
          </p:txBody>
        </p:sp>
        <p:sp>
          <p:nvSpPr>
            <p:cNvPr id="3087" name="Arc 67"/>
            <p:cNvSpPr>
              <a:spLocks/>
            </p:cNvSpPr>
            <p:nvPr/>
          </p:nvSpPr>
          <p:spPr bwMode="auto">
            <a:xfrm>
              <a:off x="4168775" y="3800475"/>
              <a:ext cx="192088" cy="423863"/>
            </a:xfrm>
            <a:custGeom>
              <a:avLst/>
              <a:gdLst>
                <a:gd name="T0" fmla="*/ 95 w 43200"/>
                <a:gd name="T1" fmla="*/ 0 h 39465"/>
                <a:gd name="T2" fmla="*/ 21 w 43200"/>
                <a:gd name="T3" fmla="*/ 9 h 39465"/>
                <a:gd name="T4" fmla="*/ 61 w 43200"/>
                <a:gd name="T5" fmla="*/ 121 h 39465"/>
                <a:gd name="T6" fmla="*/ 0 60000 65536"/>
                <a:gd name="T7" fmla="*/ 0 60000 65536"/>
                <a:gd name="T8" fmla="*/ 0 60000 65536"/>
                <a:gd name="T9" fmla="*/ 0 w 43200"/>
                <a:gd name="T10" fmla="*/ 0 h 39465"/>
                <a:gd name="T11" fmla="*/ 43200 w 43200"/>
                <a:gd name="T12" fmla="*/ 39465 h 39465"/>
              </a:gdLst>
              <a:ahLst/>
              <a:cxnLst>
                <a:cxn ang="T6">
                  <a:pos x="T0" y="T1"/>
                </a:cxn>
                <a:cxn ang="T7">
                  <a:pos x="T2" y="T3"/>
                </a:cxn>
                <a:cxn ang="T8">
                  <a:pos x="T4" y="T5"/>
                </a:cxn>
              </a:cxnLst>
              <a:rect l="T9" t="T10" r="T11" b="T12"/>
              <a:pathLst>
                <a:path w="43200" h="39465" fill="none"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path>
                <a:path w="43200" h="39465" stroke="0"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lnTo>
                    <a:pt x="21600" y="17865"/>
                  </a:lnTo>
                  <a:close/>
                </a:path>
              </a:pathLst>
            </a:custGeom>
            <a:noFill/>
            <a:ln w="12700">
              <a:solidFill>
                <a:srgbClr val="000000"/>
              </a:solidFill>
              <a:round/>
              <a:headEnd type="none" w="sm" len="sm"/>
              <a:tailEnd type="none" w="sm" len="sm"/>
            </a:ln>
          </p:spPr>
          <p:txBody>
            <a:bodyPr wrap="none" anchor="ctr"/>
            <a:lstStyle/>
            <a:p>
              <a:endParaRPr lang="en-US"/>
            </a:p>
          </p:txBody>
        </p:sp>
        <p:sp>
          <p:nvSpPr>
            <p:cNvPr id="3088" name="Arc 68"/>
            <p:cNvSpPr>
              <a:spLocks/>
            </p:cNvSpPr>
            <p:nvPr/>
          </p:nvSpPr>
          <p:spPr bwMode="auto">
            <a:xfrm>
              <a:off x="4046538" y="3817938"/>
              <a:ext cx="190500" cy="406400"/>
            </a:xfrm>
            <a:custGeom>
              <a:avLst/>
              <a:gdLst>
                <a:gd name="T0" fmla="*/ 101 w 43200"/>
                <a:gd name="T1" fmla="*/ 0 h 37507"/>
                <a:gd name="T2" fmla="*/ 18 w 43200"/>
                <a:gd name="T3" fmla="*/ 3 h 37507"/>
                <a:gd name="T4" fmla="*/ 60 w 43200"/>
                <a:gd name="T5" fmla="*/ 109 h 37507"/>
                <a:gd name="T6" fmla="*/ 0 60000 65536"/>
                <a:gd name="T7" fmla="*/ 0 60000 65536"/>
                <a:gd name="T8" fmla="*/ 0 60000 65536"/>
                <a:gd name="T9" fmla="*/ 0 w 43200"/>
                <a:gd name="T10" fmla="*/ 0 h 37507"/>
                <a:gd name="T11" fmla="*/ 43200 w 43200"/>
                <a:gd name="T12" fmla="*/ 37507 h 37507"/>
              </a:gdLst>
              <a:ahLst/>
              <a:cxnLst>
                <a:cxn ang="T6">
                  <a:pos x="T0" y="T1"/>
                </a:cxn>
                <a:cxn ang="T7">
                  <a:pos x="T2" y="T3"/>
                </a:cxn>
                <a:cxn ang="T8">
                  <a:pos x="T4" y="T5"/>
                </a:cxn>
              </a:cxnLst>
              <a:rect l="T9" t="T10" r="T11" b="T12"/>
              <a:pathLst>
                <a:path w="43200" h="37507" fill="none" extrusionOk="0">
                  <a:moveTo>
                    <a:pt x="36212" y="-1"/>
                  </a:moveTo>
                  <a:cubicBezTo>
                    <a:pt x="40665" y="4090"/>
                    <a:pt x="43200" y="9860"/>
                    <a:pt x="43200" y="15907"/>
                  </a:cubicBezTo>
                  <a:cubicBezTo>
                    <a:pt x="43200" y="27836"/>
                    <a:pt x="33529" y="37507"/>
                    <a:pt x="21600" y="37507"/>
                  </a:cubicBezTo>
                  <a:cubicBezTo>
                    <a:pt x="9670" y="37507"/>
                    <a:pt x="0" y="27836"/>
                    <a:pt x="0" y="15907"/>
                  </a:cubicBezTo>
                  <a:cubicBezTo>
                    <a:pt x="-1" y="10106"/>
                    <a:pt x="2332" y="4550"/>
                    <a:pt x="6473" y="488"/>
                  </a:cubicBezTo>
                </a:path>
                <a:path w="43200" h="37507" stroke="0" extrusionOk="0">
                  <a:moveTo>
                    <a:pt x="36212" y="-1"/>
                  </a:moveTo>
                  <a:cubicBezTo>
                    <a:pt x="40665" y="4090"/>
                    <a:pt x="43200" y="9860"/>
                    <a:pt x="43200" y="15907"/>
                  </a:cubicBezTo>
                  <a:cubicBezTo>
                    <a:pt x="43200" y="27836"/>
                    <a:pt x="33529" y="37507"/>
                    <a:pt x="21600" y="37507"/>
                  </a:cubicBezTo>
                  <a:cubicBezTo>
                    <a:pt x="9670" y="37507"/>
                    <a:pt x="0" y="27836"/>
                    <a:pt x="0" y="15907"/>
                  </a:cubicBezTo>
                  <a:cubicBezTo>
                    <a:pt x="-1" y="10106"/>
                    <a:pt x="2332" y="4550"/>
                    <a:pt x="6473" y="488"/>
                  </a:cubicBezTo>
                  <a:lnTo>
                    <a:pt x="21600" y="15907"/>
                  </a:lnTo>
                  <a:close/>
                </a:path>
              </a:pathLst>
            </a:custGeom>
            <a:noFill/>
            <a:ln w="12700">
              <a:solidFill>
                <a:srgbClr val="000000"/>
              </a:solidFill>
              <a:round/>
              <a:headEnd type="none" w="sm" len="sm"/>
              <a:tailEnd type="none" w="sm" len="sm"/>
            </a:ln>
          </p:spPr>
          <p:txBody>
            <a:bodyPr wrap="none" anchor="ctr"/>
            <a:lstStyle/>
            <a:p>
              <a:endParaRPr lang="en-US"/>
            </a:p>
          </p:txBody>
        </p:sp>
        <p:sp>
          <p:nvSpPr>
            <p:cNvPr id="3089" name="Arc 69"/>
            <p:cNvSpPr>
              <a:spLocks/>
            </p:cNvSpPr>
            <p:nvPr/>
          </p:nvSpPr>
          <p:spPr bwMode="auto">
            <a:xfrm>
              <a:off x="3911600" y="3822700"/>
              <a:ext cx="192088" cy="404813"/>
            </a:xfrm>
            <a:custGeom>
              <a:avLst/>
              <a:gdLst>
                <a:gd name="T0" fmla="*/ 103 w 43200"/>
                <a:gd name="T1" fmla="*/ 3 h 37395"/>
                <a:gd name="T2" fmla="*/ 19 w 43200"/>
                <a:gd name="T3" fmla="*/ 0 h 37395"/>
                <a:gd name="T4" fmla="*/ 61 w 43200"/>
                <a:gd name="T5" fmla="*/ 108 h 37395"/>
                <a:gd name="T6" fmla="*/ 0 60000 65536"/>
                <a:gd name="T7" fmla="*/ 0 60000 65536"/>
                <a:gd name="T8" fmla="*/ 0 60000 65536"/>
                <a:gd name="T9" fmla="*/ 0 w 43200"/>
                <a:gd name="T10" fmla="*/ 0 h 37395"/>
                <a:gd name="T11" fmla="*/ 43200 w 43200"/>
                <a:gd name="T12" fmla="*/ 37395 h 37395"/>
              </a:gdLst>
              <a:ahLst/>
              <a:cxnLst>
                <a:cxn ang="T6">
                  <a:pos x="T0" y="T1"/>
                </a:cxn>
                <a:cxn ang="T7">
                  <a:pos x="T2" y="T3"/>
                </a:cxn>
                <a:cxn ang="T8">
                  <a:pos x="T4" y="T5"/>
                </a:cxn>
              </a:cxnLst>
              <a:rect l="T9" t="T10" r="T11" b="T12"/>
              <a:pathLst>
                <a:path w="43200" h="37395" fill="none"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path>
                <a:path w="43200" h="37395" stroke="0"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lnTo>
                    <a:pt x="21600" y="15795"/>
                  </a:lnTo>
                  <a:close/>
                </a:path>
              </a:pathLst>
            </a:custGeom>
            <a:noFill/>
            <a:ln w="12700">
              <a:solidFill>
                <a:srgbClr val="000000"/>
              </a:solidFill>
              <a:round/>
              <a:headEnd type="none" w="sm" len="sm"/>
              <a:tailEnd type="none" w="sm" len="sm"/>
            </a:ln>
          </p:spPr>
          <p:txBody>
            <a:bodyPr wrap="none" anchor="ctr"/>
            <a:lstStyle/>
            <a:p>
              <a:endParaRPr lang="en-US"/>
            </a:p>
          </p:txBody>
        </p:sp>
        <p:sp>
          <p:nvSpPr>
            <p:cNvPr id="3090" name="Arc 70"/>
            <p:cNvSpPr>
              <a:spLocks/>
            </p:cNvSpPr>
            <p:nvPr/>
          </p:nvSpPr>
          <p:spPr bwMode="auto">
            <a:xfrm>
              <a:off x="3781425" y="3827463"/>
              <a:ext cx="190500" cy="412750"/>
            </a:xfrm>
            <a:custGeom>
              <a:avLst/>
              <a:gdLst>
                <a:gd name="T0" fmla="*/ 99 w 43198"/>
                <a:gd name="T1" fmla="*/ 0 h 37968"/>
                <a:gd name="T2" fmla="*/ 0 w 43198"/>
                <a:gd name="T3" fmla="*/ 114 h 37968"/>
                <a:gd name="T4" fmla="*/ 60 w 43198"/>
                <a:gd name="T5" fmla="*/ 112 h 37968"/>
                <a:gd name="T6" fmla="*/ 0 60000 65536"/>
                <a:gd name="T7" fmla="*/ 0 60000 65536"/>
                <a:gd name="T8" fmla="*/ 0 60000 65536"/>
                <a:gd name="T9" fmla="*/ 0 w 43198"/>
                <a:gd name="T10" fmla="*/ 0 h 37968"/>
                <a:gd name="T11" fmla="*/ 43198 w 43198"/>
                <a:gd name="T12" fmla="*/ 37968 h 37968"/>
              </a:gdLst>
              <a:ahLst/>
              <a:cxnLst>
                <a:cxn ang="T6">
                  <a:pos x="T0" y="T1"/>
                </a:cxn>
                <a:cxn ang="T7">
                  <a:pos x="T2" y="T3"/>
                </a:cxn>
                <a:cxn ang="T8">
                  <a:pos x="T4" y="T5"/>
                </a:cxn>
              </a:cxnLst>
              <a:rect l="T9" t="T10" r="T11" b="T12"/>
              <a:pathLst>
                <a:path w="43198" h="37968" fill="none" extrusionOk="0">
                  <a:moveTo>
                    <a:pt x="35692" y="-1"/>
                  </a:moveTo>
                  <a:cubicBezTo>
                    <a:pt x="40457" y="4103"/>
                    <a:pt x="43198" y="10079"/>
                    <a:pt x="43198" y="16368"/>
                  </a:cubicBezTo>
                  <a:cubicBezTo>
                    <a:pt x="43198" y="28297"/>
                    <a:pt x="33527" y="37968"/>
                    <a:pt x="21598" y="37968"/>
                  </a:cubicBezTo>
                  <a:cubicBezTo>
                    <a:pt x="9794" y="37968"/>
                    <a:pt x="176" y="28492"/>
                    <a:pt x="0" y="16689"/>
                  </a:cubicBezTo>
                </a:path>
                <a:path w="43198" h="37968" stroke="0" extrusionOk="0">
                  <a:moveTo>
                    <a:pt x="35692" y="-1"/>
                  </a:moveTo>
                  <a:cubicBezTo>
                    <a:pt x="40457" y="4103"/>
                    <a:pt x="43198" y="10079"/>
                    <a:pt x="43198" y="16368"/>
                  </a:cubicBezTo>
                  <a:cubicBezTo>
                    <a:pt x="43198" y="28297"/>
                    <a:pt x="33527" y="37968"/>
                    <a:pt x="21598" y="37968"/>
                  </a:cubicBezTo>
                  <a:cubicBezTo>
                    <a:pt x="9794" y="37968"/>
                    <a:pt x="176" y="28492"/>
                    <a:pt x="0" y="16689"/>
                  </a:cubicBezTo>
                  <a:lnTo>
                    <a:pt x="21598" y="16368"/>
                  </a:lnTo>
                  <a:close/>
                </a:path>
              </a:pathLst>
            </a:custGeom>
            <a:noFill/>
            <a:ln w="12700">
              <a:solidFill>
                <a:srgbClr val="000000"/>
              </a:solidFill>
              <a:round/>
              <a:headEnd type="none" w="sm" len="sm"/>
              <a:tailEnd type="none" w="sm" len="sm"/>
            </a:ln>
          </p:spPr>
          <p:txBody>
            <a:bodyPr wrap="none" anchor="ctr"/>
            <a:lstStyle/>
            <a:p>
              <a:endParaRPr lang="en-US"/>
            </a:p>
          </p:txBody>
        </p:sp>
        <p:sp>
          <p:nvSpPr>
            <p:cNvPr id="3091" name="Line 71"/>
            <p:cNvSpPr>
              <a:spLocks noChangeShapeType="1"/>
            </p:cNvSpPr>
            <p:nvPr/>
          </p:nvSpPr>
          <p:spPr bwMode="auto">
            <a:xfrm>
              <a:off x="4487863" y="3981450"/>
              <a:ext cx="2884488" cy="0"/>
            </a:xfrm>
            <a:prstGeom prst="line">
              <a:avLst/>
            </a:prstGeom>
            <a:noFill/>
            <a:ln w="19050">
              <a:solidFill>
                <a:srgbClr val="000000"/>
              </a:solidFill>
              <a:round/>
              <a:headEnd type="none" w="sm" len="sm"/>
              <a:tailEnd type="none" w="sm" len="sm"/>
            </a:ln>
          </p:spPr>
          <p:txBody>
            <a:bodyPr wrap="none"/>
            <a:lstStyle/>
            <a:p>
              <a:endParaRPr lang="en-US"/>
            </a:p>
          </p:txBody>
        </p:sp>
        <p:sp>
          <p:nvSpPr>
            <p:cNvPr id="3092" name="Line 72"/>
            <p:cNvSpPr>
              <a:spLocks noChangeShapeType="1"/>
            </p:cNvSpPr>
            <p:nvPr/>
          </p:nvSpPr>
          <p:spPr bwMode="auto">
            <a:xfrm>
              <a:off x="1270000" y="4037013"/>
              <a:ext cx="604838" cy="0"/>
            </a:xfrm>
            <a:prstGeom prst="line">
              <a:avLst/>
            </a:prstGeom>
            <a:noFill/>
            <a:ln w="19050">
              <a:solidFill>
                <a:srgbClr val="000000"/>
              </a:solidFill>
              <a:round/>
              <a:headEnd type="none" w="sm" len="sm"/>
              <a:tailEnd type="none" w="sm" len="sm"/>
            </a:ln>
          </p:spPr>
          <p:txBody>
            <a:bodyPr wrap="none"/>
            <a:lstStyle/>
            <a:p>
              <a:endParaRPr lang="en-US"/>
            </a:p>
          </p:txBody>
        </p:sp>
        <p:sp>
          <p:nvSpPr>
            <p:cNvPr id="3093" name="Oval 73"/>
            <p:cNvSpPr>
              <a:spLocks noChangeArrowheads="1"/>
            </p:cNvSpPr>
            <p:nvPr/>
          </p:nvSpPr>
          <p:spPr bwMode="auto">
            <a:xfrm>
              <a:off x="1209675" y="4000500"/>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3094" name="Line 74"/>
            <p:cNvSpPr>
              <a:spLocks noChangeShapeType="1"/>
            </p:cNvSpPr>
            <p:nvPr/>
          </p:nvSpPr>
          <p:spPr bwMode="auto">
            <a:xfrm flipV="1">
              <a:off x="1868488" y="3862388"/>
              <a:ext cx="66675" cy="171450"/>
            </a:xfrm>
            <a:prstGeom prst="line">
              <a:avLst/>
            </a:prstGeom>
            <a:noFill/>
            <a:ln w="12700">
              <a:solidFill>
                <a:srgbClr val="000000"/>
              </a:solidFill>
              <a:round/>
              <a:headEnd type="none" w="sm" len="sm"/>
              <a:tailEnd type="none" w="sm" len="sm"/>
            </a:ln>
          </p:spPr>
          <p:txBody>
            <a:bodyPr wrap="none"/>
            <a:lstStyle/>
            <a:p>
              <a:endParaRPr lang="en-US"/>
            </a:p>
          </p:txBody>
        </p:sp>
        <p:sp>
          <p:nvSpPr>
            <p:cNvPr id="3095" name="Line 75"/>
            <p:cNvSpPr>
              <a:spLocks noChangeShapeType="1"/>
            </p:cNvSpPr>
            <p:nvPr/>
          </p:nvSpPr>
          <p:spPr bwMode="auto">
            <a:xfrm flipV="1">
              <a:off x="1978025" y="3867150"/>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3096" name="Line 76"/>
            <p:cNvSpPr>
              <a:spLocks noChangeShapeType="1"/>
            </p:cNvSpPr>
            <p:nvPr/>
          </p:nvSpPr>
          <p:spPr bwMode="auto">
            <a:xfrm flipV="1">
              <a:off x="2130425" y="3867150"/>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3097" name="Line 77"/>
            <p:cNvSpPr>
              <a:spLocks noChangeShapeType="1"/>
            </p:cNvSpPr>
            <p:nvPr/>
          </p:nvSpPr>
          <p:spPr bwMode="auto">
            <a:xfrm flipV="1">
              <a:off x="2289175" y="3867150"/>
              <a:ext cx="98425" cy="282575"/>
            </a:xfrm>
            <a:prstGeom prst="line">
              <a:avLst/>
            </a:prstGeom>
            <a:noFill/>
            <a:ln w="12700">
              <a:solidFill>
                <a:srgbClr val="000000"/>
              </a:solidFill>
              <a:round/>
              <a:headEnd type="none" w="sm" len="sm"/>
              <a:tailEnd type="none" w="sm" len="sm"/>
            </a:ln>
          </p:spPr>
          <p:txBody>
            <a:bodyPr wrap="none"/>
            <a:lstStyle/>
            <a:p>
              <a:endParaRPr lang="en-US"/>
            </a:p>
          </p:txBody>
        </p:sp>
        <p:sp>
          <p:nvSpPr>
            <p:cNvPr id="3098" name="Line 78"/>
            <p:cNvSpPr>
              <a:spLocks noChangeShapeType="1"/>
            </p:cNvSpPr>
            <p:nvPr/>
          </p:nvSpPr>
          <p:spPr bwMode="auto">
            <a:xfrm flipV="1">
              <a:off x="2439988" y="3857625"/>
              <a:ext cx="100013" cy="290513"/>
            </a:xfrm>
            <a:prstGeom prst="line">
              <a:avLst/>
            </a:prstGeom>
            <a:noFill/>
            <a:ln w="12700">
              <a:solidFill>
                <a:srgbClr val="000000"/>
              </a:solidFill>
              <a:round/>
              <a:headEnd type="none" w="sm" len="sm"/>
              <a:tailEnd type="none" w="sm" len="sm"/>
            </a:ln>
          </p:spPr>
          <p:txBody>
            <a:bodyPr wrap="none"/>
            <a:lstStyle/>
            <a:p>
              <a:endParaRPr lang="en-US"/>
            </a:p>
          </p:txBody>
        </p:sp>
        <p:sp>
          <p:nvSpPr>
            <p:cNvPr id="3099" name="Line 79"/>
            <p:cNvSpPr>
              <a:spLocks noChangeShapeType="1"/>
            </p:cNvSpPr>
            <p:nvPr/>
          </p:nvSpPr>
          <p:spPr bwMode="auto">
            <a:xfrm flipH="1" flipV="1">
              <a:off x="2533650" y="3863975"/>
              <a:ext cx="44450" cy="147638"/>
            </a:xfrm>
            <a:prstGeom prst="line">
              <a:avLst/>
            </a:prstGeom>
            <a:noFill/>
            <a:ln w="12700">
              <a:solidFill>
                <a:srgbClr val="000000"/>
              </a:solidFill>
              <a:round/>
              <a:headEnd type="none" w="sm" len="sm"/>
              <a:tailEnd type="none" w="sm" len="sm"/>
            </a:ln>
          </p:spPr>
          <p:txBody>
            <a:bodyPr wrap="none"/>
            <a:lstStyle/>
            <a:p>
              <a:endParaRPr lang="en-US"/>
            </a:p>
          </p:txBody>
        </p:sp>
        <p:sp>
          <p:nvSpPr>
            <p:cNvPr id="3100" name="Line 80"/>
            <p:cNvSpPr>
              <a:spLocks noChangeShapeType="1"/>
            </p:cNvSpPr>
            <p:nvPr/>
          </p:nvSpPr>
          <p:spPr bwMode="auto">
            <a:xfrm rot="19163305" flipV="1">
              <a:off x="2028825" y="3895725"/>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01" name="Line 81"/>
            <p:cNvSpPr>
              <a:spLocks noChangeShapeType="1"/>
            </p:cNvSpPr>
            <p:nvPr/>
          </p:nvSpPr>
          <p:spPr bwMode="auto">
            <a:xfrm rot="19163305" flipV="1">
              <a:off x="2185988" y="3876675"/>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02" name="Line 82"/>
            <p:cNvSpPr>
              <a:spLocks noChangeShapeType="1"/>
            </p:cNvSpPr>
            <p:nvPr/>
          </p:nvSpPr>
          <p:spPr bwMode="auto">
            <a:xfrm rot="19163305" flipV="1">
              <a:off x="2338388" y="387191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03" name="Line 83"/>
            <p:cNvSpPr>
              <a:spLocks noChangeShapeType="1"/>
            </p:cNvSpPr>
            <p:nvPr/>
          </p:nvSpPr>
          <p:spPr bwMode="auto">
            <a:xfrm rot="19163305" flipV="1">
              <a:off x="1881188" y="3876675"/>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04" name="Line 84"/>
            <p:cNvSpPr>
              <a:spLocks noChangeShapeType="1"/>
            </p:cNvSpPr>
            <p:nvPr/>
          </p:nvSpPr>
          <p:spPr bwMode="auto">
            <a:xfrm rot="5366684">
              <a:off x="4868862" y="5626100"/>
              <a:ext cx="604838" cy="0"/>
            </a:xfrm>
            <a:prstGeom prst="line">
              <a:avLst/>
            </a:prstGeom>
            <a:noFill/>
            <a:ln w="19050">
              <a:solidFill>
                <a:srgbClr val="000000"/>
              </a:solidFill>
              <a:round/>
              <a:headEnd type="none" w="sm" len="sm"/>
              <a:tailEnd type="none" w="sm" len="sm"/>
            </a:ln>
          </p:spPr>
          <p:txBody>
            <a:bodyPr wrap="none"/>
            <a:lstStyle/>
            <a:p>
              <a:endParaRPr lang="en-US"/>
            </a:p>
          </p:txBody>
        </p:sp>
        <p:sp>
          <p:nvSpPr>
            <p:cNvPr id="3105" name="Line 85"/>
            <p:cNvSpPr>
              <a:spLocks noChangeShapeType="1"/>
            </p:cNvSpPr>
            <p:nvPr/>
          </p:nvSpPr>
          <p:spPr bwMode="auto">
            <a:xfrm rot="5366684">
              <a:off x="4814887" y="4300538"/>
              <a:ext cx="639763" cy="6350"/>
            </a:xfrm>
            <a:prstGeom prst="line">
              <a:avLst/>
            </a:prstGeom>
            <a:noFill/>
            <a:ln w="19050">
              <a:solidFill>
                <a:srgbClr val="000000"/>
              </a:solidFill>
              <a:round/>
              <a:headEnd type="none" w="sm" len="sm"/>
              <a:tailEnd type="none" w="sm" len="sm"/>
            </a:ln>
          </p:spPr>
          <p:txBody>
            <a:bodyPr wrap="none"/>
            <a:lstStyle/>
            <a:p>
              <a:endParaRPr lang="en-US"/>
            </a:p>
          </p:txBody>
        </p:sp>
        <p:sp>
          <p:nvSpPr>
            <p:cNvPr id="3106" name="Line 86"/>
            <p:cNvSpPr>
              <a:spLocks noChangeShapeType="1"/>
            </p:cNvSpPr>
            <p:nvPr/>
          </p:nvSpPr>
          <p:spPr bwMode="auto">
            <a:xfrm rot="5366684" flipV="1">
              <a:off x="5192712" y="4565650"/>
              <a:ext cx="66675" cy="171450"/>
            </a:xfrm>
            <a:prstGeom prst="line">
              <a:avLst/>
            </a:prstGeom>
            <a:noFill/>
            <a:ln w="12700">
              <a:solidFill>
                <a:srgbClr val="000000"/>
              </a:solidFill>
              <a:round/>
              <a:headEnd type="none" w="sm" len="sm"/>
              <a:tailEnd type="none" w="sm" len="sm"/>
            </a:ln>
          </p:spPr>
          <p:txBody>
            <a:bodyPr wrap="none"/>
            <a:lstStyle/>
            <a:p>
              <a:endParaRPr lang="en-US"/>
            </a:p>
          </p:txBody>
        </p:sp>
        <p:sp>
          <p:nvSpPr>
            <p:cNvPr id="3107" name="Line 87"/>
            <p:cNvSpPr>
              <a:spLocks noChangeShapeType="1"/>
            </p:cNvSpPr>
            <p:nvPr/>
          </p:nvSpPr>
          <p:spPr bwMode="auto">
            <a:xfrm rot="5366684" flipV="1">
              <a:off x="5105400" y="4630738"/>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3108" name="Line 88"/>
            <p:cNvSpPr>
              <a:spLocks noChangeShapeType="1"/>
            </p:cNvSpPr>
            <p:nvPr/>
          </p:nvSpPr>
          <p:spPr bwMode="auto">
            <a:xfrm rot="5366684" flipV="1">
              <a:off x="5105400" y="4783138"/>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3109" name="Line 89"/>
            <p:cNvSpPr>
              <a:spLocks noChangeShapeType="1"/>
            </p:cNvSpPr>
            <p:nvPr/>
          </p:nvSpPr>
          <p:spPr bwMode="auto">
            <a:xfrm rot="5366684" flipV="1">
              <a:off x="5106987" y="4935538"/>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3110" name="Line 90"/>
            <p:cNvSpPr>
              <a:spLocks noChangeShapeType="1"/>
            </p:cNvSpPr>
            <p:nvPr/>
          </p:nvSpPr>
          <p:spPr bwMode="auto">
            <a:xfrm rot="5366684" flipV="1">
              <a:off x="5118100" y="5086350"/>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3111" name="Line 91"/>
            <p:cNvSpPr>
              <a:spLocks noChangeShapeType="1"/>
            </p:cNvSpPr>
            <p:nvPr/>
          </p:nvSpPr>
          <p:spPr bwMode="auto">
            <a:xfrm rot="5366684" flipH="1" flipV="1">
              <a:off x="5221287" y="5233988"/>
              <a:ext cx="34925" cy="144463"/>
            </a:xfrm>
            <a:prstGeom prst="line">
              <a:avLst/>
            </a:prstGeom>
            <a:noFill/>
            <a:ln w="12700">
              <a:solidFill>
                <a:srgbClr val="000000"/>
              </a:solidFill>
              <a:round/>
              <a:headEnd type="none" w="sm" len="sm"/>
              <a:tailEnd type="none" w="sm" len="sm"/>
            </a:ln>
          </p:spPr>
          <p:txBody>
            <a:bodyPr wrap="none"/>
            <a:lstStyle/>
            <a:p>
              <a:endParaRPr lang="en-US"/>
            </a:p>
          </p:txBody>
        </p:sp>
        <p:sp>
          <p:nvSpPr>
            <p:cNvPr id="3112" name="Line 92"/>
            <p:cNvSpPr>
              <a:spLocks noChangeShapeType="1"/>
            </p:cNvSpPr>
            <p:nvPr/>
          </p:nvSpPr>
          <p:spPr bwMode="auto">
            <a:xfrm rot="2929989" flipV="1">
              <a:off x="5073650" y="4725988"/>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13" name="Line 93"/>
            <p:cNvSpPr>
              <a:spLocks noChangeShapeType="1"/>
            </p:cNvSpPr>
            <p:nvPr/>
          </p:nvSpPr>
          <p:spPr bwMode="auto">
            <a:xfrm rot="2929989" flipV="1">
              <a:off x="5094287" y="488156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14" name="Line 94"/>
            <p:cNvSpPr>
              <a:spLocks noChangeShapeType="1"/>
            </p:cNvSpPr>
            <p:nvPr/>
          </p:nvSpPr>
          <p:spPr bwMode="auto">
            <a:xfrm rot="2929989" flipV="1">
              <a:off x="5100637" y="503396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15" name="Line 95"/>
            <p:cNvSpPr>
              <a:spLocks noChangeShapeType="1"/>
            </p:cNvSpPr>
            <p:nvPr/>
          </p:nvSpPr>
          <p:spPr bwMode="auto">
            <a:xfrm rot="2929989" flipV="1">
              <a:off x="5091112" y="457676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3116" name="Line 96"/>
            <p:cNvSpPr>
              <a:spLocks noChangeShapeType="1"/>
            </p:cNvSpPr>
            <p:nvPr/>
          </p:nvSpPr>
          <p:spPr bwMode="auto">
            <a:xfrm rot="5366684">
              <a:off x="5256212" y="5454650"/>
              <a:ext cx="925513" cy="4763"/>
            </a:xfrm>
            <a:prstGeom prst="line">
              <a:avLst/>
            </a:prstGeom>
            <a:noFill/>
            <a:ln w="19050">
              <a:solidFill>
                <a:srgbClr val="000000"/>
              </a:solidFill>
              <a:round/>
              <a:headEnd type="none" w="sm" len="sm"/>
              <a:tailEnd type="none" w="sm" len="sm"/>
            </a:ln>
          </p:spPr>
          <p:txBody>
            <a:bodyPr wrap="none"/>
            <a:lstStyle/>
            <a:p>
              <a:endParaRPr lang="en-US"/>
            </a:p>
          </p:txBody>
        </p:sp>
        <p:sp>
          <p:nvSpPr>
            <p:cNvPr id="3117" name="Line 97"/>
            <p:cNvSpPr>
              <a:spLocks noChangeShapeType="1"/>
            </p:cNvSpPr>
            <p:nvPr/>
          </p:nvSpPr>
          <p:spPr bwMode="auto">
            <a:xfrm rot="5366684">
              <a:off x="5272087" y="4425950"/>
              <a:ext cx="896938" cy="6350"/>
            </a:xfrm>
            <a:prstGeom prst="line">
              <a:avLst/>
            </a:prstGeom>
            <a:noFill/>
            <a:ln w="19050">
              <a:solidFill>
                <a:srgbClr val="000000"/>
              </a:solidFill>
              <a:round/>
              <a:headEnd type="none" w="sm" len="sm"/>
              <a:tailEnd type="none" w="sm" len="sm"/>
            </a:ln>
          </p:spPr>
          <p:txBody>
            <a:bodyPr wrap="none"/>
            <a:lstStyle/>
            <a:p>
              <a:endParaRPr lang="en-US"/>
            </a:p>
          </p:txBody>
        </p:sp>
        <p:sp>
          <p:nvSpPr>
            <p:cNvPr id="3118" name="Line 98"/>
            <p:cNvSpPr>
              <a:spLocks noChangeShapeType="1"/>
            </p:cNvSpPr>
            <p:nvPr/>
          </p:nvSpPr>
          <p:spPr bwMode="auto">
            <a:xfrm rot="5366684" flipV="1">
              <a:off x="5732462" y="4648200"/>
              <a:ext cx="4763" cy="477838"/>
            </a:xfrm>
            <a:prstGeom prst="line">
              <a:avLst/>
            </a:prstGeom>
            <a:noFill/>
            <a:ln w="12700">
              <a:solidFill>
                <a:srgbClr val="000000"/>
              </a:solidFill>
              <a:round/>
              <a:headEnd type="none" w="sm" len="sm"/>
              <a:tailEnd type="none" w="sm" len="sm"/>
            </a:ln>
          </p:spPr>
          <p:txBody>
            <a:bodyPr wrap="none"/>
            <a:lstStyle/>
            <a:p>
              <a:endParaRPr lang="en-US"/>
            </a:p>
          </p:txBody>
        </p:sp>
        <p:sp>
          <p:nvSpPr>
            <p:cNvPr id="3119" name="Line 99"/>
            <p:cNvSpPr>
              <a:spLocks noChangeShapeType="1"/>
            </p:cNvSpPr>
            <p:nvPr/>
          </p:nvSpPr>
          <p:spPr bwMode="auto">
            <a:xfrm rot="5366684" flipV="1">
              <a:off x="5729287" y="4759325"/>
              <a:ext cx="4763" cy="477838"/>
            </a:xfrm>
            <a:prstGeom prst="line">
              <a:avLst/>
            </a:prstGeom>
            <a:noFill/>
            <a:ln w="12700">
              <a:solidFill>
                <a:srgbClr val="000000"/>
              </a:solidFill>
              <a:round/>
              <a:headEnd type="none" w="sm" len="sm"/>
              <a:tailEnd type="none" w="sm" len="sm"/>
            </a:ln>
          </p:spPr>
          <p:txBody>
            <a:bodyPr wrap="none"/>
            <a:lstStyle/>
            <a:p>
              <a:endParaRPr lang="en-US"/>
            </a:p>
          </p:txBody>
        </p:sp>
        <p:sp>
          <p:nvSpPr>
            <p:cNvPr id="3120" name="Line 100"/>
            <p:cNvSpPr>
              <a:spLocks noChangeShapeType="1"/>
            </p:cNvSpPr>
            <p:nvPr/>
          </p:nvSpPr>
          <p:spPr bwMode="auto">
            <a:xfrm>
              <a:off x="1247775" y="5918200"/>
              <a:ext cx="6261100" cy="0"/>
            </a:xfrm>
            <a:prstGeom prst="line">
              <a:avLst/>
            </a:prstGeom>
            <a:noFill/>
            <a:ln w="19050">
              <a:solidFill>
                <a:srgbClr val="000000"/>
              </a:solidFill>
              <a:round/>
              <a:headEnd type="none" w="sm" len="sm"/>
              <a:tailEnd type="none" w="sm" len="sm"/>
            </a:ln>
          </p:spPr>
          <p:txBody>
            <a:bodyPr wrap="none"/>
            <a:lstStyle/>
            <a:p>
              <a:endParaRPr lang="en-US"/>
            </a:p>
          </p:txBody>
        </p:sp>
        <p:sp>
          <p:nvSpPr>
            <p:cNvPr id="3121" name="Oval 101"/>
            <p:cNvSpPr>
              <a:spLocks noChangeArrowheads="1"/>
            </p:cNvSpPr>
            <p:nvPr/>
          </p:nvSpPr>
          <p:spPr bwMode="auto">
            <a:xfrm>
              <a:off x="1187450" y="5881688"/>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3122" name="Oval 102"/>
            <p:cNvSpPr>
              <a:spLocks noChangeArrowheads="1"/>
            </p:cNvSpPr>
            <p:nvPr/>
          </p:nvSpPr>
          <p:spPr bwMode="auto">
            <a:xfrm>
              <a:off x="7386638" y="3938588"/>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3123" name="Oval 103"/>
            <p:cNvSpPr>
              <a:spLocks noChangeArrowheads="1"/>
            </p:cNvSpPr>
            <p:nvPr/>
          </p:nvSpPr>
          <p:spPr bwMode="auto">
            <a:xfrm>
              <a:off x="7508875" y="5884863"/>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3124" name="Line 104"/>
            <p:cNvSpPr>
              <a:spLocks noChangeShapeType="1"/>
            </p:cNvSpPr>
            <p:nvPr/>
          </p:nvSpPr>
          <p:spPr bwMode="auto">
            <a:xfrm>
              <a:off x="2578100" y="4016375"/>
              <a:ext cx="1195388" cy="0"/>
            </a:xfrm>
            <a:prstGeom prst="line">
              <a:avLst/>
            </a:prstGeom>
            <a:noFill/>
            <a:ln w="19050">
              <a:solidFill>
                <a:srgbClr val="000000"/>
              </a:solidFill>
              <a:round/>
              <a:headEnd type="none" w="sm" len="sm"/>
              <a:tailEnd type="none" w="sm" len="sm"/>
            </a:ln>
          </p:spPr>
          <p:txBody>
            <a:bodyPr wrap="none"/>
            <a:lstStyle/>
            <a:p>
              <a:endParaRPr lang="en-US"/>
            </a:p>
          </p:txBody>
        </p:sp>
        <p:sp>
          <p:nvSpPr>
            <p:cNvPr id="3129" name="Line 114"/>
            <p:cNvSpPr>
              <a:spLocks noChangeShapeType="1"/>
            </p:cNvSpPr>
            <p:nvPr/>
          </p:nvSpPr>
          <p:spPr bwMode="auto">
            <a:xfrm>
              <a:off x="7732709" y="5946096"/>
              <a:ext cx="636588" cy="0"/>
            </a:xfrm>
            <a:prstGeom prst="line">
              <a:avLst/>
            </a:prstGeom>
            <a:noFill/>
            <a:ln w="12700">
              <a:solidFill>
                <a:srgbClr val="000000"/>
              </a:solidFill>
              <a:round/>
              <a:headEnd type="none" w="sm" len="sm"/>
              <a:tailEnd type="triangle" w="med" len="med"/>
            </a:ln>
          </p:spPr>
          <p:txBody>
            <a:bodyPr wrap="none"/>
            <a:lstStyle/>
            <a:p>
              <a:endParaRPr lang="en-US"/>
            </a:p>
          </p:txBody>
        </p:sp>
        <p:sp>
          <p:nvSpPr>
            <p:cNvPr id="3083" name="Line 122"/>
            <p:cNvSpPr>
              <a:spLocks noChangeShapeType="1"/>
            </p:cNvSpPr>
            <p:nvPr/>
          </p:nvSpPr>
          <p:spPr bwMode="auto">
            <a:xfrm flipH="1">
              <a:off x="1219200" y="6386513"/>
              <a:ext cx="2670175" cy="0"/>
            </a:xfrm>
            <a:prstGeom prst="line">
              <a:avLst/>
            </a:prstGeom>
            <a:noFill/>
            <a:ln w="12700">
              <a:solidFill>
                <a:schemeClr val="tx1"/>
              </a:solidFill>
              <a:round/>
              <a:headEnd/>
              <a:tailEnd type="triangle" w="med" len="med"/>
            </a:ln>
          </p:spPr>
          <p:txBody>
            <a:bodyPr/>
            <a:lstStyle/>
            <a:p>
              <a:endParaRPr lang="en-US"/>
            </a:p>
          </p:txBody>
        </p:sp>
        <p:sp>
          <p:nvSpPr>
            <p:cNvPr id="3084" name="Line 123"/>
            <p:cNvSpPr>
              <a:spLocks noChangeShapeType="1"/>
            </p:cNvSpPr>
            <p:nvPr/>
          </p:nvSpPr>
          <p:spPr bwMode="auto">
            <a:xfrm>
              <a:off x="4964113" y="6414627"/>
              <a:ext cx="2554287" cy="0"/>
            </a:xfrm>
            <a:prstGeom prst="line">
              <a:avLst/>
            </a:prstGeom>
            <a:noFill/>
            <a:ln w="12700">
              <a:solidFill>
                <a:schemeClr val="tx1"/>
              </a:solidFill>
              <a:round/>
              <a:headEnd/>
              <a:tailEnd type="triangle" w="med" len="med"/>
            </a:ln>
          </p:spPr>
          <p:txBody>
            <a:bodyPr/>
            <a:lstStyle/>
            <a:p>
              <a:endParaRPr lang="en-US"/>
            </a:p>
          </p:txBody>
        </p:sp>
        <p:graphicFrame>
          <p:nvGraphicFramePr>
            <p:cNvPr id="76" name="Object 5"/>
            <p:cNvGraphicFramePr>
              <a:graphicFrameLocks noChangeAspect="1"/>
            </p:cNvGraphicFramePr>
            <p:nvPr/>
          </p:nvGraphicFramePr>
          <p:xfrm>
            <a:off x="1973492" y="3443131"/>
            <a:ext cx="551996" cy="291121"/>
          </p:xfrm>
          <a:graphic>
            <a:graphicData uri="http://schemas.openxmlformats.org/presentationml/2006/ole">
              <mc:AlternateContent xmlns:mc="http://schemas.openxmlformats.org/markup-compatibility/2006">
                <mc:Choice xmlns:v="urn:schemas-microsoft-com:vml" Requires="v">
                  <p:oleObj spid="_x0000_s7194" name="Equation" r:id="rId12" imgW="266469" imgH="139579" progId="Equation.DSMT4">
                    <p:embed/>
                  </p:oleObj>
                </mc:Choice>
                <mc:Fallback>
                  <p:oleObj name="Equation" r:id="rId12" imgW="266469" imgH="139579" progId="Equation.DSMT4">
                    <p:embed/>
                    <p:pic>
                      <p:nvPicPr>
                        <p:cNvPr id="0" name="Picture 3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3492" y="3443131"/>
                          <a:ext cx="551996" cy="291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3880756" y="3400425"/>
            <a:ext cx="525463" cy="290513"/>
          </p:xfrm>
          <a:graphic>
            <a:graphicData uri="http://schemas.openxmlformats.org/presentationml/2006/ole">
              <mc:AlternateContent xmlns:mc="http://schemas.openxmlformats.org/markup-compatibility/2006">
                <mc:Choice xmlns:v="urn:schemas-microsoft-com:vml" Requires="v">
                  <p:oleObj spid="_x0000_s7195" name="Equation" r:id="rId14" imgW="253890" imgH="139639" progId="Equation.DSMT4">
                    <p:embed/>
                  </p:oleObj>
                </mc:Choice>
                <mc:Fallback>
                  <p:oleObj name="Equation" r:id="rId14" imgW="253890" imgH="139639" progId="Equation.DSMT4">
                    <p:embed/>
                    <p:pic>
                      <p:nvPicPr>
                        <p:cNvPr id="0" name="Picture 3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0756" y="3400425"/>
                          <a:ext cx="52546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nvGraphicFramePr>
          <p:xfrm>
            <a:off x="4291013" y="4770438"/>
            <a:ext cx="577850" cy="317500"/>
          </p:xfrm>
          <a:graphic>
            <a:graphicData uri="http://schemas.openxmlformats.org/presentationml/2006/ole">
              <mc:AlternateContent xmlns:mc="http://schemas.openxmlformats.org/markup-compatibility/2006">
                <mc:Choice xmlns:v="urn:schemas-microsoft-com:vml" Requires="v">
                  <p:oleObj spid="_x0000_s7196" name="Equation" r:id="rId16" imgW="279279" imgH="152334" progId="Equation.DSMT4">
                    <p:embed/>
                  </p:oleObj>
                </mc:Choice>
                <mc:Fallback>
                  <p:oleObj name="Equation" r:id="rId16" imgW="279279" imgH="152334" progId="Equation.DSMT4">
                    <p:embed/>
                    <p:pic>
                      <p:nvPicPr>
                        <p:cNvPr id="0" name="Picture 30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1013" y="4770438"/>
                          <a:ext cx="5778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9"/>
            <p:cNvGraphicFramePr>
              <a:graphicFrameLocks noChangeAspect="1"/>
            </p:cNvGraphicFramePr>
            <p:nvPr/>
          </p:nvGraphicFramePr>
          <p:xfrm>
            <a:off x="6165850" y="4781550"/>
            <a:ext cx="550863" cy="317500"/>
          </p:xfrm>
          <a:graphic>
            <a:graphicData uri="http://schemas.openxmlformats.org/presentationml/2006/ole">
              <mc:AlternateContent xmlns:mc="http://schemas.openxmlformats.org/markup-compatibility/2006">
                <mc:Choice xmlns:v="urn:schemas-microsoft-com:vml" Requires="v">
                  <p:oleObj spid="_x0000_s7197" name="Equation" r:id="rId18" imgW="266469" imgH="152268" progId="Equation.DSMT4">
                    <p:embed/>
                  </p:oleObj>
                </mc:Choice>
                <mc:Fallback>
                  <p:oleObj name="Equation" r:id="rId18" imgW="266469" imgH="152268" progId="Equation.DSMT4">
                    <p:embed/>
                    <p:pic>
                      <p:nvPicPr>
                        <p:cNvPr id="0" name="Picture 30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65850" y="4781550"/>
                          <a:ext cx="5508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5"/>
            <p:cNvGraphicFramePr>
              <a:graphicFrameLocks noChangeAspect="1"/>
            </p:cNvGraphicFramePr>
            <p:nvPr>
              <p:extLst>
                <p:ext uri="{D42A27DB-BD31-4B8C-83A1-F6EECF244321}">
                  <p14:modId xmlns:p14="http://schemas.microsoft.com/office/powerpoint/2010/main" val="167181622"/>
                </p:ext>
              </p:extLst>
            </p:nvPr>
          </p:nvGraphicFramePr>
          <p:xfrm>
            <a:off x="4241216" y="6187396"/>
            <a:ext cx="463220" cy="365804"/>
          </p:xfrm>
          <a:graphic>
            <a:graphicData uri="http://schemas.openxmlformats.org/presentationml/2006/ole">
              <mc:AlternateContent xmlns:mc="http://schemas.openxmlformats.org/markup-compatibility/2006">
                <mc:Choice xmlns:v="urn:schemas-microsoft-com:vml" Requires="v">
                  <p:oleObj spid="_x0000_s7198" name="Equation" r:id="rId20" imgW="177646" imgH="139579" progId="Equation.DSMT4">
                    <p:embed/>
                  </p:oleObj>
                </mc:Choice>
                <mc:Fallback>
                  <p:oleObj name="Equation" r:id="rId20" imgW="177646" imgH="139579" progId="Equation.DSMT4">
                    <p:embed/>
                    <p:pic>
                      <p:nvPicPr>
                        <p:cNvPr id="0" name="Picture 3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1216" y="6187396"/>
                          <a:ext cx="463220" cy="365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4"/>
            <p:cNvGraphicFramePr>
              <a:graphicFrameLocks noChangeAspect="1"/>
            </p:cNvGraphicFramePr>
            <p:nvPr/>
          </p:nvGraphicFramePr>
          <p:xfrm>
            <a:off x="8522605" y="5834291"/>
            <a:ext cx="238125" cy="238125"/>
          </p:xfrm>
          <a:graphic>
            <a:graphicData uri="http://schemas.openxmlformats.org/presentationml/2006/ole">
              <mc:AlternateContent xmlns:mc="http://schemas.openxmlformats.org/markup-compatibility/2006">
                <mc:Choice xmlns:v="urn:schemas-microsoft-com:vml" Requires="v">
                  <p:oleObj spid="_x0000_s7199" name="Equation" r:id="rId21" imgW="114102" imgH="114102" progId="Equation.DSMT4">
                    <p:embed/>
                  </p:oleObj>
                </mc:Choice>
                <mc:Fallback>
                  <p:oleObj name="Equation" r:id="rId21" imgW="114102" imgH="114102" progId="Equation.DSMT4">
                    <p:embed/>
                    <p:pic>
                      <p:nvPicPr>
                        <p:cNvPr id="0" name="Picture 3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2605" y="5834291"/>
                          <a:ext cx="2381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69" name="Straight Arrow Connector 68"/>
          <p:cNvCxnSpPr/>
          <p:nvPr/>
        </p:nvCxnSpPr>
        <p:spPr>
          <a:xfrm flipH="1">
            <a:off x="2675825" y="3003081"/>
            <a:ext cx="1434164" cy="346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993905" y="2991852"/>
            <a:ext cx="1434164" cy="346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0302" y="4527932"/>
            <a:ext cx="2663742" cy="830997"/>
          </a:xfrm>
          <a:prstGeom prst="rect">
            <a:avLst/>
          </a:prstGeom>
          <a:noFill/>
          <a:ln w="19050">
            <a:solidFill>
              <a:schemeClr val="tx1"/>
            </a:solidFill>
          </a:ln>
        </p:spPr>
        <p:txBody>
          <a:bodyPr wrap="square" rtlCol="0">
            <a:spAutoFit/>
          </a:bodyPr>
          <a:lstStyle/>
          <a:p>
            <a:pPr algn="ctr"/>
            <a:r>
              <a:rPr lang="en-US" sz="1200" b="1" dirty="0"/>
              <a:t>Note:</a:t>
            </a:r>
            <a:r>
              <a:rPr lang="en-US" sz="1200" dirty="0"/>
              <a:t> The order of the elements is not important, as long as we keep the </a:t>
            </a:r>
            <a:r>
              <a:rPr lang="en-US" sz="1200" i="1" dirty="0">
                <a:latin typeface="Times New Roman" panose="02020603050405020304" pitchFamily="18" charset="0"/>
                <a:cs typeface="Times New Roman" panose="02020603050405020304" pitchFamily="18" charset="0"/>
              </a:rPr>
              <a:t>R</a:t>
            </a:r>
            <a:r>
              <a:rPr lang="en-US" sz="1200" dirty="0"/>
              <a:t> and </a:t>
            </a:r>
            <a:r>
              <a:rPr lang="en-US" sz="1200" i="1" dirty="0">
                <a:latin typeface="Times New Roman" panose="02020603050405020304" pitchFamily="18" charset="0"/>
                <a:cs typeface="Times New Roman" panose="02020603050405020304" pitchFamily="18" charset="0"/>
              </a:rPr>
              <a:t>L</a:t>
            </a:r>
            <a:r>
              <a:rPr lang="en-US" sz="1200" dirty="0"/>
              <a:t> as series elements and the </a:t>
            </a:r>
            <a:r>
              <a:rPr lang="en-US" sz="1200" i="1" dirty="0">
                <a:latin typeface="Times New Roman" panose="02020603050405020304" pitchFamily="18" charset="0"/>
                <a:cs typeface="Times New Roman" panose="02020603050405020304" pitchFamily="18" charset="0"/>
              </a:rPr>
              <a:t>G</a:t>
            </a:r>
            <a:r>
              <a:rPr lang="en-US" sz="1200" dirty="0"/>
              <a:t> and </a:t>
            </a:r>
            <a:r>
              <a:rPr lang="en-US" sz="1200" i="1" dirty="0">
                <a:latin typeface="Times New Roman" panose="02020603050405020304" pitchFamily="18" charset="0"/>
                <a:cs typeface="Times New Roman" panose="02020603050405020304" pitchFamily="18" charset="0"/>
              </a:rPr>
              <a:t>C</a:t>
            </a:r>
            <a:r>
              <a:rPr lang="en-US" sz="1200" dirty="0"/>
              <a:t> as parallel elements.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79"/>
          <p:cNvSpPr>
            <a:spLocks noChangeArrowheads="1"/>
          </p:cNvSpPr>
          <p:nvPr/>
        </p:nvSpPr>
        <p:spPr bwMode="auto">
          <a:xfrm>
            <a:off x="377368" y="3279775"/>
            <a:ext cx="8461375" cy="2263775"/>
          </a:xfrm>
          <a:prstGeom prst="rect">
            <a:avLst/>
          </a:prstGeom>
          <a:solidFill>
            <a:srgbClr val="CCFFFF"/>
          </a:solidFill>
          <a:ln w="9525">
            <a:noFill/>
            <a:miter lim="800000"/>
            <a:headEnd/>
            <a:tailEnd/>
          </a:ln>
        </p:spPr>
        <p:txBody>
          <a:bodyPr wrap="none" anchor="ctr"/>
          <a:lstStyle/>
          <a:p>
            <a:endParaRPr lang="en-US"/>
          </a:p>
        </p:txBody>
      </p:sp>
      <p:sp>
        <p:nvSpPr>
          <p:cNvPr id="4103" name="Text Box 3"/>
          <p:cNvSpPr txBox="1">
            <a:spLocks noChangeArrowheads="1"/>
          </p:cNvSpPr>
          <p:nvPr/>
        </p:nvSpPr>
        <p:spPr bwMode="auto">
          <a:xfrm>
            <a:off x="2732314" y="87088"/>
            <a:ext cx="35845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a:t>
            </a:r>
          </a:p>
        </p:txBody>
      </p:sp>
      <p:sp>
        <p:nvSpPr>
          <p:cNvPr id="4104" name="Text Box 4"/>
          <p:cNvSpPr txBox="1">
            <a:spLocks noChangeArrowheads="1"/>
          </p:cNvSpPr>
          <p:nvPr/>
        </p:nvSpPr>
        <p:spPr bwMode="auto">
          <a:xfrm>
            <a:off x="169863" y="850900"/>
            <a:ext cx="2881312" cy="396875"/>
          </a:xfrm>
          <a:prstGeom prst="rect">
            <a:avLst/>
          </a:prstGeom>
          <a:noFill/>
          <a:ln w="9525">
            <a:noFill/>
            <a:miter lim="800000"/>
            <a:headEnd/>
            <a:tailEnd/>
          </a:ln>
        </p:spPr>
        <p:txBody>
          <a:bodyPr wrap="none">
            <a:spAutoFit/>
          </a:bodyPr>
          <a:lstStyle/>
          <a:p>
            <a:r>
              <a:rPr lang="en-US" sz="2000">
                <a:solidFill>
                  <a:srgbClr val="0000FF"/>
                </a:solidFill>
              </a:rPr>
              <a:t>Example (coaxial cable)</a:t>
            </a:r>
          </a:p>
        </p:txBody>
      </p:sp>
      <p:graphicFrame>
        <p:nvGraphicFramePr>
          <p:cNvPr id="4098" name="Object 75"/>
          <p:cNvGraphicFramePr>
            <a:graphicFrameLocks noChangeAspect="1"/>
          </p:cNvGraphicFramePr>
          <p:nvPr/>
        </p:nvGraphicFramePr>
        <p:xfrm>
          <a:off x="872664" y="3382963"/>
          <a:ext cx="2690813" cy="2038350"/>
        </p:xfrm>
        <a:graphic>
          <a:graphicData uri="http://schemas.openxmlformats.org/presentationml/2006/ole">
            <mc:AlternateContent xmlns:mc="http://schemas.openxmlformats.org/markup-compatibility/2006">
              <mc:Choice xmlns:v="urn:schemas-microsoft-com:vml" Requires="v">
                <p:oleObj spid="_x0000_s8218" name="Equation" r:id="rId4" imgW="1409700" imgH="1066800" progId="Equation.DSMT4">
                  <p:embed/>
                </p:oleObj>
              </mc:Choice>
              <mc:Fallback>
                <p:oleObj name="Equation" r:id="rId4" imgW="1409700" imgH="1066800" progId="Equation.DSMT4">
                  <p:embed/>
                  <p:pic>
                    <p:nvPicPr>
                      <p:cNvPr id="0"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64" y="3382963"/>
                        <a:ext cx="2690813"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76"/>
          <p:cNvGraphicFramePr>
            <a:graphicFrameLocks noChangeAspect="1"/>
          </p:cNvGraphicFramePr>
          <p:nvPr/>
        </p:nvGraphicFramePr>
        <p:xfrm>
          <a:off x="4046538" y="3344863"/>
          <a:ext cx="4583112" cy="2135187"/>
        </p:xfrm>
        <a:graphic>
          <a:graphicData uri="http://schemas.openxmlformats.org/presentationml/2006/ole">
            <mc:AlternateContent xmlns:mc="http://schemas.openxmlformats.org/markup-compatibility/2006">
              <mc:Choice xmlns:v="urn:schemas-microsoft-com:vml" Requires="v">
                <p:oleObj spid="_x0000_s8219" name="Equation" r:id="rId6" imgW="2400300" imgH="1117600" progId="Equation.DSMT4">
                  <p:embed/>
                </p:oleObj>
              </mc:Choice>
              <mc:Fallback>
                <p:oleObj name="Equation" r:id="rId6" imgW="2400300" imgH="1117600" progId="Equation.DSMT4">
                  <p:embed/>
                  <p:pic>
                    <p:nvPicPr>
                      <p:cNvPr id="0" name="Picture 3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538" y="3344863"/>
                        <a:ext cx="4583112" cy="213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77"/>
          <p:cNvGraphicFramePr>
            <a:graphicFrameLocks noChangeAspect="1"/>
          </p:cNvGraphicFramePr>
          <p:nvPr/>
        </p:nvGraphicFramePr>
        <p:xfrm>
          <a:off x="1014413" y="5765800"/>
          <a:ext cx="1643062" cy="917575"/>
        </p:xfrm>
        <a:graphic>
          <a:graphicData uri="http://schemas.openxmlformats.org/presentationml/2006/ole">
            <mc:AlternateContent xmlns:mc="http://schemas.openxmlformats.org/markup-compatibility/2006">
              <mc:Choice xmlns:v="urn:schemas-microsoft-com:vml" Requires="v">
                <p:oleObj spid="_x0000_s8220" name="Equation" r:id="rId8" imgW="863225" imgH="482391" progId="Equation.DSMT4">
                  <p:embed/>
                </p:oleObj>
              </mc:Choice>
              <mc:Fallback>
                <p:oleObj name="Equation" r:id="rId8" imgW="863225" imgH="482391" progId="Equation.DSMT4">
                  <p:embed/>
                  <p:pic>
                    <p:nvPicPr>
                      <p:cNvPr id="0" name="Picture 3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4413" y="5765800"/>
                        <a:ext cx="1643062"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 Box 78"/>
          <p:cNvSpPr txBox="1">
            <a:spLocks noChangeArrowheads="1"/>
          </p:cNvSpPr>
          <p:nvPr/>
        </p:nvSpPr>
        <p:spPr bwMode="auto">
          <a:xfrm>
            <a:off x="2704010" y="6045508"/>
            <a:ext cx="2254250" cy="366712"/>
          </a:xfrm>
          <a:prstGeom prst="rect">
            <a:avLst/>
          </a:prstGeom>
          <a:noFill/>
          <a:ln w="9525">
            <a:noFill/>
            <a:miter lim="800000"/>
            <a:headEnd/>
            <a:tailEnd/>
          </a:ln>
        </p:spPr>
        <p:txBody>
          <a:bodyPr wrap="none">
            <a:spAutoFit/>
          </a:bodyPr>
          <a:lstStyle/>
          <a:p>
            <a:r>
              <a:rPr lang="en-US" dirty="0"/>
              <a:t>(skin depth of metal)</a:t>
            </a:r>
          </a:p>
        </p:txBody>
      </p:sp>
      <p:sp>
        <p:nvSpPr>
          <p:cNvPr id="4107" name="Text Box 80"/>
          <p:cNvSpPr txBox="1">
            <a:spLocks noChangeArrowheads="1"/>
          </p:cNvSpPr>
          <p:nvPr/>
        </p:nvSpPr>
        <p:spPr bwMode="auto">
          <a:xfrm>
            <a:off x="5150024" y="2078038"/>
            <a:ext cx="3732212" cy="366712"/>
          </a:xfrm>
          <a:prstGeom prst="rect">
            <a:avLst/>
          </a:prstGeom>
          <a:noFill/>
          <a:ln w="9525">
            <a:noFill/>
            <a:miter lim="800000"/>
            <a:headEnd/>
            <a:tailEnd/>
          </a:ln>
        </p:spPr>
        <p:txBody>
          <a:bodyPr wrap="none">
            <a:spAutoFit/>
          </a:bodyPr>
          <a:lstStyle/>
          <a:p>
            <a:r>
              <a:rPr lang="en-US" i="1" dirty="0">
                <a:sym typeface="Symbol" pitchFamily="18" charset="2"/>
              </a:rPr>
              <a:t></a:t>
            </a:r>
            <a:r>
              <a:rPr lang="en-US" i="1" baseline="-25000" dirty="0">
                <a:latin typeface="Times New Roman" pitchFamily="18" charset="0"/>
                <a:sym typeface="Symbol" pitchFamily="18" charset="2"/>
              </a:rPr>
              <a:t>d</a:t>
            </a:r>
            <a:r>
              <a:rPr lang="en-US" dirty="0">
                <a:sym typeface="Symbol" pitchFamily="18" charset="2"/>
              </a:rPr>
              <a:t> </a:t>
            </a:r>
            <a:r>
              <a:rPr lang="en-US" dirty="0">
                <a:latin typeface="Times New Roman" pitchFamily="18" charset="0"/>
                <a:cs typeface="Times New Roman" pitchFamily="18" charset="0"/>
                <a:sym typeface="Symbol" pitchFamily="18" charset="2"/>
              </a:rPr>
              <a:t>=</a:t>
            </a:r>
            <a:r>
              <a:rPr lang="en-US" dirty="0">
                <a:sym typeface="Symbol" pitchFamily="18" charset="2"/>
              </a:rPr>
              <a:t> conductivity of dielectric [</a:t>
            </a:r>
            <a:r>
              <a:rPr lang="en-US" dirty="0">
                <a:latin typeface="Times New Roman" pitchFamily="18" charset="0"/>
                <a:cs typeface="Times New Roman" pitchFamily="18" charset="0"/>
                <a:sym typeface="Symbol" pitchFamily="18" charset="2"/>
              </a:rPr>
              <a:t>S/m</a:t>
            </a:r>
            <a:r>
              <a:rPr lang="en-US" dirty="0">
                <a:sym typeface="Symbol" pitchFamily="18" charset="2"/>
              </a:rPr>
              <a:t>]</a:t>
            </a:r>
          </a:p>
        </p:txBody>
      </p:sp>
      <p:sp>
        <p:nvSpPr>
          <p:cNvPr id="4108" name="Text Box 82"/>
          <p:cNvSpPr txBox="1">
            <a:spLocks noChangeArrowheads="1"/>
          </p:cNvSpPr>
          <p:nvPr/>
        </p:nvSpPr>
        <p:spPr bwMode="auto">
          <a:xfrm>
            <a:off x="5159880" y="2446338"/>
            <a:ext cx="3422650" cy="366712"/>
          </a:xfrm>
          <a:prstGeom prst="rect">
            <a:avLst/>
          </a:prstGeom>
          <a:noFill/>
          <a:ln w="9525">
            <a:noFill/>
            <a:miter lim="800000"/>
            <a:headEnd/>
            <a:tailEnd/>
          </a:ln>
        </p:spPr>
        <p:txBody>
          <a:bodyPr wrap="none">
            <a:spAutoFit/>
          </a:bodyPr>
          <a:lstStyle/>
          <a:p>
            <a:r>
              <a:rPr lang="en-US" i="1" dirty="0">
                <a:sym typeface="Symbol" pitchFamily="18" charset="2"/>
              </a:rPr>
              <a:t></a:t>
            </a:r>
            <a:r>
              <a:rPr lang="en-US" i="1" baseline="-25000" dirty="0">
                <a:latin typeface="Times New Roman" pitchFamily="18" charset="0"/>
                <a:sym typeface="Symbol" pitchFamily="18" charset="2"/>
              </a:rPr>
              <a:t>m</a:t>
            </a:r>
            <a:r>
              <a:rPr lang="en-US" dirty="0">
                <a:sym typeface="Symbol" pitchFamily="18" charset="2"/>
              </a:rPr>
              <a:t> </a:t>
            </a:r>
            <a:r>
              <a:rPr lang="en-US" dirty="0">
                <a:latin typeface="Times New Roman" pitchFamily="18" charset="0"/>
                <a:cs typeface="Times New Roman" pitchFamily="18" charset="0"/>
                <a:sym typeface="Symbol" pitchFamily="18" charset="2"/>
              </a:rPr>
              <a:t>=</a:t>
            </a:r>
            <a:r>
              <a:rPr lang="en-US" dirty="0">
                <a:sym typeface="Symbol" pitchFamily="18" charset="2"/>
              </a:rPr>
              <a:t> conductivity of metal [</a:t>
            </a:r>
            <a:r>
              <a:rPr lang="en-US" dirty="0">
                <a:latin typeface="Times New Roman" pitchFamily="18" charset="0"/>
                <a:cs typeface="Times New Roman" pitchFamily="18" charset="0"/>
                <a:sym typeface="Symbol" pitchFamily="18" charset="2"/>
              </a:rPr>
              <a:t>S/m</a:t>
            </a:r>
            <a:r>
              <a:rPr lang="en-US" dirty="0">
                <a:sym typeface="Symbol" pitchFamily="18" charset="2"/>
              </a:rPr>
              <a:t>]</a:t>
            </a:r>
          </a:p>
        </p:txBody>
      </p:sp>
      <p:graphicFrame>
        <p:nvGraphicFramePr>
          <p:cNvPr id="2" name="Object 77"/>
          <p:cNvGraphicFramePr>
            <a:graphicFrameLocks noChangeAspect="1"/>
          </p:cNvGraphicFramePr>
          <p:nvPr>
            <p:extLst>
              <p:ext uri="{D42A27DB-BD31-4B8C-83A1-F6EECF244321}">
                <p14:modId xmlns:p14="http://schemas.microsoft.com/office/powerpoint/2010/main" val="765410096"/>
              </p:ext>
            </p:extLst>
          </p:nvPr>
        </p:nvGraphicFramePr>
        <p:xfrm>
          <a:off x="5385309" y="5770834"/>
          <a:ext cx="2560637" cy="941388"/>
        </p:xfrm>
        <a:graphic>
          <a:graphicData uri="http://schemas.openxmlformats.org/presentationml/2006/ole">
            <mc:AlternateContent xmlns:mc="http://schemas.openxmlformats.org/markup-compatibility/2006">
              <mc:Choice xmlns:v="urn:schemas-microsoft-com:vml" Requires="v">
                <p:oleObj spid="_x0000_s8221" name="Equation" r:id="rId10" imgW="1345616" imgH="495085" progId="Equation.DSMT4">
                  <p:embed/>
                </p:oleObj>
              </mc:Choice>
              <mc:Fallback>
                <p:oleObj name="Equation" r:id="rId10" imgW="1345616" imgH="495085" progId="Equation.DSMT4">
                  <p:embed/>
                  <p:pic>
                    <p:nvPicPr>
                      <p:cNvPr id="0" name="Picture 3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5309" y="5770834"/>
                        <a:ext cx="2560637"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77"/>
          <p:cNvGraphicFramePr>
            <a:graphicFrameLocks noChangeAspect="1"/>
          </p:cNvGraphicFramePr>
          <p:nvPr/>
        </p:nvGraphicFramePr>
        <p:xfrm>
          <a:off x="6181440" y="877603"/>
          <a:ext cx="484188" cy="434975"/>
        </p:xfrm>
        <a:graphic>
          <a:graphicData uri="http://schemas.openxmlformats.org/presentationml/2006/ole">
            <mc:AlternateContent xmlns:mc="http://schemas.openxmlformats.org/markup-compatibility/2006">
              <mc:Choice xmlns:v="urn:schemas-microsoft-com:vml" Requires="v">
                <p:oleObj spid="_x0000_s8222" name="Equation" r:id="rId12" imgW="253890" imgH="228501" progId="Equation.DSMT4">
                  <p:embed/>
                </p:oleObj>
              </mc:Choice>
              <mc:Fallback>
                <p:oleObj name="Equation" r:id="rId12" imgW="253890" imgH="228501" progId="Equation.DSMT4">
                  <p:embed/>
                  <p:pic>
                    <p:nvPicPr>
                      <p:cNvPr id="0" name="Picture 3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1440" y="877603"/>
                        <a:ext cx="4841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 name="Straight Arrow Connector 30"/>
          <p:cNvCxnSpPr/>
          <p:nvPr/>
        </p:nvCxnSpPr>
        <p:spPr>
          <a:xfrm flipH="1">
            <a:off x="4735773" y="1105469"/>
            <a:ext cx="1173708" cy="341194"/>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 name="Object 77"/>
          <p:cNvGraphicFramePr>
            <a:graphicFrameLocks noChangeAspect="1"/>
          </p:cNvGraphicFramePr>
          <p:nvPr/>
        </p:nvGraphicFramePr>
        <p:xfrm>
          <a:off x="6263285" y="1464415"/>
          <a:ext cx="484188" cy="434975"/>
        </p:xfrm>
        <a:graphic>
          <a:graphicData uri="http://schemas.openxmlformats.org/presentationml/2006/ole">
            <mc:AlternateContent xmlns:mc="http://schemas.openxmlformats.org/markup-compatibility/2006">
              <mc:Choice xmlns:v="urn:schemas-microsoft-com:vml" Requires="v">
                <p:oleObj spid="_x0000_s8223" name="Equation" r:id="rId14" imgW="253890" imgH="228501" progId="Equation.DSMT4">
                  <p:embed/>
                </p:oleObj>
              </mc:Choice>
              <mc:Fallback>
                <p:oleObj name="Equation" r:id="rId14" imgW="253890" imgH="228501" progId="Equation.DSMT4">
                  <p:embed/>
                  <p:pic>
                    <p:nvPicPr>
                      <p:cNvPr id="0" name="Picture 3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63285" y="1464415"/>
                        <a:ext cx="4841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3" name="Straight Arrow Connector 32"/>
          <p:cNvCxnSpPr/>
          <p:nvPr/>
        </p:nvCxnSpPr>
        <p:spPr>
          <a:xfrm flipH="1">
            <a:off x="4452257" y="1733266"/>
            <a:ext cx="1689239" cy="530963"/>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Slide Number Placeholder 34"/>
          <p:cNvSpPr>
            <a:spLocks noGrp="1"/>
          </p:cNvSpPr>
          <p:nvPr>
            <p:ph type="sldNum" sz="quarter" idx="10"/>
          </p:nvPr>
        </p:nvSpPr>
        <p:spPr/>
        <p:txBody>
          <a:bodyPr/>
          <a:lstStyle/>
          <a:p>
            <a:pPr>
              <a:defRPr/>
            </a:pPr>
            <a:fld id="{1B73C68F-52BC-4916-951A-0E2C6563DD85}" type="slidenum">
              <a:rPr lang="en-US" smtClean="0"/>
              <a:pPr>
                <a:defRPr/>
              </a:pPr>
              <a:t>14</a:t>
            </a:fld>
            <a:endParaRPr lang="en-US"/>
          </a:p>
        </p:txBody>
      </p:sp>
      <p:grpSp>
        <p:nvGrpSpPr>
          <p:cNvPr id="36" name="Group 35"/>
          <p:cNvGrpSpPr/>
          <p:nvPr/>
        </p:nvGrpSpPr>
        <p:grpSpPr>
          <a:xfrm>
            <a:off x="2437267" y="828281"/>
            <a:ext cx="2975031" cy="2130138"/>
            <a:chOff x="1033009" y="2776824"/>
            <a:chExt cx="2975031" cy="2130138"/>
          </a:xfrm>
        </p:grpSpPr>
        <p:sp>
          <p:nvSpPr>
            <p:cNvPr id="37" name="Oval 15"/>
            <p:cNvSpPr>
              <a:spLocks noChangeArrowheads="1"/>
            </p:cNvSpPr>
            <p:nvPr/>
          </p:nvSpPr>
          <p:spPr bwMode="auto">
            <a:xfrm>
              <a:off x="1455339" y="3643599"/>
              <a:ext cx="1012825" cy="1195387"/>
            </a:xfrm>
            <a:prstGeom prst="ellipse">
              <a:avLst/>
            </a:prstGeom>
            <a:solidFill>
              <a:srgbClr val="EAEAEA"/>
            </a:solidFill>
            <a:ln w="28575">
              <a:solidFill>
                <a:schemeClr val="tx1"/>
              </a:solidFill>
              <a:round/>
              <a:headEnd type="none" w="sm" len="sm"/>
              <a:tailEnd type="none" w="sm" len="sm"/>
            </a:ln>
          </p:spPr>
          <p:txBody>
            <a:bodyPr wrap="none" anchor="ctr"/>
            <a:lstStyle/>
            <a:p>
              <a:endParaRPr lang="en-US"/>
            </a:p>
          </p:txBody>
        </p:sp>
        <p:sp>
          <p:nvSpPr>
            <p:cNvPr id="38" name="Line 16"/>
            <p:cNvSpPr>
              <a:spLocks noChangeShapeType="1"/>
            </p:cNvSpPr>
            <p:nvPr/>
          </p:nvSpPr>
          <p:spPr bwMode="auto">
            <a:xfrm flipV="1">
              <a:off x="1756964" y="2776824"/>
              <a:ext cx="1600200" cy="915987"/>
            </a:xfrm>
            <a:prstGeom prst="line">
              <a:avLst/>
            </a:prstGeom>
            <a:noFill/>
            <a:ln w="28575">
              <a:solidFill>
                <a:schemeClr val="tx1"/>
              </a:solidFill>
              <a:round/>
              <a:headEnd type="none" w="sm" len="sm"/>
              <a:tailEnd type="none" w="sm" len="sm"/>
            </a:ln>
          </p:spPr>
          <p:txBody>
            <a:bodyPr wrap="none"/>
            <a:lstStyle/>
            <a:p>
              <a:endParaRPr lang="en-US"/>
            </a:p>
          </p:txBody>
        </p:sp>
        <p:sp>
          <p:nvSpPr>
            <p:cNvPr id="39" name="Line 17"/>
            <p:cNvSpPr>
              <a:spLocks noChangeShapeType="1"/>
            </p:cNvSpPr>
            <p:nvPr/>
          </p:nvSpPr>
          <p:spPr bwMode="auto">
            <a:xfrm flipV="1">
              <a:off x="2253852" y="3486436"/>
              <a:ext cx="1754188" cy="1243012"/>
            </a:xfrm>
            <a:prstGeom prst="line">
              <a:avLst/>
            </a:prstGeom>
            <a:noFill/>
            <a:ln w="28575">
              <a:solidFill>
                <a:schemeClr val="tx1"/>
              </a:solidFill>
              <a:round/>
              <a:headEnd type="none" w="sm" len="sm"/>
              <a:tailEnd type="none" w="sm" len="sm"/>
            </a:ln>
          </p:spPr>
          <p:txBody>
            <a:bodyPr wrap="none"/>
            <a:lstStyle/>
            <a:p>
              <a:endParaRPr lang="en-US"/>
            </a:p>
          </p:txBody>
        </p:sp>
        <p:sp>
          <p:nvSpPr>
            <p:cNvPr id="40" name="Line 18"/>
            <p:cNvSpPr>
              <a:spLocks noChangeShapeType="1"/>
            </p:cNvSpPr>
            <p:nvPr/>
          </p:nvSpPr>
          <p:spPr bwMode="auto">
            <a:xfrm flipV="1">
              <a:off x="1831577" y="3745199"/>
              <a:ext cx="422275" cy="249237"/>
            </a:xfrm>
            <a:prstGeom prst="line">
              <a:avLst/>
            </a:prstGeom>
            <a:noFill/>
            <a:ln w="28575">
              <a:solidFill>
                <a:schemeClr val="tx1"/>
              </a:solidFill>
              <a:round/>
              <a:headEnd type="none" w="sm" len="sm"/>
              <a:tailEnd type="none" w="sm" len="sm"/>
            </a:ln>
          </p:spPr>
          <p:txBody>
            <a:bodyPr wrap="none"/>
            <a:lstStyle/>
            <a:p>
              <a:endParaRPr lang="en-US"/>
            </a:p>
          </p:txBody>
        </p:sp>
        <p:sp>
          <p:nvSpPr>
            <p:cNvPr id="41" name="Line 19"/>
            <p:cNvSpPr>
              <a:spLocks noChangeShapeType="1"/>
            </p:cNvSpPr>
            <p:nvPr/>
          </p:nvSpPr>
          <p:spPr bwMode="auto">
            <a:xfrm flipV="1">
              <a:off x="2157014" y="4138899"/>
              <a:ext cx="450850" cy="314325"/>
            </a:xfrm>
            <a:prstGeom prst="line">
              <a:avLst/>
            </a:prstGeom>
            <a:noFill/>
            <a:ln w="28575">
              <a:solidFill>
                <a:schemeClr val="tx1"/>
              </a:solidFill>
              <a:round/>
              <a:headEnd type="none" w="sm" len="sm"/>
              <a:tailEnd type="none" w="sm" len="sm"/>
            </a:ln>
          </p:spPr>
          <p:txBody>
            <a:bodyPr wrap="none"/>
            <a:lstStyle/>
            <a:p>
              <a:endParaRPr lang="en-US"/>
            </a:p>
          </p:txBody>
        </p:sp>
        <p:sp>
          <p:nvSpPr>
            <p:cNvPr id="42" name="Line 20"/>
            <p:cNvSpPr>
              <a:spLocks noChangeShapeType="1"/>
            </p:cNvSpPr>
            <p:nvPr/>
          </p:nvSpPr>
          <p:spPr bwMode="auto">
            <a:xfrm flipV="1">
              <a:off x="2293539" y="2959386"/>
              <a:ext cx="1216025" cy="760412"/>
            </a:xfrm>
            <a:prstGeom prst="line">
              <a:avLst/>
            </a:prstGeom>
            <a:noFill/>
            <a:ln w="28575">
              <a:solidFill>
                <a:schemeClr val="tx1"/>
              </a:solidFill>
              <a:prstDash val="dash"/>
              <a:round/>
              <a:headEnd type="none" w="sm" len="sm"/>
              <a:tailEnd type="none" w="sm" len="sm"/>
            </a:ln>
          </p:spPr>
          <p:txBody>
            <a:bodyPr wrap="none"/>
            <a:lstStyle/>
            <a:p>
              <a:endParaRPr lang="en-US"/>
            </a:p>
          </p:txBody>
        </p:sp>
        <p:graphicFrame>
          <p:nvGraphicFramePr>
            <p:cNvPr id="43" name="Object 21"/>
            <p:cNvGraphicFramePr>
              <a:graphicFrameLocks noChangeAspect="1"/>
            </p:cNvGraphicFramePr>
            <p:nvPr>
              <p:extLst>
                <p:ext uri="{D42A27DB-BD31-4B8C-83A1-F6EECF244321}">
                  <p14:modId xmlns:p14="http://schemas.microsoft.com/office/powerpoint/2010/main" val="2872931195"/>
                </p:ext>
              </p:extLst>
            </p:nvPr>
          </p:nvGraphicFramePr>
          <p:xfrm>
            <a:off x="1473880" y="4055156"/>
            <a:ext cx="241300" cy="346075"/>
          </p:xfrm>
          <a:graphic>
            <a:graphicData uri="http://schemas.openxmlformats.org/presentationml/2006/ole">
              <mc:AlternateContent xmlns:mc="http://schemas.openxmlformats.org/markup-compatibility/2006">
                <mc:Choice xmlns:v="urn:schemas-microsoft-com:vml" Requires="v">
                  <p:oleObj spid="_x0000_s8224" name="Equation" r:id="rId16" imgW="165028" imgH="228501" progId="Equation.DSMT4">
                    <p:embed/>
                  </p:oleObj>
                </mc:Choice>
                <mc:Fallback>
                  <p:oleObj name="Equation" r:id="rId16" imgW="165028" imgH="228501" progId="Equation.DSMT4">
                    <p:embed/>
                    <p:pic>
                      <p:nvPicPr>
                        <p:cNvPr id="0" name="Picture 3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3880" y="4055156"/>
                          <a:ext cx="24130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Oval 22"/>
            <p:cNvSpPr>
              <a:spLocks noChangeArrowheads="1"/>
            </p:cNvSpPr>
            <p:nvPr/>
          </p:nvSpPr>
          <p:spPr bwMode="auto">
            <a:xfrm>
              <a:off x="1704577" y="3938874"/>
              <a:ext cx="539750" cy="604837"/>
            </a:xfrm>
            <a:prstGeom prst="ellipse">
              <a:avLst/>
            </a:prstGeom>
            <a:solidFill>
              <a:srgbClr val="FF9933"/>
            </a:solidFill>
            <a:ln w="28575">
              <a:solidFill>
                <a:schemeClr val="tx1"/>
              </a:solidFill>
              <a:round/>
              <a:headEnd type="none" w="sm" len="sm"/>
              <a:tailEnd type="none" w="sm" len="sm"/>
            </a:ln>
          </p:spPr>
          <p:txBody>
            <a:bodyPr wrap="none" anchor="ctr"/>
            <a:lstStyle/>
            <a:p>
              <a:endParaRPr lang="en-US"/>
            </a:p>
          </p:txBody>
        </p:sp>
        <p:sp>
          <p:nvSpPr>
            <p:cNvPr id="45" name="Line 23"/>
            <p:cNvSpPr>
              <a:spLocks noChangeShapeType="1"/>
            </p:cNvSpPr>
            <p:nvPr/>
          </p:nvSpPr>
          <p:spPr bwMode="auto">
            <a:xfrm flipV="1">
              <a:off x="2641202" y="3380074"/>
              <a:ext cx="1109663" cy="741362"/>
            </a:xfrm>
            <a:prstGeom prst="line">
              <a:avLst/>
            </a:prstGeom>
            <a:noFill/>
            <a:ln w="28575">
              <a:solidFill>
                <a:schemeClr val="tx1"/>
              </a:solidFill>
              <a:prstDash val="dash"/>
              <a:round/>
              <a:headEnd type="none" w="sm" len="sm"/>
              <a:tailEnd type="none" w="sm" len="sm"/>
            </a:ln>
          </p:spPr>
          <p:txBody>
            <a:bodyPr wrap="none"/>
            <a:lstStyle/>
            <a:p>
              <a:endParaRPr lang="en-US"/>
            </a:p>
          </p:txBody>
        </p:sp>
        <p:sp>
          <p:nvSpPr>
            <p:cNvPr id="46" name="Line 24"/>
            <p:cNvSpPr>
              <a:spLocks noChangeShapeType="1"/>
            </p:cNvSpPr>
            <p:nvPr/>
          </p:nvSpPr>
          <p:spPr bwMode="auto">
            <a:xfrm>
              <a:off x="1974452" y="4234149"/>
              <a:ext cx="106363" cy="255587"/>
            </a:xfrm>
            <a:prstGeom prst="line">
              <a:avLst/>
            </a:prstGeom>
            <a:noFill/>
            <a:ln w="12700">
              <a:solidFill>
                <a:schemeClr val="tx1"/>
              </a:solidFill>
              <a:round/>
              <a:headEnd type="none" w="sm" len="sm"/>
              <a:tailEnd type="triangle" w="med" len="med"/>
            </a:ln>
          </p:spPr>
          <p:txBody>
            <a:bodyPr wrap="none"/>
            <a:lstStyle/>
            <a:p>
              <a:endParaRPr lang="en-US"/>
            </a:p>
          </p:txBody>
        </p:sp>
        <p:sp>
          <p:nvSpPr>
            <p:cNvPr id="47" name="Line 25"/>
            <p:cNvSpPr>
              <a:spLocks noChangeShapeType="1"/>
            </p:cNvSpPr>
            <p:nvPr/>
          </p:nvSpPr>
          <p:spPr bwMode="auto">
            <a:xfrm flipH="1">
              <a:off x="1783952" y="4234149"/>
              <a:ext cx="180975" cy="555625"/>
            </a:xfrm>
            <a:prstGeom prst="line">
              <a:avLst/>
            </a:prstGeom>
            <a:noFill/>
            <a:ln w="12700">
              <a:solidFill>
                <a:schemeClr val="tx1"/>
              </a:solidFill>
              <a:round/>
              <a:headEnd type="none" w="sm" len="sm"/>
              <a:tailEnd type="triangle" w="med" len="med"/>
            </a:ln>
          </p:spPr>
          <p:txBody>
            <a:bodyPr wrap="none"/>
            <a:lstStyle/>
            <a:p>
              <a:endParaRPr lang="en-US"/>
            </a:p>
          </p:txBody>
        </p:sp>
        <p:sp>
          <p:nvSpPr>
            <p:cNvPr id="48" name="Line 28"/>
            <p:cNvSpPr>
              <a:spLocks noChangeShapeType="1"/>
            </p:cNvSpPr>
            <p:nvPr/>
          </p:nvSpPr>
          <p:spPr bwMode="auto">
            <a:xfrm flipH="1">
              <a:off x="1338941" y="4230974"/>
              <a:ext cx="619635" cy="449883"/>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49" name="Object 55"/>
            <p:cNvGraphicFramePr>
              <a:graphicFrameLocks noChangeAspect="1"/>
            </p:cNvGraphicFramePr>
            <p:nvPr/>
          </p:nvGraphicFramePr>
          <p:xfrm>
            <a:off x="2024288" y="4168775"/>
            <a:ext cx="230064" cy="252186"/>
          </p:xfrm>
          <a:graphic>
            <a:graphicData uri="http://schemas.openxmlformats.org/presentationml/2006/ole">
              <mc:AlternateContent xmlns:mc="http://schemas.openxmlformats.org/markup-compatibility/2006">
                <mc:Choice xmlns:v="urn:schemas-microsoft-com:vml" Requires="v">
                  <p:oleObj spid="_x0000_s8225" name="Equation" r:id="rId18" imgW="126835" imgH="139518" progId="Equation.DSMT4">
                    <p:embed/>
                  </p:oleObj>
                </mc:Choice>
                <mc:Fallback>
                  <p:oleObj name="Equation" r:id="rId18" imgW="126835" imgH="139518" progId="Equation.DSMT4">
                    <p:embed/>
                    <p:pic>
                      <p:nvPicPr>
                        <p:cNvPr id="0" name="Picture 3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4288" y="4168775"/>
                          <a:ext cx="230064" cy="25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55"/>
            <p:cNvGraphicFramePr>
              <a:graphicFrameLocks noChangeAspect="1"/>
            </p:cNvGraphicFramePr>
            <p:nvPr/>
          </p:nvGraphicFramePr>
          <p:xfrm>
            <a:off x="1849438" y="4502150"/>
            <a:ext cx="228600" cy="322263"/>
          </p:xfrm>
          <a:graphic>
            <a:graphicData uri="http://schemas.openxmlformats.org/presentationml/2006/ole">
              <mc:AlternateContent xmlns:mc="http://schemas.openxmlformats.org/markup-compatibility/2006">
                <mc:Choice xmlns:v="urn:schemas-microsoft-com:vml" Requires="v">
                  <p:oleObj spid="_x0000_s8226" name="Equation" r:id="rId20" imgW="126725" imgH="177415" progId="Equation.DSMT4">
                    <p:embed/>
                  </p:oleObj>
                </mc:Choice>
                <mc:Fallback>
                  <p:oleObj name="Equation" r:id="rId20" imgW="126725" imgH="177415" progId="Equation.DSMT4">
                    <p:embed/>
                    <p:pic>
                      <p:nvPicPr>
                        <p:cNvPr id="0" name="Picture 3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9438" y="4502150"/>
                          <a:ext cx="2286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55"/>
            <p:cNvGraphicFramePr>
              <a:graphicFrameLocks noChangeAspect="1"/>
            </p:cNvGraphicFramePr>
            <p:nvPr/>
          </p:nvGraphicFramePr>
          <p:xfrm>
            <a:off x="1033009" y="4678362"/>
            <a:ext cx="206375" cy="228600"/>
          </p:xfrm>
          <a:graphic>
            <a:graphicData uri="http://schemas.openxmlformats.org/presentationml/2006/ole">
              <mc:AlternateContent xmlns:mc="http://schemas.openxmlformats.org/markup-compatibility/2006">
                <mc:Choice xmlns:v="urn:schemas-microsoft-com:vml" Requires="v">
                  <p:oleObj spid="_x0000_s8227" name="Equation" r:id="rId22" imgW="114102" imgH="126780" progId="Equation.DSMT4">
                    <p:embed/>
                  </p:oleObj>
                </mc:Choice>
                <mc:Fallback>
                  <p:oleObj name="Equation" r:id="rId22" imgW="114102" imgH="126780" progId="Equation.DSMT4">
                    <p:embed/>
                    <p:pic>
                      <p:nvPicPr>
                        <p:cNvPr id="0" name="Picture 3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3009" y="4678362"/>
                          <a:ext cx="206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109" name="Object 13"/>
          <p:cNvGraphicFramePr>
            <a:graphicFrameLocks noChangeAspect="1"/>
          </p:cNvGraphicFramePr>
          <p:nvPr>
            <p:extLst>
              <p:ext uri="{D42A27DB-BD31-4B8C-83A1-F6EECF244321}">
                <p14:modId xmlns:p14="http://schemas.microsoft.com/office/powerpoint/2010/main" val="3181644608"/>
              </p:ext>
            </p:extLst>
          </p:nvPr>
        </p:nvGraphicFramePr>
        <p:xfrm>
          <a:off x="658403" y="1453565"/>
          <a:ext cx="1641570" cy="388755"/>
        </p:xfrm>
        <a:graphic>
          <a:graphicData uri="http://schemas.openxmlformats.org/presentationml/2006/ole">
            <mc:AlternateContent xmlns:mc="http://schemas.openxmlformats.org/markup-compatibility/2006">
              <mc:Choice xmlns:v="urn:schemas-microsoft-com:vml" Requires="v">
                <p:oleObj spid="_x0000_s8228" name="Equation" r:id="rId24" imgW="965200" imgH="228600" progId="Equation.DSMT4">
                  <p:embed/>
                </p:oleObj>
              </mc:Choice>
              <mc:Fallback>
                <p:oleObj name="Equation" r:id="rId24" imgW="965200" imgH="228600" progId="Equation.DSMT4">
                  <p:embed/>
                  <p:pic>
                    <p:nvPicPr>
                      <p:cNvPr id="0" name="Picture 35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8403" y="1453565"/>
                        <a:ext cx="1641570" cy="388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82"/>
          <p:cNvSpPr txBox="1">
            <a:spLocks noChangeArrowheads="1"/>
          </p:cNvSpPr>
          <p:nvPr/>
        </p:nvSpPr>
        <p:spPr bwMode="auto">
          <a:xfrm>
            <a:off x="5178930" y="2798763"/>
            <a:ext cx="3494867" cy="369332"/>
          </a:xfrm>
          <a:prstGeom prst="rect">
            <a:avLst/>
          </a:prstGeom>
          <a:noFill/>
          <a:ln w="9525">
            <a:noFill/>
            <a:miter lim="800000"/>
            <a:headEnd/>
            <a:tailEnd/>
          </a:ln>
        </p:spPr>
        <p:txBody>
          <a:bodyPr wrap="none">
            <a:spAutoFit/>
          </a:bodyPr>
          <a:lstStyle/>
          <a:p>
            <a:r>
              <a:rPr lang="en-US" i="1" dirty="0">
                <a:sym typeface="Symbol"/>
              </a:rPr>
              <a:t></a:t>
            </a:r>
            <a:r>
              <a:rPr lang="en-US" i="1" baseline="-25000" dirty="0">
                <a:latin typeface="Times New Roman" pitchFamily="18" charset="0"/>
                <a:sym typeface="Symbol" pitchFamily="18" charset="2"/>
              </a:rPr>
              <a:t>m</a:t>
            </a:r>
            <a:r>
              <a:rPr lang="en-US" dirty="0">
                <a:sym typeface="Symbol" pitchFamily="18" charset="2"/>
              </a:rPr>
              <a:t> </a:t>
            </a:r>
            <a:r>
              <a:rPr lang="en-US" dirty="0">
                <a:latin typeface="Times New Roman" pitchFamily="18" charset="0"/>
                <a:cs typeface="Times New Roman" pitchFamily="18" charset="0"/>
                <a:sym typeface="Symbol" pitchFamily="18" charset="2"/>
              </a:rPr>
              <a:t>=</a:t>
            </a:r>
            <a:r>
              <a:rPr lang="en-US" dirty="0">
                <a:sym typeface="Symbol" pitchFamily="18" charset="2"/>
              </a:rPr>
              <a:t> permeability of metal [</a:t>
            </a:r>
            <a:r>
              <a:rPr lang="en-US" dirty="0">
                <a:latin typeface="Times New Roman" pitchFamily="18" charset="0"/>
                <a:cs typeface="Times New Roman" pitchFamily="18" charset="0"/>
                <a:sym typeface="Symbol" pitchFamily="18" charset="2"/>
              </a:rPr>
              <a:t>H/m</a:t>
            </a:r>
            <a:r>
              <a:rPr lang="en-US" dirty="0">
                <a:sym typeface="Symbol" pitchFamily="18" charset="2"/>
              </a:rPr>
              <a:t>]</a:t>
            </a:r>
          </a:p>
        </p:txBody>
      </p:sp>
      <p:sp>
        <p:nvSpPr>
          <p:cNvPr id="5" name="TextBox 4"/>
          <p:cNvSpPr txBox="1"/>
          <p:nvPr/>
        </p:nvSpPr>
        <p:spPr>
          <a:xfrm>
            <a:off x="487878" y="1786183"/>
            <a:ext cx="1883849" cy="307777"/>
          </a:xfrm>
          <a:prstGeom prst="rect">
            <a:avLst/>
          </a:prstGeom>
          <a:noFill/>
        </p:spPr>
        <p:txBody>
          <a:bodyPr wrap="none" rtlCol="0">
            <a:spAutoFit/>
          </a:bodyPr>
          <a:lstStyle/>
          <a:p>
            <a:pPr algn="ctr"/>
            <a:r>
              <a:rPr lang="en-US" sz="1400" dirty="0"/>
              <a:t>(cooper or aluminum)</a:t>
            </a:r>
          </a:p>
        </p:txBody>
      </p:sp>
      <p:graphicFrame>
        <p:nvGraphicFramePr>
          <p:cNvPr id="6" name="Object 5"/>
          <p:cNvGraphicFramePr>
            <a:graphicFrameLocks noChangeAspect="1"/>
          </p:cNvGraphicFramePr>
          <p:nvPr>
            <p:extLst>
              <p:ext uri="{D42A27DB-BD31-4B8C-83A1-F6EECF244321}">
                <p14:modId xmlns:p14="http://schemas.microsoft.com/office/powerpoint/2010/main" val="3170427331"/>
              </p:ext>
            </p:extLst>
          </p:nvPr>
        </p:nvGraphicFramePr>
        <p:xfrm>
          <a:off x="753060" y="2226813"/>
          <a:ext cx="1498819" cy="354984"/>
        </p:xfrm>
        <a:graphic>
          <a:graphicData uri="http://schemas.openxmlformats.org/presentationml/2006/ole">
            <mc:AlternateContent xmlns:mc="http://schemas.openxmlformats.org/markup-compatibility/2006">
              <mc:Choice xmlns:v="urn:schemas-microsoft-com:vml" Requires="v">
                <p:oleObj spid="_x0000_s8229" name="Equation" r:id="rId26" imgW="965200" imgH="228600" progId="Equation.DSMT4">
                  <p:embed/>
                </p:oleObj>
              </mc:Choice>
              <mc:Fallback>
                <p:oleObj name="Equation" r:id="rId26" imgW="965200" imgH="228600" progId="Equation.DSMT4">
                  <p:embed/>
                  <p:pic>
                    <p:nvPicPr>
                      <p:cNvPr id="0" name="Picture 35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3060" y="2226813"/>
                        <a:ext cx="1498819" cy="354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TextBox 52"/>
          <p:cNvSpPr txBox="1"/>
          <p:nvPr/>
        </p:nvSpPr>
        <p:spPr>
          <a:xfrm>
            <a:off x="817269" y="2543437"/>
            <a:ext cx="1174617" cy="307777"/>
          </a:xfrm>
          <a:prstGeom prst="rect">
            <a:avLst/>
          </a:prstGeom>
          <a:noFill/>
        </p:spPr>
        <p:txBody>
          <a:bodyPr wrap="none" rtlCol="0">
            <a:spAutoFit/>
          </a:bodyPr>
          <a:lstStyle/>
          <a:p>
            <a:pPr algn="ctr"/>
            <a:r>
              <a:rPr lang="en-US" sz="1400" dirty="0"/>
              <a:t>(e.g., Teflon)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3"/>
          <p:cNvSpPr txBox="1">
            <a:spLocks noChangeArrowheads="1"/>
          </p:cNvSpPr>
          <p:nvPr/>
        </p:nvSpPr>
        <p:spPr bwMode="auto">
          <a:xfrm>
            <a:off x="2090061" y="97974"/>
            <a:ext cx="49688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 (cont.)</a:t>
            </a:r>
          </a:p>
        </p:txBody>
      </p:sp>
      <p:sp>
        <p:nvSpPr>
          <p:cNvPr id="5126" name="Text Box 4"/>
          <p:cNvSpPr txBox="1">
            <a:spLocks noChangeArrowheads="1"/>
          </p:cNvSpPr>
          <p:nvPr/>
        </p:nvSpPr>
        <p:spPr bwMode="auto">
          <a:xfrm>
            <a:off x="309563" y="850900"/>
            <a:ext cx="5868987" cy="396875"/>
          </a:xfrm>
          <a:prstGeom prst="rect">
            <a:avLst/>
          </a:prstGeom>
          <a:noFill/>
          <a:ln w="9525">
            <a:noFill/>
            <a:miter lim="800000"/>
            <a:headEnd/>
            <a:tailEnd/>
          </a:ln>
        </p:spPr>
        <p:txBody>
          <a:bodyPr wrap="none">
            <a:spAutoFit/>
          </a:bodyPr>
          <a:lstStyle/>
          <a:p>
            <a:r>
              <a:rPr lang="en-US" sz="2000">
                <a:solidFill>
                  <a:srgbClr val="0000FF"/>
                </a:solidFill>
              </a:rPr>
              <a:t>Overview of derivation: </a:t>
            </a:r>
            <a:r>
              <a:rPr lang="en-US" sz="2000">
                <a:solidFill>
                  <a:srgbClr val="FF0000"/>
                </a:solidFill>
              </a:rPr>
              <a:t>capacitance per unit length</a:t>
            </a:r>
          </a:p>
        </p:txBody>
      </p:sp>
      <p:graphicFrame>
        <p:nvGraphicFramePr>
          <p:cNvPr id="5122" name="Object 51"/>
          <p:cNvGraphicFramePr>
            <a:graphicFrameLocks noChangeAspect="1"/>
          </p:cNvGraphicFramePr>
          <p:nvPr>
            <p:extLst>
              <p:ext uri="{D42A27DB-BD31-4B8C-83A1-F6EECF244321}">
                <p14:modId xmlns:p14="http://schemas.microsoft.com/office/powerpoint/2010/main" val="1668172128"/>
              </p:ext>
            </p:extLst>
          </p:nvPr>
        </p:nvGraphicFramePr>
        <p:xfrm>
          <a:off x="3910692" y="2186753"/>
          <a:ext cx="1865313" cy="752475"/>
        </p:xfrm>
        <a:graphic>
          <a:graphicData uri="http://schemas.openxmlformats.org/presentationml/2006/ole">
            <mc:AlternateContent xmlns:mc="http://schemas.openxmlformats.org/markup-compatibility/2006">
              <mc:Choice xmlns:v="urn:schemas-microsoft-com:vml" Requires="v">
                <p:oleObj spid="_x0000_s9234" name="Equation" r:id="rId4" imgW="977476" imgH="393529" progId="Equation.DSMT4">
                  <p:embed/>
                </p:oleObj>
              </mc:Choice>
              <mc:Fallback>
                <p:oleObj name="Equation" r:id="rId4" imgW="977476" imgH="393529" progId="Equation.DSMT4">
                  <p:embed/>
                  <p:pic>
                    <p:nvPicPr>
                      <p:cNvPr id="0" name="Picture 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692" y="2186753"/>
                        <a:ext cx="186531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52"/>
          <p:cNvGraphicFramePr>
            <a:graphicFrameLocks noChangeAspect="1"/>
          </p:cNvGraphicFramePr>
          <p:nvPr>
            <p:extLst>
              <p:ext uri="{D42A27DB-BD31-4B8C-83A1-F6EECF244321}">
                <p14:modId xmlns:p14="http://schemas.microsoft.com/office/powerpoint/2010/main" val="373245428"/>
              </p:ext>
            </p:extLst>
          </p:nvPr>
        </p:nvGraphicFramePr>
        <p:xfrm>
          <a:off x="2967038" y="4133583"/>
          <a:ext cx="5548312" cy="923925"/>
        </p:xfrm>
        <a:graphic>
          <a:graphicData uri="http://schemas.openxmlformats.org/presentationml/2006/ole">
            <mc:AlternateContent xmlns:mc="http://schemas.openxmlformats.org/markup-compatibility/2006">
              <mc:Choice xmlns:v="urn:schemas-microsoft-com:vml" Requires="v">
                <p:oleObj spid="_x0000_s9235" name="Equation" r:id="rId6" imgW="2908300" imgH="482600" progId="Equation.DSMT4">
                  <p:embed/>
                </p:oleObj>
              </mc:Choice>
              <mc:Fallback>
                <p:oleObj name="Equation" r:id="rId6" imgW="2908300" imgH="482600" progId="Equation.DSMT4">
                  <p:embed/>
                  <p:pic>
                    <p:nvPicPr>
                      <p:cNvPr id="0" name="Picture 2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7038" y="4133583"/>
                        <a:ext cx="55483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54"/>
          <p:cNvGraphicFramePr>
            <a:graphicFrameLocks noChangeAspect="1"/>
          </p:cNvGraphicFramePr>
          <p:nvPr>
            <p:extLst>
              <p:ext uri="{D42A27DB-BD31-4B8C-83A1-F6EECF244321}">
                <p14:modId xmlns:p14="http://schemas.microsoft.com/office/powerpoint/2010/main" val="3325256160"/>
              </p:ext>
            </p:extLst>
          </p:nvPr>
        </p:nvGraphicFramePr>
        <p:xfrm>
          <a:off x="5011057" y="5442857"/>
          <a:ext cx="2287588" cy="1181100"/>
        </p:xfrm>
        <a:graphic>
          <a:graphicData uri="http://schemas.openxmlformats.org/presentationml/2006/ole">
            <mc:AlternateContent xmlns:mc="http://schemas.openxmlformats.org/markup-compatibility/2006">
              <mc:Choice xmlns:v="urn:schemas-microsoft-com:vml" Requires="v">
                <p:oleObj spid="_x0000_s9236" name="Equation" r:id="rId8" imgW="1206360" imgH="622080" progId="Equation.DSMT4">
                  <p:embed/>
                </p:oleObj>
              </mc:Choice>
              <mc:Fallback>
                <p:oleObj name="Equation" r:id="rId8" imgW="1206360" imgH="622080" progId="Equation.DSMT4">
                  <p:embed/>
                  <p:pic>
                    <p:nvPicPr>
                      <p:cNvPr id="0" name="Picture 2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1057" y="5442857"/>
                        <a:ext cx="2287588" cy="11811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AutoShape 55"/>
          <p:cNvSpPr>
            <a:spLocks noChangeArrowheads="1"/>
          </p:cNvSpPr>
          <p:nvPr/>
        </p:nvSpPr>
        <p:spPr bwMode="auto">
          <a:xfrm>
            <a:off x="3823606" y="5650579"/>
            <a:ext cx="729343" cy="301171"/>
          </a:xfrm>
          <a:prstGeom prst="rightArrow">
            <a:avLst>
              <a:gd name="adj1" fmla="val 50000"/>
              <a:gd name="adj2" fmla="val 83333"/>
            </a:avLst>
          </a:prstGeom>
          <a:solidFill>
            <a:srgbClr val="00FFFF"/>
          </a:solidFill>
          <a:ln w="9525">
            <a:solidFill>
              <a:schemeClr val="tx1"/>
            </a:solidFill>
            <a:miter lim="800000"/>
            <a:headEnd/>
            <a:tailEnd/>
          </a:ln>
        </p:spPr>
        <p:txBody>
          <a:bodyPr wrap="none" anchor="ctr"/>
          <a:lstStyle/>
          <a:p>
            <a:endParaRPr lang="en-US"/>
          </a:p>
        </p:txBody>
      </p:sp>
      <p:sp>
        <p:nvSpPr>
          <p:cNvPr id="41" name="Slide Number Placeholder 40"/>
          <p:cNvSpPr>
            <a:spLocks noGrp="1"/>
          </p:cNvSpPr>
          <p:nvPr>
            <p:ph type="sldNum" sz="quarter" idx="10"/>
          </p:nvPr>
        </p:nvSpPr>
        <p:spPr/>
        <p:txBody>
          <a:bodyPr/>
          <a:lstStyle/>
          <a:p>
            <a:pPr>
              <a:defRPr/>
            </a:pPr>
            <a:fld id="{1B73C68F-52BC-4916-951A-0E2C6563DD85}" type="slidenum">
              <a:rPr lang="en-US" smtClean="0"/>
              <a:pPr>
                <a:defRPr/>
              </a:pPr>
              <a:t>15</a:t>
            </a:fld>
            <a:endParaRPr lang="en-US"/>
          </a:p>
        </p:txBody>
      </p:sp>
      <p:sp>
        <p:nvSpPr>
          <p:cNvPr id="68" name="TextBox 67"/>
          <p:cNvSpPr txBox="1"/>
          <p:nvPr/>
        </p:nvSpPr>
        <p:spPr>
          <a:xfrm>
            <a:off x="3618494" y="1650448"/>
            <a:ext cx="2449710" cy="400110"/>
          </a:xfrm>
          <a:prstGeom prst="rect">
            <a:avLst/>
          </a:prstGeom>
          <a:noFill/>
        </p:spPr>
        <p:txBody>
          <a:bodyPr wrap="none" rtlCol="0">
            <a:spAutoFit/>
          </a:bodyPr>
          <a:lstStyle/>
          <a:p>
            <a:r>
              <a:rPr lang="en-US" sz="2000" dirty="0">
                <a:solidFill>
                  <a:srgbClr val="0000FF"/>
                </a:solidFill>
              </a:rPr>
              <a:t>Assume </a:t>
            </a:r>
            <a:r>
              <a:rPr lang="en-US" sz="2000" u="sng" dirty="0">
                <a:solidFill>
                  <a:srgbClr val="0000FF"/>
                </a:solidFill>
              </a:rPr>
              <a:t>static</a:t>
            </a:r>
            <a:r>
              <a:rPr lang="en-US" sz="2000" dirty="0">
                <a:solidFill>
                  <a:srgbClr val="0000FF"/>
                </a:solidFill>
              </a:rPr>
              <a:t> fields</a:t>
            </a:r>
          </a:p>
        </p:txBody>
      </p:sp>
      <p:sp>
        <p:nvSpPr>
          <p:cNvPr id="2" name="TextBox 1"/>
          <p:cNvSpPr txBox="1"/>
          <p:nvPr/>
        </p:nvSpPr>
        <p:spPr>
          <a:xfrm>
            <a:off x="323561" y="6029106"/>
            <a:ext cx="2643478" cy="523220"/>
          </a:xfrm>
          <a:prstGeom prst="rect">
            <a:avLst/>
          </a:prstGeom>
          <a:noFill/>
          <a:ln w="28575">
            <a:solidFill>
              <a:srgbClr val="0000FF"/>
            </a:solidFill>
          </a:ln>
        </p:spPr>
        <p:txBody>
          <a:bodyPr wrap="square" rtlCol="0">
            <a:spAutoFit/>
          </a:bodyPr>
          <a:lstStyle/>
          <a:p>
            <a:pPr algn="ctr"/>
            <a:r>
              <a:rPr lang="en-US" sz="1400" dirty="0"/>
              <a:t>More details can be found in ECE 3318, Notes 25.</a:t>
            </a:r>
          </a:p>
        </p:txBody>
      </p:sp>
      <p:grpSp>
        <p:nvGrpSpPr>
          <p:cNvPr id="8" name="Group 7"/>
          <p:cNvGrpSpPr/>
          <p:nvPr/>
        </p:nvGrpSpPr>
        <p:grpSpPr>
          <a:xfrm>
            <a:off x="357188" y="1833563"/>
            <a:ext cx="2968851" cy="2336800"/>
            <a:chOff x="357188" y="1833563"/>
            <a:chExt cx="2968851" cy="2336800"/>
          </a:xfrm>
        </p:grpSpPr>
        <p:sp>
          <p:nvSpPr>
            <p:cNvPr id="43" name="Oval 26"/>
            <p:cNvSpPr>
              <a:spLocks noChangeArrowheads="1"/>
            </p:cNvSpPr>
            <p:nvPr/>
          </p:nvSpPr>
          <p:spPr bwMode="auto">
            <a:xfrm>
              <a:off x="918709" y="2058534"/>
              <a:ext cx="1574800" cy="1574800"/>
            </a:xfrm>
            <a:prstGeom prst="ellipse">
              <a:avLst/>
            </a:prstGeom>
            <a:solidFill>
              <a:srgbClr val="969696"/>
            </a:solidFill>
            <a:ln w="38100">
              <a:solidFill>
                <a:srgbClr val="FF9933"/>
              </a:solidFill>
              <a:round/>
              <a:headEnd type="none" w="sm" len="sm"/>
              <a:tailEnd type="none" w="sm" len="sm"/>
            </a:ln>
          </p:spPr>
          <p:txBody>
            <a:bodyPr wrap="none" anchor="ctr"/>
            <a:lstStyle/>
            <a:p>
              <a:endParaRPr lang="en-US"/>
            </a:p>
          </p:txBody>
        </p:sp>
        <p:sp>
          <p:nvSpPr>
            <p:cNvPr id="44" name="Oval 27"/>
            <p:cNvSpPr>
              <a:spLocks noChangeArrowheads="1"/>
            </p:cNvSpPr>
            <p:nvPr/>
          </p:nvSpPr>
          <p:spPr bwMode="auto">
            <a:xfrm>
              <a:off x="1439409" y="2591934"/>
              <a:ext cx="533400" cy="533400"/>
            </a:xfrm>
            <a:prstGeom prst="ellipse">
              <a:avLst/>
            </a:prstGeom>
            <a:solidFill>
              <a:srgbClr val="FF9933"/>
            </a:solidFill>
            <a:ln w="12700">
              <a:solidFill>
                <a:srgbClr val="000000"/>
              </a:solidFill>
              <a:round/>
              <a:headEnd type="none" w="sm" len="sm"/>
              <a:tailEnd type="none" w="sm" len="sm"/>
            </a:ln>
          </p:spPr>
          <p:txBody>
            <a:bodyPr wrap="none" anchor="ctr"/>
            <a:lstStyle/>
            <a:p>
              <a:endParaRPr lang="en-US"/>
            </a:p>
          </p:txBody>
        </p:sp>
        <p:sp>
          <p:nvSpPr>
            <p:cNvPr id="45" name="Text Box 30"/>
            <p:cNvSpPr txBox="1">
              <a:spLocks noChangeArrowheads="1"/>
            </p:cNvSpPr>
            <p:nvPr/>
          </p:nvSpPr>
          <p:spPr bwMode="auto">
            <a:xfrm>
              <a:off x="1220334" y="2501446"/>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46" name="Text Box 31"/>
            <p:cNvSpPr txBox="1">
              <a:spLocks noChangeArrowheads="1"/>
            </p:cNvSpPr>
            <p:nvPr/>
          </p:nvSpPr>
          <p:spPr bwMode="auto">
            <a:xfrm>
              <a:off x="1258434" y="2844346"/>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47" name="Text Box 32"/>
            <p:cNvSpPr txBox="1">
              <a:spLocks noChangeArrowheads="1"/>
            </p:cNvSpPr>
            <p:nvPr/>
          </p:nvSpPr>
          <p:spPr bwMode="auto">
            <a:xfrm>
              <a:off x="1550534" y="3034846"/>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48" name="Text Box 33"/>
            <p:cNvSpPr txBox="1">
              <a:spLocks noChangeArrowheads="1"/>
            </p:cNvSpPr>
            <p:nvPr/>
          </p:nvSpPr>
          <p:spPr bwMode="auto">
            <a:xfrm>
              <a:off x="1855334" y="2818946"/>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49" name="Text Box 34"/>
            <p:cNvSpPr txBox="1">
              <a:spLocks noChangeArrowheads="1"/>
            </p:cNvSpPr>
            <p:nvPr/>
          </p:nvSpPr>
          <p:spPr bwMode="auto">
            <a:xfrm>
              <a:off x="1880734" y="2488746"/>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0" name="Text Box 35"/>
            <p:cNvSpPr txBox="1">
              <a:spLocks noChangeArrowheads="1"/>
            </p:cNvSpPr>
            <p:nvPr/>
          </p:nvSpPr>
          <p:spPr bwMode="auto">
            <a:xfrm>
              <a:off x="1550534" y="2323646"/>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1" name="Text Box 36"/>
            <p:cNvSpPr txBox="1">
              <a:spLocks noChangeArrowheads="1"/>
            </p:cNvSpPr>
            <p:nvPr/>
          </p:nvSpPr>
          <p:spPr bwMode="auto">
            <a:xfrm>
              <a:off x="1601334" y="3339646"/>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2" name="Text Box 37"/>
            <p:cNvSpPr txBox="1">
              <a:spLocks noChangeArrowheads="1"/>
            </p:cNvSpPr>
            <p:nvPr/>
          </p:nvSpPr>
          <p:spPr bwMode="auto">
            <a:xfrm>
              <a:off x="1614034" y="1968046"/>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3" name="Text Box 38"/>
            <p:cNvSpPr txBox="1">
              <a:spLocks noChangeArrowheads="1"/>
            </p:cNvSpPr>
            <p:nvPr/>
          </p:nvSpPr>
          <p:spPr bwMode="auto">
            <a:xfrm>
              <a:off x="2147434" y="2247446"/>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4" name="Text Box 39"/>
            <p:cNvSpPr txBox="1">
              <a:spLocks noChangeArrowheads="1"/>
            </p:cNvSpPr>
            <p:nvPr/>
          </p:nvSpPr>
          <p:spPr bwMode="auto">
            <a:xfrm>
              <a:off x="1042534" y="2260146"/>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5" name="Text Box 40"/>
            <p:cNvSpPr txBox="1">
              <a:spLocks noChangeArrowheads="1"/>
            </p:cNvSpPr>
            <p:nvPr/>
          </p:nvSpPr>
          <p:spPr bwMode="auto">
            <a:xfrm>
              <a:off x="1042534" y="3009446"/>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6" name="Text Box 41"/>
            <p:cNvSpPr txBox="1">
              <a:spLocks noChangeArrowheads="1"/>
            </p:cNvSpPr>
            <p:nvPr/>
          </p:nvSpPr>
          <p:spPr bwMode="auto">
            <a:xfrm>
              <a:off x="2134734" y="3034846"/>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57" name="Line 43"/>
            <p:cNvSpPr>
              <a:spLocks noChangeShapeType="1"/>
            </p:cNvSpPr>
            <p:nvPr/>
          </p:nvSpPr>
          <p:spPr bwMode="auto">
            <a:xfrm flipH="1" flipV="1">
              <a:off x="2353809" y="3125334"/>
              <a:ext cx="387350" cy="246063"/>
            </a:xfrm>
            <a:prstGeom prst="line">
              <a:avLst/>
            </a:prstGeom>
            <a:noFill/>
            <a:ln w="12700">
              <a:solidFill>
                <a:srgbClr val="000000"/>
              </a:solidFill>
              <a:round/>
              <a:headEnd type="none" w="med" len="med"/>
              <a:tailEnd type="arrow" w="med" len="med"/>
            </a:ln>
          </p:spPr>
          <p:txBody>
            <a:bodyPr wrap="none"/>
            <a:lstStyle/>
            <a:p>
              <a:endParaRPr lang="en-US"/>
            </a:p>
          </p:txBody>
        </p:sp>
        <p:sp>
          <p:nvSpPr>
            <p:cNvPr id="58" name="Line 44"/>
            <p:cNvSpPr>
              <a:spLocks noChangeShapeType="1"/>
            </p:cNvSpPr>
            <p:nvPr/>
          </p:nvSpPr>
          <p:spPr bwMode="auto">
            <a:xfrm flipH="1">
              <a:off x="983796" y="2869746"/>
              <a:ext cx="377825" cy="1588"/>
            </a:xfrm>
            <a:prstGeom prst="line">
              <a:avLst/>
            </a:prstGeom>
            <a:noFill/>
            <a:ln w="19050">
              <a:solidFill>
                <a:srgbClr val="FF3300"/>
              </a:solidFill>
              <a:round/>
              <a:headEnd/>
              <a:tailEnd type="triangle" w="med" len="med"/>
            </a:ln>
          </p:spPr>
          <p:txBody>
            <a:bodyPr/>
            <a:lstStyle/>
            <a:p>
              <a:endParaRPr lang="en-US"/>
            </a:p>
          </p:txBody>
        </p:sp>
        <p:sp>
          <p:nvSpPr>
            <p:cNvPr id="59" name="Line 45"/>
            <p:cNvSpPr>
              <a:spLocks noChangeShapeType="1"/>
            </p:cNvSpPr>
            <p:nvPr/>
          </p:nvSpPr>
          <p:spPr bwMode="auto">
            <a:xfrm flipV="1">
              <a:off x="2058534" y="2853871"/>
              <a:ext cx="363537" cy="1588"/>
            </a:xfrm>
            <a:prstGeom prst="line">
              <a:avLst/>
            </a:prstGeom>
            <a:noFill/>
            <a:ln w="19050">
              <a:solidFill>
                <a:srgbClr val="FF3300"/>
              </a:solidFill>
              <a:round/>
              <a:headEnd/>
              <a:tailEnd type="triangle" w="med" len="med"/>
            </a:ln>
          </p:spPr>
          <p:txBody>
            <a:bodyPr/>
            <a:lstStyle/>
            <a:p>
              <a:endParaRPr lang="en-US"/>
            </a:p>
          </p:txBody>
        </p:sp>
        <p:sp>
          <p:nvSpPr>
            <p:cNvPr id="60" name="Line 46"/>
            <p:cNvSpPr>
              <a:spLocks noChangeShapeType="1"/>
            </p:cNvSpPr>
            <p:nvPr/>
          </p:nvSpPr>
          <p:spPr bwMode="auto">
            <a:xfrm>
              <a:off x="1871209" y="3103109"/>
              <a:ext cx="260350" cy="274638"/>
            </a:xfrm>
            <a:prstGeom prst="line">
              <a:avLst/>
            </a:prstGeom>
            <a:noFill/>
            <a:ln w="19050">
              <a:solidFill>
                <a:srgbClr val="FF3300"/>
              </a:solidFill>
              <a:round/>
              <a:headEnd/>
              <a:tailEnd type="triangle" w="med" len="med"/>
            </a:ln>
          </p:spPr>
          <p:txBody>
            <a:bodyPr/>
            <a:lstStyle/>
            <a:p>
              <a:endParaRPr lang="en-US"/>
            </a:p>
          </p:txBody>
        </p:sp>
        <p:sp>
          <p:nvSpPr>
            <p:cNvPr id="61" name="Line 47"/>
            <p:cNvSpPr>
              <a:spLocks noChangeShapeType="1"/>
            </p:cNvSpPr>
            <p:nvPr/>
          </p:nvSpPr>
          <p:spPr bwMode="auto">
            <a:xfrm flipH="1">
              <a:off x="1186996" y="3101521"/>
              <a:ext cx="304800" cy="276225"/>
            </a:xfrm>
            <a:prstGeom prst="line">
              <a:avLst/>
            </a:prstGeom>
            <a:noFill/>
            <a:ln w="19050">
              <a:solidFill>
                <a:srgbClr val="FF3300"/>
              </a:solidFill>
              <a:round/>
              <a:headEnd/>
              <a:tailEnd type="triangle" w="med" len="med"/>
            </a:ln>
          </p:spPr>
          <p:txBody>
            <a:bodyPr/>
            <a:lstStyle/>
            <a:p>
              <a:endParaRPr lang="en-US"/>
            </a:p>
          </p:txBody>
        </p:sp>
        <p:sp>
          <p:nvSpPr>
            <p:cNvPr id="62" name="Line 48"/>
            <p:cNvSpPr>
              <a:spLocks noChangeShapeType="1"/>
            </p:cNvSpPr>
            <p:nvPr/>
          </p:nvSpPr>
          <p:spPr bwMode="auto">
            <a:xfrm flipH="1" flipV="1">
              <a:off x="1302884" y="2245859"/>
              <a:ext cx="247650" cy="333375"/>
            </a:xfrm>
            <a:prstGeom prst="line">
              <a:avLst/>
            </a:prstGeom>
            <a:noFill/>
            <a:ln w="19050">
              <a:solidFill>
                <a:srgbClr val="FF3300"/>
              </a:solidFill>
              <a:round/>
              <a:headEnd/>
              <a:tailEnd type="triangle" w="med" len="med"/>
            </a:ln>
          </p:spPr>
          <p:txBody>
            <a:bodyPr/>
            <a:lstStyle/>
            <a:p>
              <a:endParaRPr lang="en-US"/>
            </a:p>
          </p:txBody>
        </p:sp>
        <p:sp>
          <p:nvSpPr>
            <p:cNvPr id="63" name="Line 49"/>
            <p:cNvSpPr>
              <a:spLocks noChangeShapeType="1"/>
            </p:cNvSpPr>
            <p:nvPr/>
          </p:nvSpPr>
          <p:spPr bwMode="auto">
            <a:xfrm flipV="1">
              <a:off x="1869621" y="2229984"/>
              <a:ext cx="247650" cy="363538"/>
            </a:xfrm>
            <a:prstGeom prst="line">
              <a:avLst/>
            </a:prstGeom>
            <a:noFill/>
            <a:ln w="19050">
              <a:solidFill>
                <a:srgbClr val="FF3300"/>
              </a:solidFill>
              <a:round/>
              <a:headEnd/>
              <a:tailEnd type="triangle" w="med" len="med"/>
            </a:ln>
          </p:spPr>
          <p:txBody>
            <a:bodyPr/>
            <a:lstStyle/>
            <a:p>
              <a:endParaRPr lang="en-US"/>
            </a:p>
          </p:txBody>
        </p:sp>
        <p:sp>
          <p:nvSpPr>
            <p:cNvPr id="64" name="Line 42"/>
            <p:cNvSpPr>
              <a:spLocks noChangeShapeType="1"/>
            </p:cNvSpPr>
            <p:nvPr/>
          </p:nvSpPr>
          <p:spPr bwMode="auto">
            <a:xfrm flipH="1">
              <a:off x="1944234" y="2452234"/>
              <a:ext cx="560387" cy="196850"/>
            </a:xfrm>
            <a:prstGeom prst="line">
              <a:avLst/>
            </a:prstGeom>
            <a:noFill/>
            <a:ln w="12700">
              <a:solidFill>
                <a:srgbClr val="000000"/>
              </a:solidFill>
              <a:round/>
              <a:headEnd type="none" w="med" len="med"/>
              <a:tailEnd type="arrow" w="med" len="med"/>
            </a:ln>
          </p:spPr>
          <p:txBody>
            <a:bodyPr wrap="none"/>
            <a:lstStyle/>
            <a:p>
              <a:endParaRPr lang="en-US"/>
            </a:p>
          </p:txBody>
        </p:sp>
        <p:graphicFrame>
          <p:nvGraphicFramePr>
            <p:cNvPr id="65" name="Object 55"/>
            <p:cNvGraphicFramePr>
              <a:graphicFrameLocks noChangeAspect="1"/>
            </p:cNvGraphicFramePr>
            <p:nvPr>
              <p:extLst>
                <p:ext uri="{D42A27DB-BD31-4B8C-83A1-F6EECF244321}">
                  <p14:modId xmlns:p14="http://schemas.microsoft.com/office/powerpoint/2010/main" val="724213386"/>
                </p:ext>
              </p:extLst>
            </p:nvPr>
          </p:nvGraphicFramePr>
          <p:xfrm>
            <a:off x="836613" y="1833563"/>
            <a:ext cx="274637" cy="346075"/>
          </p:xfrm>
          <a:graphic>
            <a:graphicData uri="http://schemas.openxmlformats.org/presentationml/2006/ole">
              <mc:AlternateContent xmlns:mc="http://schemas.openxmlformats.org/markup-compatibility/2006">
                <mc:Choice xmlns:v="urn:schemas-microsoft-com:vml" Requires="v">
                  <p:oleObj spid="_x0000_s9237" name="Equation" r:id="rId10" imgW="152334" imgH="190417" progId="Equation.DSMT4">
                    <p:embed/>
                  </p:oleObj>
                </mc:Choice>
                <mc:Fallback>
                  <p:oleObj name="Equation" r:id="rId10" imgW="152334" imgH="190417" progId="Equation.DSMT4">
                    <p:embed/>
                    <p:pic>
                      <p:nvPicPr>
                        <p:cNvPr id="0" name="Picture 2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613" y="1833563"/>
                          <a:ext cx="2746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 name="Object 55"/>
            <p:cNvGraphicFramePr>
              <a:graphicFrameLocks noChangeAspect="1"/>
            </p:cNvGraphicFramePr>
            <p:nvPr>
              <p:extLst>
                <p:ext uri="{D42A27DB-BD31-4B8C-83A1-F6EECF244321}">
                  <p14:modId xmlns:p14="http://schemas.microsoft.com/office/powerpoint/2010/main" val="1288468063"/>
                </p:ext>
              </p:extLst>
            </p:nvPr>
          </p:nvGraphicFramePr>
          <p:xfrm>
            <a:off x="2652032" y="2105478"/>
            <a:ext cx="320675" cy="412750"/>
          </p:xfrm>
          <a:graphic>
            <a:graphicData uri="http://schemas.openxmlformats.org/presentationml/2006/ole">
              <mc:AlternateContent xmlns:mc="http://schemas.openxmlformats.org/markup-compatibility/2006">
                <mc:Choice xmlns:v="urn:schemas-microsoft-com:vml" Requires="v">
                  <p:oleObj spid="_x0000_s9238" name="Equation" r:id="rId12" imgW="177646" imgH="228402" progId="Equation.DSMT4">
                    <p:embed/>
                  </p:oleObj>
                </mc:Choice>
                <mc:Fallback>
                  <p:oleObj name="Equation" r:id="rId12" imgW="177646" imgH="228402" progId="Equation.DSMT4">
                    <p:embed/>
                    <p:pic>
                      <p:nvPicPr>
                        <p:cNvPr id="0" name="Picture 2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032" y="2105478"/>
                          <a:ext cx="320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55"/>
            <p:cNvGraphicFramePr>
              <a:graphicFrameLocks noChangeAspect="1"/>
            </p:cNvGraphicFramePr>
            <p:nvPr>
              <p:extLst>
                <p:ext uri="{D42A27DB-BD31-4B8C-83A1-F6EECF244321}">
                  <p14:modId xmlns:p14="http://schemas.microsoft.com/office/powerpoint/2010/main" val="17135876"/>
                </p:ext>
              </p:extLst>
            </p:nvPr>
          </p:nvGraphicFramePr>
          <p:xfrm>
            <a:off x="2845027" y="3205616"/>
            <a:ext cx="481012" cy="412750"/>
          </p:xfrm>
          <a:graphic>
            <a:graphicData uri="http://schemas.openxmlformats.org/presentationml/2006/ole">
              <mc:AlternateContent xmlns:mc="http://schemas.openxmlformats.org/markup-compatibility/2006">
                <mc:Choice xmlns:v="urn:schemas-microsoft-com:vml" Requires="v">
                  <p:oleObj spid="_x0000_s9239" name="Equation" r:id="rId14" imgW="266584" imgH="228501" progId="Equation.DSMT4">
                    <p:embed/>
                  </p:oleObj>
                </mc:Choice>
                <mc:Fallback>
                  <p:oleObj name="Equation" r:id="rId14" imgW="266584" imgH="228501" progId="Equation.DSMT4">
                    <p:embed/>
                    <p:pic>
                      <p:nvPicPr>
                        <p:cNvPr id="0" name="Picture 2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5027" y="3205616"/>
                          <a:ext cx="4810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66036349"/>
                </p:ext>
              </p:extLst>
            </p:nvPr>
          </p:nvGraphicFramePr>
          <p:xfrm>
            <a:off x="868363" y="3752850"/>
            <a:ext cx="1506537" cy="417513"/>
          </p:xfrm>
          <a:graphic>
            <a:graphicData uri="http://schemas.openxmlformats.org/presentationml/2006/ole">
              <mc:AlternateContent xmlns:mc="http://schemas.openxmlformats.org/markup-compatibility/2006">
                <mc:Choice xmlns:v="urn:schemas-microsoft-com:vml" Requires="v">
                  <p:oleObj spid="_x0000_s9240" name="Equation" r:id="rId16" imgW="914400" imgH="254000" progId="Equation.DSMT4">
                    <p:embed/>
                  </p:oleObj>
                </mc:Choice>
                <mc:Fallback>
                  <p:oleObj name="Equation" r:id="rId16" imgW="914400" imgH="254000" progId="Equation.DSMT4">
                    <p:embed/>
                    <p:pic>
                      <p:nvPicPr>
                        <p:cNvPr id="0" name="Picture 2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8363" y="3752850"/>
                          <a:ext cx="1506537"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6254856"/>
                </p:ext>
              </p:extLst>
            </p:nvPr>
          </p:nvGraphicFramePr>
          <p:xfrm>
            <a:off x="357188" y="3098800"/>
            <a:ext cx="368300" cy="436563"/>
          </p:xfrm>
          <a:graphic>
            <a:graphicData uri="http://schemas.openxmlformats.org/presentationml/2006/ole">
              <mc:AlternateContent xmlns:mc="http://schemas.openxmlformats.org/markup-compatibility/2006">
                <mc:Choice xmlns:v="urn:schemas-microsoft-com:vml" Requires="v">
                  <p:oleObj spid="_x0000_s9241" name="Equation" r:id="rId18" imgW="203112" imgH="241195" progId="Equation.DSMT4">
                    <p:embed/>
                  </p:oleObj>
                </mc:Choice>
                <mc:Fallback>
                  <p:oleObj name="Equation" r:id="rId18" imgW="203112" imgH="241195" progId="Equation.DSMT4">
                    <p:embed/>
                    <p:pic>
                      <p:nvPicPr>
                        <p:cNvPr id="0" name="Picture 24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7188" y="3098800"/>
                          <a:ext cx="3683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737377" y="2982341"/>
              <a:ext cx="682982" cy="357305"/>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4754121" y="3205616"/>
            <a:ext cx="1424429" cy="369332"/>
          </a:xfrm>
          <a:prstGeom prst="rect">
            <a:avLst/>
          </a:prstGeom>
          <a:noFill/>
        </p:spPr>
        <p:txBody>
          <a:bodyPr wrap="none" rtlCol="0">
            <a:spAutoFit/>
          </a:bodyPr>
          <a:lstStyle/>
          <a:p>
            <a:r>
              <a:rPr lang="en-US" dirty="0"/>
              <a:t>Gauss’s law</a:t>
            </a:r>
          </a:p>
        </p:txBody>
      </p:sp>
      <p:cxnSp>
        <p:nvCxnSpPr>
          <p:cNvPr id="70" name="Straight Arrow Connector 69"/>
          <p:cNvCxnSpPr/>
          <p:nvPr/>
        </p:nvCxnSpPr>
        <p:spPr>
          <a:xfrm>
            <a:off x="5413078" y="3616511"/>
            <a:ext cx="0" cy="486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3"/>
          <p:cNvSpPr txBox="1">
            <a:spLocks noChangeArrowheads="1"/>
          </p:cNvSpPr>
          <p:nvPr/>
        </p:nvSpPr>
        <p:spPr bwMode="auto">
          <a:xfrm>
            <a:off x="309563" y="850900"/>
            <a:ext cx="5741987" cy="396875"/>
          </a:xfrm>
          <a:prstGeom prst="rect">
            <a:avLst/>
          </a:prstGeom>
          <a:noFill/>
          <a:ln w="9525">
            <a:noFill/>
            <a:miter lim="800000"/>
            <a:headEnd/>
            <a:tailEnd/>
          </a:ln>
        </p:spPr>
        <p:txBody>
          <a:bodyPr wrap="none">
            <a:spAutoFit/>
          </a:bodyPr>
          <a:lstStyle/>
          <a:p>
            <a:r>
              <a:rPr lang="en-US" sz="2000">
                <a:solidFill>
                  <a:srgbClr val="0000FF"/>
                </a:solidFill>
              </a:rPr>
              <a:t>Overview of derivation: </a:t>
            </a:r>
            <a:r>
              <a:rPr lang="en-US" sz="2000">
                <a:solidFill>
                  <a:srgbClr val="FF0000"/>
                </a:solidFill>
              </a:rPr>
              <a:t>inductance per unit length</a:t>
            </a:r>
          </a:p>
        </p:txBody>
      </p:sp>
      <p:graphicFrame>
        <p:nvGraphicFramePr>
          <p:cNvPr id="6146" name="Object 129"/>
          <p:cNvGraphicFramePr>
            <a:graphicFrameLocks noChangeAspect="1"/>
          </p:cNvGraphicFramePr>
          <p:nvPr>
            <p:extLst>
              <p:ext uri="{D42A27DB-BD31-4B8C-83A1-F6EECF244321}">
                <p14:modId xmlns:p14="http://schemas.microsoft.com/office/powerpoint/2010/main" val="3329729603"/>
              </p:ext>
            </p:extLst>
          </p:nvPr>
        </p:nvGraphicFramePr>
        <p:xfrm>
          <a:off x="4344988" y="2149475"/>
          <a:ext cx="1211262" cy="752475"/>
        </p:xfrm>
        <a:graphic>
          <a:graphicData uri="http://schemas.openxmlformats.org/presentationml/2006/ole">
            <mc:AlternateContent xmlns:mc="http://schemas.openxmlformats.org/markup-compatibility/2006">
              <mc:Choice xmlns:v="urn:schemas-microsoft-com:vml" Requires="v">
                <p:oleObj spid="_x0000_s10262" name="Equation" r:id="rId4" imgW="634680" imgH="393480" progId="Equation.DSMT4">
                  <p:embed/>
                </p:oleObj>
              </mc:Choice>
              <mc:Fallback>
                <p:oleObj name="Equation" r:id="rId4" imgW="634680" imgH="393480" progId="Equation.DSMT4">
                  <p:embed/>
                  <p:pic>
                    <p:nvPicPr>
                      <p:cNvPr id="0" name="Picture 265"/>
                      <p:cNvPicPr>
                        <a:picLocks noChangeAspect="1" noChangeArrowheads="1"/>
                      </p:cNvPicPr>
                      <p:nvPr/>
                    </p:nvPicPr>
                    <p:blipFill>
                      <a:blip r:embed="rId5"/>
                      <a:srcRect/>
                      <a:stretch>
                        <a:fillRect/>
                      </a:stretch>
                    </p:blipFill>
                    <p:spPr bwMode="auto">
                      <a:xfrm>
                        <a:off x="4344988" y="2149475"/>
                        <a:ext cx="121126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30"/>
          <p:cNvGraphicFramePr>
            <a:graphicFrameLocks noChangeAspect="1"/>
          </p:cNvGraphicFramePr>
          <p:nvPr>
            <p:extLst>
              <p:ext uri="{D42A27DB-BD31-4B8C-83A1-F6EECF244321}">
                <p14:modId xmlns:p14="http://schemas.microsoft.com/office/powerpoint/2010/main" val="2143321404"/>
              </p:ext>
            </p:extLst>
          </p:nvPr>
        </p:nvGraphicFramePr>
        <p:xfrm>
          <a:off x="4333875" y="3341688"/>
          <a:ext cx="4141788" cy="1747837"/>
        </p:xfrm>
        <a:graphic>
          <a:graphicData uri="http://schemas.openxmlformats.org/presentationml/2006/ole">
            <mc:AlternateContent xmlns:mc="http://schemas.openxmlformats.org/markup-compatibility/2006">
              <mc:Choice xmlns:v="urn:schemas-microsoft-com:vml" Requires="v">
                <p:oleObj spid="_x0000_s10263" name="Equation" r:id="rId6" imgW="2171520" imgH="914400" progId="Equation.DSMT4">
                  <p:embed/>
                </p:oleObj>
              </mc:Choice>
              <mc:Fallback>
                <p:oleObj name="Equation" r:id="rId6" imgW="2171520" imgH="914400" progId="Equation.DSMT4">
                  <p:embed/>
                  <p:pic>
                    <p:nvPicPr>
                      <p:cNvPr id="0" name="Picture 266"/>
                      <p:cNvPicPr>
                        <a:picLocks noChangeAspect="1" noChangeArrowheads="1"/>
                      </p:cNvPicPr>
                      <p:nvPr/>
                    </p:nvPicPr>
                    <p:blipFill>
                      <a:blip r:embed="rId7"/>
                      <a:srcRect/>
                      <a:stretch>
                        <a:fillRect/>
                      </a:stretch>
                    </p:blipFill>
                    <p:spPr bwMode="auto">
                      <a:xfrm>
                        <a:off x="4333875" y="3341688"/>
                        <a:ext cx="4141788"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131"/>
          <p:cNvGraphicFramePr>
            <a:graphicFrameLocks noChangeAspect="1"/>
          </p:cNvGraphicFramePr>
          <p:nvPr/>
        </p:nvGraphicFramePr>
        <p:xfrm>
          <a:off x="5210630" y="5571671"/>
          <a:ext cx="2681288" cy="825500"/>
        </p:xfrm>
        <a:graphic>
          <a:graphicData uri="http://schemas.openxmlformats.org/presentationml/2006/ole">
            <mc:AlternateContent xmlns:mc="http://schemas.openxmlformats.org/markup-compatibility/2006">
              <mc:Choice xmlns:v="urn:schemas-microsoft-com:vml" Requires="v">
                <p:oleObj spid="_x0000_s10264" name="Equation" r:id="rId8" imgW="1409400" imgH="431640" progId="Equation.DSMT4">
                  <p:embed/>
                </p:oleObj>
              </mc:Choice>
              <mc:Fallback>
                <p:oleObj name="Equation" r:id="rId8" imgW="1409400" imgH="431640" progId="Equation.DSMT4">
                  <p:embed/>
                  <p:pic>
                    <p:nvPicPr>
                      <p:cNvPr id="0" name="Picture 2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630" y="5571671"/>
                        <a:ext cx="2681288" cy="8255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Slide Number Placeholder 72"/>
          <p:cNvSpPr>
            <a:spLocks noGrp="1"/>
          </p:cNvSpPr>
          <p:nvPr>
            <p:ph type="sldNum" sz="quarter" idx="10"/>
          </p:nvPr>
        </p:nvSpPr>
        <p:spPr/>
        <p:txBody>
          <a:bodyPr/>
          <a:lstStyle/>
          <a:p>
            <a:pPr>
              <a:defRPr/>
            </a:pPr>
            <a:fld id="{1B73C68F-52BC-4916-951A-0E2C6563DD85}" type="slidenum">
              <a:rPr lang="en-US" smtClean="0"/>
              <a:pPr>
                <a:defRPr/>
              </a:pPr>
              <a:t>16</a:t>
            </a:fld>
            <a:endParaRPr lang="en-US"/>
          </a:p>
        </p:txBody>
      </p:sp>
      <p:sp>
        <p:nvSpPr>
          <p:cNvPr id="74" name="Text Box 3"/>
          <p:cNvSpPr txBox="1">
            <a:spLocks noChangeArrowheads="1"/>
          </p:cNvSpPr>
          <p:nvPr/>
        </p:nvSpPr>
        <p:spPr bwMode="auto">
          <a:xfrm>
            <a:off x="2090061" y="97974"/>
            <a:ext cx="49688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 (cont.)</a:t>
            </a:r>
          </a:p>
        </p:txBody>
      </p:sp>
      <p:sp>
        <p:nvSpPr>
          <p:cNvPr id="75" name="TextBox 74"/>
          <p:cNvSpPr txBox="1"/>
          <p:nvPr/>
        </p:nvSpPr>
        <p:spPr>
          <a:xfrm>
            <a:off x="3875315" y="1534899"/>
            <a:ext cx="2449710" cy="400110"/>
          </a:xfrm>
          <a:prstGeom prst="rect">
            <a:avLst/>
          </a:prstGeom>
          <a:noFill/>
        </p:spPr>
        <p:txBody>
          <a:bodyPr wrap="none" rtlCol="0">
            <a:spAutoFit/>
          </a:bodyPr>
          <a:lstStyle/>
          <a:p>
            <a:r>
              <a:rPr lang="en-US" sz="2000" dirty="0">
                <a:solidFill>
                  <a:srgbClr val="0000FF"/>
                </a:solidFill>
              </a:rPr>
              <a:t>Assume </a:t>
            </a:r>
            <a:r>
              <a:rPr lang="en-US" sz="2000" u="sng" dirty="0">
                <a:solidFill>
                  <a:srgbClr val="0000FF"/>
                </a:solidFill>
              </a:rPr>
              <a:t>static</a:t>
            </a:r>
            <a:r>
              <a:rPr lang="en-US" sz="2000" dirty="0">
                <a:solidFill>
                  <a:srgbClr val="0000FF"/>
                </a:solidFill>
              </a:rPr>
              <a:t> fields</a:t>
            </a:r>
          </a:p>
        </p:txBody>
      </p:sp>
      <p:sp>
        <p:nvSpPr>
          <p:cNvPr id="81" name="AutoShape 55"/>
          <p:cNvSpPr>
            <a:spLocks noChangeArrowheads="1"/>
          </p:cNvSpPr>
          <p:nvPr/>
        </p:nvSpPr>
        <p:spPr bwMode="auto">
          <a:xfrm>
            <a:off x="4191000" y="5805713"/>
            <a:ext cx="729343" cy="301171"/>
          </a:xfrm>
          <a:prstGeom prst="rightArrow">
            <a:avLst>
              <a:gd name="adj1" fmla="val 50000"/>
              <a:gd name="adj2" fmla="val 83333"/>
            </a:avLst>
          </a:prstGeom>
          <a:solidFill>
            <a:srgbClr val="00FFFF"/>
          </a:solidFill>
          <a:ln w="9525">
            <a:solidFill>
              <a:schemeClr val="tx1"/>
            </a:solidFill>
            <a:miter lim="800000"/>
            <a:headEnd/>
            <a:tailEnd/>
          </a:ln>
        </p:spPr>
        <p:txBody>
          <a:bodyPr wrap="none" anchor="ctr"/>
          <a:lstStyle/>
          <a:p>
            <a:endParaRPr lang="en-US"/>
          </a:p>
        </p:txBody>
      </p:sp>
      <p:sp>
        <p:nvSpPr>
          <p:cNvPr id="71" name="TextBox 70"/>
          <p:cNvSpPr txBox="1"/>
          <p:nvPr/>
        </p:nvSpPr>
        <p:spPr>
          <a:xfrm>
            <a:off x="323561" y="6029106"/>
            <a:ext cx="2643478" cy="523220"/>
          </a:xfrm>
          <a:prstGeom prst="rect">
            <a:avLst/>
          </a:prstGeom>
          <a:noFill/>
          <a:ln w="28575">
            <a:solidFill>
              <a:srgbClr val="0000FF"/>
            </a:solidFill>
          </a:ln>
        </p:spPr>
        <p:txBody>
          <a:bodyPr wrap="square" rtlCol="0">
            <a:spAutoFit/>
          </a:bodyPr>
          <a:lstStyle/>
          <a:p>
            <a:pPr algn="ctr"/>
            <a:r>
              <a:rPr lang="en-US" sz="1400" dirty="0"/>
              <a:t>More details can be found in ECE 3318, Notes 31.</a:t>
            </a:r>
          </a:p>
        </p:txBody>
      </p:sp>
      <p:sp>
        <p:nvSpPr>
          <p:cNvPr id="9" name="TextBox 8"/>
          <p:cNvSpPr txBox="1"/>
          <p:nvPr/>
        </p:nvSpPr>
        <p:spPr>
          <a:xfrm>
            <a:off x="194729" y="4744899"/>
            <a:ext cx="2642213" cy="523220"/>
          </a:xfrm>
          <a:prstGeom prst="rect">
            <a:avLst/>
          </a:prstGeom>
          <a:noFill/>
        </p:spPr>
        <p:txBody>
          <a:bodyPr wrap="square" rtlCol="0">
            <a:spAutoFit/>
          </a:bodyPr>
          <a:lstStyle/>
          <a:p>
            <a:pPr algn="ctr"/>
            <a:r>
              <a:rPr lang="en-US" sz="1400" dirty="0"/>
              <a:t>(current flowing in </a:t>
            </a:r>
            <a:r>
              <a:rPr lang="en-US" sz="1400" i="1" dirty="0">
                <a:latin typeface="Times New Roman" panose="02020603050405020304" pitchFamily="18" charset="0"/>
                <a:cs typeface="Times New Roman" panose="02020603050405020304" pitchFamily="18" charset="0"/>
              </a:rPr>
              <a:t>z</a:t>
            </a:r>
            <a:r>
              <a:rPr lang="en-US" sz="1400" dirty="0"/>
              <a:t> direction on inner conductor)</a:t>
            </a:r>
          </a:p>
        </p:txBody>
      </p:sp>
      <p:sp>
        <p:nvSpPr>
          <p:cNvPr id="11" name="TextBox 10"/>
          <p:cNvSpPr txBox="1"/>
          <p:nvPr/>
        </p:nvSpPr>
        <p:spPr>
          <a:xfrm>
            <a:off x="6699140" y="2359428"/>
            <a:ext cx="1565493" cy="369332"/>
          </a:xfrm>
          <a:prstGeom prst="rect">
            <a:avLst/>
          </a:prstGeom>
          <a:noFill/>
        </p:spPr>
        <p:txBody>
          <a:bodyPr wrap="none" rtlCol="0">
            <a:spAutoFit/>
          </a:bodyPr>
          <a:lstStyle/>
          <a:p>
            <a:r>
              <a:rPr lang="en-US" dirty="0"/>
              <a:t>Ampere’s law</a:t>
            </a:r>
          </a:p>
        </p:txBody>
      </p:sp>
      <p:cxnSp>
        <p:nvCxnSpPr>
          <p:cNvPr id="13" name="Straight Arrow Connector 12"/>
          <p:cNvCxnSpPr/>
          <p:nvPr/>
        </p:nvCxnSpPr>
        <p:spPr>
          <a:xfrm>
            <a:off x="7582222" y="2739481"/>
            <a:ext cx="0" cy="4865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804091887"/>
              </p:ext>
            </p:extLst>
          </p:nvPr>
        </p:nvGraphicFramePr>
        <p:xfrm>
          <a:off x="7866170" y="4294094"/>
          <a:ext cx="796925" cy="354013"/>
        </p:xfrm>
        <a:graphic>
          <a:graphicData uri="http://schemas.openxmlformats.org/presentationml/2006/ole">
            <mc:AlternateContent xmlns:mc="http://schemas.openxmlformats.org/markup-compatibility/2006">
              <mc:Choice xmlns:v="urn:schemas-microsoft-com:vml" Requires="v">
                <p:oleObj spid="_x0000_s10265" name="Equation" r:id="rId10" imgW="571252" imgH="253890" progId="Equation.DSMT4">
                  <p:embed/>
                </p:oleObj>
              </mc:Choice>
              <mc:Fallback>
                <p:oleObj name="Equation" r:id="rId10" imgW="571252" imgH="253890" progId="Equation.DSMT4">
                  <p:embed/>
                  <p:pic>
                    <p:nvPicPr>
                      <p:cNvPr id="0" name="Picture 2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6170" y="4294094"/>
                        <a:ext cx="796925"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8" name="Group 77"/>
          <p:cNvGrpSpPr/>
          <p:nvPr/>
        </p:nvGrpSpPr>
        <p:grpSpPr>
          <a:xfrm>
            <a:off x="474912" y="1464837"/>
            <a:ext cx="2722886" cy="3239980"/>
            <a:chOff x="474912" y="1464837"/>
            <a:chExt cx="2722886" cy="3239980"/>
          </a:xfrm>
        </p:grpSpPr>
        <p:graphicFrame>
          <p:nvGraphicFramePr>
            <p:cNvPr id="4" name="Object 3"/>
            <p:cNvGraphicFramePr>
              <a:graphicFrameLocks noChangeAspect="1"/>
            </p:cNvGraphicFramePr>
            <p:nvPr>
              <p:extLst>
                <p:ext uri="{D42A27DB-BD31-4B8C-83A1-F6EECF244321}">
                  <p14:modId xmlns:p14="http://schemas.microsoft.com/office/powerpoint/2010/main" val="2748420530"/>
                </p:ext>
              </p:extLst>
            </p:nvPr>
          </p:nvGraphicFramePr>
          <p:xfrm>
            <a:off x="704934" y="4295232"/>
            <a:ext cx="1351630" cy="409585"/>
          </p:xfrm>
          <a:graphic>
            <a:graphicData uri="http://schemas.openxmlformats.org/presentationml/2006/ole">
              <mc:AlternateContent xmlns:mc="http://schemas.openxmlformats.org/markup-compatibility/2006">
                <mc:Choice xmlns:v="urn:schemas-microsoft-com:vml" Requires="v">
                  <p:oleObj spid="_x0000_s10266" name="Equation" r:id="rId12" imgW="837836" imgH="253890" progId="Equation.DSMT4">
                    <p:embed/>
                  </p:oleObj>
                </mc:Choice>
                <mc:Fallback>
                  <p:oleObj name="Equation" r:id="rId12" imgW="837836" imgH="253890" progId="Equation.DSMT4">
                    <p:embed/>
                    <p:pic>
                      <p:nvPicPr>
                        <p:cNvPr id="0" name="Picture 2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934" y="4295232"/>
                          <a:ext cx="1351630" cy="4095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a:xfrm>
              <a:off x="771180" y="2577947"/>
              <a:ext cx="1322023" cy="132202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Oval 68"/>
            <p:cNvSpPr>
              <a:spLocks noChangeArrowheads="1"/>
            </p:cNvSpPr>
            <p:nvPr/>
          </p:nvSpPr>
          <p:spPr bwMode="auto">
            <a:xfrm>
              <a:off x="474912" y="2296519"/>
              <a:ext cx="1915747" cy="1903783"/>
            </a:xfrm>
            <a:prstGeom prst="ellipse">
              <a:avLst/>
            </a:prstGeom>
            <a:noFill/>
            <a:ln w="28575">
              <a:solidFill>
                <a:srgbClr val="000000"/>
              </a:solidFill>
              <a:round/>
              <a:headEnd type="none" w="sm" len="sm"/>
              <a:tailEnd type="none" w="sm" len="sm"/>
            </a:ln>
          </p:spPr>
          <p:txBody>
            <a:bodyPr wrap="none" anchor="ctr"/>
            <a:lstStyle/>
            <a:p>
              <a:endParaRPr lang="en-US"/>
            </a:p>
          </p:txBody>
        </p:sp>
        <p:sp>
          <p:nvSpPr>
            <p:cNvPr id="6157" name="Oval 69"/>
            <p:cNvSpPr>
              <a:spLocks noChangeArrowheads="1"/>
            </p:cNvSpPr>
            <p:nvPr/>
          </p:nvSpPr>
          <p:spPr bwMode="auto">
            <a:xfrm>
              <a:off x="1061811" y="2888180"/>
              <a:ext cx="708025" cy="708024"/>
            </a:xfrm>
            <a:prstGeom prst="ellipse">
              <a:avLst/>
            </a:prstGeom>
            <a:solidFill>
              <a:srgbClr val="FF9900"/>
            </a:solidFill>
            <a:ln w="28575">
              <a:solidFill>
                <a:srgbClr val="000000"/>
              </a:solidFill>
              <a:round/>
              <a:headEnd type="none" w="sm" len="sm"/>
              <a:tailEnd type="none" w="sm" len="sm"/>
            </a:ln>
          </p:spPr>
          <p:txBody>
            <a:bodyPr wrap="none" anchor="ctr"/>
            <a:lstStyle/>
            <a:p>
              <a:endParaRPr lang="en-US"/>
            </a:p>
          </p:txBody>
        </p:sp>
        <p:sp>
          <p:nvSpPr>
            <p:cNvPr id="6167" name="Oval 79"/>
            <p:cNvSpPr>
              <a:spLocks noChangeArrowheads="1"/>
            </p:cNvSpPr>
            <p:nvPr/>
          </p:nvSpPr>
          <p:spPr bwMode="auto">
            <a:xfrm>
              <a:off x="1733323" y="2978667"/>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68" name="Oval 80"/>
            <p:cNvSpPr>
              <a:spLocks noChangeArrowheads="1"/>
            </p:cNvSpPr>
            <p:nvPr/>
          </p:nvSpPr>
          <p:spPr bwMode="auto">
            <a:xfrm>
              <a:off x="1798411" y="3032642"/>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69" name="Oval 81"/>
            <p:cNvSpPr>
              <a:spLocks noChangeArrowheads="1"/>
            </p:cNvSpPr>
            <p:nvPr/>
          </p:nvSpPr>
          <p:spPr bwMode="auto">
            <a:xfrm>
              <a:off x="1739673" y="3302517"/>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70" name="Oval 82"/>
            <p:cNvSpPr>
              <a:spLocks noChangeArrowheads="1"/>
            </p:cNvSpPr>
            <p:nvPr/>
          </p:nvSpPr>
          <p:spPr bwMode="auto">
            <a:xfrm>
              <a:off x="1804761" y="3356492"/>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71" name="Oval 83"/>
            <p:cNvSpPr>
              <a:spLocks noChangeArrowheads="1"/>
            </p:cNvSpPr>
            <p:nvPr/>
          </p:nvSpPr>
          <p:spPr bwMode="auto">
            <a:xfrm>
              <a:off x="1520598" y="3559692"/>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72" name="Oval 84"/>
            <p:cNvSpPr>
              <a:spLocks noChangeArrowheads="1"/>
            </p:cNvSpPr>
            <p:nvPr/>
          </p:nvSpPr>
          <p:spPr bwMode="auto">
            <a:xfrm>
              <a:off x="1585686" y="3613667"/>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73" name="Oval 85"/>
            <p:cNvSpPr>
              <a:spLocks noChangeArrowheads="1"/>
            </p:cNvSpPr>
            <p:nvPr/>
          </p:nvSpPr>
          <p:spPr bwMode="auto">
            <a:xfrm>
              <a:off x="1155473" y="3591442"/>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74" name="Oval 86"/>
            <p:cNvSpPr>
              <a:spLocks noChangeArrowheads="1"/>
            </p:cNvSpPr>
            <p:nvPr/>
          </p:nvSpPr>
          <p:spPr bwMode="auto">
            <a:xfrm>
              <a:off x="1220561" y="3645417"/>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75" name="Oval 87"/>
            <p:cNvSpPr>
              <a:spLocks noChangeArrowheads="1"/>
            </p:cNvSpPr>
            <p:nvPr/>
          </p:nvSpPr>
          <p:spPr bwMode="auto">
            <a:xfrm>
              <a:off x="898298" y="3346967"/>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76" name="Oval 88"/>
            <p:cNvSpPr>
              <a:spLocks noChangeArrowheads="1"/>
            </p:cNvSpPr>
            <p:nvPr/>
          </p:nvSpPr>
          <p:spPr bwMode="auto">
            <a:xfrm>
              <a:off x="963386" y="3400942"/>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77" name="Oval 89"/>
            <p:cNvSpPr>
              <a:spLocks noChangeArrowheads="1"/>
            </p:cNvSpPr>
            <p:nvPr/>
          </p:nvSpPr>
          <p:spPr bwMode="auto">
            <a:xfrm>
              <a:off x="864961" y="2996130"/>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78" name="Oval 90"/>
            <p:cNvSpPr>
              <a:spLocks noChangeArrowheads="1"/>
            </p:cNvSpPr>
            <p:nvPr/>
          </p:nvSpPr>
          <p:spPr bwMode="auto">
            <a:xfrm>
              <a:off x="930048" y="3050105"/>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79" name="Oval 91"/>
            <p:cNvSpPr>
              <a:spLocks noChangeArrowheads="1"/>
            </p:cNvSpPr>
            <p:nvPr/>
          </p:nvSpPr>
          <p:spPr bwMode="auto">
            <a:xfrm>
              <a:off x="1123723" y="2710380"/>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80" name="Oval 92"/>
            <p:cNvSpPr>
              <a:spLocks noChangeArrowheads="1"/>
            </p:cNvSpPr>
            <p:nvPr/>
          </p:nvSpPr>
          <p:spPr bwMode="auto">
            <a:xfrm>
              <a:off x="1188811" y="2764355"/>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81" name="Oval 93"/>
            <p:cNvSpPr>
              <a:spLocks noChangeArrowheads="1"/>
            </p:cNvSpPr>
            <p:nvPr/>
          </p:nvSpPr>
          <p:spPr bwMode="auto">
            <a:xfrm>
              <a:off x="1515836" y="2700855"/>
              <a:ext cx="212725" cy="212725"/>
            </a:xfrm>
            <a:prstGeom prst="ellipse">
              <a:avLst/>
            </a:prstGeom>
            <a:solidFill>
              <a:srgbClr val="0000FF"/>
            </a:solidFill>
            <a:ln w="12700">
              <a:solidFill>
                <a:srgbClr val="0000FF"/>
              </a:solidFill>
              <a:round/>
              <a:headEnd type="none" w="sm" len="sm"/>
              <a:tailEnd type="none" w="sm" len="sm"/>
            </a:ln>
          </p:spPr>
          <p:txBody>
            <a:bodyPr wrap="none" anchor="ctr"/>
            <a:lstStyle/>
            <a:p>
              <a:endParaRPr lang="en-US"/>
            </a:p>
          </p:txBody>
        </p:sp>
        <p:sp>
          <p:nvSpPr>
            <p:cNvPr id="6182" name="Oval 94"/>
            <p:cNvSpPr>
              <a:spLocks noChangeArrowheads="1"/>
            </p:cNvSpPr>
            <p:nvPr/>
          </p:nvSpPr>
          <p:spPr bwMode="auto">
            <a:xfrm>
              <a:off x="1580923" y="2754830"/>
              <a:ext cx="88900" cy="88900"/>
            </a:xfrm>
            <a:prstGeom prst="ellipse">
              <a:avLst/>
            </a:prstGeom>
            <a:solidFill>
              <a:srgbClr val="FFFFFF"/>
            </a:solidFill>
            <a:ln w="12700">
              <a:solidFill>
                <a:srgbClr val="000000"/>
              </a:solidFill>
              <a:round/>
              <a:headEnd type="none" w="sm" len="sm"/>
              <a:tailEnd type="none" w="sm" len="sm"/>
            </a:ln>
          </p:spPr>
          <p:txBody>
            <a:bodyPr wrap="none" anchor="ctr"/>
            <a:lstStyle/>
            <a:p>
              <a:endParaRPr lang="en-US"/>
            </a:p>
          </p:txBody>
        </p:sp>
        <p:sp>
          <p:nvSpPr>
            <p:cNvPr id="6183" name="Line 95"/>
            <p:cNvSpPr>
              <a:spLocks noChangeShapeType="1"/>
            </p:cNvSpPr>
            <p:nvPr/>
          </p:nvSpPr>
          <p:spPr bwMode="auto">
            <a:xfrm>
              <a:off x="2472085" y="3254795"/>
              <a:ext cx="371475" cy="0"/>
            </a:xfrm>
            <a:prstGeom prst="line">
              <a:avLst/>
            </a:prstGeom>
            <a:noFill/>
            <a:ln w="12700">
              <a:solidFill>
                <a:srgbClr val="000000"/>
              </a:solidFill>
              <a:round/>
              <a:headEnd type="none" w="sm" len="sm"/>
              <a:tailEnd type="triangle" w="med" len="med"/>
            </a:ln>
          </p:spPr>
          <p:txBody>
            <a:bodyPr wrap="none"/>
            <a:lstStyle/>
            <a:p>
              <a:endParaRPr lang="en-US"/>
            </a:p>
          </p:txBody>
        </p:sp>
        <p:sp>
          <p:nvSpPr>
            <p:cNvPr id="6185" name="Line 98"/>
            <p:cNvSpPr>
              <a:spLocks noChangeShapeType="1"/>
            </p:cNvSpPr>
            <p:nvPr/>
          </p:nvSpPr>
          <p:spPr bwMode="auto">
            <a:xfrm flipV="1">
              <a:off x="1449065" y="1837695"/>
              <a:ext cx="0" cy="409575"/>
            </a:xfrm>
            <a:prstGeom prst="line">
              <a:avLst/>
            </a:prstGeom>
            <a:noFill/>
            <a:ln w="12700">
              <a:solidFill>
                <a:srgbClr val="000000"/>
              </a:solidFill>
              <a:round/>
              <a:headEnd type="none" w="sm" len="sm"/>
              <a:tailEnd type="triangle" w="med" len="med"/>
            </a:ln>
          </p:spPr>
          <p:txBody>
            <a:bodyPr wrap="none"/>
            <a:lstStyle/>
            <a:p>
              <a:endParaRPr lang="en-US"/>
            </a:p>
          </p:txBody>
        </p:sp>
        <p:grpSp>
          <p:nvGrpSpPr>
            <p:cNvPr id="6187" name="Group 102"/>
            <p:cNvGrpSpPr>
              <a:grpSpLocks/>
            </p:cNvGrpSpPr>
            <p:nvPr/>
          </p:nvGrpSpPr>
          <p:grpSpPr bwMode="auto">
            <a:xfrm>
              <a:off x="2028025" y="2686567"/>
              <a:ext cx="309563" cy="366712"/>
              <a:chOff x="1405" y="2962"/>
              <a:chExt cx="195" cy="231"/>
            </a:xfrm>
          </p:grpSpPr>
          <p:sp>
            <p:nvSpPr>
              <p:cNvPr id="6209" name="Oval 100"/>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210" name="Text Box 101"/>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dirty="0">
                    <a:solidFill>
                      <a:schemeClr val="bg1"/>
                    </a:solidFill>
                    <a:sym typeface="Symbol" pitchFamily="18" charset="2"/>
                  </a:rPr>
                  <a:t></a:t>
                </a:r>
              </a:p>
            </p:txBody>
          </p:sp>
        </p:grpSp>
        <p:grpSp>
          <p:nvGrpSpPr>
            <p:cNvPr id="6188" name="Group 103"/>
            <p:cNvGrpSpPr>
              <a:grpSpLocks/>
            </p:cNvGrpSpPr>
            <p:nvPr/>
          </p:nvGrpSpPr>
          <p:grpSpPr bwMode="auto">
            <a:xfrm>
              <a:off x="1602957" y="3797053"/>
              <a:ext cx="309563" cy="366712"/>
              <a:chOff x="1405" y="2962"/>
              <a:chExt cx="195" cy="231"/>
            </a:xfrm>
          </p:grpSpPr>
          <p:sp>
            <p:nvSpPr>
              <p:cNvPr id="6207" name="Oval 104"/>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208" name="Text Box 105"/>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dirty="0">
                    <a:solidFill>
                      <a:schemeClr val="bg1"/>
                    </a:solidFill>
                    <a:sym typeface="Symbol" pitchFamily="18" charset="2"/>
                  </a:rPr>
                  <a:t></a:t>
                </a:r>
              </a:p>
            </p:txBody>
          </p:sp>
        </p:grpSp>
        <p:grpSp>
          <p:nvGrpSpPr>
            <p:cNvPr id="6189" name="Group 106"/>
            <p:cNvGrpSpPr>
              <a:grpSpLocks/>
            </p:cNvGrpSpPr>
            <p:nvPr/>
          </p:nvGrpSpPr>
          <p:grpSpPr bwMode="auto">
            <a:xfrm>
              <a:off x="542889" y="3400369"/>
              <a:ext cx="309563" cy="366712"/>
              <a:chOff x="1405" y="2962"/>
              <a:chExt cx="195" cy="231"/>
            </a:xfrm>
          </p:grpSpPr>
          <p:sp>
            <p:nvSpPr>
              <p:cNvPr id="6205" name="Oval 107"/>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206" name="Text Box 108"/>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dirty="0">
                    <a:solidFill>
                      <a:schemeClr val="bg1"/>
                    </a:solidFill>
                    <a:sym typeface="Symbol" pitchFamily="18" charset="2"/>
                  </a:rPr>
                  <a:t></a:t>
                </a:r>
              </a:p>
            </p:txBody>
          </p:sp>
        </p:grpSp>
        <p:grpSp>
          <p:nvGrpSpPr>
            <p:cNvPr id="6190" name="Group 109"/>
            <p:cNvGrpSpPr>
              <a:grpSpLocks/>
            </p:cNvGrpSpPr>
            <p:nvPr/>
          </p:nvGrpSpPr>
          <p:grpSpPr bwMode="auto">
            <a:xfrm>
              <a:off x="879439" y="2275883"/>
              <a:ext cx="309563" cy="366712"/>
              <a:chOff x="1405" y="2962"/>
              <a:chExt cx="195" cy="231"/>
            </a:xfrm>
          </p:grpSpPr>
          <p:sp>
            <p:nvSpPr>
              <p:cNvPr id="6203" name="Oval 110"/>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204" name="Text Box 111"/>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dirty="0">
                    <a:solidFill>
                      <a:schemeClr val="bg1"/>
                    </a:solidFill>
                    <a:sym typeface="Symbol" pitchFamily="18" charset="2"/>
                  </a:rPr>
                  <a:t></a:t>
                </a:r>
              </a:p>
            </p:txBody>
          </p:sp>
        </p:grpSp>
        <p:grpSp>
          <p:nvGrpSpPr>
            <p:cNvPr id="6191" name="Group 115"/>
            <p:cNvGrpSpPr>
              <a:grpSpLocks/>
            </p:cNvGrpSpPr>
            <p:nvPr/>
          </p:nvGrpSpPr>
          <p:grpSpPr bwMode="auto">
            <a:xfrm>
              <a:off x="495455" y="2705999"/>
              <a:ext cx="309563" cy="366712"/>
              <a:chOff x="1405" y="2962"/>
              <a:chExt cx="195" cy="231"/>
            </a:xfrm>
          </p:grpSpPr>
          <p:sp>
            <p:nvSpPr>
              <p:cNvPr id="6201" name="Oval 116"/>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202" name="Text Box 117"/>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a:solidFill>
                      <a:schemeClr val="bg1"/>
                    </a:solidFill>
                    <a:sym typeface="Symbol" pitchFamily="18" charset="2"/>
                  </a:rPr>
                  <a:t></a:t>
                </a:r>
              </a:p>
            </p:txBody>
          </p:sp>
        </p:grpSp>
        <p:grpSp>
          <p:nvGrpSpPr>
            <p:cNvPr id="6192" name="Group 118"/>
            <p:cNvGrpSpPr>
              <a:grpSpLocks/>
            </p:cNvGrpSpPr>
            <p:nvPr/>
          </p:nvGrpSpPr>
          <p:grpSpPr bwMode="auto">
            <a:xfrm>
              <a:off x="2007766" y="3415762"/>
              <a:ext cx="273050" cy="369887"/>
              <a:chOff x="1412" y="2977"/>
              <a:chExt cx="172" cy="233"/>
            </a:xfrm>
          </p:grpSpPr>
          <p:sp>
            <p:nvSpPr>
              <p:cNvPr id="6199" name="Oval 119"/>
              <p:cNvSpPr>
                <a:spLocks noChangeArrowheads="1"/>
              </p:cNvSpPr>
              <p:nvPr/>
            </p:nvSpPr>
            <p:spPr bwMode="auto">
              <a:xfrm>
                <a:off x="1448" y="3040"/>
                <a:ext cx="120" cy="120"/>
              </a:xfrm>
              <a:prstGeom prst="ellipse">
                <a:avLst/>
              </a:prstGeom>
              <a:solidFill>
                <a:srgbClr val="0000FF"/>
              </a:solidFill>
              <a:ln w="9525">
                <a:solidFill>
                  <a:schemeClr val="tx1"/>
                </a:solidFill>
                <a:round/>
                <a:headEnd/>
                <a:tailEnd/>
              </a:ln>
            </p:spPr>
            <p:txBody>
              <a:bodyPr wrap="none" anchor="ctr"/>
              <a:lstStyle/>
              <a:p>
                <a:endParaRPr lang="en-US"/>
              </a:p>
            </p:txBody>
          </p:sp>
          <p:sp>
            <p:nvSpPr>
              <p:cNvPr id="6200" name="Text Box 120"/>
              <p:cNvSpPr txBox="1">
                <a:spLocks noChangeArrowheads="1"/>
              </p:cNvSpPr>
              <p:nvPr/>
            </p:nvSpPr>
            <p:spPr bwMode="auto">
              <a:xfrm>
                <a:off x="1412" y="2977"/>
                <a:ext cx="172" cy="233"/>
              </a:xfrm>
              <a:prstGeom prst="rect">
                <a:avLst/>
              </a:prstGeom>
              <a:noFill/>
              <a:ln w="9525">
                <a:noFill/>
                <a:miter lim="800000"/>
                <a:headEnd/>
                <a:tailEnd/>
              </a:ln>
            </p:spPr>
            <p:txBody>
              <a:bodyPr wrap="square">
                <a:spAutoFit/>
              </a:bodyPr>
              <a:lstStyle/>
              <a:p>
                <a:r>
                  <a:rPr lang="en-US" b="1" dirty="0">
                    <a:solidFill>
                      <a:schemeClr val="bg1"/>
                    </a:solidFill>
                    <a:sym typeface="Symbol" pitchFamily="18" charset="2"/>
                  </a:rPr>
                  <a:t></a:t>
                </a:r>
              </a:p>
            </p:txBody>
          </p:sp>
        </p:grpSp>
        <p:grpSp>
          <p:nvGrpSpPr>
            <p:cNvPr id="6193" name="Group 121"/>
            <p:cNvGrpSpPr>
              <a:grpSpLocks/>
            </p:cNvGrpSpPr>
            <p:nvPr/>
          </p:nvGrpSpPr>
          <p:grpSpPr bwMode="auto">
            <a:xfrm>
              <a:off x="927255" y="3809753"/>
              <a:ext cx="309563" cy="366712"/>
              <a:chOff x="1405" y="2962"/>
              <a:chExt cx="195" cy="231"/>
            </a:xfrm>
          </p:grpSpPr>
          <p:sp>
            <p:nvSpPr>
              <p:cNvPr id="6197" name="Oval 122"/>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198" name="Text Box 123"/>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dirty="0">
                    <a:solidFill>
                      <a:schemeClr val="bg1"/>
                    </a:solidFill>
                    <a:sym typeface="Symbol" pitchFamily="18" charset="2"/>
                  </a:rPr>
                  <a:t></a:t>
                </a:r>
              </a:p>
            </p:txBody>
          </p:sp>
        </p:grpSp>
        <p:grpSp>
          <p:nvGrpSpPr>
            <p:cNvPr id="6194" name="Group 124"/>
            <p:cNvGrpSpPr>
              <a:grpSpLocks/>
            </p:cNvGrpSpPr>
            <p:nvPr/>
          </p:nvGrpSpPr>
          <p:grpSpPr bwMode="auto">
            <a:xfrm>
              <a:off x="1621625" y="2289884"/>
              <a:ext cx="309563" cy="366712"/>
              <a:chOff x="1405" y="2962"/>
              <a:chExt cx="195" cy="231"/>
            </a:xfrm>
          </p:grpSpPr>
          <p:sp>
            <p:nvSpPr>
              <p:cNvPr id="6195" name="Oval 125"/>
              <p:cNvSpPr>
                <a:spLocks noChangeArrowheads="1"/>
              </p:cNvSpPr>
              <p:nvPr/>
            </p:nvSpPr>
            <p:spPr bwMode="auto">
              <a:xfrm>
                <a:off x="1448" y="3040"/>
                <a:ext cx="120" cy="120"/>
              </a:xfrm>
              <a:prstGeom prst="ellipse">
                <a:avLst/>
              </a:prstGeom>
              <a:solidFill>
                <a:srgbClr val="0000FF"/>
              </a:solidFill>
              <a:ln w="9525">
                <a:noFill/>
                <a:round/>
                <a:headEnd/>
                <a:tailEnd/>
              </a:ln>
            </p:spPr>
            <p:txBody>
              <a:bodyPr wrap="none" anchor="ctr"/>
              <a:lstStyle/>
              <a:p>
                <a:endParaRPr lang="en-US"/>
              </a:p>
            </p:txBody>
          </p:sp>
          <p:sp>
            <p:nvSpPr>
              <p:cNvPr id="6196" name="Text Box 126"/>
              <p:cNvSpPr txBox="1">
                <a:spLocks noChangeArrowheads="1"/>
              </p:cNvSpPr>
              <p:nvPr/>
            </p:nvSpPr>
            <p:spPr bwMode="auto">
              <a:xfrm>
                <a:off x="1405" y="2962"/>
                <a:ext cx="195" cy="231"/>
              </a:xfrm>
              <a:prstGeom prst="rect">
                <a:avLst/>
              </a:prstGeom>
              <a:noFill/>
              <a:ln w="9525">
                <a:noFill/>
                <a:miter lim="800000"/>
                <a:headEnd/>
                <a:tailEnd/>
              </a:ln>
            </p:spPr>
            <p:txBody>
              <a:bodyPr wrap="none">
                <a:spAutoFit/>
              </a:bodyPr>
              <a:lstStyle/>
              <a:p>
                <a:r>
                  <a:rPr lang="en-US" b="1" dirty="0">
                    <a:solidFill>
                      <a:schemeClr val="bg1"/>
                    </a:solidFill>
                    <a:sym typeface="Symbol" pitchFamily="18" charset="2"/>
                  </a:rPr>
                  <a:t></a:t>
                </a:r>
              </a:p>
            </p:txBody>
          </p:sp>
        </p:grpSp>
        <p:sp>
          <p:nvSpPr>
            <p:cNvPr id="67" name="Text Box 72"/>
            <p:cNvSpPr txBox="1">
              <a:spLocks noChangeArrowheads="1"/>
            </p:cNvSpPr>
            <p:nvPr/>
          </p:nvSpPr>
          <p:spPr bwMode="auto">
            <a:xfrm>
              <a:off x="1299363" y="3833869"/>
              <a:ext cx="331134" cy="369332"/>
            </a:xfrm>
            <a:prstGeom prst="rect">
              <a:avLst/>
            </a:prstGeom>
            <a:noFill/>
            <a:ln w="12700">
              <a:noFill/>
              <a:miter lim="800000"/>
              <a:headEnd type="none" w="sm" len="sm"/>
              <a:tailEnd type="none" w="sm" len="sm"/>
            </a:ln>
          </p:spPr>
          <p:txBody>
            <a:bodyPr wrap="square">
              <a:spAutoFit/>
            </a:bodyPr>
            <a:lstStyle/>
            <a:p>
              <a:r>
                <a:rPr lang="en-US" i="1" dirty="0">
                  <a:latin typeface="Times New Roman" pitchFamily="18" charset="0"/>
                </a:rPr>
                <a:t>b</a:t>
              </a:r>
            </a:p>
          </p:txBody>
        </p:sp>
        <p:sp>
          <p:nvSpPr>
            <p:cNvPr id="68" name="Line 70"/>
            <p:cNvSpPr>
              <a:spLocks noChangeShapeType="1"/>
            </p:cNvSpPr>
            <p:nvPr/>
          </p:nvSpPr>
          <p:spPr bwMode="auto">
            <a:xfrm flipH="1">
              <a:off x="1266939" y="3229493"/>
              <a:ext cx="179045" cy="923865"/>
            </a:xfrm>
            <a:prstGeom prst="line">
              <a:avLst/>
            </a:prstGeom>
            <a:noFill/>
            <a:ln w="12700">
              <a:solidFill>
                <a:schemeClr val="tx1"/>
              </a:solidFill>
              <a:round/>
              <a:headEnd type="none" w="sm" len="sm"/>
              <a:tailEnd type="triangle" w="med" len="med"/>
            </a:ln>
          </p:spPr>
          <p:txBody>
            <a:bodyPr wrap="none"/>
            <a:lstStyle/>
            <a:p>
              <a:endParaRPr lang="en-US"/>
            </a:p>
          </p:txBody>
        </p:sp>
        <p:sp>
          <p:nvSpPr>
            <p:cNvPr id="69" name="Text Box 71"/>
            <p:cNvSpPr txBox="1">
              <a:spLocks noChangeArrowheads="1"/>
            </p:cNvSpPr>
            <p:nvPr/>
          </p:nvSpPr>
          <p:spPr bwMode="auto">
            <a:xfrm>
              <a:off x="1553604" y="3071692"/>
              <a:ext cx="298450" cy="366712"/>
            </a:xfrm>
            <a:prstGeom prst="rect">
              <a:avLst/>
            </a:prstGeom>
            <a:noFill/>
            <a:ln w="12700">
              <a:noFill/>
              <a:miter lim="800000"/>
              <a:headEnd type="none" w="sm" len="sm"/>
              <a:tailEnd type="none" w="sm" len="sm"/>
            </a:ln>
          </p:spPr>
          <p:txBody>
            <a:bodyPr wrap="none">
              <a:spAutoFit/>
            </a:bodyPr>
            <a:lstStyle/>
            <a:p>
              <a:r>
                <a:rPr lang="en-US" i="1" dirty="0">
                  <a:latin typeface="Times New Roman" pitchFamily="18" charset="0"/>
                </a:rPr>
                <a:t>a</a:t>
              </a:r>
            </a:p>
          </p:txBody>
        </p:sp>
        <p:sp>
          <p:nvSpPr>
            <p:cNvPr id="70" name="Line 69"/>
            <p:cNvSpPr>
              <a:spLocks noChangeShapeType="1"/>
            </p:cNvSpPr>
            <p:nvPr/>
          </p:nvSpPr>
          <p:spPr bwMode="auto">
            <a:xfrm>
              <a:off x="1458685" y="3229494"/>
              <a:ext cx="125415" cy="285751"/>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76" name="Object 55"/>
            <p:cNvGraphicFramePr>
              <a:graphicFrameLocks noChangeAspect="1"/>
            </p:cNvGraphicFramePr>
            <p:nvPr>
              <p:extLst>
                <p:ext uri="{D42A27DB-BD31-4B8C-83A1-F6EECF244321}">
                  <p14:modId xmlns:p14="http://schemas.microsoft.com/office/powerpoint/2010/main" val="31569745"/>
                </p:ext>
              </p:extLst>
            </p:nvPr>
          </p:nvGraphicFramePr>
          <p:xfrm>
            <a:off x="2969198" y="3116782"/>
            <a:ext cx="228600" cy="250825"/>
          </p:xfrm>
          <a:graphic>
            <a:graphicData uri="http://schemas.openxmlformats.org/presentationml/2006/ole">
              <mc:AlternateContent xmlns:mc="http://schemas.openxmlformats.org/markup-compatibility/2006">
                <mc:Choice xmlns:v="urn:schemas-microsoft-com:vml" Requires="v">
                  <p:oleObj spid="_x0000_s10267" name="Equation" r:id="rId14" imgW="126835" imgH="139518" progId="Equation.DSMT4">
                    <p:embed/>
                  </p:oleObj>
                </mc:Choice>
                <mc:Fallback>
                  <p:oleObj name="Equation" r:id="rId14" imgW="126835" imgH="139518" progId="Equation.DSMT4">
                    <p:embed/>
                    <p:pic>
                      <p:nvPicPr>
                        <p:cNvPr id="0" name="Picture 27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69198" y="3116782"/>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6"/>
            <p:cNvGraphicFramePr>
              <a:graphicFrameLocks noChangeAspect="1"/>
            </p:cNvGraphicFramePr>
            <p:nvPr>
              <p:extLst>
                <p:ext uri="{D42A27DB-BD31-4B8C-83A1-F6EECF244321}">
                  <p14:modId xmlns:p14="http://schemas.microsoft.com/office/powerpoint/2010/main" val="1105146311"/>
                </p:ext>
              </p:extLst>
            </p:nvPr>
          </p:nvGraphicFramePr>
          <p:xfrm>
            <a:off x="1359555" y="1464837"/>
            <a:ext cx="252413" cy="296862"/>
          </p:xfrm>
          <a:graphic>
            <a:graphicData uri="http://schemas.openxmlformats.org/presentationml/2006/ole">
              <mc:AlternateContent xmlns:mc="http://schemas.openxmlformats.org/markup-compatibility/2006">
                <mc:Choice xmlns:v="urn:schemas-microsoft-com:vml" Requires="v">
                  <p:oleObj spid="_x0000_s10268" name="Equation" r:id="rId16" imgW="139579" imgH="164957" progId="Equation.DSMT4">
                    <p:embed/>
                  </p:oleObj>
                </mc:Choice>
                <mc:Fallback>
                  <p:oleObj name="Equation" r:id="rId16" imgW="139579" imgH="164957" progId="Equation.DSMT4">
                    <p:embed/>
                    <p:pic>
                      <p:nvPicPr>
                        <p:cNvPr id="0" name="Picture 27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59555" y="1464837"/>
                          <a:ext cx="252413"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55"/>
            <p:cNvGraphicFramePr>
              <a:graphicFrameLocks noChangeAspect="1"/>
            </p:cNvGraphicFramePr>
            <p:nvPr>
              <p:extLst>
                <p:ext uri="{D42A27DB-BD31-4B8C-83A1-F6EECF244321}">
                  <p14:modId xmlns:p14="http://schemas.microsoft.com/office/powerpoint/2010/main" val="431975765"/>
                </p:ext>
              </p:extLst>
            </p:nvPr>
          </p:nvGraphicFramePr>
          <p:xfrm>
            <a:off x="2454198" y="2061666"/>
            <a:ext cx="341313" cy="439737"/>
          </p:xfrm>
          <a:graphic>
            <a:graphicData uri="http://schemas.openxmlformats.org/presentationml/2006/ole">
              <mc:AlternateContent xmlns:mc="http://schemas.openxmlformats.org/markup-compatibility/2006">
                <mc:Choice xmlns:v="urn:schemas-microsoft-com:vml" Requires="v">
                  <p:oleObj spid="_x0000_s10269" name="Equation" r:id="rId18" imgW="190417" imgH="241195" progId="Equation.DSMT4">
                    <p:embed/>
                  </p:oleObj>
                </mc:Choice>
                <mc:Fallback>
                  <p:oleObj name="Equation" r:id="rId18" imgW="190417" imgH="241195" progId="Equation.DSMT4">
                    <p:embed/>
                    <p:pic>
                      <p:nvPicPr>
                        <p:cNvPr id="0" name="Picture 2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4198" y="2061666"/>
                          <a:ext cx="34131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Arrow Connector 5"/>
            <p:cNvCxnSpPr>
              <a:endCxn id="6182" idx="6"/>
            </p:cNvCxnSpPr>
            <p:nvPr/>
          </p:nvCxnSpPr>
          <p:spPr>
            <a:xfrm flipH="1">
              <a:off x="1669823" y="2412694"/>
              <a:ext cx="742872" cy="386586"/>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082188" y="3128791"/>
              <a:ext cx="0" cy="220338"/>
            </a:xfrm>
            <a:prstGeom prst="straightConnector1">
              <a:avLst/>
            </a:prstGeom>
            <a:ln w="12700">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699780455"/>
                </p:ext>
              </p:extLst>
            </p:nvPr>
          </p:nvGraphicFramePr>
          <p:xfrm>
            <a:off x="2042938" y="3192143"/>
            <a:ext cx="304755" cy="386023"/>
          </p:xfrm>
          <a:graphic>
            <a:graphicData uri="http://schemas.openxmlformats.org/presentationml/2006/ole">
              <mc:AlternateContent xmlns:mc="http://schemas.openxmlformats.org/markup-compatibility/2006">
                <mc:Choice xmlns:v="urn:schemas-microsoft-com:vml" Requires="v">
                  <p:oleObj spid="_x0000_s10270" name="Equation" r:id="rId20" imgW="190440" imgH="241200" progId="Equation.DSMT4">
                    <p:embed/>
                  </p:oleObj>
                </mc:Choice>
                <mc:Fallback>
                  <p:oleObj name="Equation" r:id="rId20" imgW="190440" imgH="241200" progId="Equation.DSMT4">
                    <p:embed/>
                    <p:pic>
                      <p:nvPicPr>
                        <p:cNvPr id="0" name="Picture 27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42938" y="3192143"/>
                          <a:ext cx="304755" cy="386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7" name="Straight Connector 76"/>
            <p:cNvCxnSpPr>
              <a:stCxn id="6157" idx="6"/>
            </p:cNvCxnSpPr>
            <p:nvPr/>
          </p:nvCxnSpPr>
          <p:spPr>
            <a:xfrm>
              <a:off x="1769836" y="3242192"/>
              <a:ext cx="646793" cy="175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418" name="Object 274"/>
            <p:cNvGraphicFramePr>
              <a:graphicFrameLocks noChangeAspect="1"/>
            </p:cNvGraphicFramePr>
            <p:nvPr/>
          </p:nvGraphicFramePr>
          <p:xfrm>
            <a:off x="2448832" y="2889930"/>
            <a:ext cx="250825" cy="271727"/>
          </p:xfrm>
          <a:graphic>
            <a:graphicData uri="http://schemas.openxmlformats.org/presentationml/2006/ole">
              <mc:AlternateContent xmlns:mc="http://schemas.openxmlformats.org/markup-compatibility/2006">
                <mc:Choice xmlns:v="urn:schemas-microsoft-com:vml" Requires="v">
                  <p:oleObj spid="_x0000_s10271" name="Equation" r:id="rId22" imgW="152280" imgH="164880" progId="Equation.DSMT4">
                    <p:embed/>
                  </p:oleObj>
                </mc:Choice>
                <mc:Fallback>
                  <p:oleObj name="Equation" r:id="rId22" imgW="152280" imgH="164880" progId="Equation.DSMT4">
                    <p:embed/>
                    <p:pic>
                      <p:nvPicPr>
                        <p:cNvPr id="0" name="Picture 27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48832" y="2889930"/>
                          <a:ext cx="250825" cy="27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3"/>
          <p:cNvSpPr txBox="1">
            <a:spLocks noChangeArrowheads="1"/>
          </p:cNvSpPr>
          <p:nvPr/>
        </p:nvSpPr>
        <p:spPr bwMode="auto">
          <a:xfrm>
            <a:off x="309563" y="850900"/>
            <a:ext cx="5953125" cy="396875"/>
          </a:xfrm>
          <a:prstGeom prst="rect">
            <a:avLst/>
          </a:prstGeom>
          <a:noFill/>
          <a:ln w="9525">
            <a:noFill/>
            <a:miter lim="800000"/>
            <a:headEnd/>
            <a:tailEnd/>
          </a:ln>
        </p:spPr>
        <p:txBody>
          <a:bodyPr wrap="none">
            <a:spAutoFit/>
          </a:bodyPr>
          <a:lstStyle/>
          <a:p>
            <a:r>
              <a:rPr lang="en-US" sz="2000" dirty="0">
                <a:solidFill>
                  <a:srgbClr val="0000FF"/>
                </a:solidFill>
              </a:rPr>
              <a:t>Overview of derivation: </a:t>
            </a:r>
            <a:r>
              <a:rPr lang="en-US" sz="2000" dirty="0">
                <a:solidFill>
                  <a:srgbClr val="FF0000"/>
                </a:solidFill>
              </a:rPr>
              <a:t>conductance per unit length</a:t>
            </a:r>
          </a:p>
        </p:txBody>
      </p:sp>
      <p:graphicFrame>
        <p:nvGraphicFramePr>
          <p:cNvPr id="7170" name="Object 65"/>
          <p:cNvGraphicFramePr>
            <a:graphicFrameLocks noChangeAspect="1"/>
          </p:cNvGraphicFramePr>
          <p:nvPr/>
        </p:nvGraphicFramePr>
        <p:xfrm>
          <a:off x="5259614" y="4978400"/>
          <a:ext cx="2287588" cy="1181100"/>
        </p:xfrm>
        <a:graphic>
          <a:graphicData uri="http://schemas.openxmlformats.org/presentationml/2006/ole">
            <mc:AlternateContent xmlns:mc="http://schemas.openxmlformats.org/markup-compatibility/2006">
              <mc:Choice xmlns:v="urn:schemas-microsoft-com:vml" Requires="v">
                <p:oleObj spid="_x0000_s11278" name="Equation" r:id="rId4" imgW="1206360" imgH="622080" progId="Equation.DSMT4">
                  <p:embed/>
                </p:oleObj>
              </mc:Choice>
              <mc:Fallback>
                <p:oleObj name="Equation" r:id="rId4" imgW="1206360" imgH="622080" progId="Equation.DSMT4">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614" y="4978400"/>
                        <a:ext cx="2287588" cy="11811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66"/>
          <p:cNvGraphicFramePr>
            <a:graphicFrameLocks noChangeAspect="1"/>
          </p:cNvGraphicFramePr>
          <p:nvPr/>
        </p:nvGraphicFramePr>
        <p:xfrm>
          <a:off x="6722610" y="1727200"/>
          <a:ext cx="946150" cy="776288"/>
        </p:xfrm>
        <a:graphic>
          <a:graphicData uri="http://schemas.openxmlformats.org/presentationml/2006/ole">
            <mc:AlternateContent xmlns:mc="http://schemas.openxmlformats.org/markup-compatibility/2006">
              <mc:Choice xmlns:v="urn:schemas-microsoft-com:vml" Requires="v">
                <p:oleObj spid="_x0000_s11279" name="Equation" r:id="rId6" imgW="494870" imgH="406048" progId="Equation.DSMT4">
                  <p:embed/>
                </p:oleObj>
              </mc:Choice>
              <mc:Fallback>
                <p:oleObj name="Equation" r:id="rId6" imgW="494870" imgH="406048" progId="Equation.DSMT4">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2610" y="1727200"/>
                        <a:ext cx="946150" cy="7762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9" name="Text Box 95"/>
          <p:cNvSpPr txBox="1">
            <a:spLocks noChangeArrowheads="1"/>
          </p:cNvSpPr>
          <p:nvPr/>
        </p:nvSpPr>
        <p:spPr bwMode="auto">
          <a:xfrm>
            <a:off x="3583435" y="1904748"/>
            <a:ext cx="2736711" cy="369332"/>
          </a:xfrm>
          <a:prstGeom prst="rect">
            <a:avLst/>
          </a:prstGeom>
          <a:noFill/>
          <a:ln w="9525">
            <a:noFill/>
            <a:miter lim="800000"/>
            <a:headEnd/>
            <a:tailEnd/>
          </a:ln>
        </p:spPr>
        <p:txBody>
          <a:bodyPr wrap="none">
            <a:spAutoFit/>
          </a:bodyPr>
          <a:lstStyle/>
          <a:p>
            <a:r>
              <a:rPr lang="en-US" dirty="0"/>
              <a:t>RC Analogy (ECE 3318):</a:t>
            </a:r>
          </a:p>
        </p:txBody>
      </p:sp>
      <p:graphicFrame>
        <p:nvGraphicFramePr>
          <p:cNvPr id="7173" name="Object 96"/>
          <p:cNvGraphicFramePr>
            <a:graphicFrameLocks noChangeAspect="1"/>
          </p:cNvGraphicFramePr>
          <p:nvPr/>
        </p:nvGraphicFramePr>
        <p:xfrm>
          <a:off x="4602163" y="2790825"/>
          <a:ext cx="1382712" cy="1189038"/>
        </p:xfrm>
        <a:graphic>
          <a:graphicData uri="http://schemas.openxmlformats.org/presentationml/2006/ole">
            <mc:AlternateContent xmlns:mc="http://schemas.openxmlformats.org/markup-compatibility/2006">
              <mc:Choice xmlns:v="urn:schemas-microsoft-com:vml" Requires="v">
                <p:oleObj spid="_x0000_s11280" name="Equation" r:id="rId8" imgW="723586" imgH="622030" progId="Equation.DSMT4">
                  <p:embed/>
                </p:oleObj>
              </mc:Choice>
              <mc:Fallback>
                <p:oleObj name="Equation" r:id="rId8" imgW="723586" imgH="622030" progId="Equation.DSMT4">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2163" y="2790825"/>
                        <a:ext cx="1382712" cy="11890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Slide Number Placeholder 18"/>
          <p:cNvSpPr>
            <a:spLocks noGrp="1"/>
          </p:cNvSpPr>
          <p:nvPr>
            <p:ph type="sldNum" sz="quarter" idx="10"/>
          </p:nvPr>
        </p:nvSpPr>
        <p:spPr/>
        <p:txBody>
          <a:bodyPr/>
          <a:lstStyle/>
          <a:p>
            <a:pPr>
              <a:defRPr/>
            </a:pPr>
            <a:fld id="{1B73C68F-52BC-4916-951A-0E2C6563DD85}" type="slidenum">
              <a:rPr lang="en-US" smtClean="0"/>
              <a:pPr>
                <a:defRPr/>
              </a:pPr>
              <a:t>17</a:t>
            </a:fld>
            <a:endParaRPr lang="en-US"/>
          </a:p>
        </p:txBody>
      </p:sp>
      <p:sp>
        <p:nvSpPr>
          <p:cNvPr id="20" name="Text Box 3"/>
          <p:cNvSpPr txBox="1">
            <a:spLocks noChangeArrowheads="1"/>
          </p:cNvSpPr>
          <p:nvPr/>
        </p:nvSpPr>
        <p:spPr bwMode="auto">
          <a:xfrm>
            <a:off x="2090061" y="97974"/>
            <a:ext cx="49688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 (cont.)</a:t>
            </a:r>
          </a:p>
        </p:txBody>
      </p:sp>
      <p:grpSp>
        <p:nvGrpSpPr>
          <p:cNvPr id="24" name="Group 23"/>
          <p:cNvGrpSpPr/>
          <p:nvPr/>
        </p:nvGrpSpPr>
        <p:grpSpPr>
          <a:xfrm>
            <a:off x="846138" y="1871663"/>
            <a:ext cx="1574800" cy="1574800"/>
            <a:chOff x="846138" y="1871663"/>
            <a:chExt cx="1574800" cy="1574800"/>
          </a:xfrm>
        </p:grpSpPr>
        <p:sp>
          <p:nvSpPr>
            <p:cNvPr id="7177" name="Oval 68"/>
            <p:cNvSpPr>
              <a:spLocks noChangeArrowheads="1"/>
            </p:cNvSpPr>
            <p:nvPr/>
          </p:nvSpPr>
          <p:spPr bwMode="auto">
            <a:xfrm>
              <a:off x="846138" y="1871663"/>
              <a:ext cx="1574800" cy="1574800"/>
            </a:xfrm>
            <a:prstGeom prst="ellipse">
              <a:avLst/>
            </a:prstGeom>
            <a:solidFill>
              <a:srgbClr val="969696"/>
            </a:solidFill>
            <a:ln w="38100">
              <a:solidFill>
                <a:srgbClr val="FF9933"/>
              </a:solidFill>
              <a:round/>
              <a:headEnd type="none" w="sm" len="sm"/>
              <a:tailEnd type="none" w="sm" len="sm"/>
            </a:ln>
          </p:spPr>
          <p:txBody>
            <a:bodyPr wrap="none" anchor="ctr"/>
            <a:lstStyle/>
            <a:p>
              <a:endParaRPr lang="en-US"/>
            </a:p>
          </p:txBody>
        </p:sp>
        <p:sp>
          <p:nvSpPr>
            <p:cNvPr id="7178" name="Oval 69"/>
            <p:cNvSpPr>
              <a:spLocks noChangeArrowheads="1"/>
            </p:cNvSpPr>
            <p:nvPr/>
          </p:nvSpPr>
          <p:spPr bwMode="auto">
            <a:xfrm>
              <a:off x="1366838" y="2405063"/>
              <a:ext cx="533400" cy="533400"/>
            </a:xfrm>
            <a:prstGeom prst="ellipse">
              <a:avLst/>
            </a:prstGeom>
            <a:solidFill>
              <a:srgbClr val="FF9933"/>
            </a:solidFill>
            <a:ln w="12700">
              <a:solidFill>
                <a:srgbClr val="000000"/>
              </a:solidFill>
              <a:round/>
              <a:headEnd type="none" w="sm" len="sm"/>
              <a:tailEnd type="none" w="sm" len="sm"/>
            </a:ln>
          </p:spPr>
          <p:txBody>
            <a:bodyPr wrap="none" anchor="ctr"/>
            <a:lstStyle/>
            <a:p>
              <a:endParaRPr lang="en-US"/>
            </a:p>
          </p:txBody>
        </p:sp>
        <p:graphicFrame>
          <p:nvGraphicFramePr>
            <p:cNvPr id="7172" name="Object 93"/>
            <p:cNvGraphicFramePr>
              <a:graphicFrameLocks noChangeAspect="1"/>
            </p:cNvGraphicFramePr>
            <p:nvPr/>
          </p:nvGraphicFramePr>
          <p:xfrm>
            <a:off x="1677988" y="2909888"/>
            <a:ext cx="387350" cy="436562"/>
          </p:xfrm>
          <a:graphic>
            <a:graphicData uri="http://schemas.openxmlformats.org/presentationml/2006/ole">
              <mc:AlternateContent xmlns:mc="http://schemas.openxmlformats.org/markup-compatibility/2006">
                <mc:Choice xmlns:v="urn:schemas-microsoft-com:vml" Requires="v">
                  <p:oleObj spid="_x0000_s11281" name="Equation" r:id="rId10" imgW="203112" imgH="228501" progId="Equation.DSMT4">
                    <p:embed/>
                  </p:oleObj>
                </mc:Choice>
                <mc:Fallback>
                  <p:oleObj name="Equation" r:id="rId10" imgW="203112" imgH="228501" progId="Equation.DSMT4">
                    <p:embed/>
                    <p:pic>
                      <p:nvPicPr>
                        <p:cNvPr id="0" name="Picture 1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7988" y="2909888"/>
                          <a:ext cx="387350" cy="4365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ine 69"/>
            <p:cNvSpPr>
              <a:spLocks noChangeShapeType="1"/>
            </p:cNvSpPr>
            <p:nvPr/>
          </p:nvSpPr>
          <p:spPr bwMode="auto">
            <a:xfrm>
              <a:off x="1624083" y="2668137"/>
              <a:ext cx="106081" cy="247272"/>
            </a:xfrm>
            <a:prstGeom prst="line">
              <a:avLst/>
            </a:prstGeom>
            <a:noFill/>
            <a:ln w="12700">
              <a:solidFill>
                <a:schemeClr val="tx1"/>
              </a:solidFill>
              <a:round/>
              <a:headEnd type="none" w="sm" len="sm"/>
              <a:tailEnd type="triangle" w="med" len="med"/>
            </a:ln>
          </p:spPr>
          <p:txBody>
            <a:bodyPr wrap="none"/>
            <a:lstStyle/>
            <a:p>
              <a:endParaRPr lang="en-US"/>
            </a:p>
          </p:txBody>
        </p:sp>
        <p:sp>
          <p:nvSpPr>
            <p:cNvPr id="14" name="Line 70"/>
            <p:cNvSpPr>
              <a:spLocks noChangeShapeType="1"/>
            </p:cNvSpPr>
            <p:nvPr/>
          </p:nvSpPr>
          <p:spPr bwMode="auto">
            <a:xfrm flipH="1">
              <a:off x="1467135" y="2661312"/>
              <a:ext cx="156949" cy="750627"/>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22" name="Object 55"/>
            <p:cNvGraphicFramePr>
              <a:graphicFrameLocks noChangeAspect="1"/>
            </p:cNvGraphicFramePr>
            <p:nvPr/>
          </p:nvGraphicFramePr>
          <p:xfrm>
            <a:off x="1652813" y="2545216"/>
            <a:ext cx="228600" cy="250825"/>
          </p:xfrm>
          <a:graphic>
            <a:graphicData uri="http://schemas.openxmlformats.org/presentationml/2006/ole">
              <mc:AlternateContent xmlns:mc="http://schemas.openxmlformats.org/markup-compatibility/2006">
                <mc:Choice xmlns:v="urn:schemas-microsoft-com:vml" Requires="v">
                  <p:oleObj spid="_x0000_s11282" name="Equation" r:id="rId12" imgW="126835" imgH="139518" progId="Equation.DSMT4">
                    <p:embed/>
                  </p:oleObj>
                </mc:Choice>
                <mc:Fallback>
                  <p:oleObj name="Equation" r:id="rId12" imgW="126835" imgH="139518" progId="Equation.DSMT4">
                    <p:embed/>
                    <p:pic>
                      <p:nvPicPr>
                        <p:cNvPr id="0" name="Picture 1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2813" y="2545216"/>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7"/>
            <p:cNvGraphicFramePr>
              <a:graphicFrameLocks noChangeAspect="1"/>
            </p:cNvGraphicFramePr>
            <p:nvPr/>
          </p:nvGraphicFramePr>
          <p:xfrm>
            <a:off x="1206500" y="2881313"/>
            <a:ext cx="228600" cy="319087"/>
          </p:xfrm>
          <a:graphic>
            <a:graphicData uri="http://schemas.openxmlformats.org/presentationml/2006/ole">
              <mc:AlternateContent xmlns:mc="http://schemas.openxmlformats.org/markup-compatibility/2006">
                <mc:Choice xmlns:v="urn:schemas-microsoft-com:vml" Requires="v">
                  <p:oleObj spid="_x0000_s11283" name="Equation" r:id="rId14" imgW="126725" imgH="177415" progId="Equation.DSMT4">
                    <p:embed/>
                  </p:oleObj>
                </mc:Choice>
                <mc:Fallback>
                  <p:oleObj name="Equation" r:id="rId14" imgW="126725" imgH="177415" progId="Equation.DSMT4">
                    <p:embed/>
                    <p:pic>
                      <p:nvPicPr>
                        <p:cNvPr id="0" name="Picture 1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6500" y="2881313"/>
                          <a:ext cx="22860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5" name="AutoShape 55"/>
          <p:cNvSpPr>
            <a:spLocks noChangeArrowheads="1"/>
          </p:cNvSpPr>
          <p:nvPr/>
        </p:nvSpPr>
        <p:spPr bwMode="auto">
          <a:xfrm>
            <a:off x="4114800" y="5185227"/>
            <a:ext cx="729343" cy="301171"/>
          </a:xfrm>
          <a:prstGeom prst="rightArrow">
            <a:avLst>
              <a:gd name="adj1" fmla="val 50000"/>
              <a:gd name="adj2" fmla="val 83333"/>
            </a:avLst>
          </a:prstGeom>
          <a:solidFill>
            <a:srgbClr val="00FFFF"/>
          </a:solidFill>
          <a:ln w="9525">
            <a:solidFill>
              <a:schemeClr val="tx1"/>
            </a:solidFill>
            <a:miter lim="800000"/>
            <a:headEnd/>
            <a:tailEnd/>
          </a:ln>
        </p:spPr>
        <p:txBody>
          <a:bodyPr wrap="none" anchor="ctr"/>
          <a:lstStyle/>
          <a:p>
            <a:endParaRPr lang="en-US"/>
          </a:p>
        </p:txBody>
      </p:sp>
      <p:sp>
        <p:nvSpPr>
          <p:cNvPr id="18" name="TextBox 17"/>
          <p:cNvSpPr txBox="1"/>
          <p:nvPr/>
        </p:nvSpPr>
        <p:spPr>
          <a:xfrm>
            <a:off x="377990" y="4548649"/>
            <a:ext cx="2643478" cy="523220"/>
          </a:xfrm>
          <a:prstGeom prst="rect">
            <a:avLst/>
          </a:prstGeom>
          <a:noFill/>
          <a:ln w="28575">
            <a:solidFill>
              <a:srgbClr val="0000FF"/>
            </a:solidFill>
          </a:ln>
        </p:spPr>
        <p:txBody>
          <a:bodyPr wrap="square" rtlCol="0">
            <a:spAutoFit/>
          </a:bodyPr>
          <a:lstStyle/>
          <a:p>
            <a:pPr algn="ctr"/>
            <a:r>
              <a:rPr lang="en-US" sz="1400" dirty="0"/>
              <a:t>More details can be found in ECE 3318, Notes 27.</a:t>
            </a:r>
          </a:p>
        </p:txBody>
      </p:sp>
      <p:sp>
        <p:nvSpPr>
          <p:cNvPr id="3" name="Left Brace 2"/>
          <p:cNvSpPr/>
          <p:nvPr/>
        </p:nvSpPr>
        <p:spPr>
          <a:xfrm>
            <a:off x="6412832" y="1612232"/>
            <a:ext cx="240631" cy="99862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a:off x="385763" y="1006475"/>
            <a:ext cx="3221037" cy="427038"/>
          </a:xfrm>
          <a:prstGeom prst="rect">
            <a:avLst/>
          </a:prstGeom>
          <a:noFill/>
          <a:ln w="9525">
            <a:noFill/>
            <a:miter lim="800000"/>
            <a:headEnd/>
            <a:tailEnd/>
          </a:ln>
        </p:spPr>
        <p:txBody>
          <a:bodyPr wrap="none">
            <a:spAutoFit/>
          </a:bodyPr>
          <a:lstStyle/>
          <a:p>
            <a:r>
              <a:rPr lang="en-US" sz="2000">
                <a:solidFill>
                  <a:srgbClr val="0000FF"/>
                </a:solidFill>
              </a:rPr>
              <a:t>Relation Between </a:t>
            </a:r>
            <a:r>
              <a:rPr lang="en-US" sz="2200" i="1">
                <a:solidFill>
                  <a:srgbClr val="0000FF"/>
                </a:solidFill>
                <a:latin typeface="Times New Roman" pitchFamily="18" charset="0"/>
              </a:rPr>
              <a:t>L</a:t>
            </a:r>
            <a:r>
              <a:rPr lang="en-US" sz="2000">
                <a:solidFill>
                  <a:srgbClr val="0000FF"/>
                </a:solidFill>
              </a:rPr>
              <a:t> and </a:t>
            </a:r>
            <a:r>
              <a:rPr lang="en-US" sz="2200" i="1">
                <a:solidFill>
                  <a:srgbClr val="0000FF"/>
                </a:solidFill>
                <a:latin typeface="Times New Roman" pitchFamily="18" charset="0"/>
              </a:rPr>
              <a:t>C</a:t>
            </a:r>
            <a:r>
              <a:rPr lang="en-US" sz="2000">
                <a:solidFill>
                  <a:srgbClr val="0000FF"/>
                </a:solidFill>
              </a:rPr>
              <a:t>:</a:t>
            </a:r>
          </a:p>
        </p:txBody>
      </p:sp>
      <p:graphicFrame>
        <p:nvGraphicFramePr>
          <p:cNvPr id="8194" name="Object 21"/>
          <p:cNvGraphicFramePr>
            <a:graphicFrameLocks noChangeAspect="1"/>
          </p:cNvGraphicFramePr>
          <p:nvPr/>
        </p:nvGraphicFramePr>
        <p:xfrm>
          <a:off x="1066800" y="1735138"/>
          <a:ext cx="6180138" cy="1212850"/>
        </p:xfrm>
        <a:graphic>
          <a:graphicData uri="http://schemas.openxmlformats.org/presentationml/2006/ole">
            <mc:AlternateContent xmlns:mc="http://schemas.openxmlformats.org/markup-compatibility/2006">
              <mc:Choice xmlns:v="urn:schemas-microsoft-com:vml" Requires="v">
                <p:oleObj spid="_x0000_s12300" name="Equation" r:id="rId4" imgW="3238500" imgH="635000" progId="Equation.DSMT4">
                  <p:embed/>
                </p:oleObj>
              </mc:Choice>
              <mc:Fallback>
                <p:oleObj name="Equation" r:id="rId4" imgW="3238500" imgH="63500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35138"/>
                        <a:ext cx="6180138"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25"/>
          <p:cNvGraphicFramePr>
            <a:graphicFrameLocks noChangeAspect="1"/>
          </p:cNvGraphicFramePr>
          <p:nvPr/>
        </p:nvGraphicFramePr>
        <p:xfrm>
          <a:off x="2875579" y="3012815"/>
          <a:ext cx="3224212" cy="581025"/>
        </p:xfrm>
        <a:graphic>
          <a:graphicData uri="http://schemas.openxmlformats.org/presentationml/2006/ole">
            <mc:AlternateContent xmlns:mc="http://schemas.openxmlformats.org/markup-compatibility/2006">
              <mc:Choice xmlns:v="urn:schemas-microsoft-com:vml" Requires="v">
                <p:oleObj spid="_x0000_s12301" name="Equation" r:id="rId6" imgW="1270000" imgH="228600" progId="Equation.DSMT4">
                  <p:embed/>
                </p:oleObj>
              </mc:Choice>
              <mc:Fallback>
                <p:oleObj name="Equation" r:id="rId6" imgW="1270000" imgH="2286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5579" y="3012815"/>
                        <a:ext cx="3224212" cy="58102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Text Box 26"/>
          <p:cNvSpPr txBox="1">
            <a:spLocks noChangeArrowheads="1"/>
          </p:cNvSpPr>
          <p:nvPr/>
        </p:nvSpPr>
        <p:spPr bwMode="auto">
          <a:xfrm>
            <a:off x="285205" y="4180927"/>
            <a:ext cx="4191000" cy="396875"/>
          </a:xfrm>
          <a:prstGeom prst="rect">
            <a:avLst/>
          </a:prstGeom>
          <a:noFill/>
          <a:ln w="9525">
            <a:noFill/>
            <a:miter lim="800000"/>
            <a:headEnd/>
            <a:tailEnd/>
          </a:ln>
        </p:spPr>
        <p:txBody>
          <a:bodyPr wrap="none">
            <a:spAutoFit/>
          </a:bodyPr>
          <a:lstStyle/>
          <a:p>
            <a:r>
              <a:rPr lang="en-US" sz="2000" dirty="0">
                <a:solidFill>
                  <a:srgbClr val="0000FF"/>
                </a:solidFill>
              </a:rPr>
              <a:t>Speed of light in dielectric medium: </a:t>
            </a:r>
          </a:p>
        </p:txBody>
      </p:sp>
      <p:graphicFrame>
        <p:nvGraphicFramePr>
          <p:cNvPr id="8196" name="Object 27"/>
          <p:cNvGraphicFramePr>
            <a:graphicFrameLocks noChangeAspect="1"/>
          </p:cNvGraphicFramePr>
          <p:nvPr/>
        </p:nvGraphicFramePr>
        <p:xfrm>
          <a:off x="4569988" y="3982405"/>
          <a:ext cx="4232819" cy="872260"/>
        </p:xfrm>
        <a:graphic>
          <a:graphicData uri="http://schemas.openxmlformats.org/presentationml/2006/ole">
            <mc:AlternateContent xmlns:mc="http://schemas.openxmlformats.org/markup-compatibility/2006">
              <mc:Choice xmlns:v="urn:schemas-microsoft-com:vml" Requires="v">
                <p:oleObj spid="_x0000_s12302" name="Equation" r:id="rId8" imgW="2222500" imgH="457200" progId="Equation.DSMT4">
                  <p:embed/>
                </p:oleObj>
              </mc:Choice>
              <mc:Fallback>
                <p:oleObj name="Equation" r:id="rId8" imgW="2222500" imgH="457200"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988" y="3982405"/>
                        <a:ext cx="4232819" cy="87226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28"/>
          <p:cNvGraphicFramePr>
            <a:graphicFrameLocks noChangeAspect="1"/>
          </p:cNvGraphicFramePr>
          <p:nvPr/>
        </p:nvGraphicFramePr>
        <p:xfrm>
          <a:off x="2497138" y="5557838"/>
          <a:ext cx="1419225" cy="1098550"/>
        </p:xfrm>
        <a:graphic>
          <a:graphicData uri="http://schemas.openxmlformats.org/presentationml/2006/ole">
            <mc:AlternateContent xmlns:mc="http://schemas.openxmlformats.org/markup-compatibility/2006">
              <mc:Choice xmlns:v="urn:schemas-microsoft-com:vml" Requires="v">
                <p:oleObj spid="_x0000_s12303" name="Equation" r:id="rId10" imgW="558558" imgH="431613" progId="Equation.DSMT4">
                  <p:embed/>
                </p:oleObj>
              </mc:Choice>
              <mc:Fallback>
                <p:oleObj name="Equation" r:id="rId10" imgW="558558" imgH="431613" progId="Equation.DSMT4">
                  <p:embed/>
                  <p:pic>
                    <p:nvPicPr>
                      <p:cNvPr id="0" name="Picture 1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7138" y="5557838"/>
                        <a:ext cx="1419225" cy="1098550"/>
                      </a:xfrm>
                      <a:prstGeom prst="rect">
                        <a:avLst/>
                      </a:prstGeom>
                      <a:solidFill>
                        <a:srgbClr val="CCFFFF"/>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 Box 29"/>
          <p:cNvSpPr txBox="1">
            <a:spLocks noChangeArrowheads="1"/>
          </p:cNvSpPr>
          <p:nvPr/>
        </p:nvSpPr>
        <p:spPr bwMode="auto">
          <a:xfrm>
            <a:off x="1279525" y="5826125"/>
            <a:ext cx="989013" cy="396875"/>
          </a:xfrm>
          <a:prstGeom prst="rect">
            <a:avLst/>
          </a:prstGeom>
          <a:noFill/>
          <a:ln w="9525">
            <a:noFill/>
            <a:miter lim="800000"/>
            <a:headEnd/>
            <a:tailEnd/>
          </a:ln>
        </p:spPr>
        <p:txBody>
          <a:bodyPr wrap="none">
            <a:spAutoFit/>
          </a:bodyPr>
          <a:lstStyle/>
          <a:p>
            <a:r>
              <a:rPr lang="en-US" sz="2000">
                <a:solidFill>
                  <a:srgbClr val="0000FF"/>
                </a:solidFill>
              </a:rPr>
              <a:t>Hence:</a:t>
            </a:r>
          </a:p>
        </p:txBody>
      </p:sp>
      <p:sp>
        <p:nvSpPr>
          <p:cNvPr id="8202" name="Text Box 30"/>
          <p:cNvSpPr txBox="1">
            <a:spLocks noChangeArrowheads="1"/>
          </p:cNvSpPr>
          <p:nvPr/>
        </p:nvSpPr>
        <p:spPr bwMode="auto">
          <a:xfrm>
            <a:off x="4240213" y="5683250"/>
            <a:ext cx="4471987" cy="396875"/>
          </a:xfrm>
          <a:prstGeom prst="rect">
            <a:avLst/>
          </a:prstGeom>
          <a:noFill/>
          <a:ln w="9525">
            <a:noFill/>
            <a:miter lim="800000"/>
            <a:headEnd/>
            <a:tailEnd/>
          </a:ln>
        </p:spPr>
        <p:txBody>
          <a:bodyPr wrap="none">
            <a:spAutoFit/>
          </a:bodyPr>
          <a:lstStyle/>
          <a:p>
            <a:r>
              <a:rPr lang="en-US" sz="2000"/>
              <a:t>This is true for ALL transmission lines.</a:t>
            </a:r>
          </a:p>
        </p:txBody>
      </p:sp>
      <p:sp>
        <p:nvSpPr>
          <p:cNvPr id="8204" name="TextBox 11"/>
          <p:cNvSpPr txBox="1">
            <a:spLocks noChangeArrowheads="1"/>
          </p:cNvSpPr>
          <p:nvPr/>
        </p:nvSpPr>
        <p:spPr bwMode="auto">
          <a:xfrm>
            <a:off x="4978400" y="6108700"/>
            <a:ext cx="2717800" cy="338138"/>
          </a:xfrm>
          <a:prstGeom prst="rect">
            <a:avLst/>
          </a:prstGeom>
          <a:noFill/>
          <a:ln w="9525">
            <a:noFill/>
            <a:miter lim="800000"/>
            <a:headEnd/>
            <a:tailEnd/>
          </a:ln>
        </p:spPr>
        <p:txBody>
          <a:bodyPr>
            <a:spAutoFit/>
          </a:bodyPr>
          <a:lstStyle/>
          <a:p>
            <a:r>
              <a:rPr lang="en-US" sz="1600" dirty="0"/>
              <a:t>( A proof will be seen later.)</a:t>
            </a:r>
          </a:p>
        </p:txBody>
      </p:sp>
      <p:sp>
        <p:nvSpPr>
          <p:cNvPr id="14" name="Slide Number Placeholder 13"/>
          <p:cNvSpPr>
            <a:spLocks noGrp="1"/>
          </p:cNvSpPr>
          <p:nvPr>
            <p:ph type="sldNum" sz="quarter" idx="10"/>
          </p:nvPr>
        </p:nvSpPr>
        <p:spPr/>
        <p:txBody>
          <a:bodyPr/>
          <a:lstStyle/>
          <a:p>
            <a:pPr>
              <a:defRPr/>
            </a:pPr>
            <a:fld id="{1B73C68F-52BC-4916-951A-0E2C6563DD85}" type="slidenum">
              <a:rPr lang="en-US" smtClean="0"/>
              <a:pPr>
                <a:defRPr/>
              </a:pPr>
              <a:t>18</a:t>
            </a:fld>
            <a:endParaRPr lang="en-US"/>
          </a:p>
        </p:txBody>
      </p:sp>
      <p:sp>
        <p:nvSpPr>
          <p:cNvPr id="15" name="Text Box 3"/>
          <p:cNvSpPr txBox="1">
            <a:spLocks noChangeArrowheads="1"/>
          </p:cNvSpPr>
          <p:nvPr/>
        </p:nvSpPr>
        <p:spPr bwMode="auto">
          <a:xfrm>
            <a:off x="2090061" y="97974"/>
            <a:ext cx="49688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 (cont.)</a:t>
            </a:r>
          </a:p>
        </p:txBody>
      </p:sp>
      <p:graphicFrame>
        <p:nvGraphicFramePr>
          <p:cNvPr id="8198" name="Object 27"/>
          <p:cNvGraphicFramePr>
            <a:graphicFrameLocks noChangeAspect="1"/>
          </p:cNvGraphicFramePr>
          <p:nvPr>
            <p:extLst>
              <p:ext uri="{D42A27DB-BD31-4B8C-83A1-F6EECF244321}">
                <p14:modId xmlns:p14="http://schemas.microsoft.com/office/powerpoint/2010/main" val="1149547713"/>
              </p:ext>
            </p:extLst>
          </p:nvPr>
        </p:nvGraphicFramePr>
        <p:xfrm>
          <a:off x="5436146" y="5020437"/>
          <a:ext cx="2661491" cy="397724"/>
        </p:xfrm>
        <a:graphic>
          <a:graphicData uri="http://schemas.openxmlformats.org/presentationml/2006/ole">
            <mc:AlternateContent xmlns:mc="http://schemas.openxmlformats.org/markup-compatibility/2006">
              <mc:Choice xmlns:v="urn:schemas-microsoft-com:vml" Requires="v">
                <p:oleObj spid="_x0000_s12304" name="Equation" r:id="rId12" imgW="1701800" imgH="254000" progId="Equation.DSMT4">
                  <p:embed/>
                </p:oleObj>
              </mc:Choice>
              <mc:Fallback>
                <p:oleObj name="Equation" r:id="rId12" imgW="1701800" imgH="254000" progId="Equation.DSMT4">
                  <p:embed/>
                  <p:pic>
                    <p:nvPicPr>
                      <p:cNvPr id="0" name="Picture 1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6146" y="5020437"/>
                        <a:ext cx="2661491" cy="39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338946" y="108860"/>
            <a:ext cx="64309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Telegrapher’s Equations</a:t>
            </a:r>
          </a:p>
        </p:txBody>
      </p:sp>
      <p:sp>
        <p:nvSpPr>
          <p:cNvPr id="63" name="Slide Number Placeholder 62"/>
          <p:cNvSpPr>
            <a:spLocks noGrp="1"/>
          </p:cNvSpPr>
          <p:nvPr>
            <p:ph type="sldNum" sz="quarter" idx="10"/>
          </p:nvPr>
        </p:nvSpPr>
        <p:spPr/>
        <p:txBody>
          <a:bodyPr/>
          <a:lstStyle/>
          <a:p>
            <a:pPr>
              <a:defRPr/>
            </a:pPr>
            <a:fld id="{1B73C68F-52BC-4916-951A-0E2C6563DD85}" type="slidenum">
              <a:rPr lang="en-US" smtClean="0"/>
              <a:pPr>
                <a:defRPr/>
              </a:pPr>
              <a:t>19</a:t>
            </a:fld>
            <a:endParaRPr lang="en-US"/>
          </a:p>
        </p:txBody>
      </p:sp>
      <p:sp>
        <p:nvSpPr>
          <p:cNvPr id="66" name="TextBox 65"/>
          <p:cNvSpPr txBox="1"/>
          <p:nvPr/>
        </p:nvSpPr>
        <p:spPr>
          <a:xfrm>
            <a:off x="796471" y="1533072"/>
            <a:ext cx="7759700" cy="3477875"/>
          </a:xfrm>
          <a:prstGeom prst="rect">
            <a:avLst/>
          </a:prstGeom>
          <a:noFill/>
        </p:spPr>
        <p:txBody>
          <a:bodyPr wrap="square" rtlCol="0">
            <a:spAutoFit/>
          </a:bodyPr>
          <a:lstStyle/>
          <a:p>
            <a:pPr marL="347663" indent="-347663">
              <a:buFont typeface="Wingdings" pitchFamily="2" charset="2"/>
              <a:buChar char="v"/>
            </a:pPr>
            <a:r>
              <a:rPr lang="en-US" sz="2000" dirty="0">
                <a:solidFill>
                  <a:srgbClr val="0000FF"/>
                </a:solidFill>
              </a:rPr>
              <a:t>These are a fundamental set of differential equations that describe how voltage and current propagate (travel) on a transmission line. </a:t>
            </a:r>
          </a:p>
          <a:p>
            <a:pPr marL="282575" indent="-282575"/>
            <a:endParaRPr lang="en-US" sz="2000" dirty="0">
              <a:solidFill>
                <a:srgbClr val="0000FF"/>
              </a:solidFill>
            </a:endParaRPr>
          </a:p>
          <a:p>
            <a:pPr marL="347663" indent="-347663">
              <a:buFont typeface="Wingdings" pitchFamily="2" charset="2"/>
              <a:buChar char="v"/>
            </a:pPr>
            <a:r>
              <a:rPr lang="en-US" sz="2000" dirty="0">
                <a:solidFill>
                  <a:srgbClr val="0000FF"/>
                </a:solidFill>
              </a:rPr>
              <a:t>The derivation holds for any type of transmission line.</a:t>
            </a:r>
          </a:p>
          <a:p>
            <a:pPr marL="282575" indent="-282575"/>
            <a:endParaRPr lang="en-US" sz="2000" dirty="0">
              <a:solidFill>
                <a:srgbClr val="0000FF"/>
              </a:solidFill>
            </a:endParaRPr>
          </a:p>
          <a:p>
            <a:pPr marL="347663" indent="-347663">
              <a:buFont typeface="Wingdings" pitchFamily="2" charset="2"/>
              <a:buChar char="v"/>
            </a:pPr>
            <a:r>
              <a:rPr lang="en-US" sz="2000" dirty="0">
                <a:solidFill>
                  <a:srgbClr val="0000FF"/>
                </a:solidFill>
              </a:rPr>
              <a:t>The equations are exact, showing how any type of signal propagates on a transmission line.</a:t>
            </a:r>
          </a:p>
          <a:p>
            <a:pPr marL="347663" indent="-347663"/>
            <a:r>
              <a:rPr lang="en-US" sz="2000" dirty="0">
                <a:solidFill>
                  <a:srgbClr val="0000FF"/>
                </a:solidFill>
              </a:rPr>
              <a:t> </a:t>
            </a:r>
          </a:p>
          <a:p>
            <a:pPr marL="347663" indent="-347663">
              <a:buFont typeface="Wingdings" pitchFamily="2" charset="2"/>
              <a:buChar char="v"/>
            </a:pPr>
            <a:r>
              <a:rPr lang="en-US" sz="2000" dirty="0">
                <a:solidFill>
                  <a:srgbClr val="0000FF"/>
                </a:solidFill>
              </a:rPr>
              <a:t>We only have an exact solution for the telegrapher’s equations in the time domain for a </a:t>
            </a:r>
            <a:r>
              <a:rPr lang="en-US" sz="2000" u="sng" dirty="0">
                <a:solidFill>
                  <a:srgbClr val="0000FF"/>
                </a:solidFill>
              </a:rPr>
              <a:t>lossless</a:t>
            </a:r>
            <a:r>
              <a:rPr lang="en-US" sz="2000" dirty="0">
                <a:solidFill>
                  <a:srgbClr val="0000FF"/>
                </a:solidFill>
              </a:rPr>
              <a:t> transmission line.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75129" y="1753961"/>
            <a:ext cx="7940675" cy="2492990"/>
          </a:xfrm>
          <a:prstGeom prst="rect">
            <a:avLst/>
          </a:prstGeom>
          <a:noFill/>
          <a:ln w="12700">
            <a:noFill/>
            <a:miter lim="800000"/>
            <a:headEnd type="none" w="sm" len="sm"/>
            <a:tailEnd type="none" w="sm" len="sm"/>
          </a:ln>
        </p:spPr>
        <p:txBody>
          <a:bodyPr>
            <a:spAutoFit/>
          </a:bodyPr>
          <a:lstStyle/>
          <a:p>
            <a:pPr>
              <a:spcAft>
                <a:spcPct val="50000"/>
              </a:spcAft>
            </a:pPr>
            <a:r>
              <a:rPr lang="en-US" sz="2400" b="1" dirty="0">
                <a:solidFill>
                  <a:srgbClr val="0000FF"/>
                </a:solidFill>
              </a:rPr>
              <a:t>Note:</a:t>
            </a:r>
          </a:p>
          <a:p>
            <a:r>
              <a:rPr lang="en-US" sz="2000" dirty="0">
                <a:solidFill>
                  <a:srgbClr val="0000FF"/>
                </a:solidFill>
              </a:rPr>
              <a:t>Chapter 10 of the </a:t>
            </a:r>
            <a:r>
              <a:rPr lang="en-US" sz="2000" dirty="0" err="1">
                <a:solidFill>
                  <a:srgbClr val="0000FF"/>
                </a:solidFill>
              </a:rPr>
              <a:t>Hayt</a:t>
            </a:r>
            <a:r>
              <a:rPr lang="en-US" sz="2000" dirty="0">
                <a:solidFill>
                  <a:srgbClr val="0000FF"/>
                </a:solidFill>
              </a:rPr>
              <a:t> &amp; Buck book has a thorough discussion of transmission lines in the time domain.  </a:t>
            </a:r>
          </a:p>
          <a:p>
            <a:endParaRPr lang="en-US" sz="2000" dirty="0">
              <a:solidFill>
                <a:srgbClr val="0000FF"/>
              </a:solidFill>
            </a:endParaRPr>
          </a:p>
          <a:p>
            <a:r>
              <a:rPr lang="en-US" sz="2000" dirty="0">
                <a:solidFill>
                  <a:srgbClr val="0000FF"/>
                </a:solidFill>
              </a:rPr>
              <a:t>Transmission lines is the subject of Chapter 6 in the Shen &amp; Kong book. However, the subject of wave propagation in the </a:t>
            </a:r>
            <a:r>
              <a:rPr lang="en-US" sz="2000" u="sng" dirty="0">
                <a:solidFill>
                  <a:srgbClr val="0000FF"/>
                </a:solidFill>
              </a:rPr>
              <a:t>time domain</a:t>
            </a:r>
            <a:r>
              <a:rPr lang="en-US" sz="2000" dirty="0">
                <a:solidFill>
                  <a:srgbClr val="0000FF"/>
                </a:solidFill>
              </a:rPr>
              <a:t> is not treated very thoroughly there. </a:t>
            </a:r>
          </a:p>
        </p:txBody>
      </p:sp>
      <p:sp>
        <p:nvSpPr>
          <p:cNvPr id="32771" name="Text Box 27"/>
          <p:cNvSpPr txBox="1">
            <a:spLocks noChangeArrowheads="1"/>
          </p:cNvSpPr>
          <p:nvPr/>
        </p:nvSpPr>
        <p:spPr bwMode="auto">
          <a:xfrm>
            <a:off x="2446564" y="97974"/>
            <a:ext cx="42672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Note about Books</a:t>
            </a:r>
          </a:p>
        </p:txBody>
      </p:sp>
      <p:sp>
        <p:nvSpPr>
          <p:cNvPr id="6" name="Slide Number Placeholder 5"/>
          <p:cNvSpPr>
            <a:spLocks noGrp="1"/>
          </p:cNvSpPr>
          <p:nvPr>
            <p:ph type="sldNum" sz="quarter" idx="10"/>
          </p:nvPr>
        </p:nvSpPr>
        <p:spPr/>
        <p:txBody>
          <a:bodyPr/>
          <a:lstStyle/>
          <a:p>
            <a:pPr>
              <a:defRPr/>
            </a:pPr>
            <a:fld id="{1B73C68F-52BC-4916-951A-0E2C6563DD85}" type="slidenum">
              <a:rPr lang="en-US" smtClean="0"/>
              <a:pPr>
                <a:defRPr/>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338946" y="108860"/>
            <a:ext cx="64309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Telegrapher’s Equations (cont.)</a:t>
            </a:r>
          </a:p>
        </p:txBody>
      </p:sp>
      <p:sp>
        <p:nvSpPr>
          <p:cNvPr id="9220" name="Text Box 129"/>
          <p:cNvSpPr txBox="1">
            <a:spLocks noChangeArrowheads="1"/>
          </p:cNvSpPr>
          <p:nvPr/>
        </p:nvSpPr>
        <p:spPr bwMode="auto">
          <a:xfrm>
            <a:off x="1563008" y="797245"/>
            <a:ext cx="5952527" cy="400110"/>
          </a:xfrm>
          <a:prstGeom prst="rect">
            <a:avLst/>
          </a:prstGeom>
          <a:noFill/>
          <a:ln w="9525">
            <a:noFill/>
            <a:miter lim="800000"/>
            <a:headEnd/>
            <a:tailEnd/>
          </a:ln>
        </p:spPr>
        <p:txBody>
          <a:bodyPr wrap="none">
            <a:spAutoFit/>
          </a:bodyPr>
          <a:lstStyle/>
          <a:p>
            <a:r>
              <a:rPr lang="en-US" sz="2000" dirty="0">
                <a:solidFill>
                  <a:srgbClr val="0000FF"/>
                </a:solidFill>
              </a:rPr>
              <a:t>Apply KVL and KCL laws to a small </a:t>
            </a:r>
            <a:r>
              <a:rPr lang="en-US" sz="2000" dirty="0">
                <a:solidFill>
                  <a:srgbClr val="0000FF"/>
                </a:solidFill>
                <a:sym typeface="Symbol" panose="05050102010706020507" pitchFamily="18" charset="2"/>
              </a:rPr>
              <a:t></a:t>
            </a:r>
            <a:r>
              <a:rPr lang="en-US" sz="2000" i="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z</a:t>
            </a:r>
            <a:r>
              <a:rPr lang="en-US" sz="2000" dirty="0">
                <a:solidFill>
                  <a:srgbClr val="0000FF"/>
                </a:solidFill>
                <a:sym typeface="Symbol" panose="05050102010706020507" pitchFamily="18" charset="2"/>
              </a:rPr>
              <a:t> </a:t>
            </a:r>
            <a:r>
              <a:rPr lang="en-US" sz="2000" dirty="0">
                <a:solidFill>
                  <a:srgbClr val="0000FF"/>
                </a:solidFill>
              </a:rPr>
              <a:t>slice of line:</a:t>
            </a:r>
          </a:p>
        </p:txBody>
      </p:sp>
      <p:graphicFrame>
        <p:nvGraphicFramePr>
          <p:cNvPr id="9218" name="Object 135"/>
          <p:cNvGraphicFramePr>
            <a:graphicFrameLocks noChangeAspect="1"/>
          </p:cNvGraphicFramePr>
          <p:nvPr/>
        </p:nvGraphicFramePr>
        <p:xfrm>
          <a:off x="782865" y="5040944"/>
          <a:ext cx="7805964" cy="1569405"/>
        </p:xfrm>
        <a:graphic>
          <a:graphicData uri="http://schemas.openxmlformats.org/presentationml/2006/ole">
            <mc:AlternateContent xmlns:mc="http://schemas.openxmlformats.org/markup-compatibility/2006">
              <mc:Choice xmlns:v="urn:schemas-microsoft-com:vml" Requires="v">
                <p:oleObj spid="_x0000_s13336" name="Equation" r:id="rId4" imgW="5181600" imgH="1041400" progId="Equation.DSMT4">
                  <p:embed/>
                </p:oleObj>
              </mc:Choice>
              <mc:Fallback>
                <p:oleObj name="Equation" r:id="rId4" imgW="5181600" imgH="1041400" progId="Equation.DSMT4">
                  <p:embed/>
                  <p:pic>
                    <p:nvPicPr>
                      <p:cNvPr id="0" name="Picture 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865" y="5040944"/>
                        <a:ext cx="7805964" cy="156940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 name="Slide Number Placeholder 62"/>
          <p:cNvSpPr>
            <a:spLocks noGrp="1"/>
          </p:cNvSpPr>
          <p:nvPr>
            <p:ph type="sldNum" sz="quarter" idx="10"/>
          </p:nvPr>
        </p:nvSpPr>
        <p:spPr/>
        <p:txBody>
          <a:bodyPr/>
          <a:lstStyle/>
          <a:p>
            <a:pPr>
              <a:defRPr/>
            </a:pPr>
            <a:fld id="{1B73C68F-52BC-4916-951A-0E2C6563DD85}" type="slidenum">
              <a:rPr lang="en-US" smtClean="0"/>
              <a:pPr>
                <a:defRPr/>
              </a:pPr>
              <a:t>20</a:t>
            </a:fld>
            <a:endParaRPr lang="en-US"/>
          </a:p>
        </p:txBody>
      </p:sp>
      <p:grpSp>
        <p:nvGrpSpPr>
          <p:cNvPr id="11" name="Group 10"/>
          <p:cNvGrpSpPr/>
          <p:nvPr/>
        </p:nvGrpSpPr>
        <p:grpSpPr>
          <a:xfrm>
            <a:off x="637268" y="1425741"/>
            <a:ext cx="8106683" cy="3506560"/>
            <a:chOff x="637268" y="1425741"/>
            <a:chExt cx="8106683" cy="3506560"/>
          </a:xfrm>
        </p:grpSpPr>
        <p:sp>
          <p:nvSpPr>
            <p:cNvPr id="9224" name="Arc 79"/>
            <p:cNvSpPr>
              <a:spLocks/>
            </p:cNvSpPr>
            <p:nvPr/>
          </p:nvSpPr>
          <p:spPr bwMode="auto">
            <a:xfrm>
              <a:off x="4140200" y="1849376"/>
              <a:ext cx="190500" cy="396875"/>
            </a:xfrm>
            <a:custGeom>
              <a:avLst/>
              <a:gdLst>
                <a:gd name="T0" fmla="*/ 120 w 43198"/>
                <a:gd name="T1" fmla="*/ 104 h 36493"/>
                <a:gd name="T2" fmla="*/ 17 w 43198"/>
                <a:gd name="T3" fmla="*/ 0 h 36493"/>
                <a:gd name="T4" fmla="*/ 60 w 43198"/>
                <a:gd name="T5" fmla="*/ 102 h 36493"/>
                <a:gd name="T6" fmla="*/ 0 60000 65536"/>
                <a:gd name="T7" fmla="*/ 0 60000 65536"/>
                <a:gd name="T8" fmla="*/ 0 60000 65536"/>
                <a:gd name="T9" fmla="*/ 0 w 43198"/>
                <a:gd name="T10" fmla="*/ 0 h 36493"/>
                <a:gd name="T11" fmla="*/ 43198 w 43198"/>
                <a:gd name="T12" fmla="*/ 36493 h 36493"/>
              </a:gdLst>
              <a:ahLst/>
              <a:cxnLst>
                <a:cxn ang="T6">
                  <a:pos x="T0" y="T1"/>
                </a:cxn>
                <a:cxn ang="T7">
                  <a:pos x="T2" y="T3"/>
                </a:cxn>
                <a:cxn ang="T8">
                  <a:pos x="T4" y="T5"/>
                </a:cxn>
              </a:cxnLst>
              <a:rect l="T9" t="T10" r="T11" b="T12"/>
              <a:pathLst>
                <a:path w="43198" h="36493" fill="none" extrusionOk="0">
                  <a:moveTo>
                    <a:pt x="43198" y="15171"/>
                  </a:moveTo>
                  <a:cubicBezTo>
                    <a:pt x="43046" y="26990"/>
                    <a:pt x="33420" y="36492"/>
                    <a:pt x="21600" y="36493"/>
                  </a:cubicBezTo>
                  <a:cubicBezTo>
                    <a:pt x="9670" y="36493"/>
                    <a:pt x="0" y="26822"/>
                    <a:pt x="0" y="14893"/>
                  </a:cubicBezTo>
                  <a:cubicBezTo>
                    <a:pt x="-1" y="9348"/>
                    <a:pt x="2132" y="4016"/>
                    <a:pt x="5955" y="0"/>
                  </a:cubicBezTo>
                </a:path>
                <a:path w="43198" h="36493" stroke="0" extrusionOk="0">
                  <a:moveTo>
                    <a:pt x="43198" y="15171"/>
                  </a:moveTo>
                  <a:cubicBezTo>
                    <a:pt x="43046" y="26990"/>
                    <a:pt x="33420" y="36492"/>
                    <a:pt x="21600" y="36493"/>
                  </a:cubicBezTo>
                  <a:cubicBezTo>
                    <a:pt x="9670" y="36493"/>
                    <a:pt x="0" y="26822"/>
                    <a:pt x="0" y="14893"/>
                  </a:cubicBezTo>
                  <a:cubicBezTo>
                    <a:pt x="-1" y="9348"/>
                    <a:pt x="2132" y="4016"/>
                    <a:pt x="5955" y="0"/>
                  </a:cubicBezTo>
                  <a:lnTo>
                    <a:pt x="21600" y="14893"/>
                  </a:lnTo>
                  <a:close/>
                </a:path>
              </a:pathLst>
            </a:custGeom>
            <a:noFill/>
            <a:ln w="12700">
              <a:solidFill>
                <a:srgbClr val="000000"/>
              </a:solidFill>
              <a:round/>
              <a:headEnd type="none" w="sm" len="sm"/>
              <a:tailEnd type="none" w="sm" len="sm"/>
            </a:ln>
          </p:spPr>
          <p:txBody>
            <a:bodyPr wrap="none" anchor="ctr"/>
            <a:lstStyle/>
            <a:p>
              <a:endParaRPr lang="en-US"/>
            </a:p>
          </p:txBody>
        </p:sp>
        <p:sp>
          <p:nvSpPr>
            <p:cNvPr id="9225" name="Arc 80"/>
            <p:cNvSpPr>
              <a:spLocks/>
            </p:cNvSpPr>
            <p:nvPr/>
          </p:nvSpPr>
          <p:spPr bwMode="auto">
            <a:xfrm>
              <a:off x="4011613" y="1843026"/>
              <a:ext cx="192088" cy="423863"/>
            </a:xfrm>
            <a:custGeom>
              <a:avLst/>
              <a:gdLst>
                <a:gd name="T0" fmla="*/ 95 w 43200"/>
                <a:gd name="T1" fmla="*/ 0 h 39465"/>
                <a:gd name="T2" fmla="*/ 21 w 43200"/>
                <a:gd name="T3" fmla="*/ 9 h 39465"/>
                <a:gd name="T4" fmla="*/ 61 w 43200"/>
                <a:gd name="T5" fmla="*/ 121 h 39465"/>
                <a:gd name="T6" fmla="*/ 0 60000 65536"/>
                <a:gd name="T7" fmla="*/ 0 60000 65536"/>
                <a:gd name="T8" fmla="*/ 0 60000 65536"/>
                <a:gd name="T9" fmla="*/ 0 w 43200"/>
                <a:gd name="T10" fmla="*/ 0 h 39465"/>
                <a:gd name="T11" fmla="*/ 43200 w 43200"/>
                <a:gd name="T12" fmla="*/ 39465 h 39465"/>
              </a:gdLst>
              <a:ahLst/>
              <a:cxnLst>
                <a:cxn ang="T6">
                  <a:pos x="T0" y="T1"/>
                </a:cxn>
                <a:cxn ang="T7">
                  <a:pos x="T2" y="T3"/>
                </a:cxn>
                <a:cxn ang="T8">
                  <a:pos x="T4" y="T5"/>
                </a:cxn>
              </a:cxnLst>
              <a:rect l="T9" t="T10" r="T11" b="T12"/>
              <a:pathLst>
                <a:path w="43200" h="39465" fill="none"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path>
                <a:path w="43200" h="39465" stroke="0" extrusionOk="0">
                  <a:moveTo>
                    <a:pt x="33740" y="0"/>
                  </a:moveTo>
                  <a:cubicBezTo>
                    <a:pt x="39657" y="4021"/>
                    <a:pt x="43200" y="10711"/>
                    <a:pt x="43200" y="17865"/>
                  </a:cubicBezTo>
                  <a:cubicBezTo>
                    <a:pt x="43200" y="29794"/>
                    <a:pt x="33529" y="39465"/>
                    <a:pt x="21600" y="39465"/>
                  </a:cubicBezTo>
                  <a:cubicBezTo>
                    <a:pt x="9670" y="39465"/>
                    <a:pt x="0" y="29794"/>
                    <a:pt x="0" y="17865"/>
                  </a:cubicBezTo>
                  <a:cubicBezTo>
                    <a:pt x="-1" y="11513"/>
                    <a:pt x="2795" y="5483"/>
                    <a:pt x="7643" y="1378"/>
                  </a:cubicBezTo>
                  <a:lnTo>
                    <a:pt x="21600" y="17865"/>
                  </a:lnTo>
                  <a:close/>
                </a:path>
              </a:pathLst>
            </a:custGeom>
            <a:noFill/>
            <a:ln w="12700">
              <a:solidFill>
                <a:srgbClr val="000000"/>
              </a:solidFill>
              <a:round/>
              <a:headEnd type="none" w="sm" len="sm"/>
              <a:tailEnd type="none" w="sm" len="sm"/>
            </a:ln>
          </p:spPr>
          <p:txBody>
            <a:bodyPr wrap="none" anchor="ctr"/>
            <a:lstStyle/>
            <a:p>
              <a:endParaRPr lang="en-US"/>
            </a:p>
          </p:txBody>
        </p:sp>
        <p:sp>
          <p:nvSpPr>
            <p:cNvPr id="9226" name="Arc 81"/>
            <p:cNvSpPr>
              <a:spLocks/>
            </p:cNvSpPr>
            <p:nvPr/>
          </p:nvSpPr>
          <p:spPr bwMode="auto">
            <a:xfrm>
              <a:off x="3889375" y="1860489"/>
              <a:ext cx="190500" cy="406400"/>
            </a:xfrm>
            <a:custGeom>
              <a:avLst/>
              <a:gdLst>
                <a:gd name="T0" fmla="*/ 101 w 43200"/>
                <a:gd name="T1" fmla="*/ 0 h 37507"/>
                <a:gd name="T2" fmla="*/ 18 w 43200"/>
                <a:gd name="T3" fmla="*/ 3 h 37507"/>
                <a:gd name="T4" fmla="*/ 60 w 43200"/>
                <a:gd name="T5" fmla="*/ 109 h 37507"/>
                <a:gd name="T6" fmla="*/ 0 60000 65536"/>
                <a:gd name="T7" fmla="*/ 0 60000 65536"/>
                <a:gd name="T8" fmla="*/ 0 60000 65536"/>
                <a:gd name="T9" fmla="*/ 0 w 43200"/>
                <a:gd name="T10" fmla="*/ 0 h 37507"/>
                <a:gd name="T11" fmla="*/ 43200 w 43200"/>
                <a:gd name="T12" fmla="*/ 37507 h 37507"/>
              </a:gdLst>
              <a:ahLst/>
              <a:cxnLst>
                <a:cxn ang="T6">
                  <a:pos x="T0" y="T1"/>
                </a:cxn>
                <a:cxn ang="T7">
                  <a:pos x="T2" y="T3"/>
                </a:cxn>
                <a:cxn ang="T8">
                  <a:pos x="T4" y="T5"/>
                </a:cxn>
              </a:cxnLst>
              <a:rect l="T9" t="T10" r="T11" b="T12"/>
              <a:pathLst>
                <a:path w="43200" h="37507" fill="none" extrusionOk="0">
                  <a:moveTo>
                    <a:pt x="36212" y="-1"/>
                  </a:moveTo>
                  <a:cubicBezTo>
                    <a:pt x="40665" y="4090"/>
                    <a:pt x="43200" y="9860"/>
                    <a:pt x="43200" y="15907"/>
                  </a:cubicBezTo>
                  <a:cubicBezTo>
                    <a:pt x="43200" y="27836"/>
                    <a:pt x="33529" y="37507"/>
                    <a:pt x="21600" y="37507"/>
                  </a:cubicBezTo>
                  <a:cubicBezTo>
                    <a:pt x="9670" y="37507"/>
                    <a:pt x="0" y="27836"/>
                    <a:pt x="0" y="15907"/>
                  </a:cubicBezTo>
                  <a:cubicBezTo>
                    <a:pt x="-1" y="10106"/>
                    <a:pt x="2332" y="4550"/>
                    <a:pt x="6473" y="488"/>
                  </a:cubicBezTo>
                </a:path>
                <a:path w="43200" h="37507" stroke="0" extrusionOk="0">
                  <a:moveTo>
                    <a:pt x="36212" y="-1"/>
                  </a:moveTo>
                  <a:cubicBezTo>
                    <a:pt x="40665" y="4090"/>
                    <a:pt x="43200" y="9860"/>
                    <a:pt x="43200" y="15907"/>
                  </a:cubicBezTo>
                  <a:cubicBezTo>
                    <a:pt x="43200" y="27836"/>
                    <a:pt x="33529" y="37507"/>
                    <a:pt x="21600" y="37507"/>
                  </a:cubicBezTo>
                  <a:cubicBezTo>
                    <a:pt x="9670" y="37507"/>
                    <a:pt x="0" y="27836"/>
                    <a:pt x="0" y="15907"/>
                  </a:cubicBezTo>
                  <a:cubicBezTo>
                    <a:pt x="-1" y="10106"/>
                    <a:pt x="2332" y="4550"/>
                    <a:pt x="6473" y="488"/>
                  </a:cubicBezTo>
                  <a:lnTo>
                    <a:pt x="21600" y="15907"/>
                  </a:lnTo>
                  <a:close/>
                </a:path>
              </a:pathLst>
            </a:custGeom>
            <a:noFill/>
            <a:ln w="12700">
              <a:solidFill>
                <a:srgbClr val="000000"/>
              </a:solidFill>
              <a:round/>
              <a:headEnd type="none" w="sm" len="sm"/>
              <a:tailEnd type="none" w="sm" len="sm"/>
            </a:ln>
          </p:spPr>
          <p:txBody>
            <a:bodyPr wrap="none" anchor="ctr"/>
            <a:lstStyle/>
            <a:p>
              <a:endParaRPr lang="en-US"/>
            </a:p>
          </p:txBody>
        </p:sp>
        <p:sp>
          <p:nvSpPr>
            <p:cNvPr id="9227" name="Arc 82"/>
            <p:cNvSpPr>
              <a:spLocks/>
            </p:cNvSpPr>
            <p:nvPr/>
          </p:nvSpPr>
          <p:spPr bwMode="auto">
            <a:xfrm>
              <a:off x="3754438" y="1865251"/>
              <a:ext cx="192088" cy="404813"/>
            </a:xfrm>
            <a:custGeom>
              <a:avLst/>
              <a:gdLst>
                <a:gd name="T0" fmla="*/ 103 w 43200"/>
                <a:gd name="T1" fmla="*/ 3 h 37395"/>
                <a:gd name="T2" fmla="*/ 19 w 43200"/>
                <a:gd name="T3" fmla="*/ 0 h 37395"/>
                <a:gd name="T4" fmla="*/ 61 w 43200"/>
                <a:gd name="T5" fmla="*/ 108 h 37395"/>
                <a:gd name="T6" fmla="*/ 0 60000 65536"/>
                <a:gd name="T7" fmla="*/ 0 60000 65536"/>
                <a:gd name="T8" fmla="*/ 0 60000 65536"/>
                <a:gd name="T9" fmla="*/ 0 w 43200"/>
                <a:gd name="T10" fmla="*/ 0 h 37395"/>
                <a:gd name="T11" fmla="*/ 43200 w 43200"/>
                <a:gd name="T12" fmla="*/ 37395 h 37395"/>
              </a:gdLst>
              <a:ahLst/>
              <a:cxnLst>
                <a:cxn ang="T6">
                  <a:pos x="T0" y="T1"/>
                </a:cxn>
                <a:cxn ang="T7">
                  <a:pos x="T2" y="T3"/>
                </a:cxn>
                <a:cxn ang="T8">
                  <a:pos x="T4" y="T5"/>
                </a:cxn>
              </a:cxnLst>
              <a:rect l="T9" t="T10" r="T11" b="T12"/>
              <a:pathLst>
                <a:path w="43200" h="37395" fill="none"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path>
                <a:path w="43200" h="37395" stroke="0" extrusionOk="0">
                  <a:moveTo>
                    <a:pt x="36720" y="369"/>
                  </a:moveTo>
                  <a:cubicBezTo>
                    <a:pt x="40864" y="4432"/>
                    <a:pt x="43200" y="9991"/>
                    <a:pt x="43200" y="15795"/>
                  </a:cubicBezTo>
                  <a:cubicBezTo>
                    <a:pt x="43200" y="27724"/>
                    <a:pt x="33529" y="37395"/>
                    <a:pt x="21600" y="37395"/>
                  </a:cubicBezTo>
                  <a:cubicBezTo>
                    <a:pt x="9670" y="37395"/>
                    <a:pt x="0" y="27724"/>
                    <a:pt x="0" y="15795"/>
                  </a:cubicBezTo>
                  <a:cubicBezTo>
                    <a:pt x="-1" y="9805"/>
                    <a:pt x="2486" y="4085"/>
                    <a:pt x="6866" y="0"/>
                  </a:cubicBezTo>
                  <a:lnTo>
                    <a:pt x="21600" y="15795"/>
                  </a:lnTo>
                  <a:close/>
                </a:path>
              </a:pathLst>
            </a:custGeom>
            <a:noFill/>
            <a:ln w="12700">
              <a:solidFill>
                <a:srgbClr val="000000"/>
              </a:solidFill>
              <a:round/>
              <a:headEnd type="none" w="sm" len="sm"/>
              <a:tailEnd type="none" w="sm" len="sm"/>
            </a:ln>
          </p:spPr>
          <p:txBody>
            <a:bodyPr wrap="none" anchor="ctr"/>
            <a:lstStyle/>
            <a:p>
              <a:endParaRPr lang="en-US"/>
            </a:p>
          </p:txBody>
        </p:sp>
        <p:sp>
          <p:nvSpPr>
            <p:cNvPr id="9228" name="Arc 83"/>
            <p:cNvSpPr>
              <a:spLocks/>
            </p:cNvSpPr>
            <p:nvPr/>
          </p:nvSpPr>
          <p:spPr bwMode="auto">
            <a:xfrm>
              <a:off x="3624263" y="1870014"/>
              <a:ext cx="190500" cy="412750"/>
            </a:xfrm>
            <a:custGeom>
              <a:avLst/>
              <a:gdLst>
                <a:gd name="T0" fmla="*/ 99 w 43198"/>
                <a:gd name="T1" fmla="*/ 0 h 37968"/>
                <a:gd name="T2" fmla="*/ 0 w 43198"/>
                <a:gd name="T3" fmla="*/ 114 h 37968"/>
                <a:gd name="T4" fmla="*/ 60 w 43198"/>
                <a:gd name="T5" fmla="*/ 112 h 37968"/>
                <a:gd name="T6" fmla="*/ 0 60000 65536"/>
                <a:gd name="T7" fmla="*/ 0 60000 65536"/>
                <a:gd name="T8" fmla="*/ 0 60000 65536"/>
                <a:gd name="T9" fmla="*/ 0 w 43198"/>
                <a:gd name="T10" fmla="*/ 0 h 37968"/>
                <a:gd name="T11" fmla="*/ 43198 w 43198"/>
                <a:gd name="T12" fmla="*/ 37968 h 37968"/>
              </a:gdLst>
              <a:ahLst/>
              <a:cxnLst>
                <a:cxn ang="T6">
                  <a:pos x="T0" y="T1"/>
                </a:cxn>
                <a:cxn ang="T7">
                  <a:pos x="T2" y="T3"/>
                </a:cxn>
                <a:cxn ang="T8">
                  <a:pos x="T4" y="T5"/>
                </a:cxn>
              </a:cxnLst>
              <a:rect l="T9" t="T10" r="T11" b="T12"/>
              <a:pathLst>
                <a:path w="43198" h="37968" fill="none" extrusionOk="0">
                  <a:moveTo>
                    <a:pt x="35692" y="-1"/>
                  </a:moveTo>
                  <a:cubicBezTo>
                    <a:pt x="40457" y="4103"/>
                    <a:pt x="43198" y="10079"/>
                    <a:pt x="43198" y="16368"/>
                  </a:cubicBezTo>
                  <a:cubicBezTo>
                    <a:pt x="43198" y="28297"/>
                    <a:pt x="33527" y="37968"/>
                    <a:pt x="21598" y="37968"/>
                  </a:cubicBezTo>
                  <a:cubicBezTo>
                    <a:pt x="9794" y="37968"/>
                    <a:pt x="176" y="28492"/>
                    <a:pt x="0" y="16689"/>
                  </a:cubicBezTo>
                </a:path>
                <a:path w="43198" h="37968" stroke="0" extrusionOk="0">
                  <a:moveTo>
                    <a:pt x="35692" y="-1"/>
                  </a:moveTo>
                  <a:cubicBezTo>
                    <a:pt x="40457" y="4103"/>
                    <a:pt x="43198" y="10079"/>
                    <a:pt x="43198" y="16368"/>
                  </a:cubicBezTo>
                  <a:cubicBezTo>
                    <a:pt x="43198" y="28297"/>
                    <a:pt x="33527" y="37968"/>
                    <a:pt x="21598" y="37968"/>
                  </a:cubicBezTo>
                  <a:cubicBezTo>
                    <a:pt x="9794" y="37968"/>
                    <a:pt x="176" y="28492"/>
                    <a:pt x="0" y="16689"/>
                  </a:cubicBezTo>
                  <a:lnTo>
                    <a:pt x="21598" y="16368"/>
                  </a:lnTo>
                  <a:close/>
                </a:path>
              </a:pathLst>
            </a:custGeom>
            <a:noFill/>
            <a:ln w="12700">
              <a:solidFill>
                <a:srgbClr val="000000"/>
              </a:solidFill>
              <a:round/>
              <a:headEnd type="none" w="sm" len="sm"/>
              <a:tailEnd type="none" w="sm" len="sm"/>
            </a:ln>
          </p:spPr>
          <p:txBody>
            <a:bodyPr wrap="none" anchor="ctr"/>
            <a:lstStyle/>
            <a:p>
              <a:endParaRPr lang="en-US"/>
            </a:p>
          </p:txBody>
        </p:sp>
        <p:sp>
          <p:nvSpPr>
            <p:cNvPr id="9229" name="Line 84"/>
            <p:cNvSpPr>
              <a:spLocks noChangeShapeType="1"/>
            </p:cNvSpPr>
            <p:nvPr/>
          </p:nvSpPr>
          <p:spPr bwMode="auto">
            <a:xfrm>
              <a:off x="4330700" y="2024001"/>
              <a:ext cx="2884488" cy="0"/>
            </a:xfrm>
            <a:prstGeom prst="line">
              <a:avLst/>
            </a:prstGeom>
            <a:noFill/>
            <a:ln w="19050">
              <a:solidFill>
                <a:srgbClr val="000000"/>
              </a:solidFill>
              <a:round/>
              <a:headEnd type="none" w="sm" len="sm"/>
              <a:tailEnd type="none" w="sm" len="sm"/>
            </a:ln>
          </p:spPr>
          <p:txBody>
            <a:bodyPr wrap="none"/>
            <a:lstStyle/>
            <a:p>
              <a:endParaRPr lang="en-US"/>
            </a:p>
          </p:txBody>
        </p:sp>
        <p:sp>
          <p:nvSpPr>
            <p:cNvPr id="9230" name="Line 85"/>
            <p:cNvSpPr>
              <a:spLocks noChangeShapeType="1"/>
            </p:cNvSpPr>
            <p:nvPr/>
          </p:nvSpPr>
          <p:spPr bwMode="auto">
            <a:xfrm>
              <a:off x="1112838" y="2079564"/>
              <a:ext cx="604838" cy="0"/>
            </a:xfrm>
            <a:prstGeom prst="line">
              <a:avLst/>
            </a:prstGeom>
            <a:noFill/>
            <a:ln w="19050">
              <a:solidFill>
                <a:srgbClr val="000000"/>
              </a:solidFill>
              <a:round/>
              <a:headEnd type="none" w="sm" len="sm"/>
              <a:tailEnd type="none" w="sm" len="sm"/>
            </a:ln>
          </p:spPr>
          <p:txBody>
            <a:bodyPr wrap="none"/>
            <a:lstStyle/>
            <a:p>
              <a:endParaRPr lang="en-US"/>
            </a:p>
          </p:txBody>
        </p:sp>
        <p:sp>
          <p:nvSpPr>
            <p:cNvPr id="9231" name="Oval 86"/>
            <p:cNvSpPr>
              <a:spLocks noChangeArrowheads="1"/>
            </p:cNvSpPr>
            <p:nvPr/>
          </p:nvSpPr>
          <p:spPr bwMode="auto">
            <a:xfrm>
              <a:off x="1052513" y="2043051"/>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9232" name="Line 87"/>
            <p:cNvSpPr>
              <a:spLocks noChangeShapeType="1"/>
            </p:cNvSpPr>
            <p:nvPr/>
          </p:nvSpPr>
          <p:spPr bwMode="auto">
            <a:xfrm flipV="1">
              <a:off x="1711325" y="1904939"/>
              <a:ext cx="66675" cy="171450"/>
            </a:xfrm>
            <a:prstGeom prst="line">
              <a:avLst/>
            </a:prstGeom>
            <a:noFill/>
            <a:ln w="12700">
              <a:solidFill>
                <a:srgbClr val="000000"/>
              </a:solidFill>
              <a:round/>
              <a:headEnd type="none" w="sm" len="sm"/>
              <a:tailEnd type="none" w="sm" len="sm"/>
            </a:ln>
          </p:spPr>
          <p:txBody>
            <a:bodyPr wrap="none"/>
            <a:lstStyle/>
            <a:p>
              <a:endParaRPr lang="en-US"/>
            </a:p>
          </p:txBody>
        </p:sp>
        <p:sp>
          <p:nvSpPr>
            <p:cNvPr id="9233" name="Line 88"/>
            <p:cNvSpPr>
              <a:spLocks noChangeShapeType="1"/>
            </p:cNvSpPr>
            <p:nvPr/>
          </p:nvSpPr>
          <p:spPr bwMode="auto">
            <a:xfrm flipV="1">
              <a:off x="1820863" y="1909701"/>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9234" name="Line 89"/>
            <p:cNvSpPr>
              <a:spLocks noChangeShapeType="1"/>
            </p:cNvSpPr>
            <p:nvPr/>
          </p:nvSpPr>
          <p:spPr bwMode="auto">
            <a:xfrm flipV="1">
              <a:off x="1973263" y="1909701"/>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9235" name="Line 90"/>
            <p:cNvSpPr>
              <a:spLocks noChangeShapeType="1"/>
            </p:cNvSpPr>
            <p:nvPr/>
          </p:nvSpPr>
          <p:spPr bwMode="auto">
            <a:xfrm flipV="1">
              <a:off x="2132013" y="1909701"/>
              <a:ext cx="98425" cy="282575"/>
            </a:xfrm>
            <a:prstGeom prst="line">
              <a:avLst/>
            </a:prstGeom>
            <a:noFill/>
            <a:ln w="12700">
              <a:solidFill>
                <a:srgbClr val="000000"/>
              </a:solidFill>
              <a:round/>
              <a:headEnd type="none" w="sm" len="sm"/>
              <a:tailEnd type="none" w="sm" len="sm"/>
            </a:ln>
          </p:spPr>
          <p:txBody>
            <a:bodyPr wrap="none"/>
            <a:lstStyle/>
            <a:p>
              <a:endParaRPr lang="en-US"/>
            </a:p>
          </p:txBody>
        </p:sp>
        <p:sp>
          <p:nvSpPr>
            <p:cNvPr id="9236" name="Line 91"/>
            <p:cNvSpPr>
              <a:spLocks noChangeShapeType="1"/>
            </p:cNvSpPr>
            <p:nvPr/>
          </p:nvSpPr>
          <p:spPr bwMode="auto">
            <a:xfrm flipV="1">
              <a:off x="2282825" y="1900176"/>
              <a:ext cx="100013" cy="290513"/>
            </a:xfrm>
            <a:prstGeom prst="line">
              <a:avLst/>
            </a:prstGeom>
            <a:noFill/>
            <a:ln w="12700">
              <a:solidFill>
                <a:srgbClr val="000000"/>
              </a:solidFill>
              <a:round/>
              <a:headEnd type="none" w="sm" len="sm"/>
              <a:tailEnd type="none" w="sm" len="sm"/>
            </a:ln>
          </p:spPr>
          <p:txBody>
            <a:bodyPr wrap="none"/>
            <a:lstStyle/>
            <a:p>
              <a:endParaRPr lang="en-US"/>
            </a:p>
          </p:txBody>
        </p:sp>
        <p:sp>
          <p:nvSpPr>
            <p:cNvPr id="9237" name="Line 92"/>
            <p:cNvSpPr>
              <a:spLocks noChangeShapeType="1"/>
            </p:cNvSpPr>
            <p:nvPr/>
          </p:nvSpPr>
          <p:spPr bwMode="auto">
            <a:xfrm flipH="1" flipV="1">
              <a:off x="2376488" y="1906526"/>
              <a:ext cx="44450" cy="147638"/>
            </a:xfrm>
            <a:prstGeom prst="line">
              <a:avLst/>
            </a:prstGeom>
            <a:noFill/>
            <a:ln w="12700">
              <a:solidFill>
                <a:srgbClr val="000000"/>
              </a:solidFill>
              <a:round/>
              <a:headEnd type="none" w="sm" len="sm"/>
              <a:tailEnd type="none" w="sm" len="sm"/>
            </a:ln>
          </p:spPr>
          <p:txBody>
            <a:bodyPr wrap="none"/>
            <a:lstStyle/>
            <a:p>
              <a:endParaRPr lang="en-US"/>
            </a:p>
          </p:txBody>
        </p:sp>
        <p:sp>
          <p:nvSpPr>
            <p:cNvPr id="9238" name="Line 93"/>
            <p:cNvSpPr>
              <a:spLocks noChangeShapeType="1"/>
            </p:cNvSpPr>
            <p:nvPr/>
          </p:nvSpPr>
          <p:spPr bwMode="auto">
            <a:xfrm rot="19163305" flipV="1">
              <a:off x="1871663" y="1938276"/>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39" name="Line 94"/>
            <p:cNvSpPr>
              <a:spLocks noChangeShapeType="1"/>
            </p:cNvSpPr>
            <p:nvPr/>
          </p:nvSpPr>
          <p:spPr bwMode="auto">
            <a:xfrm rot="19163305" flipV="1">
              <a:off x="2028825" y="1919226"/>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40" name="Line 95"/>
            <p:cNvSpPr>
              <a:spLocks noChangeShapeType="1"/>
            </p:cNvSpPr>
            <p:nvPr/>
          </p:nvSpPr>
          <p:spPr bwMode="auto">
            <a:xfrm rot="19163305" flipV="1">
              <a:off x="2181225" y="1914464"/>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41" name="Line 96"/>
            <p:cNvSpPr>
              <a:spLocks noChangeShapeType="1"/>
            </p:cNvSpPr>
            <p:nvPr/>
          </p:nvSpPr>
          <p:spPr bwMode="auto">
            <a:xfrm rot="19163305" flipV="1">
              <a:off x="1724025" y="1919226"/>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42" name="Line 97"/>
            <p:cNvSpPr>
              <a:spLocks noChangeShapeType="1"/>
            </p:cNvSpPr>
            <p:nvPr/>
          </p:nvSpPr>
          <p:spPr bwMode="auto">
            <a:xfrm rot="5366684">
              <a:off x="4711701" y="3668651"/>
              <a:ext cx="604838" cy="0"/>
            </a:xfrm>
            <a:prstGeom prst="line">
              <a:avLst/>
            </a:prstGeom>
            <a:noFill/>
            <a:ln w="19050">
              <a:solidFill>
                <a:srgbClr val="000000"/>
              </a:solidFill>
              <a:round/>
              <a:headEnd type="none" w="sm" len="sm"/>
              <a:tailEnd type="none" w="sm" len="sm"/>
            </a:ln>
          </p:spPr>
          <p:txBody>
            <a:bodyPr wrap="none"/>
            <a:lstStyle/>
            <a:p>
              <a:endParaRPr lang="en-US"/>
            </a:p>
          </p:txBody>
        </p:sp>
        <p:sp>
          <p:nvSpPr>
            <p:cNvPr id="9243" name="Line 98"/>
            <p:cNvSpPr>
              <a:spLocks noChangeShapeType="1"/>
            </p:cNvSpPr>
            <p:nvPr/>
          </p:nvSpPr>
          <p:spPr bwMode="auto">
            <a:xfrm rot="5366684">
              <a:off x="4657726" y="2343088"/>
              <a:ext cx="639763" cy="6350"/>
            </a:xfrm>
            <a:prstGeom prst="line">
              <a:avLst/>
            </a:prstGeom>
            <a:noFill/>
            <a:ln w="19050">
              <a:solidFill>
                <a:srgbClr val="000000"/>
              </a:solidFill>
              <a:round/>
              <a:headEnd type="none" w="sm" len="sm"/>
              <a:tailEnd type="none" w="sm" len="sm"/>
            </a:ln>
          </p:spPr>
          <p:txBody>
            <a:bodyPr wrap="none"/>
            <a:lstStyle/>
            <a:p>
              <a:endParaRPr lang="en-US"/>
            </a:p>
          </p:txBody>
        </p:sp>
        <p:sp>
          <p:nvSpPr>
            <p:cNvPr id="9244" name="Line 99"/>
            <p:cNvSpPr>
              <a:spLocks noChangeShapeType="1"/>
            </p:cNvSpPr>
            <p:nvPr/>
          </p:nvSpPr>
          <p:spPr bwMode="auto">
            <a:xfrm rot="5366684" flipV="1">
              <a:off x="5035551" y="2608201"/>
              <a:ext cx="66675" cy="171450"/>
            </a:xfrm>
            <a:prstGeom prst="line">
              <a:avLst/>
            </a:prstGeom>
            <a:noFill/>
            <a:ln w="12700">
              <a:solidFill>
                <a:srgbClr val="000000"/>
              </a:solidFill>
              <a:round/>
              <a:headEnd type="none" w="sm" len="sm"/>
              <a:tailEnd type="none" w="sm" len="sm"/>
            </a:ln>
          </p:spPr>
          <p:txBody>
            <a:bodyPr wrap="none"/>
            <a:lstStyle/>
            <a:p>
              <a:endParaRPr lang="en-US"/>
            </a:p>
          </p:txBody>
        </p:sp>
        <p:sp>
          <p:nvSpPr>
            <p:cNvPr id="9245" name="Line 100"/>
            <p:cNvSpPr>
              <a:spLocks noChangeShapeType="1"/>
            </p:cNvSpPr>
            <p:nvPr/>
          </p:nvSpPr>
          <p:spPr bwMode="auto">
            <a:xfrm rot="5366684" flipV="1">
              <a:off x="4948238" y="2673288"/>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9246" name="Line 101"/>
            <p:cNvSpPr>
              <a:spLocks noChangeShapeType="1"/>
            </p:cNvSpPr>
            <p:nvPr/>
          </p:nvSpPr>
          <p:spPr bwMode="auto">
            <a:xfrm rot="5366684" flipV="1">
              <a:off x="4948238" y="2825688"/>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9247" name="Line 102"/>
            <p:cNvSpPr>
              <a:spLocks noChangeShapeType="1"/>
            </p:cNvSpPr>
            <p:nvPr/>
          </p:nvSpPr>
          <p:spPr bwMode="auto">
            <a:xfrm rot="5366684" flipV="1">
              <a:off x="4949826" y="2978088"/>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9248" name="Line 103"/>
            <p:cNvSpPr>
              <a:spLocks noChangeShapeType="1"/>
            </p:cNvSpPr>
            <p:nvPr/>
          </p:nvSpPr>
          <p:spPr bwMode="auto">
            <a:xfrm rot="5366684" flipV="1">
              <a:off x="4960938" y="3128901"/>
              <a:ext cx="104775" cy="300038"/>
            </a:xfrm>
            <a:prstGeom prst="line">
              <a:avLst/>
            </a:prstGeom>
            <a:noFill/>
            <a:ln w="12700">
              <a:solidFill>
                <a:srgbClr val="000000"/>
              </a:solidFill>
              <a:round/>
              <a:headEnd type="none" w="sm" len="sm"/>
              <a:tailEnd type="none" w="sm" len="sm"/>
            </a:ln>
          </p:spPr>
          <p:txBody>
            <a:bodyPr wrap="none"/>
            <a:lstStyle/>
            <a:p>
              <a:endParaRPr lang="en-US"/>
            </a:p>
          </p:txBody>
        </p:sp>
        <p:sp>
          <p:nvSpPr>
            <p:cNvPr id="9249" name="Line 104"/>
            <p:cNvSpPr>
              <a:spLocks noChangeShapeType="1"/>
            </p:cNvSpPr>
            <p:nvPr/>
          </p:nvSpPr>
          <p:spPr bwMode="auto">
            <a:xfrm rot="5366684" flipH="1" flipV="1">
              <a:off x="5064126" y="3276538"/>
              <a:ext cx="34925" cy="144463"/>
            </a:xfrm>
            <a:prstGeom prst="line">
              <a:avLst/>
            </a:prstGeom>
            <a:noFill/>
            <a:ln w="12700">
              <a:solidFill>
                <a:srgbClr val="000000"/>
              </a:solidFill>
              <a:round/>
              <a:headEnd type="none" w="sm" len="sm"/>
              <a:tailEnd type="none" w="sm" len="sm"/>
            </a:ln>
          </p:spPr>
          <p:txBody>
            <a:bodyPr wrap="none"/>
            <a:lstStyle/>
            <a:p>
              <a:endParaRPr lang="en-US"/>
            </a:p>
          </p:txBody>
        </p:sp>
        <p:sp>
          <p:nvSpPr>
            <p:cNvPr id="9250" name="Line 105"/>
            <p:cNvSpPr>
              <a:spLocks noChangeShapeType="1"/>
            </p:cNvSpPr>
            <p:nvPr/>
          </p:nvSpPr>
          <p:spPr bwMode="auto">
            <a:xfrm rot="2929989" flipV="1">
              <a:off x="4916488" y="2768538"/>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51" name="Line 106"/>
            <p:cNvSpPr>
              <a:spLocks noChangeShapeType="1"/>
            </p:cNvSpPr>
            <p:nvPr/>
          </p:nvSpPr>
          <p:spPr bwMode="auto">
            <a:xfrm rot="2929989" flipV="1">
              <a:off x="4937126" y="292411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52" name="Line 107"/>
            <p:cNvSpPr>
              <a:spLocks noChangeShapeType="1"/>
            </p:cNvSpPr>
            <p:nvPr/>
          </p:nvSpPr>
          <p:spPr bwMode="auto">
            <a:xfrm rot="2929989" flipV="1">
              <a:off x="4943476" y="307651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53" name="Line 108"/>
            <p:cNvSpPr>
              <a:spLocks noChangeShapeType="1"/>
            </p:cNvSpPr>
            <p:nvPr/>
          </p:nvSpPr>
          <p:spPr bwMode="auto">
            <a:xfrm rot="2929989" flipV="1">
              <a:off x="4933951" y="2619313"/>
              <a:ext cx="152400" cy="258763"/>
            </a:xfrm>
            <a:prstGeom prst="line">
              <a:avLst/>
            </a:prstGeom>
            <a:noFill/>
            <a:ln w="12700">
              <a:solidFill>
                <a:srgbClr val="000000"/>
              </a:solidFill>
              <a:round/>
              <a:headEnd type="none" w="sm" len="sm"/>
              <a:tailEnd type="none" w="sm" len="sm"/>
            </a:ln>
          </p:spPr>
          <p:txBody>
            <a:bodyPr wrap="none"/>
            <a:lstStyle/>
            <a:p>
              <a:endParaRPr lang="en-US"/>
            </a:p>
          </p:txBody>
        </p:sp>
        <p:sp>
          <p:nvSpPr>
            <p:cNvPr id="9255" name="Line 110"/>
            <p:cNvSpPr>
              <a:spLocks noChangeShapeType="1"/>
            </p:cNvSpPr>
            <p:nvPr/>
          </p:nvSpPr>
          <p:spPr bwMode="auto">
            <a:xfrm rot="5366684">
              <a:off x="5114926" y="2468501"/>
              <a:ext cx="896938" cy="6350"/>
            </a:xfrm>
            <a:prstGeom prst="line">
              <a:avLst/>
            </a:prstGeom>
            <a:noFill/>
            <a:ln w="19050">
              <a:solidFill>
                <a:srgbClr val="000000"/>
              </a:solidFill>
              <a:round/>
              <a:headEnd type="none" w="sm" len="sm"/>
              <a:tailEnd type="none" w="sm" len="sm"/>
            </a:ln>
          </p:spPr>
          <p:txBody>
            <a:bodyPr wrap="none"/>
            <a:lstStyle/>
            <a:p>
              <a:endParaRPr lang="en-US"/>
            </a:p>
          </p:txBody>
        </p:sp>
        <p:sp>
          <p:nvSpPr>
            <p:cNvPr id="9256" name="Line 111"/>
            <p:cNvSpPr>
              <a:spLocks noChangeShapeType="1"/>
            </p:cNvSpPr>
            <p:nvPr/>
          </p:nvSpPr>
          <p:spPr bwMode="auto">
            <a:xfrm rot="5366684" flipV="1">
              <a:off x="5575301" y="2690751"/>
              <a:ext cx="4763" cy="477838"/>
            </a:xfrm>
            <a:prstGeom prst="line">
              <a:avLst/>
            </a:prstGeom>
            <a:noFill/>
            <a:ln w="12700">
              <a:solidFill>
                <a:srgbClr val="000000"/>
              </a:solidFill>
              <a:round/>
              <a:headEnd type="none" w="sm" len="sm"/>
              <a:tailEnd type="none" w="sm" len="sm"/>
            </a:ln>
          </p:spPr>
          <p:txBody>
            <a:bodyPr wrap="none"/>
            <a:lstStyle/>
            <a:p>
              <a:endParaRPr lang="en-US"/>
            </a:p>
          </p:txBody>
        </p:sp>
        <p:sp>
          <p:nvSpPr>
            <p:cNvPr id="9257" name="Line 112"/>
            <p:cNvSpPr>
              <a:spLocks noChangeShapeType="1"/>
            </p:cNvSpPr>
            <p:nvPr/>
          </p:nvSpPr>
          <p:spPr bwMode="auto">
            <a:xfrm rot="5366684" flipV="1">
              <a:off x="5572126" y="2801876"/>
              <a:ext cx="4763" cy="477838"/>
            </a:xfrm>
            <a:prstGeom prst="line">
              <a:avLst/>
            </a:prstGeom>
            <a:noFill/>
            <a:ln w="12700">
              <a:solidFill>
                <a:srgbClr val="000000"/>
              </a:solidFill>
              <a:round/>
              <a:headEnd type="none" w="sm" len="sm"/>
              <a:tailEnd type="none" w="sm" len="sm"/>
            </a:ln>
          </p:spPr>
          <p:txBody>
            <a:bodyPr wrap="none"/>
            <a:lstStyle/>
            <a:p>
              <a:endParaRPr lang="en-US"/>
            </a:p>
          </p:txBody>
        </p:sp>
        <p:sp>
          <p:nvSpPr>
            <p:cNvPr id="9258" name="Line 113"/>
            <p:cNvSpPr>
              <a:spLocks noChangeShapeType="1"/>
            </p:cNvSpPr>
            <p:nvPr/>
          </p:nvSpPr>
          <p:spPr bwMode="auto">
            <a:xfrm>
              <a:off x="1090613" y="3960751"/>
              <a:ext cx="6261101" cy="0"/>
            </a:xfrm>
            <a:prstGeom prst="line">
              <a:avLst/>
            </a:prstGeom>
            <a:noFill/>
            <a:ln w="19050">
              <a:solidFill>
                <a:srgbClr val="000000"/>
              </a:solidFill>
              <a:round/>
              <a:headEnd type="none" w="sm" len="sm"/>
              <a:tailEnd type="none" w="sm" len="sm"/>
            </a:ln>
          </p:spPr>
          <p:txBody>
            <a:bodyPr wrap="none"/>
            <a:lstStyle/>
            <a:p>
              <a:endParaRPr lang="en-US"/>
            </a:p>
          </p:txBody>
        </p:sp>
        <p:sp>
          <p:nvSpPr>
            <p:cNvPr id="9259" name="Oval 114"/>
            <p:cNvSpPr>
              <a:spLocks noChangeArrowheads="1"/>
            </p:cNvSpPr>
            <p:nvPr/>
          </p:nvSpPr>
          <p:spPr bwMode="auto">
            <a:xfrm>
              <a:off x="1030288" y="3924239"/>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9260" name="Oval 115"/>
            <p:cNvSpPr>
              <a:spLocks noChangeArrowheads="1"/>
            </p:cNvSpPr>
            <p:nvPr/>
          </p:nvSpPr>
          <p:spPr bwMode="auto">
            <a:xfrm>
              <a:off x="7229476" y="1981139"/>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9261" name="Oval 116"/>
            <p:cNvSpPr>
              <a:spLocks noChangeArrowheads="1"/>
            </p:cNvSpPr>
            <p:nvPr/>
          </p:nvSpPr>
          <p:spPr bwMode="auto">
            <a:xfrm>
              <a:off x="7351713" y="3927414"/>
              <a:ext cx="60325" cy="76200"/>
            </a:xfrm>
            <a:prstGeom prst="ellipse">
              <a:avLst/>
            </a:prstGeom>
            <a:noFill/>
            <a:ln w="12700">
              <a:solidFill>
                <a:srgbClr val="000000"/>
              </a:solidFill>
              <a:round/>
              <a:headEnd type="none" w="sm" len="sm"/>
              <a:tailEnd type="none" w="sm" len="sm"/>
            </a:ln>
          </p:spPr>
          <p:txBody>
            <a:bodyPr wrap="none" anchor="ctr"/>
            <a:lstStyle/>
            <a:p>
              <a:endParaRPr lang="en-US"/>
            </a:p>
          </p:txBody>
        </p:sp>
        <p:sp>
          <p:nvSpPr>
            <p:cNvPr id="9262" name="Line 117"/>
            <p:cNvSpPr>
              <a:spLocks noChangeShapeType="1"/>
            </p:cNvSpPr>
            <p:nvPr/>
          </p:nvSpPr>
          <p:spPr bwMode="auto">
            <a:xfrm>
              <a:off x="2420938" y="2058926"/>
              <a:ext cx="1195388" cy="0"/>
            </a:xfrm>
            <a:prstGeom prst="line">
              <a:avLst/>
            </a:prstGeom>
            <a:noFill/>
            <a:ln w="19050">
              <a:solidFill>
                <a:srgbClr val="000000"/>
              </a:solidFill>
              <a:round/>
              <a:headEnd type="none" w="sm" len="sm"/>
              <a:tailEnd type="none" w="sm" len="sm"/>
            </a:ln>
          </p:spPr>
          <p:txBody>
            <a:bodyPr wrap="none"/>
            <a:lstStyle/>
            <a:p>
              <a:endParaRPr lang="en-US"/>
            </a:p>
          </p:txBody>
        </p:sp>
        <p:sp>
          <p:nvSpPr>
            <p:cNvPr id="9270" name="AutoShape 125"/>
            <p:cNvSpPr>
              <a:spLocks noChangeArrowheads="1"/>
            </p:cNvSpPr>
            <p:nvPr/>
          </p:nvSpPr>
          <p:spPr bwMode="auto">
            <a:xfrm rot="5400000">
              <a:off x="6564313" y="1933513"/>
              <a:ext cx="200025" cy="166688"/>
            </a:xfrm>
            <a:prstGeom prst="triangle">
              <a:avLst>
                <a:gd name="adj" fmla="val 50000"/>
              </a:avLst>
            </a:prstGeom>
            <a:solidFill>
              <a:srgbClr val="0000FF"/>
            </a:solidFill>
            <a:ln w="12700">
              <a:solidFill>
                <a:srgbClr val="0000FF"/>
              </a:solidFill>
              <a:miter lim="800000"/>
              <a:headEnd type="none" w="sm" len="sm"/>
              <a:tailEnd type="none" w="sm" len="sm"/>
            </a:ln>
          </p:spPr>
          <p:txBody>
            <a:bodyPr wrap="none" anchor="ctr"/>
            <a:lstStyle/>
            <a:p>
              <a:endParaRPr lang="en-US"/>
            </a:p>
          </p:txBody>
        </p:sp>
        <p:sp>
          <p:nvSpPr>
            <p:cNvPr id="9271" name="AutoShape 126"/>
            <p:cNvSpPr>
              <a:spLocks noChangeArrowheads="1"/>
            </p:cNvSpPr>
            <p:nvPr/>
          </p:nvSpPr>
          <p:spPr bwMode="auto">
            <a:xfrm rot="5400000">
              <a:off x="1312863" y="2001776"/>
              <a:ext cx="200025" cy="166688"/>
            </a:xfrm>
            <a:prstGeom prst="triangle">
              <a:avLst>
                <a:gd name="adj" fmla="val 50000"/>
              </a:avLst>
            </a:prstGeom>
            <a:solidFill>
              <a:srgbClr val="0000FF"/>
            </a:solidFill>
            <a:ln w="12700">
              <a:solidFill>
                <a:srgbClr val="0000FF"/>
              </a:solidFill>
              <a:miter lim="800000"/>
              <a:headEnd type="none" w="sm" len="sm"/>
              <a:tailEnd type="none" w="sm" len="sm"/>
            </a:ln>
          </p:spPr>
          <p:txBody>
            <a:bodyPr wrap="none" anchor="ctr"/>
            <a:lstStyle/>
            <a:p>
              <a:endParaRPr lang="en-US"/>
            </a:p>
          </p:txBody>
        </p:sp>
        <p:sp>
          <p:nvSpPr>
            <p:cNvPr id="9272" name="Line 127"/>
            <p:cNvSpPr>
              <a:spLocks noChangeShapeType="1"/>
            </p:cNvSpPr>
            <p:nvPr/>
          </p:nvSpPr>
          <p:spPr bwMode="auto">
            <a:xfrm>
              <a:off x="7727951" y="3955989"/>
              <a:ext cx="636588" cy="0"/>
            </a:xfrm>
            <a:prstGeom prst="line">
              <a:avLst/>
            </a:prstGeom>
            <a:noFill/>
            <a:ln w="12700">
              <a:solidFill>
                <a:srgbClr val="000000"/>
              </a:solidFill>
              <a:round/>
              <a:headEnd type="none" w="sm" len="sm"/>
              <a:tailEnd type="triangle" w="med" len="med"/>
            </a:ln>
          </p:spPr>
          <p:txBody>
            <a:bodyPr wrap="none"/>
            <a:lstStyle/>
            <a:p>
              <a:endParaRPr lang="en-US"/>
            </a:p>
          </p:txBody>
        </p:sp>
        <p:sp>
          <p:nvSpPr>
            <p:cNvPr id="9273" name="Text Box 128"/>
            <p:cNvSpPr txBox="1">
              <a:spLocks noChangeArrowheads="1"/>
            </p:cNvSpPr>
            <p:nvPr/>
          </p:nvSpPr>
          <p:spPr bwMode="auto">
            <a:xfrm>
              <a:off x="8461376" y="3728976"/>
              <a:ext cx="282575" cy="396875"/>
            </a:xfrm>
            <a:prstGeom prst="rect">
              <a:avLst/>
            </a:prstGeom>
            <a:noFill/>
            <a:ln w="12700">
              <a:noFill/>
              <a:miter lim="800000"/>
              <a:headEnd type="none" w="sm" len="sm"/>
              <a:tailEnd type="none" w="sm" len="sm"/>
            </a:ln>
          </p:spPr>
          <p:txBody>
            <a:bodyPr wrap="none">
              <a:spAutoFit/>
            </a:bodyPr>
            <a:lstStyle/>
            <a:p>
              <a:r>
                <a:rPr lang="en-US" sz="2000" i="1" dirty="0">
                  <a:solidFill>
                    <a:srgbClr val="000000"/>
                  </a:solidFill>
                  <a:latin typeface="Times New Roman" pitchFamily="18" charset="0"/>
                </a:rPr>
                <a:t>z</a:t>
              </a:r>
            </a:p>
          </p:txBody>
        </p:sp>
        <p:sp>
          <p:nvSpPr>
            <p:cNvPr id="9276" name="Line 132"/>
            <p:cNvSpPr>
              <a:spLocks noChangeShapeType="1"/>
            </p:cNvSpPr>
            <p:nvPr/>
          </p:nvSpPr>
          <p:spPr bwMode="auto">
            <a:xfrm>
              <a:off x="1058863" y="4090926"/>
              <a:ext cx="0" cy="841375"/>
            </a:xfrm>
            <a:prstGeom prst="line">
              <a:avLst/>
            </a:prstGeom>
            <a:noFill/>
            <a:ln w="28575">
              <a:solidFill>
                <a:schemeClr val="tx1"/>
              </a:solidFill>
              <a:prstDash val="dash"/>
              <a:round/>
              <a:headEnd/>
              <a:tailEnd/>
            </a:ln>
          </p:spPr>
          <p:txBody>
            <a:bodyPr/>
            <a:lstStyle/>
            <a:p>
              <a:endParaRPr lang="en-US"/>
            </a:p>
          </p:txBody>
        </p:sp>
        <p:sp>
          <p:nvSpPr>
            <p:cNvPr id="9277" name="Line 133"/>
            <p:cNvSpPr>
              <a:spLocks noChangeShapeType="1"/>
            </p:cNvSpPr>
            <p:nvPr/>
          </p:nvSpPr>
          <p:spPr bwMode="auto">
            <a:xfrm>
              <a:off x="7394576" y="4075051"/>
              <a:ext cx="0" cy="841375"/>
            </a:xfrm>
            <a:prstGeom prst="line">
              <a:avLst/>
            </a:prstGeom>
            <a:noFill/>
            <a:ln w="28575">
              <a:solidFill>
                <a:schemeClr val="tx1"/>
              </a:solidFill>
              <a:prstDash val="dash"/>
              <a:round/>
              <a:headEnd/>
              <a:tailEnd/>
            </a:ln>
          </p:spPr>
          <p:txBody>
            <a:bodyPr/>
            <a:lstStyle/>
            <a:p>
              <a:endParaRPr lang="en-US"/>
            </a:p>
          </p:txBody>
        </p:sp>
        <p:graphicFrame>
          <p:nvGraphicFramePr>
            <p:cNvPr id="64" name="Object 5"/>
            <p:cNvGraphicFramePr>
              <a:graphicFrameLocks noChangeAspect="1"/>
            </p:cNvGraphicFramePr>
            <p:nvPr>
              <p:extLst>
                <p:ext uri="{D42A27DB-BD31-4B8C-83A1-F6EECF244321}">
                  <p14:modId xmlns:p14="http://schemas.microsoft.com/office/powerpoint/2010/main" val="3509488455"/>
                </p:ext>
              </p:extLst>
            </p:nvPr>
          </p:nvGraphicFramePr>
          <p:xfrm>
            <a:off x="1810205" y="1471847"/>
            <a:ext cx="551996" cy="291121"/>
          </p:xfrm>
          <a:graphic>
            <a:graphicData uri="http://schemas.openxmlformats.org/presentationml/2006/ole">
              <mc:AlternateContent xmlns:mc="http://schemas.openxmlformats.org/markup-compatibility/2006">
                <mc:Choice xmlns:v="urn:schemas-microsoft-com:vml" Requires="v">
                  <p:oleObj spid="_x0000_s13337" name="Equation" r:id="rId6" imgW="266469" imgH="139579" progId="Equation.DSMT4">
                    <p:embed/>
                  </p:oleObj>
                </mc:Choice>
                <mc:Fallback>
                  <p:oleObj name="Equation" r:id="rId6" imgW="266469" imgH="139579" progId="Equation.DSMT4">
                    <p:embed/>
                    <p:pic>
                      <p:nvPicPr>
                        <p:cNvPr id="0" name="Picture 3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0205" y="1471847"/>
                          <a:ext cx="551996" cy="291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568548111"/>
                </p:ext>
              </p:extLst>
            </p:nvPr>
          </p:nvGraphicFramePr>
          <p:xfrm>
            <a:off x="3738563" y="1471551"/>
            <a:ext cx="527050" cy="292100"/>
          </p:xfrm>
          <a:graphic>
            <a:graphicData uri="http://schemas.openxmlformats.org/presentationml/2006/ole">
              <mc:AlternateContent xmlns:mc="http://schemas.openxmlformats.org/markup-compatibility/2006">
                <mc:Choice xmlns:v="urn:schemas-microsoft-com:vml" Requires="v">
                  <p:oleObj spid="_x0000_s13338" name="Equation" r:id="rId8" imgW="253890" imgH="139639" progId="Equation.DSMT4">
                    <p:embed/>
                  </p:oleObj>
                </mc:Choice>
                <mc:Fallback>
                  <p:oleObj name="Equation" r:id="rId8" imgW="253890" imgH="139639" progId="Equation.DSMT4">
                    <p:embed/>
                    <p:pic>
                      <p:nvPicPr>
                        <p:cNvPr id="0" name="Picture 3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8563" y="1471551"/>
                          <a:ext cx="52705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5"/>
            <p:cNvGraphicFramePr>
              <a:graphicFrameLocks noChangeAspect="1"/>
            </p:cNvGraphicFramePr>
            <p:nvPr>
              <p:extLst>
                <p:ext uri="{D42A27DB-BD31-4B8C-83A1-F6EECF244321}">
                  <p14:modId xmlns:p14="http://schemas.microsoft.com/office/powerpoint/2010/main" val="3598264432"/>
                </p:ext>
              </p:extLst>
            </p:nvPr>
          </p:nvGraphicFramePr>
          <p:xfrm>
            <a:off x="4125913" y="2829245"/>
            <a:ext cx="579437" cy="317500"/>
          </p:xfrm>
          <a:graphic>
            <a:graphicData uri="http://schemas.openxmlformats.org/presentationml/2006/ole">
              <mc:AlternateContent xmlns:mc="http://schemas.openxmlformats.org/markup-compatibility/2006">
                <mc:Choice xmlns:v="urn:schemas-microsoft-com:vml" Requires="v">
                  <p:oleObj spid="_x0000_s13339" name="Equation" r:id="rId10" imgW="279279" imgH="152334" progId="Equation.DSMT4">
                    <p:embed/>
                  </p:oleObj>
                </mc:Choice>
                <mc:Fallback>
                  <p:oleObj name="Equation" r:id="rId10" imgW="279279" imgH="152334" progId="Equation.DSMT4">
                    <p:embed/>
                    <p:pic>
                      <p:nvPicPr>
                        <p:cNvPr id="0" name="Picture 3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5913" y="2829245"/>
                          <a:ext cx="57943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1126705259"/>
                </p:ext>
              </p:extLst>
            </p:nvPr>
          </p:nvGraphicFramePr>
          <p:xfrm>
            <a:off x="5989638" y="2841563"/>
            <a:ext cx="552450" cy="319088"/>
          </p:xfrm>
          <a:graphic>
            <a:graphicData uri="http://schemas.openxmlformats.org/presentationml/2006/ole">
              <mc:AlternateContent xmlns:mc="http://schemas.openxmlformats.org/markup-compatibility/2006">
                <mc:Choice xmlns:v="urn:schemas-microsoft-com:vml" Requires="v">
                  <p:oleObj spid="_x0000_s13340" name="Equation" r:id="rId12" imgW="266469" imgH="152268" progId="Equation.DSMT4">
                    <p:embed/>
                  </p:oleObj>
                </mc:Choice>
                <mc:Fallback>
                  <p:oleObj name="Equation" r:id="rId12" imgW="266469" imgH="152268" progId="Equation.DSMT4">
                    <p:embed/>
                    <p:pic>
                      <p:nvPicPr>
                        <p:cNvPr id="0" name="Picture 3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9638" y="2841563"/>
                          <a:ext cx="5524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3703837704"/>
                </p:ext>
              </p:extLst>
            </p:nvPr>
          </p:nvGraphicFramePr>
          <p:xfrm>
            <a:off x="5974217" y="1425741"/>
            <a:ext cx="1238250" cy="449262"/>
          </p:xfrm>
          <a:graphic>
            <a:graphicData uri="http://schemas.openxmlformats.org/presentationml/2006/ole">
              <mc:AlternateContent xmlns:mc="http://schemas.openxmlformats.org/markup-compatibility/2006">
                <mc:Choice xmlns:v="urn:schemas-microsoft-com:vml" Requires="v">
                  <p:oleObj spid="_x0000_s13341" name="Equation" r:id="rId14" imgW="596641" imgH="215806" progId="Equation.DSMT4">
                    <p:embed/>
                  </p:oleObj>
                </mc:Choice>
                <mc:Fallback>
                  <p:oleObj name="Equation" r:id="rId14" imgW="596641" imgH="215806" progId="Equation.DSMT4">
                    <p:embed/>
                    <p:pic>
                      <p:nvPicPr>
                        <p:cNvPr id="0" name="Picture 3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4217" y="1425741"/>
                          <a:ext cx="123825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4027386884"/>
                </p:ext>
              </p:extLst>
            </p:nvPr>
          </p:nvGraphicFramePr>
          <p:xfrm>
            <a:off x="717777" y="1480169"/>
            <a:ext cx="711200" cy="449262"/>
          </p:xfrm>
          <a:graphic>
            <a:graphicData uri="http://schemas.openxmlformats.org/presentationml/2006/ole">
              <mc:AlternateContent xmlns:mc="http://schemas.openxmlformats.org/markup-compatibility/2006">
                <mc:Choice xmlns:v="urn:schemas-microsoft-com:vml" Requires="v">
                  <p:oleObj spid="_x0000_s13342" name="Equation" r:id="rId16" imgW="342603" imgH="215713" progId="Equation.DSMT4">
                    <p:embed/>
                  </p:oleObj>
                </mc:Choice>
                <mc:Fallback>
                  <p:oleObj name="Equation" r:id="rId16" imgW="342603" imgH="215713" progId="Equation.DSMT4">
                    <p:embed/>
                    <p:pic>
                      <p:nvPicPr>
                        <p:cNvPr id="0" name="Picture 3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7777" y="1480169"/>
                          <a:ext cx="711200"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extLst>
                <p:ext uri="{D42A27DB-BD31-4B8C-83A1-F6EECF244321}">
                  <p14:modId xmlns:p14="http://schemas.microsoft.com/office/powerpoint/2010/main" val="1058703564"/>
                </p:ext>
              </p:extLst>
            </p:nvPr>
          </p:nvGraphicFramePr>
          <p:xfrm>
            <a:off x="637268" y="2731573"/>
            <a:ext cx="763588" cy="449262"/>
          </p:xfrm>
          <a:graphic>
            <a:graphicData uri="http://schemas.openxmlformats.org/presentationml/2006/ole">
              <mc:AlternateContent xmlns:mc="http://schemas.openxmlformats.org/markup-compatibility/2006">
                <mc:Choice xmlns:v="urn:schemas-microsoft-com:vml" Requires="v">
                  <p:oleObj spid="_x0000_s13343" name="Equation" r:id="rId18" imgW="368140" imgH="215806" progId="Equation.DSMT4">
                    <p:embed/>
                  </p:oleObj>
                </mc:Choice>
                <mc:Fallback>
                  <p:oleObj name="Equation" r:id="rId18" imgW="368140" imgH="215806" progId="Equation.DSMT4">
                    <p:embed/>
                    <p:pic>
                      <p:nvPicPr>
                        <p:cNvPr id="0" name="Picture 3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268" y="2731573"/>
                          <a:ext cx="763588"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0"/>
            <p:cNvGraphicFramePr>
              <a:graphicFrameLocks noChangeAspect="1"/>
            </p:cNvGraphicFramePr>
            <p:nvPr>
              <p:extLst>
                <p:ext uri="{D42A27DB-BD31-4B8C-83A1-F6EECF244321}">
                  <p14:modId xmlns:p14="http://schemas.microsoft.com/office/powerpoint/2010/main" val="3149198484"/>
                </p:ext>
              </p:extLst>
            </p:nvPr>
          </p:nvGraphicFramePr>
          <p:xfrm>
            <a:off x="6863216" y="2753571"/>
            <a:ext cx="1289050" cy="449263"/>
          </p:xfrm>
          <a:graphic>
            <a:graphicData uri="http://schemas.openxmlformats.org/presentationml/2006/ole">
              <mc:AlternateContent xmlns:mc="http://schemas.openxmlformats.org/markup-compatibility/2006">
                <mc:Choice xmlns:v="urn:schemas-microsoft-com:vml" Requires="v">
                  <p:oleObj spid="_x0000_s13344" name="Equation" r:id="rId20" imgW="622030" imgH="215806" progId="Equation.DSMT4">
                    <p:embed/>
                  </p:oleObj>
                </mc:Choice>
                <mc:Fallback>
                  <p:oleObj name="Equation" r:id="rId20" imgW="622030" imgH="215806" progId="Equation.DSMT4">
                    <p:embed/>
                    <p:pic>
                      <p:nvPicPr>
                        <p:cNvPr id="0" name="Picture 3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63216" y="2753571"/>
                          <a:ext cx="12890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849086" y="2263259"/>
              <a:ext cx="319318" cy="369332"/>
            </a:xfrm>
            <a:prstGeom prst="rect">
              <a:avLst/>
            </a:prstGeom>
            <a:noFill/>
          </p:spPr>
          <p:txBody>
            <a:bodyPr wrap="none" rtlCol="0">
              <a:spAutoFit/>
            </a:bodyPr>
            <a:lstStyle/>
            <a:p>
              <a:r>
                <a:rPr lang="en-US" dirty="0">
                  <a:solidFill>
                    <a:srgbClr val="FF0000"/>
                  </a:solidFill>
                </a:rPr>
                <a:t>+</a:t>
              </a:r>
            </a:p>
          </p:txBody>
        </p:sp>
        <p:sp>
          <p:nvSpPr>
            <p:cNvPr id="73" name="TextBox 72"/>
            <p:cNvSpPr txBox="1"/>
            <p:nvPr/>
          </p:nvSpPr>
          <p:spPr>
            <a:xfrm>
              <a:off x="881742" y="3242973"/>
              <a:ext cx="261610" cy="369332"/>
            </a:xfrm>
            <a:prstGeom prst="rect">
              <a:avLst/>
            </a:prstGeom>
            <a:noFill/>
          </p:spPr>
          <p:txBody>
            <a:bodyPr wrap="none" rtlCol="0">
              <a:spAutoFit/>
            </a:bodyPr>
            <a:lstStyle/>
            <a:p>
              <a:r>
                <a:rPr lang="en-US" dirty="0">
                  <a:solidFill>
                    <a:srgbClr val="FF0000"/>
                  </a:solidFill>
                </a:rPr>
                <a:t>-</a:t>
              </a:r>
            </a:p>
          </p:txBody>
        </p:sp>
        <p:sp>
          <p:nvSpPr>
            <p:cNvPr id="74" name="TextBox 73"/>
            <p:cNvSpPr txBox="1"/>
            <p:nvPr/>
          </p:nvSpPr>
          <p:spPr>
            <a:xfrm>
              <a:off x="7326086" y="2306802"/>
              <a:ext cx="319318" cy="369332"/>
            </a:xfrm>
            <a:prstGeom prst="rect">
              <a:avLst/>
            </a:prstGeom>
            <a:noFill/>
          </p:spPr>
          <p:txBody>
            <a:bodyPr wrap="none" rtlCol="0">
              <a:spAutoFit/>
            </a:bodyPr>
            <a:lstStyle/>
            <a:p>
              <a:r>
                <a:rPr lang="en-US" dirty="0">
                  <a:solidFill>
                    <a:srgbClr val="FF0000"/>
                  </a:solidFill>
                </a:rPr>
                <a:t>+</a:t>
              </a:r>
            </a:p>
          </p:txBody>
        </p:sp>
        <p:sp>
          <p:nvSpPr>
            <p:cNvPr id="75" name="TextBox 74"/>
            <p:cNvSpPr txBox="1"/>
            <p:nvPr/>
          </p:nvSpPr>
          <p:spPr>
            <a:xfrm>
              <a:off x="7369627" y="3264745"/>
              <a:ext cx="261610" cy="369332"/>
            </a:xfrm>
            <a:prstGeom prst="rect">
              <a:avLst/>
            </a:prstGeom>
            <a:noFill/>
          </p:spPr>
          <p:txBody>
            <a:bodyPr wrap="none" rtlCol="0">
              <a:spAutoFit/>
            </a:bodyPr>
            <a:lstStyle/>
            <a:p>
              <a:r>
                <a:rPr lang="en-US" dirty="0">
                  <a:solidFill>
                    <a:srgbClr val="FF0000"/>
                  </a:solidFill>
                </a:rPr>
                <a:t>-</a:t>
              </a:r>
            </a:p>
          </p:txBody>
        </p:sp>
        <p:graphicFrame>
          <p:nvGraphicFramePr>
            <p:cNvPr id="9" name="Object 11"/>
            <p:cNvGraphicFramePr>
              <a:graphicFrameLocks noChangeAspect="1"/>
            </p:cNvGraphicFramePr>
            <p:nvPr>
              <p:extLst>
                <p:ext uri="{D42A27DB-BD31-4B8C-83A1-F6EECF244321}">
                  <p14:modId xmlns:p14="http://schemas.microsoft.com/office/powerpoint/2010/main" val="3934250647"/>
                </p:ext>
              </p:extLst>
            </p:nvPr>
          </p:nvGraphicFramePr>
          <p:xfrm>
            <a:off x="6420304" y="4346287"/>
            <a:ext cx="736600" cy="290512"/>
          </p:xfrm>
          <a:graphic>
            <a:graphicData uri="http://schemas.openxmlformats.org/presentationml/2006/ole">
              <mc:AlternateContent xmlns:mc="http://schemas.openxmlformats.org/markup-compatibility/2006">
                <mc:Choice xmlns:v="urn:schemas-microsoft-com:vml" Requires="v">
                  <p:oleObj spid="_x0000_s13345" name="Equation" r:id="rId22" imgW="355446" imgH="139639" progId="Equation.DSMT4">
                    <p:embed/>
                  </p:oleObj>
                </mc:Choice>
                <mc:Fallback>
                  <p:oleObj name="Equation" r:id="rId22" imgW="355446" imgH="139639" progId="Equation.DSMT4">
                    <p:embed/>
                    <p:pic>
                      <p:nvPicPr>
                        <p:cNvPr id="0" name="Picture 3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20304" y="4346287"/>
                          <a:ext cx="73660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2364291977"/>
                </p:ext>
              </p:extLst>
            </p:nvPr>
          </p:nvGraphicFramePr>
          <p:xfrm>
            <a:off x="1324883" y="4460360"/>
            <a:ext cx="238125" cy="236538"/>
          </p:xfrm>
          <a:graphic>
            <a:graphicData uri="http://schemas.openxmlformats.org/presentationml/2006/ole">
              <mc:AlternateContent xmlns:mc="http://schemas.openxmlformats.org/markup-compatibility/2006">
                <mc:Choice xmlns:v="urn:schemas-microsoft-com:vml" Requires="v">
                  <p:oleObj spid="_x0000_s13346" name="Equation" r:id="rId24" imgW="114102" imgH="114102" progId="Equation.DSMT4">
                    <p:embed/>
                  </p:oleObj>
                </mc:Choice>
                <mc:Fallback>
                  <p:oleObj name="Equation" r:id="rId24" imgW="114102" imgH="114102" progId="Equation.DSMT4">
                    <p:embed/>
                    <p:pic>
                      <p:nvPicPr>
                        <p:cNvPr id="0" name="Picture 3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24883" y="4460360"/>
                          <a:ext cx="238125"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Line 110"/>
            <p:cNvSpPr>
              <a:spLocks noChangeShapeType="1"/>
            </p:cNvSpPr>
            <p:nvPr/>
          </p:nvSpPr>
          <p:spPr bwMode="auto">
            <a:xfrm rot="5366684">
              <a:off x="5116066" y="3503174"/>
              <a:ext cx="912662" cy="0"/>
            </a:xfrm>
            <a:prstGeom prst="line">
              <a:avLst/>
            </a:prstGeom>
            <a:noFill/>
            <a:ln w="19050">
              <a:solidFill>
                <a:srgbClr val="000000"/>
              </a:solidFill>
              <a:round/>
              <a:headEnd type="none" w="sm" len="sm"/>
              <a:tailEnd type="none" w="sm" len="sm"/>
            </a:ln>
          </p:spPr>
          <p:txBody>
            <a:bodyPr wrap="none"/>
            <a:lstStyle/>
            <a:p>
              <a:endParaRPr lang="en-US"/>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3098800" y="4049713"/>
            <a:ext cx="3932238" cy="2470150"/>
          </a:xfrm>
          <a:prstGeom prst="rect">
            <a:avLst/>
          </a:prstGeom>
          <a:solidFill>
            <a:srgbClr val="CCFFFF"/>
          </a:solidFill>
          <a:ln w="12700">
            <a:noFill/>
            <a:miter lim="800000"/>
            <a:headEnd type="none" w="sm" len="sm"/>
            <a:tailEnd type="none" w="sm" len="sm"/>
          </a:ln>
        </p:spPr>
        <p:txBody>
          <a:bodyPr wrap="none" anchor="ctr"/>
          <a:lstStyle/>
          <a:p>
            <a:endParaRPr lang="en-US"/>
          </a:p>
        </p:txBody>
      </p:sp>
      <p:sp>
        <p:nvSpPr>
          <p:cNvPr id="10245" name="Text Box 3"/>
          <p:cNvSpPr txBox="1">
            <a:spLocks noChangeArrowheads="1"/>
          </p:cNvSpPr>
          <p:nvPr/>
        </p:nvSpPr>
        <p:spPr bwMode="auto">
          <a:xfrm>
            <a:off x="412750" y="844550"/>
            <a:ext cx="1149350"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rgbClr val="0000FF"/>
                </a:solidFill>
                <a:sym typeface="Symbol" pitchFamily="18" charset="2"/>
              </a:rPr>
              <a:t>Hence</a:t>
            </a:r>
            <a:endParaRPr lang="en-US" sz="2000" baseline="-25000">
              <a:solidFill>
                <a:srgbClr val="0000FF"/>
              </a:solidFill>
            </a:endParaRPr>
          </a:p>
        </p:txBody>
      </p:sp>
      <p:graphicFrame>
        <p:nvGraphicFramePr>
          <p:cNvPr id="10242" name="Object 4"/>
          <p:cNvGraphicFramePr>
            <a:graphicFrameLocks noChangeAspect="1"/>
          </p:cNvGraphicFramePr>
          <p:nvPr/>
        </p:nvGraphicFramePr>
        <p:xfrm>
          <a:off x="1246188" y="1387475"/>
          <a:ext cx="6480175" cy="1600200"/>
        </p:xfrm>
        <a:graphic>
          <a:graphicData uri="http://schemas.openxmlformats.org/presentationml/2006/ole">
            <mc:AlternateContent xmlns:mc="http://schemas.openxmlformats.org/markup-compatibility/2006">
              <mc:Choice xmlns:v="urn:schemas-microsoft-com:vml" Requires="v">
                <p:oleObj spid="_x0000_s14342" name="Equation" r:id="rId4" imgW="4216400" imgH="1041400" progId="Equation.DSMT4">
                  <p:embed/>
                </p:oleObj>
              </mc:Choice>
              <mc:Fallback>
                <p:oleObj name="Equation" r:id="rId4" imgW="4216400" imgH="1041400"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1387475"/>
                        <a:ext cx="64801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Text Box 5"/>
          <p:cNvSpPr txBox="1">
            <a:spLocks noChangeArrowheads="1"/>
          </p:cNvSpPr>
          <p:nvPr/>
        </p:nvSpPr>
        <p:spPr bwMode="auto">
          <a:xfrm>
            <a:off x="401638" y="3368675"/>
            <a:ext cx="2738437" cy="457200"/>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rgbClr val="0000FF"/>
                </a:solidFill>
                <a:sym typeface="Symbol" pitchFamily="18" charset="2"/>
              </a:rPr>
              <a:t>Now let </a:t>
            </a:r>
            <a:r>
              <a:rPr lang="en-US" sz="2400">
                <a:solidFill>
                  <a:srgbClr val="0000FF"/>
                </a:solidFill>
                <a:latin typeface="Symbol" pitchFamily="18" charset="2"/>
                <a:sym typeface="Symbol" pitchFamily="18" charset="2"/>
              </a:rPr>
              <a:t>D</a:t>
            </a:r>
            <a:r>
              <a:rPr lang="en-US" sz="2400" i="1">
                <a:solidFill>
                  <a:srgbClr val="0000FF"/>
                </a:solidFill>
                <a:latin typeface="Times New Roman" pitchFamily="18" charset="0"/>
                <a:sym typeface="Symbol" pitchFamily="18" charset="2"/>
              </a:rPr>
              <a:t>z </a:t>
            </a:r>
            <a:r>
              <a:rPr lang="en-US" sz="2000" i="1">
                <a:solidFill>
                  <a:srgbClr val="0000FF"/>
                </a:solidFill>
                <a:latin typeface="Times New Roman" pitchFamily="18" charset="0"/>
                <a:sym typeface="Symbol" pitchFamily="18" charset="2"/>
              </a:rPr>
              <a:t>   </a:t>
            </a:r>
            <a:r>
              <a:rPr lang="en-US" sz="2000">
                <a:solidFill>
                  <a:srgbClr val="0000FF"/>
                </a:solidFill>
                <a:latin typeface="Times New Roman" pitchFamily="18" charset="0"/>
                <a:sym typeface="Symbol" pitchFamily="18" charset="2"/>
              </a:rPr>
              <a:t>0:</a:t>
            </a:r>
            <a:endParaRPr lang="en-US" sz="2000" baseline="-25000">
              <a:solidFill>
                <a:srgbClr val="0000FF"/>
              </a:solidFill>
              <a:latin typeface="Times New Roman" pitchFamily="18" charset="0"/>
            </a:endParaRPr>
          </a:p>
        </p:txBody>
      </p:sp>
      <p:graphicFrame>
        <p:nvGraphicFramePr>
          <p:cNvPr id="10243" name="Object 7"/>
          <p:cNvGraphicFramePr>
            <a:graphicFrameLocks noChangeAspect="1"/>
          </p:cNvGraphicFramePr>
          <p:nvPr/>
        </p:nvGraphicFramePr>
        <p:xfrm>
          <a:off x="3544888" y="4176713"/>
          <a:ext cx="2968625" cy="2192337"/>
        </p:xfrm>
        <a:graphic>
          <a:graphicData uri="http://schemas.openxmlformats.org/presentationml/2006/ole">
            <mc:AlternateContent xmlns:mc="http://schemas.openxmlformats.org/markup-compatibility/2006">
              <mc:Choice xmlns:v="urn:schemas-microsoft-com:vml" Requires="v">
                <p:oleObj spid="_x0000_s14343" name="Equation" r:id="rId6" imgW="1409088" imgH="1040948" progId="Equation.DSMT4">
                  <p:embed/>
                </p:oleObj>
              </mc:Choice>
              <mc:Fallback>
                <p:oleObj name="Equation" r:id="rId6" imgW="1409088" imgH="1040948"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4888" y="4176713"/>
                        <a:ext cx="2968625"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8"/>
          <p:cNvSpPr txBox="1">
            <a:spLocks noChangeArrowheads="1"/>
          </p:cNvSpPr>
          <p:nvPr/>
        </p:nvSpPr>
        <p:spPr bwMode="auto">
          <a:xfrm>
            <a:off x="3062670" y="3432462"/>
            <a:ext cx="3886200" cy="396875"/>
          </a:xfrm>
          <a:prstGeom prst="rect">
            <a:avLst/>
          </a:prstGeom>
          <a:noFill/>
          <a:ln w="12700">
            <a:noFill/>
            <a:miter lim="800000"/>
            <a:headEnd type="none" w="sm" len="sm"/>
            <a:tailEnd type="none" w="sm" len="sm"/>
          </a:ln>
        </p:spPr>
        <p:txBody>
          <a:bodyPr>
            <a:spAutoFit/>
          </a:bodyPr>
          <a:lstStyle/>
          <a:p>
            <a:pPr algn="ctr">
              <a:spcBef>
                <a:spcPct val="50000"/>
              </a:spcBef>
            </a:pPr>
            <a:r>
              <a:rPr lang="en-US" sz="2000" dirty="0">
                <a:solidFill>
                  <a:srgbClr val="FF0000"/>
                </a:solidFill>
                <a:sym typeface="Symbol" pitchFamily="18" charset="2"/>
              </a:rPr>
              <a:t>“Telegrapher’s Equations (TEs)”</a:t>
            </a:r>
            <a:endParaRPr lang="en-US" sz="2000" baseline="-25000" dirty="0">
              <a:solidFill>
                <a:srgbClr val="FF0000"/>
              </a:solidFill>
            </a:endParaRPr>
          </a:p>
        </p:txBody>
      </p:sp>
      <p:sp>
        <p:nvSpPr>
          <p:cNvPr id="10248" name="Text Box 11"/>
          <p:cNvSpPr txBox="1">
            <a:spLocks noChangeArrowheads="1"/>
          </p:cNvSpPr>
          <p:nvPr/>
        </p:nvSpPr>
        <p:spPr bwMode="auto">
          <a:xfrm>
            <a:off x="1328061" y="108860"/>
            <a:ext cx="64309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Telegrapher’s Equations (cont.)</a:t>
            </a:r>
          </a:p>
        </p:txBody>
      </p:sp>
      <p:sp>
        <p:nvSpPr>
          <p:cNvPr id="11" name="Slide Number Placeholder 10"/>
          <p:cNvSpPr>
            <a:spLocks noGrp="1"/>
          </p:cNvSpPr>
          <p:nvPr>
            <p:ph type="sldNum" sz="quarter" idx="10"/>
          </p:nvPr>
        </p:nvSpPr>
        <p:spPr/>
        <p:txBody>
          <a:bodyPr/>
          <a:lstStyle/>
          <a:p>
            <a:pPr>
              <a:defRPr/>
            </a:pPr>
            <a:fld id="{1B73C68F-52BC-4916-951A-0E2C6563DD85}" type="slidenum">
              <a:rPr lang="en-US" smtClean="0"/>
              <a:pPr>
                <a:defRPr/>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949325" y="989013"/>
            <a:ext cx="6591300" cy="762000"/>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sym typeface="Symbol" pitchFamily="18" charset="2"/>
              </a:rPr>
              <a:t>To combine these, take the derivative of the first one with respect to </a:t>
            </a:r>
            <a:r>
              <a:rPr lang="en-US" sz="2400" i="1">
                <a:solidFill>
                  <a:schemeClr val="bg1"/>
                </a:solidFill>
                <a:latin typeface="Times New Roman" pitchFamily="18" charset="0"/>
                <a:sym typeface="Symbol" pitchFamily="18" charset="2"/>
              </a:rPr>
              <a:t>z</a:t>
            </a:r>
            <a:r>
              <a:rPr lang="en-US" sz="2000">
                <a:solidFill>
                  <a:schemeClr val="bg1"/>
                </a:solidFill>
                <a:sym typeface="Symbol" pitchFamily="18" charset="2"/>
              </a:rPr>
              <a:t>:</a:t>
            </a:r>
            <a:endParaRPr lang="en-US" sz="2000" baseline="-25000">
              <a:solidFill>
                <a:schemeClr val="bg1"/>
              </a:solidFill>
            </a:endParaRPr>
          </a:p>
        </p:txBody>
      </p:sp>
      <p:graphicFrame>
        <p:nvGraphicFramePr>
          <p:cNvPr id="11266" name="Object 3"/>
          <p:cNvGraphicFramePr>
            <a:graphicFrameLocks noChangeAspect="1"/>
          </p:cNvGraphicFramePr>
          <p:nvPr/>
        </p:nvGraphicFramePr>
        <p:xfrm>
          <a:off x="1059585" y="3026360"/>
          <a:ext cx="5572638" cy="2787300"/>
        </p:xfrm>
        <a:graphic>
          <a:graphicData uri="http://schemas.openxmlformats.org/presentationml/2006/ole">
            <mc:AlternateContent xmlns:mc="http://schemas.openxmlformats.org/markup-compatibility/2006">
              <mc:Choice xmlns:v="urn:schemas-microsoft-com:vml" Requires="v">
                <p:oleObj spid="_x0000_s15366" name="Equation" r:id="rId4" imgW="2743200" imgH="1371600" progId="Equation.DSMT4">
                  <p:embed/>
                </p:oleObj>
              </mc:Choice>
              <mc:Fallback>
                <p:oleObj name="Equation" r:id="rId4" imgW="2743200" imgH="1371600"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585" y="3026360"/>
                        <a:ext cx="5572638" cy="278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AutoShape 4"/>
          <p:cNvSpPr>
            <a:spLocks/>
          </p:cNvSpPr>
          <p:nvPr/>
        </p:nvSpPr>
        <p:spPr bwMode="auto">
          <a:xfrm>
            <a:off x="6276975" y="2382838"/>
            <a:ext cx="165100" cy="1163637"/>
          </a:xfrm>
          <a:prstGeom prst="rightBrace">
            <a:avLst>
              <a:gd name="adj1" fmla="val 58734"/>
              <a:gd name="adj2" fmla="val 50000"/>
            </a:avLst>
          </a:prstGeom>
          <a:noFill/>
          <a:ln w="12700">
            <a:solidFill>
              <a:schemeClr val="bg1"/>
            </a:solidFill>
            <a:round/>
            <a:headEnd type="none" w="sm" len="sm"/>
            <a:tailEnd type="none" w="sm" len="sm"/>
          </a:ln>
        </p:spPr>
        <p:txBody>
          <a:bodyPr wrap="none" anchor="ctr"/>
          <a:lstStyle/>
          <a:p>
            <a:pPr algn="ctr"/>
            <a:endParaRPr lang="en-US">
              <a:solidFill>
                <a:schemeClr val="bg2"/>
              </a:solidFill>
            </a:endParaRPr>
          </a:p>
        </p:txBody>
      </p:sp>
      <p:sp>
        <p:nvSpPr>
          <p:cNvPr id="11269" name="Text Box 7"/>
          <p:cNvSpPr txBox="1">
            <a:spLocks noChangeArrowheads="1"/>
          </p:cNvSpPr>
          <p:nvPr/>
        </p:nvSpPr>
        <p:spPr bwMode="auto">
          <a:xfrm>
            <a:off x="957263" y="957263"/>
            <a:ext cx="6816725" cy="884237"/>
          </a:xfrm>
          <a:prstGeom prst="rect">
            <a:avLst/>
          </a:prstGeom>
          <a:noFill/>
          <a:ln w="12700">
            <a:noFill/>
            <a:miter lim="800000"/>
            <a:headEnd type="none" w="sm" len="sm"/>
            <a:tailEnd type="none" w="sm" len="sm"/>
          </a:ln>
        </p:spPr>
        <p:txBody>
          <a:bodyPr>
            <a:spAutoFit/>
          </a:bodyPr>
          <a:lstStyle/>
          <a:p>
            <a:pPr>
              <a:spcBef>
                <a:spcPct val="50000"/>
              </a:spcBef>
              <a:buFont typeface="Wingdings" pitchFamily="2" charset="2"/>
              <a:buChar char="§"/>
            </a:pPr>
            <a:r>
              <a:rPr lang="en-US" sz="2000">
                <a:solidFill>
                  <a:srgbClr val="0000FF"/>
                </a:solidFill>
                <a:sym typeface="Symbol" pitchFamily="18" charset="2"/>
              </a:rPr>
              <a:t> Take the derivative of the first TE with respect to </a:t>
            </a:r>
            <a:r>
              <a:rPr lang="en-US" sz="2200" i="1">
                <a:solidFill>
                  <a:srgbClr val="0000FF"/>
                </a:solidFill>
                <a:latin typeface="Times New Roman" pitchFamily="18" charset="0"/>
                <a:sym typeface="Symbol" pitchFamily="18" charset="2"/>
              </a:rPr>
              <a:t>z</a:t>
            </a:r>
            <a:r>
              <a:rPr lang="en-US" sz="2000">
                <a:solidFill>
                  <a:srgbClr val="0000FF"/>
                </a:solidFill>
                <a:sym typeface="Symbol" pitchFamily="18" charset="2"/>
              </a:rPr>
              <a:t>.</a:t>
            </a:r>
          </a:p>
          <a:p>
            <a:pPr>
              <a:spcBef>
                <a:spcPct val="50000"/>
              </a:spcBef>
              <a:buFont typeface="Wingdings" pitchFamily="2" charset="2"/>
              <a:buChar char="§"/>
            </a:pPr>
            <a:r>
              <a:rPr lang="en-US" sz="2000">
                <a:solidFill>
                  <a:srgbClr val="0000FF"/>
                </a:solidFill>
                <a:sym typeface="Symbol" pitchFamily="18" charset="2"/>
              </a:rPr>
              <a:t> Substitute in from the second TE.</a:t>
            </a:r>
            <a:endParaRPr lang="en-US" sz="2000" baseline="-25000">
              <a:solidFill>
                <a:srgbClr val="0000FF"/>
              </a:solidFill>
            </a:endParaRPr>
          </a:p>
        </p:txBody>
      </p:sp>
      <p:graphicFrame>
        <p:nvGraphicFramePr>
          <p:cNvPr id="2" name="Object 7"/>
          <p:cNvGraphicFramePr>
            <a:graphicFrameLocks noChangeAspect="1"/>
          </p:cNvGraphicFramePr>
          <p:nvPr/>
        </p:nvGraphicFramePr>
        <p:xfrm>
          <a:off x="6110288" y="2322513"/>
          <a:ext cx="1754187" cy="631825"/>
        </p:xfrm>
        <a:graphic>
          <a:graphicData uri="http://schemas.openxmlformats.org/presentationml/2006/ole">
            <mc:AlternateContent xmlns:mc="http://schemas.openxmlformats.org/markup-compatibility/2006">
              <mc:Choice xmlns:v="urn:schemas-microsoft-com:vml" Requires="v">
                <p:oleObj spid="_x0000_s15367" name="Equation" r:id="rId6" imgW="1409700" imgH="508000" progId="Equation.DSMT4">
                  <p:embed/>
                </p:oleObj>
              </mc:Choice>
              <mc:Fallback>
                <p:oleObj name="Equation" r:id="rId6" imgW="1409700" imgH="508000"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0288" y="2322513"/>
                        <a:ext cx="1754187"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Arrow Connector 11"/>
          <p:cNvCxnSpPr/>
          <p:nvPr/>
        </p:nvCxnSpPr>
        <p:spPr>
          <a:xfrm flipH="1">
            <a:off x="2667000" y="2971800"/>
            <a:ext cx="3156857" cy="1055914"/>
          </a:xfrm>
          <a:prstGeom prst="straightConnector1">
            <a:avLst/>
          </a:prstGeom>
          <a:ln w="127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84171" y="3091543"/>
            <a:ext cx="1948543" cy="1132114"/>
          </a:xfrm>
          <a:prstGeom prst="straightConnector1">
            <a:avLst/>
          </a:prstGeom>
          <a:ln w="127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0"/>
          </p:nvPr>
        </p:nvSpPr>
        <p:spPr/>
        <p:txBody>
          <a:bodyPr/>
          <a:lstStyle/>
          <a:p>
            <a:pPr>
              <a:defRPr/>
            </a:pPr>
            <a:fld id="{1B73C68F-52BC-4916-951A-0E2C6563DD85}" type="slidenum">
              <a:rPr lang="en-US" smtClean="0"/>
              <a:pPr>
                <a:defRPr/>
              </a:pPr>
              <a:t>22</a:t>
            </a:fld>
            <a:endParaRPr lang="en-US"/>
          </a:p>
        </p:txBody>
      </p:sp>
      <p:sp>
        <p:nvSpPr>
          <p:cNvPr id="15" name="Text Box 11"/>
          <p:cNvSpPr txBox="1">
            <a:spLocks noChangeArrowheads="1"/>
          </p:cNvSpPr>
          <p:nvPr/>
        </p:nvSpPr>
        <p:spPr bwMode="auto">
          <a:xfrm>
            <a:off x="1328061" y="108860"/>
            <a:ext cx="64309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Telegrapher’s Equations (cont.)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3"/>
          <p:cNvGraphicFramePr>
            <a:graphicFrameLocks noChangeAspect="1"/>
          </p:cNvGraphicFramePr>
          <p:nvPr/>
        </p:nvGraphicFramePr>
        <p:xfrm>
          <a:off x="1641475" y="3127375"/>
          <a:ext cx="5861050" cy="1009650"/>
        </p:xfrm>
        <a:graphic>
          <a:graphicData uri="http://schemas.openxmlformats.org/presentationml/2006/ole">
            <mc:AlternateContent xmlns:mc="http://schemas.openxmlformats.org/markup-compatibility/2006">
              <mc:Choice xmlns:v="urn:schemas-microsoft-com:vml" Requires="v">
                <p:oleObj spid="_x0000_s16390" name="Equation" r:id="rId4" imgW="2794000" imgH="482600" progId="Equation.DSMT4">
                  <p:embed/>
                </p:oleObj>
              </mc:Choice>
              <mc:Fallback>
                <p:oleObj name="Equation" r:id="rId4" imgW="2794000" imgH="482600"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3127375"/>
                        <a:ext cx="5861050" cy="100965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2181225" y="5830888"/>
            <a:ext cx="4819650" cy="457200"/>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chemeClr val="bg1"/>
                </a:solidFill>
                <a:sym typeface="Symbol" pitchFamily="18" charset="2"/>
              </a:rPr>
              <a:t>The same equation also holds for </a:t>
            </a:r>
            <a:r>
              <a:rPr lang="en-US" sz="2400" i="1">
                <a:solidFill>
                  <a:schemeClr val="bg1"/>
                </a:solidFill>
                <a:latin typeface="Times New Roman" pitchFamily="18" charset="0"/>
                <a:sym typeface="Symbol" pitchFamily="18" charset="2"/>
              </a:rPr>
              <a:t>i</a:t>
            </a:r>
            <a:r>
              <a:rPr lang="en-US" sz="2000" i="1">
                <a:solidFill>
                  <a:schemeClr val="bg1"/>
                </a:solidFill>
                <a:latin typeface="Times New Roman" pitchFamily="18" charset="0"/>
                <a:sym typeface="Symbol" pitchFamily="18" charset="2"/>
              </a:rPr>
              <a:t>.</a:t>
            </a:r>
            <a:endParaRPr lang="en-US" sz="2000" i="1" baseline="-25000">
              <a:solidFill>
                <a:schemeClr val="bg1"/>
              </a:solidFill>
              <a:latin typeface="Times New Roman" pitchFamily="18" charset="0"/>
            </a:endParaRPr>
          </a:p>
        </p:txBody>
      </p:sp>
      <p:sp>
        <p:nvSpPr>
          <p:cNvPr id="12293" name="Text Box 5"/>
          <p:cNvSpPr txBox="1">
            <a:spLocks noChangeArrowheads="1"/>
          </p:cNvSpPr>
          <p:nvPr/>
        </p:nvSpPr>
        <p:spPr bwMode="auto">
          <a:xfrm>
            <a:off x="417513" y="2419114"/>
            <a:ext cx="2449512" cy="396875"/>
          </a:xfrm>
          <a:prstGeom prst="rect">
            <a:avLst/>
          </a:prstGeom>
          <a:noFill/>
          <a:ln w="12700">
            <a:noFill/>
            <a:miter lim="800000"/>
            <a:headEnd type="none" w="sm" len="sm"/>
            <a:tailEnd type="none" w="sm" len="sm"/>
          </a:ln>
        </p:spPr>
        <p:txBody>
          <a:bodyPr>
            <a:spAutoFit/>
          </a:bodyPr>
          <a:lstStyle/>
          <a:p>
            <a:pPr>
              <a:spcBef>
                <a:spcPct val="50000"/>
              </a:spcBef>
            </a:pPr>
            <a:r>
              <a:rPr lang="en-US" sz="2000">
                <a:solidFill>
                  <a:srgbClr val="0000FF"/>
                </a:solidFill>
                <a:sym typeface="Symbol" pitchFamily="18" charset="2"/>
              </a:rPr>
              <a:t>Hence, we have:</a:t>
            </a:r>
            <a:endParaRPr lang="en-US" sz="2000" i="1" baseline="-25000">
              <a:solidFill>
                <a:srgbClr val="0000FF"/>
              </a:solidFill>
              <a:latin typeface="Times New Roman" pitchFamily="18" charset="0"/>
            </a:endParaRPr>
          </a:p>
        </p:txBody>
      </p:sp>
      <p:graphicFrame>
        <p:nvGraphicFramePr>
          <p:cNvPr id="12291" name="Object 6"/>
          <p:cNvGraphicFramePr>
            <a:graphicFrameLocks noChangeAspect="1"/>
          </p:cNvGraphicFramePr>
          <p:nvPr/>
        </p:nvGraphicFramePr>
        <p:xfrm>
          <a:off x="1580256" y="949694"/>
          <a:ext cx="5650098" cy="994610"/>
        </p:xfrm>
        <a:graphic>
          <a:graphicData uri="http://schemas.openxmlformats.org/presentationml/2006/ole">
            <mc:AlternateContent xmlns:mc="http://schemas.openxmlformats.org/markup-compatibility/2006">
              <mc:Choice xmlns:v="urn:schemas-microsoft-com:vml" Requires="v">
                <p:oleObj spid="_x0000_s16391" name="Equation" r:id="rId6" imgW="2743200" imgH="482600" progId="Equation.DSMT4">
                  <p:embed/>
                </p:oleObj>
              </mc:Choice>
              <mc:Fallback>
                <p:oleObj name="Equation" r:id="rId6" imgW="2743200" imgH="482600"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0256" y="949694"/>
                        <a:ext cx="5650098" cy="9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Text Box 8"/>
          <p:cNvSpPr txBox="1">
            <a:spLocks noChangeArrowheads="1"/>
          </p:cNvSpPr>
          <p:nvPr/>
        </p:nvSpPr>
        <p:spPr bwMode="auto">
          <a:xfrm>
            <a:off x="957262" y="4822614"/>
            <a:ext cx="7413625" cy="1015663"/>
          </a:xfrm>
          <a:prstGeom prst="rect">
            <a:avLst/>
          </a:prstGeom>
          <a:noFill/>
          <a:ln w="19050">
            <a:solidFill>
              <a:schemeClr val="tx1"/>
            </a:solidFill>
            <a:miter lim="800000"/>
            <a:headEnd type="none" w="sm" len="sm"/>
            <a:tailEnd type="none" w="sm" len="sm"/>
          </a:ln>
        </p:spPr>
        <p:txBody>
          <a:bodyPr>
            <a:spAutoFit/>
          </a:bodyPr>
          <a:lstStyle/>
          <a:p>
            <a:pPr>
              <a:spcBef>
                <a:spcPct val="50000"/>
              </a:spcBef>
            </a:pPr>
            <a:r>
              <a:rPr lang="en-US" sz="2000" dirty="0">
                <a:solidFill>
                  <a:srgbClr val="0000FF"/>
                </a:solidFill>
                <a:sym typeface="Symbol" pitchFamily="18" charset="2"/>
              </a:rPr>
              <a:t>There is no exact solution to this differential equation, except for the </a:t>
            </a:r>
            <a:r>
              <a:rPr lang="en-US" sz="2000" u="sng" dirty="0">
                <a:solidFill>
                  <a:srgbClr val="0000FF"/>
                </a:solidFill>
                <a:sym typeface="Symbol" pitchFamily="18" charset="2"/>
              </a:rPr>
              <a:t>lossless</a:t>
            </a:r>
            <a:r>
              <a:rPr lang="en-US" sz="2000" dirty="0">
                <a:solidFill>
                  <a:srgbClr val="0000FF"/>
                </a:solidFill>
                <a:sym typeface="Symbol" pitchFamily="18" charset="2"/>
              </a:rPr>
              <a:t> case. Hence, we will assume lossless transmission lines in the time domain.</a:t>
            </a:r>
            <a:endParaRPr lang="en-US" sz="2000" i="1" baseline="-25000" dirty="0">
              <a:solidFill>
                <a:srgbClr val="0000FF"/>
              </a:solidFill>
              <a:latin typeface="Times New Roman" pitchFamily="18" charset="0"/>
            </a:endParaRPr>
          </a:p>
        </p:txBody>
      </p:sp>
      <p:sp>
        <p:nvSpPr>
          <p:cNvPr id="10" name="Slide Number Placeholder 9"/>
          <p:cNvSpPr>
            <a:spLocks noGrp="1"/>
          </p:cNvSpPr>
          <p:nvPr>
            <p:ph type="sldNum" sz="quarter" idx="10"/>
          </p:nvPr>
        </p:nvSpPr>
        <p:spPr/>
        <p:txBody>
          <a:bodyPr/>
          <a:lstStyle/>
          <a:p>
            <a:pPr>
              <a:defRPr/>
            </a:pPr>
            <a:fld id="{1B73C68F-52BC-4916-951A-0E2C6563DD85}" type="slidenum">
              <a:rPr lang="en-US" smtClean="0"/>
              <a:pPr>
                <a:defRPr/>
              </a:pPr>
              <a:t>23</a:t>
            </a:fld>
            <a:endParaRPr lang="en-US"/>
          </a:p>
        </p:txBody>
      </p:sp>
      <p:sp>
        <p:nvSpPr>
          <p:cNvPr id="11" name="Text Box 11"/>
          <p:cNvSpPr txBox="1">
            <a:spLocks noChangeArrowheads="1"/>
          </p:cNvSpPr>
          <p:nvPr/>
        </p:nvSpPr>
        <p:spPr bwMode="auto">
          <a:xfrm>
            <a:off x="1328061" y="108860"/>
            <a:ext cx="64309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Telegrapher’s Equations (cont.)</a:t>
            </a:r>
          </a:p>
        </p:txBody>
      </p:sp>
      <p:sp>
        <p:nvSpPr>
          <p:cNvPr id="9" name="Text Box 13"/>
          <p:cNvSpPr txBox="1">
            <a:spLocks noChangeArrowheads="1"/>
          </p:cNvSpPr>
          <p:nvPr/>
        </p:nvSpPr>
        <p:spPr bwMode="auto">
          <a:xfrm>
            <a:off x="1328061" y="6164233"/>
            <a:ext cx="6710876" cy="400110"/>
          </a:xfrm>
          <a:prstGeom prst="rect">
            <a:avLst/>
          </a:prstGeom>
          <a:noFill/>
          <a:ln w="9525">
            <a:noFill/>
            <a:miter lim="800000"/>
            <a:headEnd/>
            <a:tailEnd/>
          </a:ln>
        </p:spPr>
        <p:txBody>
          <a:bodyPr wrap="none">
            <a:spAutoFit/>
          </a:bodyPr>
          <a:lstStyle/>
          <a:p>
            <a:pPr algn="ctr"/>
            <a:r>
              <a:rPr lang="en-US" sz="2000" b="1" dirty="0">
                <a:solidFill>
                  <a:srgbClr val="0000FF"/>
                </a:solidFill>
              </a:rPr>
              <a:t>Note:</a:t>
            </a:r>
            <a:r>
              <a:rPr lang="en-US" sz="2000" dirty="0">
                <a:solidFill>
                  <a:srgbClr val="0000FF"/>
                </a:solidFill>
              </a:rPr>
              <a:t> The current satisfies the same differential equation.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3"/>
          <p:cNvGraphicFramePr>
            <a:graphicFrameLocks noChangeAspect="1"/>
          </p:cNvGraphicFramePr>
          <p:nvPr>
            <p:extLst>
              <p:ext uri="{D42A27DB-BD31-4B8C-83A1-F6EECF244321}">
                <p14:modId xmlns:p14="http://schemas.microsoft.com/office/powerpoint/2010/main" val="3748443489"/>
              </p:ext>
            </p:extLst>
          </p:nvPr>
        </p:nvGraphicFramePr>
        <p:xfrm>
          <a:off x="1077237" y="2216647"/>
          <a:ext cx="6681787" cy="1023938"/>
        </p:xfrm>
        <a:graphic>
          <a:graphicData uri="http://schemas.openxmlformats.org/presentationml/2006/ole">
            <mc:AlternateContent xmlns:mc="http://schemas.openxmlformats.org/markup-compatibility/2006">
              <mc:Choice xmlns:v="urn:schemas-microsoft-com:vml" Requires="v">
                <p:oleObj spid="_x0000_s17418" name="Equation" r:id="rId4" imgW="3644900" imgH="558800" progId="Equation.DSMT4">
                  <p:embed/>
                </p:oleObj>
              </mc:Choice>
              <mc:Fallback>
                <p:oleObj name="Equation" r:id="rId4" imgW="3644900" imgH="558800" progId="Equation.DSMT4">
                  <p:embed/>
                  <p:pic>
                    <p:nvPicPr>
                      <p:cNvPr id="0"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37" y="2216647"/>
                        <a:ext cx="6681787"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9"/>
          <p:cNvSpPr txBox="1">
            <a:spLocks noChangeArrowheads="1"/>
          </p:cNvSpPr>
          <p:nvPr/>
        </p:nvSpPr>
        <p:spPr bwMode="auto">
          <a:xfrm>
            <a:off x="474663" y="1042988"/>
            <a:ext cx="1849437" cy="396875"/>
          </a:xfrm>
          <a:prstGeom prst="rect">
            <a:avLst/>
          </a:prstGeom>
          <a:noFill/>
          <a:ln w="9525">
            <a:noFill/>
            <a:miter lim="800000"/>
            <a:headEnd/>
            <a:tailEnd/>
          </a:ln>
        </p:spPr>
        <p:txBody>
          <a:bodyPr wrap="none">
            <a:spAutoFit/>
          </a:bodyPr>
          <a:lstStyle/>
          <a:p>
            <a:r>
              <a:rPr lang="en-US" sz="2000" dirty="0">
                <a:solidFill>
                  <a:srgbClr val="FF0000"/>
                </a:solidFill>
              </a:rPr>
              <a:t>Lossless case:</a:t>
            </a:r>
          </a:p>
        </p:txBody>
      </p:sp>
      <p:graphicFrame>
        <p:nvGraphicFramePr>
          <p:cNvPr id="13315" name="Object 10"/>
          <p:cNvGraphicFramePr>
            <a:graphicFrameLocks noChangeAspect="1"/>
          </p:cNvGraphicFramePr>
          <p:nvPr>
            <p:extLst>
              <p:ext uri="{D42A27DB-BD31-4B8C-83A1-F6EECF244321}">
                <p14:modId xmlns:p14="http://schemas.microsoft.com/office/powerpoint/2010/main" val="525384483"/>
              </p:ext>
            </p:extLst>
          </p:nvPr>
        </p:nvGraphicFramePr>
        <p:xfrm>
          <a:off x="2880637" y="4315322"/>
          <a:ext cx="2887662" cy="1023938"/>
        </p:xfrm>
        <a:graphic>
          <a:graphicData uri="http://schemas.openxmlformats.org/presentationml/2006/ole">
            <mc:AlternateContent xmlns:mc="http://schemas.openxmlformats.org/markup-compatibility/2006">
              <mc:Choice xmlns:v="urn:schemas-microsoft-com:vml" Requires="v">
                <p:oleObj spid="_x0000_s17419" name="Equation" r:id="rId6" imgW="1574800" imgH="558800" progId="Equation.DSMT4">
                  <p:embed/>
                </p:oleObj>
              </mc:Choice>
              <mc:Fallback>
                <p:oleObj name="Equation" r:id="rId6" imgW="1574800" imgH="558800" progId="Equation.DSMT4">
                  <p:embed/>
                  <p:pic>
                    <p:nvPicPr>
                      <p:cNvPr id="0" name="Picture 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637" y="4315322"/>
                        <a:ext cx="2887662" cy="10239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11"/>
          <p:cNvGraphicFramePr>
            <a:graphicFrameLocks noChangeAspect="1"/>
          </p:cNvGraphicFramePr>
          <p:nvPr>
            <p:extLst>
              <p:ext uri="{D42A27DB-BD31-4B8C-83A1-F6EECF244321}">
                <p14:modId xmlns:p14="http://schemas.microsoft.com/office/powerpoint/2010/main" val="1765351459"/>
              </p:ext>
            </p:extLst>
          </p:nvPr>
        </p:nvGraphicFramePr>
        <p:xfrm>
          <a:off x="2529335" y="1064820"/>
          <a:ext cx="1536700" cy="373062"/>
        </p:xfrm>
        <a:graphic>
          <a:graphicData uri="http://schemas.openxmlformats.org/presentationml/2006/ole">
            <mc:AlternateContent xmlns:mc="http://schemas.openxmlformats.org/markup-compatibility/2006">
              <mc:Choice xmlns:v="urn:schemas-microsoft-com:vml" Requires="v">
                <p:oleObj spid="_x0000_s17420" name="Equation" r:id="rId8" imgW="837836" imgH="203112" progId="Equation.DSMT4">
                  <p:embed/>
                </p:oleObj>
              </mc:Choice>
              <mc:Fallback>
                <p:oleObj name="Equation" r:id="rId8" imgW="837836" imgH="203112" progId="Equation.DSMT4">
                  <p:embed/>
                  <p:pic>
                    <p:nvPicPr>
                      <p:cNvPr id="0" name="Picture 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9335" y="1064820"/>
                        <a:ext cx="1536700" cy="37306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AutoShape 12"/>
          <p:cNvSpPr>
            <a:spLocks noChangeArrowheads="1"/>
          </p:cNvSpPr>
          <p:nvPr/>
        </p:nvSpPr>
        <p:spPr bwMode="auto">
          <a:xfrm>
            <a:off x="4129999" y="3356472"/>
            <a:ext cx="390525" cy="522288"/>
          </a:xfrm>
          <a:prstGeom prst="downArrow">
            <a:avLst>
              <a:gd name="adj1" fmla="val 50000"/>
              <a:gd name="adj2" fmla="val 33435"/>
            </a:avLst>
          </a:prstGeom>
          <a:solidFill>
            <a:srgbClr val="00FFFF"/>
          </a:solidFill>
          <a:ln w="9525">
            <a:solidFill>
              <a:schemeClr val="tx1"/>
            </a:solidFill>
            <a:miter lim="800000"/>
            <a:headEnd/>
            <a:tailEnd/>
          </a:ln>
        </p:spPr>
        <p:txBody>
          <a:bodyPr wrap="none" anchor="ctr"/>
          <a:lstStyle/>
          <a:p>
            <a:endParaRPr lang="en-US"/>
          </a:p>
        </p:txBody>
      </p:sp>
      <p:sp>
        <p:nvSpPr>
          <p:cNvPr id="13" name="Slide Number Placeholder 12"/>
          <p:cNvSpPr>
            <a:spLocks noGrp="1"/>
          </p:cNvSpPr>
          <p:nvPr>
            <p:ph type="sldNum" sz="quarter" idx="10"/>
          </p:nvPr>
        </p:nvSpPr>
        <p:spPr/>
        <p:txBody>
          <a:bodyPr/>
          <a:lstStyle/>
          <a:p>
            <a:pPr>
              <a:defRPr/>
            </a:pPr>
            <a:fld id="{1B73C68F-52BC-4916-951A-0E2C6563DD85}" type="slidenum">
              <a:rPr lang="en-US" smtClean="0"/>
              <a:pPr>
                <a:defRPr/>
              </a:pPr>
              <a:t>24</a:t>
            </a:fld>
            <a:endParaRPr lang="en-US" dirty="0"/>
          </a:p>
        </p:txBody>
      </p:sp>
      <p:sp>
        <p:nvSpPr>
          <p:cNvPr id="14" name="Text Box 11"/>
          <p:cNvSpPr txBox="1">
            <a:spLocks noChangeArrowheads="1"/>
          </p:cNvSpPr>
          <p:nvPr/>
        </p:nvSpPr>
        <p:spPr bwMode="auto">
          <a:xfrm>
            <a:off x="1328061" y="108860"/>
            <a:ext cx="64309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Telegrapher’s Equations (cont.)</a:t>
            </a:r>
          </a:p>
        </p:txBody>
      </p:sp>
      <p:graphicFrame>
        <p:nvGraphicFramePr>
          <p:cNvPr id="13392" name="Object 80"/>
          <p:cNvGraphicFramePr>
            <a:graphicFrameLocks noChangeAspect="1"/>
          </p:cNvGraphicFramePr>
          <p:nvPr/>
        </p:nvGraphicFramePr>
        <p:xfrm>
          <a:off x="2768600" y="5672138"/>
          <a:ext cx="2740025" cy="825500"/>
        </p:xfrm>
        <a:graphic>
          <a:graphicData uri="http://schemas.openxmlformats.org/presentationml/2006/ole">
            <mc:AlternateContent xmlns:mc="http://schemas.openxmlformats.org/markup-compatibility/2006">
              <mc:Choice xmlns:v="urn:schemas-microsoft-com:vml" Requires="v">
                <p:oleObj spid="_x0000_s17421" name="Equation" r:id="rId10" imgW="1435100" imgH="431800" progId="Equation.DSMT4">
                  <p:embed/>
                </p:oleObj>
              </mc:Choice>
              <mc:Fallback>
                <p:oleObj name="Equation" r:id="rId10" imgW="1435100" imgH="431800" progId="Equation.DSMT4">
                  <p:embed/>
                  <p:pic>
                    <p:nvPicPr>
                      <p:cNvPr id="0" name="Picture 1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8600" y="5672138"/>
                        <a:ext cx="27400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30084" y="3135085"/>
            <a:ext cx="6749143" cy="170905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338" name="Object 9"/>
          <p:cNvGraphicFramePr>
            <a:graphicFrameLocks noChangeAspect="1"/>
          </p:cNvGraphicFramePr>
          <p:nvPr/>
        </p:nvGraphicFramePr>
        <p:xfrm>
          <a:off x="3375025" y="1576388"/>
          <a:ext cx="2036763" cy="998537"/>
        </p:xfrm>
        <a:graphic>
          <a:graphicData uri="http://schemas.openxmlformats.org/presentationml/2006/ole">
            <mc:AlternateContent xmlns:mc="http://schemas.openxmlformats.org/markup-compatibility/2006">
              <mc:Choice xmlns:v="urn:schemas-microsoft-com:vml" Requires="v">
                <p:oleObj spid="_x0000_s18440" name="Equation" r:id="rId4" imgW="977476" imgH="482391" progId="Equation.DSMT4">
                  <p:embed/>
                </p:oleObj>
              </mc:Choice>
              <mc:Fallback>
                <p:oleObj name="Equation" r:id="rId4" imgW="977476" imgH="482391"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5025" y="1576388"/>
                        <a:ext cx="2036763" cy="998537"/>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Text Box 10"/>
          <p:cNvSpPr txBox="1">
            <a:spLocks noChangeArrowheads="1"/>
          </p:cNvSpPr>
          <p:nvPr/>
        </p:nvSpPr>
        <p:spPr bwMode="auto">
          <a:xfrm>
            <a:off x="448128" y="865414"/>
            <a:ext cx="4910319" cy="400110"/>
          </a:xfrm>
          <a:prstGeom prst="rect">
            <a:avLst/>
          </a:prstGeom>
          <a:noFill/>
          <a:ln w="9525">
            <a:noFill/>
            <a:miter lim="800000"/>
            <a:headEnd/>
            <a:tailEnd/>
          </a:ln>
        </p:spPr>
        <p:txBody>
          <a:bodyPr wrap="none">
            <a:spAutoFit/>
          </a:bodyPr>
          <a:lstStyle/>
          <a:p>
            <a:r>
              <a:rPr lang="en-US" sz="2000" b="1" dirty="0">
                <a:solidFill>
                  <a:srgbClr val="0000FF"/>
                </a:solidFill>
              </a:rPr>
              <a:t>General Solution for the lossless case:</a:t>
            </a:r>
          </a:p>
        </p:txBody>
      </p:sp>
      <p:sp>
        <p:nvSpPr>
          <p:cNvPr id="14342" name="Text Box 11"/>
          <p:cNvSpPr txBox="1">
            <a:spLocks noChangeArrowheads="1"/>
          </p:cNvSpPr>
          <p:nvPr/>
        </p:nvSpPr>
        <p:spPr bwMode="auto">
          <a:xfrm>
            <a:off x="815751" y="2513693"/>
            <a:ext cx="1183337" cy="400110"/>
          </a:xfrm>
          <a:prstGeom prst="rect">
            <a:avLst/>
          </a:prstGeom>
          <a:noFill/>
          <a:ln w="9525">
            <a:noFill/>
            <a:miter lim="800000"/>
            <a:headEnd/>
            <a:tailEnd/>
          </a:ln>
        </p:spPr>
        <p:txBody>
          <a:bodyPr wrap="none">
            <a:spAutoFit/>
          </a:bodyPr>
          <a:lstStyle/>
          <a:p>
            <a:r>
              <a:rPr lang="en-US" sz="2000" dirty="0">
                <a:solidFill>
                  <a:srgbClr val="FF0000"/>
                </a:solidFill>
              </a:rPr>
              <a:t>Solution:</a:t>
            </a:r>
          </a:p>
        </p:txBody>
      </p:sp>
      <p:graphicFrame>
        <p:nvGraphicFramePr>
          <p:cNvPr id="14339" name="Object 12"/>
          <p:cNvGraphicFramePr>
            <a:graphicFrameLocks noChangeAspect="1"/>
          </p:cNvGraphicFramePr>
          <p:nvPr>
            <p:extLst>
              <p:ext uri="{D42A27DB-BD31-4B8C-83A1-F6EECF244321}">
                <p14:modId xmlns:p14="http://schemas.microsoft.com/office/powerpoint/2010/main" val="283587259"/>
              </p:ext>
            </p:extLst>
          </p:nvPr>
        </p:nvGraphicFramePr>
        <p:xfrm>
          <a:off x="2442546" y="4076700"/>
          <a:ext cx="4840287" cy="523875"/>
        </p:xfrm>
        <a:graphic>
          <a:graphicData uri="http://schemas.openxmlformats.org/presentationml/2006/ole">
            <mc:AlternateContent xmlns:mc="http://schemas.openxmlformats.org/markup-compatibility/2006">
              <mc:Choice xmlns:v="urn:schemas-microsoft-com:vml" Requires="v">
                <p:oleObj spid="_x0000_s18441" name="Equation" r:id="rId6" imgW="2819160" imgH="304560" progId="Equation.DSMT4">
                  <p:embed/>
                </p:oleObj>
              </mc:Choice>
              <mc:Fallback>
                <p:oleObj name="Equation" r:id="rId6" imgW="2819160" imgH="304560" progId="Equation.DSMT4">
                  <p:embed/>
                  <p:pic>
                    <p:nvPicPr>
                      <p:cNvPr id="0" name="Picture 63"/>
                      <p:cNvPicPr>
                        <a:picLocks noChangeAspect="1" noChangeArrowheads="1"/>
                      </p:cNvPicPr>
                      <p:nvPr/>
                    </p:nvPicPr>
                    <p:blipFill>
                      <a:blip r:embed="rId7"/>
                      <a:srcRect/>
                      <a:stretch>
                        <a:fillRect/>
                      </a:stretch>
                    </p:blipFill>
                    <p:spPr bwMode="auto">
                      <a:xfrm>
                        <a:off x="2442546" y="4076700"/>
                        <a:ext cx="4840287" cy="5238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13"/>
          <p:cNvSpPr txBox="1">
            <a:spLocks noChangeArrowheads="1"/>
          </p:cNvSpPr>
          <p:nvPr/>
        </p:nvSpPr>
        <p:spPr bwMode="auto">
          <a:xfrm>
            <a:off x="2085975" y="5213578"/>
            <a:ext cx="5474576" cy="400110"/>
          </a:xfrm>
          <a:prstGeom prst="rect">
            <a:avLst/>
          </a:prstGeom>
          <a:noFill/>
          <a:ln w="9525">
            <a:noFill/>
            <a:miter lim="800000"/>
            <a:headEnd/>
            <a:tailEnd/>
          </a:ln>
        </p:spPr>
        <p:txBody>
          <a:bodyPr wrap="none">
            <a:spAutoFit/>
          </a:bodyPr>
          <a:lstStyle/>
          <a:p>
            <a:r>
              <a:rPr lang="en-US" sz="2000" dirty="0">
                <a:solidFill>
                  <a:srgbClr val="0000FF"/>
                </a:solidFill>
              </a:rPr>
              <a:t>where </a:t>
            </a:r>
            <a:r>
              <a:rPr lang="en-US" sz="2000" i="1" dirty="0">
                <a:solidFill>
                  <a:srgbClr val="0000FF"/>
                </a:solidFill>
                <a:latin typeface="Times New Roman" pitchFamily="18" charset="0"/>
              </a:rPr>
              <a:t> </a:t>
            </a:r>
            <a:r>
              <a:rPr lang="en-US" sz="2000" dirty="0">
                <a:solidFill>
                  <a:srgbClr val="0000FF"/>
                </a:solidFill>
                <a:latin typeface="Times New Roman" pitchFamily="18" charset="0"/>
              </a:rPr>
              <a:t>(</a:t>
            </a:r>
            <a:r>
              <a:rPr lang="en-US" sz="2000" i="1" dirty="0">
                <a:solidFill>
                  <a:srgbClr val="0000FF"/>
                </a:solidFill>
                <a:latin typeface="Times New Roman" pitchFamily="18" charset="0"/>
              </a:rPr>
              <a:t>F </a:t>
            </a:r>
            <a:r>
              <a:rPr lang="en-US" sz="2000" dirty="0">
                <a:solidFill>
                  <a:srgbClr val="0000FF"/>
                </a:solidFill>
                <a:latin typeface="Times New Roman" pitchFamily="18" charset="0"/>
              </a:rPr>
              <a:t>, </a:t>
            </a:r>
            <a:r>
              <a:rPr lang="en-US" sz="2000" i="1" dirty="0">
                <a:solidFill>
                  <a:srgbClr val="0000FF"/>
                </a:solidFill>
                <a:latin typeface="Times New Roman" pitchFamily="18" charset="0"/>
              </a:rPr>
              <a:t>G</a:t>
            </a:r>
            <a:r>
              <a:rPr lang="en-US" sz="2000" dirty="0">
                <a:solidFill>
                  <a:srgbClr val="0000FF"/>
                </a:solidFill>
                <a:latin typeface="Times New Roman" pitchFamily="18" charset="0"/>
              </a:rPr>
              <a:t>) and (</a:t>
            </a:r>
            <a:r>
              <a:rPr lang="en-US" sz="2000" i="1" dirty="0">
                <a:solidFill>
                  <a:srgbClr val="0000FF"/>
                </a:solidFill>
                <a:latin typeface="Times New Roman" pitchFamily="18" charset="0"/>
              </a:rPr>
              <a:t>f</a:t>
            </a:r>
            <a:r>
              <a:rPr lang="en-US" sz="2000" dirty="0">
                <a:solidFill>
                  <a:srgbClr val="0000FF"/>
                </a:solidFill>
                <a:latin typeface="Times New Roman" pitchFamily="18" charset="0"/>
              </a:rPr>
              <a:t>, </a:t>
            </a:r>
            <a:r>
              <a:rPr lang="en-US" sz="2000" i="1" dirty="0">
                <a:solidFill>
                  <a:srgbClr val="0000FF"/>
                </a:solidFill>
                <a:latin typeface="Times New Roman" pitchFamily="18" charset="0"/>
              </a:rPr>
              <a:t>g</a:t>
            </a:r>
            <a:r>
              <a:rPr lang="en-US" sz="2000" dirty="0">
                <a:solidFill>
                  <a:srgbClr val="0000FF"/>
                </a:solidFill>
                <a:latin typeface="Times New Roman" pitchFamily="18" charset="0"/>
              </a:rPr>
              <a:t>) </a:t>
            </a:r>
            <a:r>
              <a:rPr lang="en-US" sz="2000" dirty="0">
                <a:solidFill>
                  <a:srgbClr val="0000FF"/>
                </a:solidFill>
                <a:latin typeface="+mn-lt"/>
              </a:rPr>
              <a:t>are</a:t>
            </a:r>
            <a:r>
              <a:rPr lang="en-US" sz="2000" dirty="0">
                <a:solidFill>
                  <a:srgbClr val="0000FF"/>
                </a:solidFill>
              </a:rPr>
              <a:t> </a:t>
            </a:r>
            <a:r>
              <a:rPr lang="en-US" sz="2000" u="sng" dirty="0">
                <a:solidFill>
                  <a:srgbClr val="0000FF"/>
                </a:solidFill>
              </a:rPr>
              <a:t>arbitrary functions</a:t>
            </a:r>
            <a:r>
              <a:rPr lang="en-US" sz="2000" dirty="0">
                <a:solidFill>
                  <a:srgbClr val="0000FF"/>
                </a:solidFill>
              </a:rPr>
              <a:t>.</a:t>
            </a:r>
          </a:p>
        </p:txBody>
      </p:sp>
      <p:sp>
        <p:nvSpPr>
          <p:cNvPr id="14344" name="Text Box 20"/>
          <p:cNvSpPr txBox="1">
            <a:spLocks noChangeArrowheads="1"/>
          </p:cNvSpPr>
          <p:nvPr/>
        </p:nvSpPr>
        <p:spPr bwMode="auto">
          <a:xfrm>
            <a:off x="925285" y="130632"/>
            <a:ext cx="7500257"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Solution to Telegrapher's Equations</a:t>
            </a:r>
          </a:p>
        </p:txBody>
      </p:sp>
      <p:sp>
        <p:nvSpPr>
          <p:cNvPr id="14345" name="Text Box 21"/>
          <p:cNvSpPr txBox="1">
            <a:spLocks noChangeArrowheads="1"/>
          </p:cNvSpPr>
          <p:nvPr/>
        </p:nvSpPr>
        <p:spPr bwMode="auto">
          <a:xfrm>
            <a:off x="1123725" y="5886224"/>
            <a:ext cx="7213600" cy="711200"/>
          </a:xfrm>
          <a:prstGeom prst="rect">
            <a:avLst/>
          </a:prstGeom>
          <a:noFill/>
          <a:ln w="19050">
            <a:solidFill>
              <a:schemeClr val="tx1"/>
            </a:solidFill>
            <a:miter lim="800000"/>
            <a:headEnd/>
            <a:tailEnd/>
          </a:ln>
        </p:spPr>
        <p:txBody>
          <a:bodyPr>
            <a:spAutoFit/>
          </a:bodyPr>
          <a:lstStyle/>
          <a:p>
            <a:pPr algn="ctr"/>
            <a:r>
              <a:rPr lang="en-US" sz="2000" dirty="0">
                <a:solidFill>
                  <a:srgbClr val="0000FF"/>
                </a:solidFill>
              </a:rPr>
              <a:t>This is called the “</a:t>
            </a:r>
            <a:r>
              <a:rPr lang="en-US" sz="2000" dirty="0" err="1">
                <a:solidFill>
                  <a:srgbClr val="0000FF"/>
                </a:solidFill>
              </a:rPr>
              <a:t>D’Alembert</a:t>
            </a:r>
            <a:r>
              <a:rPr lang="en-US" sz="2000" dirty="0">
                <a:solidFill>
                  <a:srgbClr val="0000FF"/>
                </a:solidFill>
              </a:rPr>
              <a:t> solution” to the wave equation (the solution is in the form of traveling waves).</a:t>
            </a:r>
          </a:p>
        </p:txBody>
      </p:sp>
      <p:sp>
        <p:nvSpPr>
          <p:cNvPr id="12" name="Slide Number Placeholder 11"/>
          <p:cNvSpPr>
            <a:spLocks noGrp="1"/>
          </p:cNvSpPr>
          <p:nvPr>
            <p:ph type="sldNum" sz="quarter" idx="10"/>
          </p:nvPr>
        </p:nvSpPr>
        <p:spPr/>
        <p:txBody>
          <a:bodyPr/>
          <a:lstStyle/>
          <a:p>
            <a:pPr>
              <a:defRPr/>
            </a:pPr>
            <a:fld id="{1B73C68F-52BC-4916-951A-0E2C6563DD85}" type="slidenum">
              <a:rPr lang="en-US" smtClean="0"/>
              <a:pPr>
                <a:defRPr/>
              </a:pPr>
              <a:t>25</a:t>
            </a:fld>
            <a:endParaRPr lang="en-US"/>
          </a:p>
        </p:txBody>
      </p:sp>
      <p:sp>
        <p:nvSpPr>
          <p:cNvPr id="13" name="TextBox 12"/>
          <p:cNvSpPr txBox="1"/>
          <p:nvPr/>
        </p:nvSpPr>
        <p:spPr>
          <a:xfrm>
            <a:off x="5901655" y="1894972"/>
            <a:ext cx="1830950" cy="369332"/>
          </a:xfrm>
          <a:prstGeom prst="rect">
            <a:avLst/>
          </a:prstGeom>
          <a:noFill/>
        </p:spPr>
        <p:txBody>
          <a:bodyPr wrap="none" rtlCol="0">
            <a:spAutoFit/>
          </a:bodyPr>
          <a:lstStyle/>
          <a:p>
            <a:r>
              <a:rPr lang="en-US" dirty="0">
                <a:solidFill>
                  <a:srgbClr val="FF0000"/>
                </a:solidFill>
              </a:rPr>
              <a:t>“wave equation”</a:t>
            </a:r>
          </a:p>
        </p:txBody>
      </p:sp>
      <p:graphicFrame>
        <p:nvGraphicFramePr>
          <p:cNvPr id="14400" name="Object 64"/>
          <p:cNvGraphicFramePr>
            <a:graphicFrameLocks noChangeAspect="1"/>
          </p:cNvGraphicFramePr>
          <p:nvPr>
            <p:extLst>
              <p:ext uri="{D42A27DB-BD31-4B8C-83A1-F6EECF244321}">
                <p14:modId xmlns:p14="http://schemas.microsoft.com/office/powerpoint/2010/main" val="3925973327"/>
              </p:ext>
            </p:extLst>
          </p:nvPr>
        </p:nvGraphicFramePr>
        <p:xfrm>
          <a:off x="2410928" y="3227833"/>
          <a:ext cx="4387453" cy="523875"/>
        </p:xfrm>
        <a:graphic>
          <a:graphicData uri="http://schemas.openxmlformats.org/presentationml/2006/ole">
            <mc:AlternateContent xmlns:mc="http://schemas.openxmlformats.org/markup-compatibility/2006">
              <mc:Choice xmlns:v="urn:schemas-microsoft-com:vml" Requires="v">
                <p:oleObj spid="_x0000_s18442" name="Equation" r:id="rId8" imgW="2552400" imgH="304560" progId="Equation.DSMT4">
                  <p:embed/>
                </p:oleObj>
              </mc:Choice>
              <mc:Fallback>
                <p:oleObj name="Equation" r:id="rId8" imgW="2552400" imgH="304560" progId="Equation.DSMT4">
                  <p:embed/>
                  <p:pic>
                    <p:nvPicPr>
                      <p:cNvPr id="0" name="Picture 64"/>
                      <p:cNvPicPr>
                        <a:picLocks noChangeAspect="1" noChangeArrowheads="1"/>
                      </p:cNvPicPr>
                      <p:nvPr/>
                    </p:nvPicPr>
                    <p:blipFill>
                      <a:blip r:embed="rId9"/>
                      <a:srcRect/>
                      <a:stretch>
                        <a:fillRect/>
                      </a:stretch>
                    </p:blipFill>
                    <p:spPr bwMode="auto">
                      <a:xfrm>
                        <a:off x="2410928" y="3227833"/>
                        <a:ext cx="4387453" cy="523875"/>
                      </a:xfrm>
                      <a:prstGeom prst="rect">
                        <a:avLst/>
                      </a:prstGeom>
                      <a:noFill/>
                      <a:ln>
                        <a:noFill/>
                      </a:ln>
                      <a:effectLst/>
                    </p:spPr>
                  </p:pic>
                </p:oleObj>
              </mc:Fallback>
            </mc:AlternateContent>
          </a:graphicData>
        </a:graphic>
      </p:graphicFrame>
      <p:sp>
        <p:nvSpPr>
          <p:cNvPr id="14" name="TextBox 13"/>
          <p:cNvSpPr txBox="1"/>
          <p:nvPr/>
        </p:nvSpPr>
        <p:spPr>
          <a:xfrm>
            <a:off x="1687286" y="3722914"/>
            <a:ext cx="457200" cy="369332"/>
          </a:xfrm>
          <a:prstGeom prst="rect">
            <a:avLst/>
          </a:prstGeom>
          <a:noFill/>
        </p:spPr>
        <p:txBody>
          <a:bodyPr wrap="square" rtlCol="0">
            <a:spAutoFit/>
          </a:bodyPr>
          <a:lstStyle/>
          <a:p>
            <a:pPr algn="ctr"/>
            <a:r>
              <a:rPr lang="en-US" dirty="0">
                <a:solidFill>
                  <a:srgbClr val="0000FF"/>
                </a:solidFill>
              </a:rPr>
              <a:t>or</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25284" y="2122713"/>
            <a:ext cx="6749143" cy="170905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1" name="Text Box 10"/>
          <p:cNvSpPr txBox="1">
            <a:spLocks noChangeArrowheads="1"/>
          </p:cNvSpPr>
          <p:nvPr/>
        </p:nvSpPr>
        <p:spPr bwMode="auto">
          <a:xfrm>
            <a:off x="916214" y="1115785"/>
            <a:ext cx="4910319" cy="400110"/>
          </a:xfrm>
          <a:prstGeom prst="rect">
            <a:avLst/>
          </a:prstGeom>
          <a:noFill/>
          <a:ln w="9525">
            <a:noFill/>
            <a:miter lim="800000"/>
            <a:headEnd/>
            <a:tailEnd/>
          </a:ln>
        </p:spPr>
        <p:txBody>
          <a:bodyPr wrap="none">
            <a:spAutoFit/>
          </a:bodyPr>
          <a:lstStyle/>
          <a:p>
            <a:r>
              <a:rPr lang="en-US" sz="2000" b="1" dirty="0">
                <a:solidFill>
                  <a:srgbClr val="0000FF"/>
                </a:solidFill>
              </a:rPr>
              <a:t>General Solution for the lossless case:</a:t>
            </a:r>
          </a:p>
        </p:txBody>
      </p:sp>
      <p:graphicFrame>
        <p:nvGraphicFramePr>
          <p:cNvPr id="14339" name="Object 12"/>
          <p:cNvGraphicFramePr>
            <a:graphicFrameLocks noChangeAspect="1"/>
          </p:cNvGraphicFramePr>
          <p:nvPr>
            <p:extLst>
              <p:ext uri="{D42A27DB-BD31-4B8C-83A1-F6EECF244321}">
                <p14:modId xmlns:p14="http://schemas.microsoft.com/office/powerpoint/2010/main" val="1520950416"/>
              </p:ext>
            </p:extLst>
          </p:nvPr>
        </p:nvGraphicFramePr>
        <p:xfrm>
          <a:off x="1994540" y="3052763"/>
          <a:ext cx="4840287" cy="523875"/>
        </p:xfrm>
        <a:graphic>
          <a:graphicData uri="http://schemas.openxmlformats.org/presentationml/2006/ole">
            <mc:AlternateContent xmlns:mc="http://schemas.openxmlformats.org/markup-compatibility/2006">
              <mc:Choice xmlns:v="urn:schemas-microsoft-com:vml" Requires="v">
                <p:oleObj spid="_x0000_s19462" name="Equation" r:id="rId4" imgW="2819160" imgH="304560" progId="Equation.DSMT4">
                  <p:embed/>
                </p:oleObj>
              </mc:Choice>
              <mc:Fallback>
                <p:oleObj name="Equation" r:id="rId4" imgW="2819160" imgH="304560" progId="Equation.DSMT4">
                  <p:embed/>
                  <p:pic>
                    <p:nvPicPr>
                      <p:cNvPr id="0" name="Object 63"/>
                      <p:cNvPicPr>
                        <a:picLocks noChangeAspect="1" noChangeArrowheads="1"/>
                      </p:cNvPicPr>
                      <p:nvPr/>
                    </p:nvPicPr>
                    <p:blipFill>
                      <a:blip r:embed="rId5"/>
                      <a:srcRect/>
                      <a:stretch>
                        <a:fillRect/>
                      </a:stretch>
                    </p:blipFill>
                    <p:spPr bwMode="auto">
                      <a:xfrm>
                        <a:off x="1994540" y="3052763"/>
                        <a:ext cx="4840287" cy="5238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4" name="Text Box 20"/>
          <p:cNvSpPr txBox="1">
            <a:spLocks noChangeArrowheads="1"/>
          </p:cNvSpPr>
          <p:nvPr/>
        </p:nvSpPr>
        <p:spPr bwMode="auto">
          <a:xfrm>
            <a:off x="925285" y="130632"/>
            <a:ext cx="7500257"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Solution to Telegrapher's Equations</a:t>
            </a:r>
          </a:p>
        </p:txBody>
      </p:sp>
      <p:sp>
        <p:nvSpPr>
          <p:cNvPr id="12" name="Slide Number Placeholder 11"/>
          <p:cNvSpPr>
            <a:spLocks noGrp="1"/>
          </p:cNvSpPr>
          <p:nvPr>
            <p:ph type="sldNum" sz="quarter" idx="10"/>
          </p:nvPr>
        </p:nvSpPr>
        <p:spPr/>
        <p:txBody>
          <a:bodyPr/>
          <a:lstStyle/>
          <a:p>
            <a:pPr>
              <a:defRPr/>
            </a:pPr>
            <a:fld id="{1B73C68F-52BC-4916-951A-0E2C6563DD85}" type="slidenum">
              <a:rPr lang="en-US" smtClean="0"/>
              <a:pPr>
                <a:defRPr/>
              </a:pPr>
              <a:t>26</a:t>
            </a:fld>
            <a:endParaRPr lang="en-US"/>
          </a:p>
        </p:txBody>
      </p:sp>
      <p:graphicFrame>
        <p:nvGraphicFramePr>
          <p:cNvPr id="14400" name="Object 64"/>
          <p:cNvGraphicFramePr>
            <a:graphicFrameLocks noChangeAspect="1"/>
          </p:cNvGraphicFramePr>
          <p:nvPr>
            <p:extLst>
              <p:ext uri="{D42A27DB-BD31-4B8C-83A1-F6EECF244321}">
                <p14:modId xmlns:p14="http://schemas.microsoft.com/office/powerpoint/2010/main" val="322009218"/>
              </p:ext>
            </p:extLst>
          </p:nvPr>
        </p:nvGraphicFramePr>
        <p:xfrm>
          <a:off x="1964867" y="2274661"/>
          <a:ext cx="4387445" cy="523874"/>
        </p:xfrm>
        <a:graphic>
          <a:graphicData uri="http://schemas.openxmlformats.org/presentationml/2006/ole">
            <mc:AlternateContent xmlns:mc="http://schemas.openxmlformats.org/markup-compatibility/2006">
              <mc:Choice xmlns:v="urn:schemas-microsoft-com:vml" Requires="v">
                <p:oleObj spid="_x0000_s19463" name="Equation" r:id="rId6" imgW="2552400" imgH="304560" progId="Equation.DSMT4">
                  <p:embed/>
                </p:oleObj>
              </mc:Choice>
              <mc:Fallback>
                <p:oleObj name="Equation" r:id="rId6" imgW="2552400" imgH="304560" progId="Equation.DSMT4">
                  <p:embed/>
                  <p:pic>
                    <p:nvPicPr>
                      <p:cNvPr id="0" name="Object 64"/>
                      <p:cNvPicPr>
                        <a:picLocks noChangeAspect="1" noChangeArrowheads="1"/>
                      </p:cNvPicPr>
                      <p:nvPr/>
                    </p:nvPicPr>
                    <p:blipFill>
                      <a:blip r:embed="rId7"/>
                      <a:srcRect/>
                      <a:stretch>
                        <a:fillRect/>
                      </a:stretch>
                    </p:blipFill>
                    <p:spPr bwMode="auto">
                      <a:xfrm>
                        <a:off x="1964867" y="2274661"/>
                        <a:ext cx="4387445" cy="523874"/>
                      </a:xfrm>
                      <a:prstGeom prst="rect">
                        <a:avLst/>
                      </a:prstGeom>
                      <a:noFill/>
                      <a:ln>
                        <a:noFill/>
                      </a:ln>
                      <a:effectLst/>
                    </p:spPr>
                  </p:pic>
                </p:oleObj>
              </mc:Fallback>
            </mc:AlternateContent>
          </a:graphicData>
        </a:graphic>
      </p:graphicFrame>
      <p:sp>
        <p:nvSpPr>
          <p:cNvPr id="14" name="TextBox 13"/>
          <p:cNvSpPr txBox="1"/>
          <p:nvPr/>
        </p:nvSpPr>
        <p:spPr>
          <a:xfrm>
            <a:off x="1197424" y="2699656"/>
            <a:ext cx="457200" cy="369332"/>
          </a:xfrm>
          <a:prstGeom prst="rect">
            <a:avLst/>
          </a:prstGeom>
          <a:noFill/>
        </p:spPr>
        <p:txBody>
          <a:bodyPr wrap="square" rtlCol="0">
            <a:spAutoFit/>
          </a:bodyPr>
          <a:lstStyle/>
          <a:p>
            <a:pPr algn="ctr"/>
            <a:r>
              <a:rPr lang="en-US" dirty="0">
                <a:solidFill>
                  <a:srgbClr val="0000FF"/>
                </a:solidFill>
              </a:rPr>
              <a:t>or</a:t>
            </a:r>
          </a:p>
        </p:txBody>
      </p:sp>
      <p:sp>
        <p:nvSpPr>
          <p:cNvPr id="16" name="TextBox 15"/>
          <p:cNvSpPr txBox="1"/>
          <p:nvPr/>
        </p:nvSpPr>
        <p:spPr>
          <a:xfrm>
            <a:off x="336250" y="4419597"/>
            <a:ext cx="8261839" cy="369332"/>
          </a:xfrm>
          <a:prstGeom prst="rect">
            <a:avLst/>
          </a:prstGeom>
          <a:noFill/>
        </p:spPr>
        <p:txBody>
          <a:bodyPr wrap="square" rtlCol="0">
            <a:spAutoFit/>
          </a:bodyPr>
          <a:lstStyle/>
          <a:p>
            <a:r>
              <a:rPr lang="en-US" b="1" dirty="0"/>
              <a:t>Form (1): </a:t>
            </a:r>
            <a:r>
              <a:rPr lang="en-US" dirty="0"/>
              <a:t>Useful when plotting the voltage vs. distance </a:t>
            </a:r>
            <a:r>
              <a:rPr lang="en-US" i="1" dirty="0">
                <a:latin typeface="Times New Roman" pitchFamily="18" charset="0"/>
                <a:cs typeface="Times New Roman" pitchFamily="18" charset="0"/>
              </a:rPr>
              <a:t>z </a:t>
            </a:r>
            <a:r>
              <a:rPr lang="en-US" dirty="0"/>
              <a:t>for different times.</a:t>
            </a:r>
          </a:p>
        </p:txBody>
      </p:sp>
      <p:sp>
        <p:nvSpPr>
          <p:cNvPr id="19" name="TextBox 18"/>
          <p:cNvSpPr txBox="1"/>
          <p:nvPr/>
        </p:nvSpPr>
        <p:spPr>
          <a:xfrm>
            <a:off x="321368" y="4962858"/>
            <a:ext cx="7830029" cy="369332"/>
          </a:xfrm>
          <a:prstGeom prst="rect">
            <a:avLst/>
          </a:prstGeom>
          <a:noFill/>
        </p:spPr>
        <p:txBody>
          <a:bodyPr wrap="none" rtlCol="0">
            <a:spAutoFit/>
          </a:bodyPr>
          <a:lstStyle/>
          <a:p>
            <a:r>
              <a:rPr lang="en-US" b="1" dirty="0"/>
              <a:t>Form (2): </a:t>
            </a:r>
            <a:r>
              <a:rPr lang="en-US" dirty="0"/>
              <a:t>Useful when plotting the voltage vs. time </a:t>
            </a:r>
            <a:r>
              <a:rPr lang="en-US" i="1" dirty="0">
                <a:latin typeface="Times New Roman" pitchFamily="18" charset="0"/>
                <a:cs typeface="Times New Roman" pitchFamily="18" charset="0"/>
              </a:rPr>
              <a:t>t </a:t>
            </a:r>
            <a:r>
              <a:rPr lang="en-US" dirty="0"/>
              <a:t>for different distances</a:t>
            </a:r>
            <a:r>
              <a:rPr lang="en-US" dirty="0">
                <a:latin typeface="+mn-lt"/>
              </a:rPr>
              <a:t>.</a:t>
            </a:r>
          </a:p>
        </p:txBody>
      </p:sp>
      <p:sp>
        <p:nvSpPr>
          <p:cNvPr id="23" name="TextBox 22"/>
          <p:cNvSpPr txBox="1"/>
          <p:nvPr/>
        </p:nvSpPr>
        <p:spPr>
          <a:xfrm>
            <a:off x="6955970" y="2416631"/>
            <a:ext cx="466794" cy="369332"/>
          </a:xfrm>
          <a:prstGeom prst="rect">
            <a:avLst/>
          </a:prstGeom>
          <a:noFill/>
        </p:spPr>
        <p:txBody>
          <a:bodyPr wrap="none" rtlCol="0">
            <a:spAutoFit/>
          </a:bodyPr>
          <a:lstStyle/>
          <a:p>
            <a:r>
              <a:rPr lang="en-US" dirty="0"/>
              <a:t>(1)</a:t>
            </a:r>
          </a:p>
        </p:txBody>
      </p:sp>
      <p:sp>
        <p:nvSpPr>
          <p:cNvPr id="24" name="TextBox 23"/>
          <p:cNvSpPr txBox="1"/>
          <p:nvPr/>
        </p:nvSpPr>
        <p:spPr>
          <a:xfrm>
            <a:off x="6966853" y="3113316"/>
            <a:ext cx="466794" cy="369332"/>
          </a:xfrm>
          <a:prstGeom prst="rect">
            <a:avLst/>
          </a:prstGeom>
          <a:noFill/>
        </p:spPr>
        <p:txBody>
          <a:bodyPr wrap="none" rtlCol="0">
            <a:spAutoFit/>
          </a:bodyPr>
          <a:lstStyle/>
          <a:p>
            <a:r>
              <a:rPr lang="en-US" dirty="0"/>
              <a:t>(2)</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32"/>
          <p:cNvSpPr txBox="1">
            <a:spLocks noChangeArrowheads="1"/>
          </p:cNvSpPr>
          <p:nvPr/>
        </p:nvSpPr>
        <p:spPr bwMode="auto">
          <a:xfrm>
            <a:off x="2449286" y="130632"/>
            <a:ext cx="3789363"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Traveling Waves</a:t>
            </a:r>
          </a:p>
        </p:txBody>
      </p:sp>
      <p:graphicFrame>
        <p:nvGraphicFramePr>
          <p:cNvPr id="15362" name="Object 34"/>
          <p:cNvGraphicFramePr>
            <a:graphicFrameLocks noChangeAspect="1"/>
          </p:cNvGraphicFramePr>
          <p:nvPr/>
        </p:nvGraphicFramePr>
        <p:xfrm>
          <a:off x="4563943" y="1129519"/>
          <a:ext cx="2044178" cy="1003968"/>
        </p:xfrm>
        <a:graphic>
          <a:graphicData uri="http://schemas.openxmlformats.org/presentationml/2006/ole">
            <mc:AlternateContent xmlns:mc="http://schemas.openxmlformats.org/markup-compatibility/2006">
              <mc:Choice xmlns:v="urn:schemas-microsoft-com:vml" Requires="v">
                <p:oleObj spid="_x0000_s20488" name="Equation" r:id="rId4" imgW="977476" imgH="482391" progId="Equation.DSMT4">
                  <p:embed/>
                </p:oleObj>
              </mc:Choice>
              <mc:Fallback>
                <p:oleObj name="Equation" r:id="rId4" imgW="977476" imgH="482391" progId="Equation.DSMT4">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943" y="1129519"/>
                        <a:ext cx="2044178" cy="100396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5"/>
          <p:cNvGraphicFramePr>
            <a:graphicFrameLocks noChangeAspect="1"/>
          </p:cNvGraphicFramePr>
          <p:nvPr>
            <p:extLst>
              <p:ext uri="{D42A27DB-BD31-4B8C-83A1-F6EECF244321}">
                <p14:modId xmlns:p14="http://schemas.microsoft.com/office/powerpoint/2010/main" val="3664898175"/>
              </p:ext>
            </p:extLst>
          </p:nvPr>
        </p:nvGraphicFramePr>
        <p:xfrm>
          <a:off x="3187700" y="2551113"/>
          <a:ext cx="3697288" cy="477837"/>
        </p:xfrm>
        <a:graphic>
          <a:graphicData uri="http://schemas.openxmlformats.org/presentationml/2006/ole">
            <mc:AlternateContent xmlns:mc="http://schemas.openxmlformats.org/markup-compatibility/2006">
              <mc:Choice xmlns:v="urn:schemas-microsoft-com:vml" Requires="v">
                <p:oleObj spid="_x0000_s20489" name="Equation" r:id="rId6" imgW="1955520" imgH="253800" progId="Equation.DSMT4">
                  <p:embed/>
                </p:oleObj>
              </mc:Choice>
              <mc:Fallback>
                <p:oleObj name="Equation" r:id="rId6" imgW="1955520" imgH="253800" progId="Equation.DSMT4">
                  <p:embed/>
                  <p:pic>
                    <p:nvPicPr>
                      <p:cNvPr id="0" name="Picture 93"/>
                      <p:cNvPicPr>
                        <a:picLocks noChangeAspect="1" noChangeArrowheads="1"/>
                      </p:cNvPicPr>
                      <p:nvPr/>
                    </p:nvPicPr>
                    <p:blipFill>
                      <a:blip r:embed="rId7"/>
                      <a:srcRect/>
                      <a:stretch>
                        <a:fillRect/>
                      </a:stretch>
                    </p:blipFill>
                    <p:spPr bwMode="auto">
                      <a:xfrm>
                        <a:off x="3187700" y="2551113"/>
                        <a:ext cx="3697288" cy="477837"/>
                      </a:xfrm>
                      <a:prstGeom prst="rect">
                        <a:avLst/>
                      </a:prstGeom>
                      <a:solidFill>
                        <a:srgbClr val="FFFF99"/>
                      </a:solidFill>
                    </p:spPr>
                  </p:pic>
                </p:oleObj>
              </mc:Fallback>
            </mc:AlternateContent>
          </a:graphicData>
        </a:graphic>
      </p:graphicFrame>
      <p:sp>
        <p:nvSpPr>
          <p:cNvPr id="15366" name="Text Box 36"/>
          <p:cNvSpPr txBox="1">
            <a:spLocks noChangeArrowheads="1"/>
          </p:cNvSpPr>
          <p:nvPr/>
        </p:nvSpPr>
        <p:spPr bwMode="auto">
          <a:xfrm>
            <a:off x="502558" y="1050476"/>
            <a:ext cx="3584636" cy="400110"/>
          </a:xfrm>
          <a:prstGeom prst="rect">
            <a:avLst/>
          </a:prstGeom>
          <a:noFill/>
          <a:ln w="9525">
            <a:noFill/>
            <a:miter lim="800000"/>
            <a:headEnd/>
            <a:tailEnd/>
          </a:ln>
        </p:spPr>
        <p:txBody>
          <a:bodyPr wrap="none">
            <a:spAutoFit/>
          </a:bodyPr>
          <a:lstStyle/>
          <a:p>
            <a:r>
              <a:rPr lang="en-US" sz="2000" b="1" dirty="0">
                <a:solidFill>
                  <a:srgbClr val="FF3300"/>
                </a:solidFill>
              </a:rPr>
              <a:t>Proof of solution (Form (1)):</a:t>
            </a:r>
          </a:p>
        </p:txBody>
      </p:sp>
      <p:graphicFrame>
        <p:nvGraphicFramePr>
          <p:cNvPr id="15364" name="Object 37"/>
          <p:cNvGraphicFramePr>
            <a:graphicFrameLocks noChangeAspect="1"/>
          </p:cNvGraphicFramePr>
          <p:nvPr>
            <p:extLst>
              <p:ext uri="{D42A27DB-BD31-4B8C-83A1-F6EECF244321}">
                <p14:modId xmlns:p14="http://schemas.microsoft.com/office/powerpoint/2010/main" val="71654619"/>
              </p:ext>
            </p:extLst>
          </p:nvPr>
        </p:nvGraphicFramePr>
        <p:xfrm>
          <a:off x="1990725" y="3598863"/>
          <a:ext cx="5427663" cy="1625600"/>
        </p:xfrm>
        <a:graphic>
          <a:graphicData uri="http://schemas.openxmlformats.org/presentationml/2006/ole">
            <mc:AlternateContent xmlns:mc="http://schemas.openxmlformats.org/markup-compatibility/2006">
              <mc:Choice xmlns:v="urn:schemas-microsoft-com:vml" Requires="v">
                <p:oleObj spid="_x0000_s20490" name="Equation" r:id="rId8" imgW="2882880" imgH="863280" progId="Equation.DSMT4">
                  <p:embed/>
                </p:oleObj>
              </mc:Choice>
              <mc:Fallback>
                <p:oleObj name="Equation" r:id="rId8" imgW="2882880" imgH="863280" progId="Equation.DSMT4">
                  <p:embed/>
                  <p:pic>
                    <p:nvPicPr>
                      <p:cNvPr id="0" name="Picture 94"/>
                      <p:cNvPicPr>
                        <a:picLocks noChangeAspect="1" noChangeArrowheads="1"/>
                      </p:cNvPicPr>
                      <p:nvPr/>
                    </p:nvPicPr>
                    <p:blipFill>
                      <a:blip r:embed="rId9"/>
                      <a:srcRect/>
                      <a:stretch>
                        <a:fillRect/>
                      </a:stretch>
                    </p:blipFill>
                    <p:spPr bwMode="auto">
                      <a:xfrm>
                        <a:off x="1990725" y="3598863"/>
                        <a:ext cx="5427663" cy="162560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38"/>
          <p:cNvSpPr txBox="1">
            <a:spLocks noChangeArrowheads="1"/>
          </p:cNvSpPr>
          <p:nvPr/>
        </p:nvSpPr>
        <p:spPr bwMode="auto">
          <a:xfrm>
            <a:off x="490538" y="5787576"/>
            <a:ext cx="8348662" cy="396875"/>
          </a:xfrm>
          <a:prstGeom prst="rect">
            <a:avLst/>
          </a:prstGeom>
          <a:noFill/>
          <a:ln w="9525">
            <a:noFill/>
            <a:miter lim="800000"/>
            <a:headEnd/>
            <a:tailEnd/>
          </a:ln>
        </p:spPr>
        <p:txBody>
          <a:bodyPr wrap="none">
            <a:spAutoFit/>
          </a:bodyPr>
          <a:lstStyle/>
          <a:p>
            <a:pPr algn="ctr"/>
            <a:r>
              <a:rPr lang="en-US" sz="2000" dirty="0">
                <a:solidFill>
                  <a:srgbClr val="0000FF"/>
                </a:solidFill>
              </a:rPr>
              <a:t>It is seen that the differential equation is satisfied by the general solution.</a:t>
            </a:r>
          </a:p>
        </p:txBody>
      </p:sp>
      <p:sp>
        <p:nvSpPr>
          <p:cNvPr id="15368" name="Text Box 39"/>
          <p:cNvSpPr txBox="1">
            <a:spLocks noChangeArrowheads="1"/>
          </p:cNvSpPr>
          <p:nvPr/>
        </p:nvSpPr>
        <p:spPr bwMode="auto">
          <a:xfrm>
            <a:off x="850900" y="2579239"/>
            <a:ext cx="2103438" cy="396875"/>
          </a:xfrm>
          <a:prstGeom prst="rect">
            <a:avLst/>
          </a:prstGeom>
          <a:noFill/>
          <a:ln w="9525">
            <a:noFill/>
            <a:miter lim="800000"/>
            <a:headEnd/>
            <a:tailEnd/>
          </a:ln>
        </p:spPr>
        <p:txBody>
          <a:bodyPr wrap="none">
            <a:spAutoFit/>
          </a:bodyPr>
          <a:lstStyle/>
          <a:p>
            <a:r>
              <a:rPr lang="en-US" sz="2000" dirty="0">
                <a:solidFill>
                  <a:srgbClr val="0000FF"/>
                </a:solidFill>
              </a:rPr>
              <a:t>General solution:</a:t>
            </a:r>
          </a:p>
        </p:txBody>
      </p:sp>
      <p:sp>
        <p:nvSpPr>
          <p:cNvPr id="11" name="Slide Number Placeholder 10"/>
          <p:cNvSpPr>
            <a:spLocks noGrp="1"/>
          </p:cNvSpPr>
          <p:nvPr>
            <p:ph type="sldNum" sz="quarter" idx="10"/>
          </p:nvPr>
        </p:nvSpPr>
        <p:spPr/>
        <p:txBody>
          <a:bodyPr/>
          <a:lstStyle/>
          <a:p>
            <a:pPr>
              <a:defRPr/>
            </a:pPr>
            <a:fld id="{1B73C68F-52BC-4916-951A-0E2C6563DD85}" type="slidenum">
              <a:rPr lang="en-US" smtClean="0"/>
              <a:pPr>
                <a:defRPr/>
              </a:pPr>
              <a:t>27</a:t>
            </a:fld>
            <a:endParaRPr lang="en-US"/>
          </a:p>
        </p:txBody>
      </p:sp>
      <p:sp>
        <p:nvSpPr>
          <p:cNvPr id="2" name="TextBox 1">
            <a:extLst>
              <a:ext uri="{FF2B5EF4-FFF2-40B4-BE49-F238E27FC236}">
                <a16:creationId xmlns:a16="http://schemas.microsoft.com/office/drawing/2014/main" id="{C261B1D1-CB87-6DBE-C336-C2B922FF9787}"/>
              </a:ext>
            </a:extLst>
          </p:cNvPr>
          <p:cNvSpPr txBox="1"/>
          <p:nvPr/>
        </p:nvSpPr>
        <p:spPr>
          <a:xfrm>
            <a:off x="586853" y="1477614"/>
            <a:ext cx="3200399" cy="307777"/>
          </a:xfrm>
          <a:prstGeom prst="rect">
            <a:avLst/>
          </a:prstGeom>
          <a:noFill/>
        </p:spPr>
        <p:txBody>
          <a:bodyPr wrap="square" rtlCol="0">
            <a:spAutoFit/>
          </a:bodyPr>
          <a:lstStyle/>
          <a:p>
            <a:pPr algn="ctr"/>
            <a:r>
              <a:rPr lang="en-US" sz="1400" dirty="0"/>
              <a:t>(A similar proof applies for form 2.)</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318040" y="845004"/>
            <a:ext cx="2392001" cy="707886"/>
          </a:xfrm>
          <a:prstGeom prst="rect">
            <a:avLst/>
          </a:prstGeom>
          <a:noFill/>
          <a:ln w="9525">
            <a:noFill/>
            <a:miter lim="800000"/>
            <a:headEnd/>
            <a:tailEnd/>
          </a:ln>
        </p:spPr>
        <p:txBody>
          <a:bodyPr wrap="none">
            <a:spAutoFit/>
          </a:bodyPr>
          <a:lstStyle/>
          <a:p>
            <a:pPr algn="ctr"/>
            <a:r>
              <a:rPr lang="en-US" sz="2000" dirty="0">
                <a:solidFill>
                  <a:srgbClr val="0000FF"/>
                </a:solidFill>
              </a:rPr>
              <a:t>Example</a:t>
            </a:r>
          </a:p>
          <a:p>
            <a:pPr algn="ctr"/>
            <a:r>
              <a:rPr lang="en-US" sz="2000" dirty="0">
                <a:solidFill>
                  <a:srgbClr val="0000FF"/>
                </a:solidFill>
              </a:rPr>
              <a:t>(rectangular pulse):</a:t>
            </a:r>
          </a:p>
        </p:txBody>
      </p:sp>
      <p:graphicFrame>
        <p:nvGraphicFramePr>
          <p:cNvPr id="16386" name="Object 41"/>
          <p:cNvGraphicFramePr>
            <a:graphicFrameLocks noChangeAspect="1"/>
          </p:cNvGraphicFramePr>
          <p:nvPr>
            <p:extLst>
              <p:ext uri="{D42A27DB-BD31-4B8C-83A1-F6EECF244321}">
                <p14:modId xmlns:p14="http://schemas.microsoft.com/office/powerpoint/2010/main" val="3997469895"/>
              </p:ext>
            </p:extLst>
          </p:nvPr>
        </p:nvGraphicFramePr>
        <p:xfrm>
          <a:off x="316796" y="1828800"/>
          <a:ext cx="2657294" cy="565170"/>
        </p:xfrm>
        <a:graphic>
          <a:graphicData uri="http://schemas.openxmlformats.org/presentationml/2006/ole">
            <mc:AlternateContent xmlns:mc="http://schemas.openxmlformats.org/markup-compatibility/2006">
              <mc:Choice xmlns:v="urn:schemas-microsoft-com:vml" Requires="v">
                <p:oleObj spid="_x0000_s21536" name="Equation" r:id="rId4" imgW="1193760" imgH="253800" progId="Equation.DSMT4">
                  <p:embed/>
                </p:oleObj>
              </mc:Choice>
              <mc:Fallback>
                <p:oleObj name="Equation" r:id="rId4" imgW="1193760" imgH="253800" progId="Equation.DSMT4">
                  <p:embed/>
                  <p:pic>
                    <p:nvPicPr>
                      <p:cNvPr id="0" name="Picture 423"/>
                      <p:cNvPicPr>
                        <a:picLocks noChangeAspect="1" noChangeArrowheads="1"/>
                      </p:cNvPicPr>
                      <p:nvPr/>
                    </p:nvPicPr>
                    <p:blipFill>
                      <a:blip r:embed="rId5"/>
                      <a:srcRect/>
                      <a:stretch>
                        <a:fillRect/>
                      </a:stretch>
                    </p:blipFill>
                    <p:spPr bwMode="auto">
                      <a:xfrm>
                        <a:off x="316796" y="1828800"/>
                        <a:ext cx="2657294" cy="565170"/>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Text Box 31"/>
          <p:cNvSpPr txBox="1">
            <a:spLocks noChangeArrowheads="1"/>
          </p:cNvSpPr>
          <p:nvPr/>
        </p:nvSpPr>
        <p:spPr bwMode="auto">
          <a:xfrm>
            <a:off x="1981200" y="119746"/>
            <a:ext cx="50673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Traveling Waves (cont.)</a:t>
            </a:r>
          </a:p>
        </p:txBody>
      </p:sp>
      <p:sp>
        <p:nvSpPr>
          <p:cNvPr id="38" name="TextBox 37"/>
          <p:cNvSpPr txBox="1"/>
          <p:nvPr/>
        </p:nvSpPr>
        <p:spPr>
          <a:xfrm>
            <a:off x="6150428" y="2906486"/>
            <a:ext cx="2638864" cy="369332"/>
          </a:xfrm>
          <a:prstGeom prst="rect">
            <a:avLst/>
          </a:prstGeom>
          <a:noFill/>
        </p:spPr>
        <p:txBody>
          <a:bodyPr wrap="none" rtlCol="0">
            <a:spAutoFit/>
          </a:bodyPr>
          <a:lstStyle/>
          <a:p>
            <a:pPr algn="ctr"/>
            <a:r>
              <a:rPr lang="en-US" dirty="0"/>
              <a:t>“snapshots of the wave”</a:t>
            </a:r>
          </a:p>
        </p:txBody>
      </p:sp>
      <p:sp>
        <p:nvSpPr>
          <p:cNvPr id="40" name="Slide Number Placeholder 39"/>
          <p:cNvSpPr>
            <a:spLocks noGrp="1"/>
          </p:cNvSpPr>
          <p:nvPr>
            <p:ph type="sldNum" sz="quarter" idx="10"/>
          </p:nvPr>
        </p:nvSpPr>
        <p:spPr/>
        <p:txBody>
          <a:bodyPr/>
          <a:lstStyle/>
          <a:p>
            <a:pPr>
              <a:defRPr/>
            </a:pPr>
            <a:fld id="{1B73C68F-52BC-4916-951A-0E2C6563DD85}" type="slidenum">
              <a:rPr lang="en-US" smtClean="0"/>
              <a:pPr>
                <a:defRPr/>
              </a:pPr>
              <a:t>28</a:t>
            </a:fld>
            <a:endParaRPr lang="en-US"/>
          </a:p>
        </p:txBody>
      </p:sp>
      <p:graphicFrame>
        <p:nvGraphicFramePr>
          <p:cNvPr id="9" name="Object 34"/>
          <p:cNvGraphicFramePr>
            <a:graphicFrameLocks noChangeAspect="1"/>
          </p:cNvGraphicFramePr>
          <p:nvPr/>
        </p:nvGraphicFramePr>
        <p:xfrm>
          <a:off x="2811916" y="3108206"/>
          <a:ext cx="377598" cy="524441"/>
        </p:xfrm>
        <a:graphic>
          <a:graphicData uri="http://schemas.openxmlformats.org/presentationml/2006/ole">
            <mc:AlternateContent xmlns:mc="http://schemas.openxmlformats.org/markup-compatibility/2006">
              <mc:Choice xmlns:v="urn:schemas-microsoft-com:vml" Requires="v">
                <p:oleObj spid="_x0000_s21537" name="Equation" r:id="rId6" imgW="165028" imgH="228501" progId="Equation.DSMT4">
                  <p:embed/>
                </p:oleObj>
              </mc:Choice>
              <mc:Fallback>
                <p:oleObj name="Equation" r:id="rId6" imgW="165028" imgH="228501" progId="Equation.DSMT4">
                  <p:embed/>
                  <p:pic>
                    <p:nvPicPr>
                      <p:cNvPr id="0" name="Picture 4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916" y="3108206"/>
                        <a:ext cx="377598" cy="52444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5" name="Group 54"/>
          <p:cNvGrpSpPr/>
          <p:nvPr/>
        </p:nvGrpSpPr>
        <p:grpSpPr>
          <a:xfrm>
            <a:off x="631825" y="3370714"/>
            <a:ext cx="7789863" cy="3211061"/>
            <a:chOff x="631825" y="3370714"/>
            <a:chExt cx="7789863" cy="3211061"/>
          </a:xfrm>
        </p:grpSpPr>
        <p:sp>
          <p:nvSpPr>
            <p:cNvPr id="16393" name="AutoShape 9"/>
            <p:cNvSpPr>
              <a:spLocks noChangeArrowheads="1"/>
            </p:cNvSpPr>
            <p:nvPr/>
          </p:nvSpPr>
          <p:spPr bwMode="auto">
            <a:xfrm rot="5400000">
              <a:off x="4410075" y="2573338"/>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16394" name="AutoShape 10"/>
            <p:cNvSpPr>
              <a:spLocks noChangeArrowheads="1"/>
            </p:cNvSpPr>
            <p:nvPr/>
          </p:nvSpPr>
          <p:spPr bwMode="auto">
            <a:xfrm rot="5400000">
              <a:off x="4429125" y="1939925"/>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16395" name="Line 11"/>
            <p:cNvSpPr>
              <a:spLocks noChangeShapeType="1"/>
            </p:cNvSpPr>
            <p:nvPr/>
          </p:nvSpPr>
          <p:spPr bwMode="auto">
            <a:xfrm flipV="1">
              <a:off x="7219950" y="4890614"/>
              <a:ext cx="836613" cy="0"/>
            </a:xfrm>
            <a:prstGeom prst="line">
              <a:avLst/>
            </a:prstGeom>
            <a:noFill/>
            <a:ln w="28575">
              <a:solidFill>
                <a:schemeClr val="tx1"/>
              </a:solidFill>
              <a:round/>
              <a:headEnd/>
              <a:tailEnd/>
            </a:ln>
          </p:spPr>
          <p:txBody>
            <a:bodyPr wrap="none"/>
            <a:lstStyle/>
            <a:p>
              <a:endParaRPr lang="en-US"/>
            </a:p>
          </p:txBody>
        </p:sp>
        <p:sp>
          <p:nvSpPr>
            <p:cNvPr id="16397" name="Freeform 19"/>
            <p:cNvSpPr>
              <a:spLocks/>
            </p:cNvSpPr>
            <p:nvPr/>
          </p:nvSpPr>
          <p:spPr bwMode="auto">
            <a:xfrm>
              <a:off x="1381125" y="4283635"/>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6398" name="Freeform 20"/>
            <p:cNvSpPr>
              <a:spLocks/>
            </p:cNvSpPr>
            <p:nvPr/>
          </p:nvSpPr>
          <p:spPr bwMode="auto">
            <a:xfrm>
              <a:off x="3133725" y="4281014"/>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6399" name="Freeform 21"/>
            <p:cNvSpPr>
              <a:spLocks/>
            </p:cNvSpPr>
            <p:nvPr/>
          </p:nvSpPr>
          <p:spPr bwMode="auto">
            <a:xfrm>
              <a:off x="4986338" y="4283650"/>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6403" name="AutoShape 26"/>
            <p:cNvSpPr>
              <a:spLocks noChangeArrowheads="1"/>
            </p:cNvSpPr>
            <p:nvPr/>
          </p:nvSpPr>
          <p:spPr bwMode="auto">
            <a:xfrm>
              <a:off x="3305630" y="3370714"/>
              <a:ext cx="768350" cy="260350"/>
            </a:xfrm>
            <a:custGeom>
              <a:avLst/>
              <a:gdLst>
                <a:gd name="T0" fmla="*/ 363 w 21600"/>
                <a:gd name="T1" fmla="*/ 0 h 21600"/>
                <a:gd name="T2" fmla="*/ 0 w 21600"/>
                <a:gd name="T3" fmla="*/ 82 h 21600"/>
                <a:gd name="T4" fmla="*/ 363 w 21600"/>
                <a:gd name="T5" fmla="*/ 164 h 21600"/>
                <a:gd name="T6" fmla="*/ 484 w 21600"/>
                <a:gd name="T7" fmla="*/ 82 h 21600"/>
                <a:gd name="T8" fmla="*/ 17694720 60000 65536"/>
                <a:gd name="T9" fmla="*/ 11796480 60000 65536"/>
                <a:gd name="T10" fmla="*/ 5898240 60000 65536"/>
                <a:gd name="T11" fmla="*/ 0 60000 65536"/>
                <a:gd name="T12" fmla="*/ 3392 w 21600"/>
                <a:gd name="T13" fmla="*/ 5400 h 21600"/>
                <a:gd name="T14" fmla="*/ 1887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405" name="Line 29"/>
            <p:cNvSpPr>
              <a:spLocks noChangeShapeType="1"/>
            </p:cNvSpPr>
            <p:nvPr/>
          </p:nvSpPr>
          <p:spPr bwMode="auto">
            <a:xfrm>
              <a:off x="2757488" y="4732338"/>
              <a:ext cx="0" cy="1770063"/>
            </a:xfrm>
            <a:prstGeom prst="line">
              <a:avLst/>
            </a:prstGeom>
            <a:noFill/>
            <a:ln w="19050">
              <a:solidFill>
                <a:schemeClr val="tx1"/>
              </a:solidFill>
              <a:prstDash val="dash"/>
              <a:round/>
              <a:headEnd/>
              <a:tailEnd/>
            </a:ln>
          </p:spPr>
          <p:txBody>
            <a:bodyPr/>
            <a:lstStyle/>
            <a:p>
              <a:endParaRPr lang="en-US"/>
            </a:p>
          </p:txBody>
        </p:sp>
        <p:sp>
          <p:nvSpPr>
            <p:cNvPr id="16408" name="Line 34"/>
            <p:cNvSpPr>
              <a:spLocks noChangeShapeType="1"/>
            </p:cNvSpPr>
            <p:nvPr/>
          </p:nvSpPr>
          <p:spPr bwMode="auto">
            <a:xfrm>
              <a:off x="4521200" y="4725988"/>
              <a:ext cx="0" cy="1770063"/>
            </a:xfrm>
            <a:prstGeom prst="line">
              <a:avLst/>
            </a:prstGeom>
            <a:noFill/>
            <a:ln w="19050">
              <a:solidFill>
                <a:schemeClr val="tx1"/>
              </a:solidFill>
              <a:prstDash val="dash"/>
              <a:round/>
              <a:headEnd/>
              <a:tailEnd/>
            </a:ln>
          </p:spPr>
          <p:txBody>
            <a:bodyPr/>
            <a:lstStyle/>
            <a:p>
              <a:endParaRPr lang="en-US"/>
            </a:p>
          </p:txBody>
        </p:sp>
        <p:sp>
          <p:nvSpPr>
            <p:cNvPr id="16409" name="Line 35"/>
            <p:cNvSpPr>
              <a:spLocks noChangeShapeType="1"/>
            </p:cNvSpPr>
            <p:nvPr/>
          </p:nvSpPr>
          <p:spPr bwMode="auto">
            <a:xfrm>
              <a:off x="6372225" y="4748213"/>
              <a:ext cx="0" cy="1770063"/>
            </a:xfrm>
            <a:prstGeom prst="line">
              <a:avLst/>
            </a:prstGeom>
            <a:noFill/>
            <a:ln w="19050">
              <a:solidFill>
                <a:schemeClr val="tx1"/>
              </a:solidFill>
              <a:prstDash val="dash"/>
              <a:round/>
              <a:headEnd/>
              <a:tailEnd/>
            </a:ln>
          </p:spPr>
          <p:txBody>
            <a:bodyPr/>
            <a:lstStyle/>
            <a:p>
              <a:endParaRPr lang="en-US"/>
            </a:p>
          </p:txBody>
        </p:sp>
        <p:sp>
          <p:nvSpPr>
            <p:cNvPr id="16411" name="Line 37"/>
            <p:cNvSpPr>
              <a:spLocks noChangeShapeType="1"/>
            </p:cNvSpPr>
            <p:nvPr/>
          </p:nvSpPr>
          <p:spPr bwMode="auto">
            <a:xfrm flipV="1">
              <a:off x="1392238" y="3560763"/>
              <a:ext cx="0" cy="1335088"/>
            </a:xfrm>
            <a:prstGeom prst="line">
              <a:avLst/>
            </a:prstGeom>
            <a:noFill/>
            <a:ln w="28575">
              <a:solidFill>
                <a:schemeClr val="tx1"/>
              </a:solidFill>
              <a:round/>
              <a:headEnd/>
              <a:tailEnd/>
            </a:ln>
          </p:spPr>
          <p:txBody>
            <a:bodyPr/>
            <a:lstStyle/>
            <a:p>
              <a:endParaRPr lang="en-US"/>
            </a:p>
          </p:txBody>
        </p:sp>
        <p:graphicFrame>
          <p:nvGraphicFramePr>
            <p:cNvPr id="5" name="Object 34"/>
            <p:cNvGraphicFramePr>
              <a:graphicFrameLocks noChangeAspect="1"/>
            </p:cNvGraphicFramePr>
            <p:nvPr/>
          </p:nvGraphicFramePr>
          <p:xfrm>
            <a:off x="631825" y="3894138"/>
            <a:ext cx="642938" cy="314325"/>
          </p:xfrm>
          <a:graphic>
            <a:graphicData uri="http://schemas.openxmlformats.org/presentationml/2006/ole">
              <mc:AlternateContent xmlns:mc="http://schemas.openxmlformats.org/markup-compatibility/2006">
                <mc:Choice xmlns:v="urn:schemas-microsoft-com:vml" Requires="v">
                  <p:oleObj spid="_x0000_s21538" name="Equation" r:id="rId8" imgW="520474" imgH="253890" progId="Equation.DSMT4">
                    <p:embed/>
                  </p:oleObj>
                </mc:Choice>
                <mc:Fallback>
                  <p:oleObj name="Equation" r:id="rId8" imgW="520474" imgH="253890" progId="Equation.DSMT4">
                    <p:embed/>
                    <p:pic>
                      <p:nvPicPr>
                        <p:cNvPr id="0" name="Picture 4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825" y="3894138"/>
                          <a:ext cx="642938" cy="31432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4"/>
            <p:cNvGraphicFramePr>
              <a:graphicFrameLocks noChangeAspect="1"/>
            </p:cNvGraphicFramePr>
            <p:nvPr/>
          </p:nvGraphicFramePr>
          <p:xfrm>
            <a:off x="2552251" y="3856095"/>
            <a:ext cx="517524" cy="259385"/>
          </p:xfrm>
          <a:graphic>
            <a:graphicData uri="http://schemas.openxmlformats.org/presentationml/2006/ole">
              <mc:AlternateContent xmlns:mc="http://schemas.openxmlformats.org/markup-compatibility/2006">
                <mc:Choice xmlns:v="urn:schemas-microsoft-com:vml" Requires="v">
                  <p:oleObj spid="_x0000_s21539" name="Equation" r:id="rId10" imgW="406048" imgH="203024" progId="Equation.DSMT4">
                    <p:embed/>
                  </p:oleObj>
                </mc:Choice>
                <mc:Fallback>
                  <p:oleObj name="Equation" r:id="rId10" imgW="406048" imgH="203024" progId="Equation.DSMT4">
                    <p:embed/>
                    <p:pic>
                      <p:nvPicPr>
                        <p:cNvPr id="0" name="Picture 4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2251" y="3856095"/>
                          <a:ext cx="517524" cy="2593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4"/>
            <p:cNvGraphicFramePr>
              <a:graphicFrameLocks noChangeAspect="1"/>
            </p:cNvGraphicFramePr>
            <p:nvPr/>
          </p:nvGraphicFramePr>
          <p:xfrm>
            <a:off x="4085995" y="3777343"/>
            <a:ext cx="867500" cy="356507"/>
          </p:xfrm>
          <a:graphic>
            <a:graphicData uri="http://schemas.openxmlformats.org/presentationml/2006/ole">
              <mc:AlternateContent xmlns:mc="http://schemas.openxmlformats.org/markup-compatibility/2006">
                <mc:Choice xmlns:v="urn:schemas-microsoft-com:vml" Requires="v">
                  <p:oleObj spid="_x0000_s21540" name="Equation" r:id="rId12" imgW="558800" imgH="228600" progId="Equation.DSMT4">
                    <p:embed/>
                  </p:oleObj>
                </mc:Choice>
                <mc:Fallback>
                  <p:oleObj name="Equation" r:id="rId12" imgW="558800" imgH="228600" progId="Equation.DSMT4">
                    <p:embed/>
                    <p:pic>
                      <p:nvPicPr>
                        <p:cNvPr id="0" name="Picture 4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5995" y="3777343"/>
                          <a:ext cx="867500" cy="35650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4"/>
            <p:cNvGraphicFramePr>
              <a:graphicFrameLocks noChangeAspect="1"/>
            </p:cNvGraphicFramePr>
            <p:nvPr/>
          </p:nvGraphicFramePr>
          <p:xfrm>
            <a:off x="5910487" y="3788229"/>
            <a:ext cx="907690" cy="356734"/>
          </p:xfrm>
          <a:graphic>
            <a:graphicData uri="http://schemas.openxmlformats.org/presentationml/2006/ole">
              <mc:AlternateContent xmlns:mc="http://schemas.openxmlformats.org/markup-compatibility/2006">
                <mc:Choice xmlns:v="urn:schemas-microsoft-com:vml" Requires="v">
                  <p:oleObj spid="_x0000_s21541" name="Equation" r:id="rId14" imgW="583947" imgH="228501" progId="Equation.DSMT4">
                    <p:embed/>
                  </p:oleObj>
                </mc:Choice>
                <mc:Fallback>
                  <p:oleObj name="Equation" r:id="rId14" imgW="583947" imgH="228501" progId="Equation.DSMT4">
                    <p:embed/>
                    <p:pic>
                      <p:nvPicPr>
                        <p:cNvPr id="0" name="Picture 4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0487" y="3788229"/>
                          <a:ext cx="907690" cy="35673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34"/>
            <p:cNvGraphicFramePr>
              <a:graphicFrameLocks noChangeAspect="1"/>
            </p:cNvGraphicFramePr>
            <p:nvPr/>
          </p:nvGraphicFramePr>
          <p:xfrm>
            <a:off x="2943225" y="6237061"/>
            <a:ext cx="247650" cy="344488"/>
          </p:xfrm>
          <a:graphic>
            <a:graphicData uri="http://schemas.openxmlformats.org/presentationml/2006/ole">
              <mc:AlternateContent xmlns:mc="http://schemas.openxmlformats.org/markup-compatibility/2006">
                <mc:Choice xmlns:v="urn:schemas-microsoft-com:vml" Requires="v">
                  <p:oleObj spid="_x0000_s21542" name="Equation" r:id="rId16" imgW="165028" imgH="228501" progId="Equation.DSMT4">
                    <p:embed/>
                  </p:oleObj>
                </mc:Choice>
                <mc:Fallback>
                  <p:oleObj name="Equation" r:id="rId16" imgW="165028" imgH="228501" progId="Equation.DSMT4">
                    <p:embed/>
                    <p:pic>
                      <p:nvPicPr>
                        <p:cNvPr id="0" name="Picture 4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3225" y="6237061"/>
                          <a:ext cx="247650" cy="34448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4"/>
            <p:cNvGraphicFramePr>
              <a:graphicFrameLocks noChangeAspect="1"/>
            </p:cNvGraphicFramePr>
            <p:nvPr/>
          </p:nvGraphicFramePr>
          <p:xfrm>
            <a:off x="4852988" y="6237288"/>
            <a:ext cx="762000" cy="344487"/>
          </p:xfrm>
          <a:graphic>
            <a:graphicData uri="http://schemas.openxmlformats.org/presentationml/2006/ole">
              <mc:AlternateContent xmlns:mc="http://schemas.openxmlformats.org/markup-compatibility/2006">
                <mc:Choice xmlns:v="urn:schemas-microsoft-com:vml" Requires="v">
                  <p:oleObj spid="_x0000_s21543" name="Equation" r:id="rId18" imgW="508000" imgH="228600" progId="Equation.DSMT4">
                    <p:embed/>
                  </p:oleObj>
                </mc:Choice>
                <mc:Fallback>
                  <p:oleObj name="Equation" r:id="rId18" imgW="508000" imgH="228600" progId="Equation.DSMT4">
                    <p:embed/>
                    <p:pic>
                      <p:nvPicPr>
                        <p:cNvPr id="0" name="Picture 4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52988" y="6237288"/>
                          <a:ext cx="76200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34"/>
            <p:cNvGraphicFramePr>
              <a:graphicFrameLocks noChangeAspect="1"/>
            </p:cNvGraphicFramePr>
            <p:nvPr/>
          </p:nvGraphicFramePr>
          <p:xfrm>
            <a:off x="6694488" y="6226175"/>
            <a:ext cx="781050" cy="344488"/>
          </p:xfrm>
          <a:graphic>
            <a:graphicData uri="http://schemas.openxmlformats.org/presentationml/2006/ole">
              <mc:AlternateContent xmlns:mc="http://schemas.openxmlformats.org/markup-compatibility/2006">
                <mc:Choice xmlns:v="urn:schemas-microsoft-com:vml" Requires="v">
                  <p:oleObj spid="_x0000_s21544" name="Equation" r:id="rId20" imgW="520700" imgH="228600" progId="Equation.DSMT4">
                    <p:embed/>
                  </p:oleObj>
                </mc:Choice>
                <mc:Fallback>
                  <p:oleObj name="Equation" r:id="rId20" imgW="520700" imgH="228600" progId="Equation.DSMT4">
                    <p:embed/>
                    <p:pic>
                      <p:nvPicPr>
                        <p:cNvPr id="0" name="Picture 4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94488" y="6226175"/>
                          <a:ext cx="781050" cy="34448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34"/>
            <p:cNvGraphicFramePr>
              <a:graphicFrameLocks noChangeAspect="1"/>
            </p:cNvGraphicFramePr>
            <p:nvPr/>
          </p:nvGraphicFramePr>
          <p:xfrm>
            <a:off x="8250238" y="4811713"/>
            <a:ext cx="171450" cy="192087"/>
          </p:xfrm>
          <a:graphic>
            <a:graphicData uri="http://schemas.openxmlformats.org/presentationml/2006/ole">
              <mc:AlternateContent xmlns:mc="http://schemas.openxmlformats.org/markup-compatibility/2006">
                <mc:Choice xmlns:v="urn:schemas-microsoft-com:vml" Requires="v">
                  <p:oleObj spid="_x0000_s21545" name="Equation" r:id="rId22" imgW="114102" imgH="126780" progId="Equation.DSMT4">
                    <p:embed/>
                  </p:oleObj>
                </mc:Choice>
                <mc:Fallback>
                  <p:oleObj name="Equation" r:id="rId22" imgW="114102" imgH="126780" progId="Equation.DSMT4">
                    <p:embed/>
                    <p:pic>
                      <p:nvPicPr>
                        <p:cNvPr id="0" name="Picture 43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50238" y="4811713"/>
                          <a:ext cx="171450" cy="1920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9" name="TextBox 38"/>
          <p:cNvSpPr txBox="1"/>
          <p:nvPr/>
        </p:nvSpPr>
        <p:spPr>
          <a:xfrm>
            <a:off x="359229" y="2743200"/>
            <a:ext cx="4405373" cy="338554"/>
          </a:xfrm>
          <a:prstGeom prst="rect">
            <a:avLst/>
          </a:prstGeom>
          <a:noFill/>
        </p:spPr>
        <p:txBody>
          <a:bodyPr wrap="none" rtlCol="0">
            <a:spAutoFit/>
          </a:bodyPr>
          <a:lstStyle/>
          <a:p>
            <a:r>
              <a:rPr lang="en-US" sz="1600" dirty="0">
                <a:solidFill>
                  <a:srgbClr val="0000FF"/>
                </a:solidFill>
              </a:rPr>
              <a:t>The waveform is shifted to the right by </a:t>
            </a:r>
            <a:r>
              <a:rPr lang="en-US" sz="1600" dirty="0">
                <a:solidFill>
                  <a:srgbClr val="0000FF"/>
                </a:solidFill>
                <a:latin typeface="Times New Roman" pitchFamily="18" charset="0"/>
                <a:cs typeface="Times New Roman" pitchFamily="18" charset="0"/>
                <a:sym typeface="Symbol"/>
              </a:rPr>
              <a:t></a:t>
            </a:r>
            <a:r>
              <a:rPr lang="en-US" sz="1600" i="1" dirty="0">
                <a:solidFill>
                  <a:srgbClr val="0000FF"/>
                </a:solidFill>
                <a:latin typeface="Times New Roman" pitchFamily="18" charset="0"/>
                <a:cs typeface="Times New Roman" pitchFamily="18" charset="0"/>
                <a:sym typeface="Symbol"/>
              </a:rPr>
              <a:t>z</a:t>
            </a:r>
            <a:r>
              <a:rPr lang="en-US" sz="1600" dirty="0">
                <a:solidFill>
                  <a:srgbClr val="0000FF"/>
                </a:solidFill>
                <a:latin typeface="Times New Roman" pitchFamily="18" charset="0"/>
                <a:cs typeface="Times New Roman" pitchFamily="18" charset="0"/>
                <a:sym typeface="Symbol"/>
              </a:rPr>
              <a:t> = </a:t>
            </a:r>
            <a:r>
              <a:rPr lang="en-US" sz="1600" i="1" dirty="0" err="1">
                <a:solidFill>
                  <a:srgbClr val="0000FF"/>
                </a:solidFill>
                <a:latin typeface="Times New Roman" pitchFamily="18" charset="0"/>
                <a:cs typeface="Times New Roman" pitchFamily="18" charset="0"/>
                <a:sym typeface="Symbol"/>
              </a:rPr>
              <a:t>c</a:t>
            </a:r>
            <a:r>
              <a:rPr lang="en-US" sz="1600" i="1" baseline="-25000" dirty="0" err="1">
                <a:solidFill>
                  <a:srgbClr val="0000FF"/>
                </a:solidFill>
                <a:latin typeface="Times New Roman" pitchFamily="18" charset="0"/>
                <a:cs typeface="Times New Roman" pitchFamily="18" charset="0"/>
                <a:sym typeface="Symbol"/>
              </a:rPr>
              <a:t>d</a:t>
            </a:r>
            <a:r>
              <a:rPr lang="en-US" sz="1600" i="1" baseline="-25000" dirty="0">
                <a:solidFill>
                  <a:srgbClr val="0000FF"/>
                </a:solidFill>
                <a:latin typeface="Times New Roman" pitchFamily="18" charset="0"/>
                <a:cs typeface="Times New Roman" pitchFamily="18" charset="0"/>
                <a:sym typeface="Symbol"/>
              </a:rPr>
              <a:t> </a:t>
            </a:r>
            <a:r>
              <a:rPr lang="en-US" sz="1600" i="1" dirty="0">
                <a:solidFill>
                  <a:srgbClr val="0000FF"/>
                </a:solidFill>
                <a:latin typeface="Times New Roman" pitchFamily="18" charset="0"/>
                <a:cs typeface="Times New Roman" pitchFamily="18" charset="0"/>
                <a:sym typeface="Symbol"/>
              </a:rPr>
              <a:t>t</a:t>
            </a:r>
            <a:r>
              <a:rPr lang="en-US" sz="1600" dirty="0">
                <a:solidFill>
                  <a:srgbClr val="0000FF"/>
                </a:solidFill>
                <a:latin typeface="Times New Roman" pitchFamily="18" charset="0"/>
                <a:cs typeface="Times New Roman" pitchFamily="18" charset="0"/>
              </a:rPr>
              <a:t> </a:t>
            </a:r>
          </a:p>
        </p:txBody>
      </p:sp>
      <p:grpSp>
        <p:nvGrpSpPr>
          <p:cNvPr id="16" name="Group 15">
            <a:extLst>
              <a:ext uri="{FF2B5EF4-FFF2-40B4-BE49-F238E27FC236}">
                <a16:creationId xmlns:a16="http://schemas.microsoft.com/office/drawing/2014/main" id="{2641E559-FE85-18A6-7ABC-2F99BDC19D2A}"/>
              </a:ext>
            </a:extLst>
          </p:cNvPr>
          <p:cNvGrpSpPr/>
          <p:nvPr/>
        </p:nvGrpSpPr>
        <p:grpSpPr>
          <a:xfrm>
            <a:off x="3497263" y="886780"/>
            <a:ext cx="4953906" cy="1569310"/>
            <a:chOff x="3497263" y="886780"/>
            <a:chExt cx="4953906" cy="1569310"/>
          </a:xfrm>
        </p:grpSpPr>
        <p:sp>
          <p:nvSpPr>
            <p:cNvPr id="16416" name="Freeform 13"/>
            <p:cNvSpPr>
              <a:spLocks/>
            </p:cNvSpPr>
            <p:nvPr/>
          </p:nvSpPr>
          <p:spPr bwMode="auto">
            <a:xfrm>
              <a:off x="4635059" y="1361395"/>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6417" name="Line 14"/>
            <p:cNvSpPr>
              <a:spLocks noChangeShapeType="1"/>
            </p:cNvSpPr>
            <p:nvPr/>
          </p:nvSpPr>
          <p:spPr bwMode="auto">
            <a:xfrm>
              <a:off x="4260409" y="1977345"/>
              <a:ext cx="3875088" cy="0"/>
            </a:xfrm>
            <a:prstGeom prst="line">
              <a:avLst/>
            </a:prstGeom>
            <a:noFill/>
            <a:ln w="12700">
              <a:solidFill>
                <a:schemeClr val="tx1"/>
              </a:solidFill>
              <a:round/>
              <a:headEnd/>
              <a:tailEnd/>
            </a:ln>
          </p:spPr>
          <p:txBody>
            <a:bodyPr/>
            <a:lstStyle/>
            <a:p>
              <a:endParaRPr lang="en-US"/>
            </a:p>
          </p:txBody>
        </p:sp>
        <p:sp>
          <p:nvSpPr>
            <p:cNvPr id="16418" name="Line 15"/>
            <p:cNvSpPr>
              <a:spLocks noChangeShapeType="1"/>
            </p:cNvSpPr>
            <p:nvPr/>
          </p:nvSpPr>
          <p:spPr bwMode="auto">
            <a:xfrm flipV="1">
              <a:off x="4258822" y="997858"/>
              <a:ext cx="0" cy="973138"/>
            </a:xfrm>
            <a:prstGeom prst="line">
              <a:avLst/>
            </a:prstGeom>
            <a:noFill/>
            <a:ln w="12700">
              <a:solidFill>
                <a:schemeClr val="tx1"/>
              </a:solidFill>
              <a:round/>
              <a:headEnd/>
              <a:tailEnd/>
            </a:ln>
          </p:spPr>
          <p:txBody>
            <a:bodyPr/>
            <a:lstStyle/>
            <a:p>
              <a:endParaRPr lang="en-US"/>
            </a:p>
          </p:txBody>
        </p:sp>
        <p:sp>
          <p:nvSpPr>
            <p:cNvPr id="16414" name="Line 30"/>
            <p:cNvSpPr>
              <a:spLocks noChangeShapeType="1"/>
            </p:cNvSpPr>
            <p:nvPr/>
          </p:nvSpPr>
          <p:spPr bwMode="auto">
            <a:xfrm>
              <a:off x="6055871" y="1813832"/>
              <a:ext cx="0" cy="361950"/>
            </a:xfrm>
            <a:prstGeom prst="line">
              <a:avLst/>
            </a:prstGeom>
            <a:noFill/>
            <a:ln w="12700">
              <a:solidFill>
                <a:schemeClr val="tx1"/>
              </a:solidFill>
              <a:round/>
              <a:headEnd/>
              <a:tailEnd/>
            </a:ln>
          </p:spPr>
          <p:txBody>
            <a:bodyPr/>
            <a:lstStyle/>
            <a:p>
              <a:endParaRPr lang="en-US"/>
            </a:p>
          </p:txBody>
        </p:sp>
        <p:graphicFrame>
          <p:nvGraphicFramePr>
            <p:cNvPr id="2" name="Object 34"/>
            <p:cNvGraphicFramePr>
              <a:graphicFrameLocks noChangeAspect="1"/>
            </p:cNvGraphicFramePr>
            <p:nvPr>
              <p:extLst>
                <p:ext uri="{D42A27DB-BD31-4B8C-83A1-F6EECF244321}">
                  <p14:modId xmlns:p14="http://schemas.microsoft.com/office/powerpoint/2010/main" val="660582828"/>
                </p:ext>
              </p:extLst>
            </p:nvPr>
          </p:nvGraphicFramePr>
          <p:xfrm>
            <a:off x="3497263" y="1219200"/>
            <a:ext cx="704850" cy="376238"/>
          </p:xfrm>
          <a:graphic>
            <a:graphicData uri="http://schemas.openxmlformats.org/presentationml/2006/ole">
              <mc:AlternateContent xmlns:mc="http://schemas.openxmlformats.org/markup-compatibility/2006">
                <mc:Choice xmlns:v="urn:schemas-microsoft-com:vml" Requires="v">
                  <p:oleObj spid="_x0000_s21546" name="Equation" r:id="rId24" imgW="571320" imgH="304560" progId="Equation.DSMT4">
                    <p:embed/>
                  </p:oleObj>
                </mc:Choice>
                <mc:Fallback>
                  <p:oleObj name="Equation" r:id="rId24" imgW="571320" imgH="304560" progId="Equation.DSMT4">
                    <p:embed/>
                    <p:pic>
                      <p:nvPicPr>
                        <p:cNvPr id="0" name="Picture 425"/>
                        <p:cNvPicPr>
                          <a:picLocks noChangeAspect="1" noChangeArrowheads="1"/>
                        </p:cNvPicPr>
                        <p:nvPr/>
                      </p:nvPicPr>
                      <p:blipFill>
                        <a:blip r:embed="rId25"/>
                        <a:srcRect/>
                        <a:stretch>
                          <a:fillRect/>
                        </a:stretch>
                      </p:blipFill>
                      <p:spPr bwMode="auto">
                        <a:xfrm>
                          <a:off x="3497263" y="1219200"/>
                          <a:ext cx="704850" cy="37623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34"/>
            <p:cNvGraphicFramePr>
              <a:graphicFrameLocks noChangeAspect="1"/>
            </p:cNvGraphicFramePr>
            <p:nvPr>
              <p:extLst>
                <p:ext uri="{D42A27DB-BD31-4B8C-83A1-F6EECF244321}">
                  <p14:modId xmlns:p14="http://schemas.microsoft.com/office/powerpoint/2010/main" val="4002728313"/>
                </p:ext>
              </p:extLst>
            </p:nvPr>
          </p:nvGraphicFramePr>
          <p:xfrm>
            <a:off x="6797221" y="1150710"/>
            <a:ext cx="659492" cy="329746"/>
          </p:xfrm>
          <a:graphic>
            <a:graphicData uri="http://schemas.openxmlformats.org/presentationml/2006/ole">
              <mc:AlternateContent xmlns:mc="http://schemas.openxmlformats.org/markup-compatibility/2006">
                <mc:Choice xmlns:v="urn:schemas-microsoft-com:vml" Requires="v">
                  <p:oleObj spid="_x0000_s21547" name="Equation" r:id="rId26" imgW="406048" imgH="203024" progId="Equation.DSMT4">
                    <p:embed/>
                  </p:oleObj>
                </mc:Choice>
                <mc:Fallback>
                  <p:oleObj name="Equation" r:id="rId26" imgW="406048" imgH="203024" progId="Equation.DSMT4">
                    <p:embed/>
                    <p:pic>
                      <p:nvPicPr>
                        <p:cNvPr id="0" name="Picture 4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7221" y="1150710"/>
                          <a:ext cx="659492" cy="329746"/>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4"/>
            <p:cNvGraphicFramePr>
              <a:graphicFrameLocks noChangeAspect="1"/>
            </p:cNvGraphicFramePr>
            <p:nvPr>
              <p:extLst>
                <p:ext uri="{D42A27DB-BD31-4B8C-83A1-F6EECF244321}">
                  <p14:modId xmlns:p14="http://schemas.microsoft.com/office/powerpoint/2010/main" val="158205372"/>
                </p:ext>
              </p:extLst>
            </p:nvPr>
          </p:nvGraphicFramePr>
          <p:xfrm>
            <a:off x="8279719" y="1908175"/>
            <a:ext cx="171450" cy="173038"/>
          </p:xfrm>
          <a:graphic>
            <a:graphicData uri="http://schemas.openxmlformats.org/presentationml/2006/ole">
              <mc:AlternateContent xmlns:mc="http://schemas.openxmlformats.org/markup-compatibility/2006">
                <mc:Choice xmlns:v="urn:schemas-microsoft-com:vml" Requires="v">
                  <p:oleObj spid="_x0000_s21548" name="Equation" r:id="rId27" imgW="139700" imgH="139700" progId="Equation.DSMT4">
                    <p:embed/>
                  </p:oleObj>
                </mc:Choice>
                <mc:Fallback>
                  <p:oleObj name="Equation" r:id="rId27" imgW="139700" imgH="139700" progId="Equation.DSMT4">
                    <p:embed/>
                    <p:pic>
                      <p:nvPicPr>
                        <p:cNvPr id="0" name="Picture 4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79719" y="1908175"/>
                          <a:ext cx="171450" cy="17303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34"/>
            <p:cNvGraphicFramePr>
              <a:graphicFrameLocks noChangeAspect="1"/>
            </p:cNvGraphicFramePr>
            <p:nvPr>
              <p:extLst>
                <p:ext uri="{D42A27DB-BD31-4B8C-83A1-F6EECF244321}">
                  <p14:modId xmlns:p14="http://schemas.microsoft.com/office/powerpoint/2010/main" val="3669604626"/>
                </p:ext>
              </p:extLst>
            </p:nvPr>
          </p:nvGraphicFramePr>
          <p:xfrm>
            <a:off x="6241597" y="2111603"/>
            <a:ext cx="247650" cy="344487"/>
          </p:xfrm>
          <a:graphic>
            <a:graphicData uri="http://schemas.openxmlformats.org/presentationml/2006/ole">
              <mc:AlternateContent xmlns:mc="http://schemas.openxmlformats.org/markup-compatibility/2006">
                <mc:Choice xmlns:v="urn:schemas-microsoft-com:vml" Requires="v">
                  <p:oleObj spid="_x0000_s21549" name="Equation" r:id="rId29" imgW="165028" imgH="228501" progId="Equation.DSMT4">
                    <p:embed/>
                  </p:oleObj>
                </mc:Choice>
                <mc:Fallback>
                  <p:oleObj name="Equation" r:id="rId29" imgW="165028" imgH="228501" progId="Equation.DSMT4">
                    <p:embed/>
                    <p:pic>
                      <p:nvPicPr>
                        <p:cNvPr id="0" name="Picture 4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1597" y="2111603"/>
                          <a:ext cx="24765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C12B1F6B-C77C-5141-EC9D-C774F149F7C7}"/>
                </a:ext>
              </a:extLst>
            </p:cNvPr>
            <p:cNvGraphicFramePr>
              <a:graphicFrameLocks noChangeAspect="1"/>
            </p:cNvGraphicFramePr>
            <p:nvPr>
              <p:extLst>
                <p:ext uri="{D42A27DB-BD31-4B8C-83A1-F6EECF244321}">
                  <p14:modId xmlns:p14="http://schemas.microsoft.com/office/powerpoint/2010/main" val="1079252620"/>
                </p:ext>
              </p:extLst>
            </p:nvPr>
          </p:nvGraphicFramePr>
          <p:xfrm>
            <a:off x="4511675" y="886780"/>
            <a:ext cx="1187086" cy="329746"/>
          </p:xfrm>
          <a:graphic>
            <a:graphicData uri="http://schemas.openxmlformats.org/presentationml/2006/ole">
              <mc:AlternateContent xmlns:mc="http://schemas.openxmlformats.org/markup-compatibility/2006">
                <mc:Choice xmlns:v="urn:schemas-microsoft-com:vml" Requires="v">
                  <p:oleObj spid="_x0000_s21550" name="Equation" r:id="rId30" imgW="914400" imgH="253800" progId="Equation.DSMT4">
                    <p:embed/>
                  </p:oleObj>
                </mc:Choice>
                <mc:Fallback>
                  <p:oleObj name="Equation" r:id="rId30" imgW="914400" imgH="253800" progId="Equation.DSMT4">
                    <p:embed/>
                    <p:pic>
                      <p:nvPicPr>
                        <p:cNvPr id="0" name=""/>
                        <p:cNvPicPr/>
                        <p:nvPr/>
                      </p:nvPicPr>
                      <p:blipFill>
                        <a:blip r:embed="rId31"/>
                        <a:stretch>
                          <a:fillRect/>
                        </a:stretch>
                      </p:blipFill>
                      <p:spPr>
                        <a:xfrm>
                          <a:off x="4511675" y="886780"/>
                          <a:ext cx="1187086" cy="329746"/>
                        </a:xfrm>
                        <a:prstGeom prst="rect">
                          <a:avLst/>
                        </a:prstGeom>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33"/>
          <p:cNvGraphicFramePr>
            <a:graphicFrameLocks noChangeAspect="1"/>
          </p:cNvGraphicFramePr>
          <p:nvPr>
            <p:extLst>
              <p:ext uri="{D42A27DB-BD31-4B8C-83A1-F6EECF244321}">
                <p14:modId xmlns:p14="http://schemas.microsoft.com/office/powerpoint/2010/main" val="2362385240"/>
              </p:ext>
            </p:extLst>
          </p:nvPr>
        </p:nvGraphicFramePr>
        <p:xfrm>
          <a:off x="534988" y="1768475"/>
          <a:ext cx="2482850" cy="528638"/>
        </p:xfrm>
        <a:graphic>
          <a:graphicData uri="http://schemas.openxmlformats.org/presentationml/2006/ole">
            <mc:AlternateContent xmlns:mc="http://schemas.openxmlformats.org/markup-compatibility/2006">
              <mc:Choice xmlns:v="urn:schemas-microsoft-com:vml" Requires="v">
                <p:oleObj spid="_x0000_s22560" name="Equation" r:id="rId4" imgW="1193760" imgH="253800" progId="Equation.DSMT4">
                  <p:embed/>
                </p:oleObj>
              </mc:Choice>
              <mc:Fallback>
                <p:oleObj name="Equation" r:id="rId4" imgW="1193760" imgH="253800" progId="Equation.DSMT4">
                  <p:embed/>
                  <p:pic>
                    <p:nvPicPr>
                      <p:cNvPr id="0" name="Picture 422"/>
                      <p:cNvPicPr>
                        <a:picLocks noChangeAspect="1" noChangeArrowheads="1"/>
                      </p:cNvPicPr>
                      <p:nvPr/>
                    </p:nvPicPr>
                    <p:blipFill>
                      <a:blip r:embed="rId5"/>
                      <a:srcRect/>
                      <a:stretch>
                        <a:fillRect/>
                      </a:stretch>
                    </p:blipFill>
                    <p:spPr bwMode="auto">
                      <a:xfrm>
                        <a:off x="534988" y="1768475"/>
                        <a:ext cx="2482850" cy="528638"/>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Text Box 4"/>
          <p:cNvSpPr txBox="1">
            <a:spLocks noChangeArrowheads="1"/>
          </p:cNvSpPr>
          <p:nvPr/>
        </p:nvSpPr>
        <p:spPr bwMode="auto">
          <a:xfrm>
            <a:off x="532039" y="845004"/>
            <a:ext cx="1963999" cy="707886"/>
          </a:xfrm>
          <a:prstGeom prst="rect">
            <a:avLst/>
          </a:prstGeom>
          <a:noFill/>
          <a:ln w="9525">
            <a:noFill/>
            <a:miter lim="800000"/>
            <a:headEnd/>
            <a:tailEnd/>
          </a:ln>
        </p:spPr>
        <p:txBody>
          <a:bodyPr wrap="none">
            <a:spAutoFit/>
          </a:bodyPr>
          <a:lstStyle/>
          <a:p>
            <a:pPr algn="ctr"/>
            <a:r>
              <a:rPr lang="en-US" sz="2000" dirty="0">
                <a:solidFill>
                  <a:srgbClr val="0000FF"/>
                </a:solidFill>
              </a:rPr>
              <a:t>Example</a:t>
            </a:r>
          </a:p>
          <a:p>
            <a:pPr algn="ctr"/>
            <a:r>
              <a:rPr lang="en-US" sz="2000" dirty="0">
                <a:solidFill>
                  <a:srgbClr val="0000FF"/>
                </a:solidFill>
              </a:rPr>
              <a:t>(square pulse):</a:t>
            </a:r>
          </a:p>
        </p:txBody>
      </p:sp>
      <p:sp>
        <p:nvSpPr>
          <p:cNvPr id="38" name="TextBox 37"/>
          <p:cNvSpPr txBox="1"/>
          <p:nvPr/>
        </p:nvSpPr>
        <p:spPr>
          <a:xfrm>
            <a:off x="6150428" y="2906486"/>
            <a:ext cx="2638864" cy="369332"/>
          </a:xfrm>
          <a:prstGeom prst="rect">
            <a:avLst/>
          </a:prstGeom>
          <a:noFill/>
        </p:spPr>
        <p:txBody>
          <a:bodyPr wrap="none" rtlCol="0">
            <a:spAutoFit/>
          </a:bodyPr>
          <a:lstStyle/>
          <a:p>
            <a:r>
              <a:rPr lang="en-US" dirty="0"/>
              <a:t>“snapshots of the wave”</a:t>
            </a:r>
          </a:p>
        </p:txBody>
      </p:sp>
      <p:sp>
        <p:nvSpPr>
          <p:cNvPr id="40" name="Slide Number Placeholder 39"/>
          <p:cNvSpPr>
            <a:spLocks noGrp="1"/>
          </p:cNvSpPr>
          <p:nvPr>
            <p:ph type="sldNum" sz="quarter" idx="10"/>
          </p:nvPr>
        </p:nvSpPr>
        <p:spPr/>
        <p:txBody>
          <a:bodyPr/>
          <a:lstStyle/>
          <a:p>
            <a:pPr>
              <a:defRPr/>
            </a:pPr>
            <a:fld id="{1B73C68F-52BC-4916-951A-0E2C6563DD85}" type="slidenum">
              <a:rPr lang="en-US" smtClean="0"/>
              <a:pPr>
                <a:defRPr/>
              </a:pPr>
              <a:t>29</a:t>
            </a:fld>
            <a:endParaRPr lang="en-US"/>
          </a:p>
        </p:txBody>
      </p:sp>
      <p:sp>
        <p:nvSpPr>
          <p:cNvPr id="41" name="Text Box 31"/>
          <p:cNvSpPr txBox="1">
            <a:spLocks noChangeArrowheads="1"/>
          </p:cNvSpPr>
          <p:nvPr/>
        </p:nvSpPr>
        <p:spPr bwMode="auto">
          <a:xfrm>
            <a:off x="1981200" y="119746"/>
            <a:ext cx="50673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Traveling Waves (cont.)</a:t>
            </a:r>
          </a:p>
        </p:txBody>
      </p:sp>
      <p:graphicFrame>
        <p:nvGraphicFramePr>
          <p:cNvPr id="4" name="Object 34"/>
          <p:cNvGraphicFramePr>
            <a:graphicFrameLocks noChangeAspect="1"/>
          </p:cNvGraphicFramePr>
          <p:nvPr/>
        </p:nvGraphicFramePr>
        <p:xfrm>
          <a:off x="4379232" y="2923827"/>
          <a:ext cx="377825" cy="523875"/>
        </p:xfrm>
        <a:graphic>
          <a:graphicData uri="http://schemas.openxmlformats.org/presentationml/2006/ole">
            <mc:AlternateContent xmlns:mc="http://schemas.openxmlformats.org/markup-compatibility/2006">
              <mc:Choice xmlns:v="urn:schemas-microsoft-com:vml" Requires="v">
                <p:oleObj spid="_x0000_s22561" name="Equation" r:id="rId6" imgW="165028" imgH="228501" progId="Equation.DSMT4">
                  <p:embed/>
                </p:oleObj>
              </mc:Choice>
              <mc:Fallback>
                <p:oleObj name="Equation" r:id="rId6" imgW="165028" imgH="228501" progId="Equation.DSMT4">
                  <p:embed/>
                  <p:pic>
                    <p:nvPicPr>
                      <p:cNvPr id="0" name="Picture 4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9232" y="2923827"/>
                        <a:ext cx="377825"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8" name="Group 57"/>
          <p:cNvGrpSpPr/>
          <p:nvPr/>
        </p:nvGrpSpPr>
        <p:grpSpPr>
          <a:xfrm>
            <a:off x="490311" y="3294059"/>
            <a:ext cx="7931377" cy="3320376"/>
            <a:chOff x="490311" y="3294059"/>
            <a:chExt cx="7931377" cy="3320376"/>
          </a:xfrm>
        </p:grpSpPr>
        <p:sp>
          <p:nvSpPr>
            <p:cNvPr id="17413" name="AutoShape 12"/>
            <p:cNvSpPr>
              <a:spLocks noChangeArrowheads="1"/>
            </p:cNvSpPr>
            <p:nvPr/>
          </p:nvSpPr>
          <p:spPr bwMode="auto">
            <a:xfrm rot="5400000">
              <a:off x="4410075" y="2573338"/>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17414" name="AutoShape 13"/>
            <p:cNvSpPr>
              <a:spLocks noChangeArrowheads="1"/>
            </p:cNvSpPr>
            <p:nvPr/>
          </p:nvSpPr>
          <p:spPr bwMode="auto">
            <a:xfrm rot="5400000">
              <a:off x="4429125" y="1939925"/>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17415" name="Line 14"/>
            <p:cNvSpPr>
              <a:spLocks noChangeShapeType="1"/>
            </p:cNvSpPr>
            <p:nvPr/>
          </p:nvSpPr>
          <p:spPr bwMode="auto">
            <a:xfrm flipV="1">
              <a:off x="7219950" y="4886434"/>
              <a:ext cx="836613" cy="0"/>
            </a:xfrm>
            <a:prstGeom prst="line">
              <a:avLst/>
            </a:prstGeom>
            <a:noFill/>
            <a:ln w="28575">
              <a:solidFill>
                <a:schemeClr val="tx1"/>
              </a:solidFill>
              <a:round/>
              <a:headEnd/>
              <a:tailEnd/>
            </a:ln>
          </p:spPr>
          <p:txBody>
            <a:bodyPr wrap="none"/>
            <a:lstStyle/>
            <a:p>
              <a:endParaRPr lang="en-US"/>
            </a:p>
          </p:txBody>
        </p:sp>
        <p:sp>
          <p:nvSpPr>
            <p:cNvPr id="17417" name="Freeform 16"/>
            <p:cNvSpPr>
              <a:spLocks/>
            </p:cNvSpPr>
            <p:nvPr/>
          </p:nvSpPr>
          <p:spPr bwMode="auto">
            <a:xfrm>
              <a:off x="1381125" y="4280499"/>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7418" name="Freeform 17"/>
            <p:cNvSpPr>
              <a:spLocks/>
            </p:cNvSpPr>
            <p:nvPr/>
          </p:nvSpPr>
          <p:spPr bwMode="auto">
            <a:xfrm>
              <a:off x="3133725" y="4277583"/>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7419" name="Freeform 18"/>
            <p:cNvSpPr>
              <a:spLocks/>
            </p:cNvSpPr>
            <p:nvPr/>
          </p:nvSpPr>
          <p:spPr bwMode="auto">
            <a:xfrm>
              <a:off x="4986338" y="4277289"/>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17424" name="AutoShape 23"/>
            <p:cNvSpPr>
              <a:spLocks noChangeArrowheads="1"/>
            </p:cNvSpPr>
            <p:nvPr/>
          </p:nvSpPr>
          <p:spPr bwMode="auto">
            <a:xfrm flipH="1">
              <a:off x="4864547" y="3294059"/>
              <a:ext cx="768350" cy="260350"/>
            </a:xfrm>
            <a:custGeom>
              <a:avLst/>
              <a:gdLst>
                <a:gd name="T0" fmla="*/ 576262 w 21600"/>
                <a:gd name="T1" fmla="*/ 0 h 21600"/>
                <a:gd name="T2" fmla="*/ 0 w 21600"/>
                <a:gd name="T3" fmla="*/ 130175 h 21600"/>
                <a:gd name="T4" fmla="*/ 576262 w 21600"/>
                <a:gd name="T5" fmla="*/ 260350 h 21600"/>
                <a:gd name="T6" fmla="*/ 768350 w 21600"/>
                <a:gd name="T7" fmla="*/ 1301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7425" name="Line 24"/>
            <p:cNvSpPr>
              <a:spLocks noChangeShapeType="1"/>
            </p:cNvSpPr>
            <p:nvPr/>
          </p:nvSpPr>
          <p:spPr bwMode="auto">
            <a:xfrm>
              <a:off x="2757488" y="4732338"/>
              <a:ext cx="0" cy="1770062"/>
            </a:xfrm>
            <a:prstGeom prst="line">
              <a:avLst/>
            </a:prstGeom>
            <a:noFill/>
            <a:ln w="19050">
              <a:solidFill>
                <a:schemeClr val="tx1"/>
              </a:solidFill>
              <a:prstDash val="dash"/>
              <a:round/>
              <a:headEnd/>
              <a:tailEnd/>
            </a:ln>
          </p:spPr>
          <p:txBody>
            <a:bodyPr/>
            <a:lstStyle/>
            <a:p>
              <a:endParaRPr lang="en-US"/>
            </a:p>
          </p:txBody>
        </p:sp>
        <p:sp>
          <p:nvSpPr>
            <p:cNvPr id="17428" name="Line 27"/>
            <p:cNvSpPr>
              <a:spLocks noChangeShapeType="1"/>
            </p:cNvSpPr>
            <p:nvPr/>
          </p:nvSpPr>
          <p:spPr bwMode="auto">
            <a:xfrm>
              <a:off x="4521200" y="4725988"/>
              <a:ext cx="0" cy="1770062"/>
            </a:xfrm>
            <a:prstGeom prst="line">
              <a:avLst/>
            </a:prstGeom>
            <a:noFill/>
            <a:ln w="19050">
              <a:solidFill>
                <a:schemeClr val="tx1"/>
              </a:solidFill>
              <a:prstDash val="dash"/>
              <a:round/>
              <a:headEnd/>
              <a:tailEnd/>
            </a:ln>
          </p:spPr>
          <p:txBody>
            <a:bodyPr/>
            <a:lstStyle/>
            <a:p>
              <a:endParaRPr lang="en-US"/>
            </a:p>
          </p:txBody>
        </p:sp>
        <p:sp>
          <p:nvSpPr>
            <p:cNvPr id="17429" name="Line 28"/>
            <p:cNvSpPr>
              <a:spLocks noChangeShapeType="1"/>
            </p:cNvSpPr>
            <p:nvPr/>
          </p:nvSpPr>
          <p:spPr bwMode="auto">
            <a:xfrm>
              <a:off x="6372225" y="4748213"/>
              <a:ext cx="0" cy="1770062"/>
            </a:xfrm>
            <a:prstGeom prst="line">
              <a:avLst/>
            </a:prstGeom>
            <a:noFill/>
            <a:ln w="19050">
              <a:solidFill>
                <a:schemeClr val="tx1"/>
              </a:solidFill>
              <a:prstDash val="dash"/>
              <a:round/>
              <a:headEnd/>
              <a:tailEnd/>
            </a:ln>
          </p:spPr>
          <p:txBody>
            <a:bodyPr/>
            <a:lstStyle/>
            <a:p>
              <a:endParaRPr lang="en-US"/>
            </a:p>
          </p:txBody>
        </p:sp>
        <p:sp>
          <p:nvSpPr>
            <p:cNvPr id="17431" name="Line 30"/>
            <p:cNvSpPr>
              <a:spLocks noChangeShapeType="1"/>
            </p:cNvSpPr>
            <p:nvPr/>
          </p:nvSpPr>
          <p:spPr bwMode="auto">
            <a:xfrm flipV="1">
              <a:off x="1392238" y="3560763"/>
              <a:ext cx="0" cy="1335087"/>
            </a:xfrm>
            <a:prstGeom prst="line">
              <a:avLst/>
            </a:prstGeom>
            <a:noFill/>
            <a:ln w="28575">
              <a:solidFill>
                <a:schemeClr val="tx1"/>
              </a:solidFill>
              <a:round/>
              <a:headEnd/>
              <a:tailEnd/>
            </a:ln>
          </p:spPr>
          <p:txBody>
            <a:bodyPr/>
            <a:lstStyle/>
            <a:p>
              <a:endParaRPr lang="en-US"/>
            </a:p>
          </p:txBody>
        </p:sp>
        <p:graphicFrame>
          <p:nvGraphicFramePr>
            <p:cNvPr id="17411" name="Object 34"/>
            <p:cNvGraphicFramePr>
              <a:graphicFrameLocks noChangeAspect="1"/>
            </p:cNvGraphicFramePr>
            <p:nvPr/>
          </p:nvGraphicFramePr>
          <p:xfrm>
            <a:off x="490311" y="3883252"/>
            <a:ext cx="642938" cy="314325"/>
          </p:xfrm>
          <a:graphic>
            <a:graphicData uri="http://schemas.openxmlformats.org/presentationml/2006/ole">
              <mc:AlternateContent xmlns:mc="http://schemas.openxmlformats.org/markup-compatibility/2006">
                <mc:Choice xmlns:v="urn:schemas-microsoft-com:vml" Requires="v">
                  <p:oleObj spid="_x0000_s22562" name="Equation" r:id="rId8" imgW="520474" imgH="253890" progId="Equation.DSMT4">
                    <p:embed/>
                  </p:oleObj>
                </mc:Choice>
                <mc:Fallback>
                  <p:oleObj name="Equation" r:id="rId8" imgW="520474" imgH="253890" progId="Equation.DSMT4">
                    <p:embed/>
                    <p:pic>
                      <p:nvPicPr>
                        <p:cNvPr id="0" name="Picture 4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311" y="3883252"/>
                          <a:ext cx="642938" cy="31432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34"/>
            <p:cNvGraphicFramePr>
              <a:graphicFrameLocks noChangeAspect="1"/>
            </p:cNvGraphicFramePr>
            <p:nvPr/>
          </p:nvGraphicFramePr>
          <p:xfrm>
            <a:off x="6134100" y="3856036"/>
            <a:ext cx="517525" cy="258762"/>
          </p:xfrm>
          <a:graphic>
            <a:graphicData uri="http://schemas.openxmlformats.org/presentationml/2006/ole">
              <mc:AlternateContent xmlns:mc="http://schemas.openxmlformats.org/markup-compatibility/2006">
                <mc:Choice xmlns:v="urn:schemas-microsoft-com:vml" Requires="v">
                  <p:oleObj spid="_x0000_s22563" name="Equation" r:id="rId10" imgW="406048" imgH="203024" progId="Equation.DSMT4">
                    <p:embed/>
                  </p:oleObj>
                </mc:Choice>
                <mc:Fallback>
                  <p:oleObj name="Equation" r:id="rId10" imgW="406048" imgH="203024" progId="Equation.DSMT4">
                    <p:embed/>
                    <p:pic>
                      <p:nvPicPr>
                        <p:cNvPr id="0" name="Picture 4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4100" y="3856036"/>
                          <a:ext cx="517525" cy="258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34"/>
            <p:cNvGraphicFramePr>
              <a:graphicFrameLocks noChangeAspect="1"/>
            </p:cNvGraphicFramePr>
            <p:nvPr/>
          </p:nvGraphicFramePr>
          <p:xfrm>
            <a:off x="4086225" y="3841979"/>
            <a:ext cx="866775" cy="357187"/>
          </p:xfrm>
          <a:graphic>
            <a:graphicData uri="http://schemas.openxmlformats.org/presentationml/2006/ole">
              <mc:AlternateContent xmlns:mc="http://schemas.openxmlformats.org/markup-compatibility/2006">
                <mc:Choice xmlns:v="urn:schemas-microsoft-com:vml" Requires="v">
                  <p:oleObj spid="_x0000_s22564" name="Equation" r:id="rId12" imgW="558800" imgH="228600" progId="Equation.DSMT4">
                    <p:embed/>
                  </p:oleObj>
                </mc:Choice>
                <mc:Fallback>
                  <p:oleObj name="Equation" r:id="rId12" imgW="558800" imgH="228600" progId="Equation.DSMT4">
                    <p:embed/>
                    <p:pic>
                      <p:nvPicPr>
                        <p:cNvPr id="0" name="Picture 4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6225" y="3841979"/>
                          <a:ext cx="866775"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34"/>
            <p:cNvGraphicFramePr>
              <a:graphicFrameLocks noChangeAspect="1"/>
            </p:cNvGraphicFramePr>
            <p:nvPr/>
          </p:nvGraphicFramePr>
          <p:xfrm>
            <a:off x="2328863" y="3798660"/>
            <a:ext cx="908050" cy="357188"/>
          </p:xfrm>
          <a:graphic>
            <a:graphicData uri="http://schemas.openxmlformats.org/presentationml/2006/ole">
              <mc:AlternateContent xmlns:mc="http://schemas.openxmlformats.org/markup-compatibility/2006">
                <mc:Choice xmlns:v="urn:schemas-microsoft-com:vml" Requires="v">
                  <p:oleObj spid="_x0000_s22565" name="Equation" r:id="rId14" imgW="583947" imgH="228501" progId="Equation.DSMT4">
                    <p:embed/>
                  </p:oleObj>
                </mc:Choice>
                <mc:Fallback>
                  <p:oleObj name="Equation" r:id="rId14" imgW="583947" imgH="228501" progId="Equation.DSMT4">
                    <p:embed/>
                    <p:pic>
                      <p:nvPicPr>
                        <p:cNvPr id="0" name="Picture 4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8863" y="3798660"/>
                          <a:ext cx="908050"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4"/>
            <p:cNvGraphicFramePr>
              <a:graphicFrameLocks noChangeAspect="1"/>
            </p:cNvGraphicFramePr>
            <p:nvPr/>
          </p:nvGraphicFramePr>
          <p:xfrm>
            <a:off x="6589940" y="6269948"/>
            <a:ext cx="247650" cy="344487"/>
          </p:xfrm>
          <a:graphic>
            <a:graphicData uri="http://schemas.openxmlformats.org/presentationml/2006/ole">
              <mc:AlternateContent xmlns:mc="http://schemas.openxmlformats.org/markup-compatibility/2006">
                <mc:Choice xmlns:v="urn:schemas-microsoft-com:vml" Requires="v">
                  <p:oleObj spid="_x0000_s22566" name="Equation" r:id="rId16" imgW="165028" imgH="228501" progId="Equation.DSMT4">
                    <p:embed/>
                  </p:oleObj>
                </mc:Choice>
                <mc:Fallback>
                  <p:oleObj name="Equation" r:id="rId16" imgW="165028" imgH="228501" progId="Equation.DSMT4">
                    <p:embed/>
                    <p:pic>
                      <p:nvPicPr>
                        <p:cNvPr id="0" name="Picture 4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9940" y="6269948"/>
                          <a:ext cx="24765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4"/>
            <p:cNvGraphicFramePr>
              <a:graphicFrameLocks noChangeAspect="1"/>
            </p:cNvGraphicFramePr>
            <p:nvPr>
              <p:extLst>
                <p:ext uri="{D42A27DB-BD31-4B8C-83A1-F6EECF244321}">
                  <p14:modId xmlns:p14="http://schemas.microsoft.com/office/powerpoint/2010/main" val="4078865663"/>
                </p:ext>
              </p:extLst>
            </p:nvPr>
          </p:nvGraphicFramePr>
          <p:xfrm>
            <a:off x="4852988" y="6237288"/>
            <a:ext cx="762000" cy="344487"/>
          </p:xfrm>
          <a:graphic>
            <a:graphicData uri="http://schemas.openxmlformats.org/presentationml/2006/ole">
              <mc:AlternateContent xmlns:mc="http://schemas.openxmlformats.org/markup-compatibility/2006">
                <mc:Choice xmlns:v="urn:schemas-microsoft-com:vml" Requires="v">
                  <p:oleObj spid="_x0000_s22567" name="Equation" r:id="rId18" imgW="508000" imgH="228600" progId="Equation.DSMT4">
                    <p:embed/>
                  </p:oleObj>
                </mc:Choice>
                <mc:Fallback>
                  <p:oleObj name="Equation" r:id="rId18" imgW="508000" imgH="228600" progId="Equation.DSMT4">
                    <p:embed/>
                    <p:pic>
                      <p:nvPicPr>
                        <p:cNvPr id="0" name="Picture 4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52988" y="6237288"/>
                          <a:ext cx="76200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4"/>
            <p:cNvGraphicFramePr>
              <a:graphicFrameLocks noChangeAspect="1"/>
            </p:cNvGraphicFramePr>
            <p:nvPr>
              <p:extLst>
                <p:ext uri="{D42A27DB-BD31-4B8C-83A1-F6EECF244321}">
                  <p14:modId xmlns:p14="http://schemas.microsoft.com/office/powerpoint/2010/main" val="4180303143"/>
                </p:ext>
              </p:extLst>
            </p:nvPr>
          </p:nvGraphicFramePr>
          <p:xfrm>
            <a:off x="2917145" y="6237061"/>
            <a:ext cx="781050" cy="344488"/>
          </p:xfrm>
          <a:graphic>
            <a:graphicData uri="http://schemas.openxmlformats.org/presentationml/2006/ole">
              <mc:AlternateContent xmlns:mc="http://schemas.openxmlformats.org/markup-compatibility/2006">
                <mc:Choice xmlns:v="urn:schemas-microsoft-com:vml" Requires="v">
                  <p:oleObj spid="_x0000_s22568" name="Equation" r:id="rId20" imgW="520700" imgH="228600" progId="Equation.DSMT4">
                    <p:embed/>
                  </p:oleObj>
                </mc:Choice>
                <mc:Fallback>
                  <p:oleObj name="Equation" r:id="rId20" imgW="520700" imgH="228600" progId="Equation.DSMT4">
                    <p:embed/>
                    <p:pic>
                      <p:nvPicPr>
                        <p:cNvPr id="0" name="Picture 43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7145" y="6237061"/>
                          <a:ext cx="781050" cy="34448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4"/>
            <p:cNvGraphicFramePr>
              <a:graphicFrameLocks noChangeAspect="1"/>
            </p:cNvGraphicFramePr>
            <p:nvPr/>
          </p:nvGraphicFramePr>
          <p:xfrm>
            <a:off x="8250238" y="4800827"/>
            <a:ext cx="171450" cy="192087"/>
          </p:xfrm>
          <a:graphic>
            <a:graphicData uri="http://schemas.openxmlformats.org/presentationml/2006/ole">
              <mc:AlternateContent xmlns:mc="http://schemas.openxmlformats.org/markup-compatibility/2006">
                <mc:Choice xmlns:v="urn:schemas-microsoft-com:vml" Requires="v">
                  <p:oleObj spid="_x0000_s22569" name="Equation" r:id="rId22" imgW="114102" imgH="126780" progId="Equation.DSMT4">
                    <p:embed/>
                  </p:oleObj>
                </mc:Choice>
                <mc:Fallback>
                  <p:oleObj name="Equation" r:id="rId22" imgW="114102" imgH="126780" progId="Equation.DSMT4">
                    <p:embed/>
                    <p:pic>
                      <p:nvPicPr>
                        <p:cNvPr id="0" name="Picture 4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50238" y="4800827"/>
                          <a:ext cx="171450" cy="1920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9" name="TextBox 38"/>
          <p:cNvSpPr txBox="1"/>
          <p:nvPr/>
        </p:nvSpPr>
        <p:spPr>
          <a:xfrm>
            <a:off x="326572" y="2579914"/>
            <a:ext cx="4485523" cy="338554"/>
          </a:xfrm>
          <a:prstGeom prst="rect">
            <a:avLst/>
          </a:prstGeom>
          <a:noFill/>
        </p:spPr>
        <p:txBody>
          <a:bodyPr wrap="none" rtlCol="0">
            <a:spAutoFit/>
          </a:bodyPr>
          <a:lstStyle/>
          <a:p>
            <a:r>
              <a:rPr lang="en-US" sz="1600" dirty="0">
                <a:solidFill>
                  <a:srgbClr val="0000FF"/>
                </a:solidFill>
              </a:rPr>
              <a:t>The waveform is shifted to the left by |</a:t>
            </a:r>
            <a:r>
              <a:rPr lang="en-US" sz="1600" dirty="0">
                <a:solidFill>
                  <a:srgbClr val="0000FF"/>
                </a:solidFill>
                <a:latin typeface="Times New Roman" pitchFamily="18" charset="0"/>
                <a:cs typeface="Times New Roman" pitchFamily="18" charset="0"/>
                <a:sym typeface="Symbol"/>
              </a:rPr>
              <a:t></a:t>
            </a:r>
            <a:r>
              <a:rPr lang="en-US" sz="1600" i="1" dirty="0">
                <a:solidFill>
                  <a:srgbClr val="0000FF"/>
                </a:solidFill>
                <a:latin typeface="Times New Roman" pitchFamily="18" charset="0"/>
                <a:cs typeface="Times New Roman" pitchFamily="18" charset="0"/>
                <a:sym typeface="Symbol"/>
              </a:rPr>
              <a:t>z|</a:t>
            </a:r>
            <a:r>
              <a:rPr lang="en-US" sz="1600" dirty="0">
                <a:solidFill>
                  <a:srgbClr val="0000FF"/>
                </a:solidFill>
                <a:latin typeface="Times New Roman" pitchFamily="18" charset="0"/>
                <a:cs typeface="Times New Roman" pitchFamily="18" charset="0"/>
                <a:sym typeface="Symbol"/>
              </a:rPr>
              <a:t> = </a:t>
            </a:r>
            <a:r>
              <a:rPr lang="en-US" sz="1600" i="1" dirty="0">
                <a:solidFill>
                  <a:srgbClr val="0000FF"/>
                </a:solidFill>
                <a:latin typeface="Times New Roman" pitchFamily="18" charset="0"/>
                <a:cs typeface="Times New Roman" pitchFamily="18" charset="0"/>
                <a:sym typeface="Symbol"/>
              </a:rPr>
              <a:t>c</a:t>
            </a:r>
            <a:r>
              <a:rPr lang="en-US" sz="1600" i="1" baseline="-25000" dirty="0">
                <a:solidFill>
                  <a:srgbClr val="0000FF"/>
                </a:solidFill>
                <a:latin typeface="Times New Roman" pitchFamily="18" charset="0"/>
                <a:cs typeface="Times New Roman" pitchFamily="18" charset="0"/>
                <a:sym typeface="Symbol"/>
              </a:rPr>
              <a:t>d </a:t>
            </a:r>
            <a:r>
              <a:rPr lang="en-US" sz="1600" i="1" dirty="0">
                <a:solidFill>
                  <a:srgbClr val="0000FF"/>
                </a:solidFill>
                <a:latin typeface="Times New Roman" pitchFamily="18" charset="0"/>
                <a:cs typeface="Times New Roman" pitchFamily="18" charset="0"/>
                <a:sym typeface="Symbol"/>
              </a:rPr>
              <a:t>t</a:t>
            </a:r>
            <a:r>
              <a:rPr lang="en-US" sz="1600" dirty="0">
                <a:solidFill>
                  <a:srgbClr val="0000FF"/>
                </a:solidFill>
                <a:latin typeface="Times New Roman" pitchFamily="18" charset="0"/>
                <a:cs typeface="Times New Roman" pitchFamily="18" charset="0"/>
              </a:rPr>
              <a:t> </a:t>
            </a:r>
          </a:p>
        </p:txBody>
      </p:sp>
      <p:grpSp>
        <p:nvGrpSpPr>
          <p:cNvPr id="10" name="Group 9">
            <a:extLst>
              <a:ext uri="{FF2B5EF4-FFF2-40B4-BE49-F238E27FC236}">
                <a16:creationId xmlns:a16="http://schemas.microsoft.com/office/drawing/2014/main" id="{E8C4AFF5-F2DF-AA83-9511-687C7A81D6C0}"/>
              </a:ext>
            </a:extLst>
          </p:cNvPr>
          <p:cNvGrpSpPr/>
          <p:nvPr/>
        </p:nvGrpSpPr>
        <p:grpSpPr>
          <a:xfrm>
            <a:off x="3521075" y="883660"/>
            <a:ext cx="4950565" cy="1574690"/>
            <a:chOff x="3500604" y="881400"/>
            <a:chExt cx="4950565" cy="1574690"/>
          </a:xfrm>
        </p:grpSpPr>
        <p:sp>
          <p:nvSpPr>
            <p:cNvPr id="50" name="Freeform 13"/>
            <p:cNvSpPr>
              <a:spLocks/>
            </p:cNvSpPr>
            <p:nvPr/>
          </p:nvSpPr>
          <p:spPr bwMode="auto">
            <a:xfrm>
              <a:off x="4635059" y="1361395"/>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51" name="Line 14"/>
            <p:cNvSpPr>
              <a:spLocks noChangeShapeType="1"/>
            </p:cNvSpPr>
            <p:nvPr/>
          </p:nvSpPr>
          <p:spPr bwMode="auto">
            <a:xfrm>
              <a:off x="4260409" y="1977345"/>
              <a:ext cx="3875088" cy="0"/>
            </a:xfrm>
            <a:prstGeom prst="line">
              <a:avLst/>
            </a:prstGeom>
            <a:noFill/>
            <a:ln w="12700">
              <a:solidFill>
                <a:schemeClr val="tx1"/>
              </a:solidFill>
              <a:round/>
              <a:headEnd/>
              <a:tailEnd/>
            </a:ln>
          </p:spPr>
          <p:txBody>
            <a:bodyPr/>
            <a:lstStyle/>
            <a:p>
              <a:endParaRPr lang="en-US"/>
            </a:p>
          </p:txBody>
        </p:sp>
        <p:sp>
          <p:nvSpPr>
            <p:cNvPr id="52" name="Line 15"/>
            <p:cNvSpPr>
              <a:spLocks noChangeShapeType="1"/>
            </p:cNvSpPr>
            <p:nvPr/>
          </p:nvSpPr>
          <p:spPr bwMode="auto">
            <a:xfrm flipV="1">
              <a:off x="4258822" y="997858"/>
              <a:ext cx="0" cy="973138"/>
            </a:xfrm>
            <a:prstGeom prst="line">
              <a:avLst/>
            </a:prstGeom>
            <a:noFill/>
            <a:ln w="12700">
              <a:solidFill>
                <a:schemeClr val="tx1"/>
              </a:solidFill>
              <a:round/>
              <a:headEnd/>
              <a:tailEnd/>
            </a:ln>
          </p:spPr>
          <p:txBody>
            <a:bodyPr/>
            <a:lstStyle/>
            <a:p>
              <a:endParaRPr lang="en-US"/>
            </a:p>
          </p:txBody>
        </p:sp>
        <p:sp>
          <p:nvSpPr>
            <p:cNvPr id="53" name="Line 30"/>
            <p:cNvSpPr>
              <a:spLocks noChangeShapeType="1"/>
            </p:cNvSpPr>
            <p:nvPr/>
          </p:nvSpPr>
          <p:spPr bwMode="auto">
            <a:xfrm>
              <a:off x="6055871" y="1813832"/>
              <a:ext cx="0" cy="361950"/>
            </a:xfrm>
            <a:prstGeom prst="line">
              <a:avLst/>
            </a:prstGeom>
            <a:noFill/>
            <a:ln w="12700">
              <a:solidFill>
                <a:schemeClr val="tx1"/>
              </a:solidFill>
              <a:round/>
              <a:headEnd/>
              <a:tailEnd/>
            </a:ln>
          </p:spPr>
          <p:txBody>
            <a:bodyPr/>
            <a:lstStyle/>
            <a:p>
              <a:endParaRPr lang="en-US"/>
            </a:p>
          </p:txBody>
        </p:sp>
        <p:graphicFrame>
          <p:nvGraphicFramePr>
            <p:cNvPr id="54" name="Object 34"/>
            <p:cNvGraphicFramePr>
              <a:graphicFrameLocks noChangeAspect="1"/>
            </p:cNvGraphicFramePr>
            <p:nvPr>
              <p:extLst>
                <p:ext uri="{D42A27DB-BD31-4B8C-83A1-F6EECF244321}">
                  <p14:modId xmlns:p14="http://schemas.microsoft.com/office/powerpoint/2010/main" val="574211266"/>
                </p:ext>
              </p:extLst>
            </p:nvPr>
          </p:nvGraphicFramePr>
          <p:xfrm>
            <a:off x="3500604" y="1199478"/>
            <a:ext cx="704850" cy="376237"/>
          </p:xfrm>
          <a:graphic>
            <a:graphicData uri="http://schemas.openxmlformats.org/presentationml/2006/ole">
              <mc:AlternateContent xmlns:mc="http://schemas.openxmlformats.org/markup-compatibility/2006">
                <mc:Choice xmlns:v="urn:schemas-microsoft-com:vml" Requires="v">
                  <p:oleObj spid="_x0000_s22570" name="Equation" r:id="rId24" imgW="571320" imgH="304560" progId="Equation.DSMT4">
                    <p:embed/>
                  </p:oleObj>
                </mc:Choice>
                <mc:Fallback>
                  <p:oleObj name="Equation" r:id="rId24" imgW="571320" imgH="304560" progId="Equation.DSMT4">
                    <p:embed/>
                    <p:pic>
                      <p:nvPicPr>
                        <p:cNvPr id="0" name="Picture 432"/>
                        <p:cNvPicPr>
                          <a:picLocks noChangeAspect="1" noChangeArrowheads="1"/>
                        </p:cNvPicPr>
                        <p:nvPr/>
                      </p:nvPicPr>
                      <p:blipFill>
                        <a:blip r:embed="rId25"/>
                        <a:srcRect/>
                        <a:stretch>
                          <a:fillRect/>
                        </a:stretch>
                      </p:blipFill>
                      <p:spPr bwMode="auto">
                        <a:xfrm>
                          <a:off x="3500604" y="1199478"/>
                          <a:ext cx="704850" cy="37623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 name="Object 34"/>
            <p:cNvGraphicFramePr>
              <a:graphicFrameLocks noChangeAspect="1"/>
            </p:cNvGraphicFramePr>
            <p:nvPr>
              <p:extLst>
                <p:ext uri="{D42A27DB-BD31-4B8C-83A1-F6EECF244321}">
                  <p14:modId xmlns:p14="http://schemas.microsoft.com/office/powerpoint/2010/main" val="2595148628"/>
                </p:ext>
              </p:extLst>
            </p:nvPr>
          </p:nvGraphicFramePr>
          <p:xfrm>
            <a:off x="6797221" y="1150710"/>
            <a:ext cx="659492" cy="329746"/>
          </p:xfrm>
          <a:graphic>
            <a:graphicData uri="http://schemas.openxmlformats.org/presentationml/2006/ole">
              <mc:AlternateContent xmlns:mc="http://schemas.openxmlformats.org/markup-compatibility/2006">
                <mc:Choice xmlns:v="urn:schemas-microsoft-com:vml" Requires="v">
                  <p:oleObj spid="_x0000_s22571" name="Equation" r:id="rId26" imgW="406048" imgH="203024" progId="Equation.DSMT4">
                    <p:embed/>
                  </p:oleObj>
                </mc:Choice>
                <mc:Fallback>
                  <p:oleObj name="Equation" r:id="rId26" imgW="406048" imgH="203024" progId="Equation.DSMT4">
                    <p:embed/>
                    <p:pic>
                      <p:nvPicPr>
                        <p:cNvPr id="0" name="Picture 4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7221" y="1150710"/>
                          <a:ext cx="659492" cy="329746"/>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34"/>
            <p:cNvGraphicFramePr>
              <a:graphicFrameLocks noChangeAspect="1"/>
            </p:cNvGraphicFramePr>
            <p:nvPr>
              <p:extLst>
                <p:ext uri="{D42A27DB-BD31-4B8C-83A1-F6EECF244321}">
                  <p14:modId xmlns:p14="http://schemas.microsoft.com/office/powerpoint/2010/main" val="4141005799"/>
                </p:ext>
              </p:extLst>
            </p:nvPr>
          </p:nvGraphicFramePr>
          <p:xfrm>
            <a:off x="8279719" y="1908175"/>
            <a:ext cx="171450" cy="173038"/>
          </p:xfrm>
          <a:graphic>
            <a:graphicData uri="http://schemas.openxmlformats.org/presentationml/2006/ole">
              <mc:AlternateContent xmlns:mc="http://schemas.openxmlformats.org/markup-compatibility/2006">
                <mc:Choice xmlns:v="urn:schemas-microsoft-com:vml" Requires="v">
                  <p:oleObj spid="_x0000_s22572" name="Equation" r:id="rId27" imgW="139700" imgH="139700" progId="Equation.DSMT4">
                    <p:embed/>
                  </p:oleObj>
                </mc:Choice>
                <mc:Fallback>
                  <p:oleObj name="Equation" r:id="rId27" imgW="139700" imgH="139700" progId="Equation.DSMT4">
                    <p:embed/>
                    <p:pic>
                      <p:nvPicPr>
                        <p:cNvPr id="0" name="Picture 43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79719" y="1908175"/>
                          <a:ext cx="171450" cy="17303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 name="Object 34"/>
            <p:cNvGraphicFramePr>
              <a:graphicFrameLocks noChangeAspect="1"/>
            </p:cNvGraphicFramePr>
            <p:nvPr>
              <p:extLst>
                <p:ext uri="{D42A27DB-BD31-4B8C-83A1-F6EECF244321}">
                  <p14:modId xmlns:p14="http://schemas.microsoft.com/office/powerpoint/2010/main" val="243133870"/>
                </p:ext>
              </p:extLst>
            </p:nvPr>
          </p:nvGraphicFramePr>
          <p:xfrm>
            <a:off x="6241597" y="2111603"/>
            <a:ext cx="247650" cy="344487"/>
          </p:xfrm>
          <a:graphic>
            <a:graphicData uri="http://schemas.openxmlformats.org/presentationml/2006/ole">
              <mc:AlternateContent xmlns:mc="http://schemas.openxmlformats.org/markup-compatibility/2006">
                <mc:Choice xmlns:v="urn:schemas-microsoft-com:vml" Requires="v">
                  <p:oleObj spid="_x0000_s22573" name="Equation" r:id="rId29" imgW="165028" imgH="228501" progId="Equation.DSMT4">
                    <p:embed/>
                  </p:oleObj>
                </mc:Choice>
                <mc:Fallback>
                  <p:oleObj name="Equation" r:id="rId29" imgW="165028" imgH="228501" progId="Equation.DSMT4">
                    <p:embed/>
                    <p:pic>
                      <p:nvPicPr>
                        <p:cNvPr id="0" name="Picture 4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1597" y="2111603"/>
                          <a:ext cx="24765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C1C35C52-54A7-FC24-A658-5162AE79F922}"/>
                </a:ext>
              </a:extLst>
            </p:cNvPr>
            <p:cNvGraphicFramePr>
              <a:graphicFrameLocks noChangeAspect="1"/>
            </p:cNvGraphicFramePr>
            <p:nvPr>
              <p:extLst>
                <p:ext uri="{D42A27DB-BD31-4B8C-83A1-F6EECF244321}">
                  <p14:modId xmlns:p14="http://schemas.microsoft.com/office/powerpoint/2010/main" val="36401643"/>
                </p:ext>
              </p:extLst>
            </p:nvPr>
          </p:nvGraphicFramePr>
          <p:xfrm>
            <a:off x="4568144" y="881400"/>
            <a:ext cx="1092501" cy="303472"/>
          </p:xfrm>
          <a:graphic>
            <a:graphicData uri="http://schemas.openxmlformats.org/presentationml/2006/ole">
              <mc:AlternateContent xmlns:mc="http://schemas.openxmlformats.org/markup-compatibility/2006">
                <mc:Choice xmlns:v="urn:schemas-microsoft-com:vml" Requires="v">
                  <p:oleObj spid="_x0000_s22574" name="Equation" r:id="rId30" imgW="914400" imgH="253800" progId="Equation.DSMT4">
                    <p:embed/>
                  </p:oleObj>
                </mc:Choice>
                <mc:Fallback>
                  <p:oleObj name="Equation" r:id="rId30" imgW="914400" imgH="253800" progId="Equation.DSMT4">
                    <p:embed/>
                    <p:pic>
                      <p:nvPicPr>
                        <p:cNvPr id="0" name=""/>
                        <p:cNvPicPr/>
                        <p:nvPr/>
                      </p:nvPicPr>
                      <p:blipFill>
                        <a:blip r:embed="rId31"/>
                        <a:stretch>
                          <a:fillRect/>
                        </a:stretch>
                      </p:blipFill>
                      <p:spPr>
                        <a:xfrm>
                          <a:off x="4568144" y="881400"/>
                          <a:ext cx="1092501" cy="303472"/>
                        </a:xfrm>
                        <a:prstGeom prst="rect">
                          <a:avLst/>
                        </a:prstGeom>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253206" y="860998"/>
            <a:ext cx="8637588" cy="830997"/>
          </a:xfrm>
          <a:prstGeom prst="rect">
            <a:avLst/>
          </a:prstGeom>
          <a:noFill/>
          <a:ln w="19050">
            <a:solidFill>
              <a:schemeClr val="tx1"/>
            </a:solidFill>
            <a:miter lim="800000"/>
            <a:headEnd type="none" w="sm" len="sm"/>
            <a:tailEnd type="none" w="sm" len="sm"/>
          </a:ln>
        </p:spPr>
        <p:txBody>
          <a:bodyPr>
            <a:spAutoFit/>
          </a:bodyPr>
          <a:lstStyle/>
          <a:p>
            <a:r>
              <a:rPr lang="en-US" sz="2400" dirty="0">
                <a:solidFill>
                  <a:srgbClr val="0000FF"/>
                </a:solidFill>
              </a:rPr>
              <a:t>A transmission line is a </a:t>
            </a:r>
            <a:r>
              <a:rPr lang="en-US" sz="2400" dirty="0">
                <a:solidFill>
                  <a:srgbClr val="FF0000"/>
                </a:solidFill>
              </a:rPr>
              <a:t>two-conductor system </a:t>
            </a:r>
            <a:r>
              <a:rPr lang="en-US" sz="2400" dirty="0">
                <a:solidFill>
                  <a:srgbClr val="0000FF"/>
                </a:solidFill>
              </a:rPr>
              <a:t>that is used to transmit a signal from one point to another point.</a:t>
            </a:r>
          </a:p>
        </p:txBody>
      </p:sp>
      <p:grpSp>
        <p:nvGrpSpPr>
          <p:cNvPr id="1028" name="Group 3"/>
          <p:cNvGrpSpPr>
            <a:grpSpLocks/>
          </p:cNvGrpSpPr>
          <p:nvPr/>
        </p:nvGrpSpPr>
        <p:grpSpPr bwMode="auto">
          <a:xfrm>
            <a:off x="5596489" y="3139413"/>
            <a:ext cx="2640014" cy="1506538"/>
            <a:chOff x="3445" y="2155"/>
            <a:chExt cx="1663" cy="949"/>
          </a:xfrm>
        </p:grpSpPr>
        <p:sp>
          <p:nvSpPr>
            <p:cNvPr id="1050" name="Oval 4"/>
            <p:cNvSpPr>
              <a:spLocks noChangeArrowheads="1"/>
            </p:cNvSpPr>
            <p:nvPr/>
          </p:nvSpPr>
          <p:spPr bwMode="auto">
            <a:xfrm>
              <a:off x="3445" y="2842"/>
              <a:ext cx="238" cy="262"/>
            </a:xfrm>
            <a:prstGeom prst="ellipse">
              <a:avLst/>
            </a:prstGeom>
            <a:solidFill>
              <a:srgbClr val="FF9900"/>
            </a:solidFill>
            <a:ln w="28575">
              <a:solidFill>
                <a:schemeClr val="tx1"/>
              </a:solidFill>
              <a:round/>
              <a:headEnd type="none" w="sm" len="sm"/>
              <a:tailEnd type="none" w="sm" len="sm"/>
            </a:ln>
          </p:spPr>
          <p:txBody>
            <a:bodyPr wrap="none" anchor="ctr"/>
            <a:lstStyle/>
            <a:p>
              <a:endParaRPr lang="en-US"/>
            </a:p>
          </p:txBody>
        </p:sp>
        <p:sp>
          <p:nvSpPr>
            <p:cNvPr id="1051" name="Line 5"/>
            <p:cNvSpPr>
              <a:spLocks noChangeShapeType="1"/>
            </p:cNvSpPr>
            <p:nvPr/>
          </p:nvSpPr>
          <p:spPr bwMode="auto">
            <a:xfrm flipV="1">
              <a:off x="3498" y="2159"/>
              <a:ext cx="845" cy="707"/>
            </a:xfrm>
            <a:prstGeom prst="line">
              <a:avLst/>
            </a:prstGeom>
            <a:noFill/>
            <a:ln w="28575">
              <a:solidFill>
                <a:schemeClr val="tx1"/>
              </a:solidFill>
              <a:round/>
              <a:headEnd type="none" w="sm" len="sm"/>
              <a:tailEnd type="none" w="sm" len="sm"/>
            </a:ln>
          </p:spPr>
          <p:txBody>
            <a:bodyPr wrap="none"/>
            <a:lstStyle/>
            <a:p>
              <a:endParaRPr lang="en-US"/>
            </a:p>
          </p:txBody>
        </p:sp>
        <p:sp>
          <p:nvSpPr>
            <p:cNvPr id="1052" name="Line 6"/>
            <p:cNvSpPr>
              <a:spLocks noChangeShapeType="1"/>
            </p:cNvSpPr>
            <p:nvPr/>
          </p:nvSpPr>
          <p:spPr bwMode="auto">
            <a:xfrm flipV="1">
              <a:off x="3616" y="2362"/>
              <a:ext cx="830" cy="730"/>
            </a:xfrm>
            <a:prstGeom prst="line">
              <a:avLst/>
            </a:prstGeom>
            <a:noFill/>
            <a:ln w="28575">
              <a:solidFill>
                <a:schemeClr val="tx1"/>
              </a:solidFill>
              <a:round/>
              <a:headEnd type="none" w="sm" len="sm"/>
              <a:tailEnd type="none" w="sm" len="sm"/>
            </a:ln>
          </p:spPr>
          <p:txBody>
            <a:bodyPr wrap="none"/>
            <a:lstStyle/>
            <a:p>
              <a:endParaRPr lang="en-US"/>
            </a:p>
          </p:txBody>
        </p:sp>
        <p:sp>
          <p:nvSpPr>
            <p:cNvPr id="1053" name="Oval 7"/>
            <p:cNvSpPr>
              <a:spLocks noChangeArrowheads="1"/>
            </p:cNvSpPr>
            <p:nvPr/>
          </p:nvSpPr>
          <p:spPr bwMode="auto">
            <a:xfrm>
              <a:off x="4099" y="2838"/>
              <a:ext cx="238" cy="262"/>
            </a:xfrm>
            <a:prstGeom prst="ellipse">
              <a:avLst/>
            </a:prstGeom>
            <a:solidFill>
              <a:srgbClr val="FF9900"/>
            </a:solidFill>
            <a:ln w="28575">
              <a:solidFill>
                <a:schemeClr val="tx1"/>
              </a:solidFill>
              <a:round/>
              <a:headEnd type="none" w="sm" len="sm"/>
              <a:tailEnd type="none" w="sm" len="sm"/>
            </a:ln>
          </p:spPr>
          <p:txBody>
            <a:bodyPr wrap="none" anchor="ctr"/>
            <a:lstStyle/>
            <a:p>
              <a:endParaRPr lang="en-US"/>
            </a:p>
          </p:txBody>
        </p:sp>
        <p:sp>
          <p:nvSpPr>
            <p:cNvPr id="1054" name="Line 8"/>
            <p:cNvSpPr>
              <a:spLocks noChangeShapeType="1"/>
            </p:cNvSpPr>
            <p:nvPr/>
          </p:nvSpPr>
          <p:spPr bwMode="auto">
            <a:xfrm flipV="1">
              <a:off x="4152" y="2155"/>
              <a:ext cx="845" cy="707"/>
            </a:xfrm>
            <a:prstGeom prst="line">
              <a:avLst/>
            </a:prstGeom>
            <a:noFill/>
            <a:ln w="28575">
              <a:solidFill>
                <a:schemeClr val="tx1"/>
              </a:solidFill>
              <a:round/>
              <a:headEnd type="none" w="sm" len="sm"/>
              <a:tailEnd type="none" w="sm" len="sm"/>
            </a:ln>
          </p:spPr>
          <p:txBody>
            <a:bodyPr wrap="none"/>
            <a:lstStyle/>
            <a:p>
              <a:endParaRPr lang="en-US"/>
            </a:p>
          </p:txBody>
        </p:sp>
        <p:sp>
          <p:nvSpPr>
            <p:cNvPr id="1055" name="Line 9"/>
            <p:cNvSpPr>
              <a:spLocks noChangeShapeType="1"/>
            </p:cNvSpPr>
            <p:nvPr/>
          </p:nvSpPr>
          <p:spPr bwMode="auto">
            <a:xfrm flipV="1">
              <a:off x="4278" y="2353"/>
              <a:ext cx="830" cy="730"/>
            </a:xfrm>
            <a:prstGeom prst="line">
              <a:avLst/>
            </a:prstGeom>
            <a:noFill/>
            <a:ln w="28575">
              <a:solidFill>
                <a:schemeClr val="tx1"/>
              </a:solidFill>
              <a:round/>
              <a:headEnd type="none" w="sm" len="sm"/>
              <a:tailEnd type="none" w="sm" len="sm"/>
            </a:ln>
          </p:spPr>
          <p:txBody>
            <a:bodyPr wrap="none"/>
            <a:lstStyle/>
            <a:p>
              <a:endParaRPr lang="en-US"/>
            </a:p>
          </p:txBody>
        </p:sp>
      </p:grpSp>
      <p:sp>
        <p:nvSpPr>
          <p:cNvPr id="1029" name="Text Box 10"/>
          <p:cNvSpPr txBox="1">
            <a:spLocks noChangeArrowheads="1"/>
          </p:cNvSpPr>
          <p:nvPr/>
        </p:nvSpPr>
        <p:spPr bwMode="auto">
          <a:xfrm>
            <a:off x="2295525" y="65316"/>
            <a:ext cx="42672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Transmission Lines</a:t>
            </a:r>
          </a:p>
        </p:txBody>
      </p:sp>
      <p:sp>
        <p:nvSpPr>
          <p:cNvPr id="1030" name="Text Box 11"/>
          <p:cNvSpPr txBox="1">
            <a:spLocks noChangeArrowheads="1"/>
          </p:cNvSpPr>
          <p:nvPr/>
        </p:nvSpPr>
        <p:spPr bwMode="auto">
          <a:xfrm>
            <a:off x="3130946" y="2117361"/>
            <a:ext cx="2935287" cy="396875"/>
          </a:xfrm>
          <a:prstGeom prst="rect">
            <a:avLst/>
          </a:prstGeom>
          <a:noFill/>
          <a:ln w="9525">
            <a:noFill/>
            <a:miter lim="800000"/>
            <a:headEnd/>
            <a:tailEnd/>
          </a:ln>
        </p:spPr>
        <p:txBody>
          <a:bodyPr wrap="none">
            <a:spAutoFit/>
          </a:bodyPr>
          <a:lstStyle/>
          <a:p>
            <a:r>
              <a:rPr lang="en-US" sz="2000" dirty="0">
                <a:solidFill>
                  <a:srgbClr val="0000FF"/>
                </a:solidFill>
              </a:rPr>
              <a:t>Two common examples:</a:t>
            </a:r>
          </a:p>
        </p:txBody>
      </p:sp>
      <p:sp>
        <p:nvSpPr>
          <p:cNvPr id="1031" name="Text Box 12"/>
          <p:cNvSpPr txBox="1">
            <a:spLocks noChangeArrowheads="1"/>
          </p:cNvSpPr>
          <p:nvPr/>
        </p:nvSpPr>
        <p:spPr bwMode="auto">
          <a:xfrm>
            <a:off x="1445814" y="5112036"/>
            <a:ext cx="1726755" cy="400110"/>
          </a:xfrm>
          <a:prstGeom prst="rect">
            <a:avLst/>
          </a:prstGeom>
          <a:noFill/>
          <a:ln w="9525">
            <a:noFill/>
            <a:miter lim="800000"/>
            <a:headEnd/>
            <a:tailEnd/>
          </a:ln>
        </p:spPr>
        <p:txBody>
          <a:bodyPr wrap="none">
            <a:spAutoFit/>
          </a:bodyPr>
          <a:lstStyle/>
          <a:p>
            <a:r>
              <a:rPr lang="en-US" sz="2000" dirty="0">
                <a:solidFill>
                  <a:srgbClr val="FF0000"/>
                </a:solidFill>
              </a:rPr>
              <a:t>Coaxial cable</a:t>
            </a:r>
          </a:p>
        </p:txBody>
      </p:sp>
      <p:sp>
        <p:nvSpPr>
          <p:cNvPr id="1032" name="Text Box 13"/>
          <p:cNvSpPr txBox="1">
            <a:spLocks noChangeArrowheads="1"/>
          </p:cNvSpPr>
          <p:nvPr/>
        </p:nvSpPr>
        <p:spPr bwMode="auto">
          <a:xfrm>
            <a:off x="5822552" y="5107274"/>
            <a:ext cx="1270156" cy="400110"/>
          </a:xfrm>
          <a:prstGeom prst="rect">
            <a:avLst/>
          </a:prstGeom>
          <a:noFill/>
          <a:ln w="9525">
            <a:noFill/>
            <a:miter lim="800000"/>
            <a:headEnd/>
            <a:tailEnd/>
          </a:ln>
        </p:spPr>
        <p:txBody>
          <a:bodyPr wrap="none">
            <a:spAutoFit/>
          </a:bodyPr>
          <a:lstStyle/>
          <a:p>
            <a:r>
              <a:rPr lang="en-US" sz="2000" dirty="0">
                <a:solidFill>
                  <a:srgbClr val="FF0000"/>
                </a:solidFill>
              </a:rPr>
              <a:t>Twin lead</a:t>
            </a:r>
          </a:p>
        </p:txBody>
      </p:sp>
      <p:sp>
        <p:nvSpPr>
          <p:cNvPr id="1034" name="Text Box 30"/>
          <p:cNvSpPr txBox="1">
            <a:spLocks noChangeArrowheads="1"/>
          </p:cNvSpPr>
          <p:nvPr/>
        </p:nvSpPr>
        <p:spPr bwMode="auto">
          <a:xfrm>
            <a:off x="527050" y="5824538"/>
            <a:ext cx="8218488" cy="646331"/>
          </a:xfrm>
          <a:prstGeom prst="rect">
            <a:avLst/>
          </a:prstGeom>
          <a:noFill/>
          <a:ln w="9525">
            <a:noFill/>
            <a:miter lim="800000"/>
            <a:headEnd/>
            <a:tailEnd/>
          </a:ln>
        </p:spPr>
        <p:txBody>
          <a:bodyPr>
            <a:spAutoFit/>
          </a:bodyPr>
          <a:lstStyle/>
          <a:p>
            <a:r>
              <a:rPr lang="en-US" dirty="0"/>
              <a:t>A transmission line is normally used in the </a:t>
            </a:r>
            <a:r>
              <a:rPr lang="en-US" u="sng" dirty="0"/>
              <a:t>balanced</a:t>
            </a:r>
            <a:r>
              <a:rPr lang="en-US" dirty="0"/>
              <a:t> (or “differential”) mode, meaning equal and opposite currents (and charges) on the two conductors.</a:t>
            </a:r>
          </a:p>
        </p:txBody>
      </p:sp>
      <p:grpSp>
        <p:nvGrpSpPr>
          <p:cNvPr id="35" name="Group 34"/>
          <p:cNvGrpSpPr/>
          <p:nvPr/>
        </p:nvGrpSpPr>
        <p:grpSpPr>
          <a:xfrm>
            <a:off x="706438" y="2776824"/>
            <a:ext cx="3301602" cy="2358739"/>
            <a:chOff x="706438" y="2776824"/>
            <a:chExt cx="3301602" cy="2358739"/>
          </a:xfrm>
        </p:grpSpPr>
        <p:sp>
          <p:nvSpPr>
            <p:cNvPr id="1036" name="Oval 15"/>
            <p:cNvSpPr>
              <a:spLocks noChangeArrowheads="1"/>
            </p:cNvSpPr>
            <p:nvPr/>
          </p:nvSpPr>
          <p:spPr bwMode="auto">
            <a:xfrm>
              <a:off x="1455339" y="3643599"/>
              <a:ext cx="1012825" cy="1195387"/>
            </a:xfrm>
            <a:prstGeom prst="ellipse">
              <a:avLst/>
            </a:prstGeom>
            <a:solidFill>
              <a:srgbClr val="EAEAEA"/>
            </a:solidFill>
            <a:ln w="28575">
              <a:solidFill>
                <a:schemeClr val="tx1"/>
              </a:solidFill>
              <a:round/>
              <a:headEnd type="none" w="sm" len="sm"/>
              <a:tailEnd type="none" w="sm" len="sm"/>
            </a:ln>
          </p:spPr>
          <p:txBody>
            <a:bodyPr wrap="none" anchor="ctr"/>
            <a:lstStyle/>
            <a:p>
              <a:endParaRPr lang="en-US"/>
            </a:p>
          </p:txBody>
        </p:sp>
        <p:sp>
          <p:nvSpPr>
            <p:cNvPr id="1037" name="Line 16"/>
            <p:cNvSpPr>
              <a:spLocks noChangeShapeType="1"/>
            </p:cNvSpPr>
            <p:nvPr/>
          </p:nvSpPr>
          <p:spPr bwMode="auto">
            <a:xfrm flipV="1">
              <a:off x="1756964" y="2776824"/>
              <a:ext cx="1600200" cy="915987"/>
            </a:xfrm>
            <a:prstGeom prst="line">
              <a:avLst/>
            </a:prstGeom>
            <a:noFill/>
            <a:ln w="28575">
              <a:solidFill>
                <a:schemeClr val="tx1"/>
              </a:solidFill>
              <a:round/>
              <a:headEnd type="none" w="sm" len="sm"/>
              <a:tailEnd type="none" w="sm" len="sm"/>
            </a:ln>
          </p:spPr>
          <p:txBody>
            <a:bodyPr wrap="none"/>
            <a:lstStyle/>
            <a:p>
              <a:endParaRPr lang="en-US"/>
            </a:p>
          </p:txBody>
        </p:sp>
        <p:sp>
          <p:nvSpPr>
            <p:cNvPr id="1038" name="Line 17"/>
            <p:cNvSpPr>
              <a:spLocks noChangeShapeType="1"/>
            </p:cNvSpPr>
            <p:nvPr/>
          </p:nvSpPr>
          <p:spPr bwMode="auto">
            <a:xfrm flipV="1">
              <a:off x="2253852" y="3486436"/>
              <a:ext cx="1754188" cy="1243012"/>
            </a:xfrm>
            <a:prstGeom prst="line">
              <a:avLst/>
            </a:prstGeom>
            <a:noFill/>
            <a:ln w="28575">
              <a:solidFill>
                <a:schemeClr val="tx1"/>
              </a:solidFill>
              <a:round/>
              <a:headEnd type="none" w="sm" len="sm"/>
              <a:tailEnd type="none" w="sm" len="sm"/>
            </a:ln>
          </p:spPr>
          <p:txBody>
            <a:bodyPr wrap="none"/>
            <a:lstStyle/>
            <a:p>
              <a:endParaRPr lang="en-US"/>
            </a:p>
          </p:txBody>
        </p:sp>
        <p:sp>
          <p:nvSpPr>
            <p:cNvPr id="1039" name="Line 18"/>
            <p:cNvSpPr>
              <a:spLocks noChangeShapeType="1"/>
            </p:cNvSpPr>
            <p:nvPr/>
          </p:nvSpPr>
          <p:spPr bwMode="auto">
            <a:xfrm flipV="1">
              <a:off x="1831577" y="3745199"/>
              <a:ext cx="422275" cy="249237"/>
            </a:xfrm>
            <a:prstGeom prst="line">
              <a:avLst/>
            </a:prstGeom>
            <a:noFill/>
            <a:ln w="28575">
              <a:solidFill>
                <a:schemeClr val="tx1"/>
              </a:solidFill>
              <a:round/>
              <a:headEnd type="none" w="sm" len="sm"/>
              <a:tailEnd type="none" w="sm" len="sm"/>
            </a:ln>
          </p:spPr>
          <p:txBody>
            <a:bodyPr wrap="none"/>
            <a:lstStyle/>
            <a:p>
              <a:endParaRPr lang="en-US"/>
            </a:p>
          </p:txBody>
        </p:sp>
        <p:sp>
          <p:nvSpPr>
            <p:cNvPr id="1040" name="Line 19"/>
            <p:cNvSpPr>
              <a:spLocks noChangeShapeType="1"/>
            </p:cNvSpPr>
            <p:nvPr/>
          </p:nvSpPr>
          <p:spPr bwMode="auto">
            <a:xfrm flipV="1">
              <a:off x="2157014" y="4138899"/>
              <a:ext cx="450850" cy="314325"/>
            </a:xfrm>
            <a:prstGeom prst="line">
              <a:avLst/>
            </a:prstGeom>
            <a:noFill/>
            <a:ln w="28575">
              <a:solidFill>
                <a:schemeClr val="tx1"/>
              </a:solidFill>
              <a:round/>
              <a:headEnd type="none" w="sm" len="sm"/>
              <a:tailEnd type="none" w="sm" len="sm"/>
            </a:ln>
          </p:spPr>
          <p:txBody>
            <a:bodyPr wrap="none"/>
            <a:lstStyle/>
            <a:p>
              <a:endParaRPr lang="en-US"/>
            </a:p>
          </p:txBody>
        </p:sp>
        <p:sp>
          <p:nvSpPr>
            <p:cNvPr id="1041" name="Line 20"/>
            <p:cNvSpPr>
              <a:spLocks noChangeShapeType="1"/>
            </p:cNvSpPr>
            <p:nvPr/>
          </p:nvSpPr>
          <p:spPr bwMode="auto">
            <a:xfrm flipV="1">
              <a:off x="2293539" y="2959386"/>
              <a:ext cx="1216025" cy="760412"/>
            </a:xfrm>
            <a:prstGeom prst="line">
              <a:avLst/>
            </a:prstGeom>
            <a:noFill/>
            <a:ln w="28575">
              <a:solidFill>
                <a:schemeClr val="tx1"/>
              </a:solidFill>
              <a:prstDash val="dash"/>
              <a:round/>
              <a:headEnd type="none" w="sm" len="sm"/>
              <a:tailEnd type="none" w="sm" len="sm"/>
            </a:ln>
          </p:spPr>
          <p:txBody>
            <a:bodyPr wrap="none"/>
            <a:lstStyle/>
            <a:p>
              <a:endParaRPr lang="en-US"/>
            </a:p>
          </p:txBody>
        </p:sp>
        <p:graphicFrame>
          <p:nvGraphicFramePr>
            <p:cNvPr id="1026" name="Object 21"/>
            <p:cNvGraphicFramePr>
              <a:graphicFrameLocks noChangeAspect="1"/>
            </p:cNvGraphicFramePr>
            <p:nvPr/>
          </p:nvGraphicFramePr>
          <p:xfrm>
            <a:off x="1466850" y="4051300"/>
            <a:ext cx="201613" cy="342900"/>
          </p:xfrm>
          <a:graphic>
            <a:graphicData uri="http://schemas.openxmlformats.org/presentationml/2006/ole">
              <mc:AlternateContent xmlns:mc="http://schemas.openxmlformats.org/markup-compatibility/2006">
                <mc:Choice xmlns:v="urn:schemas-microsoft-com:vml" Requires="v">
                  <p:oleObj spid="_x0000_s1034" name="Equation" r:id="rId4" imgW="165028" imgH="228501" progId="Equation.DSMT4">
                    <p:embed/>
                  </p:oleObj>
                </mc:Choice>
                <mc:Fallback>
                  <p:oleObj name="Equation" r:id="rId4" imgW="165028" imgH="228501" progId="Equation.DSMT4">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850" y="405130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2" name="Oval 22"/>
            <p:cNvSpPr>
              <a:spLocks noChangeArrowheads="1"/>
            </p:cNvSpPr>
            <p:nvPr/>
          </p:nvSpPr>
          <p:spPr bwMode="auto">
            <a:xfrm>
              <a:off x="1704577" y="3938874"/>
              <a:ext cx="539750" cy="604837"/>
            </a:xfrm>
            <a:prstGeom prst="ellipse">
              <a:avLst/>
            </a:prstGeom>
            <a:solidFill>
              <a:srgbClr val="FF9933"/>
            </a:solidFill>
            <a:ln w="28575">
              <a:solidFill>
                <a:schemeClr val="tx1"/>
              </a:solidFill>
              <a:round/>
              <a:headEnd type="none" w="sm" len="sm"/>
              <a:tailEnd type="none" w="sm" len="sm"/>
            </a:ln>
          </p:spPr>
          <p:txBody>
            <a:bodyPr wrap="none" anchor="ctr"/>
            <a:lstStyle/>
            <a:p>
              <a:endParaRPr lang="en-US"/>
            </a:p>
          </p:txBody>
        </p:sp>
        <p:sp>
          <p:nvSpPr>
            <p:cNvPr id="1043" name="Line 23"/>
            <p:cNvSpPr>
              <a:spLocks noChangeShapeType="1"/>
            </p:cNvSpPr>
            <p:nvPr/>
          </p:nvSpPr>
          <p:spPr bwMode="auto">
            <a:xfrm flipV="1">
              <a:off x="2641202" y="3380074"/>
              <a:ext cx="1109663" cy="741362"/>
            </a:xfrm>
            <a:prstGeom prst="line">
              <a:avLst/>
            </a:prstGeom>
            <a:noFill/>
            <a:ln w="28575">
              <a:solidFill>
                <a:schemeClr val="tx1"/>
              </a:solidFill>
              <a:prstDash val="dash"/>
              <a:round/>
              <a:headEnd type="none" w="sm" len="sm"/>
              <a:tailEnd type="none" w="sm" len="sm"/>
            </a:ln>
          </p:spPr>
          <p:txBody>
            <a:bodyPr wrap="none"/>
            <a:lstStyle/>
            <a:p>
              <a:endParaRPr lang="en-US"/>
            </a:p>
          </p:txBody>
        </p:sp>
        <p:sp>
          <p:nvSpPr>
            <p:cNvPr id="1044" name="Line 24"/>
            <p:cNvSpPr>
              <a:spLocks noChangeShapeType="1"/>
            </p:cNvSpPr>
            <p:nvPr/>
          </p:nvSpPr>
          <p:spPr bwMode="auto">
            <a:xfrm>
              <a:off x="1974452" y="4234149"/>
              <a:ext cx="106363" cy="255587"/>
            </a:xfrm>
            <a:prstGeom prst="line">
              <a:avLst/>
            </a:prstGeom>
            <a:noFill/>
            <a:ln w="12700">
              <a:solidFill>
                <a:schemeClr val="tx1"/>
              </a:solidFill>
              <a:round/>
              <a:headEnd type="none" w="sm" len="sm"/>
              <a:tailEnd type="triangle" w="med" len="med"/>
            </a:ln>
          </p:spPr>
          <p:txBody>
            <a:bodyPr wrap="none"/>
            <a:lstStyle/>
            <a:p>
              <a:endParaRPr lang="en-US"/>
            </a:p>
          </p:txBody>
        </p:sp>
        <p:sp>
          <p:nvSpPr>
            <p:cNvPr id="1045" name="Line 25"/>
            <p:cNvSpPr>
              <a:spLocks noChangeShapeType="1"/>
            </p:cNvSpPr>
            <p:nvPr/>
          </p:nvSpPr>
          <p:spPr bwMode="auto">
            <a:xfrm flipH="1">
              <a:off x="1783952" y="4234149"/>
              <a:ext cx="180975" cy="555625"/>
            </a:xfrm>
            <a:prstGeom prst="line">
              <a:avLst/>
            </a:prstGeom>
            <a:noFill/>
            <a:ln w="12700">
              <a:solidFill>
                <a:schemeClr val="tx1"/>
              </a:solidFill>
              <a:round/>
              <a:headEnd type="none" w="sm" len="sm"/>
              <a:tailEnd type="triangle" w="med" len="med"/>
            </a:ln>
          </p:spPr>
          <p:txBody>
            <a:bodyPr wrap="none"/>
            <a:lstStyle/>
            <a:p>
              <a:endParaRPr lang="en-US"/>
            </a:p>
          </p:txBody>
        </p:sp>
        <p:sp>
          <p:nvSpPr>
            <p:cNvPr id="1048" name="Line 28"/>
            <p:cNvSpPr>
              <a:spLocks noChangeShapeType="1"/>
            </p:cNvSpPr>
            <p:nvPr/>
          </p:nvSpPr>
          <p:spPr bwMode="auto">
            <a:xfrm flipH="1">
              <a:off x="1037827" y="4230974"/>
              <a:ext cx="920750" cy="671512"/>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2" name="Object 55"/>
            <p:cNvGraphicFramePr>
              <a:graphicFrameLocks noChangeAspect="1"/>
            </p:cNvGraphicFramePr>
            <p:nvPr/>
          </p:nvGraphicFramePr>
          <p:xfrm>
            <a:off x="2024288" y="4168775"/>
            <a:ext cx="230064" cy="252186"/>
          </p:xfrm>
          <a:graphic>
            <a:graphicData uri="http://schemas.openxmlformats.org/presentationml/2006/ole">
              <mc:AlternateContent xmlns:mc="http://schemas.openxmlformats.org/markup-compatibility/2006">
                <mc:Choice xmlns:v="urn:schemas-microsoft-com:vml" Requires="v">
                  <p:oleObj spid="_x0000_s1035" name="Equation" r:id="rId6" imgW="126835" imgH="139518" progId="Equation.DSMT4">
                    <p:embed/>
                  </p:oleObj>
                </mc:Choice>
                <mc:Fallback>
                  <p:oleObj name="Equation" r:id="rId6" imgW="126835" imgH="139518" progId="Equation.DSMT4">
                    <p:embed/>
                    <p:pic>
                      <p:nvPicPr>
                        <p:cNvPr id="0" name="Picture 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288" y="4168775"/>
                          <a:ext cx="230064" cy="25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55"/>
            <p:cNvGraphicFramePr>
              <a:graphicFrameLocks noChangeAspect="1"/>
            </p:cNvGraphicFramePr>
            <p:nvPr/>
          </p:nvGraphicFramePr>
          <p:xfrm>
            <a:off x="1867670" y="4527853"/>
            <a:ext cx="192136" cy="270858"/>
          </p:xfrm>
          <a:graphic>
            <a:graphicData uri="http://schemas.openxmlformats.org/presentationml/2006/ole">
              <mc:AlternateContent xmlns:mc="http://schemas.openxmlformats.org/markup-compatibility/2006">
                <mc:Choice xmlns:v="urn:schemas-microsoft-com:vml" Requires="v">
                  <p:oleObj spid="_x0000_s1036" name="Equation" r:id="rId8" imgW="126725" imgH="177415" progId="Equation.DSMT4">
                    <p:embed/>
                  </p:oleObj>
                </mc:Choice>
                <mc:Fallback>
                  <p:oleObj name="Equation" r:id="rId8" imgW="126725" imgH="177415" progId="Equation.DSMT4">
                    <p:embed/>
                    <p:pic>
                      <p:nvPicPr>
                        <p:cNvPr id="0" name="Picture 1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7670" y="4527853"/>
                          <a:ext cx="192136" cy="27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55"/>
            <p:cNvGraphicFramePr>
              <a:graphicFrameLocks noChangeAspect="1"/>
            </p:cNvGraphicFramePr>
            <p:nvPr/>
          </p:nvGraphicFramePr>
          <p:xfrm>
            <a:off x="706438" y="4906963"/>
            <a:ext cx="206375" cy="228600"/>
          </p:xfrm>
          <a:graphic>
            <a:graphicData uri="http://schemas.openxmlformats.org/presentationml/2006/ole">
              <mc:AlternateContent xmlns:mc="http://schemas.openxmlformats.org/markup-compatibility/2006">
                <mc:Choice xmlns:v="urn:schemas-microsoft-com:vml" Requires="v">
                  <p:oleObj spid="_x0000_s1037" name="Equation" r:id="rId10" imgW="114102" imgH="126780" progId="Equation.DSMT4">
                    <p:embed/>
                  </p:oleObj>
                </mc:Choice>
                <mc:Fallback>
                  <p:oleObj name="Equation" r:id="rId10" imgW="114102" imgH="126780" progId="Equation.DSMT4">
                    <p:embed/>
                    <p:pic>
                      <p:nvPicPr>
                        <p:cNvPr id="0" name="Picture 1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438" y="4906963"/>
                          <a:ext cx="206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7" name="Slide Number Placeholder 36"/>
          <p:cNvSpPr>
            <a:spLocks noGrp="1"/>
          </p:cNvSpPr>
          <p:nvPr>
            <p:ph type="sldNum" sz="quarter" idx="10"/>
          </p:nvPr>
        </p:nvSpPr>
        <p:spPr/>
        <p:txBody>
          <a:bodyPr/>
          <a:lstStyle/>
          <a:p>
            <a:pPr>
              <a:defRPr/>
            </a:pPr>
            <a:fld id="{1B73C68F-52BC-4916-951A-0E2C6563DD85}" type="slidenum">
              <a:rPr lang="en-US" smtClean="0"/>
              <a:pPr>
                <a:defRPr/>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4163" y="952500"/>
            <a:ext cx="8685212" cy="701675"/>
          </a:xfrm>
          <a:prstGeom prst="rect">
            <a:avLst/>
          </a:prstGeom>
          <a:noFill/>
          <a:ln w="9525">
            <a:noFill/>
            <a:miter lim="800000"/>
            <a:headEnd/>
            <a:tailEnd/>
          </a:ln>
        </p:spPr>
        <p:txBody>
          <a:bodyPr>
            <a:spAutoFit/>
          </a:bodyPr>
          <a:lstStyle/>
          <a:p>
            <a:r>
              <a:rPr lang="en-US" sz="2000" dirty="0">
                <a:solidFill>
                  <a:srgbClr val="FF3300"/>
                </a:solidFill>
              </a:rPr>
              <a:t>Loss</a:t>
            </a:r>
            <a:r>
              <a:rPr lang="en-US" sz="2000" dirty="0">
                <a:solidFill>
                  <a:srgbClr val="0000FF"/>
                </a:solidFill>
              </a:rPr>
              <a:t> causes an </a:t>
            </a:r>
            <a:r>
              <a:rPr lang="en-US" sz="2000" dirty="0">
                <a:solidFill>
                  <a:srgbClr val="FF3300"/>
                </a:solidFill>
              </a:rPr>
              <a:t>attenuation</a:t>
            </a:r>
            <a:r>
              <a:rPr lang="en-US" sz="2000" dirty="0">
                <a:solidFill>
                  <a:srgbClr val="0000FF"/>
                </a:solidFill>
              </a:rPr>
              <a:t> in the signal level, and it also causes </a:t>
            </a:r>
            <a:r>
              <a:rPr lang="en-US" sz="2000" dirty="0">
                <a:solidFill>
                  <a:srgbClr val="FF3300"/>
                </a:solidFill>
              </a:rPr>
              <a:t>distortion </a:t>
            </a:r>
            <a:r>
              <a:rPr lang="en-US" sz="2000" dirty="0">
                <a:solidFill>
                  <a:srgbClr val="0000FF"/>
                </a:solidFill>
              </a:rPr>
              <a:t>(the pulse changes shape and usually gets broader).</a:t>
            </a:r>
          </a:p>
        </p:txBody>
      </p:sp>
      <p:sp>
        <p:nvSpPr>
          <p:cNvPr id="38935" name="Text Box 35"/>
          <p:cNvSpPr txBox="1">
            <a:spLocks noChangeArrowheads="1"/>
          </p:cNvSpPr>
          <p:nvPr/>
        </p:nvSpPr>
        <p:spPr bwMode="auto">
          <a:xfrm>
            <a:off x="2185081" y="6097814"/>
            <a:ext cx="5021262" cy="396875"/>
          </a:xfrm>
          <a:prstGeom prst="rect">
            <a:avLst/>
          </a:prstGeom>
          <a:noFill/>
          <a:ln w="9525">
            <a:noFill/>
            <a:miter lim="800000"/>
            <a:headEnd/>
            <a:tailEnd/>
          </a:ln>
        </p:spPr>
        <p:txBody>
          <a:bodyPr wrap="none">
            <a:spAutoFit/>
          </a:bodyPr>
          <a:lstStyle/>
          <a:p>
            <a:pPr algn="ctr"/>
            <a:r>
              <a:rPr lang="en-US" sz="2000" dirty="0"/>
              <a:t>(These effects can be studied numerically.)</a:t>
            </a:r>
          </a:p>
        </p:txBody>
      </p:sp>
      <p:sp>
        <p:nvSpPr>
          <p:cNvPr id="27" name="Slide Number Placeholder 26"/>
          <p:cNvSpPr>
            <a:spLocks noGrp="1"/>
          </p:cNvSpPr>
          <p:nvPr>
            <p:ph type="sldNum" sz="quarter" idx="10"/>
          </p:nvPr>
        </p:nvSpPr>
        <p:spPr/>
        <p:txBody>
          <a:bodyPr/>
          <a:lstStyle/>
          <a:p>
            <a:pPr>
              <a:defRPr/>
            </a:pPr>
            <a:fld id="{1B73C68F-52BC-4916-951A-0E2C6563DD85}" type="slidenum">
              <a:rPr lang="en-US" smtClean="0"/>
              <a:pPr>
                <a:defRPr/>
              </a:pPr>
              <a:t>30</a:t>
            </a:fld>
            <a:endParaRPr lang="en-US"/>
          </a:p>
        </p:txBody>
      </p:sp>
      <p:sp>
        <p:nvSpPr>
          <p:cNvPr id="28" name="Text Box 31"/>
          <p:cNvSpPr txBox="1">
            <a:spLocks noChangeArrowheads="1"/>
          </p:cNvSpPr>
          <p:nvPr/>
        </p:nvSpPr>
        <p:spPr bwMode="auto">
          <a:xfrm>
            <a:off x="1981200" y="119746"/>
            <a:ext cx="50673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Effects of Loss</a:t>
            </a:r>
          </a:p>
        </p:txBody>
      </p:sp>
      <p:grpSp>
        <p:nvGrpSpPr>
          <p:cNvPr id="36" name="Group 35"/>
          <p:cNvGrpSpPr/>
          <p:nvPr/>
        </p:nvGrpSpPr>
        <p:grpSpPr>
          <a:xfrm>
            <a:off x="509588" y="2242690"/>
            <a:ext cx="8072437" cy="3283174"/>
            <a:chOff x="433388" y="2112061"/>
            <a:chExt cx="8072437" cy="3283174"/>
          </a:xfrm>
        </p:grpSpPr>
        <p:sp>
          <p:nvSpPr>
            <p:cNvPr id="38915" name="AutoShape 3"/>
            <p:cNvSpPr>
              <a:spLocks noChangeArrowheads="1"/>
            </p:cNvSpPr>
            <p:nvPr/>
          </p:nvSpPr>
          <p:spPr bwMode="auto">
            <a:xfrm rot="5400000">
              <a:off x="4379913" y="1419911"/>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38916" name="AutoShape 4"/>
            <p:cNvSpPr>
              <a:spLocks noChangeArrowheads="1"/>
            </p:cNvSpPr>
            <p:nvPr/>
          </p:nvSpPr>
          <p:spPr bwMode="auto">
            <a:xfrm rot="5400000">
              <a:off x="4398963" y="786498"/>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38917" name="Line 5"/>
            <p:cNvSpPr>
              <a:spLocks noChangeShapeType="1"/>
            </p:cNvSpPr>
            <p:nvPr/>
          </p:nvSpPr>
          <p:spPr bwMode="auto">
            <a:xfrm flipV="1">
              <a:off x="7189788" y="3736623"/>
              <a:ext cx="836612" cy="0"/>
            </a:xfrm>
            <a:prstGeom prst="line">
              <a:avLst/>
            </a:prstGeom>
            <a:noFill/>
            <a:ln w="28575">
              <a:solidFill>
                <a:schemeClr val="tx1"/>
              </a:solidFill>
              <a:round/>
              <a:headEnd/>
              <a:tailEnd/>
            </a:ln>
          </p:spPr>
          <p:txBody>
            <a:bodyPr wrap="none"/>
            <a:lstStyle/>
            <a:p>
              <a:endParaRPr lang="en-US" dirty="0"/>
            </a:p>
          </p:txBody>
        </p:sp>
        <p:sp>
          <p:nvSpPr>
            <p:cNvPr id="38918" name="Text Box 6"/>
            <p:cNvSpPr txBox="1">
              <a:spLocks noChangeArrowheads="1"/>
            </p:cNvSpPr>
            <p:nvPr/>
          </p:nvSpPr>
          <p:spPr bwMode="auto">
            <a:xfrm>
              <a:off x="8223250" y="3504298"/>
              <a:ext cx="282575" cy="396875"/>
            </a:xfrm>
            <a:prstGeom prst="rect">
              <a:avLst/>
            </a:prstGeom>
            <a:noFill/>
            <a:ln w="9525">
              <a:noFill/>
              <a:miter lim="800000"/>
              <a:headEnd/>
              <a:tailEnd/>
            </a:ln>
          </p:spPr>
          <p:txBody>
            <a:bodyPr wrap="none">
              <a:spAutoFit/>
            </a:bodyPr>
            <a:lstStyle/>
            <a:p>
              <a:r>
                <a:rPr lang="en-US" sz="2000" i="1">
                  <a:latin typeface="Times New Roman" pitchFamily="18" charset="0"/>
                </a:rPr>
                <a:t>z</a:t>
              </a:r>
            </a:p>
          </p:txBody>
        </p:sp>
        <p:sp>
          <p:nvSpPr>
            <p:cNvPr id="38919" name="Freeform 13"/>
            <p:cNvSpPr>
              <a:spLocks/>
            </p:cNvSpPr>
            <p:nvPr/>
          </p:nvSpPr>
          <p:spPr bwMode="auto">
            <a:xfrm>
              <a:off x="1350963" y="3128061"/>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38923" name="Line 21"/>
            <p:cNvSpPr>
              <a:spLocks noChangeShapeType="1"/>
            </p:cNvSpPr>
            <p:nvPr/>
          </p:nvSpPr>
          <p:spPr bwMode="auto">
            <a:xfrm>
              <a:off x="2727325" y="3578911"/>
              <a:ext cx="0" cy="1770062"/>
            </a:xfrm>
            <a:prstGeom prst="line">
              <a:avLst/>
            </a:prstGeom>
            <a:noFill/>
            <a:ln w="19050">
              <a:solidFill>
                <a:schemeClr val="tx1"/>
              </a:solidFill>
              <a:prstDash val="dash"/>
              <a:round/>
              <a:headEnd/>
              <a:tailEnd/>
            </a:ln>
          </p:spPr>
          <p:txBody>
            <a:bodyPr/>
            <a:lstStyle/>
            <a:p>
              <a:endParaRPr lang="en-US"/>
            </a:p>
          </p:txBody>
        </p:sp>
        <p:sp>
          <p:nvSpPr>
            <p:cNvPr id="38926" name="Line 26"/>
            <p:cNvSpPr>
              <a:spLocks noChangeShapeType="1"/>
            </p:cNvSpPr>
            <p:nvPr/>
          </p:nvSpPr>
          <p:spPr bwMode="auto">
            <a:xfrm>
              <a:off x="4491038" y="3572561"/>
              <a:ext cx="0" cy="1770062"/>
            </a:xfrm>
            <a:prstGeom prst="line">
              <a:avLst/>
            </a:prstGeom>
            <a:noFill/>
            <a:ln w="19050">
              <a:solidFill>
                <a:schemeClr val="tx1"/>
              </a:solidFill>
              <a:prstDash val="dash"/>
              <a:round/>
              <a:headEnd/>
              <a:tailEnd/>
            </a:ln>
          </p:spPr>
          <p:txBody>
            <a:bodyPr/>
            <a:lstStyle/>
            <a:p>
              <a:endParaRPr lang="en-US"/>
            </a:p>
          </p:txBody>
        </p:sp>
        <p:sp>
          <p:nvSpPr>
            <p:cNvPr id="38927" name="Line 27"/>
            <p:cNvSpPr>
              <a:spLocks noChangeShapeType="1"/>
            </p:cNvSpPr>
            <p:nvPr/>
          </p:nvSpPr>
          <p:spPr bwMode="auto">
            <a:xfrm>
              <a:off x="6342063" y="3594786"/>
              <a:ext cx="0" cy="1770062"/>
            </a:xfrm>
            <a:prstGeom prst="line">
              <a:avLst/>
            </a:prstGeom>
            <a:noFill/>
            <a:ln w="19050">
              <a:solidFill>
                <a:schemeClr val="tx1"/>
              </a:solidFill>
              <a:prstDash val="dash"/>
              <a:round/>
              <a:headEnd/>
              <a:tailEnd/>
            </a:ln>
          </p:spPr>
          <p:txBody>
            <a:bodyPr/>
            <a:lstStyle/>
            <a:p>
              <a:endParaRPr lang="en-US"/>
            </a:p>
          </p:txBody>
        </p:sp>
        <p:sp>
          <p:nvSpPr>
            <p:cNvPr id="38929" name="Line 29"/>
            <p:cNvSpPr>
              <a:spLocks noChangeShapeType="1"/>
            </p:cNvSpPr>
            <p:nvPr/>
          </p:nvSpPr>
          <p:spPr bwMode="auto">
            <a:xfrm flipV="1">
              <a:off x="1362075" y="2407336"/>
              <a:ext cx="0" cy="1335087"/>
            </a:xfrm>
            <a:prstGeom prst="line">
              <a:avLst/>
            </a:prstGeom>
            <a:noFill/>
            <a:ln w="28575">
              <a:solidFill>
                <a:schemeClr val="tx1"/>
              </a:solidFill>
              <a:round/>
              <a:headEnd/>
              <a:tailEnd/>
            </a:ln>
          </p:spPr>
          <p:txBody>
            <a:bodyPr/>
            <a:lstStyle/>
            <a:p>
              <a:endParaRPr lang="en-US"/>
            </a:p>
          </p:txBody>
        </p:sp>
        <p:sp>
          <p:nvSpPr>
            <p:cNvPr id="38932" name="Freeform 32"/>
            <p:cNvSpPr>
              <a:spLocks/>
            </p:cNvSpPr>
            <p:nvPr/>
          </p:nvSpPr>
          <p:spPr bwMode="auto">
            <a:xfrm>
              <a:off x="3759200" y="3313798"/>
              <a:ext cx="1320800" cy="438150"/>
            </a:xfrm>
            <a:custGeom>
              <a:avLst/>
              <a:gdLst>
                <a:gd name="T0" fmla="*/ 0 w 832"/>
                <a:gd name="T1" fmla="*/ 256 h 276"/>
                <a:gd name="T2" fmla="*/ 91 w 832"/>
                <a:gd name="T3" fmla="*/ 256 h 276"/>
                <a:gd name="T4" fmla="*/ 146 w 832"/>
                <a:gd name="T5" fmla="*/ 250 h 276"/>
                <a:gd name="T6" fmla="*/ 164 w 832"/>
                <a:gd name="T7" fmla="*/ 190 h 276"/>
                <a:gd name="T8" fmla="*/ 192 w 832"/>
                <a:gd name="T9" fmla="*/ 125 h 276"/>
                <a:gd name="T10" fmla="*/ 247 w 832"/>
                <a:gd name="T11" fmla="*/ 35 h 276"/>
                <a:gd name="T12" fmla="*/ 320 w 832"/>
                <a:gd name="T13" fmla="*/ 5 h 276"/>
                <a:gd name="T14" fmla="*/ 475 w 832"/>
                <a:gd name="T15" fmla="*/ 5 h 276"/>
                <a:gd name="T16" fmla="*/ 612 w 832"/>
                <a:gd name="T17" fmla="*/ 23 h 276"/>
                <a:gd name="T18" fmla="*/ 686 w 832"/>
                <a:gd name="T19" fmla="*/ 118 h 276"/>
                <a:gd name="T20" fmla="*/ 704 w 832"/>
                <a:gd name="T21" fmla="*/ 220 h 276"/>
                <a:gd name="T22" fmla="*/ 740 w 832"/>
                <a:gd name="T23" fmla="*/ 268 h 276"/>
                <a:gd name="T24" fmla="*/ 832 w 832"/>
                <a:gd name="T25" fmla="*/ 268 h 2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2"/>
                <a:gd name="T40" fmla="*/ 0 h 276"/>
                <a:gd name="T41" fmla="*/ 832 w 832"/>
                <a:gd name="T42" fmla="*/ 276 h 2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2" h="276">
                  <a:moveTo>
                    <a:pt x="0" y="256"/>
                  </a:moveTo>
                  <a:cubicBezTo>
                    <a:pt x="33" y="257"/>
                    <a:pt x="67" y="258"/>
                    <a:pt x="91" y="256"/>
                  </a:cubicBezTo>
                  <a:cubicBezTo>
                    <a:pt x="115" y="255"/>
                    <a:pt x="134" y="262"/>
                    <a:pt x="146" y="250"/>
                  </a:cubicBezTo>
                  <a:cubicBezTo>
                    <a:pt x="158" y="239"/>
                    <a:pt x="156" y="211"/>
                    <a:pt x="164" y="190"/>
                  </a:cubicBezTo>
                  <a:cubicBezTo>
                    <a:pt x="172" y="169"/>
                    <a:pt x="178" y="151"/>
                    <a:pt x="192" y="125"/>
                  </a:cubicBezTo>
                  <a:cubicBezTo>
                    <a:pt x="206" y="99"/>
                    <a:pt x="226" y="55"/>
                    <a:pt x="247" y="35"/>
                  </a:cubicBezTo>
                  <a:cubicBezTo>
                    <a:pt x="268" y="15"/>
                    <a:pt x="282" y="10"/>
                    <a:pt x="320" y="5"/>
                  </a:cubicBezTo>
                  <a:cubicBezTo>
                    <a:pt x="358" y="0"/>
                    <a:pt x="426" y="3"/>
                    <a:pt x="475" y="5"/>
                  </a:cubicBezTo>
                  <a:cubicBezTo>
                    <a:pt x="524" y="8"/>
                    <a:pt x="577" y="4"/>
                    <a:pt x="612" y="23"/>
                  </a:cubicBezTo>
                  <a:cubicBezTo>
                    <a:pt x="647" y="42"/>
                    <a:pt x="671" y="85"/>
                    <a:pt x="686" y="118"/>
                  </a:cubicBezTo>
                  <a:cubicBezTo>
                    <a:pt x="701" y="151"/>
                    <a:pt x="695" y="196"/>
                    <a:pt x="704" y="220"/>
                  </a:cubicBezTo>
                  <a:cubicBezTo>
                    <a:pt x="713" y="245"/>
                    <a:pt x="719" y="260"/>
                    <a:pt x="740" y="268"/>
                  </a:cubicBezTo>
                  <a:cubicBezTo>
                    <a:pt x="761" y="276"/>
                    <a:pt x="796" y="272"/>
                    <a:pt x="832" y="268"/>
                  </a:cubicBezTo>
                </a:path>
              </a:pathLst>
            </a:custGeom>
            <a:noFill/>
            <a:ln w="28575" cmpd="sng">
              <a:solidFill>
                <a:schemeClr val="tx1"/>
              </a:solidFill>
              <a:round/>
              <a:headEnd/>
              <a:tailEnd/>
            </a:ln>
          </p:spPr>
          <p:txBody>
            <a:bodyPr/>
            <a:lstStyle/>
            <a:p>
              <a:endParaRPr lang="en-US"/>
            </a:p>
          </p:txBody>
        </p:sp>
        <p:sp>
          <p:nvSpPr>
            <p:cNvPr id="38933" name="Freeform 33"/>
            <p:cNvSpPr>
              <a:spLocks/>
            </p:cNvSpPr>
            <p:nvPr/>
          </p:nvSpPr>
          <p:spPr bwMode="auto">
            <a:xfrm>
              <a:off x="5275263" y="3511473"/>
              <a:ext cx="1639887" cy="220663"/>
            </a:xfrm>
            <a:custGeom>
              <a:avLst/>
              <a:gdLst>
                <a:gd name="T0" fmla="*/ 0 w 832"/>
                <a:gd name="T1" fmla="*/ 256 h 276"/>
                <a:gd name="T2" fmla="*/ 91 w 832"/>
                <a:gd name="T3" fmla="*/ 256 h 276"/>
                <a:gd name="T4" fmla="*/ 146 w 832"/>
                <a:gd name="T5" fmla="*/ 250 h 276"/>
                <a:gd name="T6" fmla="*/ 164 w 832"/>
                <a:gd name="T7" fmla="*/ 190 h 276"/>
                <a:gd name="T8" fmla="*/ 192 w 832"/>
                <a:gd name="T9" fmla="*/ 125 h 276"/>
                <a:gd name="T10" fmla="*/ 247 w 832"/>
                <a:gd name="T11" fmla="*/ 35 h 276"/>
                <a:gd name="T12" fmla="*/ 320 w 832"/>
                <a:gd name="T13" fmla="*/ 5 h 276"/>
                <a:gd name="T14" fmla="*/ 475 w 832"/>
                <a:gd name="T15" fmla="*/ 5 h 276"/>
                <a:gd name="T16" fmla="*/ 612 w 832"/>
                <a:gd name="T17" fmla="*/ 23 h 276"/>
                <a:gd name="T18" fmla="*/ 686 w 832"/>
                <a:gd name="T19" fmla="*/ 118 h 276"/>
                <a:gd name="T20" fmla="*/ 704 w 832"/>
                <a:gd name="T21" fmla="*/ 220 h 276"/>
                <a:gd name="T22" fmla="*/ 740 w 832"/>
                <a:gd name="T23" fmla="*/ 268 h 276"/>
                <a:gd name="T24" fmla="*/ 832 w 832"/>
                <a:gd name="T25" fmla="*/ 268 h 2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2"/>
                <a:gd name="T40" fmla="*/ 0 h 276"/>
                <a:gd name="T41" fmla="*/ 832 w 832"/>
                <a:gd name="T42" fmla="*/ 276 h 2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2" h="276">
                  <a:moveTo>
                    <a:pt x="0" y="256"/>
                  </a:moveTo>
                  <a:cubicBezTo>
                    <a:pt x="33" y="257"/>
                    <a:pt x="67" y="258"/>
                    <a:pt x="91" y="256"/>
                  </a:cubicBezTo>
                  <a:cubicBezTo>
                    <a:pt x="115" y="255"/>
                    <a:pt x="134" y="262"/>
                    <a:pt x="146" y="250"/>
                  </a:cubicBezTo>
                  <a:cubicBezTo>
                    <a:pt x="158" y="239"/>
                    <a:pt x="156" y="211"/>
                    <a:pt x="164" y="190"/>
                  </a:cubicBezTo>
                  <a:cubicBezTo>
                    <a:pt x="172" y="169"/>
                    <a:pt x="178" y="151"/>
                    <a:pt x="192" y="125"/>
                  </a:cubicBezTo>
                  <a:cubicBezTo>
                    <a:pt x="206" y="99"/>
                    <a:pt x="226" y="55"/>
                    <a:pt x="247" y="35"/>
                  </a:cubicBezTo>
                  <a:cubicBezTo>
                    <a:pt x="268" y="15"/>
                    <a:pt x="282" y="10"/>
                    <a:pt x="320" y="5"/>
                  </a:cubicBezTo>
                  <a:cubicBezTo>
                    <a:pt x="358" y="0"/>
                    <a:pt x="426" y="3"/>
                    <a:pt x="475" y="5"/>
                  </a:cubicBezTo>
                  <a:cubicBezTo>
                    <a:pt x="524" y="8"/>
                    <a:pt x="577" y="4"/>
                    <a:pt x="612" y="23"/>
                  </a:cubicBezTo>
                  <a:cubicBezTo>
                    <a:pt x="647" y="42"/>
                    <a:pt x="671" y="85"/>
                    <a:pt x="686" y="118"/>
                  </a:cubicBezTo>
                  <a:cubicBezTo>
                    <a:pt x="701" y="151"/>
                    <a:pt x="695" y="196"/>
                    <a:pt x="704" y="220"/>
                  </a:cubicBezTo>
                  <a:cubicBezTo>
                    <a:pt x="713" y="245"/>
                    <a:pt x="719" y="260"/>
                    <a:pt x="740" y="268"/>
                  </a:cubicBezTo>
                  <a:cubicBezTo>
                    <a:pt x="761" y="276"/>
                    <a:pt x="796" y="272"/>
                    <a:pt x="832" y="268"/>
                  </a:cubicBezTo>
                </a:path>
              </a:pathLst>
            </a:custGeom>
            <a:noFill/>
            <a:ln w="28575" cmpd="sng">
              <a:solidFill>
                <a:schemeClr val="tx1"/>
              </a:solidFill>
              <a:round/>
              <a:headEnd/>
              <a:tailEnd/>
            </a:ln>
          </p:spPr>
          <p:txBody>
            <a:bodyPr/>
            <a:lstStyle/>
            <a:p>
              <a:endParaRPr lang="en-US"/>
            </a:p>
          </p:txBody>
        </p:sp>
        <p:sp>
          <p:nvSpPr>
            <p:cNvPr id="38934" name="Line 34"/>
            <p:cNvSpPr>
              <a:spLocks noChangeShapeType="1"/>
            </p:cNvSpPr>
            <p:nvPr/>
          </p:nvSpPr>
          <p:spPr bwMode="auto">
            <a:xfrm>
              <a:off x="1349375" y="3737661"/>
              <a:ext cx="6313488" cy="0"/>
            </a:xfrm>
            <a:prstGeom prst="line">
              <a:avLst/>
            </a:prstGeom>
            <a:noFill/>
            <a:ln w="28575">
              <a:solidFill>
                <a:schemeClr val="tx1"/>
              </a:solidFill>
              <a:round/>
              <a:headEnd/>
              <a:tailEnd/>
            </a:ln>
          </p:spPr>
          <p:txBody>
            <a:bodyPr/>
            <a:lstStyle/>
            <a:p>
              <a:endParaRPr lang="en-US"/>
            </a:p>
          </p:txBody>
        </p:sp>
        <p:sp>
          <p:nvSpPr>
            <p:cNvPr id="38936" name="AutoShape 36"/>
            <p:cNvSpPr>
              <a:spLocks noChangeArrowheads="1"/>
            </p:cNvSpPr>
            <p:nvPr/>
          </p:nvSpPr>
          <p:spPr bwMode="auto">
            <a:xfrm>
              <a:off x="4021138" y="2112061"/>
              <a:ext cx="1262062" cy="260350"/>
            </a:xfrm>
            <a:custGeom>
              <a:avLst/>
              <a:gdLst>
                <a:gd name="T0" fmla="*/ 946546 w 21600"/>
                <a:gd name="T1" fmla="*/ 0 h 21600"/>
                <a:gd name="T2" fmla="*/ 0 w 21600"/>
                <a:gd name="T3" fmla="*/ 130175 h 21600"/>
                <a:gd name="T4" fmla="*/ 946546 w 21600"/>
                <a:gd name="T5" fmla="*/ 260350 h 21600"/>
                <a:gd name="T6" fmla="*/ 1262062 w 21600"/>
                <a:gd name="T7" fmla="*/ 1301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en-US"/>
            </a:p>
          </p:txBody>
        </p:sp>
        <p:graphicFrame>
          <p:nvGraphicFramePr>
            <p:cNvPr id="69633" name="Object 33"/>
            <p:cNvGraphicFramePr>
              <a:graphicFrameLocks noChangeAspect="1"/>
            </p:cNvGraphicFramePr>
            <p:nvPr/>
          </p:nvGraphicFramePr>
          <p:xfrm>
            <a:off x="433388" y="2557463"/>
            <a:ext cx="811212" cy="454025"/>
          </p:xfrm>
          <a:graphic>
            <a:graphicData uri="http://schemas.openxmlformats.org/presentationml/2006/ole">
              <mc:AlternateContent xmlns:mc="http://schemas.openxmlformats.org/markup-compatibility/2006">
                <mc:Choice xmlns:v="urn:schemas-microsoft-com:vml" Requires="v">
                  <p:oleObj spid="_x0000_s23568" name="Equation" r:id="rId4" imgW="545626" imgH="304536" progId="Equation.DSMT4">
                    <p:embed/>
                  </p:oleObj>
                </mc:Choice>
                <mc:Fallback>
                  <p:oleObj name="Equation" r:id="rId4" imgW="545626" imgH="304536" progId="Equation.DSMT4">
                    <p:embed/>
                    <p:pic>
                      <p:nvPicPr>
                        <p:cNvPr id="0" name="Picture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2557463"/>
                          <a:ext cx="811212"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34"/>
            <p:cNvGraphicFramePr>
              <a:graphicFrameLocks noChangeAspect="1"/>
            </p:cNvGraphicFramePr>
            <p:nvPr/>
          </p:nvGraphicFramePr>
          <p:xfrm>
            <a:off x="2476500" y="2767465"/>
            <a:ext cx="517525" cy="258762"/>
          </p:xfrm>
          <a:graphic>
            <a:graphicData uri="http://schemas.openxmlformats.org/presentationml/2006/ole">
              <mc:AlternateContent xmlns:mc="http://schemas.openxmlformats.org/markup-compatibility/2006">
                <mc:Choice xmlns:v="urn:schemas-microsoft-com:vml" Requires="v">
                  <p:oleObj spid="_x0000_s23569" name="Equation" r:id="rId6" imgW="406048" imgH="203024" progId="Equation.DSMT4">
                    <p:embed/>
                  </p:oleObj>
                </mc:Choice>
                <mc:Fallback>
                  <p:oleObj name="Equation" r:id="rId6" imgW="406048" imgH="203024" progId="Equation.DSMT4">
                    <p:embed/>
                    <p:pic>
                      <p:nvPicPr>
                        <p:cNvPr id="0" name="Picture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0" y="2767465"/>
                          <a:ext cx="517525" cy="258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34"/>
            <p:cNvGraphicFramePr>
              <a:graphicFrameLocks noChangeAspect="1"/>
            </p:cNvGraphicFramePr>
            <p:nvPr/>
          </p:nvGraphicFramePr>
          <p:xfrm>
            <a:off x="4010025" y="2775179"/>
            <a:ext cx="866775" cy="357187"/>
          </p:xfrm>
          <a:graphic>
            <a:graphicData uri="http://schemas.openxmlformats.org/presentationml/2006/ole">
              <mc:AlternateContent xmlns:mc="http://schemas.openxmlformats.org/markup-compatibility/2006">
                <mc:Choice xmlns:v="urn:schemas-microsoft-com:vml" Requires="v">
                  <p:oleObj spid="_x0000_s23570" name="Equation" r:id="rId8" imgW="558800" imgH="228600" progId="Equation.DSMT4">
                    <p:embed/>
                  </p:oleObj>
                </mc:Choice>
                <mc:Fallback>
                  <p:oleObj name="Equation" r:id="rId8" imgW="558800" imgH="228600" progId="Equation.DSMT4">
                    <p:embed/>
                    <p:pic>
                      <p:nvPicPr>
                        <p:cNvPr id="0" name="Picture 2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0025" y="2775179"/>
                          <a:ext cx="866775"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34"/>
            <p:cNvGraphicFramePr>
              <a:graphicFrameLocks noChangeAspect="1"/>
            </p:cNvGraphicFramePr>
            <p:nvPr/>
          </p:nvGraphicFramePr>
          <p:xfrm>
            <a:off x="5681663" y="2786288"/>
            <a:ext cx="908050" cy="357188"/>
          </p:xfrm>
          <a:graphic>
            <a:graphicData uri="http://schemas.openxmlformats.org/presentationml/2006/ole">
              <mc:AlternateContent xmlns:mc="http://schemas.openxmlformats.org/markup-compatibility/2006">
                <mc:Choice xmlns:v="urn:schemas-microsoft-com:vml" Requires="v">
                  <p:oleObj spid="_x0000_s23571" name="Equation" r:id="rId10" imgW="583947" imgH="228501" progId="Equation.DSMT4">
                    <p:embed/>
                  </p:oleObj>
                </mc:Choice>
                <mc:Fallback>
                  <p:oleObj name="Equation" r:id="rId10" imgW="583947" imgH="228501" progId="Equation.DSMT4">
                    <p:embed/>
                    <p:pic>
                      <p:nvPicPr>
                        <p:cNvPr id="0" name="Picture 2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1663" y="2786288"/>
                          <a:ext cx="908050"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34"/>
            <p:cNvGraphicFramePr>
              <a:graphicFrameLocks noChangeAspect="1"/>
            </p:cNvGraphicFramePr>
            <p:nvPr/>
          </p:nvGraphicFramePr>
          <p:xfrm>
            <a:off x="2888797" y="5050748"/>
            <a:ext cx="247650" cy="344487"/>
          </p:xfrm>
          <a:graphic>
            <a:graphicData uri="http://schemas.openxmlformats.org/presentationml/2006/ole">
              <mc:AlternateContent xmlns:mc="http://schemas.openxmlformats.org/markup-compatibility/2006">
                <mc:Choice xmlns:v="urn:schemas-microsoft-com:vml" Requires="v">
                  <p:oleObj spid="_x0000_s23572" name="Equation" r:id="rId12" imgW="165028" imgH="228501" progId="Equation.DSMT4">
                    <p:embed/>
                  </p:oleObj>
                </mc:Choice>
                <mc:Fallback>
                  <p:oleObj name="Equation" r:id="rId12" imgW="165028" imgH="228501" progId="Equation.DSMT4">
                    <p:embed/>
                    <p:pic>
                      <p:nvPicPr>
                        <p:cNvPr id="0" name="Picture 2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8797" y="5050748"/>
                          <a:ext cx="24765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4"/>
            <p:cNvGraphicFramePr>
              <a:graphicFrameLocks noChangeAspect="1"/>
            </p:cNvGraphicFramePr>
            <p:nvPr/>
          </p:nvGraphicFramePr>
          <p:xfrm>
            <a:off x="4678817" y="5039860"/>
            <a:ext cx="762000" cy="344487"/>
          </p:xfrm>
          <a:graphic>
            <a:graphicData uri="http://schemas.openxmlformats.org/presentationml/2006/ole">
              <mc:AlternateContent xmlns:mc="http://schemas.openxmlformats.org/markup-compatibility/2006">
                <mc:Choice xmlns:v="urn:schemas-microsoft-com:vml" Requires="v">
                  <p:oleObj spid="_x0000_s23573" name="Equation" r:id="rId14" imgW="508000" imgH="228600" progId="Equation.DSMT4">
                    <p:embed/>
                  </p:oleObj>
                </mc:Choice>
                <mc:Fallback>
                  <p:oleObj name="Equation" r:id="rId14" imgW="508000" imgH="228600" progId="Equation.DSMT4">
                    <p:embed/>
                    <p:pic>
                      <p:nvPicPr>
                        <p:cNvPr id="0" name="Picture 2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8817" y="5039860"/>
                          <a:ext cx="762000" cy="34448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34"/>
            <p:cNvGraphicFramePr>
              <a:graphicFrameLocks noChangeAspect="1"/>
            </p:cNvGraphicFramePr>
            <p:nvPr/>
          </p:nvGraphicFramePr>
          <p:xfrm>
            <a:off x="6585631" y="5050518"/>
            <a:ext cx="781050" cy="344488"/>
          </p:xfrm>
          <a:graphic>
            <a:graphicData uri="http://schemas.openxmlformats.org/presentationml/2006/ole">
              <mc:AlternateContent xmlns:mc="http://schemas.openxmlformats.org/markup-compatibility/2006">
                <mc:Choice xmlns:v="urn:schemas-microsoft-com:vml" Requires="v">
                  <p:oleObj spid="_x0000_s23574" name="Equation" r:id="rId16" imgW="520700" imgH="228600" progId="Equation.DSMT4">
                    <p:embed/>
                  </p:oleObj>
                </mc:Choice>
                <mc:Fallback>
                  <p:oleObj name="Equation" r:id="rId16" imgW="520700" imgH="228600" progId="Equation.DSMT4">
                    <p:embed/>
                    <p:pic>
                      <p:nvPicPr>
                        <p:cNvPr id="0" name="Picture 2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5631" y="5050518"/>
                          <a:ext cx="781050" cy="34448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6"/>
          <p:cNvSpPr>
            <a:spLocks noGrp="1"/>
          </p:cNvSpPr>
          <p:nvPr>
            <p:ph type="sldNum" sz="quarter" idx="10"/>
          </p:nvPr>
        </p:nvSpPr>
        <p:spPr/>
        <p:txBody>
          <a:bodyPr/>
          <a:lstStyle/>
          <a:p>
            <a:pPr>
              <a:defRPr/>
            </a:pPr>
            <a:fld id="{1B73C68F-52BC-4916-951A-0E2C6563DD85}" type="slidenum">
              <a:rPr lang="en-US" smtClean="0"/>
              <a:pPr>
                <a:defRPr/>
              </a:pPr>
              <a:t>31</a:t>
            </a:fld>
            <a:endParaRPr lang="en-US"/>
          </a:p>
        </p:txBody>
      </p:sp>
      <p:sp>
        <p:nvSpPr>
          <p:cNvPr id="47" name="TextBox 46"/>
          <p:cNvSpPr txBox="1"/>
          <p:nvPr/>
        </p:nvSpPr>
        <p:spPr>
          <a:xfrm>
            <a:off x="1058306" y="821871"/>
            <a:ext cx="6673622" cy="461665"/>
          </a:xfrm>
          <a:prstGeom prst="rect">
            <a:avLst/>
          </a:prstGeom>
          <a:noFill/>
        </p:spPr>
        <p:txBody>
          <a:bodyPr wrap="none" rtlCol="0">
            <a:spAutoFit/>
          </a:bodyPr>
          <a:lstStyle/>
          <a:p>
            <a:pPr algn="ctr"/>
            <a:r>
              <a:rPr lang="en-US" sz="2400" dirty="0">
                <a:solidFill>
                  <a:srgbClr val="CC00FF"/>
                </a:solidFill>
                <a:latin typeface="Arial" pitchFamily="34" charset="0"/>
                <a:cs typeface="Arial" pitchFamily="34" charset="0"/>
              </a:rPr>
              <a:t>Example: Propagation on a lossy microstrip line</a:t>
            </a:r>
          </a:p>
        </p:txBody>
      </p:sp>
      <p:graphicFrame>
        <p:nvGraphicFramePr>
          <p:cNvPr id="48" name="Object 2"/>
          <p:cNvGraphicFramePr>
            <a:graphicFrameLocks noChangeAspect="1"/>
          </p:cNvGraphicFramePr>
          <p:nvPr/>
        </p:nvGraphicFramePr>
        <p:xfrm>
          <a:off x="636588" y="4146550"/>
          <a:ext cx="3616325" cy="2095500"/>
        </p:xfrm>
        <a:graphic>
          <a:graphicData uri="http://schemas.openxmlformats.org/presentationml/2006/ole">
            <mc:AlternateContent xmlns:mc="http://schemas.openxmlformats.org/markup-compatibility/2006">
              <mc:Choice xmlns:v="urn:schemas-microsoft-com:vml" Requires="v">
                <p:oleObj spid="_x0000_s24590" name="Equation" r:id="rId4" imgW="2705100" imgH="1498600" progId="Equation.DSMT4">
                  <p:embed/>
                </p:oleObj>
              </mc:Choice>
              <mc:Fallback>
                <p:oleObj name="Equation" r:id="rId4" imgW="2705100" imgH="1498600" progId="Equation.DSMT4">
                  <p:embed/>
                  <p:pic>
                    <p:nvPicPr>
                      <p:cNvPr id="0" name="Picture 1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4146550"/>
                        <a:ext cx="3616325" cy="20955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 name="Picture 14"/>
          <p:cNvPicPr>
            <a:picLocks noChangeAspect="1" noChangeArrowheads="1"/>
          </p:cNvPicPr>
          <p:nvPr/>
        </p:nvPicPr>
        <p:blipFill>
          <a:blip r:embed="rId6" cstate="print"/>
          <a:srcRect/>
          <a:stretch>
            <a:fillRect/>
          </a:stretch>
        </p:blipFill>
        <p:spPr bwMode="auto">
          <a:xfrm>
            <a:off x="330201" y="1895474"/>
            <a:ext cx="3639334" cy="1806575"/>
          </a:xfrm>
          <a:prstGeom prst="rect">
            <a:avLst/>
          </a:prstGeom>
          <a:noFill/>
          <a:ln w="9525">
            <a:noFill/>
            <a:miter lim="800000"/>
            <a:headEnd/>
            <a:tailEnd/>
          </a:ln>
          <a:effectLst/>
        </p:spPr>
      </p:pic>
      <p:pic>
        <p:nvPicPr>
          <p:cNvPr id="51" name="Picture 15"/>
          <p:cNvPicPr>
            <a:picLocks noChangeAspect="1" noChangeArrowheads="1"/>
          </p:cNvPicPr>
          <p:nvPr/>
        </p:nvPicPr>
        <p:blipFill>
          <a:blip r:embed="rId7" cstate="print"/>
          <a:srcRect/>
          <a:stretch>
            <a:fillRect/>
          </a:stretch>
        </p:blipFill>
        <p:spPr bwMode="auto">
          <a:xfrm>
            <a:off x="4445000" y="1877631"/>
            <a:ext cx="4556125" cy="1687894"/>
          </a:xfrm>
          <a:prstGeom prst="rect">
            <a:avLst/>
          </a:prstGeom>
          <a:noFill/>
          <a:ln w="9525">
            <a:noFill/>
            <a:miter lim="800000"/>
            <a:headEnd/>
            <a:tailEnd/>
          </a:ln>
          <a:effectLst/>
        </p:spPr>
      </p:pic>
      <p:grpSp>
        <p:nvGrpSpPr>
          <p:cNvPr id="3" name="Group 2"/>
          <p:cNvGrpSpPr/>
          <p:nvPr/>
        </p:nvGrpSpPr>
        <p:grpSpPr>
          <a:xfrm>
            <a:off x="5060739" y="4269303"/>
            <a:ext cx="3162300" cy="2046940"/>
            <a:chOff x="5402263" y="4037948"/>
            <a:chExt cx="3162300" cy="2046940"/>
          </a:xfrm>
        </p:grpSpPr>
        <p:graphicFrame>
          <p:nvGraphicFramePr>
            <p:cNvPr id="49" name="Object 2"/>
            <p:cNvGraphicFramePr>
              <a:graphicFrameLocks noChangeAspect="1"/>
            </p:cNvGraphicFramePr>
            <p:nvPr>
              <p:extLst>
                <p:ext uri="{D42A27DB-BD31-4B8C-83A1-F6EECF244321}">
                  <p14:modId xmlns:p14="http://schemas.microsoft.com/office/powerpoint/2010/main" val="1719681408"/>
                </p:ext>
              </p:extLst>
            </p:nvPr>
          </p:nvGraphicFramePr>
          <p:xfrm>
            <a:off x="7004050" y="4070350"/>
            <a:ext cx="1477963" cy="338138"/>
          </p:xfrm>
          <a:graphic>
            <a:graphicData uri="http://schemas.openxmlformats.org/presentationml/2006/ole">
              <mc:AlternateContent xmlns:mc="http://schemas.openxmlformats.org/markup-compatibility/2006">
                <mc:Choice xmlns:v="urn:schemas-microsoft-com:vml" Requires="v">
                  <p:oleObj spid="_x0000_s24591" name="Equation" r:id="rId8" imgW="1104900" imgH="241300" progId="Equation.DSMT4">
                    <p:embed/>
                  </p:oleObj>
                </mc:Choice>
                <mc:Fallback>
                  <p:oleObj name="Equation" r:id="rId8" imgW="1104900" imgH="241300" progId="Equation.DSMT4">
                    <p:embed/>
                    <p:pic>
                      <p:nvPicPr>
                        <p:cNvPr id="0" name="Picture 1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4050" y="4070350"/>
                          <a:ext cx="1477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2"/>
            <p:cNvGraphicFramePr>
              <a:graphicFrameLocks noChangeAspect="1"/>
            </p:cNvGraphicFramePr>
            <p:nvPr>
              <p:extLst>
                <p:ext uri="{D42A27DB-BD31-4B8C-83A1-F6EECF244321}">
                  <p14:modId xmlns:p14="http://schemas.microsoft.com/office/powerpoint/2010/main" val="3799743371"/>
                </p:ext>
              </p:extLst>
            </p:nvPr>
          </p:nvGraphicFramePr>
          <p:xfrm>
            <a:off x="8445500" y="5532438"/>
            <a:ext cx="119063" cy="212725"/>
          </p:xfrm>
          <a:graphic>
            <a:graphicData uri="http://schemas.openxmlformats.org/presentationml/2006/ole">
              <mc:AlternateContent xmlns:mc="http://schemas.openxmlformats.org/markup-compatibility/2006">
                <mc:Choice xmlns:v="urn:schemas-microsoft-com:vml" Requires="v">
                  <p:oleObj spid="_x0000_s24592" name="Equation" r:id="rId10" imgW="88746" imgH="152136" progId="Equation.DSMT4">
                    <p:embed/>
                  </p:oleObj>
                </mc:Choice>
                <mc:Fallback>
                  <p:oleObj name="Equation" r:id="rId10" imgW="88746" imgH="152136" progId="Equation.DSMT4">
                    <p:embed/>
                    <p:pic>
                      <p:nvPicPr>
                        <p:cNvPr id="0" name="Picture 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5500" y="5532438"/>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2"/>
            <p:cNvGraphicFramePr>
              <a:graphicFrameLocks noChangeAspect="1"/>
            </p:cNvGraphicFramePr>
            <p:nvPr>
              <p:extLst>
                <p:ext uri="{D42A27DB-BD31-4B8C-83A1-F6EECF244321}">
                  <p14:modId xmlns:p14="http://schemas.microsoft.com/office/powerpoint/2010/main" val="4063538844"/>
                </p:ext>
              </p:extLst>
            </p:nvPr>
          </p:nvGraphicFramePr>
          <p:xfrm>
            <a:off x="5402263" y="4832350"/>
            <a:ext cx="492125" cy="355600"/>
          </p:xfrm>
          <a:graphic>
            <a:graphicData uri="http://schemas.openxmlformats.org/presentationml/2006/ole">
              <mc:AlternateContent xmlns:mc="http://schemas.openxmlformats.org/markup-compatibility/2006">
                <mc:Choice xmlns:v="urn:schemas-microsoft-com:vml" Requires="v">
                  <p:oleObj spid="_x0000_s24593" name="Equation" r:id="rId12" imgW="368140" imgH="253890" progId="Equation.DSMT4">
                    <p:embed/>
                  </p:oleObj>
                </mc:Choice>
                <mc:Fallback>
                  <p:oleObj name="Equation" r:id="rId12" imgW="368140" imgH="253890" progId="Equation.DSMT4">
                    <p:embed/>
                    <p:pic>
                      <p:nvPicPr>
                        <p:cNvPr id="0" name="Picture 1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02263" y="4832350"/>
                          <a:ext cx="49212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Rectangle 53"/>
            <p:cNvSpPr/>
            <p:nvPr/>
          </p:nvSpPr>
          <p:spPr>
            <a:xfrm>
              <a:off x="6048375" y="4471726"/>
              <a:ext cx="600075" cy="1171575"/>
            </a:xfrm>
            <a:prstGeom prst="rect">
              <a:avLst/>
            </a:prstGeom>
            <a:noFill/>
            <a:ln w="285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aphicFrame>
          <p:nvGraphicFramePr>
            <p:cNvPr id="55" name="Object 2"/>
            <p:cNvGraphicFramePr>
              <a:graphicFrameLocks noChangeAspect="1"/>
            </p:cNvGraphicFramePr>
            <p:nvPr>
              <p:extLst>
                <p:ext uri="{D42A27DB-BD31-4B8C-83A1-F6EECF244321}">
                  <p14:modId xmlns:p14="http://schemas.microsoft.com/office/powerpoint/2010/main" val="1951754849"/>
                </p:ext>
              </p:extLst>
            </p:nvPr>
          </p:nvGraphicFramePr>
          <p:xfrm>
            <a:off x="6572250" y="5764213"/>
            <a:ext cx="169863" cy="320675"/>
          </p:xfrm>
          <a:graphic>
            <a:graphicData uri="http://schemas.openxmlformats.org/presentationml/2006/ole">
              <mc:AlternateContent xmlns:mc="http://schemas.openxmlformats.org/markup-compatibility/2006">
                <mc:Choice xmlns:v="urn:schemas-microsoft-com:vml" Requires="v">
                  <p:oleObj spid="_x0000_s24594" name="Equation" r:id="rId14" imgW="126890" imgH="228402" progId="Equation.DSMT4">
                    <p:embed/>
                  </p:oleObj>
                </mc:Choice>
                <mc:Fallback>
                  <p:oleObj name="Equation" r:id="rId14" imgW="126890" imgH="228402" progId="Equation.DSMT4">
                    <p:embed/>
                    <p:pic>
                      <p:nvPicPr>
                        <p:cNvPr id="0" name="Picture 19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2250" y="5764213"/>
                          <a:ext cx="1698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2"/>
            <p:cNvGraphicFramePr>
              <a:graphicFrameLocks noChangeAspect="1"/>
            </p:cNvGraphicFramePr>
            <p:nvPr>
              <p:extLst>
                <p:ext uri="{D42A27DB-BD31-4B8C-83A1-F6EECF244321}">
                  <p14:modId xmlns:p14="http://schemas.microsoft.com/office/powerpoint/2010/main" val="761630082"/>
                </p:ext>
              </p:extLst>
            </p:nvPr>
          </p:nvGraphicFramePr>
          <p:xfrm>
            <a:off x="5562600" y="4360863"/>
            <a:ext cx="304800" cy="250825"/>
          </p:xfrm>
          <a:graphic>
            <a:graphicData uri="http://schemas.openxmlformats.org/presentationml/2006/ole">
              <mc:AlternateContent xmlns:mc="http://schemas.openxmlformats.org/markup-compatibility/2006">
                <mc:Choice xmlns:v="urn:schemas-microsoft-com:vml" Requires="v">
                  <p:oleObj spid="_x0000_s24595" name="Equation" r:id="rId16" imgW="228402" imgH="177646" progId="Equation.DSMT4">
                    <p:embed/>
                  </p:oleObj>
                </mc:Choice>
                <mc:Fallback>
                  <p:oleObj name="Equation" r:id="rId16" imgW="228402" imgH="177646" progId="Equation.DSMT4">
                    <p:embed/>
                    <p:pic>
                      <p:nvPicPr>
                        <p:cNvPr id="0" name="Picture 2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62600" y="4360863"/>
                          <a:ext cx="3048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7" name="Straight Connector 56"/>
            <p:cNvCxnSpPr>
              <a:cxnSpLocks/>
            </p:cNvCxnSpPr>
            <p:nvPr/>
          </p:nvCxnSpPr>
          <p:spPr>
            <a:xfrm flipH="1">
              <a:off x="6022131" y="4037948"/>
              <a:ext cx="11324" cy="1596509"/>
            </a:xfrm>
            <a:prstGeom prst="line">
              <a:avLst/>
            </a:prstGeom>
            <a:noFill/>
            <a:ln w="28575" cap="flat" cmpd="sng" algn="ctr">
              <a:solidFill>
                <a:sysClr val="windowText" lastClr="000000"/>
              </a:solidFill>
              <a:prstDash val="solid"/>
            </a:ln>
            <a:effectLst/>
          </p:spPr>
        </p:cxnSp>
        <p:cxnSp>
          <p:nvCxnSpPr>
            <p:cNvPr id="58" name="Straight Connector 57"/>
            <p:cNvCxnSpPr/>
            <p:nvPr/>
          </p:nvCxnSpPr>
          <p:spPr>
            <a:xfrm>
              <a:off x="5743575" y="5648325"/>
              <a:ext cx="2581275" cy="0"/>
            </a:xfrm>
            <a:prstGeom prst="line">
              <a:avLst/>
            </a:prstGeom>
            <a:noFill/>
            <a:ln w="28575" cap="flat" cmpd="sng" algn="ctr">
              <a:solidFill>
                <a:sysClr val="windowText" lastClr="000000"/>
              </a:solidFill>
              <a:prstDash val="solid"/>
            </a:ln>
            <a:effectLst/>
          </p:spPr>
        </p:cxnSp>
      </p:grpSp>
      <p:sp>
        <p:nvSpPr>
          <p:cNvPr id="59" name="Text Box 31"/>
          <p:cNvSpPr txBox="1">
            <a:spLocks noChangeArrowheads="1"/>
          </p:cNvSpPr>
          <p:nvPr/>
        </p:nvSpPr>
        <p:spPr bwMode="auto">
          <a:xfrm>
            <a:off x="1981200" y="119746"/>
            <a:ext cx="50673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Effects of Loss (cont.)</a:t>
            </a:r>
          </a:p>
        </p:txBody>
      </p:sp>
      <p:sp>
        <p:nvSpPr>
          <p:cNvPr id="16" name="TextBox 15"/>
          <p:cNvSpPr txBox="1"/>
          <p:nvPr/>
        </p:nvSpPr>
        <p:spPr>
          <a:xfrm>
            <a:off x="3712029" y="1360715"/>
            <a:ext cx="1992853" cy="369332"/>
          </a:xfrm>
          <a:prstGeom prst="rect">
            <a:avLst/>
          </a:prstGeom>
          <a:noFill/>
        </p:spPr>
        <p:txBody>
          <a:bodyPr wrap="none" rtlCol="0">
            <a:spAutoFit/>
          </a:bodyPr>
          <a:lstStyle/>
          <a:p>
            <a:r>
              <a:rPr lang="en-US" dirty="0"/>
              <a:t>(From ECE 5317)</a:t>
            </a:r>
          </a:p>
        </p:txBody>
      </p:sp>
      <p:sp>
        <p:nvSpPr>
          <p:cNvPr id="2" name="TextBox 1"/>
          <p:cNvSpPr txBox="1"/>
          <p:nvPr/>
        </p:nvSpPr>
        <p:spPr>
          <a:xfrm>
            <a:off x="4814371" y="3899971"/>
            <a:ext cx="1428596" cy="369332"/>
          </a:xfrm>
          <a:prstGeom prst="rect">
            <a:avLst/>
          </a:prstGeom>
          <a:noFill/>
        </p:spPr>
        <p:txBody>
          <a:bodyPr wrap="none" rtlCol="0">
            <a:spAutoFit/>
          </a:bodyPr>
          <a:lstStyle/>
          <a:p>
            <a:r>
              <a:rPr lang="en-US" dirty="0">
                <a:solidFill>
                  <a:srgbClr val="0000FF"/>
                </a:solidFill>
              </a:rPr>
              <a:t>Input signal:</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6"/>
          <p:cNvSpPr>
            <a:spLocks noGrp="1"/>
          </p:cNvSpPr>
          <p:nvPr>
            <p:ph type="sldNum" sz="quarter" idx="10"/>
          </p:nvPr>
        </p:nvSpPr>
        <p:spPr/>
        <p:txBody>
          <a:bodyPr/>
          <a:lstStyle/>
          <a:p>
            <a:pPr>
              <a:defRPr/>
            </a:pPr>
            <a:fld id="{1B73C68F-52BC-4916-951A-0E2C6563DD85}" type="slidenum">
              <a:rPr lang="en-US" smtClean="0"/>
              <a:pPr>
                <a:defRPr/>
              </a:pPr>
              <a:t>32</a:t>
            </a:fld>
            <a:endParaRPr lang="en-US"/>
          </a:p>
        </p:txBody>
      </p:sp>
      <p:sp>
        <p:nvSpPr>
          <p:cNvPr id="47" name="TextBox 46"/>
          <p:cNvSpPr txBox="1"/>
          <p:nvPr/>
        </p:nvSpPr>
        <p:spPr>
          <a:xfrm>
            <a:off x="1572570" y="733800"/>
            <a:ext cx="5886548" cy="461665"/>
          </a:xfrm>
          <a:prstGeom prst="rect">
            <a:avLst/>
          </a:prstGeom>
          <a:noFill/>
        </p:spPr>
        <p:txBody>
          <a:bodyPr wrap="none" rtlCol="0">
            <a:spAutoFit/>
          </a:bodyPr>
          <a:lstStyle/>
          <a:p>
            <a:pPr algn="ctr"/>
            <a:r>
              <a:rPr lang="en-US" sz="2400" dirty="0">
                <a:solidFill>
                  <a:srgbClr val="CC00FF"/>
                </a:solidFill>
                <a:latin typeface="Arial" pitchFamily="34" charset="0"/>
                <a:cs typeface="Arial" pitchFamily="34" charset="0"/>
              </a:rPr>
              <a:t>Example: Propagation on a microstrip line</a:t>
            </a:r>
          </a:p>
        </p:txBody>
      </p:sp>
      <p:sp>
        <p:nvSpPr>
          <p:cNvPr id="59" name="Text Box 31"/>
          <p:cNvSpPr txBox="1">
            <a:spLocks noChangeArrowheads="1"/>
          </p:cNvSpPr>
          <p:nvPr/>
        </p:nvSpPr>
        <p:spPr bwMode="auto">
          <a:xfrm>
            <a:off x="1981200" y="119746"/>
            <a:ext cx="506730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Effects of Loss (cont.)</a:t>
            </a:r>
          </a:p>
        </p:txBody>
      </p:sp>
      <p:pic>
        <p:nvPicPr>
          <p:cNvPr id="23" name="Picture 7"/>
          <p:cNvPicPr>
            <a:picLocks noChangeAspect="1" noChangeArrowheads="1"/>
          </p:cNvPicPr>
          <p:nvPr/>
        </p:nvPicPr>
        <p:blipFill>
          <a:blip r:embed="rId4" cstate="print"/>
          <a:srcRect/>
          <a:stretch>
            <a:fillRect/>
          </a:stretch>
        </p:blipFill>
        <p:spPr bwMode="auto">
          <a:xfrm>
            <a:off x="609601" y="1347546"/>
            <a:ext cx="3676649" cy="2555108"/>
          </a:xfrm>
          <a:prstGeom prst="rect">
            <a:avLst/>
          </a:prstGeom>
          <a:noFill/>
          <a:ln w="9525">
            <a:solidFill>
              <a:srgbClr val="006699"/>
            </a:solidFill>
            <a:miter lim="800000"/>
            <a:headEnd/>
            <a:tailEnd/>
          </a:ln>
          <a:effectLst/>
        </p:spPr>
      </p:pic>
      <p:pic>
        <p:nvPicPr>
          <p:cNvPr id="24" name="Picture 8"/>
          <p:cNvPicPr>
            <a:picLocks noChangeAspect="1" noChangeArrowheads="1"/>
          </p:cNvPicPr>
          <p:nvPr/>
        </p:nvPicPr>
        <p:blipFill>
          <a:blip r:embed="rId5" cstate="print"/>
          <a:srcRect/>
          <a:stretch>
            <a:fillRect/>
          </a:stretch>
        </p:blipFill>
        <p:spPr bwMode="auto">
          <a:xfrm>
            <a:off x="4613275" y="1343024"/>
            <a:ext cx="3748156" cy="2540183"/>
          </a:xfrm>
          <a:prstGeom prst="rect">
            <a:avLst/>
          </a:prstGeom>
          <a:noFill/>
          <a:ln w="9525">
            <a:solidFill>
              <a:srgbClr val="006699"/>
            </a:solidFill>
            <a:miter lim="800000"/>
            <a:headEnd/>
            <a:tailEnd/>
          </a:ln>
          <a:effectLst/>
        </p:spPr>
      </p:pic>
      <p:pic>
        <p:nvPicPr>
          <p:cNvPr id="25" name="Picture 9"/>
          <p:cNvPicPr>
            <a:picLocks noChangeAspect="1" noChangeArrowheads="1"/>
          </p:cNvPicPr>
          <p:nvPr/>
        </p:nvPicPr>
        <p:blipFill>
          <a:blip r:embed="rId6" cstate="print"/>
          <a:srcRect/>
          <a:stretch>
            <a:fillRect/>
          </a:stretch>
        </p:blipFill>
        <p:spPr bwMode="auto">
          <a:xfrm>
            <a:off x="4610100" y="4095422"/>
            <a:ext cx="3752850" cy="2624466"/>
          </a:xfrm>
          <a:prstGeom prst="rect">
            <a:avLst/>
          </a:prstGeom>
          <a:noFill/>
          <a:ln w="9525">
            <a:solidFill>
              <a:srgbClr val="006699"/>
            </a:solidFill>
            <a:miter lim="800000"/>
            <a:headEnd/>
            <a:tailEnd/>
          </a:ln>
          <a:effectLst/>
        </p:spPr>
      </p:pic>
      <p:graphicFrame>
        <p:nvGraphicFramePr>
          <p:cNvPr id="156688" name="Object 2"/>
          <p:cNvGraphicFramePr>
            <a:graphicFrameLocks noChangeAspect="1"/>
          </p:cNvGraphicFramePr>
          <p:nvPr/>
        </p:nvGraphicFramePr>
        <p:xfrm>
          <a:off x="636588" y="4146550"/>
          <a:ext cx="3616325" cy="2095500"/>
        </p:xfrm>
        <a:graphic>
          <a:graphicData uri="http://schemas.openxmlformats.org/presentationml/2006/ole">
            <mc:AlternateContent xmlns:mc="http://schemas.openxmlformats.org/markup-compatibility/2006">
              <mc:Choice xmlns:v="urn:schemas-microsoft-com:vml" Requires="v">
                <p:oleObj spid="_x0000_s25610" name="Equation" r:id="rId7" imgW="2705100" imgH="1498600" progId="Equation.DSMT4">
                  <p:embed/>
                </p:oleObj>
              </mc:Choice>
              <mc:Fallback>
                <p:oleObj name="Equation" r:id="rId7" imgW="2705100" imgH="1498600" progId="Equation.DSMT4">
                  <p:embed/>
                  <p:pic>
                    <p:nvPicPr>
                      <p:cNvPr id="0" name="Picture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8" y="4146550"/>
                        <a:ext cx="3616325" cy="20955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89" name="Object 17"/>
          <p:cNvGraphicFramePr>
            <a:graphicFrameLocks noChangeAspect="1"/>
          </p:cNvGraphicFramePr>
          <p:nvPr/>
        </p:nvGraphicFramePr>
        <p:xfrm>
          <a:off x="2168525" y="1973263"/>
          <a:ext cx="900113" cy="320675"/>
        </p:xfrm>
        <a:graphic>
          <a:graphicData uri="http://schemas.openxmlformats.org/presentationml/2006/ole">
            <mc:AlternateContent xmlns:mc="http://schemas.openxmlformats.org/markup-compatibility/2006">
              <mc:Choice xmlns:v="urn:schemas-microsoft-com:vml" Requires="v">
                <p:oleObj spid="_x0000_s25611" name="Equation" r:id="rId9" imgW="672808" imgH="228501" progId="Equation.DSMT4">
                  <p:embed/>
                </p:oleObj>
              </mc:Choice>
              <mc:Fallback>
                <p:oleObj name="Equation" r:id="rId9" imgW="672808" imgH="228501" progId="Equation.DSMT4">
                  <p:embed/>
                  <p:pic>
                    <p:nvPicPr>
                      <p:cNvPr id="0" name="Picture 1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8525" y="1973263"/>
                        <a:ext cx="9001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90" name="Object 18"/>
          <p:cNvGraphicFramePr>
            <a:graphicFrameLocks noChangeAspect="1"/>
          </p:cNvGraphicFramePr>
          <p:nvPr/>
        </p:nvGraphicFramePr>
        <p:xfrm>
          <a:off x="6424613" y="1944688"/>
          <a:ext cx="1036637" cy="320675"/>
        </p:xfrm>
        <a:graphic>
          <a:graphicData uri="http://schemas.openxmlformats.org/presentationml/2006/ole">
            <mc:AlternateContent xmlns:mc="http://schemas.openxmlformats.org/markup-compatibility/2006">
              <mc:Choice xmlns:v="urn:schemas-microsoft-com:vml" Requires="v">
                <p:oleObj spid="_x0000_s25612" name="Equation" r:id="rId11" imgW="774364" imgH="228501" progId="Equation.DSMT4">
                  <p:embed/>
                </p:oleObj>
              </mc:Choice>
              <mc:Fallback>
                <p:oleObj name="Equation" r:id="rId11" imgW="774364" imgH="228501" progId="Equation.DSMT4">
                  <p:embed/>
                  <p:pic>
                    <p:nvPicPr>
                      <p:cNvPr id="0" name="Picture 1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4613" y="1944688"/>
                        <a:ext cx="10366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91" name="Object 19"/>
          <p:cNvGraphicFramePr>
            <a:graphicFrameLocks noChangeAspect="1"/>
          </p:cNvGraphicFramePr>
          <p:nvPr/>
        </p:nvGraphicFramePr>
        <p:xfrm>
          <a:off x="6154738" y="4497388"/>
          <a:ext cx="1120775" cy="320675"/>
        </p:xfrm>
        <a:graphic>
          <a:graphicData uri="http://schemas.openxmlformats.org/presentationml/2006/ole">
            <mc:AlternateContent xmlns:mc="http://schemas.openxmlformats.org/markup-compatibility/2006">
              <mc:Choice xmlns:v="urn:schemas-microsoft-com:vml" Requires="v">
                <p:oleObj spid="_x0000_s25613" name="Equation" r:id="rId13" imgW="838200" imgH="228600" progId="Equation.DSMT4">
                  <p:embed/>
                </p:oleObj>
              </mc:Choice>
              <mc:Fallback>
                <p:oleObj name="Equation" r:id="rId13" imgW="838200" imgH="228600" progId="Equation.DSMT4">
                  <p:embed/>
                  <p:pic>
                    <p:nvPicPr>
                      <p:cNvPr id="0" name="Picture 1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4738" y="4497388"/>
                        <a:ext cx="1120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 Box 19"/>
          <p:cNvSpPr txBox="1">
            <a:spLocks noChangeArrowheads="1"/>
          </p:cNvSpPr>
          <p:nvPr/>
        </p:nvSpPr>
        <p:spPr bwMode="auto">
          <a:xfrm>
            <a:off x="3418114" y="119746"/>
            <a:ext cx="21812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a:t>
            </a:r>
          </a:p>
        </p:txBody>
      </p:sp>
      <p:graphicFrame>
        <p:nvGraphicFramePr>
          <p:cNvPr id="18434" name="Object 24"/>
          <p:cNvGraphicFramePr>
            <a:graphicFrameLocks noChangeAspect="1"/>
          </p:cNvGraphicFramePr>
          <p:nvPr/>
        </p:nvGraphicFramePr>
        <p:xfrm>
          <a:off x="1222375" y="1924501"/>
          <a:ext cx="2179638" cy="855663"/>
        </p:xfrm>
        <a:graphic>
          <a:graphicData uri="http://schemas.openxmlformats.org/presentationml/2006/ole">
            <mc:AlternateContent xmlns:mc="http://schemas.openxmlformats.org/markup-compatibility/2006">
              <mc:Choice xmlns:v="urn:schemas-microsoft-com:vml" Requires="v">
                <p:oleObj spid="_x0000_s26638" name="Equation" r:id="rId4" imgW="1295400" imgH="508000" progId="Equation.DSMT4">
                  <p:embed/>
                </p:oleObj>
              </mc:Choice>
              <mc:Fallback>
                <p:oleObj name="Equation" r:id="rId4" imgW="1295400" imgH="508000" progId="Equation.DSMT4">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75" y="1924501"/>
                        <a:ext cx="2179638"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25"/>
          <p:cNvGraphicFramePr>
            <a:graphicFrameLocks noChangeAspect="1"/>
          </p:cNvGraphicFramePr>
          <p:nvPr/>
        </p:nvGraphicFramePr>
        <p:xfrm>
          <a:off x="5454650" y="1951489"/>
          <a:ext cx="1660525" cy="922337"/>
        </p:xfrm>
        <a:graphic>
          <a:graphicData uri="http://schemas.openxmlformats.org/presentationml/2006/ole">
            <mc:AlternateContent xmlns:mc="http://schemas.openxmlformats.org/markup-compatibility/2006">
              <mc:Choice xmlns:v="urn:schemas-microsoft-com:vml" Requires="v">
                <p:oleObj spid="_x0000_s26639" name="Equation" r:id="rId6" imgW="914400" imgH="508000" progId="Equation.DSMT4">
                  <p:embed/>
                </p:oleObj>
              </mc:Choice>
              <mc:Fallback>
                <p:oleObj name="Equation" r:id="rId6" imgW="914400" imgH="508000" progId="Equation.DSMT4">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650" y="1951489"/>
                        <a:ext cx="1660525" cy="92233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1" name="AutoShape 26"/>
          <p:cNvSpPr>
            <a:spLocks noChangeArrowheads="1"/>
          </p:cNvSpPr>
          <p:nvPr/>
        </p:nvSpPr>
        <p:spPr bwMode="auto">
          <a:xfrm rot="16200000">
            <a:off x="4318453" y="2023380"/>
            <a:ext cx="392113" cy="639763"/>
          </a:xfrm>
          <a:prstGeom prst="downArrow">
            <a:avLst>
              <a:gd name="adj1" fmla="val 50000"/>
              <a:gd name="adj2" fmla="val 40789"/>
            </a:avLst>
          </a:prstGeom>
          <a:solidFill>
            <a:srgbClr val="00FFFF"/>
          </a:solidFill>
          <a:ln w="9525">
            <a:solidFill>
              <a:schemeClr val="tx1"/>
            </a:solidFill>
            <a:miter lim="800000"/>
            <a:headEnd/>
            <a:tailEnd/>
          </a:ln>
        </p:spPr>
        <p:txBody>
          <a:bodyPr wrap="none" anchor="ctr"/>
          <a:lstStyle/>
          <a:p>
            <a:endParaRPr lang="en-US"/>
          </a:p>
        </p:txBody>
      </p:sp>
      <p:sp>
        <p:nvSpPr>
          <p:cNvPr id="18442" name="Text Box 27"/>
          <p:cNvSpPr txBox="1">
            <a:spLocks noChangeArrowheads="1"/>
          </p:cNvSpPr>
          <p:nvPr/>
        </p:nvSpPr>
        <p:spPr bwMode="auto">
          <a:xfrm>
            <a:off x="5742441" y="1455735"/>
            <a:ext cx="1183337" cy="400110"/>
          </a:xfrm>
          <a:prstGeom prst="rect">
            <a:avLst/>
          </a:prstGeom>
          <a:noFill/>
          <a:ln w="9525">
            <a:noFill/>
            <a:miter lim="800000"/>
            <a:headEnd/>
            <a:tailEnd/>
          </a:ln>
        </p:spPr>
        <p:txBody>
          <a:bodyPr wrap="none">
            <a:spAutoFit/>
          </a:bodyPr>
          <a:lstStyle/>
          <a:p>
            <a:r>
              <a:rPr lang="en-US" sz="2000" dirty="0">
                <a:solidFill>
                  <a:srgbClr val="FF0000"/>
                </a:solidFill>
              </a:rPr>
              <a:t>Lossless</a:t>
            </a:r>
          </a:p>
        </p:txBody>
      </p:sp>
      <p:graphicFrame>
        <p:nvGraphicFramePr>
          <p:cNvPr id="18436" name="Object 28"/>
          <p:cNvGraphicFramePr>
            <a:graphicFrameLocks noChangeAspect="1"/>
          </p:cNvGraphicFramePr>
          <p:nvPr>
            <p:extLst>
              <p:ext uri="{D42A27DB-BD31-4B8C-83A1-F6EECF244321}">
                <p14:modId xmlns:p14="http://schemas.microsoft.com/office/powerpoint/2010/main" val="1111512281"/>
              </p:ext>
            </p:extLst>
          </p:nvPr>
        </p:nvGraphicFramePr>
        <p:xfrm>
          <a:off x="2833688" y="3473450"/>
          <a:ext cx="3514725" cy="455613"/>
        </p:xfrm>
        <a:graphic>
          <a:graphicData uri="http://schemas.openxmlformats.org/presentationml/2006/ole">
            <mc:AlternateContent xmlns:mc="http://schemas.openxmlformats.org/markup-compatibility/2006">
              <mc:Choice xmlns:v="urn:schemas-microsoft-com:vml" Requires="v">
                <p:oleObj spid="_x0000_s26640" name="Equation" r:id="rId8" imgW="1955520" imgH="253800" progId="Equation.DSMT4">
                  <p:embed/>
                </p:oleObj>
              </mc:Choice>
              <mc:Fallback>
                <p:oleObj name="Equation" r:id="rId8" imgW="1955520" imgH="253800" progId="Equation.DSMT4">
                  <p:embed/>
                  <p:pic>
                    <p:nvPicPr>
                      <p:cNvPr id="0" name="Picture 184"/>
                      <p:cNvPicPr>
                        <a:picLocks noChangeAspect="1" noChangeArrowheads="1"/>
                      </p:cNvPicPr>
                      <p:nvPr/>
                    </p:nvPicPr>
                    <p:blipFill>
                      <a:blip r:embed="rId9"/>
                      <a:srcRect/>
                      <a:stretch>
                        <a:fillRect/>
                      </a:stretch>
                    </p:blipFill>
                    <p:spPr bwMode="auto">
                      <a:xfrm>
                        <a:off x="2833688" y="3473450"/>
                        <a:ext cx="3514725" cy="455613"/>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29"/>
          <p:cNvGraphicFramePr>
            <a:graphicFrameLocks noChangeAspect="1"/>
          </p:cNvGraphicFramePr>
          <p:nvPr>
            <p:extLst>
              <p:ext uri="{D42A27DB-BD31-4B8C-83A1-F6EECF244321}">
                <p14:modId xmlns:p14="http://schemas.microsoft.com/office/powerpoint/2010/main" val="3920066466"/>
              </p:ext>
            </p:extLst>
          </p:nvPr>
        </p:nvGraphicFramePr>
        <p:xfrm>
          <a:off x="2583541" y="4985656"/>
          <a:ext cx="3911683" cy="770393"/>
        </p:xfrm>
        <a:graphic>
          <a:graphicData uri="http://schemas.openxmlformats.org/presentationml/2006/ole">
            <mc:AlternateContent xmlns:mc="http://schemas.openxmlformats.org/markup-compatibility/2006">
              <mc:Choice xmlns:v="urn:schemas-microsoft-com:vml" Requires="v">
                <p:oleObj spid="_x0000_s26641" name="Equation" r:id="rId10" imgW="2120760" imgH="419040" progId="Equation.DSMT4">
                  <p:embed/>
                </p:oleObj>
              </mc:Choice>
              <mc:Fallback>
                <p:oleObj name="Equation" r:id="rId10" imgW="2120760" imgH="419040" progId="Equation.DSMT4">
                  <p:embed/>
                  <p:pic>
                    <p:nvPicPr>
                      <p:cNvPr id="0" name="Picture 185"/>
                      <p:cNvPicPr>
                        <a:picLocks noChangeAspect="1" noChangeArrowheads="1"/>
                      </p:cNvPicPr>
                      <p:nvPr/>
                    </p:nvPicPr>
                    <p:blipFill>
                      <a:blip r:embed="rId11"/>
                      <a:srcRect/>
                      <a:stretch>
                        <a:fillRect/>
                      </a:stretch>
                    </p:blipFill>
                    <p:spPr bwMode="auto">
                      <a:xfrm>
                        <a:off x="2583541" y="4985656"/>
                        <a:ext cx="3911683" cy="770393"/>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30"/>
          <p:cNvGraphicFramePr>
            <a:graphicFrameLocks noChangeAspect="1"/>
          </p:cNvGraphicFramePr>
          <p:nvPr>
            <p:extLst>
              <p:ext uri="{D42A27DB-BD31-4B8C-83A1-F6EECF244321}">
                <p14:modId xmlns:p14="http://schemas.microsoft.com/office/powerpoint/2010/main" val="3310234866"/>
              </p:ext>
            </p:extLst>
          </p:nvPr>
        </p:nvGraphicFramePr>
        <p:xfrm>
          <a:off x="2770188" y="4059238"/>
          <a:ext cx="3540125" cy="469900"/>
        </p:xfrm>
        <a:graphic>
          <a:graphicData uri="http://schemas.openxmlformats.org/presentationml/2006/ole">
            <mc:AlternateContent xmlns:mc="http://schemas.openxmlformats.org/markup-compatibility/2006">
              <mc:Choice xmlns:v="urn:schemas-microsoft-com:vml" Requires="v">
                <p:oleObj spid="_x0000_s26642" name="Equation" r:id="rId12" imgW="1917360" imgH="253800" progId="Equation.DSMT4">
                  <p:embed/>
                </p:oleObj>
              </mc:Choice>
              <mc:Fallback>
                <p:oleObj name="Equation" r:id="rId12" imgW="1917360" imgH="253800" progId="Equation.DSMT4">
                  <p:embed/>
                  <p:pic>
                    <p:nvPicPr>
                      <p:cNvPr id="0" name="Picture 186"/>
                      <p:cNvPicPr>
                        <a:picLocks noChangeAspect="1" noChangeArrowheads="1"/>
                      </p:cNvPicPr>
                      <p:nvPr/>
                    </p:nvPicPr>
                    <p:blipFill>
                      <a:blip r:embed="rId13"/>
                      <a:srcRect/>
                      <a:stretch>
                        <a:fillRect/>
                      </a:stretch>
                    </p:blipFill>
                    <p:spPr bwMode="auto">
                      <a:xfrm>
                        <a:off x="2770188" y="4059238"/>
                        <a:ext cx="3540125" cy="46990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31"/>
          <p:cNvGraphicFramePr>
            <a:graphicFrameLocks noChangeAspect="1"/>
          </p:cNvGraphicFramePr>
          <p:nvPr>
            <p:extLst>
              <p:ext uri="{D42A27DB-BD31-4B8C-83A1-F6EECF244321}">
                <p14:modId xmlns:p14="http://schemas.microsoft.com/office/powerpoint/2010/main" val="2773281197"/>
              </p:ext>
            </p:extLst>
          </p:nvPr>
        </p:nvGraphicFramePr>
        <p:xfrm>
          <a:off x="2597150" y="5900738"/>
          <a:ext cx="4246563" cy="709612"/>
        </p:xfrm>
        <a:graphic>
          <a:graphicData uri="http://schemas.openxmlformats.org/presentationml/2006/ole">
            <mc:AlternateContent xmlns:mc="http://schemas.openxmlformats.org/markup-compatibility/2006">
              <mc:Choice xmlns:v="urn:schemas-microsoft-com:vml" Requires="v">
                <p:oleObj spid="_x0000_s26643" name="Equation" r:id="rId14" imgW="2501640" imgH="419040" progId="Equation.DSMT4">
                  <p:embed/>
                </p:oleObj>
              </mc:Choice>
              <mc:Fallback>
                <p:oleObj name="Equation" r:id="rId14" imgW="2501640" imgH="419040" progId="Equation.DSMT4">
                  <p:embed/>
                  <p:pic>
                    <p:nvPicPr>
                      <p:cNvPr id="0" name="Picture 187"/>
                      <p:cNvPicPr>
                        <a:picLocks noChangeAspect="1" noChangeArrowheads="1"/>
                      </p:cNvPicPr>
                      <p:nvPr/>
                    </p:nvPicPr>
                    <p:blipFill>
                      <a:blip r:embed="rId15"/>
                      <a:srcRect/>
                      <a:stretch>
                        <a:fillRect/>
                      </a:stretch>
                    </p:blipFill>
                    <p:spPr bwMode="auto">
                      <a:xfrm>
                        <a:off x="2597150" y="5900738"/>
                        <a:ext cx="4246563" cy="709612"/>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3" name="Text Box 32"/>
          <p:cNvSpPr txBox="1">
            <a:spLocks noChangeArrowheads="1"/>
          </p:cNvSpPr>
          <p:nvPr/>
        </p:nvSpPr>
        <p:spPr bwMode="auto">
          <a:xfrm>
            <a:off x="1000352" y="1421945"/>
            <a:ext cx="2851935" cy="338554"/>
          </a:xfrm>
          <a:prstGeom prst="rect">
            <a:avLst/>
          </a:prstGeom>
          <a:noFill/>
          <a:ln w="9525">
            <a:noFill/>
            <a:miter lim="800000"/>
            <a:headEnd/>
            <a:tailEnd/>
          </a:ln>
        </p:spPr>
        <p:txBody>
          <a:bodyPr wrap="none">
            <a:spAutoFit/>
          </a:bodyPr>
          <a:lstStyle/>
          <a:p>
            <a:r>
              <a:rPr lang="en-US" sz="1600" dirty="0"/>
              <a:t>(First Telegrapher’s equation)</a:t>
            </a:r>
          </a:p>
        </p:txBody>
      </p:sp>
      <p:sp>
        <p:nvSpPr>
          <p:cNvPr id="18444" name="Text Box 33"/>
          <p:cNvSpPr txBox="1">
            <a:spLocks noChangeArrowheads="1"/>
          </p:cNvSpPr>
          <p:nvPr/>
        </p:nvSpPr>
        <p:spPr bwMode="auto">
          <a:xfrm>
            <a:off x="1022571" y="838201"/>
            <a:ext cx="7163479" cy="400110"/>
          </a:xfrm>
          <a:prstGeom prst="rect">
            <a:avLst/>
          </a:prstGeom>
          <a:noFill/>
          <a:ln w="9525">
            <a:noFill/>
            <a:miter lim="800000"/>
            <a:headEnd/>
            <a:tailEnd/>
          </a:ln>
        </p:spPr>
        <p:txBody>
          <a:bodyPr wrap="square">
            <a:spAutoFit/>
          </a:bodyPr>
          <a:lstStyle/>
          <a:p>
            <a:pPr algn="ctr"/>
            <a:r>
              <a:rPr lang="en-US" sz="2000" b="1" dirty="0">
                <a:solidFill>
                  <a:srgbClr val="0000FF"/>
                </a:solidFill>
              </a:rPr>
              <a:t>Our goal is to now solve for the </a:t>
            </a:r>
            <a:r>
              <a:rPr lang="en-US" sz="2000" b="1" u="sng" dirty="0">
                <a:solidFill>
                  <a:srgbClr val="0000FF"/>
                </a:solidFill>
              </a:rPr>
              <a:t>current</a:t>
            </a:r>
            <a:r>
              <a:rPr lang="en-US" sz="2000" b="1" dirty="0">
                <a:solidFill>
                  <a:srgbClr val="0000FF"/>
                </a:solidFill>
              </a:rPr>
              <a:t> on a lossless line.</a:t>
            </a:r>
          </a:p>
        </p:txBody>
      </p:sp>
      <p:sp>
        <p:nvSpPr>
          <p:cNvPr id="18445" name="Text Box 34"/>
          <p:cNvSpPr txBox="1">
            <a:spLocks noChangeArrowheads="1"/>
          </p:cNvSpPr>
          <p:nvPr/>
        </p:nvSpPr>
        <p:spPr bwMode="auto">
          <a:xfrm>
            <a:off x="466725" y="3008311"/>
            <a:ext cx="3389069" cy="400110"/>
          </a:xfrm>
          <a:prstGeom prst="rect">
            <a:avLst/>
          </a:prstGeom>
          <a:noFill/>
          <a:ln w="9525">
            <a:noFill/>
            <a:miter lim="800000"/>
            <a:headEnd/>
            <a:tailEnd/>
          </a:ln>
        </p:spPr>
        <p:txBody>
          <a:bodyPr wrap="none">
            <a:spAutoFit/>
          </a:bodyPr>
          <a:lstStyle/>
          <a:p>
            <a:r>
              <a:rPr lang="en-US" sz="2000" dirty="0">
                <a:solidFill>
                  <a:srgbClr val="0000FF"/>
                </a:solidFill>
              </a:rPr>
              <a:t>Assume the following forms:</a:t>
            </a:r>
          </a:p>
        </p:txBody>
      </p:sp>
      <p:sp>
        <p:nvSpPr>
          <p:cNvPr id="18446" name="Text Box 35"/>
          <p:cNvSpPr txBox="1">
            <a:spLocks noChangeArrowheads="1"/>
          </p:cNvSpPr>
          <p:nvPr/>
        </p:nvSpPr>
        <p:spPr bwMode="auto">
          <a:xfrm>
            <a:off x="288925" y="4586739"/>
            <a:ext cx="2435282" cy="400110"/>
          </a:xfrm>
          <a:prstGeom prst="rect">
            <a:avLst/>
          </a:prstGeom>
          <a:noFill/>
          <a:ln w="9525">
            <a:noFill/>
            <a:miter lim="800000"/>
            <a:headEnd/>
            <a:tailEnd/>
          </a:ln>
        </p:spPr>
        <p:txBody>
          <a:bodyPr wrap="none">
            <a:spAutoFit/>
          </a:bodyPr>
          <a:lstStyle/>
          <a:p>
            <a:r>
              <a:rPr lang="en-US" sz="2000" dirty="0">
                <a:solidFill>
                  <a:srgbClr val="0000FF"/>
                </a:solidFill>
              </a:rPr>
              <a:t>The derivatives are:</a:t>
            </a:r>
          </a:p>
        </p:txBody>
      </p:sp>
      <p:sp>
        <p:nvSpPr>
          <p:cNvPr id="17" name="Slide Number Placeholder 16"/>
          <p:cNvSpPr>
            <a:spLocks noGrp="1"/>
          </p:cNvSpPr>
          <p:nvPr>
            <p:ph type="sldNum" sz="quarter" idx="10"/>
          </p:nvPr>
        </p:nvSpPr>
        <p:spPr/>
        <p:txBody>
          <a:bodyPr/>
          <a:lstStyle/>
          <a:p>
            <a:pPr>
              <a:defRPr/>
            </a:pPr>
            <a:fld id="{1B73C68F-52BC-4916-951A-0E2C6563DD85}" type="slidenum">
              <a:rPr lang="en-US" smtClean="0"/>
              <a:pPr>
                <a:defRPr/>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2"/>
          <p:cNvSpPr txBox="1">
            <a:spLocks noChangeArrowheads="1"/>
          </p:cNvSpPr>
          <p:nvPr/>
        </p:nvSpPr>
        <p:spPr bwMode="auto">
          <a:xfrm>
            <a:off x="2797629" y="97974"/>
            <a:ext cx="33988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 (cont.)</a:t>
            </a:r>
          </a:p>
        </p:txBody>
      </p:sp>
      <p:graphicFrame>
        <p:nvGraphicFramePr>
          <p:cNvPr id="19458" name="Object 8"/>
          <p:cNvGraphicFramePr>
            <a:graphicFrameLocks noChangeAspect="1"/>
          </p:cNvGraphicFramePr>
          <p:nvPr>
            <p:extLst>
              <p:ext uri="{D42A27DB-BD31-4B8C-83A1-F6EECF244321}">
                <p14:modId xmlns:p14="http://schemas.microsoft.com/office/powerpoint/2010/main" val="3006216989"/>
              </p:ext>
            </p:extLst>
          </p:nvPr>
        </p:nvGraphicFramePr>
        <p:xfrm>
          <a:off x="1246188" y="2060575"/>
          <a:ext cx="6854825" cy="496888"/>
        </p:xfrm>
        <a:graphic>
          <a:graphicData uri="http://schemas.openxmlformats.org/presentationml/2006/ole">
            <mc:AlternateContent xmlns:mc="http://schemas.openxmlformats.org/markup-compatibility/2006">
              <mc:Choice xmlns:v="urn:schemas-microsoft-com:vml" Requires="v">
                <p:oleObj spid="_x0000_s27660" name="Equation" r:id="rId4" imgW="3848040" imgH="279360" progId="Equation.DSMT4">
                  <p:embed/>
                </p:oleObj>
              </mc:Choice>
              <mc:Fallback>
                <p:oleObj name="Equation" r:id="rId4" imgW="3848040" imgH="279360" progId="Equation.DSMT4">
                  <p:embed/>
                  <p:pic>
                    <p:nvPicPr>
                      <p:cNvPr id="0" name="Picture 152"/>
                      <p:cNvPicPr>
                        <a:picLocks noChangeAspect="1" noChangeArrowheads="1"/>
                      </p:cNvPicPr>
                      <p:nvPr/>
                    </p:nvPicPr>
                    <p:blipFill>
                      <a:blip r:embed="rId5"/>
                      <a:srcRect/>
                      <a:stretch>
                        <a:fillRect/>
                      </a:stretch>
                    </p:blipFill>
                    <p:spPr bwMode="auto">
                      <a:xfrm>
                        <a:off x="1246188" y="2060575"/>
                        <a:ext cx="6854825" cy="49688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11"/>
          <p:cNvGraphicFramePr>
            <a:graphicFrameLocks noChangeAspect="1"/>
          </p:cNvGraphicFramePr>
          <p:nvPr/>
        </p:nvGraphicFramePr>
        <p:xfrm>
          <a:off x="3620181" y="823913"/>
          <a:ext cx="1660525" cy="922337"/>
        </p:xfrm>
        <a:graphic>
          <a:graphicData uri="http://schemas.openxmlformats.org/presentationml/2006/ole">
            <mc:AlternateContent xmlns:mc="http://schemas.openxmlformats.org/markup-compatibility/2006">
              <mc:Choice xmlns:v="urn:schemas-microsoft-com:vml" Requires="v">
                <p:oleObj spid="_x0000_s27661" name="Equation" r:id="rId6" imgW="914400" imgH="508000" progId="Equation.DSMT4">
                  <p:embed/>
                </p:oleObj>
              </mc:Choice>
              <mc:Fallback>
                <p:oleObj name="Equation" r:id="rId6" imgW="914400" imgH="5080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181" y="823913"/>
                        <a:ext cx="1660525" cy="9223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12"/>
          <p:cNvGraphicFramePr>
            <a:graphicFrameLocks noChangeAspect="1"/>
          </p:cNvGraphicFramePr>
          <p:nvPr>
            <p:extLst>
              <p:ext uri="{D42A27DB-BD31-4B8C-83A1-F6EECF244321}">
                <p14:modId xmlns:p14="http://schemas.microsoft.com/office/powerpoint/2010/main" val="2568610984"/>
              </p:ext>
            </p:extLst>
          </p:nvPr>
        </p:nvGraphicFramePr>
        <p:xfrm>
          <a:off x="2986088" y="3387725"/>
          <a:ext cx="3270250" cy="433388"/>
        </p:xfrm>
        <a:graphic>
          <a:graphicData uri="http://schemas.openxmlformats.org/presentationml/2006/ole">
            <mc:AlternateContent xmlns:mc="http://schemas.openxmlformats.org/markup-compatibility/2006">
              <mc:Choice xmlns:v="urn:schemas-microsoft-com:vml" Requires="v">
                <p:oleObj spid="_x0000_s27662" name="Equation" r:id="rId8" imgW="2108160" imgH="279360" progId="Equation.DSMT4">
                  <p:embed/>
                </p:oleObj>
              </mc:Choice>
              <mc:Fallback>
                <p:oleObj name="Equation" r:id="rId8" imgW="2108160" imgH="279360" progId="Equation.DSMT4">
                  <p:embed/>
                  <p:pic>
                    <p:nvPicPr>
                      <p:cNvPr id="0" name="Picture 154"/>
                      <p:cNvPicPr>
                        <a:picLocks noChangeAspect="1" noChangeArrowheads="1"/>
                      </p:cNvPicPr>
                      <p:nvPr/>
                    </p:nvPicPr>
                    <p:blipFill>
                      <a:blip r:embed="rId9"/>
                      <a:srcRect/>
                      <a:stretch>
                        <a:fillRect/>
                      </a:stretch>
                    </p:blipFill>
                    <p:spPr bwMode="auto">
                      <a:xfrm>
                        <a:off x="2986088" y="3387725"/>
                        <a:ext cx="3270250" cy="433388"/>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13"/>
          <p:cNvGraphicFramePr>
            <a:graphicFrameLocks noChangeAspect="1"/>
          </p:cNvGraphicFramePr>
          <p:nvPr>
            <p:extLst>
              <p:ext uri="{D42A27DB-BD31-4B8C-83A1-F6EECF244321}">
                <p14:modId xmlns:p14="http://schemas.microsoft.com/office/powerpoint/2010/main" val="1010499043"/>
              </p:ext>
            </p:extLst>
          </p:nvPr>
        </p:nvGraphicFramePr>
        <p:xfrm>
          <a:off x="2967038" y="3992563"/>
          <a:ext cx="3502025" cy="481012"/>
        </p:xfrm>
        <a:graphic>
          <a:graphicData uri="http://schemas.openxmlformats.org/presentationml/2006/ole">
            <mc:AlternateContent xmlns:mc="http://schemas.openxmlformats.org/markup-compatibility/2006">
              <mc:Choice xmlns:v="urn:schemas-microsoft-com:vml" Requires="v">
                <p:oleObj spid="_x0000_s27663" name="Equation" r:id="rId10" imgW="2031840" imgH="279360" progId="Equation.DSMT4">
                  <p:embed/>
                </p:oleObj>
              </mc:Choice>
              <mc:Fallback>
                <p:oleObj name="Equation" r:id="rId10" imgW="2031840" imgH="279360" progId="Equation.DSMT4">
                  <p:embed/>
                  <p:pic>
                    <p:nvPicPr>
                      <p:cNvPr id="0" name="Picture 155"/>
                      <p:cNvPicPr>
                        <a:picLocks noChangeAspect="1" noChangeArrowheads="1"/>
                      </p:cNvPicPr>
                      <p:nvPr/>
                    </p:nvPicPr>
                    <p:blipFill>
                      <a:blip r:embed="rId11"/>
                      <a:srcRect/>
                      <a:stretch>
                        <a:fillRect/>
                      </a:stretch>
                    </p:blipFill>
                    <p:spPr bwMode="auto">
                      <a:xfrm>
                        <a:off x="2967038" y="3992563"/>
                        <a:ext cx="3502025" cy="481012"/>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14"/>
          <p:cNvGraphicFramePr>
            <a:graphicFrameLocks noChangeAspect="1"/>
          </p:cNvGraphicFramePr>
          <p:nvPr>
            <p:extLst>
              <p:ext uri="{D42A27DB-BD31-4B8C-83A1-F6EECF244321}">
                <p14:modId xmlns:p14="http://schemas.microsoft.com/office/powerpoint/2010/main" val="3078325046"/>
              </p:ext>
            </p:extLst>
          </p:nvPr>
        </p:nvGraphicFramePr>
        <p:xfrm>
          <a:off x="2020888" y="5138738"/>
          <a:ext cx="3160712" cy="1533525"/>
        </p:xfrm>
        <a:graphic>
          <a:graphicData uri="http://schemas.openxmlformats.org/presentationml/2006/ole">
            <mc:AlternateContent xmlns:mc="http://schemas.openxmlformats.org/markup-compatibility/2006">
              <mc:Choice xmlns:v="urn:schemas-microsoft-com:vml" Requires="v">
                <p:oleObj spid="_x0000_s27664" name="Equation" r:id="rId12" imgW="1828800" imgH="888840" progId="Equation.DSMT4">
                  <p:embed/>
                </p:oleObj>
              </mc:Choice>
              <mc:Fallback>
                <p:oleObj name="Equation" r:id="rId12" imgW="1828800" imgH="888840" progId="Equation.DSMT4">
                  <p:embed/>
                  <p:pic>
                    <p:nvPicPr>
                      <p:cNvPr id="0" name="Picture 156"/>
                      <p:cNvPicPr>
                        <a:picLocks noChangeAspect="1" noChangeArrowheads="1"/>
                      </p:cNvPicPr>
                      <p:nvPr/>
                    </p:nvPicPr>
                    <p:blipFill>
                      <a:blip r:embed="rId13"/>
                      <a:srcRect/>
                      <a:stretch>
                        <a:fillRect/>
                      </a:stretch>
                    </p:blipFill>
                    <p:spPr bwMode="auto">
                      <a:xfrm>
                        <a:off x="2020888" y="5138738"/>
                        <a:ext cx="3160712" cy="153352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4" name="Text Box 15"/>
          <p:cNvSpPr txBox="1">
            <a:spLocks noChangeArrowheads="1"/>
          </p:cNvSpPr>
          <p:nvPr/>
        </p:nvSpPr>
        <p:spPr bwMode="auto">
          <a:xfrm>
            <a:off x="747939" y="1515156"/>
            <a:ext cx="1781257" cy="400110"/>
          </a:xfrm>
          <a:prstGeom prst="rect">
            <a:avLst/>
          </a:prstGeom>
          <a:noFill/>
          <a:ln w="9525">
            <a:noFill/>
            <a:miter lim="800000"/>
            <a:headEnd/>
            <a:tailEnd/>
          </a:ln>
        </p:spPr>
        <p:txBody>
          <a:bodyPr wrap="none">
            <a:spAutoFit/>
          </a:bodyPr>
          <a:lstStyle/>
          <a:p>
            <a:r>
              <a:rPr lang="en-US" sz="2000" dirty="0">
                <a:solidFill>
                  <a:srgbClr val="0000FF"/>
                </a:solidFill>
              </a:rPr>
              <a:t>This becomes</a:t>
            </a:r>
          </a:p>
        </p:txBody>
      </p:sp>
      <p:sp>
        <p:nvSpPr>
          <p:cNvPr id="19465" name="Text Box 16"/>
          <p:cNvSpPr txBox="1">
            <a:spLocks noChangeArrowheads="1"/>
          </p:cNvSpPr>
          <p:nvPr/>
        </p:nvSpPr>
        <p:spPr bwMode="auto">
          <a:xfrm>
            <a:off x="727982" y="2892196"/>
            <a:ext cx="3531736" cy="400110"/>
          </a:xfrm>
          <a:prstGeom prst="rect">
            <a:avLst/>
          </a:prstGeom>
          <a:noFill/>
          <a:ln w="9525">
            <a:noFill/>
            <a:miter lim="800000"/>
            <a:headEnd/>
            <a:tailEnd/>
          </a:ln>
        </p:spPr>
        <p:txBody>
          <a:bodyPr wrap="none">
            <a:spAutoFit/>
          </a:bodyPr>
          <a:lstStyle/>
          <a:p>
            <a:r>
              <a:rPr lang="en-US" sz="2000" dirty="0">
                <a:solidFill>
                  <a:srgbClr val="0000FF"/>
                </a:solidFill>
              </a:rPr>
              <a:t>Equating like terms, we have:</a:t>
            </a:r>
          </a:p>
        </p:txBody>
      </p:sp>
      <p:sp>
        <p:nvSpPr>
          <p:cNvPr id="19466" name="Text Box 17"/>
          <p:cNvSpPr txBox="1">
            <a:spLocks noChangeArrowheads="1"/>
          </p:cNvSpPr>
          <p:nvPr/>
        </p:nvSpPr>
        <p:spPr bwMode="auto">
          <a:xfrm>
            <a:off x="715281" y="4719189"/>
            <a:ext cx="3801041" cy="400110"/>
          </a:xfrm>
          <a:prstGeom prst="rect">
            <a:avLst/>
          </a:prstGeom>
          <a:noFill/>
          <a:ln w="9525">
            <a:noFill/>
            <a:miter lim="800000"/>
            <a:headEnd/>
            <a:tailEnd/>
          </a:ln>
        </p:spPr>
        <p:txBody>
          <a:bodyPr wrap="none">
            <a:spAutoFit/>
          </a:bodyPr>
          <a:lstStyle/>
          <a:p>
            <a:r>
              <a:rPr lang="en-US" sz="2000" dirty="0">
                <a:solidFill>
                  <a:srgbClr val="0000FF"/>
                </a:solidFill>
              </a:rPr>
              <a:t>Integrating both sides, we have:</a:t>
            </a:r>
          </a:p>
        </p:txBody>
      </p:sp>
      <p:sp>
        <p:nvSpPr>
          <p:cNvPr id="19468" name="TextBox 11"/>
          <p:cNvSpPr txBox="1">
            <a:spLocks noChangeArrowheads="1"/>
          </p:cNvSpPr>
          <p:nvPr/>
        </p:nvSpPr>
        <p:spPr bwMode="auto">
          <a:xfrm>
            <a:off x="5646057" y="5214257"/>
            <a:ext cx="3018971" cy="1323439"/>
          </a:xfrm>
          <a:prstGeom prst="rect">
            <a:avLst/>
          </a:prstGeom>
          <a:noFill/>
          <a:ln w="19050">
            <a:solidFill>
              <a:schemeClr val="tx1"/>
            </a:solidFill>
            <a:miter lim="800000"/>
            <a:headEnd/>
            <a:tailEnd/>
          </a:ln>
        </p:spPr>
        <p:txBody>
          <a:bodyPr wrap="square">
            <a:spAutoFit/>
          </a:bodyPr>
          <a:lstStyle/>
          <a:p>
            <a:pPr algn="ctr"/>
            <a:r>
              <a:rPr lang="en-US" sz="1600" b="1" dirty="0"/>
              <a:t>Note:</a:t>
            </a:r>
            <a:r>
              <a:rPr lang="en-US" sz="1600" dirty="0"/>
              <a:t> </a:t>
            </a:r>
          </a:p>
          <a:p>
            <a:pPr algn="ctr"/>
            <a:r>
              <a:rPr lang="en-US" sz="1600" dirty="0"/>
              <a:t>There may be a constant of integration, but this would correspond to a DC current, which is ignored here.</a:t>
            </a:r>
          </a:p>
        </p:txBody>
      </p:sp>
      <p:sp>
        <p:nvSpPr>
          <p:cNvPr id="14" name="Slide Number Placeholder 13"/>
          <p:cNvSpPr>
            <a:spLocks noGrp="1"/>
          </p:cNvSpPr>
          <p:nvPr>
            <p:ph type="sldNum" sz="quarter" idx="10"/>
          </p:nvPr>
        </p:nvSpPr>
        <p:spPr/>
        <p:txBody>
          <a:bodyPr/>
          <a:lstStyle/>
          <a:p>
            <a:pPr>
              <a:defRPr/>
            </a:pPr>
            <a:fld id="{1B73C68F-52BC-4916-951A-0E2C6563DD85}" type="slidenum">
              <a:rPr lang="en-US" smtClean="0"/>
              <a:pPr>
                <a:defRPr/>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7"/>
          <p:cNvGraphicFramePr>
            <a:graphicFrameLocks noChangeAspect="1"/>
          </p:cNvGraphicFramePr>
          <p:nvPr/>
        </p:nvGraphicFramePr>
        <p:xfrm>
          <a:off x="2592388" y="1343252"/>
          <a:ext cx="3921708" cy="920976"/>
        </p:xfrm>
        <a:graphic>
          <a:graphicData uri="http://schemas.openxmlformats.org/presentationml/2006/ole">
            <mc:AlternateContent xmlns:mc="http://schemas.openxmlformats.org/markup-compatibility/2006">
              <mc:Choice xmlns:v="urn:schemas-microsoft-com:vml" Requires="v">
                <p:oleObj spid="_x0000_s28680" name="Equation" r:id="rId4" imgW="2159000" imgH="508000" progId="Equation.DSMT4">
                  <p:embed/>
                </p:oleObj>
              </mc:Choice>
              <mc:Fallback>
                <p:oleObj name="Equation" r:id="rId4" imgW="2159000" imgH="508000" progId="Equation.DSMT4">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388" y="1343252"/>
                        <a:ext cx="3921708" cy="920976"/>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8"/>
          <p:cNvSpPr txBox="1">
            <a:spLocks noChangeArrowheads="1"/>
          </p:cNvSpPr>
          <p:nvPr/>
        </p:nvSpPr>
        <p:spPr bwMode="auto">
          <a:xfrm>
            <a:off x="1422400" y="4560437"/>
            <a:ext cx="1866217" cy="400110"/>
          </a:xfrm>
          <a:prstGeom prst="rect">
            <a:avLst/>
          </a:prstGeom>
          <a:noFill/>
          <a:ln w="9525">
            <a:noFill/>
            <a:miter lim="800000"/>
            <a:headEnd/>
            <a:tailEnd/>
          </a:ln>
        </p:spPr>
        <p:txBody>
          <a:bodyPr wrap="none">
            <a:spAutoFit/>
          </a:bodyPr>
          <a:lstStyle/>
          <a:p>
            <a:r>
              <a:rPr lang="en-US" sz="2000" dirty="0">
                <a:solidFill>
                  <a:srgbClr val="0000FF"/>
                </a:solidFill>
              </a:rPr>
              <a:t>Then we have:</a:t>
            </a:r>
          </a:p>
        </p:txBody>
      </p:sp>
      <p:graphicFrame>
        <p:nvGraphicFramePr>
          <p:cNvPr id="20483" name="Object 9"/>
          <p:cNvGraphicFramePr>
            <a:graphicFrameLocks noChangeAspect="1"/>
          </p:cNvGraphicFramePr>
          <p:nvPr>
            <p:extLst>
              <p:ext uri="{D42A27DB-BD31-4B8C-83A1-F6EECF244321}">
                <p14:modId xmlns:p14="http://schemas.microsoft.com/office/powerpoint/2010/main" val="2685415410"/>
              </p:ext>
            </p:extLst>
          </p:nvPr>
        </p:nvGraphicFramePr>
        <p:xfrm>
          <a:off x="2735263" y="4933950"/>
          <a:ext cx="3392487" cy="1717675"/>
        </p:xfrm>
        <a:graphic>
          <a:graphicData uri="http://schemas.openxmlformats.org/presentationml/2006/ole">
            <mc:AlternateContent xmlns:mc="http://schemas.openxmlformats.org/markup-compatibility/2006">
              <mc:Choice xmlns:v="urn:schemas-microsoft-com:vml" Requires="v">
                <p:oleObj spid="_x0000_s28681" name="Equation" r:id="rId6" imgW="1752480" imgH="888840" progId="Equation.DSMT4">
                  <p:embed/>
                </p:oleObj>
              </mc:Choice>
              <mc:Fallback>
                <p:oleObj name="Equation" r:id="rId6" imgW="1752480" imgH="888840" progId="Equation.DSMT4">
                  <p:embed/>
                  <p:pic>
                    <p:nvPicPr>
                      <p:cNvPr id="0" name="Picture 93"/>
                      <p:cNvPicPr>
                        <a:picLocks noChangeAspect="1" noChangeArrowheads="1"/>
                      </p:cNvPicPr>
                      <p:nvPr/>
                    </p:nvPicPr>
                    <p:blipFill>
                      <a:blip r:embed="rId7"/>
                      <a:srcRect/>
                      <a:stretch>
                        <a:fillRect/>
                      </a:stretch>
                    </p:blipFill>
                    <p:spPr bwMode="auto">
                      <a:xfrm>
                        <a:off x="2735263" y="4933950"/>
                        <a:ext cx="3392487" cy="17176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482" name="Text Box 10"/>
          <p:cNvSpPr txBox="1">
            <a:spLocks noChangeArrowheads="1"/>
          </p:cNvSpPr>
          <p:nvPr/>
        </p:nvSpPr>
        <p:spPr bwMode="auto">
          <a:xfrm>
            <a:off x="334963" y="2455412"/>
            <a:ext cx="5922962" cy="430212"/>
          </a:xfrm>
          <a:prstGeom prst="rect">
            <a:avLst/>
          </a:prstGeom>
          <a:noFill/>
          <a:ln w="9525">
            <a:noFill/>
            <a:miter lim="800000"/>
            <a:headEnd/>
            <a:tailEnd/>
          </a:ln>
          <a:effectLst/>
        </p:spPr>
        <p:txBody>
          <a:bodyPr wrap="none">
            <a:spAutoFit/>
          </a:bodyPr>
          <a:lstStyle/>
          <a:p>
            <a:pPr>
              <a:defRPr/>
            </a:pPr>
            <a:r>
              <a:rPr lang="en-US" sz="2000" dirty="0">
                <a:solidFill>
                  <a:srgbClr val="0000FF"/>
                </a:solidFill>
              </a:rPr>
              <a:t>Define the </a:t>
            </a:r>
            <a:r>
              <a:rPr lang="en-US" sz="2000" dirty="0">
                <a:solidFill>
                  <a:srgbClr val="FF0000"/>
                </a:solidFill>
              </a:rPr>
              <a:t>characteristic impedance </a:t>
            </a:r>
            <a:r>
              <a:rPr lang="en-US" sz="2200" i="1" dirty="0">
                <a:solidFill>
                  <a:srgbClr val="FF0000"/>
                </a:solidFill>
                <a:latin typeface="Times New Roman" pitchFamily="18" charset="0"/>
              </a:rPr>
              <a:t>Z</a:t>
            </a:r>
            <a:r>
              <a:rPr lang="en-US" sz="2200" baseline="-25000" dirty="0">
                <a:solidFill>
                  <a:srgbClr val="FF0000"/>
                </a:solidFill>
                <a:latin typeface="Times New Roman" pitchFamily="18" charset="0"/>
              </a:rPr>
              <a:t>0 </a:t>
            </a:r>
            <a:r>
              <a:rPr lang="en-US" sz="2000" dirty="0">
                <a:solidFill>
                  <a:srgbClr val="0000FF"/>
                </a:solidFill>
                <a:latin typeface="+mn-lt"/>
              </a:rPr>
              <a:t>of the line</a:t>
            </a:r>
            <a:r>
              <a:rPr lang="en-US" sz="2000" dirty="0"/>
              <a:t>:</a:t>
            </a:r>
          </a:p>
        </p:txBody>
      </p:sp>
      <p:graphicFrame>
        <p:nvGraphicFramePr>
          <p:cNvPr id="20484" name="Object 11"/>
          <p:cNvGraphicFramePr>
            <a:graphicFrameLocks noChangeAspect="1"/>
          </p:cNvGraphicFramePr>
          <p:nvPr/>
        </p:nvGraphicFramePr>
        <p:xfrm>
          <a:off x="3472542" y="3154590"/>
          <a:ext cx="1651001" cy="1225055"/>
        </p:xfrm>
        <a:graphic>
          <a:graphicData uri="http://schemas.openxmlformats.org/presentationml/2006/ole">
            <mc:AlternateContent xmlns:mc="http://schemas.openxmlformats.org/markup-compatibility/2006">
              <mc:Choice xmlns:v="urn:schemas-microsoft-com:vml" Requires="v">
                <p:oleObj spid="_x0000_s28682" name="Equation" r:id="rId8" imgW="596641" imgH="444307" progId="Equation.DSMT4">
                  <p:embed/>
                </p:oleObj>
              </mc:Choice>
              <mc:Fallback>
                <p:oleObj name="Equation" r:id="rId8" imgW="596641" imgH="444307" progId="Equation.DSMT4">
                  <p:embed/>
                  <p:pic>
                    <p:nvPicPr>
                      <p:cNvPr id="0" name="Picture 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2542" y="3154590"/>
                        <a:ext cx="1651001" cy="1225055"/>
                      </a:xfrm>
                      <a:prstGeom prst="rect">
                        <a:avLst/>
                      </a:prstGeom>
                      <a:gradFill rotWithShape="1">
                        <a:gsLst>
                          <a:gs pos="0">
                            <a:srgbClr val="F8F8F8"/>
                          </a:gs>
                          <a:gs pos="100000">
                            <a:srgbClr val="C6C6C6"/>
                          </a:gs>
                        </a:gsLst>
                        <a:path path="shape">
                          <a:fillToRect l="50000" t="50000" r="50000" b="50000"/>
                        </a:path>
                      </a:gradFill>
                      <a:ln w="28575">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12"/>
          <p:cNvSpPr txBox="1">
            <a:spLocks noChangeArrowheads="1"/>
          </p:cNvSpPr>
          <p:nvPr/>
        </p:nvSpPr>
        <p:spPr bwMode="auto">
          <a:xfrm>
            <a:off x="5499781" y="3526748"/>
            <a:ext cx="3086101" cy="400110"/>
          </a:xfrm>
          <a:prstGeom prst="rect">
            <a:avLst/>
          </a:prstGeom>
          <a:noFill/>
          <a:ln w="9525">
            <a:noFill/>
            <a:miter lim="800000"/>
            <a:headEnd/>
            <a:tailEnd/>
          </a:ln>
        </p:spPr>
        <p:txBody>
          <a:bodyPr wrap="none">
            <a:spAutoFit/>
          </a:bodyPr>
          <a:lstStyle/>
          <a:p>
            <a:r>
              <a:rPr lang="en-US" sz="2000" dirty="0">
                <a:solidFill>
                  <a:srgbClr val="0000FF"/>
                </a:solidFill>
              </a:rPr>
              <a:t>The units of </a:t>
            </a:r>
            <a:r>
              <a:rPr lang="en-US" sz="2000" i="1" dirty="0">
                <a:solidFill>
                  <a:srgbClr val="0000FF"/>
                </a:solidFill>
                <a:latin typeface="Times New Roman" pitchFamily="18" charset="0"/>
              </a:rPr>
              <a:t>Z</a:t>
            </a:r>
            <a:r>
              <a:rPr lang="en-US" sz="2000" baseline="-25000" dirty="0">
                <a:solidFill>
                  <a:srgbClr val="0000FF"/>
                </a:solidFill>
                <a:latin typeface="Times New Roman" pitchFamily="18" charset="0"/>
              </a:rPr>
              <a:t>0</a:t>
            </a:r>
            <a:r>
              <a:rPr lang="en-US" sz="2000" dirty="0">
                <a:solidFill>
                  <a:srgbClr val="0000FF"/>
                </a:solidFill>
              </a:rPr>
              <a:t> are Ohms.</a:t>
            </a:r>
          </a:p>
        </p:txBody>
      </p:sp>
      <p:sp>
        <p:nvSpPr>
          <p:cNvPr id="20489" name="Text Box 14"/>
          <p:cNvSpPr txBox="1">
            <a:spLocks noChangeArrowheads="1"/>
          </p:cNvSpPr>
          <p:nvPr/>
        </p:nvSpPr>
        <p:spPr bwMode="auto">
          <a:xfrm>
            <a:off x="459468" y="887415"/>
            <a:ext cx="2930610" cy="400110"/>
          </a:xfrm>
          <a:prstGeom prst="rect">
            <a:avLst/>
          </a:prstGeom>
          <a:noFill/>
          <a:ln w="9525">
            <a:noFill/>
            <a:miter lim="800000"/>
            <a:headEnd/>
            <a:tailEnd/>
          </a:ln>
        </p:spPr>
        <p:txBody>
          <a:bodyPr wrap="none">
            <a:spAutoFit/>
          </a:bodyPr>
          <a:lstStyle/>
          <a:p>
            <a:r>
              <a:rPr lang="en-US" sz="2000" dirty="0">
                <a:solidFill>
                  <a:srgbClr val="0000FF"/>
                </a:solidFill>
              </a:rPr>
              <a:t>Observation about term:</a:t>
            </a:r>
          </a:p>
        </p:txBody>
      </p:sp>
      <p:sp>
        <p:nvSpPr>
          <p:cNvPr id="12" name="Slide Number Placeholder 11"/>
          <p:cNvSpPr>
            <a:spLocks noGrp="1"/>
          </p:cNvSpPr>
          <p:nvPr>
            <p:ph type="sldNum" sz="quarter" idx="10"/>
          </p:nvPr>
        </p:nvSpPr>
        <p:spPr/>
        <p:txBody>
          <a:bodyPr/>
          <a:lstStyle/>
          <a:p>
            <a:pPr>
              <a:defRPr/>
            </a:pPr>
            <a:fld id="{1B73C68F-52BC-4916-951A-0E2C6563DD85}" type="slidenum">
              <a:rPr lang="en-US" smtClean="0"/>
              <a:pPr>
                <a:defRPr/>
              </a:pPr>
              <a:t>35</a:t>
            </a:fld>
            <a:endParaRPr lang="en-US"/>
          </a:p>
        </p:txBody>
      </p:sp>
      <p:sp>
        <p:nvSpPr>
          <p:cNvPr id="13" name="Text Box 2"/>
          <p:cNvSpPr txBox="1">
            <a:spLocks noChangeArrowheads="1"/>
          </p:cNvSpPr>
          <p:nvPr/>
        </p:nvSpPr>
        <p:spPr bwMode="auto">
          <a:xfrm>
            <a:off x="2797629" y="97974"/>
            <a:ext cx="33988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 (cont.)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0"/>
          </p:nvPr>
        </p:nvSpPr>
        <p:spPr/>
        <p:txBody>
          <a:bodyPr/>
          <a:lstStyle/>
          <a:p>
            <a:pPr>
              <a:defRPr/>
            </a:pPr>
            <a:fld id="{1B73C68F-52BC-4916-951A-0E2C6563DD85}" type="slidenum">
              <a:rPr lang="en-US" smtClean="0"/>
              <a:pPr>
                <a:defRPr/>
              </a:pPr>
              <a:t>36</a:t>
            </a:fld>
            <a:endParaRPr lang="en-US"/>
          </a:p>
        </p:txBody>
      </p:sp>
      <p:sp>
        <p:nvSpPr>
          <p:cNvPr id="13" name="Text Box 2"/>
          <p:cNvSpPr txBox="1">
            <a:spLocks noChangeArrowheads="1"/>
          </p:cNvSpPr>
          <p:nvPr/>
        </p:nvSpPr>
        <p:spPr bwMode="auto">
          <a:xfrm>
            <a:off x="2797629" y="97974"/>
            <a:ext cx="33988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 (cont.)</a:t>
            </a:r>
          </a:p>
        </p:txBody>
      </p:sp>
      <p:graphicFrame>
        <p:nvGraphicFramePr>
          <p:cNvPr id="95237" name="Object 9"/>
          <p:cNvGraphicFramePr>
            <a:graphicFrameLocks noChangeAspect="1"/>
          </p:cNvGraphicFramePr>
          <p:nvPr>
            <p:extLst>
              <p:ext uri="{D42A27DB-BD31-4B8C-83A1-F6EECF244321}">
                <p14:modId xmlns:p14="http://schemas.microsoft.com/office/powerpoint/2010/main" val="3816808319"/>
              </p:ext>
            </p:extLst>
          </p:nvPr>
        </p:nvGraphicFramePr>
        <p:xfrm>
          <a:off x="2765425" y="3041650"/>
          <a:ext cx="3152775" cy="1595438"/>
        </p:xfrm>
        <a:graphic>
          <a:graphicData uri="http://schemas.openxmlformats.org/presentationml/2006/ole">
            <mc:AlternateContent xmlns:mc="http://schemas.openxmlformats.org/markup-compatibility/2006">
              <mc:Choice xmlns:v="urn:schemas-microsoft-com:vml" Requires="v">
                <p:oleObj spid="_x0000_s29704" name="Equation" r:id="rId4" imgW="1752480" imgH="888840" progId="Equation.DSMT4">
                  <p:embed/>
                </p:oleObj>
              </mc:Choice>
              <mc:Fallback>
                <p:oleObj name="Equation" r:id="rId4" imgW="1752480" imgH="888840" progId="Equation.DSMT4">
                  <p:embed/>
                  <p:pic>
                    <p:nvPicPr>
                      <p:cNvPr id="0" name="Picture 95"/>
                      <p:cNvPicPr>
                        <a:picLocks noChangeAspect="1" noChangeArrowheads="1"/>
                      </p:cNvPicPr>
                      <p:nvPr/>
                    </p:nvPicPr>
                    <p:blipFill>
                      <a:blip r:embed="rId5"/>
                      <a:srcRect/>
                      <a:stretch>
                        <a:fillRect/>
                      </a:stretch>
                    </p:blipFill>
                    <p:spPr bwMode="auto">
                      <a:xfrm>
                        <a:off x="2765425" y="3041650"/>
                        <a:ext cx="3152775" cy="159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8" name="Object 30"/>
          <p:cNvGraphicFramePr>
            <a:graphicFrameLocks noChangeAspect="1"/>
          </p:cNvGraphicFramePr>
          <p:nvPr>
            <p:extLst>
              <p:ext uri="{D42A27DB-BD31-4B8C-83A1-F6EECF244321}">
                <p14:modId xmlns:p14="http://schemas.microsoft.com/office/powerpoint/2010/main" val="1216939595"/>
              </p:ext>
            </p:extLst>
          </p:nvPr>
        </p:nvGraphicFramePr>
        <p:xfrm>
          <a:off x="2743200" y="1533525"/>
          <a:ext cx="3787775" cy="501650"/>
        </p:xfrm>
        <a:graphic>
          <a:graphicData uri="http://schemas.openxmlformats.org/presentationml/2006/ole">
            <mc:AlternateContent xmlns:mc="http://schemas.openxmlformats.org/markup-compatibility/2006">
              <mc:Choice xmlns:v="urn:schemas-microsoft-com:vml" Requires="v">
                <p:oleObj spid="_x0000_s29705" name="Equation" r:id="rId6" imgW="1917360" imgH="253800" progId="Equation.DSMT4">
                  <p:embed/>
                </p:oleObj>
              </mc:Choice>
              <mc:Fallback>
                <p:oleObj name="Equation" r:id="rId6" imgW="1917360" imgH="253800" progId="Equation.DSMT4">
                  <p:embed/>
                  <p:pic>
                    <p:nvPicPr>
                      <p:cNvPr id="0" name="Picture 96"/>
                      <p:cNvPicPr>
                        <a:picLocks noChangeAspect="1" noChangeArrowheads="1"/>
                      </p:cNvPicPr>
                      <p:nvPr/>
                    </p:nvPicPr>
                    <p:blipFill>
                      <a:blip r:embed="rId7"/>
                      <a:srcRect/>
                      <a:stretch>
                        <a:fillRect/>
                      </a:stretch>
                    </p:blipFill>
                    <p:spPr bwMode="auto">
                      <a:xfrm>
                        <a:off x="2743200" y="1533525"/>
                        <a:ext cx="3787775" cy="50165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9" name="Object 6"/>
          <p:cNvGraphicFramePr>
            <a:graphicFrameLocks noChangeAspect="1"/>
          </p:cNvGraphicFramePr>
          <p:nvPr>
            <p:extLst>
              <p:ext uri="{D42A27DB-BD31-4B8C-83A1-F6EECF244321}">
                <p14:modId xmlns:p14="http://schemas.microsoft.com/office/powerpoint/2010/main" val="4012866441"/>
              </p:ext>
            </p:extLst>
          </p:nvPr>
        </p:nvGraphicFramePr>
        <p:xfrm>
          <a:off x="2798763" y="5351463"/>
          <a:ext cx="3835400" cy="733425"/>
        </p:xfrm>
        <a:graphic>
          <a:graphicData uri="http://schemas.openxmlformats.org/presentationml/2006/ole">
            <mc:AlternateContent xmlns:mc="http://schemas.openxmlformats.org/markup-compatibility/2006">
              <mc:Choice xmlns:v="urn:schemas-microsoft-com:vml" Requires="v">
                <p:oleObj spid="_x0000_s29706" name="Equation" r:id="rId8" imgW="2260440" imgH="431640" progId="Equation.DSMT4">
                  <p:embed/>
                </p:oleObj>
              </mc:Choice>
              <mc:Fallback>
                <p:oleObj name="Equation" r:id="rId8" imgW="2260440" imgH="431640" progId="Equation.DSMT4">
                  <p:embed/>
                  <p:pic>
                    <p:nvPicPr>
                      <p:cNvPr id="0" name="Picture 97"/>
                      <p:cNvPicPr>
                        <a:picLocks noChangeAspect="1" noChangeArrowheads="1"/>
                      </p:cNvPicPr>
                      <p:nvPr/>
                    </p:nvPicPr>
                    <p:blipFill>
                      <a:blip r:embed="rId9"/>
                      <a:srcRect/>
                      <a:stretch>
                        <a:fillRect/>
                      </a:stretch>
                    </p:blipFill>
                    <p:spPr bwMode="auto">
                      <a:xfrm>
                        <a:off x="2798763" y="5351463"/>
                        <a:ext cx="3835400" cy="73342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4"/>
          <p:cNvSpPr txBox="1">
            <a:spLocks noChangeArrowheads="1"/>
          </p:cNvSpPr>
          <p:nvPr/>
        </p:nvSpPr>
        <p:spPr bwMode="auto">
          <a:xfrm>
            <a:off x="1123496" y="1050701"/>
            <a:ext cx="1396536" cy="400110"/>
          </a:xfrm>
          <a:prstGeom prst="rect">
            <a:avLst/>
          </a:prstGeom>
          <a:noFill/>
          <a:ln w="9525">
            <a:noFill/>
            <a:miter lim="800000"/>
            <a:headEnd/>
            <a:tailEnd/>
          </a:ln>
        </p:spPr>
        <p:txBody>
          <a:bodyPr wrap="none">
            <a:spAutoFit/>
          </a:bodyPr>
          <a:lstStyle/>
          <a:p>
            <a:r>
              <a:rPr lang="en-US" sz="2000" dirty="0">
                <a:solidFill>
                  <a:srgbClr val="0000FF"/>
                </a:solidFill>
              </a:rPr>
              <a:t>Recall that</a:t>
            </a:r>
          </a:p>
        </p:txBody>
      </p:sp>
      <p:sp>
        <p:nvSpPr>
          <p:cNvPr id="16" name="Text Box 14"/>
          <p:cNvSpPr txBox="1">
            <a:spLocks noChangeArrowheads="1"/>
          </p:cNvSpPr>
          <p:nvPr/>
        </p:nvSpPr>
        <p:spPr bwMode="auto">
          <a:xfrm>
            <a:off x="1145267" y="2552930"/>
            <a:ext cx="2348720" cy="400110"/>
          </a:xfrm>
          <a:prstGeom prst="rect">
            <a:avLst/>
          </a:prstGeom>
          <a:noFill/>
          <a:ln w="9525">
            <a:noFill/>
            <a:miter lim="800000"/>
            <a:headEnd/>
            <a:tailEnd/>
          </a:ln>
        </p:spPr>
        <p:txBody>
          <a:bodyPr wrap="none">
            <a:spAutoFit/>
          </a:bodyPr>
          <a:lstStyle/>
          <a:p>
            <a:r>
              <a:rPr lang="en-US" sz="2000" dirty="0">
                <a:solidFill>
                  <a:srgbClr val="0000FF"/>
                </a:solidFill>
              </a:rPr>
              <a:t>From the last slide:</a:t>
            </a:r>
          </a:p>
        </p:txBody>
      </p:sp>
      <p:sp>
        <p:nvSpPr>
          <p:cNvPr id="17" name="Text Box 14"/>
          <p:cNvSpPr txBox="1">
            <a:spLocks noChangeArrowheads="1"/>
          </p:cNvSpPr>
          <p:nvPr/>
        </p:nvSpPr>
        <p:spPr bwMode="auto">
          <a:xfrm>
            <a:off x="1196935" y="4834055"/>
            <a:ext cx="3658374" cy="400110"/>
          </a:xfrm>
          <a:prstGeom prst="rect">
            <a:avLst/>
          </a:prstGeom>
          <a:noFill/>
          <a:ln w="9525">
            <a:noFill/>
            <a:miter lim="800000"/>
            <a:headEnd/>
            <a:tailEnd/>
          </a:ln>
        </p:spPr>
        <p:txBody>
          <a:bodyPr wrap="none">
            <a:spAutoFit/>
          </a:bodyPr>
          <a:lstStyle/>
          <a:p>
            <a:r>
              <a:rPr lang="en-US" sz="2000" dirty="0">
                <a:solidFill>
                  <a:srgbClr val="0000FF"/>
                </a:solidFill>
              </a:rPr>
              <a:t>Hence, we have the current as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8"/>
          <p:cNvSpPr>
            <a:spLocks noChangeArrowheads="1"/>
          </p:cNvSpPr>
          <p:nvPr/>
        </p:nvSpPr>
        <p:spPr bwMode="auto">
          <a:xfrm>
            <a:off x="979296" y="2268161"/>
            <a:ext cx="7300912" cy="2278062"/>
          </a:xfrm>
          <a:prstGeom prst="rect">
            <a:avLst/>
          </a:prstGeom>
          <a:gradFill flip="none" rotWithShape="1">
            <a:gsLst>
              <a:gs pos="0">
                <a:schemeClr val="bg1">
                  <a:lumMod val="85000"/>
                  <a:alpha val="57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a:ln w="28575">
            <a:solidFill>
              <a:srgbClr val="FF0000"/>
            </a:solidFill>
            <a:miter lim="800000"/>
            <a:headEnd/>
            <a:tailEnd/>
          </a:ln>
        </p:spPr>
        <p:txBody>
          <a:bodyPr wrap="none" anchor="ctr"/>
          <a:lstStyle/>
          <a:p>
            <a:endParaRPr lang="en-US"/>
          </a:p>
        </p:txBody>
      </p:sp>
      <p:sp>
        <p:nvSpPr>
          <p:cNvPr id="21509" name="Text Box 4"/>
          <p:cNvSpPr txBox="1">
            <a:spLocks noChangeArrowheads="1"/>
          </p:cNvSpPr>
          <p:nvPr/>
        </p:nvSpPr>
        <p:spPr bwMode="auto">
          <a:xfrm>
            <a:off x="304346" y="1099457"/>
            <a:ext cx="3962854" cy="707886"/>
          </a:xfrm>
          <a:prstGeom prst="rect">
            <a:avLst/>
          </a:prstGeom>
          <a:noFill/>
          <a:ln w="9525">
            <a:noFill/>
            <a:miter lim="800000"/>
            <a:headEnd/>
            <a:tailEnd/>
          </a:ln>
        </p:spPr>
        <p:txBody>
          <a:bodyPr wrap="square">
            <a:spAutoFit/>
          </a:bodyPr>
          <a:lstStyle/>
          <a:p>
            <a:r>
              <a:rPr lang="en-US" sz="2000" b="1" dirty="0">
                <a:solidFill>
                  <a:srgbClr val="0000FF"/>
                </a:solidFill>
              </a:rPr>
              <a:t>Summary of the general solution for a lossless line:</a:t>
            </a:r>
          </a:p>
        </p:txBody>
      </p:sp>
      <p:graphicFrame>
        <p:nvGraphicFramePr>
          <p:cNvPr id="21506" name="Object 6"/>
          <p:cNvGraphicFramePr>
            <a:graphicFrameLocks noChangeAspect="1"/>
          </p:cNvGraphicFramePr>
          <p:nvPr>
            <p:extLst>
              <p:ext uri="{D42A27DB-BD31-4B8C-83A1-F6EECF244321}">
                <p14:modId xmlns:p14="http://schemas.microsoft.com/office/powerpoint/2010/main" val="4293404966"/>
              </p:ext>
            </p:extLst>
          </p:nvPr>
        </p:nvGraphicFramePr>
        <p:xfrm>
          <a:off x="2382838" y="2540000"/>
          <a:ext cx="4630737" cy="600075"/>
        </p:xfrm>
        <a:graphic>
          <a:graphicData uri="http://schemas.openxmlformats.org/presentationml/2006/ole">
            <mc:AlternateContent xmlns:mc="http://schemas.openxmlformats.org/markup-compatibility/2006">
              <mc:Choice xmlns:v="urn:schemas-microsoft-com:vml" Requires="v">
                <p:oleObj spid="_x0000_s30730" name="Equation" r:id="rId4" imgW="1955520" imgH="253800" progId="Equation.DSMT4">
                  <p:embed/>
                </p:oleObj>
              </mc:Choice>
              <mc:Fallback>
                <p:oleObj name="Equation" r:id="rId4" imgW="1955520" imgH="253800" progId="Equation.DSMT4">
                  <p:embed/>
                  <p:pic>
                    <p:nvPicPr>
                      <p:cNvPr id="0" name="Picture 81"/>
                      <p:cNvPicPr>
                        <a:picLocks noChangeAspect="1" noChangeArrowheads="1"/>
                      </p:cNvPicPr>
                      <p:nvPr/>
                    </p:nvPicPr>
                    <p:blipFill>
                      <a:blip r:embed="rId5"/>
                      <a:srcRect/>
                      <a:stretch>
                        <a:fillRect/>
                      </a:stretch>
                    </p:blipFill>
                    <p:spPr bwMode="auto">
                      <a:xfrm>
                        <a:off x="2382838" y="2540000"/>
                        <a:ext cx="4630737"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7"/>
          <p:cNvGraphicFramePr>
            <a:graphicFrameLocks noChangeAspect="1"/>
          </p:cNvGraphicFramePr>
          <p:nvPr>
            <p:extLst>
              <p:ext uri="{D42A27DB-BD31-4B8C-83A1-F6EECF244321}">
                <p14:modId xmlns:p14="http://schemas.microsoft.com/office/powerpoint/2010/main" val="1044961190"/>
              </p:ext>
            </p:extLst>
          </p:nvPr>
        </p:nvGraphicFramePr>
        <p:xfrm>
          <a:off x="1892300" y="3295650"/>
          <a:ext cx="5665788" cy="1082675"/>
        </p:xfrm>
        <a:graphic>
          <a:graphicData uri="http://schemas.openxmlformats.org/presentationml/2006/ole">
            <mc:AlternateContent xmlns:mc="http://schemas.openxmlformats.org/markup-compatibility/2006">
              <mc:Choice xmlns:v="urn:schemas-microsoft-com:vml" Requires="v">
                <p:oleObj spid="_x0000_s30731" name="Equation" r:id="rId6" imgW="2260440" imgH="431640" progId="Equation.DSMT4">
                  <p:embed/>
                </p:oleObj>
              </mc:Choice>
              <mc:Fallback>
                <p:oleObj name="Equation" r:id="rId6" imgW="2260440" imgH="431640" progId="Equation.DSMT4">
                  <p:embed/>
                  <p:pic>
                    <p:nvPicPr>
                      <p:cNvPr id="0" name="Picture 82"/>
                      <p:cNvPicPr>
                        <a:picLocks noChangeAspect="1" noChangeArrowheads="1"/>
                      </p:cNvPicPr>
                      <p:nvPr/>
                    </p:nvPicPr>
                    <p:blipFill>
                      <a:blip r:embed="rId7"/>
                      <a:srcRect/>
                      <a:stretch>
                        <a:fillRect/>
                      </a:stretch>
                    </p:blipFill>
                    <p:spPr bwMode="auto">
                      <a:xfrm>
                        <a:off x="1892300" y="3295650"/>
                        <a:ext cx="5665788" cy="10826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Text Box 9"/>
          <p:cNvSpPr txBox="1">
            <a:spLocks noChangeArrowheads="1"/>
          </p:cNvSpPr>
          <p:nvPr/>
        </p:nvSpPr>
        <p:spPr bwMode="auto">
          <a:xfrm>
            <a:off x="891381" y="5058069"/>
            <a:ext cx="7432675" cy="1200329"/>
          </a:xfrm>
          <a:prstGeom prst="rect">
            <a:avLst/>
          </a:prstGeom>
          <a:noFill/>
          <a:ln w="28575">
            <a:solidFill>
              <a:schemeClr val="tx1"/>
            </a:solidFill>
            <a:miter lim="800000"/>
            <a:headEnd/>
            <a:tailEnd/>
          </a:ln>
        </p:spPr>
        <p:txBody>
          <a:bodyPr>
            <a:spAutoFit/>
          </a:bodyPr>
          <a:lstStyle/>
          <a:p>
            <a:pPr marL="341313" indent="-341313">
              <a:buFont typeface="Wingdings" pitchFamily="2" charset="2"/>
              <a:buChar char="v"/>
            </a:pPr>
            <a:r>
              <a:rPr lang="en-US" sz="2000" dirty="0">
                <a:solidFill>
                  <a:srgbClr val="0000FF"/>
                </a:solidFill>
              </a:rPr>
              <a:t>For a forward wave, the current waveform is the same as the voltage, but reduced in amplitude by a factor of </a:t>
            </a:r>
            <a:r>
              <a:rPr lang="en-US" sz="2000" i="1" dirty="0">
                <a:solidFill>
                  <a:srgbClr val="0000FF"/>
                </a:solidFill>
                <a:latin typeface="Times New Roman" pitchFamily="18" charset="0"/>
              </a:rPr>
              <a:t>Z</a:t>
            </a:r>
            <a:r>
              <a:rPr lang="en-US" sz="2000" baseline="-25000" dirty="0">
                <a:solidFill>
                  <a:srgbClr val="0000FF"/>
                </a:solidFill>
              </a:rPr>
              <a:t>0</a:t>
            </a:r>
            <a:r>
              <a:rPr lang="en-US" sz="2000" dirty="0">
                <a:solidFill>
                  <a:srgbClr val="0000FF"/>
                </a:solidFill>
              </a:rPr>
              <a:t>.</a:t>
            </a:r>
          </a:p>
          <a:p>
            <a:endParaRPr lang="en-US" sz="1200" dirty="0">
              <a:solidFill>
                <a:srgbClr val="0000FF"/>
              </a:solidFill>
            </a:endParaRPr>
          </a:p>
          <a:p>
            <a:pPr>
              <a:buFont typeface="Wingdings" pitchFamily="2" charset="2"/>
              <a:buChar char="v"/>
            </a:pPr>
            <a:r>
              <a:rPr lang="en-US" sz="2000" dirty="0">
                <a:solidFill>
                  <a:srgbClr val="0000FF"/>
                </a:solidFill>
              </a:rPr>
              <a:t>  For a backward traveling wave, there is a minus sign as well.</a:t>
            </a:r>
          </a:p>
        </p:txBody>
      </p:sp>
      <p:sp>
        <p:nvSpPr>
          <p:cNvPr id="10" name="Slide Number Placeholder 9"/>
          <p:cNvSpPr>
            <a:spLocks noGrp="1"/>
          </p:cNvSpPr>
          <p:nvPr>
            <p:ph type="sldNum" sz="quarter" idx="10"/>
          </p:nvPr>
        </p:nvSpPr>
        <p:spPr/>
        <p:txBody>
          <a:bodyPr/>
          <a:lstStyle/>
          <a:p>
            <a:pPr>
              <a:defRPr/>
            </a:pPr>
            <a:fld id="{1B73C68F-52BC-4916-951A-0E2C6563DD85}" type="slidenum">
              <a:rPr lang="en-US" smtClean="0"/>
              <a:pPr>
                <a:defRPr/>
              </a:pPr>
              <a:t>37</a:t>
            </a:fld>
            <a:endParaRPr lang="en-US"/>
          </a:p>
        </p:txBody>
      </p:sp>
      <p:sp>
        <p:nvSpPr>
          <p:cNvPr id="11" name="Text Box 2"/>
          <p:cNvSpPr txBox="1">
            <a:spLocks noChangeArrowheads="1"/>
          </p:cNvSpPr>
          <p:nvPr/>
        </p:nvSpPr>
        <p:spPr bwMode="auto">
          <a:xfrm>
            <a:off x="2797629" y="97974"/>
            <a:ext cx="33988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 (cont.)</a:t>
            </a:r>
          </a:p>
        </p:txBody>
      </p:sp>
      <p:graphicFrame>
        <p:nvGraphicFramePr>
          <p:cNvPr id="2" name="Object 1"/>
          <p:cNvGraphicFramePr>
            <a:graphicFrameLocks noChangeAspect="1"/>
          </p:cNvGraphicFramePr>
          <p:nvPr>
            <p:extLst>
              <p:ext uri="{D42A27DB-BD31-4B8C-83A1-F6EECF244321}">
                <p14:modId xmlns:p14="http://schemas.microsoft.com/office/powerpoint/2010/main" val="2638187472"/>
              </p:ext>
            </p:extLst>
          </p:nvPr>
        </p:nvGraphicFramePr>
        <p:xfrm>
          <a:off x="4740275" y="1081088"/>
          <a:ext cx="1916113" cy="736600"/>
        </p:xfrm>
        <a:graphic>
          <a:graphicData uri="http://schemas.openxmlformats.org/presentationml/2006/ole">
            <mc:AlternateContent xmlns:mc="http://schemas.openxmlformats.org/markup-compatibility/2006">
              <mc:Choice xmlns:v="urn:schemas-microsoft-com:vml" Requires="v">
                <p:oleObj spid="_x0000_s30732" name="Equation" r:id="rId8" imgW="1091880" imgH="419040" progId="Equation.DSMT4">
                  <p:embed/>
                </p:oleObj>
              </mc:Choice>
              <mc:Fallback>
                <p:oleObj name="Equation" r:id="rId8" imgW="1091880" imgH="419040" progId="Equation.DSMT4">
                  <p:embed/>
                  <p:pic>
                    <p:nvPicPr>
                      <p:cNvPr id="0" name="Picture 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0275" y="1081088"/>
                        <a:ext cx="1916113" cy="736600"/>
                      </a:xfrm>
                      <a:prstGeom prst="rect">
                        <a:avLst/>
                      </a:prstGeom>
                      <a:solidFill>
                        <a:srgbClr val="CCFFFF"/>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82719520"/>
              </p:ext>
            </p:extLst>
          </p:nvPr>
        </p:nvGraphicFramePr>
        <p:xfrm>
          <a:off x="6971847" y="1059315"/>
          <a:ext cx="1609725" cy="804862"/>
        </p:xfrm>
        <a:graphic>
          <a:graphicData uri="http://schemas.openxmlformats.org/presentationml/2006/ole">
            <mc:AlternateContent xmlns:mc="http://schemas.openxmlformats.org/markup-compatibility/2006">
              <mc:Choice xmlns:v="urn:schemas-microsoft-com:vml" Requires="v">
                <p:oleObj spid="_x0000_s30733" name="Equation" r:id="rId10" imgW="888840" imgH="444240" progId="Equation.DSMT4">
                  <p:embed/>
                </p:oleObj>
              </mc:Choice>
              <mc:Fallback>
                <p:oleObj name="Equation" r:id="rId10" imgW="888840" imgH="444240" progId="Equation.DSMT4">
                  <p:embed/>
                  <p:pic>
                    <p:nvPicPr>
                      <p:cNvPr id="0" name="Picture 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71847" y="1059315"/>
                        <a:ext cx="1609725" cy="804862"/>
                      </a:xfrm>
                      <a:prstGeom prst="rect">
                        <a:avLst/>
                      </a:prstGeom>
                      <a:solidFill>
                        <a:srgbClr val="CCFFFF"/>
                      </a:solidFill>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Text Box 29"/>
          <p:cNvSpPr txBox="1">
            <a:spLocks noChangeArrowheads="1"/>
          </p:cNvSpPr>
          <p:nvPr/>
        </p:nvSpPr>
        <p:spPr bwMode="auto">
          <a:xfrm>
            <a:off x="546100" y="1027113"/>
            <a:ext cx="4244975" cy="396875"/>
          </a:xfrm>
          <a:prstGeom prst="rect">
            <a:avLst/>
          </a:prstGeom>
          <a:noFill/>
          <a:ln w="9525">
            <a:noFill/>
            <a:miter lim="800000"/>
            <a:headEnd/>
            <a:tailEnd/>
          </a:ln>
        </p:spPr>
        <p:txBody>
          <a:bodyPr wrap="none">
            <a:spAutoFit/>
          </a:bodyPr>
          <a:lstStyle/>
          <a:p>
            <a:r>
              <a:rPr lang="en-US" sz="2000" dirty="0">
                <a:solidFill>
                  <a:srgbClr val="0000FF"/>
                </a:solidFill>
              </a:rPr>
              <a:t>Picture for a </a:t>
            </a:r>
            <a:r>
              <a:rPr lang="en-US" sz="2000" u="sng" dirty="0">
                <a:solidFill>
                  <a:srgbClr val="0000FF"/>
                </a:solidFill>
              </a:rPr>
              <a:t>forward-traveling</a:t>
            </a:r>
            <a:r>
              <a:rPr lang="en-US" sz="2000" dirty="0">
                <a:solidFill>
                  <a:srgbClr val="0000FF"/>
                </a:solidFill>
              </a:rPr>
              <a:t> wave:</a:t>
            </a:r>
          </a:p>
        </p:txBody>
      </p:sp>
      <p:graphicFrame>
        <p:nvGraphicFramePr>
          <p:cNvPr id="22530" name="Object 30"/>
          <p:cNvGraphicFramePr>
            <a:graphicFrameLocks noChangeAspect="1"/>
          </p:cNvGraphicFramePr>
          <p:nvPr>
            <p:extLst>
              <p:ext uri="{D42A27DB-BD31-4B8C-83A1-F6EECF244321}">
                <p14:modId xmlns:p14="http://schemas.microsoft.com/office/powerpoint/2010/main" val="1171273715"/>
              </p:ext>
            </p:extLst>
          </p:nvPr>
        </p:nvGraphicFramePr>
        <p:xfrm>
          <a:off x="739775" y="1701800"/>
          <a:ext cx="2166938" cy="1076325"/>
        </p:xfrm>
        <a:graphic>
          <a:graphicData uri="http://schemas.openxmlformats.org/presentationml/2006/ole">
            <mc:AlternateContent xmlns:mc="http://schemas.openxmlformats.org/markup-compatibility/2006">
              <mc:Choice xmlns:v="urn:schemas-microsoft-com:vml" Requires="v">
                <p:oleObj spid="_x0000_s31756" name="Equation" r:id="rId4" imgW="1434960" imgH="711000" progId="Equation.DSMT4">
                  <p:embed/>
                </p:oleObj>
              </mc:Choice>
              <mc:Fallback>
                <p:oleObj name="Equation" r:id="rId4" imgW="1434960" imgH="711000" progId="Equation.DSMT4">
                  <p:embed/>
                  <p:pic>
                    <p:nvPicPr>
                      <p:cNvPr id="0" name="Picture 152"/>
                      <p:cNvPicPr>
                        <a:picLocks noChangeAspect="1" noChangeArrowheads="1"/>
                      </p:cNvPicPr>
                      <p:nvPr/>
                    </p:nvPicPr>
                    <p:blipFill>
                      <a:blip r:embed="rId5"/>
                      <a:srcRect/>
                      <a:stretch>
                        <a:fillRect/>
                      </a:stretch>
                    </p:blipFill>
                    <p:spPr bwMode="auto">
                      <a:xfrm>
                        <a:off x="739775" y="1701800"/>
                        <a:ext cx="2166938" cy="107632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4" name="Text Box 36"/>
          <p:cNvSpPr txBox="1">
            <a:spLocks noChangeArrowheads="1"/>
          </p:cNvSpPr>
          <p:nvPr/>
        </p:nvSpPr>
        <p:spPr bwMode="auto">
          <a:xfrm>
            <a:off x="4444259" y="2141538"/>
            <a:ext cx="2582758" cy="369332"/>
          </a:xfrm>
          <a:prstGeom prst="rect">
            <a:avLst/>
          </a:prstGeom>
          <a:solidFill>
            <a:srgbClr val="FFFF99"/>
          </a:solidFill>
          <a:ln w="9525">
            <a:noFill/>
            <a:miter lim="800000"/>
            <a:headEnd/>
            <a:tailEnd/>
          </a:ln>
        </p:spPr>
        <p:txBody>
          <a:bodyPr wrap="none">
            <a:spAutoFit/>
          </a:bodyPr>
          <a:lstStyle/>
          <a:p>
            <a:pPr algn="ctr"/>
            <a:r>
              <a:rPr lang="en-US" dirty="0"/>
              <a:t>Forward-traveling wave</a:t>
            </a:r>
          </a:p>
        </p:txBody>
      </p:sp>
      <p:graphicFrame>
        <p:nvGraphicFramePr>
          <p:cNvPr id="2" name="Object 30"/>
          <p:cNvGraphicFramePr>
            <a:graphicFrameLocks noChangeAspect="1"/>
          </p:cNvGraphicFramePr>
          <p:nvPr/>
        </p:nvGraphicFramePr>
        <p:xfrm>
          <a:off x="3635827" y="5397274"/>
          <a:ext cx="1676481" cy="981755"/>
        </p:xfrm>
        <a:graphic>
          <a:graphicData uri="http://schemas.openxmlformats.org/presentationml/2006/ole">
            <mc:AlternateContent xmlns:mc="http://schemas.openxmlformats.org/markup-compatibility/2006">
              <mc:Choice xmlns:v="urn:schemas-microsoft-com:vml" Requires="v">
                <p:oleObj spid="_x0000_s31757" name="Equation" r:id="rId6" imgW="799753" imgH="469696" progId="Equation.DSMT4">
                  <p:embed/>
                </p:oleObj>
              </mc:Choice>
              <mc:Fallback>
                <p:oleObj name="Equation" r:id="rId6" imgW="799753" imgH="469696"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27" y="5397274"/>
                        <a:ext cx="1676481" cy="981755"/>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Slide Number Placeholder 19"/>
          <p:cNvSpPr>
            <a:spLocks noGrp="1"/>
          </p:cNvSpPr>
          <p:nvPr>
            <p:ph type="sldNum" sz="quarter" idx="10"/>
          </p:nvPr>
        </p:nvSpPr>
        <p:spPr/>
        <p:txBody>
          <a:bodyPr/>
          <a:lstStyle/>
          <a:p>
            <a:pPr>
              <a:defRPr/>
            </a:pPr>
            <a:fld id="{1B73C68F-52BC-4916-951A-0E2C6563DD85}" type="slidenum">
              <a:rPr lang="en-US" smtClean="0"/>
              <a:pPr>
                <a:defRPr/>
              </a:pPr>
              <a:t>38</a:t>
            </a:fld>
            <a:endParaRPr lang="en-US"/>
          </a:p>
        </p:txBody>
      </p:sp>
      <p:sp>
        <p:nvSpPr>
          <p:cNvPr id="21" name="Text Box 2"/>
          <p:cNvSpPr txBox="1">
            <a:spLocks noChangeArrowheads="1"/>
          </p:cNvSpPr>
          <p:nvPr/>
        </p:nvSpPr>
        <p:spPr bwMode="auto">
          <a:xfrm>
            <a:off x="2797629" y="97974"/>
            <a:ext cx="33988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 (cont.)</a:t>
            </a:r>
          </a:p>
        </p:txBody>
      </p:sp>
      <p:grpSp>
        <p:nvGrpSpPr>
          <p:cNvPr id="24" name="Group 23"/>
          <p:cNvGrpSpPr/>
          <p:nvPr/>
        </p:nvGrpSpPr>
        <p:grpSpPr>
          <a:xfrm>
            <a:off x="1216025" y="2960688"/>
            <a:ext cx="7099300" cy="2016125"/>
            <a:chOff x="1216025" y="2960688"/>
            <a:chExt cx="7099300" cy="2016125"/>
          </a:xfrm>
        </p:grpSpPr>
        <p:sp>
          <p:nvSpPr>
            <p:cNvPr id="22534" name="AutoShape 9"/>
            <p:cNvSpPr>
              <a:spLocks noChangeArrowheads="1"/>
            </p:cNvSpPr>
            <p:nvPr/>
          </p:nvSpPr>
          <p:spPr bwMode="auto">
            <a:xfrm rot="5400000">
              <a:off x="4365625" y="1624013"/>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22535" name="AutoShape 10"/>
            <p:cNvSpPr>
              <a:spLocks noChangeArrowheads="1"/>
            </p:cNvSpPr>
            <p:nvPr/>
          </p:nvSpPr>
          <p:spPr bwMode="auto">
            <a:xfrm rot="5400000">
              <a:off x="4384675" y="647700"/>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22536" name="Line 11"/>
            <p:cNvSpPr>
              <a:spLocks noChangeShapeType="1"/>
            </p:cNvSpPr>
            <p:nvPr/>
          </p:nvSpPr>
          <p:spPr bwMode="auto">
            <a:xfrm flipV="1">
              <a:off x="7175500" y="3597275"/>
              <a:ext cx="836613" cy="0"/>
            </a:xfrm>
            <a:prstGeom prst="line">
              <a:avLst/>
            </a:prstGeom>
            <a:noFill/>
            <a:ln w="19050">
              <a:solidFill>
                <a:schemeClr val="tx1"/>
              </a:solidFill>
              <a:round/>
              <a:headEnd/>
              <a:tailEnd type="triangle" w="med" len="med"/>
            </a:ln>
          </p:spPr>
          <p:txBody>
            <a:bodyPr wrap="none"/>
            <a:lstStyle/>
            <a:p>
              <a:endParaRPr lang="en-US"/>
            </a:p>
          </p:txBody>
        </p:sp>
        <p:sp>
          <p:nvSpPr>
            <p:cNvPr id="22538" name="Freeform 13"/>
            <p:cNvSpPr>
              <a:spLocks/>
            </p:cNvSpPr>
            <p:nvPr/>
          </p:nvSpPr>
          <p:spPr bwMode="auto">
            <a:xfrm>
              <a:off x="2193925" y="2989263"/>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22539" name="AutoShape 19"/>
            <p:cNvSpPr>
              <a:spLocks noChangeArrowheads="1"/>
            </p:cNvSpPr>
            <p:nvPr/>
          </p:nvSpPr>
          <p:spPr bwMode="auto">
            <a:xfrm>
              <a:off x="4500563" y="2960688"/>
              <a:ext cx="768350" cy="260350"/>
            </a:xfrm>
            <a:custGeom>
              <a:avLst/>
              <a:gdLst>
                <a:gd name="T0" fmla="*/ 576262 w 21600"/>
                <a:gd name="T1" fmla="*/ 0 h 21600"/>
                <a:gd name="T2" fmla="*/ 0 w 21600"/>
                <a:gd name="T3" fmla="*/ 130175 h 21600"/>
                <a:gd name="T4" fmla="*/ 576262 w 21600"/>
                <a:gd name="T5" fmla="*/ 260350 h 21600"/>
                <a:gd name="T6" fmla="*/ 768350 w 21600"/>
                <a:gd name="T7" fmla="*/ 1301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22541" name="Text Box 31"/>
            <p:cNvSpPr txBox="1">
              <a:spLocks noChangeArrowheads="1"/>
            </p:cNvSpPr>
            <p:nvPr/>
          </p:nvSpPr>
          <p:spPr bwMode="auto">
            <a:xfrm>
              <a:off x="4945063" y="3971925"/>
              <a:ext cx="317500" cy="366713"/>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22542" name="Text Box 32"/>
            <p:cNvSpPr txBox="1">
              <a:spLocks noChangeArrowheads="1"/>
            </p:cNvSpPr>
            <p:nvPr/>
          </p:nvSpPr>
          <p:spPr bwMode="auto">
            <a:xfrm>
              <a:off x="4983163" y="4395788"/>
              <a:ext cx="260350" cy="366712"/>
            </a:xfrm>
            <a:prstGeom prst="rect">
              <a:avLst/>
            </a:prstGeom>
            <a:noFill/>
            <a:ln w="9525">
              <a:noFill/>
              <a:miter lim="800000"/>
              <a:headEnd/>
              <a:tailEnd/>
            </a:ln>
          </p:spPr>
          <p:txBody>
            <a:bodyPr wrap="none">
              <a:spAutoFit/>
            </a:bodyPr>
            <a:lstStyle/>
            <a:p>
              <a:r>
                <a:rPr lang="en-US" dirty="0">
                  <a:solidFill>
                    <a:srgbClr val="FF0000"/>
                  </a:solidFill>
                </a:rPr>
                <a:t>-</a:t>
              </a:r>
            </a:p>
          </p:txBody>
        </p:sp>
        <p:graphicFrame>
          <p:nvGraphicFramePr>
            <p:cNvPr id="22531" name="Object 33"/>
            <p:cNvGraphicFramePr>
              <a:graphicFrameLocks noChangeAspect="1"/>
            </p:cNvGraphicFramePr>
            <p:nvPr/>
          </p:nvGraphicFramePr>
          <p:xfrm>
            <a:off x="4156364" y="4171950"/>
            <a:ext cx="756949" cy="388045"/>
          </p:xfrm>
          <a:graphic>
            <a:graphicData uri="http://schemas.openxmlformats.org/presentationml/2006/ole">
              <mc:AlternateContent xmlns:mc="http://schemas.openxmlformats.org/markup-compatibility/2006">
                <mc:Choice xmlns:v="urn:schemas-microsoft-com:vml" Requires="v">
                  <p:oleObj spid="_x0000_s31758" name="Equation" r:id="rId8" imgW="494870" imgH="253780" progId="Equation.DSMT4">
                    <p:embed/>
                  </p:oleObj>
                </mc:Choice>
                <mc:Fallback>
                  <p:oleObj name="Equation" r:id="rId8" imgW="494870" imgH="253780"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6364" y="4171950"/>
                          <a:ext cx="756949" cy="38804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43" name="Line 34"/>
            <p:cNvSpPr>
              <a:spLocks noChangeShapeType="1"/>
            </p:cNvSpPr>
            <p:nvPr/>
          </p:nvSpPr>
          <p:spPr bwMode="auto">
            <a:xfrm>
              <a:off x="5861505" y="3889375"/>
              <a:ext cx="725488" cy="0"/>
            </a:xfrm>
            <a:prstGeom prst="line">
              <a:avLst/>
            </a:prstGeom>
            <a:noFill/>
            <a:ln w="76200">
              <a:solidFill>
                <a:srgbClr val="0000FF"/>
              </a:solidFill>
              <a:round/>
              <a:headEnd/>
              <a:tailEnd type="triangle" w="med" len="med"/>
            </a:ln>
          </p:spPr>
          <p:txBody>
            <a:bodyPr/>
            <a:lstStyle/>
            <a:p>
              <a:endParaRPr lang="en-US"/>
            </a:p>
          </p:txBody>
        </p:sp>
        <p:graphicFrame>
          <p:nvGraphicFramePr>
            <p:cNvPr id="22532" name="Object 35"/>
            <p:cNvGraphicFramePr>
              <a:graphicFrameLocks noChangeAspect="1"/>
            </p:cNvGraphicFramePr>
            <p:nvPr/>
          </p:nvGraphicFramePr>
          <p:xfrm>
            <a:off x="5873749" y="3243943"/>
            <a:ext cx="718573" cy="388937"/>
          </p:xfrm>
          <a:graphic>
            <a:graphicData uri="http://schemas.openxmlformats.org/presentationml/2006/ole">
              <mc:AlternateContent xmlns:mc="http://schemas.openxmlformats.org/markup-compatibility/2006">
                <mc:Choice xmlns:v="urn:schemas-microsoft-com:vml" Requires="v">
                  <p:oleObj spid="_x0000_s31759" name="Equation" r:id="rId10" imgW="469696" imgH="253890" progId="Equation.DSMT4">
                    <p:embed/>
                  </p:oleObj>
                </mc:Choice>
                <mc:Fallback>
                  <p:oleObj name="Equation" r:id="rId10" imgW="469696" imgH="253890" progId="Equation.DSMT4">
                    <p:embed/>
                    <p:pic>
                      <p:nvPicPr>
                        <p:cNvPr id="0" name="Picture 1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3749" y="3243943"/>
                          <a:ext cx="718573" cy="388937"/>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35"/>
            <p:cNvGraphicFramePr>
              <a:graphicFrameLocks noChangeAspect="1"/>
            </p:cNvGraphicFramePr>
            <p:nvPr/>
          </p:nvGraphicFramePr>
          <p:xfrm>
            <a:off x="8156575" y="3499077"/>
            <a:ext cx="158750" cy="176212"/>
          </p:xfrm>
          <a:graphic>
            <a:graphicData uri="http://schemas.openxmlformats.org/presentationml/2006/ole">
              <mc:AlternateContent xmlns:mc="http://schemas.openxmlformats.org/markup-compatibility/2006">
                <mc:Choice xmlns:v="urn:schemas-microsoft-com:vml" Requires="v">
                  <p:oleObj spid="_x0000_s31760" name="Equation" r:id="rId12" imgW="114102" imgH="126780" progId="Equation.DSMT4">
                    <p:embed/>
                  </p:oleObj>
                </mc:Choice>
                <mc:Fallback>
                  <p:oleObj name="Equation" r:id="rId12" imgW="114102" imgH="126780" progId="Equation.DSMT4">
                    <p:embed/>
                    <p:pic>
                      <p:nvPicPr>
                        <p:cNvPr id="0" name="Picture 1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6575" y="3499077"/>
                          <a:ext cx="158750" cy="176212"/>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ext Box 9"/>
          <p:cNvSpPr txBox="1">
            <a:spLocks noChangeArrowheads="1"/>
          </p:cNvSpPr>
          <p:nvPr/>
        </p:nvSpPr>
        <p:spPr bwMode="auto">
          <a:xfrm>
            <a:off x="546100" y="1027113"/>
            <a:ext cx="7970838" cy="396875"/>
          </a:xfrm>
          <a:prstGeom prst="rect">
            <a:avLst/>
          </a:prstGeom>
          <a:noFill/>
          <a:ln w="9525">
            <a:noFill/>
            <a:miter lim="800000"/>
            <a:headEnd/>
            <a:tailEnd/>
          </a:ln>
        </p:spPr>
        <p:txBody>
          <a:bodyPr wrap="none">
            <a:spAutoFit/>
          </a:bodyPr>
          <a:lstStyle/>
          <a:p>
            <a:r>
              <a:rPr lang="en-US" sz="2000" dirty="0">
                <a:solidFill>
                  <a:srgbClr val="0000FF"/>
                </a:solidFill>
              </a:rPr>
              <a:t>Physical interpretation of </a:t>
            </a:r>
            <a:r>
              <a:rPr lang="en-US" sz="2000" u="sng" dirty="0">
                <a:solidFill>
                  <a:srgbClr val="0000FF"/>
                </a:solidFill>
              </a:rPr>
              <a:t>minus sign</a:t>
            </a:r>
            <a:r>
              <a:rPr lang="en-US" sz="2000" dirty="0">
                <a:solidFill>
                  <a:srgbClr val="0000FF"/>
                </a:solidFill>
              </a:rPr>
              <a:t> for the backward-traveling wave:</a:t>
            </a:r>
          </a:p>
        </p:txBody>
      </p:sp>
      <p:graphicFrame>
        <p:nvGraphicFramePr>
          <p:cNvPr id="23554" name="Object 10"/>
          <p:cNvGraphicFramePr>
            <a:graphicFrameLocks noChangeAspect="1"/>
          </p:cNvGraphicFramePr>
          <p:nvPr>
            <p:extLst>
              <p:ext uri="{D42A27DB-BD31-4B8C-83A1-F6EECF244321}">
                <p14:modId xmlns:p14="http://schemas.microsoft.com/office/powerpoint/2010/main" val="1262158937"/>
              </p:ext>
            </p:extLst>
          </p:nvPr>
        </p:nvGraphicFramePr>
        <p:xfrm>
          <a:off x="779463" y="1711325"/>
          <a:ext cx="2324100" cy="1057275"/>
        </p:xfrm>
        <a:graphic>
          <a:graphicData uri="http://schemas.openxmlformats.org/presentationml/2006/ole">
            <mc:AlternateContent xmlns:mc="http://schemas.openxmlformats.org/markup-compatibility/2006">
              <mc:Choice xmlns:v="urn:schemas-microsoft-com:vml" Requires="v">
                <p:oleObj spid="_x0000_s32784" name="Equation" r:id="rId4" imgW="1562040" imgH="711000" progId="Equation.DSMT4">
                  <p:embed/>
                </p:oleObj>
              </mc:Choice>
              <mc:Fallback>
                <p:oleObj name="Equation" r:id="rId4" imgW="1562040" imgH="711000" progId="Equation.DSMT4">
                  <p:embed/>
                  <p:pic>
                    <p:nvPicPr>
                      <p:cNvPr id="0" name="Picture 212"/>
                      <p:cNvPicPr>
                        <a:picLocks noChangeAspect="1" noChangeArrowheads="1"/>
                      </p:cNvPicPr>
                      <p:nvPr/>
                    </p:nvPicPr>
                    <p:blipFill>
                      <a:blip r:embed="rId5"/>
                      <a:srcRect/>
                      <a:stretch>
                        <a:fillRect/>
                      </a:stretch>
                    </p:blipFill>
                    <p:spPr bwMode="auto">
                      <a:xfrm>
                        <a:off x="779463" y="1711325"/>
                        <a:ext cx="2324100" cy="10572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8" name="Text Box 16"/>
          <p:cNvSpPr txBox="1">
            <a:spLocks noChangeArrowheads="1"/>
          </p:cNvSpPr>
          <p:nvPr/>
        </p:nvSpPr>
        <p:spPr bwMode="auto">
          <a:xfrm>
            <a:off x="4494213" y="2141538"/>
            <a:ext cx="2749471" cy="369332"/>
          </a:xfrm>
          <a:prstGeom prst="rect">
            <a:avLst/>
          </a:prstGeom>
          <a:solidFill>
            <a:srgbClr val="FFFF99"/>
          </a:solidFill>
          <a:ln w="9525">
            <a:noFill/>
            <a:miter lim="800000"/>
            <a:headEnd/>
            <a:tailEnd/>
          </a:ln>
        </p:spPr>
        <p:txBody>
          <a:bodyPr wrap="none">
            <a:spAutoFit/>
          </a:bodyPr>
          <a:lstStyle/>
          <a:p>
            <a:pPr algn="ctr"/>
            <a:r>
              <a:rPr lang="en-US" dirty="0"/>
              <a:t>Backward-traveling wave</a:t>
            </a:r>
          </a:p>
        </p:txBody>
      </p:sp>
      <p:graphicFrame>
        <p:nvGraphicFramePr>
          <p:cNvPr id="2" name="Object 30"/>
          <p:cNvGraphicFramePr>
            <a:graphicFrameLocks noChangeAspect="1"/>
          </p:cNvGraphicFramePr>
          <p:nvPr/>
        </p:nvGraphicFramePr>
        <p:xfrm>
          <a:off x="4700588" y="5826125"/>
          <a:ext cx="1509143" cy="772471"/>
        </p:xfrm>
        <a:graphic>
          <a:graphicData uri="http://schemas.openxmlformats.org/presentationml/2006/ole">
            <mc:AlternateContent xmlns:mc="http://schemas.openxmlformats.org/markup-compatibility/2006">
              <mc:Choice xmlns:v="urn:schemas-microsoft-com:vml" Requires="v">
                <p:oleObj spid="_x0000_s32785" name="Equation" r:id="rId6" imgW="914400" imgH="469900" progId="Equation.DSMT4">
                  <p:embed/>
                </p:oleObj>
              </mc:Choice>
              <mc:Fallback>
                <p:oleObj name="Equation" r:id="rId6" imgW="914400" imgH="469900" progId="Equation.DSMT4">
                  <p:embed/>
                  <p:pic>
                    <p:nvPicPr>
                      <p:cNvPr id="0" name="Picture 2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0588" y="5826125"/>
                        <a:ext cx="1509143" cy="772471"/>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30"/>
          <p:cNvGraphicFramePr>
            <a:graphicFrameLocks noChangeAspect="1"/>
          </p:cNvGraphicFramePr>
          <p:nvPr/>
        </p:nvGraphicFramePr>
        <p:xfrm>
          <a:off x="1954111" y="5835650"/>
          <a:ext cx="1387577" cy="742571"/>
        </p:xfrm>
        <a:graphic>
          <a:graphicData uri="http://schemas.openxmlformats.org/presentationml/2006/ole">
            <mc:AlternateContent xmlns:mc="http://schemas.openxmlformats.org/markup-compatibility/2006">
              <mc:Choice xmlns:v="urn:schemas-microsoft-com:vml" Requires="v">
                <p:oleObj spid="_x0000_s32786" name="Equation" r:id="rId8" imgW="876300" imgH="469900" progId="Equation.DSMT4">
                  <p:embed/>
                </p:oleObj>
              </mc:Choice>
              <mc:Fallback>
                <p:oleObj name="Equation" r:id="rId8" imgW="876300" imgH="469900" progId="Equation.DSMT4">
                  <p:embed/>
                  <p:pic>
                    <p:nvPicPr>
                      <p:cNvPr id="0"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4111" y="5835650"/>
                        <a:ext cx="1387577" cy="742571"/>
                      </a:xfrm>
                      <a:prstGeom prst="rect">
                        <a:avLst/>
                      </a:prstGeom>
                      <a:solidFill>
                        <a:srgbClr val="FFFF99"/>
                      </a:solidFill>
                      <a:ln>
                        <a:noFill/>
                      </a:ln>
                      <a:effectLst/>
                      <a:extLs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ight Arrow 22"/>
          <p:cNvSpPr/>
          <p:nvPr/>
        </p:nvSpPr>
        <p:spPr>
          <a:xfrm>
            <a:off x="3740727" y="6020790"/>
            <a:ext cx="498764" cy="273132"/>
          </a:xfrm>
          <a:prstGeom prst="rightArrow">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p:cNvSpPr>
            <a:spLocks noGrp="1"/>
          </p:cNvSpPr>
          <p:nvPr>
            <p:ph type="sldNum" sz="quarter" idx="10"/>
          </p:nvPr>
        </p:nvSpPr>
        <p:spPr/>
        <p:txBody>
          <a:bodyPr/>
          <a:lstStyle/>
          <a:p>
            <a:pPr>
              <a:defRPr/>
            </a:pPr>
            <a:fld id="{1B73C68F-52BC-4916-951A-0E2C6563DD85}" type="slidenum">
              <a:rPr lang="en-US" smtClean="0"/>
              <a:pPr>
                <a:defRPr/>
              </a:pPr>
              <a:t>39</a:t>
            </a:fld>
            <a:endParaRPr lang="en-US"/>
          </a:p>
        </p:txBody>
      </p:sp>
      <p:sp>
        <p:nvSpPr>
          <p:cNvPr id="26" name="Text Box 2"/>
          <p:cNvSpPr txBox="1">
            <a:spLocks noChangeArrowheads="1"/>
          </p:cNvSpPr>
          <p:nvPr/>
        </p:nvSpPr>
        <p:spPr bwMode="auto">
          <a:xfrm>
            <a:off x="2797629" y="97974"/>
            <a:ext cx="339883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Current (cont.)</a:t>
            </a:r>
          </a:p>
        </p:txBody>
      </p:sp>
      <p:sp>
        <p:nvSpPr>
          <p:cNvPr id="23570" name="Text Box 19"/>
          <p:cNvSpPr txBox="1">
            <a:spLocks noChangeArrowheads="1"/>
          </p:cNvSpPr>
          <p:nvPr/>
        </p:nvSpPr>
        <p:spPr bwMode="auto">
          <a:xfrm>
            <a:off x="914421" y="5185704"/>
            <a:ext cx="6878637" cy="369887"/>
          </a:xfrm>
          <a:prstGeom prst="rect">
            <a:avLst/>
          </a:prstGeom>
          <a:noFill/>
          <a:ln w="9525">
            <a:noFill/>
            <a:miter lim="800000"/>
            <a:headEnd/>
            <a:tailEnd/>
          </a:ln>
        </p:spPr>
        <p:txBody>
          <a:bodyPr wrap="none">
            <a:spAutoFit/>
          </a:bodyPr>
          <a:lstStyle/>
          <a:p>
            <a:r>
              <a:rPr lang="en-US" dirty="0"/>
              <a:t>The minus sign arises from the </a:t>
            </a:r>
            <a:r>
              <a:rPr lang="en-US" u="sng" dirty="0"/>
              <a:t>reference direction</a:t>
            </a:r>
            <a:r>
              <a:rPr lang="en-US" dirty="0"/>
              <a:t> for the current.</a:t>
            </a:r>
          </a:p>
        </p:txBody>
      </p:sp>
      <p:grpSp>
        <p:nvGrpSpPr>
          <p:cNvPr id="31" name="Group 30"/>
          <p:cNvGrpSpPr/>
          <p:nvPr/>
        </p:nvGrpSpPr>
        <p:grpSpPr>
          <a:xfrm>
            <a:off x="1216025" y="2989263"/>
            <a:ext cx="7099300" cy="1987550"/>
            <a:chOff x="1216025" y="2989263"/>
            <a:chExt cx="7099300" cy="1987550"/>
          </a:xfrm>
        </p:grpSpPr>
        <p:sp>
          <p:nvSpPr>
            <p:cNvPr id="23558" name="AutoShape 3"/>
            <p:cNvSpPr>
              <a:spLocks noChangeArrowheads="1"/>
            </p:cNvSpPr>
            <p:nvPr/>
          </p:nvSpPr>
          <p:spPr bwMode="auto">
            <a:xfrm rot="5400000">
              <a:off x="4365625" y="1624013"/>
              <a:ext cx="203200" cy="6502400"/>
            </a:xfrm>
            <a:prstGeom prst="can">
              <a:avLst>
                <a:gd name="adj" fmla="val 64593"/>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23559" name="AutoShape 4"/>
            <p:cNvSpPr>
              <a:spLocks noChangeArrowheads="1"/>
            </p:cNvSpPr>
            <p:nvPr/>
          </p:nvSpPr>
          <p:spPr bwMode="auto">
            <a:xfrm rot="5400000">
              <a:off x="4384675" y="647700"/>
              <a:ext cx="177800" cy="6515100"/>
            </a:xfrm>
            <a:prstGeom prst="can">
              <a:avLst>
                <a:gd name="adj" fmla="val 73964"/>
              </a:avLst>
            </a:prstGeom>
            <a:solidFill>
              <a:srgbClr val="FF9933"/>
            </a:solidFill>
            <a:ln w="12700">
              <a:solidFill>
                <a:schemeClr val="tx1"/>
              </a:solidFill>
              <a:round/>
              <a:headEnd type="none" w="sm" len="sm"/>
              <a:tailEnd type="none" w="sm" len="sm"/>
            </a:ln>
          </p:spPr>
          <p:txBody>
            <a:bodyPr wrap="none" anchor="ctr"/>
            <a:lstStyle/>
            <a:p>
              <a:endParaRPr lang="en-US"/>
            </a:p>
          </p:txBody>
        </p:sp>
        <p:sp>
          <p:nvSpPr>
            <p:cNvPr id="23560" name="Line 5"/>
            <p:cNvSpPr>
              <a:spLocks noChangeShapeType="1"/>
            </p:cNvSpPr>
            <p:nvPr/>
          </p:nvSpPr>
          <p:spPr bwMode="auto">
            <a:xfrm flipV="1">
              <a:off x="7175500" y="3597275"/>
              <a:ext cx="836613" cy="0"/>
            </a:xfrm>
            <a:prstGeom prst="line">
              <a:avLst/>
            </a:prstGeom>
            <a:noFill/>
            <a:ln w="19050">
              <a:solidFill>
                <a:schemeClr val="tx1"/>
              </a:solidFill>
              <a:round/>
              <a:headEnd/>
              <a:tailEnd type="triangle" w="med" len="med"/>
            </a:ln>
          </p:spPr>
          <p:txBody>
            <a:bodyPr wrap="none"/>
            <a:lstStyle/>
            <a:p>
              <a:endParaRPr lang="en-US"/>
            </a:p>
          </p:txBody>
        </p:sp>
        <p:sp>
          <p:nvSpPr>
            <p:cNvPr id="23562" name="Freeform 7"/>
            <p:cNvSpPr>
              <a:spLocks/>
            </p:cNvSpPr>
            <p:nvPr/>
          </p:nvSpPr>
          <p:spPr bwMode="auto">
            <a:xfrm>
              <a:off x="3951288" y="2989263"/>
              <a:ext cx="2641600" cy="609600"/>
            </a:xfrm>
            <a:custGeom>
              <a:avLst/>
              <a:gdLst>
                <a:gd name="T0" fmla="*/ 0 w 1664"/>
                <a:gd name="T1" fmla="*/ 384 h 384"/>
                <a:gd name="T2" fmla="*/ 658 w 1664"/>
                <a:gd name="T3" fmla="*/ 384 h 384"/>
                <a:gd name="T4" fmla="*/ 658 w 1664"/>
                <a:gd name="T5" fmla="*/ 0 h 384"/>
                <a:gd name="T6" fmla="*/ 1097 w 1664"/>
                <a:gd name="T7" fmla="*/ 0 h 384"/>
                <a:gd name="T8" fmla="*/ 1097 w 1664"/>
                <a:gd name="T9" fmla="*/ 384 h 384"/>
                <a:gd name="T10" fmla="*/ 1664 w 1664"/>
                <a:gd name="T11" fmla="*/ 384 h 384"/>
                <a:gd name="T12" fmla="*/ 0 60000 65536"/>
                <a:gd name="T13" fmla="*/ 0 60000 65536"/>
                <a:gd name="T14" fmla="*/ 0 60000 65536"/>
                <a:gd name="T15" fmla="*/ 0 60000 65536"/>
                <a:gd name="T16" fmla="*/ 0 60000 65536"/>
                <a:gd name="T17" fmla="*/ 0 60000 65536"/>
                <a:gd name="T18" fmla="*/ 0 w 1664"/>
                <a:gd name="T19" fmla="*/ 0 h 384"/>
                <a:gd name="T20" fmla="*/ 1664 w 166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664" h="384">
                  <a:moveTo>
                    <a:pt x="0" y="384"/>
                  </a:moveTo>
                  <a:lnTo>
                    <a:pt x="658" y="384"/>
                  </a:lnTo>
                  <a:lnTo>
                    <a:pt x="658" y="0"/>
                  </a:lnTo>
                  <a:lnTo>
                    <a:pt x="1097" y="0"/>
                  </a:lnTo>
                  <a:lnTo>
                    <a:pt x="1097" y="384"/>
                  </a:lnTo>
                  <a:lnTo>
                    <a:pt x="1664" y="384"/>
                  </a:lnTo>
                </a:path>
              </a:pathLst>
            </a:custGeom>
            <a:noFill/>
            <a:ln w="28575" cmpd="sng">
              <a:solidFill>
                <a:schemeClr val="tx1"/>
              </a:solidFill>
              <a:round/>
              <a:headEnd/>
              <a:tailEnd/>
            </a:ln>
          </p:spPr>
          <p:txBody>
            <a:bodyPr/>
            <a:lstStyle/>
            <a:p>
              <a:endParaRPr lang="en-US"/>
            </a:p>
          </p:txBody>
        </p:sp>
        <p:sp>
          <p:nvSpPr>
            <p:cNvPr id="23563" name="AutoShape 8"/>
            <p:cNvSpPr>
              <a:spLocks noChangeArrowheads="1"/>
            </p:cNvSpPr>
            <p:nvPr/>
          </p:nvSpPr>
          <p:spPr bwMode="auto">
            <a:xfrm flipH="1">
              <a:off x="3849688" y="3163888"/>
              <a:ext cx="768350" cy="260350"/>
            </a:xfrm>
            <a:custGeom>
              <a:avLst/>
              <a:gdLst>
                <a:gd name="T0" fmla="*/ 576262 w 21600"/>
                <a:gd name="T1" fmla="*/ 0 h 21600"/>
                <a:gd name="T2" fmla="*/ 0 w 21600"/>
                <a:gd name="T3" fmla="*/ 130175 h 21600"/>
                <a:gd name="T4" fmla="*/ 576262 w 21600"/>
                <a:gd name="T5" fmla="*/ 260350 h 21600"/>
                <a:gd name="T6" fmla="*/ 768350 w 21600"/>
                <a:gd name="T7" fmla="*/ 1301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23565" name="Text Box 11"/>
            <p:cNvSpPr txBox="1">
              <a:spLocks noChangeArrowheads="1"/>
            </p:cNvSpPr>
            <p:nvPr/>
          </p:nvSpPr>
          <p:spPr bwMode="auto">
            <a:xfrm>
              <a:off x="2243842" y="3986892"/>
              <a:ext cx="317500" cy="366713"/>
            </a:xfrm>
            <a:prstGeom prst="rect">
              <a:avLst/>
            </a:prstGeom>
            <a:noFill/>
            <a:ln w="9525">
              <a:noFill/>
              <a:miter lim="800000"/>
              <a:headEnd/>
              <a:tailEnd/>
            </a:ln>
          </p:spPr>
          <p:txBody>
            <a:bodyPr wrap="none">
              <a:spAutoFit/>
            </a:bodyPr>
            <a:lstStyle/>
            <a:p>
              <a:r>
                <a:rPr lang="en-US" dirty="0">
                  <a:solidFill>
                    <a:srgbClr val="FF0000"/>
                  </a:solidFill>
                </a:rPr>
                <a:t>+</a:t>
              </a:r>
            </a:p>
          </p:txBody>
        </p:sp>
        <p:sp>
          <p:nvSpPr>
            <p:cNvPr id="23566" name="Text Box 12"/>
            <p:cNvSpPr txBox="1">
              <a:spLocks noChangeArrowheads="1"/>
            </p:cNvSpPr>
            <p:nvPr/>
          </p:nvSpPr>
          <p:spPr bwMode="auto">
            <a:xfrm>
              <a:off x="2281942" y="4410755"/>
              <a:ext cx="260350" cy="366712"/>
            </a:xfrm>
            <a:prstGeom prst="rect">
              <a:avLst/>
            </a:prstGeom>
            <a:noFill/>
            <a:ln w="9525">
              <a:noFill/>
              <a:miter lim="800000"/>
              <a:headEnd/>
              <a:tailEnd/>
            </a:ln>
          </p:spPr>
          <p:txBody>
            <a:bodyPr wrap="none">
              <a:spAutoFit/>
            </a:bodyPr>
            <a:lstStyle/>
            <a:p>
              <a:r>
                <a:rPr lang="en-US" dirty="0">
                  <a:solidFill>
                    <a:srgbClr val="FF0000"/>
                  </a:solidFill>
                </a:rPr>
                <a:t>-</a:t>
              </a:r>
            </a:p>
          </p:txBody>
        </p:sp>
        <p:graphicFrame>
          <p:nvGraphicFramePr>
            <p:cNvPr id="23555" name="Object 13"/>
            <p:cNvGraphicFramePr>
              <a:graphicFrameLocks noChangeAspect="1"/>
            </p:cNvGraphicFramePr>
            <p:nvPr/>
          </p:nvGraphicFramePr>
          <p:xfrm>
            <a:off x="1414341" y="4186918"/>
            <a:ext cx="797501" cy="408834"/>
          </p:xfrm>
          <a:graphic>
            <a:graphicData uri="http://schemas.openxmlformats.org/presentationml/2006/ole">
              <mc:AlternateContent xmlns:mc="http://schemas.openxmlformats.org/markup-compatibility/2006">
                <mc:Choice xmlns:v="urn:schemas-microsoft-com:vml" Requires="v">
                  <p:oleObj spid="_x0000_s32787" name="Equation" r:id="rId10" imgW="494870" imgH="253780" progId="Equation.DSMT4">
                    <p:embed/>
                  </p:oleObj>
                </mc:Choice>
                <mc:Fallback>
                  <p:oleObj name="Equation" r:id="rId10" imgW="494870" imgH="253780" progId="Equation.DSMT4">
                    <p:embed/>
                    <p:pic>
                      <p:nvPicPr>
                        <p:cNvPr id="0" name="Picture 2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4341" y="4186918"/>
                          <a:ext cx="797501" cy="408834"/>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7" name="Line 14"/>
            <p:cNvSpPr>
              <a:spLocks noChangeShapeType="1"/>
            </p:cNvSpPr>
            <p:nvPr/>
          </p:nvSpPr>
          <p:spPr bwMode="auto">
            <a:xfrm>
              <a:off x="2628900" y="3891788"/>
              <a:ext cx="725488" cy="0"/>
            </a:xfrm>
            <a:prstGeom prst="line">
              <a:avLst/>
            </a:prstGeom>
            <a:noFill/>
            <a:ln w="76200">
              <a:solidFill>
                <a:srgbClr val="0000FF"/>
              </a:solidFill>
              <a:round/>
              <a:headEnd/>
              <a:tailEnd type="triangle" w="med" len="med"/>
            </a:ln>
          </p:spPr>
          <p:txBody>
            <a:bodyPr/>
            <a:lstStyle/>
            <a:p>
              <a:endParaRPr lang="en-US"/>
            </a:p>
          </p:txBody>
        </p:sp>
        <p:graphicFrame>
          <p:nvGraphicFramePr>
            <p:cNvPr id="23556" name="Object 15"/>
            <p:cNvGraphicFramePr>
              <a:graphicFrameLocks noChangeAspect="1"/>
            </p:cNvGraphicFramePr>
            <p:nvPr/>
          </p:nvGraphicFramePr>
          <p:xfrm>
            <a:off x="2606675" y="3351213"/>
            <a:ext cx="655638" cy="354012"/>
          </p:xfrm>
          <a:graphic>
            <a:graphicData uri="http://schemas.openxmlformats.org/presentationml/2006/ole">
              <mc:AlternateContent xmlns:mc="http://schemas.openxmlformats.org/markup-compatibility/2006">
                <mc:Choice xmlns:v="urn:schemas-microsoft-com:vml" Requires="v">
                  <p:oleObj spid="_x0000_s32788" name="Equation" r:id="rId12" imgW="469696" imgH="253890" progId="Equation.DSMT4">
                    <p:embed/>
                  </p:oleObj>
                </mc:Choice>
                <mc:Fallback>
                  <p:oleObj name="Equation" r:id="rId12" imgW="469696" imgH="253890" progId="Equation.DSMT4">
                    <p:embed/>
                    <p:pic>
                      <p:nvPicPr>
                        <p:cNvPr id="0" name="Picture 2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6675" y="3351213"/>
                          <a:ext cx="655638" cy="354012"/>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17"/>
            <p:cNvGraphicFramePr>
              <a:graphicFrameLocks noChangeAspect="1"/>
            </p:cNvGraphicFramePr>
            <p:nvPr/>
          </p:nvGraphicFramePr>
          <p:xfrm>
            <a:off x="1522413" y="3357563"/>
            <a:ext cx="777875" cy="354012"/>
          </p:xfrm>
          <a:graphic>
            <a:graphicData uri="http://schemas.openxmlformats.org/presentationml/2006/ole">
              <mc:AlternateContent xmlns:mc="http://schemas.openxmlformats.org/markup-compatibility/2006">
                <mc:Choice xmlns:v="urn:schemas-microsoft-com:vml" Requires="v">
                  <p:oleObj spid="_x0000_s32789" name="Equation" r:id="rId14" imgW="558558" imgH="253890" progId="Equation.DSMT4">
                    <p:embed/>
                  </p:oleObj>
                </mc:Choice>
                <mc:Fallback>
                  <p:oleObj name="Equation" r:id="rId14" imgW="558558" imgH="253890" progId="Equation.DSMT4">
                    <p:embed/>
                    <p:pic>
                      <p:nvPicPr>
                        <p:cNvPr id="0" name="Picture 2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2413" y="3357563"/>
                          <a:ext cx="777875" cy="354012"/>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9" name="Line 18"/>
            <p:cNvSpPr>
              <a:spLocks noChangeShapeType="1"/>
            </p:cNvSpPr>
            <p:nvPr/>
          </p:nvSpPr>
          <p:spPr bwMode="auto">
            <a:xfrm flipH="1">
              <a:off x="1503363" y="3897313"/>
              <a:ext cx="725487" cy="0"/>
            </a:xfrm>
            <a:prstGeom prst="line">
              <a:avLst/>
            </a:prstGeom>
            <a:noFill/>
            <a:ln w="76200">
              <a:solidFill>
                <a:srgbClr val="0000FF"/>
              </a:solidFill>
              <a:round/>
              <a:headEnd/>
              <a:tailEnd type="triangle" w="med" len="med"/>
            </a:ln>
          </p:spPr>
          <p:txBody>
            <a:bodyPr/>
            <a:lstStyle/>
            <a:p>
              <a:endParaRPr lang="en-US"/>
            </a:p>
          </p:txBody>
        </p:sp>
        <p:graphicFrame>
          <p:nvGraphicFramePr>
            <p:cNvPr id="27" name="Object 35"/>
            <p:cNvGraphicFramePr>
              <a:graphicFrameLocks noChangeAspect="1"/>
            </p:cNvGraphicFramePr>
            <p:nvPr/>
          </p:nvGraphicFramePr>
          <p:xfrm>
            <a:off x="8156575" y="3499077"/>
            <a:ext cx="158750" cy="176212"/>
          </p:xfrm>
          <a:graphic>
            <a:graphicData uri="http://schemas.openxmlformats.org/presentationml/2006/ole">
              <mc:AlternateContent xmlns:mc="http://schemas.openxmlformats.org/markup-compatibility/2006">
                <mc:Choice xmlns:v="urn:schemas-microsoft-com:vml" Requires="v">
                  <p:oleObj spid="_x0000_s32790" name="Equation" r:id="rId16" imgW="114102" imgH="126780" progId="Equation.DSMT4">
                    <p:embed/>
                  </p:oleObj>
                </mc:Choice>
                <mc:Fallback>
                  <p:oleObj name="Equation" r:id="rId16" imgW="114102" imgH="126780" progId="Equation.DSMT4">
                    <p:embed/>
                    <p:pic>
                      <p:nvPicPr>
                        <p:cNvPr id="0" name="Picture 2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6575" y="3499077"/>
                          <a:ext cx="158750" cy="176212"/>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
          <p:cNvSpPr txBox="1">
            <a:spLocks noChangeArrowheads="1"/>
          </p:cNvSpPr>
          <p:nvPr/>
        </p:nvSpPr>
        <p:spPr bwMode="auto">
          <a:xfrm>
            <a:off x="1751241" y="76202"/>
            <a:ext cx="54133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Transmission Lines (cont.)</a:t>
            </a:r>
          </a:p>
        </p:txBody>
      </p:sp>
      <p:sp>
        <p:nvSpPr>
          <p:cNvPr id="33795" name="Text Box 11"/>
          <p:cNvSpPr txBox="1">
            <a:spLocks noChangeArrowheads="1"/>
          </p:cNvSpPr>
          <p:nvPr/>
        </p:nvSpPr>
        <p:spPr bwMode="auto">
          <a:xfrm>
            <a:off x="1071563" y="5046663"/>
            <a:ext cx="1726755" cy="400110"/>
          </a:xfrm>
          <a:prstGeom prst="rect">
            <a:avLst/>
          </a:prstGeom>
          <a:noFill/>
          <a:ln w="9525">
            <a:noFill/>
            <a:miter lim="800000"/>
            <a:headEnd/>
            <a:tailEnd/>
          </a:ln>
        </p:spPr>
        <p:txBody>
          <a:bodyPr wrap="none">
            <a:spAutoFit/>
          </a:bodyPr>
          <a:lstStyle/>
          <a:p>
            <a:r>
              <a:rPr lang="en-US" sz="2000" dirty="0">
                <a:solidFill>
                  <a:srgbClr val="FF0000"/>
                </a:solidFill>
              </a:rPr>
              <a:t>Coaxial cable</a:t>
            </a:r>
          </a:p>
        </p:txBody>
      </p:sp>
      <p:pic>
        <p:nvPicPr>
          <p:cNvPr id="33796" name="Picture 30" descr="0-RG6"/>
          <p:cNvPicPr>
            <a:picLocks noChangeAspect="1" noChangeArrowheads="1"/>
          </p:cNvPicPr>
          <p:nvPr/>
        </p:nvPicPr>
        <p:blipFill>
          <a:blip r:embed="rId3" cstate="print"/>
          <a:srcRect/>
          <a:stretch>
            <a:fillRect/>
          </a:stretch>
        </p:blipFill>
        <p:spPr bwMode="auto">
          <a:xfrm>
            <a:off x="246063" y="2476500"/>
            <a:ext cx="3040062" cy="2279650"/>
          </a:xfrm>
          <a:prstGeom prst="rect">
            <a:avLst/>
          </a:prstGeom>
          <a:noFill/>
          <a:ln w="9525">
            <a:noFill/>
            <a:miter lim="800000"/>
            <a:headEnd/>
            <a:tailEnd/>
          </a:ln>
        </p:spPr>
      </p:pic>
      <p:pic>
        <p:nvPicPr>
          <p:cNvPr id="33797" name="Picture 32" descr="CO105T"/>
          <p:cNvPicPr>
            <a:picLocks noChangeAspect="1" noChangeArrowheads="1"/>
          </p:cNvPicPr>
          <p:nvPr/>
        </p:nvPicPr>
        <p:blipFill>
          <a:blip r:embed="rId4" cstate="print"/>
          <a:srcRect/>
          <a:stretch>
            <a:fillRect/>
          </a:stretch>
        </p:blipFill>
        <p:spPr bwMode="auto">
          <a:xfrm>
            <a:off x="4406900" y="2020888"/>
            <a:ext cx="3768725" cy="3084512"/>
          </a:xfrm>
          <a:prstGeom prst="rect">
            <a:avLst/>
          </a:prstGeom>
          <a:noFill/>
          <a:ln w="9525">
            <a:noFill/>
            <a:miter lim="800000"/>
            <a:headEnd/>
            <a:tailEnd/>
          </a:ln>
        </p:spPr>
      </p:pic>
      <p:sp>
        <p:nvSpPr>
          <p:cNvPr id="33798" name="Text Box 33"/>
          <p:cNvSpPr txBox="1">
            <a:spLocks noChangeArrowheads="1"/>
          </p:cNvSpPr>
          <p:nvPr/>
        </p:nvSpPr>
        <p:spPr bwMode="auto">
          <a:xfrm>
            <a:off x="2371868" y="1150345"/>
            <a:ext cx="4305300" cy="396875"/>
          </a:xfrm>
          <a:prstGeom prst="rect">
            <a:avLst/>
          </a:prstGeom>
          <a:noFill/>
          <a:ln w="9525">
            <a:noFill/>
            <a:miter lim="800000"/>
            <a:headEnd/>
            <a:tailEnd/>
          </a:ln>
        </p:spPr>
        <p:txBody>
          <a:bodyPr wrap="none">
            <a:spAutoFit/>
          </a:bodyPr>
          <a:lstStyle/>
          <a:p>
            <a:r>
              <a:rPr lang="en-US" sz="2000" dirty="0">
                <a:solidFill>
                  <a:srgbClr val="0000FF"/>
                </a:solidFill>
              </a:rPr>
              <a:t>Here’s what they look like in real-life.</a:t>
            </a:r>
          </a:p>
        </p:txBody>
      </p:sp>
      <p:sp>
        <p:nvSpPr>
          <p:cNvPr id="33799" name="Text Box 12"/>
          <p:cNvSpPr txBox="1">
            <a:spLocks noChangeArrowheads="1"/>
          </p:cNvSpPr>
          <p:nvPr/>
        </p:nvSpPr>
        <p:spPr bwMode="auto">
          <a:xfrm>
            <a:off x="6273800" y="5070475"/>
            <a:ext cx="1270156" cy="400110"/>
          </a:xfrm>
          <a:prstGeom prst="rect">
            <a:avLst/>
          </a:prstGeom>
          <a:noFill/>
          <a:ln w="9525">
            <a:noFill/>
            <a:miter lim="800000"/>
            <a:headEnd/>
            <a:tailEnd/>
          </a:ln>
        </p:spPr>
        <p:txBody>
          <a:bodyPr wrap="none">
            <a:spAutoFit/>
          </a:bodyPr>
          <a:lstStyle/>
          <a:p>
            <a:r>
              <a:rPr lang="en-US" sz="2000" dirty="0">
                <a:solidFill>
                  <a:srgbClr val="FF0000"/>
                </a:solidFill>
              </a:rPr>
              <a:t>Twin lead</a:t>
            </a:r>
          </a:p>
        </p:txBody>
      </p:sp>
      <p:sp>
        <p:nvSpPr>
          <p:cNvPr id="33800" name="Oval 34"/>
          <p:cNvSpPr>
            <a:spLocks noChangeArrowheads="1"/>
          </p:cNvSpPr>
          <p:nvPr/>
        </p:nvSpPr>
        <p:spPr bwMode="auto">
          <a:xfrm>
            <a:off x="5051425" y="2497138"/>
            <a:ext cx="1377950" cy="1914525"/>
          </a:xfrm>
          <a:prstGeom prst="ellipse">
            <a:avLst/>
          </a:prstGeom>
          <a:noFill/>
          <a:ln w="12700">
            <a:solidFill>
              <a:srgbClr val="0000FF"/>
            </a:solidFill>
            <a:round/>
            <a:headEnd/>
            <a:tailEnd/>
          </a:ln>
        </p:spPr>
        <p:txBody>
          <a:bodyPr wrap="none" anchor="ctr"/>
          <a:lstStyle/>
          <a:p>
            <a:endParaRPr lang="en-US"/>
          </a:p>
        </p:txBody>
      </p:sp>
      <p:sp>
        <p:nvSpPr>
          <p:cNvPr id="11" name="Slide Number Placeholder 10"/>
          <p:cNvSpPr>
            <a:spLocks noGrp="1"/>
          </p:cNvSpPr>
          <p:nvPr>
            <p:ph type="sldNum" sz="quarter" idx="10"/>
          </p:nvPr>
        </p:nvSpPr>
        <p:spPr/>
        <p:txBody>
          <a:bodyPr/>
          <a:lstStyle/>
          <a:p>
            <a:pPr>
              <a:defRPr/>
            </a:pPr>
            <a:fld id="{1B73C68F-52BC-4916-951A-0E2C6563DD85}" type="slidenum">
              <a:rPr lang="en-US" smtClean="0"/>
              <a:pPr>
                <a:defRPr/>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2"/>
          <p:cNvSpPr txBox="1">
            <a:spLocks noChangeArrowheads="1"/>
          </p:cNvSpPr>
          <p:nvPr/>
        </p:nvSpPr>
        <p:spPr bwMode="auto">
          <a:xfrm>
            <a:off x="2558143" y="152404"/>
            <a:ext cx="34448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a:t>
            </a:r>
          </a:p>
        </p:txBody>
      </p:sp>
      <p:sp>
        <p:nvSpPr>
          <p:cNvPr id="24583" name="Text Box 9"/>
          <p:cNvSpPr txBox="1">
            <a:spLocks noChangeArrowheads="1"/>
          </p:cNvSpPr>
          <p:nvPr/>
        </p:nvSpPr>
        <p:spPr bwMode="auto">
          <a:xfrm>
            <a:off x="546100" y="1027113"/>
            <a:ext cx="6276975" cy="396875"/>
          </a:xfrm>
          <a:prstGeom prst="rect">
            <a:avLst/>
          </a:prstGeom>
          <a:noFill/>
          <a:ln w="9525">
            <a:noFill/>
            <a:miter lim="800000"/>
            <a:headEnd/>
            <a:tailEnd/>
          </a:ln>
        </p:spPr>
        <p:txBody>
          <a:bodyPr wrap="none">
            <a:spAutoFit/>
          </a:bodyPr>
          <a:lstStyle/>
          <a:p>
            <a:r>
              <a:rPr lang="en-US" sz="2000" dirty="0">
                <a:solidFill>
                  <a:srgbClr val="CC00FF"/>
                </a:solidFill>
              </a:rPr>
              <a:t>Example:</a:t>
            </a:r>
            <a:r>
              <a:rPr lang="en-US" sz="2000" dirty="0">
                <a:solidFill>
                  <a:srgbClr val="0000FF"/>
                </a:solidFill>
              </a:rPr>
              <a:t> </a:t>
            </a:r>
            <a:r>
              <a:rPr lang="en-US" sz="2000" dirty="0">
                <a:solidFill>
                  <a:srgbClr val="CC00FF"/>
                </a:solidFill>
              </a:rPr>
              <a:t>Find the characteristic impedance of a coax.</a:t>
            </a:r>
          </a:p>
        </p:txBody>
      </p:sp>
      <p:graphicFrame>
        <p:nvGraphicFramePr>
          <p:cNvPr id="24578" name="Object 36"/>
          <p:cNvGraphicFramePr>
            <a:graphicFrameLocks noChangeAspect="1"/>
          </p:cNvGraphicFramePr>
          <p:nvPr/>
        </p:nvGraphicFramePr>
        <p:xfrm>
          <a:off x="5191125" y="1844675"/>
          <a:ext cx="2690813" cy="2038350"/>
        </p:xfrm>
        <a:graphic>
          <a:graphicData uri="http://schemas.openxmlformats.org/presentationml/2006/ole">
            <mc:AlternateContent xmlns:mc="http://schemas.openxmlformats.org/markup-compatibility/2006">
              <mc:Choice xmlns:v="urn:schemas-microsoft-com:vml" Requires="v">
                <p:oleObj spid="_x0000_s33808" name="Equation" r:id="rId4" imgW="1409400" imgH="1066680" progId="Equation.DSMT4">
                  <p:embed/>
                </p:oleObj>
              </mc:Choice>
              <mc:Fallback>
                <p:oleObj name="Equation" r:id="rId4" imgW="1409400" imgH="1066680" progId="Equation.DSMT4">
                  <p:embed/>
                  <p:pic>
                    <p:nvPicPr>
                      <p:cNvPr id="0" name="Picture 2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25" y="1844675"/>
                        <a:ext cx="2690813" cy="203835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7"/>
          <p:cNvGraphicFramePr>
            <a:graphicFrameLocks noChangeAspect="1"/>
          </p:cNvGraphicFramePr>
          <p:nvPr/>
        </p:nvGraphicFramePr>
        <p:xfrm>
          <a:off x="963613" y="4352925"/>
          <a:ext cx="2886075" cy="2062163"/>
        </p:xfrm>
        <a:graphic>
          <a:graphicData uri="http://schemas.openxmlformats.org/presentationml/2006/ole">
            <mc:AlternateContent xmlns:mc="http://schemas.openxmlformats.org/markup-compatibility/2006">
              <mc:Choice xmlns:v="urn:schemas-microsoft-com:vml" Requires="v">
                <p:oleObj spid="_x0000_s33809" name="Equation" r:id="rId6" imgW="1511300" imgH="1079500" progId="Equation.DSMT4">
                  <p:embed/>
                </p:oleObj>
              </mc:Choice>
              <mc:Fallback>
                <p:oleObj name="Equation" r:id="rId6" imgW="1511300" imgH="1079500" progId="Equation.DSMT4">
                  <p:embed/>
                  <p:pic>
                    <p:nvPicPr>
                      <p:cNvPr id="0" name="Picture 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613" y="4352925"/>
                        <a:ext cx="2886075"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38"/>
          <p:cNvGraphicFramePr>
            <a:graphicFrameLocks noChangeAspect="1"/>
          </p:cNvGraphicFramePr>
          <p:nvPr>
            <p:extLst>
              <p:ext uri="{D42A27DB-BD31-4B8C-83A1-F6EECF244321}">
                <p14:modId xmlns:p14="http://schemas.microsoft.com/office/powerpoint/2010/main" val="4094425084"/>
              </p:ext>
            </p:extLst>
          </p:nvPr>
        </p:nvGraphicFramePr>
        <p:xfrm>
          <a:off x="5191125" y="4845784"/>
          <a:ext cx="3143250" cy="989267"/>
        </p:xfrm>
        <a:graphic>
          <a:graphicData uri="http://schemas.openxmlformats.org/presentationml/2006/ole">
            <mc:AlternateContent xmlns:mc="http://schemas.openxmlformats.org/markup-compatibility/2006">
              <mc:Choice xmlns:v="urn:schemas-microsoft-com:vml" Requires="v">
                <p:oleObj spid="_x0000_s33810" name="Equation" r:id="rId8" imgW="1574117" imgH="495085" progId="Equation.DSMT4">
                  <p:embed/>
                </p:oleObj>
              </mc:Choice>
              <mc:Fallback>
                <p:oleObj name="Equation" r:id="rId8" imgW="1574117" imgH="495085" progId="Equation.DSMT4">
                  <p:embed/>
                  <p:pic>
                    <p:nvPicPr>
                      <p:cNvPr id="0" name="Picture 2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125" y="4845784"/>
                        <a:ext cx="3143250" cy="989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Slide Number Placeholder 25"/>
          <p:cNvSpPr>
            <a:spLocks noGrp="1"/>
          </p:cNvSpPr>
          <p:nvPr>
            <p:ph type="sldNum" sz="quarter" idx="10"/>
          </p:nvPr>
        </p:nvSpPr>
        <p:spPr/>
        <p:txBody>
          <a:bodyPr/>
          <a:lstStyle/>
          <a:p>
            <a:pPr>
              <a:defRPr/>
            </a:pPr>
            <a:fld id="{1B73C68F-52BC-4916-951A-0E2C6563DD85}" type="slidenum">
              <a:rPr lang="en-US" smtClean="0"/>
              <a:pPr>
                <a:defRPr/>
              </a:pPr>
              <a:t>40</a:t>
            </a:fld>
            <a:endParaRPr lang="en-US"/>
          </a:p>
        </p:txBody>
      </p:sp>
      <p:grpSp>
        <p:nvGrpSpPr>
          <p:cNvPr id="27" name="Group 26"/>
          <p:cNvGrpSpPr/>
          <p:nvPr/>
        </p:nvGrpSpPr>
        <p:grpSpPr>
          <a:xfrm>
            <a:off x="978581" y="1786225"/>
            <a:ext cx="2975031" cy="2130138"/>
            <a:chOff x="1033009" y="2776824"/>
            <a:chExt cx="2975031" cy="2130138"/>
          </a:xfrm>
        </p:grpSpPr>
        <p:sp>
          <p:nvSpPr>
            <p:cNvPr id="28" name="Oval 15"/>
            <p:cNvSpPr>
              <a:spLocks noChangeArrowheads="1"/>
            </p:cNvSpPr>
            <p:nvPr/>
          </p:nvSpPr>
          <p:spPr bwMode="auto">
            <a:xfrm>
              <a:off x="1455339" y="3643599"/>
              <a:ext cx="1012825" cy="1195387"/>
            </a:xfrm>
            <a:prstGeom prst="ellipse">
              <a:avLst/>
            </a:prstGeom>
            <a:solidFill>
              <a:srgbClr val="EAEAEA"/>
            </a:solidFill>
            <a:ln w="28575">
              <a:solidFill>
                <a:schemeClr val="tx1"/>
              </a:solidFill>
              <a:round/>
              <a:headEnd type="none" w="sm" len="sm"/>
              <a:tailEnd type="none" w="sm" len="sm"/>
            </a:ln>
          </p:spPr>
          <p:txBody>
            <a:bodyPr wrap="none" anchor="ctr"/>
            <a:lstStyle/>
            <a:p>
              <a:endParaRPr lang="en-US"/>
            </a:p>
          </p:txBody>
        </p:sp>
        <p:sp>
          <p:nvSpPr>
            <p:cNvPr id="29" name="Line 16"/>
            <p:cNvSpPr>
              <a:spLocks noChangeShapeType="1"/>
            </p:cNvSpPr>
            <p:nvPr/>
          </p:nvSpPr>
          <p:spPr bwMode="auto">
            <a:xfrm flipV="1">
              <a:off x="1756964" y="2776824"/>
              <a:ext cx="1600200" cy="915987"/>
            </a:xfrm>
            <a:prstGeom prst="line">
              <a:avLst/>
            </a:prstGeom>
            <a:noFill/>
            <a:ln w="28575">
              <a:solidFill>
                <a:schemeClr val="tx1"/>
              </a:solidFill>
              <a:round/>
              <a:headEnd type="none" w="sm" len="sm"/>
              <a:tailEnd type="none" w="sm" len="sm"/>
            </a:ln>
          </p:spPr>
          <p:txBody>
            <a:bodyPr wrap="none"/>
            <a:lstStyle/>
            <a:p>
              <a:endParaRPr lang="en-US"/>
            </a:p>
          </p:txBody>
        </p:sp>
        <p:sp>
          <p:nvSpPr>
            <p:cNvPr id="30" name="Line 17"/>
            <p:cNvSpPr>
              <a:spLocks noChangeShapeType="1"/>
            </p:cNvSpPr>
            <p:nvPr/>
          </p:nvSpPr>
          <p:spPr bwMode="auto">
            <a:xfrm flipV="1">
              <a:off x="2253852" y="3486436"/>
              <a:ext cx="1754188" cy="1243012"/>
            </a:xfrm>
            <a:prstGeom prst="line">
              <a:avLst/>
            </a:prstGeom>
            <a:noFill/>
            <a:ln w="28575">
              <a:solidFill>
                <a:schemeClr val="tx1"/>
              </a:solidFill>
              <a:round/>
              <a:headEnd type="none" w="sm" len="sm"/>
              <a:tailEnd type="none" w="sm" len="sm"/>
            </a:ln>
          </p:spPr>
          <p:txBody>
            <a:bodyPr wrap="none"/>
            <a:lstStyle/>
            <a:p>
              <a:endParaRPr lang="en-US"/>
            </a:p>
          </p:txBody>
        </p:sp>
        <p:sp>
          <p:nvSpPr>
            <p:cNvPr id="31" name="Line 18"/>
            <p:cNvSpPr>
              <a:spLocks noChangeShapeType="1"/>
            </p:cNvSpPr>
            <p:nvPr/>
          </p:nvSpPr>
          <p:spPr bwMode="auto">
            <a:xfrm flipV="1">
              <a:off x="1831577" y="3745199"/>
              <a:ext cx="422275" cy="249237"/>
            </a:xfrm>
            <a:prstGeom prst="line">
              <a:avLst/>
            </a:prstGeom>
            <a:noFill/>
            <a:ln w="28575">
              <a:solidFill>
                <a:schemeClr val="tx1"/>
              </a:solidFill>
              <a:round/>
              <a:headEnd type="none" w="sm" len="sm"/>
              <a:tailEnd type="none" w="sm" len="sm"/>
            </a:ln>
          </p:spPr>
          <p:txBody>
            <a:bodyPr wrap="none"/>
            <a:lstStyle/>
            <a:p>
              <a:endParaRPr lang="en-US"/>
            </a:p>
          </p:txBody>
        </p:sp>
        <p:sp>
          <p:nvSpPr>
            <p:cNvPr id="32" name="Line 19"/>
            <p:cNvSpPr>
              <a:spLocks noChangeShapeType="1"/>
            </p:cNvSpPr>
            <p:nvPr/>
          </p:nvSpPr>
          <p:spPr bwMode="auto">
            <a:xfrm flipV="1">
              <a:off x="2157014" y="4138899"/>
              <a:ext cx="450850" cy="314325"/>
            </a:xfrm>
            <a:prstGeom prst="line">
              <a:avLst/>
            </a:prstGeom>
            <a:noFill/>
            <a:ln w="28575">
              <a:solidFill>
                <a:schemeClr val="tx1"/>
              </a:solidFill>
              <a:round/>
              <a:headEnd type="none" w="sm" len="sm"/>
              <a:tailEnd type="none" w="sm" len="sm"/>
            </a:ln>
          </p:spPr>
          <p:txBody>
            <a:bodyPr wrap="none"/>
            <a:lstStyle/>
            <a:p>
              <a:endParaRPr lang="en-US"/>
            </a:p>
          </p:txBody>
        </p:sp>
        <p:sp>
          <p:nvSpPr>
            <p:cNvPr id="33" name="Line 20"/>
            <p:cNvSpPr>
              <a:spLocks noChangeShapeType="1"/>
            </p:cNvSpPr>
            <p:nvPr/>
          </p:nvSpPr>
          <p:spPr bwMode="auto">
            <a:xfrm flipV="1">
              <a:off x="2293539" y="2959386"/>
              <a:ext cx="1216025" cy="760412"/>
            </a:xfrm>
            <a:prstGeom prst="line">
              <a:avLst/>
            </a:prstGeom>
            <a:noFill/>
            <a:ln w="28575">
              <a:solidFill>
                <a:schemeClr val="tx1"/>
              </a:solidFill>
              <a:prstDash val="dash"/>
              <a:round/>
              <a:headEnd type="none" w="sm" len="sm"/>
              <a:tailEnd type="none" w="sm" len="sm"/>
            </a:ln>
          </p:spPr>
          <p:txBody>
            <a:bodyPr wrap="none"/>
            <a:lstStyle/>
            <a:p>
              <a:endParaRPr lang="en-US"/>
            </a:p>
          </p:txBody>
        </p:sp>
        <p:graphicFrame>
          <p:nvGraphicFramePr>
            <p:cNvPr id="34" name="Object 21"/>
            <p:cNvGraphicFramePr>
              <a:graphicFrameLocks noChangeAspect="1"/>
            </p:cNvGraphicFramePr>
            <p:nvPr/>
          </p:nvGraphicFramePr>
          <p:xfrm>
            <a:off x="1464864" y="4016661"/>
            <a:ext cx="219075" cy="422275"/>
          </p:xfrm>
          <a:graphic>
            <a:graphicData uri="http://schemas.openxmlformats.org/presentationml/2006/ole">
              <mc:AlternateContent xmlns:mc="http://schemas.openxmlformats.org/markup-compatibility/2006">
                <mc:Choice xmlns:v="urn:schemas-microsoft-com:vml" Requires="v">
                  <p:oleObj spid="_x0000_s33811" name="Equation" r:id="rId10" imgW="177646" imgH="279158" progId="Equation.DSMT4">
                    <p:embed/>
                  </p:oleObj>
                </mc:Choice>
                <mc:Fallback>
                  <p:oleObj name="Equation" r:id="rId10" imgW="177646" imgH="279158" progId="Equation.DSMT4">
                    <p:embed/>
                    <p:pic>
                      <p:nvPicPr>
                        <p:cNvPr id="0" name="Picture 2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4864" y="4016661"/>
                          <a:ext cx="2190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Oval 22"/>
            <p:cNvSpPr>
              <a:spLocks noChangeArrowheads="1"/>
            </p:cNvSpPr>
            <p:nvPr/>
          </p:nvSpPr>
          <p:spPr bwMode="auto">
            <a:xfrm>
              <a:off x="1704577" y="3938874"/>
              <a:ext cx="539750" cy="604837"/>
            </a:xfrm>
            <a:prstGeom prst="ellipse">
              <a:avLst/>
            </a:prstGeom>
            <a:solidFill>
              <a:srgbClr val="FF9933"/>
            </a:solidFill>
            <a:ln w="28575">
              <a:solidFill>
                <a:schemeClr val="tx1"/>
              </a:solidFill>
              <a:round/>
              <a:headEnd type="none" w="sm" len="sm"/>
              <a:tailEnd type="none" w="sm" len="sm"/>
            </a:ln>
          </p:spPr>
          <p:txBody>
            <a:bodyPr wrap="none" anchor="ctr"/>
            <a:lstStyle/>
            <a:p>
              <a:endParaRPr lang="en-US"/>
            </a:p>
          </p:txBody>
        </p:sp>
        <p:sp>
          <p:nvSpPr>
            <p:cNvPr id="36" name="Line 23"/>
            <p:cNvSpPr>
              <a:spLocks noChangeShapeType="1"/>
            </p:cNvSpPr>
            <p:nvPr/>
          </p:nvSpPr>
          <p:spPr bwMode="auto">
            <a:xfrm flipV="1">
              <a:off x="2641202" y="3380074"/>
              <a:ext cx="1109663" cy="741362"/>
            </a:xfrm>
            <a:prstGeom prst="line">
              <a:avLst/>
            </a:prstGeom>
            <a:noFill/>
            <a:ln w="28575">
              <a:solidFill>
                <a:schemeClr val="tx1"/>
              </a:solidFill>
              <a:prstDash val="dash"/>
              <a:round/>
              <a:headEnd type="none" w="sm" len="sm"/>
              <a:tailEnd type="none" w="sm" len="sm"/>
            </a:ln>
          </p:spPr>
          <p:txBody>
            <a:bodyPr wrap="none"/>
            <a:lstStyle/>
            <a:p>
              <a:endParaRPr lang="en-US"/>
            </a:p>
          </p:txBody>
        </p:sp>
        <p:sp>
          <p:nvSpPr>
            <p:cNvPr id="37" name="Line 24"/>
            <p:cNvSpPr>
              <a:spLocks noChangeShapeType="1"/>
            </p:cNvSpPr>
            <p:nvPr/>
          </p:nvSpPr>
          <p:spPr bwMode="auto">
            <a:xfrm>
              <a:off x="1974452" y="4234149"/>
              <a:ext cx="106363" cy="255587"/>
            </a:xfrm>
            <a:prstGeom prst="line">
              <a:avLst/>
            </a:prstGeom>
            <a:noFill/>
            <a:ln w="12700">
              <a:solidFill>
                <a:schemeClr val="tx1"/>
              </a:solidFill>
              <a:round/>
              <a:headEnd type="none" w="sm" len="sm"/>
              <a:tailEnd type="triangle" w="med" len="med"/>
            </a:ln>
          </p:spPr>
          <p:txBody>
            <a:bodyPr wrap="none"/>
            <a:lstStyle/>
            <a:p>
              <a:endParaRPr lang="en-US"/>
            </a:p>
          </p:txBody>
        </p:sp>
        <p:sp>
          <p:nvSpPr>
            <p:cNvPr id="38" name="Line 25"/>
            <p:cNvSpPr>
              <a:spLocks noChangeShapeType="1"/>
            </p:cNvSpPr>
            <p:nvPr/>
          </p:nvSpPr>
          <p:spPr bwMode="auto">
            <a:xfrm flipH="1">
              <a:off x="1783952" y="4234149"/>
              <a:ext cx="180975" cy="555625"/>
            </a:xfrm>
            <a:prstGeom prst="line">
              <a:avLst/>
            </a:prstGeom>
            <a:noFill/>
            <a:ln w="12700">
              <a:solidFill>
                <a:schemeClr val="tx1"/>
              </a:solidFill>
              <a:round/>
              <a:headEnd type="none" w="sm" len="sm"/>
              <a:tailEnd type="triangle" w="med" len="med"/>
            </a:ln>
          </p:spPr>
          <p:txBody>
            <a:bodyPr wrap="none"/>
            <a:lstStyle/>
            <a:p>
              <a:endParaRPr lang="en-US"/>
            </a:p>
          </p:txBody>
        </p:sp>
        <p:sp>
          <p:nvSpPr>
            <p:cNvPr id="39" name="Line 28"/>
            <p:cNvSpPr>
              <a:spLocks noChangeShapeType="1"/>
            </p:cNvSpPr>
            <p:nvPr/>
          </p:nvSpPr>
          <p:spPr bwMode="auto">
            <a:xfrm flipH="1">
              <a:off x="1338941" y="4230974"/>
              <a:ext cx="619635" cy="449883"/>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40" name="Object 55"/>
            <p:cNvGraphicFramePr>
              <a:graphicFrameLocks noChangeAspect="1"/>
            </p:cNvGraphicFramePr>
            <p:nvPr/>
          </p:nvGraphicFramePr>
          <p:xfrm>
            <a:off x="2024288" y="4168775"/>
            <a:ext cx="230064" cy="252186"/>
          </p:xfrm>
          <a:graphic>
            <a:graphicData uri="http://schemas.openxmlformats.org/presentationml/2006/ole">
              <mc:AlternateContent xmlns:mc="http://schemas.openxmlformats.org/markup-compatibility/2006">
                <mc:Choice xmlns:v="urn:schemas-microsoft-com:vml" Requires="v">
                  <p:oleObj spid="_x0000_s33812" name="Equation" r:id="rId12" imgW="126835" imgH="139518" progId="Equation.DSMT4">
                    <p:embed/>
                  </p:oleObj>
                </mc:Choice>
                <mc:Fallback>
                  <p:oleObj name="Equation" r:id="rId12" imgW="126835" imgH="139518" progId="Equation.DSMT4">
                    <p:embed/>
                    <p:pic>
                      <p:nvPicPr>
                        <p:cNvPr id="0" name="Picture 2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4288" y="4168775"/>
                          <a:ext cx="230064" cy="25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55"/>
            <p:cNvGraphicFramePr>
              <a:graphicFrameLocks noChangeAspect="1"/>
            </p:cNvGraphicFramePr>
            <p:nvPr/>
          </p:nvGraphicFramePr>
          <p:xfrm>
            <a:off x="1849438" y="4502150"/>
            <a:ext cx="228600" cy="322263"/>
          </p:xfrm>
          <a:graphic>
            <a:graphicData uri="http://schemas.openxmlformats.org/presentationml/2006/ole">
              <mc:AlternateContent xmlns:mc="http://schemas.openxmlformats.org/markup-compatibility/2006">
                <mc:Choice xmlns:v="urn:schemas-microsoft-com:vml" Requires="v">
                  <p:oleObj spid="_x0000_s33813" name="Equation" r:id="rId14" imgW="126725" imgH="177415" progId="Equation.DSMT4">
                    <p:embed/>
                  </p:oleObj>
                </mc:Choice>
                <mc:Fallback>
                  <p:oleObj name="Equation" r:id="rId14" imgW="126725" imgH="177415" progId="Equation.DSMT4">
                    <p:embed/>
                    <p:pic>
                      <p:nvPicPr>
                        <p:cNvPr id="0" name="Picture 2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9438" y="4502150"/>
                          <a:ext cx="2286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55"/>
            <p:cNvGraphicFramePr>
              <a:graphicFrameLocks noChangeAspect="1"/>
            </p:cNvGraphicFramePr>
            <p:nvPr/>
          </p:nvGraphicFramePr>
          <p:xfrm>
            <a:off x="1033009" y="4678362"/>
            <a:ext cx="206375" cy="228600"/>
          </p:xfrm>
          <a:graphic>
            <a:graphicData uri="http://schemas.openxmlformats.org/presentationml/2006/ole">
              <mc:AlternateContent xmlns:mc="http://schemas.openxmlformats.org/markup-compatibility/2006">
                <mc:Choice xmlns:v="urn:schemas-microsoft-com:vml" Requires="v">
                  <p:oleObj spid="_x0000_s33814" name="Equation" r:id="rId16" imgW="114102" imgH="126780" progId="Equation.DSMT4">
                    <p:embed/>
                  </p:oleObj>
                </mc:Choice>
                <mc:Fallback>
                  <p:oleObj name="Equation" r:id="rId16" imgW="114102" imgH="126780" progId="Equation.DSMT4">
                    <p:embed/>
                    <p:pic>
                      <p:nvPicPr>
                        <p:cNvPr id="0" name="Picture 2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3009" y="4678362"/>
                          <a:ext cx="206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TextBox 1"/>
          <p:cNvSpPr txBox="1"/>
          <p:nvPr/>
        </p:nvSpPr>
        <p:spPr>
          <a:xfrm>
            <a:off x="4445833" y="5059501"/>
            <a:ext cx="412292" cy="400110"/>
          </a:xfrm>
          <a:prstGeom prst="rect">
            <a:avLst/>
          </a:prstGeom>
          <a:noFill/>
        </p:spPr>
        <p:txBody>
          <a:bodyPr wrap="none" rtlCol="0">
            <a:spAutoFit/>
          </a:bodyPr>
          <a:lstStyle/>
          <a:p>
            <a:r>
              <a:rPr lang="en-US" sz="2000" dirty="0">
                <a:solidFill>
                  <a:srgbClr val="0000FF"/>
                </a:solidFill>
              </a:rPr>
              <a:t>or</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2"/>
          <p:cNvSpPr txBox="1">
            <a:spLocks noChangeArrowheads="1"/>
          </p:cNvSpPr>
          <p:nvPr/>
        </p:nvSpPr>
        <p:spPr bwMode="auto">
          <a:xfrm>
            <a:off x="2231571" y="206828"/>
            <a:ext cx="4344988"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Coaxial Cable (cont.)</a:t>
            </a:r>
          </a:p>
        </p:txBody>
      </p:sp>
      <p:graphicFrame>
        <p:nvGraphicFramePr>
          <p:cNvPr id="25602" name="Object 22"/>
          <p:cNvGraphicFramePr>
            <a:graphicFrameLocks noChangeAspect="1"/>
          </p:cNvGraphicFramePr>
          <p:nvPr/>
        </p:nvGraphicFramePr>
        <p:xfrm>
          <a:off x="4459288" y="1532164"/>
          <a:ext cx="4084637" cy="1103313"/>
        </p:xfrm>
        <a:graphic>
          <a:graphicData uri="http://schemas.openxmlformats.org/presentationml/2006/ole">
            <mc:AlternateContent xmlns:mc="http://schemas.openxmlformats.org/markup-compatibility/2006">
              <mc:Choice xmlns:v="urn:schemas-microsoft-com:vml" Requires="v">
                <p:oleObj spid="_x0000_s34834" name="Equation" r:id="rId4" imgW="1739900" imgH="469900" progId="Equation.DSMT4">
                  <p:embed/>
                </p:oleObj>
              </mc:Choice>
              <mc:Fallback>
                <p:oleObj name="Equation" r:id="rId4" imgW="1739900" imgH="469900" progId="Equation.DSMT4">
                  <p:embed/>
                  <p:pic>
                    <p:nvPicPr>
                      <p:cNvPr id="0" name="Picture 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288" y="1532164"/>
                        <a:ext cx="4084637" cy="1103313"/>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23"/>
          <p:cNvGraphicFramePr>
            <a:graphicFrameLocks noChangeAspect="1"/>
          </p:cNvGraphicFramePr>
          <p:nvPr/>
        </p:nvGraphicFramePr>
        <p:xfrm>
          <a:off x="3646488" y="3471863"/>
          <a:ext cx="1490662" cy="1133475"/>
        </p:xfrm>
        <a:graphic>
          <a:graphicData uri="http://schemas.openxmlformats.org/presentationml/2006/ole">
            <mc:AlternateContent xmlns:mc="http://schemas.openxmlformats.org/markup-compatibility/2006">
              <mc:Choice xmlns:v="urn:schemas-microsoft-com:vml" Requires="v">
                <p:oleObj spid="_x0000_s34835" name="Equation" r:id="rId6" imgW="634725" imgH="482391" progId="Equation.DSMT4">
                  <p:embed/>
                </p:oleObj>
              </mc:Choice>
              <mc:Fallback>
                <p:oleObj name="Equation" r:id="rId6" imgW="634725" imgH="482391" progId="Equation.DSMT4">
                  <p:embed/>
                  <p:pic>
                    <p:nvPicPr>
                      <p:cNvPr id="0" name="Picture 2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6488" y="3471863"/>
                        <a:ext cx="1490662"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24"/>
          <p:cNvGraphicFramePr>
            <a:graphicFrameLocks noChangeAspect="1"/>
          </p:cNvGraphicFramePr>
          <p:nvPr/>
        </p:nvGraphicFramePr>
        <p:xfrm>
          <a:off x="5225193" y="5525165"/>
          <a:ext cx="2803525" cy="596900"/>
        </p:xfrm>
        <a:graphic>
          <a:graphicData uri="http://schemas.openxmlformats.org/presentationml/2006/ole">
            <mc:AlternateContent xmlns:mc="http://schemas.openxmlformats.org/markup-compatibility/2006">
              <mc:Choice xmlns:v="urn:schemas-microsoft-com:vml" Requires="v">
                <p:oleObj spid="_x0000_s34836" name="Equation" r:id="rId8" imgW="1193800" imgH="254000" progId="Equation.DSMT4">
                  <p:embed/>
                </p:oleObj>
              </mc:Choice>
              <mc:Fallback>
                <p:oleObj name="Equation" r:id="rId8" imgW="1193800" imgH="254000" progId="Equation.DSMT4">
                  <p:embed/>
                  <p:pic>
                    <p:nvPicPr>
                      <p:cNvPr id="0" name="Picture 2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5193" y="5525165"/>
                        <a:ext cx="2803525" cy="5969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25"/>
          <p:cNvGraphicFramePr>
            <a:graphicFrameLocks noChangeAspect="1"/>
          </p:cNvGraphicFramePr>
          <p:nvPr/>
        </p:nvGraphicFramePr>
        <p:xfrm>
          <a:off x="555625" y="5018088"/>
          <a:ext cx="3456817" cy="1028700"/>
        </p:xfrm>
        <a:graphic>
          <a:graphicData uri="http://schemas.openxmlformats.org/presentationml/2006/ole">
            <mc:AlternateContent xmlns:mc="http://schemas.openxmlformats.org/markup-compatibility/2006">
              <mc:Choice xmlns:v="urn:schemas-microsoft-com:vml" Requires="v">
                <p:oleObj spid="_x0000_s34837" name="Equation" r:id="rId10" imgW="1803400" imgH="558800" progId="Equation.DSMT4">
                  <p:embed/>
                </p:oleObj>
              </mc:Choice>
              <mc:Fallback>
                <p:oleObj name="Equation" r:id="rId10" imgW="1803400" imgH="558800" progId="Equation.DSMT4">
                  <p:embed/>
                  <p:pic>
                    <p:nvPicPr>
                      <p:cNvPr id="0" name="Picture 2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25" y="5018088"/>
                        <a:ext cx="3456817"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8" name="Text Box 26"/>
          <p:cNvSpPr txBox="1">
            <a:spLocks noChangeArrowheads="1"/>
          </p:cNvSpPr>
          <p:nvPr/>
        </p:nvSpPr>
        <p:spPr bwMode="auto">
          <a:xfrm>
            <a:off x="5284788" y="3854450"/>
            <a:ext cx="3676650" cy="366713"/>
          </a:xfrm>
          <a:prstGeom prst="rect">
            <a:avLst/>
          </a:prstGeom>
          <a:noFill/>
          <a:ln w="9525">
            <a:noFill/>
            <a:miter lim="800000"/>
            <a:headEnd/>
            <a:tailEnd/>
          </a:ln>
        </p:spPr>
        <p:txBody>
          <a:bodyPr wrap="none">
            <a:spAutoFit/>
          </a:bodyPr>
          <a:lstStyle/>
          <a:p>
            <a:r>
              <a:rPr lang="en-US"/>
              <a:t>(intrinsic impedance of free space)</a:t>
            </a:r>
          </a:p>
        </p:txBody>
      </p:sp>
      <p:sp>
        <p:nvSpPr>
          <p:cNvPr id="27" name="Slide Number Placeholder 26"/>
          <p:cNvSpPr>
            <a:spLocks noGrp="1"/>
          </p:cNvSpPr>
          <p:nvPr>
            <p:ph type="sldNum" sz="quarter" idx="10"/>
          </p:nvPr>
        </p:nvSpPr>
        <p:spPr/>
        <p:txBody>
          <a:bodyPr/>
          <a:lstStyle/>
          <a:p>
            <a:pPr>
              <a:defRPr/>
            </a:pPr>
            <a:fld id="{1B73C68F-52BC-4916-951A-0E2C6563DD85}" type="slidenum">
              <a:rPr lang="en-US" smtClean="0"/>
              <a:pPr>
                <a:defRPr/>
              </a:pPr>
              <a:t>41</a:t>
            </a:fld>
            <a:endParaRPr lang="en-US"/>
          </a:p>
        </p:txBody>
      </p:sp>
      <p:grpSp>
        <p:nvGrpSpPr>
          <p:cNvPr id="28" name="Group 27"/>
          <p:cNvGrpSpPr/>
          <p:nvPr/>
        </p:nvGrpSpPr>
        <p:grpSpPr>
          <a:xfrm>
            <a:off x="924153" y="1416111"/>
            <a:ext cx="2975031" cy="2130138"/>
            <a:chOff x="1033009" y="2776824"/>
            <a:chExt cx="2975031" cy="2130138"/>
          </a:xfrm>
        </p:grpSpPr>
        <p:sp>
          <p:nvSpPr>
            <p:cNvPr id="29" name="Oval 15"/>
            <p:cNvSpPr>
              <a:spLocks noChangeArrowheads="1"/>
            </p:cNvSpPr>
            <p:nvPr/>
          </p:nvSpPr>
          <p:spPr bwMode="auto">
            <a:xfrm>
              <a:off x="1455339" y="3643599"/>
              <a:ext cx="1012825" cy="1195387"/>
            </a:xfrm>
            <a:prstGeom prst="ellipse">
              <a:avLst/>
            </a:prstGeom>
            <a:solidFill>
              <a:srgbClr val="EAEAEA"/>
            </a:solidFill>
            <a:ln w="28575">
              <a:solidFill>
                <a:schemeClr val="tx1"/>
              </a:solidFill>
              <a:round/>
              <a:headEnd type="none" w="sm" len="sm"/>
              <a:tailEnd type="none" w="sm" len="sm"/>
            </a:ln>
          </p:spPr>
          <p:txBody>
            <a:bodyPr wrap="none" anchor="ctr"/>
            <a:lstStyle/>
            <a:p>
              <a:endParaRPr lang="en-US"/>
            </a:p>
          </p:txBody>
        </p:sp>
        <p:sp>
          <p:nvSpPr>
            <p:cNvPr id="30" name="Line 16"/>
            <p:cNvSpPr>
              <a:spLocks noChangeShapeType="1"/>
            </p:cNvSpPr>
            <p:nvPr/>
          </p:nvSpPr>
          <p:spPr bwMode="auto">
            <a:xfrm flipV="1">
              <a:off x="1756964" y="2776824"/>
              <a:ext cx="1600200" cy="915987"/>
            </a:xfrm>
            <a:prstGeom prst="line">
              <a:avLst/>
            </a:prstGeom>
            <a:noFill/>
            <a:ln w="28575">
              <a:solidFill>
                <a:schemeClr val="tx1"/>
              </a:solidFill>
              <a:round/>
              <a:headEnd type="none" w="sm" len="sm"/>
              <a:tailEnd type="none" w="sm" len="sm"/>
            </a:ln>
          </p:spPr>
          <p:txBody>
            <a:bodyPr wrap="none"/>
            <a:lstStyle/>
            <a:p>
              <a:endParaRPr lang="en-US"/>
            </a:p>
          </p:txBody>
        </p:sp>
        <p:sp>
          <p:nvSpPr>
            <p:cNvPr id="31" name="Line 17"/>
            <p:cNvSpPr>
              <a:spLocks noChangeShapeType="1"/>
            </p:cNvSpPr>
            <p:nvPr/>
          </p:nvSpPr>
          <p:spPr bwMode="auto">
            <a:xfrm flipV="1">
              <a:off x="2253852" y="3486436"/>
              <a:ext cx="1754188" cy="1243012"/>
            </a:xfrm>
            <a:prstGeom prst="line">
              <a:avLst/>
            </a:prstGeom>
            <a:noFill/>
            <a:ln w="28575">
              <a:solidFill>
                <a:schemeClr val="tx1"/>
              </a:solidFill>
              <a:round/>
              <a:headEnd type="none" w="sm" len="sm"/>
              <a:tailEnd type="none" w="sm" len="sm"/>
            </a:ln>
          </p:spPr>
          <p:txBody>
            <a:bodyPr wrap="none"/>
            <a:lstStyle/>
            <a:p>
              <a:endParaRPr lang="en-US"/>
            </a:p>
          </p:txBody>
        </p:sp>
        <p:sp>
          <p:nvSpPr>
            <p:cNvPr id="32" name="Line 18"/>
            <p:cNvSpPr>
              <a:spLocks noChangeShapeType="1"/>
            </p:cNvSpPr>
            <p:nvPr/>
          </p:nvSpPr>
          <p:spPr bwMode="auto">
            <a:xfrm flipV="1">
              <a:off x="1831577" y="3745199"/>
              <a:ext cx="422275" cy="249237"/>
            </a:xfrm>
            <a:prstGeom prst="line">
              <a:avLst/>
            </a:prstGeom>
            <a:noFill/>
            <a:ln w="28575">
              <a:solidFill>
                <a:schemeClr val="tx1"/>
              </a:solidFill>
              <a:round/>
              <a:headEnd type="none" w="sm" len="sm"/>
              <a:tailEnd type="none" w="sm" len="sm"/>
            </a:ln>
          </p:spPr>
          <p:txBody>
            <a:bodyPr wrap="none"/>
            <a:lstStyle/>
            <a:p>
              <a:endParaRPr lang="en-US"/>
            </a:p>
          </p:txBody>
        </p:sp>
        <p:sp>
          <p:nvSpPr>
            <p:cNvPr id="33" name="Line 19"/>
            <p:cNvSpPr>
              <a:spLocks noChangeShapeType="1"/>
            </p:cNvSpPr>
            <p:nvPr/>
          </p:nvSpPr>
          <p:spPr bwMode="auto">
            <a:xfrm flipV="1">
              <a:off x="2157014" y="4138899"/>
              <a:ext cx="450850" cy="314325"/>
            </a:xfrm>
            <a:prstGeom prst="line">
              <a:avLst/>
            </a:prstGeom>
            <a:noFill/>
            <a:ln w="28575">
              <a:solidFill>
                <a:schemeClr val="tx1"/>
              </a:solidFill>
              <a:round/>
              <a:headEnd type="none" w="sm" len="sm"/>
              <a:tailEnd type="none" w="sm" len="sm"/>
            </a:ln>
          </p:spPr>
          <p:txBody>
            <a:bodyPr wrap="none"/>
            <a:lstStyle/>
            <a:p>
              <a:endParaRPr lang="en-US"/>
            </a:p>
          </p:txBody>
        </p:sp>
        <p:sp>
          <p:nvSpPr>
            <p:cNvPr id="34" name="Line 20"/>
            <p:cNvSpPr>
              <a:spLocks noChangeShapeType="1"/>
            </p:cNvSpPr>
            <p:nvPr/>
          </p:nvSpPr>
          <p:spPr bwMode="auto">
            <a:xfrm flipV="1">
              <a:off x="2293539" y="2959386"/>
              <a:ext cx="1216025" cy="760412"/>
            </a:xfrm>
            <a:prstGeom prst="line">
              <a:avLst/>
            </a:prstGeom>
            <a:noFill/>
            <a:ln w="28575">
              <a:solidFill>
                <a:schemeClr val="tx1"/>
              </a:solidFill>
              <a:prstDash val="dash"/>
              <a:round/>
              <a:headEnd type="none" w="sm" len="sm"/>
              <a:tailEnd type="none" w="sm" len="sm"/>
            </a:ln>
          </p:spPr>
          <p:txBody>
            <a:bodyPr wrap="none"/>
            <a:lstStyle/>
            <a:p>
              <a:endParaRPr lang="en-US"/>
            </a:p>
          </p:txBody>
        </p:sp>
        <p:graphicFrame>
          <p:nvGraphicFramePr>
            <p:cNvPr id="35" name="Object 21"/>
            <p:cNvGraphicFramePr>
              <a:graphicFrameLocks noChangeAspect="1"/>
            </p:cNvGraphicFramePr>
            <p:nvPr/>
          </p:nvGraphicFramePr>
          <p:xfrm>
            <a:off x="1471031" y="4024237"/>
            <a:ext cx="235618" cy="400735"/>
          </p:xfrm>
          <a:graphic>
            <a:graphicData uri="http://schemas.openxmlformats.org/presentationml/2006/ole">
              <mc:AlternateContent xmlns:mc="http://schemas.openxmlformats.org/markup-compatibility/2006">
                <mc:Choice xmlns:v="urn:schemas-microsoft-com:vml" Requires="v">
                  <p:oleObj spid="_x0000_s34838" name="Equation" r:id="rId12" imgW="165028" imgH="228501" progId="Equation.DSMT4">
                    <p:embed/>
                  </p:oleObj>
                </mc:Choice>
                <mc:Fallback>
                  <p:oleObj name="Equation" r:id="rId12" imgW="165028" imgH="228501" progId="Equation.DSMT4">
                    <p:embed/>
                    <p:pic>
                      <p:nvPicPr>
                        <p:cNvPr id="0" name="Picture 2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1031" y="4024237"/>
                          <a:ext cx="235618" cy="4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Oval 22"/>
            <p:cNvSpPr>
              <a:spLocks noChangeArrowheads="1"/>
            </p:cNvSpPr>
            <p:nvPr/>
          </p:nvSpPr>
          <p:spPr bwMode="auto">
            <a:xfrm>
              <a:off x="1704577" y="3938874"/>
              <a:ext cx="539750" cy="604837"/>
            </a:xfrm>
            <a:prstGeom prst="ellipse">
              <a:avLst/>
            </a:prstGeom>
            <a:solidFill>
              <a:srgbClr val="FF9933"/>
            </a:solidFill>
            <a:ln w="28575">
              <a:solidFill>
                <a:schemeClr val="tx1"/>
              </a:solidFill>
              <a:round/>
              <a:headEnd type="none" w="sm" len="sm"/>
              <a:tailEnd type="none" w="sm" len="sm"/>
            </a:ln>
          </p:spPr>
          <p:txBody>
            <a:bodyPr wrap="none" anchor="ctr"/>
            <a:lstStyle/>
            <a:p>
              <a:endParaRPr lang="en-US"/>
            </a:p>
          </p:txBody>
        </p:sp>
        <p:sp>
          <p:nvSpPr>
            <p:cNvPr id="37" name="Line 23"/>
            <p:cNvSpPr>
              <a:spLocks noChangeShapeType="1"/>
            </p:cNvSpPr>
            <p:nvPr/>
          </p:nvSpPr>
          <p:spPr bwMode="auto">
            <a:xfrm flipV="1">
              <a:off x="2641202" y="3380074"/>
              <a:ext cx="1109663" cy="741362"/>
            </a:xfrm>
            <a:prstGeom prst="line">
              <a:avLst/>
            </a:prstGeom>
            <a:noFill/>
            <a:ln w="28575">
              <a:solidFill>
                <a:schemeClr val="tx1"/>
              </a:solidFill>
              <a:prstDash val="dash"/>
              <a:round/>
              <a:headEnd type="none" w="sm" len="sm"/>
              <a:tailEnd type="none" w="sm" len="sm"/>
            </a:ln>
          </p:spPr>
          <p:txBody>
            <a:bodyPr wrap="none"/>
            <a:lstStyle/>
            <a:p>
              <a:endParaRPr lang="en-US"/>
            </a:p>
          </p:txBody>
        </p:sp>
        <p:sp>
          <p:nvSpPr>
            <p:cNvPr id="38" name="Line 24"/>
            <p:cNvSpPr>
              <a:spLocks noChangeShapeType="1"/>
            </p:cNvSpPr>
            <p:nvPr/>
          </p:nvSpPr>
          <p:spPr bwMode="auto">
            <a:xfrm>
              <a:off x="1974452" y="4234149"/>
              <a:ext cx="106363" cy="255587"/>
            </a:xfrm>
            <a:prstGeom prst="line">
              <a:avLst/>
            </a:prstGeom>
            <a:noFill/>
            <a:ln w="12700">
              <a:solidFill>
                <a:schemeClr val="tx1"/>
              </a:solidFill>
              <a:round/>
              <a:headEnd type="none" w="sm" len="sm"/>
              <a:tailEnd type="triangle" w="med" len="med"/>
            </a:ln>
          </p:spPr>
          <p:txBody>
            <a:bodyPr wrap="none"/>
            <a:lstStyle/>
            <a:p>
              <a:endParaRPr lang="en-US"/>
            </a:p>
          </p:txBody>
        </p:sp>
        <p:sp>
          <p:nvSpPr>
            <p:cNvPr id="39" name="Line 25"/>
            <p:cNvSpPr>
              <a:spLocks noChangeShapeType="1"/>
            </p:cNvSpPr>
            <p:nvPr/>
          </p:nvSpPr>
          <p:spPr bwMode="auto">
            <a:xfrm flipH="1">
              <a:off x="1783952" y="4234149"/>
              <a:ext cx="180975" cy="555625"/>
            </a:xfrm>
            <a:prstGeom prst="line">
              <a:avLst/>
            </a:prstGeom>
            <a:noFill/>
            <a:ln w="12700">
              <a:solidFill>
                <a:schemeClr val="tx1"/>
              </a:solidFill>
              <a:round/>
              <a:headEnd type="none" w="sm" len="sm"/>
              <a:tailEnd type="triangle" w="med" len="med"/>
            </a:ln>
          </p:spPr>
          <p:txBody>
            <a:bodyPr wrap="none"/>
            <a:lstStyle/>
            <a:p>
              <a:endParaRPr lang="en-US"/>
            </a:p>
          </p:txBody>
        </p:sp>
        <p:sp>
          <p:nvSpPr>
            <p:cNvPr id="40" name="Line 28"/>
            <p:cNvSpPr>
              <a:spLocks noChangeShapeType="1"/>
            </p:cNvSpPr>
            <p:nvPr/>
          </p:nvSpPr>
          <p:spPr bwMode="auto">
            <a:xfrm flipH="1">
              <a:off x="1338941" y="4230974"/>
              <a:ext cx="619635" cy="449883"/>
            </a:xfrm>
            <a:prstGeom prst="line">
              <a:avLst/>
            </a:prstGeom>
            <a:noFill/>
            <a:ln w="12700">
              <a:solidFill>
                <a:schemeClr val="tx1"/>
              </a:solidFill>
              <a:round/>
              <a:headEnd type="none" w="sm" len="sm"/>
              <a:tailEnd type="triangle" w="med" len="med"/>
            </a:ln>
          </p:spPr>
          <p:txBody>
            <a:bodyPr wrap="none"/>
            <a:lstStyle/>
            <a:p>
              <a:endParaRPr lang="en-US"/>
            </a:p>
          </p:txBody>
        </p:sp>
        <p:graphicFrame>
          <p:nvGraphicFramePr>
            <p:cNvPr id="41" name="Object 55"/>
            <p:cNvGraphicFramePr>
              <a:graphicFrameLocks noChangeAspect="1"/>
            </p:cNvGraphicFramePr>
            <p:nvPr/>
          </p:nvGraphicFramePr>
          <p:xfrm>
            <a:off x="2024288" y="4168775"/>
            <a:ext cx="230064" cy="252186"/>
          </p:xfrm>
          <a:graphic>
            <a:graphicData uri="http://schemas.openxmlformats.org/presentationml/2006/ole">
              <mc:AlternateContent xmlns:mc="http://schemas.openxmlformats.org/markup-compatibility/2006">
                <mc:Choice xmlns:v="urn:schemas-microsoft-com:vml" Requires="v">
                  <p:oleObj spid="_x0000_s34839" name="Equation" r:id="rId14" imgW="126835" imgH="139518" progId="Equation.DSMT4">
                    <p:embed/>
                  </p:oleObj>
                </mc:Choice>
                <mc:Fallback>
                  <p:oleObj name="Equation" r:id="rId14" imgW="126835" imgH="139518" progId="Equation.DSMT4">
                    <p:embed/>
                    <p:pic>
                      <p:nvPicPr>
                        <p:cNvPr id="0" name="Picture 2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24288" y="4168775"/>
                          <a:ext cx="230064" cy="25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55"/>
            <p:cNvGraphicFramePr>
              <a:graphicFrameLocks noChangeAspect="1"/>
            </p:cNvGraphicFramePr>
            <p:nvPr/>
          </p:nvGraphicFramePr>
          <p:xfrm>
            <a:off x="1849438" y="4502150"/>
            <a:ext cx="228600" cy="322263"/>
          </p:xfrm>
          <a:graphic>
            <a:graphicData uri="http://schemas.openxmlformats.org/presentationml/2006/ole">
              <mc:AlternateContent xmlns:mc="http://schemas.openxmlformats.org/markup-compatibility/2006">
                <mc:Choice xmlns:v="urn:schemas-microsoft-com:vml" Requires="v">
                  <p:oleObj spid="_x0000_s34840" name="Equation" r:id="rId16" imgW="126725" imgH="177415" progId="Equation.DSMT4">
                    <p:embed/>
                  </p:oleObj>
                </mc:Choice>
                <mc:Fallback>
                  <p:oleObj name="Equation" r:id="rId16" imgW="126725" imgH="177415" progId="Equation.DSMT4">
                    <p:embed/>
                    <p:pic>
                      <p:nvPicPr>
                        <p:cNvPr id="0" name="Picture 24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9438" y="4502150"/>
                          <a:ext cx="2286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55"/>
            <p:cNvGraphicFramePr>
              <a:graphicFrameLocks noChangeAspect="1"/>
            </p:cNvGraphicFramePr>
            <p:nvPr/>
          </p:nvGraphicFramePr>
          <p:xfrm>
            <a:off x="1033009" y="4678362"/>
            <a:ext cx="206375" cy="228600"/>
          </p:xfrm>
          <a:graphic>
            <a:graphicData uri="http://schemas.openxmlformats.org/presentationml/2006/ole">
              <mc:AlternateContent xmlns:mc="http://schemas.openxmlformats.org/markup-compatibility/2006">
                <mc:Choice xmlns:v="urn:schemas-microsoft-com:vml" Requires="v">
                  <p:oleObj spid="_x0000_s34841" name="Equation" r:id="rId18" imgW="114102" imgH="126780" progId="Equation.DSMT4">
                    <p:embed/>
                  </p:oleObj>
                </mc:Choice>
                <mc:Fallback>
                  <p:oleObj name="Equation" r:id="rId18" imgW="114102" imgH="126780" progId="Equation.DSMT4">
                    <p:embed/>
                    <p:pic>
                      <p:nvPicPr>
                        <p:cNvPr id="0" name="Picture 2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3009" y="4678362"/>
                          <a:ext cx="206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2"/>
          <p:cNvSpPr txBox="1">
            <a:spLocks noChangeArrowheads="1"/>
          </p:cNvSpPr>
          <p:nvPr/>
        </p:nvSpPr>
        <p:spPr bwMode="auto">
          <a:xfrm>
            <a:off x="3320143" y="97974"/>
            <a:ext cx="237172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Twin Lead</a:t>
            </a:r>
          </a:p>
        </p:txBody>
      </p:sp>
      <p:graphicFrame>
        <p:nvGraphicFramePr>
          <p:cNvPr id="26626" name="Object 19"/>
          <p:cNvGraphicFramePr>
            <a:graphicFrameLocks noChangeAspect="1"/>
          </p:cNvGraphicFramePr>
          <p:nvPr/>
        </p:nvGraphicFramePr>
        <p:xfrm>
          <a:off x="398009" y="5192713"/>
          <a:ext cx="4129087" cy="966787"/>
        </p:xfrm>
        <a:graphic>
          <a:graphicData uri="http://schemas.openxmlformats.org/presentationml/2006/ole">
            <mc:AlternateContent xmlns:mc="http://schemas.openxmlformats.org/markup-compatibility/2006">
              <mc:Choice xmlns:v="urn:schemas-microsoft-com:vml" Requires="v">
                <p:oleObj spid="_x0000_s35854" name="Equation" r:id="rId4" imgW="2006600" imgH="469900" progId="Equation.DSMT4">
                  <p:embed/>
                </p:oleObj>
              </mc:Choice>
              <mc:Fallback>
                <p:oleObj name="Equation" r:id="rId4" imgW="2006600" imgH="469900" progId="Equation.DSMT4">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09" y="5192713"/>
                        <a:ext cx="4129087" cy="966787"/>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37"/>
          <p:cNvGraphicFramePr>
            <a:graphicFrameLocks noChangeAspect="1"/>
          </p:cNvGraphicFramePr>
          <p:nvPr/>
        </p:nvGraphicFramePr>
        <p:xfrm>
          <a:off x="870177" y="3516540"/>
          <a:ext cx="7369175" cy="1212850"/>
        </p:xfrm>
        <a:graphic>
          <a:graphicData uri="http://schemas.openxmlformats.org/presentationml/2006/ole">
            <mc:AlternateContent xmlns:mc="http://schemas.openxmlformats.org/markup-compatibility/2006">
              <mc:Choice xmlns:v="urn:schemas-microsoft-com:vml" Requires="v">
                <p:oleObj spid="_x0000_s35855" name="Equation" r:id="rId6" imgW="3860800" imgH="635000" progId="Equation.DSMT4">
                  <p:embed/>
                </p:oleObj>
              </mc:Choice>
              <mc:Fallback>
                <p:oleObj name="Equation" r:id="rId6" imgW="3860800" imgH="635000" progId="Equation.DSMT4">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177" y="3516540"/>
                        <a:ext cx="7369175" cy="121285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38"/>
          <p:cNvGraphicFramePr>
            <a:graphicFrameLocks noChangeAspect="1"/>
          </p:cNvGraphicFramePr>
          <p:nvPr/>
        </p:nvGraphicFramePr>
        <p:xfrm>
          <a:off x="5155746" y="5031468"/>
          <a:ext cx="3419475" cy="1462088"/>
        </p:xfrm>
        <a:graphic>
          <a:graphicData uri="http://schemas.openxmlformats.org/presentationml/2006/ole">
            <mc:AlternateContent xmlns:mc="http://schemas.openxmlformats.org/markup-compatibility/2006">
              <mc:Choice xmlns:v="urn:schemas-microsoft-com:vml" Requires="v">
                <p:oleObj spid="_x0000_s35856" name="Equation" r:id="rId8" imgW="1663700" imgH="711200" progId="Equation.DSMT4">
                  <p:embed/>
                </p:oleObj>
              </mc:Choice>
              <mc:Fallback>
                <p:oleObj name="Equation" r:id="rId8" imgW="1663700" imgH="711200" progId="Equation.DSMT4">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746" y="5031468"/>
                        <a:ext cx="3419475" cy="1462088"/>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Slide Number Placeholder 21"/>
          <p:cNvSpPr>
            <a:spLocks noGrp="1"/>
          </p:cNvSpPr>
          <p:nvPr>
            <p:ph type="sldNum" sz="quarter" idx="10"/>
          </p:nvPr>
        </p:nvSpPr>
        <p:spPr/>
        <p:txBody>
          <a:bodyPr/>
          <a:lstStyle/>
          <a:p>
            <a:pPr>
              <a:defRPr/>
            </a:pPr>
            <a:fld id="{1B73C68F-52BC-4916-951A-0E2C6563DD85}" type="slidenum">
              <a:rPr lang="en-US" smtClean="0"/>
              <a:pPr>
                <a:defRPr/>
              </a:pPr>
              <a:t>42</a:t>
            </a:fld>
            <a:endParaRPr lang="en-US"/>
          </a:p>
        </p:txBody>
      </p:sp>
      <p:grpSp>
        <p:nvGrpSpPr>
          <p:cNvPr id="25" name="Group 24"/>
          <p:cNvGrpSpPr/>
          <p:nvPr/>
        </p:nvGrpSpPr>
        <p:grpSpPr>
          <a:xfrm>
            <a:off x="2276021" y="991961"/>
            <a:ext cx="4298952" cy="2362200"/>
            <a:chOff x="2232478" y="752475"/>
            <a:chExt cx="4298952" cy="2362200"/>
          </a:xfrm>
        </p:grpSpPr>
        <p:grpSp>
          <p:nvGrpSpPr>
            <p:cNvPr id="26634" name="Group 23"/>
            <p:cNvGrpSpPr>
              <a:grpSpLocks/>
            </p:cNvGrpSpPr>
            <p:nvPr/>
          </p:nvGrpSpPr>
          <p:grpSpPr bwMode="auto">
            <a:xfrm>
              <a:off x="2392363" y="752475"/>
              <a:ext cx="2598737" cy="1506538"/>
              <a:chOff x="3445" y="2155"/>
              <a:chExt cx="1637" cy="949"/>
            </a:xfrm>
          </p:grpSpPr>
          <p:sp>
            <p:nvSpPr>
              <p:cNvPr id="26639" name="Oval 24"/>
              <p:cNvSpPr>
                <a:spLocks noChangeArrowheads="1"/>
              </p:cNvSpPr>
              <p:nvPr/>
            </p:nvSpPr>
            <p:spPr bwMode="auto">
              <a:xfrm>
                <a:off x="3445" y="2842"/>
                <a:ext cx="238" cy="262"/>
              </a:xfrm>
              <a:prstGeom prst="ellipse">
                <a:avLst/>
              </a:prstGeom>
              <a:solidFill>
                <a:srgbClr val="FF9900"/>
              </a:solidFill>
              <a:ln w="28575">
                <a:solidFill>
                  <a:schemeClr val="tx1"/>
                </a:solidFill>
                <a:round/>
                <a:headEnd type="none" w="sm" len="sm"/>
                <a:tailEnd type="none" w="sm" len="sm"/>
              </a:ln>
            </p:spPr>
            <p:txBody>
              <a:bodyPr wrap="none" anchor="ctr"/>
              <a:lstStyle/>
              <a:p>
                <a:endParaRPr lang="en-US"/>
              </a:p>
            </p:txBody>
          </p:sp>
          <p:sp>
            <p:nvSpPr>
              <p:cNvPr id="26640" name="Line 25"/>
              <p:cNvSpPr>
                <a:spLocks noChangeShapeType="1"/>
              </p:cNvSpPr>
              <p:nvPr/>
            </p:nvSpPr>
            <p:spPr bwMode="auto">
              <a:xfrm flipV="1">
                <a:off x="3498" y="2159"/>
                <a:ext cx="845" cy="707"/>
              </a:xfrm>
              <a:prstGeom prst="line">
                <a:avLst/>
              </a:prstGeom>
              <a:noFill/>
              <a:ln w="28575">
                <a:solidFill>
                  <a:schemeClr val="tx1"/>
                </a:solidFill>
                <a:round/>
                <a:headEnd type="none" w="sm" len="sm"/>
                <a:tailEnd type="none" w="sm" len="sm"/>
              </a:ln>
            </p:spPr>
            <p:txBody>
              <a:bodyPr wrap="none"/>
              <a:lstStyle/>
              <a:p>
                <a:endParaRPr lang="en-US"/>
              </a:p>
            </p:txBody>
          </p:sp>
          <p:sp>
            <p:nvSpPr>
              <p:cNvPr id="26641" name="Line 26"/>
              <p:cNvSpPr>
                <a:spLocks noChangeShapeType="1"/>
              </p:cNvSpPr>
              <p:nvPr/>
            </p:nvSpPr>
            <p:spPr bwMode="auto">
              <a:xfrm flipV="1">
                <a:off x="3598" y="2374"/>
                <a:ext cx="830" cy="730"/>
              </a:xfrm>
              <a:prstGeom prst="line">
                <a:avLst/>
              </a:prstGeom>
              <a:noFill/>
              <a:ln w="28575">
                <a:solidFill>
                  <a:schemeClr val="tx1"/>
                </a:solidFill>
                <a:round/>
                <a:headEnd type="none" w="sm" len="sm"/>
                <a:tailEnd type="none" w="sm" len="sm"/>
              </a:ln>
            </p:spPr>
            <p:txBody>
              <a:bodyPr wrap="none"/>
              <a:lstStyle/>
              <a:p>
                <a:endParaRPr lang="en-US"/>
              </a:p>
            </p:txBody>
          </p:sp>
          <p:sp>
            <p:nvSpPr>
              <p:cNvPr id="26642" name="Oval 27"/>
              <p:cNvSpPr>
                <a:spLocks noChangeArrowheads="1"/>
              </p:cNvSpPr>
              <p:nvPr/>
            </p:nvSpPr>
            <p:spPr bwMode="auto">
              <a:xfrm>
                <a:off x="4099" y="2838"/>
                <a:ext cx="238" cy="262"/>
              </a:xfrm>
              <a:prstGeom prst="ellipse">
                <a:avLst/>
              </a:prstGeom>
              <a:solidFill>
                <a:srgbClr val="FF9900"/>
              </a:solidFill>
              <a:ln w="28575">
                <a:solidFill>
                  <a:schemeClr val="tx1"/>
                </a:solidFill>
                <a:round/>
                <a:headEnd type="none" w="sm" len="sm"/>
                <a:tailEnd type="none" w="sm" len="sm"/>
              </a:ln>
            </p:spPr>
            <p:txBody>
              <a:bodyPr wrap="none" anchor="ctr"/>
              <a:lstStyle/>
              <a:p>
                <a:endParaRPr lang="en-US"/>
              </a:p>
            </p:txBody>
          </p:sp>
          <p:sp>
            <p:nvSpPr>
              <p:cNvPr id="26643" name="Line 28"/>
              <p:cNvSpPr>
                <a:spLocks noChangeShapeType="1"/>
              </p:cNvSpPr>
              <p:nvPr/>
            </p:nvSpPr>
            <p:spPr bwMode="auto">
              <a:xfrm flipV="1">
                <a:off x="4152" y="2155"/>
                <a:ext cx="845" cy="707"/>
              </a:xfrm>
              <a:prstGeom prst="line">
                <a:avLst/>
              </a:prstGeom>
              <a:noFill/>
              <a:ln w="28575">
                <a:solidFill>
                  <a:schemeClr val="tx1"/>
                </a:solidFill>
                <a:round/>
                <a:headEnd type="none" w="sm" len="sm"/>
                <a:tailEnd type="none" w="sm" len="sm"/>
              </a:ln>
            </p:spPr>
            <p:txBody>
              <a:bodyPr wrap="none"/>
              <a:lstStyle/>
              <a:p>
                <a:endParaRPr lang="en-US"/>
              </a:p>
            </p:txBody>
          </p:sp>
          <p:sp>
            <p:nvSpPr>
              <p:cNvPr id="26644" name="Line 29"/>
              <p:cNvSpPr>
                <a:spLocks noChangeShapeType="1"/>
              </p:cNvSpPr>
              <p:nvPr/>
            </p:nvSpPr>
            <p:spPr bwMode="auto">
              <a:xfrm flipV="1">
                <a:off x="4252" y="2370"/>
                <a:ext cx="830" cy="730"/>
              </a:xfrm>
              <a:prstGeom prst="line">
                <a:avLst/>
              </a:prstGeom>
              <a:noFill/>
              <a:ln w="28575">
                <a:solidFill>
                  <a:schemeClr val="tx1"/>
                </a:solidFill>
                <a:round/>
                <a:headEnd type="none" w="sm" len="sm"/>
                <a:tailEnd type="none" w="sm" len="sm"/>
              </a:ln>
            </p:spPr>
            <p:txBody>
              <a:bodyPr wrap="none"/>
              <a:lstStyle/>
              <a:p>
                <a:endParaRPr lang="en-US"/>
              </a:p>
            </p:txBody>
          </p:sp>
        </p:grpSp>
        <p:sp>
          <p:nvSpPr>
            <p:cNvPr id="26635" name="Line 30"/>
            <p:cNvSpPr>
              <a:spLocks noChangeShapeType="1"/>
            </p:cNvSpPr>
            <p:nvPr/>
          </p:nvSpPr>
          <p:spPr bwMode="auto">
            <a:xfrm>
              <a:off x="2611438" y="2628900"/>
              <a:ext cx="987425" cy="0"/>
            </a:xfrm>
            <a:prstGeom prst="line">
              <a:avLst/>
            </a:prstGeom>
            <a:noFill/>
            <a:ln w="9525">
              <a:solidFill>
                <a:schemeClr val="tx1"/>
              </a:solidFill>
              <a:round/>
              <a:headEnd type="triangle" w="med" len="med"/>
              <a:tailEnd type="triangle" w="med" len="med"/>
            </a:ln>
          </p:spPr>
          <p:txBody>
            <a:bodyPr/>
            <a:lstStyle/>
            <a:p>
              <a:endParaRPr lang="en-US"/>
            </a:p>
          </p:txBody>
        </p:sp>
        <p:sp>
          <p:nvSpPr>
            <p:cNvPr id="26636" name="Line 31"/>
            <p:cNvSpPr>
              <a:spLocks noChangeShapeType="1"/>
            </p:cNvSpPr>
            <p:nvPr/>
          </p:nvSpPr>
          <p:spPr bwMode="auto">
            <a:xfrm>
              <a:off x="2568575" y="2047875"/>
              <a:ext cx="0" cy="857250"/>
            </a:xfrm>
            <a:prstGeom prst="line">
              <a:avLst/>
            </a:prstGeom>
            <a:noFill/>
            <a:ln w="12700">
              <a:solidFill>
                <a:schemeClr val="tx1"/>
              </a:solidFill>
              <a:prstDash val="dash"/>
              <a:round/>
              <a:headEnd/>
              <a:tailEnd/>
            </a:ln>
          </p:spPr>
          <p:txBody>
            <a:bodyPr/>
            <a:lstStyle/>
            <a:p>
              <a:endParaRPr lang="en-US"/>
            </a:p>
          </p:txBody>
        </p:sp>
        <p:sp>
          <p:nvSpPr>
            <p:cNvPr id="26637" name="Line 32"/>
            <p:cNvSpPr>
              <a:spLocks noChangeShapeType="1"/>
            </p:cNvSpPr>
            <p:nvPr/>
          </p:nvSpPr>
          <p:spPr bwMode="auto">
            <a:xfrm>
              <a:off x="3619500" y="2068513"/>
              <a:ext cx="0" cy="857250"/>
            </a:xfrm>
            <a:prstGeom prst="line">
              <a:avLst/>
            </a:prstGeom>
            <a:noFill/>
            <a:ln w="12700">
              <a:solidFill>
                <a:schemeClr val="tx1"/>
              </a:solidFill>
              <a:prstDash val="dash"/>
              <a:round/>
              <a:headEnd/>
              <a:tailEnd/>
            </a:ln>
          </p:spPr>
          <p:txBody>
            <a:bodyPr/>
            <a:lstStyle/>
            <a:p>
              <a:endParaRPr lang="en-US"/>
            </a:p>
          </p:txBody>
        </p:sp>
        <p:graphicFrame>
          <p:nvGraphicFramePr>
            <p:cNvPr id="26627" name="Object 36"/>
            <p:cNvGraphicFramePr>
              <a:graphicFrameLocks noChangeAspect="1"/>
            </p:cNvGraphicFramePr>
            <p:nvPr/>
          </p:nvGraphicFramePr>
          <p:xfrm>
            <a:off x="2232478" y="1082221"/>
            <a:ext cx="387350" cy="536575"/>
          </p:xfrm>
          <a:graphic>
            <a:graphicData uri="http://schemas.openxmlformats.org/presentationml/2006/ole">
              <mc:AlternateContent xmlns:mc="http://schemas.openxmlformats.org/markup-compatibility/2006">
                <mc:Choice xmlns:v="urn:schemas-microsoft-com:vml" Requires="v">
                  <p:oleObj spid="_x0000_s35857" name="Equation" r:id="rId10" imgW="165028" imgH="228501" progId="Equation.DSMT4">
                    <p:embed/>
                  </p:oleObj>
                </mc:Choice>
                <mc:Fallback>
                  <p:oleObj name="Equation" r:id="rId10" imgW="165028" imgH="228501" progId="Equation.DSMT4">
                    <p:embed/>
                    <p:pic>
                      <p:nvPicPr>
                        <p:cNvPr id="0" name="Picture 1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478" y="1082221"/>
                          <a:ext cx="387350" cy="5365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23"/>
            <p:cNvGraphicFramePr>
              <a:graphicFrameLocks noChangeAspect="1"/>
            </p:cNvGraphicFramePr>
            <p:nvPr/>
          </p:nvGraphicFramePr>
          <p:xfrm>
            <a:off x="2954338" y="2697163"/>
            <a:ext cx="328612" cy="417512"/>
          </p:xfrm>
          <a:graphic>
            <a:graphicData uri="http://schemas.openxmlformats.org/presentationml/2006/ole">
              <mc:AlternateContent xmlns:mc="http://schemas.openxmlformats.org/markup-compatibility/2006">
                <mc:Choice xmlns:v="urn:schemas-microsoft-com:vml" Requires="v">
                  <p:oleObj spid="_x0000_s35858" name="Equation" r:id="rId12" imgW="139579" imgH="177646" progId="Equation.DSMT4">
                    <p:embed/>
                  </p:oleObj>
                </mc:Choice>
                <mc:Fallback>
                  <p:oleObj name="Equation" r:id="rId12" imgW="139579" imgH="177646" progId="Equation.DSMT4">
                    <p:embed/>
                    <p:pic>
                      <p:nvPicPr>
                        <p:cNvPr id="0" name="Picture 1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4338" y="2697163"/>
                          <a:ext cx="328612"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3"/>
            <p:cNvGraphicFramePr>
              <a:graphicFrameLocks noChangeAspect="1"/>
            </p:cNvGraphicFramePr>
            <p:nvPr/>
          </p:nvGraphicFramePr>
          <p:xfrm>
            <a:off x="4350432" y="1899041"/>
            <a:ext cx="2180998" cy="328902"/>
          </p:xfrm>
          <a:graphic>
            <a:graphicData uri="http://schemas.openxmlformats.org/presentationml/2006/ole">
              <mc:AlternateContent xmlns:mc="http://schemas.openxmlformats.org/markup-compatibility/2006">
                <mc:Choice xmlns:v="urn:schemas-microsoft-com:vml" Requires="v">
                  <p:oleObj spid="_x0000_s35859" name="Equation" r:id="rId14" imgW="1091726" imgH="165028" progId="Equation.DSMT4">
                    <p:embed/>
                  </p:oleObj>
                </mc:Choice>
                <mc:Fallback>
                  <p:oleObj name="Equation" r:id="rId14" imgW="1091726" imgH="165028" progId="Equation.DSMT4">
                    <p:embed/>
                    <p:pic>
                      <p:nvPicPr>
                        <p:cNvPr id="0" name="Picture 1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0432" y="1899041"/>
                          <a:ext cx="2180998" cy="32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
          <p:cNvSpPr txBox="1">
            <a:spLocks noChangeArrowheads="1"/>
          </p:cNvSpPr>
          <p:nvPr/>
        </p:nvSpPr>
        <p:spPr bwMode="auto">
          <a:xfrm>
            <a:off x="2525486" y="163286"/>
            <a:ext cx="3728852"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Twin Line (cont.)</a:t>
            </a:r>
          </a:p>
        </p:txBody>
      </p:sp>
      <p:sp>
        <p:nvSpPr>
          <p:cNvPr id="27653" name="Text Box 3"/>
          <p:cNvSpPr txBox="1">
            <a:spLocks noChangeArrowheads="1"/>
          </p:cNvSpPr>
          <p:nvPr/>
        </p:nvSpPr>
        <p:spPr bwMode="auto">
          <a:xfrm>
            <a:off x="955675" y="4292600"/>
            <a:ext cx="1726755" cy="400110"/>
          </a:xfrm>
          <a:prstGeom prst="rect">
            <a:avLst/>
          </a:prstGeom>
          <a:noFill/>
          <a:ln w="9525">
            <a:noFill/>
            <a:miter lim="800000"/>
            <a:headEnd/>
            <a:tailEnd/>
          </a:ln>
        </p:spPr>
        <p:txBody>
          <a:bodyPr wrap="none">
            <a:spAutoFit/>
          </a:bodyPr>
          <a:lstStyle/>
          <a:p>
            <a:r>
              <a:rPr lang="en-US" sz="2000" dirty="0">
                <a:solidFill>
                  <a:srgbClr val="FF3300"/>
                </a:solidFill>
              </a:rPr>
              <a:t>Coaxial cable</a:t>
            </a:r>
          </a:p>
        </p:txBody>
      </p:sp>
      <p:pic>
        <p:nvPicPr>
          <p:cNvPr id="27654" name="Picture 5" descr="0-RG6"/>
          <p:cNvPicPr>
            <a:picLocks noChangeAspect="1" noChangeArrowheads="1"/>
          </p:cNvPicPr>
          <p:nvPr/>
        </p:nvPicPr>
        <p:blipFill>
          <a:blip r:embed="rId4" cstate="print"/>
          <a:srcRect/>
          <a:stretch>
            <a:fillRect/>
          </a:stretch>
        </p:blipFill>
        <p:spPr bwMode="auto">
          <a:xfrm>
            <a:off x="447675" y="1809750"/>
            <a:ext cx="3040063" cy="2279650"/>
          </a:xfrm>
          <a:prstGeom prst="rect">
            <a:avLst/>
          </a:prstGeom>
          <a:noFill/>
          <a:ln w="9525">
            <a:noFill/>
            <a:miter lim="800000"/>
            <a:headEnd/>
            <a:tailEnd/>
          </a:ln>
        </p:spPr>
      </p:pic>
      <p:pic>
        <p:nvPicPr>
          <p:cNvPr id="27655" name="Picture 6" descr="CO105T"/>
          <p:cNvPicPr>
            <a:picLocks noChangeAspect="1" noChangeArrowheads="1"/>
          </p:cNvPicPr>
          <p:nvPr/>
        </p:nvPicPr>
        <p:blipFill>
          <a:blip r:embed="rId5" cstate="print"/>
          <a:srcRect/>
          <a:stretch>
            <a:fillRect/>
          </a:stretch>
        </p:blipFill>
        <p:spPr bwMode="auto">
          <a:xfrm>
            <a:off x="4567238" y="1366838"/>
            <a:ext cx="3768725" cy="3084512"/>
          </a:xfrm>
          <a:prstGeom prst="rect">
            <a:avLst/>
          </a:prstGeom>
          <a:noFill/>
          <a:ln w="9525">
            <a:noFill/>
            <a:miter lim="800000"/>
            <a:headEnd/>
            <a:tailEnd/>
          </a:ln>
        </p:spPr>
      </p:pic>
      <p:graphicFrame>
        <p:nvGraphicFramePr>
          <p:cNvPr id="27650" name="Object 7"/>
          <p:cNvGraphicFramePr>
            <a:graphicFrameLocks noChangeAspect="1"/>
          </p:cNvGraphicFramePr>
          <p:nvPr/>
        </p:nvGraphicFramePr>
        <p:xfrm>
          <a:off x="5895975" y="4899025"/>
          <a:ext cx="1854200" cy="522288"/>
        </p:xfrm>
        <a:graphic>
          <a:graphicData uri="http://schemas.openxmlformats.org/presentationml/2006/ole">
            <mc:AlternateContent xmlns:mc="http://schemas.openxmlformats.org/markup-compatibility/2006">
              <mc:Choice xmlns:v="urn:schemas-microsoft-com:vml" Requires="v">
                <p:oleObj spid="_x0000_s36870" name="Equation" r:id="rId6" imgW="901309" imgH="253890" progId="Equation.DSMT4">
                  <p:embed/>
                </p:oleObj>
              </mc:Choice>
              <mc:Fallback>
                <p:oleObj name="Equation" r:id="rId6" imgW="901309" imgH="253890" progId="Equation.DSMT4">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5975" y="4899025"/>
                        <a:ext cx="1854200" cy="52228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6" name="Text Box 4"/>
          <p:cNvSpPr txBox="1">
            <a:spLocks noChangeArrowheads="1"/>
          </p:cNvSpPr>
          <p:nvPr/>
        </p:nvSpPr>
        <p:spPr bwMode="auto">
          <a:xfrm>
            <a:off x="6332538" y="4156075"/>
            <a:ext cx="1270156" cy="400110"/>
          </a:xfrm>
          <a:prstGeom prst="rect">
            <a:avLst/>
          </a:prstGeom>
          <a:noFill/>
          <a:ln w="9525">
            <a:noFill/>
            <a:miter lim="800000"/>
            <a:headEnd/>
            <a:tailEnd/>
          </a:ln>
        </p:spPr>
        <p:txBody>
          <a:bodyPr wrap="none">
            <a:spAutoFit/>
          </a:bodyPr>
          <a:lstStyle/>
          <a:p>
            <a:r>
              <a:rPr lang="en-US" sz="2000" dirty="0">
                <a:solidFill>
                  <a:srgbClr val="FF3300"/>
                </a:solidFill>
              </a:rPr>
              <a:t>Twin lead</a:t>
            </a:r>
          </a:p>
        </p:txBody>
      </p:sp>
      <p:graphicFrame>
        <p:nvGraphicFramePr>
          <p:cNvPr id="27651" name="Object 8"/>
          <p:cNvGraphicFramePr>
            <a:graphicFrameLocks noChangeAspect="1"/>
          </p:cNvGraphicFramePr>
          <p:nvPr/>
        </p:nvGraphicFramePr>
        <p:xfrm>
          <a:off x="949552" y="4837567"/>
          <a:ext cx="1697037" cy="522287"/>
        </p:xfrm>
        <a:graphic>
          <a:graphicData uri="http://schemas.openxmlformats.org/presentationml/2006/ole">
            <mc:AlternateContent xmlns:mc="http://schemas.openxmlformats.org/markup-compatibility/2006">
              <mc:Choice xmlns:v="urn:schemas-microsoft-com:vml" Requires="v">
                <p:oleObj spid="_x0000_s36871" name="Equation" r:id="rId8" imgW="825500" imgH="254000" progId="Equation.DSMT4">
                  <p:embed/>
                </p:oleObj>
              </mc:Choice>
              <mc:Fallback>
                <p:oleObj name="Equation" r:id="rId8" imgW="825500" imgH="254000" progId="Equation.DSMT4">
                  <p:embed/>
                  <p:pic>
                    <p:nvPicPr>
                      <p:cNvPr id="0"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552" y="4837567"/>
                        <a:ext cx="1697037" cy="52228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7" name="Text Box 9"/>
          <p:cNvSpPr txBox="1">
            <a:spLocks noChangeArrowheads="1"/>
          </p:cNvSpPr>
          <p:nvPr/>
        </p:nvSpPr>
        <p:spPr bwMode="auto">
          <a:xfrm>
            <a:off x="647700" y="968375"/>
            <a:ext cx="5048250" cy="396875"/>
          </a:xfrm>
          <a:prstGeom prst="rect">
            <a:avLst/>
          </a:prstGeom>
          <a:noFill/>
          <a:ln w="9525">
            <a:noFill/>
            <a:miter lim="800000"/>
            <a:headEnd/>
            <a:tailEnd/>
          </a:ln>
        </p:spPr>
        <p:txBody>
          <a:bodyPr wrap="none">
            <a:spAutoFit/>
          </a:bodyPr>
          <a:lstStyle/>
          <a:p>
            <a:pPr algn="ctr"/>
            <a:r>
              <a:rPr lang="en-US" sz="2000" dirty="0">
                <a:solidFill>
                  <a:srgbClr val="0000FF"/>
                </a:solidFill>
              </a:rPr>
              <a:t>These are the common values used for TV.</a:t>
            </a:r>
          </a:p>
        </p:txBody>
      </p:sp>
      <p:sp>
        <p:nvSpPr>
          <p:cNvPr id="27658" name="Text Box 10"/>
          <p:cNvSpPr txBox="1">
            <a:spLocks noChangeArrowheads="1"/>
          </p:cNvSpPr>
          <p:nvPr/>
        </p:nvSpPr>
        <p:spPr bwMode="auto">
          <a:xfrm>
            <a:off x="5859463" y="1687513"/>
            <a:ext cx="2493962" cy="366712"/>
          </a:xfrm>
          <a:prstGeom prst="rect">
            <a:avLst/>
          </a:prstGeom>
          <a:noFill/>
          <a:ln w="9525">
            <a:noFill/>
            <a:miter lim="800000"/>
            <a:headEnd/>
            <a:tailEnd/>
          </a:ln>
        </p:spPr>
        <p:txBody>
          <a:bodyPr wrap="none">
            <a:spAutoFit/>
          </a:bodyPr>
          <a:lstStyle/>
          <a:p>
            <a:r>
              <a:rPr lang="en-US"/>
              <a:t>75-300 [</a:t>
            </a:r>
            <a:r>
              <a:rPr lang="en-US">
                <a:sym typeface="Symbol" pitchFamily="18" charset="2"/>
              </a:rPr>
              <a:t>] transformer</a:t>
            </a:r>
          </a:p>
        </p:txBody>
      </p:sp>
      <p:sp>
        <p:nvSpPr>
          <p:cNvPr id="27659" name="Line 11"/>
          <p:cNvSpPr>
            <a:spLocks noChangeShapeType="1"/>
          </p:cNvSpPr>
          <p:nvPr/>
        </p:nvSpPr>
        <p:spPr bwMode="auto">
          <a:xfrm>
            <a:off x="7197725" y="2017713"/>
            <a:ext cx="247650" cy="506412"/>
          </a:xfrm>
          <a:prstGeom prst="line">
            <a:avLst/>
          </a:prstGeom>
          <a:noFill/>
          <a:ln w="9525">
            <a:solidFill>
              <a:schemeClr val="tx1"/>
            </a:solidFill>
            <a:round/>
            <a:headEnd/>
            <a:tailEnd type="triangle" w="med" len="med"/>
          </a:ln>
        </p:spPr>
        <p:txBody>
          <a:bodyPr/>
          <a:lstStyle/>
          <a:p>
            <a:endParaRPr lang="en-US"/>
          </a:p>
        </p:txBody>
      </p:sp>
      <p:sp>
        <p:nvSpPr>
          <p:cNvPr id="27660" name="Text Box 12"/>
          <p:cNvSpPr txBox="1">
            <a:spLocks noChangeArrowheads="1"/>
          </p:cNvSpPr>
          <p:nvPr/>
        </p:nvSpPr>
        <p:spPr bwMode="auto">
          <a:xfrm>
            <a:off x="4576763" y="3668713"/>
            <a:ext cx="1914307" cy="369332"/>
          </a:xfrm>
          <a:prstGeom prst="rect">
            <a:avLst/>
          </a:prstGeom>
          <a:noFill/>
          <a:ln w="9525">
            <a:noFill/>
            <a:miter lim="800000"/>
            <a:headEnd/>
            <a:tailEnd/>
          </a:ln>
        </p:spPr>
        <p:txBody>
          <a:bodyPr wrap="none">
            <a:spAutoFit/>
          </a:bodyPr>
          <a:lstStyle/>
          <a:p>
            <a:r>
              <a:rPr lang="en-US" dirty="0"/>
              <a:t>300 [</a:t>
            </a:r>
            <a:r>
              <a:rPr lang="en-US" dirty="0">
                <a:sym typeface="Symbol" pitchFamily="18" charset="2"/>
              </a:rPr>
              <a:t>] twin lead</a:t>
            </a:r>
          </a:p>
        </p:txBody>
      </p:sp>
      <p:sp>
        <p:nvSpPr>
          <p:cNvPr id="27661" name="Line 13"/>
          <p:cNvSpPr>
            <a:spLocks noChangeShapeType="1"/>
          </p:cNvSpPr>
          <p:nvPr/>
        </p:nvSpPr>
        <p:spPr bwMode="auto">
          <a:xfrm flipV="1">
            <a:off x="5616575" y="3076575"/>
            <a:ext cx="493713" cy="668338"/>
          </a:xfrm>
          <a:prstGeom prst="line">
            <a:avLst/>
          </a:prstGeom>
          <a:noFill/>
          <a:ln w="9525">
            <a:solidFill>
              <a:schemeClr val="tx1"/>
            </a:solidFill>
            <a:round/>
            <a:headEnd/>
            <a:tailEnd type="triangle" w="med" len="med"/>
          </a:ln>
        </p:spPr>
        <p:txBody>
          <a:bodyPr/>
          <a:lstStyle/>
          <a:p>
            <a:endParaRPr lang="en-US"/>
          </a:p>
        </p:txBody>
      </p:sp>
      <p:sp>
        <p:nvSpPr>
          <p:cNvPr id="27662" name="Text Box 14"/>
          <p:cNvSpPr txBox="1">
            <a:spLocks noChangeArrowheads="1"/>
          </p:cNvSpPr>
          <p:nvPr/>
        </p:nvSpPr>
        <p:spPr bwMode="auto">
          <a:xfrm>
            <a:off x="7078663" y="3560763"/>
            <a:ext cx="1350962" cy="366712"/>
          </a:xfrm>
          <a:prstGeom prst="rect">
            <a:avLst/>
          </a:prstGeom>
          <a:noFill/>
          <a:ln w="9525">
            <a:noFill/>
            <a:miter lim="800000"/>
            <a:headEnd/>
            <a:tailEnd/>
          </a:ln>
        </p:spPr>
        <p:txBody>
          <a:bodyPr wrap="none">
            <a:spAutoFit/>
          </a:bodyPr>
          <a:lstStyle/>
          <a:p>
            <a:r>
              <a:rPr lang="en-US"/>
              <a:t>75 [</a:t>
            </a:r>
            <a:r>
              <a:rPr lang="en-US">
                <a:sym typeface="Symbol" pitchFamily="18" charset="2"/>
              </a:rPr>
              <a:t>] coax</a:t>
            </a:r>
          </a:p>
        </p:txBody>
      </p:sp>
      <p:sp>
        <p:nvSpPr>
          <p:cNvPr id="27663" name="Line 15"/>
          <p:cNvSpPr>
            <a:spLocks noChangeShapeType="1"/>
          </p:cNvSpPr>
          <p:nvPr/>
        </p:nvSpPr>
        <p:spPr bwMode="auto">
          <a:xfrm flipV="1">
            <a:off x="7796213" y="3090863"/>
            <a:ext cx="361950" cy="523875"/>
          </a:xfrm>
          <a:prstGeom prst="line">
            <a:avLst/>
          </a:prstGeom>
          <a:noFill/>
          <a:ln w="9525">
            <a:solidFill>
              <a:schemeClr val="tx1"/>
            </a:solidFill>
            <a:round/>
            <a:headEnd/>
            <a:tailEnd type="triangle" w="med" len="med"/>
          </a:ln>
        </p:spPr>
        <p:txBody>
          <a:bodyPr/>
          <a:lstStyle/>
          <a:p>
            <a:endParaRPr lang="en-US"/>
          </a:p>
        </p:txBody>
      </p:sp>
      <p:sp>
        <p:nvSpPr>
          <p:cNvPr id="18" name="Slide Number Placeholder 17"/>
          <p:cNvSpPr>
            <a:spLocks noGrp="1"/>
          </p:cNvSpPr>
          <p:nvPr>
            <p:ph type="sldNum" sz="quarter" idx="10"/>
          </p:nvPr>
        </p:nvSpPr>
        <p:spPr/>
        <p:txBody>
          <a:bodyPr/>
          <a:lstStyle/>
          <a:p>
            <a:pPr>
              <a:defRPr/>
            </a:pPr>
            <a:fld id="{1B73C68F-52BC-4916-951A-0E2C6563DD85}" type="slidenum">
              <a:rPr lang="en-US" smtClean="0"/>
              <a:pPr>
                <a:defRPr/>
              </a:pPr>
              <a:t>43</a:t>
            </a:fld>
            <a:endParaRPr lang="en-US"/>
          </a:p>
        </p:txBody>
      </p:sp>
      <p:sp>
        <p:nvSpPr>
          <p:cNvPr id="17" name="TextBox 16"/>
          <p:cNvSpPr txBox="1"/>
          <p:nvPr/>
        </p:nvSpPr>
        <p:spPr>
          <a:xfrm>
            <a:off x="937804" y="6008911"/>
            <a:ext cx="7478330" cy="400110"/>
          </a:xfrm>
          <a:prstGeom prst="rect">
            <a:avLst/>
          </a:prstGeom>
          <a:solidFill>
            <a:srgbClr val="CCFFFF"/>
          </a:solidFill>
        </p:spPr>
        <p:txBody>
          <a:bodyPr wrap="none" rtlCol="0">
            <a:spAutoFit/>
          </a:bodyPr>
          <a:lstStyle/>
          <a:p>
            <a:pPr algn="ctr"/>
            <a:r>
              <a:rPr lang="en-US" sz="2000" b="1" dirty="0"/>
              <a:t>Note: </a:t>
            </a:r>
            <a:r>
              <a:rPr lang="en-US" sz="2000" dirty="0"/>
              <a:t>In </a:t>
            </a:r>
            <a:r>
              <a:rPr lang="en-US" sz="2000" u="sng" dirty="0"/>
              <a:t>microwave</a:t>
            </a:r>
            <a:r>
              <a:rPr lang="en-US" sz="2000" dirty="0"/>
              <a:t> work, the most common value is </a:t>
            </a:r>
            <a:r>
              <a:rPr lang="en-US" sz="2000" i="1" dirty="0">
                <a:latin typeface="Times New Roman" pitchFamily="18" charset="0"/>
                <a:cs typeface="Times New Roman" pitchFamily="18" charset="0"/>
              </a:rPr>
              <a:t>Z</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 50 [</a:t>
            </a:r>
            <a:r>
              <a:rPr lang="en-US" sz="2000" dirty="0">
                <a:latin typeface="Times New Roman" pitchFamily="18" charset="0"/>
                <a:cs typeface="Times New Roman" pitchFamily="18" charset="0"/>
                <a:sym typeface="Symbol"/>
              </a:rPr>
              <a:t>]</a:t>
            </a:r>
            <a:r>
              <a:rPr lang="en-US" sz="2000" dirty="0">
                <a:sym typeface="Symbol"/>
              </a:rPr>
              <a:t>.</a:t>
            </a:r>
            <a:endParaRPr lang="en-US" sz="20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17"/>
          <p:cNvSpPr txBox="1">
            <a:spLocks noChangeArrowheads="1"/>
          </p:cNvSpPr>
          <p:nvPr/>
        </p:nvSpPr>
        <p:spPr bwMode="auto">
          <a:xfrm>
            <a:off x="2808514" y="108860"/>
            <a:ext cx="35115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Microstrip Line</a:t>
            </a:r>
          </a:p>
        </p:txBody>
      </p:sp>
      <p:graphicFrame>
        <p:nvGraphicFramePr>
          <p:cNvPr id="28674" name="Object 19"/>
          <p:cNvGraphicFramePr>
            <a:graphicFrameLocks noChangeAspect="1"/>
          </p:cNvGraphicFramePr>
          <p:nvPr/>
        </p:nvGraphicFramePr>
        <p:xfrm>
          <a:off x="1157288" y="4579719"/>
          <a:ext cx="2746375" cy="1789113"/>
        </p:xfrm>
        <a:graphic>
          <a:graphicData uri="http://schemas.openxmlformats.org/presentationml/2006/ole">
            <mc:AlternateContent xmlns:mc="http://schemas.openxmlformats.org/markup-compatibility/2006">
              <mc:Choice xmlns:v="urn:schemas-microsoft-com:vml" Requires="v">
                <p:oleObj spid="_x0000_s37904" name="Equation" r:id="rId4" imgW="1244600" imgH="812800" progId="Equation.DSMT4">
                  <p:embed/>
                </p:oleObj>
              </mc:Choice>
              <mc:Fallback>
                <p:oleObj name="Equation" r:id="rId4" imgW="1244600" imgH="812800" progId="Equation.DSMT4">
                  <p:embed/>
                  <p:pic>
                    <p:nvPicPr>
                      <p:cNvPr id="0" name="Picture 1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7288" y="4579719"/>
                        <a:ext cx="2746375" cy="178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20"/>
          <p:cNvGraphicFramePr>
            <a:graphicFrameLocks noChangeAspect="1"/>
          </p:cNvGraphicFramePr>
          <p:nvPr/>
        </p:nvGraphicFramePr>
        <p:xfrm>
          <a:off x="5953694" y="3986746"/>
          <a:ext cx="2157413" cy="1509712"/>
        </p:xfrm>
        <a:graphic>
          <a:graphicData uri="http://schemas.openxmlformats.org/presentationml/2006/ole">
            <mc:AlternateContent xmlns:mc="http://schemas.openxmlformats.org/markup-compatibility/2006">
              <mc:Choice xmlns:v="urn:schemas-microsoft-com:vml" Requires="v">
                <p:oleObj spid="_x0000_s37905" name="Equation" r:id="rId6" imgW="977900" imgH="685800" progId="Equation.DSMT4">
                  <p:embed/>
                </p:oleObj>
              </mc:Choice>
              <mc:Fallback>
                <p:oleObj name="Equation" r:id="rId6" imgW="977900" imgH="685800" progId="Equation.DSMT4">
                  <p:embed/>
                  <p:pic>
                    <p:nvPicPr>
                      <p:cNvPr id="0" name="Picture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694" y="3986746"/>
                        <a:ext cx="2157413" cy="1509712"/>
                      </a:xfrm>
                      <a:prstGeom prst="rect">
                        <a:avLst/>
                      </a:prstGeom>
                      <a:solidFill>
                        <a:srgbClr val="CCFFFF"/>
                      </a:solidFill>
                    </p:spPr>
                  </p:pic>
                </p:oleObj>
              </mc:Fallback>
            </mc:AlternateContent>
          </a:graphicData>
        </a:graphic>
      </p:graphicFrame>
      <p:sp>
        <p:nvSpPr>
          <p:cNvPr id="28678" name="Text Box 21"/>
          <p:cNvSpPr txBox="1">
            <a:spLocks noChangeArrowheads="1"/>
          </p:cNvSpPr>
          <p:nvPr/>
        </p:nvSpPr>
        <p:spPr bwMode="auto">
          <a:xfrm>
            <a:off x="479425" y="4060607"/>
            <a:ext cx="2807179" cy="400110"/>
          </a:xfrm>
          <a:prstGeom prst="rect">
            <a:avLst/>
          </a:prstGeom>
          <a:noFill/>
          <a:ln w="9525">
            <a:noFill/>
            <a:miter lim="800000"/>
            <a:headEnd/>
            <a:tailEnd/>
          </a:ln>
        </p:spPr>
        <p:txBody>
          <a:bodyPr wrap="none">
            <a:spAutoFit/>
          </a:bodyPr>
          <a:lstStyle/>
          <a:p>
            <a:r>
              <a:rPr lang="en-US" sz="2000" dirty="0">
                <a:solidFill>
                  <a:srgbClr val="0000FF"/>
                </a:solidFill>
              </a:rPr>
              <a:t>Parallel-plate formulas:</a:t>
            </a:r>
          </a:p>
        </p:txBody>
      </p:sp>
      <p:sp>
        <p:nvSpPr>
          <p:cNvPr id="22" name="Slide Number Placeholder 21"/>
          <p:cNvSpPr>
            <a:spLocks noGrp="1"/>
          </p:cNvSpPr>
          <p:nvPr>
            <p:ph type="sldNum" sz="quarter" idx="10"/>
          </p:nvPr>
        </p:nvSpPr>
        <p:spPr/>
        <p:txBody>
          <a:bodyPr/>
          <a:lstStyle/>
          <a:p>
            <a:pPr>
              <a:defRPr/>
            </a:pPr>
            <a:fld id="{1B73C68F-52BC-4916-951A-0E2C6563DD85}" type="slidenum">
              <a:rPr lang="en-US" smtClean="0"/>
              <a:pPr>
                <a:defRPr/>
              </a:pPr>
              <a:t>44</a:t>
            </a:fld>
            <a:endParaRPr lang="en-US"/>
          </a:p>
        </p:txBody>
      </p:sp>
      <p:grpSp>
        <p:nvGrpSpPr>
          <p:cNvPr id="37" name="Group 36"/>
          <p:cNvGrpSpPr/>
          <p:nvPr/>
        </p:nvGrpSpPr>
        <p:grpSpPr>
          <a:xfrm>
            <a:off x="858389" y="1176111"/>
            <a:ext cx="6976150" cy="2581275"/>
            <a:chOff x="858389" y="1176111"/>
            <a:chExt cx="6976150" cy="2581275"/>
          </a:xfrm>
        </p:grpSpPr>
        <p:sp>
          <p:nvSpPr>
            <p:cNvPr id="24" name="AutoShape 29"/>
            <p:cNvSpPr>
              <a:spLocks noChangeArrowheads="1"/>
            </p:cNvSpPr>
            <p:nvPr/>
          </p:nvSpPr>
          <p:spPr bwMode="auto">
            <a:xfrm>
              <a:off x="1652814" y="1176111"/>
              <a:ext cx="6181725" cy="2162175"/>
            </a:xfrm>
            <a:prstGeom prst="cube">
              <a:avLst>
                <a:gd name="adj" fmla="val 85991"/>
              </a:avLst>
            </a:prstGeom>
            <a:solidFill>
              <a:srgbClr val="DDDDDD"/>
            </a:solidFill>
            <a:ln w="9525">
              <a:solidFill>
                <a:schemeClr val="tx1"/>
              </a:solidFill>
              <a:miter lim="800000"/>
              <a:headEnd/>
              <a:tailEnd/>
            </a:ln>
          </p:spPr>
          <p:txBody>
            <a:bodyPr wrap="none" anchor="ctr"/>
            <a:lstStyle/>
            <a:p>
              <a:endParaRPr lang="en-US"/>
            </a:p>
          </p:txBody>
        </p:sp>
        <p:sp>
          <p:nvSpPr>
            <p:cNvPr id="25" name="AutoShape 30"/>
            <p:cNvSpPr>
              <a:spLocks noChangeArrowheads="1"/>
            </p:cNvSpPr>
            <p:nvPr/>
          </p:nvSpPr>
          <p:spPr bwMode="auto">
            <a:xfrm>
              <a:off x="3603852" y="1176111"/>
              <a:ext cx="2322512" cy="1841500"/>
            </a:xfrm>
            <a:prstGeom prst="parallelogram">
              <a:avLst>
                <a:gd name="adj" fmla="val 89843"/>
              </a:avLst>
            </a:prstGeom>
            <a:solidFill>
              <a:srgbClr val="FF9900"/>
            </a:solidFill>
            <a:ln w="9525">
              <a:solidFill>
                <a:schemeClr val="tx1"/>
              </a:solidFill>
              <a:miter lim="800000"/>
              <a:headEnd/>
              <a:tailEnd/>
            </a:ln>
          </p:spPr>
          <p:txBody>
            <a:bodyPr wrap="none" anchor="ctr"/>
            <a:lstStyle/>
            <a:p>
              <a:endParaRPr lang="en-US"/>
            </a:p>
          </p:txBody>
        </p:sp>
        <p:sp>
          <p:nvSpPr>
            <p:cNvPr id="26" name="Line 31"/>
            <p:cNvSpPr>
              <a:spLocks noChangeShapeType="1"/>
            </p:cNvSpPr>
            <p:nvPr/>
          </p:nvSpPr>
          <p:spPr bwMode="auto">
            <a:xfrm flipV="1">
              <a:off x="1636939" y="3354161"/>
              <a:ext cx="4340225" cy="14288"/>
            </a:xfrm>
            <a:prstGeom prst="line">
              <a:avLst/>
            </a:prstGeom>
            <a:noFill/>
            <a:ln w="76200">
              <a:solidFill>
                <a:srgbClr val="FF9900"/>
              </a:solidFill>
              <a:round/>
              <a:headEnd/>
              <a:tailEnd/>
            </a:ln>
          </p:spPr>
          <p:txBody>
            <a:bodyPr/>
            <a:lstStyle/>
            <a:p>
              <a:endParaRPr lang="en-US"/>
            </a:p>
          </p:txBody>
        </p:sp>
        <p:sp>
          <p:nvSpPr>
            <p:cNvPr id="27" name="Line 32"/>
            <p:cNvSpPr>
              <a:spLocks noChangeShapeType="1"/>
            </p:cNvSpPr>
            <p:nvPr/>
          </p:nvSpPr>
          <p:spPr bwMode="auto">
            <a:xfrm flipV="1">
              <a:off x="5961289" y="1480911"/>
              <a:ext cx="1873250" cy="1885950"/>
            </a:xfrm>
            <a:prstGeom prst="line">
              <a:avLst/>
            </a:prstGeom>
            <a:noFill/>
            <a:ln w="57150">
              <a:solidFill>
                <a:srgbClr val="FF9900"/>
              </a:solidFill>
              <a:round/>
              <a:headEnd/>
              <a:tailEnd/>
            </a:ln>
          </p:spPr>
          <p:txBody>
            <a:bodyPr/>
            <a:lstStyle/>
            <a:p>
              <a:endParaRPr lang="en-US"/>
            </a:p>
          </p:txBody>
        </p:sp>
        <p:sp>
          <p:nvSpPr>
            <p:cNvPr id="28" name="Line 34"/>
            <p:cNvSpPr>
              <a:spLocks noChangeShapeType="1"/>
            </p:cNvSpPr>
            <p:nvPr/>
          </p:nvSpPr>
          <p:spPr bwMode="auto">
            <a:xfrm>
              <a:off x="4313917" y="1523774"/>
              <a:ext cx="609600" cy="0"/>
            </a:xfrm>
            <a:prstGeom prst="line">
              <a:avLst/>
            </a:prstGeom>
            <a:noFill/>
            <a:ln w="9525">
              <a:solidFill>
                <a:schemeClr val="tx1"/>
              </a:solidFill>
              <a:round/>
              <a:headEnd/>
              <a:tailEnd type="triangle" w="med" len="med"/>
            </a:ln>
          </p:spPr>
          <p:txBody>
            <a:bodyPr/>
            <a:lstStyle/>
            <a:p>
              <a:endParaRPr lang="en-US"/>
            </a:p>
          </p:txBody>
        </p:sp>
        <p:sp>
          <p:nvSpPr>
            <p:cNvPr id="29" name="Line 35"/>
            <p:cNvSpPr>
              <a:spLocks noChangeShapeType="1"/>
            </p:cNvSpPr>
            <p:nvPr/>
          </p:nvSpPr>
          <p:spPr bwMode="auto">
            <a:xfrm flipH="1">
              <a:off x="5608438" y="1547886"/>
              <a:ext cx="609600" cy="0"/>
            </a:xfrm>
            <a:prstGeom prst="line">
              <a:avLst/>
            </a:prstGeom>
            <a:noFill/>
            <a:ln w="9525">
              <a:solidFill>
                <a:schemeClr val="tx1"/>
              </a:solidFill>
              <a:round/>
              <a:headEnd/>
              <a:tailEnd type="triangle" w="med" len="med"/>
            </a:ln>
          </p:spPr>
          <p:txBody>
            <a:bodyPr/>
            <a:lstStyle/>
            <a:p>
              <a:endParaRPr lang="en-US"/>
            </a:p>
          </p:txBody>
        </p:sp>
        <p:sp>
          <p:nvSpPr>
            <p:cNvPr id="30" name="Line 37"/>
            <p:cNvSpPr>
              <a:spLocks noChangeShapeType="1"/>
            </p:cNvSpPr>
            <p:nvPr/>
          </p:nvSpPr>
          <p:spPr bwMode="auto">
            <a:xfrm flipH="1">
              <a:off x="968827" y="3343049"/>
              <a:ext cx="590321" cy="0"/>
            </a:xfrm>
            <a:prstGeom prst="line">
              <a:avLst/>
            </a:prstGeom>
            <a:noFill/>
            <a:ln w="12700">
              <a:solidFill>
                <a:schemeClr val="tx1"/>
              </a:solidFill>
              <a:prstDash val="dash"/>
              <a:round/>
              <a:headEnd/>
              <a:tailEnd/>
            </a:ln>
          </p:spPr>
          <p:txBody>
            <a:bodyPr/>
            <a:lstStyle/>
            <a:p>
              <a:endParaRPr lang="en-US"/>
            </a:p>
          </p:txBody>
        </p:sp>
        <p:sp>
          <p:nvSpPr>
            <p:cNvPr id="31" name="Line 38"/>
            <p:cNvSpPr>
              <a:spLocks noChangeShapeType="1"/>
            </p:cNvSpPr>
            <p:nvPr/>
          </p:nvSpPr>
          <p:spPr bwMode="auto">
            <a:xfrm>
              <a:off x="1317178" y="2598511"/>
              <a:ext cx="0" cy="420688"/>
            </a:xfrm>
            <a:prstGeom prst="line">
              <a:avLst/>
            </a:prstGeom>
            <a:noFill/>
            <a:ln w="9525">
              <a:solidFill>
                <a:schemeClr val="tx1"/>
              </a:solidFill>
              <a:round/>
              <a:headEnd/>
              <a:tailEnd type="triangle" w="med" len="med"/>
            </a:ln>
          </p:spPr>
          <p:txBody>
            <a:bodyPr/>
            <a:lstStyle/>
            <a:p>
              <a:endParaRPr lang="en-US"/>
            </a:p>
          </p:txBody>
        </p:sp>
        <p:sp>
          <p:nvSpPr>
            <p:cNvPr id="32" name="Line 39"/>
            <p:cNvSpPr>
              <a:spLocks noChangeShapeType="1"/>
            </p:cNvSpPr>
            <p:nvPr/>
          </p:nvSpPr>
          <p:spPr bwMode="auto">
            <a:xfrm flipV="1">
              <a:off x="1326703" y="3336699"/>
              <a:ext cx="0" cy="420687"/>
            </a:xfrm>
            <a:prstGeom prst="line">
              <a:avLst/>
            </a:prstGeom>
            <a:noFill/>
            <a:ln w="9525">
              <a:solidFill>
                <a:schemeClr val="tx1"/>
              </a:solidFill>
              <a:round/>
              <a:headEnd/>
              <a:tailEnd type="triangle" w="med" len="med"/>
            </a:ln>
          </p:spPr>
          <p:txBody>
            <a:bodyPr/>
            <a:lstStyle/>
            <a:p>
              <a:endParaRPr lang="en-US"/>
            </a:p>
          </p:txBody>
        </p:sp>
        <p:graphicFrame>
          <p:nvGraphicFramePr>
            <p:cNvPr id="33" name="Object 55"/>
            <p:cNvGraphicFramePr>
              <a:graphicFrameLocks noChangeAspect="1"/>
            </p:cNvGraphicFramePr>
            <p:nvPr/>
          </p:nvGraphicFramePr>
          <p:xfrm>
            <a:off x="858389" y="2503713"/>
            <a:ext cx="267564" cy="377190"/>
          </p:xfrm>
          <a:graphic>
            <a:graphicData uri="http://schemas.openxmlformats.org/presentationml/2006/ole">
              <mc:AlternateContent xmlns:mc="http://schemas.openxmlformats.org/markup-compatibility/2006">
                <mc:Choice xmlns:v="urn:schemas-microsoft-com:vml" Requires="v">
                  <p:oleObj spid="_x0000_s37906" name="Equation" r:id="rId8" imgW="126725" imgH="177415" progId="Equation.DSMT4">
                    <p:embed/>
                  </p:oleObj>
                </mc:Choice>
                <mc:Fallback>
                  <p:oleObj name="Equation" r:id="rId8" imgW="126725" imgH="177415" progId="Equation.DSMT4">
                    <p:embed/>
                    <p:pic>
                      <p:nvPicPr>
                        <p:cNvPr id="0" name="Picture 1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389" y="2503713"/>
                          <a:ext cx="267564"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55"/>
            <p:cNvGraphicFramePr>
              <a:graphicFrameLocks noChangeAspect="1"/>
            </p:cNvGraphicFramePr>
            <p:nvPr/>
          </p:nvGraphicFramePr>
          <p:xfrm>
            <a:off x="5843814" y="1652361"/>
            <a:ext cx="306614" cy="281801"/>
          </p:xfrm>
          <a:graphic>
            <a:graphicData uri="http://schemas.openxmlformats.org/presentationml/2006/ole">
              <mc:AlternateContent xmlns:mc="http://schemas.openxmlformats.org/markup-compatibility/2006">
                <mc:Choice xmlns:v="urn:schemas-microsoft-com:vml" Requires="v">
                  <p:oleObj spid="_x0000_s37907" name="Equation" r:id="rId10" imgW="152334" imgH="139639" progId="Equation.DSMT4">
                    <p:embed/>
                  </p:oleObj>
                </mc:Choice>
                <mc:Fallback>
                  <p:oleObj name="Equation" r:id="rId10" imgW="152334" imgH="139639" progId="Equation.DSMT4">
                    <p:embed/>
                    <p:pic>
                      <p:nvPicPr>
                        <p:cNvPr id="0" name="Picture 1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3814" y="1652361"/>
                          <a:ext cx="306614" cy="2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55"/>
            <p:cNvGraphicFramePr>
              <a:graphicFrameLocks noChangeAspect="1"/>
            </p:cNvGraphicFramePr>
            <p:nvPr/>
          </p:nvGraphicFramePr>
          <p:xfrm>
            <a:off x="3067276" y="2269898"/>
            <a:ext cx="361723" cy="500255"/>
          </p:xfrm>
          <a:graphic>
            <a:graphicData uri="http://schemas.openxmlformats.org/presentationml/2006/ole">
              <mc:AlternateContent xmlns:mc="http://schemas.openxmlformats.org/markup-compatibility/2006">
                <mc:Choice xmlns:v="urn:schemas-microsoft-com:vml" Requires="v">
                  <p:oleObj spid="_x0000_s37908" name="Equation" r:id="rId12" imgW="165028" imgH="228501" progId="Equation.DSMT4">
                    <p:embed/>
                  </p:oleObj>
                </mc:Choice>
                <mc:Fallback>
                  <p:oleObj name="Equation" r:id="rId12" imgW="165028" imgH="228501" progId="Equation.DSMT4">
                    <p:embed/>
                    <p:pic>
                      <p:nvPicPr>
                        <p:cNvPr id="0" name="Picture 1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7276" y="2269898"/>
                          <a:ext cx="361723" cy="50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Line 37"/>
            <p:cNvSpPr>
              <a:spLocks noChangeShapeType="1"/>
            </p:cNvSpPr>
            <p:nvPr/>
          </p:nvSpPr>
          <p:spPr bwMode="auto">
            <a:xfrm flipH="1">
              <a:off x="968823" y="3049123"/>
              <a:ext cx="590321" cy="0"/>
            </a:xfrm>
            <a:prstGeom prst="line">
              <a:avLst/>
            </a:prstGeom>
            <a:noFill/>
            <a:ln w="12700">
              <a:solidFill>
                <a:schemeClr val="tx1"/>
              </a:solidFill>
              <a:prstDash val="dash"/>
              <a:round/>
              <a:headEnd/>
              <a:tailEnd/>
            </a:ln>
          </p:spPr>
          <p:txBody>
            <a:bodyPr/>
            <a:lstStyle/>
            <a:p>
              <a:endParaRPr lang="en-US"/>
            </a:p>
          </p:txBody>
        </p:sp>
        <p:graphicFrame>
          <p:nvGraphicFramePr>
            <p:cNvPr id="28679" name="Object 7"/>
            <p:cNvGraphicFramePr>
              <a:graphicFrameLocks noChangeAspect="1"/>
            </p:cNvGraphicFramePr>
            <p:nvPr/>
          </p:nvGraphicFramePr>
          <p:xfrm>
            <a:off x="4872946" y="2455182"/>
            <a:ext cx="974725" cy="500063"/>
          </p:xfrm>
          <a:graphic>
            <a:graphicData uri="http://schemas.openxmlformats.org/presentationml/2006/ole">
              <mc:AlternateContent xmlns:mc="http://schemas.openxmlformats.org/markup-compatibility/2006">
                <mc:Choice xmlns:v="urn:schemas-microsoft-com:vml" Requires="v">
                  <p:oleObj spid="_x0000_s37909" name="Equation" r:id="rId14" imgW="444307" imgH="228501" progId="Equation.DSMT4">
                    <p:embed/>
                  </p:oleObj>
                </mc:Choice>
                <mc:Fallback>
                  <p:oleObj name="Equation" r:id="rId14" imgW="444307" imgH="228501" progId="Equation.DSMT4">
                    <p:embed/>
                    <p:pic>
                      <p:nvPicPr>
                        <p:cNvPr id="0" name="Picture 1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946" y="2455182"/>
                          <a:ext cx="9747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8830" name="Object 158"/>
          <p:cNvGraphicFramePr>
            <a:graphicFrameLocks noChangeAspect="1"/>
          </p:cNvGraphicFramePr>
          <p:nvPr/>
        </p:nvGraphicFramePr>
        <p:xfrm>
          <a:off x="4184401" y="6048126"/>
          <a:ext cx="2120146" cy="638288"/>
        </p:xfrm>
        <a:graphic>
          <a:graphicData uri="http://schemas.openxmlformats.org/presentationml/2006/ole">
            <mc:AlternateContent xmlns:mc="http://schemas.openxmlformats.org/markup-compatibility/2006">
              <mc:Choice xmlns:v="urn:schemas-microsoft-com:vml" Requires="v">
                <p:oleObj spid="_x0000_s37910" name="Equation" r:id="rId16" imgW="1435100" imgH="431800" progId="Equation.DSMT4">
                  <p:embed/>
                </p:oleObj>
              </mc:Choice>
              <mc:Fallback>
                <p:oleObj name="Equation" r:id="rId16" imgW="1435100" imgH="431800" progId="Equation.DSMT4">
                  <p:embed/>
                  <p:pic>
                    <p:nvPicPr>
                      <p:cNvPr id="0" name="Picture 19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84401" y="6048126"/>
                        <a:ext cx="2120146" cy="6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16"/>
          <p:cNvSpPr txBox="1">
            <a:spLocks noChangeArrowheads="1"/>
          </p:cNvSpPr>
          <p:nvPr/>
        </p:nvSpPr>
        <p:spPr bwMode="auto">
          <a:xfrm>
            <a:off x="2035629" y="152404"/>
            <a:ext cx="50609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Microstrip Line (cont.)</a:t>
            </a:r>
          </a:p>
        </p:txBody>
      </p:sp>
      <p:sp>
        <p:nvSpPr>
          <p:cNvPr id="29704" name="Text Box 19"/>
          <p:cNvSpPr txBox="1">
            <a:spLocks noChangeArrowheads="1"/>
          </p:cNvSpPr>
          <p:nvPr/>
        </p:nvSpPr>
        <p:spPr bwMode="auto">
          <a:xfrm>
            <a:off x="377825" y="2717368"/>
            <a:ext cx="5019323" cy="369332"/>
          </a:xfrm>
          <a:prstGeom prst="rect">
            <a:avLst/>
          </a:prstGeom>
          <a:noFill/>
          <a:ln w="9525">
            <a:noFill/>
            <a:miter lim="800000"/>
            <a:headEnd/>
            <a:tailEnd/>
          </a:ln>
        </p:spPr>
        <p:txBody>
          <a:bodyPr wrap="none">
            <a:spAutoFit/>
          </a:bodyPr>
          <a:lstStyle/>
          <a:p>
            <a:r>
              <a:rPr lang="en-US" dirty="0">
                <a:solidFill>
                  <a:srgbClr val="0000FF"/>
                </a:solidFill>
              </a:rPr>
              <a:t>More accurate CAD formulas (from ECE 5317):</a:t>
            </a:r>
          </a:p>
        </p:txBody>
      </p:sp>
      <p:graphicFrame>
        <p:nvGraphicFramePr>
          <p:cNvPr id="29698" name="Object 35"/>
          <p:cNvGraphicFramePr>
            <a:graphicFrameLocks noChangeAspect="1"/>
          </p:cNvGraphicFramePr>
          <p:nvPr>
            <p:extLst>
              <p:ext uri="{D42A27DB-BD31-4B8C-83A1-F6EECF244321}">
                <p14:modId xmlns:p14="http://schemas.microsoft.com/office/powerpoint/2010/main" val="2890912122"/>
              </p:ext>
            </p:extLst>
          </p:nvPr>
        </p:nvGraphicFramePr>
        <p:xfrm>
          <a:off x="1502456" y="3173976"/>
          <a:ext cx="5481637" cy="800100"/>
        </p:xfrm>
        <a:graphic>
          <a:graphicData uri="http://schemas.openxmlformats.org/presentationml/2006/ole">
            <mc:AlternateContent xmlns:mc="http://schemas.openxmlformats.org/markup-compatibility/2006">
              <mc:Choice xmlns:v="urn:schemas-microsoft-com:vml" Requires="v">
                <p:oleObj spid="_x0000_s38926" name="Equation" r:id="rId4" imgW="3390900" imgH="495300" progId="Equation.DSMT4">
                  <p:embed/>
                </p:oleObj>
              </mc:Choice>
              <mc:Fallback>
                <p:oleObj name="Equation" r:id="rId4" imgW="3390900" imgH="495300" progId="Equation.DSMT4">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456" y="3173976"/>
                        <a:ext cx="5481637"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9" name="Object 37"/>
          <p:cNvGraphicFramePr>
            <a:graphicFrameLocks noChangeAspect="1"/>
          </p:cNvGraphicFramePr>
          <p:nvPr>
            <p:extLst>
              <p:ext uri="{D42A27DB-BD31-4B8C-83A1-F6EECF244321}">
                <p14:modId xmlns:p14="http://schemas.microsoft.com/office/powerpoint/2010/main" val="147713882"/>
              </p:ext>
            </p:extLst>
          </p:nvPr>
        </p:nvGraphicFramePr>
        <p:xfrm>
          <a:off x="1482725" y="4109922"/>
          <a:ext cx="5602288" cy="898525"/>
        </p:xfrm>
        <a:graphic>
          <a:graphicData uri="http://schemas.openxmlformats.org/presentationml/2006/ole">
            <mc:AlternateContent xmlns:mc="http://schemas.openxmlformats.org/markup-compatibility/2006">
              <mc:Choice xmlns:v="urn:schemas-microsoft-com:vml" Requires="v">
                <p:oleObj spid="_x0000_s38927" name="Equation" r:id="rId6" imgW="3619500" imgH="584200" progId="Equation.DSMT4">
                  <p:embed/>
                </p:oleObj>
              </mc:Choice>
              <mc:Fallback>
                <p:oleObj name="Equation" r:id="rId6" imgW="3619500" imgH="584200" progId="Equation.DSMT4">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725" y="4109922"/>
                        <a:ext cx="5602288"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39"/>
          <p:cNvGraphicFramePr>
            <a:graphicFrameLocks noChangeAspect="1"/>
          </p:cNvGraphicFramePr>
          <p:nvPr>
            <p:extLst>
              <p:ext uri="{D42A27DB-BD31-4B8C-83A1-F6EECF244321}">
                <p14:modId xmlns:p14="http://schemas.microsoft.com/office/powerpoint/2010/main" val="776663680"/>
              </p:ext>
            </p:extLst>
          </p:nvPr>
        </p:nvGraphicFramePr>
        <p:xfrm>
          <a:off x="7442200" y="3382847"/>
          <a:ext cx="893763" cy="288925"/>
        </p:xfrm>
        <a:graphic>
          <a:graphicData uri="http://schemas.openxmlformats.org/presentationml/2006/ole">
            <mc:AlternateContent xmlns:mc="http://schemas.openxmlformats.org/markup-compatibility/2006">
              <mc:Choice xmlns:v="urn:schemas-microsoft-com:vml" Requires="v">
                <p:oleObj spid="_x0000_s38928" name="Equation" r:id="rId8" imgW="622030" imgH="203112" progId="Equation.DSMT4">
                  <p:embed/>
                </p:oleObj>
              </mc:Choice>
              <mc:Fallback>
                <p:oleObj name="Equation" r:id="rId8" imgW="622030" imgH="203112" progId="Equation.DSMT4">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3382847"/>
                        <a:ext cx="89376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41"/>
          <p:cNvGraphicFramePr>
            <a:graphicFrameLocks noChangeAspect="1"/>
          </p:cNvGraphicFramePr>
          <p:nvPr>
            <p:extLst>
              <p:ext uri="{D42A27DB-BD31-4B8C-83A1-F6EECF244321}">
                <p14:modId xmlns:p14="http://schemas.microsoft.com/office/powerpoint/2010/main" val="4062291866"/>
              </p:ext>
            </p:extLst>
          </p:nvPr>
        </p:nvGraphicFramePr>
        <p:xfrm>
          <a:off x="7419975" y="4344872"/>
          <a:ext cx="893763" cy="288925"/>
        </p:xfrm>
        <a:graphic>
          <a:graphicData uri="http://schemas.openxmlformats.org/presentationml/2006/ole">
            <mc:AlternateContent xmlns:mc="http://schemas.openxmlformats.org/markup-compatibility/2006">
              <mc:Choice xmlns:v="urn:schemas-microsoft-com:vml" Requires="v">
                <p:oleObj spid="_x0000_s38929" name="Equation" r:id="rId10" imgW="622030" imgH="203112" progId="Equation.DSMT4">
                  <p:embed/>
                </p:oleObj>
              </mc:Choice>
              <mc:Fallback>
                <p:oleObj name="Equation" r:id="rId10" imgW="622030" imgH="203112" progId="Equation.DSMT4">
                  <p:embed/>
                  <p:pic>
                    <p:nvPicPr>
                      <p:cNvPr id="0" name="Picture 1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9975" y="4344872"/>
                        <a:ext cx="89376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6" name="Text Box 42"/>
          <p:cNvSpPr txBox="1">
            <a:spLocks noChangeArrowheads="1"/>
          </p:cNvSpPr>
          <p:nvPr/>
        </p:nvSpPr>
        <p:spPr bwMode="auto">
          <a:xfrm>
            <a:off x="130622" y="5914802"/>
            <a:ext cx="8773886" cy="584775"/>
          </a:xfrm>
          <a:prstGeom prst="rect">
            <a:avLst/>
          </a:prstGeom>
          <a:noFill/>
          <a:ln w="19050">
            <a:solidFill>
              <a:schemeClr val="tx1"/>
            </a:solidFill>
            <a:miter lim="800000"/>
            <a:headEnd/>
            <a:tailEnd/>
          </a:ln>
        </p:spPr>
        <p:txBody>
          <a:bodyPr wrap="square">
            <a:spAutoFit/>
          </a:bodyPr>
          <a:lstStyle/>
          <a:p>
            <a:pPr algn="ctr"/>
            <a:r>
              <a:rPr lang="en-US" sz="1600" b="1" dirty="0"/>
              <a:t>Note: </a:t>
            </a:r>
            <a:r>
              <a:rPr lang="en-US" sz="1600" dirty="0"/>
              <a:t>The effective relative permittivity accounts for the fact that some of the fields are outside of the substrate, in the air region. The effective width </a:t>
            </a:r>
            <a:r>
              <a:rPr lang="en-US" sz="1600" i="1" dirty="0">
                <a:latin typeface="Times New Roman" pitchFamily="18" charset="0"/>
              </a:rPr>
              <a:t>w'</a:t>
            </a:r>
            <a:r>
              <a:rPr lang="en-US" sz="1600" dirty="0"/>
              <a:t> accounts for the strip thickness.  </a:t>
            </a:r>
          </a:p>
        </p:txBody>
      </p:sp>
      <p:sp>
        <p:nvSpPr>
          <p:cNvPr id="29707" name="Rectangle 44"/>
          <p:cNvSpPr>
            <a:spLocks noChangeArrowheads="1"/>
          </p:cNvSpPr>
          <p:nvPr/>
        </p:nvSpPr>
        <p:spPr bwMode="auto">
          <a:xfrm>
            <a:off x="-12700" y="3355402"/>
            <a:ext cx="9144000" cy="0"/>
          </a:xfrm>
          <a:prstGeom prst="rect">
            <a:avLst/>
          </a:prstGeom>
          <a:noFill/>
          <a:ln w="9525">
            <a:noFill/>
            <a:miter lim="800000"/>
            <a:headEnd/>
            <a:tailEnd/>
          </a:ln>
        </p:spPr>
        <p:txBody>
          <a:bodyPr wrap="none" anchor="ctr">
            <a:spAutoFit/>
          </a:bodyPr>
          <a:lstStyle/>
          <a:p>
            <a:endParaRPr lang="en-US"/>
          </a:p>
        </p:txBody>
      </p:sp>
      <p:graphicFrame>
        <p:nvGraphicFramePr>
          <p:cNvPr id="29702" name="Object 43"/>
          <p:cNvGraphicFramePr>
            <a:graphicFrameLocks noChangeAspect="1"/>
          </p:cNvGraphicFramePr>
          <p:nvPr>
            <p:extLst>
              <p:ext uri="{D42A27DB-BD31-4B8C-83A1-F6EECF244321}">
                <p14:modId xmlns:p14="http://schemas.microsoft.com/office/powerpoint/2010/main" val="2508628252"/>
              </p:ext>
            </p:extLst>
          </p:nvPr>
        </p:nvGraphicFramePr>
        <p:xfrm>
          <a:off x="3213100" y="5121159"/>
          <a:ext cx="2111375" cy="628650"/>
        </p:xfrm>
        <a:graphic>
          <a:graphicData uri="http://schemas.openxmlformats.org/presentationml/2006/ole">
            <mc:AlternateContent xmlns:mc="http://schemas.openxmlformats.org/markup-compatibility/2006">
              <mc:Choice xmlns:v="urn:schemas-microsoft-com:vml" Requires="v">
                <p:oleObj spid="_x0000_s38930" name="Equation" r:id="rId11" imgW="1536700" imgH="457200" progId="Equation.DSMT4">
                  <p:embed/>
                </p:oleObj>
              </mc:Choice>
              <mc:Fallback>
                <p:oleObj name="Equation" r:id="rId11" imgW="1536700" imgH="457200" progId="Equation.DSMT4">
                  <p:embed/>
                  <p:pic>
                    <p:nvPicPr>
                      <p:cNvPr id="0" name="Picture 1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3100" y="5121159"/>
                        <a:ext cx="211137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lide Number Placeholder 14"/>
          <p:cNvSpPr>
            <a:spLocks noGrp="1"/>
          </p:cNvSpPr>
          <p:nvPr>
            <p:ph type="sldNum" sz="quarter" idx="10"/>
          </p:nvPr>
        </p:nvSpPr>
        <p:spPr/>
        <p:txBody>
          <a:bodyPr/>
          <a:lstStyle/>
          <a:p>
            <a:pPr>
              <a:defRPr/>
            </a:pPr>
            <a:fld id="{1B73C68F-52BC-4916-951A-0E2C6563DD85}" type="slidenum">
              <a:rPr lang="en-US" smtClean="0"/>
              <a:pPr>
                <a:defRPr/>
              </a:pPr>
              <a:t>45</a:t>
            </a:fld>
            <a:endParaRPr lang="en-US"/>
          </a:p>
        </p:txBody>
      </p:sp>
      <p:graphicFrame>
        <p:nvGraphicFramePr>
          <p:cNvPr id="16" name="Object 23"/>
          <p:cNvGraphicFramePr>
            <a:graphicFrameLocks noChangeAspect="1"/>
          </p:cNvGraphicFramePr>
          <p:nvPr/>
        </p:nvGraphicFramePr>
        <p:xfrm>
          <a:off x="6132060" y="1608448"/>
          <a:ext cx="1727426" cy="294058"/>
        </p:xfrm>
        <a:graphic>
          <a:graphicData uri="http://schemas.openxmlformats.org/presentationml/2006/ole">
            <mc:AlternateContent xmlns:mc="http://schemas.openxmlformats.org/markup-compatibility/2006">
              <mc:Choice xmlns:v="urn:schemas-microsoft-com:vml" Requires="v">
                <p:oleObj spid="_x0000_s38931" name="Equation" r:id="rId13" imgW="1040948" imgH="177723" progId="Equation.DSMT4">
                  <p:embed/>
                </p:oleObj>
              </mc:Choice>
              <mc:Fallback>
                <p:oleObj name="Equation" r:id="rId13" imgW="1040948" imgH="177723" progId="Equation.DSMT4">
                  <p:embed/>
                  <p:pic>
                    <p:nvPicPr>
                      <p:cNvPr id="0" name="Picture 1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2060" y="1608448"/>
                        <a:ext cx="1727426" cy="29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854" name="Picture 158"/>
          <p:cNvPicPr>
            <a:picLocks noChangeAspect="1" noChangeArrowheads="1"/>
          </p:cNvPicPr>
          <p:nvPr/>
        </p:nvPicPr>
        <p:blipFill>
          <a:blip r:embed="rId15" cstate="print"/>
          <a:srcRect/>
          <a:stretch>
            <a:fillRect/>
          </a:stretch>
        </p:blipFill>
        <p:spPr bwMode="auto">
          <a:xfrm>
            <a:off x="2094658" y="1014495"/>
            <a:ext cx="4101950" cy="15176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6"/>
          <p:cNvSpPr txBox="1">
            <a:spLocks noChangeArrowheads="1"/>
          </p:cNvSpPr>
          <p:nvPr/>
        </p:nvSpPr>
        <p:spPr bwMode="auto">
          <a:xfrm>
            <a:off x="2895600" y="174172"/>
            <a:ext cx="35115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Some Comments</a:t>
            </a:r>
          </a:p>
        </p:txBody>
      </p:sp>
      <p:sp>
        <p:nvSpPr>
          <p:cNvPr id="39939" name="Text Box 19"/>
          <p:cNvSpPr txBox="1">
            <a:spLocks noChangeArrowheads="1"/>
          </p:cNvSpPr>
          <p:nvPr/>
        </p:nvSpPr>
        <p:spPr bwMode="auto">
          <a:xfrm>
            <a:off x="284163" y="1438496"/>
            <a:ext cx="8272462" cy="3016210"/>
          </a:xfrm>
          <a:prstGeom prst="rect">
            <a:avLst/>
          </a:prstGeom>
          <a:noFill/>
          <a:ln w="9525">
            <a:noFill/>
            <a:miter lim="800000"/>
            <a:headEnd/>
            <a:tailEnd/>
          </a:ln>
        </p:spPr>
        <p:txBody>
          <a:bodyPr>
            <a:spAutoFit/>
          </a:bodyPr>
          <a:lstStyle/>
          <a:p>
            <a:pPr marL="231775" indent="-231775">
              <a:spcAft>
                <a:spcPct val="75000"/>
              </a:spcAft>
              <a:buFont typeface="Wingdings" pitchFamily="2" charset="2"/>
              <a:buChar char="§"/>
            </a:pPr>
            <a:r>
              <a:rPr lang="en-US" sz="2000" dirty="0">
                <a:solidFill>
                  <a:srgbClr val="0000FF"/>
                </a:solidFill>
              </a:rPr>
              <a:t>Transmission-line theory is valid at any frequency, and for any type of waveform (assuming an ideal straight length of transmission line). </a:t>
            </a:r>
          </a:p>
          <a:p>
            <a:pPr marL="231775" indent="-231775">
              <a:spcAft>
                <a:spcPct val="75000"/>
              </a:spcAft>
              <a:buFont typeface="Wingdings" pitchFamily="2" charset="2"/>
              <a:buChar char="§"/>
            </a:pPr>
            <a:r>
              <a:rPr lang="en-US" sz="2000" dirty="0">
                <a:solidFill>
                  <a:srgbClr val="0000FF"/>
                </a:solidFill>
              </a:rPr>
              <a:t>Transmission-line theory is perfectly consistent with Maxwell's equations (although we work with voltage and current, rather than electric and magnetic fields).</a:t>
            </a:r>
          </a:p>
          <a:p>
            <a:pPr marL="231775" indent="-231775">
              <a:spcAft>
                <a:spcPct val="75000"/>
              </a:spcAft>
              <a:buFont typeface="Wingdings" pitchFamily="2" charset="2"/>
              <a:buChar char="§"/>
            </a:pPr>
            <a:r>
              <a:rPr lang="en-US" sz="2000" dirty="0">
                <a:solidFill>
                  <a:srgbClr val="0000FF"/>
                </a:solidFill>
              </a:rPr>
              <a:t>Circuit theory does not view two wires as a “transmission line”: it cannot predict effects such as signal propagation, reflection, distortion, etc.</a:t>
            </a:r>
          </a:p>
        </p:txBody>
      </p:sp>
      <p:sp>
        <p:nvSpPr>
          <p:cNvPr id="7" name="Slide Number Placeholder 6"/>
          <p:cNvSpPr>
            <a:spLocks noGrp="1"/>
          </p:cNvSpPr>
          <p:nvPr>
            <p:ph type="sldNum" sz="quarter" idx="10"/>
          </p:nvPr>
        </p:nvSpPr>
        <p:spPr/>
        <p:txBody>
          <a:bodyPr/>
          <a:lstStyle/>
          <a:p>
            <a:pPr>
              <a:defRPr/>
            </a:pPr>
            <a:fld id="{1B73C68F-52BC-4916-951A-0E2C6563DD85}" type="slidenum">
              <a:rPr lang="en-US" smtClean="0"/>
              <a:pPr>
                <a:defRPr/>
              </a:pPr>
              <a:t>46</a:t>
            </a:fld>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6"/>
          <p:cNvSpPr txBox="1">
            <a:spLocks noChangeArrowheads="1"/>
          </p:cNvSpPr>
          <p:nvPr/>
        </p:nvSpPr>
        <p:spPr bwMode="auto">
          <a:xfrm>
            <a:off x="2895600" y="174172"/>
            <a:ext cx="35115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Some Comments</a:t>
            </a:r>
          </a:p>
        </p:txBody>
      </p:sp>
      <p:sp>
        <p:nvSpPr>
          <p:cNvPr id="39941" name="TextBox 4"/>
          <p:cNvSpPr txBox="1">
            <a:spLocks noChangeArrowheads="1"/>
          </p:cNvSpPr>
          <p:nvPr/>
        </p:nvSpPr>
        <p:spPr bwMode="auto">
          <a:xfrm>
            <a:off x="442521" y="1268839"/>
            <a:ext cx="8356600" cy="923925"/>
          </a:xfrm>
          <a:prstGeom prst="rect">
            <a:avLst/>
          </a:prstGeom>
          <a:noFill/>
          <a:ln w="9525">
            <a:noFill/>
            <a:miter lim="800000"/>
            <a:headEnd/>
            <a:tailEnd/>
          </a:ln>
        </p:spPr>
        <p:txBody>
          <a:bodyPr>
            <a:spAutoFit/>
          </a:bodyPr>
          <a:lstStyle/>
          <a:p>
            <a:pPr marL="225425" indent="-225425">
              <a:buFont typeface="Wingdings" pitchFamily="2" charset="2"/>
              <a:buChar char="§"/>
            </a:pPr>
            <a:r>
              <a:rPr lang="en-US" dirty="0">
                <a:solidFill>
                  <a:srgbClr val="0000FF"/>
                </a:solidFill>
              </a:rPr>
              <a:t>One thing that transmission-line theory ignores is the effects of </a:t>
            </a:r>
            <a:r>
              <a:rPr lang="en-US" u="sng" dirty="0">
                <a:solidFill>
                  <a:srgbClr val="0000FF"/>
                </a:solidFill>
              </a:rPr>
              <a:t>discontinuities</a:t>
            </a:r>
            <a:r>
              <a:rPr lang="en-US" dirty="0">
                <a:solidFill>
                  <a:srgbClr val="0000FF"/>
                </a:solidFill>
              </a:rPr>
              <a:t> (e.g., bends or nearby obstacles). These may cause reflections and possibly also radiation at high frequencies, depending on the type of line. </a:t>
            </a:r>
          </a:p>
        </p:txBody>
      </p:sp>
      <p:sp>
        <p:nvSpPr>
          <p:cNvPr id="7" name="Slide Number Placeholder 6"/>
          <p:cNvSpPr>
            <a:spLocks noGrp="1"/>
          </p:cNvSpPr>
          <p:nvPr>
            <p:ph type="sldNum" sz="quarter" idx="10"/>
          </p:nvPr>
        </p:nvSpPr>
        <p:spPr/>
        <p:txBody>
          <a:bodyPr/>
          <a:lstStyle/>
          <a:p>
            <a:pPr>
              <a:defRPr/>
            </a:pPr>
            <a:fld id="{1B73C68F-52BC-4916-951A-0E2C6563DD85}" type="slidenum">
              <a:rPr lang="en-US" smtClean="0"/>
              <a:pPr>
                <a:defRPr/>
              </a:pPr>
              <a:t>47</a:t>
            </a:fld>
            <a:endParaRPr lang="en-US"/>
          </a:p>
        </p:txBody>
      </p:sp>
      <p:grpSp>
        <p:nvGrpSpPr>
          <p:cNvPr id="6" name="Group 5"/>
          <p:cNvGrpSpPr/>
          <p:nvPr/>
        </p:nvGrpSpPr>
        <p:grpSpPr>
          <a:xfrm>
            <a:off x="403750" y="2772244"/>
            <a:ext cx="3693233" cy="1903332"/>
            <a:chOff x="2741753" y="1762125"/>
            <a:chExt cx="4041635" cy="2243138"/>
          </a:xfrm>
        </p:grpSpPr>
        <p:pic>
          <p:nvPicPr>
            <p:cNvPr id="8" name="Picture 2" descr="cable terminus alignment"/>
            <p:cNvPicPr>
              <a:picLocks noChangeAspect="1" noChangeArrowheads="1"/>
            </p:cNvPicPr>
            <p:nvPr/>
          </p:nvPicPr>
          <p:blipFill>
            <a:blip r:embed="rId4" cstate="print"/>
            <a:srcRect/>
            <a:stretch>
              <a:fillRect/>
            </a:stretch>
          </p:blipFill>
          <p:spPr bwMode="auto">
            <a:xfrm>
              <a:off x="3994150" y="2516188"/>
              <a:ext cx="2789238" cy="1489075"/>
            </a:xfrm>
            <a:prstGeom prst="rect">
              <a:avLst/>
            </a:prstGeom>
            <a:noFill/>
            <a:ln w="9525">
              <a:noFill/>
              <a:miter lim="800000"/>
              <a:headEnd/>
              <a:tailEnd/>
            </a:ln>
          </p:spPr>
        </p:pic>
        <p:sp>
          <p:nvSpPr>
            <p:cNvPr id="9" name="Rectangle 8"/>
            <p:cNvSpPr/>
            <p:nvPr/>
          </p:nvSpPr>
          <p:spPr>
            <a:xfrm>
              <a:off x="4784725" y="2976563"/>
              <a:ext cx="1817688" cy="488950"/>
            </a:xfrm>
            <a:prstGeom prst="rect">
              <a:avLst/>
            </a:prstGeom>
            <a:solidFill>
              <a:srgbClr val="FFF0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latin typeface="Arial" pitchFamily="34" charset="0"/>
                <a:cs typeface="Arial" pitchFamily="34" charset="0"/>
              </a:endParaRPr>
            </a:p>
          </p:txBody>
        </p:sp>
        <p:sp>
          <p:nvSpPr>
            <p:cNvPr id="10" name="TextBox 34"/>
            <p:cNvSpPr txBox="1">
              <a:spLocks noChangeArrowheads="1"/>
            </p:cNvSpPr>
            <p:nvPr/>
          </p:nvSpPr>
          <p:spPr bwMode="auto">
            <a:xfrm>
              <a:off x="5348288" y="3019425"/>
              <a:ext cx="723275" cy="369332"/>
            </a:xfrm>
            <a:prstGeom prst="rect">
              <a:avLst/>
            </a:prstGeom>
            <a:noFill/>
            <a:ln w="9525">
              <a:noFill/>
              <a:miter lim="800000"/>
              <a:headEnd/>
              <a:tailEnd/>
            </a:ln>
          </p:spPr>
          <p:txBody>
            <a:bodyPr wrap="none">
              <a:spAutoFit/>
            </a:bodyPr>
            <a:lstStyle/>
            <a:p>
              <a:r>
                <a:rPr lang="en-US" b="0">
                  <a:latin typeface="Arial" pitchFamily="34" charset="0"/>
                  <a:cs typeface="Arial" pitchFamily="34" charset="0"/>
                </a:rPr>
                <a:t>Bend</a:t>
              </a:r>
            </a:p>
          </p:txBody>
        </p:sp>
        <p:cxnSp>
          <p:nvCxnSpPr>
            <p:cNvPr id="11" name="Straight Arrow Connector 10"/>
            <p:cNvCxnSpPr/>
            <p:nvPr/>
          </p:nvCxnSpPr>
          <p:spPr>
            <a:xfrm rot="10800000">
              <a:off x="4902200" y="2998788"/>
              <a:ext cx="350838" cy="13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87675" y="2435225"/>
              <a:ext cx="1052513" cy="828675"/>
            </a:xfrm>
            <a:prstGeom prst="straightConnector1">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646488" y="2990850"/>
              <a:ext cx="382587" cy="301625"/>
            </a:xfrm>
            <a:prstGeom prst="straightConnector1">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35563" y="2233613"/>
              <a:ext cx="860425" cy="1587"/>
            </a:xfrm>
            <a:prstGeom prst="straightConnector1">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45"/>
            <p:cNvSpPr txBox="1">
              <a:spLocks noChangeArrowheads="1"/>
            </p:cNvSpPr>
            <p:nvPr/>
          </p:nvSpPr>
          <p:spPr bwMode="auto">
            <a:xfrm>
              <a:off x="2741753" y="2360613"/>
              <a:ext cx="887988" cy="362725"/>
            </a:xfrm>
            <a:prstGeom prst="rect">
              <a:avLst/>
            </a:prstGeom>
            <a:noFill/>
            <a:ln w="9525">
              <a:noFill/>
              <a:miter lim="800000"/>
              <a:headEnd/>
              <a:tailEnd/>
            </a:ln>
          </p:spPr>
          <p:txBody>
            <a:bodyPr wrap="none">
              <a:spAutoFit/>
            </a:bodyPr>
            <a:lstStyle/>
            <a:p>
              <a:pPr algn="ctr"/>
              <a:r>
                <a:rPr lang="en-US" sz="1400" b="0" dirty="0">
                  <a:latin typeface="Arial" pitchFamily="34" charset="0"/>
                  <a:cs typeface="Arial" pitchFamily="34" charset="0"/>
                </a:rPr>
                <a:t>Incident</a:t>
              </a:r>
            </a:p>
          </p:txBody>
        </p:sp>
        <p:sp>
          <p:nvSpPr>
            <p:cNvPr id="16" name="TextBox 46"/>
            <p:cNvSpPr txBox="1">
              <a:spLocks noChangeArrowheads="1"/>
            </p:cNvSpPr>
            <p:nvPr/>
          </p:nvSpPr>
          <p:spPr bwMode="auto">
            <a:xfrm>
              <a:off x="2916234" y="3455570"/>
              <a:ext cx="1030079" cy="362725"/>
            </a:xfrm>
            <a:prstGeom prst="rect">
              <a:avLst/>
            </a:prstGeom>
            <a:noFill/>
            <a:ln w="9525">
              <a:noFill/>
              <a:miter lim="800000"/>
              <a:headEnd/>
              <a:tailEnd/>
            </a:ln>
          </p:spPr>
          <p:txBody>
            <a:bodyPr wrap="none">
              <a:spAutoFit/>
            </a:bodyPr>
            <a:lstStyle/>
            <a:p>
              <a:pPr algn="ctr"/>
              <a:r>
                <a:rPr lang="en-US" sz="1400" b="0" dirty="0">
                  <a:latin typeface="Arial" pitchFamily="34" charset="0"/>
                  <a:cs typeface="Arial" pitchFamily="34" charset="0"/>
                </a:rPr>
                <a:t>Reflected</a:t>
              </a:r>
            </a:p>
          </p:txBody>
        </p:sp>
        <p:sp>
          <p:nvSpPr>
            <p:cNvPr id="17" name="TextBox 47"/>
            <p:cNvSpPr txBox="1">
              <a:spLocks noChangeArrowheads="1"/>
            </p:cNvSpPr>
            <p:nvPr/>
          </p:nvSpPr>
          <p:spPr bwMode="auto">
            <a:xfrm>
              <a:off x="4970684" y="1762125"/>
              <a:ext cx="1228027" cy="362725"/>
            </a:xfrm>
            <a:prstGeom prst="rect">
              <a:avLst/>
            </a:prstGeom>
            <a:noFill/>
            <a:ln w="9525">
              <a:noFill/>
              <a:miter lim="800000"/>
              <a:headEnd/>
              <a:tailEnd/>
            </a:ln>
          </p:spPr>
          <p:txBody>
            <a:bodyPr wrap="none">
              <a:spAutoFit/>
            </a:bodyPr>
            <a:lstStyle/>
            <a:p>
              <a:pPr algn="ctr"/>
              <a:r>
                <a:rPr lang="en-US" sz="1400" b="0" dirty="0">
                  <a:latin typeface="Arial" pitchFamily="34" charset="0"/>
                  <a:cs typeface="Arial" pitchFamily="34" charset="0"/>
                </a:rPr>
                <a:t>Transmitted</a:t>
              </a:r>
            </a:p>
          </p:txBody>
        </p:sp>
      </p:grpSp>
      <p:grpSp>
        <p:nvGrpSpPr>
          <p:cNvPr id="35" name="Group 34"/>
          <p:cNvGrpSpPr/>
          <p:nvPr/>
        </p:nvGrpSpPr>
        <p:grpSpPr>
          <a:xfrm>
            <a:off x="4716752" y="2558493"/>
            <a:ext cx="4091161" cy="2193015"/>
            <a:chOff x="6044539" y="3302763"/>
            <a:chExt cx="4570670" cy="2387523"/>
          </a:xfrm>
        </p:grpSpPr>
        <p:sp>
          <p:nvSpPr>
            <p:cNvPr id="19" name="Can 18"/>
            <p:cNvSpPr/>
            <p:nvPr/>
          </p:nvSpPr>
          <p:spPr bwMode="auto">
            <a:xfrm rot="16200000">
              <a:off x="7605774" y="2890961"/>
              <a:ext cx="133041" cy="3255505"/>
            </a:xfrm>
            <a:prstGeom prst="can">
              <a:avLst>
                <a:gd name="adj" fmla="val 29746"/>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latin typeface="Arial" pitchFamily="34" charset="0"/>
                <a:cs typeface="Arial" pitchFamily="34" charset="0"/>
              </a:endParaRPr>
            </a:p>
          </p:txBody>
        </p:sp>
        <p:sp>
          <p:nvSpPr>
            <p:cNvPr id="20" name="Can 19"/>
            <p:cNvSpPr/>
            <p:nvPr/>
          </p:nvSpPr>
          <p:spPr bwMode="auto">
            <a:xfrm rot="16200000">
              <a:off x="7606017" y="3293425"/>
              <a:ext cx="145254" cy="3268209"/>
            </a:xfrm>
            <a:prstGeom prst="can">
              <a:avLst>
                <a:gd name="adj" fmla="val 29746"/>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latin typeface="Arial" pitchFamily="34" charset="0"/>
                <a:cs typeface="Arial" pitchFamily="34" charset="0"/>
              </a:endParaRPr>
            </a:p>
          </p:txBody>
        </p:sp>
        <p:cxnSp>
          <p:nvCxnSpPr>
            <p:cNvPr id="21" name="Straight Arrow Connector 20"/>
            <p:cNvCxnSpPr/>
            <p:nvPr/>
          </p:nvCxnSpPr>
          <p:spPr bwMode="auto">
            <a:xfrm>
              <a:off x="7998299" y="4472750"/>
              <a:ext cx="0" cy="4673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50"/>
            <p:cNvSpPr txBox="1">
              <a:spLocks noChangeArrowheads="1"/>
            </p:cNvSpPr>
            <p:nvPr/>
          </p:nvSpPr>
          <p:spPr bwMode="auto">
            <a:xfrm>
              <a:off x="6188199" y="3821507"/>
              <a:ext cx="906547" cy="335075"/>
            </a:xfrm>
            <a:prstGeom prst="rect">
              <a:avLst/>
            </a:prstGeom>
            <a:noFill/>
            <a:ln w="9525">
              <a:noFill/>
              <a:miter lim="800000"/>
              <a:headEnd/>
              <a:tailEnd/>
            </a:ln>
          </p:spPr>
          <p:txBody>
            <a:bodyPr wrap="none">
              <a:spAutoFit/>
            </a:bodyPr>
            <a:lstStyle/>
            <a:p>
              <a:pPr algn="ctr"/>
              <a:r>
                <a:rPr lang="en-US" sz="1400" b="0" dirty="0">
                  <a:latin typeface="Arial" pitchFamily="34" charset="0"/>
                  <a:cs typeface="Arial" pitchFamily="34" charset="0"/>
                </a:rPr>
                <a:t>Incident</a:t>
              </a:r>
            </a:p>
          </p:txBody>
        </p:sp>
        <p:sp>
          <p:nvSpPr>
            <p:cNvPr id="23" name="Oval 22"/>
            <p:cNvSpPr/>
            <p:nvPr/>
          </p:nvSpPr>
          <p:spPr bwMode="auto">
            <a:xfrm>
              <a:off x="7552211" y="3893313"/>
              <a:ext cx="346075" cy="346075"/>
            </a:xfrm>
            <a:prstGeom prst="ellipse">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latin typeface="Arial" pitchFamily="34" charset="0"/>
                <a:cs typeface="Arial" pitchFamily="34" charset="0"/>
              </a:endParaRPr>
            </a:p>
          </p:txBody>
        </p:sp>
        <p:sp>
          <p:nvSpPr>
            <p:cNvPr id="24" name="TextBox 30"/>
            <p:cNvSpPr txBox="1">
              <a:spLocks noChangeArrowheads="1"/>
            </p:cNvSpPr>
            <p:nvPr/>
          </p:nvSpPr>
          <p:spPr bwMode="auto">
            <a:xfrm>
              <a:off x="8029063" y="3918134"/>
              <a:ext cx="593432" cy="338554"/>
            </a:xfrm>
            <a:prstGeom prst="rect">
              <a:avLst/>
            </a:prstGeom>
            <a:noFill/>
            <a:ln w="9525">
              <a:noFill/>
              <a:miter lim="800000"/>
              <a:headEnd/>
              <a:tailEnd/>
            </a:ln>
          </p:spPr>
          <p:txBody>
            <a:bodyPr wrap="none">
              <a:spAutoFit/>
            </a:bodyPr>
            <a:lstStyle/>
            <a:p>
              <a:r>
                <a:rPr lang="en-US" sz="1600" b="0" dirty="0">
                  <a:latin typeface="Arial" pitchFamily="34" charset="0"/>
                  <a:cs typeface="Arial" pitchFamily="34" charset="0"/>
                </a:rPr>
                <a:t>Pipe</a:t>
              </a:r>
            </a:p>
          </p:txBody>
        </p:sp>
        <p:cxnSp>
          <p:nvCxnSpPr>
            <p:cNvPr id="25" name="Straight Arrow Connector 24"/>
            <p:cNvCxnSpPr/>
            <p:nvPr/>
          </p:nvCxnSpPr>
          <p:spPr bwMode="auto">
            <a:xfrm rot="5400000" flipH="1" flipV="1">
              <a:off x="8048305" y="3486119"/>
              <a:ext cx="334962" cy="279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rot="16200000" flipV="1">
              <a:off x="7141830" y="3482118"/>
              <a:ext cx="334962" cy="2794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rot="5400000" flipH="1" flipV="1">
              <a:off x="7518874" y="3502788"/>
              <a:ext cx="401637" cy="158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a:off x="6293874" y="4269425"/>
              <a:ext cx="862012" cy="1588"/>
            </a:xfrm>
            <a:prstGeom prst="straightConnector1">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rot="10800000">
              <a:off x="6457386" y="5234069"/>
              <a:ext cx="442913" cy="1587"/>
            </a:xfrm>
            <a:prstGeom prst="straightConnector1">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6150643" y="5355211"/>
              <a:ext cx="1051607" cy="335075"/>
            </a:xfrm>
            <a:prstGeom prst="rect">
              <a:avLst/>
            </a:prstGeom>
            <a:noFill/>
            <a:ln w="9525">
              <a:noFill/>
              <a:miter lim="800000"/>
              <a:headEnd/>
              <a:tailEnd/>
            </a:ln>
          </p:spPr>
          <p:txBody>
            <a:bodyPr wrap="none">
              <a:spAutoFit/>
            </a:bodyPr>
            <a:lstStyle/>
            <a:p>
              <a:pPr algn="ctr"/>
              <a:r>
                <a:rPr lang="en-US" sz="1400" b="0" dirty="0">
                  <a:latin typeface="Arial" pitchFamily="34" charset="0"/>
                  <a:cs typeface="Arial" pitchFamily="34" charset="0"/>
                </a:rPr>
                <a:t>Reflected</a:t>
              </a:r>
            </a:p>
          </p:txBody>
        </p:sp>
        <p:cxnSp>
          <p:nvCxnSpPr>
            <p:cNvPr id="31" name="Straight Arrow Connector 30"/>
            <p:cNvCxnSpPr/>
            <p:nvPr/>
          </p:nvCxnSpPr>
          <p:spPr bwMode="auto">
            <a:xfrm>
              <a:off x="8809511" y="4152075"/>
              <a:ext cx="623888" cy="1588"/>
            </a:xfrm>
            <a:prstGeom prst="straightConnector1">
              <a:avLst/>
            </a:prstGeom>
            <a:ln w="3810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2" name="Object 28"/>
            <p:cNvGraphicFramePr>
              <a:graphicFrameLocks noChangeAspect="1"/>
            </p:cNvGraphicFramePr>
            <p:nvPr/>
          </p:nvGraphicFramePr>
          <p:xfrm>
            <a:off x="8129937" y="4602472"/>
            <a:ext cx="155575" cy="266700"/>
          </p:xfrm>
          <a:graphic>
            <a:graphicData uri="http://schemas.openxmlformats.org/presentationml/2006/ole">
              <mc:AlternateContent xmlns:mc="http://schemas.openxmlformats.org/markup-compatibility/2006">
                <mc:Choice xmlns:v="urn:schemas-microsoft-com:vml" Requires="v">
                  <p:oleObj spid="_x0000_s39940" name="Equation" r:id="rId5" imgW="126725" imgH="177415" progId="Equation.DSMT4">
                    <p:embed/>
                  </p:oleObj>
                </mc:Choice>
                <mc:Fallback>
                  <p:oleObj name="Equation" r:id="rId5" imgW="126725" imgH="177415" progId="Equation.DSMT4">
                    <p:embed/>
                    <p:pic>
                      <p:nvPicPr>
                        <p:cNvPr id="0"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9937" y="4602472"/>
                          <a:ext cx="1555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Box 32"/>
            <p:cNvSpPr txBox="1"/>
            <p:nvPr/>
          </p:nvSpPr>
          <p:spPr>
            <a:xfrm>
              <a:off x="8485141" y="3325090"/>
              <a:ext cx="1295169" cy="402090"/>
            </a:xfrm>
            <a:prstGeom prst="rect">
              <a:avLst/>
            </a:prstGeom>
            <a:noFill/>
          </p:spPr>
          <p:txBody>
            <a:bodyPr wrap="none" rtlCol="0">
              <a:spAutoFit/>
            </a:bodyPr>
            <a:lstStyle/>
            <a:p>
              <a:pPr algn="ctr"/>
              <a:r>
                <a:rPr lang="en-US" dirty="0">
                  <a:solidFill>
                    <a:srgbClr val="FF0000"/>
                  </a:solidFill>
                </a:rPr>
                <a:t>Radiation</a:t>
              </a:r>
            </a:p>
          </p:txBody>
        </p:sp>
        <p:sp>
          <p:nvSpPr>
            <p:cNvPr id="34" name="TextBox 50"/>
            <p:cNvSpPr txBox="1">
              <a:spLocks noChangeArrowheads="1"/>
            </p:cNvSpPr>
            <p:nvPr/>
          </p:nvSpPr>
          <p:spPr bwMode="auto">
            <a:xfrm>
              <a:off x="9361517" y="4223584"/>
              <a:ext cx="1253692" cy="335075"/>
            </a:xfrm>
            <a:prstGeom prst="rect">
              <a:avLst/>
            </a:prstGeom>
            <a:noFill/>
            <a:ln w="9525">
              <a:noFill/>
              <a:miter lim="800000"/>
              <a:headEnd/>
              <a:tailEnd/>
            </a:ln>
          </p:spPr>
          <p:txBody>
            <a:bodyPr wrap="none">
              <a:spAutoFit/>
            </a:bodyPr>
            <a:lstStyle/>
            <a:p>
              <a:pPr algn="ctr"/>
              <a:r>
                <a:rPr lang="en-US" sz="1400" b="0" dirty="0">
                  <a:latin typeface="Arial" pitchFamily="34" charset="0"/>
                  <a:cs typeface="Arial" pitchFamily="34" charset="0"/>
                </a:rPr>
                <a:t>Transmitted</a:t>
              </a:r>
            </a:p>
          </p:txBody>
        </p:sp>
      </p:grpSp>
      <p:sp>
        <p:nvSpPr>
          <p:cNvPr id="36" name="TextBox 35"/>
          <p:cNvSpPr txBox="1"/>
          <p:nvPr/>
        </p:nvSpPr>
        <p:spPr>
          <a:xfrm>
            <a:off x="2375066" y="5242317"/>
            <a:ext cx="748923" cy="369332"/>
          </a:xfrm>
          <a:prstGeom prst="rect">
            <a:avLst/>
          </a:prstGeom>
          <a:noFill/>
        </p:spPr>
        <p:txBody>
          <a:bodyPr wrap="none" rtlCol="0">
            <a:spAutoFit/>
          </a:bodyPr>
          <a:lstStyle/>
          <a:p>
            <a:r>
              <a:rPr lang="en-US" b="1" dirty="0">
                <a:solidFill>
                  <a:srgbClr val="0000FF"/>
                </a:solidFill>
              </a:rPr>
              <a:t>Coax</a:t>
            </a:r>
          </a:p>
        </p:txBody>
      </p:sp>
      <p:sp>
        <p:nvSpPr>
          <p:cNvPr id="37" name="TextBox 36"/>
          <p:cNvSpPr txBox="1"/>
          <p:nvPr/>
        </p:nvSpPr>
        <p:spPr>
          <a:xfrm>
            <a:off x="5721927" y="5240338"/>
            <a:ext cx="1296060" cy="369332"/>
          </a:xfrm>
          <a:prstGeom prst="rect">
            <a:avLst/>
          </a:prstGeom>
          <a:noFill/>
        </p:spPr>
        <p:txBody>
          <a:bodyPr wrap="none" rtlCol="0">
            <a:spAutoFit/>
          </a:bodyPr>
          <a:lstStyle/>
          <a:p>
            <a:r>
              <a:rPr lang="en-US" b="1" dirty="0">
                <a:solidFill>
                  <a:srgbClr val="0000FF"/>
                </a:solidFill>
              </a:rPr>
              <a:t>Twin Lead</a:t>
            </a:r>
          </a:p>
        </p:txBody>
      </p:sp>
      <p:sp>
        <p:nvSpPr>
          <p:cNvPr id="38" name="TextBox 37"/>
          <p:cNvSpPr txBox="1"/>
          <p:nvPr/>
        </p:nvSpPr>
        <p:spPr>
          <a:xfrm>
            <a:off x="1900054" y="5646079"/>
            <a:ext cx="1800493" cy="369332"/>
          </a:xfrm>
          <a:prstGeom prst="rect">
            <a:avLst/>
          </a:prstGeom>
          <a:noFill/>
        </p:spPr>
        <p:txBody>
          <a:bodyPr wrap="none" rtlCol="0">
            <a:spAutoFit/>
          </a:bodyPr>
          <a:lstStyle/>
          <a:p>
            <a:r>
              <a:rPr lang="en-US" dirty="0"/>
              <a:t>(cannot radiate)</a:t>
            </a:r>
          </a:p>
        </p:txBody>
      </p:sp>
      <p:sp>
        <p:nvSpPr>
          <p:cNvPr id="39" name="TextBox 38"/>
          <p:cNvSpPr txBox="1"/>
          <p:nvPr/>
        </p:nvSpPr>
        <p:spPr>
          <a:xfrm>
            <a:off x="5638794" y="5644101"/>
            <a:ext cx="1569660" cy="369332"/>
          </a:xfrm>
          <a:prstGeom prst="rect">
            <a:avLst/>
          </a:prstGeom>
          <a:noFill/>
        </p:spPr>
        <p:txBody>
          <a:bodyPr wrap="none" rtlCol="0">
            <a:spAutoFit/>
          </a:bodyPr>
          <a:lstStyle/>
          <a:p>
            <a:r>
              <a:rPr lang="en-US" dirty="0"/>
              <a:t>(can radiate*)</a:t>
            </a:r>
          </a:p>
        </p:txBody>
      </p:sp>
      <p:sp>
        <p:nvSpPr>
          <p:cNvPr id="2" name="TextBox 1"/>
          <p:cNvSpPr txBox="1"/>
          <p:nvPr/>
        </p:nvSpPr>
        <p:spPr>
          <a:xfrm>
            <a:off x="5035845" y="6211850"/>
            <a:ext cx="2742610" cy="276999"/>
          </a:xfrm>
          <a:prstGeom prst="rect">
            <a:avLst/>
          </a:prstGeom>
          <a:noFill/>
        </p:spPr>
        <p:txBody>
          <a:bodyPr wrap="none" rtlCol="0">
            <a:spAutoFit/>
          </a:bodyPr>
          <a:lstStyle/>
          <a:p>
            <a:r>
              <a:rPr lang="en-US" sz="1200" b="1" dirty="0"/>
              <a:t>*</a:t>
            </a:r>
            <a:r>
              <a:rPr lang="en-US" sz="1200" dirty="0"/>
              <a:t>Twisted pair minimizes this radiation.</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68705" y="1419154"/>
            <a:ext cx="8632371" cy="43560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FFFF"/>
              </a:solidFill>
            </a:endParaRPr>
          </a:p>
        </p:txBody>
      </p:sp>
      <p:sp>
        <p:nvSpPr>
          <p:cNvPr id="39938" name="Text Box 16"/>
          <p:cNvSpPr txBox="1">
            <a:spLocks noChangeArrowheads="1"/>
          </p:cNvSpPr>
          <p:nvPr/>
        </p:nvSpPr>
        <p:spPr bwMode="auto">
          <a:xfrm>
            <a:off x="2895600" y="174172"/>
            <a:ext cx="3511550"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Summary Page</a:t>
            </a:r>
          </a:p>
        </p:txBody>
      </p:sp>
      <p:sp>
        <p:nvSpPr>
          <p:cNvPr id="7" name="Slide Number Placeholder 6"/>
          <p:cNvSpPr>
            <a:spLocks noGrp="1"/>
          </p:cNvSpPr>
          <p:nvPr>
            <p:ph type="sldNum" sz="quarter" idx="10"/>
          </p:nvPr>
        </p:nvSpPr>
        <p:spPr/>
        <p:txBody>
          <a:bodyPr/>
          <a:lstStyle/>
          <a:p>
            <a:pPr>
              <a:defRPr/>
            </a:pPr>
            <a:fld id="{1B73C68F-52BC-4916-951A-0E2C6563DD85}" type="slidenum">
              <a:rPr lang="en-US" smtClean="0"/>
              <a:pPr>
                <a:defRPr/>
              </a:pPr>
              <a:t>48</a:t>
            </a:fld>
            <a:endParaRPr lang="en-US" dirty="0"/>
          </a:p>
        </p:txBody>
      </p:sp>
      <p:graphicFrame>
        <p:nvGraphicFramePr>
          <p:cNvPr id="41" name="Object 6"/>
          <p:cNvGraphicFramePr>
            <a:graphicFrameLocks noChangeAspect="1"/>
          </p:cNvGraphicFramePr>
          <p:nvPr>
            <p:extLst>
              <p:ext uri="{D42A27DB-BD31-4B8C-83A1-F6EECF244321}">
                <p14:modId xmlns:p14="http://schemas.microsoft.com/office/powerpoint/2010/main" val="3492856891"/>
              </p:ext>
            </p:extLst>
          </p:nvPr>
        </p:nvGraphicFramePr>
        <p:xfrm>
          <a:off x="1054100" y="1671638"/>
          <a:ext cx="4129088" cy="536575"/>
        </p:xfrm>
        <a:graphic>
          <a:graphicData uri="http://schemas.openxmlformats.org/presentationml/2006/ole">
            <mc:AlternateContent xmlns:mc="http://schemas.openxmlformats.org/markup-compatibility/2006">
              <mc:Choice xmlns:v="urn:schemas-microsoft-com:vml" Requires="v">
                <p:oleObj spid="_x0000_s40974" name="Equation" r:id="rId4" imgW="1955520" imgH="253800" progId="Equation.DSMT4">
                  <p:embed/>
                </p:oleObj>
              </mc:Choice>
              <mc:Fallback>
                <p:oleObj name="Equation" r:id="rId4" imgW="1955520" imgH="253800" progId="Equation.DSMT4">
                  <p:embed/>
                  <p:pic>
                    <p:nvPicPr>
                      <p:cNvPr id="0" name="Picture 3"/>
                      <p:cNvPicPr>
                        <a:picLocks noChangeAspect="1" noChangeArrowheads="1"/>
                      </p:cNvPicPr>
                      <p:nvPr/>
                    </p:nvPicPr>
                    <p:blipFill>
                      <a:blip r:embed="rId5"/>
                      <a:srcRect/>
                      <a:stretch>
                        <a:fillRect/>
                      </a:stretch>
                    </p:blipFill>
                    <p:spPr bwMode="auto">
                      <a:xfrm>
                        <a:off x="1054100" y="1671638"/>
                        <a:ext cx="4129088"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7"/>
          <p:cNvGraphicFramePr>
            <a:graphicFrameLocks noChangeAspect="1"/>
          </p:cNvGraphicFramePr>
          <p:nvPr>
            <p:extLst>
              <p:ext uri="{D42A27DB-BD31-4B8C-83A1-F6EECF244321}">
                <p14:modId xmlns:p14="http://schemas.microsoft.com/office/powerpoint/2010/main" val="2259940067"/>
              </p:ext>
            </p:extLst>
          </p:nvPr>
        </p:nvGraphicFramePr>
        <p:xfrm>
          <a:off x="1108075" y="2282825"/>
          <a:ext cx="4725988" cy="901700"/>
        </p:xfrm>
        <a:graphic>
          <a:graphicData uri="http://schemas.openxmlformats.org/presentationml/2006/ole">
            <mc:AlternateContent xmlns:mc="http://schemas.openxmlformats.org/markup-compatibility/2006">
              <mc:Choice xmlns:v="urn:schemas-microsoft-com:vml" Requires="v">
                <p:oleObj spid="_x0000_s40975" name="Equation" r:id="rId6" imgW="2260440" imgH="431640" progId="Equation.DSMT4">
                  <p:embed/>
                </p:oleObj>
              </mc:Choice>
              <mc:Fallback>
                <p:oleObj name="Equation" r:id="rId6" imgW="2260440" imgH="431640" progId="Equation.DSMT4">
                  <p:embed/>
                  <p:pic>
                    <p:nvPicPr>
                      <p:cNvPr id="0" name="Picture 4"/>
                      <p:cNvPicPr>
                        <a:picLocks noChangeAspect="1" noChangeArrowheads="1"/>
                      </p:cNvPicPr>
                      <p:nvPr/>
                    </p:nvPicPr>
                    <p:blipFill>
                      <a:blip r:embed="rId7"/>
                      <a:srcRect/>
                      <a:stretch>
                        <a:fillRect/>
                      </a:stretch>
                    </p:blipFill>
                    <p:spPr bwMode="auto">
                      <a:xfrm>
                        <a:off x="1108075" y="2282825"/>
                        <a:ext cx="4725988" cy="90170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D4D4D4"/>
                                </a:gs>
                              </a:gsLst>
                              <a:path path="shape">
                                <a:fillToRect l="50000" t="50000" r="50000" b="50000"/>
                              </a:path>
                            </a:gradFill>
                          </a14:hiddenFill>
                        </a:ext>
                        <a:ext uri="{91240B29-F687-4F45-9708-019B960494DF}">
                          <a14:hiddenLine xmlns:a14="http://schemas.microsoft.com/office/drawing/2010/main" w="12700">
                            <a:solidFill>
                              <a:srgbClr val="FF33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extLst>
              <p:ext uri="{D42A27DB-BD31-4B8C-83A1-F6EECF244321}">
                <p14:modId xmlns:p14="http://schemas.microsoft.com/office/powerpoint/2010/main" val="4078841984"/>
              </p:ext>
            </p:extLst>
          </p:nvPr>
        </p:nvGraphicFramePr>
        <p:xfrm>
          <a:off x="6794236" y="2489356"/>
          <a:ext cx="1916113" cy="736600"/>
        </p:xfrm>
        <a:graphic>
          <a:graphicData uri="http://schemas.openxmlformats.org/presentationml/2006/ole">
            <mc:AlternateContent xmlns:mc="http://schemas.openxmlformats.org/markup-compatibility/2006">
              <mc:Choice xmlns:v="urn:schemas-microsoft-com:vml" Requires="v">
                <p:oleObj spid="_x0000_s40976" name="Equation" r:id="rId8" imgW="1091880" imgH="419040" progId="Equation.DSMT4">
                  <p:embed/>
                </p:oleObj>
              </mc:Choice>
              <mc:Fallback>
                <p:oleObj name="Equation" r:id="rId8" imgW="109188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236" y="2489356"/>
                        <a:ext cx="1916113" cy="736600"/>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graphicFrame>
        <p:nvGraphicFramePr>
          <p:cNvPr id="184326" name="Object 6"/>
          <p:cNvGraphicFramePr>
            <a:graphicFrameLocks noChangeAspect="1"/>
          </p:cNvGraphicFramePr>
          <p:nvPr>
            <p:extLst>
              <p:ext uri="{D42A27DB-BD31-4B8C-83A1-F6EECF244321}">
                <p14:modId xmlns:p14="http://schemas.microsoft.com/office/powerpoint/2010/main" val="1652447004"/>
              </p:ext>
            </p:extLst>
          </p:nvPr>
        </p:nvGraphicFramePr>
        <p:xfrm>
          <a:off x="6860006" y="3533932"/>
          <a:ext cx="1609725" cy="804862"/>
        </p:xfrm>
        <a:graphic>
          <a:graphicData uri="http://schemas.openxmlformats.org/presentationml/2006/ole">
            <mc:AlternateContent xmlns:mc="http://schemas.openxmlformats.org/markup-compatibility/2006">
              <mc:Choice xmlns:v="urn:schemas-microsoft-com:vml" Requires="v">
                <p:oleObj spid="_x0000_s40977" name="Equation" r:id="rId10" imgW="888840" imgH="444240" progId="Equation.DSMT4">
                  <p:embed/>
                </p:oleObj>
              </mc:Choice>
              <mc:Fallback>
                <p:oleObj name="Equation" r:id="rId10" imgW="888840" imgH="4442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0006" y="3533932"/>
                        <a:ext cx="1609725" cy="804862"/>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graphicFrame>
        <p:nvGraphicFramePr>
          <p:cNvPr id="184327" name="Object 7"/>
          <p:cNvGraphicFramePr>
            <a:graphicFrameLocks noChangeAspect="1"/>
          </p:cNvGraphicFramePr>
          <p:nvPr>
            <p:extLst>
              <p:ext uri="{D42A27DB-BD31-4B8C-83A1-F6EECF244321}">
                <p14:modId xmlns:p14="http://schemas.microsoft.com/office/powerpoint/2010/main" val="19961176"/>
              </p:ext>
            </p:extLst>
          </p:nvPr>
        </p:nvGraphicFramePr>
        <p:xfrm>
          <a:off x="1141413" y="4235363"/>
          <a:ext cx="4055849" cy="435262"/>
        </p:xfrm>
        <a:graphic>
          <a:graphicData uri="http://schemas.openxmlformats.org/presentationml/2006/ole">
            <mc:AlternateContent xmlns:mc="http://schemas.openxmlformats.org/markup-compatibility/2006">
              <mc:Choice xmlns:v="urn:schemas-microsoft-com:vml" Requires="v">
                <p:oleObj spid="_x0000_s40978" name="Equation" r:id="rId12" imgW="2844720" imgH="304560" progId="Equation.DSMT4">
                  <p:embed/>
                </p:oleObj>
              </mc:Choice>
              <mc:Fallback>
                <p:oleObj name="Equation" r:id="rId12" imgW="2844720" imgH="304560" progId="Equation.DSMT4">
                  <p:embed/>
                  <p:pic>
                    <p:nvPicPr>
                      <p:cNvPr id="0" name="Picture 7"/>
                      <p:cNvPicPr>
                        <a:picLocks noChangeAspect="1" noChangeArrowheads="1"/>
                      </p:cNvPicPr>
                      <p:nvPr/>
                    </p:nvPicPr>
                    <p:blipFill>
                      <a:blip r:embed="rId13"/>
                      <a:srcRect/>
                      <a:stretch>
                        <a:fillRect/>
                      </a:stretch>
                    </p:blipFill>
                    <p:spPr bwMode="auto">
                      <a:xfrm>
                        <a:off x="1141413" y="4235363"/>
                        <a:ext cx="4055849" cy="435262"/>
                      </a:xfrm>
                      <a:prstGeom prst="rect">
                        <a:avLst/>
                      </a:prstGeom>
                      <a:noFill/>
                      <a:ln>
                        <a:noFill/>
                      </a:ln>
                      <a:effectLst/>
                    </p:spPr>
                  </p:pic>
                </p:oleObj>
              </mc:Fallback>
            </mc:AlternateContent>
          </a:graphicData>
        </a:graphic>
      </p:graphicFrame>
      <p:graphicFrame>
        <p:nvGraphicFramePr>
          <p:cNvPr id="184328" name="Object 8"/>
          <p:cNvGraphicFramePr>
            <a:graphicFrameLocks noChangeAspect="1"/>
          </p:cNvGraphicFramePr>
          <p:nvPr>
            <p:extLst>
              <p:ext uri="{D42A27DB-BD31-4B8C-83A1-F6EECF244321}">
                <p14:modId xmlns:p14="http://schemas.microsoft.com/office/powerpoint/2010/main" val="1762674753"/>
              </p:ext>
            </p:extLst>
          </p:nvPr>
        </p:nvGraphicFramePr>
        <p:xfrm>
          <a:off x="1141413" y="4754563"/>
          <a:ext cx="5011737" cy="877887"/>
        </p:xfrm>
        <a:graphic>
          <a:graphicData uri="http://schemas.openxmlformats.org/presentationml/2006/ole">
            <mc:AlternateContent xmlns:mc="http://schemas.openxmlformats.org/markup-compatibility/2006">
              <mc:Choice xmlns:v="urn:schemas-microsoft-com:vml" Requires="v">
                <p:oleObj spid="_x0000_s40979" name="Equation" r:id="rId14" imgW="2463480" imgH="431640" progId="Equation.DSMT4">
                  <p:embed/>
                </p:oleObj>
              </mc:Choice>
              <mc:Fallback>
                <p:oleObj name="Equation" r:id="rId14" imgW="2463480" imgH="431640" progId="Equation.DSMT4">
                  <p:embed/>
                  <p:pic>
                    <p:nvPicPr>
                      <p:cNvPr id="0" name="Picture 8"/>
                      <p:cNvPicPr>
                        <a:picLocks noChangeAspect="1" noChangeArrowheads="1"/>
                      </p:cNvPicPr>
                      <p:nvPr/>
                    </p:nvPicPr>
                    <p:blipFill>
                      <a:blip r:embed="rId15"/>
                      <a:srcRect/>
                      <a:stretch>
                        <a:fillRect/>
                      </a:stretch>
                    </p:blipFill>
                    <p:spPr bwMode="auto">
                      <a:xfrm>
                        <a:off x="1141413" y="4754563"/>
                        <a:ext cx="50117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Box 44"/>
          <p:cNvSpPr txBox="1"/>
          <p:nvPr/>
        </p:nvSpPr>
        <p:spPr>
          <a:xfrm>
            <a:off x="725904" y="3454782"/>
            <a:ext cx="389850" cy="369332"/>
          </a:xfrm>
          <a:prstGeom prst="rect">
            <a:avLst/>
          </a:prstGeom>
          <a:noFill/>
        </p:spPr>
        <p:txBody>
          <a:bodyPr wrap="none" rtlCol="0">
            <a:spAutoFit/>
          </a:bodyPr>
          <a:lstStyle/>
          <a:p>
            <a:r>
              <a:rPr lang="en-US" dirty="0">
                <a:solidFill>
                  <a:srgbClr val="0000FF"/>
                </a:solidFill>
              </a:rPr>
              <a:t>or</a:t>
            </a:r>
          </a:p>
        </p:txBody>
      </p:sp>
      <p:sp>
        <p:nvSpPr>
          <p:cNvPr id="46" name="TextBox 45"/>
          <p:cNvSpPr txBox="1"/>
          <p:nvPr/>
        </p:nvSpPr>
        <p:spPr>
          <a:xfrm>
            <a:off x="783769" y="6030685"/>
            <a:ext cx="3788217" cy="369332"/>
          </a:xfrm>
          <a:prstGeom prst="rect">
            <a:avLst/>
          </a:prstGeom>
          <a:noFill/>
        </p:spPr>
        <p:txBody>
          <a:bodyPr wrap="none" rtlCol="0">
            <a:spAutoFit/>
          </a:bodyPr>
          <a:lstStyle/>
          <a:p>
            <a:pPr algn="ctr"/>
            <a:r>
              <a:rPr lang="en-US" i="1" dirty="0">
                <a:latin typeface="Times New Roman" pitchFamily="18" charset="0"/>
                <a:cs typeface="Times New Roman" pitchFamily="18" charset="0"/>
              </a:rPr>
              <a:t>F </a:t>
            </a:r>
            <a:r>
              <a:rPr lang="en-US" dirty="0"/>
              <a:t>or </a:t>
            </a:r>
            <a:r>
              <a:rPr lang="en-US" i="1" dirty="0">
                <a:latin typeface="Times New Roman" pitchFamily="18" charset="0"/>
                <a:cs typeface="Times New Roman" pitchFamily="18" charset="0"/>
              </a:rPr>
              <a:t>f</a:t>
            </a:r>
            <a:r>
              <a:rPr lang="en-US" dirty="0"/>
              <a:t> </a:t>
            </a:r>
            <a:r>
              <a:rPr lang="en-US" dirty="0">
                <a:latin typeface="Times New Roman" panose="02020603050405020304" pitchFamily="18" charset="0"/>
                <a:cs typeface="Times New Roman" panose="02020603050405020304" pitchFamily="18" charset="0"/>
              </a:rPr>
              <a:t>=</a:t>
            </a:r>
            <a:r>
              <a:rPr lang="en-US" dirty="0"/>
              <a:t> wave going in </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z</a:t>
            </a:r>
            <a:r>
              <a:rPr lang="en-US" dirty="0"/>
              <a:t> direction.</a:t>
            </a:r>
          </a:p>
        </p:txBody>
      </p:sp>
      <p:sp>
        <p:nvSpPr>
          <p:cNvPr id="47" name="TextBox 46"/>
          <p:cNvSpPr txBox="1"/>
          <p:nvPr/>
        </p:nvSpPr>
        <p:spPr>
          <a:xfrm>
            <a:off x="4822369" y="6030682"/>
            <a:ext cx="3788217" cy="369332"/>
          </a:xfrm>
          <a:prstGeom prst="rect">
            <a:avLst/>
          </a:prstGeom>
          <a:noFill/>
        </p:spPr>
        <p:txBody>
          <a:bodyPr wrap="none" rtlCol="0">
            <a:spAutoFit/>
          </a:bodyPr>
          <a:lstStyle/>
          <a:p>
            <a:pPr algn="ctr"/>
            <a:r>
              <a:rPr lang="en-US" i="1" dirty="0">
                <a:latin typeface="Times New Roman" pitchFamily="18" charset="0"/>
                <a:cs typeface="Times New Roman" pitchFamily="18" charset="0"/>
              </a:rPr>
              <a:t>G</a:t>
            </a:r>
            <a:r>
              <a:rPr lang="en-US" dirty="0"/>
              <a:t> or </a:t>
            </a:r>
            <a:r>
              <a:rPr lang="en-US" i="1" dirty="0">
                <a:latin typeface="Times New Roman" pitchFamily="18" charset="0"/>
                <a:cs typeface="Times New Roman" pitchFamily="18" charset="0"/>
              </a:rPr>
              <a:t>g</a:t>
            </a:r>
            <a:r>
              <a:rPr lang="en-US" dirty="0"/>
              <a:t> </a:t>
            </a:r>
            <a:r>
              <a:rPr lang="en-US" dirty="0">
                <a:latin typeface="Times New Roman" panose="02020603050405020304" pitchFamily="18" charset="0"/>
                <a:cs typeface="Times New Roman" panose="02020603050405020304" pitchFamily="18" charset="0"/>
              </a:rPr>
              <a:t>=</a:t>
            </a:r>
            <a:r>
              <a:rPr lang="en-US" dirty="0"/>
              <a:t> wave going in </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z</a:t>
            </a:r>
            <a:r>
              <a:rPr lang="en-US" dirty="0"/>
              <a:t> direction.</a:t>
            </a:r>
          </a:p>
        </p:txBody>
      </p:sp>
      <p:sp>
        <p:nvSpPr>
          <p:cNvPr id="2" name="TextBox 1"/>
          <p:cNvSpPr txBox="1"/>
          <p:nvPr/>
        </p:nvSpPr>
        <p:spPr>
          <a:xfrm>
            <a:off x="3693696" y="890337"/>
            <a:ext cx="1880643" cy="400110"/>
          </a:xfrm>
          <a:prstGeom prst="rect">
            <a:avLst/>
          </a:prstGeom>
          <a:noFill/>
        </p:spPr>
        <p:txBody>
          <a:bodyPr wrap="none" rtlCol="0">
            <a:spAutoFit/>
          </a:bodyPr>
          <a:lstStyle/>
          <a:p>
            <a:r>
              <a:rPr lang="en-US" sz="2000" b="1" dirty="0">
                <a:solidFill>
                  <a:srgbClr val="0000FF"/>
                </a:solidFill>
              </a:rPr>
              <a:t>Lossless Line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
          <p:cNvSpPr txBox="1">
            <a:spLocks noChangeArrowheads="1"/>
          </p:cNvSpPr>
          <p:nvPr/>
        </p:nvSpPr>
        <p:spPr bwMode="auto">
          <a:xfrm>
            <a:off x="1827443" y="87088"/>
            <a:ext cx="54133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Transmission Lines (cont.)</a:t>
            </a:r>
          </a:p>
        </p:txBody>
      </p:sp>
      <p:pic>
        <p:nvPicPr>
          <p:cNvPr id="10" name="Picture 8"/>
          <p:cNvPicPr>
            <a:picLocks noChangeAspect="1" noChangeArrowheads="1"/>
          </p:cNvPicPr>
          <p:nvPr/>
        </p:nvPicPr>
        <p:blipFill>
          <a:blip r:embed="rId3" cstate="print"/>
          <a:srcRect/>
          <a:stretch>
            <a:fillRect/>
          </a:stretch>
        </p:blipFill>
        <p:spPr bwMode="auto">
          <a:xfrm>
            <a:off x="4851068" y="1544780"/>
            <a:ext cx="3124200" cy="3124200"/>
          </a:xfrm>
          <a:prstGeom prst="rect">
            <a:avLst/>
          </a:prstGeom>
          <a:noFill/>
          <a:ln w="9525">
            <a:noFill/>
            <a:miter lim="800000"/>
            <a:headEnd/>
            <a:tailEnd/>
          </a:ln>
        </p:spPr>
      </p:pic>
      <p:pic>
        <p:nvPicPr>
          <p:cNvPr id="11" name="Picture 7"/>
          <p:cNvPicPr>
            <a:picLocks noChangeAspect="1" noChangeArrowheads="1"/>
          </p:cNvPicPr>
          <p:nvPr/>
        </p:nvPicPr>
        <p:blipFill>
          <a:blip r:embed="rId4" cstate="print"/>
          <a:srcRect/>
          <a:stretch>
            <a:fillRect/>
          </a:stretch>
        </p:blipFill>
        <p:spPr bwMode="auto">
          <a:xfrm>
            <a:off x="752992" y="2149433"/>
            <a:ext cx="3189287" cy="2043113"/>
          </a:xfrm>
          <a:prstGeom prst="rect">
            <a:avLst/>
          </a:prstGeom>
          <a:noFill/>
          <a:ln w="9525">
            <a:noFill/>
            <a:miter lim="800000"/>
            <a:headEnd/>
            <a:tailEnd/>
          </a:ln>
        </p:spPr>
      </p:pic>
      <p:sp>
        <p:nvSpPr>
          <p:cNvPr id="12" name="Text Box 13"/>
          <p:cNvSpPr txBox="1">
            <a:spLocks noChangeArrowheads="1"/>
          </p:cNvSpPr>
          <p:nvPr/>
        </p:nvSpPr>
        <p:spPr bwMode="auto">
          <a:xfrm>
            <a:off x="3603537" y="4739244"/>
            <a:ext cx="1580048" cy="707886"/>
          </a:xfrm>
          <a:prstGeom prst="rect">
            <a:avLst/>
          </a:prstGeom>
          <a:noFill/>
          <a:ln w="9525">
            <a:noFill/>
            <a:miter lim="800000"/>
            <a:headEnd/>
            <a:tailEnd/>
          </a:ln>
        </p:spPr>
        <p:txBody>
          <a:bodyPr wrap="none">
            <a:spAutoFit/>
          </a:bodyPr>
          <a:lstStyle/>
          <a:p>
            <a:pPr algn="ctr"/>
            <a:r>
              <a:rPr lang="en-US" sz="2000" b="0" dirty="0">
                <a:solidFill>
                  <a:srgbClr val="FF0000"/>
                </a:solidFill>
                <a:latin typeface="Calibri" pitchFamily="34" charset="0"/>
              </a:rPr>
              <a:t>CAT 5 cable</a:t>
            </a:r>
          </a:p>
          <a:p>
            <a:pPr algn="ctr"/>
            <a:r>
              <a:rPr lang="en-US" sz="2000" b="0" dirty="0">
                <a:solidFill>
                  <a:srgbClr val="0000FF"/>
                </a:solidFill>
                <a:latin typeface="Calibri" pitchFamily="34" charset="0"/>
              </a:rPr>
              <a:t>(twisted pair)</a:t>
            </a:r>
          </a:p>
        </p:txBody>
      </p:sp>
      <p:sp>
        <p:nvSpPr>
          <p:cNvPr id="8" name="Slide Number Placeholder 7"/>
          <p:cNvSpPr>
            <a:spLocks noGrp="1"/>
          </p:cNvSpPr>
          <p:nvPr>
            <p:ph type="sldNum" sz="quarter" idx="10"/>
          </p:nvPr>
        </p:nvSpPr>
        <p:spPr/>
        <p:txBody>
          <a:bodyPr/>
          <a:lstStyle/>
          <a:p>
            <a:pPr>
              <a:defRPr/>
            </a:pPr>
            <a:fld id="{1B73C68F-52BC-4916-951A-0E2C6563DD85}" type="slidenum">
              <a:rPr lang="en-US" smtClean="0"/>
              <a:pPr>
                <a:defRPr/>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1816553" y="87088"/>
            <a:ext cx="54133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Transmission Lines (cont.)</a:t>
            </a:r>
          </a:p>
        </p:txBody>
      </p:sp>
      <p:sp>
        <p:nvSpPr>
          <p:cNvPr id="36867" name="Text Box 6"/>
          <p:cNvSpPr txBox="1">
            <a:spLocks noChangeArrowheads="1"/>
          </p:cNvSpPr>
          <p:nvPr/>
        </p:nvSpPr>
        <p:spPr bwMode="auto">
          <a:xfrm>
            <a:off x="344941" y="1075418"/>
            <a:ext cx="3116262" cy="457200"/>
          </a:xfrm>
          <a:prstGeom prst="rect">
            <a:avLst/>
          </a:prstGeom>
          <a:noFill/>
          <a:ln w="9525">
            <a:noFill/>
            <a:miter lim="800000"/>
            <a:headEnd/>
            <a:tailEnd/>
          </a:ln>
        </p:spPr>
        <p:txBody>
          <a:bodyPr wrap="none">
            <a:spAutoFit/>
          </a:bodyPr>
          <a:lstStyle/>
          <a:p>
            <a:r>
              <a:rPr lang="en-US" sz="2400" dirty="0">
                <a:solidFill>
                  <a:srgbClr val="FF3300"/>
                </a:solidFill>
              </a:rPr>
              <a:t>Some practical notes:</a:t>
            </a:r>
          </a:p>
        </p:txBody>
      </p:sp>
      <p:sp>
        <p:nvSpPr>
          <p:cNvPr id="36868" name="Text Box 7"/>
          <p:cNvSpPr txBox="1">
            <a:spLocks noChangeArrowheads="1"/>
          </p:cNvSpPr>
          <p:nvPr/>
        </p:nvSpPr>
        <p:spPr bwMode="auto">
          <a:xfrm>
            <a:off x="360363" y="1696670"/>
            <a:ext cx="8272462" cy="1754326"/>
          </a:xfrm>
          <a:prstGeom prst="rect">
            <a:avLst/>
          </a:prstGeom>
          <a:noFill/>
          <a:ln w="9525">
            <a:noFill/>
            <a:miter lim="800000"/>
            <a:headEnd/>
            <a:tailEnd/>
          </a:ln>
        </p:spPr>
        <p:txBody>
          <a:bodyPr>
            <a:spAutoFit/>
          </a:bodyPr>
          <a:lstStyle/>
          <a:p>
            <a:pPr marL="231775" indent="-231775">
              <a:spcAft>
                <a:spcPct val="50000"/>
              </a:spcAft>
              <a:buFont typeface="Wingdings" pitchFamily="2" charset="2"/>
              <a:buChar char="§"/>
            </a:pPr>
            <a:r>
              <a:rPr lang="en-US" dirty="0">
                <a:solidFill>
                  <a:srgbClr val="0000FF"/>
                </a:solidFill>
              </a:rPr>
              <a:t>Coaxial cable is a perfectly shielded system (no interference).</a:t>
            </a:r>
          </a:p>
          <a:p>
            <a:pPr marL="231775" indent="-231775">
              <a:spcAft>
                <a:spcPct val="50000"/>
              </a:spcAft>
              <a:buFont typeface="Wingdings" pitchFamily="2" charset="2"/>
              <a:buChar char="§"/>
            </a:pPr>
            <a:r>
              <a:rPr lang="en-US" dirty="0">
                <a:solidFill>
                  <a:srgbClr val="0000FF"/>
                </a:solidFill>
              </a:rPr>
              <a:t>Twin line is not a shielded system – more susceptible to noise and interference.</a:t>
            </a:r>
          </a:p>
          <a:p>
            <a:pPr marL="231775" indent="-231775">
              <a:spcAft>
                <a:spcPct val="50000"/>
              </a:spcAft>
              <a:buFont typeface="Wingdings" pitchFamily="2" charset="2"/>
              <a:buChar char="§"/>
            </a:pPr>
            <a:r>
              <a:rPr lang="en-US" dirty="0">
                <a:solidFill>
                  <a:srgbClr val="0000FF"/>
                </a:solidFill>
              </a:rPr>
              <a:t>Twin lead may be improved by using a form known as “twisted pair” (e.g., CAT 5 cable). This results in less interference.</a:t>
            </a:r>
          </a:p>
        </p:txBody>
      </p:sp>
      <p:sp>
        <p:nvSpPr>
          <p:cNvPr id="36871" name="Text Box 88"/>
          <p:cNvSpPr txBox="1">
            <a:spLocks noChangeArrowheads="1"/>
          </p:cNvSpPr>
          <p:nvPr/>
        </p:nvSpPr>
        <p:spPr bwMode="auto">
          <a:xfrm>
            <a:off x="1546225" y="6132513"/>
            <a:ext cx="723275" cy="369332"/>
          </a:xfrm>
          <a:prstGeom prst="rect">
            <a:avLst/>
          </a:prstGeom>
          <a:noFill/>
          <a:ln w="9525">
            <a:noFill/>
            <a:miter lim="800000"/>
            <a:headEnd/>
            <a:tailEnd/>
          </a:ln>
        </p:spPr>
        <p:txBody>
          <a:bodyPr wrap="none">
            <a:spAutoFit/>
          </a:bodyPr>
          <a:lstStyle/>
          <a:p>
            <a:r>
              <a:rPr lang="en-US" dirty="0">
                <a:solidFill>
                  <a:srgbClr val="0000FF"/>
                </a:solidFill>
              </a:rPr>
              <a:t>Coax</a:t>
            </a:r>
          </a:p>
        </p:txBody>
      </p:sp>
      <p:sp>
        <p:nvSpPr>
          <p:cNvPr id="36872" name="Text Box 89"/>
          <p:cNvSpPr txBox="1">
            <a:spLocks noChangeArrowheads="1"/>
          </p:cNvSpPr>
          <p:nvPr/>
        </p:nvSpPr>
        <p:spPr bwMode="auto">
          <a:xfrm>
            <a:off x="5509573" y="6119813"/>
            <a:ext cx="1159356" cy="369332"/>
          </a:xfrm>
          <a:prstGeom prst="rect">
            <a:avLst/>
          </a:prstGeom>
          <a:noFill/>
          <a:ln w="9525">
            <a:noFill/>
            <a:miter lim="800000"/>
            <a:headEnd/>
            <a:tailEnd/>
          </a:ln>
        </p:spPr>
        <p:txBody>
          <a:bodyPr wrap="none">
            <a:spAutoFit/>
          </a:bodyPr>
          <a:lstStyle/>
          <a:p>
            <a:r>
              <a:rPr lang="en-US" dirty="0">
                <a:solidFill>
                  <a:srgbClr val="0000FF"/>
                </a:solidFill>
              </a:rPr>
              <a:t>Twin lead</a:t>
            </a:r>
          </a:p>
        </p:txBody>
      </p:sp>
      <p:grpSp>
        <p:nvGrpSpPr>
          <p:cNvPr id="63" name="Group 62"/>
          <p:cNvGrpSpPr/>
          <p:nvPr/>
        </p:nvGrpSpPr>
        <p:grpSpPr>
          <a:xfrm>
            <a:off x="1054100" y="4011159"/>
            <a:ext cx="2443163" cy="1883229"/>
            <a:chOff x="1054100" y="4011159"/>
            <a:chExt cx="2443163" cy="1883229"/>
          </a:xfrm>
        </p:grpSpPr>
        <p:sp>
          <p:nvSpPr>
            <p:cNvPr id="36898" name="Oval 26"/>
            <p:cNvSpPr>
              <a:spLocks noChangeArrowheads="1"/>
            </p:cNvSpPr>
            <p:nvPr/>
          </p:nvSpPr>
          <p:spPr bwMode="auto">
            <a:xfrm>
              <a:off x="1125538" y="4246563"/>
              <a:ext cx="1574800" cy="1574800"/>
            </a:xfrm>
            <a:prstGeom prst="ellipse">
              <a:avLst/>
            </a:prstGeom>
            <a:solidFill>
              <a:srgbClr val="969696"/>
            </a:solidFill>
            <a:ln w="38100">
              <a:solidFill>
                <a:srgbClr val="FF9933"/>
              </a:solidFill>
              <a:round/>
              <a:headEnd type="none" w="sm" len="sm"/>
              <a:tailEnd type="none" w="sm" len="sm"/>
            </a:ln>
          </p:spPr>
          <p:txBody>
            <a:bodyPr wrap="none" anchor="ctr"/>
            <a:lstStyle/>
            <a:p>
              <a:endParaRPr lang="en-US"/>
            </a:p>
          </p:txBody>
        </p:sp>
        <p:sp>
          <p:nvSpPr>
            <p:cNvPr id="36899" name="Oval 27"/>
            <p:cNvSpPr>
              <a:spLocks noChangeArrowheads="1"/>
            </p:cNvSpPr>
            <p:nvPr/>
          </p:nvSpPr>
          <p:spPr bwMode="auto">
            <a:xfrm>
              <a:off x="1646238" y="4779963"/>
              <a:ext cx="533400" cy="533400"/>
            </a:xfrm>
            <a:prstGeom prst="ellipse">
              <a:avLst/>
            </a:prstGeom>
            <a:solidFill>
              <a:srgbClr val="FF9933"/>
            </a:solidFill>
            <a:ln w="12700">
              <a:solidFill>
                <a:srgbClr val="000000"/>
              </a:solidFill>
              <a:round/>
              <a:headEnd type="none" w="sm" len="sm"/>
              <a:tailEnd type="none" w="sm" len="sm"/>
            </a:ln>
          </p:spPr>
          <p:txBody>
            <a:bodyPr wrap="none" anchor="ctr"/>
            <a:lstStyle/>
            <a:p>
              <a:endParaRPr lang="en-US"/>
            </a:p>
          </p:txBody>
        </p:sp>
        <p:sp>
          <p:nvSpPr>
            <p:cNvPr id="36902" name="Text Box 30"/>
            <p:cNvSpPr txBox="1">
              <a:spLocks noChangeArrowheads="1"/>
            </p:cNvSpPr>
            <p:nvPr/>
          </p:nvSpPr>
          <p:spPr bwMode="auto">
            <a:xfrm>
              <a:off x="1427163" y="4689475"/>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03" name="Text Box 31"/>
            <p:cNvSpPr txBox="1">
              <a:spLocks noChangeArrowheads="1"/>
            </p:cNvSpPr>
            <p:nvPr/>
          </p:nvSpPr>
          <p:spPr bwMode="auto">
            <a:xfrm>
              <a:off x="1465263" y="5032375"/>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04" name="Text Box 32"/>
            <p:cNvSpPr txBox="1">
              <a:spLocks noChangeArrowheads="1"/>
            </p:cNvSpPr>
            <p:nvPr/>
          </p:nvSpPr>
          <p:spPr bwMode="auto">
            <a:xfrm>
              <a:off x="1757363" y="5222875"/>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05" name="Text Box 33"/>
            <p:cNvSpPr txBox="1">
              <a:spLocks noChangeArrowheads="1"/>
            </p:cNvSpPr>
            <p:nvPr/>
          </p:nvSpPr>
          <p:spPr bwMode="auto">
            <a:xfrm>
              <a:off x="2062163" y="5006975"/>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06" name="Text Box 34"/>
            <p:cNvSpPr txBox="1">
              <a:spLocks noChangeArrowheads="1"/>
            </p:cNvSpPr>
            <p:nvPr/>
          </p:nvSpPr>
          <p:spPr bwMode="auto">
            <a:xfrm>
              <a:off x="2087563" y="4676775"/>
              <a:ext cx="31750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07" name="Text Box 35"/>
            <p:cNvSpPr txBox="1">
              <a:spLocks noChangeArrowheads="1"/>
            </p:cNvSpPr>
            <p:nvPr/>
          </p:nvSpPr>
          <p:spPr bwMode="auto">
            <a:xfrm>
              <a:off x="1757363" y="4511675"/>
              <a:ext cx="317500" cy="366713"/>
            </a:xfrm>
            <a:prstGeom prst="rect">
              <a:avLst/>
            </a:prstGeom>
            <a:noFill/>
            <a:ln w="12700">
              <a:noFill/>
              <a:miter lim="800000"/>
              <a:headEnd type="none" w="sm" len="sm"/>
              <a:tailEnd type="none" w="sm" len="sm"/>
            </a:ln>
          </p:spPr>
          <p:txBody>
            <a:bodyPr wrap="none">
              <a:spAutoFit/>
            </a:bodyPr>
            <a:lstStyle/>
            <a:p>
              <a:r>
                <a:rPr lang="en-US" dirty="0">
                  <a:solidFill>
                    <a:srgbClr val="FFFF00"/>
                  </a:solidFill>
                </a:rPr>
                <a:t>+</a:t>
              </a:r>
            </a:p>
          </p:txBody>
        </p:sp>
        <p:sp>
          <p:nvSpPr>
            <p:cNvPr id="36908" name="Text Box 36"/>
            <p:cNvSpPr txBox="1">
              <a:spLocks noChangeArrowheads="1"/>
            </p:cNvSpPr>
            <p:nvPr/>
          </p:nvSpPr>
          <p:spPr bwMode="auto">
            <a:xfrm>
              <a:off x="1808163" y="5527675"/>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09" name="Text Box 37"/>
            <p:cNvSpPr txBox="1">
              <a:spLocks noChangeArrowheads="1"/>
            </p:cNvSpPr>
            <p:nvPr/>
          </p:nvSpPr>
          <p:spPr bwMode="auto">
            <a:xfrm>
              <a:off x="1820863" y="4156075"/>
              <a:ext cx="260350" cy="366713"/>
            </a:xfrm>
            <a:prstGeom prst="rect">
              <a:avLst/>
            </a:prstGeom>
            <a:noFill/>
            <a:ln w="12700">
              <a:noFill/>
              <a:miter lim="800000"/>
              <a:headEnd type="none" w="sm" len="sm"/>
              <a:tailEnd type="none" w="sm" len="sm"/>
            </a:ln>
          </p:spPr>
          <p:txBody>
            <a:bodyPr wrap="none">
              <a:spAutoFit/>
            </a:bodyPr>
            <a:lstStyle/>
            <a:p>
              <a:r>
                <a:rPr lang="en-US" dirty="0">
                  <a:solidFill>
                    <a:srgbClr val="FFFF00"/>
                  </a:solidFill>
                </a:rPr>
                <a:t>-</a:t>
              </a:r>
            </a:p>
          </p:txBody>
        </p:sp>
        <p:sp>
          <p:nvSpPr>
            <p:cNvPr id="36910" name="Text Box 38"/>
            <p:cNvSpPr txBox="1">
              <a:spLocks noChangeArrowheads="1"/>
            </p:cNvSpPr>
            <p:nvPr/>
          </p:nvSpPr>
          <p:spPr bwMode="auto">
            <a:xfrm>
              <a:off x="2354263" y="4435475"/>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11" name="Text Box 39"/>
            <p:cNvSpPr txBox="1">
              <a:spLocks noChangeArrowheads="1"/>
            </p:cNvSpPr>
            <p:nvPr/>
          </p:nvSpPr>
          <p:spPr bwMode="auto">
            <a:xfrm>
              <a:off x="1249363" y="4448175"/>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12" name="Text Box 40"/>
            <p:cNvSpPr txBox="1">
              <a:spLocks noChangeArrowheads="1"/>
            </p:cNvSpPr>
            <p:nvPr/>
          </p:nvSpPr>
          <p:spPr bwMode="auto">
            <a:xfrm>
              <a:off x="1249363" y="5197475"/>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13" name="Text Box 41"/>
            <p:cNvSpPr txBox="1">
              <a:spLocks noChangeArrowheads="1"/>
            </p:cNvSpPr>
            <p:nvPr/>
          </p:nvSpPr>
          <p:spPr bwMode="auto">
            <a:xfrm>
              <a:off x="2341563" y="5222875"/>
              <a:ext cx="260350" cy="366713"/>
            </a:xfrm>
            <a:prstGeom prst="rect">
              <a:avLst/>
            </a:prstGeom>
            <a:noFill/>
            <a:ln w="12700">
              <a:noFill/>
              <a:miter lim="800000"/>
              <a:headEnd type="none" w="sm" len="sm"/>
              <a:tailEnd type="none" w="sm" len="sm"/>
            </a:ln>
          </p:spPr>
          <p:txBody>
            <a:bodyPr wrap="none">
              <a:spAutoFit/>
            </a:bodyPr>
            <a:lstStyle/>
            <a:p>
              <a:r>
                <a:rPr lang="en-US">
                  <a:solidFill>
                    <a:srgbClr val="FFFF00"/>
                  </a:solidFill>
                </a:rPr>
                <a:t>-</a:t>
              </a:r>
            </a:p>
          </p:txBody>
        </p:sp>
        <p:sp>
          <p:nvSpPr>
            <p:cNvPr id="36914" name="Line 43"/>
            <p:cNvSpPr>
              <a:spLocks noChangeShapeType="1"/>
            </p:cNvSpPr>
            <p:nvPr/>
          </p:nvSpPr>
          <p:spPr bwMode="auto">
            <a:xfrm flipH="1" flipV="1">
              <a:off x="2560638" y="5313363"/>
              <a:ext cx="387350" cy="246063"/>
            </a:xfrm>
            <a:prstGeom prst="line">
              <a:avLst/>
            </a:prstGeom>
            <a:noFill/>
            <a:ln w="12700">
              <a:solidFill>
                <a:srgbClr val="000000"/>
              </a:solidFill>
              <a:round/>
              <a:headEnd type="none" w="med" len="med"/>
              <a:tailEnd type="arrow" w="med" len="med"/>
            </a:ln>
          </p:spPr>
          <p:txBody>
            <a:bodyPr wrap="none"/>
            <a:lstStyle/>
            <a:p>
              <a:endParaRPr lang="en-US"/>
            </a:p>
          </p:txBody>
        </p:sp>
        <p:sp>
          <p:nvSpPr>
            <p:cNvPr id="36915" name="Line 44"/>
            <p:cNvSpPr>
              <a:spLocks noChangeShapeType="1"/>
            </p:cNvSpPr>
            <p:nvPr/>
          </p:nvSpPr>
          <p:spPr bwMode="auto">
            <a:xfrm flipH="1">
              <a:off x="1190625" y="5057775"/>
              <a:ext cx="377825" cy="1588"/>
            </a:xfrm>
            <a:prstGeom prst="line">
              <a:avLst/>
            </a:prstGeom>
            <a:noFill/>
            <a:ln w="19050">
              <a:solidFill>
                <a:srgbClr val="FF3300"/>
              </a:solidFill>
              <a:round/>
              <a:headEnd/>
              <a:tailEnd type="triangle" w="med" len="med"/>
            </a:ln>
          </p:spPr>
          <p:txBody>
            <a:bodyPr/>
            <a:lstStyle/>
            <a:p>
              <a:endParaRPr lang="en-US"/>
            </a:p>
          </p:txBody>
        </p:sp>
        <p:sp>
          <p:nvSpPr>
            <p:cNvPr id="36916" name="Line 45"/>
            <p:cNvSpPr>
              <a:spLocks noChangeShapeType="1"/>
            </p:cNvSpPr>
            <p:nvPr/>
          </p:nvSpPr>
          <p:spPr bwMode="auto">
            <a:xfrm flipV="1">
              <a:off x="2265363" y="5041900"/>
              <a:ext cx="363537" cy="1588"/>
            </a:xfrm>
            <a:prstGeom prst="line">
              <a:avLst/>
            </a:prstGeom>
            <a:noFill/>
            <a:ln w="19050">
              <a:solidFill>
                <a:srgbClr val="FF3300"/>
              </a:solidFill>
              <a:round/>
              <a:headEnd/>
              <a:tailEnd type="triangle" w="med" len="med"/>
            </a:ln>
          </p:spPr>
          <p:txBody>
            <a:bodyPr/>
            <a:lstStyle/>
            <a:p>
              <a:endParaRPr lang="en-US"/>
            </a:p>
          </p:txBody>
        </p:sp>
        <p:sp>
          <p:nvSpPr>
            <p:cNvPr id="36917" name="Line 46"/>
            <p:cNvSpPr>
              <a:spLocks noChangeShapeType="1"/>
            </p:cNvSpPr>
            <p:nvPr/>
          </p:nvSpPr>
          <p:spPr bwMode="auto">
            <a:xfrm>
              <a:off x="2078038" y="5291138"/>
              <a:ext cx="260350" cy="274638"/>
            </a:xfrm>
            <a:prstGeom prst="line">
              <a:avLst/>
            </a:prstGeom>
            <a:noFill/>
            <a:ln w="19050">
              <a:solidFill>
                <a:srgbClr val="FF3300"/>
              </a:solidFill>
              <a:round/>
              <a:headEnd/>
              <a:tailEnd type="triangle" w="med" len="med"/>
            </a:ln>
          </p:spPr>
          <p:txBody>
            <a:bodyPr/>
            <a:lstStyle/>
            <a:p>
              <a:endParaRPr lang="en-US"/>
            </a:p>
          </p:txBody>
        </p:sp>
        <p:sp>
          <p:nvSpPr>
            <p:cNvPr id="36918" name="Line 47"/>
            <p:cNvSpPr>
              <a:spLocks noChangeShapeType="1"/>
            </p:cNvSpPr>
            <p:nvPr/>
          </p:nvSpPr>
          <p:spPr bwMode="auto">
            <a:xfrm flipH="1">
              <a:off x="1393825" y="5289550"/>
              <a:ext cx="304800" cy="276225"/>
            </a:xfrm>
            <a:prstGeom prst="line">
              <a:avLst/>
            </a:prstGeom>
            <a:noFill/>
            <a:ln w="19050">
              <a:solidFill>
                <a:srgbClr val="FF3300"/>
              </a:solidFill>
              <a:round/>
              <a:headEnd/>
              <a:tailEnd type="triangle" w="med" len="med"/>
            </a:ln>
          </p:spPr>
          <p:txBody>
            <a:bodyPr/>
            <a:lstStyle/>
            <a:p>
              <a:endParaRPr lang="en-US"/>
            </a:p>
          </p:txBody>
        </p:sp>
        <p:sp>
          <p:nvSpPr>
            <p:cNvPr id="36919" name="Line 48"/>
            <p:cNvSpPr>
              <a:spLocks noChangeShapeType="1"/>
            </p:cNvSpPr>
            <p:nvPr/>
          </p:nvSpPr>
          <p:spPr bwMode="auto">
            <a:xfrm flipH="1" flipV="1">
              <a:off x="1509713" y="4433888"/>
              <a:ext cx="247650" cy="333375"/>
            </a:xfrm>
            <a:prstGeom prst="line">
              <a:avLst/>
            </a:prstGeom>
            <a:noFill/>
            <a:ln w="19050">
              <a:solidFill>
                <a:srgbClr val="FF3300"/>
              </a:solidFill>
              <a:round/>
              <a:headEnd/>
              <a:tailEnd type="triangle" w="med" len="med"/>
            </a:ln>
          </p:spPr>
          <p:txBody>
            <a:bodyPr/>
            <a:lstStyle/>
            <a:p>
              <a:endParaRPr lang="en-US"/>
            </a:p>
          </p:txBody>
        </p:sp>
        <p:sp>
          <p:nvSpPr>
            <p:cNvPr id="36920" name="Line 49"/>
            <p:cNvSpPr>
              <a:spLocks noChangeShapeType="1"/>
            </p:cNvSpPr>
            <p:nvPr/>
          </p:nvSpPr>
          <p:spPr bwMode="auto">
            <a:xfrm flipV="1">
              <a:off x="2076450" y="4418013"/>
              <a:ext cx="247650" cy="363538"/>
            </a:xfrm>
            <a:prstGeom prst="line">
              <a:avLst/>
            </a:prstGeom>
            <a:noFill/>
            <a:ln w="19050">
              <a:solidFill>
                <a:srgbClr val="FF3300"/>
              </a:solidFill>
              <a:round/>
              <a:headEnd/>
              <a:tailEnd type="triangle" w="med" len="med"/>
            </a:ln>
          </p:spPr>
          <p:txBody>
            <a:bodyPr/>
            <a:lstStyle/>
            <a:p>
              <a:endParaRPr lang="en-US"/>
            </a:p>
          </p:txBody>
        </p:sp>
        <p:sp>
          <p:nvSpPr>
            <p:cNvPr id="36921" name="Line 42"/>
            <p:cNvSpPr>
              <a:spLocks noChangeShapeType="1"/>
            </p:cNvSpPr>
            <p:nvPr/>
          </p:nvSpPr>
          <p:spPr bwMode="auto">
            <a:xfrm flipH="1">
              <a:off x="2151063" y="4640263"/>
              <a:ext cx="560387" cy="196850"/>
            </a:xfrm>
            <a:prstGeom prst="line">
              <a:avLst/>
            </a:prstGeom>
            <a:noFill/>
            <a:ln w="12700">
              <a:solidFill>
                <a:srgbClr val="000000"/>
              </a:solidFill>
              <a:round/>
              <a:headEnd type="none" w="med" len="med"/>
              <a:tailEnd type="arrow" w="med" len="med"/>
            </a:ln>
          </p:spPr>
          <p:txBody>
            <a:bodyPr wrap="none"/>
            <a:lstStyle/>
            <a:p>
              <a:endParaRPr lang="en-US"/>
            </a:p>
          </p:txBody>
        </p:sp>
        <p:graphicFrame>
          <p:nvGraphicFramePr>
            <p:cNvPr id="92161" name="Object 55"/>
            <p:cNvGraphicFramePr>
              <a:graphicFrameLocks noChangeAspect="1"/>
            </p:cNvGraphicFramePr>
            <p:nvPr/>
          </p:nvGraphicFramePr>
          <p:xfrm>
            <a:off x="1054100" y="4011159"/>
            <a:ext cx="252413" cy="368300"/>
          </p:xfrm>
          <a:graphic>
            <a:graphicData uri="http://schemas.openxmlformats.org/presentationml/2006/ole">
              <mc:AlternateContent xmlns:mc="http://schemas.openxmlformats.org/markup-compatibility/2006">
                <mc:Choice xmlns:v="urn:schemas-microsoft-com:vml" Requires="v">
                  <p:oleObj spid="_x0000_s2058" name="Equation" r:id="rId4" imgW="139680" imgH="203040" progId="Equation.DSMT4">
                    <p:embed/>
                  </p:oleObj>
                </mc:Choice>
                <mc:Fallback>
                  <p:oleObj name="Equation" r:id="rId4" imgW="139680" imgH="203040" progId="Equation.DSMT4">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4011159"/>
                          <a:ext cx="2524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2" name="Object 55"/>
            <p:cNvGraphicFramePr>
              <a:graphicFrameLocks noChangeAspect="1"/>
            </p:cNvGraphicFramePr>
            <p:nvPr>
              <p:extLst>
                <p:ext uri="{D42A27DB-BD31-4B8C-83A1-F6EECF244321}">
                  <p14:modId xmlns:p14="http://schemas.microsoft.com/office/powerpoint/2010/main" val="3230125859"/>
                </p:ext>
              </p:extLst>
            </p:nvPr>
          </p:nvGraphicFramePr>
          <p:xfrm>
            <a:off x="2814638" y="4294188"/>
            <a:ext cx="411162" cy="412750"/>
          </p:xfrm>
          <a:graphic>
            <a:graphicData uri="http://schemas.openxmlformats.org/presentationml/2006/ole">
              <mc:AlternateContent xmlns:mc="http://schemas.openxmlformats.org/markup-compatibility/2006">
                <mc:Choice xmlns:v="urn:schemas-microsoft-com:vml" Requires="v">
                  <p:oleObj spid="_x0000_s2059" name="Equation" r:id="rId6" imgW="228600" imgH="228600" progId="Equation.DSMT4">
                    <p:embed/>
                  </p:oleObj>
                </mc:Choice>
                <mc:Fallback>
                  <p:oleObj name="Equation" r:id="rId6" imgW="228600" imgH="228600" progId="Equation.DSMT4">
                    <p:embed/>
                    <p:pic>
                      <p:nvPicPr>
                        <p:cNvPr id="0" name="Picture 122"/>
                        <p:cNvPicPr>
                          <a:picLocks noChangeAspect="1" noChangeArrowheads="1"/>
                        </p:cNvPicPr>
                        <p:nvPr/>
                      </p:nvPicPr>
                      <p:blipFill>
                        <a:blip r:embed="rId7"/>
                        <a:srcRect/>
                        <a:stretch>
                          <a:fillRect/>
                        </a:stretch>
                      </p:blipFill>
                      <p:spPr bwMode="auto">
                        <a:xfrm>
                          <a:off x="2814638" y="4294188"/>
                          <a:ext cx="4111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3" name="Object 55"/>
            <p:cNvGraphicFramePr>
              <a:graphicFrameLocks noChangeAspect="1"/>
            </p:cNvGraphicFramePr>
            <p:nvPr>
              <p:extLst>
                <p:ext uri="{D42A27DB-BD31-4B8C-83A1-F6EECF244321}">
                  <p14:modId xmlns:p14="http://schemas.microsoft.com/office/powerpoint/2010/main" val="4255234601"/>
                </p:ext>
              </p:extLst>
            </p:nvPr>
          </p:nvGraphicFramePr>
          <p:xfrm>
            <a:off x="3084513" y="5394325"/>
            <a:ext cx="412750" cy="412750"/>
          </p:xfrm>
          <a:graphic>
            <a:graphicData uri="http://schemas.openxmlformats.org/presentationml/2006/ole">
              <mc:AlternateContent xmlns:mc="http://schemas.openxmlformats.org/markup-compatibility/2006">
                <mc:Choice xmlns:v="urn:schemas-microsoft-com:vml" Requires="v">
                  <p:oleObj spid="_x0000_s2060" name="Equation" r:id="rId8" imgW="228600" imgH="228600" progId="Equation.DSMT4">
                    <p:embed/>
                  </p:oleObj>
                </mc:Choice>
                <mc:Fallback>
                  <p:oleObj name="Equation" r:id="rId8" imgW="228600" imgH="228600" progId="Equation.DSMT4">
                    <p:embed/>
                    <p:pic>
                      <p:nvPicPr>
                        <p:cNvPr id="0" name="Picture 123"/>
                        <p:cNvPicPr>
                          <a:picLocks noChangeAspect="1" noChangeArrowheads="1"/>
                        </p:cNvPicPr>
                        <p:nvPr/>
                      </p:nvPicPr>
                      <p:blipFill>
                        <a:blip r:embed="rId9"/>
                        <a:srcRect/>
                        <a:stretch>
                          <a:fillRect/>
                        </a:stretch>
                      </p:blipFill>
                      <p:spPr bwMode="auto">
                        <a:xfrm>
                          <a:off x="3084513" y="5394325"/>
                          <a:ext cx="4127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6" name="Slide Number Placeholder 65"/>
          <p:cNvSpPr>
            <a:spLocks noGrp="1"/>
          </p:cNvSpPr>
          <p:nvPr>
            <p:ph type="sldNum" sz="quarter" idx="10"/>
          </p:nvPr>
        </p:nvSpPr>
        <p:spPr/>
        <p:txBody>
          <a:bodyPr/>
          <a:lstStyle/>
          <a:p>
            <a:pPr>
              <a:defRPr/>
            </a:pPr>
            <a:fld id="{1B73C68F-52BC-4916-951A-0E2C6563DD85}" type="slidenum">
              <a:rPr lang="en-US" smtClean="0"/>
              <a:pPr>
                <a:defRPr/>
              </a:pPr>
              <a:t>6</a:t>
            </a:fld>
            <a:endParaRPr lang="en-US"/>
          </a:p>
        </p:txBody>
      </p:sp>
      <p:grpSp>
        <p:nvGrpSpPr>
          <p:cNvPr id="62" name="Group 61"/>
          <p:cNvGrpSpPr/>
          <p:nvPr/>
        </p:nvGrpSpPr>
        <p:grpSpPr>
          <a:xfrm>
            <a:off x="4678363" y="4087813"/>
            <a:ext cx="2946400" cy="1684337"/>
            <a:chOff x="4678363" y="4087813"/>
            <a:chExt cx="2946400" cy="1684337"/>
          </a:xfrm>
        </p:grpSpPr>
        <p:grpSp>
          <p:nvGrpSpPr>
            <p:cNvPr id="36870" name="Group 87"/>
            <p:cNvGrpSpPr>
              <a:grpSpLocks/>
            </p:cNvGrpSpPr>
            <p:nvPr/>
          </p:nvGrpSpPr>
          <p:grpSpPr bwMode="auto">
            <a:xfrm>
              <a:off x="4678363" y="4349750"/>
              <a:ext cx="2946400" cy="1422400"/>
              <a:chOff x="3099" y="2868"/>
              <a:chExt cx="1856" cy="896"/>
            </a:xfrm>
          </p:grpSpPr>
          <p:sp>
            <p:nvSpPr>
              <p:cNvPr id="36875" name="Oval 54"/>
              <p:cNvSpPr>
                <a:spLocks noChangeArrowheads="1"/>
              </p:cNvSpPr>
              <p:nvPr/>
            </p:nvSpPr>
            <p:spPr bwMode="auto">
              <a:xfrm>
                <a:off x="3511" y="3200"/>
                <a:ext cx="237" cy="237"/>
              </a:xfrm>
              <a:prstGeom prst="ellipse">
                <a:avLst/>
              </a:prstGeom>
              <a:solidFill>
                <a:srgbClr val="FF9900"/>
              </a:solidFill>
              <a:ln w="9525">
                <a:solidFill>
                  <a:schemeClr val="tx1"/>
                </a:solidFill>
                <a:round/>
                <a:headEnd/>
                <a:tailEnd/>
              </a:ln>
            </p:spPr>
            <p:txBody>
              <a:bodyPr wrap="none" anchor="ctr"/>
              <a:lstStyle/>
              <a:p>
                <a:endParaRPr lang="en-US"/>
              </a:p>
            </p:txBody>
          </p:sp>
          <p:sp>
            <p:nvSpPr>
              <p:cNvPr id="36876" name="Oval 55"/>
              <p:cNvSpPr>
                <a:spLocks noChangeArrowheads="1"/>
              </p:cNvSpPr>
              <p:nvPr/>
            </p:nvSpPr>
            <p:spPr bwMode="auto">
              <a:xfrm>
                <a:off x="4137" y="3196"/>
                <a:ext cx="237" cy="237"/>
              </a:xfrm>
              <a:prstGeom prst="ellipse">
                <a:avLst/>
              </a:prstGeom>
              <a:solidFill>
                <a:srgbClr val="FF9900"/>
              </a:solidFill>
              <a:ln w="9525">
                <a:solidFill>
                  <a:schemeClr val="tx1"/>
                </a:solidFill>
                <a:round/>
                <a:headEnd/>
                <a:tailEnd/>
              </a:ln>
            </p:spPr>
            <p:txBody>
              <a:bodyPr wrap="none" anchor="ctr"/>
              <a:lstStyle/>
              <a:p>
                <a:endParaRPr lang="en-US"/>
              </a:p>
            </p:txBody>
          </p:sp>
          <p:sp>
            <p:nvSpPr>
              <p:cNvPr id="36877" name="Line 56"/>
              <p:cNvSpPr>
                <a:spLocks noChangeShapeType="1"/>
              </p:cNvSpPr>
              <p:nvPr/>
            </p:nvSpPr>
            <p:spPr bwMode="auto">
              <a:xfrm>
                <a:off x="3812" y="3319"/>
                <a:ext cx="274" cy="0"/>
              </a:xfrm>
              <a:prstGeom prst="line">
                <a:avLst/>
              </a:prstGeom>
              <a:noFill/>
              <a:ln w="19050">
                <a:solidFill>
                  <a:srgbClr val="FF3300"/>
                </a:solidFill>
                <a:round/>
                <a:headEnd/>
                <a:tailEnd type="triangle" w="med" len="med"/>
              </a:ln>
            </p:spPr>
            <p:txBody>
              <a:bodyPr/>
              <a:lstStyle/>
              <a:p>
                <a:endParaRPr lang="en-US"/>
              </a:p>
            </p:txBody>
          </p:sp>
          <p:sp>
            <p:nvSpPr>
              <p:cNvPr id="36878" name="Line 57"/>
              <p:cNvSpPr>
                <a:spLocks noChangeShapeType="1"/>
              </p:cNvSpPr>
              <p:nvPr/>
            </p:nvSpPr>
            <p:spPr bwMode="auto">
              <a:xfrm flipH="1">
                <a:off x="3099" y="3328"/>
                <a:ext cx="357" cy="0"/>
              </a:xfrm>
              <a:prstGeom prst="line">
                <a:avLst/>
              </a:prstGeom>
              <a:noFill/>
              <a:ln w="19050">
                <a:solidFill>
                  <a:srgbClr val="FF3300"/>
                </a:solidFill>
                <a:round/>
                <a:headEnd/>
                <a:tailEnd type="triangle" w="med" len="med"/>
              </a:ln>
            </p:spPr>
            <p:txBody>
              <a:bodyPr/>
              <a:lstStyle/>
              <a:p>
                <a:endParaRPr lang="en-US"/>
              </a:p>
            </p:txBody>
          </p:sp>
          <p:sp>
            <p:nvSpPr>
              <p:cNvPr id="36879" name="Line 58"/>
              <p:cNvSpPr>
                <a:spLocks noChangeShapeType="1"/>
              </p:cNvSpPr>
              <p:nvPr/>
            </p:nvSpPr>
            <p:spPr bwMode="auto">
              <a:xfrm flipH="1">
                <a:off x="4452" y="3328"/>
                <a:ext cx="503" cy="0"/>
              </a:xfrm>
              <a:prstGeom prst="line">
                <a:avLst/>
              </a:prstGeom>
              <a:noFill/>
              <a:ln w="19050">
                <a:solidFill>
                  <a:srgbClr val="FF3300"/>
                </a:solidFill>
                <a:round/>
                <a:headEnd/>
                <a:tailEnd type="triangle" w="med" len="med"/>
              </a:ln>
            </p:spPr>
            <p:txBody>
              <a:bodyPr/>
              <a:lstStyle/>
              <a:p>
                <a:endParaRPr lang="en-US"/>
              </a:p>
            </p:txBody>
          </p:sp>
          <p:grpSp>
            <p:nvGrpSpPr>
              <p:cNvPr id="36880" name="Group 62"/>
              <p:cNvGrpSpPr>
                <a:grpSpLocks/>
              </p:cNvGrpSpPr>
              <p:nvPr/>
            </p:nvGrpSpPr>
            <p:grpSpPr bwMode="auto">
              <a:xfrm>
                <a:off x="3685" y="3026"/>
                <a:ext cx="530" cy="165"/>
                <a:chOff x="3685" y="3026"/>
                <a:chExt cx="530" cy="165"/>
              </a:xfrm>
            </p:grpSpPr>
            <p:sp>
              <p:nvSpPr>
                <p:cNvPr id="36896" name="Freeform 60"/>
                <p:cNvSpPr>
                  <a:spLocks/>
                </p:cNvSpPr>
                <p:nvPr/>
              </p:nvSpPr>
              <p:spPr bwMode="auto">
                <a:xfrm>
                  <a:off x="3685" y="3026"/>
                  <a:ext cx="530" cy="165"/>
                </a:xfrm>
                <a:custGeom>
                  <a:avLst/>
                  <a:gdLst>
                    <a:gd name="T0" fmla="*/ 0 w 530"/>
                    <a:gd name="T1" fmla="*/ 165 h 165"/>
                    <a:gd name="T2" fmla="*/ 100 w 530"/>
                    <a:gd name="T3" fmla="*/ 55 h 165"/>
                    <a:gd name="T4" fmla="*/ 219 w 530"/>
                    <a:gd name="T5" fmla="*/ 9 h 165"/>
                    <a:gd name="T6" fmla="*/ 338 w 530"/>
                    <a:gd name="T7" fmla="*/ 9 h 165"/>
                    <a:gd name="T8" fmla="*/ 459 w 530"/>
                    <a:gd name="T9" fmla="*/ 66 h 165"/>
                    <a:gd name="T10" fmla="*/ 530 w 530"/>
                    <a:gd name="T11" fmla="*/ 165 h 165"/>
                    <a:gd name="T12" fmla="*/ 0 60000 65536"/>
                    <a:gd name="T13" fmla="*/ 0 60000 65536"/>
                    <a:gd name="T14" fmla="*/ 0 60000 65536"/>
                    <a:gd name="T15" fmla="*/ 0 60000 65536"/>
                    <a:gd name="T16" fmla="*/ 0 60000 65536"/>
                    <a:gd name="T17" fmla="*/ 0 60000 65536"/>
                    <a:gd name="T18" fmla="*/ 0 w 530"/>
                    <a:gd name="T19" fmla="*/ 0 h 165"/>
                    <a:gd name="T20" fmla="*/ 530 w 53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530" h="165">
                      <a:moveTo>
                        <a:pt x="0" y="165"/>
                      </a:moveTo>
                      <a:cubicBezTo>
                        <a:pt x="17" y="147"/>
                        <a:pt x="63" y="81"/>
                        <a:pt x="100" y="55"/>
                      </a:cubicBezTo>
                      <a:cubicBezTo>
                        <a:pt x="137" y="29"/>
                        <a:pt x="179" y="17"/>
                        <a:pt x="219" y="9"/>
                      </a:cubicBezTo>
                      <a:cubicBezTo>
                        <a:pt x="259" y="1"/>
                        <a:pt x="298" y="0"/>
                        <a:pt x="338" y="9"/>
                      </a:cubicBezTo>
                      <a:cubicBezTo>
                        <a:pt x="378" y="18"/>
                        <a:pt x="427" y="40"/>
                        <a:pt x="459" y="66"/>
                      </a:cubicBezTo>
                      <a:cubicBezTo>
                        <a:pt x="491" y="92"/>
                        <a:pt x="515" y="145"/>
                        <a:pt x="530" y="165"/>
                      </a:cubicBezTo>
                    </a:path>
                  </a:pathLst>
                </a:custGeom>
                <a:noFill/>
                <a:ln w="19050" cmpd="sng">
                  <a:solidFill>
                    <a:srgbClr val="FF3300"/>
                  </a:solidFill>
                  <a:round/>
                  <a:headEnd/>
                  <a:tailEnd/>
                </a:ln>
              </p:spPr>
              <p:txBody>
                <a:bodyPr/>
                <a:lstStyle/>
                <a:p>
                  <a:endParaRPr lang="en-US"/>
                </a:p>
              </p:txBody>
            </p:sp>
            <p:sp>
              <p:nvSpPr>
                <p:cNvPr id="36897" name="Line 61"/>
                <p:cNvSpPr>
                  <a:spLocks noChangeShapeType="1"/>
                </p:cNvSpPr>
                <p:nvPr/>
              </p:nvSpPr>
              <p:spPr bwMode="auto">
                <a:xfrm>
                  <a:off x="3903" y="3033"/>
                  <a:ext cx="141" cy="6"/>
                </a:xfrm>
                <a:prstGeom prst="line">
                  <a:avLst/>
                </a:prstGeom>
                <a:noFill/>
                <a:ln w="19050">
                  <a:solidFill>
                    <a:srgbClr val="FF3300"/>
                  </a:solidFill>
                  <a:round/>
                  <a:headEnd/>
                  <a:tailEnd type="triangle" w="med" len="med"/>
                </a:ln>
              </p:spPr>
              <p:txBody>
                <a:bodyPr/>
                <a:lstStyle/>
                <a:p>
                  <a:endParaRPr lang="en-US"/>
                </a:p>
              </p:txBody>
            </p:sp>
          </p:grpSp>
          <p:grpSp>
            <p:nvGrpSpPr>
              <p:cNvPr id="36881" name="Group 63"/>
              <p:cNvGrpSpPr>
                <a:grpSpLocks/>
              </p:cNvGrpSpPr>
              <p:nvPr/>
            </p:nvGrpSpPr>
            <p:grpSpPr bwMode="auto">
              <a:xfrm flipV="1">
                <a:off x="3689" y="3434"/>
                <a:ext cx="530" cy="165"/>
                <a:chOff x="3685" y="3026"/>
                <a:chExt cx="530" cy="165"/>
              </a:xfrm>
            </p:grpSpPr>
            <p:sp>
              <p:nvSpPr>
                <p:cNvPr id="36894" name="Freeform 64"/>
                <p:cNvSpPr>
                  <a:spLocks/>
                </p:cNvSpPr>
                <p:nvPr/>
              </p:nvSpPr>
              <p:spPr bwMode="auto">
                <a:xfrm>
                  <a:off x="3685" y="3026"/>
                  <a:ext cx="530" cy="165"/>
                </a:xfrm>
                <a:custGeom>
                  <a:avLst/>
                  <a:gdLst>
                    <a:gd name="T0" fmla="*/ 0 w 530"/>
                    <a:gd name="T1" fmla="*/ 165 h 165"/>
                    <a:gd name="T2" fmla="*/ 100 w 530"/>
                    <a:gd name="T3" fmla="*/ 55 h 165"/>
                    <a:gd name="T4" fmla="*/ 219 w 530"/>
                    <a:gd name="T5" fmla="*/ 9 h 165"/>
                    <a:gd name="T6" fmla="*/ 338 w 530"/>
                    <a:gd name="T7" fmla="*/ 9 h 165"/>
                    <a:gd name="T8" fmla="*/ 459 w 530"/>
                    <a:gd name="T9" fmla="*/ 66 h 165"/>
                    <a:gd name="T10" fmla="*/ 530 w 530"/>
                    <a:gd name="T11" fmla="*/ 165 h 165"/>
                    <a:gd name="T12" fmla="*/ 0 60000 65536"/>
                    <a:gd name="T13" fmla="*/ 0 60000 65536"/>
                    <a:gd name="T14" fmla="*/ 0 60000 65536"/>
                    <a:gd name="T15" fmla="*/ 0 60000 65536"/>
                    <a:gd name="T16" fmla="*/ 0 60000 65536"/>
                    <a:gd name="T17" fmla="*/ 0 60000 65536"/>
                    <a:gd name="T18" fmla="*/ 0 w 530"/>
                    <a:gd name="T19" fmla="*/ 0 h 165"/>
                    <a:gd name="T20" fmla="*/ 530 w 53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530" h="165">
                      <a:moveTo>
                        <a:pt x="0" y="165"/>
                      </a:moveTo>
                      <a:cubicBezTo>
                        <a:pt x="17" y="147"/>
                        <a:pt x="63" y="81"/>
                        <a:pt x="100" y="55"/>
                      </a:cubicBezTo>
                      <a:cubicBezTo>
                        <a:pt x="137" y="29"/>
                        <a:pt x="179" y="17"/>
                        <a:pt x="219" y="9"/>
                      </a:cubicBezTo>
                      <a:cubicBezTo>
                        <a:pt x="259" y="1"/>
                        <a:pt x="298" y="0"/>
                        <a:pt x="338" y="9"/>
                      </a:cubicBezTo>
                      <a:cubicBezTo>
                        <a:pt x="378" y="18"/>
                        <a:pt x="427" y="40"/>
                        <a:pt x="459" y="66"/>
                      </a:cubicBezTo>
                      <a:cubicBezTo>
                        <a:pt x="491" y="92"/>
                        <a:pt x="515" y="145"/>
                        <a:pt x="530" y="165"/>
                      </a:cubicBezTo>
                    </a:path>
                  </a:pathLst>
                </a:custGeom>
                <a:noFill/>
                <a:ln w="19050" cmpd="sng">
                  <a:solidFill>
                    <a:srgbClr val="FF3300"/>
                  </a:solidFill>
                  <a:round/>
                  <a:headEnd/>
                  <a:tailEnd/>
                </a:ln>
              </p:spPr>
              <p:txBody>
                <a:bodyPr/>
                <a:lstStyle/>
                <a:p>
                  <a:endParaRPr lang="en-US"/>
                </a:p>
              </p:txBody>
            </p:sp>
            <p:sp>
              <p:nvSpPr>
                <p:cNvPr id="36895" name="Line 65"/>
                <p:cNvSpPr>
                  <a:spLocks noChangeShapeType="1"/>
                </p:cNvSpPr>
                <p:nvPr/>
              </p:nvSpPr>
              <p:spPr bwMode="auto">
                <a:xfrm>
                  <a:off x="3903" y="3037"/>
                  <a:ext cx="141" cy="6"/>
                </a:xfrm>
                <a:prstGeom prst="line">
                  <a:avLst/>
                </a:prstGeom>
                <a:noFill/>
                <a:ln w="19050">
                  <a:solidFill>
                    <a:srgbClr val="FF3300"/>
                  </a:solidFill>
                  <a:round/>
                  <a:headEnd/>
                  <a:tailEnd type="triangle" w="med" len="med"/>
                </a:ln>
              </p:spPr>
              <p:txBody>
                <a:bodyPr/>
                <a:lstStyle/>
                <a:p>
                  <a:endParaRPr lang="en-US"/>
                </a:p>
              </p:txBody>
            </p:sp>
          </p:grpSp>
          <p:grpSp>
            <p:nvGrpSpPr>
              <p:cNvPr id="36882" name="Group 69"/>
              <p:cNvGrpSpPr>
                <a:grpSpLocks/>
              </p:cNvGrpSpPr>
              <p:nvPr/>
            </p:nvGrpSpPr>
            <p:grpSpPr bwMode="auto">
              <a:xfrm>
                <a:off x="4368" y="2896"/>
                <a:ext cx="204" cy="352"/>
                <a:chOff x="4368" y="2896"/>
                <a:chExt cx="204" cy="352"/>
              </a:xfrm>
            </p:grpSpPr>
            <p:sp>
              <p:nvSpPr>
                <p:cNvPr id="36892" name="Freeform 67"/>
                <p:cNvSpPr>
                  <a:spLocks/>
                </p:cNvSpPr>
                <p:nvPr/>
              </p:nvSpPr>
              <p:spPr bwMode="auto">
                <a:xfrm>
                  <a:off x="4368" y="2896"/>
                  <a:ext cx="204" cy="352"/>
                </a:xfrm>
                <a:custGeom>
                  <a:avLst/>
                  <a:gdLst>
                    <a:gd name="T0" fmla="*/ 0 w 204"/>
                    <a:gd name="T1" fmla="*/ 352 h 352"/>
                    <a:gd name="T2" fmla="*/ 64 w 204"/>
                    <a:gd name="T3" fmla="*/ 300 h 352"/>
                    <a:gd name="T4" fmla="*/ 136 w 204"/>
                    <a:gd name="T5" fmla="*/ 208 h 352"/>
                    <a:gd name="T6" fmla="*/ 188 w 204"/>
                    <a:gd name="T7" fmla="*/ 88 h 352"/>
                    <a:gd name="T8" fmla="*/ 204 w 204"/>
                    <a:gd name="T9" fmla="*/ 0 h 352"/>
                    <a:gd name="T10" fmla="*/ 0 60000 65536"/>
                    <a:gd name="T11" fmla="*/ 0 60000 65536"/>
                    <a:gd name="T12" fmla="*/ 0 60000 65536"/>
                    <a:gd name="T13" fmla="*/ 0 60000 65536"/>
                    <a:gd name="T14" fmla="*/ 0 60000 65536"/>
                    <a:gd name="T15" fmla="*/ 0 w 204"/>
                    <a:gd name="T16" fmla="*/ 0 h 352"/>
                    <a:gd name="T17" fmla="*/ 204 w 204"/>
                    <a:gd name="T18" fmla="*/ 352 h 352"/>
                  </a:gdLst>
                  <a:ahLst/>
                  <a:cxnLst>
                    <a:cxn ang="T10">
                      <a:pos x="T0" y="T1"/>
                    </a:cxn>
                    <a:cxn ang="T11">
                      <a:pos x="T2" y="T3"/>
                    </a:cxn>
                    <a:cxn ang="T12">
                      <a:pos x="T4" y="T5"/>
                    </a:cxn>
                    <a:cxn ang="T13">
                      <a:pos x="T6" y="T7"/>
                    </a:cxn>
                    <a:cxn ang="T14">
                      <a:pos x="T8" y="T9"/>
                    </a:cxn>
                  </a:cxnLst>
                  <a:rect l="T15" t="T16" r="T17" b="T18"/>
                  <a:pathLst>
                    <a:path w="204" h="352">
                      <a:moveTo>
                        <a:pt x="0" y="352"/>
                      </a:moveTo>
                      <a:cubicBezTo>
                        <a:pt x="11" y="344"/>
                        <a:pt x="41" y="324"/>
                        <a:pt x="64" y="300"/>
                      </a:cubicBezTo>
                      <a:cubicBezTo>
                        <a:pt x="87" y="276"/>
                        <a:pt x="115" y="243"/>
                        <a:pt x="136" y="208"/>
                      </a:cubicBezTo>
                      <a:cubicBezTo>
                        <a:pt x="157" y="173"/>
                        <a:pt x="177" y="123"/>
                        <a:pt x="188" y="88"/>
                      </a:cubicBezTo>
                      <a:cubicBezTo>
                        <a:pt x="199" y="53"/>
                        <a:pt x="201" y="15"/>
                        <a:pt x="204" y="0"/>
                      </a:cubicBezTo>
                    </a:path>
                  </a:pathLst>
                </a:custGeom>
                <a:noFill/>
                <a:ln w="19050" cmpd="sng">
                  <a:solidFill>
                    <a:srgbClr val="FF3300"/>
                  </a:solidFill>
                  <a:round/>
                  <a:headEnd/>
                  <a:tailEnd/>
                </a:ln>
              </p:spPr>
              <p:txBody>
                <a:bodyPr/>
                <a:lstStyle/>
                <a:p>
                  <a:endParaRPr lang="en-US"/>
                </a:p>
              </p:txBody>
            </p:sp>
            <p:sp>
              <p:nvSpPr>
                <p:cNvPr id="36893" name="Line 68"/>
                <p:cNvSpPr>
                  <a:spLocks noChangeShapeType="1"/>
                </p:cNvSpPr>
                <p:nvPr/>
              </p:nvSpPr>
              <p:spPr bwMode="auto">
                <a:xfrm flipH="1">
                  <a:off x="4504" y="3016"/>
                  <a:ext cx="44" cy="88"/>
                </a:xfrm>
                <a:prstGeom prst="line">
                  <a:avLst/>
                </a:prstGeom>
                <a:noFill/>
                <a:ln w="19050">
                  <a:solidFill>
                    <a:srgbClr val="FF3300"/>
                  </a:solidFill>
                  <a:round/>
                  <a:headEnd/>
                  <a:tailEnd type="triangle" w="med" len="med"/>
                </a:ln>
              </p:spPr>
              <p:txBody>
                <a:bodyPr/>
                <a:lstStyle/>
                <a:p>
                  <a:endParaRPr lang="en-US"/>
                </a:p>
              </p:txBody>
            </p:sp>
          </p:grpSp>
          <p:grpSp>
            <p:nvGrpSpPr>
              <p:cNvPr id="36883" name="Group 83"/>
              <p:cNvGrpSpPr>
                <a:grpSpLocks/>
              </p:cNvGrpSpPr>
              <p:nvPr/>
            </p:nvGrpSpPr>
            <p:grpSpPr bwMode="auto">
              <a:xfrm>
                <a:off x="3304" y="2868"/>
                <a:ext cx="204" cy="352"/>
                <a:chOff x="3304" y="2868"/>
                <a:chExt cx="204" cy="352"/>
              </a:xfrm>
            </p:grpSpPr>
            <p:sp>
              <p:nvSpPr>
                <p:cNvPr id="36890" name="Freeform 77"/>
                <p:cNvSpPr>
                  <a:spLocks/>
                </p:cNvSpPr>
                <p:nvPr/>
              </p:nvSpPr>
              <p:spPr bwMode="auto">
                <a:xfrm flipH="1">
                  <a:off x="3304" y="2868"/>
                  <a:ext cx="204" cy="352"/>
                </a:xfrm>
                <a:custGeom>
                  <a:avLst/>
                  <a:gdLst>
                    <a:gd name="T0" fmla="*/ 0 w 204"/>
                    <a:gd name="T1" fmla="*/ 352 h 352"/>
                    <a:gd name="T2" fmla="*/ 64 w 204"/>
                    <a:gd name="T3" fmla="*/ 300 h 352"/>
                    <a:gd name="T4" fmla="*/ 136 w 204"/>
                    <a:gd name="T5" fmla="*/ 208 h 352"/>
                    <a:gd name="T6" fmla="*/ 188 w 204"/>
                    <a:gd name="T7" fmla="*/ 88 h 352"/>
                    <a:gd name="T8" fmla="*/ 204 w 204"/>
                    <a:gd name="T9" fmla="*/ 0 h 352"/>
                    <a:gd name="T10" fmla="*/ 0 60000 65536"/>
                    <a:gd name="T11" fmla="*/ 0 60000 65536"/>
                    <a:gd name="T12" fmla="*/ 0 60000 65536"/>
                    <a:gd name="T13" fmla="*/ 0 60000 65536"/>
                    <a:gd name="T14" fmla="*/ 0 60000 65536"/>
                    <a:gd name="T15" fmla="*/ 0 w 204"/>
                    <a:gd name="T16" fmla="*/ 0 h 352"/>
                    <a:gd name="T17" fmla="*/ 204 w 204"/>
                    <a:gd name="T18" fmla="*/ 352 h 352"/>
                  </a:gdLst>
                  <a:ahLst/>
                  <a:cxnLst>
                    <a:cxn ang="T10">
                      <a:pos x="T0" y="T1"/>
                    </a:cxn>
                    <a:cxn ang="T11">
                      <a:pos x="T2" y="T3"/>
                    </a:cxn>
                    <a:cxn ang="T12">
                      <a:pos x="T4" y="T5"/>
                    </a:cxn>
                    <a:cxn ang="T13">
                      <a:pos x="T6" y="T7"/>
                    </a:cxn>
                    <a:cxn ang="T14">
                      <a:pos x="T8" y="T9"/>
                    </a:cxn>
                  </a:cxnLst>
                  <a:rect l="T15" t="T16" r="T17" b="T18"/>
                  <a:pathLst>
                    <a:path w="204" h="352">
                      <a:moveTo>
                        <a:pt x="0" y="352"/>
                      </a:moveTo>
                      <a:cubicBezTo>
                        <a:pt x="11" y="344"/>
                        <a:pt x="41" y="324"/>
                        <a:pt x="64" y="300"/>
                      </a:cubicBezTo>
                      <a:cubicBezTo>
                        <a:pt x="87" y="276"/>
                        <a:pt x="115" y="243"/>
                        <a:pt x="136" y="208"/>
                      </a:cubicBezTo>
                      <a:cubicBezTo>
                        <a:pt x="157" y="173"/>
                        <a:pt x="177" y="123"/>
                        <a:pt x="188" y="88"/>
                      </a:cubicBezTo>
                      <a:cubicBezTo>
                        <a:pt x="199" y="53"/>
                        <a:pt x="201" y="15"/>
                        <a:pt x="204" y="0"/>
                      </a:cubicBezTo>
                    </a:path>
                  </a:pathLst>
                </a:custGeom>
                <a:noFill/>
                <a:ln w="19050" cmpd="sng">
                  <a:solidFill>
                    <a:srgbClr val="FF3300"/>
                  </a:solidFill>
                  <a:round/>
                  <a:headEnd/>
                  <a:tailEnd/>
                </a:ln>
              </p:spPr>
              <p:txBody>
                <a:bodyPr/>
                <a:lstStyle/>
                <a:p>
                  <a:endParaRPr lang="en-US"/>
                </a:p>
              </p:txBody>
            </p:sp>
            <p:sp>
              <p:nvSpPr>
                <p:cNvPr id="36891" name="Line 78"/>
                <p:cNvSpPr>
                  <a:spLocks noChangeShapeType="1"/>
                </p:cNvSpPr>
                <p:nvPr/>
              </p:nvSpPr>
              <p:spPr bwMode="auto">
                <a:xfrm flipH="1" flipV="1">
                  <a:off x="3328" y="2988"/>
                  <a:ext cx="44" cy="88"/>
                </a:xfrm>
                <a:prstGeom prst="line">
                  <a:avLst/>
                </a:prstGeom>
                <a:noFill/>
                <a:ln w="19050">
                  <a:solidFill>
                    <a:srgbClr val="FF3300"/>
                  </a:solidFill>
                  <a:round/>
                  <a:headEnd/>
                  <a:tailEnd type="triangle" w="med" len="med"/>
                </a:ln>
              </p:spPr>
              <p:txBody>
                <a:bodyPr/>
                <a:lstStyle/>
                <a:p>
                  <a:endParaRPr lang="en-US"/>
                </a:p>
              </p:txBody>
            </p:sp>
          </p:grpSp>
          <p:grpSp>
            <p:nvGrpSpPr>
              <p:cNvPr id="36884" name="Group 79"/>
              <p:cNvGrpSpPr>
                <a:grpSpLocks/>
              </p:cNvGrpSpPr>
              <p:nvPr/>
            </p:nvGrpSpPr>
            <p:grpSpPr bwMode="auto">
              <a:xfrm flipV="1">
                <a:off x="4372" y="3388"/>
                <a:ext cx="204" cy="352"/>
                <a:chOff x="4368" y="2896"/>
                <a:chExt cx="204" cy="352"/>
              </a:xfrm>
            </p:grpSpPr>
            <p:sp>
              <p:nvSpPr>
                <p:cNvPr id="36888" name="Freeform 80"/>
                <p:cNvSpPr>
                  <a:spLocks/>
                </p:cNvSpPr>
                <p:nvPr/>
              </p:nvSpPr>
              <p:spPr bwMode="auto">
                <a:xfrm>
                  <a:off x="4368" y="2896"/>
                  <a:ext cx="204" cy="352"/>
                </a:xfrm>
                <a:custGeom>
                  <a:avLst/>
                  <a:gdLst>
                    <a:gd name="T0" fmla="*/ 0 w 204"/>
                    <a:gd name="T1" fmla="*/ 352 h 352"/>
                    <a:gd name="T2" fmla="*/ 64 w 204"/>
                    <a:gd name="T3" fmla="*/ 300 h 352"/>
                    <a:gd name="T4" fmla="*/ 136 w 204"/>
                    <a:gd name="T5" fmla="*/ 208 h 352"/>
                    <a:gd name="T6" fmla="*/ 188 w 204"/>
                    <a:gd name="T7" fmla="*/ 88 h 352"/>
                    <a:gd name="T8" fmla="*/ 204 w 204"/>
                    <a:gd name="T9" fmla="*/ 0 h 352"/>
                    <a:gd name="T10" fmla="*/ 0 60000 65536"/>
                    <a:gd name="T11" fmla="*/ 0 60000 65536"/>
                    <a:gd name="T12" fmla="*/ 0 60000 65536"/>
                    <a:gd name="T13" fmla="*/ 0 60000 65536"/>
                    <a:gd name="T14" fmla="*/ 0 60000 65536"/>
                    <a:gd name="T15" fmla="*/ 0 w 204"/>
                    <a:gd name="T16" fmla="*/ 0 h 352"/>
                    <a:gd name="T17" fmla="*/ 204 w 204"/>
                    <a:gd name="T18" fmla="*/ 352 h 352"/>
                  </a:gdLst>
                  <a:ahLst/>
                  <a:cxnLst>
                    <a:cxn ang="T10">
                      <a:pos x="T0" y="T1"/>
                    </a:cxn>
                    <a:cxn ang="T11">
                      <a:pos x="T2" y="T3"/>
                    </a:cxn>
                    <a:cxn ang="T12">
                      <a:pos x="T4" y="T5"/>
                    </a:cxn>
                    <a:cxn ang="T13">
                      <a:pos x="T6" y="T7"/>
                    </a:cxn>
                    <a:cxn ang="T14">
                      <a:pos x="T8" y="T9"/>
                    </a:cxn>
                  </a:cxnLst>
                  <a:rect l="T15" t="T16" r="T17" b="T18"/>
                  <a:pathLst>
                    <a:path w="204" h="352">
                      <a:moveTo>
                        <a:pt x="0" y="352"/>
                      </a:moveTo>
                      <a:cubicBezTo>
                        <a:pt x="11" y="344"/>
                        <a:pt x="41" y="324"/>
                        <a:pt x="64" y="300"/>
                      </a:cubicBezTo>
                      <a:cubicBezTo>
                        <a:pt x="87" y="276"/>
                        <a:pt x="115" y="243"/>
                        <a:pt x="136" y="208"/>
                      </a:cubicBezTo>
                      <a:cubicBezTo>
                        <a:pt x="157" y="173"/>
                        <a:pt x="177" y="123"/>
                        <a:pt x="188" y="88"/>
                      </a:cubicBezTo>
                      <a:cubicBezTo>
                        <a:pt x="199" y="53"/>
                        <a:pt x="201" y="15"/>
                        <a:pt x="204" y="0"/>
                      </a:cubicBezTo>
                    </a:path>
                  </a:pathLst>
                </a:custGeom>
                <a:noFill/>
                <a:ln w="19050" cmpd="sng">
                  <a:solidFill>
                    <a:srgbClr val="FF3300"/>
                  </a:solidFill>
                  <a:round/>
                  <a:headEnd/>
                  <a:tailEnd/>
                </a:ln>
              </p:spPr>
              <p:txBody>
                <a:bodyPr/>
                <a:lstStyle/>
                <a:p>
                  <a:endParaRPr lang="en-US"/>
                </a:p>
              </p:txBody>
            </p:sp>
            <p:sp>
              <p:nvSpPr>
                <p:cNvPr id="36889" name="Line 81"/>
                <p:cNvSpPr>
                  <a:spLocks noChangeShapeType="1"/>
                </p:cNvSpPr>
                <p:nvPr/>
              </p:nvSpPr>
              <p:spPr bwMode="auto">
                <a:xfrm flipH="1">
                  <a:off x="4504" y="3016"/>
                  <a:ext cx="44" cy="88"/>
                </a:xfrm>
                <a:prstGeom prst="line">
                  <a:avLst/>
                </a:prstGeom>
                <a:noFill/>
                <a:ln w="19050">
                  <a:solidFill>
                    <a:srgbClr val="FF3300"/>
                  </a:solidFill>
                  <a:round/>
                  <a:headEnd/>
                  <a:tailEnd type="triangle" w="med" len="med"/>
                </a:ln>
              </p:spPr>
              <p:txBody>
                <a:bodyPr/>
                <a:lstStyle/>
                <a:p>
                  <a:endParaRPr lang="en-US"/>
                </a:p>
              </p:txBody>
            </p:sp>
          </p:grpSp>
          <p:grpSp>
            <p:nvGrpSpPr>
              <p:cNvPr id="36885" name="Group 84"/>
              <p:cNvGrpSpPr>
                <a:grpSpLocks/>
              </p:cNvGrpSpPr>
              <p:nvPr/>
            </p:nvGrpSpPr>
            <p:grpSpPr bwMode="auto">
              <a:xfrm flipV="1">
                <a:off x="3284" y="3412"/>
                <a:ext cx="204" cy="352"/>
                <a:chOff x="3304" y="2868"/>
                <a:chExt cx="204" cy="352"/>
              </a:xfrm>
            </p:grpSpPr>
            <p:sp>
              <p:nvSpPr>
                <p:cNvPr id="36886" name="Freeform 85"/>
                <p:cNvSpPr>
                  <a:spLocks/>
                </p:cNvSpPr>
                <p:nvPr/>
              </p:nvSpPr>
              <p:spPr bwMode="auto">
                <a:xfrm flipH="1">
                  <a:off x="3304" y="2868"/>
                  <a:ext cx="204" cy="352"/>
                </a:xfrm>
                <a:custGeom>
                  <a:avLst/>
                  <a:gdLst>
                    <a:gd name="T0" fmla="*/ 0 w 204"/>
                    <a:gd name="T1" fmla="*/ 352 h 352"/>
                    <a:gd name="T2" fmla="*/ 64 w 204"/>
                    <a:gd name="T3" fmla="*/ 300 h 352"/>
                    <a:gd name="T4" fmla="*/ 136 w 204"/>
                    <a:gd name="T5" fmla="*/ 208 h 352"/>
                    <a:gd name="T6" fmla="*/ 188 w 204"/>
                    <a:gd name="T7" fmla="*/ 88 h 352"/>
                    <a:gd name="T8" fmla="*/ 204 w 204"/>
                    <a:gd name="T9" fmla="*/ 0 h 352"/>
                    <a:gd name="T10" fmla="*/ 0 60000 65536"/>
                    <a:gd name="T11" fmla="*/ 0 60000 65536"/>
                    <a:gd name="T12" fmla="*/ 0 60000 65536"/>
                    <a:gd name="T13" fmla="*/ 0 60000 65536"/>
                    <a:gd name="T14" fmla="*/ 0 60000 65536"/>
                    <a:gd name="T15" fmla="*/ 0 w 204"/>
                    <a:gd name="T16" fmla="*/ 0 h 352"/>
                    <a:gd name="T17" fmla="*/ 204 w 204"/>
                    <a:gd name="T18" fmla="*/ 352 h 352"/>
                  </a:gdLst>
                  <a:ahLst/>
                  <a:cxnLst>
                    <a:cxn ang="T10">
                      <a:pos x="T0" y="T1"/>
                    </a:cxn>
                    <a:cxn ang="T11">
                      <a:pos x="T2" y="T3"/>
                    </a:cxn>
                    <a:cxn ang="T12">
                      <a:pos x="T4" y="T5"/>
                    </a:cxn>
                    <a:cxn ang="T13">
                      <a:pos x="T6" y="T7"/>
                    </a:cxn>
                    <a:cxn ang="T14">
                      <a:pos x="T8" y="T9"/>
                    </a:cxn>
                  </a:cxnLst>
                  <a:rect l="T15" t="T16" r="T17" b="T18"/>
                  <a:pathLst>
                    <a:path w="204" h="352">
                      <a:moveTo>
                        <a:pt x="0" y="352"/>
                      </a:moveTo>
                      <a:cubicBezTo>
                        <a:pt x="11" y="344"/>
                        <a:pt x="41" y="324"/>
                        <a:pt x="64" y="300"/>
                      </a:cubicBezTo>
                      <a:cubicBezTo>
                        <a:pt x="87" y="276"/>
                        <a:pt x="115" y="243"/>
                        <a:pt x="136" y="208"/>
                      </a:cubicBezTo>
                      <a:cubicBezTo>
                        <a:pt x="157" y="173"/>
                        <a:pt x="177" y="123"/>
                        <a:pt x="188" y="88"/>
                      </a:cubicBezTo>
                      <a:cubicBezTo>
                        <a:pt x="199" y="53"/>
                        <a:pt x="201" y="15"/>
                        <a:pt x="204" y="0"/>
                      </a:cubicBezTo>
                    </a:path>
                  </a:pathLst>
                </a:custGeom>
                <a:noFill/>
                <a:ln w="19050" cmpd="sng">
                  <a:solidFill>
                    <a:srgbClr val="FF3300"/>
                  </a:solidFill>
                  <a:round/>
                  <a:headEnd/>
                  <a:tailEnd/>
                </a:ln>
              </p:spPr>
              <p:txBody>
                <a:bodyPr/>
                <a:lstStyle/>
                <a:p>
                  <a:endParaRPr lang="en-US"/>
                </a:p>
              </p:txBody>
            </p:sp>
            <p:sp>
              <p:nvSpPr>
                <p:cNvPr id="36887" name="Line 86"/>
                <p:cNvSpPr>
                  <a:spLocks noChangeShapeType="1"/>
                </p:cNvSpPr>
                <p:nvPr/>
              </p:nvSpPr>
              <p:spPr bwMode="auto">
                <a:xfrm flipH="1" flipV="1">
                  <a:off x="3328" y="2988"/>
                  <a:ext cx="44" cy="88"/>
                </a:xfrm>
                <a:prstGeom prst="line">
                  <a:avLst/>
                </a:prstGeom>
                <a:noFill/>
                <a:ln w="19050">
                  <a:solidFill>
                    <a:srgbClr val="FF3300"/>
                  </a:solidFill>
                  <a:round/>
                  <a:headEnd/>
                  <a:tailEnd type="triangle" w="med" len="med"/>
                </a:ln>
              </p:spPr>
              <p:txBody>
                <a:bodyPr/>
                <a:lstStyle/>
                <a:p>
                  <a:endParaRPr lang="en-US"/>
                </a:p>
              </p:txBody>
            </p:sp>
          </p:grpSp>
        </p:grpSp>
        <p:graphicFrame>
          <p:nvGraphicFramePr>
            <p:cNvPr id="92164" name="Object 55"/>
            <p:cNvGraphicFramePr>
              <a:graphicFrameLocks noChangeAspect="1"/>
            </p:cNvGraphicFramePr>
            <p:nvPr/>
          </p:nvGraphicFramePr>
          <p:xfrm>
            <a:off x="5963557" y="4087813"/>
            <a:ext cx="252413" cy="368300"/>
          </p:xfrm>
          <a:graphic>
            <a:graphicData uri="http://schemas.openxmlformats.org/presentationml/2006/ole">
              <mc:AlternateContent xmlns:mc="http://schemas.openxmlformats.org/markup-compatibility/2006">
                <mc:Choice xmlns:v="urn:schemas-microsoft-com:vml" Requires="v">
                  <p:oleObj spid="_x0000_s2061" name="Equation" r:id="rId10" imgW="139639" imgH="203112" progId="Equation.DSMT4">
                    <p:embed/>
                  </p:oleObj>
                </mc:Choice>
                <mc:Fallback>
                  <p:oleObj name="Equation" r:id="rId10" imgW="139639" imgH="203112" progId="Equation.DSMT4">
                    <p:embed/>
                    <p:pic>
                      <p:nvPicPr>
                        <p:cNvPr id="0" name="Picture 1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3557" y="4087813"/>
                          <a:ext cx="2524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 name="TextBox 59"/>
            <p:cNvSpPr txBox="1"/>
            <p:nvPr/>
          </p:nvSpPr>
          <p:spPr>
            <a:xfrm>
              <a:off x="5366657" y="4887685"/>
              <a:ext cx="319318" cy="369332"/>
            </a:xfrm>
            <a:prstGeom prst="rect">
              <a:avLst/>
            </a:prstGeom>
            <a:noFill/>
          </p:spPr>
          <p:txBody>
            <a:bodyPr wrap="none" rtlCol="0">
              <a:spAutoFit/>
            </a:bodyPr>
            <a:lstStyle/>
            <a:p>
              <a:pPr algn="ctr"/>
              <a:r>
                <a:rPr lang="en-US" dirty="0"/>
                <a:t>+</a:t>
              </a:r>
            </a:p>
          </p:txBody>
        </p:sp>
        <p:sp>
          <p:nvSpPr>
            <p:cNvPr id="61" name="TextBox 60"/>
            <p:cNvSpPr txBox="1"/>
            <p:nvPr/>
          </p:nvSpPr>
          <p:spPr>
            <a:xfrm>
              <a:off x="6400801" y="4876798"/>
              <a:ext cx="261610" cy="369332"/>
            </a:xfrm>
            <a:prstGeom prst="rect">
              <a:avLst/>
            </a:prstGeom>
            <a:noFill/>
          </p:spPr>
          <p:txBody>
            <a:bodyPr wrap="none" rtlCol="0">
              <a:spAutoFit/>
            </a:bodyPr>
            <a:lstStyle/>
            <a:p>
              <a:pPr algn="ctr"/>
              <a:r>
                <a:rPr lang="en-US" dirty="0"/>
                <a:t>-</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
          <p:cNvSpPr txBox="1">
            <a:spLocks noChangeArrowheads="1"/>
          </p:cNvSpPr>
          <p:nvPr/>
        </p:nvSpPr>
        <p:spPr bwMode="auto">
          <a:xfrm>
            <a:off x="507546" y="1159782"/>
            <a:ext cx="6507166" cy="400110"/>
          </a:xfrm>
          <a:prstGeom prst="rect">
            <a:avLst/>
          </a:prstGeom>
          <a:noFill/>
          <a:ln w="9525">
            <a:noFill/>
            <a:miter lim="800000"/>
            <a:headEnd/>
            <a:tailEnd/>
          </a:ln>
        </p:spPr>
        <p:txBody>
          <a:bodyPr wrap="none">
            <a:spAutoFit/>
          </a:bodyPr>
          <a:lstStyle/>
          <a:p>
            <a:r>
              <a:rPr lang="en-US" sz="2000" dirty="0">
                <a:solidFill>
                  <a:srgbClr val="0000FF"/>
                </a:solidFill>
              </a:rPr>
              <a:t>A common transmission line for printed circuit boards:</a:t>
            </a:r>
          </a:p>
        </p:txBody>
      </p:sp>
      <p:sp>
        <p:nvSpPr>
          <p:cNvPr id="34819" name="Text Box 11"/>
          <p:cNvSpPr txBox="1">
            <a:spLocks noChangeArrowheads="1"/>
          </p:cNvSpPr>
          <p:nvPr/>
        </p:nvSpPr>
        <p:spPr bwMode="auto">
          <a:xfrm>
            <a:off x="3194050" y="5246688"/>
            <a:ext cx="1751013" cy="396875"/>
          </a:xfrm>
          <a:prstGeom prst="rect">
            <a:avLst/>
          </a:prstGeom>
          <a:noFill/>
          <a:ln w="9525">
            <a:noFill/>
            <a:miter lim="800000"/>
            <a:headEnd/>
            <a:tailEnd/>
          </a:ln>
        </p:spPr>
        <p:txBody>
          <a:bodyPr wrap="none">
            <a:spAutoFit/>
          </a:bodyPr>
          <a:lstStyle/>
          <a:p>
            <a:r>
              <a:rPr lang="en-US" sz="2000" dirty="0">
                <a:solidFill>
                  <a:srgbClr val="FF0000"/>
                </a:solidFill>
              </a:rPr>
              <a:t>Microstrip line</a:t>
            </a:r>
          </a:p>
        </p:txBody>
      </p:sp>
      <p:sp>
        <p:nvSpPr>
          <p:cNvPr id="34833" name="Text Box 42"/>
          <p:cNvSpPr txBox="1">
            <a:spLocks noChangeArrowheads="1"/>
          </p:cNvSpPr>
          <p:nvPr/>
        </p:nvSpPr>
        <p:spPr bwMode="auto">
          <a:xfrm>
            <a:off x="1895475" y="119746"/>
            <a:ext cx="5413375" cy="519113"/>
          </a:xfrm>
          <a:prstGeom prst="rect">
            <a:avLst/>
          </a:prstGeom>
          <a:gradFill rotWithShape="1">
            <a:gsLst>
              <a:gs pos="0">
                <a:schemeClr val="accent2"/>
              </a:gs>
              <a:gs pos="100000">
                <a:schemeClr val="tx1"/>
              </a:gs>
            </a:gsLst>
            <a:path path="shape">
              <a:fillToRect l="50000" t="50000" r="50000" b="50000"/>
            </a:path>
          </a:gradFill>
          <a:ln w="9525" algn="ctr">
            <a:noFill/>
            <a:miter lim="800000"/>
            <a:headEnd/>
            <a:tailEnd/>
          </a:ln>
        </p:spPr>
        <p:txBody>
          <a:bodyPr anchor="ctr"/>
          <a:lstStyle/>
          <a:p>
            <a:pPr algn="ctr"/>
            <a:r>
              <a:rPr lang="en-US" sz="2800" b="1" dirty="0">
                <a:solidFill>
                  <a:srgbClr val="FFFF00"/>
                </a:solidFill>
              </a:rPr>
              <a:t>Transmission Lines (cont.)</a:t>
            </a:r>
          </a:p>
        </p:txBody>
      </p:sp>
      <p:grpSp>
        <p:nvGrpSpPr>
          <p:cNvPr id="23" name="Group 22"/>
          <p:cNvGrpSpPr/>
          <p:nvPr/>
        </p:nvGrpSpPr>
        <p:grpSpPr>
          <a:xfrm>
            <a:off x="716875" y="2308225"/>
            <a:ext cx="6976150" cy="2581275"/>
            <a:chOff x="716875" y="2308225"/>
            <a:chExt cx="6976150" cy="2581275"/>
          </a:xfrm>
        </p:grpSpPr>
        <p:sp>
          <p:nvSpPr>
            <p:cNvPr id="34820" name="AutoShape 29"/>
            <p:cNvSpPr>
              <a:spLocks noChangeArrowheads="1"/>
            </p:cNvSpPr>
            <p:nvPr/>
          </p:nvSpPr>
          <p:spPr bwMode="auto">
            <a:xfrm>
              <a:off x="1511300" y="2308225"/>
              <a:ext cx="6181725" cy="2162175"/>
            </a:xfrm>
            <a:prstGeom prst="cube">
              <a:avLst>
                <a:gd name="adj" fmla="val 85991"/>
              </a:avLst>
            </a:prstGeom>
            <a:solidFill>
              <a:srgbClr val="DDDDDD"/>
            </a:solidFill>
            <a:ln w="9525">
              <a:solidFill>
                <a:schemeClr val="tx1"/>
              </a:solidFill>
              <a:miter lim="800000"/>
              <a:headEnd/>
              <a:tailEnd/>
            </a:ln>
          </p:spPr>
          <p:txBody>
            <a:bodyPr wrap="none" anchor="ctr"/>
            <a:lstStyle/>
            <a:p>
              <a:endParaRPr lang="en-US"/>
            </a:p>
          </p:txBody>
        </p:sp>
        <p:sp>
          <p:nvSpPr>
            <p:cNvPr id="34821" name="AutoShape 30"/>
            <p:cNvSpPr>
              <a:spLocks noChangeArrowheads="1"/>
            </p:cNvSpPr>
            <p:nvPr/>
          </p:nvSpPr>
          <p:spPr bwMode="auto">
            <a:xfrm>
              <a:off x="3462338" y="2308225"/>
              <a:ext cx="2322512" cy="1841500"/>
            </a:xfrm>
            <a:prstGeom prst="parallelogram">
              <a:avLst>
                <a:gd name="adj" fmla="val 89843"/>
              </a:avLst>
            </a:prstGeom>
            <a:solidFill>
              <a:srgbClr val="FF9900"/>
            </a:solidFill>
            <a:ln w="9525">
              <a:solidFill>
                <a:schemeClr val="tx1"/>
              </a:solidFill>
              <a:miter lim="800000"/>
              <a:headEnd/>
              <a:tailEnd/>
            </a:ln>
          </p:spPr>
          <p:txBody>
            <a:bodyPr wrap="none" anchor="ctr"/>
            <a:lstStyle/>
            <a:p>
              <a:endParaRPr lang="en-US"/>
            </a:p>
          </p:txBody>
        </p:sp>
        <p:sp>
          <p:nvSpPr>
            <p:cNvPr id="34822" name="Line 31"/>
            <p:cNvSpPr>
              <a:spLocks noChangeShapeType="1"/>
            </p:cNvSpPr>
            <p:nvPr/>
          </p:nvSpPr>
          <p:spPr bwMode="auto">
            <a:xfrm flipV="1">
              <a:off x="1495425" y="4486275"/>
              <a:ext cx="4340225" cy="14288"/>
            </a:xfrm>
            <a:prstGeom prst="line">
              <a:avLst/>
            </a:prstGeom>
            <a:noFill/>
            <a:ln w="76200">
              <a:solidFill>
                <a:srgbClr val="FF9900"/>
              </a:solidFill>
              <a:round/>
              <a:headEnd/>
              <a:tailEnd/>
            </a:ln>
          </p:spPr>
          <p:txBody>
            <a:bodyPr/>
            <a:lstStyle/>
            <a:p>
              <a:endParaRPr lang="en-US"/>
            </a:p>
          </p:txBody>
        </p:sp>
        <p:sp>
          <p:nvSpPr>
            <p:cNvPr id="34823" name="Line 32"/>
            <p:cNvSpPr>
              <a:spLocks noChangeShapeType="1"/>
            </p:cNvSpPr>
            <p:nvPr/>
          </p:nvSpPr>
          <p:spPr bwMode="auto">
            <a:xfrm flipV="1">
              <a:off x="5819775" y="2613025"/>
              <a:ext cx="1873250" cy="1885950"/>
            </a:xfrm>
            <a:prstGeom prst="line">
              <a:avLst/>
            </a:prstGeom>
            <a:noFill/>
            <a:ln w="57150">
              <a:solidFill>
                <a:srgbClr val="FF9900"/>
              </a:solidFill>
              <a:round/>
              <a:headEnd/>
              <a:tailEnd/>
            </a:ln>
          </p:spPr>
          <p:txBody>
            <a:bodyPr/>
            <a:lstStyle/>
            <a:p>
              <a:endParaRPr lang="en-US"/>
            </a:p>
          </p:txBody>
        </p:sp>
        <p:sp>
          <p:nvSpPr>
            <p:cNvPr id="34825" name="Line 34"/>
            <p:cNvSpPr>
              <a:spLocks noChangeShapeType="1"/>
            </p:cNvSpPr>
            <p:nvPr/>
          </p:nvSpPr>
          <p:spPr bwMode="auto">
            <a:xfrm>
              <a:off x="4172403" y="2655888"/>
              <a:ext cx="609600" cy="0"/>
            </a:xfrm>
            <a:prstGeom prst="line">
              <a:avLst/>
            </a:prstGeom>
            <a:noFill/>
            <a:ln w="12700">
              <a:solidFill>
                <a:schemeClr val="tx1"/>
              </a:solidFill>
              <a:round/>
              <a:headEnd/>
              <a:tailEnd type="triangle" w="med" len="med"/>
            </a:ln>
          </p:spPr>
          <p:txBody>
            <a:bodyPr/>
            <a:lstStyle/>
            <a:p>
              <a:endParaRPr lang="en-US"/>
            </a:p>
          </p:txBody>
        </p:sp>
        <p:sp>
          <p:nvSpPr>
            <p:cNvPr id="34826" name="Line 35"/>
            <p:cNvSpPr>
              <a:spLocks noChangeShapeType="1"/>
            </p:cNvSpPr>
            <p:nvPr/>
          </p:nvSpPr>
          <p:spPr bwMode="auto">
            <a:xfrm flipH="1">
              <a:off x="5497191" y="2662142"/>
              <a:ext cx="609600" cy="0"/>
            </a:xfrm>
            <a:prstGeom prst="line">
              <a:avLst/>
            </a:prstGeom>
            <a:noFill/>
            <a:ln w="12700">
              <a:solidFill>
                <a:schemeClr val="tx1"/>
              </a:solidFill>
              <a:round/>
              <a:headEnd/>
              <a:tailEnd type="triangle" w="med" len="med"/>
            </a:ln>
          </p:spPr>
          <p:txBody>
            <a:bodyPr/>
            <a:lstStyle/>
            <a:p>
              <a:endParaRPr lang="en-US"/>
            </a:p>
          </p:txBody>
        </p:sp>
        <p:sp>
          <p:nvSpPr>
            <p:cNvPr id="34828" name="Line 37"/>
            <p:cNvSpPr>
              <a:spLocks noChangeShapeType="1"/>
            </p:cNvSpPr>
            <p:nvPr/>
          </p:nvSpPr>
          <p:spPr bwMode="auto">
            <a:xfrm flipH="1">
              <a:off x="827313" y="4475163"/>
              <a:ext cx="590321" cy="0"/>
            </a:xfrm>
            <a:prstGeom prst="line">
              <a:avLst/>
            </a:prstGeom>
            <a:noFill/>
            <a:ln w="12700">
              <a:solidFill>
                <a:schemeClr val="tx1"/>
              </a:solidFill>
              <a:prstDash val="dash"/>
              <a:round/>
              <a:headEnd/>
              <a:tailEnd/>
            </a:ln>
          </p:spPr>
          <p:txBody>
            <a:bodyPr/>
            <a:lstStyle/>
            <a:p>
              <a:endParaRPr lang="en-US"/>
            </a:p>
          </p:txBody>
        </p:sp>
        <p:sp>
          <p:nvSpPr>
            <p:cNvPr id="34829" name="Line 38"/>
            <p:cNvSpPr>
              <a:spLocks noChangeShapeType="1"/>
            </p:cNvSpPr>
            <p:nvPr/>
          </p:nvSpPr>
          <p:spPr bwMode="auto">
            <a:xfrm>
              <a:off x="1175664" y="3730625"/>
              <a:ext cx="0" cy="420688"/>
            </a:xfrm>
            <a:prstGeom prst="line">
              <a:avLst/>
            </a:prstGeom>
            <a:noFill/>
            <a:ln w="12700">
              <a:solidFill>
                <a:schemeClr val="tx1"/>
              </a:solidFill>
              <a:round/>
              <a:headEnd/>
              <a:tailEnd type="triangle" w="med" len="med"/>
            </a:ln>
          </p:spPr>
          <p:txBody>
            <a:bodyPr/>
            <a:lstStyle/>
            <a:p>
              <a:endParaRPr lang="en-US"/>
            </a:p>
          </p:txBody>
        </p:sp>
        <p:sp>
          <p:nvSpPr>
            <p:cNvPr id="34830" name="Line 39"/>
            <p:cNvSpPr>
              <a:spLocks noChangeShapeType="1"/>
            </p:cNvSpPr>
            <p:nvPr/>
          </p:nvSpPr>
          <p:spPr bwMode="auto">
            <a:xfrm flipV="1">
              <a:off x="1185189" y="4468813"/>
              <a:ext cx="0" cy="420687"/>
            </a:xfrm>
            <a:prstGeom prst="line">
              <a:avLst/>
            </a:prstGeom>
            <a:noFill/>
            <a:ln w="12700">
              <a:solidFill>
                <a:schemeClr val="tx1"/>
              </a:solidFill>
              <a:round/>
              <a:headEnd/>
              <a:tailEnd type="triangle" w="med" len="med"/>
            </a:ln>
          </p:spPr>
          <p:txBody>
            <a:bodyPr/>
            <a:lstStyle/>
            <a:p>
              <a:endParaRPr lang="en-US"/>
            </a:p>
          </p:txBody>
        </p:sp>
        <p:graphicFrame>
          <p:nvGraphicFramePr>
            <p:cNvPr id="88065" name="Object 55"/>
            <p:cNvGraphicFramePr>
              <a:graphicFrameLocks noChangeAspect="1"/>
            </p:cNvGraphicFramePr>
            <p:nvPr/>
          </p:nvGraphicFramePr>
          <p:xfrm>
            <a:off x="716875" y="3635827"/>
            <a:ext cx="267564" cy="377190"/>
          </p:xfrm>
          <a:graphic>
            <a:graphicData uri="http://schemas.openxmlformats.org/presentationml/2006/ole">
              <mc:AlternateContent xmlns:mc="http://schemas.openxmlformats.org/markup-compatibility/2006">
                <mc:Choice xmlns:v="urn:schemas-microsoft-com:vml" Requires="v">
                  <p:oleObj spid="_x0000_s3080" name="Equation" r:id="rId4" imgW="126725" imgH="177415" progId="Equation.DSMT4">
                    <p:embed/>
                  </p:oleObj>
                </mc:Choice>
                <mc:Fallback>
                  <p:oleObj name="Equation" r:id="rId4" imgW="126725" imgH="177415" progId="Equation.DSMT4">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75" y="3635827"/>
                          <a:ext cx="267564"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6" name="Object 55"/>
            <p:cNvGraphicFramePr>
              <a:graphicFrameLocks noChangeAspect="1"/>
            </p:cNvGraphicFramePr>
            <p:nvPr/>
          </p:nvGraphicFramePr>
          <p:xfrm>
            <a:off x="5702300" y="2784475"/>
            <a:ext cx="306614" cy="281801"/>
          </p:xfrm>
          <a:graphic>
            <a:graphicData uri="http://schemas.openxmlformats.org/presentationml/2006/ole">
              <mc:AlternateContent xmlns:mc="http://schemas.openxmlformats.org/markup-compatibility/2006">
                <mc:Choice xmlns:v="urn:schemas-microsoft-com:vml" Requires="v">
                  <p:oleObj spid="_x0000_s3081" name="Equation" r:id="rId6" imgW="152334" imgH="139639" progId="Equation.DSMT4">
                    <p:embed/>
                  </p:oleObj>
                </mc:Choice>
                <mc:Fallback>
                  <p:oleObj name="Equation" r:id="rId6" imgW="152334" imgH="139639" progId="Equation.DSMT4">
                    <p:embed/>
                    <p:pic>
                      <p:nvPicPr>
                        <p:cNvPr id="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2300" y="2784475"/>
                          <a:ext cx="306614" cy="2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55"/>
            <p:cNvGraphicFramePr>
              <a:graphicFrameLocks noChangeAspect="1"/>
            </p:cNvGraphicFramePr>
            <p:nvPr/>
          </p:nvGraphicFramePr>
          <p:xfrm>
            <a:off x="2925762" y="3402012"/>
            <a:ext cx="361723" cy="500255"/>
          </p:xfrm>
          <a:graphic>
            <a:graphicData uri="http://schemas.openxmlformats.org/presentationml/2006/ole">
              <mc:AlternateContent xmlns:mc="http://schemas.openxmlformats.org/markup-compatibility/2006">
                <mc:Choice xmlns:v="urn:schemas-microsoft-com:vml" Requires="v">
                  <p:oleObj spid="_x0000_s3082" name="Equation" r:id="rId8" imgW="165028" imgH="228501" progId="Equation.DSMT4">
                    <p:embed/>
                  </p:oleObj>
                </mc:Choice>
                <mc:Fallback>
                  <p:oleObj name="Equation" r:id="rId8" imgW="165028" imgH="228501" progId="Equation.DSMT4">
                    <p:embed/>
                    <p:pic>
                      <p:nvPicPr>
                        <p:cNvPr id="0" name="Picture 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5762" y="3402012"/>
                          <a:ext cx="361723" cy="50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Line 37"/>
            <p:cNvSpPr>
              <a:spLocks noChangeShapeType="1"/>
            </p:cNvSpPr>
            <p:nvPr/>
          </p:nvSpPr>
          <p:spPr bwMode="auto">
            <a:xfrm flipH="1">
              <a:off x="827309" y="4181237"/>
              <a:ext cx="590321" cy="0"/>
            </a:xfrm>
            <a:prstGeom prst="line">
              <a:avLst/>
            </a:prstGeom>
            <a:noFill/>
            <a:ln w="12700">
              <a:solidFill>
                <a:schemeClr val="tx1"/>
              </a:solidFill>
              <a:prstDash val="dash"/>
              <a:round/>
              <a:headEnd/>
              <a:tailEnd/>
            </a:ln>
          </p:spPr>
          <p:txBody>
            <a:bodyPr/>
            <a:lstStyle/>
            <a:p>
              <a:endParaRPr lang="en-US"/>
            </a:p>
          </p:txBody>
        </p:sp>
      </p:grpSp>
      <p:sp>
        <p:nvSpPr>
          <p:cNvPr id="25" name="Slide Number Placeholder 24"/>
          <p:cNvSpPr>
            <a:spLocks noGrp="1"/>
          </p:cNvSpPr>
          <p:nvPr>
            <p:ph type="sldNum" sz="quarter" idx="10"/>
          </p:nvPr>
        </p:nvSpPr>
        <p:spPr/>
        <p:txBody>
          <a:bodyPr/>
          <a:lstStyle/>
          <a:p>
            <a:pPr>
              <a:defRPr/>
            </a:pPr>
            <a:fld id="{1B73C68F-52BC-4916-951A-0E2C6563DD85}" type="slidenum">
              <a:rPr lang="en-US" smtClean="0"/>
              <a:pPr>
                <a:defRPr/>
              </a:pPr>
              <a:t>7</a:t>
            </a:fld>
            <a:endParaRPr lang="en-US"/>
          </a:p>
        </p:txBody>
      </p:sp>
      <p:sp>
        <p:nvSpPr>
          <p:cNvPr id="2" name="TextBox 1"/>
          <p:cNvSpPr txBox="1"/>
          <p:nvPr/>
        </p:nvSpPr>
        <p:spPr>
          <a:xfrm>
            <a:off x="2490538" y="5775158"/>
            <a:ext cx="3172663" cy="369332"/>
          </a:xfrm>
          <a:prstGeom prst="rect">
            <a:avLst/>
          </a:prstGeom>
          <a:noFill/>
        </p:spPr>
        <p:txBody>
          <a:bodyPr wrap="none" rtlCol="0">
            <a:spAutoFit/>
          </a:bodyPr>
          <a:lstStyle/>
          <a:p>
            <a:pPr algn="ctr"/>
            <a:r>
              <a:rPr lang="en-US" dirty="0"/>
              <a:t>( a “planar” transmission line)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3"/>
          <p:cNvSpPr txBox="1">
            <a:spLocks noChangeArrowheads="1"/>
          </p:cNvSpPr>
          <p:nvPr/>
        </p:nvSpPr>
        <p:spPr bwMode="auto">
          <a:xfrm>
            <a:off x="803580" y="1137088"/>
            <a:ext cx="7438383" cy="400110"/>
          </a:xfrm>
          <a:prstGeom prst="rect">
            <a:avLst/>
          </a:prstGeom>
          <a:noFill/>
          <a:ln w="9525">
            <a:noFill/>
            <a:miter lim="800000"/>
            <a:headEnd/>
            <a:tailEnd/>
          </a:ln>
        </p:spPr>
        <p:txBody>
          <a:bodyPr wrap="none">
            <a:spAutoFit/>
          </a:bodyPr>
          <a:lstStyle/>
          <a:p>
            <a:r>
              <a:rPr lang="en-US" sz="2000" dirty="0">
                <a:solidFill>
                  <a:srgbClr val="0000FF"/>
                </a:solidFill>
                <a:latin typeface="Arial" pitchFamily="34" charset="0"/>
                <a:cs typeface="Arial" pitchFamily="34" charset="0"/>
              </a:rPr>
              <a:t>Transmission lines are commonly met on printed-circuit boards.</a:t>
            </a:r>
          </a:p>
        </p:txBody>
      </p:sp>
      <p:pic>
        <p:nvPicPr>
          <p:cNvPr id="32771" name="Picture 6" descr="nxp_mmic"/>
          <p:cNvPicPr>
            <a:picLocks noChangeAspect="1" noChangeArrowheads="1"/>
          </p:cNvPicPr>
          <p:nvPr/>
        </p:nvPicPr>
        <p:blipFill>
          <a:blip r:embed="rId2" cstate="print"/>
          <a:srcRect/>
          <a:stretch>
            <a:fillRect/>
          </a:stretch>
        </p:blipFill>
        <p:spPr bwMode="auto">
          <a:xfrm>
            <a:off x="3270250" y="2387600"/>
            <a:ext cx="2746375" cy="2165350"/>
          </a:xfrm>
          <a:prstGeom prst="rect">
            <a:avLst/>
          </a:prstGeom>
          <a:noFill/>
          <a:ln w="9525">
            <a:noFill/>
            <a:miter lim="800000"/>
            <a:headEnd/>
            <a:tailEnd/>
          </a:ln>
        </p:spPr>
      </p:pic>
      <p:sp>
        <p:nvSpPr>
          <p:cNvPr id="32772" name="Text Box 7"/>
          <p:cNvSpPr txBox="1">
            <a:spLocks noChangeArrowheads="1"/>
          </p:cNvSpPr>
          <p:nvPr/>
        </p:nvSpPr>
        <p:spPr bwMode="auto">
          <a:xfrm>
            <a:off x="1983499" y="4954685"/>
            <a:ext cx="4926841" cy="486455"/>
          </a:xfrm>
          <a:prstGeom prst="rect">
            <a:avLst/>
          </a:prstGeom>
          <a:solidFill>
            <a:srgbClr val="FFFFFF"/>
          </a:solidFill>
          <a:ln w="9525">
            <a:noFill/>
            <a:miter lim="800000"/>
            <a:headEnd/>
            <a:tailEnd/>
          </a:ln>
        </p:spPr>
        <p:txBody>
          <a:bodyPr/>
          <a:lstStyle/>
          <a:p>
            <a:pPr algn="ctr"/>
            <a:r>
              <a:rPr lang="en-US" sz="2400" dirty="0">
                <a:solidFill>
                  <a:srgbClr val="FF0000"/>
                </a:solidFill>
                <a:latin typeface="Calibri" pitchFamily="34" charset="0"/>
              </a:rPr>
              <a:t>A microwave integrated circuit (MIC)</a:t>
            </a:r>
          </a:p>
        </p:txBody>
      </p:sp>
      <p:sp>
        <p:nvSpPr>
          <p:cNvPr id="32773" name="TextBox 56"/>
          <p:cNvSpPr txBox="1">
            <a:spLocks noChangeArrowheads="1"/>
          </p:cNvSpPr>
          <p:nvPr/>
        </p:nvSpPr>
        <p:spPr bwMode="auto">
          <a:xfrm>
            <a:off x="5518150" y="2105025"/>
            <a:ext cx="1449388" cy="338138"/>
          </a:xfrm>
          <a:prstGeom prst="rect">
            <a:avLst/>
          </a:prstGeom>
          <a:noFill/>
          <a:ln w="9525">
            <a:noFill/>
            <a:miter lim="800000"/>
            <a:headEnd/>
            <a:tailEnd/>
          </a:ln>
        </p:spPr>
        <p:txBody>
          <a:bodyPr wrap="none">
            <a:spAutoFit/>
          </a:bodyPr>
          <a:lstStyle/>
          <a:p>
            <a:r>
              <a:rPr lang="en-US" sz="1600" dirty="0">
                <a:solidFill>
                  <a:prstClr val="black"/>
                </a:solidFill>
                <a:cs typeface="Arial" charset="0"/>
              </a:rPr>
              <a:t>Microstrip line</a:t>
            </a:r>
          </a:p>
        </p:txBody>
      </p:sp>
      <p:cxnSp>
        <p:nvCxnSpPr>
          <p:cNvPr id="59" name="Straight Arrow Connector 58"/>
          <p:cNvCxnSpPr>
            <a:stCxn id="32773" idx="1"/>
          </p:cNvCxnSpPr>
          <p:nvPr/>
        </p:nvCxnSpPr>
        <p:spPr>
          <a:xfrm rot="10800000" flipV="1">
            <a:off x="4221163" y="2274888"/>
            <a:ext cx="1296987" cy="55403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 Box 42"/>
          <p:cNvSpPr txBox="1">
            <a:spLocks noChangeArrowheads="1"/>
          </p:cNvSpPr>
          <p:nvPr/>
        </p:nvSpPr>
        <p:spPr bwMode="auto">
          <a:xfrm>
            <a:off x="1895475" y="108860"/>
            <a:ext cx="541337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Transmission Lines (cont.)</a:t>
            </a:r>
          </a:p>
        </p:txBody>
      </p:sp>
      <p:sp>
        <p:nvSpPr>
          <p:cNvPr id="12" name="Slide Number Placeholder 11"/>
          <p:cNvSpPr>
            <a:spLocks noGrp="1"/>
          </p:cNvSpPr>
          <p:nvPr>
            <p:ph type="sldNum" sz="quarter" idx="4"/>
          </p:nvPr>
        </p:nvSpPr>
        <p:spPr/>
        <p:txBody>
          <a:bodyPr/>
          <a:lstStyle/>
          <a:p>
            <a:pPr>
              <a:defRPr/>
            </a:pPr>
            <a:fld id="{ADC38F99-7DF8-4C0E-83D1-14DF366FD12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3873500" y="1200150"/>
            <a:ext cx="1751013" cy="396875"/>
          </a:xfrm>
          <a:prstGeom prst="rect">
            <a:avLst/>
          </a:prstGeom>
          <a:noFill/>
          <a:ln w="9525">
            <a:noFill/>
            <a:miter lim="800000"/>
            <a:headEnd/>
            <a:tailEnd/>
          </a:ln>
        </p:spPr>
        <p:txBody>
          <a:bodyPr wrap="none">
            <a:spAutoFit/>
          </a:bodyPr>
          <a:lstStyle/>
          <a:p>
            <a:r>
              <a:rPr lang="en-US" sz="2000" dirty="0">
                <a:solidFill>
                  <a:srgbClr val="0000FF"/>
                </a:solidFill>
              </a:rPr>
              <a:t>Microstrip line</a:t>
            </a:r>
          </a:p>
        </p:txBody>
      </p:sp>
      <p:pic>
        <p:nvPicPr>
          <p:cNvPr id="35843" name="Picture 18" descr="Neo1973_debugboard_v2_top_annotated"/>
          <p:cNvPicPr>
            <a:picLocks noChangeAspect="1" noChangeArrowheads="1"/>
          </p:cNvPicPr>
          <p:nvPr/>
        </p:nvPicPr>
        <p:blipFill>
          <a:blip r:embed="rId3" cstate="print"/>
          <a:srcRect/>
          <a:stretch>
            <a:fillRect/>
          </a:stretch>
        </p:blipFill>
        <p:spPr bwMode="auto">
          <a:xfrm>
            <a:off x="1597025" y="2587625"/>
            <a:ext cx="5334000" cy="3552825"/>
          </a:xfrm>
          <a:prstGeom prst="rect">
            <a:avLst/>
          </a:prstGeom>
          <a:noFill/>
          <a:ln w="9525">
            <a:noFill/>
            <a:miter lim="800000"/>
            <a:headEnd/>
            <a:tailEnd/>
          </a:ln>
        </p:spPr>
      </p:pic>
      <p:sp>
        <p:nvSpPr>
          <p:cNvPr id="35844" name="Line 19"/>
          <p:cNvSpPr>
            <a:spLocks noChangeShapeType="1"/>
          </p:cNvSpPr>
          <p:nvPr/>
        </p:nvSpPr>
        <p:spPr bwMode="auto">
          <a:xfrm>
            <a:off x="4848225" y="1668463"/>
            <a:ext cx="1117600" cy="2468562"/>
          </a:xfrm>
          <a:prstGeom prst="line">
            <a:avLst/>
          </a:prstGeom>
          <a:noFill/>
          <a:ln w="38100">
            <a:solidFill>
              <a:srgbClr val="FFFF00"/>
            </a:solidFill>
            <a:round/>
            <a:headEnd type="none" w="med" len="med"/>
            <a:tailEnd type="arrow" w="med" len="med"/>
          </a:ln>
        </p:spPr>
        <p:txBody>
          <a:bodyPr/>
          <a:lstStyle/>
          <a:p>
            <a:endParaRPr lang="en-US"/>
          </a:p>
        </p:txBody>
      </p:sp>
      <p:sp>
        <p:nvSpPr>
          <p:cNvPr id="7" name="Line 19"/>
          <p:cNvSpPr>
            <a:spLocks noChangeShapeType="1"/>
          </p:cNvSpPr>
          <p:nvPr/>
        </p:nvSpPr>
        <p:spPr bwMode="auto">
          <a:xfrm flipH="1">
            <a:off x="4470400" y="1638301"/>
            <a:ext cx="279400" cy="2476500"/>
          </a:xfrm>
          <a:prstGeom prst="line">
            <a:avLst/>
          </a:prstGeom>
          <a:noFill/>
          <a:ln w="38100">
            <a:solidFill>
              <a:srgbClr val="FFFF00"/>
            </a:solidFill>
            <a:round/>
            <a:headEnd type="none" w="med" len="med"/>
            <a:tailEnd type="arrow" w="med" len="med"/>
          </a:ln>
        </p:spPr>
        <p:txBody>
          <a:bodyPr/>
          <a:lstStyle/>
          <a:p>
            <a:endParaRPr lang="en-US"/>
          </a:p>
        </p:txBody>
      </p:sp>
      <p:sp>
        <p:nvSpPr>
          <p:cNvPr id="8" name="Text Box 42"/>
          <p:cNvSpPr txBox="1">
            <a:spLocks noChangeArrowheads="1"/>
          </p:cNvSpPr>
          <p:nvPr/>
        </p:nvSpPr>
        <p:spPr bwMode="auto">
          <a:xfrm>
            <a:off x="1895475" y="108860"/>
            <a:ext cx="5413375" cy="519113"/>
          </a:xfrm>
          <a:prstGeom prst="rect">
            <a:avLst/>
          </a:prstGeom>
          <a:gradFill rotWithShape="1">
            <a:gsLst>
              <a:gs pos="0">
                <a:srgbClr val="333399"/>
              </a:gs>
              <a:gs pos="100000">
                <a:srgbClr val="000000"/>
              </a:gs>
            </a:gsLst>
            <a:path path="shape">
              <a:fillToRect l="50000" t="50000" r="50000" b="50000"/>
            </a:path>
          </a:gra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rPr>
              <a:t>Transmission Lines (cont.)</a:t>
            </a:r>
          </a:p>
        </p:txBody>
      </p:sp>
      <p:sp>
        <p:nvSpPr>
          <p:cNvPr id="10" name="Slide Number Placeholder 9"/>
          <p:cNvSpPr>
            <a:spLocks noGrp="1"/>
          </p:cNvSpPr>
          <p:nvPr>
            <p:ph type="sldNum" sz="quarter" idx="10"/>
          </p:nvPr>
        </p:nvSpPr>
        <p:spPr/>
        <p:txBody>
          <a:bodyPr/>
          <a:lstStyle/>
          <a:p>
            <a:pPr>
              <a:defRPr/>
            </a:pPr>
            <a:fld id="{1B73C68F-52BC-4916-951A-0E2C6563DD85}" type="slidenum">
              <a:rPr lang="en-US" smtClean="0"/>
              <a:pPr>
                <a:defRPr/>
              </a:pPr>
              <a:t>9</a:t>
            </a:fld>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6094</TotalTime>
  <Words>1806</Words>
  <Application>Microsoft Office PowerPoint</Application>
  <PresentationFormat>On-screen Show (4:3)</PresentationFormat>
  <Paragraphs>334</Paragraphs>
  <Slides>48</Slides>
  <Notes>46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Symbol</vt:lpstr>
      <vt:lpstr>Times New Roman</vt:lpstr>
      <vt:lpstr>Wingdings</vt:lpstr>
      <vt:lpstr>Default Design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Engineering Computing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ramanzan</dc:creator>
  <cp:lastModifiedBy>Jackson, David R</cp:lastModifiedBy>
  <cp:revision>428</cp:revision>
  <dcterms:created xsi:type="dcterms:W3CDTF">2006-03-03T17:51:21Z</dcterms:created>
  <dcterms:modified xsi:type="dcterms:W3CDTF">2023-09-08T00:06:49Z</dcterms:modified>
</cp:coreProperties>
</file>