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8" r:id="rId2"/>
    <p:sldId id="328" r:id="rId3"/>
    <p:sldId id="359" r:id="rId4"/>
    <p:sldId id="360" r:id="rId5"/>
    <p:sldId id="361" r:id="rId6"/>
    <p:sldId id="356" r:id="rId7"/>
    <p:sldId id="362" r:id="rId8"/>
    <p:sldId id="345" r:id="rId9"/>
    <p:sldId id="329" r:id="rId10"/>
    <p:sldId id="330" r:id="rId11"/>
    <p:sldId id="369" r:id="rId12"/>
    <p:sldId id="332" r:id="rId13"/>
    <p:sldId id="333" r:id="rId14"/>
    <p:sldId id="358" r:id="rId15"/>
    <p:sldId id="357" r:id="rId16"/>
    <p:sldId id="343" r:id="rId17"/>
    <p:sldId id="349" r:id="rId18"/>
    <p:sldId id="337" r:id="rId19"/>
    <p:sldId id="338" r:id="rId20"/>
    <p:sldId id="339" r:id="rId21"/>
    <p:sldId id="370" r:id="rId22"/>
    <p:sldId id="346" r:id="rId23"/>
    <p:sldId id="340" r:id="rId24"/>
    <p:sldId id="341" r:id="rId25"/>
    <p:sldId id="342" r:id="rId26"/>
    <p:sldId id="344" r:id="rId27"/>
    <p:sldId id="367" r:id="rId28"/>
    <p:sldId id="347" r:id="rId29"/>
    <p:sldId id="348" r:id="rId30"/>
    <p:sldId id="350" r:id="rId31"/>
    <p:sldId id="364" r:id="rId32"/>
    <p:sldId id="363" r:id="rId33"/>
    <p:sldId id="351" r:id="rId34"/>
    <p:sldId id="352" r:id="rId35"/>
    <p:sldId id="353" r:id="rId36"/>
    <p:sldId id="354" r:id="rId37"/>
    <p:sldId id="355" r:id="rId38"/>
    <p:sldId id="366" r:id="rId39"/>
    <p:sldId id="365" r:id="rId40"/>
    <p:sldId id="368" r:id="rId41"/>
    <p:sldId id="371" r:id="rId4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0000FF"/>
    <a:srgbClr val="FF00FF"/>
    <a:srgbClr val="FFCCFF"/>
    <a:srgbClr val="66FFFF"/>
    <a:srgbClr val="FFFF99"/>
    <a:srgbClr val="FFFF00"/>
    <a:srgbClr val="CC00FF"/>
    <a:srgbClr val="2C8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2" autoAdjust="0"/>
    <p:restoredTop sz="52886" autoAdjust="0"/>
  </p:normalViewPr>
  <p:slideViewPr>
    <p:cSldViewPr snapToGrid="0">
      <p:cViewPr>
        <p:scale>
          <a:sx n="100" d="100"/>
          <a:sy n="100" d="100"/>
        </p:scale>
        <p:origin x="261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3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7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06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5" Type="http://schemas.openxmlformats.org/officeDocument/2006/relationships/image" Target="../media/image131.emf"/><Relationship Id="rId4" Type="http://schemas.openxmlformats.org/officeDocument/2006/relationships/image" Target="../media/image13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1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13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image" Target="../media/image145.wmf"/><Relationship Id="rId7" Type="http://schemas.openxmlformats.org/officeDocument/2006/relationships/image" Target="../media/image13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3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Relationship Id="rId9" Type="http://schemas.openxmlformats.org/officeDocument/2006/relationships/image" Target="../media/image141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50.wmf"/><Relationship Id="rId7" Type="http://schemas.openxmlformats.org/officeDocument/2006/relationships/image" Target="../media/image138.wmf"/><Relationship Id="rId12" Type="http://schemas.openxmlformats.org/officeDocument/2006/relationships/image" Target="../media/image155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11" Type="http://schemas.openxmlformats.org/officeDocument/2006/relationships/image" Target="../media/image154.wmf"/><Relationship Id="rId5" Type="http://schemas.openxmlformats.org/officeDocument/2006/relationships/image" Target="../media/image152.wmf"/><Relationship Id="rId10" Type="http://schemas.openxmlformats.org/officeDocument/2006/relationships/image" Target="../media/image141.wmf"/><Relationship Id="rId4" Type="http://schemas.openxmlformats.org/officeDocument/2006/relationships/image" Target="../media/image151.wmf"/><Relationship Id="rId9" Type="http://schemas.openxmlformats.org/officeDocument/2006/relationships/image" Target="../media/image140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image" Target="../media/image157.wmf"/><Relationship Id="rId7" Type="http://schemas.openxmlformats.org/officeDocument/2006/relationships/image" Target="../media/image161.wmf"/><Relationship Id="rId2" Type="http://schemas.openxmlformats.org/officeDocument/2006/relationships/image" Target="../media/image156.wmf"/><Relationship Id="rId1" Type="http://schemas.openxmlformats.org/officeDocument/2006/relationships/image" Target="../media/image64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6" Type="http://schemas.openxmlformats.org/officeDocument/2006/relationships/image" Target="../media/image175.wmf"/><Relationship Id="rId5" Type="http://schemas.openxmlformats.org/officeDocument/2006/relationships/image" Target="../media/image37.wmf"/><Relationship Id="rId4" Type="http://schemas.openxmlformats.org/officeDocument/2006/relationships/image" Target="../media/image17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4" Type="http://schemas.openxmlformats.org/officeDocument/2006/relationships/image" Target="../media/image178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170.wmf"/><Relationship Id="rId7" Type="http://schemas.openxmlformats.org/officeDocument/2006/relationships/image" Target="../media/image180.wmf"/><Relationship Id="rId2" Type="http://schemas.openxmlformats.org/officeDocument/2006/relationships/image" Target="../media/image177.wmf"/><Relationship Id="rId1" Type="http://schemas.openxmlformats.org/officeDocument/2006/relationships/image" Target="../media/image179.wmf"/><Relationship Id="rId6" Type="http://schemas.openxmlformats.org/officeDocument/2006/relationships/image" Target="../media/image57.wmf"/><Relationship Id="rId5" Type="http://schemas.openxmlformats.org/officeDocument/2006/relationships/image" Target="../media/image147.wmf"/><Relationship Id="rId10" Type="http://schemas.openxmlformats.org/officeDocument/2006/relationships/image" Target="../media/image182.wmf"/><Relationship Id="rId4" Type="http://schemas.openxmlformats.org/officeDocument/2006/relationships/image" Target="../media/image142.wmf"/><Relationship Id="rId9" Type="http://schemas.openxmlformats.org/officeDocument/2006/relationships/image" Target="../media/image181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image" Target="../media/image185.wmf"/><Relationship Id="rId7" Type="http://schemas.openxmlformats.org/officeDocument/2006/relationships/image" Target="../media/image189.wmf"/><Relationship Id="rId12" Type="http://schemas.openxmlformats.org/officeDocument/2006/relationships/image" Target="../media/image194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8.wmf"/><Relationship Id="rId11" Type="http://schemas.openxmlformats.org/officeDocument/2006/relationships/image" Target="../media/image193.wmf"/><Relationship Id="rId5" Type="http://schemas.openxmlformats.org/officeDocument/2006/relationships/image" Target="../media/image187.wmf"/><Relationship Id="rId10" Type="http://schemas.openxmlformats.org/officeDocument/2006/relationships/image" Target="../media/image192.wmf"/><Relationship Id="rId4" Type="http://schemas.openxmlformats.org/officeDocument/2006/relationships/image" Target="../media/image186.wmf"/><Relationship Id="rId9" Type="http://schemas.openxmlformats.org/officeDocument/2006/relationships/image" Target="../media/image19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2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48.wmf"/><Relationship Id="rId6" Type="http://schemas.openxmlformats.org/officeDocument/2006/relationships/image" Target="../media/image36.wmf"/><Relationship Id="rId11" Type="http://schemas.openxmlformats.org/officeDocument/2006/relationships/image" Target="../media/image52.png"/><Relationship Id="rId5" Type="http://schemas.openxmlformats.org/officeDocument/2006/relationships/image" Target="../media/image35.wmf"/><Relationship Id="rId10" Type="http://schemas.openxmlformats.org/officeDocument/2006/relationships/image" Target="../media/image51.wmf"/><Relationship Id="rId4" Type="http://schemas.openxmlformats.org/officeDocument/2006/relationships/image" Target="../media/image34.wmf"/><Relationship Id="rId9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A7365EE-23A0-4DB1-B6AC-35C4DCB1B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6F9E9403-4AED-494A-B6A9-770336DA1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753711-84B0-41AC-9064-AA0AFBC594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9007E-4982-461F-A53C-A18C0687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0FADE-D57F-4A7E-AF66-124A34E5C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45EB6-1A64-4A57-AE3E-DC21BFCB3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27987-25C8-4AA7-9077-4CBA97382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EE731-122C-421D-8414-FE0FB341F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7ACF-BC60-49F3-AF41-CC66F730E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334CD-1D61-4AEC-9B18-BFDF537D5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4EB48-DAFE-4FA4-980A-F3D45EC90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3E8B8-7851-4599-84E3-2F78F477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1178-68CE-43AF-9C14-504B1117A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CFE364-E6BE-4FD3-91A4-76C1846E8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55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50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37.wmf"/><Relationship Id="rId25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58.bin"/><Relationship Id="rId5" Type="http://schemas.openxmlformats.org/officeDocument/2006/relationships/image" Target="../media/image48.wmf"/><Relationship Id="rId15" Type="http://schemas.openxmlformats.org/officeDocument/2006/relationships/image" Target="../media/image36.wmf"/><Relationship Id="rId23" Type="http://schemas.openxmlformats.org/officeDocument/2006/relationships/image" Target="../media/image51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5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6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6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6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6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7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7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82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87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8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95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4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10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98.wmf"/><Relationship Id="rId10" Type="http://schemas.openxmlformats.org/officeDocument/2006/relationships/image" Target="../media/image100.wmf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0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06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4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11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13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1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118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1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108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129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1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07.wmf"/><Relationship Id="rId5" Type="http://schemas.openxmlformats.org/officeDocument/2006/relationships/image" Target="../media/image119.wmf"/><Relationship Id="rId15" Type="http://schemas.openxmlformats.org/officeDocument/2006/relationships/image" Target="../media/image106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3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26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25.wmf"/><Relationship Id="rId5" Type="http://schemas.openxmlformats.org/officeDocument/2006/relationships/image" Target="../media/image122.wmf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2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13" Type="http://schemas.openxmlformats.org/officeDocument/2006/relationships/image" Target="../media/image131.e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28.wmf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30.wmf"/><Relationship Id="rId5" Type="http://schemas.openxmlformats.org/officeDocument/2006/relationships/image" Target="../media/image127.w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14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image" Target="../media/image138.wmf"/><Relationship Id="rId18" Type="http://schemas.openxmlformats.org/officeDocument/2006/relationships/oleObject" Target="../embeddings/oleObject151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148.bin"/><Relationship Id="rId17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0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137.wmf"/><Relationship Id="rId5" Type="http://schemas.openxmlformats.org/officeDocument/2006/relationships/image" Target="../media/image134.wmf"/><Relationship Id="rId15" Type="http://schemas.openxmlformats.org/officeDocument/2006/relationships/image" Target="../media/image139.wmf"/><Relationship Id="rId10" Type="http://schemas.openxmlformats.org/officeDocument/2006/relationships/oleObject" Target="../embeddings/oleObject147.bin"/><Relationship Id="rId19" Type="http://schemas.openxmlformats.org/officeDocument/2006/relationships/image" Target="../media/image141.wmf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14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15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image" Target="../media/image147.wmf"/><Relationship Id="rId18" Type="http://schemas.openxmlformats.org/officeDocument/2006/relationships/oleObject" Target="../embeddings/oleObject160.bin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141.wmf"/><Relationship Id="rId7" Type="http://schemas.openxmlformats.org/officeDocument/2006/relationships/image" Target="../media/image144.wmf"/><Relationship Id="rId12" Type="http://schemas.openxmlformats.org/officeDocument/2006/relationships/oleObject" Target="../embeddings/oleObject157.bin"/><Relationship Id="rId17" Type="http://schemas.openxmlformats.org/officeDocument/2006/relationships/image" Target="../media/image1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9.bin"/><Relationship Id="rId20" Type="http://schemas.openxmlformats.org/officeDocument/2006/relationships/oleObject" Target="../embeddings/oleObject161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146.wmf"/><Relationship Id="rId5" Type="http://schemas.openxmlformats.org/officeDocument/2006/relationships/image" Target="../media/image143.wmf"/><Relationship Id="rId15" Type="http://schemas.openxmlformats.org/officeDocument/2006/relationships/image" Target="../media/image138.wmf"/><Relationship Id="rId10" Type="http://schemas.openxmlformats.org/officeDocument/2006/relationships/oleObject" Target="../embeddings/oleObject156.bin"/><Relationship Id="rId19" Type="http://schemas.openxmlformats.org/officeDocument/2006/relationships/image" Target="../media/image140.wmf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15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image" Target="../media/image152.wmf"/><Relationship Id="rId18" Type="http://schemas.openxmlformats.org/officeDocument/2006/relationships/oleObject" Target="../embeddings/oleObject169.bin"/><Relationship Id="rId26" Type="http://schemas.openxmlformats.org/officeDocument/2006/relationships/oleObject" Target="../embeddings/oleObject173.bin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140.wmf"/><Relationship Id="rId7" Type="http://schemas.openxmlformats.org/officeDocument/2006/relationships/image" Target="../media/image149.wmf"/><Relationship Id="rId12" Type="http://schemas.openxmlformats.org/officeDocument/2006/relationships/oleObject" Target="../embeddings/oleObject166.bin"/><Relationship Id="rId17" Type="http://schemas.openxmlformats.org/officeDocument/2006/relationships/image" Target="../media/image138.wmf"/><Relationship Id="rId25" Type="http://schemas.openxmlformats.org/officeDocument/2006/relationships/image" Target="../media/image1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8.bin"/><Relationship Id="rId20" Type="http://schemas.openxmlformats.org/officeDocument/2006/relationships/oleObject" Target="../embeddings/oleObject170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151.wmf"/><Relationship Id="rId24" Type="http://schemas.openxmlformats.org/officeDocument/2006/relationships/oleObject" Target="../embeddings/oleObject172.bin"/><Relationship Id="rId5" Type="http://schemas.openxmlformats.org/officeDocument/2006/relationships/image" Target="../media/image148.wmf"/><Relationship Id="rId15" Type="http://schemas.openxmlformats.org/officeDocument/2006/relationships/image" Target="../media/image153.wmf"/><Relationship Id="rId23" Type="http://schemas.openxmlformats.org/officeDocument/2006/relationships/image" Target="../media/image141.wmf"/><Relationship Id="rId10" Type="http://schemas.openxmlformats.org/officeDocument/2006/relationships/oleObject" Target="../embeddings/oleObject165.bin"/><Relationship Id="rId19" Type="http://schemas.openxmlformats.org/officeDocument/2006/relationships/image" Target="../media/image139.wmf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50.wmf"/><Relationship Id="rId14" Type="http://schemas.openxmlformats.org/officeDocument/2006/relationships/oleObject" Target="../embeddings/oleObject167.bin"/><Relationship Id="rId22" Type="http://schemas.openxmlformats.org/officeDocument/2006/relationships/oleObject" Target="../embeddings/oleObject171.bin"/><Relationship Id="rId27" Type="http://schemas.openxmlformats.org/officeDocument/2006/relationships/image" Target="../media/image15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13" Type="http://schemas.openxmlformats.org/officeDocument/2006/relationships/image" Target="../media/image159.wmf"/><Relationship Id="rId18" Type="http://schemas.openxmlformats.org/officeDocument/2006/relationships/oleObject" Target="../embeddings/oleObject181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56.wmf"/><Relationship Id="rId12" Type="http://schemas.openxmlformats.org/officeDocument/2006/relationships/oleObject" Target="../embeddings/oleObject178.bin"/><Relationship Id="rId17" Type="http://schemas.openxmlformats.org/officeDocument/2006/relationships/image" Target="../media/image16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0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75.bin"/><Relationship Id="rId11" Type="http://schemas.openxmlformats.org/officeDocument/2006/relationships/image" Target="../media/image158.wmf"/><Relationship Id="rId5" Type="http://schemas.openxmlformats.org/officeDocument/2006/relationships/image" Target="../media/image64.wmf"/><Relationship Id="rId15" Type="http://schemas.openxmlformats.org/officeDocument/2006/relationships/image" Target="../media/image160.wmf"/><Relationship Id="rId10" Type="http://schemas.openxmlformats.org/officeDocument/2006/relationships/oleObject" Target="../embeddings/oleObject177.bin"/><Relationship Id="rId19" Type="http://schemas.openxmlformats.org/officeDocument/2006/relationships/image" Target="../media/image162.wmf"/><Relationship Id="rId4" Type="http://schemas.openxmlformats.org/officeDocument/2006/relationships/oleObject" Target="../embeddings/oleObject174.bin"/><Relationship Id="rId9" Type="http://schemas.openxmlformats.org/officeDocument/2006/relationships/image" Target="../media/image157.wmf"/><Relationship Id="rId14" Type="http://schemas.openxmlformats.org/officeDocument/2006/relationships/oleObject" Target="../embeddings/oleObject17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166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64.wmf"/><Relationship Id="rId12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65.wmf"/><Relationship Id="rId5" Type="http://schemas.openxmlformats.org/officeDocument/2006/relationships/image" Target="../media/image163.wmf"/><Relationship Id="rId10" Type="http://schemas.openxmlformats.org/officeDocument/2006/relationships/oleObject" Target="../embeddings/oleObject185.bin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88.bin"/><Relationship Id="rId5" Type="http://schemas.openxmlformats.org/officeDocument/2006/relationships/image" Target="../media/image167.wmf"/><Relationship Id="rId4" Type="http://schemas.openxmlformats.org/officeDocument/2006/relationships/oleObject" Target="../embeddings/oleObject18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90.bin"/><Relationship Id="rId5" Type="http://schemas.openxmlformats.org/officeDocument/2006/relationships/image" Target="../media/image169.wmf"/><Relationship Id="rId4" Type="http://schemas.openxmlformats.org/officeDocument/2006/relationships/oleObject" Target="../embeddings/oleObject18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72.wmf"/><Relationship Id="rId12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174.wmf"/><Relationship Id="rId5" Type="http://schemas.openxmlformats.org/officeDocument/2006/relationships/image" Target="../media/image171.wmf"/><Relationship Id="rId15" Type="http://schemas.openxmlformats.org/officeDocument/2006/relationships/image" Target="../media/image175.wmf"/><Relationship Id="rId10" Type="http://schemas.openxmlformats.org/officeDocument/2006/relationships/oleObject" Target="../embeddings/oleObject194.bin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173.wmf"/><Relationship Id="rId14" Type="http://schemas.openxmlformats.org/officeDocument/2006/relationships/oleObject" Target="../embeddings/oleObject19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98.bin"/><Relationship Id="rId11" Type="http://schemas.openxmlformats.org/officeDocument/2006/relationships/image" Target="../media/image178.wmf"/><Relationship Id="rId5" Type="http://schemas.openxmlformats.org/officeDocument/2006/relationships/image" Target="../media/image176.wmf"/><Relationship Id="rId10" Type="http://schemas.openxmlformats.org/officeDocument/2006/relationships/oleObject" Target="../embeddings/oleObject200.bin"/><Relationship Id="rId4" Type="http://schemas.openxmlformats.org/officeDocument/2006/relationships/oleObject" Target="../embeddings/oleObject197.bin"/><Relationship Id="rId9" Type="http://schemas.openxmlformats.org/officeDocument/2006/relationships/image" Target="../media/image17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emf"/><Relationship Id="rId18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image" Target="../media/image147.wmf"/><Relationship Id="rId18" Type="http://schemas.openxmlformats.org/officeDocument/2006/relationships/oleObject" Target="../embeddings/oleObject208.bin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181.wmf"/><Relationship Id="rId7" Type="http://schemas.openxmlformats.org/officeDocument/2006/relationships/image" Target="../media/image177.wmf"/><Relationship Id="rId12" Type="http://schemas.openxmlformats.org/officeDocument/2006/relationships/oleObject" Target="../embeddings/oleObject205.bin"/><Relationship Id="rId17" Type="http://schemas.openxmlformats.org/officeDocument/2006/relationships/image" Target="../media/image18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7.bin"/><Relationship Id="rId20" Type="http://schemas.openxmlformats.org/officeDocument/2006/relationships/oleObject" Target="../embeddings/oleObject209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142.wmf"/><Relationship Id="rId5" Type="http://schemas.openxmlformats.org/officeDocument/2006/relationships/image" Target="../media/image179.wmf"/><Relationship Id="rId15" Type="http://schemas.openxmlformats.org/officeDocument/2006/relationships/image" Target="../media/image57.wmf"/><Relationship Id="rId23" Type="http://schemas.openxmlformats.org/officeDocument/2006/relationships/image" Target="../media/image182.wmf"/><Relationship Id="rId10" Type="http://schemas.openxmlformats.org/officeDocument/2006/relationships/oleObject" Target="../embeddings/oleObject204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170.wmf"/><Relationship Id="rId14" Type="http://schemas.openxmlformats.org/officeDocument/2006/relationships/oleObject" Target="../embeddings/oleObject206.bin"/><Relationship Id="rId22" Type="http://schemas.openxmlformats.org/officeDocument/2006/relationships/oleObject" Target="../embeddings/oleObject21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13" Type="http://schemas.openxmlformats.org/officeDocument/2006/relationships/image" Target="../media/image187.wmf"/><Relationship Id="rId18" Type="http://schemas.openxmlformats.org/officeDocument/2006/relationships/oleObject" Target="../embeddings/oleObject218.bin"/><Relationship Id="rId26" Type="http://schemas.openxmlformats.org/officeDocument/2006/relationships/oleObject" Target="../embeddings/oleObject222.bin"/><Relationship Id="rId3" Type="http://schemas.openxmlformats.org/officeDocument/2006/relationships/notesSlide" Target="../notesSlides/notesSlide41.xml"/><Relationship Id="rId21" Type="http://schemas.openxmlformats.org/officeDocument/2006/relationships/image" Target="../media/image191.wmf"/><Relationship Id="rId7" Type="http://schemas.openxmlformats.org/officeDocument/2006/relationships/image" Target="../media/image184.wmf"/><Relationship Id="rId12" Type="http://schemas.openxmlformats.org/officeDocument/2006/relationships/oleObject" Target="../embeddings/oleObject215.bin"/><Relationship Id="rId17" Type="http://schemas.openxmlformats.org/officeDocument/2006/relationships/image" Target="../media/image189.wmf"/><Relationship Id="rId25" Type="http://schemas.openxmlformats.org/officeDocument/2006/relationships/image" Target="../media/image19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7.bin"/><Relationship Id="rId20" Type="http://schemas.openxmlformats.org/officeDocument/2006/relationships/oleObject" Target="../embeddings/oleObject219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12.bin"/><Relationship Id="rId11" Type="http://schemas.openxmlformats.org/officeDocument/2006/relationships/image" Target="../media/image186.wmf"/><Relationship Id="rId24" Type="http://schemas.openxmlformats.org/officeDocument/2006/relationships/oleObject" Target="../embeddings/oleObject221.bin"/><Relationship Id="rId5" Type="http://schemas.openxmlformats.org/officeDocument/2006/relationships/image" Target="../media/image183.wmf"/><Relationship Id="rId15" Type="http://schemas.openxmlformats.org/officeDocument/2006/relationships/image" Target="../media/image188.wmf"/><Relationship Id="rId23" Type="http://schemas.openxmlformats.org/officeDocument/2006/relationships/image" Target="../media/image192.wmf"/><Relationship Id="rId10" Type="http://schemas.openxmlformats.org/officeDocument/2006/relationships/oleObject" Target="../embeddings/oleObject214.bin"/><Relationship Id="rId19" Type="http://schemas.openxmlformats.org/officeDocument/2006/relationships/image" Target="../media/image190.wmf"/><Relationship Id="rId4" Type="http://schemas.openxmlformats.org/officeDocument/2006/relationships/oleObject" Target="../embeddings/oleObject211.bin"/><Relationship Id="rId9" Type="http://schemas.openxmlformats.org/officeDocument/2006/relationships/image" Target="../media/image185.wmf"/><Relationship Id="rId14" Type="http://schemas.openxmlformats.org/officeDocument/2006/relationships/oleObject" Target="../embeddings/oleObject216.bin"/><Relationship Id="rId22" Type="http://schemas.openxmlformats.org/officeDocument/2006/relationships/oleObject" Target="../embeddings/oleObject220.bin"/><Relationship Id="rId27" Type="http://schemas.openxmlformats.org/officeDocument/2006/relationships/image" Target="../media/image19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19.gi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1.wmf"/><Relationship Id="rId4" Type="http://schemas.openxmlformats.org/officeDocument/2006/relationships/hyperlink" Target="http://www.google.com/url?sa=i&amp;rct=j&amp;q=sinc+function&amp;source=images&amp;cd=&amp;cad=rja&amp;docid=OfqXMgyeJ3OEJM&amp;tbnid=E5CK-jcZD7SgxM:&amp;ved=0CAUQjRw&amp;url=http://mathworld.wolfram.com/SincFunction.html&amp;ei=T8wNUZmME8i10QG724D4CA&amp;psig=AFQjCNFjCmtGUDcdmN-WBnETIMxEOsvviw&amp;ust=1359945139412401" TargetMode="External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4.wmf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9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3374571" y="3182258"/>
            <a:ext cx="5453744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Notes 9           </a:t>
            </a:r>
            <a:b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Transmission Lines</a:t>
            </a:r>
            <a:b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(Frequency Domain)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8193D9-1A07-47EE-9421-8A916AF790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39678" y="442370"/>
            <a:ext cx="741329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00FF"/>
                </a:solidFill>
              </a:rPr>
              <a:t>ECE 3317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b="1" dirty="0">
                <a:solidFill>
                  <a:srgbClr val="0000FF"/>
                </a:solidFill>
              </a:rPr>
              <a:t>Applied Electromagnetic Waves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Prof. David R. Jackson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Fall 2023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11229" r="9746"/>
          <a:stretch>
            <a:fillRect/>
          </a:stretch>
        </p:blipFill>
        <p:spPr bwMode="auto">
          <a:xfrm>
            <a:off x="326571" y="4392182"/>
            <a:ext cx="2775858" cy="205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2"/>
          <p:cNvSpPr txBox="1">
            <a:spLocks noChangeArrowheads="1"/>
          </p:cNvSpPr>
          <p:nvPr/>
        </p:nvSpPr>
        <p:spPr bwMode="auto">
          <a:xfrm>
            <a:off x="1371600" y="161925"/>
            <a:ext cx="5905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Frequency Domain (cont.)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394580"/>
              </p:ext>
            </p:extLst>
          </p:nvPr>
        </p:nvGraphicFramePr>
        <p:xfrm>
          <a:off x="2155825" y="1243013"/>
          <a:ext cx="487838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4" imgW="2654280" imgH="419040" progId="Equation.DSMT4">
                  <p:embed/>
                </p:oleObj>
              </mc:Choice>
              <mc:Fallback>
                <p:oleObj name="Equation" r:id="rId4" imgW="2654280" imgH="41904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1243013"/>
                        <a:ext cx="4878388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17"/>
          <p:cNvSpPr txBox="1">
            <a:spLocks noChangeArrowheads="1"/>
          </p:cNvSpPr>
          <p:nvPr/>
        </p:nvSpPr>
        <p:spPr bwMode="auto">
          <a:xfrm>
            <a:off x="452438" y="2517775"/>
            <a:ext cx="12938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Note that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512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218741"/>
              </p:ext>
            </p:extLst>
          </p:nvPr>
        </p:nvGraphicFramePr>
        <p:xfrm>
          <a:off x="1895475" y="3181350"/>
          <a:ext cx="56753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6" imgW="3162240" imgH="228600" progId="Equation.DSMT4">
                  <p:embed/>
                </p:oleObj>
              </mc:Choice>
              <mc:Fallback>
                <p:oleObj name="Equation" r:id="rId6" imgW="3162240" imgH="2286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3181350"/>
                        <a:ext cx="56753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0"/>
          <p:cNvGraphicFramePr>
            <a:graphicFrameLocks noChangeAspect="1"/>
          </p:cNvGraphicFramePr>
          <p:nvPr/>
        </p:nvGraphicFramePr>
        <p:xfrm>
          <a:off x="1766621" y="3964772"/>
          <a:ext cx="604678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8" imgW="3149600" imgH="533400" progId="Equation.DSMT4">
                  <p:embed/>
                </p:oleObj>
              </mc:Choice>
              <mc:Fallback>
                <p:oleObj name="Equation" r:id="rId8" imgW="3149600" imgH="5334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621" y="3964772"/>
                        <a:ext cx="6046787" cy="1019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22"/>
          <p:cNvSpPr txBox="1">
            <a:spLocks noChangeArrowheads="1"/>
          </p:cNvSpPr>
          <p:nvPr/>
        </p:nvSpPr>
        <p:spPr bwMode="auto">
          <a:xfrm>
            <a:off x="619124" y="5759450"/>
            <a:ext cx="295138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We can therefore write: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512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77"/>
              </p:ext>
            </p:extLst>
          </p:nvPr>
        </p:nvGraphicFramePr>
        <p:xfrm>
          <a:off x="3704728" y="5540854"/>
          <a:ext cx="1759639" cy="82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10" imgW="888840" imgH="419040" progId="Equation.DSMT4">
                  <p:embed/>
                </p:oleObj>
              </mc:Choice>
              <mc:Fallback>
                <p:oleObj name="Equation" r:id="rId10" imgW="888840" imgH="41904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728" y="5540854"/>
                        <a:ext cx="1759639" cy="829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Slide Number Placeholder 1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64DDEA-DE45-43B6-BED1-193FDC3F9B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94535" y="95250"/>
            <a:ext cx="50800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Telegrapher’s Equations</a:t>
            </a:r>
          </a:p>
        </p:txBody>
      </p:sp>
      <p:sp>
        <p:nvSpPr>
          <p:cNvPr id="30726" name="Slide Number Placeholder 5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888D66-0FB5-4BE6-9C26-6FB87AEA5F9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63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661248"/>
              </p:ext>
            </p:extLst>
          </p:nvPr>
        </p:nvGraphicFramePr>
        <p:xfrm>
          <a:off x="3639201" y="919511"/>
          <a:ext cx="1836432" cy="86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4" imgW="888840" imgH="419040" progId="Equation.DSMT4">
                  <p:embed/>
                </p:oleObj>
              </mc:Choice>
              <mc:Fallback>
                <p:oleObj name="Equation" r:id="rId4" imgW="888840" imgH="41904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201" y="919511"/>
                        <a:ext cx="1836432" cy="865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oup 109"/>
          <p:cNvGrpSpPr/>
          <p:nvPr/>
        </p:nvGrpSpPr>
        <p:grpSpPr>
          <a:xfrm>
            <a:off x="754063" y="2251981"/>
            <a:ext cx="7863792" cy="3691619"/>
            <a:chOff x="754063" y="2251981"/>
            <a:chExt cx="7863792" cy="3691619"/>
          </a:xfrm>
        </p:grpSpPr>
        <p:sp>
          <p:nvSpPr>
            <p:cNvPr id="107" name="Rectangle 106"/>
            <p:cNvSpPr/>
            <p:nvPr/>
          </p:nvSpPr>
          <p:spPr>
            <a:xfrm rot="5400000">
              <a:off x="4163786" y="3750131"/>
              <a:ext cx="2351314" cy="118654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480457" y="2721429"/>
              <a:ext cx="3135086" cy="102325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66"/>
            <p:cNvSpPr>
              <a:spLocks/>
            </p:cNvSpPr>
            <p:nvPr/>
          </p:nvSpPr>
          <p:spPr bwMode="auto">
            <a:xfrm>
              <a:off x="4154488" y="3197225"/>
              <a:ext cx="190500" cy="396875"/>
            </a:xfrm>
            <a:custGeom>
              <a:avLst/>
              <a:gdLst>
                <a:gd name="T0" fmla="*/ 120 w 43198"/>
                <a:gd name="T1" fmla="*/ 104 h 36493"/>
                <a:gd name="T2" fmla="*/ 17 w 43198"/>
                <a:gd name="T3" fmla="*/ 0 h 36493"/>
                <a:gd name="T4" fmla="*/ 60 w 43198"/>
                <a:gd name="T5" fmla="*/ 102 h 36493"/>
                <a:gd name="T6" fmla="*/ 0 60000 65536"/>
                <a:gd name="T7" fmla="*/ 0 60000 65536"/>
                <a:gd name="T8" fmla="*/ 0 60000 65536"/>
                <a:gd name="T9" fmla="*/ 0 w 43198"/>
                <a:gd name="T10" fmla="*/ 0 h 36493"/>
                <a:gd name="T11" fmla="*/ 43198 w 43198"/>
                <a:gd name="T12" fmla="*/ 36493 h 36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6493" fill="none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</a:path>
                <a:path w="43198" h="36493" stroke="0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  <a:lnTo>
                    <a:pt x="21600" y="1489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rc 67"/>
            <p:cNvSpPr>
              <a:spLocks/>
            </p:cNvSpPr>
            <p:nvPr/>
          </p:nvSpPr>
          <p:spPr bwMode="auto">
            <a:xfrm>
              <a:off x="4025900" y="3190875"/>
              <a:ext cx="192088" cy="423863"/>
            </a:xfrm>
            <a:custGeom>
              <a:avLst/>
              <a:gdLst>
                <a:gd name="T0" fmla="*/ 95 w 43200"/>
                <a:gd name="T1" fmla="*/ 0 h 39465"/>
                <a:gd name="T2" fmla="*/ 21 w 43200"/>
                <a:gd name="T3" fmla="*/ 9 h 39465"/>
                <a:gd name="T4" fmla="*/ 61 w 43200"/>
                <a:gd name="T5" fmla="*/ 121 h 394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65"/>
                <a:gd name="T11" fmla="*/ 43200 w 43200"/>
                <a:gd name="T12" fmla="*/ 39465 h 39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65" fill="none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</a:path>
                <a:path w="43200" h="39465" stroke="0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  <a:lnTo>
                    <a:pt x="21600" y="1786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rc 68"/>
            <p:cNvSpPr>
              <a:spLocks/>
            </p:cNvSpPr>
            <p:nvPr/>
          </p:nvSpPr>
          <p:spPr bwMode="auto">
            <a:xfrm>
              <a:off x="3903663" y="3208338"/>
              <a:ext cx="190500" cy="406400"/>
            </a:xfrm>
            <a:custGeom>
              <a:avLst/>
              <a:gdLst>
                <a:gd name="T0" fmla="*/ 101 w 43200"/>
                <a:gd name="T1" fmla="*/ 0 h 37507"/>
                <a:gd name="T2" fmla="*/ 18 w 43200"/>
                <a:gd name="T3" fmla="*/ 3 h 37507"/>
                <a:gd name="T4" fmla="*/ 60 w 43200"/>
                <a:gd name="T5" fmla="*/ 109 h 375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507"/>
                <a:gd name="T11" fmla="*/ 43200 w 43200"/>
                <a:gd name="T12" fmla="*/ 37507 h 37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507" fill="none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</a:path>
                <a:path w="43200" h="37507" stroke="0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  <a:lnTo>
                    <a:pt x="21600" y="15907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rc 69"/>
            <p:cNvSpPr>
              <a:spLocks/>
            </p:cNvSpPr>
            <p:nvPr/>
          </p:nvSpPr>
          <p:spPr bwMode="auto">
            <a:xfrm>
              <a:off x="3768725" y="3213100"/>
              <a:ext cx="192088" cy="404813"/>
            </a:xfrm>
            <a:custGeom>
              <a:avLst/>
              <a:gdLst>
                <a:gd name="T0" fmla="*/ 103 w 43200"/>
                <a:gd name="T1" fmla="*/ 3 h 37395"/>
                <a:gd name="T2" fmla="*/ 19 w 43200"/>
                <a:gd name="T3" fmla="*/ 0 h 37395"/>
                <a:gd name="T4" fmla="*/ 61 w 43200"/>
                <a:gd name="T5" fmla="*/ 108 h 373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395"/>
                <a:gd name="T11" fmla="*/ 43200 w 43200"/>
                <a:gd name="T12" fmla="*/ 37395 h 37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395" fill="none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</a:path>
                <a:path w="43200" h="37395" stroke="0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  <a:lnTo>
                    <a:pt x="21600" y="1579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rc 70"/>
            <p:cNvSpPr>
              <a:spLocks/>
            </p:cNvSpPr>
            <p:nvPr/>
          </p:nvSpPr>
          <p:spPr bwMode="auto">
            <a:xfrm>
              <a:off x="3638550" y="3217863"/>
              <a:ext cx="190500" cy="412750"/>
            </a:xfrm>
            <a:custGeom>
              <a:avLst/>
              <a:gdLst>
                <a:gd name="T0" fmla="*/ 99 w 43198"/>
                <a:gd name="T1" fmla="*/ 0 h 37968"/>
                <a:gd name="T2" fmla="*/ 0 w 43198"/>
                <a:gd name="T3" fmla="*/ 114 h 37968"/>
                <a:gd name="T4" fmla="*/ 60 w 43198"/>
                <a:gd name="T5" fmla="*/ 112 h 37968"/>
                <a:gd name="T6" fmla="*/ 0 60000 65536"/>
                <a:gd name="T7" fmla="*/ 0 60000 65536"/>
                <a:gd name="T8" fmla="*/ 0 60000 65536"/>
                <a:gd name="T9" fmla="*/ 0 w 43198"/>
                <a:gd name="T10" fmla="*/ 0 h 37968"/>
                <a:gd name="T11" fmla="*/ 43198 w 43198"/>
                <a:gd name="T12" fmla="*/ 37968 h 37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7968" fill="none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</a:path>
                <a:path w="43198" h="37968" stroke="0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  <a:lnTo>
                    <a:pt x="21598" y="1636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71"/>
            <p:cNvSpPr>
              <a:spLocks noChangeShapeType="1"/>
            </p:cNvSpPr>
            <p:nvPr/>
          </p:nvSpPr>
          <p:spPr bwMode="auto">
            <a:xfrm>
              <a:off x="4344988" y="3371850"/>
              <a:ext cx="2884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" name="Line 72"/>
            <p:cNvSpPr>
              <a:spLocks noChangeShapeType="1"/>
            </p:cNvSpPr>
            <p:nvPr/>
          </p:nvSpPr>
          <p:spPr bwMode="auto">
            <a:xfrm>
              <a:off x="1127125" y="3427413"/>
              <a:ext cx="6048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" name="Oval 73"/>
            <p:cNvSpPr>
              <a:spLocks noChangeArrowheads="1"/>
            </p:cNvSpPr>
            <p:nvPr/>
          </p:nvSpPr>
          <p:spPr bwMode="auto">
            <a:xfrm>
              <a:off x="1066800" y="3390900"/>
              <a:ext cx="60325" cy="762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4"/>
            <p:cNvSpPr>
              <a:spLocks noChangeShapeType="1"/>
            </p:cNvSpPr>
            <p:nvPr/>
          </p:nvSpPr>
          <p:spPr bwMode="auto">
            <a:xfrm flipV="1">
              <a:off x="1725613" y="3252788"/>
              <a:ext cx="66675" cy="17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" name="Line 75"/>
            <p:cNvSpPr>
              <a:spLocks noChangeShapeType="1"/>
            </p:cNvSpPr>
            <p:nvPr/>
          </p:nvSpPr>
          <p:spPr bwMode="auto">
            <a:xfrm flipV="1">
              <a:off x="1835150" y="3257550"/>
              <a:ext cx="104775" cy="300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" name="Line 76"/>
            <p:cNvSpPr>
              <a:spLocks noChangeShapeType="1"/>
            </p:cNvSpPr>
            <p:nvPr/>
          </p:nvSpPr>
          <p:spPr bwMode="auto">
            <a:xfrm flipV="1">
              <a:off x="1987550" y="3257550"/>
              <a:ext cx="104775" cy="300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Line 77"/>
            <p:cNvSpPr>
              <a:spLocks noChangeShapeType="1"/>
            </p:cNvSpPr>
            <p:nvPr/>
          </p:nvSpPr>
          <p:spPr bwMode="auto">
            <a:xfrm flipV="1">
              <a:off x="2146300" y="3257550"/>
              <a:ext cx="98425" cy="282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Line 78"/>
            <p:cNvSpPr>
              <a:spLocks noChangeShapeType="1"/>
            </p:cNvSpPr>
            <p:nvPr/>
          </p:nvSpPr>
          <p:spPr bwMode="auto">
            <a:xfrm flipV="1">
              <a:off x="2297113" y="3248025"/>
              <a:ext cx="100013" cy="2905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79"/>
            <p:cNvSpPr>
              <a:spLocks noChangeShapeType="1"/>
            </p:cNvSpPr>
            <p:nvPr/>
          </p:nvSpPr>
          <p:spPr bwMode="auto">
            <a:xfrm flipH="1" flipV="1">
              <a:off x="2390775" y="3254375"/>
              <a:ext cx="44450" cy="1476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Line 80"/>
            <p:cNvSpPr>
              <a:spLocks noChangeShapeType="1"/>
            </p:cNvSpPr>
            <p:nvPr/>
          </p:nvSpPr>
          <p:spPr bwMode="auto">
            <a:xfrm rot="19163305" flipV="1">
              <a:off x="1885950" y="3286125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Line 81"/>
            <p:cNvSpPr>
              <a:spLocks noChangeShapeType="1"/>
            </p:cNvSpPr>
            <p:nvPr/>
          </p:nvSpPr>
          <p:spPr bwMode="auto">
            <a:xfrm rot="19163305" flipV="1">
              <a:off x="2043113" y="3267075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" name="Line 82"/>
            <p:cNvSpPr>
              <a:spLocks noChangeShapeType="1"/>
            </p:cNvSpPr>
            <p:nvPr/>
          </p:nvSpPr>
          <p:spPr bwMode="auto">
            <a:xfrm rot="19163305" flipV="1">
              <a:off x="2195513" y="3262313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" name="Line 83"/>
            <p:cNvSpPr>
              <a:spLocks noChangeShapeType="1"/>
            </p:cNvSpPr>
            <p:nvPr/>
          </p:nvSpPr>
          <p:spPr bwMode="auto">
            <a:xfrm rot="19163305" flipV="1">
              <a:off x="1738313" y="3267075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Line 84"/>
            <p:cNvSpPr>
              <a:spLocks noChangeShapeType="1"/>
            </p:cNvSpPr>
            <p:nvPr/>
          </p:nvSpPr>
          <p:spPr bwMode="auto">
            <a:xfrm rot="5366684">
              <a:off x="4725987" y="5016500"/>
              <a:ext cx="6048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" name="Line 85"/>
            <p:cNvSpPr>
              <a:spLocks noChangeShapeType="1"/>
            </p:cNvSpPr>
            <p:nvPr/>
          </p:nvSpPr>
          <p:spPr bwMode="auto">
            <a:xfrm rot="5366684">
              <a:off x="4672012" y="3690938"/>
              <a:ext cx="639763" cy="6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Line 86"/>
            <p:cNvSpPr>
              <a:spLocks noChangeShapeType="1"/>
            </p:cNvSpPr>
            <p:nvPr/>
          </p:nvSpPr>
          <p:spPr bwMode="auto">
            <a:xfrm rot="5366684" flipV="1">
              <a:off x="5049837" y="3956050"/>
              <a:ext cx="66675" cy="17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87"/>
            <p:cNvSpPr>
              <a:spLocks noChangeShapeType="1"/>
            </p:cNvSpPr>
            <p:nvPr/>
          </p:nvSpPr>
          <p:spPr bwMode="auto">
            <a:xfrm rot="5366684" flipV="1">
              <a:off x="4962525" y="4021138"/>
              <a:ext cx="104775" cy="300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Line 88"/>
            <p:cNvSpPr>
              <a:spLocks noChangeShapeType="1"/>
            </p:cNvSpPr>
            <p:nvPr/>
          </p:nvSpPr>
          <p:spPr bwMode="auto">
            <a:xfrm rot="5366684" flipV="1">
              <a:off x="4962525" y="4173538"/>
              <a:ext cx="104775" cy="300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" name="Line 89"/>
            <p:cNvSpPr>
              <a:spLocks noChangeShapeType="1"/>
            </p:cNvSpPr>
            <p:nvPr/>
          </p:nvSpPr>
          <p:spPr bwMode="auto">
            <a:xfrm rot="5366684" flipV="1">
              <a:off x="4964112" y="4325938"/>
              <a:ext cx="104775" cy="300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" name="Line 90"/>
            <p:cNvSpPr>
              <a:spLocks noChangeShapeType="1"/>
            </p:cNvSpPr>
            <p:nvPr/>
          </p:nvSpPr>
          <p:spPr bwMode="auto">
            <a:xfrm rot="5366684" flipV="1">
              <a:off x="4975225" y="4476750"/>
              <a:ext cx="104775" cy="300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3" name="Line 91"/>
            <p:cNvSpPr>
              <a:spLocks noChangeShapeType="1"/>
            </p:cNvSpPr>
            <p:nvPr/>
          </p:nvSpPr>
          <p:spPr bwMode="auto">
            <a:xfrm rot="5366684" flipH="1" flipV="1">
              <a:off x="5078412" y="4624388"/>
              <a:ext cx="34925" cy="144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Line 92"/>
            <p:cNvSpPr>
              <a:spLocks noChangeShapeType="1"/>
            </p:cNvSpPr>
            <p:nvPr/>
          </p:nvSpPr>
          <p:spPr bwMode="auto">
            <a:xfrm rot="2929989" flipV="1">
              <a:off x="4930775" y="4116388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Line 93"/>
            <p:cNvSpPr>
              <a:spLocks noChangeShapeType="1"/>
            </p:cNvSpPr>
            <p:nvPr/>
          </p:nvSpPr>
          <p:spPr bwMode="auto">
            <a:xfrm rot="2929989" flipV="1">
              <a:off x="4951412" y="4271963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" name="Line 94"/>
            <p:cNvSpPr>
              <a:spLocks noChangeShapeType="1"/>
            </p:cNvSpPr>
            <p:nvPr/>
          </p:nvSpPr>
          <p:spPr bwMode="auto">
            <a:xfrm rot="2929989" flipV="1">
              <a:off x="4957762" y="4424363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7" name="Line 95"/>
            <p:cNvSpPr>
              <a:spLocks noChangeShapeType="1"/>
            </p:cNvSpPr>
            <p:nvPr/>
          </p:nvSpPr>
          <p:spPr bwMode="auto">
            <a:xfrm rot="2929989" flipV="1">
              <a:off x="4948237" y="3967163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 rot="5366684">
              <a:off x="5113337" y="4845050"/>
              <a:ext cx="925513" cy="4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Line 97"/>
            <p:cNvSpPr>
              <a:spLocks noChangeShapeType="1"/>
            </p:cNvSpPr>
            <p:nvPr/>
          </p:nvSpPr>
          <p:spPr bwMode="auto">
            <a:xfrm rot="5366684">
              <a:off x="5129212" y="3816350"/>
              <a:ext cx="896938" cy="6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 rot="5366684" flipV="1">
              <a:off x="5589587" y="4038600"/>
              <a:ext cx="4763" cy="4778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" name="Line 99"/>
            <p:cNvSpPr>
              <a:spLocks noChangeShapeType="1"/>
            </p:cNvSpPr>
            <p:nvPr/>
          </p:nvSpPr>
          <p:spPr bwMode="auto">
            <a:xfrm rot="5366684" flipV="1">
              <a:off x="5586412" y="4149725"/>
              <a:ext cx="4763" cy="4778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" name="Line 100"/>
            <p:cNvSpPr>
              <a:spLocks noChangeShapeType="1"/>
            </p:cNvSpPr>
            <p:nvPr/>
          </p:nvSpPr>
          <p:spPr bwMode="auto">
            <a:xfrm>
              <a:off x="1104900" y="5308600"/>
              <a:ext cx="6261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" name="Oval 101"/>
            <p:cNvSpPr>
              <a:spLocks noChangeArrowheads="1"/>
            </p:cNvSpPr>
            <p:nvPr/>
          </p:nvSpPr>
          <p:spPr bwMode="auto">
            <a:xfrm>
              <a:off x="1044575" y="5272088"/>
              <a:ext cx="60325" cy="762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102"/>
            <p:cNvSpPr>
              <a:spLocks noChangeArrowheads="1"/>
            </p:cNvSpPr>
            <p:nvPr/>
          </p:nvSpPr>
          <p:spPr bwMode="auto">
            <a:xfrm>
              <a:off x="7243763" y="3328988"/>
              <a:ext cx="60325" cy="762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103"/>
            <p:cNvSpPr>
              <a:spLocks noChangeArrowheads="1"/>
            </p:cNvSpPr>
            <p:nvPr/>
          </p:nvSpPr>
          <p:spPr bwMode="auto">
            <a:xfrm>
              <a:off x="7366000" y="5275263"/>
              <a:ext cx="60325" cy="762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04"/>
            <p:cNvSpPr>
              <a:spLocks noChangeShapeType="1"/>
            </p:cNvSpPr>
            <p:nvPr/>
          </p:nvSpPr>
          <p:spPr bwMode="auto">
            <a:xfrm>
              <a:off x="2435225" y="3406775"/>
              <a:ext cx="11953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" name="Line 114"/>
            <p:cNvSpPr>
              <a:spLocks noChangeShapeType="1"/>
            </p:cNvSpPr>
            <p:nvPr/>
          </p:nvSpPr>
          <p:spPr bwMode="auto">
            <a:xfrm>
              <a:off x="7589834" y="5315230"/>
              <a:ext cx="6365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" name="Line 122"/>
            <p:cNvSpPr>
              <a:spLocks noChangeShapeType="1"/>
            </p:cNvSpPr>
            <p:nvPr/>
          </p:nvSpPr>
          <p:spPr bwMode="auto">
            <a:xfrm flipH="1">
              <a:off x="1076325" y="5776913"/>
              <a:ext cx="2670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23"/>
            <p:cNvSpPr>
              <a:spLocks noChangeShapeType="1"/>
            </p:cNvSpPr>
            <p:nvPr/>
          </p:nvSpPr>
          <p:spPr bwMode="auto">
            <a:xfrm>
              <a:off x="4821238" y="5819775"/>
              <a:ext cx="2554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0" name="Object 5"/>
            <p:cNvGraphicFramePr>
              <a:graphicFrameLocks noChangeAspect="1"/>
            </p:cNvGraphicFramePr>
            <p:nvPr/>
          </p:nvGraphicFramePr>
          <p:xfrm>
            <a:off x="1830617" y="2833531"/>
            <a:ext cx="551996" cy="291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2" name="Equation" r:id="rId6" imgW="266469" imgH="139579" progId="Equation.DSMT4">
                    <p:embed/>
                  </p:oleObj>
                </mc:Choice>
                <mc:Fallback>
                  <p:oleObj name="Equation" r:id="rId6" imgW="266469" imgH="139579" progId="Equation.DSMT4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0617" y="2833531"/>
                          <a:ext cx="551996" cy="2911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7"/>
            <p:cNvGraphicFramePr>
              <a:graphicFrameLocks noChangeAspect="1"/>
            </p:cNvGraphicFramePr>
            <p:nvPr/>
          </p:nvGraphicFramePr>
          <p:xfrm>
            <a:off x="3737881" y="2790825"/>
            <a:ext cx="525463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3" name="Equation" r:id="rId8" imgW="253890" imgH="139639" progId="Equation.DSMT4">
                    <p:embed/>
                  </p:oleObj>
                </mc:Choice>
                <mc:Fallback>
                  <p:oleObj name="Equation" r:id="rId8" imgW="253890" imgH="139639" progId="Equation.DSMT4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7881" y="2790825"/>
                          <a:ext cx="525463" cy="290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8"/>
            <p:cNvGraphicFramePr>
              <a:graphicFrameLocks noChangeAspect="1"/>
            </p:cNvGraphicFramePr>
            <p:nvPr/>
          </p:nvGraphicFramePr>
          <p:xfrm>
            <a:off x="4148138" y="4160838"/>
            <a:ext cx="5778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4" name="Equation" r:id="rId10" imgW="279279" imgH="152334" progId="Equation.DSMT4">
                    <p:embed/>
                  </p:oleObj>
                </mc:Choice>
                <mc:Fallback>
                  <p:oleObj name="Equation" r:id="rId10" imgW="279279" imgH="152334" progId="Equation.DSMT4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8138" y="4160838"/>
                          <a:ext cx="57785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9"/>
            <p:cNvGraphicFramePr>
              <a:graphicFrameLocks noChangeAspect="1"/>
            </p:cNvGraphicFramePr>
            <p:nvPr/>
          </p:nvGraphicFramePr>
          <p:xfrm>
            <a:off x="6022975" y="4171950"/>
            <a:ext cx="550863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5" name="Equation" r:id="rId12" imgW="266469" imgH="152268" progId="Equation.DSMT4">
                    <p:embed/>
                  </p:oleObj>
                </mc:Choice>
                <mc:Fallback>
                  <p:oleObj name="Equation" r:id="rId12" imgW="266469" imgH="152268" progId="Equation.DSMT4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2975" y="4171950"/>
                          <a:ext cx="550863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5"/>
            <p:cNvGraphicFramePr>
              <a:graphicFrameLocks noChangeAspect="1"/>
            </p:cNvGraphicFramePr>
            <p:nvPr/>
          </p:nvGraphicFramePr>
          <p:xfrm>
            <a:off x="4135211" y="5577796"/>
            <a:ext cx="463220" cy="365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6" name="Equation" r:id="rId14" imgW="177646" imgH="139579" progId="Equation.DSMT4">
                    <p:embed/>
                  </p:oleObj>
                </mc:Choice>
                <mc:Fallback>
                  <p:oleObj name="Equation" r:id="rId14" imgW="177646" imgH="139579" progId="Equation.DSMT4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211" y="5577796"/>
                          <a:ext cx="463220" cy="3658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9259492"/>
                </p:ext>
              </p:extLst>
            </p:nvPr>
          </p:nvGraphicFramePr>
          <p:xfrm>
            <a:off x="8379730" y="5192792"/>
            <a:ext cx="2381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7" name="Equation" r:id="rId16" imgW="114102" imgH="114102" progId="Equation.DSMT4">
                    <p:embed/>
                  </p:oleObj>
                </mc:Choice>
                <mc:Fallback>
                  <p:oleObj name="Equation" r:id="rId16" imgW="114102" imgH="114102" progId="Equation.DSMT4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9730" y="5192792"/>
                          <a:ext cx="2381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441" name="Object 113"/>
            <p:cNvGraphicFramePr>
              <a:graphicFrameLocks noChangeAspect="1"/>
            </p:cNvGraphicFramePr>
            <p:nvPr/>
          </p:nvGraphicFramePr>
          <p:xfrm>
            <a:off x="754063" y="4017963"/>
            <a:ext cx="674687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8" name="Equation" r:id="rId18" imgW="304536" imgH="215713" progId="Equation.DSMT4">
                    <p:embed/>
                  </p:oleObj>
                </mc:Choice>
                <mc:Fallback>
                  <p:oleObj name="Equation" r:id="rId18" imgW="304536" imgH="215713" progId="Equation.DSMT4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063" y="4017963"/>
                          <a:ext cx="674687" cy="477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1382486" y="370114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15144" y="460465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</a:p>
          </p:txBody>
        </p:sp>
        <p:graphicFrame>
          <p:nvGraphicFramePr>
            <p:cNvPr id="163851" name="Object 11"/>
            <p:cNvGraphicFramePr>
              <a:graphicFrameLocks noChangeAspect="1"/>
            </p:cNvGraphicFramePr>
            <p:nvPr/>
          </p:nvGraphicFramePr>
          <p:xfrm>
            <a:off x="2394857" y="2251981"/>
            <a:ext cx="1480457" cy="334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9" name="Equation" r:id="rId20" imgW="1066800" imgH="241300" progId="Equation.DSMT4">
                    <p:embed/>
                  </p:oleObj>
                </mc:Choice>
                <mc:Fallback>
                  <p:oleObj name="Equation" r:id="rId20" imgW="1066800" imgH="241300" progId="Equation.DSMT4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4857" y="2251981"/>
                          <a:ext cx="1480457" cy="33486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52" name="Object 12"/>
            <p:cNvGraphicFramePr>
              <a:graphicFrameLocks noChangeAspect="1"/>
            </p:cNvGraphicFramePr>
            <p:nvPr/>
          </p:nvGraphicFramePr>
          <p:xfrm>
            <a:off x="5932714" y="2555421"/>
            <a:ext cx="16335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0" name="Equation" r:id="rId22" imgW="1091726" imgH="241195" progId="Equation.DSMT4">
                    <p:embed/>
                  </p:oleObj>
                </mc:Choice>
                <mc:Fallback>
                  <p:oleObj name="Equation" r:id="rId22" imgW="1091726" imgH="241195" progId="Equation.DSMT4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2714" y="2555421"/>
                          <a:ext cx="1633538" cy="36036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9" name="Straight Arrow Connector 108"/>
            <p:cNvCxnSpPr/>
            <p:nvPr/>
          </p:nvCxnSpPr>
          <p:spPr>
            <a:xfrm>
              <a:off x="2721428" y="3407229"/>
              <a:ext cx="53340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3923" name="Object 83"/>
            <p:cNvGraphicFramePr>
              <a:graphicFrameLocks noChangeAspect="1"/>
            </p:cNvGraphicFramePr>
            <p:nvPr/>
          </p:nvGraphicFramePr>
          <p:xfrm>
            <a:off x="2669721" y="3797982"/>
            <a:ext cx="646113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1" name="Equation" r:id="rId24" imgW="646232" imgH="414564" progId="Equation.DSMT4">
                    <p:embed/>
                  </p:oleObj>
                </mc:Choice>
                <mc:Fallback>
                  <p:oleObj name="Equation" r:id="rId24" imgW="646232" imgH="414564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9721" y="3797982"/>
                          <a:ext cx="646113" cy="414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"/>
          <p:cNvSpPr txBox="1">
            <a:spLocks noChangeArrowheads="1"/>
          </p:cNvSpPr>
          <p:nvPr/>
        </p:nvSpPr>
        <p:spPr bwMode="auto">
          <a:xfrm>
            <a:off x="1457325" y="114300"/>
            <a:ext cx="5905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Frequency Domain (cont.)</a:t>
            </a:r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84078"/>
              </p:ext>
            </p:extLst>
          </p:nvPr>
        </p:nvGraphicFramePr>
        <p:xfrm>
          <a:off x="3454438" y="973424"/>
          <a:ext cx="1866709" cy="880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4" imgW="888840" imgH="419040" progId="Equation.DSMT4">
                  <p:embed/>
                </p:oleObj>
              </mc:Choice>
              <mc:Fallback>
                <p:oleObj name="Equation" r:id="rId4" imgW="888840" imgH="41904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38" y="973424"/>
                        <a:ext cx="1866709" cy="880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23"/>
          <p:cNvSpPr txBox="1">
            <a:spLocks noChangeArrowheads="1"/>
          </p:cNvSpPr>
          <p:nvPr/>
        </p:nvSpPr>
        <p:spPr bwMode="auto">
          <a:xfrm>
            <a:off x="1483179" y="4733245"/>
            <a:ext cx="1349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Solution: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614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973511"/>
              </p:ext>
            </p:extLst>
          </p:nvPr>
        </p:nvGraphicFramePr>
        <p:xfrm>
          <a:off x="2360613" y="2359025"/>
          <a:ext cx="37639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6" imgW="1968480" imgH="228600" progId="Equation.DSMT4">
                  <p:embed/>
                </p:oleObj>
              </mc:Choice>
              <mc:Fallback>
                <p:oleObj name="Equation" r:id="rId6" imgW="1968480" imgH="2286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2359025"/>
                        <a:ext cx="3763962" cy="438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01184"/>
              </p:ext>
            </p:extLst>
          </p:nvPr>
        </p:nvGraphicFramePr>
        <p:xfrm>
          <a:off x="3076575" y="5064316"/>
          <a:ext cx="3357594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8" imgW="1308100" imgH="228600" progId="Equation.DSMT4">
                  <p:embed/>
                </p:oleObj>
              </mc:Choice>
              <mc:Fallback>
                <p:oleObj name="Equation" r:id="rId8" imgW="13081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5064316"/>
                        <a:ext cx="3357594" cy="587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821753"/>
              </p:ext>
            </p:extLst>
          </p:nvPr>
        </p:nvGraphicFramePr>
        <p:xfrm>
          <a:off x="3456562" y="3380171"/>
          <a:ext cx="1637140" cy="80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10" imgW="850680" imgH="419040" progId="Equation.DSMT4">
                  <p:embed/>
                </p:oleObj>
              </mc:Choice>
              <mc:Fallback>
                <p:oleObj name="Equation" r:id="rId10" imgW="850680" imgH="41904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562" y="3380171"/>
                        <a:ext cx="1637140" cy="806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30"/>
          <p:cNvSpPr txBox="1">
            <a:spLocks noChangeArrowheads="1"/>
          </p:cNvSpPr>
          <p:nvPr/>
        </p:nvSpPr>
        <p:spPr bwMode="auto">
          <a:xfrm>
            <a:off x="2359933" y="3274560"/>
            <a:ext cx="7842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Then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6153" name="Text Box 31"/>
          <p:cNvSpPr txBox="1">
            <a:spLocks noChangeArrowheads="1"/>
          </p:cNvSpPr>
          <p:nvPr/>
        </p:nvSpPr>
        <p:spPr bwMode="auto">
          <a:xfrm>
            <a:off x="898525" y="1934936"/>
            <a:ext cx="974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Define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6154" name="Text Box 32"/>
          <p:cNvSpPr txBox="1">
            <a:spLocks noChangeArrowheads="1"/>
          </p:cNvSpPr>
          <p:nvPr/>
        </p:nvSpPr>
        <p:spPr bwMode="auto">
          <a:xfrm>
            <a:off x="546583" y="6085089"/>
            <a:ext cx="8054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Note:</a:t>
            </a:r>
            <a:r>
              <a:rPr lang="en-US" dirty="0">
                <a:solidFill>
                  <a:srgbClr val="0000FF"/>
                </a:solidFill>
              </a:rPr>
              <a:t> We have an </a:t>
            </a:r>
            <a:r>
              <a:rPr lang="en-US" u="sng" dirty="0">
                <a:solidFill>
                  <a:srgbClr val="0000FF"/>
                </a:solidFill>
              </a:rPr>
              <a:t>exact</a:t>
            </a:r>
            <a:r>
              <a:rPr lang="en-US" dirty="0">
                <a:solidFill>
                  <a:srgbClr val="0000FF"/>
                </a:solidFill>
              </a:rPr>
              <a:t> solution, even for a lossy line, in the phasor domain!</a:t>
            </a:r>
          </a:p>
        </p:txBody>
      </p:sp>
      <p:sp>
        <p:nvSpPr>
          <p:cNvPr id="6155" name="Slide Number Placeholder 1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B67C1F-B091-4258-B5B9-4E77A2E712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2"/>
          <p:cNvSpPr txBox="1">
            <a:spLocks noChangeArrowheads="1"/>
          </p:cNvSpPr>
          <p:nvPr/>
        </p:nvSpPr>
        <p:spPr bwMode="auto">
          <a:xfrm>
            <a:off x="2143760" y="133350"/>
            <a:ext cx="49022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Propagation Constant</a:t>
            </a:r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573768" y="1046616"/>
            <a:ext cx="7721146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sym typeface="Symbol" pitchFamily="18" charset="2"/>
              </a:rPr>
              <a:t>Convention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: We choose the (complex) square root to be the </a:t>
            </a:r>
            <a:r>
              <a:rPr lang="en-US" sz="2000" u="sng" dirty="0">
                <a:solidFill>
                  <a:srgbClr val="0000FF"/>
                </a:solidFill>
                <a:sym typeface="Symbol" pitchFamily="18" charset="2"/>
              </a:rPr>
              <a:t>principal branch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: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7170" name="Object 18"/>
          <p:cNvGraphicFramePr>
            <a:graphicFrameLocks noChangeAspect="1"/>
          </p:cNvGraphicFramePr>
          <p:nvPr/>
        </p:nvGraphicFramePr>
        <p:xfrm>
          <a:off x="2103438" y="2171700"/>
          <a:ext cx="42259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4" imgW="2209800" imgH="317500" progId="Equation.DSMT4">
                  <p:embed/>
                </p:oleObj>
              </mc:Choice>
              <mc:Fallback>
                <p:oleObj name="Equation" r:id="rId4" imgW="2209800" imgH="317500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171700"/>
                        <a:ext cx="4225925" cy="609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6562725" y="2322513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(lossy case)</a:t>
            </a:r>
          </a:p>
        </p:txBody>
      </p:sp>
      <p:sp>
        <p:nvSpPr>
          <p:cNvPr id="7179" name="Text Box 25"/>
          <p:cNvSpPr txBox="1">
            <a:spLocks noChangeArrowheads="1"/>
          </p:cNvSpPr>
          <p:nvPr/>
        </p:nvSpPr>
        <p:spPr bwMode="auto">
          <a:xfrm>
            <a:off x="1508125" y="2941638"/>
            <a:ext cx="572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</a:t>
            </a:r>
            <a:r>
              <a:rPr lang="en-US" dirty="0">
                <a:sym typeface="Symbol" pitchFamily="18" charset="2"/>
              </a:rPr>
              <a:t>  is called the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propagation constant</a:t>
            </a:r>
            <a:r>
              <a:rPr lang="en-US" dirty="0">
                <a:sym typeface="Symbol" pitchFamily="18" charset="2"/>
              </a:rPr>
              <a:t>, with units of [1/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]</a:t>
            </a:r>
          </a:p>
        </p:txBody>
      </p:sp>
      <p:sp>
        <p:nvSpPr>
          <p:cNvPr id="7180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A35F41-2B90-470B-B9E4-D431FD3A792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02998"/>
              </p:ext>
            </p:extLst>
          </p:nvPr>
        </p:nvGraphicFramePr>
        <p:xfrm>
          <a:off x="2986088" y="4795838"/>
          <a:ext cx="23479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6" imgW="990170" imgH="291973" progId="Equation.DSMT4">
                  <p:embed/>
                </p:oleObj>
              </mc:Choice>
              <mc:Fallback>
                <p:oleObj name="Equation" r:id="rId6" imgW="990170" imgH="291973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4795838"/>
                        <a:ext cx="234791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25"/>
          <p:cNvGraphicFramePr>
            <a:graphicFrameLocks noChangeAspect="1"/>
          </p:cNvGraphicFramePr>
          <p:nvPr/>
        </p:nvGraphicFramePr>
        <p:xfrm>
          <a:off x="1136650" y="4525963"/>
          <a:ext cx="14954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8" imgW="571252" imgH="253890" progId="Equation.DSMT4">
                  <p:embed/>
                </p:oleObj>
              </mc:Choice>
              <mc:Fallback>
                <p:oleObj name="Equation" r:id="rId8" imgW="571252" imgH="25389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525963"/>
                        <a:ext cx="1495425" cy="633412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992423"/>
              </p:ext>
            </p:extLst>
          </p:nvPr>
        </p:nvGraphicFramePr>
        <p:xfrm>
          <a:off x="3255523" y="5550073"/>
          <a:ext cx="17224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10" imgW="710891" imgH="203112" progId="Equation.DSMT4">
                  <p:embed/>
                </p:oleObj>
              </mc:Choice>
              <mc:Fallback>
                <p:oleObj name="Equation" r:id="rId10" imgW="710891" imgH="203112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523" y="5550073"/>
                        <a:ext cx="17224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30"/>
          <p:cNvSpPr txBox="1">
            <a:spLocks noChangeArrowheads="1"/>
          </p:cNvSpPr>
          <p:nvPr/>
        </p:nvSpPr>
        <p:spPr bwMode="auto">
          <a:xfrm>
            <a:off x="368300" y="3810000"/>
            <a:ext cx="50850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Review of principal branch of square root:</a:t>
            </a:r>
          </a:p>
        </p:txBody>
      </p:sp>
      <p:graphicFrame>
        <p:nvGraphicFramePr>
          <p:cNvPr id="7174" name="Object 20"/>
          <p:cNvGraphicFramePr>
            <a:graphicFrameLocks noChangeAspect="1"/>
          </p:cNvGraphicFramePr>
          <p:nvPr/>
        </p:nvGraphicFramePr>
        <p:xfrm>
          <a:off x="6450013" y="5551488"/>
          <a:ext cx="12985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12" imgW="838200" imgH="279400" progId="Equation.DSMT4">
                  <p:embed/>
                </p:oleObj>
              </mc:Choice>
              <mc:Fallback>
                <p:oleObj name="Equation" r:id="rId12" imgW="838200" imgH="27940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5551488"/>
                        <a:ext cx="12985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Text Box 30"/>
          <p:cNvSpPr txBox="1">
            <a:spLocks noChangeArrowheads="1"/>
          </p:cNvSpPr>
          <p:nvPr/>
        </p:nvSpPr>
        <p:spPr bwMode="auto">
          <a:xfrm>
            <a:off x="6738938" y="4073525"/>
            <a:ext cx="796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Note:</a:t>
            </a:r>
          </a:p>
        </p:txBody>
      </p:sp>
      <p:graphicFrame>
        <p:nvGraphicFramePr>
          <p:cNvPr id="7175" name="Object 28"/>
          <p:cNvGraphicFramePr>
            <a:graphicFrameLocks noChangeAspect="1"/>
          </p:cNvGraphicFramePr>
          <p:nvPr/>
        </p:nvGraphicFramePr>
        <p:xfrm>
          <a:off x="6049963" y="4565650"/>
          <a:ext cx="21796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14" imgW="1256755" imgH="203112" progId="Equation.DSMT4">
                  <p:embed/>
                </p:oleObj>
              </mc:Choice>
              <mc:Fallback>
                <p:oleObj name="Equation" r:id="rId14" imgW="1256755" imgH="203112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4565650"/>
                        <a:ext cx="217963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/>
          <p:cNvSpPr/>
          <p:nvPr/>
        </p:nvSpPr>
        <p:spPr>
          <a:xfrm>
            <a:off x="7051675" y="5008563"/>
            <a:ext cx="254000" cy="346075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D334D-8AC5-4572-ADD9-5FF6B4F43BAA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49011"/>
              </p:ext>
            </p:extLst>
          </p:nvPr>
        </p:nvGraphicFramePr>
        <p:xfrm>
          <a:off x="2784474" y="2311400"/>
          <a:ext cx="169087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4" imgW="927100" imgH="241300" progId="Equation.DSMT4">
                  <p:embed/>
                </p:oleObj>
              </mc:Choice>
              <mc:Fallback>
                <p:oleObj name="Equation" r:id="rId4" imgW="927100" imgH="2413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4" y="2311400"/>
                        <a:ext cx="1690878" cy="441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248114" y="3052454"/>
            <a:ext cx="4248222" cy="10156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 i="1" dirty="0">
                <a:sym typeface="Symbol" pitchFamily="18" charset="2"/>
              </a:rPr>
              <a:t>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2000" dirty="0">
                <a:sym typeface="Symbol" pitchFamily="18" charset="2"/>
              </a:rPr>
              <a:t> propagation constant  [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1/m</a:t>
            </a:r>
            <a:r>
              <a:rPr lang="en-US" sz="2000" dirty="0">
                <a:sym typeface="Symbol" pitchFamily="18" charset="2"/>
              </a:rPr>
              <a:t>]</a:t>
            </a:r>
          </a:p>
          <a:p>
            <a:pPr>
              <a:buFont typeface="Symbol" pitchFamily="18" charset="2"/>
              <a:buNone/>
            </a:pPr>
            <a:r>
              <a:rPr lang="en-US" sz="2000" i="1" dirty="0">
                <a:sym typeface="Symbol" pitchFamily="18" charset="2"/>
              </a:rPr>
              <a:t>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2000" dirty="0">
                <a:sym typeface="Symbol" pitchFamily="18" charset="2"/>
              </a:rPr>
              <a:t> attenuation constant  [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nepers</a:t>
            </a:r>
            <a:r>
              <a:rPr lang="en-US" sz="2000" dirty="0">
                <a:sym typeface="Symbol" pitchFamily="18" charset="2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000" dirty="0">
                <a:sym typeface="Symbol" pitchFamily="18" charset="2"/>
              </a:rPr>
              <a:t>]</a:t>
            </a:r>
          </a:p>
          <a:p>
            <a:pPr>
              <a:buFont typeface="Symbol" pitchFamily="18" charset="2"/>
              <a:buNone/>
            </a:pPr>
            <a:r>
              <a:rPr lang="en-US" sz="2000" i="1" dirty="0">
                <a:sym typeface="Symbol" pitchFamily="18" charset="2"/>
              </a:rPr>
              <a:t></a:t>
            </a:r>
            <a:r>
              <a:rPr lang="en-US" sz="2000" dirty="0">
                <a:sym typeface="Symbol" pitchFamily="18" charset="2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2000" dirty="0">
                <a:sym typeface="Symbol" pitchFamily="18" charset="2"/>
              </a:rPr>
              <a:t> phase constant  [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radians</a:t>
            </a:r>
            <a:r>
              <a:rPr lang="en-US" sz="2000" dirty="0">
                <a:sym typeface="Symbol" pitchFamily="18" charset="2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000" dirty="0">
                <a:sym typeface="Symbol" pitchFamily="18" charset="2"/>
              </a:rPr>
              <a:t>]</a:t>
            </a:r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1585913" y="2317750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Denote:</a:t>
            </a:r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589297"/>
              </p:ext>
            </p:extLst>
          </p:nvPr>
        </p:nvGraphicFramePr>
        <p:xfrm>
          <a:off x="2416175" y="1128713"/>
          <a:ext cx="36163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6" imgW="2209800" imgH="317500" progId="Equation.DSMT4">
                  <p:embed/>
                </p:oleObj>
              </mc:Choice>
              <mc:Fallback>
                <p:oleObj name="Equation" r:id="rId6" imgW="2209800" imgH="3175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1128713"/>
                        <a:ext cx="3616325" cy="5207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958850" y="4935538"/>
            <a:ext cx="5056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Choosing the principle branch means that  </a:t>
            </a:r>
          </a:p>
        </p:txBody>
      </p:sp>
      <p:graphicFrame>
        <p:nvGraphicFramePr>
          <p:cNvPr id="8196" name="Object 20"/>
          <p:cNvGraphicFramePr>
            <a:graphicFrameLocks noChangeAspect="1"/>
          </p:cNvGraphicFramePr>
          <p:nvPr/>
        </p:nvGraphicFramePr>
        <p:xfrm>
          <a:off x="2840038" y="5641975"/>
          <a:ext cx="10826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8" imgW="698500" imgH="241300" progId="Equation.DSMT4">
                  <p:embed/>
                </p:oleObj>
              </mc:Choice>
              <mc:Fallback>
                <p:oleObj name="Equation" r:id="rId8" imgW="698500" imgH="2413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5641975"/>
                        <a:ext cx="10826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20"/>
          <p:cNvGraphicFramePr>
            <a:graphicFrameLocks noChangeAspect="1"/>
          </p:cNvGraphicFramePr>
          <p:nvPr/>
        </p:nvGraphicFramePr>
        <p:xfrm>
          <a:off x="5373688" y="5629275"/>
          <a:ext cx="7286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10" imgW="469696" imgH="203112" progId="Equation.DSMT4">
                  <p:embed/>
                </p:oleObj>
              </mc:Choice>
              <mc:Fallback>
                <p:oleObj name="Equation" r:id="rId10" imgW="469696" imgH="203112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5629275"/>
                        <a:ext cx="72866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>
            <a:off x="4348163" y="5629275"/>
            <a:ext cx="528637" cy="304800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1409700" y="123825"/>
            <a:ext cx="60706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Propagation Constant (cont.)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1"/>
          <p:cNvSpPr txBox="1">
            <a:spLocks noChangeArrowheads="1"/>
          </p:cNvSpPr>
          <p:nvPr/>
        </p:nvSpPr>
        <p:spPr bwMode="auto">
          <a:xfrm>
            <a:off x="979488" y="846138"/>
            <a:ext cx="6496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For a </a:t>
            </a:r>
            <a:r>
              <a:rPr lang="en-US" sz="2000" u="sng" dirty="0">
                <a:solidFill>
                  <a:srgbClr val="0000FF"/>
                </a:solidFill>
              </a:rPr>
              <a:t>lossless line</a:t>
            </a:r>
            <a:r>
              <a:rPr lang="en-US" sz="2000" dirty="0">
                <a:solidFill>
                  <a:srgbClr val="0000FF"/>
                </a:solidFill>
              </a:rPr>
              <a:t>, we consider this as the limit of a lossy line, in the limit as the loss tends to zero:</a:t>
            </a:r>
          </a:p>
        </p:txBody>
      </p:sp>
      <p:graphicFrame>
        <p:nvGraphicFramePr>
          <p:cNvPr id="9218" name="Object 22"/>
          <p:cNvGraphicFramePr>
            <a:graphicFrameLocks noChangeAspect="1"/>
          </p:cNvGraphicFramePr>
          <p:nvPr/>
        </p:nvGraphicFramePr>
        <p:xfrm>
          <a:off x="3113088" y="2855913"/>
          <a:ext cx="19669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4" imgW="1028254" imgH="304668" progId="Equation.DSMT4">
                  <p:embed/>
                </p:oleObj>
              </mc:Choice>
              <mc:Fallback>
                <p:oleObj name="Equation" r:id="rId4" imgW="1028254" imgH="304668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2855913"/>
                        <a:ext cx="1966912" cy="584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23"/>
          <p:cNvSpPr txBox="1">
            <a:spLocks noChangeArrowheads="1"/>
          </p:cNvSpPr>
          <p:nvPr/>
        </p:nvSpPr>
        <p:spPr bwMode="auto">
          <a:xfrm>
            <a:off x="5343525" y="2962275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(lossless case)</a:t>
            </a:r>
          </a:p>
        </p:txBody>
      </p:sp>
      <p:sp>
        <p:nvSpPr>
          <p:cNvPr id="9223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A123E6-F5B5-439E-A152-AFF578611FE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476247"/>
              </p:ext>
            </p:extLst>
          </p:nvPr>
        </p:nvGraphicFramePr>
        <p:xfrm>
          <a:off x="1803400" y="1797050"/>
          <a:ext cx="53657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6" imgW="3505200" imgH="381000" progId="Equation.DSMT4">
                  <p:embed/>
                </p:oleObj>
              </mc:Choice>
              <mc:Fallback>
                <p:oleObj name="Equation" r:id="rId6" imgW="3505200" imgH="3810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797050"/>
                        <a:ext cx="53657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2590800" y="1757363"/>
            <a:ext cx="295275" cy="6397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02075" y="1768475"/>
            <a:ext cx="293688" cy="639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Text Box 19"/>
          <p:cNvSpPr txBox="1">
            <a:spLocks noChangeArrowheads="1"/>
          </p:cNvSpPr>
          <p:nvPr/>
        </p:nvSpPr>
        <p:spPr bwMode="auto">
          <a:xfrm>
            <a:off x="2108200" y="3005138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1358900" y="142875"/>
            <a:ext cx="60706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Propagation Constant (cont.)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44171" y="3930438"/>
            <a:ext cx="2520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Hence, we have that</a:t>
            </a:r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449920"/>
              </p:ext>
            </p:extLst>
          </p:nvPr>
        </p:nvGraphicFramePr>
        <p:xfrm>
          <a:off x="3483769" y="4351020"/>
          <a:ext cx="1820862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8" imgW="952087" imgH="583947" progId="Equation.DSMT4">
                  <p:embed/>
                </p:oleObj>
              </mc:Choice>
              <mc:Fallback>
                <p:oleObj name="Equation" r:id="rId8" imgW="952087" imgH="583947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769" y="4351020"/>
                        <a:ext cx="1820862" cy="11191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829481" y="5834063"/>
            <a:ext cx="3299301" cy="40011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Note: 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= 0</a:t>
            </a:r>
            <a:r>
              <a:rPr lang="en-US" dirty="0">
                <a:sym typeface="Symbol" pitchFamily="18" charset="2"/>
              </a:rPr>
              <a:t> for a lossless line.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460222" y="1156025"/>
            <a:ext cx="40497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Physical interpretation of waves: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660340"/>
              </p:ext>
            </p:extLst>
          </p:nvPr>
        </p:nvGraphicFramePr>
        <p:xfrm>
          <a:off x="3482610" y="1997075"/>
          <a:ext cx="21320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4" imgW="901309" imgH="228501" progId="Equation.DSMT4">
                  <p:embed/>
                </p:oleObj>
              </mc:Choice>
              <mc:Fallback>
                <p:oleObj name="Equation" r:id="rId4" imgW="901309" imgH="228501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610" y="1997075"/>
                        <a:ext cx="213201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946151"/>
              </p:ext>
            </p:extLst>
          </p:nvPr>
        </p:nvGraphicFramePr>
        <p:xfrm>
          <a:off x="3976250" y="4825922"/>
          <a:ext cx="28844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6" imgW="1219200" imgH="228600" progId="Equation.DSMT4">
                  <p:embed/>
                </p:oleObj>
              </mc:Choice>
              <mc:Fallback>
                <p:oleObj name="Equation" r:id="rId6" imgW="1219200" imgH="2286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250" y="4825922"/>
                        <a:ext cx="28844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868622" y="2063750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(forward traveling wave)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5868622" y="2635250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(backward traveling wave)</a:t>
            </a:r>
          </a:p>
        </p:txBody>
      </p:sp>
      <p:graphicFrame>
        <p:nvGraphicFramePr>
          <p:cNvPr id="1024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482223"/>
              </p:ext>
            </p:extLst>
          </p:nvPr>
        </p:nvGraphicFramePr>
        <p:xfrm>
          <a:off x="3482610" y="2568575"/>
          <a:ext cx="21320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8" imgW="901309" imgH="228501" progId="Equation.DSMT4">
                  <p:embed/>
                </p:oleObj>
              </mc:Choice>
              <mc:Fallback>
                <p:oleObj name="Equation" r:id="rId8" imgW="901309" imgH="228501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610" y="2568575"/>
                        <a:ext cx="213201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839788" y="4900613"/>
            <a:ext cx="2906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Forward traveling wave:</a:t>
            </a:r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1442720" y="133350"/>
            <a:ext cx="60706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Propagation Constant (cont.)</a:t>
            </a:r>
          </a:p>
        </p:txBody>
      </p:sp>
      <p:sp>
        <p:nvSpPr>
          <p:cNvPr id="10251" name="Slide Number Placeholder 1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F2EDB9-2599-4EFF-8DA5-999C3FFEAA1E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291140"/>
              </p:ext>
            </p:extLst>
          </p:nvPr>
        </p:nvGraphicFramePr>
        <p:xfrm>
          <a:off x="4958242" y="3724282"/>
          <a:ext cx="1377244" cy="35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10" imgW="927100" imgH="241300" progId="Equation.DSMT4">
                  <p:embed/>
                </p:oleObj>
              </mc:Choice>
              <mc:Fallback>
                <p:oleObj name="Equation" r:id="rId10" imgW="927100" imgH="24130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242" y="3724282"/>
                        <a:ext cx="1377244" cy="359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>
            <a:off x="4361857" y="3634744"/>
            <a:ext cx="341194" cy="518615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4678"/>
              </p:ext>
            </p:extLst>
          </p:nvPr>
        </p:nvGraphicFramePr>
        <p:xfrm>
          <a:off x="3965233" y="5590782"/>
          <a:ext cx="28844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12" imgW="1219200" imgH="228600" progId="Equation.DSMT4">
                  <p:embed/>
                </p:oleObj>
              </mc:Choice>
              <mc:Fallback>
                <p:oleObj name="Equation" r:id="rId12" imgW="1219200" imgH="22860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233" y="5590782"/>
                        <a:ext cx="28844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28902" y="5654456"/>
            <a:ext cx="3092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Backward traveling wave: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57" y="2170323"/>
            <a:ext cx="2555913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The waves must </a:t>
            </a:r>
            <a:r>
              <a:rPr lang="en-US" sz="1400" u="sng" dirty="0"/>
              <a:t>decay</a:t>
            </a:r>
            <a:r>
              <a:rPr lang="en-US" sz="1400" dirty="0"/>
              <a:t> in the direction of propagation.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1544320" y="123825"/>
            <a:ext cx="5905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Propagation Wavenumber</a:t>
            </a:r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600075" y="1147763"/>
            <a:ext cx="2554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Alternative notations:</a:t>
            </a:r>
          </a:p>
        </p:txBody>
      </p:sp>
      <p:graphicFrame>
        <p:nvGraphicFramePr>
          <p:cNvPr id="11266" name="Object 48"/>
          <p:cNvGraphicFramePr>
            <a:graphicFrameLocks noChangeAspect="1"/>
          </p:cNvGraphicFramePr>
          <p:nvPr/>
        </p:nvGraphicFramePr>
        <p:xfrm>
          <a:off x="1868488" y="2008188"/>
          <a:ext cx="15509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4" imgW="927100" imgH="241300" progId="Equation.DSMT4">
                  <p:embed/>
                </p:oleObj>
              </mc:Choice>
              <mc:Fallback>
                <p:oleObj name="Equation" r:id="rId4" imgW="927100" imgH="2413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2008188"/>
                        <a:ext cx="155098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9"/>
          <p:cNvGraphicFramePr>
            <a:graphicFrameLocks noChangeAspect="1"/>
          </p:cNvGraphicFramePr>
          <p:nvPr/>
        </p:nvGraphicFramePr>
        <p:xfrm>
          <a:off x="1856242" y="2770414"/>
          <a:ext cx="14493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242" y="2770414"/>
                        <a:ext cx="14493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50"/>
          <p:cNvSpPr txBox="1">
            <a:spLocks noChangeArrowheads="1"/>
          </p:cNvSpPr>
          <p:nvPr/>
        </p:nvSpPr>
        <p:spPr bwMode="auto">
          <a:xfrm>
            <a:off x="3629635" y="1981487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(propagation constant)</a:t>
            </a:r>
          </a:p>
        </p:txBody>
      </p:sp>
      <p:sp>
        <p:nvSpPr>
          <p:cNvPr id="11272" name="Text Box 51"/>
          <p:cNvSpPr txBox="1">
            <a:spLocks noChangeArrowheads="1"/>
          </p:cNvSpPr>
          <p:nvPr/>
        </p:nvSpPr>
        <p:spPr bwMode="auto">
          <a:xfrm>
            <a:off x="3629018" y="2802903"/>
            <a:ext cx="291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(propagation wavenumber)</a:t>
            </a:r>
          </a:p>
        </p:txBody>
      </p:sp>
      <p:graphicFrame>
        <p:nvGraphicFramePr>
          <p:cNvPr id="11268" name="Object 52"/>
          <p:cNvGraphicFramePr>
            <a:graphicFrameLocks noChangeAspect="1"/>
          </p:cNvGraphicFramePr>
          <p:nvPr/>
        </p:nvGraphicFramePr>
        <p:xfrm>
          <a:off x="1578259" y="4872039"/>
          <a:ext cx="53165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8" imgW="2247900" imgH="228600" progId="Equation.DSMT4">
                  <p:embed/>
                </p:oleObj>
              </mc:Choice>
              <mc:Fallback>
                <p:oleObj name="Equation" r:id="rId8" imgW="22479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259" y="4872039"/>
                        <a:ext cx="5316538" cy="539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9ADE08-7E0E-4BFF-BD1A-03A9F6DF65F4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" name="Object 49"/>
          <p:cNvGraphicFramePr>
            <a:graphicFrameLocks noChangeAspect="1"/>
          </p:cNvGraphicFramePr>
          <p:nvPr/>
        </p:nvGraphicFramePr>
        <p:xfrm>
          <a:off x="3490913" y="3749675"/>
          <a:ext cx="177641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10" imgW="914400" imgH="228600" progId="Equation.DSMT4">
                  <p:embed/>
                </p:oleObj>
              </mc:Choice>
              <mc:Fallback>
                <p:oleObj name="Equation" r:id="rId10" imgW="914400" imgH="2286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3749675"/>
                        <a:ext cx="1776412" cy="4460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2"/>
          <p:cNvSpPr txBox="1">
            <a:spLocks noChangeArrowheads="1"/>
          </p:cNvSpPr>
          <p:nvPr/>
        </p:nvSpPr>
        <p:spPr bwMode="auto">
          <a:xfrm>
            <a:off x="2769870" y="133350"/>
            <a:ext cx="3365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Forward Wave</a:t>
            </a:r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50081"/>
              </p:ext>
            </p:extLst>
          </p:nvPr>
        </p:nvGraphicFramePr>
        <p:xfrm>
          <a:off x="3910108" y="985647"/>
          <a:ext cx="28829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4" imgW="1219200" imgH="228600" progId="Equation.DSMT4">
                  <p:embed/>
                </p:oleObj>
              </mc:Choice>
              <mc:Fallback>
                <p:oleObj name="Equation" r:id="rId4" imgW="1219200" imgH="2286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108" y="985647"/>
                        <a:ext cx="2882900" cy="539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844550" y="1018223"/>
            <a:ext cx="2906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Forward traveling wave:</a:t>
            </a:r>
          </a:p>
        </p:txBody>
      </p:sp>
      <p:graphicFrame>
        <p:nvGraphicFramePr>
          <p:cNvPr id="12291" name="Object 13"/>
          <p:cNvGraphicFramePr>
            <a:graphicFrameLocks noChangeAspect="1"/>
          </p:cNvGraphicFramePr>
          <p:nvPr/>
        </p:nvGraphicFramePr>
        <p:xfrm>
          <a:off x="3371850" y="5654675"/>
          <a:ext cx="46831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6" imgW="2044700" imgH="254000" progId="Equation.DSMT4">
                  <p:embed/>
                </p:oleObj>
              </mc:Choice>
              <mc:Fallback>
                <p:oleObj name="Equation" r:id="rId6" imgW="2044700" imgH="2540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5654675"/>
                        <a:ext cx="4683125" cy="5826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1216025" y="2005013"/>
            <a:ext cx="101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Denote</a:t>
            </a:r>
          </a:p>
        </p:txBody>
      </p:sp>
      <p:graphicFrame>
        <p:nvGraphicFramePr>
          <p:cNvPr id="12292" name="Object 15"/>
          <p:cNvGraphicFramePr>
            <a:graphicFrameLocks noChangeAspect="1"/>
          </p:cNvGraphicFramePr>
          <p:nvPr/>
        </p:nvGraphicFramePr>
        <p:xfrm>
          <a:off x="2255838" y="1908175"/>
          <a:ext cx="15017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8" imgW="634725" imgH="253890" progId="Equation.DSMT4">
                  <p:embed/>
                </p:oleObj>
              </mc:Choice>
              <mc:Fallback>
                <p:oleObj name="Equation" r:id="rId8" imgW="634725" imgH="25389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1908175"/>
                        <a:ext cx="15017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749599"/>
              </p:ext>
            </p:extLst>
          </p:nvPr>
        </p:nvGraphicFramePr>
        <p:xfrm>
          <a:off x="2451100" y="3051175"/>
          <a:ext cx="34512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10" imgW="1459866" imgH="253890" progId="Equation.DSMT4">
                  <p:embed/>
                </p:oleObj>
              </mc:Choice>
              <mc:Fallback>
                <p:oleObj name="Equation" r:id="rId10" imgW="1459866" imgH="25389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051175"/>
                        <a:ext cx="34512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1188023" y="5743098"/>
            <a:ext cx="1952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 we have</a:t>
            </a:r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auto">
          <a:xfrm>
            <a:off x="352425" y="4113213"/>
            <a:ext cx="3387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 the </a:t>
            </a:r>
            <a:r>
              <a:rPr lang="en-US" sz="2000" u="sng" dirty="0">
                <a:solidFill>
                  <a:srgbClr val="0000FF"/>
                </a:solidFill>
              </a:rPr>
              <a:t>time domain</a:t>
            </a:r>
            <a:r>
              <a:rPr lang="en-US" sz="2000" dirty="0">
                <a:solidFill>
                  <a:srgbClr val="0000FF"/>
                </a:solidFill>
              </a:rPr>
              <a:t> we have:</a:t>
            </a:r>
          </a:p>
        </p:txBody>
      </p:sp>
      <p:graphicFrame>
        <p:nvGraphicFramePr>
          <p:cNvPr id="12294" name="Object 19"/>
          <p:cNvGraphicFramePr>
            <a:graphicFrameLocks noChangeAspect="1"/>
          </p:cNvGraphicFramePr>
          <p:nvPr/>
        </p:nvGraphicFramePr>
        <p:xfrm>
          <a:off x="2302103" y="4581525"/>
          <a:ext cx="35480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12" imgW="1549400" imgH="279400" progId="Equation.DSMT4">
                  <p:embed/>
                </p:oleObj>
              </mc:Choice>
              <mc:Fallback>
                <p:oleObj name="Equation" r:id="rId12" imgW="1549400" imgH="279400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103" y="4581525"/>
                        <a:ext cx="354806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20"/>
          <p:cNvSpPr txBox="1">
            <a:spLocks noChangeArrowheads="1"/>
          </p:cNvSpPr>
          <p:nvPr/>
        </p:nvSpPr>
        <p:spPr bwMode="auto">
          <a:xfrm>
            <a:off x="1584325" y="3122613"/>
            <a:ext cx="7697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Then</a:t>
            </a:r>
          </a:p>
        </p:txBody>
      </p:sp>
      <p:sp>
        <p:nvSpPr>
          <p:cNvPr id="12301" name="Slide Number Placeholder 1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23F25-8A1C-49B3-A700-C45CDC972C0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395538" y="838200"/>
          <a:ext cx="46815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4" imgW="2044700" imgH="254000" progId="Equation.DSMT4">
                  <p:embed/>
                </p:oleObj>
              </mc:Choice>
              <mc:Fallback>
                <p:oleObj name="Equation" r:id="rId4" imgW="2044700" imgH="2540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838200"/>
                        <a:ext cx="468153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3256243" y="1560513"/>
            <a:ext cx="28505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Snapshot of Waveform:</a:t>
            </a:r>
          </a:p>
        </p:txBody>
      </p:sp>
      <p:grpSp>
        <p:nvGrpSpPr>
          <p:cNvPr id="13320" name="Group 41"/>
          <p:cNvGrpSpPr>
            <a:grpSpLocks/>
          </p:cNvGrpSpPr>
          <p:nvPr/>
        </p:nvGrpSpPr>
        <p:grpSpPr bwMode="auto">
          <a:xfrm>
            <a:off x="1209675" y="2041525"/>
            <a:ext cx="6835775" cy="3540125"/>
            <a:chOff x="762" y="1286"/>
            <a:chExt cx="4306" cy="2230"/>
          </a:xfrm>
        </p:grpSpPr>
        <p:sp>
          <p:nvSpPr>
            <p:cNvPr id="13325" name="Rectangle 27"/>
            <p:cNvSpPr>
              <a:spLocks noChangeArrowheads="1"/>
            </p:cNvSpPr>
            <p:nvPr/>
          </p:nvSpPr>
          <p:spPr bwMode="auto">
            <a:xfrm>
              <a:off x="762" y="1286"/>
              <a:ext cx="4306" cy="223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Line 28"/>
            <p:cNvSpPr>
              <a:spLocks noChangeShapeType="1"/>
            </p:cNvSpPr>
            <p:nvPr/>
          </p:nvSpPr>
          <p:spPr bwMode="auto">
            <a:xfrm flipV="1">
              <a:off x="1395" y="1370"/>
              <a:ext cx="0" cy="2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7" name="Line 29"/>
            <p:cNvSpPr>
              <a:spLocks noChangeShapeType="1"/>
            </p:cNvSpPr>
            <p:nvPr/>
          </p:nvSpPr>
          <p:spPr bwMode="auto">
            <a:xfrm flipV="1">
              <a:off x="1388" y="2573"/>
              <a:ext cx="36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8" name="Line 30"/>
            <p:cNvSpPr>
              <a:spLocks noChangeShapeType="1"/>
            </p:cNvSpPr>
            <p:nvPr/>
          </p:nvSpPr>
          <p:spPr bwMode="auto">
            <a:xfrm flipH="1">
              <a:off x="2538" y="1626"/>
              <a:ext cx="8" cy="9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3315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8922025"/>
                </p:ext>
              </p:extLst>
            </p:nvPr>
          </p:nvGraphicFramePr>
          <p:xfrm>
            <a:off x="1829" y="1619"/>
            <a:ext cx="202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6" name="Equation" r:id="rId6" imgW="177480" imgH="241200" progId="Equation.DSMT4">
                    <p:embed/>
                  </p:oleObj>
                </mc:Choice>
                <mc:Fallback>
                  <p:oleObj name="Equation" r:id="rId6" imgW="177480" imgH="241200" progId="Equation.DSMT4">
                    <p:embed/>
                    <p:pic>
                      <p:nvPicPr>
                        <p:cNvPr id="0" name="Picture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9" y="1619"/>
                          <a:ext cx="202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FFFF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" name="Object 32"/>
            <p:cNvGraphicFramePr>
              <a:graphicFrameLocks noChangeAspect="1"/>
            </p:cNvGraphicFramePr>
            <p:nvPr/>
          </p:nvGraphicFramePr>
          <p:xfrm>
            <a:off x="4141" y="1533"/>
            <a:ext cx="36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7" name="Equation" r:id="rId8" imgW="317087" imgH="177569" progId="Equation.DSMT4">
                    <p:embed/>
                  </p:oleObj>
                </mc:Choice>
                <mc:Fallback>
                  <p:oleObj name="Equation" r:id="rId8" imgW="317087" imgH="177569" progId="Equation.DSMT4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1" y="1533"/>
                          <a:ext cx="362" cy="20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FFFF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7" name="Object 33"/>
            <p:cNvGraphicFramePr>
              <a:graphicFrameLocks noChangeAspect="1"/>
            </p:cNvGraphicFramePr>
            <p:nvPr/>
          </p:nvGraphicFramePr>
          <p:xfrm>
            <a:off x="4695" y="2337"/>
            <a:ext cx="174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8" name="Equation" r:id="rId10" imgW="126725" imgH="126725" progId="Equation.DSMT4">
                    <p:embed/>
                  </p:oleObj>
                </mc:Choice>
                <mc:Fallback>
                  <p:oleObj name="Equation" r:id="rId10" imgW="126725" imgH="126725" progId="Equation.DSMT4">
                    <p:embed/>
                    <p:pic>
                      <p:nvPicPr>
                        <p:cNvPr id="0" name="Picture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5" y="2337"/>
                          <a:ext cx="174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FFFF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9" name="Line 34"/>
            <p:cNvSpPr>
              <a:spLocks noChangeShapeType="1"/>
            </p:cNvSpPr>
            <p:nvPr/>
          </p:nvSpPr>
          <p:spPr bwMode="auto">
            <a:xfrm>
              <a:off x="2066" y="1758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0" name="Line 35"/>
            <p:cNvSpPr>
              <a:spLocks noChangeShapeType="1"/>
            </p:cNvSpPr>
            <p:nvPr/>
          </p:nvSpPr>
          <p:spPr bwMode="auto">
            <a:xfrm flipH="1">
              <a:off x="1398" y="1754"/>
              <a:ext cx="4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1" name="Freeform 36"/>
            <p:cNvSpPr>
              <a:spLocks/>
            </p:cNvSpPr>
            <p:nvPr/>
          </p:nvSpPr>
          <p:spPr bwMode="auto">
            <a:xfrm>
              <a:off x="1388" y="1905"/>
              <a:ext cx="2564" cy="599"/>
            </a:xfrm>
            <a:custGeom>
              <a:avLst/>
              <a:gdLst>
                <a:gd name="T0" fmla="*/ 0 w 2564"/>
                <a:gd name="T1" fmla="*/ 0 h 599"/>
                <a:gd name="T2" fmla="*/ 166 w 2564"/>
                <a:gd name="T3" fmla="*/ 79 h 599"/>
                <a:gd name="T4" fmla="*/ 411 w 2564"/>
                <a:gd name="T5" fmla="*/ 184 h 599"/>
                <a:gd name="T6" fmla="*/ 899 w 2564"/>
                <a:gd name="T7" fmla="*/ 323 h 599"/>
                <a:gd name="T8" fmla="*/ 1301 w 2564"/>
                <a:gd name="T9" fmla="*/ 411 h 599"/>
                <a:gd name="T10" fmla="*/ 1708 w 2564"/>
                <a:gd name="T11" fmla="*/ 495 h 599"/>
                <a:gd name="T12" fmla="*/ 2244 w 2564"/>
                <a:gd name="T13" fmla="*/ 567 h 599"/>
                <a:gd name="T14" fmla="*/ 2564 w 2564"/>
                <a:gd name="T15" fmla="*/ 599 h 5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4"/>
                <a:gd name="T25" fmla="*/ 0 h 599"/>
                <a:gd name="T26" fmla="*/ 2564 w 2564"/>
                <a:gd name="T27" fmla="*/ 599 h 5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4" h="599">
                  <a:moveTo>
                    <a:pt x="0" y="0"/>
                  </a:moveTo>
                  <a:cubicBezTo>
                    <a:pt x="49" y="24"/>
                    <a:pt x="98" y="48"/>
                    <a:pt x="166" y="79"/>
                  </a:cubicBezTo>
                  <a:cubicBezTo>
                    <a:pt x="234" y="110"/>
                    <a:pt x="289" y="143"/>
                    <a:pt x="411" y="184"/>
                  </a:cubicBezTo>
                  <a:cubicBezTo>
                    <a:pt x="533" y="225"/>
                    <a:pt x="751" y="285"/>
                    <a:pt x="899" y="323"/>
                  </a:cubicBezTo>
                  <a:cubicBezTo>
                    <a:pt x="1047" y="361"/>
                    <a:pt x="1166" y="382"/>
                    <a:pt x="1301" y="411"/>
                  </a:cubicBezTo>
                  <a:cubicBezTo>
                    <a:pt x="1436" y="440"/>
                    <a:pt x="1551" y="469"/>
                    <a:pt x="1708" y="495"/>
                  </a:cubicBezTo>
                  <a:cubicBezTo>
                    <a:pt x="1865" y="521"/>
                    <a:pt x="2101" y="550"/>
                    <a:pt x="2244" y="567"/>
                  </a:cubicBezTo>
                  <a:cubicBezTo>
                    <a:pt x="2387" y="584"/>
                    <a:pt x="2497" y="592"/>
                    <a:pt x="2564" y="599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3318" name="Object 37"/>
            <p:cNvGraphicFramePr>
              <a:graphicFrameLocks noChangeAspect="1"/>
            </p:cNvGraphicFramePr>
            <p:nvPr/>
          </p:nvGraphicFramePr>
          <p:xfrm>
            <a:off x="2801" y="1903"/>
            <a:ext cx="571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9" name="Equation" r:id="rId12" imgW="444114" imgH="253780" progId="Equation.DSMT4">
                    <p:embed/>
                  </p:oleObj>
                </mc:Choice>
                <mc:Fallback>
                  <p:oleObj name="Equation" r:id="rId12" imgW="444114" imgH="253780" progId="Equation.DSMT4">
                    <p:embed/>
                    <p:pic>
                      <p:nvPicPr>
                        <p:cNvPr id="0" name="Picture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1" y="1903"/>
                          <a:ext cx="571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FFFF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2" name="Freeform 38"/>
            <p:cNvSpPr>
              <a:spLocks/>
            </p:cNvSpPr>
            <p:nvPr/>
          </p:nvSpPr>
          <p:spPr bwMode="auto">
            <a:xfrm>
              <a:off x="1405" y="1885"/>
              <a:ext cx="2987" cy="1124"/>
            </a:xfrm>
            <a:custGeom>
              <a:avLst/>
              <a:gdLst>
                <a:gd name="T0" fmla="*/ 0 w 2987"/>
                <a:gd name="T1" fmla="*/ 37 h 1124"/>
                <a:gd name="T2" fmla="*/ 149 w 2987"/>
                <a:gd name="T3" fmla="*/ 174 h 1124"/>
                <a:gd name="T4" fmla="*/ 539 w 2987"/>
                <a:gd name="T5" fmla="*/ 1083 h 1124"/>
                <a:gd name="T6" fmla="*/ 1115 w 2987"/>
                <a:gd name="T7" fmla="*/ 419 h 1124"/>
                <a:gd name="T8" fmla="*/ 1587 w 2987"/>
                <a:gd name="T9" fmla="*/ 795 h 1124"/>
                <a:gd name="T10" fmla="*/ 2011 w 2987"/>
                <a:gd name="T11" fmla="*/ 683 h 1124"/>
                <a:gd name="T12" fmla="*/ 2315 w 2987"/>
                <a:gd name="T13" fmla="*/ 619 h 1124"/>
                <a:gd name="T14" fmla="*/ 2659 w 2987"/>
                <a:gd name="T15" fmla="*/ 723 h 1124"/>
                <a:gd name="T16" fmla="*/ 2987 w 2987"/>
                <a:gd name="T17" fmla="*/ 691 h 1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7"/>
                <a:gd name="T28" fmla="*/ 0 h 1124"/>
                <a:gd name="T29" fmla="*/ 2987 w 2987"/>
                <a:gd name="T30" fmla="*/ 1124 h 1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7" h="1124">
                  <a:moveTo>
                    <a:pt x="0" y="37"/>
                  </a:moveTo>
                  <a:cubicBezTo>
                    <a:pt x="24" y="58"/>
                    <a:pt x="59" y="0"/>
                    <a:pt x="149" y="174"/>
                  </a:cubicBezTo>
                  <a:cubicBezTo>
                    <a:pt x="239" y="348"/>
                    <a:pt x="378" y="1042"/>
                    <a:pt x="539" y="1083"/>
                  </a:cubicBezTo>
                  <a:cubicBezTo>
                    <a:pt x="700" y="1124"/>
                    <a:pt x="940" y="467"/>
                    <a:pt x="1115" y="419"/>
                  </a:cubicBezTo>
                  <a:cubicBezTo>
                    <a:pt x="1290" y="371"/>
                    <a:pt x="1438" y="751"/>
                    <a:pt x="1587" y="795"/>
                  </a:cubicBezTo>
                  <a:cubicBezTo>
                    <a:pt x="1736" y="839"/>
                    <a:pt x="1890" y="712"/>
                    <a:pt x="2011" y="683"/>
                  </a:cubicBezTo>
                  <a:cubicBezTo>
                    <a:pt x="2132" y="654"/>
                    <a:pt x="2207" y="612"/>
                    <a:pt x="2315" y="619"/>
                  </a:cubicBezTo>
                  <a:cubicBezTo>
                    <a:pt x="2423" y="626"/>
                    <a:pt x="2547" y="711"/>
                    <a:pt x="2659" y="723"/>
                  </a:cubicBezTo>
                  <a:cubicBezTo>
                    <a:pt x="2771" y="735"/>
                    <a:pt x="2919" y="698"/>
                    <a:pt x="2987" y="691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321" name="Text Box 39"/>
          <p:cNvSpPr txBox="1">
            <a:spLocks noChangeArrowheads="1"/>
          </p:cNvSpPr>
          <p:nvPr/>
        </p:nvSpPr>
        <p:spPr bwMode="auto">
          <a:xfrm>
            <a:off x="492125" y="5761038"/>
            <a:ext cx="8714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distance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</a:t>
            </a:r>
            <a:r>
              <a:rPr lang="en-US" sz="20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g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 is the distance it takes for the waveform to “repeat” itself in meters.</a:t>
            </a:r>
          </a:p>
        </p:txBody>
      </p:sp>
      <p:sp>
        <p:nvSpPr>
          <p:cNvPr id="13322" name="Text Box 40"/>
          <p:cNvSpPr txBox="1">
            <a:spLocks noChangeArrowheads="1"/>
          </p:cNvSpPr>
          <p:nvPr/>
        </p:nvSpPr>
        <p:spPr bwMode="auto">
          <a:xfrm>
            <a:off x="3362325" y="6243638"/>
            <a:ext cx="2592376" cy="4001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sym typeface="Symbol" pitchFamily="18" charset="2"/>
              </a:rPr>
              <a:t>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dirty="0">
                <a:sym typeface="Symbol" pitchFamily="18" charset="2"/>
              </a:rPr>
              <a:t> guided wavelength</a:t>
            </a:r>
          </a:p>
        </p:txBody>
      </p:sp>
      <p:sp>
        <p:nvSpPr>
          <p:cNvPr id="13323" name="Text Box 42"/>
          <p:cNvSpPr txBox="1">
            <a:spLocks noChangeArrowheads="1"/>
          </p:cNvSpPr>
          <p:nvPr/>
        </p:nvSpPr>
        <p:spPr bwMode="auto">
          <a:xfrm>
            <a:off x="2032000" y="104775"/>
            <a:ext cx="47879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Forward Wave (cont.)</a:t>
            </a:r>
          </a:p>
        </p:txBody>
      </p:sp>
      <p:sp>
        <p:nvSpPr>
          <p:cNvPr id="13324" name="Slide Number Placeholder 1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C8ED2C-B103-4E37-933B-6725354456D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174240" y="108860"/>
            <a:ext cx="44958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Frequency Domain</a:t>
            </a:r>
          </a:p>
        </p:txBody>
      </p:sp>
      <p:sp>
        <p:nvSpPr>
          <p:cNvPr id="1028" name="Text Box 199"/>
          <p:cNvSpPr txBox="1">
            <a:spLocks noChangeArrowheads="1"/>
          </p:cNvSpPr>
          <p:nvPr/>
        </p:nvSpPr>
        <p:spPr bwMode="auto">
          <a:xfrm>
            <a:off x="1764665" y="869633"/>
            <a:ext cx="5695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Why is the </a:t>
            </a:r>
            <a:r>
              <a:rPr lang="en-US" sz="2400" dirty="0">
                <a:solidFill>
                  <a:srgbClr val="FF0000"/>
                </a:solidFill>
              </a:rPr>
              <a:t>frequency domain</a:t>
            </a:r>
            <a:r>
              <a:rPr lang="en-US" sz="2400" dirty="0">
                <a:solidFill>
                  <a:srgbClr val="0000FF"/>
                </a:solidFill>
              </a:rPr>
              <a:t> important?</a:t>
            </a:r>
          </a:p>
        </p:txBody>
      </p:sp>
      <p:sp>
        <p:nvSpPr>
          <p:cNvPr id="1029" name="Text Box 201"/>
          <p:cNvSpPr txBox="1">
            <a:spLocks noChangeArrowheads="1"/>
          </p:cNvSpPr>
          <p:nvPr/>
        </p:nvSpPr>
        <p:spPr bwMode="auto">
          <a:xfrm>
            <a:off x="601345" y="1629093"/>
            <a:ext cx="7959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ct val="50000"/>
              </a:spcAft>
              <a:buFont typeface="Wingdings" pitchFamily="2" charset="2"/>
              <a:buChar char="v"/>
            </a:pPr>
            <a:r>
              <a:rPr lang="en-US" dirty="0"/>
              <a:t>Most communication systems use a sinusoidal signal (which may be modulated).</a:t>
            </a:r>
          </a:p>
        </p:txBody>
      </p:sp>
      <p:sp>
        <p:nvSpPr>
          <p:cNvPr id="103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C75EF5-CDEC-46F9-84C1-F27944B522F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1637" y="2509520"/>
            <a:ext cx="863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(Some systems, like Ethernet, communicate in “baseband”, meaning that there is no carrier.)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3600" y="3411939"/>
            <a:ext cx="20803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/>
              <a:t>Examples: </a:t>
            </a:r>
          </a:p>
          <a:p>
            <a:pPr algn="ctr"/>
            <a:r>
              <a:rPr lang="en-US" sz="1400" dirty="0"/>
              <a:t>100BASET, 10GBASET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367191" y="2955878"/>
            <a:ext cx="0" cy="4367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/>
          <a:srcRect l="11229" r="9746"/>
          <a:stretch>
            <a:fillRect/>
          </a:stretch>
        </p:blipFill>
        <p:spPr bwMode="auto">
          <a:xfrm>
            <a:off x="315686" y="3426205"/>
            <a:ext cx="4060371" cy="301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599" y="4455673"/>
            <a:ext cx="4136572" cy="18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058160" y="180975"/>
            <a:ext cx="27051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Wavelength</a:t>
            </a:r>
          </a:p>
        </p:txBody>
      </p:sp>
      <p:sp>
        <p:nvSpPr>
          <p:cNvPr id="14341" name="Rectangle 23"/>
          <p:cNvSpPr>
            <a:spLocks noChangeArrowheads="1"/>
          </p:cNvSpPr>
          <p:nvPr/>
        </p:nvSpPr>
        <p:spPr bwMode="auto">
          <a:xfrm>
            <a:off x="3649663" y="2908300"/>
            <a:ext cx="1636712" cy="1268413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34931"/>
              </p:ext>
            </p:extLst>
          </p:nvPr>
        </p:nvGraphicFramePr>
        <p:xfrm>
          <a:off x="3948112" y="3109712"/>
          <a:ext cx="10334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4" imgW="507960" imgH="444240" progId="Equation.DSMT4">
                  <p:embed/>
                </p:oleObj>
              </mc:Choice>
              <mc:Fallback>
                <p:oleObj name="Equation" r:id="rId4" imgW="507960" imgH="44424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2" y="3109712"/>
                        <a:ext cx="103346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355255"/>
              </p:ext>
            </p:extLst>
          </p:nvPr>
        </p:nvGraphicFramePr>
        <p:xfrm>
          <a:off x="3724275" y="1785938"/>
          <a:ext cx="13954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6" imgW="787320" imgH="291960" progId="Equation.DSMT4">
                  <p:embed/>
                </p:oleObj>
              </mc:Choice>
              <mc:Fallback>
                <p:oleObj name="Equation" r:id="rId6" imgW="787320" imgH="29196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1785938"/>
                        <a:ext cx="139541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26"/>
          <p:cNvSpPr txBox="1">
            <a:spLocks noChangeArrowheads="1"/>
          </p:cNvSpPr>
          <p:nvPr/>
        </p:nvSpPr>
        <p:spPr bwMode="auto">
          <a:xfrm>
            <a:off x="304800" y="1300163"/>
            <a:ext cx="6810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wave “repeats” (except for the amplitude decay) when:</a:t>
            </a:r>
          </a:p>
        </p:txBody>
      </p:sp>
      <p:sp>
        <p:nvSpPr>
          <p:cNvPr id="14343" name="Text Box 27"/>
          <p:cNvSpPr txBox="1">
            <a:spLocks noChangeArrowheads="1"/>
          </p:cNvSpPr>
          <p:nvPr/>
        </p:nvSpPr>
        <p:spPr bwMode="auto">
          <a:xfrm>
            <a:off x="2376488" y="3324225"/>
            <a:ext cx="9890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Hence:</a:t>
            </a:r>
          </a:p>
        </p:txBody>
      </p:sp>
      <p:sp>
        <p:nvSpPr>
          <p:cNvPr id="14344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8EFAC1-9898-4E36-85CA-02CEB88477D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9822" y="5166910"/>
            <a:ext cx="691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This equation can be used to find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dirty="0">
                <a:sym typeface="Symbol" panose="05050102010706020507" pitchFamily="18" charset="2"/>
              </a:rPr>
              <a:t> if we already know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: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155862"/>
              </p:ext>
            </p:extLst>
          </p:nvPr>
        </p:nvGraphicFramePr>
        <p:xfrm>
          <a:off x="2335463" y="5723050"/>
          <a:ext cx="4627309" cy="787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8" imgW="2984400" imgH="507960" progId="Equation.DSMT4">
                  <p:embed/>
                </p:oleObj>
              </mc:Choice>
              <mc:Fallback>
                <p:oleObj name="Equation" r:id="rId8" imgW="2984400" imgH="50796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463" y="5723050"/>
                        <a:ext cx="4627309" cy="78762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352720" y="3057835"/>
            <a:ext cx="2155371" cy="32004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2731589" y="170089"/>
            <a:ext cx="3484154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Wavelength (cont.)</a:t>
            </a:r>
          </a:p>
        </p:txBody>
      </p:sp>
      <p:sp>
        <p:nvSpPr>
          <p:cNvPr id="14342" name="Text Box 26"/>
          <p:cNvSpPr txBox="1">
            <a:spLocks noChangeArrowheads="1"/>
          </p:cNvSpPr>
          <p:nvPr/>
        </p:nvSpPr>
        <p:spPr bwMode="auto">
          <a:xfrm>
            <a:off x="859972" y="971137"/>
            <a:ext cx="20088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Lossless case:</a:t>
            </a:r>
          </a:p>
        </p:txBody>
      </p:sp>
      <p:sp>
        <p:nvSpPr>
          <p:cNvPr id="14344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8EFAC1-9898-4E36-85CA-02CEB88477D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30551"/>
              </p:ext>
            </p:extLst>
          </p:nvPr>
        </p:nvGraphicFramePr>
        <p:xfrm>
          <a:off x="617485" y="1423829"/>
          <a:ext cx="8098811" cy="74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4" imgW="4978080" imgH="457200" progId="Equation.DSMT4">
                  <p:embed/>
                </p:oleObj>
              </mc:Choice>
              <mc:Fallback>
                <p:oleObj name="Equation" r:id="rId4" imgW="4978080" imgH="4572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85" y="1423829"/>
                        <a:ext cx="8098811" cy="74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422472"/>
              </p:ext>
            </p:extLst>
          </p:nvPr>
        </p:nvGraphicFramePr>
        <p:xfrm>
          <a:off x="2650716" y="3311835"/>
          <a:ext cx="11684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6" imgW="482400" imgH="241200" progId="Equation.DSMT4">
                  <p:embed/>
                </p:oleObj>
              </mc:Choice>
              <mc:Fallback>
                <p:oleObj name="Equation" r:id="rId6" imgW="4824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716" y="3311835"/>
                        <a:ext cx="11684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257641"/>
              </p:ext>
            </p:extLst>
          </p:nvPr>
        </p:nvGraphicFramePr>
        <p:xfrm>
          <a:off x="2664548" y="4038228"/>
          <a:ext cx="1675890" cy="102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8" imgW="749160" imgH="457200" progId="Equation.DSMT4">
                  <p:embed/>
                </p:oleObj>
              </mc:Choice>
              <mc:Fallback>
                <p:oleObj name="Equation" r:id="rId8" imgW="74916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4548" y="4038228"/>
                        <a:ext cx="1675890" cy="1022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20598"/>
              </p:ext>
            </p:extLst>
          </p:nvPr>
        </p:nvGraphicFramePr>
        <p:xfrm>
          <a:off x="2701968" y="5190823"/>
          <a:ext cx="978808" cy="87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10" imgW="469800" imgH="419040" progId="Equation.DSMT4">
                  <p:embed/>
                </p:oleObj>
              </mc:Choice>
              <mc:Fallback>
                <p:oleObj name="Equation" r:id="rId10" imgW="46980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68" y="5190823"/>
                        <a:ext cx="978808" cy="872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299307"/>
              </p:ext>
            </p:extLst>
          </p:nvPr>
        </p:nvGraphicFramePr>
        <p:xfrm>
          <a:off x="5234559" y="6313767"/>
          <a:ext cx="2545216" cy="35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12" imgW="1714320" imgH="241200" progId="Equation.DSMT4">
                  <p:embed/>
                </p:oleObj>
              </mc:Choice>
              <mc:Fallback>
                <p:oleObj name="Equation" r:id="rId12" imgW="171432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559" y="6313767"/>
                        <a:ext cx="2545216" cy="358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6948" y="244823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Summary for lossless case: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BA054C7-CC16-2048-E2AA-C5CED7BB6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092213"/>
              </p:ext>
            </p:extLst>
          </p:nvPr>
        </p:nvGraphicFramePr>
        <p:xfrm>
          <a:off x="5031966" y="4372094"/>
          <a:ext cx="2747809" cy="380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14" imgW="1650960" imgH="228600" progId="Equation.DSMT4">
                  <p:embed/>
                </p:oleObj>
              </mc:Choice>
              <mc:Fallback>
                <p:oleObj name="Equation" r:id="rId14" imgW="1650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31966" y="4372094"/>
                        <a:ext cx="2747809" cy="380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E1A9CE0-F869-BF16-7D25-3E5DBCB16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097995"/>
              </p:ext>
            </p:extLst>
          </p:nvPr>
        </p:nvGraphicFramePr>
        <p:xfrm>
          <a:off x="5024592" y="5457828"/>
          <a:ext cx="3374615" cy="37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16" imgW="2057400" imgH="228600" progId="Equation.DSMT4">
                  <p:embed/>
                </p:oleObj>
              </mc:Choice>
              <mc:Fallback>
                <p:oleObj name="Equation" r:id="rId16" imgW="2057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24592" y="5457828"/>
                        <a:ext cx="3374615" cy="374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2218055" y="114300"/>
            <a:ext cx="46990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Attenuation Constant</a:t>
            </a:r>
          </a:p>
        </p:txBody>
      </p:sp>
      <p:sp>
        <p:nvSpPr>
          <p:cNvPr id="15365" name="Text Box 17"/>
          <p:cNvSpPr txBox="1">
            <a:spLocks noChangeArrowheads="1"/>
          </p:cNvSpPr>
          <p:nvPr/>
        </p:nvSpPr>
        <p:spPr bwMode="auto">
          <a:xfrm>
            <a:off x="1059351" y="849313"/>
            <a:ext cx="7047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u="sng" dirty="0">
                <a:solidFill>
                  <a:srgbClr val="0000FF"/>
                </a:solidFill>
              </a:rPr>
              <a:t>attenuation constant</a:t>
            </a:r>
            <a:r>
              <a:rPr lang="en-US" sz="2000" dirty="0">
                <a:solidFill>
                  <a:srgbClr val="0000FF"/>
                </a:solidFill>
              </a:rPr>
              <a:t> controls how fast the wave decays.</a:t>
            </a: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15362" name="Object 19"/>
          <p:cNvGraphicFramePr>
            <a:graphicFrameLocks noChangeAspect="1"/>
          </p:cNvGraphicFramePr>
          <p:nvPr/>
        </p:nvGraphicFramePr>
        <p:xfrm>
          <a:off x="2293938" y="1409700"/>
          <a:ext cx="46815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4" imgW="2044700" imgH="254000" progId="Equation.DSMT4">
                  <p:embed/>
                </p:oleObj>
              </mc:Choice>
              <mc:Fallback>
                <p:oleObj name="Equation" r:id="rId4" imgW="2044700" imgH="25400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1409700"/>
                        <a:ext cx="468153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10635"/>
              </p:ext>
            </p:extLst>
          </p:nvPr>
        </p:nvGraphicFramePr>
        <p:xfrm>
          <a:off x="3255212" y="2099919"/>
          <a:ext cx="23510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6" imgW="1218671" imgH="253890" progId="Equation.DSMT4">
                  <p:embed/>
                </p:oleObj>
              </mc:Choice>
              <mc:Fallback>
                <p:oleObj name="Equation" r:id="rId6" imgW="1218671" imgH="25389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212" y="2099919"/>
                        <a:ext cx="2351088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E67795-0874-43F7-BE70-28DF227BA66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4511" y="2817532"/>
            <a:ext cx="6010275" cy="312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0246"/>
              </p:ext>
            </p:extLst>
          </p:nvPr>
        </p:nvGraphicFramePr>
        <p:xfrm>
          <a:off x="2557251" y="6147088"/>
          <a:ext cx="4187441" cy="47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9" imgW="3365280" imgH="380880" progId="Equation.DSMT4">
                  <p:embed/>
                </p:oleObj>
              </mc:Choice>
              <mc:Fallback>
                <p:oleObj name="Equation" r:id="rId9" imgW="3365280" imgH="38088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251" y="6147088"/>
                        <a:ext cx="4187441" cy="47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2733040" y="200025"/>
            <a:ext cx="34163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Phase Velocity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5600" y="1047750"/>
            <a:ext cx="735012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The forward-traveling wave is moving in the positive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direction.</a:t>
            </a:r>
          </a:p>
        </p:txBody>
      </p:sp>
      <p:graphicFrame>
        <p:nvGraphicFramePr>
          <p:cNvPr id="1638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320960"/>
              </p:ext>
            </p:extLst>
          </p:nvPr>
        </p:nvGraphicFramePr>
        <p:xfrm>
          <a:off x="1766850" y="2478566"/>
          <a:ext cx="46815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4" imgW="2044700" imgH="254000" progId="Equation.DSMT4">
                  <p:embed/>
                </p:oleObj>
              </mc:Choice>
              <mc:Fallback>
                <p:oleObj name="Equation" r:id="rId4" imgW="2044700" imgH="25400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50" y="2478566"/>
                        <a:ext cx="468153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329780" y="1652817"/>
            <a:ext cx="615585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Consider a sinusoidal wave moving on a transmission line</a:t>
            </a:r>
          </a:p>
          <a:p>
            <a:r>
              <a:rPr lang="en-US" sz="1600" dirty="0"/>
              <a:t>(shown in the figure below for a lossless line 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  <a:r>
              <a:rPr lang="en-US" sz="1600" dirty="0">
                <a:sym typeface="Symbol" panose="05050102010706020507" pitchFamily="18" charset="2"/>
              </a:rPr>
              <a:t>) </a:t>
            </a:r>
            <a:r>
              <a:rPr lang="en-US" sz="1600" dirty="0"/>
              <a:t>for simplicity):</a:t>
            </a:r>
          </a:p>
        </p:txBody>
      </p:sp>
      <p:sp>
        <p:nvSpPr>
          <p:cNvPr id="16393" name="Text Box 83"/>
          <p:cNvSpPr txBox="1">
            <a:spLocks noChangeArrowheads="1"/>
          </p:cNvSpPr>
          <p:nvPr/>
        </p:nvSpPr>
        <p:spPr bwMode="auto">
          <a:xfrm>
            <a:off x="2727325" y="6008053"/>
            <a:ext cx="18213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Crest of wave:</a:t>
            </a:r>
          </a:p>
        </p:txBody>
      </p:sp>
      <p:graphicFrame>
        <p:nvGraphicFramePr>
          <p:cNvPr id="16387" name="Object 84"/>
          <p:cNvGraphicFramePr>
            <a:graphicFrameLocks noChangeAspect="1"/>
          </p:cNvGraphicFramePr>
          <p:nvPr/>
        </p:nvGraphicFramePr>
        <p:xfrm>
          <a:off x="4626596" y="6005186"/>
          <a:ext cx="21812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6" imgW="952087" imgH="203112" progId="Equation.DSMT4">
                  <p:embed/>
                </p:oleObj>
              </mc:Choice>
              <mc:Fallback>
                <p:oleObj name="Equation" r:id="rId6" imgW="952087" imgH="203112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596" y="6005186"/>
                        <a:ext cx="21812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Slide Number Placeholder 5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EA3863-0428-449A-B658-98FCE0E5FD3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290638" y="3390900"/>
            <a:ext cx="6743960" cy="2070100"/>
            <a:chOff x="1290638" y="3390900"/>
            <a:chExt cx="6743960" cy="2070100"/>
          </a:xfrm>
        </p:grpSpPr>
        <p:sp>
          <p:nvSpPr>
            <p:cNvPr id="16395" name="Line 37"/>
            <p:cNvSpPr>
              <a:spLocks noChangeShapeType="1"/>
            </p:cNvSpPr>
            <p:nvPr/>
          </p:nvSpPr>
          <p:spPr bwMode="auto">
            <a:xfrm>
              <a:off x="1625600" y="4864100"/>
              <a:ext cx="5659119" cy="2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7" name="Line 39"/>
            <p:cNvSpPr>
              <a:spLocks noChangeShapeType="1"/>
            </p:cNvSpPr>
            <p:nvPr/>
          </p:nvSpPr>
          <p:spPr bwMode="auto">
            <a:xfrm>
              <a:off x="2400301" y="3492500"/>
              <a:ext cx="0" cy="19685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6398" name="Group 62"/>
            <p:cNvGrpSpPr>
              <a:grpSpLocks/>
            </p:cNvGrpSpPr>
            <p:nvPr/>
          </p:nvGrpSpPr>
          <p:grpSpPr bwMode="auto">
            <a:xfrm>
              <a:off x="2235201" y="4330703"/>
              <a:ext cx="3810000" cy="1057275"/>
              <a:chOff x="1408" y="2728"/>
              <a:chExt cx="2400" cy="666"/>
            </a:xfrm>
          </p:grpSpPr>
          <p:grpSp>
            <p:nvGrpSpPr>
              <p:cNvPr id="16421" name="Group 41"/>
              <p:cNvGrpSpPr>
                <a:grpSpLocks/>
              </p:cNvGrpSpPr>
              <p:nvPr/>
            </p:nvGrpSpPr>
            <p:grpSpPr bwMode="auto">
              <a:xfrm>
                <a:off x="1408" y="2732"/>
                <a:ext cx="480" cy="330"/>
                <a:chOff x="2640" y="2980"/>
                <a:chExt cx="1085" cy="330"/>
              </a:xfrm>
            </p:grpSpPr>
            <p:sp>
              <p:nvSpPr>
                <p:cNvPr id="16434" name="Freeform 42"/>
                <p:cNvSpPr>
                  <a:spLocks/>
                </p:cNvSpPr>
                <p:nvPr/>
              </p:nvSpPr>
              <p:spPr bwMode="auto">
                <a:xfrm>
                  <a:off x="2640" y="2980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35" name="Freeform 43"/>
                <p:cNvSpPr>
                  <a:spLocks/>
                </p:cNvSpPr>
                <p:nvPr/>
              </p:nvSpPr>
              <p:spPr bwMode="auto">
                <a:xfrm flipH="1">
                  <a:off x="3168" y="298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422" name="Group 44"/>
              <p:cNvGrpSpPr>
                <a:grpSpLocks/>
              </p:cNvGrpSpPr>
              <p:nvPr/>
            </p:nvGrpSpPr>
            <p:grpSpPr bwMode="auto">
              <a:xfrm>
                <a:off x="2368" y="2728"/>
                <a:ext cx="480" cy="330"/>
                <a:chOff x="2640" y="2973"/>
                <a:chExt cx="1085" cy="330"/>
              </a:xfrm>
            </p:grpSpPr>
            <p:sp>
              <p:nvSpPr>
                <p:cNvPr id="16432" name="Freeform 45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33" name="Freeform 46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423" name="Group 47"/>
              <p:cNvGrpSpPr>
                <a:grpSpLocks/>
              </p:cNvGrpSpPr>
              <p:nvPr/>
            </p:nvGrpSpPr>
            <p:grpSpPr bwMode="auto">
              <a:xfrm flipV="1">
                <a:off x="1888" y="3057"/>
                <a:ext cx="480" cy="330"/>
                <a:chOff x="2640" y="2980"/>
                <a:chExt cx="1085" cy="330"/>
              </a:xfrm>
            </p:grpSpPr>
            <p:sp>
              <p:nvSpPr>
                <p:cNvPr id="16430" name="Freeform 48"/>
                <p:cNvSpPr>
                  <a:spLocks/>
                </p:cNvSpPr>
                <p:nvPr/>
              </p:nvSpPr>
              <p:spPr bwMode="auto">
                <a:xfrm>
                  <a:off x="2640" y="2980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31" name="Freeform 49"/>
                <p:cNvSpPr>
                  <a:spLocks/>
                </p:cNvSpPr>
                <p:nvPr/>
              </p:nvSpPr>
              <p:spPr bwMode="auto">
                <a:xfrm flipH="1">
                  <a:off x="3168" y="298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424" name="Group 50"/>
              <p:cNvGrpSpPr>
                <a:grpSpLocks/>
              </p:cNvGrpSpPr>
              <p:nvPr/>
            </p:nvGrpSpPr>
            <p:grpSpPr bwMode="auto">
              <a:xfrm flipV="1">
                <a:off x="2848" y="3064"/>
                <a:ext cx="480" cy="330"/>
                <a:chOff x="2640" y="2973"/>
                <a:chExt cx="1085" cy="330"/>
              </a:xfrm>
            </p:grpSpPr>
            <p:sp>
              <p:nvSpPr>
                <p:cNvPr id="16428" name="Freeform 51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29" name="Freeform 52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425" name="Group 53"/>
              <p:cNvGrpSpPr>
                <a:grpSpLocks/>
              </p:cNvGrpSpPr>
              <p:nvPr/>
            </p:nvGrpSpPr>
            <p:grpSpPr bwMode="auto">
              <a:xfrm>
                <a:off x="3328" y="2736"/>
                <a:ext cx="480" cy="330"/>
                <a:chOff x="2640" y="2973"/>
                <a:chExt cx="1085" cy="330"/>
              </a:xfrm>
            </p:grpSpPr>
            <p:sp>
              <p:nvSpPr>
                <p:cNvPr id="16426" name="Freeform 54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27" name="Freeform 55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16388" name="Object 61"/>
            <p:cNvGraphicFramePr>
              <a:graphicFrameLocks noChangeAspect="1"/>
            </p:cNvGraphicFramePr>
            <p:nvPr/>
          </p:nvGraphicFramePr>
          <p:xfrm>
            <a:off x="1290638" y="3530600"/>
            <a:ext cx="9080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9" name="Equation" r:id="rId8" imgW="494870" imgH="253780" progId="Equation.DSMT4">
                    <p:embed/>
                  </p:oleObj>
                </mc:Choice>
                <mc:Fallback>
                  <p:oleObj name="Equation" r:id="rId8" imgW="494870" imgH="253780" progId="Equation.DSMT4">
                    <p:embed/>
                    <p:pic>
                      <p:nvPicPr>
                        <p:cNvPr id="0" name="Picture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0638" y="3530600"/>
                          <a:ext cx="9080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401" name="Group 63"/>
            <p:cNvGrpSpPr>
              <a:grpSpLocks/>
            </p:cNvGrpSpPr>
            <p:nvPr/>
          </p:nvGrpSpPr>
          <p:grpSpPr bwMode="auto">
            <a:xfrm>
              <a:off x="2552701" y="4338638"/>
              <a:ext cx="3810000" cy="1062037"/>
              <a:chOff x="1408" y="2725"/>
              <a:chExt cx="2400" cy="669"/>
            </a:xfrm>
          </p:grpSpPr>
          <p:grpSp>
            <p:nvGrpSpPr>
              <p:cNvPr id="16406" name="Group 64"/>
              <p:cNvGrpSpPr>
                <a:grpSpLocks/>
              </p:cNvGrpSpPr>
              <p:nvPr/>
            </p:nvGrpSpPr>
            <p:grpSpPr bwMode="auto">
              <a:xfrm>
                <a:off x="1408" y="2725"/>
                <a:ext cx="480" cy="330"/>
                <a:chOff x="2640" y="2973"/>
                <a:chExt cx="1085" cy="330"/>
              </a:xfrm>
            </p:grpSpPr>
            <p:sp>
              <p:nvSpPr>
                <p:cNvPr id="16419" name="Freeform 65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20" name="Freeform 66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407" name="Group 67"/>
              <p:cNvGrpSpPr>
                <a:grpSpLocks/>
              </p:cNvGrpSpPr>
              <p:nvPr/>
            </p:nvGrpSpPr>
            <p:grpSpPr bwMode="auto">
              <a:xfrm>
                <a:off x="2368" y="2728"/>
                <a:ext cx="480" cy="330"/>
                <a:chOff x="2640" y="2973"/>
                <a:chExt cx="1085" cy="330"/>
              </a:xfrm>
            </p:grpSpPr>
            <p:sp>
              <p:nvSpPr>
                <p:cNvPr id="16417" name="Freeform 68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18" name="Freeform 69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408" name="Group 70"/>
              <p:cNvGrpSpPr>
                <a:grpSpLocks/>
              </p:cNvGrpSpPr>
              <p:nvPr/>
            </p:nvGrpSpPr>
            <p:grpSpPr bwMode="auto">
              <a:xfrm flipV="1">
                <a:off x="1888" y="3064"/>
                <a:ext cx="480" cy="330"/>
                <a:chOff x="2640" y="2973"/>
                <a:chExt cx="1085" cy="330"/>
              </a:xfrm>
            </p:grpSpPr>
            <p:sp>
              <p:nvSpPr>
                <p:cNvPr id="16415" name="Freeform 71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16" name="Freeform 72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409" name="Group 73"/>
              <p:cNvGrpSpPr>
                <a:grpSpLocks/>
              </p:cNvGrpSpPr>
              <p:nvPr/>
            </p:nvGrpSpPr>
            <p:grpSpPr bwMode="auto">
              <a:xfrm flipV="1">
                <a:off x="2848" y="3064"/>
                <a:ext cx="480" cy="330"/>
                <a:chOff x="2640" y="2973"/>
                <a:chExt cx="1085" cy="330"/>
              </a:xfrm>
            </p:grpSpPr>
            <p:sp>
              <p:nvSpPr>
                <p:cNvPr id="16413" name="Freeform 74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14" name="Freeform 75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410" name="Group 76"/>
              <p:cNvGrpSpPr>
                <a:grpSpLocks/>
              </p:cNvGrpSpPr>
              <p:nvPr/>
            </p:nvGrpSpPr>
            <p:grpSpPr bwMode="auto">
              <a:xfrm>
                <a:off x="3328" y="2736"/>
                <a:ext cx="480" cy="330"/>
                <a:chOff x="2640" y="2973"/>
                <a:chExt cx="1085" cy="330"/>
              </a:xfrm>
            </p:grpSpPr>
            <p:sp>
              <p:nvSpPr>
                <p:cNvPr id="16411" name="Freeform 77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12" name="Freeform 78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6402" name="Oval 79"/>
            <p:cNvSpPr>
              <a:spLocks noChangeArrowheads="1"/>
            </p:cNvSpPr>
            <p:nvPr/>
          </p:nvSpPr>
          <p:spPr bwMode="auto">
            <a:xfrm>
              <a:off x="4064001" y="4279900"/>
              <a:ext cx="127000" cy="1270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Oval 80"/>
            <p:cNvSpPr>
              <a:spLocks noChangeArrowheads="1"/>
            </p:cNvSpPr>
            <p:nvPr/>
          </p:nvSpPr>
          <p:spPr bwMode="auto">
            <a:xfrm>
              <a:off x="4406901" y="4279900"/>
              <a:ext cx="127000" cy="1270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Line 81"/>
            <p:cNvSpPr>
              <a:spLocks noChangeShapeType="1"/>
            </p:cNvSpPr>
            <p:nvPr/>
          </p:nvSpPr>
          <p:spPr bwMode="auto">
            <a:xfrm>
              <a:off x="4178301" y="4054475"/>
              <a:ext cx="368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" name="Object 8"/>
            <p:cNvGraphicFramePr>
              <a:graphicFrameLocks noChangeAspect="1"/>
            </p:cNvGraphicFramePr>
            <p:nvPr/>
          </p:nvGraphicFramePr>
          <p:xfrm>
            <a:off x="7446963" y="4657725"/>
            <a:ext cx="587635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0" name="Equation" r:id="rId10" imgW="380835" imgH="253890" progId="Equation.DSMT4">
                    <p:embed/>
                  </p:oleObj>
                </mc:Choice>
                <mc:Fallback>
                  <p:oleObj name="Equation" r:id="rId10" imgW="380835" imgH="253890" progId="Equation.DSMT4">
                    <p:embed/>
                    <p:pic>
                      <p:nvPicPr>
                        <p:cNvPr id="0" name="Picture 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6963" y="4657725"/>
                          <a:ext cx="587635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8"/>
            <p:cNvGraphicFramePr>
              <a:graphicFrameLocks noChangeAspect="1"/>
            </p:cNvGraphicFramePr>
            <p:nvPr/>
          </p:nvGraphicFramePr>
          <p:xfrm>
            <a:off x="4114800" y="3514725"/>
            <a:ext cx="1214438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1" name="Equation" r:id="rId12" imgW="787400" imgH="241300" progId="Equation.DSMT4">
                    <p:embed/>
                  </p:oleObj>
                </mc:Choice>
                <mc:Fallback>
                  <p:oleObj name="Equation" r:id="rId12" imgW="787400" imgH="241300" progId="Equation.DSMT4">
                    <p:embed/>
                    <p:pic>
                      <p:nvPicPr>
                        <p:cNvPr id="0" name="Picture 1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3514725"/>
                          <a:ext cx="1214438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8"/>
            <p:cNvGraphicFramePr>
              <a:graphicFrameLocks noChangeAspect="1"/>
            </p:cNvGraphicFramePr>
            <p:nvPr/>
          </p:nvGraphicFramePr>
          <p:xfrm>
            <a:off x="3057525" y="3390900"/>
            <a:ext cx="5080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2" name="Equation" r:id="rId14" imgW="330200" imgH="228600" progId="Equation.DSMT4">
                    <p:embed/>
                  </p:oleObj>
                </mc:Choice>
                <mc:Fallback>
                  <p:oleObj name="Equation" r:id="rId14" imgW="330200" imgH="228600" progId="Equation.DSMT4">
                    <p:embed/>
                    <p:pic>
                      <p:nvPicPr>
                        <p:cNvPr id="0" name="Picture 1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7525" y="3390900"/>
                          <a:ext cx="50800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8"/>
            <p:cNvGraphicFramePr>
              <a:graphicFrameLocks noChangeAspect="1"/>
            </p:cNvGraphicFramePr>
            <p:nvPr/>
          </p:nvGraphicFramePr>
          <p:xfrm>
            <a:off x="3057525" y="3695700"/>
            <a:ext cx="5270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3" name="Equation" r:id="rId16" imgW="342751" imgH="228501" progId="Equation.DSMT4">
                    <p:embed/>
                  </p:oleObj>
                </mc:Choice>
                <mc:Fallback>
                  <p:oleObj name="Equation" r:id="rId16" imgW="342751" imgH="228501" progId="Equation.DSMT4">
                    <p:embed/>
                    <p:pic>
                      <p:nvPicPr>
                        <p:cNvPr id="0" name="Picture 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7525" y="3695700"/>
                          <a:ext cx="52705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AutoShape 31"/>
            <p:cNvSpPr>
              <a:spLocks noChangeArrowheads="1"/>
            </p:cNvSpPr>
            <p:nvPr/>
          </p:nvSpPr>
          <p:spPr bwMode="auto">
            <a:xfrm>
              <a:off x="5998846" y="3619500"/>
              <a:ext cx="939800" cy="215900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0 h 21600"/>
                <a:gd name="T4" fmla="*/ 12 w 21600"/>
                <a:gd name="T5" fmla="*/ 1 h 21600"/>
                <a:gd name="T6" fmla="*/ 16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7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9933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-87950" y="947738"/>
            <a:ext cx="9291326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phase velocity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itchFamily="18" charset="0"/>
              </a:rPr>
              <a:t>phase</a:t>
            </a:r>
            <a:r>
              <a:rPr lang="en-US" sz="2000" dirty="0">
                <a:solidFill>
                  <a:srgbClr val="0000FF"/>
                </a:solidFill>
              </a:rPr>
              <a:t> is the velocity of a point on the wave, such as the crest.</a:t>
            </a:r>
          </a:p>
        </p:txBody>
      </p:sp>
      <p:graphicFrame>
        <p:nvGraphicFramePr>
          <p:cNvPr id="17410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379018"/>
              </p:ext>
            </p:extLst>
          </p:nvPr>
        </p:nvGraphicFramePr>
        <p:xfrm>
          <a:off x="3090656" y="1783852"/>
          <a:ext cx="3222010" cy="39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4" imgW="1981200" imgH="241300" progId="Equation.DSMT4">
                  <p:embed/>
                </p:oleObj>
              </mc:Choice>
              <mc:Fallback>
                <p:oleObj name="Equation" r:id="rId4" imgW="1981200" imgH="2413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656" y="1783852"/>
                        <a:ext cx="3222010" cy="3922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57"/>
          <p:cNvSpPr txBox="1">
            <a:spLocks noChangeArrowheads="1"/>
          </p:cNvSpPr>
          <p:nvPr/>
        </p:nvSpPr>
        <p:spPr bwMode="auto">
          <a:xfrm>
            <a:off x="2438400" y="1763713"/>
            <a:ext cx="566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Set</a:t>
            </a:r>
          </a:p>
        </p:txBody>
      </p:sp>
      <p:sp>
        <p:nvSpPr>
          <p:cNvPr id="17417" name="Text Box 58"/>
          <p:cNvSpPr txBox="1">
            <a:spLocks noChangeArrowheads="1"/>
          </p:cNvSpPr>
          <p:nvPr/>
        </p:nvSpPr>
        <p:spPr bwMode="auto">
          <a:xfrm>
            <a:off x="1519562" y="4678707"/>
            <a:ext cx="17351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thus have</a:t>
            </a:r>
          </a:p>
        </p:txBody>
      </p:sp>
      <p:graphicFrame>
        <p:nvGraphicFramePr>
          <p:cNvPr id="1741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472006"/>
              </p:ext>
            </p:extLst>
          </p:nvPr>
        </p:nvGraphicFramePr>
        <p:xfrm>
          <a:off x="3471863" y="4697413"/>
          <a:ext cx="163512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6" imgW="609480" imgH="419040" progId="Equation.DSMT4">
                  <p:embed/>
                </p:oleObj>
              </mc:Choice>
              <mc:Fallback>
                <p:oleObj name="Equation" r:id="rId6" imgW="609480" imgH="41904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4697413"/>
                        <a:ext cx="1635125" cy="11255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 Box 60"/>
          <p:cNvSpPr txBox="1">
            <a:spLocks noChangeArrowheads="1"/>
          </p:cNvSpPr>
          <p:nvPr/>
        </p:nvSpPr>
        <p:spPr bwMode="auto">
          <a:xfrm>
            <a:off x="838200" y="2678113"/>
            <a:ext cx="4908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Take the derivative with respect to time:</a:t>
            </a:r>
          </a:p>
        </p:txBody>
      </p:sp>
      <p:graphicFrame>
        <p:nvGraphicFramePr>
          <p:cNvPr id="17412" name="Object 61"/>
          <p:cNvGraphicFramePr>
            <a:graphicFrameLocks noChangeAspect="1"/>
          </p:cNvGraphicFramePr>
          <p:nvPr/>
        </p:nvGraphicFramePr>
        <p:xfrm>
          <a:off x="5507952" y="2490561"/>
          <a:ext cx="15922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8" imgW="1054100" imgH="508000" progId="Equation.DSMT4">
                  <p:embed/>
                </p:oleObj>
              </mc:Choice>
              <mc:Fallback>
                <p:oleObj name="Equation" r:id="rId8" imgW="1054100" imgH="5080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952" y="2490561"/>
                        <a:ext cx="15922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837625"/>
              </p:ext>
            </p:extLst>
          </p:nvPr>
        </p:nvGraphicFramePr>
        <p:xfrm>
          <a:off x="2909001" y="3403532"/>
          <a:ext cx="1131887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10" imgW="634725" imgH="545863" progId="Equation.DSMT4">
                  <p:embed/>
                </p:oleObj>
              </mc:Choice>
              <mc:Fallback>
                <p:oleObj name="Equation" r:id="rId10" imgW="634725" imgH="545863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001" y="3403532"/>
                        <a:ext cx="1131887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63"/>
          <p:cNvSpPr txBox="1">
            <a:spLocks noChangeArrowheads="1"/>
          </p:cNvSpPr>
          <p:nvPr/>
        </p:nvSpPr>
        <p:spPr bwMode="auto">
          <a:xfrm>
            <a:off x="1571625" y="3478213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17420" name="Text Box 64"/>
          <p:cNvSpPr txBox="1">
            <a:spLocks noChangeArrowheads="1"/>
          </p:cNvSpPr>
          <p:nvPr/>
        </p:nvSpPr>
        <p:spPr bwMode="auto">
          <a:xfrm>
            <a:off x="5484564" y="4804521"/>
            <a:ext cx="2778087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Note: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This result holds for a general lossy line.</a:t>
            </a:r>
          </a:p>
        </p:txBody>
      </p:sp>
      <p:sp>
        <p:nvSpPr>
          <p:cNvPr id="17421" name="Text Box 65"/>
          <p:cNvSpPr txBox="1">
            <a:spLocks noChangeArrowheads="1"/>
          </p:cNvSpPr>
          <p:nvPr/>
        </p:nvSpPr>
        <p:spPr bwMode="auto">
          <a:xfrm>
            <a:off x="1960880" y="180975"/>
            <a:ext cx="49149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Phase Velocity (cont.)</a:t>
            </a:r>
          </a:p>
        </p:txBody>
      </p:sp>
      <p:sp>
        <p:nvSpPr>
          <p:cNvPr id="17422" name="Slide Number Placeholder 1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FB8B09-0851-4D93-9129-EFD9524B0711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888214"/>
              </p:ext>
            </p:extLst>
          </p:nvPr>
        </p:nvGraphicFramePr>
        <p:xfrm>
          <a:off x="2443163" y="6143625"/>
          <a:ext cx="42179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12" imgW="3390840" imgH="380880" progId="Equation.DSMT4">
                  <p:embed/>
                </p:oleObj>
              </mc:Choice>
              <mc:Fallback>
                <p:oleObj name="Equation" r:id="rId12" imgW="3390840" imgH="38088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6143625"/>
                        <a:ext cx="42179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609600" y="1071563"/>
            <a:ext cx="5983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Let’s calculate the phase velocity for a </a:t>
            </a:r>
            <a:r>
              <a:rPr lang="en-US" sz="2000" u="sng" dirty="0">
                <a:solidFill>
                  <a:srgbClr val="0000FF"/>
                </a:solidFill>
              </a:rPr>
              <a:t>lossless line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184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346878"/>
              </p:ext>
            </p:extLst>
          </p:nvPr>
        </p:nvGraphicFramePr>
        <p:xfrm>
          <a:off x="2581275" y="1712913"/>
          <a:ext cx="36099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4" imgW="1701720" imgH="419040" progId="Equation.DSMT4">
                  <p:embed/>
                </p:oleObj>
              </mc:Choice>
              <mc:Fallback>
                <p:oleObj name="Equation" r:id="rId4" imgW="1701720" imgH="41904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1712913"/>
                        <a:ext cx="36099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1012825" y="3402013"/>
            <a:ext cx="23214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Also, we know that</a:t>
            </a:r>
          </a:p>
        </p:txBody>
      </p:sp>
      <p:graphicFrame>
        <p:nvGraphicFramePr>
          <p:cNvPr id="18435" name="Object 14"/>
          <p:cNvGraphicFramePr>
            <a:graphicFrameLocks noChangeAspect="1"/>
          </p:cNvGraphicFramePr>
          <p:nvPr/>
        </p:nvGraphicFramePr>
        <p:xfrm>
          <a:off x="3458380" y="3227695"/>
          <a:ext cx="1785937" cy="867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6" imgW="888614" imgH="431613" progId="Equation.DSMT4">
                  <p:embed/>
                </p:oleObj>
              </mc:Choice>
              <mc:Fallback>
                <p:oleObj name="Equation" r:id="rId6" imgW="888614" imgH="431613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380" y="3227695"/>
                        <a:ext cx="1785937" cy="867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15"/>
          <p:cNvSpPr txBox="1">
            <a:spLocks noChangeArrowheads="1"/>
          </p:cNvSpPr>
          <p:nvPr/>
        </p:nvSpPr>
        <p:spPr bwMode="auto">
          <a:xfrm>
            <a:off x="2422140" y="4628743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184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072590"/>
              </p:ext>
            </p:extLst>
          </p:nvPr>
        </p:nvGraphicFramePr>
        <p:xfrm>
          <a:off x="3579813" y="4549775"/>
          <a:ext cx="12620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8" imgW="596880" imgH="241200" progId="Equation.DSMT4">
                  <p:embed/>
                </p:oleObj>
              </mc:Choice>
              <mc:Fallback>
                <p:oleObj name="Equation" r:id="rId8" imgW="596880" imgH="2412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4549775"/>
                        <a:ext cx="1262062" cy="5143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17"/>
          <p:cNvSpPr txBox="1">
            <a:spLocks noChangeArrowheads="1"/>
          </p:cNvSpPr>
          <p:nvPr/>
        </p:nvSpPr>
        <p:spPr bwMode="auto">
          <a:xfrm>
            <a:off x="4968496" y="4635999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(lossless line)</a:t>
            </a:r>
          </a:p>
        </p:txBody>
      </p:sp>
      <p:sp>
        <p:nvSpPr>
          <p:cNvPr id="18441" name="Text Box 18"/>
          <p:cNvSpPr txBox="1">
            <a:spLocks noChangeArrowheads="1"/>
          </p:cNvSpPr>
          <p:nvPr/>
        </p:nvSpPr>
        <p:spPr bwMode="auto">
          <a:xfrm>
            <a:off x="2072640" y="180975"/>
            <a:ext cx="49149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Phase Velocity (cont.)</a:t>
            </a:r>
          </a:p>
        </p:txBody>
      </p:sp>
      <p:sp>
        <p:nvSpPr>
          <p:cNvPr id="18442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D68045-1ED6-4689-A03A-89B49DA3517F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184554"/>
              </p:ext>
            </p:extLst>
          </p:nvPr>
        </p:nvGraphicFramePr>
        <p:xfrm>
          <a:off x="2157413" y="5703888"/>
          <a:ext cx="46053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10" imgW="2819160" imgH="457200" progId="Equation.DSMT4">
                  <p:embed/>
                </p:oleObj>
              </mc:Choice>
              <mc:Fallback>
                <p:oleObj name="Equation" r:id="rId10" imgW="2819160" imgH="4572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703888"/>
                        <a:ext cx="46053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242335"/>
              </p:ext>
            </p:extLst>
          </p:nvPr>
        </p:nvGraphicFramePr>
        <p:xfrm>
          <a:off x="7620000" y="2079625"/>
          <a:ext cx="952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12" imgW="952200" imgH="583920" progId="Equation.DSMT4">
                  <p:embed/>
                </p:oleObj>
              </mc:Choice>
              <mc:Fallback>
                <p:oleObj name="Equation" r:id="rId12" imgW="9522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20000" y="2079625"/>
                        <a:ext cx="952500" cy="5842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31790" y="1733550"/>
            <a:ext cx="1260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Lossless line: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478280" y="133350"/>
            <a:ext cx="5905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Backward Traveling Wave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141045" y="814388"/>
            <a:ext cx="6155852" cy="723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</a:rPr>
              <a:t>Let’s now consider the </a:t>
            </a:r>
            <a:r>
              <a:rPr lang="en-US" sz="2000" u="sng" dirty="0">
                <a:solidFill>
                  <a:srgbClr val="0000FF"/>
                </a:solidFill>
              </a:rPr>
              <a:t>backward-traveling wave</a:t>
            </a:r>
          </a:p>
          <a:p>
            <a:r>
              <a:rPr lang="en-US" sz="1600" dirty="0"/>
              <a:t>(shown in the figure below for a lossless line 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  <a:r>
              <a:rPr lang="en-US" sz="1600" dirty="0">
                <a:sym typeface="Symbol" panose="05050102010706020507" pitchFamily="18" charset="2"/>
              </a:rPr>
              <a:t>) </a:t>
            </a:r>
            <a:r>
              <a:rPr lang="en-US" sz="1600" dirty="0"/>
              <a:t>for simplicity):</a:t>
            </a:r>
          </a:p>
        </p:txBody>
      </p:sp>
      <p:graphicFrame>
        <p:nvGraphicFramePr>
          <p:cNvPr id="194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878136"/>
              </p:ext>
            </p:extLst>
          </p:nvPr>
        </p:nvGraphicFramePr>
        <p:xfrm>
          <a:off x="2209345" y="2341707"/>
          <a:ext cx="4515306" cy="56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4" imgW="2044440" imgH="253800" progId="Equation.DSMT4">
                  <p:embed/>
                </p:oleObj>
              </mc:Choice>
              <mc:Fallback>
                <p:oleObj name="Equation" r:id="rId4" imgW="2044440" imgH="253800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345" y="2341707"/>
                        <a:ext cx="4515306" cy="561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Slide Number Placeholder 4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8FAB86-C3CB-499D-8F6B-0273F74E31C2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172256" y="3278415"/>
            <a:ext cx="6782060" cy="1968500"/>
            <a:chOff x="1204913" y="2908300"/>
            <a:chExt cx="6782060" cy="1968500"/>
          </a:xfrm>
        </p:grpSpPr>
        <p:sp>
          <p:nvSpPr>
            <p:cNvPr id="19464" name="Line 12"/>
            <p:cNvSpPr>
              <a:spLocks noChangeShapeType="1"/>
            </p:cNvSpPr>
            <p:nvPr/>
          </p:nvSpPr>
          <p:spPr bwMode="auto">
            <a:xfrm flipV="1">
              <a:off x="1493520" y="4277360"/>
              <a:ext cx="5781039" cy="2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6" name="Line 14"/>
            <p:cNvSpPr>
              <a:spLocks noChangeShapeType="1"/>
            </p:cNvSpPr>
            <p:nvPr/>
          </p:nvSpPr>
          <p:spPr bwMode="auto">
            <a:xfrm>
              <a:off x="2268221" y="2908300"/>
              <a:ext cx="0" cy="19685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9467" name="Group 15"/>
            <p:cNvGrpSpPr>
              <a:grpSpLocks/>
            </p:cNvGrpSpPr>
            <p:nvPr/>
          </p:nvGrpSpPr>
          <p:grpSpPr bwMode="auto">
            <a:xfrm>
              <a:off x="2103121" y="3741738"/>
              <a:ext cx="3810000" cy="1062037"/>
              <a:chOff x="1408" y="2725"/>
              <a:chExt cx="2400" cy="669"/>
            </a:xfrm>
          </p:grpSpPr>
          <p:grpSp>
            <p:nvGrpSpPr>
              <p:cNvPr id="19490" name="Group 16"/>
              <p:cNvGrpSpPr>
                <a:grpSpLocks/>
              </p:cNvGrpSpPr>
              <p:nvPr/>
            </p:nvGrpSpPr>
            <p:grpSpPr bwMode="auto">
              <a:xfrm>
                <a:off x="1408" y="2725"/>
                <a:ext cx="480" cy="330"/>
                <a:chOff x="2640" y="2973"/>
                <a:chExt cx="1085" cy="330"/>
              </a:xfrm>
            </p:grpSpPr>
            <p:sp>
              <p:nvSpPr>
                <p:cNvPr id="19503" name="Freeform 17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504" name="Freeform 18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491" name="Group 19"/>
              <p:cNvGrpSpPr>
                <a:grpSpLocks/>
              </p:cNvGrpSpPr>
              <p:nvPr/>
            </p:nvGrpSpPr>
            <p:grpSpPr bwMode="auto">
              <a:xfrm>
                <a:off x="2368" y="2728"/>
                <a:ext cx="480" cy="330"/>
                <a:chOff x="2640" y="2973"/>
                <a:chExt cx="1085" cy="330"/>
              </a:xfrm>
            </p:grpSpPr>
            <p:sp>
              <p:nvSpPr>
                <p:cNvPr id="19501" name="Freeform 20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502" name="Freeform 21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492" name="Group 22"/>
              <p:cNvGrpSpPr>
                <a:grpSpLocks/>
              </p:cNvGrpSpPr>
              <p:nvPr/>
            </p:nvGrpSpPr>
            <p:grpSpPr bwMode="auto">
              <a:xfrm flipV="1">
                <a:off x="1888" y="3064"/>
                <a:ext cx="480" cy="330"/>
                <a:chOff x="2640" y="2973"/>
                <a:chExt cx="1085" cy="330"/>
              </a:xfrm>
            </p:grpSpPr>
            <p:sp>
              <p:nvSpPr>
                <p:cNvPr id="19499" name="Freeform 23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500" name="Freeform 24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493" name="Group 25"/>
              <p:cNvGrpSpPr>
                <a:grpSpLocks/>
              </p:cNvGrpSpPr>
              <p:nvPr/>
            </p:nvGrpSpPr>
            <p:grpSpPr bwMode="auto">
              <a:xfrm flipV="1">
                <a:off x="2848" y="3064"/>
                <a:ext cx="480" cy="330"/>
                <a:chOff x="2640" y="2973"/>
                <a:chExt cx="1085" cy="330"/>
              </a:xfrm>
            </p:grpSpPr>
            <p:sp>
              <p:nvSpPr>
                <p:cNvPr id="19497" name="Freeform 26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498" name="Freeform 27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494" name="Group 28"/>
              <p:cNvGrpSpPr>
                <a:grpSpLocks/>
              </p:cNvGrpSpPr>
              <p:nvPr/>
            </p:nvGrpSpPr>
            <p:grpSpPr bwMode="auto">
              <a:xfrm>
                <a:off x="3328" y="2736"/>
                <a:ext cx="480" cy="330"/>
                <a:chOff x="2640" y="2973"/>
                <a:chExt cx="1085" cy="330"/>
              </a:xfrm>
            </p:grpSpPr>
            <p:sp>
              <p:nvSpPr>
                <p:cNvPr id="19495" name="Freeform 29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496" name="Freeform 30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9468" name="AutoShape 31"/>
            <p:cNvSpPr>
              <a:spLocks noChangeArrowheads="1"/>
            </p:cNvSpPr>
            <p:nvPr/>
          </p:nvSpPr>
          <p:spPr bwMode="auto">
            <a:xfrm flipH="1">
              <a:off x="5370196" y="3371850"/>
              <a:ext cx="939800" cy="215900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0 h 21600"/>
                <a:gd name="T4" fmla="*/ 12 w 21600"/>
                <a:gd name="T5" fmla="*/ 1 h 21600"/>
                <a:gd name="T6" fmla="*/ 16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7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9933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70" name="Group 34"/>
            <p:cNvGrpSpPr>
              <a:grpSpLocks/>
            </p:cNvGrpSpPr>
            <p:nvPr/>
          </p:nvGrpSpPr>
          <p:grpSpPr bwMode="auto">
            <a:xfrm>
              <a:off x="2420621" y="3754438"/>
              <a:ext cx="3810000" cy="1062037"/>
              <a:chOff x="1408" y="2725"/>
              <a:chExt cx="2400" cy="669"/>
            </a:xfrm>
          </p:grpSpPr>
          <p:grpSp>
            <p:nvGrpSpPr>
              <p:cNvPr id="19475" name="Group 35"/>
              <p:cNvGrpSpPr>
                <a:grpSpLocks/>
              </p:cNvGrpSpPr>
              <p:nvPr/>
            </p:nvGrpSpPr>
            <p:grpSpPr bwMode="auto">
              <a:xfrm>
                <a:off x="1408" y="2725"/>
                <a:ext cx="480" cy="330"/>
                <a:chOff x="2640" y="2973"/>
                <a:chExt cx="1085" cy="330"/>
              </a:xfrm>
            </p:grpSpPr>
            <p:sp>
              <p:nvSpPr>
                <p:cNvPr id="19488" name="Freeform 36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489" name="Freeform 37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476" name="Group 38"/>
              <p:cNvGrpSpPr>
                <a:grpSpLocks/>
              </p:cNvGrpSpPr>
              <p:nvPr/>
            </p:nvGrpSpPr>
            <p:grpSpPr bwMode="auto">
              <a:xfrm>
                <a:off x="2368" y="2728"/>
                <a:ext cx="480" cy="330"/>
                <a:chOff x="2640" y="2973"/>
                <a:chExt cx="1085" cy="330"/>
              </a:xfrm>
            </p:grpSpPr>
            <p:sp>
              <p:nvSpPr>
                <p:cNvPr id="19486" name="Freeform 39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487" name="Freeform 40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477" name="Group 41"/>
              <p:cNvGrpSpPr>
                <a:grpSpLocks/>
              </p:cNvGrpSpPr>
              <p:nvPr/>
            </p:nvGrpSpPr>
            <p:grpSpPr bwMode="auto">
              <a:xfrm flipV="1">
                <a:off x="1888" y="3057"/>
                <a:ext cx="480" cy="330"/>
                <a:chOff x="2640" y="2980"/>
                <a:chExt cx="1085" cy="330"/>
              </a:xfrm>
            </p:grpSpPr>
            <p:sp>
              <p:nvSpPr>
                <p:cNvPr id="19484" name="Freeform 42"/>
                <p:cNvSpPr>
                  <a:spLocks/>
                </p:cNvSpPr>
                <p:nvPr/>
              </p:nvSpPr>
              <p:spPr bwMode="auto">
                <a:xfrm>
                  <a:off x="2640" y="2980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485" name="Freeform 43"/>
                <p:cNvSpPr>
                  <a:spLocks/>
                </p:cNvSpPr>
                <p:nvPr/>
              </p:nvSpPr>
              <p:spPr bwMode="auto">
                <a:xfrm flipH="1">
                  <a:off x="3168" y="298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478" name="Group 44"/>
              <p:cNvGrpSpPr>
                <a:grpSpLocks/>
              </p:cNvGrpSpPr>
              <p:nvPr/>
            </p:nvGrpSpPr>
            <p:grpSpPr bwMode="auto">
              <a:xfrm flipV="1">
                <a:off x="2848" y="3064"/>
                <a:ext cx="480" cy="330"/>
                <a:chOff x="2640" y="2973"/>
                <a:chExt cx="1085" cy="330"/>
              </a:xfrm>
            </p:grpSpPr>
            <p:sp>
              <p:nvSpPr>
                <p:cNvPr id="19482" name="Freeform 45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483" name="Freeform 46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479" name="Group 47"/>
              <p:cNvGrpSpPr>
                <a:grpSpLocks/>
              </p:cNvGrpSpPr>
              <p:nvPr/>
            </p:nvGrpSpPr>
            <p:grpSpPr bwMode="auto">
              <a:xfrm>
                <a:off x="3328" y="2736"/>
                <a:ext cx="480" cy="330"/>
                <a:chOff x="2640" y="2973"/>
                <a:chExt cx="1085" cy="330"/>
              </a:xfrm>
            </p:grpSpPr>
            <p:sp>
              <p:nvSpPr>
                <p:cNvPr id="19480" name="Freeform 48"/>
                <p:cNvSpPr>
                  <a:spLocks/>
                </p:cNvSpPr>
                <p:nvPr/>
              </p:nvSpPr>
              <p:spPr bwMode="auto">
                <a:xfrm>
                  <a:off x="2640" y="2973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481" name="Freeform 49"/>
                <p:cNvSpPr>
                  <a:spLocks/>
                </p:cNvSpPr>
                <p:nvPr/>
              </p:nvSpPr>
              <p:spPr bwMode="auto">
                <a:xfrm flipH="1">
                  <a:off x="3168" y="2976"/>
                  <a:ext cx="557" cy="327"/>
                </a:xfrm>
                <a:custGeom>
                  <a:avLst/>
                  <a:gdLst>
                    <a:gd name="T0" fmla="*/ 0 w 557"/>
                    <a:gd name="T1" fmla="*/ 327 h 327"/>
                    <a:gd name="T2" fmla="*/ 64 w 557"/>
                    <a:gd name="T3" fmla="*/ 203 h 327"/>
                    <a:gd name="T4" fmla="*/ 132 w 557"/>
                    <a:gd name="T5" fmla="*/ 126 h 327"/>
                    <a:gd name="T6" fmla="*/ 208 w 557"/>
                    <a:gd name="T7" fmla="*/ 67 h 327"/>
                    <a:gd name="T8" fmla="*/ 296 w 557"/>
                    <a:gd name="T9" fmla="*/ 31 h 327"/>
                    <a:gd name="T10" fmla="*/ 408 w 557"/>
                    <a:gd name="T11" fmla="*/ 7 h 327"/>
                    <a:gd name="T12" fmla="*/ 557 w 557"/>
                    <a:gd name="T13" fmla="*/ 0 h 3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7"/>
                    <a:gd name="T22" fmla="*/ 0 h 327"/>
                    <a:gd name="T23" fmla="*/ 557 w 557"/>
                    <a:gd name="T24" fmla="*/ 327 h 3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7" h="327">
                      <a:moveTo>
                        <a:pt x="0" y="327"/>
                      </a:moveTo>
                      <a:cubicBezTo>
                        <a:pt x="11" y="306"/>
                        <a:pt x="42" y="237"/>
                        <a:pt x="64" y="203"/>
                      </a:cubicBezTo>
                      <a:cubicBezTo>
                        <a:pt x="86" y="169"/>
                        <a:pt x="108" y="149"/>
                        <a:pt x="132" y="126"/>
                      </a:cubicBezTo>
                      <a:cubicBezTo>
                        <a:pt x="156" y="103"/>
                        <a:pt x="181" y="83"/>
                        <a:pt x="208" y="67"/>
                      </a:cubicBezTo>
                      <a:cubicBezTo>
                        <a:pt x="235" y="51"/>
                        <a:pt x="263" y="41"/>
                        <a:pt x="296" y="31"/>
                      </a:cubicBezTo>
                      <a:cubicBezTo>
                        <a:pt x="329" y="21"/>
                        <a:pt x="364" y="12"/>
                        <a:pt x="408" y="7"/>
                      </a:cubicBezTo>
                      <a:cubicBezTo>
                        <a:pt x="452" y="2"/>
                        <a:pt x="526" y="1"/>
                        <a:pt x="55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9471" name="Oval 50"/>
            <p:cNvSpPr>
              <a:spLocks noChangeArrowheads="1"/>
            </p:cNvSpPr>
            <p:nvPr/>
          </p:nvSpPr>
          <p:spPr bwMode="auto">
            <a:xfrm>
              <a:off x="3931921" y="3695700"/>
              <a:ext cx="127000" cy="1270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51"/>
            <p:cNvSpPr>
              <a:spLocks noChangeArrowheads="1"/>
            </p:cNvSpPr>
            <p:nvPr/>
          </p:nvSpPr>
          <p:spPr bwMode="auto">
            <a:xfrm>
              <a:off x="4274821" y="3695700"/>
              <a:ext cx="127000" cy="1270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Line 52"/>
            <p:cNvSpPr>
              <a:spLocks noChangeShapeType="1"/>
            </p:cNvSpPr>
            <p:nvPr/>
          </p:nvSpPr>
          <p:spPr bwMode="auto">
            <a:xfrm flipH="1">
              <a:off x="3970021" y="3479800"/>
              <a:ext cx="368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0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7270591"/>
                </p:ext>
              </p:extLst>
            </p:nvPr>
          </p:nvGraphicFramePr>
          <p:xfrm>
            <a:off x="1204913" y="2940050"/>
            <a:ext cx="9080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0" name="Equation" r:id="rId6" imgW="494870" imgH="253780" progId="Equation.DSMT4">
                    <p:embed/>
                  </p:oleObj>
                </mc:Choice>
                <mc:Fallback>
                  <p:oleObj name="Equation" r:id="rId6" imgW="494870" imgH="253780" progId="Equation.DSMT4">
                    <p:embed/>
                    <p:pic>
                      <p:nvPicPr>
                        <p:cNvPr id="0" name="Picture 1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4913" y="2940050"/>
                          <a:ext cx="9080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7399338" y="4076700"/>
            <a:ext cx="587635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1" name="Equation" r:id="rId8" imgW="380835" imgH="253890" progId="Equation.DSMT4">
                    <p:embed/>
                  </p:oleObj>
                </mc:Choice>
                <mc:Fallback>
                  <p:oleObj name="Equation" r:id="rId8" imgW="380835" imgH="253890" progId="Equation.DSMT4">
                    <p:embed/>
                    <p:pic>
                      <p:nvPicPr>
                        <p:cNvPr id="0" name="Picture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9338" y="4076700"/>
                          <a:ext cx="587635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8"/>
            <p:cNvGraphicFramePr>
              <a:graphicFrameLocks noChangeAspect="1"/>
            </p:cNvGraphicFramePr>
            <p:nvPr/>
          </p:nvGraphicFramePr>
          <p:xfrm>
            <a:off x="2943225" y="2914650"/>
            <a:ext cx="5080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2" name="Equation" r:id="rId10" imgW="330200" imgH="228600" progId="Equation.DSMT4">
                    <p:embed/>
                  </p:oleObj>
                </mc:Choice>
                <mc:Fallback>
                  <p:oleObj name="Equation" r:id="rId10" imgW="330200" imgH="228600" progId="Equation.DSMT4">
                    <p:embed/>
                    <p:pic>
                      <p:nvPicPr>
                        <p:cNvPr id="0" name="Picture 1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3225" y="2914650"/>
                          <a:ext cx="50800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8"/>
            <p:cNvGraphicFramePr>
              <a:graphicFrameLocks noChangeAspect="1"/>
            </p:cNvGraphicFramePr>
            <p:nvPr/>
          </p:nvGraphicFramePr>
          <p:xfrm>
            <a:off x="2933700" y="3267075"/>
            <a:ext cx="5270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3" name="Equation" r:id="rId12" imgW="342751" imgH="228501" progId="Equation.DSMT4">
                    <p:embed/>
                  </p:oleObj>
                </mc:Choice>
                <mc:Fallback>
                  <p:oleObj name="Equation" r:id="rId12" imgW="342751" imgH="228501" progId="Equation.DSMT4">
                    <p:embed/>
                    <p:pic>
                      <p:nvPicPr>
                        <p:cNvPr id="0" name="Picture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700" y="3267075"/>
                          <a:ext cx="52705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8"/>
            <p:cNvGraphicFramePr>
              <a:graphicFrameLocks noChangeAspect="1"/>
            </p:cNvGraphicFramePr>
            <p:nvPr/>
          </p:nvGraphicFramePr>
          <p:xfrm>
            <a:off x="4048125" y="2943225"/>
            <a:ext cx="1214438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4" name="Equation" r:id="rId14" imgW="787400" imgH="241300" progId="Equation.DSMT4">
                    <p:embed/>
                  </p:oleObj>
                </mc:Choice>
                <mc:Fallback>
                  <p:oleObj name="Equation" r:id="rId14" imgW="787400" imgH="241300" progId="Equation.DSMT4">
                    <p:embed/>
                    <p:pic>
                      <p:nvPicPr>
                        <p:cNvPr id="0" name="Picture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125" y="2943225"/>
                          <a:ext cx="1214438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1023728" y="5813426"/>
            <a:ext cx="672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wave has the same phase velocity, but it travels backwards.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43144"/>
              </p:ext>
            </p:extLst>
          </p:nvPr>
        </p:nvGraphicFramePr>
        <p:xfrm>
          <a:off x="2036371" y="1720850"/>
          <a:ext cx="5051416" cy="469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16" imgW="2730240" imgH="253800" progId="Equation.DSMT4">
                  <p:embed/>
                </p:oleObj>
              </mc:Choice>
              <mc:Fallback>
                <p:oleObj name="Equation" r:id="rId16" imgW="273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36371" y="1720850"/>
                        <a:ext cx="5051416" cy="469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1457325" y="2505075"/>
            <a:ext cx="419100" cy="219075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1732142" y="1034824"/>
            <a:ext cx="5781776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group velocity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itchFamily="18" charset="0"/>
              </a:rPr>
              <a:t>group</a:t>
            </a:r>
            <a:r>
              <a:rPr lang="en-US" sz="2000" dirty="0">
                <a:solidFill>
                  <a:srgbClr val="0000FF"/>
                </a:solidFill>
              </a:rPr>
              <a:t> is the velocity of a </a:t>
            </a:r>
            <a:r>
              <a:rPr lang="en-US" sz="2000" u="sng" dirty="0">
                <a:solidFill>
                  <a:srgbClr val="0000FF"/>
                </a:solidFill>
              </a:rPr>
              <a:t>pulse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7417" name="Text Box 58"/>
          <p:cNvSpPr txBox="1">
            <a:spLocks noChangeArrowheads="1"/>
          </p:cNvSpPr>
          <p:nvPr/>
        </p:nvSpPr>
        <p:spPr bwMode="auto">
          <a:xfrm>
            <a:off x="687658" y="3878279"/>
            <a:ext cx="352551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have (derivation omitted):</a:t>
            </a:r>
          </a:p>
        </p:txBody>
      </p:sp>
      <p:graphicFrame>
        <p:nvGraphicFramePr>
          <p:cNvPr id="1741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131217"/>
              </p:ext>
            </p:extLst>
          </p:nvPr>
        </p:nvGraphicFramePr>
        <p:xfrm>
          <a:off x="2614613" y="4465638"/>
          <a:ext cx="175101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4" imgW="711000" imgH="419040" progId="Equation.DSMT4">
                  <p:embed/>
                </p:oleObj>
              </mc:Choice>
              <mc:Fallback>
                <p:oleObj name="Equation" r:id="rId4" imgW="711000" imgH="41904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4465638"/>
                        <a:ext cx="1751012" cy="10318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64"/>
          <p:cNvSpPr txBox="1">
            <a:spLocks noChangeArrowheads="1"/>
          </p:cNvSpPr>
          <p:nvPr/>
        </p:nvSpPr>
        <p:spPr bwMode="auto">
          <a:xfrm>
            <a:off x="4676790" y="4587856"/>
            <a:ext cx="2840778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Note: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This result holds for a general  lossy line.</a:t>
            </a:r>
          </a:p>
        </p:txBody>
      </p:sp>
      <p:sp>
        <p:nvSpPr>
          <p:cNvPr id="17421" name="Text Box 65"/>
          <p:cNvSpPr txBox="1">
            <a:spLocks noChangeArrowheads="1"/>
          </p:cNvSpPr>
          <p:nvPr/>
        </p:nvSpPr>
        <p:spPr bwMode="auto">
          <a:xfrm>
            <a:off x="1960880" y="180975"/>
            <a:ext cx="49149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Group Velocity</a:t>
            </a:r>
          </a:p>
        </p:txBody>
      </p:sp>
      <p:sp>
        <p:nvSpPr>
          <p:cNvPr id="17422" name="Slide Number Placeholder 1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FB8B09-0851-4D93-9129-EFD9524B0711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172482" y="1762021"/>
            <a:ext cx="7155092" cy="1731056"/>
            <a:chOff x="1172482" y="2037443"/>
            <a:chExt cx="7155092" cy="1731056"/>
          </a:xfrm>
        </p:grpSpPr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 rot="5400000">
              <a:off x="4332968" y="415699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 rot="5400000">
              <a:off x="4341132" y="-168728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7131957" y="2780847"/>
              <a:ext cx="8366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150382" y="2172835"/>
              <a:ext cx="2641600" cy="609600"/>
            </a:xfrm>
            <a:custGeom>
              <a:avLst/>
              <a:gdLst>
                <a:gd name="T0" fmla="*/ 0 w 1664"/>
                <a:gd name="T1" fmla="*/ 384 h 384"/>
                <a:gd name="T2" fmla="*/ 658 w 1664"/>
                <a:gd name="T3" fmla="*/ 384 h 384"/>
                <a:gd name="T4" fmla="*/ 658 w 1664"/>
                <a:gd name="T5" fmla="*/ 0 h 384"/>
                <a:gd name="T6" fmla="*/ 1097 w 1664"/>
                <a:gd name="T7" fmla="*/ 0 h 384"/>
                <a:gd name="T8" fmla="*/ 1097 w 1664"/>
                <a:gd name="T9" fmla="*/ 384 h 384"/>
                <a:gd name="T10" fmla="*/ 1664 w 1664"/>
                <a:gd name="T11" fmla="*/ 384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4"/>
                <a:gd name="T19" fmla="*/ 0 h 384"/>
                <a:gd name="T20" fmla="*/ 1664 w 1664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4" h="384">
                  <a:moveTo>
                    <a:pt x="0" y="384"/>
                  </a:moveTo>
                  <a:lnTo>
                    <a:pt x="658" y="384"/>
                  </a:lnTo>
                  <a:lnTo>
                    <a:pt x="658" y="0"/>
                  </a:lnTo>
                  <a:lnTo>
                    <a:pt x="1097" y="0"/>
                  </a:lnTo>
                  <a:lnTo>
                    <a:pt x="1097" y="384"/>
                  </a:lnTo>
                  <a:lnTo>
                    <a:pt x="1664" y="38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4457020" y="2144260"/>
              <a:ext cx="768350" cy="260350"/>
            </a:xfrm>
            <a:custGeom>
              <a:avLst/>
              <a:gdLst>
                <a:gd name="T0" fmla="*/ 576262 w 21600"/>
                <a:gd name="T1" fmla="*/ 0 h 21600"/>
                <a:gd name="T2" fmla="*/ 0 w 21600"/>
                <a:gd name="T3" fmla="*/ 130175 h 21600"/>
                <a:gd name="T4" fmla="*/ 576262 w 21600"/>
                <a:gd name="T5" fmla="*/ 260350 h 21600"/>
                <a:gd name="T6" fmla="*/ 768350 w 21600"/>
                <a:gd name="T7" fmla="*/ 13017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5817962" y="3072947"/>
              <a:ext cx="72548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" name="Object 35"/>
            <p:cNvGraphicFramePr>
              <a:graphicFrameLocks noChangeAspect="1"/>
            </p:cNvGraphicFramePr>
            <p:nvPr/>
          </p:nvGraphicFramePr>
          <p:xfrm>
            <a:off x="8090110" y="2634345"/>
            <a:ext cx="237464" cy="263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8" name="Equation" r:id="rId6" imgW="114102" imgH="126780" progId="Equation.DSMT4">
                    <p:embed/>
                  </p:oleObj>
                </mc:Choice>
                <mc:Fallback>
                  <p:oleObj name="Equation" r:id="rId6" imgW="114102" imgH="126780" progId="Equation.DSMT4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0110" y="2634345"/>
                          <a:ext cx="237464" cy="263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D4D4D4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33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466" name="Object 10"/>
            <p:cNvGraphicFramePr>
              <a:graphicFrameLocks noChangeAspect="1"/>
            </p:cNvGraphicFramePr>
            <p:nvPr/>
          </p:nvGraphicFramePr>
          <p:xfrm>
            <a:off x="5400902" y="2037443"/>
            <a:ext cx="324983" cy="472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9" name="Equation" r:id="rId8" imgW="164957" imgH="241091" progId="Equation.DSMT4">
                    <p:embed/>
                  </p:oleObj>
                </mc:Choice>
                <mc:Fallback>
                  <p:oleObj name="Equation" r:id="rId8" imgW="164957" imgH="241091" progId="Equation.DSMT4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0902" y="2037443"/>
                          <a:ext cx="324983" cy="4729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D4D4D4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33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584976" y="5836907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for a </a:t>
            </a:r>
            <a:r>
              <a:rPr lang="en-US" u="sng" dirty="0"/>
              <a:t>lossles</a:t>
            </a:r>
            <a:r>
              <a:rPr lang="en-US" dirty="0"/>
              <a:t>s line we have:</a:t>
            </a:r>
          </a:p>
        </p:txBody>
      </p:sp>
      <p:graphicFrame>
        <p:nvGraphicFramePr>
          <p:cNvPr id="147512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207948"/>
              </p:ext>
            </p:extLst>
          </p:nvPr>
        </p:nvGraphicFramePr>
        <p:xfrm>
          <a:off x="4078288" y="5811838"/>
          <a:ext cx="3330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Equation" r:id="rId10" imgW="2247840" imgH="266400" progId="Equation.DSMT4">
                  <p:embed/>
                </p:oleObj>
              </mc:Choice>
              <mc:Fallback>
                <p:oleObj name="Equation" r:id="rId10" imgW="2247840" imgH="2664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88" y="5811838"/>
                        <a:ext cx="33305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9725"/>
              </p:ext>
            </p:extLst>
          </p:nvPr>
        </p:nvGraphicFramePr>
        <p:xfrm>
          <a:off x="2981325" y="6273800"/>
          <a:ext cx="24479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Equation" r:id="rId12" imgW="1828800" imgH="304560" progId="Equation.DSMT4">
                  <p:embed/>
                </p:oleObj>
              </mc:Choice>
              <mc:Fallback>
                <p:oleObj name="Equation" r:id="rId12" imgW="1828800" imgH="30456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6273800"/>
                        <a:ext cx="24479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2"/>
          <p:cNvSpPr txBox="1">
            <a:spLocks noChangeArrowheads="1"/>
          </p:cNvSpPr>
          <p:nvPr/>
        </p:nvSpPr>
        <p:spPr bwMode="auto">
          <a:xfrm>
            <a:off x="2359025" y="133350"/>
            <a:ext cx="42037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Attenuation in dB/m</a:t>
            </a:r>
          </a:p>
        </p:txBody>
      </p:sp>
      <p:graphicFrame>
        <p:nvGraphicFramePr>
          <p:cNvPr id="2048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753737"/>
              </p:ext>
            </p:extLst>
          </p:nvPr>
        </p:nvGraphicFramePr>
        <p:xfrm>
          <a:off x="5058385" y="3099356"/>
          <a:ext cx="1705972" cy="7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4" imgW="888614" imgH="393529" progId="Equation.DSMT4">
                  <p:embed/>
                </p:oleObj>
              </mc:Choice>
              <mc:Fallback>
                <p:oleObj name="Equation" r:id="rId4" imgW="888614" imgH="393529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385" y="3099356"/>
                        <a:ext cx="1705972" cy="75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746125" y="3275013"/>
            <a:ext cx="42178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Use the following logarithm identity:</a:t>
            </a:r>
          </a:p>
        </p:txBody>
      </p:sp>
      <p:graphicFrame>
        <p:nvGraphicFramePr>
          <p:cNvPr id="204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797381"/>
              </p:ext>
            </p:extLst>
          </p:nvPr>
        </p:nvGraphicFramePr>
        <p:xfrm>
          <a:off x="3905462" y="4322461"/>
          <a:ext cx="4808880" cy="85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6" imgW="2705100" imgH="482600" progId="Equation.DSMT4">
                  <p:embed/>
                </p:oleObj>
              </mc:Choice>
              <mc:Fallback>
                <p:oleObj name="Equation" r:id="rId6" imgW="2705100" imgH="48260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462" y="4322461"/>
                        <a:ext cx="4808880" cy="858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834077" y="4560935"/>
            <a:ext cx="2845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Therefore, the “gain” is: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1437422" y="2182813"/>
            <a:ext cx="1452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Gain in dB:</a:t>
            </a: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20484" name="Object 17"/>
          <p:cNvGraphicFramePr>
            <a:graphicFrameLocks noChangeAspect="1"/>
          </p:cNvGraphicFramePr>
          <p:nvPr/>
        </p:nvGraphicFramePr>
        <p:xfrm>
          <a:off x="3040291" y="1970761"/>
          <a:ext cx="42084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8" imgW="2247900" imgH="482600" progId="Equation.DSMT4">
                  <p:embed/>
                </p:oleObj>
              </mc:Choice>
              <mc:Fallback>
                <p:oleObj name="Equation" r:id="rId8" imgW="2247900" imgH="48260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291" y="1970761"/>
                        <a:ext cx="420846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19"/>
          <p:cNvGraphicFramePr>
            <a:graphicFrameLocks noChangeAspect="1"/>
          </p:cNvGraphicFramePr>
          <p:nvPr/>
        </p:nvGraphicFramePr>
        <p:xfrm>
          <a:off x="2719612" y="5756502"/>
          <a:ext cx="39687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tion" r:id="rId10" imgW="2057400" imgH="431800" progId="Equation.DSMT4">
                  <p:embed/>
                </p:oleObj>
              </mc:Choice>
              <mc:Fallback>
                <p:oleObj name="Equation" r:id="rId10" imgW="2057400" imgH="4318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612" y="5756502"/>
                        <a:ext cx="39687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640080" y="5942013"/>
            <a:ext cx="20938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Hence, we have:</a:t>
            </a:r>
          </a:p>
        </p:txBody>
      </p:sp>
      <p:sp>
        <p:nvSpPr>
          <p:cNvPr id="20492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264C78-2F5F-43C7-BD24-34F05AD2B31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378960"/>
              </p:ext>
            </p:extLst>
          </p:nvPr>
        </p:nvGraphicFramePr>
        <p:xfrm>
          <a:off x="1923955" y="977785"/>
          <a:ext cx="53165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12" imgW="5315818" imgH="539693" progId="Equation.DSMT4">
                  <p:embed/>
                </p:oleObj>
              </mc:Choice>
              <mc:Fallback>
                <p:oleObj name="Equation" r:id="rId12" imgW="5315818" imgH="53969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955" y="977785"/>
                        <a:ext cx="531653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952500" y="1970316"/>
            <a:ext cx="6921500" cy="241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/>
        </p:nvGraphicFramePr>
        <p:xfrm>
          <a:off x="1853519" y="2198237"/>
          <a:ext cx="50673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4" imgW="2133600" imgH="431800" progId="Equation.DSMT4">
                  <p:embed/>
                </p:oleObj>
              </mc:Choice>
              <mc:Fallback>
                <p:oleObj name="Equation" r:id="rId4" imgW="2133600" imgH="4318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519" y="2198237"/>
                        <a:ext cx="50673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62640"/>
              </p:ext>
            </p:extLst>
          </p:nvPr>
        </p:nvGraphicFramePr>
        <p:xfrm>
          <a:off x="1931988" y="3478213"/>
          <a:ext cx="49720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6" imgW="2145369" imgH="253890" progId="Equation.DSMT4">
                  <p:embed/>
                </p:oleObj>
              </mc:Choice>
              <mc:Fallback>
                <p:oleObj name="Equation" r:id="rId6" imgW="2145369" imgH="25389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3478213"/>
                        <a:ext cx="49720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517525" y="1154113"/>
            <a:ext cx="32047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Final attenuation formulas:</a:t>
            </a:r>
          </a:p>
        </p:txBody>
      </p:sp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1676400" y="180975"/>
            <a:ext cx="54991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Attenuation in dB/m (cont.)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66FB46-B28E-4897-87EC-621F3DE7EF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99"/>
          <p:cNvSpPr txBox="1">
            <a:spLocks noChangeArrowheads="1"/>
          </p:cNvSpPr>
          <p:nvPr/>
        </p:nvSpPr>
        <p:spPr bwMode="auto">
          <a:xfrm>
            <a:off x="1663065" y="839153"/>
            <a:ext cx="5695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Why is the </a:t>
            </a:r>
            <a:r>
              <a:rPr lang="en-US" sz="2400" dirty="0">
                <a:solidFill>
                  <a:srgbClr val="FF0000"/>
                </a:solidFill>
              </a:rPr>
              <a:t>frequency domain</a:t>
            </a:r>
            <a:r>
              <a:rPr lang="en-US" sz="2400" dirty="0">
                <a:solidFill>
                  <a:srgbClr val="0000FF"/>
                </a:solidFill>
              </a:rPr>
              <a:t> important?</a:t>
            </a:r>
          </a:p>
        </p:txBody>
      </p:sp>
      <p:sp>
        <p:nvSpPr>
          <p:cNvPr id="1029" name="Text Box 201"/>
          <p:cNvSpPr txBox="1">
            <a:spLocks noChangeArrowheads="1"/>
          </p:cNvSpPr>
          <p:nvPr/>
        </p:nvSpPr>
        <p:spPr bwMode="auto">
          <a:xfrm>
            <a:off x="530225" y="1446213"/>
            <a:ext cx="7959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ct val="50000"/>
              </a:spcAft>
              <a:buFont typeface="Wingdings" pitchFamily="2" charset="2"/>
              <a:buChar char="v"/>
            </a:pPr>
            <a:r>
              <a:rPr lang="en-US" dirty="0"/>
              <a:t>A solution in the frequency-domain allows to solve for an </a:t>
            </a:r>
            <a:r>
              <a:rPr lang="en-US" u="sng" dirty="0"/>
              <a:t>arbitrary</a:t>
            </a:r>
            <a:r>
              <a:rPr lang="en-US" dirty="0"/>
              <a:t> time-varying signal on a lossy line (by using the Fourier transform method). </a:t>
            </a:r>
          </a:p>
        </p:txBody>
      </p:sp>
      <p:graphicFrame>
        <p:nvGraphicFramePr>
          <p:cNvPr id="1026" name="Object 203"/>
          <p:cNvGraphicFramePr>
            <a:graphicFrameLocks noChangeAspect="1"/>
          </p:cNvGraphicFramePr>
          <p:nvPr/>
        </p:nvGraphicFramePr>
        <p:xfrm>
          <a:off x="1258207" y="2924629"/>
          <a:ext cx="2755900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498600" imgH="965200" progId="Equation.DSMT4">
                  <p:embed/>
                </p:oleObj>
              </mc:Choice>
              <mc:Fallback>
                <p:oleObj name="Equation" r:id="rId4" imgW="1498600" imgH="9652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207" y="2924629"/>
                        <a:ext cx="2755900" cy="17764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C75EF5-CDEC-46F9-84C1-F27944B522F8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4710113" y="3663950"/>
          <a:ext cx="29432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6" imgW="1688367" imgH="482391" progId="Equation.DSMT4">
                  <p:embed/>
                </p:oleObj>
              </mc:Choice>
              <mc:Fallback>
                <p:oleObj name="Equation" r:id="rId6" imgW="1688367" imgH="482391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3663950"/>
                        <a:ext cx="2943225" cy="8778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9600" y="2905760"/>
            <a:ext cx="427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physically-realizable (real-valued) signal, we can also write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3040" y="241808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Fourier-transform pair</a:t>
            </a:r>
          </a:p>
        </p:txBody>
      </p:sp>
      <p:pic>
        <p:nvPicPr>
          <p:cNvPr id="72709" name="Picture 5" descr="http://upload.wikimedia.org/wikipedia/commons/thumb/a/aa/Fourier2.jpg/250px-Fourier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215" y="4807267"/>
            <a:ext cx="1792598" cy="205073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84400" y="623824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Jean-</a:t>
            </a:r>
            <a:r>
              <a:rPr lang="en-US" dirty="0" err="1"/>
              <a:t>Baptiste</a:t>
            </a:r>
            <a:r>
              <a:rPr lang="en-US" dirty="0"/>
              <a:t>-Joseph Fourier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828800" y="104775"/>
            <a:ext cx="52625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Frequency Domain (cont.)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319337"/>
              </p:ext>
            </p:extLst>
          </p:nvPr>
        </p:nvGraphicFramePr>
        <p:xfrm>
          <a:off x="5093368" y="4727659"/>
          <a:ext cx="22844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9" imgW="1485720" imgH="279360" progId="Equation.DSMT4">
                  <p:embed/>
                </p:oleObj>
              </mc:Choice>
              <mc:Fallback>
                <p:oleObj name="Equation" r:id="rId9" imgW="1485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93368" y="4727659"/>
                        <a:ext cx="2284413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93914" y="914400"/>
            <a:ext cx="2656115" cy="29609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5" name="Text Box 3"/>
          <p:cNvSpPr txBox="1">
            <a:spLocks noChangeArrowheads="1"/>
          </p:cNvSpPr>
          <p:nvPr/>
        </p:nvSpPr>
        <p:spPr bwMode="auto">
          <a:xfrm>
            <a:off x="2082800" y="133350"/>
            <a:ext cx="49911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Example: Coaxial Cable</a:t>
            </a:r>
          </a:p>
        </p:txBody>
      </p:sp>
      <p:graphicFrame>
        <p:nvGraphicFramePr>
          <p:cNvPr id="22530" name="Object 23"/>
          <p:cNvGraphicFramePr>
            <a:graphicFrameLocks noChangeAspect="1"/>
          </p:cNvGraphicFramePr>
          <p:nvPr/>
        </p:nvGraphicFramePr>
        <p:xfrm>
          <a:off x="472440" y="1047115"/>
          <a:ext cx="2289175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4" imgW="1409700" imgH="1701800" progId="Equation.DSMT4">
                  <p:embed/>
                </p:oleObj>
              </mc:Choice>
              <mc:Fallback>
                <p:oleObj name="Equation" r:id="rId4" imgW="1409700" imgH="170180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" y="1047115"/>
                        <a:ext cx="2289175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24"/>
          <p:cNvGraphicFramePr>
            <a:graphicFrameLocks noChangeAspect="1"/>
          </p:cNvGraphicFramePr>
          <p:nvPr/>
        </p:nvGraphicFramePr>
        <p:xfrm>
          <a:off x="334963" y="4100513"/>
          <a:ext cx="4081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6" imgW="2590800" imgH="482600" progId="Equation.DSMT4">
                  <p:embed/>
                </p:oleObj>
              </mc:Choice>
              <mc:Fallback>
                <p:oleObj name="Equation" r:id="rId6" imgW="2590800" imgH="482600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100513"/>
                        <a:ext cx="4081462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30404"/>
              </p:ext>
            </p:extLst>
          </p:nvPr>
        </p:nvGraphicFramePr>
        <p:xfrm>
          <a:off x="312469" y="5211572"/>
          <a:ext cx="34591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8" imgW="2286000" imgH="482400" progId="Equation.DSMT4">
                  <p:embed/>
                </p:oleObj>
              </mc:Choice>
              <mc:Fallback>
                <p:oleObj name="Equation" r:id="rId8" imgW="2286000" imgH="4824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69" y="5211572"/>
                        <a:ext cx="34591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Text Box 26"/>
          <p:cNvSpPr txBox="1">
            <a:spLocks noChangeArrowheads="1"/>
          </p:cNvSpPr>
          <p:nvPr/>
        </p:nvSpPr>
        <p:spPr bwMode="auto">
          <a:xfrm>
            <a:off x="504580" y="6088454"/>
            <a:ext cx="3647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(skin depth of the two conductors)</a:t>
            </a:r>
          </a:p>
        </p:txBody>
      </p:sp>
      <p:sp>
        <p:nvSpPr>
          <p:cNvPr id="22541" name="Text Box 30"/>
          <p:cNvSpPr txBox="1">
            <a:spLocks noChangeArrowheads="1"/>
          </p:cNvSpPr>
          <p:nvPr/>
        </p:nvSpPr>
        <p:spPr bwMode="auto">
          <a:xfrm>
            <a:off x="6575425" y="1268413"/>
            <a:ext cx="2343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Copper conductors (nonmagnetic: </a:t>
            </a:r>
            <a:r>
              <a:rPr lang="en-US" sz="1600" i="1" dirty="0">
                <a:sym typeface="Symbol" pitchFamily="18" charset="2"/>
              </a:rPr>
              <a:t></a:t>
            </a:r>
            <a:r>
              <a:rPr lang="en-US" sz="16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</a:t>
            </a:r>
            <a:r>
              <a:rPr lang="en-US" baseline="-25000" dirty="0"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en-US" sz="1600" dirty="0"/>
              <a:t>)</a:t>
            </a:r>
          </a:p>
        </p:txBody>
      </p:sp>
      <p:sp>
        <p:nvSpPr>
          <p:cNvPr id="22542" name="Slide Number Placeholder 2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ACD62C-CC9F-4655-B969-ADE793583AF2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6218238" y="2370138"/>
          <a:ext cx="2622550" cy="23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10" imgW="1663700" imgH="1473200" progId="Equation.DSMT4">
                  <p:embed/>
                </p:oleObj>
              </mc:Choice>
              <mc:Fallback>
                <p:oleObj name="Equation" r:id="rId10" imgW="1663700" imgH="14732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38" y="2370138"/>
                        <a:ext cx="2622550" cy="23225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095625" y="1116647"/>
            <a:ext cx="3216911" cy="2293303"/>
            <a:chOff x="3095625" y="1116647"/>
            <a:chExt cx="3216911" cy="2293303"/>
          </a:xfrm>
        </p:grpSpPr>
        <p:sp>
          <p:nvSpPr>
            <p:cNvPr id="22543" name="Oval 8"/>
            <p:cNvSpPr>
              <a:spLocks noChangeArrowheads="1"/>
            </p:cNvSpPr>
            <p:nvPr/>
          </p:nvSpPr>
          <p:spPr bwMode="auto">
            <a:xfrm>
              <a:off x="3759835" y="1983422"/>
              <a:ext cx="1012825" cy="1195387"/>
            </a:xfrm>
            <a:prstGeom prst="ellips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9"/>
            <p:cNvSpPr>
              <a:spLocks noChangeShapeType="1"/>
            </p:cNvSpPr>
            <p:nvPr/>
          </p:nvSpPr>
          <p:spPr bwMode="auto">
            <a:xfrm flipV="1">
              <a:off x="4061460" y="1116647"/>
              <a:ext cx="1600200" cy="915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5" name="Line 10"/>
            <p:cNvSpPr>
              <a:spLocks noChangeShapeType="1"/>
            </p:cNvSpPr>
            <p:nvPr/>
          </p:nvSpPr>
          <p:spPr bwMode="auto">
            <a:xfrm flipV="1">
              <a:off x="4558348" y="1835784"/>
              <a:ext cx="1754188" cy="12430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6" name="Line 11"/>
            <p:cNvSpPr>
              <a:spLocks noChangeShapeType="1"/>
            </p:cNvSpPr>
            <p:nvPr/>
          </p:nvSpPr>
          <p:spPr bwMode="auto">
            <a:xfrm flipV="1">
              <a:off x="4136073" y="2085022"/>
              <a:ext cx="422275" cy="249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7" name="Line 12"/>
            <p:cNvSpPr>
              <a:spLocks noChangeShapeType="1"/>
            </p:cNvSpPr>
            <p:nvPr/>
          </p:nvSpPr>
          <p:spPr bwMode="auto">
            <a:xfrm flipV="1">
              <a:off x="4461510" y="2478721"/>
              <a:ext cx="450850" cy="314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8" name="Line 13"/>
            <p:cNvSpPr>
              <a:spLocks noChangeShapeType="1"/>
            </p:cNvSpPr>
            <p:nvPr/>
          </p:nvSpPr>
          <p:spPr bwMode="auto">
            <a:xfrm flipV="1">
              <a:off x="4598035" y="1299209"/>
              <a:ext cx="1216025" cy="7604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9" name="Oval 15"/>
            <p:cNvSpPr>
              <a:spLocks noChangeArrowheads="1"/>
            </p:cNvSpPr>
            <p:nvPr/>
          </p:nvSpPr>
          <p:spPr bwMode="auto">
            <a:xfrm>
              <a:off x="4009073" y="2278697"/>
              <a:ext cx="539750" cy="604837"/>
            </a:xfrm>
            <a:prstGeom prst="ellipse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16"/>
            <p:cNvSpPr>
              <a:spLocks noChangeShapeType="1"/>
            </p:cNvSpPr>
            <p:nvPr/>
          </p:nvSpPr>
          <p:spPr bwMode="auto">
            <a:xfrm flipV="1">
              <a:off x="4945698" y="1719897"/>
              <a:ext cx="1109663" cy="741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1" name="Line 17"/>
            <p:cNvSpPr>
              <a:spLocks noChangeShapeType="1"/>
            </p:cNvSpPr>
            <p:nvPr/>
          </p:nvSpPr>
          <p:spPr bwMode="auto">
            <a:xfrm>
              <a:off x="4297998" y="2573971"/>
              <a:ext cx="106363" cy="255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2" name="Line 18"/>
            <p:cNvSpPr>
              <a:spLocks noChangeShapeType="1"/>
            </p:cNvSpPr>
            <p:nvPr/>
          </p:nvSpPr>
          <p:spPr bwMode="auto">
            <a:xfrm flipH="1">
              <a:off x="4088448" y="2546984"/>
              <a:ext cx="196850" cy="592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5" name="Line 21"/>
            <p:cNvSpPr>
              <a:spLocks noChangeShapeType="1"/>
            </p:cNvSpPr>
            <p:nvPr/>
          </p:nvSpPr>
          <p:spPr bwMode="auto">
            <a:xfrm flipH="1">
              <a:off x="3351848" y="2561271"/>
              <a:ext cx="920750" cy="671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534" name="Object 14"/>
            <p:cNvGraphicFramePr>
              <a:graphicFrameLocks noChangeAspect="1"/>
            </p:cNvGraphicFramePr>
            <p:nvPr/>
          </p:nvGraphicFramePr>
          <p:xfrm>
            <a:off x="3767773" y="2394584"/>
            <a:ext cx="2032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2" name="Equation" r:id="rId12" imgW="165028" imgH="228501" progId="Equation.DSMT4">
                    <p:embed/>
                  </p:oleObj>
                </mc:Choice>
                <mc:Fallback>
                  <p:oleObj name="Equation" r:id="rId12" imgW="165028" imgH="228501" progId="Equation.DSMT4">
                    <p:embed/>
                    <p:pic>
                      <p:nvPicPr>
                        <p:cNvPr id="0" name="Picture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7773" y="2394584"/>
                          <a:ext cx="203200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6" name="Object 23"/>
            <p:cNvGraphicFramePr>
              <a:graphicFrameLocks noChangeAspect="1"/>
            </p:cNvGraphicFramePr>
            <p:nvPr/>
          </p:nvGraphicFramePr>
          <p:xfrm>
            <a:off x="4333875" y="2506663"/>
            <a:ext cx="206375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3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875" y="2506663"/>
                          <a:ext cx="206375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3"/>
            <p:cNvGraphicFramePr>
              <a:graphicFrameLocks noChangeAspect="1"/>
            </p:cNvGraphicFramePr>
            <p:nvPr/>
          </p:nvGraphicFramePr>
          <p:xfrm>
            <a:off x="4171950" y="2867025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4" name="Equation" r:id="rId16" imgW="126725" imgH="177415" progId="Equation.DSMT4">
                    <p:embed/>
                  </p:oleObj>
                </mc:Choice>
                <mc:Fallback>
                  <p:oleObj name="Equation" r:id="rId16" imgW="126725" imgH="177415" progId="Equation.DSMT4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1950" y="2867025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3"/>
            <p:cNvGraphicFramePr>
              <a:graphicFrameLocks noChangeAspect="1"/>
            </p:cNvGraphicFramePr>
            <p:nvPr/>
          </p:nvGraphicFramePr>
          <p:xfrm>
            <a:off x="3095625" y="3203575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5" name="Equation" r:id="rId18" imgW="114102" imgH="126780" progId="Equation.DSMT4">
                    <p:embed/>
                  </p:oleObj>
                </mc:Choice>
                <mc:Fallback>
                  <p:oleObj name="Equation" r:id="rId18" imgW="114102" imgH="126780" progId="Equation.DSMT4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5625" y="3203575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6096002" y="4887682"/>
            <a:ext cx="2830286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</a:t>
            </a:r>
          </a:p>
          <a:p>
            <a:pPr algn="ctr"/>
            <a:r>
              <a:rPr lang="en-US" sz="1400" dirty="0"/>
              <a:t>The “loss tangent” of the dielectric is called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en-US" sz="1600" i="1" dirty="0">
                <a:sym typeface="Symbol"/>
              </a:rPr>
              <a:t></a:t>
            </a:r>
            <a:r>
              <a:rPr lang="en-US" sz="1600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1400" dirty="0">
                <a:sym typeface="Symbol"/>
              </a:rPr>
              <a:t>.</a:t>
            </a:r>
            <a:endParaRPr lang="en-US" sz="1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43079" y="3316405"/>
            <a:ext cx="106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TV coax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3"/>
          <p:cNvSpPr txBox="1">
            <a:spLocks noChangeArrowheads="1"/>
          </p:cNvSpPr>
          <p:nvPr/>
        </p:nvSpPr>
        <p:spPr bwMode="auto">
          <a:xfrm>
            <a:off x="1784733" y="133350"/>
            <a:ext cx="5982159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Example: Coaxial Cable (cont.)</a:t>
            </a:r>
          </a:p>
        </p:txBody>
      </p:sp>
      <p:graphicFrame>
        <p:nvGraphicFramePr>
          <p:cNvPr id="22533" name="Object 28"/>
          <p:cNvGraphicFramePr>
            <a:graphicFrameLocks noChangeAspect="1"/>
          </p:cNvGraphicFramePr>
          <p:nvPr/>
        </p:nvGraphicFramePr>
        <p:xfrm>
          <a:off x="2956016" y="2007687"/>
          <a:ext cx="2635162" cy="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4" imgW="1295400" imgH="431800" progId="Equation.DSMT4">
                  <p:embed/>
                </p:oleObj>
              </mc:Choice>
              <mc:Fallback>
                <p:oleObj name="Equation" r:id="rId4" imgW="1295400" imgH="4318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6016" y="2007687"/>
                        <a:ext cx="2635162" cy="8783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Text Box 29"/>
          <p:cNvSpPr txBox="1">
            <a:spLocks noChangeArrowheads="1"/>
          </p:cNvSpPr>
          <p:nvPr/>
        </p:nvSpPr>
        <p:spPr bwMode="auto">
          <a:xfrm>
            <a:off x="555625" y="1296988"/>
            <a:ext cx="791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Dielectric conductivity is often specified in terms of the </a:t>
            </a:r>
            <a:r>
              <a:rPr lang="en-US" sz="2000" dirty="0">
                <a:solidFill>
                  <a:srgbClr val="FF0000"/>
                </a:solidFill>
              </a:rPr>
              <a:t>loss tangent</a:t>
            </a:r>
            <a:r>
              <a:rPr lang="en-US" sz="2000" dirty="0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22542" name="Slide Number Placeholder 2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ACD62C-CC9F-4655-B969-ADE793583AF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91065" y="3357634"/>
            <a:ext cx="536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=</a:t>
            </a:r>
            <a:r>
              <a:rPr lang="en-US" dirty="0">
                <a:sym typeface="Symbol"/>
              </a:rPr>
              <a:t> effective conductivity of the dielectric material*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5760" y="4366884"/>
            <a:ext cx="8339768" cy="8617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Note: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The loss tangent of practical insulating materials (e.g., Teflon) is approximately constant over a wide range of frequencies. (For example,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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0.001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for Teflon.</a:t>
            </a:r>
            <a:r>
              <a:rPr lang="en-US" sz="1600" dirty="0">
                <a:sym typeface="Symbol" panose="05050102010706020507" pitchFamily="18" charset="2"/>
              </a:rPr>
              <a:t>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66609" y="5750804"/>
            <a:ext cx="8765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*The effective conductivity accounts for the actual conductivity as well as molecular friction and other effects.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/>
          <p:cNvGraphicFramePr>
            <a:graphicFrameLocks noChangeAspect="1"/>
          </p:cNvGraphicFramePr>
          <p:nvPr/>
        </p:nvGraphicFramePr>
        <p:xfrm>
          <a:off x="433388" y="1771650"/>
          <a:ext cx="2063750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4" imgW="1270000" imgH="1244600" progId="Equation.DSMT4">
                  <p:embed/>
                </p:oleObj>
              </mc:Choice>
              <mc:Fallback>
                <p:oleObj name="Equation" r:id="rId4" imgW="1270000" imgH="1244600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771650"/>
                        <a:ext cx="2063750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28"/>
          <p:cNvGraphicFramePr>
            <a:graphicFrameLocks noChangeAspect="1"/>
          </p:cNvGraphicFramePr>
          <p:nvPr/>
        </p:nvGraphicFramePr>
        <p:xfrm>
          <a:off x="646374" y="5048250"/>
          <a:ext cx="2261342" cy="75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Equation" r:id="rId6" imgW="1295400" imgH="431800" progId="Equation.DSMT4">
                  <p:embed/>
                </p:oleObj>
              </mc:Choice>
              <mc:Fallback>
                <p:oleObj name="Equation" r:id="rId6" imgW="1295400" imgH="43180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74" y="5048250"/>
                        <a:ext cx="2261342" cy="753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Text Box 29"/>
          <p:cNvSpPr txBox="1">
            <a:spLocks noChangeArrowheads="1"/>
          </p:cNvSpPr>
          <p:nvPr/>
        </p:nvSpPr>
        <p:spPr bwMode="auto">
          <a:xfrm>
            <a:off x="2689225" y="920070"/>
            <a:ext cx="3164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Relation between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>
                <a:solidFill>
                  <a:srgbClr val="0000FF"/>
                </a:solidFill>
              </a:rPr>
              <a:t> and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542" name="Slide Number Placeholder 2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ACD62C-CC9F-4655-B969-ADE793583AF2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2595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782016"/>
              </p:ext>
            </p:extLst>
          </p:nvPr>
        </p:nvGraphicFramePr>
        <p:xfrm>
          <a:off x="3351894" y="2423458"/>
          <a:ext cx="16303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Equation" r:id="rId8" imgW="1002865" imgH="482391" progId="Equation.DSMT4">
                  <p:embed/>
                </p:oleObj>
              </mc:Choice>
              <mc:Fallback>
                <p:oleObj name="Equation" r:id="rId8" imgW="1002865" imgH="482391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894" y="2423458"/>
                        <a:ext cx="1630363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Brace 28"/>
          <p:cNvSpPr/>
          <p:nvPr/>
        </p:nvSpPr>
        <p:spPr>
          <a:xfrm>
            <a:off x="2797629" y="1665514"/>
            <a:ext cx="293914" cy="227511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3443968" y="3880302"/>
          <a:ext cx="19399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10" imgW="1193800" imgH="431800" progId="Equation.DSMT4">
                  <p:embed/>
                </p:oleObj>
              </mc:Choice>
              <mc:Fallback>
                <p:oleObj name="Equation" r:id="rId10" imgW="1193800" imgH="4318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968" y="3880302"/>
                        <a:ext cx="19399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5881914" y="4848905"/>
          <a:ext cx="223043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Equation" r:id="rId12" imgW="965200" imgH="393700" progId="Equation.DSMT4">
                  <p:embed/>
                </p:oleObj>
              </mc:Choice>
              <mc:Fallback>
                <p:oleObj name="Equation" r:id="rId12" imgW="965200" imgH="3937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914" y="4848905"/>
                        <a:ext cx="2230438" cy="9096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545042" y="439101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1361440" y="133350"/>
            <a:ext cx="61722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Example: Coaxial Cable (cont.)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305425" y="1126172"/>
            <a:ext cx="3216911" cy="2293303"/>
            <a:chOff x="3095625" y="1116647"/>
            <a:chExt cx="3216911" cy="2293303"/>
          </a:xfrm>
        </p:grpSpPr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3759835" y="1983422"/>
              <a:ext cx="1012825" cy="1195387"/>
            </a:xfrm>
            <a:prstGeom prst="ellips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V="1">
              <a:off x="4061460" y="1116647"/>
              <a:ext cx="1600200" cy="915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4558348" y="1835784"/>
              <a:ext cx="1754188" cy="12430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flipV="1">
              <a:off x="4136073" y="2085022"/>
              <a:ext cx="422275" cy="249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V="1">
              <a:off x="4461510" y="2478721"/>
              <a:ext cx="450850" cy="314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V="1">
              <a:off x="4598035" y="1299209"/>
              <a:ext cx="1216025" cy="7604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4009073" y="2278697"/>
              <a:ext cx="539750" cy="604837"/>
            </a:xfrm>
            <a:prstGeom prst="ellipse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 flipV="1">
              <a:off x="4945698" y="1719897"/>
              <a:ext cx="1109663" cy="741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>
              <a:off x="4297998" y="2573971"/>
              <a:ext cx="106363" cy="255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 flipH="1">
              <a:off x="4088448" y="2546984"/>
              <a:ext cx="196850" cy="592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 flipH="1">
              <a:off x="3351848" y="2561271"/>
              <a:ext cx="920750" cy="671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5" name="Object 14"/>
            <p:cNvGraphicFramePr>
              <a:graphicFrameLocks noChangeAspect="1"/>
            </p:cNvGraphicFramePr>
            <p:nvPr/>
          </p:nvGraphicFramePr>
          <p:xfrm>
            <a:off x="3767773" y="2394584"/>
            <a:ext cx="2032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4" name="Equation" r:id="rId14" imgW="165028" imgH="228501" progId="Equation.DSMT4">
                    <p:embed/>
                  </p:oleObj>
                </mc:Choice>
                <mc:Fallback>
                  <p:oleObj name="Equation" r:id="rId14" imgW="165028" imgH="228501" progId="Equation.DSMT4">
                    <p:embed/>
                    <p:pic>
                      <p:nvPicPr>
                        <p:cNvPr id="0" name="Picture 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7773" y="2394584"/>
                          <a:ext cx="203200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3"/>
            <p:cNvGraphicFramePr>
              <a:graphicFrameLocks noChangeAspect="1"/>
            </p:cNvGraphicFramePr>
            <p:nvPr/>
          </p:nvGraphicFramePr>
          <p:xfrm>
            <a:off x="4333875" y="2506663"/>
            <a:ext cx="206375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5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875" y="2506663"/>
                          <a:ext cx="206375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3"/>
            <p:cNvGraphicFramePr>
              <a:graphicFrameLocks noChangeAspect="1"/>
            </p:cNvGraphicFramePr>
            <p:nvPr/>
          </p:nvGraphicFramePr>
          <p:xfrm>
            <a:off x="4171950" y="2867025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6" name="Equation" r:id="rId18" imgW="126725" imgH="177415" progId="Equation.DSMT4">
                    <p:embed/>
                  </p:oleObj>
                </mc:Choice>
                <mc:Fallback>
                  <p:oleObj name="Equation" r:id="rId18" imgW="126725" imgH="177415" progId="Equation.DSMT4">
                    <p:embed/>
                    <p:pic>
                      <p:nvPicPr>
                        <p:cNvPr id="0" name="Picture 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1950" y="2867025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23"/>
            <p:cNvGraphicFramePr>
              <a:graphicFrameLocks noChangeAspect="1"/>
            </p:cNvGraphicFramePr>
            <p:nvPr/>
          </p:nvGraphicFramePr>
          <p:xfrm>
            <a:off x="3095625" y="3203575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7" name="Equation" r:id="rId20" imgW="114102" imgH="126780" progId="Equation.DSMT4">
                    <p:embed/>
                  </p:oleObj>
                </mc:Choice>
                <mc:Fallback>
                  <p:oleObj name="Equation" r:id="rId20" imgW="114102" imgH="126780" progId="Equation.DSMT4">
                    <p:embed/>
                    <p:pic>
                      <p:nvPicPr>
                        <p:cNvPr id="0" name="Picture 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5625" y="3203575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1278481" y="6223379"/>
            <a:ext cx="648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This relationship holds for </a:t>
            </a:r>
            <a:r>
              <a:rPr lang="en-US" sz="2000" u="sng" dirty="0">
                <a:solidFill>
                  <a:srgbClr val="0000FF"/>
                </a:solidFill>
              </a:rPr>
              <a:t>any</a:t>
            </a:r>
            <a:r>
              <a:rPr lang="en-US" sz="2000" dirty="0">
                <a:solidFill>
                  <a:srgbClr val="0000FF"/>
                </a:solidFill>
              </a:rPr>
              <a:t> type of transmission line.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23064" y="461646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Recall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7"/>
          <p:cNvGraphicFramePr>
            <a:graphicFrameLocks noChangeAspect="1"/>
          </p:cNvGraphicFramePr>
          <p:nvPr/>
        </p:nvGraphicFramePr>
        <p:xfrm>
          <a:off x="287564" y="1330779"/>
          <a:ext cx="27543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Equation" r:id="rId4" imgW="1612900" imgH="495300" progId="Equation.DSMT4">
                  <p:embed/>
                </p:oleObj>
              </mc:Choice>
              <mc:Fallback>
                <p:oleObj name="Equation" r:id="rId4" imgW="1612900" imgH="49530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64" y="1330779"/>
                        <a:ext cx="27543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28"/>
          <p:cNvGraphicFramePr>
            <a:graphicFrameLocks noChangeAspect="1"/>
          </p:cNvGraphicFramePr>
          <p:nvPr/>
        </p:nvGraphicFramePr>
        <p:xfrm>
          <a:off x="879021" y="2368324"/>
          <a:ext cx="14271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Equation" r:id="rId6" imgW="749300" imgH="228600" progId="Equation.DSMT4">
                  <p:embed/>
                </p:oleObj>
              </mc:Choice>
              <mc:Fallback>
                <p:oleObj name="Equation" r:id="rId6" imgW="749300" imgH="22860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021" y="2368324"/>
                        <a:ext cx="1427163" cy="434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0"/>
          <p:cNvGraphicFramePr>
            <a:graphicFrameLocks noChangeAspect="1"/>
          </p:cNvGraphicFramePr>
          <p:nvPr/>
        </p:nvGraphicFramePr>
        <p:xfrm>
          <a:off x="596900" y="3579464"/>
          <a:ext cx="14224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Equation" r:id="rId8" imgW="863225" imgH="482391" progId="Equation.DSMT4">
                  <p:embed/>
                </p:oleObj>
              </mc:Choice>
              <mc:Fallback>
                <p:oleObj name="Equation" r:id="rId8" imgW="863225" imgH="482391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579464"/>
                        <a:ext cx="14224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31"/>
          <p:cNvGraphicFramePr>
            <a:graphicFrameLocks noChangeAspect="1"/>
          </p:cNvGraphicFramePr>
          <p:nvPr/>
        </p:nvGraphicFramePr>
        <p:xfrm>
          <a:off x="529822" y="4537075"/>
          <a:ext cx="21748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10" imgW="1320227" imgH="241195" progId="Equation.DSMT4">
                  <p:embed/>
                </p:oleObj>
              </mc:Choice>
              <mc:Fallback>
                <p:oleObj name="Equation" r:id="rId10" imgW="1320227" imgH="241195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22" y="4537075"/>
                        <a:ext cx="2174875" cy="395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37"/>
          <p:cNvSpPr txBox="1">
            <a:spLocks noChangeArrowheads="1"/>
          </p:cNvSpPr>
          <p:nvPr/>
        </p:nvSpPr>
        <p:spPr bwMode="auto">
          <a:xfrm>
            <a:off x="1361440" y="85725"/>
            <a:ext cx="61722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Example: Coaxial Cable (cont.)</a:t>
            </a:r>
          </a:p>
        </p:txBody>
      </p:sp>
      <p:graphicFrame>
        <p:nvGraphicFramePr>
          <p:cNvPr id="23558" name="Object 38"/>
          <p:cNvGraphicFramePr>
            <a:graphicFrameLocks noChangeAspect="1"/>
          </p:cNvGraphicFramePr>
          <p:nvPr/>
        </p:nvGraphicFramePr>
        <p:xfrm>
          <a:off x="517753" y="5736998"/>
          <a:ext cx="1881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12" imgW="1193800" imgH="254000" progId="Equation.DSMT4">
                  <p:embed/>
                </p:oleObj>
              </mc:Choice>
              <mc:Fallback>
                <p:oleObj name="Equation" r:id="rId12" imgW="1193800" imgH="2540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53" y="5736998"/>
                        <a:ext cx="18811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51993"/>
              </p:ext>
            </p:extLst>
          </p:nvPr>
        </p:nvGraphicFramePr>
        <p:xfrm>
          <a:off x="523850" y="6222738"/>
          <a:ext cx="21605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Equation" r:id="rId14" imgW="1371600" imgH="241300" progId="Equation.DSMT4">
                  <p:embed/>
                </p:oleObj>
              </mc:Choice>
              <mc:Fallback>
                <p:oleObj name="Equation" r:id="rId14" imgW="1371600" imgH="241300" progId="Equation.DSMT4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50" y="6222738"/>
                        <a:ext cx="2160587" cy="381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Slide Number Placeholder 2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DFF19A-5A7F-427D-AF78-E3783D65DEE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2400" y="800100"/>
            <a:ext cx="5880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Characteristic impedance (ignore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>
                <a:solidFill>
                  <a:srgbClr val="0000FF"/>
                </a:solidFill>
              </a:rPr>
              <a:t> and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</a:t>
            </a:r>
            <a:r>
              <a:rPr lang="en-US" sz="2000" dirty="0">
                <a:solidFill>
                  <a:srgbClr val="0000FF"/>
                </a:solidFill>
              </a:rPr>
              <a:t>):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52950" y="1221672"/>
            <a:ext cx="3216911" cy="2293303"/>
            <a:chOff x="3095625" y="1116647"/>
            <a:chExt cx="3216911" cy="2293303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3759835" y="1983422"/>
              <a:ext cx="1012825" cy="1195387"/>
            </a:xfrm>
            <a:prstGeom prst="ellips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V="1">
              <a:off x="4061460" y="1116647"/>
              <a:ext cx="1600200" cy="915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V="1">
              <a:off x="4558348" y="1835784"/>
              <a:ext cx="1754188" cy="12430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V="1">
              <a:off x="4136073" y="2085022"/>
              <a:ext cx="422275" cy="249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 flipV="1">
              <a:off x="4461510" y="2478721"/>
              <a:ext cx="450850" cy="314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 flipV="1">
              <a:off x="4598035" y="1299209"/>
              <a:ext cx="1216025" cy="7604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auto">
            <a:xfrm>
              <a:off x="4009073" y="2278697"/>
              <a:ext cx="539750" cy="604837"/>
            </a:xfrm>
            <a:prstGeom prst="ellipse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V="1">
              <a:off x="4945698" y="1719897"/>
              <a:ext cx="1109663" cy="741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4297998" y="2573971"/>
              <a:ext cx="106363" cy="255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H="1">
              <a:off x="4088448" y="2546984"/>
              <a:ext cx="196850" cy="592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flipH="1">
              <a:off x="3351848" y="2561271"/>
              <a:ext cx="920750" cy="671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1" name="Object 14"/>
            <p:cNvGraphicFramePr>
              <a:graphicFrameLocks noChangeAspect="1"/>
            </p:cNvGraphicFramePr>
            <p:nvPr/>
          </p:nvGraphicFramePr>
          <p:xfrm>
            <a:off x="3767773" y="2394584"/>
            <a:ext cx="2032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8" name="Equation" r:id="rId16" imgW="165028" imgH="228501" progId="Equation.DSMT4">
                    <p:embed/>
                  </p:oleObj>
                </mc:Choice>
                <mc:Fallback>
                  <p:oleObj name="Equation" r:id="rId16" imgW="165028" imgH="228501" progId="Equation.DSMT4">
                    <p:embed/>
                    <p:pic>
                      <p:nvPicPr>
                        <p:cNvPr id="0" name="Picture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7773" y="2394584"/>
                          <a:ext cx="203200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23"/>
            <p:cNvGraphicFramePr>
              <a:graphicFrameLocks noChangeAspect="1"/>
            </p:cNvGraphicFramePr>
            <p:nvPr/>
          </p:nvGraphicFramePr>
          <p:xfrm>
            <a:off x="4333875" y="2506663"/>
            <a:ext cx="206375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9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2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875" y="2506663"/>
                          <a:ext cx="206375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3"/>
            <p:cNvGraphicFramePr>
              <a:graphicFrameLocks noChangeAspect="1"/>
            </p:cNvGraphicFramePr>
            <p:nvPr/>
          </p:nvGraphicFramePr>
          <p:xfrm>
            <a:off x="4171950" y="2867025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0" name="Equation" r:id="rId20" imgW="126725" imgH="177415" progId="Equation.DSMT4">
                    <p:embed/>
                  </p:oleObj>
                </mc:Choice>
                <mc:Fallback>
                  <p:oleObj name="Equation" r:id="rId20" imgW="126725" imgH="177415" progId="Equation.DSMT4">
                    <p:embed/>
                    <p:pic>
                      <p:nvPicPr>
                        <p:cNvPr id="0" name="Picture 2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1950" y="2867025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3"/>
            <p:cNvGraphicFramePr>
              <a:graphicFrameLocks noChangeAspect="1"/>
            </p:cNvGraphicFramePr>
            <p:nvPr/>
          </p:nvGraphicFramePr>
          <p:xfrm>
            <a:off x="3095625" y="3203575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1" name="Equation" r:id="rId22" imgW="114102" imgH="126780" progId="Equation.DSMT4">
                    <p:embed/>
                  </p:oleObj>
                </mc:Choice>
                <mc:Fallback>
                  <p:oleObj name="Equation" r:id="rId22" imgW="114102" imgH="126780" progId="Equation.DSMT4">
                    <p:embed/>
                    <p:pic>
                      <p:nvPicPr>
                        <p:cNvPr id="0" name="Picture 2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5625" y="3203575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2058"/>
              </p:ext>
            </p:extLst>
          </p:nvPr>
        </p:nvGraphicFramePr>
        <p:xfrm>
          <a:off x="5341938" y="3741738"/>
          <a:ext cx="26225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Equation" r:id="rId24" imgW="1663700" imgH="1498600" progId="Equation.DSMT4">
                  <p:embed/>
                </p:oleObj>
              </mc:Choice>
              <mc:Fallback>
                <p:oleObj name="Equation" r:id="rId24" imgW="1663700" imgH="1498600" progId="Equation.DSMT4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3741738"/>
                        <a:ext cx="2622550" cy="236220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24543" y="3053443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Skin depth of metal: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8089" y="5317672"/>
            <a:ext cx="4068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Effective conductivity of dielectric: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116058"/>
              </p:ext>
            </p:extLst>
          </p:nvPr>
        </p:nvGraphicFramePr>
        <p:xfrm>
          <a:off x="2391883" y="3811835"/>
          <a:ext cx="867575" cy="38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Equation" r:id="rId26" imgW="571320" imgH="253800" progId="Equation.DSMT4">
                  <p:embed/>
                </p:oleObj>
              </mc:Choice>
              <mc:Fallback>
                <p:oleObj name="Equation" r:id="rId26" imgW="571320" imgH="253800" progId="Equation.DSMT4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883" y="3811835"/>
                        <a:ext cx="867575" cy="3855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012442" y="4271749"/>
            <a:ext cx="3794077" cy="241565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5" name="Text Box 28"/>
          <p:cNvSpPr txBox="1">
            <a:spLocks noChangeArrowheads="1"/>
          </p:cNvSpPr>
          <p:nvPr/>
        </p:nvSpPr>
        <p:spPr bwMode="auto">
          <a:xfrm>
            <a:off x="1391920" y="190500"/>
            <a:ext cx="61722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Example: Coaxial Cable (cont.)</a:t>
            </a:r>
          </a:p>
        </p:txBody>
      </p:sp>
      <p:graphicFrame>
        <p:nvGraphicFramePr>
          <p:cNvPr id="2457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575913"/>
              </p:ext>
            </p:extLst>
          </p:nvPr>
        </p:nvGraphicFramePr>
        <p:xfrm>
          <a:off x="4296660" y="3678460"/>
          <a:ext cx="32734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4" imgW="2209800" imgH="317500" progId="Equation.DSMT4">
                  <p:embed/>
                </p:oleObj>
              </mc:Choice>
              <mc:Fallback>
                <p:oleObj name="Equation" r:id="rId4" imgW="2209800" imgH="3175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660" y="3678460"/>
                        <a:ext cx="327342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Slide Number Placeholder 2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11E2E3-907C-4BA0-B998-B6912AD36B0C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24587" name="Group 7"/>
          <p:cNvGrpSpPr>
            <a:grpSpLocks/>
          </p:cNvGrpSpPr>
          <p:nvPr/>
        </p:nvGrpSpPr>
        <p:grpSpPr bwMode="auto">
          <a:xfrm>
            <a:off x="1217613" y="1106489"/>
            <a:ext cx="3316288" cy="2343150"/>
            <a:chOff x="281" y="1689"/>
            <a:chExt cx="2089" cy="1476"/>
          </a:xfrm>
        </p:grpSpPr>
        <p:sp>
          <p:nvSpPr>
            <p:cNvPr id="24589" name="Oval 8"/>
            <p:cNvSpPr>
              <a:spLocks noChangeArrowheads="1"/>
            </p:cNvSpPr>
            <p:nvPr/>
          </p:nvSpPr>
          <p:spPr bwMode="auto">
            <a:xfrm>
              <a:off x="762" y="2235"/>
              <a:ext cx="638" cy="753"/>
            </a:xfrm>
            <a:prstGeom prst="ellips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Line 9"/>
            <p:cNvSpPr>
              <a:spLocks noChangeShapeType="1"/>
            </p:cNvSpPr>
            <p:nvPr/>
          </p:nvSpPr>
          <p:spPr bwMode="auto">
            <a:xfrm flipV="1">
              <a:off x="952" y="1689"/>
              <a:ext cx="1008" cy="5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1" name="Line 10"/>
            <p:cNvSpPr>
              <a:spLocks noChangeShapeType="1"/>
            </p:cNvSpPr>
            <p:nvPr/>
          </p:nvSpPr>
          <p:spPr bwMode="auto">
            <a:xfrm flipV="1">
              <a:off x="1265" y="2133"/>
              <a:ext cx="1105" cy="7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2" name="Line 11"/>
            <p:cNvSpPr>
              <a:spLocks noChangeShapeType="1"/>
            </p:cNvSpPr>
            <p:nvPr/>
          </p:nvSpPr>
          <p:spPr bwMode="auto">
            <a:xfrm flipV="1">
              <a:off x="999" y="2299"/>
              <a:ext cx="266" cy="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3" name="Line 12"/>
            <p:cNvSpPr>
              <a:spLocks noChangeShapeType="1"/>
            </p:cNvSpPr>
            <p:nvPr/>
          </p:nvSpPr>
          <p:spPr bwMode="auto">
            <a:xfrm flipV="1">
              <a:off x="1204" y="2547"/>
              <a:ext cx="284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4" name="Line 13"/>
            <p:cNvSpPr>
              <a:spLocks noChangeShapeType="1"/>
            </p:cNvSpPr>
            <p:nvPr/>
          </p:nvSpPr>
          <p:spPr bwMode="auto">
            <a:xfrm flipV="1">
              <a:off x="1290" y="1804"/>
              <a:ext cx="766" cy="4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5" name="Oval 15"/>
            <p:cNvSpPr>
              <a:spLocks noChangeArrowheads="1"/>
            </p:cNvSpPr>
            <p:nvPr/>
          </p:nvSpPr>
          <p:spPr bwMode="auto">
            <a:xfrm>
              <a:off x="919" y="2421"/>
              <a:ext cx="340" cy="381"/>
            </a:xfrm>
            <a:prstGeom prst="ellipse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16"/>
            <p:cNvSpPr>
              <a:spLocks noChangeShapeType="1"/>
            </p:cNvSpPr>
            <p:nvPr/>
          </p:nvSpPr>
          <p:spPr bwMode="auto">
            <a:xfrm flipV="1">
              <a:off x="1509" y="2069"/>
              <a:ext cx="699" cy="4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7" name="Line 17"/>
            <p:cNvSpPr>
              <a:spLocks noChangeShapeType="1"/>
            </p:cNvSpPr>
            <p:nvPr/>
          </p:nvSpPr>
          <p:spPr bwMode="auto">
            <a:xfrm>
              <a:off x="1091" y="2597"/>
              <a:ext cx="74" cy="1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598" name="Line 18"/>
            <p:cNvSpPr>
              <a:spLocks noChangeShapeType="1"/>
            </p:cNvSpPr>
            <p:nvPr/>
          </p:nvSpPr>
          <p:spPr bwMode="auto">
            <a:xfrm flipH="1">
              <a:off x="969" y="2590"/>
              <a:ext cx="124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9" name="Text Box 19"/>
            <p:cNvSpPr txBox="1">
              <a:spLocks noChangeArrowheads="1"/>
            </p:cNvSpPr>
            <p:nvPr/>
          </p:nvSpPr>
          <p:spPr bwMode="auto">
            <a:xfrm>
              <a:off x="1083" y="2472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4600" name="Text Box 20"/>
            <p:cNvSpPr txBox="1">
              <a:spLocks noChangeArrowheads="1"/>
            </p:cNvSpPr>
            <p:nvPr/>
          </p:nvSpPr>
          <p:spPr bwMode="auto">
            <a:xfrm>
              <a:off x="1005" y="2782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4601" name="Line 21"/>
            <p:cNvSpPr>
              <a:spLocks noChangeShapeType="1"/>
            </p:cNvSpPr>
            <p:nvPr/>
          </p:nvSpPr>
          <p:spPr bwMode="auto">
            <a:xfrm flipH="1">
              <a:off x="510" y="2590"/>
              <a:ext cx="580" cy="4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2" name="Text Box 22"/>
            <p:cNvSpPr txBox="1">
              <a:spLocks noChangeArrowheads="1"/>
            </p:cNvSpPr>
            <p:nvPr/>
          </p:nvSpPr>
          <p:spPr bwMode="auto">
            <a:xfrm>
              <a:off x="281" y="2934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z</a:t>
              </a:r>
            </a:p>
          </p:txBody>
        </p:sp>
        <p:graphicFrame>
          <p:nvGraphicFramePr>
            <p:cNvPr id="24579" name="Object 32"/>
            <p:cNvGraphicFramePr>
              <a:graphicFrameLocks noChangeAspect="1"/>
            </p:cNvGraphicFramePr>
            <p:nvPr/>
          </p:nvGraphicFramePr>
          <p:xfrm>
            <a:off x="767" y="2494"/>
            <a:ext cx="12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5" name="Equation" r:id="rId6" imgW="165028" imgH="228501" progId="Equation.DSMT4">
                    <p:embed/>
                  </p:oleObj>
                </mc:Choice>
                <mc:Fallback>
                  <p:oleObj name="Equation" r:id="rId6" imgW="165028" imgH="228501" progId="Equation.DSMT4">
                    <p:embed/>
                    <p:pic>
                      <p:nvPicPr>
                        <p:cNvPr id="0" name="Picture 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" y="2494"/>
                          <a:ext cx="12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5513388" y="1046163"/>
          <a:ext cx="2622550" cy="23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quation" r:id="rId8" imgW="1663700" imgH="1473200" progId="Equation.DSMT4">
                  <p:embed/>
                </p:oleObj>
              </mc:Choice>
              <mc:Fallback>
                <p:oleObj name="Equation" r:id="rId8" imgW="1663700" imgH="1473200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1046163"/>
                        <a:ext cx="2622550" cy="23225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/>
          <p:cNvGraphicFramePr>
            <a:graphicFrameLocks noChangeAspect="1"/>
          </p:cNvGraphicFramePr>
          <p:nvPr/>
        </p:nvGraphicFramePr>
        <p:xfrm>
          <a:off x="4513571" y="4384666"/>
          <a:ext cx="2752725" cy="35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Equation" r:id="rId10" imgW="2336800" imgH="304800" progId="Equation.DSMT4">
                  <p:embed/>
                </p:oleObj>
              </mc:Choice>
              <mc:Fallback>
                <p:oleObj name="Equation" r:id="rId10" imgW="2336800" imgH="3048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571" y="4384666"/>
                        <a:ext cx="2752725" cy="35971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1"/>
          <p:cNvGraphicFramePr>
            <a:graphicFrameLocks noChangeAspect="1"/>
          </p:cNvGraphicFramePr>
          <p:nvPr/>
        </p:nvGraphicFramePr>
        <p:xfrm>
          <a:off x="4823134" y="4903126"/>
          <a:ext cx="209391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Equation" r:id="rId12" imgW="1777229" imgH="634725" progId="Equation.DSMT4">
                  <p:embed/>
                </p:oleObj>
              </mc:Choice>
              <mc:Fallback>
                <p:oleObj name="Equation" r:id="rId12" imgW="1777229" imgH="634725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134" y="4903126"/>
                        <a:ext cx="2093912" cy="75088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1"/>
          <p:cNvGraphicFramePr>
            <a:graphicFrameLocks noChangeAspect="1"/>
          </p:cNvGraphicFramePr>
          <p:nvPr/>
        </p:nvGraphicFramePr>
        <p:xfrm>
          <a:off x="4453246" y="5803238"/>
          <a:ext cx="27971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Equation" r:id="rId14" imgW="2374900" imgH="304800" progId="Equation.DSMT4">
                  <p:embed/>
                </p:oleObj>
              </mc:Choice>
              <mc:Fallback>
                <p:oleObj name="Equation" r:id="rId14" imgW="2374900" imgH="30480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246" y="5803238"/>
                        <a:ext cx="2797175" cy="3603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21434"/>
              </p:ext>
            </p:extLst>
          </p:nvPr>
        </p:nvGraphicFramePr>
        <p:xfrm>
          <a:off x="4808358" y="6182515"/>
          <a:ext cx="1503732" cy="40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Equation" r:id="rId16" imgW="952200" imgH="253800" progId="Equation.DSMT4">
                  <p:embed/>
                </p:oleObj>
              </mc:Choice>
              <mc:Fallback>
                <p:oleObj name="Equation" r:id="rId16" imgW="952200" imgH="2538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358" y="6182515"/>
                        <a:ext cx="1503732" cy="40198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955231"/>
              </p:ext>
            </p:extLst>
          </p:nvPr>
        </p:nvGraphicFramePr>
        <p:xfrm>
          <a:off x="743237" y="4651192"/>
          <a:ext cx="2233612" cy="159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Equation" r:id="rId18" imgW="1422400" imgH="1016000" progId="Equation.DSMT4">
                  <p:embed/>
                </p:oleObj>
              </mc:Choice>
              <mc:Fallback>
                <p:oleObj name="Equation" r:id="rId18" imgW="1422400" imgH="101600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37" y="4651192"/>
                        <a:ext cx="2233612" cy="15990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1861" y="414234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Results for (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):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2"/>
          <p:cNvSpPr txBox="1">
            <a:spLocks noChangeArrowheads="1"/>
          </p:cNvSpPr>
          <p:nvPr/>
        </p:nvSpPr>
        <p:spPr bwMode="auto">
          <a:xfrm>
            <a:off x="3574138" y="161925"/>
            <a:ext cx="18669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Current</a:t>
            </a:r>
          </a:p>
        </p:txBody>
      </p:sp>
      <p:sp>
        <p:nvSpPr>
          <p:cNvPr id="25608" name="Text Box 3"/>
          <p:cNvSpPr txBox="1">
            <a:spLocks noChangeArrowheads="1"/>
          </p:cNvSpPr>
          <p:nvPr/>
        </p:nvSpPr>
        <p:spPr bwMode="auto">
          <a:xfrm>
            <a:off x="609600" y="919163"/>
            <a:ext cx="40909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Use the first Telegrapher equation:</a:t>
            </a:r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/>
        </p:nvGraphicFramePr>
        <p:xfrm>
          <a:off x="3227388" y="1493838"/>
          <a:ext cx="22066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Equation" r:id="rId4" imgW="1295400" imgH="508000" progId="Equation.DSMT4">
                  <p:embed/>
                </p:oleObj>
              </mc:Choice>
              <mc:Fallback>
                <p:oleObj name="Equation" r:id="rId4" imgW="1295400" imgH="5080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1493838"/>
                        <a:ext cx="220662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10"/>
          <p:cNvGraphicFramePr>
            <a:graphicFrameLocks noChangeAspect="1"/>
          </p:cNvGraphicFramePr>
          <p:nvPr/>
        </p:nvGraphicFramePr>
        <p:xfrm>
          <a:off x="3043238" y="3449638"/>
          <a:ext cx="25527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Equation" r:id="rId6" imgW="1498600" imgH="508000" progId="Equation.DSMT4">
                  <p:embed/>
                </p:oleObj>
              </mc:Choice>
              <mc:Fallback>
                <p:oleObj name="Equation" r:id="rId6" imgW="1498600" imgH="5080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3449638"/>
                        <a:ext cx="25527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AutoShape 11"/>
          <p:cNvSpPr>
            <a:spLocks noChangeArrowheads="1"/>
          </p:cNvSpPr>
          <p:nvPr/>
        </p:nvSpPr>
        <p:spPr bwMode="auto">
          <a:xfrm>
            <a:off x="4140200" y="2730500"/>
            <a:ext cx="355600" cy="520700"/>
          </a:xfrm>
          <a:prstGeom prst="downArrow">
            <a:avLst>
              <a:gd name="adj1" fmla="val 50000"/>
              <a:gd name="adj2" fmla="val 3660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aphicFrame>
        <p:nvGraphicFramePr>
          <p:cNvPr id="25604" name="Object 12"/>
          <p:cNvGraphicFramePr>
            <a:graphicFrameLocks noChangeAspect="1"/>
          </p:cNvGraphicFramePr>
          <p:nvPr/>
        </p:nvGraphicFramePr>
        <p:xfrm>
          <a:off x="4779963" y="2657475"/>
          <a:ext cx="101123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8" imgW="457002" imgH="317362" progId="Equation.DSMT4">
                  <p:embed/>
                </p:oleObj>
              </mc:Choice>
              <mc:Fallback>
                <p:oleObj name="Equation" r:id="rId8" imgW="457002" imgH="317362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3" y="2657475"/>
                        <a:ext cx="1011237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85244"/>
              </p:ext>
            </p:extLst>
          </p:nvPr>
        </p:nvGraphicFramePr>
        <p:xfrm>
          <a:off x="2899216" y="4893880"/>
          <a:ext cx="3150781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Equation" r:id="rId10" imgW="1308100" imgH="228600" progId="Equation.DSMT4">
                  <p:embed/>
                </p:oleObj>
              </mc:Choice>
              <mc:Fallback>
                <p:oleObj name="Equation" r:id="rId10" imgW="1308100" imgH="22860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216" y="4893880"/>
                        <a:ext cx="3150781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1304925" y="4659313"/>
            <a:ext cx="1266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Next, use</a:t>
            </a:r>
          </a:p>
        </p:txBody>
      </p:sp>
      <p:graphicFrame>
        <p:nvGraphicFramePr>
          <p:cNvPr id="25606" name="Object 15"/>
          <p:cNvGraphicFramePr>
            <a:graphicFrameLocks noChangeAspect="1"/>
          </p:cNvGraphicFramePr>
          <p:nvPr/>
        </p:nvGraphicFramePr>
        <p:xfrm>
          <a:off x="2916238" y="5788665"/>
          <a:ext cx="3387370" cy="76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Equation" r:id="rId12" imgW="1752600" imgH="393700" progId="Equation.DSMT4">
                  <p:embed/>
                </p:oleObj>
              </mc:Choice>
              <mc:Fallback>
                <p:oleObj name="Equation" r:id="rId12" imgW="1752600" imgH="393700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788665"/>
                        <a:ext cx="3387370" cy="762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2066925" y="5942013"/>
            <a:ext cx="455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25612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F99573-D71A-425E-8620-51232A0DB93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2458720" y="142875"/>
            <a:ext cx="37973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Current (cont.)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653668" y="963231"/>
            <a:ext cx="20233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Hence, we have</a:t>
            </a:r>
          </a:p>
        </p:txBody>
      </p:sp>
      <p:graphicFrame>
        <p:nvGraphicFramePr>
          <p:cNvPr id="26626" name="Object 10"/>
          <p:cNvGraphicFramePr>
            <a:graphicFrameLocks noChangeAspect="1"/>
          </p:cNvGraphicFramePr>
          <p:nvPr/>
        </p:nvGraphicFramePr>
        <p:xfrm>
          <a:off x="2214562" y="1522412"/>
          <a:ext cx="443991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4" imgW="2095500" imgH="279400" progId="Equation.DSMT4">
                  <p:embed/>
                </p:oleObj>
              </mc:Choice>
              <mc:Fallback>
                <p:oleObj name="Equation" r:id="rId4" imgW="2095500" imgH="2794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2" y="1522412"/>
                        <a:ext cx="443991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339725" y="2873375"/>
            <a:ext cx="488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Solving for the phasor current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, we have</a:t>
            </a:r>
          </a:p>
        </p:txBody>
      </p:sp>
      <p:graphicFrame>
        <p:nvGraphicFramePr>
          <p:cNvPr id="26627" name="Object 12"/>
          <p:cNvGraphicFramePr>
            <a:graphicFrameLocks noChangeAspect="1"/>
          </p:cNvGraphicFramePr>
          <p:nvPr/>
        </p:nvGraphicFramePr>
        <p:xfrm>
          <a:off x="2062163" y="3590925"/>
          <a:ext cx="495935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6" imgW="2882900" imgH="1524000" progId="Equation.DSMT4">
                  <p:embed/>
                </p:oleObj>
              </mc:Choice>
              <mc:Fallback>
                <p:oleObj name="Equation" r:id="rId6" imgW="2882900" imgH="152400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3590925"/>
                        <a:ext cx="495935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7C39E1-C3B4-4363-AA4B-392D6C539C6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ext Box 2"/>
          <p:cNvSpPr txBox="1">
            <a:spLocks noChangeArrowheads="1"/>
          </p:cNvSpPr>
          <p:nvPr/>
        </p:nvSpPr>
        <p:spPr bwMode="auto">
          <a:xfrm>
            <a:off x="1833880" y="123825"/>
            <a:ext cx="53213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Characteristic Impedance</a:t>
            </a:r>
          </a:p>
        </p:txBody>
      </p:sp>
      <p:sp>
        <p:nvSpPr>
          <p:cNvPr id="27656" name="Text Box 3"/>
          <p:cNvSpPr txBox="1">
            <a:spLocks noChangeArrowheads="1"/>
          </p:cNvSpPr>
          <p:nvPr/>
        </p:nvSpPr>
        <p:spPr bwMode="auto">
          <a:xfrm>
            <a:off x="561975" y="1044575"/>
            <a:ext cx="808128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Define the (complex) </a:t>
            </a:r>
            <a:r>
              <a:rPr lang="en-US" sz="2000" dirty="0">
                <a:solidFill>
                  <a:srgbClr val="FF0000"/>
                </a:solidFill>
              </a:rPr>
              <a:t>characteristic impedance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frequency domain for a 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lossy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26404"/>
              </p:ext>
            </p:extLst>
          </p:nvPr>
        </p:nvGraphicFramePr>
        <p:xfrm>
          <a:off x="3251424" y="2034681"/>
          <a:ext cx="2486212" cy="110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4" imgW="1054100" imgH="469900" progId="Equation.DSMT4">
                  <p:embed/>
                </p:oleObj>
              </mc:Choice>
              <mc:Fallback>
                <p:oleObj name="Equation" r:id="rId4" imgW="1054100" imgH="46990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424" y="2034681"/>
                        <a:ext cx="2486212" cy="110715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1137325" y="3605270"/>
            <a:ext cx="186621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Then we have:</a:t>
            </a:r>
          </a:p>
        </p:txBody>
      </p:sp>
      <p:graphicFrame>
        <p:nvGraphicFramePr>
          <p:cNvPr id="276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50184"/>
              </p:ext>
            </p:extLst>
          </p:nvPr>
        </p:nvGraphicFramePr>
        <p:xfrm>
          <a:off x="2238877" y="4005380"/>
          <a:ext cx="43148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6" imgW="1777229" imgH="482391" progId="Equation.DSMT4">
                  <p:embed/>
                </p:oleObj>
              </mc:Choice>
              <mc:Fallback>
                <p:oleObj name="Equation" r:id="rId6" imgW="1777229" imgH="482391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877" y="4005380"/>
                        <a:ext cx="43148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0EDB75-044B-4996-9EB0-7A1A2EA92E8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48961" y="5717333"/>
            <a:ext cx="729113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Note:</a:t>
            </a:r>
            <a:r>
              <a:rPr lang="en-US" dirty="0"/>
              <a:t> In the time domain, we only define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/>
              <a:t>0</a:t>
            </a:r>
            <a:r>
              <a:rPr lang="en-US" dirty="0"/>
              <a:t> for a lossless line. In the frequency domain, we can define it for a </a:t>
            </a:r>
            <a:r>
              <a:rPr lang="en-US" dirty="0" err="1"/>
              <a:t>lossy</a:t>
            </a:r>
            <a:r>
              <a:rPr lang="en-US" dirty="0"/>
              <a:t> line. 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0EDB75-044B-4996-9EB0-7A1A2EA92E84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143370" name="Object 7"/>
          <p:cNvGraphicFramePr>
            <a:graphicFrameLocks noChangeAspect="1"/>
          </p:cNvGraphicFramePr>
          <p:nvPr/>
        </p:nvGraphicFramePr>
        <p:xfrm>
          <a:off x="2832052" y="2973904"/>
          <a:ext cx="175736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Equation" r:id="rId4" imgW="723586" imgH="469696" progId="Equation.DSMT4">
                  <p:embed/>
                </p:oleObj>
              </mc:Choice>
              <mc:Fallback>
                <p:oleObj name="Equation" r:id="rId4" imgW="723586" imgH="469696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052" y="2973904"/>
                        <a:ext cx="1757363" cy="11382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28047" y="4449170"/>
            <a:ext cx="742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Practical note: </a:t>
            </a:r>
            <a:r>
              <a:rPr lang="en-US" dirty="0"/>
              <a:t>Even though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/>
              <a:t> is always complex for a practical line (due to loss), we usually neglect this and take it to be real.</a:t>
            </a:r>
          </a:p>
        </p:txBody>
      </p:sp>
      <p:graphicFrame>
        <p:nvGraphicFramePr>
          <p:cNvPr id="143371" name="Object 6"/>
          <p:cNvGraphicFramePr>
            <a:graphicFrameLocks noChangeAspect="1"/>
          </p:cNvGraphicFramePr>
          <p:nvPr/>
        </p:nvGraphicFramePr>
        <p:xfrm>
          <a:off x="2841104" y="5334972"/>
          <a:ext cx="297021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Equation" r:id="rId6" imgW="1409700" imgH="469900" progId="Equation.DSMT4">
                  <p:embed/>
                </p:oleObj>
              </mc:Choice>
              <mc:Fallback>
                <p:oleObj name="Equation" r:id="rId6" imgW="1409700" imgH="469900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104" y="5334972"/>
                        <a:ext cx="2970213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763489" y="123825"/>
            <a:ext cx="606334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Characteristic Impedance (cont.)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7801" y="2971800"/>
            <a:ext cx="3374571" cy="107721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characteristic impedance is the ratio of the voltage to the current, for a wave traveling in the </a:t>
            </a:r>
            <a:r>
              <a:rPr lang="en-US" sz="1600" u="sng" dirty="0"/>
              <a:t>positive</a:t>
            </a:r>
            <a:r>
              <a:rPr lang="en-US" sz="1600" dirty="0"/>
              <a:t>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dirty="0"/>
              <a:t> direction.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473281" y="946731"/>
            <a:ext cx="6515100" cy="1713258"/>
            <a:chOff x="1432338" y="1055913"/>
            <a:chExt cx="6515100" cy="1713258"/>
          </a:xfrm>
        </p:grpSpPr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 rot="5400000">
              <a:off x="4581938" y="-946032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 rot="5400000">
              <a:off x="4600988" y="-1579444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1470438" y="2632194"/>
              <a:ext cx="17367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TextBox 62"/>
            <p:cNvSpPr txBox="1">
              <a:spLocks noChangeArrowheads="1"/>
            </p:cNvSpPr>
            <p:nvPr/>
          </p:nvSpPr>
          <p:spPr bwMode="auto">
            <a:xfrm>
              <a:off x="2397538" y="1675239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0" name="TextBox 63"/>
            <p:cNvSpPr txBox="1">
              <a:spLocks noChangeArrowheads="1"/>
            </p:cNvSpPr>
            <p:nvPr/>
          </p:nvSpPr>
          <p:spPr bwMode="auto">
            <a:xfrm>
              <a:off x="2422938" y="1914643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</a:p>
          </p:txBody>
        </p:sp>
        <p:graphicFrame>
          <p:nvGraphicFramePr>
            <p:cNvPr id="21" name="Object 124"/>
            <p:cNvGraphicFramePr>
              <a:graphicFrameLocks noChangeAspect="1"/>
            </p:cNvGraphicFramePr>
            <p:nvPr/>
          </p:nvGraphicFramePr>
          <p:xfrm>
            <a:off x="1767172" y="1777341"/>
            <a:ext cx="565150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6" name="Equation" r:id="rId8" imgW="355292" imgH="253780" progId="Equation.DSMT4">
                    <p:embed/>
                  </p:oleObj>
                </mc:Choice>
                <mc:Fallback>
                  <p:oleObj name="Equation" r:id="rId8" imgW="355292" imgH="253780" progId="Equation.DSMT4">
                    <p:embed/>
                    <p:pic>
                      <p:nvPicPr>
                        <p:cNvPr id="0" name="Picture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7172" y="1777341"/>
                          <a:ext cx="565150" cy="40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Arrow Connector 21"/>
            <p:cNvCxnSpPr/>
            <p:nvPr/>
          </p:nvCxnSpPr>
          <p:spPr bwMode="auto">
            <a:xfrm>
              <a:off x="3108738" y="1686043"/>
              <a:ext cx="53340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ct 125"/>
            <p:cNvGraphicFramePr>
              <a:graphicFrameLocks noChangeAspect="1"/>
            </p:cNvGraphicFramePr>
            <p:nvPr/>
          </p:nvGraphicFramePr>
          <p:xfrm>
            <a:off x="3137184" y="1116941"/>
            <a:ext cx="55245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7" name="Equation" r:id="rId10" imgW="330057" imgH="253890" progId="Equation.DSMT4">
                    <p:embed/>
                  </p:oleObj>
                </mc:Choice>
                <mc:Fallback>
                  <p:oleObj name="Equation" r:id="rId10" imgW="330057" imgH="253890" progId="Equation.DSMT4">
                    <p:embed/>
                    <p:pic>
                      <p:nvPicPr>
                        <p:cNvPr id="0" name="Picture 1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7184" y="1116941"/>
                          <a:ext cx="552450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3305588" y="2531046"/>
            <a:ext cx="2381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8" name="Equation" r:id="rId12" imgW="114102" imgH="114102" progId="Equation.DSMT4">
                    <p:embed/>
                  </p:oleObj>
                </mc:Choice>
                <mc:Fallback>
                  <p:oleObj name="Equation" r:id="rId12" imgW="114102" imgH="114102" progId="Equation.DSMT4">
                    <p:embed/>
                    <p:pic>
                      <p:nvPicPr>
                        <p:cNvPr id="0" name="Picture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5588" y="2531046"/>
                          <a:ext cx="2381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 bwMode="auto">
            <a:xfrm flipH="1">
              <a:off x="3130510" y="2317416"/>
              <a:ext cx="53340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56315" y="1055913"/>
              <a:ext cx="3211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Note the reference directions!</a:t>
              </a:r>
            </a:p>
          </p:txBody>
        </p:sp>
        <p:sp>
          <p:nvSpPr>
            <p:cNvPr id="29" name="Notched Right Arrow 28"/>
            <p:cNvSpPr/>
            <p:nvPr/>
          </p:nvSpPr>
          <p:spPr>
            <a:xfrm>
              <a:off x="5336274" y="1869744"/>
              <a:ext cx="668741" cy="232012"/>
            </a:xfrm>
            <a:prstGeom prst="notchedRightArrow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3372" name="Object 124"/>
            <p:cNvGraphicFramePr>
              <a:graphicFrameLocks noChangeAspect="1"/>
            </p:cNvGraphicFramePr>
            <p:nvPr/>
          </p:nvGraphicFramePr>
          <p:xfrm>
            <a:off x="6254066" y="1794184"/>
            <a:ext cx="685800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9" name="Equation" r:id="rId14" imgW="431613" imgH="253890" progId="Equation.DSMT4">
                    <p:embed/>
                  </p:oleObj>
                </mc:Choice>
                <mc:Fallback>
                  <p:oleObj name="Equation" r:id="rId14" imgW="431613" imgH="253890" progId="Equation.DSMT4">
                    <p:embed/>
                    <p:pic>
                      <p:nvPicPr>
                        <p:cNvPr id="0" name="Picture 1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4066" y="1794184"/>
                          <a:ext cx="685800" cy="40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1651000" y="3851275"/>
            <a:ext cx="6083300" cy="2578100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2"/>
          <p:cNvSpPr txBox="1">
            <a:spLocks noChangeArrowheads="1"/>
          </p:cNvSpPr>
          <p:nvPr/>
        </p:nvSpPr>
        <p:spPr bwMode="auto">
          <a:xfrm>
            <a:off x="2018942" y="134711"/>
            <a:ext cx="53213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Summary of Solution</a:t>
            </a:r>
          </a:p>
        </p:txBody>
      </p:sp>
      <p:sp>
        <p:nvSpPr>
          <p:cNvPr id="27656" name="Text Box 3"/>
          <p:cNvSpPr txBox="1">
            <a:spLocks noChangeArrowheads="1"/>
          </p:cNvSpPr>
          <p:nvPr/>
        </p:nvSpPr>
        <p:spPr bwMode="auto">
          <a:xfrm>
            <a:off x="3143194" y="809170"/>
            <a:ext cx="309091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Characteristic Impedance</a:t>
            </a: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56560"/>
              </p:ext>
            </p:extLst>
          </p:nvPr>
        </p:nvGraphicFramePr>
        <p:xfrm>
          <a:off x="2109788" y="1828113"/>
          <a:ext cx="222091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4" imgW="1054100" imgH="469900" progId="Equation.DSMT4">
                  <p:embed/>
                </p:oleObj>
              </mc:Choice>
              <mc:Fallback>
                <p:oleObj name="Equation" r:id="rId4" imgW="1054100" imgH="4699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1828113"/>
                        <a:ext cx="2220912" cy="9890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8575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3128734" y="4137025"/>
          <a:ext cx="3177018" cy="55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6" imgW="1308100" imgH="228600" progId="Equation.DSMT4">
                  <p:embed/>
                </p:oleObj>
              </mc:Choice>
              <mc:Fallback>
                <p:oleObj name="Equation" r:id="rId6" imgW="1308100" imgH="2286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734" y="4137025"/>
                        <a:ext cx="3177018" cy="554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9"/>
          <p:cNvGraphicFramePr>
            <a:graphicFrameLocks noChangeAspect="1"/>
          </p:cNvGraphicFramePr>
          <p:nvPr/>
        </p:nvGraphicFramePr>
        <p:xfrm>
          <a:off x="2581275" y="4935538"/>
          <a:ext cx="43148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Equation" r:id="rId8" imgW="1777229" imgH="482391" progId="Equation.DSMT4">
                  <p:embed/>
                </p:oleObj>
              </mc:Choice>
              <mc:Fallback>
                <p:oleObj name="Equation" r:id="rId8" imgW="1777229" imgH="482391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4935538"/>
                        <a:ext cx="43148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0EDB75-044B-4996-9EB0-7A1A2EA92E84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2765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736774"/>
              </p:ext>
            </p:extLst>
          </p:nvPr>
        </p:nvGraphicFramePr>
        <p:xfrm>
          <a:off x="5641975" y="1870975"/>
          <a:ext cx="13382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Equation" r:id="rId10" imgW="634725" imgH="444307" progId="Equation.DSMT4">
                  <p:embed/>
                </p:oleObj>
              </mc:Choice>
              <mc:Fallback>
                <p:oleObj name="Equation" r:id="rId10" imgW="634725" imgH="444307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1870975"/>
                        <a:ext cx="1338263" cy="9350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8575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Text Box 8"/>
          <p:cNvSpPr txBox="1">
            <a:spLocks noChangeArrowheads="1"/>
          </p:cNvSpPr>
          <p:nvPr/>
        </p:nvSpPr>
        <p:spPr bwMode="auto">
          <a:xfrm>
            <a:off x="5718175" y="1340750"/>
            <a:ext cx="125412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Lossless: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22252" y="1331225"/>
            <a:ext cx="85472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Lossy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391139" y="3312884"/>
            <a:ext cx="246439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Voltage and Current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C75EF5-CDEC-46F9-84C1-F27944B522F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013310"/>
              </p:ext>
            </p:extLst>
          </p:nvPr>
        </p:nvGraphicFramePr>
        <p:xfrm>
          <a:off x="2263775" y="823913"/>
          <a:ext cx="3276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4" imgW="1879600" imgH="469900" progId="Equation.DSMT4">
                  <p:embed/>
                </p:oleObj>
              </mc:Choice>
              <mc:Fallback>
                <p:oleObj name="Equation" r:id="rId4" imgW="1879600" imgH="469900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823913"/>
                        <a:ext cx="3276600" cy="854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AutoShape 5" descr="data:image/jpeg;base64,/9j/4AAQSkZJRgABAQAAAQABAAD/2wCEAAkGBhAPEBIQEBIREREQEBARFRAQExMWFhESFBUXFBgSExIYHSgeFxojGhIVHzEhIyctLC0sGCAxNTA2NycrMDUBCQoKDgwOGg8PGiwgHyQvLDQyLSw0Lyk1NS8vLywvLS0pLiwsLCkuLCw0LTE1Ki4sLC80LCwsNS8uLCopKi8tLP/AABEIALQBGAMBIgACEQEDEQH/xAAbAAEBAAMBAQEAAAAAAAAAAAAABQMEBgIBB//EAD8QAAICAQMCAwUGAwUHBQAAAAECAAMRBBIhEzEFBiJBUWFxgRQjMlKRoUJTkmJysbLBJDM0goOisxVjc5PC/8QAGAEBAQEBAQAAAAAAAAAAAAAAAAMCAQT/xAAsEQEAAQIEBAUDBQAAAAAAAAAAAQIRAyExURJBsfBhcYHB0ZGh4RMiMjNC/9oADAMBAAIRAxEAPwD9xiIgIiICIiAiIgIiICIiAiIgJN8a1t1Qq6VZs3WhXwrMVQg5YAEdjjue2cZPEpRA42vzHrVAzQ+zYi7vsurdkO3T5sdfxWDN9g2jDfdHnhsbdXi+pNqVkHa9tq3N0bMadQuU2uCAM7G75xvUnHAa74jr009ZtfO1SoO0ZPqYIOPmwmyUHPA57/H5zo0vBNQ9mnqez8bIMkgDd7mwOBkYP1m9ETkhERAREQEREBERAREQEREBERAREQEREBERAREQEREBERAREQEREBJurrcaiuxUZlWi8EqUGSTWVTDMOTtbB7e8iUogfnPimm1SUXUn0MatIbrCQ56n2gg2IuSN7kg+rsE5B4nZeAtYqvTfY9t1Tc2OEBsRuUcBFUAHBGMcFSMnEieObX8O1N9m3ZqLEc78begLURd2eNprUMc8eoyuenW+ltp2dF0FA6eNhrZd9RXbxtBTAxxhziYvP8nrmmninDtnEfeM594j0WIiJt5CIiAiIgIiICIiAiIgIiICIiAiIgIiICIiAiIgIiICIiAiIgIiICaXjN5TT2kfi2FVx33N6Vx9SJuzlPHDcdbSpN3R6lNm1AWRq6a7rXyqjJfqpRx3/Dt7tOVaKYVuOJnRt+a6xV4c6qCRWNOAFxk7bK8AZIGTj3ze8W3PpWcKyuqLcqNjcHrxaEOCRnK7Tgn2zl9a2qOl13W3c3VGk2hwNp1HpVlPtA25KekjGOczsdELSn3/AE9/Oelu249n4uYmLxZyiuaa4r8bs9VgZQwOQwBB94PIM9Sf4Af9nRD3q3U//UxrH7KJQiJvFzEp4K5p2kiInWCIiAiIgIiICIiAiIgIiICIiAiIgIiICIiAiIgIiICIiAiIgJOf1axf/a07n62OoH7VmUZO8P8AVfqX9zVUj5JWH/zXMPpM1clsLKKp2jraPdq+dFzorRkjJpGVxkZtQZGQRn5gyxTWVVVLM5CgF2xuYgY3NgAZPfgASL532/YLt+3Z91v3427Oqm7dnjbjOc8YlfRdPpp0dnS2J0+nt2dPA27NvG3GMY4xNItPwv02amvti4WAf2bEVs/1iz9JSk78Os/+XTD9anOP2vP6SjM0rY2cxO8R0tP3IiJpEiIgIiICIiAiIgIiICIiAiIgIiICIiAiIgIiICIiAiIgIiICcj4Z4863rXivp3XOxLZ37bRqbRZnsFA06ryPaeeAD1Gsv6dbuf4Edv6QT/pNfw3QqKKldVLClUOQD3Ubhz7CfZOf6WjLCnxmOk/hzHinmBtRo9VuTBRqnREwc1/adigvux1D0iSp27cgc951uh1LWJuaqyk5I2W7Nwx7fQzD95J84UhdFdsVVYtSe2AW6qYLY5I7S3Tu2rv279o3bc7d2OduecZnUWj4j6b9M/vssq/rrZv8ahKMnePcVB/5VtFmfcq2Lu/7N0oiZjWVq88OmfOPf3IiJpEiIgIiICIiAiIgIiICIiAiIgIiICIiAiIgIiICIiAiIgIiIE7zBzp3T+aa6fpc61H9nMoiTvFfU+mT337iPeK0dv8AELPNvjqLqF0+1yWKr1ABtV2SywKec/hpbnHtX3zMZzK1eWHTHnPt7NfzoudDaMkZNIyuMjNqDIyCM/SWKKyqqpZnKqBubG5sDG5sADJ78ATmPNPi1V2k1lZHopNAdrNux0axSx5PKABgSRjg+yX/AAvVaeypTpnqelRsU0MjIAvG1dnAxjGB2mkTxWjqUXJ+aqxf1UiZNFf1Kq3/ADojf1AH/WZzJ3l//h0U96y9R+dTtX/+Jn/S0Z4U+E9Yn4UYiJpEiIgIiICIiAiIgIiICIiAiIgIiICIiAiIgIiICIiAiIgIiIE6/wBWrqH8um5/kWZEH7b/ANJ61HglNlvWZT1AMBgzDBCugYYPDBbbAG7jcZ40fq1Wob8i0U/UBrT/AOZf0lKZp5ytjZcNO0R98/dy/mXwmjTaTUWU1BWf7NuFYAL9O1doAyBnk+7k8mdLQ5ZVYqyEqCUbG5SRnadpIyO3BI+Mj+dM/YbduN2acbs4z1UxnHOMyxTu2rv279o3bc7d2OduecZmkXuTvCvS+oT2LqCwHwsRLCf6meUZOp9OrtH8yip/qjOp/wAyzM6wth501R4e8flRiImkSIiAiIgIiICIiAiIgIiICIiAiIgIiICIiAiIgIiICIiAiJ5scKCTwACSfgIGh4NyLn/PqLTn4IRWP/HNh/EqRaKC6i1hkJnk5DEfUhHIHchWPsMweAIRpqc8FkFjD3NZ62/djNfV+AF9QNQtm0gq4Rk3DqJVbUrZyDtxecr/AGRyMnPKNFsf+yrvTRo+Z/EqtRo9SlT5at6UfaCGQm1MMu4cjuQ3IOPbOjpr2qqlmYqoG5sbmwMbmwAMnv2nJ+Y/D3q0ess1FtTixqSWStqdta2rwzm1uFU9xtxye5zOk8L09SVKKDurYb1bqNZuDchhYzEkEHI5xOotuTtWduqob2Ol9XzbC2D9qnlGTvGhgVWfy9RSfkHPRY/02tM1aLYH87b3j6xZRiImkSIiAiIgIiICIiAiIgIiICIiAia+v1YqQt6clkRQ7bQXsYVopbBxlnUdj3mqPC3fm6+wn8tLGpF+W31H/mY/KcmdlKaYmL1TZSiS3F2m9W59RSPxKRutQe9Co+8A/KRu9xJ4NGm5XUOhDKwBDDsQexERNyvD4YvGcbvcRE6mTX12uWlNxBYkhVReWsc9kUe8/oOSeAZ70+qSwFkYMAzoSD2atzWy/MMrA/ETQ8PHXs+0n8AytA/sH8V3zfHB/KB+YzMzyhXDpib1VaR3bvkLotS43ve1TnkV1LWa09wJdSz/ABOVz7AJn8P1rMWrtAW6vG4Lna6nOLEzztODweQQR7id2TfGEKBdQo9VGSQP4qTjqJ8eAGHxQTkxw5qU1fqzwTERfS0Wz+PPzUonlHBAIOQQCCPaD7Z4OqQOKtw6hQuEzyUUhS2PcCwH1m3mZZP8fb/ZrQO9i9IY9htIrB/75Qk7xb1Np6/z6hSflWrWf4oP1matFsD+yJ2z+magq4GB2HE+xE0iiedGxorSASQaThcZJFqHAyQM/MgfGWKXLKrFShKglG25UkZ2naSMjtwSPjI/nTP2G3bjdmnGc4z1UxnHOMyxTu2rv2l9o3FQQpbHO0HJAzA9zR8cq3aa4Dv02YY96jcP3Am9PhGZyYvFm6KuCqKtnmm0OqsOzKGHyIzPcneAE/Z0Q96t1J+PRY1Z+uzP1lGIm8XMSngrmnaSJi0+pSwEowYB3Qkex0Yoy/MMpH0njXawU1tYQTtHCjuzdgo+JJA+s7ozTTNU2hravV2PZ0KMBgA1lpGRUp7AL/E59g7Acn2A+Hp1FHrWx9So/FVYKg5HvqZFUbvbtIwewImz4XpDVX6yDY5NljDs1jd8fAcAfACbcxa+cvROJFE8NMRMeWvrrHha31Y9NqFsRXQ7lYZBHu/0+UySX/w13up1DfSu8/4B/wDN8Xm+2qQOtZYCx1d1TPJVCgZgPcDYg/5hNRN0sSiKZvGk6d+DLEROpkTBrNYtKl3zjgAKCWZj2VVHJJ90000d13qudqlPIopbBA9z2j1Fv7pA+feZmeStOHeOKZtHeinEl3aS2gF6rSyqCzV6htylRycW43qfidw+Eo0XB1V1IKuoYEcggjIIP1nYlmumIzibvcRE6w53xjwCthuv1erVDfSwUWIFWzrKagMJnizZjPwzMP8A6FXqhdQdbrrFX7uwbgFOe6h+kA3uO08HgyrrPBd6kLY4Jspf7xmsUdO1bSAhYYzsxn2Z+k++G+ECm2637sNeQW6VfTDbSxDuNx3WYbBb27RxA09T5T6qNW+r1rJYrIy9SsblYYIyK88gntNDU+Xm0p3DV6wadiTZiyv7pmP+9/3f4D/F7vxfmnWz4RnicmLt0VcM55x33CDpfKfTRK69ZrVStVRVFlZwqgADJryeAI03lLpItder1qogCqvUrOAPZk15m0lNml4rVrdP7K1I30/2UBOGr9wzlewyMAYdXqGvI6CagOONz9WmpOe7q2DZ8lBz2yO85xbqfozOdM3jfT67d2u559Bpyy6SnXasLdZc1v3i4G+51sUnp5DWXF17j+LHYCXNN5RFQITV61QzM5Asr5Zu55r4+Q4mLR+TemdzXbmezqWsK8dUrqG1CEDcdpBcqe4IxgDE6WdjeWMSqL8NOkdzPfJAp8pbC7Lq9aDa4dz1K/UwRa93NfHprQce75xX5S2u1g1etD2bQzdSv1bcheOngYye0vxOpuR8I8qhLLUGq1ivWK6gRYnOnG96RgpjC9SxfofhjN4h4FVQy326zXB8dFWVgzEOQxRUSok8oD242+7Mra8dO6q4dmPQs/uufQT8nwP+oZr+J+W1vXYW3KW3HrBrWQjO16GLDpWAnIbBx7pmnZbFi9q459efz6sTeUsuth1et3orordSvhXKlhjp45Na/pNK3yv1dWmdXrSdNUbFbqV5V7tycYTH4Efv+YTrJO8J9T32/nuKD+7SOn/nV4nWIcw4/bVV4dfxdo3eUt5Qtq9aTW+9fvK/S2CueK+eGYc++NR5S6gCvq9awD1uB1Kx6q3FiHiv2Mqn6S/E0k4/zV4Ay6Rz9r1jYan0tZXg5tQfy5R1XlLq1vVZq9a1diMjr1KxuRgVK5FeeQT2nrzxt+wXbyAn3W4k4AXqpuJb2DGefZK+i2dNOkQ1exNjBtwZMDaQ+TuBGOc8wJNnlcsCrazWkMCCOpXyDwR/u58p8rFFVF1mtCqoUDqV8ADAGTX7hLsQOS8H8qilrdNXqtaiVdIoosrPoasAd0J7owz8Jvabyl0l2Jq9aq5ZsdSs8sxZjk1+0sT9Zu3+jV1t7LqnqP8AfQ9RB/SbpSmaVsWM4q3iPifvDl/CfAq2V/s+s12wXW7juUA2Mxd2UtV6gWYnK5HfHaYW8q51HTXVa3GRqrj1EObMLXV/BwcV5/6Y45lvwjwpdKthJrHUc2v0q+lWG2gFlr3NtztyeeTkz14KpZWvYYbUN1MHuK8YrX+gAke9mieUGHFomvbKPOfxf1aNXlLYzuur1oawhnPUr9RChQea+OFA490L5Sw7WjV63e6IjN1K+VQuVGOnjg2P/V8pfiaRc5f5KWwln1WtLMgrJ6qfgB3Afg4wec95Jr0tKux1Ov1SanSbqGY2oPRaq3F1Xp/hZaFc/l6bc4BM7mcx475ObUPbclqpc2emxryFVtO1DVvkncDv3ZwMEDg855Mc1aJif21adO+bYs8ph2RzrNaWr3FG6tfp3DB7V4OR75j1vllQFtt1usAoJtVjbWNh2Mhbivn02OPr78Tfp8V2KEejUK6gKEWtrAcDHFq+nH94ifa9JZe4svGxEINenyDhhyLLSOCw9ijIHfJOMcmrZqMGac8TKOvlv56Ilfk9tUN+o1OtwTmutrKw1acHLYThztB+A9P5s7+q8pdWt6rNXrWrsRkdepWNyMCpXIrzyCe0vxOxFk66uKbud1fgSjbXZrtb9+xqVTZX6yVZiuRX+VW/Se/L3h9Y2tTqtXbXSTUEtI6Z2rt4zWC4HGGBIOO5lPX6I2mkhgvSuFhyu7cNjptHIx+POee3aYvBfCBplcDpg2WdRhTX06wxVVJSvc23O3J55JJnWGPxJNS2o0/S3LSrHrENWN6sDgBSCSVZEJ5HDEDPOEqxAREQEREBERAREQEREDBrdIt1b1t2dSuR3GfaD7CDyD7xMXhWqaysb8dRCa7APZYvB49x/EPgwm5Jmrrem3r1qXRwFurXluOFtRf4mA4I7kYxyoBzOU3Xw/30zR6x57evWIbXiWr6VT2DkqvpH5nPCr9WIH1jw7SdGquvuURQT+ZscsfiTk/WaYY6qxTtZaKmD5dSpttH4cIedq53ZPdtuOxlWIzm5XHBRFHPWfaOv1ImO+wqpKqXI/hUqCfkWIH7znrfFdUNWm5bK6RtLVlFYdLpXs9hsTPIsSoYB9o49XGoQbXnRsaK0gEkGkgLjJItQ4GSBn5kD4yxQ5ZVYqyEqCUbblSRnaSpIyO3BI+M4vxPWPZptdtue1Vt04QXVFOm/VXIGEXdXkDAyTgE55BnX6Fbgn37Vs+TzUrKuPZwzMf3gbERECf44p6XUUZahluAHchDlgPeSm4fWbyOGAIIIIBBHYg9iJ6kfT3nSZpdLGrXJpepGf0eylgB6SvYewjHOQZmcpuvTH6lHDGsdJ+PedmbxklwunXveSGx/DSvNh+ownzcSiowMD2TR8O0zlmvuGLLAAEyD0qxyK8+05JJI9vHYCb8Ru5iTERFEcuvP49L8yIiaRIiICIiAiIgIiICIiAiIgIiICIiAiIgIiICIiAiIgIiIETzmm7RWrkjc1IyvcZuQZB94limvaqrlm2qBuY5ZsDGWPtJnyIGSIiAiIgIiICIiAiIgIiICIiAiIgIiIH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7" name="AutoShape 7" descr="data:image/jpeg;base64,/9j/4AAQSkZJRgABAQAAAQABAAD/2wCEAAkGBhAPEBIQEBIREREQEBARFRAQExMWFhESFBUXFBgSExIYHSgeFxojGhIVHzEhIyctLC0sGCAxNTA2NycrMDUBCQoKDgwOGg8PGiwgHyQvLDQyLSw0Lyk1NS8vLywvLS0pLiwsLCkuLCw0LTE1Ki4sLC80LCwsNS8uLCopKi8tLP/AABEIALQBGAMBIgACEQEDEQH/xAAbAAEBAAMBAQEAAAAAAAAAAAAABQMEBgIBB//EAD8QAAICAQMCAwUGAwUHBQAAAAECAAMRBBIhEzEFBiJBUWFxgRQjMlKRoUJTkmJysbLBJDM0goOisxVjc5PC/8QAGAEBAQEBAQAAAAAAAAAAAAAAAAMCAQT/xAAsEQEAAQIEBAUDBQAAAAAAAAAAAQIRAyExURJBsfBhcYHB0ZGh4RMiMjNC/9oADAMBAAIRAxEAPwD9xiIgIiICIiAiIgIiICIiAiIgJN8a1t1Qq6VZs3WhXwrMVQg5YAEdjjue2cZPEpRA42vzHrVAzQ+zYi7vsurdkO3T5sdfxWDN9g2jDfdHnhsbdXi+pNqVkHa9tq3N0bMadQuU2uCAM7G75xvUnHAa74jr009ZtfO1SoO0ZPqYIOPmwmyUHPA57/H5zo0vBNQ9mnqez8bIMkgDd7mwOBkYP1m9ETkhERAREQEREBERAREQEREBERAREQEREBERAREQEREBERAREQEREBJurrcaiuxUZlWi8EqUGSTWVTDMOTtbB7e8iUogfnPimm1SUXUn0MatIbrCQ56n2gg2IuSN7kg+rsE5B4nZeAtYqvTfY9t1Tc2OEBsRuUcBFUAHBGMcFSMnEieObX8O1N9m3ZqLEc78begLURd2eNprUMc8eoyuenW+ltp2dF0FA6eNhrZd9RXbxtBTAxxhziYvP8nrmmninDtnEfeM594j0WIiJt5CIiAiIgIiICIiAiIgIiICIiAiIgIiICIiAiIgIiICIiAiIgIiICaXjN5TT2kfi2FVx33N6Vx9SJuzlPHDcdbSpN3R6lNm1AWRq6a7rXyqjJfqpRx3/Dt7tOVaKYVuOJnRt+a6xV4c6qCRWNOAFxk7bK8AZIGTj3ze8W3PpWcKyuqLcqNjcHrxaEOCRnK7Tgn2zl9a2qOl13W3c3VGk2hwNp1HpVlPtA25KekjGOczsdELSn3/AE9/Oelu249n4uYmLxZyiuaa4r8bs9VgZQwOQwBB94PIM9Sf4Af9nRD3q3U//UxrH7KJQiJvFzEp4K5p2kiInWCIiAiIgIiICIiAiIgIiICIiAiIgIiICIiAiIgIiICIiAiIgJOf1axf/a07n62OoH7VmUZO8P8AVfqX9zVUj5JWH/zXMPpM1clsLKKp2jraPdq+dFzorRkjJpGVxkZtQZGQRn5gyxTWVVVLM5CgF2xuYgY3NgAZPfgASL532/YLt+3Z91v3427Oqm7dnjbjOc8YlfRdPpp0dnS2J0+nt2dPA27NvG3GMY4xNItPwv02amvti4WAf2bEVs/1iz9JSk78Os/+XTD9anOP2vP6SjM0rY2cxO8R0tP3IiJpEiIgIiICIiAiIgIiICIiAiIgIiICIiAiIgIiICIiAiIgIiICcj4Z4863rXivp3XOxLZ37bRqbRZnsFA06ryPaeeAD1Gsv6dbuf4Edv6QT/pNfw3QqKKldVLClUOQD3Ubhz7CfZOf6WjLCnxmOk/hzHinmBtRo9VuTBRqnREwc1/adigvux1D0iSp27cgc951uh1LWJuaqyk5I2W7Nwx7fQzD95J84UhdFdsVVYtSe2AW6qYLY5I7S3Tu2rv279o3bc7d2OduecZnUWj4j6b9M/vssq/rrZv8ahKMnePcVB/5VtFmfcq2Lu/7N0oiZjWVq88OmfOPf3IiJpEiIgIiICIiAiIgIiICIiAiIgIiICIiAiIgIiICIiAiIgIiIE7zBzp3T+aa6fpc61H9nMoiTvFfU+mT337iPeK0dv8AELPNvjqLqF0+1yWKr1ABtV2SywKec/hpbnHtX3zMZzK1eWHTHnPt7NfzoudDaMkZNIyuMjNqDIyCM/SWKKyqqpZnKqBubG5sDG5sADJ78ATmPNPi1V2k1lZHopNAdrNux0axSx5PKABgSRjg+yX/AAvVaeypTpnqelRsU0MjIAvG1dnAxjGB2mkTxWjqUXJ+aqxf1UiZNFf1Kq3/ADojf1AH/WZzJ3l//h0U96y9R+dTtX/+Jn/S0Z4U+E9Yn4UYiJpEiIgIiICIiAiIgIiICIiAiIgIiICIiAiIgIiICIiAiIgIiIE6/wBWrqH8um5/kWZEH7b/ANJ61HglNlvWZT1AMBgzDBCugYYPDBbbAG7jcZ40fq1Wob8i0U/UBrT/AOZf0lKZp5ytjZcNO0R98/dy/mXwmjTaTUWU1BWf7NuFYAL9O1doAyBnk+7k8mdLQ5ZVYqyEqCUbG5SRnadpIyO3BI+Mj+dM/YbduN2acbs4z1UxnHOMyxTu2rv279o3bc7d2OduecZmkXuTvCvS+oT2LqCwHwsRLCf6meUZOp9OrtH8yip/qjOp/wAyzM6wth501R4e8flRiImkSIiAiIgIiICIiAiIgIiICIiAiIgIiICIiAiIgIiICIiAiJ5scKCTwACSfgIGh4NyLn/PqLTn4IRWP/HNh/EqRaKC6i1hkJnk5DEfUhHIHchWPsMweAIRpqc8FkFjD3NZ62/djNfV+AF9QNQtm0gq4Rk3DqJVbUrZyDtxecr/AGRyMnPKNFsf+yrvTRo+Z/EqtRo9SlT5at6UfaCGQm1MMu4cjuQ3IOPbOjpr2qqlmYqoG5sbmwMbmwAMnv2nJ+Y/D3q0ess1FtTixqSWStqdta2rwzm1uFU9xtxye5zOk8L09SVKKDurYb1bqNZuDchhYzEkEHI5xOotuTtWduqob2Ol9XzbC2D9qnlGTvGhgVWfy9RSfkHPRY/02tM1aLYH87b3j6xZRiImkSIiAiIgIiICIiAiIgIiICIiAia+v1YqQt6clkRQ7bQXsYVopbBxlnUdj3mqPC3fm6+wn8tLGpF+W31H/mY/KcmdlKaYmL1TZSiS3F2m9W59RSPxKRutQe9Co+8A/KRu9xJ4NGm5XUOhDKwBDDsQexERNyvD4YvGcbvcRE6mTX12uWlNxBYkhVReWsc9kUe8/oOSeAZ70+qSwFkYMAzoSD2atzWy/MMrA/ETQ8PHXs+0n8AytA/sH8V3zfHB/KB+YzMzyhXDpib1VaR3bvkLotS43ve1TnkV1LWa09wJdSz/ABOVz7AJn8P1rMWrtAW6vG4Lna6nOLEzztODweQQR7id2TfGEKBdQo9VGSQP4qTjqJ8eAGHxQTkxw5qU1fqzwTERfS0Wz+PPzUonlHBAIOQQCCPaD7Z4OqQOKtw6hQuEzyUUhS2PcCwH1m3mZZP8fb/ZrQO9i9IY9htIrB/75Qk7xb1Np6/z6hSflWrWf4oP1matFsD+yJ2z+magq4GB2HE+xE0iiedGxorSASQaThcZJFqHAyQM/MgfGWKXLKrFShKglG25UkZ2naSMjtwSPjI/nTP2G3bjdmnGc4z1UxnHOMyxTu2rv2l9o3FQQpbHO0HJAzA9zR8cq3aa4Dv02YY96jcP3Am9PhGZyYvFm6KuCqKtnmm0OqsOzKGHyIzPcneAE/Z0Q96t1J+PRY1Z+uzP1lGIm8XMSngrmnaSJi0+pSwEowYB3Qkex0Yoy/MMpH0njXawU1tYQTtHCjuzdgo+JJA+s7ozTTNU2hravV2PZ0KMBgA1lpGRUp7AL/E59g7Acn2A+Hp1FHrWx9So/FVYKg5HvqZFUbvbtIwewImz4XpDVX6yDY5NljDs1jd8fAcAfACbcxa+cvROJFE8NMRMeWvrrHha31Y9NqFsRXQ7lYZBHu/0+UySX/w13up1DfSu8/4B/wDN8Xm+2qQOtZYCx1d1TPJVCgZgPcDYg/5hNRN0sSiKZvGk6d+DLEROpkTBrNYtKl3zjgAKCWZj2VVHJJ90000d13qudqlPIopbBA9z2j1Fv7pA+feZmeStOHeOKZtHeinEl3aS2gF6rSyqCzV6htylRycW43qfidw+Eo0XB1V1IKuoYEcggjIIP1nYlmumIzibvcRE6w53xjwCthuv1erVDfSwUWIFWzrKagMJnizZjPwzMP8A6FXqhdQdbrrFX7uwbgFOe6h+kA3uO08HgyrrPBd6kLY4Jspf7xmsUdO1bSAhYYzsxn2Z+k++G+ECm2637sNeQW6VfTDbSxDuNx3WYbBb27RxA09T5T6qNW+r1rJYrIy9SsblYYIyK88gntNDU+Xm0p3DV6wadiTZiyv7pmP+9/3f4D/F7vxfmnWz4RnicmLt0VcM55x33CDpfKfTRK69ZrVStVRVFlZwqgADJryeAI03lLpItder1qogCqvUrOAPZk15m0lNml4rVrdP7K1I30/2UBOGr9wzlewyMAYdXqGvI6CagOONz9WmpOe7q2DZ8lBz2yO85xbqfozOdM3jfT67d2u559Bpyy6SnXasLdZc1v3i4G+51sUnp5DWXF17j+LHYCXNN5RFQITV61QzM5Asr5Zu55r4+Q4mLR+TemdzXbmezqWsK8dUrqG1CEDcdpBcqe4IxgDE6WdjeWMSqL8NOkdzPfJAp8pbC7Lq9aDa4dz1K/UwRa93NfHprQce75xX5S2u1g1etD2bQzdSv1bcheOngYye0vxOpuR8I8qhLLUGq1ivWK6gRYnOnG96RgpjC9SxfofhjN4h4FVQy326zXB8dFWVgzEOQxRUSok8oD242+7Mra8dO6q4dmPQs/uufQT8nwP+oZr+J+W1vXYW3KW3HrBrWQjO16GLDpWAnIbBx7pmnZbFi9q459efz6sTeUsuth1et3orordSvhXKlhjp45Na/pNK3yv1dWmdXrSdNUbFbqV5V7tycYTH4Efv+YTrJO8J9T32/nuKD+7SOn/nV4nWIcw4/bVV4dfxdo3eUt5Qtq9aTW+9fvK/S2CueK+eGYc++NR5S6gCvq9awD1uB1Kx6q3FiHiv2Mqn6S/E0k4/zV4Ay6Rz9r1jYan0tZXg5tQfy5R1XlLq1vVZq9a1diMjr1KxuRgVK5FeeQT2nrzxt+wXbyAn3W4k4AXqpuJb2DGefZK+i2dNOkQ1exNjBtwZMDaQ+TuBGOc8wJNnlcsCrazWkMCCOpXyDwR/u58p8rFFVF1mtCqoUDqV8ADAGTX7hLsQOS8H8qilrdNXqtaiVdIoosrPoasAd0J7owz8Jvabyl0l2Jq9aq5ZsdSs8sxZjk1+0sT9Zu3+jV1t7LqnqP8AfQ9RB/SbpSmaVsWM4q3iPifvDl/CfAq2V/s+s12wXW7juUA2Mxd2UtV6gWYnK5HfHaYW8q51HTXVa3GRqrj1EObMLXV/BwcV5/6Y45lvwjwpdKthJrHUc2v0q+lWG2gFlr3NtztyeeTkz14KpZWvYYbUN1MHuK8YrX+gAke9mieUGHFomvbKPOfxf1aNXlLYzuur1oawhnPUr9RChQea+OFA490L5Sw7WjV63e6IjN1K+VQuVGOnjg2P/V8pfiaRc5f5KWwln1WtLMgrJ6qfgB3Afg4wec95Jr0tKux1Ov1SanSbqGY2oPRaq3F1Xp/hZaFc/l6bc4BM7mcx475ObUPbclqpc2emxryFVtO1DVvkncDv3ZwMEDg855Mc1aJif21adO+bYs8ph2RzrNaWr3FG6tfp3DB7V4OR75j1vllQFtt1usAoJtVjbWNh2Mhbivn02OPr78Tfp8V2KEejUK6gKEWtrAcDHFq+nH94ifa9JZe4svGxEINenyDhhyLLSOCw9ijIHfJOMcmrZqMGac8TKOvlv56Ilfk9tUN+o1OtwTmutrKw1acHLYThztB+A9P5s7+q8pdWt6rNXrWrsRkdepWNyMCpXIrzyCe0vxOxFk66uKbud1fgSjbXZrtb9+xqVTZX6yVZiuRX+VW/Se/L3h9Y2tTqtXbXSTUEtI6Z2rt4zWC4HGGBIOO5lPX6I2mkhgvSuFhyu7cNjptHIx+POee3aYvBfCBplcDpg2WdRhTX06wxVVJSvc23O3J55JJnWGPxJNS2o0/S3LSrHrENWN6sDgBSCSVZEJ5HDEDPOEqxAREQEREBERAREQEREDBrdIt1b1t2dSuR3GfaD7CDyD7xMXhWqaysb8dRCa7APZYvB49x/EPgwm5Jmrrem3r1qXRwFurXluOFtRf4mA4I7kYxyoBzOU3Xw/30zR6x57evWIbXiWr6VT2DkqvpH5nPCr9WIH1jw7SdGquvuURQT+ZscsfiTk/WaYY6qxTtZaKmD5dSpttH4cIedq53ZPdtuOxlWIzm5XHBRFHPWfaOv1ImO+wqpKqXI/hUqCfkWIH7znrfFdUNWm5bK6RtLVlFYdLpXs9hsTPIsSoYB9o49XGoQbXnRsaK0gEkGkgLjJItQ4GSBn5kD4yxQ5ZVYqyEqCUbblSRnaSpIyO3BI+M4vxPWPZptdtue1Vt04QXVFOm/VXIGEXdXkDAyTgE55BnX6Fbgn37Vs+TzUrKuPZwzMf3gbERECf44p6XUUZahluAHchDlgPeSm4fWbyOGAIIIIBBHYg9iJ6kfT3nSZpdLGrXJpepGf0eylgB6SvYewjHOQZmcpuvTH6lHDGsdJ+PedmbxklwunXveSGx/DSvNh+ownzcSiowMD2TR8O0zlmvuGLLAAEyD0qxyK8+05JJI9vHYCb8Ru5iTERFEcuvP49L8yIiaRIiICIiAiIgIiICIiAiIgIiICIiAiIgIiICIiAiIgIiIETzmm7RWrkjc1IyvcZuQZB94limvaqrlm2qBuY5ZsDGWPtJnyIGSIiAiIgIiICIiAiIgIiICIiAiIgIiIH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48017" y="3264650"/>
            <a:ext cx="2545109" cy="116955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 pulse is resolved into a collection (spectrum) of infinite sinusoidal waves with different frequencies, amplitudes, and phases.</a:t>
            </a:r>
          </a:p>
        </p:txBody>
      </p:sp>
      <p:sp>
        <p:nvSpPr>
          <p:cNvPr id="32" name="Curved Left Arrow 31"/>
          <p:cNvSpPr/>
          <p:nvPr/>
        </p:nvSpPr>
        <p:spPr>
          <a:xfrm>
            <a:off x="5385785" y="3085338"/>
            <a:ext cx="629920" cy="1483360"/>
          </a:xfrm>
          <a:prstGeom prst="curvedLeftArrow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1254" y="987911"/>
            <a:ext cx="2365425" cy="58477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collection of phasor-domain signals!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828800" y="57150"/>
            <a:ext cx="52625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Frequency Domain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4369" y="1915994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Phasor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39188" y="1709737"/>
            <a:ext cx="0" cy="53471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023982" y="2106905"/>
            <a:ext cx="4576398" cy="2260600"/>
            <a:chOff x="215900" y="1958047"/>
            <a:chExt cx="4576398" cy="2260600"/>
          </a:xfrm>
        </p:grpSpPr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660400" y="3428707"/>
              <a:ext cx="37980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2032000" y="1958047"/>
              <a:ext cx="0" cy="226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" name="Object 1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5312532"/>
                </p:ext>
              </p:extLst>
            </p:nvPr>
          </p:nvGraphicFramePr>
          <p:xfrm>
            <a:off x="1338580" y="1977097"/>
            <a:ext cx="54292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Equation" r:id="rId6" imgW="330057" imgH="253890" progId="Equation.DSMT4">
                    <p:embed/>
                  </p:oleObj>
                </mc:Choice>
                <mc:Fallback>
                  <p:oleObj name="Equation" r:id="rId6" imgW="330057" imgH="253890" progId="Equation.DSMT4">
                    <p:embed/>
                    <p:pic>
                      <p:nvPicPr>
                        <p:cNvPr id="0" name="Picture 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580" y="1977097"/>
                          <a:ext cx="542925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1422400" y="2554221"/>
              <a:ext cx="12065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215900" y="3441407"/>
              <a:ext cx="12319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1447800" y="2555582"/>
              <a:ext cx="0" cy="901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5" name="Object 1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337868"/>
                </p:ext>
              </p:extLst>
            </p:nvPr>
          </p:nvGraphicFramePr>
          <p:xfrm>
            <a:off x="2784475" y="2407627"/>
            <a:ext cx="37465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Equation" r:id="rId8" imgW="228402" imgH="177646" progId="Equation.DSMT4">
                    <p:embed/>
                  </p:oleObj>
                </mc:Choice>
                <mc:Fallback>
                  <p:oleObj name="Equation" r:id="rId8" imgW="228402" imgH="177646" progId="Equation.DSMT4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475" y="2407627"/>
                          <a:ext cx="37465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2617148" y="2546057"/>
              <a:ext cx="0" cy="901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2614550" y="3428707"/>
              <a:ext cx="12319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445260" y="3634447"/>
              <a:ext cx="11684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6815" name="Object 1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4505990"/>
                </p:ext>
              </p:extLst>
            </p:nvPr>
          </p:nvGraphicFramePr>
          <p:xfrm>
            <a:off x="2169416" y="3732872"/>
            <a:ext cx="292100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Equation" r:id="rId10" imgW="177492" imgH="164814" progId="Equation.DSMT4">
                    <p:embed/>
                  </p:oleObj>
                </mc:Choice>
                <mc:Fallback>
                  <p:oleObj name="Equation" r:id="rId10" imgW="177492" imgH="164814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9416" y="3732872"/>
                          <a:ext cx="292100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911340"/>
                </p:ext>
              </p:extLst>
            </p:nvPr>
          </p:nvGraphicFramePr>
          <p:xfrm>
            <a:off x="4647835" y="3325360"/>
            <a:ext cx="144463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Equation" r:id="rId12" imgW="145013" imgH="250198" progId="Equation.DSMT4">
                    <p:embed/>
                  </p:oleObj>
                </mc:Choice>
                <mc:Fallback>
                  <p:oleObj name="Equation" r:id="rId12" imgW="145013" imgH="250198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7835" y="3325360"/>
                          <a:ext cx="144463" cy="250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126846" y="4473316"/>
            <a:ext cx="5216652" cy="2207999"/>
            <a:chOff x="116213" y="4303193"/>
            <a:chExt cx="5216652" cy="22079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4" cstate="print"/>
            <a:srcRect t="34536" b="1"/>
            <a:stretch/>
          </p:blipFill>
          <p:spPr>
            <a:xfrm>
              <a:off x="535859" y="4587582"/>
              <a:ext cx="4708072" cy="14892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63461" y="5981262"/>
              <a:ext cx="4592422" cy="124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3877" y="4568533"/>
              <a:ext cx="137598" cy="1508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0443" y="5187383"/>
              <a:ext cx="4592422" cy="195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35654" y="6203415"/>
              <a:ext cx="5755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62676" y="4303193"/>
              <a:ext cx="0" cy="20541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3997" y="6159140"/>
              <a:ext cx="440721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6814" name="Object 1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6271342"/>
                </p:ext>
              </p:extLst>
            </p:nvPr>
          </p:nvGraphicFramePr>
          <p:xfrm>
            <a:off x="4970448" y="6044534"/>
            <a:ext cx="146050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Equation" r:id="rId15" imgW="88746" imgH="152136" progId="Equation.DSMT4">
                    <p:embed/>
                  </p:oleObj>
                </mc:Choice>
                <mc:Fallback>
                  <p:oleObj name="Equation" r:id="rId15" imgW="88746" imgH="152136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0448" y="6044534"/>
                          <a:ext cx="146050" cy="249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651472"/>
                </p:ext>
              </p:extLst>
            </p:nvPr>
          </p:nvGraphicFramePr>
          <p:xfrm>
            <a:off x="116213" y="4345170"/>
            <a:ext cx="332168" cy="2888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Equation" r:id="rId17" imgW="291973" imgH="253890" progId="Equation.DSMT4">
                    <p:embed/>
                  </p:oleObj>
                </mc:Choice>
                <mc:Fallback>
                  <p:oleObj name="Equation" r:id="rId17" imgW="291973" imgH="253890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213" y="4345170"/>
                          <a:ext cx="332168" cy="2888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35425" y="805544"/>
            <a:ext cx="8338457" cy="588917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655" name="Text Box 2"/>
          <p:cNvSpPr txBox="1">
            <a:spLocks noChangeArrowheads="1"/>
          </p:cNvSpPr>
          <p:nvPr/>
        </p:nvSpPr>
        <p:spPr bwMode="auto">
          <a:xfrm>
            <a:off x="1436905" y="134711"/>
            <a:ext cx="6400799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Appendix: Summary of Formulas</a:t>
            </a: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574901" y="1240288"/>
          <a:ext cx="222091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Equation" r:id="rId4" imgW="1054100" imgH="469900" progId="Equation.DSMT4">
                  <p:embed/>
                </p:oleObj>
              </mc:Choice>
              <mc:Fallback>
                <p:oleObj name="Equation" r:id="rId4" imgW="1054100" imgH="469900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01" y="1240288"/>
                        <a:ext cx="2220912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548817" y="2639123"/>
          <a:ext cx="3010810" cy="52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Equation" r:id="rId6" imgW="1308100" imgH="228600" progId="Equation.DSMT4">
                  <p:embed/>
                </p:oleObj>
              </mc:Choice>
              <mc:Fallback>
                <p:oleObj name="Equation" r:id="rId6" imgW="1308100" imgH="228600" progId="Equation.DSMT4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817" y="2639123"/>
                        <a:ext cx="3010810" cy="525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9"/>
          <p:cNvGraphicFramePr>
            <a:graphicFrameLocks noChangeAspect="1"/>
          </p:cNvGraphicFramePr>
          <p:nvPr/>
        </p:nvGraphicFramePr>
        <p:xfrm>
          <a:off x="512988" y="3294863"/>
          <a:ext cx="3982811" cy="108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Equation" r:id="rId8" imgW="1777229" imgH="482391" progId="Equation.DSMT4">
                  <p:embed/>
                </p:oleObj>
              </mc:Choice>
              <mc:Fallback>
                <p:oleObj name="Equation" r:id="rId8" imgW="1777229" imgH="482391" progId="Equation.DSMT4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88" y="3294863"/>
                        <a:ext cx="3982811" cy="1081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0EDB75-044B-4996-9EB0-7A1A2EA92E84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16179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952412"/>
              </p:ext>
            </p:extLst>
          </p:nvPr>
        </p:nvGraphicFramePr>
        <p:xfrm>
          <a:off x="5639934" y="1306795"/>
          <a:ext cx="263525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Equation" r:id="rId10" imgW="1295400" imgH="431800" progId="Equation.DSMT4">
                  <p:embed/>
                </p:oleObj>
              </mc:Choice>
              <mc:Fallback>
                <p:oleObj name="Equation" r:id="rId10" imgW="1295400" imgH="431800" progId="Equation.DSMT4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934" y="1306795"/>
                        <a:ext cx="263525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466380"/>
              </p:ext>
            </p:extLst>
          </p:nvPr>
        </p:nvGraphicFramePr>
        <p:xfrm>
          <a:off x="5612151" y="2395366"/>
          <a:ext cx="223043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Equation" r:id="rId12" imgW="965200" imgH="393700" progId="Equation.DSMT4">
                  <p:embed/>
                </p:oleObj>
              </mc:Choice>
              <mc:Fallback>
                <p:oleObj name="Equation" r:id="rId12" imgW="965200" imgH="393700" progId="Equation.DSMT4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151" y="2395366"/>
                        <a:ext cx="2230438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0" name="Object 18"/>
          <p:cNvGraphicFramePr>
            <a:graphicFrameLocks noChangeAspect="1"/>
          </p:cNvGraphicFramePr>
          <p:nvPr/>
        </p:nvGraphicFramePr>
        <p:xfrm>
          <a:off x="569232" y="4753656"/>
          <a:ext cx="38290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Equation" r:id="rId14" imgW="2209800" imgH="317500" progId="Equation.DSMT4">
                  <p:embed/>
                </p:oleObj>
              </mc:Choice>
              <mc:Fallback>
                <p:oleObj name="Equation" r:id="rId14" imgW="2209800" imgH="317500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32" y="4753656"/>
                        <a:ext cx="38290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656120"/>
              </p:ext>
            </p:extLst>
          </p:nvPr>
        </p:nvGraphicFramePr>
        <p:xfrm>
          <a:off x="3862613" y="5865148"/>
          <a:ext cx="47069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Equation" r:id="rId16" imgW="2032000" imgH="254000" progId="Equation.DSMT4">
                  <p:embed/>
                </p:oleObj>
              </mc:Choice>
              <mc:Fallback>
                <p:oleObj name="Equation" r:id="rId16" imgW="2032000" imgH="254000" progId="Equation.DSMT4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613" y="5865148"/>
                        <a:ext cx="47069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602404"/>
              </p:ext>
            </p:extLst>
          </p:nvPr>
        </p:nvGraphicFramePr>
        <p:xfrm>
          <a:off x="557667" y="5652079"/>
          <a:ext cx="16906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Equation" r:id="rId18" imgW="927100" imgH="241300" progId="Equation.DSMT4">
                  <p:embed/>
                </p:oleObj>
              </mc:Choice>
              <mc:Fallback>
                <p:oleObj name="Equation" r:id="rId18" imgW="927100" imgH="241300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67" y="5652079"/>
                        <a:ext cx="169068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271769"/>
              </p:ext>
            </p:extLst>
          </p:nvPr>
        </p:nvGraphicFramePr>
        <p:xfrm>
          <a:off x="5813137" y="3638769"/>
          <a:ext cx="1031215" cy="903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Equation" r:id="rId20" imgW="507960" imgH="444240" progId="Equation.DSMT4">
                  <p:embed/>
                </p:oleObj>
              </mc:Choice>
              <mc:Fallback>
                <p:oleObj name="Equation" r:id="rId20" imgW="507960" imgH="444240" progId="Equation.DSMT4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137" y="3638769"/>
                        <a:ext cx="1031215" cy="903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41370"/>
              </p:ext>
            </p:extLst>
          </p:nvPr>
        </p:nvGraphicFramePr>
        <p:xfrm>
          <a:off x="5737225" y="4705350"/>
          <a:ext cx="13398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Equation" r:id="rId22" imgW="609480" imgH="419040" progId="Equation.DSMT4">
                  <p:embed/>
                </p:oleObj>
              </mc:Choice>
              <mc:Fallback>
                <p:oleObj name="Equation" r:id="rId22" imgW="609480" imgH="419040" progId="Equation.DSMT4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4705350"/>
                        <a:ext cx="13398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63588" y="936171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General Lossy Case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49077" y="838201"/>
            <a:ext cx="8338457" cy="588917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5" name="Text Box 2"/>
          <p:cNvSpPr txBox="1">
            <a:spLocks noChangeArrowheads="1"/>
          </p:cNvSpPr>
          <p:nvPr/>
        </p:nvSpPr>
        <p:spPr bwMode="auto">
          <a:xfrm>
            <a:off x="1436905" y="134711"/>
            <a:ext cx="6400799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Appendix: Summary of Formulas</a:t>
            </a:r>
          </a:p>
        </p:txBody>
      </p:sp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601663" y="2824163"/>
          <a:ext cx="32750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Equation" r:id="rId4" imgW="1422360" imgH="228600" progId="Equation.DSMT4">
                  <p:embed/>
                </p:oleObj>
              </mc:Choice>
              <mc:Fallback>
                <p:oleObj name="Equation" r:id="rId4" imgW="1422360" imgH="228600" progId="Equation.DSMT4">
                  <p:embed/>
                  <p:pic>
                    <p:nvPicPr>
                      <p:cNvPr id="0" name="Object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824163"/>
                        <a:ext cx="327501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9"/>
          <p:cNvGraphicFramePr>
            <a:graphicFrameLocks noChangeAspect="1"/>
          </p:cNvGraphicFramePr>
          <p:nvPr/>
        </p:nvGraphicFramePr>
        <p:xfrm>
          <a:off x="506413" y="3686175"/>
          <a:ext cx="4237037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Equation" r:id="rId6" imgW="1892160" imgH="482400" progId="Equation.DSMT4">
                  <p:embed/>
                </p:oleObj>
              </mc:Choice>
              <mc:Fallback>
                <p:oleObj name="Equation" r:id="rId6" imgW="1892160" imgH="482400" progId="Equation.DSMT4">
                  <p:embed/>
                  <p:pic>
                    <p:nvPicPr>
                      <p:cNvPr id="0" name="Object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686175"/>
                        <a:ext cx="4237037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0EDB75-044B-4996-9EB0-7A1A2EA92E84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2765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288556"/>
              </p:ext>
            </p:extLst>
          </p:nvPr>
        </p:nvGraphicFramePr>
        <p:xfrm>
          <a:off x="770165" y="1509485"/>
          <a:ext cx="12588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Equation" r:id="rId8" imgW="596880" imgH="444240" progId="Equation.DSMT4">
                  <p:embed/>
                </p:oleObj>
              </mc:Choice>
              <mc:Fallback>
                <p:oleObj name="Equation" r:id="rId8" imgW="596880" imgH="444240" progId="Equation.DSMT4">
                  <p:embed/>
                  <p:pic>
                    <p:nvPicPr>
                      <p:cNvPr id="0" name="Object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65" y="1509485"/>
                        <a:ext cx="12588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0" name="Object 18"/>
          <p:cNvGraphicFramePr>
            <a:graphicFrameLocks noChangeAspect="1"/>
          </p:cNvGraphicFramePr>
          <p:nvPr/>
        </p:nvGraphicFramePr>
        <p:xfrm>
          <a:off x="654957" y="4970689"/>
          <a:ext cx="10541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Equation" r:id="rId10" imgW="609480" imgH="253800" progId="Equation.DSMT4">
                  <p:embed/>
                </p:oleObj>
              </mc:Choice>
              <mc:Fallback>
                <p:oleObj name="Equation" r:id="rId10" imgW="609480" imgH="253800" progId="Equation.DSMT4">
                  <p:embed/>
                  <p:pic>
                    <p:nvPicPr>
                      <p:cNvPr id="0" name="Object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957" y="4970689"/>
                        <a:ext cx="10541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065077"/>
              </p:ext>
            </p:extLst>
          </p:nvPr>
        </p:nvGraphicFramePr>
        <p:xfrm>
          <a:off x="587375" y="5905950"/>
          <a:ext cx="1528028" cy="480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Equation" r:id="rId12" imgW="952200" imgH="304560" progId="Equation.DSMT4">
                  <p:embed/>
                </p:oleObj>
              </mc:Choice>
              <mc:Fallback>
                <p:oleObj name="Equation" r:id="rId12" imgW="952200" imgH="304560" progId="Equation.DSMT4">
                  <p:embed/>
                  <p:pic>
                    <p:nvPicPr>
                      <p:cNvPr id="0" name="Object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5905950"/>
                        <a:ext cx="1528028" cy="480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245336"/>
              </p:ext>
            </p:extLst>
          </p:nvPr>
        </p:nvGraphicFramePr>
        <p:xfrm>
          <a:off x="6863217" y="1967985"/>
          <a:ext cx="1007833" cy="856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9" name="Equation" r:id="rId14" imgW="507960" imgH="431640" progId="Equation.DSMT4">
                  <p:embed/>
                </p:oleObj>
              </mc:Choice>
              <mc:Fallback>
                <p:oleObj name="Equation" r:id="rId14" imgW="507960" imgH="431640" progId="Equation.DSMT4">
                  <p:embed/>
                  <p:pic>
                    <p:nvPicPr>
                      <p:cNvPr id="0" name="Object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217" y="1967985"/>
                        <a:ext cx="1007833" cy="856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909504"/>
              </p:ext>
            </p:extLst>
          </p:nvPr>
        </p:nvGraphicFramePr>
        <p:xfrm>
          <a:off x="6851936" y="4946650"/>
          <a:ext cx="13065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0" name="Equation" r:id="rId16" imgW="596880" imgH="241200" progId="Equation.DSMT4">
                  <p:embed/>
                </p:oleObj>
              </mc:Choice>
              <mc:Fallback>
                <p:oleObj name="Equation" r:id="rId16" imgW="596880" imgH="241200" progId="Equation.DSMT4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936" y="4946650"/>
                        <a:ext cx="13065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15988" y="957942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Lossless Case</a:t>
            </a:r>
          </a:p>
        </p:txBody>
      </p:sp>
      <p:graphicFrame>
        <p:nvGraphicFramePr>
          <p:cNvPr id="1955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93905"/>
              </p:ext>
            </p:extLst>
          </p:nvPr>
        </p:nvGraphicFramePr>
        <p:xfrm>
          <a:off x="6786779" y="1200347"/>
          <a:ext cx="10509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Equation" r:id="rId18" imgW="482400" imgH="241200" progId="Equation.DSMT4">
                  <p:embed/>
                </p:oleObj>
              </mc:Choice>
              <mc:Fallback>
                <p:oleObj name="Equation" r:id="rId18" imgW="482400" imgH="241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779" y="1200347"/>
                        <a:ext cx="10509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9" name="Object 15"/>
          <p:cNvGraphicFramePr>
            <a:graphicFrameLocks noChangeAspect="1"/>
          </p:cNvGraphicFramePr>
          <p:nvPr/>
        </p:nvGraphicFramePr>
        <p:xfrm>
          <a:off x="6816419" y="2928713"/>
          <a:ext cx="1604898" cy="97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Equation" r:id="rId20" imgW="749160" imgH="457200" progId="Equation.DSMT4">
                  <p:embed/>
                </p:oleObj>
              </mc:Choice>
              <mc:Fallback>
                <p:oleObj name="Equation" r:id="rId20" imgW="749160" imgH="4572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419" y="2928713"/>
                        <a:ext cx="1604898" cy="979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0" name="Object 16"/>
          <p:cNvGraphicFramePr>
            <a:graphicFrameLocks noChangeAspect="1"/>
          </p:cNvGraphicFramePr>
          <p:nvPr/>
        </p:nvGraphicFramePr>
        <p:xfrm>
          <a:off x="6863217" y="3882571"/>
          <a:ext cx="930955" cy="830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Equation" r:id="rId22" imgW="469800" imgH="419040" progId="Equation.DSMT4">
                  <p:embed/>
                </p:oleObj>
              </mc:Choice>
              <mc:Fallback>
                <p:oleObj name="Equation" r:id="rId22" imgW="469800" imgH="419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217" y="3882571"/>
                        <a:ext cx="930955" cy="830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1" name="Object 17"/>
          <p:cNvGraphicFramePr>
            <a:graphicFrameLocks noChangeAspect="1"/>
          </p:cNvGraphicFramePr>
          <p:nvPr/>
        </p:nvGraphicFramePr>
        <p:xfrm>
          <a:off x="6842352" y="5564415"/>
          <a:ext cx="14144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4" name="Equation" r:id="rId24" imgW="736560" imgH="457200" progId="Equation.DSMT4">
                  <p:embed/>
                </p:oleObj>
              </mc:Choice>
              <mc:Fallback>
                <p:oleObj name="Equation" r:id="rId24" imgW="736560" imgH="457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352" y="5564415"/>
                        <a:ext cx="14144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2" name="Object 18"/>
          <p:cNvGraphicFramePr>
            <a:graphicFrameLocks noChangeAspect="1"/>
          </p:cNvGraphicFramePr>
          <p:nvPr/>
        </p:nvGraphicFramePr>
        <p:xfrm>
          <a:off x="3527878" y="6224361"/>
          <a:ext cx="2763564" cy="38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Equation" r:id="rId26" imgW="1739880" imgH="241200" progId="Equation.DSMT4">
                  <p:embed/>
                </p:oleObj>
              </mc:Choice>
              <mc:Fallback>
                <p:oleObj name="Equation" r:id="rId26" imgW="1739880" imgH="2412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878" y="6224361"/>
                        <a:ext cx="2763564" cy="383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C75EF5-CDEC-46F9-84C1-F27944B522F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6805" name="AutoShape 5" descr="data:image/jpeg;base64,/9j/4AAQSkZJRgABAQAAAQABAAD/2wCEAAkGBhAPEBIQEBIREREQEBARFRAQExMWFhESFBUXFBgSExIYHSgeFxojGhIVHzEhIyctLC0sGCAxNTA2NycrMDUBCQoKDgwOGg8PGiwgHyQvLDQyLSw0Lyk1NS8vLywvLS0pLiwsLCkuLCw0LTE1Ki4sLC80LCwsNS8uLCopKi8tLP/AABEIALQBGAMBIgACEQEDEQH/xAAbAAEBAAMBAQEAAAAAAAAAAAAABQMEBgIBB//EAD8QAAICAQMCAwUGAwUHBQAAAAECAAMRBBIhEzEFBiJBUWFxgRQjMlKRoUJTkmJysbLBJDM0goOisxVjc5PC/8QAGAEBAQEBAQAAAAAAAAAAAAAAAAMCAQT/xAAsEQEAAQIEBAUDBQAAAAAAAAAAAQIRAyExURJBsfBhcYHB0ZGh4RMiMjNC/9oADAMBAAIRAxEAPwD9xiIgIiICIiAiIgIiICIiAiIgJN8a1t1Qq6VZs3WhXwrMVQg5YAEdjjue2cZPEpRA42vzHrVAzQ+zYi7vsurdkO3T5sdfxWDN9g2jDfdHnhsbdXi+pNqVkHa9tq3N0bMadQuU2uCAM7G75xvUnHAa74jr009ZtfO1SoO0ZPqYIOPmwmyUHPA57/H5zo0vBNQ9mnqez8bIMkgDd7mwOBkYP1m9ETkhERAREQEREBERAREQEREBERAREQEREBERAREQEREBERAREQEREBJurrcaiuxUZlWi8EqUGSTWVTDMOTtbB7e8iUogfnPimm1SUXUn0MatIbrCQ56n2gg2IuSN7kg+rsE5B4nZeAtYqvTfY9t1Tc2OEBsRuUcBFUAHBGMcFSMnEieObX8O1N9m3ZqLEc78begLURd2eNprUMc8eoyuenW+ltp2dF0FA6eNhrZd9RXbxtBTAxxhziYvP8nrmmninDtnEfeM594j0WIiJt5CIiAiIgIiICIiAiIgIiICIiAiIgIiICIiAiIgIiICIiAiIgIiICaXjN5TT2kfi2FVx33N6Vx9SJuzlPHDcdbSpN3R6lNm1AWRq6a7rXyqjJfqpRx3/Dt7tOVaKYVuOJnRt+a6xV4c6qCRWNOAFxk7bK8AZIGTj3ze8W3PpWcKyuqLcqNjcHrxaEOCRnK7Tgn2zl9a2qOl13W3c3VGk2hwNp1HpVlPtA25KekjGOczsdELSn3/AE9/Oelu249n4uYmLxZyiuaa4r8bs9VgZQwOQwBB94PIM9Sf4Af9nRD3q3U//UxrH7KJQiJvFzEp4K5p2kiInWCIiAiIgIiICIiAiIgIiICIiAiIgIiICIiAiIgIiICIiAiIgJOf1axf/a07n62OoH7VmUZO8P8AVfqX9zVUj5JWH/zXMPpM1clsLKKp2jraPdq+dFzorRkjJpGVxkZtQZGQRn5gyxTWVVVLM5CgF2xuYgY3NgAZPfgASL532/YLt+3Z91v3427Oqm7dnjbjOc8YlfRdPpp0dnS2J0+nt2dPA27NvG3GMY4xNItPwv02amvti4WAf2bEVs/1iz9JSk78Os/+XTD9anOP2vP6SjM0rY2cxO8R0tP3IiJpEiIgIiICIiAiIgIiICIiAiIgIiICIiAiIgIiICIiAiIgIiICcj4Z4863rXivp3XOxLZ37bRqbRZnsFA06ryPaeeAD1Gsv6dbuf4Edv6QT/pNfw3QqKKldVLClUOQD3Ubhz7CfZOf6WjLCnxmOk/hzHinmBtRo9VuTBRqnREwc1/adigvux1D0iSp27cgc951uh1LWJuaqyk5I2W7Nwx7fQzD95J84UhdFdsVVYtSe2AW6qYLY5I7S3Tu2rv279o3bc7d2OduecZnUWj4j6b9M/vssq/rrZv8ahKMnePcVB/5VtFmfcq2Lu/7N0oiZjWVq88OmfOPf3IiJpEiIgIiICIiAiIgIiICIiAiIgIiICIiAiIgIiICIiAiIgIiIE7zBzp3T+aa6fpc61H9nMoiTvFfU+mT337iPeK0dv8AELPNvjqLqF0+1yWKr1ABtV2SywKec/hpbnHtX3zMZzK1eWHTHnPt7NfzoudDaMkZNIyuMjNqDIyCM/SWKKyqqpZnKqBubG5sDG5sADJ78ATmPNPi1V2k1lZHopNAdrNux0axSx5PKABgSRjg+yX/AAvVaeypTpnqelRsU0MjIAvG1dnAxjGB2mkTxWjqUXJ+aqxf1UiZNFf1Kq3/ADojf1AH/WZzJ3l//h0U96y9R+dTtX/+Jn/S0Z4U+E9Yn4UYiJpEiIgIiICIiAiIgIiICIiAiIgIiICIiAiIgIiICIiAiIgIiIE6/wBWrqH8um5/kWZEH7b/ANJ61HglNlvWZT1AMBgzDBCugYYPDBbbAG7jcZ40fq1Wob8i0U/UBrT/AOZf0lKZp5ytjZcNO0R98/dy/mXwmjTaTUWU1BWf7NuFYAL9O1doAyBnk+7k8mdLQ5ZVYqyEqCUbG5SRnadpIyO3BI+Mj+dM/YbduN2acbs4z1UxnHOMyxTu2rv279o3bc7d2OduecZmkXuTvCvS+oT2LqCwHwsRLCf6meUZOp9OrtH8yip/qjOp/wAyzM6wth501R4e8flRiImkSIiAiIgIiICIiAiIgIiICIiAiIgIiICIiAiIgIiICIiAiJ5scKCTwACSfgIGh4NyLn/PqLTn4IRWP/HNh/EqRaKC6i1hkJnk5DEfUhHIHchWPsMweAIRpqc8FkFjD3NZ62/djNfV+AF9QNQtm0gq4Rk3DqJVbUrZyDtxecr/AGRyMnPKNFsf+yrvTRo+Z/EqtRo9SlT5at6UfaCGQm1MMu4cjuQ3IOPbOjpr2qqlmYqoG5sbmwMbmwAMnv2nJ+Y/D3q0ess1FtTixqSWStqdta2rwzm1uFU9xtxye5zOk8L09SVKKDurYb1bqNZuDchhYzEkEHI5xOotuTtWduqob2Ol9XzbC2D9qnlGTvGhgVWfy9RSfkHPRY/02tM1aLYH87b3j6xZRiImkSIiAiIgIiICIiAiIgIiICIiAia+v1YqQt6clkRQ7bQXsYVopbBxlnUdj3mqPC3fm6+wn8tLGpF+W31H/mY/KcmdlKaYmL1TZSiS3F2m9W59RSPxKRutQe9Co+8A/KRu9xJ4NGm5XUOhDKwBDDsQexERNyvD4YvGcbvcRE6mTX12uWlNxBYkhVReWsc9kUe8/oOSeAZ70+qSwFkYMAzoSD2atzWy/MMrA/ETQ8PHXs+0n8AytA/sH8V3zfHB/KB+YzMzyhXDpib1VaR3bvkLotS43ve1TnkV1LWa09wJdSz/ABOVz7AJn8P1rMWrtAW6vG4Lna6nOLEzztODweQQR7id2TfGEKBdQo9VGSQP4qTjqJ8eAGHxQTkxw5qU1fqzwTERfS0Wz+PPzUonlHBAIOQQCCPaD7Z4OqQOKtw6hQuEzyUUhS2PcCwH1m3mZZP8fb/ZrQO9i9IY9htIrB/75Qk7xb1Np6/z6hSflWrWf4oP1matFsD+yJ2z+magq4GB2HE+xE0iiedGxorSASQaThcZJFqHAyQM/MgfGWKXLKrFShKglG25UkZ2naSMjtwSPjI/nTP2G3bjdmnGc4z1UxnHOMyxTu2rv2l9o3FQQpbHO0HJAzA9zR8cq3aa4Dv02YY96jcP3Am9PhGZyYvFm6KuCqKtnmm0OqsOzKGHyIzPcneAE/Z0Q96t1J+PRY1Z+uzP1lGIm8XMSngrmnaSJi0+pSwEowYB3Qkex0Yoy/MMpH0njXawU1tYQTtHCjuzdgo+JJA+s7ozTTNU2hravV2PZ0KMBgA1lpGRUp7AL/E59g7Acn2A+Hp1FHrWx9So/FVYKg5HvqZFUbvbtIwewImz4XpDVX6yDY5NljDs1jd8fAcAfACbcxa+cvROJFE8NMRMeWvrrHha31Y9NqFsRXQ7lYZBHu/0+UySX/w13up1DfSu8/4B/wDN8Xm+2qQOtZYCx1d1TPJVCgZgPcDYg/5hNRN0sSiKZvGk6d+DLEROpkTBrNYtKl3zjgAKCWZj2VVHJJ90000d13qudqlPIopbBA9z2j1Fv7pA+feZmeStOHeOKZtHeinEl3aS2gF6rSyqCzV6htylRycW43qfidw+Eo0XB1V1IKuoYEcggjIIP1nYlmumIzibvcRE6w53xjwCthuv1erVDfSwUWIFWzrKagMJnizZjPwzMP8A6FXqhdQdbrrFX7uwbgFOe6h+kA3uO08HgyrrPBd6kLY4Jspf7xmsUdO1bSAhYYzsxn2Z+k++G+ECm2637sNeQW6VfTDbSxDuNx3WYbBb27RxA09T5T6qNW+r1rJYrIy9SsblYYIyK88gntNDU+Xm0p3DV6wadiTZiyv7pmP+9/3f4D/F7vxfmnWz4RnicmLt0VcM55x33CDpfKfTRK69ZrVStVRVFlZwqgADJryeAI03lLpItder1qogCqvUrOAPZk15m0lNml4rVrdP7K1I30/2UBOGr9wzlewyMAYdXqGvI6CagOONz9WmpOe7q2DZ8lBz2yO85xbqfozOdM3jfT67d2u559Bpyy6SnXasLdZc1v3i4G+51sUnp5DWXF17j+LHYCXNN5RFQITV61QzM5Asr5Zu55r4+Q4mLR+TemdzXbmezqWsK8dUrqG1CEDcdpBcqe4IxgDE6WdjeWMSqL8NOkdzPfJAp8pbC7Lq9aDa4dz1K/UwRa93NfHprQce75xX5S2u1g1etD2bQzdSv1bcheOngYye0vxOpuR8I8qhLLUGq1ivWK6gRYnOnG96RgpjC9SxfofhjN4h4FVQy326zXB8dFWVgzEOQxRUSok8oD242+7Mra8dO6q4dmPQs/uufQT8nwP+oZr+J+W1vXYW3KW3HrBrWQjO16GLDpWAnIbBx7pmnZbFi9q459efz6sTeUsuth1et3orordSvhXKlhjp45Na/pNK3yv1dWmdXrSdNUbFbqV5V7tycYTH4Efv+YTrJO8J9T32/nuKD+7SOn/nV4nWIcw4/bVV4dfxdo3eUt5Qtq9aTW+9fvK/S2CueK+eGYc++NR5S6gCvq9awD1uB1Kx6q3FiHiv2Mqn6S/E0k4/zV4Ay6Rz9r1jYan0tZXg5tQfy5R1XlLq1vVZq9a1diMjr1KxuRgVK5FeeQT2nrzxt+wXbyAn3W4k4AXqpuJb2DGefZK+i2dNOkQ1exNjBtwZMDaQ+TuBGOc8wJNnlcsCrazWkMCCOpXyDwR/u58p8rFFVF1mtCqoUDqV8ADAGTX7hLsQOS8H8qilrdNXqtaiVdIoosrPoasAd0J7owz8Jvabyl0l2Jq9aq5ZsdSs8sxZjk1+0sT9Zu3+jV1t7LqnqP8AfQ9RB/SbpSmaVsWM4q3iPifvDl/CfAq2V/s+s12wXW7juUA2Mxd2UtV6gWYnK5HfHaYW8q51HTXVa3GRqrj1EObMLXV/BwcV5/6Y45lvwjwpdKthJrHUc2v0q+lWG2gFlr3NtztyeeTkz14KpZWvYYbUN1MHuK8YrX+gAke9mieUGHFomvbKPOfxf1aNXlLYzuur1oawhnPUr9RChQea+OFA490L5Sw7WjV63e6IjN1K+VQuVGOnjg2P/V8pfiaRc5f5KWwln1WtLMgrJ6qfgB3Afg4wec95Jr0tKux1Ov1SanSbqGY2oPRaq3F1Xp/hZaFc/l6bc4BM7mcx475ObUPbclqpc2emxryFVtO1DVvkncDv3ZwMEDg855Mc1aJif21adO+bYs8ph2RzrNaWr3FG6tfp3DB7V4OR75j1vllQFtt1usAoJtVjbWNh2Mhbivn02OPr78Tfp8V2KEejUK6gKEWtrAcDHFq+nH94ifa9JZe4svGxEINenyDhhyLLSOCw9ijIHfJOMcmrZqMGac8TKOvlv56Ilfk9tUN+o1OtwTmutrKw1acHLYThztB+A9P5s7+q8pdWt6rNXrWrsRkdepWNyMCpXIrzyCe0vxOxFk66uKbud1fgSjbXZrtb9+xqVTZX6yVZiuRX+VW/Se/L3h9Y2tTqtXbXSTUEtI6Z2rt4zWC4HGGBIOO5lPX6I2mkhgvSuFhyu7cNjptHIx+POee3aYvBfCBplcDpg2WdRhTX06wxVVJSvc23O3J55JJnWGPxJNS2o0/S3LSrHrENWN6sDgBSCSVZEJ5HDEDPOEqxAREQEREBERAREQEREDBrdIt1b1t2dSuR3GfaD7CDyD7xMXhWqaysb8dRCa7APZYvB49x/EPgwm5Jmrrem3r1qXRwFurXluOFtRf4mA4I7kYxyoBzOU3Xw/30zR6x57evWIbXiWr6VT2DkqvpH5nPCr9WIH1jw7SdGquvuURQT+ZscsfiTk/WaYY6qxTtZaKmD5dSpttH4cIedq53ZPdtuOxlWIzm5XHBRFHPWfaOv1ImO+wqpKqXI/hUqCfkWIH7znrfFdUNWm5bK6RtLVlFYdLpXs9hsTPIsSoYB9o49XGoQbXnRsaK0gEkGkgLjJItQ4GSBn5kD4yxQ5ZVYqyEqCUbblSRnaSpIyO3BI+M4vxPWPZptdtue1Vt04QXVFOm/VXIGEXdXkDAyTgE55BnX6Fbgn37Vs+TzUrKuPZwzMf3gbERECf44p6XUUZahluAHchDlgPeSm4fWbyOGAIIIIBBHYg9iJ6kfT3nSZpdLGrXJpepGf0eylgB6SvYewjHOQZmcpuvTH6lHDGsdJ+PedmbxklwunXveSGx/DSvNh+ownzcSiowMD2TR8O0zlmvuGLLAAEyD0qxyK8+05JJI9vHYCb8Ru5iTERFEcuvP49L8yIiaRIiICIiAiIgIiICIiAiIgIiICIiAiIgIiICIiAiIgIiIETzmm7RWrkjc1IyvcZuQZB94limvaqrlm2qBuY5ZsDGWPtJnyIGSIiAiIgIiICIiAiIgIiICIiAiIgIiIH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7" name="AutoShape 7" descr="data:image/jpeg;base64,/9j/4AAQSkZJRgABAQAAAQABAAD/2wCEAAkGBhAPEBIQEBIREREQEBARFRAQExMWFhESFBUXFBgSExIYHSgeFxojGhIVHzEhIyctLC0sGCAxNTA2NycrMDUBCQoKDgwOGg8PGiwgHyQvLDQyLSw0Lyk1NS8vLywvLS0pLiwsLCkuLCw0LTE1Ki4sLC80LCwsNS8uLCopKi8tLP/AABEIALQBGAMBIgACEQEDEQH/xAAbAAEBAAMBAQEAAAAAAAAAAAAABQMEBgIBB//EAD8QAAICAQMCAwUGAwUHBQAAAAECAAMRBBIhEzEFBiJBUWFxgRQjMlKRoUJTkmJysbLBJDM0goOisxVjc5PC/8QAGAEBAQEBAQAAAAAAAAAAAAAAAAMCAQT/xAAsEQEAAQIEBAUDBQAAAAAAAAAAAQIRAyExURJBsfBhcYHB0ZGh4RMiMjNC/9oADAMBAAIRAxEAPwD9xiIgIiICIiAiIgIiICIiAiIgJN8a1t1Qq6VZs3WhXwrMVQg5YAEdjjue2cZPEpRA42vzHrVAzQ+zYi7vsurdkO3T5sdfxWDN9g2jDfdHnhsbdXi+pNqVkHa9tq3N0bMadQuU2uCAM7G75xvUnHAa74jr009ZtfO1SoO0ZPqYIOPmwmyUHPA57/H5zo0vBNQ9mnqez8bIMkgDd7mwOBkYP1m9ETkhERAREQEREBERAREQEREBERAREQEREBERAREQEREBERAREQEREBJurrcaiuxUZlWi8EqUGSTWVTDMOTtbB7e8iUogfnPimm1SUXUn0MatIbrCQ56n2gg2IuSN7kg+rsE5B4nZeAtYqvTfY9t1Tc2OEBsRuUcBFUAHBGMcFSMnEieObX8O1N9m3ZqLEc78begLURd2eNprUMc8eoyuenW+ltp2dF0FA6eNhrZd9RXbxtBTAxxhziYvP8nrmmninDtnEfeM594j0WIiJt5CIiAiIgIiICIiAiIgIiICIiAiIgIiICIiAiIgIiICIiAiIgIiICaXjN5TT2kfi2FVx33N6Vx9SJuzlPHDcdbSpN3R6lNm1AWRq6a7rXyqjJfqpRx3/Dt7tOVaKYVuOJnRt+a6xV4c6qCRWNOAFxk7bK8AZIGTj3ze8W3PpWcKyuqLcqNjcHrxaEOCRnK7Tgn2zl9a2qOl13W3c3VGk2hwNp1HpVlPtA25KekjGOczsdELSn3/AE9/Oelu249n4uYmLxZyiuaa4r8bs9VgZQwOQwBB94PIM9Sf4Af9nRD3q3U//UxrH7KJQiJvFzEp4K5p2kiInWCIiAiIgIiICIiAiIgIiICIiAiIgIiICIiAiIgIiICIiAiIgJOf1axf/a07n62OoH7VmUZO8P8AVfqX9zVUj5JWH/zXMPpM1clsLKKp2jraPdq+dFzorRkjJpGVxkZtQZGQRn5gyxTWVVVLM5CgF2xuYgY3NgAZPfgASL532/YLt+3Z91v3427Oqm7dnjbjOc8YlfRdPpp0dnS2J0+nt2dPA27NvG3GMY4xNItPwv02amvti4WAf2bEVs/1iz9JSk78Os/+XTD9anOP2vP6SjM0rY2cxO8R0tP3IiJpEiIgIiICIiAiIgIiICIiAiIgIiICIiAiIgIiICIiAiIgIiICcj4Z4863rXivp3XOxLZ37bRqbRZnsFA06ryPaeeAD1Gsv6dbuf4Edv6QT/pNfw3QqKKldVLClUOQD3Ubhz7CfZOf6WjLCnxmOk/hzHinmBtRo9VuTBRqnREwc1/adigvux1D0iSp27cgc951uh1LWJuaqyk5I2W7Nwx7fQzD95J84UhdFdsVVYtSe2AW6qYLY5I7S3Tu2rv279o3bc7d2OduecZnUWj4j6b9M/vssq/rrZv8ahKMnePcVB/5VtFmfcq2Lu/7N0oiZjWVq88OmfOPf3IiJpEiIgIiICIiAiIgIiICIiAiIgIiICIiAiIgIiICIiAiIgIiIE7zBzp3T+aa6fpc61H9nMoiTvFfU+mT337iPeK0dv8AELPNvjqLqF0+1yWKr1ABtV2SywKec/hpbnHtX3zMZzK1eWHTHnPt7NfzoudDaMkZNIyuMjNqDIyCM/SWKKyqqpZnKqBubG5sDG5sADJ78ATmPNPi1V2k1lZHopNAdrNux0axSx5PKABgSRjg+yX/AAvVaeypTpnqelRsU0MjIAvG1dnAxjGB2mkTxWjqUXJ+aqxf1UiZNFf1Kq3/ADojf1AH/WZzJ3l//h0U96y9R+dTtX/+Jn/S0Z4U+E9Yn4UYiJpEiIgIiICIiAiIgIiICIiAiIgIiICIiAiIgIiICIiAiIgIiIE6/wBWrqH8um5/kWZEH7b/ANJ61HglNlvWZT1AMBgzDBCugYYPDBbbAG7jcZ40fq1Wob8i0U/UBrT/AOZf0lKZp5ytjZcNO0R98/dy/mXwmjTaTUWU1BWf7NuFYAL9O1doAyBnk+7k8mdLQ5ZVYqyEqCUbG5SRnadpIyO3BI+Mj+dM/YbduN2acbs4z1UxnHOMyxTu2rv279o3bc7d2OduecZmkXuTvCvS+oT2LqCwHwsRLCf6meUZOp9OrtH8yip/qjOp/wAyzM6wth501R4e8flRiImkSIiAiIgIiICIiAiIgIiICIiAiIgIiICIiAiIgIiICIiAiJ5scKCTwACSfgIGh4NyLn/PqLTn4IRWP/HNh/EqRaKC6i1hkJnk5DEfUhHIHchWPsMweAIRpqc8FkFjD3NZ62/djNfV+AF9QNQtm0gq4Rk3DqJVbUrZyDtxecr/AGRyMnPKNFsf+yrvTRo+Z/EqtRo9SlT5at6UfaCGQm1MMu4cjuQ3IOPbOjpr2qqlmYqoG5sbmwMbmwAMnv2nJ+Y/D3q0ess1FtTixqSWStqdta2rwzm1uFU9xtxye5zOk8L09SVKKDurYb1bqNZuDchhYzEkEHI5xOotuTtWduqob2Ol9XzbC2D9qnlGTvGhgVWfy9RSfkHPRY/02tM1aLYH87b3j6xZRiImkSIiAiIgIiICIiAiIgIiICIiAia+v1YqQt6clkRQ7bQXsYVopbBxlnUdj3mqPC3fm6+wn8tLGpF+W31H/mY/KcmdlKaYmL1TZSiS3F2m9W59RSPxKRutQe9Co+8A/KRu9xJ4NGm5XUOhDKwBDDsQexERNyvD4YvGcbvcRE6mTX12uWlNxBYkhVReWsc9kUe8/oOSeAZ70+qSwFkYMAzoSD2atzWy/MMrA/ETQ8PHXs+0n8AytA/sH8V3zfHB/KB+YzMzyhXDpib1VaR3bvkLotS43ve1TnkV1LWa09wJdSz/ABOVz7AJn8P1rMWrtAW6vG4Lna6nOLEzztODweQQR7id2TfGEKBdQo9VGSQP4qTjqJ8eAGHxQTkxw5qU1fqzwTERfS0Wz+PPzUonlHBAIOQQCCPaD7Z4OqQOKtw6hQuEzyUUhS2PcCwH1m3mZZP8fb/ZrQO9i9IY9htIrB/75Qk7xb1Np6/z6hSflWrWf4oP1matFsD+yJ2z+magq4GB2HE+xE0iiedGxorSASQaThcZJFqHAyQM/MgfGWKXLKrFShKglG25UkZ2naSMjtwSPjI/nTP2G3bjdmnGc4z1UxnHOMyxTu2rv2l9o3FQQpbHO0HJAzA9zR8cq3aa4Dv02YY96jcP3Am9PhGZyYvFm6KuCqKtnmm0OqsOzKGHyIzPcneAE/Z0Q96t1J+PRY1Z+uzP1lGIm8XMSngrmnaSJi0+pSwEowYB3Qkex0Yoy/MMpH0njXawU1tYQTtHCjuzdgo+JJA+s7ozTTNU2hravV2PZ0KMBgA1lpGRUp7AL/E59g7Acn2A+Hp1FHrWx9So/FVYKg5HvqZFUbvbtIwewImz4XpDVX6yDY5NljDs1jd8fAcAfACbcxa+cvROJFE8NMRMeWvrrHha31Y9NqFsRXQ7lYZBHu/0+UySX/w13up1DfSu8/4B/wDN8Xm+2qQOtZYCx1d1TPJVCgZgPcDYg/5hNRN0sSiKZvGk6d+DLEROpkTBrNYtKl3zjgAKCWZj2VVHJJ90000d13qudqlPIopbBA9z2j1Fv7pA+feZmeStOHeOKZtHeinEl3aS2gF6rSyqCzV6htylRycW43qfidw+Eo0XB1V1IKuoYEcggjIIP1nYlmumIzibvcRE6w53xjwCthuv1erVDfSwUWIFWzrKagMJnizZjPwzMP8A6FXqhdQdbrrFX7uwbgFOe6h+kA3uO08HgyrrPBd6kLY4Jspf7xmsUdO1bSAhYYzsxn2Z+k++G+ECm2637sNeQW6VfTDbSxDuNx3WYbBb27RxA09T5T6qNW+r1rJYrIy9SsblYYIyK88gntNDU+Xm0p3DV6wadiTZiyv7pmP+9/3f4D/F7vxfmnWz4RnicmLt0VcM55x33CDpfKfTRK69ZrVStVRVFlZwqgADJryeAI03lLpItder1qogCqvUrOAPZk15m0lNml4rVrdP7K1I30/2UBOGr9wzlewyMAYdXqGvI6CagOONz9WmpOe7q2DZ8lBz2yO85xbqfozOdM3jfT67d2u559Bpyy6SnXasLdZc1v3i4G+51sUnp5DWXF17j+LHYCXNN5RFQITV61QzM5Asr5Zu55r4+Q4mLR+TemdzXbmezqWsK8dUrqG1CEDcdpBcqe4IxgDE6WdjeWMSqL8NOkdzPfJAp8pbC7Lq9aDa4dz1K/UwRa93NfHprQce75xX5S2u1g1etD2bQzdSv1bcheOngYye0vxOpuR8I8qhLLUGq1ivWK6gRYnOnG96RgpjC9SxfofhjN4h4FVQy326zXB8dFWVgzEOQxRUSok8oD242+7Mra8dO6q4dmPQs/uufQT8nwP+oZr+J+W1vXYW3KW3HrBrWQjO16GLDpWAnIbBx7pmnZbFi9q459efz6sTeUsuth1et3orordSvhXKlhjp45Na/pNK3yv1dWmdXrSdNUbFbqV5V7tycYTH4Efv+YTrJO8J9T32/nuKD+7SOn/nV4nWIcw4/bVV4dfxdo3eUt5Qtq9aTW+9fvK/S2CueK+eGYc++NR5S6gCvq9awD1uB1Kx6q3FiHiv2Mqn6S/E0k4/zV4Ay6Rz9r1jYan0tZXg5tQfy5R1XlLq1vVZq9a1diMjr1KxuRgVK5FeeQT2nrzxt+wXbyAn3W4k4AXqpuJb2DGefZK+i2dNOkQ1exNjBtwZMDaQ+TuBGOc8wJNnlcsCrazWkMCCOpXyDwR/u58p8rFFVF1mtCqoUDqV8ADAGTX7hLsQOS8H8qilrdNXqtaiVdIoosrPoasAd0J7owz8Jvabyl0l2Jq9aq5ZsdSs8sxZjk1+0sT9Zu3+jV1t7LqnqP8AfQ9RB/SbpSmaVsWM4q3iPifvDl/CfAq2V/s+s12wXW7juUA2Mxd2UtV6gWYnK5HfHaYW8q51HTXVa3GRqrj1EObMLXV/BwcV5/6Y45lvwjwpdKthJrHUc2v0q+lWG2gFlr3NtztyeeTkz14KpZWvYYbUN1MHuK8YrX+gAke9mieUGHFomvbKPOfxf1aNXlLYzuur1oawhnPUr9RChQea+OFA490L5Sw7WjV63e6IjN1K+VQuVGOnjg2P/V8pfiaRc5f5KWwln1WtLMgrJ6qfgB3Afg4wec95Jr0tKux1Ov1SanSbqGY2oPRaq3F1Xp/hZaFc/l6bc4BM7mcx475ObUPbclqpc2emxryFVtO1DVvkncDv3ZwMEDg855Mc1aJif21adO+bYs8ph2RzrNaWr3FG6tfp3DB7V4OR75j1vllQFtt1usAoJtVjbWNh2Mhbivn02OPr78Tfp8V2KEejUK6gKEWtrAcDHFq+nH94ifa9JZe4svGxEINenyDhhyLLSOCw9ijIHfJOMcmrZqMGac8TKOvlv56Ilfk9tUN+o1OtwTmutrKw1acHLYThztB+A9P5s7+q8pdWt6rNXrWrsRkdepWNyMCpXIrzyCe0vxOxFk66uKbud1fgSjbXZrtb9+xqVTZX6yVZiuRX+VW/Se/L3h9Y2tTqtXbXSTUEtI6Z2rt4zWC4HGGBIOO5lPX6I2mkhgvSuFhyu7cNjptHIx+POee3aYvBfCBplcDpg2WdRhTX06wxVVJSvc23O3J55JJnWGPxJNS2o0/S3LSrHrENWN6sDgBSCSVZEJ5HDEDPOEqxAREQEREBERAREQEREDBrdIt1b1t2dSuR3GfaD7CDyD7xMXhWqaysb8dRCa7APZYvB49x/EPgwm5Jmrrem3r1qXRwFurXluOFtRf4mA4I7kYxyoBzOU3Xw/30zR6x57evWIbXiWr6VT2DkqvpH5nPCr9WIH1jw7SdGquvuURQT+ZscsfiTk/WaYY6qxTtZaKmD5dSpttH4cIedq53ZPdtuOxlWIzm5XHBRFHPWfaOv1ImO+wqpKqXI/hUqCfkWIH7znrfFdUNWm5bK6RtLVlFYdLpXs9hsTPIsSoYB9o49XGoQbXnRsaK0gEkGkgLjJItQ4GSBn5kD4yxQ5ZVYqyEqCUbblSRnaSpIyO3BI+M4vxPWPZptdtue1Vt04QXVFOm/VXIGEXdXkDAyTgE55BnX6Fbgn37Vs+TzUrKuPZwzMf3gbERECf44p6XUUZahluAHchDlgPeSm4fWbyOGAIIIIBBHYg9iJ6kfT3nSZpdLGrXJpepGf0eylgB6SvYewjHOQZmcpuvTH6lHDGsdJ+PedmbxklwunXveSGx/DSvNh+ownzcSiowMD2TR8O0zlmvuGLLAAEyD0qxyK8+05JJI9vHYCb8Ru5iTERFEcuvP49L8yIiaRIiICIiAiIgIiICIiAiIgIiICIiAiIgIiICIiAiIgIiIETzmm7RWrkjc1IyvcZuQZB94limvaqrlm2qBuY5ZsDGWPtJnyIGSIiAiIgIiICIiAiIgIiICIiAiIgIiIH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09" name="Picture 9" descr="http://mathworld.wolfram.com/images/interactive/SincReal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4034" y="4013201"/>
            <a:ext cx="4050046" cy="2598780"/>
          </a:xfrm>
          <a:prstGeom prst="rect">
            <a:avLst/>
          </a:prstGeom>
          <a:noFill/>
        </p:spPr>
      </p:pic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5876925" y="4087813"/>
          <a:ext cx="250031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1435100" imgH="254000" progId="Equation.DSMT4">
                  <p:embed/>
                </p:oleObj>
              </mc:Choice>
              <mc:Fallback>
                <p:oleObj name="Equation" r:id="rId6" imgW="1435100" imgH="2540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087813"/>
                        <a:ext cx="2500313" cy="4619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6" name="Object 203"/>
          <p:cNvGraphicFramePr>
            <a:graphicFrameLocks noChangeAspect="1"/>
          </p:cNvGraphicFramePr>
          <p:nvPr/>
        </p:nvGraphicFramePr>
        <p:xfrm>
          <a:off x="5854700" y="1658938"/>
          <a:ext cx="233521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8" imgW="1269449" imgH="482391" progId="Equation.DSMT4">
                  <p:embed/>
                </p:oleObj>
              </mc:Choice>
              <mc:Fallback>
                <p:oleObj name="Equation" r:id="rId8" imgW="1269449" imgH="482391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1658938"/>
                        <a:ext cx="2335213" cy="8874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31520" y="1016000"/>
            <a:ext cx="346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FF"/>
                </a:solidFill>
              </a:rPr>
              <a:t>Example: Rectangular pulse </a:t>
            </a:r>
          </a:p>
        </p:txBody>
      </p:sp>
      <p:graphicFrame>
        <p:nvGraphicFramePr>
          <p:cNvPr id="78857" name="Object 7"/>
          <p:cNvGraphicFramePr>
            <a:graphicFrameLocks noChangeAspect="1"/>
          </p:cNvGraphicFramePr>
          <p:nvPr/>
        </p:nvGraphicFramePr>
        <p:xfrm>
          <a:off x="6277108" y="4840126"/>
          <a:ext cx="1644483" cy="665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0" imgW="1079500" imgH="419100" progId="Equation.DSMT4">
                  <p:embed/>
                </p:oleObj>
              </mc:Choice>
              <mc:Fallback>
                <p:oleObj name="Equation" r:id="rId10" imgW="1079500" imgH="41910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7108" y="4840126"/>
                        <a:ext cx="1644483" cy="66555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1828800" y="85725"/>
            <a:ext cx="52625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Frequency Domain (cont.)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5795" y="1711325"/>
            <a:ext cx="4705668" cy="2260600"/>
            <a:chOff x="731520" y="1930400"/>
            <a:chExt cx="4705668" cy="2260600"/>
          </a:xfrm>
        </p:grpSpPr>
        <p:sp>
          <p:nvSpPr>
            <p:cNvPr id="25" name="Line 35"/>
            <p:cNvSpPr>
              <a:spLocks noChangeShapeType="1"/>
            </p:cNvSpPr>
            <p:nvPr/>
          </p:nvSpPr>
          <p:spPr bwMode="auto">
            <a:xfrm>
              <a:off x="1176020" y="3401060"/>
              <a:ext cx="3903980" cy="2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>
              <a:off x="2547620" y="1930400"/>
              <a:ext cx="0" cy="226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" name="Object 198"/>
            <p:cNvGraphicFramePr>
              <a:graphicFrameLocks noChangeAspect="1"/>
            </p:cNvGraphicFramePr>
            <p:nvPr/>
          </p:nvGraphicFramePr>
          <p:xfrm>
            <a:off x="1854200" y="1949450"/>
            <a:ext cx="54292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Equation" r:id="rId12" imgW="330057" imgH="253890" progId="Equation.DSMT4">
                    <p:embed/>
                  </p:oleObj>
                </mc:Choice>
                <mc:Fallback>
                  <p:oleObj name="Equation" r:id="rId12" imgW="330057" imgH="253890" progId="Equation.DSMT4">
                    <p:embed/>
                    <p:pic>
                      <p:nvPicPr>
                        <p:cNvPr id="0" name="Picture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200" y="1949450"/>
                          <a:ext cx="542925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1938020" y="2526574"/>
              <a:ext cx="12065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731520" y="3413760"/>
              <a:ext cx="12319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>
              <a:off x="1963420" y="2527935"/>
              <a:ext cx="0" cy="901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1" name="Object 199"/>
            <p:cNvGraphicFramePr>
              <a:graphicFrameLocks noChangeAspect="1"/>
            </p:cNvGraphicFramePr>
            <p:nvPr/>
          </p:nvGraphicFramePr>
          <p:xfrm>
            <a:off x="3300095" y="2379980"/>
            <a:ext cx="37465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Equation" r:id="rId14" imgW="228402" imgH="177646" progId="Equation.DSMT4">
                    <p:embed/>
                  </p:oleObj>
                </mc:Choice>
                <mc:Fallback>
                  <p:oleObj name="Equation" r:id="rId14" imgW="228402" imgH="177646" progId="Equation.DSMT4">
                    <p:embed/>
                    <p:pic>
                      <p:nvPicPr>
                        <p:cNvPr id="0" name="Picture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095" y="2379980"/>
                          <a:ext cx="37465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3132768" y="2518410"/>
              <a:ext cx="0" cy="901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3130170" y="3401060"/>
              <a:ext cx="12319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960880" y="3606800"/>
              <a:ext cx="11684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" name="Object 199"/>
            <p:cNvGraphicFramePr>
              <a:graphicFrameLocks noChangeAspect="1"/>
            </p:cNvGraphicFramePr>
            <p:nvPr/>
          </p:nvGraphicFramePr>
          <p:xfrm>
            <a:off x="5291138" y="3276600"/>
            <a:ext cx="146050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Equation" r:id="rId16" imgW="88746" imgH="152136" progId="Equation.DSMT4">
                    <p:embed/>
                  </p:oleObj>
                </mc:Choice>
                <mc:Fallback>
                  <p:oleObj name="Equation" r:id="rId16" imgW="88746" imgH="152136" progId="Equation.DSMT4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1138" y="3276600"/>
                          <a:ext cx="146050" cy="249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5004422"/>
                </p:ext>
              </p:extLst>
            </p:nvPr>
          </p:nvGraphicFramePr>
          <p:xfrm>
            <a:off x="2696053" y="3705225"/>
            <a:ext cx="292100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Equation" r:id="rId18" imgW="177492" imgH="164814" progId="Equation.DSMT4">
                    <p:embed/>
                  </p:oleObj>
                </mc:Choice>
                <mc:Fallback>
                  <p:oleObj name="Equation" r:id="rId18" imgW="177492" imgH="164814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053" y="3705225"/>
                          <a:ext cx="292100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18160" y="762000"/>
            <a:ext cx="8331200" cy="2570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7303" y="3569465"/>
            <a:ext cx="8331200" cy="30853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Text Box 2"/>
          <p:cNvSpPr txBox="1">
            <a:spLocks noChangeArrowheads="1"/>
          </p:cNvSpPr>
          <p:nvPr/>
        </p:nvSpPr>
        <p:spPr bwMode="auto">
          <a:xfrm>
            <a:off x="1847850" y="104775"/>
            <a:ext cx="52625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Frequency Domain (cont.)</a:t>
            </a:r>
          </a:p>
        </p:txBody>
      </p:sp>
      <p:sp>
        <p:nvSpPr>
          <p:cNvPr id="2059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D4F9E7-6BC9-4E33-874F-9483C43308C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60" name="TextBox 17"/>
          <p:cNvSpPr txBox="1">
            <a:spLocks noChangeArrowheads="1"/>
          </p:cNvSpPr>
          <p:nvPr/>
        </p:nvSpPr>
        <p:spPr bwMode="auto">
          <a:xfrm>
            <a:off x="1022350" y="131127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cs typeface="Arial" charset="0"/>
              </a:rPr>
              <a:t>Phasor domain: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9358" y="2286700"/>
            <a:ext cx="68881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FF"/>
                </a:solidFill>
              </a:rPr>
              <a:t>In the </a:t>
            </a:r>
            <a:r>
              <a:rPr lang="en-US" u="sng" kern="0" dirty="0">
                <a:solidFill>
                  <a:srgbClr val="0000FF"/>
                </a:solidFill>
              </a:rPr>
              <a:t>frequency</a:t>
            </a:r>
            <a:r>
              <a:rPr lang="en-US" kern="0" dirty="0">
                <a:solidFill>
                  <a:srgbClr val="0000FF"/>
                </a:solidFill>
              </a:rPr>
              <a:t> domain, the system has a </a:t>
            </a:r>
            <a:r>
              <a:rPr lang="en-US" u="sng" kern="0" dirty="0">
                <a:solidFill>
                  <a:srgbClr val="0000FF"/>
                </a:solidFill>
              </a:rPr>
              <a:t>transfer function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kern="0" dirty="0">
                <a:solidFill>
                  <a:srgbClr val="0000FF"/>
                </a:solidFill>
              </a:rPr>
              <a:t>(</a:t>
            </a:r>
            <a:r>
              <a:rPr lang="en-US" i="1" kern="0" dirty="0">
                <a:solidFill>
                  <a:srgbClr val="0000FF"/>
                </a:solidFill>
                <a:sym typeface="Symbol"/>
              </a:rPr>
              <a:t></a:t>
            </a:r>
            <a:r>
              <a:rPr lang="en-US" kern="0" dirty="0">
                <a:solidFill>
                  <a:srgbClr val="0000FF"/>
                </a:solidFill>
                <a:sym typeface="Symbol"/>
              </a:rPr>
              <a:t>):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589298"/>
              </p:ext>
            </p:extLst>
          </p:nvPr>
        </p:nvGraphicFramePr>
        <p:xfrm>
          <a:off x="2903538" y="5640388"/>
          <a:ext cx="40068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2298600" imgH="469800" progId="Equation.DSMT4">
                  <p:embed/>
                </p:oleObj>
              </mc:Choice>
              <mc:Fallback>
                <p:oleObj name="Equation" r:id="rId4" imgW="2298600" imgH="469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5640388"/>
                        <a:ext cx="4006850" cy="854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TextBox 21"/>
          <p:cNvSpPr txBox="1">
            <a:spLocks noChangeArrowheads="1"/>
          </p:cNvSpPr>
          <p:nvPr/>
        </p:nvSpPr>
        <p:spPr bwMode="auto">
          <a:xfrm>
            <a:off x="1263150" y="5092700"/>
            <a:ext cx="6468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cs typeface="Arial" charset="0"/>
              </a:rPr>
              <a:t>The </a:t>
            </a:r>
            <a:r>
              <a:rPr lang="en-US" u="sng" dirty="0">
                <a:solidFill>
                  <a:srgbClr val="0000FF"/>
                </a:solidFill>
                <a:cs typeface="Arial" charset="0"/>
              </a:rPr>
              <a:t>time-domain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 response of the system to an input signal is:</a:t>
            </a: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4186736" y="2755083"/>
          <a:ext cx="2105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6" imgW="1434960" imgH="253800" progId="Equation.DSMT4">
                  <p:embed/>
                </p:oleObj>
              </mc:Choice>
              <mc:Fallback>
                <p:oleObj name="Equation" r:id="rId6" imgW="1434960" imgH="2538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736" y="2755083"/>
                        <a:ext cx="2105025" cy="390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3" name="Group 48"/>
          <p:cNvGrpSpPr>
            <a:grpSpLocks/>
          </p:cNvGrpSpPr>
          <p:nvPr/>
        </p:nvGrpSpPr>
        <p:grpSpPr bwMode="auto">
          <a:xfrm>
            <a:off x="3090863" y="807085"/>
            <a:ext cx="4419600" cy="1072515"/>
            <a:chOff x="2287588" y="928772"/>
            <a:chExt cx="4419600" cy="1072748"/>
          </a:xfrm>
        </p:grpSpPr>
        <p:sp>
          <p:nvSpPr>
            <p:cNvPr id="2073" name="TextBox 24"/>
            <p:cNvSpPr txBox="1">
              <a:spLocks noChangeArrowheads="1"/>
            </p:cNvSpPr>
            <p:nvPr/>
          </p:nvSpPr>
          <p:spPr bwMode="auto">
            <a:xfrm>
              <a:off x="3912235" y="928772"/>
              <a:ext cx="1039067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cs typeface="Arial" charset="0"/>
                </a:rPr>
                <a:t>System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59200" y="1350505"/>
              <a:ext cx="1320800" cy="651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2055" name="Object 13"/>
            <p:cNvGraphicFramePr>
              <a:graphicFrameLocks noChangeAspect="1"/>
            </p:cNvGraphicFramePr>
            <p:nvPr/>
          </p:nvGraphicFramePr>
          <p:xfrm>
            <a:off x="4059238" y="1448435"/>
            <a:ext cx="731837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name="Equation" r:id="rId8" imgW="418918" imgH="253890" progId="Equation.DSMT4">
                    <p:embed/>
                  </p:oleObj>
                </mc:Choice>
                <mc:Fallback>
                  <p:oleObj name="Equation" r:id="rId8" imgW="418918" imgH="253890" progId="Equation.DSMT4">
                    <p:embed/>
                    <p:pic>
                      <p:nvPicPr>
                        <p:cNvPr id="0" name="Picture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238" y="1448435"/>
                          <a:ext cx="731837" cy="44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Arrow Connector 39"/>
            <p:cNvCxnSpPr>
              <a:endCxn id="38" idx="1"/>
            </p:cNvCxnSpPr>
            <p:nvPr/>
          </p:nvCxnSpPr>
          <p:spPr>
            <a:xfrm>
              <a:off x="3251200" y="1676013"/>
              <a:ext cx="508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3159125" y="1625202"/>
              <a:ext cx="92075" cy="92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070475" y="1687127"/>
              <a:ext cx="508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5588000" y="1645843"/>
              <a:ext cx="92075" cy="92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205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4431737"/>
                </p:ext>
              </p:extLst>
            </p:nvPr>
          </p:nvGraphicFramePr>
          <p:xfrm>
            <a:off x="2287588" y="1447363"/>
            <a:ext cx="777875" cy="441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Equation" r:id="rId10" imgW="444240" imgH="253800" progId="Equation.DSMT4">
                    <p:embed/>
                  </p:oleObj>
                </mc:Choice>
                <mc:Fallback>
                  <p:oleObj name="Equation" r:id="rId10" imgW="444240" imgH="253800" progId="Equation.DSMT4">
                    <p:embed/>
                    <p:pic>
                      <p:nvPicPr>
                        <p:cNvPr id="0" name="Picture 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7588" y="1447363"/>
                          <a:ext cx="777875" cy="441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6703355"/>
                </p:ext>
              </p:extLst>
            </p:nvPr>
          </p:nvGraphicFramePr>
          <p:xfrm>
            <a:off x="5842000" y="1468004"/>
            <a:ext cx="865188" cy="441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name="Equation" r:id="rId12" imgW="495000" imgH="253800" progId="Equation.DSMT4">
                    <p:embed/>
                  </p:oleObj>
                </mc:Choice>
                <mc:Fallback>
                  <p:oleObj name="Equation" r:id="rId12" imgW="495000" imgH="253800" progId="Equation.DSMT4">
                    <p:embed/>
                    <p:pic>
                      <p:nvPicPr>
                        <p:cNvPr id="0" name="Picture 1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2000" y="1468004"/>
                          <a:ext cx="865188" cy="441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4" name="TextBox 46"/>
          <p:cNvSpPr txBox="1">
            <a:spLocks noChangeArrowheads="1"/>
          </p:cNvSpPr>
          <p:nvPr/>
        </p:nvSpPr>
        <p:spPr bwMode="auto">
          <a:xfrm>
            <a:off x="904558" y="4125904"/>
            <a:ext cx="1728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cs typeface="Arial" charset="0"/>
              </a:rPr>
              <a:t>Time domain:</a:t>
            </a:r>
          </a:p>
        </p:txBody>
      </p:sp>
      <p:grpSp>
        <p:nvGrpSpPr>
          <p:cNvPr id="2065" name="Group 49"/>
          <p:cNvGrpSpPr>
            <a:grpSpLocks/>
          </p:cNvGrpSpPr>
          <p:nvPr/>
        </p:nvGrpSpPr>
        <p:grpSpPr bwMode="auto">
          <a:xfrm>
            <a:off x="2792413" y="3587721"/>
            <a:ext cx="4214812" cy="1076051"/>
            <a:chOff x="2873375" y="3049599"/>
            <a:chExt cx="4214812" cy="1075361"/>
          </a:xfrm>
        </p:grpSpPr>
        <p:grpSp>
          <p:nvGrpSpPr>
            <p:cNvPr id="2066" name="Group 35"/>
            <p:cNvGrpSpPr>
              <a:grpSpLocks/>
            </p:cNvGrpSpPr>
            <p:nvPr/>
          </p:nvGrpSpPr>
          <p:grpSpPr bwMode="auto">
            <a:xfrm>
              <a:off x="2873375" y="3474500"/>
              <a:ext cx="4214812" cy="650460"/>
              <a:chOff x="2294255" y="3809780"/>
              <a:chExt cx="4214812" cy="6504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708400" y="3809780"/>
                <a:ext cx="1320800" cy="6504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aphicFrame>
            <p:nvGraphicFramePr>
              <p:cNvPr id="2052" name="Object 10"/>
              <p:cNvGraphicFramePr>
                <a:graphicFrameLocks noChangeAspect="1"/>
              </p:cNvGraphicFramePr>
              <p:nvPr/>
            </p:nvGraphicFramePr>
            <p:xfrm>
              <a:off x="4008438" y="3907155"/>
              <a:ext cx="731837" cy="441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7" name="Equation" r:id="rId14" imgW="418918" imgH="253890" progId="Equation.DSMT4">
                      <p:embed/>
                    </p:oleObj>
                  </mc:Choice>
                  <mc:Fallback>
                    <p:oleObj name="Equation" r:id="rId14" imgW="418918" imgH="253890" progId="Equation.DSMT4">
                      <p:embed/>
                      <p:pic>
                        <p:nvPicPr>
                          <p:cNvPr id="0" name="Picture 18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08438" y="3907155"/>
                            <a:ext cx="731837" cy="441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9" name="Straight Arrow Connector 28"/>
              <p:cNvCxnSpPr>
                <a:endCxn id="26" idx="1"/>
              </p:cNvCxnSpPr>
              <p:nvPr/>
            </p:nvCxnSpPr>
            <p:spPr>
              <a:xfrm>
                <a:off x="3200400" y="4135010"/>
                <a:ext cx="508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3108325" y="4084242"/>
                <a:ext cx="92075" cy="92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5019675" y="4144528"/>
                <a:ext cx="508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5537200" y="4104867"/>
                <a:ext cx="92075" cy="9042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aphicFrame>
            <p:nvGraphicFramePr>
              <p:cNvPr id="2053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7150805"/>
                  </p:ext>
                </p:extLst>
              </p:nvPr>
            </p:nvGraphicFramePr>
            <p:xfrm>
              <a:off x="2294255" y="3905604"/>
              <a:ext cx="665162" cy="4426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8" name="Equation" r:id="rId15" imgW="380880" imgH="253800" progId="Equation.DSMT4">
                      <p:embed/>
                    </p:oleObj>
                  </mc:Choice>
                  <mc:Fallback>
                    <p:oleObj name="Equation" r:id="rId15" imgW="380880" imgH="253800" progId="Equation.DSMT4">
                      <p:embed/>
                      <p:pic>
                        <p:nvPicPr>
                          <p:cNvPr id="0" name="Picture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94255" y="3905604"/>
                            <a:ext cx="665162" cy="4426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4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1072421"/>
                  </p:ext>
                </p:extLst>
              </p:nvPr>
            </p:nvGraphicFramePr>
            <p:xfrm>
              <a:off x="5755005" y="3926228"/>
              <a:ext cx="754062" cy="4426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9" name="Equation" r:id="rId17" imgW="431640" imgH="253800" progId="Equation.DSMT4">
                      <p:embed/>
                    </p:oleObj>
                  </mc:Choice>
                  <mc:Fallback>
                    <p:oleObj name="Equation" r:id="rId17" imgW="431640" imgH="253800" progId="Equation.DSMT4">
                      <p:embed/>
                      <p:pic>
                        <p:nvPicPr>
                          <p:cNvPr id="0" name="Picture 1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55005" y="3926228"/>
                            <a:ext cx="754062" cy="4426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67" name="TextBox 47"/>
            <p:cNvSpPr txBox="1">
              <a:spLocks noChangeArrowheads="1"/>
            </p:cNvSpPr>
            <p:nvPr/>
          </p:nvSpPr>
          <p:spPr bwMode="auto">
            <a:xfrm>
              <a:off x="4471035" y="3049599"/>
              <a:ext cx="1039067" cy="40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cs typeface="Arial" charset="0"/>
                </a:rPr>
                <a:t>System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2"/>
          <p:cNvSpPr txBox="1">
            <a:spLocks noChangeArrowheads="1"/>
          </p:cNvSpPr>
          <p:nvPr/>
        </p:nvSpPr>
        <p:spPr bwMode="auto">
          <a:xfrm>
            <a:off x="1828800" y="161925"/>
            <a:ext cx="52625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Frequency Domain (cont.)</a:t>
            </a:r>
          </a:p>
        </p:txBody>
      </p:sp>
      <p:sp>
        <p:nvSpPr>
          <p:cNvPr id="2059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D4F9E7-6BC9-4E33-874F-9483C43308C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130799" y="1581645"/>
            <a:ext cx="4214812" cy="1097595"/>
            <a:chOff x="2873375" y="3028070"/>
            <a:chExt cx="4214812" cy="1096890"/>
          </a:xfrm>
        </p:grpSpPr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2873375" y="3474500"/>
              <a:ext cx="4214812" cy="650460"/>
              <a:chOff x="2294255" y="3809780"/>
              <a:chExt cx="4214812" cy="6504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708400" y="3809780"/>
                <a:ext cx="1320800" cy="6504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aphicFrame>
            <p:nvGraphicFramePr>
              <p:cNvPr id="2052" name="Object 10"/>
              <p:cNvGraphicFramePr>
                <a:graphicFrameLocks noChangeAspect="1"/>
              </p:cNvGraphicFramePr>
              <p:nvPr/>
            </p:nvGraphicFramePr>
            <p:xfrm>
              <a:off x="4008438" y="3907155"/>
              <a:ext cx="731837" cy="441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7" name="Equation" r:id="rId4" imgW="418918" imgH="253890" progId="Equation.DSMT4">
                      <p:embed/>
                    </p:oleObj>
                  </mc:Choice>
                  <mc:Fallback>
                    <p:oleObj name="Equation" r:id="rId4" imgW="418918" imgH="253890" progId="Equation.DSMT4">
                      <p:embed/>
                      <p:pic>
                        <p:nvPicPr>
                          <p:cNvPr id="0" name="Picture 1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08438" y="3907155"/>
                            <a:ext cx="731837" cy="441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9" name="Straight Arrow Connector 28"/>
              <p:cNvCxnSpPr>
                <a:endCxn id="26" idx="1"/>
              </p:cNvCxnSpPr>
              <p:nvPr/>
            </p:nvCxnSpPr>
            <p:spPr>
              <a:xfrm>
                <a:off x="3200400" y="4135010"/>
                <a:ext cx="508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3108325" y="4084242"/>
                <a:ext cx="92075" cy="92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5019675" y="4144528"/>
                <a:ext cx="508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5537200" y="4104867"/>
                <a:ext cx="92075" cy="9042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aphicFrame>
            <p:nvGraphicFramePr>
              <p:cNvPr id="2053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5172682"/>
                  </p:ext>
                </p:extLst>
              </p:nvPr>
            </p:nvGraphicFramePr>
            <p:xfrm>
              <a:off x="2294255" y="3905604"/>
              <a:ext cx="665162" cy="4426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8" name="Equation" r:id="rId6" imgW="380880" imgH="253800" progId="Equation.DSMT4">
                      <p:embed/>
                    </p:oleObj>
                  </mc:Choice>
                  <mc:Fallback>
                    <p:oleObj name="Equation" r:id="rId6" imgW="380880" imgH="253800" progId="Equation.DSMT4">
                      <p:embed/>
                      <p:pic>
                        <p:nvPicPr>
                          <p:cNvPr id="0" name="Picture 1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94255" y="3905604"/>
                            <a:ext cx="665162" cy="4426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4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181482"/>
                  </p:ext>
                </p:extLst>
              </p:nvPr>
            </p:nvGraphicFramePr>
            <p:xfrm>
              <a:off x="5755005" y="3926228"/>
              <a:ext cx="754062" cy="4426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9" name="Equation" r:id="rId8" imgW="431640" imgH="253800" progId="Equation.DSMT4">
                      <p:embed/>
                    </p:oleObj>
                  </mc:Choice>
                  <mc:Fallback>
                    <p:oleObj name="Equation" r:id="rId8" imgW="431640" imgH="253800" progId="Equation.DSMT4">
                      <p:embed/>
                      <p:pic>
                        <p:nvPicPr>
                          <p:cNvPr id="0" name="Picture 1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55005" y="3926228"/>
                            <a:ext cx="754062" cy="4426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67" name="TextBox 47"/>
            <p:cNvSpPr txBox="1">
              <a:spLocks noChangeArrowheads="1"/>
            </p:cNvSpPr>
            <p:nvPr/>
          </p:nvSpPr>
          <p:spPr bwMode="auto">
            <a:xfrm>
              <a:off x="4471035" y="3028070"/>
              <a:ext cx="1039067" cy="40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cs typeface="Arial" charset="0"/>
                </a:rPr>
                <a:t>System</a:t>
              </a:r>
            </a:p>
          </p:txBody>
        </p:sp>
      </p:grpSp>
      <p:graphicFrame>
        <p:nvGraphicFramePr>
          <p:cNvPr id="7988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858377"/>
              </p:ext>
            </p:extLst>
          </p:nvPr>
        </p:nvGraphicFramePr>
        <p:xfrm>
          <a:off x="2157413" y="3163888"/>
          <a:ext cx="40068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10" imgW="2298600" imgH="469800" progId="Equation.DSMT4">
                  <p:embed/>
                </p:oleObj>
              </mc:Choice>
              <mc:Fallback>
                <p:oleObj name="Equation" r:id="rId10" imgW="2298600" imgH="4698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3163888"/>
                        <a:ext cx="4006850" cy="8540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914400" y="4602480"/>
            <a:ext cx="7579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can solve the system in the </a:t>
            </a:r>
            <a:r>
              <a:rPr lang="en-US" u="sng" dirty="0"/>
              <a:t>phasor domain</a:t>
            </a:r>
            <a:r>
              <a:rPr lang="en-US" dirty="0"/>
              <a:t> (i.e., get the transfer function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(</a:t>
            </a:r>
            <a:r>
              <a:rPr lang="en-US" i="1" dirty="0">
                <a:sym typeface="Symbol"/>
              </a:rPr>
              <a:t></a:t>
            </a:r>
            <a:r>
              <a:rPr lang="en-US" dirty="0"/>
              <a:t>)), we can get the output for </a:t>
            </a:r>
            <a:r>
              <a:rPr lang="en-US" u="sng" dirty="0"/>
              <a:t>any</a:t>
            </a:r>
            <a:r>
              <a:rPr lang="en-US" dirty="0"/>
              <a:t> time-varying input signal.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1667" y="5983302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This applies for transmission lines also!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9700" y="5343525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one reason why the phasor domain is so important!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1226" y="873457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Summary</a:t>
            </a:r>
          </a:p>
        </p:txBody>
      </p:sp>
      <p:graphicFrame>
        <p:nvGraphicFramePr>
          <p:cNvPr id="7988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22424"/>
              </p:ext>
            </p:extLst>
          </p:nvPr>
        </p:nvGraphicFramePr>
        <p:xfrm>
          <a:off x="6757988" y="1041400"/>
          <a:ext cx="173831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2" imgW="1193760" imgH="685800" progId="Equation.DSMT4">
                  <p:embed/>
                </p:oleObj>
              </mc:Choice>
              <mc:Fallback>
                <p:oleObj name="Equation" r:id="rId12" imgW="1193760" imgH="6858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1041400"/>
                        <a:ext cx="1738312" cy="1054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94535" y="95250"/>
            <a:ext cx="50800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Telegrapher’s Equations</a:t>
            </a:r>
          </a:p>
        </p:txBody>
      </p:sp>
      <p:sp>
        <p:nvSpPr>
          <p:cNvPr id="30726" name="Slide Number Placeholder 5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888D66-0FB5-4BE6-9C26-6FB87AEA5F9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93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2362"/>
              </p:ext>
            </p:extLst>
          </p:nvPr>
        </p:nvGraphicFramePr>
        <p:xfrm>
          <a:off x="2162557" y="1216121"/>
          <a:ext cx="48053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4" imgW="2755800" imgH="482400" progId="Equation.DSMT4">
                  <p:embed/>
                </p:oleObj>
              </mc:Choice>
              <mc:Fallback>
                <p:oleObj name="Equation" r:id="rId4" imgW="2755800" imgH="4824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57" y="1216121"/>
                        <a:ext cx="4805363" cy="841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" name="Group 107"/>
          <p:cNvGrpSpPr/>
          <p:nvPr/>
        </p:nvGrpSpPr>
        <p:grpSpPr>
          <a:xfrm>
            <a:off x="684891" y="2790825"/>
            <a:ext cx="7932964" cy="3152775"/>
            <a:chOff x="684891" y="2790825"/>
            <a:chExt cx="7932964" cy="3152775"/>
          </a:xfrm>
        </p:grpSpPr>
        <p:sp>
          <p:nvSpPr>
            <p:cNvPr id="58" name="Arc 66"/>
            <p:cNvSpPr>
              <a:spLocks/>
            </p:cNvSpPr>
            <p:nvPr/>
          </p:nvSpPr>
          <p:spPr bwMode="auto">
            <a:xfrm>
              <a:off x="4154488" y="3197225"/>
              <a:ext cx="190500" cy="396875"/>
            </a:xfrm>
            <a:custGeom>
              <a:avLst/>
              <a:gdLst>
                <a:gd name="T0" fmla="*/ 120 w 43198"/>
                <a:gd name="T1" fmla="*/ 104 h 36493"/>
                <a:gd name="T2" fmla="*/ 17 w 43198"/>
                <a:gd name="T3" fmla="*/ 0 h 36493"/>
                <a:gd name="T4" fmla="*/ 60 w 43198"/>
                <a:gd name="T5" fmla="*/ 102 h 36493"/>
                <a:gd name="T6" fmla="*/ 0 60000 65536"/>
                <a:gd name="T7" fmla="*/ 0 60000 65536"/>
                <a:gd name="T8" fmla="*/ 0 60000 65536"/>
                <a:gd name="T9" fmla="*/ 0 w 43198"/>
                <a:gd name="T10" fmla="*/ 0 h 36493"/>
                <a:gd name="T11" fmla="*/ 43198 w 43198"/>
                <a:gd name="T12" fmla="*/ 36493 h 36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6493" fill="none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</a:path>
                <a:path w="43198" h="36493" stroke="0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  <a:lnTo>
                    <a:pt x="21600" y="1489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rc 67"/>
            <p:cNvSpPr>
              <a:spLocks/>
            </p:cNvSpPr>
            <p:nvPr/>
          </p:nvSpPr>
          <p:spPr bwMode="auto">
            <a:xfrm>
              <a:off x="4025900" y="3190875"/>
              <a:ext cx="192088" cy="423863"/>
            </a:xfrm>
            <a:custGeom>
              <a:avLst/>
              <a:gdLst>
                <a:gd name="T0" fmla="*/ 95 w 43200"/>
                <a:gd name="T1" fmla="*/ 0 h 39465"/>
                <a:gd name="T2" fmla="*/ 21 w 43200"/>
                <a:gd name="T3" fmla="*/ 9 h 39465"/>
                <a:gd name="T4" fmla="*/ 61 w 43200"/>
                <a:gd name="T5" fmla="*/ 121 h 394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65"/>
                <a:gd name="T11" fmla="*/ 43200 w 43200"/>
                <a:gd name="T12" fmla="*/ 39465 h 39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65" fill="none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</a:path>
                <a:path w="43200" h="39465" stroke="0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  <a:lnTo>
                    <a:pt x="21600" y="1786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rc 68"/>
            <p:cNvSpPr>
              <a:spLocks/>
            </p:cNvSpPr>
            <p:nvPr/>
          </p:nvSpPr>
          <p:spPr bwMode="auto">
            <a:xfrm>
              <a:off x="3903663" y="3208338"/>
              <a:ext cx="190500" cy="406400"/>
            </a:xfrm>
            <a:custGeom>
              <a:avLst/>
              <a:gdLst>
                <a:gd name="T0" fmla="*/ 101 w 43200"/>
                <a:gd name="T1" fmla="*/ 0 h 37507"/>
                <a:gd name="T2" fmla="*/ 18 w 43200"/>
                <a:gd name="T3" fmla="*/ 3 h 37507"/>
                <a:gd name="T4" fmla="*/ 60 w 43200"/>
                <a:gd name="T5" fmla="*/ 109 h 375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507"/>
                <a:gd name="T11" fmla="*/ 43200 w 43200"/>
                <a:gd name="T12" fmla="*/ 37507 h 37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507" fill="none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</a:path>
                <a:path w="43200" h="37507" stroke="0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  <a:lnTo>
                    <a:pt x="21600" y="15907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rc 69"/>
            <p:cNvSpPr>
              <a:spLocks/>
            </p:cNvSpPr>
            <p:nvPr/>
          </p:nvSpPr>
          <p:spPr bwMode="auto">
            <a:xfrm>
              <a:off x="3768725" y="3213100"/>
              <a:ext cx="192088" cy="404813"/>
            </a:xfrm>
            <a:custGeom>
              <a:avLst/>
              <a:gdLst>
                <a:gd name="T0" fmla="*/ 103 w 43200"/>
                <a:gd name="T1" fmla="*/ 3 h 37395"/>
                <a:gd name="T2" fmla="*/ 19 w 43200"/>
                <a:gd name="T3" fmla="*/ 0 h 37395"/>
                <a:gd name="T4" fmla="*/ 61 w 43200"/>
                <a:gd name="T5" fmla="*/ 108 h 373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395"/>
                <a:gd name="T11" fmla="*/ 43200 w 43200"/>
                <a:gd name="T12" fmla="*/ 37395 h 37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395" fill="none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</a:path>
                <a:path w="43200" h="37395" stroke="0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  <a:lnTo>
                    <a:pt x="21600" y="1579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rc 70"/>
            <p:cNvSpPr>
              <a:spLocks/>
            </p:cNvSpPr>
            <p:nvPr/>
          </p:nvSpPr>
          <p:spPr bwMode="auto">
            <a:xfrm>
              <a:off x="3638550" y="3217863"/>
              <a:ext cx="190500" cy="412750"/>
            </a:xfrm>
            <a:custGeom>
              <a:avLst/>
              <a:gdLst>
                <a:gd name="T0" fmla="*/ 99 w 43198"/>
                <a:gd name="T1" fmla="*/ 0 h 37968"/>
                <a:gd name="T2" fmla="*/ 0 w 43198"/>
                <a:gd name="T3" fmla="*/ 114 h 37968"/>
                <a:gd name="T4" fmla="*/ 60 w 43198"/>
                <a:gd name="T5" fmla="*/ 112 h 37968"/>
                <a:gd name="T6" fmla="*/ 0 60000 65536"/>
                <a:gd name="T7" fmla="*/ 0 60000 65536"/>
                <a:gd name="T8" fmla="*/ 0 60000 65536"/>
                <a:gd name="T9" fmla="*/ 0 w 43198"/>
                <a:gd name="T10" fmla="*/ 0 h 37968"/>
                <a:gd name="T11" fmla="*/ 43198 w 43198"/>
                <a:gd name="T12" fmla="*/ 37968 h 37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7968" fill="none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</a:path>
                <a:path w="43198" h="37968" stroke="0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  <a:lnTo>
                    <a:pt x="21598" y="1636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71"/>
            <p:cNvSpPr>
              <a:spLocks noChangeShapeType="1"/>
            </p:cNvSpPr>
            <p:nvPr/>
          </p:nvSpPr>
          <p:spPr bwMode="auto">
            <a:xfrm>
              <a:off x="4344988" y="3371850"/>
              <a:ext cx="2884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" name="Line 72"/>
            <p:cNvSpPr>
              <a:spLocks noChangeShapeType="1"/>
            </p:cNvSpPr>
            <p:nvPr/>
          </p:nvSpPr>
          <p:spPr bwMode="auto">
            <a:xfrm>
              <a:off x="1127125" y="3427413"/>
              <a:ext cx="6048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" name="Oval 73"/>
            <p:cNvSpPr>
              <a:spLocks noChangeArrowheads="1"/>
            </p:cNvSpPr>
            <p:nvPr/>
          </p:nvSpPr>
          <p:spPr bwMode="auto">
            <a:xfrm>
              <a:off x="1066800" y="3390900"/>
              <a:ext cx="60325" cy="762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4"/>
            <p:cNvSpPr>
              <a:spLocks noChangeShapeType="1"/>
            </p:cNvSpPr>
            <p:nvPr/>
          </p:nvSpPr>
          <p:spPr bwMode="auto">
            <a:xfrm flipV="1">
              <a:off x="1725613" y="3252788"/>
              <a:ext cx="66675" cy="17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" name="Line 75"/>
            <p:cNvSpPr>
              <a:spLocks noChangeShapeType="1"/>
            </p:cNvSpPr>
            <p:nvPr/>
          </p:nvSpPr>
          <p:spPr bwMode="auto">
            <a:xfrm flipV="1">
              <a:off x="1835150" y="3257550"/>
              <a:ext cx="104775" cy="300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" name="Line 76"/>
            <p:cNvSpPr>
              <a:spLocks noChangeShapeType="1"/>
            </p:cNvSpPr>
            <p:nvPr/>
          </p:nvSpPr>
          <p:spPr bwMode="auto">
            <a:xfrm flipV="1">
              <a:off x="1987550" y="3257550"/>
              <a:ext cx="104775" cy="300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Line 77"/>
            <p:cNvSpPr>
              <a:spLocks noChangeShapeType="1"/>
            </p:cNvSpPr>
            <p:nvPr/>
          </p:nvSpPr>
          <p:spPr bwMode="auto">
            <a:xfrm flipV="1">
              <a:off x="2146300" y="3257550"/>
              <a:ext cx="98425" cy="282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Line 78"/>
            <p:cNvSpPr>
              <a:spLocks noChangeShapeType="1"/>
            </p:cNvSpPr>
            <p:nvPr/>
          </p:nvSpPr>
          <p:spPr bwMode="auto">
            <a:xfrm flipV="1">
              <a:off x="2297113" y="3248025"/>
              <a:ext cx="100013" cy="2905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79"/>
            <p:cNvSpPr>
              <a:spLocks noChangeShapeType="1"/>
            </p:cNvSpPr>
            <p:nvPr/>
          </p:nvSpPr>
          <p:spPr bwMode="auto">
            <a:xfrm flipH="1" flipV="1">
              <a:off x="2390775" y="3254375"/>
              <a:ext cx="44450" cy="1476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Line 80"/>
            <p:cNvSpPr>
              <a:spLocks noChangeShapeType="1"/>
            </p:cNvSpPr>
            <p:nvPr/>
          </p:nvSpPr>
          <p:spPr bwMode="auto">
            <a:xfrm rot="19163305" flipV="1">
              <a:off x="1885950" y="3286125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Line 81"/>
            <p:cNvSpPr>
              <a:spLocks noChangeShapeType="1"/>
            </p:cNvSpPr>
            <p:nvPr/>
          </p:nvSpPr>
          <p:spPr bwMode="auto">
            <a:xfrm rot="19163305" flipV="1">
              <a:off x="2043113" y="3267075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" name="Line 82"/>
            <p:cNvSpPr>
              <a:spLocks noChangeShapeType="1"/>
            </p:cNvSpPr>
            <p:nvPr/>
          </p:nvSpPr>
          <p:spPr bwMode="auto">
            <a:xfrm rot="19163305" flipV="1">
              <a:off x="2195513" y="3262313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" name="Line 83"/>
            <p:cNvSpPr>
              <a:spLocks noChangeShapeType="1"/>
            </p:cNvSpPr>
            <p:nvPr/>
          </p:nvSpPr>
          <p:spPr bwMode="auto">
            <a:xfrm rot="19163305" flipV="1">
              <a:off x="1738313" y="3267075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Line 84"/>
            <p:cNvSpPr>
              <a:spLocks noChangeShapeType="1"/>
            </p:cNvSpPr>
            <p:nvPr/>
          </p:nvSpPr>
          <p:spPr bwMode="auto">
            <a:xfrm rot="5366684">
              <a:off x="4725987" y="5016500"/>
              <a:ext cx="6048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" name="Line 85"/>
            <p:cNvSpPr>
              <a:spLocks noChangeShapeType="1"/>
            </p:cNvSpPr>
            <p:nvPr/>
          </p:nvSpPr>
          <p:spPr bwMode="auto">
            <a:xfrm rot="5366684">
              <a:off x="4672012" y="3690938"/>
              <a:ext cx="639763" cy="6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Line 86"/>
            <p:cNvSpPr>
              <a:spLocks noChangeShapeType="1"/>
            </p:cNvSpPr>
            <p:nvPr/>
          </p:nvSpPr>
          <p:spPr bwMode="auto">
            <a:xfrm rot="5366684" flipV="1">
              <a:off x="5049837" y="3956050"/>
              <a:ext cx="66675" cy="17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87"/>
            <p:cNvSpPr>
              <a:spLocks noChangeShapeType="1"/>
            </p:cNvSpPr>
            <p:nvPr/>
          </p:nvSpPr>
          <p:spPr bwMode="auto">
            <a:xfrm rot="5366684" flipV="1">
              <a:off x="4962525" y="4021138"/>
              <a:ext cx="104775" cy="300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Line 88"/>
            <p:cNvSpPr>
              <a:spLocks noChangeShapeType="1"/>
            </p:cNvSpPr>
            <p:nvPr/>
          </p:nvSpPr>
          <p:spPr bwMode="auto">
            <a:xfrm rot="5366684" flipV="1">
              <a:off x="4962525" y="4173538"/>
              <a:ext cx="104775" cy="300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" name="Line 89"/>
            <p:cNvSpPr>
              <a:spLocks noChangeShapeType="1"/>
            </p:cNvSpPr>
            <p:nvPr/>
          </p:nvSpPr>
          <p:spPr bwMode="auto">
            <a:xfrm rot="5366684" flipV="1">
              <a:off x="4964112" y="4325938"/>
              <a:ext cx="104775" cy="300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" name="Line 90"/>
            <p:cNvSpPr>
              <a:spLocks noChangeShapeType="1"/>
            </p:cNvSpPr>
            <p:nvPr/>
          </p:nvSpPr>
          <p:spPr bwMode="auto">
            <a:xfrm rot="5366684" flipV="1">
              <a:off x="4975225" y="4476750"/>
              <a:ext cx="104775" cy="300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3" name="Line 91"/>
            <p:cNvSpPr>
              <a:spLocks noChangeShapeType="1"/>
            </p:cNvSpPr>
            <p:nvPr/>
          </p:nvSpPr>
          <p:spPr bwMode="auto">
            <a:xfrm rot="5366684" flipH="1" flipV="1">
              <a:off x="5078412" y="4624388"/>
              <a:ext cx="34925" cy="144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Line 92"/>
            <p:cNvSpPr>
              <a:spLocks noChangeShapeType="1"/>
            </p:cNvSpPr>
            <p:nvPr/>
          </p:nvSpPr>
          <p:spPr bwMode="auto">
            <a:xfrm rot="2929989" flipV="1">
              <a:off x="4930775" y="4116388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Line 93"/>
            <p:cNvSpPr>
              <a:spLocks noChangeShapeType="1"/>
            </p:cNvSpPr>
            <p:nvPr/>
          </p:nvSpPr>
          <p:spPr bwMode="auto">
            <a:xfrm rot="2929989" flipV="1">
              <a:off x="4951412" y="4271963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" name="Line 94"/>
            <p:cNvSpPr>
              <a:spLocks noChangeShapeType="1"/>
            </p:cNvSpPr>
            <p:nvPr/>
          </p:nvSpPr>
          <p:spPr bwMode="auto">
            <a:xfrm rot="2929989" flipV="1">
              <a:off x="4957762" y="4424363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7" name="Line 95"/>
            <p:cNvSpPr>
              <a:spLocks noChangeShapeType="1"/>
            </p:cNvSpPr>
            <p:nvPr/>
          </p:nvSpPr>
          <p:spPr bwMode="auto">
            <a:xfrm rot="2929989" flipV="1">
              <a:off x="4948237" y="3967163"/>
              <a:ext cx="152400" cy="258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 rot="5366684">
              <a:off x="5113337" y="4845050"/>
              <a:ext cx="925513" cy="4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Line 97"/>
            <p:cNvSpPr>
              <a:spLocks noChangeShapeType="1"/>
            </p:cNvSpPr>
            <p:nvPr/>
          </p:nvSpPr>
          <p:spPr bwMode="auto">
            <a:xfrm rot="5366684">
              <a:off x="5129212" y="3816350"/>
              <a:ext cx="896938" cy="6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 rot="5366684" flipV="1">
              <a:off x="5589587" y="4038600"/>
              <a:ext cx="4763" cy="4778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" name="Line 99"/>
            <p:cNvSpPr>
              <a:spLocks noChangeShapeType="1"/>
            </p:cNvSpPr>
            <p:nvPr/>
          </p:nvSpPr>
          <p:spPr bwMode="auto">
            <a:xfrm rot="5366684" flipV="1">
              <a:off x="5586412" y="4149725"/>
              <a:ext cx="4763" cy="4778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" name="Line 100"/>
            <p:cNvSpPr>
              <a:spLocks noChangeShapeType="1"/>
            </p:cNvSpPr>
            <p:nvPr/>
          </p:nvSpPr>
          <p:spPr bwMode="auto">
            <a:xfrm>
              <a:off x="1104900" y="5308600"/>
              <a:ext cx="6261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" name="Oval 101"/>
            <p:cNvSpPr>
              <a:spLocks noChangeArrowheads="1"/>
            </p:cNvSpPr>
            <p:nvPr/>
          </p:nvSpPr>
          <p:spPr bwMode="auto">
            <a:xfrm>
              <a:off x="1044575" y="5272088"/>
              <a:ext cx="60325" cy="762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102"/>
            <p:cNvSpPr>
              <a:spLocks noChangeArrowheads="1"/>
            </p:cNvSpPr>
            <p:nvPr/>
          </p:nvSpPr>
          <p:spPr bwMode="auto">
            <a:xfrm>
              <a:off x="7243763" y="3328988"/>
              <a:ext cx="60325" cy="762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103"/>
            <p:cNvSpPr>
              <a:spLocks noChangeArrowheads="1"/>
            </p:cNvSpPr>
            <p:nvPr/>
          </p:nvSpPr>
          <p:spPr bwMode="auto">
            <a:xfrm>
              <a:off x="7366000" y="5275263"/>
              <a:ext cx="60325" cy="762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04"/>
            <p:cNvSpPr>
              <a:spLocks noChangeShapeType="1"/>
            </p:cNvSpPr>
            <p:nvPr/>
          </p:nvSpPr>
          <p:spPr bwMode="auto">
            <a:xfrm>
              <a:off x="2435225" y="3406775"/>
              <a:ext cx="11953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" name="Line 114"/>
            <p:cNvSpPr>
              <a:spLocks noChangeShapeType="1"/>
            </p:cNvSpPr>
            <p:nvPr/>
          </p:nvSpPr>
          <p:spPr bwMode="auto">
            <a:xfrm>
              <a:off x="7589834" y="5315230"/>
              <a:ext cx="6365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" name="Line 122"/>
            <p:cNvSpPr>
              <a:spLocks noChangeShapeType="1"/>
            </p:cNvSpPr>
            <p:nvPr/>
          </p:nvSpPr>
          <p:spPr bwMode="auto">
            <a:xfrm flipH="1">
              <a:off x="1076325" y="5776913"/>
              <a:ext cx="2670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23"/>
            <p:cNvSpPr>
              <a:spLocks noChangeShapeType="1"/>
            </p:cNvSpPr>
            <p:nvPr/>
          </p:nvSpPr>
          <p:spPr bwMode="auto">
            <a:xfrm>
              <a:off x="4821238" y="5819775"/>
              <a:ext cx="2554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0" name="Object 5"/>
            <p:cNvGraphicFramePr>
              <a:graphicFrameLocks noChangeAspect="1"/>
            </p:cNvGraphicFramePr>
            <p:nvPr/>
          </p:nvGraphicFramePr>
          <p:xfrm>
            <a:off x="1830617" y="2833531"/>
            <a:ext cx="551996" cy="291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" name="Equation" r:id="rId6" imgW="266469" imgH="139579" progId="Equation.DSMT4">
                    <p:embed/>
                  </p:oleObj>
                </mc:Choice>
                <mc:Fallback>
                  <p:oleObj name="Equation" r:id="rId6" imgW="266469" imgH="139579" progId="Equation.DSMT4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0617" y="2833531"/>
                          <a:ext cx="551996" cy="2911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7"/>
            <p:cNvGraphicFramePr>
              <a:graphicFrameLocks noChangeAspect="1"/>
            </p:cNvGraphicFramePr>
            <p:nvPr/>
          </p:nvGraphicFramePr>
          <p:xfrm>
            <a:off x="3737881" y="2790825"/>
            <a:ext cx="525463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Equation" r:id="rId8" imgW="253890" imgH="139639" progId="Equation.DSMT4">
                    <p:embed/>
                  </p:oleObj>
                </mc:Choice>
                <mc:Fallback>
                  <p:oleObj name="Equation" r:id="rId8" imgW="253890" imgH="139639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7881" y="2790825"/>
                          <a:ext cx="525463" cy="290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8"/>
            <p:cNvGraphicFramePr>
              <a:graphicFrameLocks noChangeAspect="1"/>
            </p:cNvGraphicFramePr>
            <p:nvPr/>
          </p:nvGraphicFramePr>
          <p:xfrm>
            <a:off x="4148138" y="4160838"/>
            <a:ext cx="5778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" name="Equation" r:id="rId10" imgW="279279" imgH="152334" progId="Equation.DSMT4">
                    <p:embed/>
                  </p:oleObj>
                </mc:Choice>
                <mc:Fallback>
                  <p:oleObj name="Equation" r:id="rId10" imgW="279279" imgH="152334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8138" y="4160838"/>
                          <a:ext cx="57785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9"/>
            <p:cNvGraphicFramePr>
              <a:graphicFrameLocks noChangeAspect="1"/>
            </p:cNvGraphicFramePr>
            <p:nvPr/>
          </p:nvGraphicFramePr>
          <p:xfrm>
            <a:off x="6022975" y="4171950"/>
            <a:ext cx="550863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7" name="Equation" r:id="rId12" imgW="266469" imgH="152268" progId="Equation.DSMT4">
                    <p:embed/>
                  </p:oleObj>
                </mc:Choice>
                <mc:Fallback>
                  <p:oleObj name="Equation" r:id="rId12" imgW="266469" imgH="152268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2975" y="4171950"/>
                          <a:ext cx="550863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5"/>
            <p:cNvGraphicFramePr>
              <a:graphicFrameLocks noChangeAspect="1"/>
            </p:cNvGraphicFramePr>
            <p:nvPr/>
          </p:nvGraphicFramePr>
          <p:xfrm>
            <a:off x="4135211" y="5577796"/>
            <a:ext cx="463220" cy="365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8" name="Equation" r:id="rId14" imgW="177646" imgH="139579" progId="Equation.DSMT4">
                    <p:embed/>
                  </p:oleObj>
                </mc:Choice>
                <mc:Fallback>
                  <p:oleObj name="Equation" r:id="rId14" imgW="177646" imgH="139579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211" y="5577796"/>
                          <a:ext cx="463220" cy="3658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9259492"/>
                </p:ext>
              </p:extLst>
            </p:nvPr>
          </p:nvGraphicFramePr>
          <p:xfrm>
            <a:off x="8379730" y="5192792"/>
            <a:ext cx="2381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9" name="Equation" r:id="rId16" imgW="114102" imgH="114102" progId="Equation.DSMT4">
                    <p:embed/>
                  </p:oleObj>
                </mc:Choice>
                <mc:Fallback>
                  <p:oleObj name="Equation" r:id="rId16" imgW="114102" imgH="114102" progId="Equation.DSMT4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9730" y="5192792"/>
                          <a:ext cx="2381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441" name="Object 113"/>
            <p:cNvGraphicFramePr>
              <a:graphicFrameLocks noChangeAspect="1"/>
            </p:cNvGraphicFramePr>
            <p:nvPr/>
          </p:nvGraphicFramePr>
          <p:xfrm>
            <a:off x="684891" y="4017735"/>
            <a:ext cx="815521" cy="478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0" name="Equation" r:id="rId18" imgW="368140" imgH="215806" progId="Equation.DSMT4">
                    <p:embed/>
                  </p:oleObj>
                </mc:Choice>
                <mc:Fallback>
                  <p:oleObj name="Equation" r:id="rId18" imgW="368140" imgH="215806" progId="Equation.DSMT4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891" y="4017735"/>
                          <a:ext cx="815521" cy="4780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1382486" y="347254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36916" y="473528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721428" y="3407229"/>
              <a:ext cx="53340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9498" name="Object 170"/>
            <p:cNvGraphicFramePr>
              <a:graphicFrameLocks noChangeAspect="1"/>
            </p:cNvGraphicFramePr>
            <p:nvPr/>
          </p:nvGraphicFramePr>
          <p:xfrm>
            <a:off x="2665640" y="3532566"/>
            <a:ext cx="632732" cy="398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1" name="Equation" r:id="rId20" imgW="342720" imgH="215640" progId="Equation.DSMT4">
                    <p:embed/>
                  </p:oleObj>
                </mc:Choice>
                <mc:Fallback>
                  <p:oleObj name="Equation" r:id="rId20" imgW="342720" imgH="215640" progId="Equation.DSMT4">
                    <p:embed/>
                    <p:pic>
                      <p:nvPicPr>
                        <p:cNvPr id="0" name="Picture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5640" y="3532566"/>
                          <a:ext cx="632732" cy="398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2261870" y="114300"/>
            <a:ext cx="42926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Frequency Domain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808802"/>
              </p:ext>
            </p:extLst>
          </p:nvPr>
        </p:nvGraphicFramePr>
        <p:xfrm>
          <a:off x="1701781" y="1881129"/>
          <a:ext cx="5750478" cy="100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2755800" imgH="482400" progId="Equation.DSMT4">
                  <p:embed/>
                </p:oleObj>
              </mc:Choice>
              <mc:Fallback>
                <p:oleObj name="Equation" r:id="rId4" imgW="2755800" imgH="4824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781" y="1881129"/>
                        <a:ext cx="5750478" cy="10052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4216399" y="3019425"/>
            <a:ext cx="460375" cy="581025"/>
          </a:xfrm>
          <a:prstGeom prst="downArrow">
            <a:avLst>
              <a:gd name="adj1" fmla="val 50000"/>
              <a:gd name="adj2" fmla="val 4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5091775" y="816923"/>
          <a:ext cx="12430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6" imgW="457002" imgH="317362" progId="Equation.DSMT4">
                  <p:embed/>
                </p:oleObj>
              </mc:Choice>
              <mc:Fallback>
                <p:oleObj name="Equation" r:id="rId6" imgW="457002" imgH="317362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775" y="816923"/>
                        <a:ext cx="1243012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542925" y="1027113"/>
            <a:ext cx="438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 convert to the phasor domain, we use:</a:t>
            </a:r>
          </a:p>
        </p:txBody>
      </p:sp>
      <p:graphicFrame>
        <p:nvGraphicFramePr>
          <p:cNvPr id="410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836140"/>
              </p:ext>
            </p:extLst>
          </p:nvPr>
        </p:nvGraphicFramePr>
        <p:xfrm>
          <a:off x="1321640" y="3858773"/>
          <a:ext cx="5992891" cy="82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8" imgW="3047760" imgH="419040" progId="Equation.DSMT4">
                  <p:embed/>
                </p:oleObj>
              </mc:Choice>
              <mc:Fallback>
                <p:oleObj name="Equation" r:id="rId8" imgW="3047760" imgH="41904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640" y="3858773"/>
                        <a:ext cx="5992891" cy="823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684338"/>
              </p:ext>
            </p:extLst>
          </p:nvPr>
        </p:nvGraphicFramePr>
        <p:xfrm>
          <a:off x="1882469" y="5506847"/>
          <a:ext cx="5493298" cy="83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10" imgW="2743200" imgH="419040" progId="Equation.DSMT4">
                  <p:embed/>
                </p:oleObj>
              </mc:Choice>
              <mc:Fallback>
                <p:oleObj name="Equation" r:id="rId10" imgW="2743200" imgH="41904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469" y="5506847"/>
                        <a:ext cx="5493298" cy="8388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730250" y="515937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4106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2BBB28-DB10-41E6-A9B2-39EC8C7065D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7830</TotalTime>
  <Words>1262</Words>
  <Application>Microsoft Office PowerPoint</Application>
  <PresentationFormat>On-screen Show (4:3)</PresentationFormat>
  <Paragraphs>232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Symbol</vt:lpstr>
      <vt:lpstr>Times New Roman</vt:lpstr>
      <vt:lpstr>Wingdings</vt:lpstr>
      <vt:lpstr>Default Design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Engineering Computing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ramanzan</dc:creator>
  <cp:lastModifiedBy>Jackson, David R</cp:lastModifiedBy>
  <cp:revision>727</cp:revision>
  <dcterms:created xsi:type="dcterms:W3CDTF">2006-03-03T17:51:21Z</dcterms:created>
  <dcterms:modified xsi:type="dcterms:W3CDTF">2023-09-26T19:16:42Z</dcterms:modified>
</cp:coreProperties>
</file>