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258" r:id="rId4"/>
    <p:sldId id="309" r:id="rId5"/>
    <p:sldId id="259" r:id="rId6"/>
    <p:sldId id="305" r:id="rId7"/>
    <p:sldId id="257" r:id="rId8"/>
    <p:sldId id="311" r:id="rId9"/>
    <p:sldId id="313" r:id="rId10"/>
    <p:sldId id="314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33"/>
    <a:srgbClr val="FF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27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F8A8A4C-9AC1-4E0C-AE4B-E8403E39E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0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1B0C82-1000-4600-91AC-D652C32033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7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29B55-AB62-46B3-BA73-13356BF70D4E}" type="slidenum">
              <a:rPr lang="en-US"/>
              <a:pPr/>
              <a:t>10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BFE80-61B8-414E-8D36-8F419C7A4C2D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DD935-D658-461F-A57A-9F30F502EBA9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1D404-B314-4CC4-AFE5-1BF865B263AF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5ABE-2A1B-4F39-87B0-2CE9790C171F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F58FD-9D0B-4E97-B80D-EA91DBF7686B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29B55-AB62-46B3-BA73-13356BF70D4E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29B55-AB62-46B3-BA73-13356BF70D4E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29B55-AB62-46B3-BA73-13356BF70D4E}" type="slidenum">
              <a:rPr lang="en-US"/>
              <a:pPr/>
              <a:t>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B2982-579C-4B66-BF1E-BA2444A26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3992C-2EF8-487A-8070-926B89EA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B9F91-EBA6-4AB5-8AFC-78FCD3C36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7E6B0-D03D-4645-8A86-4A8EDAAC8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4600C-DA2C-405D-AB06-E37E78B52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C81C-4DB7-42E7-B79D-BC88E4039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882355-B1A0-46F7-94AF-99C00945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302A8-9FED-454E-974E-AB5B640BA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534076-0BB0-4E43-AA3E-B36E86B45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90F40-FC41-4D7F-8D4C-7102C14F6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553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54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1066800"/>
          </a:xfrm>
        </p:spPr>
        <p:txBody>
          <a:bodyPr/>
          <a:lstStyle/>
          <a:p>
            <a:r>
              <a:rPr lang="en-US" sz="3600" dirty="0" err="1">
                <a:solidFill>
                  <a:srgbClr val="FF9933"/>
                </a:solidFill>
              </a:rPr>
              <a:t>ECE</a:t>
            </a:r>
            <a:r>
              <a:rPr lang="en-US" sz="3600" dirty="0">
                <a:solidFill>
                  <a:srgbClr val="FF9933"/>
                </a:solidFill>
              </a:rPr>
              <a:t> </a:t>
            </a:r>
            <a:r>
              <a:rPr lang="en-US" sz="3600" dirty="0" smtClean="0">
                <a:solidFill>
                  <a:srgbClr val="FF9933"/>
                </a:solidFill>
              </a:rPr>
              <a:t>3318</a:t>
            </a:r>
            <a:br>
              <a:rPr lang="en-US" sz="3600" dirty="0" smtClean="0">
                <a:solidFill>
                  <a:srgbClr val="FF9933"/>
                </a:solidFill>
              </a:rPr>
            </a:br>
            <a:r>
              <a:rPr lang="en-US" sz="3600" dirty="0" smtClean="0">
                <a:solidFill>
                  <a:srgbClr val="FF9933"/>
                </a:solidFill>
              </a:rPr>
              <a:t> </a:t>
            </a:r>
            <a:r>
              <a:rPr lang="en-US" sz="3600" dirty="0">
                <a:solidFill>
                  <a:srgbClr val="FF9933"/>
                </a:solidFill>
              </a:rPr>
              <a:t>Applied Electricity and Magnetism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971800" y="2454275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dirty="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629864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chemeClr val="bg2"/>
                </a:solidFill>
                <a:latin typeface="Arial" charset="0"/>
              </a:rPr>
              <a:t>Spring 2023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029200" y="4038600"/>
            <a:ext cx="35052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  <a:latin typeface="Arial" charset="0"/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1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Introduction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838200" y="3962400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635500" y="55245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Arial" charset="0"/>
              </a:rPr>
              <a:t>Notes prepared by the EM Group University of Houston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9933"/>
                </a:solidFill>
              </a:rPr>
              <a:t>MathType (cont.)</a:t>
            </a:r>
            <a:endParaRPr lang="en-US" sz="4000" dirty="0">
              <a:solidFill>
                <a:srgbClr val="FF99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68794" y="2462149"/>
            <a:ext cx="3431968" cy="762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38200" y="3886200"/>
            <a:ext cx="7620000" cy="25908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utoShape 4" descr="Image result for ethics"/>
          <p:cNvSpPr>
            <a:spLocks noChangeAspect="1" noChangeArrowheads="1"/>
          </p:cNvSpPr>
          <p:nvPr/>
        </p:nvSpPr>
        <p:spPr bwMode="auto">
          <a:xfrm>
            <a:off x="2133600" y="4267200"/>
            <a:ext cx="2057400" cy="205740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219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Examples: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419600"/>
            <a:ext cx="491913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 bwMode="auto">
          <a:xfrm>
            <a:off x="2362200" y="4114800"/>
            <a:ext cx="4191000" cy="1828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362200" y="4114800"/>
            <a:ext cx="4114800" cy="1752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77200" y="5181600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(4)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19050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  <a:latin typeface="+mn-lt"/>
              </a:rPr>
              <a:t>This is an “inline” equation: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          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.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3581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Equation (4) is a “displayed” equation (equation on a separate line):             </a:t>
            </a:r>
          </a:p>
        </p:txBody>
      </p: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951164"/>
            <a:ext cx="614197" cy="33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6172200" y="1447800"/>
            <a:ext cx="2514600" cy="92333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2"/>
                </a:solidFill>
                <a:latin typeface="+mj-lt"/>
              </a:rPr>
              <a:t>The equation number is added and updated automatically.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7391400" y="2514600"/>
            <a:ext cx="838200" cy="2667000"/>
          </a:xfrm>
          <a:prstGeom prst="straightConnector1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1905000" y="1905000"/>
            <a:ext cx="4191000" cy="1752600"/>
          </a:xfrm>
          <a:prstGeom prst="straightConnector1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5410200" cy="11430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</a:rPr>
              <a:t>Class </a:t>
            </a:r>
            <a:r>
              <a:rPr lang="en-US" sz="4000" dirty="0" smtClean="0">
                <a:solidFill>
                  <a:srgbClr val="FF9933"/>
                </a:solidFill>
              </a:rPr>
              <a:t>Blackboard Site</a:t>
            </a:r>
            <a:endParaRPr lang="en-US" sz="4000" dirty="0">
              <a:solidFill>
                <a:srgbClr val="FF9933"/>
              </a:solidFill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609600" y="1981200"/>
            <a:ext cx="8016875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Arial" charset="0"/>
              </a:rPr>
              <a:t>Please check the 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“Announcements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section of the class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Blackboard site often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. </a:t>
            </a:r>
          </a:p>
          <a:p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r>
              <a:rPr lang="en-US" dirty="0">
                <a:solidFill>
                  <a:schemeClr val="bg2"/>
                </a:solidFill>
                <a:latin typeface="Arial" charset="0"/>
              </a:rPr>
              <a:t>You are responsible for everything that is there.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6400800" cy="8382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</a:rPr>
              <a:t>Important Things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33400" y="1524000"/>
            <a:ext cx="8229600" cy="41549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Please read the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syllabus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carefully! You are responsible for everything on it!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(It is on the Blackboard site.)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Please read the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UH Academic Honesty Policy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in the online version of the Student handbook (the website is in the syllabus).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Fill out the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Academic Honesty and Syllabus form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sign it, and return it by the deadline indicated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(Jan. 31, 2023)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or else you may be dropped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. The form is on the class Blackboard site. 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5181600" cy="1143000"/>
          </a:xfrm>
        </p:spPr>
        <p:txBody>
          <a:bodyPr/>
          <a:lstStyle/>
          <a:p>
            <a:r>
              <a:rPr lang="en-US" dirty="0">
                <a:solidFill>
                  <a:srgbClr val="FF9933"/>
                </a:solidFill>
              </a:rPr>
              <a:t>Note </a:t>
            </a:r>
            <a:r>
              <a:rPr lang="en-US" sz="4000" dirty="0">
                <a:solidFill>
                  <a:srgbClr val="FF9933"/>
                </a:solidFill>
              </a:rPr>
              <a:t>on</a:t>
            </a:r>
            <a:r>
              <a:rPr lang="en-US" dirty="0">
                <a:solidFill>
                  <a:srgbClr val="FF9933"/>
                </a:solidFill>
              </a:rPr>
              <a:t> Attendance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7087197" cy="20005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Class </a:t>
            </a:r>
            <a:r>
              <a:rPr lang="en-US" b="1" dirty="0">
                <a:solidFill>
                  <a:schemeClr val="bg1"/>
                </a:solidFill>
                <a:latin typeface="Arial" charset="0"/>
              </a:rPr>
              <a:t>attendance is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required: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 Class attendance may be taken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randomly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 Pop quizzes may be given.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endParaRPr lang="en-US" sz="2000" dirty="0" smtClean="0">
              <a:solidFill>
                <a:schemeClr val="bg1"/>
              </a:solidFill>
              <a:latin typeface="Arial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These are more likely to happen if attendance starts to drop. 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685800" y="4114800"/>
            <a:ext cx="7772400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Arial" charset="0"/>
              </a:rPr>
              <a:t>If you have three </a:t>
            </a:r>
            <a:r>
              <a:rPr lang="en-US" sz="2000" u="sng" dirty="0">
                <a:solidFill>
                  <a:schemeClr val="bg2"/>
                </a:solidFill>
                <a:latin typeface="Arial" charset="0"/>
              </a:rPr>
              <a:t>unexcused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absences, you may be dropped at any time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or fail the course.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bg2"/>
                </a:solidFill>
                <a:latin typeface="Arial" charset="0"/>
              </a:rPr>
              <a:t>To have an absence excused, you must get permission from the instructor </a:t>
            </a:r>
            <a:r>
              <a:rPr lang="en-US" sz="2000" u="sng" dirty="0">
                <a:solidFill>
                  <a:schemeClr val="bg2"/>
                </a:solidFill>
                <a:latin typeface="Arial" charset="0"/>
              </a:rPr>
              <a:t>before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class begins.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715000" cy="7239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</a:rPr>
              <a:t>Prerequisite Letter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latin typeface="Arial" charset="0"/>
              </a:rPr>
              <a:t>If you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get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a letter, the ECE department thinks you are missing one or more course requirements.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90923" y="3276600"/>
            <a:ext cx="36185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ECE 2202: (Circuit Analysis II)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429000" y="2743200"/>
            <a:ext cx="189346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Prerequisites: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7239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</a:rPr>
              <a:t>Prerequisite Letter (cont.)</a:t>
            </a:r>
            <a:endParaRPr lang="en-US" dirty="0">
              <a:solidFill>
                <a:srgbClr val="FF9933"/>
              </a:solidFill>
            </a:endParaRPr>
          </a:p>
        </p:txBody>
      </p:sp>
      <p:sp>
        <p:nvSpPr>
          <p:cNvPr id="74757" name="Text Box 1029"/>
          <p:cNvSpPr txBox="1">
            <a:spLocks noChangeArrowheads="1"/>
          </p:cNvSpPr>
          <p:nvPr/>
        </p:nvSpPr>
        <p:spPr bwMode="auto">
          <a:xfrm>
            <a:off x="762000" y="1600200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latin typeface="Arial" charset="0"/>
              </a:rPr>
              <a:t>If you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get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a letter you must respond to it and return it to the Department front office (N308-D) by the deadline indicated on the form or you will be dropped.</a:t>
            </a:r>
          </a:p>
        </p:txBody>
      </p:sp>
      <p:sp>
        <p:nvSpPr>
          <p:cNvPr id="74760" name="Text Box 1032"/>
          <p:cNvSpPr txBox="1">
            <a:spLocks noChangeArrowheads="1"/>
          </p:cNvSpPr>
          <p:nvPr/>
        </p:nvSpPr>
        <p:spPr bwMode="auto">
          <a:xfrm>
            <a:off x="685800" y="3581400"/>
            <a:ext cx="762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bg2"/>
                </a:solidFill>
                <a:latin typeface="Arial" charset="0"/>
              </a:rPr>
              <a:t>Any questions about the form…please see </a:t>
            </a:r>
            <a:endParaRPr lang="en-US" sz="2000" dirty="0" smtClean="0">
              <a:solidFill>
                <a:schemeClr val="bg2"/>
              </a:solidFill>
              <a:latin typeface="Arial" charset="0"/>
            </a:endParaRPr>
          </a:p>
          <a:p>
            <a:pPr algn="ctr" eaLnBrk="0" hangingPunct="0"/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Prof. 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Trombetta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in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the Department of 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ECE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.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9933"/>
                </a:solidFill>
              </a:rPr>
              <a:t>What is this Course </a:t>
            </a:r>
            <a:r>
              <a:rPr lang="en-US" sz="4000" dirty="0">
                <a:solidFill>
                  <a:srgbClr val="FF9933"/>
                </a:solidFill>
              </a:rPr>
              <a:t>A</a:t>
            </a:r>
            <a:r>
              <a:rPr lang="en-US" sz="4000" dirty="0" smtClean="0">
                <a:solidFill>
                  <a:srgbClr val="FF9933"/>
                </a:solidFill>
              </a:rPr>
              <a:t>bout</a:t>
            </a:r>
            <a:r>
              <a:rPr lang="en-US" sz="4000" dirty="0">
                <a:solidFill>
                  <a:srgbClr val="FF9933"/>
                </a:solidFill>
              </a:rPr>
              <a:t>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52600" y="1524000"/>
            <a:ext cx="55626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Introduction to Electromagnetism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(electric and magnetic fields)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822325" y="3392488"/>
            <a:ext cx="7662675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 In this course we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mainly study statics and low-frequency fields.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 In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ECE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3317,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we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study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dynamics and high-frequency fields.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9933"/>
                </a:solidFill>
              </a:rPr>
              <a:t>Class Notes</a:t>
            </a:r>
            <a:endParaRPr lang="en-US" sz="4000" dirty="0">
              <a:solidFill>
                <a:srgbClr val="FF99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1219200"/>
            <a:ext cx="8229600" cy="95410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class notes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are 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class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Blackboard website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(both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pptx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and pdf versions).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3400" y="2743200"/>
            <a:ext cx="79683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If you have trouble reading the equations in the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pptx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version, you are most likely having a font problem due to missing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MathType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fonts.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447800" y="4419600"/>
            <a:ext cx="716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Use the pdf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version of the class notes.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28600" lvl="0" indent="-2286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Install MathType: see Arturo Padilla in the Engineering Computing Center to get a copy of it (apadilla@central.uh.edu)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886200"/>
            <a:ext cx="3004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is what you can do: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9933"/>
                </a:solidFill>
              </a:rPr>
              <a:t>MathType</a:t>
            </a:r>
            <a:endParaRPr lang="en-US" sz="4000" dirty="0">
              <a:solidFill>
                <a:srgbClr val="FF99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2192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Advantages of MathType: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219200" y="1828800"/>
            <a:ext cx="6858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Easy to use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rgbClr val="0000FF"/>
                </a:solidFill>
              </a:rPr>
              <a:t> Directly integrates in with Microsoft Word (and PowerPoint)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Professional looking equations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rgbClr val="0000FF"/>
                </a:solidFill>
              </a:rPr>
              <a:t> Can create inline or stand-alone (“displayed”) equations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lvl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srgbClr val="0000FF"/>
                </a:solidFill>
              </a:rPr>
              <a:t> Allows for automatic numbering of equations*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Allows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for automatic referencing of equations*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4876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 algn="just"/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If you add or delete an equation, all of the equation numbers are automatically updated, both in the equations and in the text.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2760</TotalTime>
  <Words>564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Soaring</vt:lpstr>
      <vt:lpstr>Photo Editor Photo</vt:lpstr>
      <vt:lpstr>ECE 3318  Applied Electricity and Magnetism</vt:lpstr>
      <vt:lpstr>Class Blackboard Site</vt:lpstr>
      <vt:lpstr>Important Things</vt:lpstr>
      <vt:lpstr>Note on Attendance</vt:lpstr>
      <vt:lpstr>Prerequisite Letter</vt:lpstr>
      <vt:lpstr>Prerequisite Letter (cont.)</vt:lpstr>
      <vt:lpstr>What is this Course About?</vt:lpstr>
      <vt:lpstr>Class Notes</vt:lpstr>
      <vt:lpstr>MathType</vt:lpstr>
      <vt:lpstr>MathType (cont.)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2317  Applied Electricity and Magnetism</dc:title>
  <cp:lastModifiedBy>Jackson, David R</cp:lastModifiedBy>
  <cp:revision>254</cp:revision>
  <cp:lastPrinted>1999-08-25T18:07:04Z</cp:lastPrinted>
  <dcterms:created xsi:type="dcterms:W3CDTF">1999-08-24T13:57:19Z</dcterms:created>
  <dcterms:modified xsi:type="dcterms:W3CDTF">2023-01-17T22:55:11Z</dcterms:modified>
</cp:coreProperties>
</file>