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76" r:id="rId2"/>
    <p:sldId id="277" r:id="rId3"/>
    <p:sldId id="278" r:id="rId4"/>
    <p:sldId id="289" r:id="rId5"/>
    <p:sldId id="300" r:id="rId6"/>
    <p:sldId id="280" r:id="rId7"/>
    <p:sldId id="279" r:id="rId8"/>
    <p:sldId id="291" r:id="rId9"/>
    <p:sldId id="296" r:id="rId10"/>
    <p:sldId id="282" r:id="rId11"/>
    <p:sldId id="283" r:id="rId12"/>
    <p:sldId id="297" r:id="rId13"/>
    <p:sldId id="295" r:id="rId14"/>
    <p:sldId id="284" r:id="rId15"/>
    <p:sldId id="298" r:id="rId16"/>
    <p:sldId id="281" r:id="rId17"/>
    <p:sldId id="292" r:id="rId18"/>
    <p:sldId id="294" r:id="rId19"/>
    <p:sldId id="285" r:id="rId20"/>
    <p:sldId id="299" r:id="rId21"/>
    <p:sldId id="287" r:id="rId22"/>
    <p:sldId id="293" r:id="rId23"/>
    <p:sldId id="286" r:id="rId24"/>
    <p:sldId id="288" r:id="rId25"/>
    <p:sldId id="290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FF66"/>
    <a:srgbClr val="66FFFF"/>
    <a:srgbClr val="FFFFCC"/>
    <a:srgbClr val="808080"/>
    <a:srgbClr val="969696"/>
    <a:srgbClr val="BCB800"/>
    <a:srgbClr val="B6B6B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707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44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7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5.wmf"/><Relationship Id="rId7" Type="http://schemas.openxmlformats.org/officeDocument/2006/relationships/image" Target="../media/image51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0.wmf"/><Relationship Id="rId11" Type="http://schemas.openxmlformats.org/officeDocument/2006/relationships/image" Target="../media/image58.wmf"/><Relationship Id="rId5" Type="http://schemas.openxmlformats.org/officeDocument/2006/relationships/image" Target="../media/image49.wmf"/><Relationship Id="rId10" Type="http://schemas.openxmlformats.org/officeDocument/2006/relationships/image" Target="../media/image57.wmf"/><Relationship Id="rId4" Type="http://schemas.openxmlformats.org/officeDocument/2006/relationships/image" Target="../media/image27.wmf"/><Relationship Id="rId9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6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0.wmf"/><Relationship Id="rId7" Type="http://schemas.openxmlformats.org/officeDocument/2006/relationships/image" Target="../media/image62.wmf"/><Relationship Id="rId2" Type="http://schemas.openxmlformats.org/officeDocument/2006/relationships/image" Target="../media/image49.wmf"/><Relationship Id="rId1" Type="http://schemas.openxmlformats.org/officeDocument/2006/relationships/image" Target="../media/image27.wmf"/><Relationship Id="rId6" Type="http://schemas.openxmlformats.org/officeDocument/2006/relationships/image" Target="../media/image61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50.wmf"/><Relationship Id="rId7" Type="http://schemas.openxmlformats.org/officeDocument/2006/relationships/image" Target="../media/image66.wmf"/><Relationship Id="rId2" Type="http://schemas.openxmlformats.org/officeDocument/2006/relationships/image" Target="../media/image49.wmf"/><Relationship Id="rId1" Type="http://schemas.openxmlformats.org/officeDocument/2006/relationships/image" Target="../media/image27.wmf"/><Relationship Id="rId6" Type="http://schemas.openxmlformats.org/officeDocument/2006/relationships/image" Target="../media/image65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7.wmf"/><Relationship Id="rId5" Type="http://schemas.openxmlformats.org/officeDocument/2006/relationships/image" Target="../media/image52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27.wmf"/><Relationship Id="rId7" Type="http://schemas.openxmlformats.org/officeDocument/2006/relationships/image" Target="../media/image5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69.wmf"/><Relationship Id="rId11" Type="http://schemas.openxmlformats.org/officeDocument/2006/relationships/image" Target="../media/image75.wmf"/><Relationship Id="rId5" Type="http://schemas.openxmlformats.org/officeDocument/2006/relationships/image" Target="../media/image50.wmf"/><Relationship Id="rId10" Type="http://schemas.openxmlformats.org/officeDocument/2006/relationships/image" Target="../media/image74.wmf"/><Relationship Id="rId4" Type="http://schemas.openxmlformats.org/officeDocument/2006/relationships/image" Target="../media/image49.wmf"/><Relationship Id="rId9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27.wmf"/><Relationship Id="rId7" Type="http://schemas.openxmlformats.org/officeDocument/2006/relationships/image" Target="../media/image52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69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wmf"/><Relationship Id="rId7" Type="http://schemas.openxmlformats.org/officeDocument/2006/relationships/image" Target="../media/image85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1.wmf"/><Relationship Id="rId5" Type="http://schemas.openxmlformats.org/officeDocument/2006/relationships/image" Target="../media/image52.wmf"/><Relationship Id="rId4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88.wmf"/><Relationship Id="rId7" Type="http://schemas.openxmlformats.org/officeDocument/2006/relationships/image" Target="../media/image69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81.wmf"/><Relationship Id="rId4" Type="http://schemas.openxmlformats.org/officeDocument/2006/relationships/image" Target="../media/image27.wmf"/><Relationship Id="rId9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6.wmf"/><Relationship Id="rId3" Type="http://schemas.openxmlformats.org/officeDocument/2006/relationships/image" Target="../media/image27.wmf"/><Relationship Id="rId7" Type="http://schemas.openxmlformats.org/officeDocument/2006/relationships/image" Target="../media/image52.wmf"/><Relationship Id="rId12" Type="http://schemas.openxmlformats.org/officeDocument/2006/relationships/image" Target="../media/image63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69.wmf"/><Relationship Id="rId11" Type="http://schemas.openxmlformats.org/officeDocument/2006/relationships/image" Target="../media/image95.wmf"/><Relationship Id="rId5" Type="http://schemas.openxmlformats.org/officeDocument/2006/relationships/image" Target="../media/image50.wmf"/><Relationship Id="rId10" Type="http://schemas.openxmlformats.org/officeDocument/2006/relationships/image" Target="../media/image94.wmf"/><Relationship Id="rId4" Type="http://schemas.openxmlformats.org/officeDocument/2006/relationships/image" Target="../media/image49.wmf"/><Relationship Id="rId9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8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28.wmf"/><Relationship Id="rId5" Type="http://schemas.openxmlformats.org/officeDocument/2006/relationships/image" Target="../media/image34.wmf"/><Relationship Id="rId10" Type="http://schemas.openxmlformats.org/officeDocument/2006/relationships/image" Target="../media/image27.wmf"/><Relationship Id="rId4" Type="http://schemas.openxmlformats.org/officeDocument/2006/relationships/image" Target="../media/image33.wmf"/><Relationship Id="rId9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F7F6A83-FDBF-4A1A-85B1-B7184018E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957809C-7279-4B8B-B2B9-B7D3D348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21821-85E7-4C0F-97FE-F52B9D7036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5EB15-4341-48CA-906C-5A24C0E64D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B22AC-07BC-4385-A481-7C29DECF408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5EB15-4341-48CA-906C-5A24C0E64D0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B22AC-07BC-4385-A481-7C29DECF40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176E9-FD50-42BA-9BDE-64AB7983AB9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176E9-FD50-42BA-9BDE-64AB7983AB9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6DEFE-F781-46C1-8155-60C16A38B9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E257B-5F18-496D-B7B9-839B45ECAC0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7FAFC-B1E1-469D-824D-6208D4605B0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B7615-C25A-4591-834C-64B394C4037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1306-D969-4CD0-BFAC-8EA551F7F1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B7615-C25A-4591-834C-64B394C4037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8FF63-0233-4F0A-A633-BCDEB43665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9B647-43F8-4252-9BFF-4BA7B681D14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56216-AB73-43F0-8EA8-547CA923963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2B94E-F290-466F-8F7F-25E36AAA754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7FAFC-B1E1-469D-824D-6208D4605B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8BF72-220B-4B75-BA5D-AB3669FA3DF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1BAE-6DF5-4599-9AB2-21B9DD5AE18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1BAE-6DF5-4599-9AB2-21B9DD5AE18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C60A-880C-440F-9604-4ADDE424263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59174-6ED5-4A81-8D95-184D7187584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75970-4118-4079-B361-4CF32EC6FBA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5EB15-4341-48CA-906C-5A24C0E64D0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7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6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1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0.bin"/><Relationship Id="rId26" Type="http://schemas.openxmlformats.org/officeDocument/2006/relationships/image" Target="../media/image58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51.wmf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27.wmf"/><Relationship Id="rId24" Type="http://schemas.openxmlformats.org/officeDocument/2006/relationships/image" Target="../media/image57.wmf"/><Relationship Id="rId5" Type="http://schemas.openxmlformats.org/officeDocument/2006/relationships/image" Target="../media/image53.wmf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73.bin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8.bin"/><Relationship Id="rId22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57.wmf"/><Relationship Id="rId5" Type="http://schemas.openxmlformats.org/officeDocument/2006/relationships/image" Target="../media/image59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88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4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51.wmf"/><Relationship Id="rId5" Type="http://schemas.openxmlformats.org/officeDocument/2006/relationships/image" Target="../media/image27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8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52.wmf"/><Relationship Id="rId18" Type="http://schemas.openxmlformats.org/officeDocument/2006/relationships/image" Target="../media/image66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99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94.bin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1.wmf"/><Relationship Id="rId5" Type="http://schemas.openxmlformats.org/officeDocument/2006/relationships/image" Target="../media/image27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93.bin"/><Relationship Id="rId19" Type="http://schemas.openxmlformats.org/officeDocument/2006/relationships/oleObject" Target="../embeddings/oleObject98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95.bin"/><Relationship Id="rId22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69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12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73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52.wmf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15.bin"/><Relationship Id="rId5" Type="http://schemas.openxmlformats.org/officeDocument/2006/relationships/image" Target="../media/image70.wmf"/><Relationship Id="rId15" Type="http://schemas.openxmlformats.org/officeDocument/2006/relationships/image" Target="../media/image69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73.wmf"/><Relationship Id="rId5" Type="http://schemas.openxmlformats.org/officeDocument/2006/relationships/image" Target="../media/image76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29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81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49.wmf"/><Relationship Id="rId5" Type="http://schemas.openxmlformats.org/officeDocument/2006/relationships/image" Target="../media/image78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3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84.wmf"/><Relationship Id="rId5" Type="http://schemas.openxmlformats.org/officeDocument/2006/relationships/image" Target="../media/image82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1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46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89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27.wmf"/><Relationship Id="rId5" Type="http://schemas.openxmlformats.org/officeDocument/2006/relationships/image" Target="../media/image86.wmf"/><Relationship Id="rId15" Type="http://schemas.openxmlformats.org/officeDocument/2006/relationships/image" Target="../media/image50.wmf"/><Relationship Id="rId23" Type="http://schemas.openxmlformats.org/officeDocument/2006/relationships/image" Target="../media/image81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56.bin"/><Relationship Id="rId26" Type="http://schemas.openxmlformats.org/officeDocument/2006/relationships/oleObject" Target="../embeddings/oleObject160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93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52.wmf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29" Type="http://schemas.openxmlformats.org/officeDocument/2006/relationships/image" Target="../media/image96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59.bin"/><Relationship Id="rId5" Type="http://schemas.openxmlformats.org/officeDocument/2006/relationships/image" Target="../media/image90.wmf"/><Relationship Id="rId15" Type="http://schemas.openxmlformats.org/officeDocument/2006/relationships/image" Target="../media/image69.wmf"/><Relationship Id="rId23" Type="http://schemas.openxmlformats.org/officeDocument/2006/relationships/image" Target="../media/image94.wmf"/><Relationship Id="rId28" Type="http://schemas.openxmlformats.org/officeDocument/2006/relationships/oleObject" Target="../embeddings/oleObject161.bin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8.bin"/><Relationship Id="rId27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</a:t>
            </a:r>
            <a:r>
              <a:rPr lang="en-US" sz="2400" smtClean="0">
                <a:solidFill>
                  <a:schemeClr val="bg2"/>
                </a:solidFill>
              </a:rPr>
              <a:t>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33831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447043" y="3890387"/>
            <a:ext cx="2667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10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Gauss’s Law I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66895" y="3912159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5" y="3912159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94119" y="5296735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0" dirty="0">
                <a:solidFill>
                  <a:schemeClr val="bg2"/>
                </a:solidFill>
              </a:rPr>
              <a:t>Notes prepared by the EM Group University of Houston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580362" y="0"/>
            <a:ext cx="40834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4148138" y="5137150"/>
            <a:ext cx="11890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Assume</a:t>
            </a:r>
          </a:p>
        </p:txBody>
      </p:sp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5507876" y="1338210"/>
          <a:ext cx="24399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4" imgW="1282700" imgH="381000" progId="Equation.DSMT4">
                  <p:embed/>
                </p:oleObj>
              </mc:Choice>
              <mc:Fallback>
                <p:oleObj name="Equation" r:id="rId4" imgW="1282700" imgH="38100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876" y="1338210"/>
                        <a:ext cx="2439987" cy="725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480633" y="2517775"/>
            <a:ext cx="1146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Assume</a:t>
            </a: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5312821" y="5131285"/>
          <a:ext cx="14017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6" imgW="736280" imgH="253890" progId="Equation.DSMT4">
                  <p:embed/>
                </p:oleObj>
              </mc:Choice>
              <mc:Fallback>
                <p:oleObj name="Equation" r:id="rId6" imgW="736280" imgH="25389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21" y="5131285"/>
                        <a:ext cx="140176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9"/>
          <p:cNvGraphicFramePr>
            <a:graphicFrameLocks noChangeAspect="1"/>
          </p:cNvGraphicFramePr>
          <p:nvPr/>
        </p:nvGraphicFramePr>
        <p:xfrm>
          <a:off x="5616392" y="2527300"/>
          <a:ext cx="10874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8" imgW="571252" imgH="228501" progId="Equation.DSMT4">
                  <p:embed/>
                </p:oleObj>
              </mc:Choice>
              <mc:Fallback>
                <p:oleObj name="Equation" r:id="rId8" imgW="571252" imgH="228501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392" y="2527300"/>
                        <a:ext cx="10874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1"/>
          <p:cNvGraphicFramePr>
            <a:graphicFrameLocks noChangeAspect="1"/>
          </p:cNvGraphicFramePr>
          <p:nvPr/>
        </p:nvGraphicFramePr>
        <p:xfrm>
          <a:off x="5476875" y="3228975"/>
          <a:ext cx="21494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10" imgW="1130300" imgH="787400" progId="Equation.DSMT4">
                  <p:embed/>
                </p:oleObj>
              </mc:Choice>
              <mc:Fallback>
                <p:oleObj name="Equation" r:id="rId10" imgW="1130300" imgH="7874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3228975"/>
                        <a:ext cx="21494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3"/>
          <p:cNvGraphicFramePr>
            <a:graphicFrameLocks noChangeAspect="1"/>
          </p:cNvGraphicFramePr>
          <p:nvPr/>
        </p:nvGraphicFramePr>
        <p:xfrm>
          <a:off x="3363495" y="5886974"/>
          <a:ext cx="14493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12" imgW="761669" imgH="380835" progId="Equation.DSMT4">
                  <p:embed/>
                </p:oleObj>
              </mc:Choice>
              <mc:Fallback>
                <p:oleObj name="Equation" r:id="rId12" imgW="761669" imgH="38083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495" y="5886974"/>
                        <a:ext cx="14493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772590" y="5194997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(only a function of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4318" y="2574052"/>
            <a:ext cx="21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(only an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r 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component</a:t>
            </a:r>
            <a:r>
              <a:rPr lang="en-US" sz="1600" dirty="0" smtClean="0">
                <a:solidFill>
                  <a:schemeClr val="bg2"/>
                </a:solidFill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7176" name="Object 23"/>
          <p:cNvGraphicFramePr>
            <a:graphicFrameLocks noChangeAspect="1"/>
          </p:cNvGraphicFramePr>
          <p:nvPr/>
        </p:nvGraphicFramePr>
        <p:xfrm>
          <a:off x="5997575" y="5924550"/>
          <a:ext cx="16906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5924550"/>
                        <a:ext cx="16906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265336" y="597877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453504" y="5914416"/>
            <a:ext cx="84084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Then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1524" y="1263650"/>
            <a:ext cx="3312264" cy="3373836"/>
            <a:chOff x="321524" y="1263650"/>
            <a:chExt cx="3312264" cy="3373836"/>
          </a:xfrm>
        </p:grpSpPr>
        <p:graphicFrame>
          <p:nvGraphicFramePr>
            <p:cNvPr id="71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3528349"/>
                </p:ext>
              </p:extLst>
            </p:nvPr>
          </p:nvGraphicFramePr>
          <p:xfrm>
            <a:off x="2894323" y="4288355"/>
            <a:ext cx="631075" cy="34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6" name="Equation" r:id="rId16" imgW="368140" imgH="203112" progId="Equation.DSMT4">
                    <p:embed/>
                  </p:oleObj>
                </mc:Choice>
                <mc:Fallback>
                  <p:oleObj name="Equation" r:id="rId16" imgW="368140" imgH="203112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323" y="4288355"/>
                          <a:ext cx="631075" cy="349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Oval 2"/>
            <p:cNvSpPr>
              <a:spLocks noChangeArrowheads="1"/>
            </p:cNvSpPr>
            <p:nvPr/>
          </p:nvSpPr>
          <p:spPr bwMode="auto">
            <a:xfrm>
              <a:off x="731838" y="2125663"/>
              <a:ext cx="2247900" cy="224472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185" name="Text Box 6"/>
            <p:cNvSpPr txBox="1">
              <a:spLocks noChangeArrowheads="1"/>
            </p:cNvSpPr>
            <p:nvPr/>
          </p:nvSpPr>
          <p:spPr bwMode="auto">
            <a:xfrm>
              <a:off x="487433" y="2090930"/>
              <a:ext cx="381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186" name="Line 9"/>
            <p:cNvSpPr>
              <a:spLocks noChangeShapeType="1"/>
            </p:cNvSpPr>
            <p:nvPr/>
          </p:nvSpPr>
          <p:spPr bwMode="auto">
            <a:xfrm flipV="1">
              <a:off x="1916113" y="2371725"/>
              <a:ext cx="476250" cy="7397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Oval 15"/>
            <p:cNvSpPr>
              <a:spLocks noChangeArrowheads="1"/>
            </p:cNvSpPr>
            <p:nvPr/>
          </p:nvSpPr>
          <p:spPr bwMode="auto">
            <a:xfrm>
              <a:off x="2359026" y="2227263"/>
              <a:ext cx="131763" cy="1317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H="1">
              <a:off x="1851618" y="1646256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616543" y="3271856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826218" y="3271856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725613" y="311785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2924070" y="3949002"/>
              <a:ext cx="331596" cy="2110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" name="Object 37"/>
            <p:cNvGraphicFramePr>
              <a:graphicFrameLocks noChangeAspect="1"/>
            </p:cNvGraphicFramePr>
            <p:nvPr/>
          </p:nvGraphicFramePr>
          <p:xfrm>
            <a:off x="1912329" y="3409929"/>
            <a:ext cx="2190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7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329" y="3409929"/>
                          <a:ext cx="21907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7"/>
            <p:cNvGraphicFramePr>
              <a:graphicFrameLocks noChangeAspect="1"/>
            </p:cNvGraphicFramePr>
            <p:nvPr/>
          </p:nvGraphicFramePr>
          <p:xfrm>
            <a:off x="2298700" y="2814638"/>
            <a:ext cx="19685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8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8700" y="2814638"/>
                          <a:ext cx="196850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7"/>
            <p:cNvGraphicFramePr>
              <a:graphicFrameLocks noChangeAspect="1"/>
            </p:cNvGraphicFramePr>
            <p:nvPr/>
          </p:nvGraphicFramePr>
          <p:xfrm>
            <a:off x="321524" y="3945721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9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524" y="3945721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37"/>
            <p:cNvGraphicFramePr>
              <a:graphicFrameLocks noChangeAspect="1"/>
            </p:cNvGraphicFramePr>
            <p:nvPr/>
          </p:nvGraphicFramePr>
          <p:xfrm>
            <a:off x="3392488" y="3158777"/>
            <a:ext cx="2413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0" name="Equation" r:id="rId24" imgW="139579" imgH="164957" progId="Equation.DSMT4">
                    <p:embed/>
                  </p:oleObj>
                </mc:Choice>
                <mc:Fallback>
                  <p:oleObj name="Equation" r:id="rId24" imgW="139579" imgH="164957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2488" y="3158777"/>
                          <a:ext cx="2413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7"/>
            <p:cNvGraphicFramePr>
              <a:graphicFrameLocks noChangeAspect="1"/>
            </p:cNvGraphicFramePr>
            <p:nvPr/>
          </p:nvGraphicFramePr>
          <p:xfrm>
            <a:off x="1752600" y="1263650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1" name="Equation" r:id="rId26" imgW="126725" imgH="126725" progId="Equation.DSMT4">
                    <p:embed/>
                  </p:oleObj>
                </mc:Choice>
                <mc:Fallback>
                  <p:oleObj name="Equation" r:id="rId26" imgW="126725" imgH="126725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263650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7"/>
            <p:cNvGraphicFramePr>
              <a:graphicFrameLocks noChangeAspect="1"/>
            </p:cNvGraphicFramePr>
            <p:nvPr/>
          </p:nvGraphicFramePr>
          <p:xfrm>
            <a:off x="2552700" y="1895475"/>
            <a:ext cx="2206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2" name="Equation" r:id="rId28" imgW="126780" imgH="164814" progId="Equation.DSMT4">
                    <p:embed/>
                  </p:oleObj>
                </mc:Choice>
                <mc:Fallback>
                  <p:oleObj name="Equation" r:id="rId28" imgW="126780" imgH="164814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700" y="1895475"/>
                          <a:ext cx="22066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1826601" y="0"/>
            <a:ext cx="55102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256917" y="913032"/>
            <a:ext cx="19543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325395" y="3713790"/>
          <a:ext cx="1871662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4" imgW="889000" imgH="685800" progId="Equation.DSMT4">
                  <p:embed/>
                </p:oleObj>
              </mc:Choice>
              <mc:Fallback>
                <p:oleObj name="Equation" r:id="rId4" imgW="889000" imgH="6858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5" y="3713790"/>
                        <a:ext cx="1871662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5195822" y="5599287"/>
          <a:ext cx="21113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6" imgW="1002865" imgH="482391" progId="Equation.DSMT4">
                  <p:embed/>
                </p:oleObj>
              </mc:Choice>
              <mc:Fallback>
                <p:oleObj name="Equation" r:id="rId6" imgW="1002865" imgH="482391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22" y="5599287"/>
                        <a:ext cx="21113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26383" y="5037879"/>
            <a:ext cx="9431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5919" y="32534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955085" y="5639900"/>
          <a:ext cx="3019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8" imgW="1435100" imgH="431800" progId="Equation.DSMT4">
                  <p:embed/>
                </p:oleObj>
              </mc:Choice>
              <mc:Fallback>
                <p:oleObj name="Equation" r:id="rId8" imgW="1435100" imgH="4318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85" y="5639900"/>
                        <a:ext cx="301942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562225" y="1471613"/>
          <a:ext cx="3848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0" imgW="1828800" imgH="381000" progId="Equation.DSMT4">
                  <p:embed/>
                </p:oleObj>
              </mc:Choice>
              <mc:Fallback>
                <p:oleObj name="Equation" r:id="rId10" imgW="1828800" imgH="3810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1471613"/>
                        <a:ext cx="3848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"/>
          <p:cNvGraphicFramePr>
            <a:graphicFrameLocks noChangeAspect="1"/>
          </p:cNvGraphicFramePr>
          <p:nvPr/>
        </p:nvGraphicFramePr>
        <p:xfrm>
          <a:off x="3144838" y="2427288"/>
          <a:ext cx="20843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2" imgW="990600" imgH="228600" progId="Equation.DSMT4">
                  <p:embed/>
                </p:oleObj>
              </mc:Choice>
              <mc:Fallback>
                <p:oleObj name="Equation" r:id="rId12" imgW="990600" imgH="228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2427288"/>
                        <a:ext cx="20843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4280597" y="5958672"/>
            <a:ext cx="391886" cy="27130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910247" y="2215629"/>
            <a:ext cx="3312264" cy="2921783"/>
            <a:chOff x="321524" y="1263650"/>
            <a:chExt cx="3312264" cy="2921783"/>
          </a:xfrm>
        </p:grpSpPr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H="1">
              <a:off x="1851618" y="1646256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616543" y="3271856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826218" y="3271856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725613" y="311785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37"/>
            <p:cNvGraphicFramePr>
              <a:graphicFrameLocks noChangeAspect="1"/>
            </p:cNvGraphicFramePr>
            <p:nvPr/>
          </p:nvGraphicFramePr>
          <p:xfrm>
            <a:off x="1912329" y="3409929"/>
            <a:ext cx="2190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6" name="Equation" r:id="rId4" imgW="126780" imgH="164814" progId="Equation.DSMT4">
                    <p:embed/>
                  </p:oleObj>
                </mc:Choice>
                <mc:Fallback>
                  <p:oleObj name="Equation" r:id="rId4" imgW="126780" imgH="164814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329" y="3409929"/>
                          <a:ext cx="21907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7"/>
            <p:cNvGraphicFramePr>
              <a:graphicFrameLocks noChangeAspect="1"/>
            </p:cNvGraphicFramePr>
            <p:nvPr/>
          </p:nvGraphicFramePr>
          <p:xfrm>
            <a:off x="321524" y="3945721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7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524" y="3945721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37"/>
            <p:cNvGraphicFramePr>
              <a:graphicFrameLocks noChangeAspect="1"/>
            </p:cNvGraphicFramePr>
            <p:nvPr/>
          </p:nvGraphicFramePr>
          <p:xfrm>
            <a:off x="3392488" y="3158777"/>
            <a:ext cx="2413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8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2488" y="3158777"/>
                          <a:ext cx="2413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7"/>
            <p:cNvGraphicFramePr>
              <a:graphicFrameLocks noChangeAspect="1"/>
            </p:cNvGraphicFramePr>
            <p:nvPr/>
          </p:nvGraphicFramePr>
          <p:xfrm>
            <a:off x="1752600" y="1263650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19" name="Equation" r:id="rId10" imgW="126725" imgH="126725" progId="Equation.DSMT4">
                    <p:embed/>
                  </p:oleObj>
                </mc:Choice>
                <mc:Fallback>
                  <p:oleObj name="Equation" r:id="rId10" imgW="126725" imgH="126725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263650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3762659" y="2279890"/>
          <a:ext cx="31003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Equation" r:id="rId12" imgW="1473200" imgH="482600" progId="Equation.DSMT4">
                  <p:embed/>
                </p:oleObj>
              </mc:Choice>
              <mc:Fallback>
                <p:oleObj name="Equation" r:id="rId12" imgW="1473200" imgH="482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659" y="2279890"/>
                        <a:ext cx="3100387" cy="10160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26601" y="0"/>
            <a:ext cx="55102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6482" y="121502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Summary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622988" y="0"/>
            <a:ext cx="826979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About Spherical Coordinates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919605" y="857424"/>
            <a:ext cx="730515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Note:</a:t>
            </a:r>
            <a:r>
              <a:rPr lang="en-US" sz="2000" dirty="0" smtClean="0">
                <a:solidFill>
                  <a:schemeClr val="bg1"/>
                </a:solidFill>
              </a:rPr>
              <a:t> In </a:t>
            </a:r>
            <a:r>
              <a:rPr lang="en-US" sz="2000" u="sng" dirty="0" smtClean="0">
                <a:solidFill>
                  <a:schemeClr val="bg1"/>
                </a:solidFill>
              </a:rPr>
              <a:t>spherical</a:t>
            </a:r>
            <a:r>
              <a:rPr lang="en-US" sz="2000" dirty="0" smtClean="0">
                <a:solidFill>
                  <a:schemeClr val="bg1"/>
                </a:solidFill>
              </a:rPr>
              <a:t> coordinates, the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LHS</a:t>
            </a:r>
            <a:r>
              <a:rPr lang="en-US" sz="2000" dirty="0" smtClean="0">
                <a:solidFill>
                  <a:schemeClr val="bg1"/>
                </a:solidFill>
              </a:rPr>
              <a:t> is </a:t>
            </a:r>
            <a:r>
              <a:rPr lang="en-US" sz="2000" u="sng" dirty="0" smtClean="0">
                <a:solidFill>
                  <a:schemeClr val="bg1"/>
                </a:solidFill>
              </a:rPr>
              <a:t>always</a:t>
            </a:r>
            <a:r>
              <a:rPr lang="en-US" sz="2000" dirty="0" smtClean="0">
                <a:solidFill>
                  <a:schemeClr val="bg1"/>
                </a:solidFill>
              </a:rPr>
              <a:t> the same: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49851"/>
              </p:ext>
            </p:extLst>
          </p:nvPr>
        </p:nvGraphicFramePr>
        <p:xfrm>
          <a:off x="2029806" y="4512196"/>
          <a:ext cx="62023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Equation" r:id="rId4" imgW="3200400" imgH="393700" progId="Equation.DSMT4">
                  <p:embed/>
                </p:oleObj>
              </mc:Choice>
              <mc:Fallback>
                <p:oleObj name="Equation" r:id="rId4" imgW="3200400" imgH="3937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806" y="4512196"/>
                        <a:ext cx="62023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85645"/>
              </p:ext>
            </p:extLst>
          </p:nvPr>
        </p:nvGraphicFramePr>
        <p:xfrm>
          <a:off x="3129380" y="3815013"/>
          <a:ext cx="1522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380" y="3815013"/>
                        <a:ext cx="15224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19"/>
          <p:cNvGraphicFramePr>
            <a:graphicFrameLocks noChangeAspect="1"/>
          </p:cNvGraphicFramePr>
          <p:nvPr/>
        </p:nvGraphicFramePr>
        <p:xfrm>
          <a:off x="1442177" y="3132463"/>
          <a:ext cx="5799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8" imgW="3048000" imgH="254000" progId="Equation.DSMT4">
                  <p:embed/>
                </p:oleObj>
              </mc:Choice>
              <mc:Fallback>
                <p:oleObj name="Equation" r:id="rId8" imgW="3048000" imgH="2540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177" y="3132463"/>
                        <a:ext cx="57991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2525978" y="3907705"/>
            <a:ext cx="361741" cy="25119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385297" y="4680202"/>
            <a:ext cx="350019" cy="23277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062" y="26180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4521" name="Object 5"/>
          <p:cNvGraphicFramePr>
            <a:graphicFrameLocks noChangeAspect="1"/>
          </p:cNvGraphicFramePr>
          <p:nvPr/>
        </p:nvGraphicFramePr>
        <p:xfrm>
          <a:off x="3192463" y="1528763"/>
          <a:ext cx="2298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Equation" r:id="rId10" imgW="1091726" imgH="279279" progId="Equation.DSMT4">
                  <p:embed/>
                </p:oleObj>
              </mc:Choice>
              <mc:Fallback>
                <p:oleObj name="Equation" r:id="rId10" imgW="1091726" imgH="279279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528763"/>
                        <a:ext cx="2298700" cy="588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28611" y="5443878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Spherical Gaussian surface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54582" y="5030519"/>
            <a:ext cx="0" cy="350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82745" y="5435080"/>
            <a:ext cx="28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From the mathematical form of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1400" i="1" baseline="-25000" dirty="0" smtClean="0">
                <a:solidFill>
                  <a:schemeClr val="bg2"/>
                </a:solidFill>
                <a:latin typeface="+mn-lt"/>
              </a:rPr>
              <a:t>r</a:t>
            </a:r>
            <a:endParaRPr lang="en-US" sz="1400" i="1" baseline="-25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373393" y="5093149"/>
            <a:ext cx="0" cy="3507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422833" y="16745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Helpful shortcut!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695720" y="1850834"/>
            <a:ext cx="59491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2668065" y="0"/>
            <a:ext cx="3733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4527960" y="2120405"/>
            <a:ext cx="2308645" cy="40011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chemeClr val="bg2"/>
                </a:solidFill>
              </a:rPr>
              <a:t> everywhere</a:t>
            </a:r>
          </a:p>
        </p:txBody>
      </p:sp>
      <p:sp>
        <p:nvSpPr>
          <p:cNvPr id="9230" name="Text Box 33"/>
          <p:cNvSpPr txBox="1">
            <a:spLocks noChangeArrowheads="1"/>
          </p:cNvSpPr>
          <p:nvPr/>
        </p:nvSpPr>
        <p:spPr bwMode="auto">
          <a:xfrm>
            <a:off x="1588711" y="972656"/>
            <a:ext cx="60244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hlink"/>
                </a:solidFill>
              </a:rPr>
              <a:t>Hollow </a:t>
            </a:r>
            <a:r>
              <a:rPr lang="en-US" sz="2000" b="1" u="sng" dirty="0">
                <a:solidFill>
                  <a:schemeClr val="hlink"/>
                </a:solidFill>
              </a:rPr>
              <a:t>shell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of uniform surface charge density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47617" y="2076776"/>
            <a:ext cx="3248742" cy="2922848"/>
            <a:chOff x="434258" y="385763"/>
            <a:chExt cx="3248742" cy="2922848"/>
          </a:xfrm>
        </p:grpSpPr>
        <p:sp>
          <p:nvSpPr>
            <p:cNvPr id="228391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235" name="Line 40"/>
            <p:cNvSpPr>
              <a:spLocks noChangeShapeType="1"/>
            </p:cNvSpPr>
            <p:nvPr/>
          </p:nvSpPr>
          <p:spPr bwMode="auto">
            <a:xfrm flipH="1">
              <a:off x="1950118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6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7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1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6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7"/>
            <p:cNvGraphicFramePr>
              <a:graphicFrameLocks noChangeAspect="1"/>
            </p:cNvGraphicFramePr>
            <p:nvPr/>
          </p:nvGraphicFramePr>
          <p:xfrm>
            <a:off x="3443288" y="2257425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57425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Equation" r:id="rId10" imgW="533169" imgH="228501" progId="Equation.DSMT4">
                    <p:embed/>
                  </p:oleObj>
                </mc:Choice>
                <mc:Fallback>
                  <p:oleObj name="Equation" r:id="rId10" imgW="533169" imgH="228501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2668064" y="0"/>
            <a:ext cx="395820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19" name="Object 22"/>
          <p:cNvGraphicFramePr>
            <a:graphicFrameLocks noChangeAspect="1"/>
          </p:cNvGraphicFramePr>
          <p:nvPr/>
        </p:nvGraphicFramePr>
        <p:xfrm>
          <a:off x="4996223" y="2711706"/>
          <a:ext cx="2546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0" name="Equation" r:id="rId4" imgW="1308100" imgH="279400" progId="Equation.DSMT4">
                  <p:embed/>
                </p:oleObj>
              </mc:Choice>
              <mc:Fallback>
                <p:oleObj name="Equation" r:id="rId4" imgW="1308100" imgH="2794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223" y="2711706"/>
                        <a:ext cx="2546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2"/>
          <p:cNvGraphicFramePr>
            <a:graphicFrameLocks noChangeAspect="1"/>
          </p:cNvGraphicFramePr>
          <p:nvPr/>
        </p:nvGraphicFramePr>
        <p:xfrm>
          <a:off x="5197730" y="5496971"/>
          <a:ext cx="1635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1" name="Equation" r:id="rId6" imgW="825142" imgH="215806" progId="Equation.DSMT4">
                  <p:embed/>
                </p:oleObj>
              </mc:Choice>
              <mc:Fallback>
                <p:oleObj name="Equation" r:id="rId6" imgW="825142" imgH="215806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730" y="5496971"/>
                        <a:ext cx="1635125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34"/>
          <p:cNvSpPr txBox="1">
            <a:spLocks noChangeArrowheads="1"/>
          </p:cNvSpPr>
          <p:nvPr/>
        </p:nvSpPr>
        <p:spPr bwMode="auto">
          <a:xfrm>
            <a:off x="5119685" y="1480115"/>
            <a:ext cx="22907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</a:rPr>
              <a:t>Case a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   r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 &lt;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489429" y="5019021"/>
            <a:ext cx="9431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H</a:t>
            </a:r>
            <a:r>
              <a:rPr lang="en-US" sz="2000" dirty="0" smtClean="0">
                <a:solidFill>
                  <a:schemeClr val="bg1"/>
                </a:solidFill>
              </a:rPr>
              <a:t>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581293" y="3926960"/>
          <a:ext cx="805054" cy="41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2" name="Equation" r:id="rId8" imgW="444307" imgH="228501" progId="Equation.DSMT4">
                  <p:embed/>
                </p:oleObj>
              </mc:Choice>
              <mc:Fallback>
                <p:oleObj name="Equation" r:id="rId8" imgW="444307" imgH="228501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293" y="3926960"/>
                        <a:ext cx="805054" cy="41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210690" y="35463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8329" y="2283452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LHS = RHS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534466" y="661336"/>
            <a:ext cx="3248742" cy="2922848"/>
            <a:chOff x="434258" y="385763"/>
            <a:chExt cx="3248742" cy="2922848"/>
          </a:xfrm>
        </p:grpSpPr>
        <p:sp>
          <p:nvSpPr>
            <p:cNvPr id="228391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235" name="Line 40"/>
            <p:cNvSpPr>
              <a:spLocks noChangeShapeType="1"/>
            </p:cNvSpPr>
            <p:nvPr/>
          </p:nvSpPr>
          <p:spPr bwMode="auto">
            <a:xfrm flipH="1">
              <a:off x="1950118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6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7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1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6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3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7"/>
            <p:cNvGraphicFramePr>
              <a:graphicFrameLocks noChangeAspect="1"/>
            </p:cNvGraphicFramePr>
            <p:nvPr/>
          </p:nvGraphicFramePr>
          <p:xfrm>
            <a:off x="3443288" y="2257425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4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57425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5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6" name="Equation" r:id="rId16" imgW="533169" imgH="228501" progId="Equation.DSMT4">
                    <p:embed/>
                  </p:oleObj>
                </mc:Choice>
                <mc:Fallback>
                  <p:oleObj name="Equation" r:id="rId16" imgW="533169" imgH="228501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4"/>
          <p:cNvGrpSpPr/>
          <p:nvPr/>
        </p:nvGrpSpPr>
        <p:grpSpPr>
          <a:xfrm>
            <a:off x="914030" y="4471965"/>
            <a:ext cx="2073645" cy="1871685"/>
            <a:chOff x="914030" y="4471965"/>
            <a:chExt cx="2073645" cy="1871685"/>
          </a:xfrm>
        </p:grpSpPr>
        <p:sp>
          <p:nvSpPr>
            <p:cNvPr id="9224" name="Oval 18"/>
            <p:cNvSpPr>
              <a:spLocks noChangeArrowheads="1"/>
            </p:cNvSpPr>
            <p:nvPr/>
          </p:nvSpPr>
          <p:spPr bwMode="auto">
            <a:xfrm>
              <a:off x="1216025" y="4646613"/>
              <a:ext cx="1771650" cy="169703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CBC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5" name="Oval 19"/>
            <p:cNvSpPr>
              <a:spLocks noChangeArrowheads="1"/>
            </p:cNvSpPr>
            <p:nvPr/>
          </p:nvSpPr>
          <p:spPr bwMode="auto">
            <a:xfrm>
              <a:off x="1517650" y="4932363"/>
              <a:ext cx="1173163" cy="11223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26" name="Line 20"/>
            <p:cNvSpPr>
              <a:spLocks noChangeShapeType="1"/>
            </p:cNvSpPr>
            <p:nvPr/>
          </p:nvSpPr>
          <p:spPr bwMode="auto">
            <a:xfrm flipV="1">
              <a:off x="2092421" y="5273580"/>
              <a:ext cx="458787" cy="279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Oval 27"/>
            <p:cNvSpPr>
              <a:spLocks noChangeArrowheads="1"/>
            </p:cNvSpPr>
            <p:nvPr/>
          </p:nvSpPr>
          <p:spPr bwMode="auto">
            <a:xfrm>
              <a:off x="2568575" y="5154613"/>
              <a:ext cx="131763" cy="1317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83"/>
            <p:cNvSpPr>
              <a:spLocks noChangeShapeType="1"/>
            </p:cNvSpPr>
            <p:nvPr/>
          </p:nvSpPr>
          <p:spPr bwMode="auto">
            <a:xfrm flipH="1" flipV="1">
              <a:off x="1646913" y="4806493"/>
              <a:ext cx="446088" cy="742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1" name="Object 11"/>
            <p:cNvGraphicFramePr>
              <a:graphicFrameLocks noChangeAspect="1"/>
            </p:cNvGraphicFramePr>
            <p:nvPr/>
          </p:nvGraphicFramePr>
          <p:xfrm>
            <a:off x="1679227" y="5302446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8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227" y="5302446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7"/>
            <p:cNvGraphicFramePr>
              <a:graphicFrameLocks noChangeAspect="1"/>
            </p:cNvGraphicFramePr>
            <p:nvPr/>
          </p:nvGraphicFramePr>
          <p:xfrm>
            <a:off x="914030" y="4471965"/>
            <a:ext cx="3937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9" name="Equation" r:id="rId21" imgW="228600" imgH="228600" progId="Equation.DSMT4">
                    <p:embed/>
                  </p:oleObj>
                </mc:Choice>
                <mc:Fallback>
                  <p:oleObj name="Equation" r:id="rId21" imgW="228600" imgH="228600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030" y="4471965"/>
                          <a:ext cx="39370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4"/>
            <p:cNvGraphicFramePr>
              <a:graphicFrameLocks noChangeAspect="1"/>
            </p:cNvGraphicFramePr>
            <p:nvPr/>
          </p:nvGraphicFramePr>
          <p:xfrm>
            <a:off x="2130425" y="5127625"/>
            <a:ext cx="19685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0" name="Equation" r:id="rId23" imgW="114102" imgH="126780" progId="Equation.DSMT4">
                    <p:embed/>
                  </p:oleObj>
                </mc:Choice>
                <mc:Fallback>
                  <p:oleObj name="Equation" r:id="rId23" imgW="114102" imgH="126780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425" y="5127625"/>
                          <a:ext cx="196850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5"/>
            <p:cNvGraphicFramePr>
              <a:graphicFrameLocks noChangeAspect="1"/>
            </p:cNvGraphicFramePr>
            <p:nvPr/>
          </p:nvGraphicFramePr>
          <p:xfrm>
            <a:off x="2584864" y="4872494"/>
            <a:ext cx="21907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1" name="Equation" r:id="rId25" imgW="126780" imgH="164814" progId="Equation.DSMT4">
                    <p:embed/>
                  </p:oleObj>
                </mc:Choice>
                <mc:Fallback>
                  <p:oleObj name="Equation" r:id="rId25" imgW="126780" imgH="164814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864" y="4872494"/>
                          <a:ext cx="219075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452688" y="0"/>
            <a:ext cx="46085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024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77581"/>
              </p:ext>
            </p:extLst>
          </p:nvPr>
        </p:nvGraphicFramePr>
        <p:xfrm>
          <a:off x="3898900" y="1751013"/>
          <a:ext cx="4075113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4" imgW="2057400" imgH="1117440" progId="Equation.DSMT4">
                  <p:embed/>
                </p:oleObj>
              </mc:Choice>
              <mc:Fallback>
                <p:oleObj name="Equation" r:id="rId4" imgW="2057400" imgH="111744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751013"/>
                        <a:ext cx="4075113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75"/>
          <p:cNvSpPr txBox="1">
            <a:spLocks noChangeArrowheads="1"/>
          </p:cNvSpPr>
          <p:nvPr/>
        </p:nvSpPr>
        <p:spPr bwMode="auto">
          <a:xfrm>
            <a:off x="527050" y="1114425"/>
            <a:ext cx="2162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</a:rPr>
              <a:t>Case b)</a:t>
            </a:r>
            <a:r>
              <a:rPr lang="en-US" sz="2400" i="1" u="sng" dirty="0">
                <a:solidFill>
                  <a:schemeClr val="bg1"/>
                </a:solidFill>
              </a:rPr>
              <a:t> 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 r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 &gt;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10243" name="Object 89"/>
          <p:cNvGraphicFramePr>
            <a:graphicFrameLocks noChangeAspect="1"/>
          </p:cNvGraphicFramePr>
          <p:nvPr/>
        </p:nvGraphicFramePr>
        <p:xfrm>
          <a:off x="4209913" y="4678424"/>
          <a:ext cx="2514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6" imgW="1269449" imgH="431613" progId="Equation.DSMT4">
                  <p:embed/>
                </p:oleObj>
              </mc:Choice>
              <mc:Fallback>
                <p:oleObj name="Equation" r:id="rId6" imgW="1269449" imgH="43161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913" y="4678424"/>
                        <a:ext cx="2514600" cy="8556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93"/>
          <p:cNvSpPr txBox="1">
            <a:spLocks noChangeArrowheads="1"/>
          </p:cNvSpPr>
          <p:nvPr/>
        </p:nvSpPr>
        <p:spPr bwMode="auto">
          <a:xfrm>
            <a:off x="1000125" y="5902325"/>
            <a:ext cx="7354888" cy="6540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electric field </a:t>
            </a:r>
            <a:r>
              <a:rPr lang="en-US" u="sng" dirty="0">
                <a:solidFill>
                  <a:schemeClr val="bg1"/>
                </a:solidFill>
              </a:rPr>
              <a:t>outside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sphere of </a:t>
            </a:r>
            <a:r>
              <a:rPr lang="en-US" dirty="0" smtClean="0">
                <a:solidFill>
                  <a:schemeClr val="bg1"/>
                </a:solidFill>
              </a:rPr>
              <a:t>uniform surface </a:t>
            </a:r>
            <a:r>
              <a:rPr lang="en-US" dirty="0">
                <a:solidFill>
                  <a:schemeClr val="bg1"/>
                </a:solidFill>
              </a:rPr>
              <a:t>charge </a:t>
            </a:r>
            <a:r>
              <a:rPr lang="en-US" dirty="0" smtClean="0">
                <a:solidFill>
                  <a:schemeClr val="bg1"/>
                </a:solidFill>
              </a:rPr>
              <a:t>density is </a:t>
            </a:r>
            <a:r>
              <a:rPr lang="en-US" dirty="0">
                <a:solidFill>
                  <a:schemeClr val="bg1"/>
                </a:solidFill>
              </a:rPr>
              <a:t>the same as from a point charge at the origin.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42321" y="418933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5073" y="1268845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LHS = RHS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9425" y="1928813"/>
            <a:ext cx="2575034" cy="2365375"/>
            <a:chOff x="479425" y="1928813"/>
            <a:chExt cx="2575034" cy="2365375"/>
          </a:xfrm>
        </p:grpSpPr>
        <p:sp>
          <p:nvSpPr>
            <p:cNvPr id="10248" name="Oval 76"/>
            <p:cNvSpPr>
              <a:spLocks noChangeArrowheads="1"/>
            </p:cNvSpPr>
            <p:nvPr/>
          </p:nvSpPr>
          <p:spPr bwMode="auto">
            <a:xfrm>
              <a:off x="765175" y="2251076"/>
              <a:ext cx="1771650" cy="172085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CBC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49" name="Oval 77"/>
            <p:cNvSpPr>
              <a:spLocks noChangeArrowheads="1"/>
            </p:cNvSpPr>
            <p:nvPr/>
          </p:nvSpPr>
          <p:spPr bwMode="auto">
            <a:xfrm>
              <a:off x="479425" y="1928813"/>
              <a:ext cx="2368550" cy="2365375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0" name="Line 78"/>
            <p:cNvSpPr>
              <a:spLocks noChangeShapeType="1"/>
            </p:cNvSpPr>
            <p:nvPr/>
          </p:nvSpPr>
          <p:spPr bwMode="auto">
            <a:xfrm flipV="1">
              <a:off x="1663700" y="2476501"/>
              <a:ext cx="887413" cy="676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3" name="Line 83"/>
            <p:cNvSpPr>
              <a:spLocks noChangeShapeType="1"/>
            </p:cNvSpPr>
            <p:nvPr/>
          </p:nvSpPr>
          <p:spPr bwMode="auto">
            <a:xfrm flipH="1" flipV="1">
              <a:off x="1212850" y="2413001"/>
              <a:ext cx="446088" cy="742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4" name="Oval 85"/>
            <p:cNvSpPr>
              <a:spLocks noChangeArrowheads="1"/>
            </p:cNvSpPr>
            <p:nvPr/>
          </p:nvSpPr>
          <p:spPr bwMode="auto">
            <a:xfrm>
              <a:off x="2562225" y="2344738"/>
              <a:ext cx="131763" cy="1317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" name="Object 11"/>
            <p:cNvGraphicFramePr>
              <a:graphicFrameLocks noChangeAspect="1"/>
            </p:cNvGraphicFramePr>
            <p:nvPr/>
          </p:nvGraphicFramePr>
          <p:xfrm>
            <a:off x="1153134" y="2784714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3134" y="2784714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4"/>
            <p:cNvGraphicFramePr>
              <a:graphicFrameLocks noChangeAspect="1"/>
            </p:cNvGraphicFramePr>
            <p:nvPr/>
          </p:nvGraphicFramePr>
          <p:xfrm>
            <a:off x="2030217" y="2960623"/>
            <a:ext cx="19685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217" y="2960623"/>
                          <a:ext cx="196850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7"/>
            <p:cNvGraphicFramePr>
              <a:graphicFrameLocks noChangeAspect="1"/>
            </p:cNvGraphicFramePr>
            <p:nvPr/>
          </p:nvGraphicFramePr>
          <p:xfrm>
            <a:off x="1778326" y="3382201"/>
            <a:ext cx="3937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6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326" y="3382201"/>
                          <a:ext cx="39370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2835384" y="2116768"/>
            <a:ext cx="219075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7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384" y="2116768"/>
                          <a:ext cx="219075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1026"/>
          <p:cNvSpPr txBox="1">
            <a:spLocks noChangeArrowheads="1"/>
          </p:cNvSpPr>
          <p:nvPr/>
        </p:nvSpPr>
        <p:spPr bwMode="auto">
          <a:xfrm>
            <a:off x="2291915" y="0"/>
            <a:ext cx="46085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1271" name="Text Box 1042"/>
          <p:cNvSpPr txBox="1">
            <a:spLocks noChangeArrowheads="1"/>
          </p:cNvSpPr>
          <p:nvPr/>
        </p:nvSpPr>
        <p:spPr bwMode="auto">
          <a:xfrm>
            <a:off x="1584729" y="5400760"/>
            <a:ext cx="5916612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A </a:t>
            </a:r>
            <a:r>
              <a:rPr lang="en-US" dirty="0">
                <a:solidFill>
                  <a:schemeClr val="bg2"/>
                </a:solidFill>
              </a:rPr>
              <a:t>similar </a:t>
            </a:r>
            <a:r>
              <a:rPr lang="en-US" dirty="0" smtClean="0">
                <a:solidFill>
                  <a:schemeClr val="bg2"/>
                </a:solidFill>
              </a:rPr>
              <a:t>result </a:t>
            </a:r>
            <a:r>
              <a:rPr lang="en-US" dirty="0">
                <a:solidFill>
                  <a:schemeClr val="bg2"/>
                </a:solidFill>
              </a:rPr>
              <a:t>holds for the force due to gravity from a shell of material mass.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59726" y="1287637"/>
            <a:ext cx="3248742" cy="2922848"/>
            <a:chOff x="434258" y="385763"/>
            <a:chExt cx="3248742" cy="2922848"/>
          </a:xfrm>
        </p:grpSpPr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H="1">
              <a:off x="1962150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958880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0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7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7"/>
            <p:cNvGraphicFramePr>
              <a:graphicFrameLocks noChangeAspect="1"/>
            </p:cNvGraphicFramePr>
            <p:nvPr/>
          </p:nvGraphicFramePr>
          <p:xfrm>
            <a:off x="3443288" y="2257425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8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57425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9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0" name="Equation" r:id="rId10" imgW="533169" imgH="228501" progId="Equation.DSMT4">
                    <p:embed/>
                  </p:oleObj>
                </mc:Choice>
                <mc:Fallback>
                  <p:oleObj name="Equation" r:id="rId10" imgW="533169" imgH="228501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1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645599" y="1299990"/>
            <a:ext cx="3835400" cy="3199788"/>
            <a:chOff x="4711700" y="1575412"/>
            <a:chExt cx="3835400" cy="3199788"/>
          </a:xfrm>
        </p:grpSpPr>
        <p:graphicFrame>
          <p:nvGraphicFramePr>
            <p:cNvPr id="11266" name="Object 10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9284337"/>
                </p:ext>
              </p:extLst>
            </p:nvPr>
          </p:nvGraphicFramePr>
          <p:xfrm>
            <a:off x="5789613" y="3395663"/>
            <a:ext cx="2514600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2" name="Equation" r:id="rId14" imgW="1269449" imgH="431613" progId="Equation.DSMT4">
                    <p:embed/>
                  </p:oleObj>
                </mc:Choice>
                <mc:Fallback>
                  <p:oleObj name="Equation" r:id="rId14" imgW="1269449" imgH="431613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613" y="3395663"/>
                          <a:ext cx="2514600" cy="85407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10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640286"/>
                </p:ext>
              </p:extLst>
            </p:nvPr>
          </p:nvGraphicFramePr>
          <p:xfrm>
            <a:off x="6088063" y="2547938"/>
            <a:ext cx="16335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3" name="Equation" r:id="rId16" imgW="825142" imgH="215806" progId="Equation.DSMT4">
                    <p:embed/>
                  </p:oleObj>
                </mc:Choice>
                <mc:Fallback>
                  <p:oleObj name="Equation" r:id="rId16" imgW="825142" imgH="215806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063" y="2547938"/>
                          <a:ext cx="1633537" cy="42862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2" name="Text Box 1043"/>
            <p:cNvSpPr txBox="1">
              <a:spLocks noChangeArrowheads="1"/>
            </p:cNvSpPr>
            <p:nvPr/>
          </p:nvSpPr>
          <p:spPr bwMode="auto">
            <a:xfrm>
              <a:off x="6058935" y="1667663"/>
              <a:ext cx="1353256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Summary</a:t>
              </a:r>
            </a:p>
          </p:txBody>
        </p:sp>
        <p:sp>
          <p:nvSpPr>
            <p:cNvPr id="11275" name="Rectangle 1057"/>
            <p:cNvSpPr>
              <a:spLocks noChangeArrowheads="1"/>
            </p:cNvSpPr>
            <p:nvPr/>
          </p:nvSpPr>
          <p:spPr bwMode="auto">
            <a:xfrm>
              <a:off x="4711700" y="1575412"/>
              <a:ext cx="3835400" cy="3199788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7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7628708"/>
                </p:ext>
              </p:extLst>
            </p:nvPr>
          </p:nvGraphicFramePr>
          <p:xfrm>
            <a:off x="4846920" y="3681804"/>
            <a:ext cx="644525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4" name="Equation" r:id="rId18" imgW="355446" imgH="139639" progId="Equation.DSMT4">
                    <p:embed/>
                  </p:oleObj>
                </mc:Choice>
                <mc:Fallback>
                  <p:oleObj name="Equation" r:id="rId18" imgW="355446" imgH="139639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6920" y="3681804"/>
                          <a:ext cx="644525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858714"/>
                </p:ext>
              </p:extLst>
            </p:nvPr>
          </p:nvGraphicFramePr>
          <p:xfrm>
            <a:off x="4872386" y="2669653"/>
            <a:ext cx="6223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5" name="Equation" r:id="rId20" imgW="342751" imgH="139639" progId="Equation.DSMT4">
                    <p:embed/>
                  </p:oleObj>
                </mc:Choice>
                <mc:Fallback>
                  <p:oleObj name="Equation" r:id="rId20" imgW="342751" imgH="139639" progId="Equation.DSMT4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386" y="2669653"/>
                          <a:ext cx="62230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952625" y="0"/>
            <a:ext cx="5153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7417" name="Text Box 38"/>
          <p:cNvSpPr txBox="1">
            <a:spLocks noChangeArrowheads="1"/>
          </p:cNvSpPr>
          <p:nvPr/>
        </p:nvSpPr>
        <p:spPr bwMode="auto">
          <a:xfrm>
            <a:off x="3924886" y="1414936"/>
            <a:ext cx="4816036" cy="1000274"/>
          </a:xfrm>
          <a:prstGeom prst="rect">
            <a:avLst/>
          </a:prstGeom>
          <a:solidFill>
            <a:srgbClr val="CCFFFF"/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Important Point: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electric field is </a:t>
            </a:r>
            <a:r>
              <a:rPr lang="en-US" u="sng" dirty="0" smtClean="0">
                <a:solidFill>
                  <a:schemeClr val="bg1"/>
                </a:solidFill>
              </a:rPr>
              <a:t>discontinuous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as we cross the boundary of a </a:t>
            </a:r>
            <a:r>
              <a:rPr lang="en-US" u="sng" dirty="0" smtClean="0">
                <a:solidFill>
                  <a:schemeClr val="bg1"/>
                </a:solidFill>
              </a:rPr>
              <a:t>surface </a:t>
            </a:r>
            <a:r>
              <a:rPr lang="en-US" u="sng" dirty="0">
                <a:solidFill>
                  <a:schemeClr val="bg1"/>
                </a:solidFill>
              </a:rPr>
              <a:t>charge density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85036" y="1450713"/>
            <a:ext cx="3248742" cy="2922848"/>
            <a:chOff x="434258" y="385763"/>
            <a:chExt cx="3248742" cy="2922848"/>
          </a:xfrm>
        </p:grpSpPr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 flipH="1">
              <a:off x="1950118" y="749969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7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0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7"/>
            <p:cNvGraphicFramePr>
              <a:graphicFrameLocks noChangeAspect="1"/>
            </p:cNvGraphicFramePr>
            <p:nvPr/>
          </p:nvGraphicFramePr>
          <p:xfrm>
            <a:off x="3443288" y="2257425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1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57425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2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3" name="Equation" r:id="rId10" imgW="533169" imgH="228501" progId="Equation.DSMT4">
                    <p:embed/>
                  </p:oleObj>
                </mc:Choice>
                <mc:Fallback>
                  <p:oleObj name="Equation" r:id="rId10" imgW="533169" imgH="228501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3561395" y="3638064"/>
            <a:ext cx="5070779" cy="2492810"/>
            <a:chOff x="2619071" y="3875001"/>
            <a:chExt cx="5070779" cy="2492810"/>
          </a:xfrm>
        </p:grpSpPr>
        <p:sp>
          <p:nvSpPr>
            <p:cNvPr id="17430" name="Line 18"/>
            <p:cNvSpPr>
              <a:spLocks noChangeShapeType="1"/>
            </p:cNvSpPr>
            <p:nvPr/>
          </p:nvSpPr>
          <p:spPr bwMode="auto">
            <a:xfrm>
              <a:off x="3825440" y="4127848"/>
              <a:ext cx="12700" cy="22399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 flipV="1">
              <a:off x="3336490" y="5989986"/>
              <a:ext cx="39989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3825440" y="4783486"/>
              <a:ext cx="12795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5104965" y="4794598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4" name="Line 22"/>
            <p:cNvSpPr>
              <a:spLocks noChangeShapeType="1"/>
            </p:cNvSpPr>
            <p:nvPr/>
          </p:nvSpPr>
          <p:spPr bwMode="auto">
            <a:xfrm flipV="1">
              <a:off x="3838140" y="5986811"/>
              <a:ext cx="1273175" cy="31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5" name="Arc 23"/>
            <p:cNvSpPr>
              <a:spLocks/>
            </p:cNvSpPr>
            <p:nvPr/>
          </p:nvSpPr>
          <p:spPr bwMode="auto">
            <a:xfrm rot="3066389" flipV="1">
              <a:off x="5079565" y="4862861"/>
              <a:ext cx="1855788" cy="804863"/>
            </a:xfrm>
            <a:custGeom>
              <a:avLst/>
              <a:gdLst>
                <a:gd name="T0" fmla="*/ 0 w 19803"/>
                <a:gd name="T1" fmla="*/ 0 h 21600"/>
                <a:gd name="T2" fmla="*/ 4 w 19803"/>
                <a:gd name="T3" fmla="*/ 0 h 21600"/>
                <a:gd name="T4" fmla="*/ 0 w 19803"/>
                <a:gd name="T5" fmla="*/ 0 h 21600"/>
                <a:gd name="T6" fmla="*/ 0 60000 65536"/>
                <a:gd name="T7" fmla="*/ 0 60000 65536"/>
                <a:gd name="T8" fmla="*/ 0 60000 65536"/>
                <a:gd name="T9" fmla="*/ 0 w 19803"/>
                <a:gd name="T10" fmla="*/ 0 h 21600"/>
                <a:gd name="T11" fmla="*/ 19803 w 1980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3" h="21600" fill="none" extrusionOk="0">
                  <a:moveTo>
                    <a:pt x="-1" y="0"/>
                  </a:moveTo>
                  <a:cubicBezTo>
                    <a:pt x="8594" y="0"/>
                    <a:pt x="16370" y="5094"/>
                    <a:pt x="19802" y="12974"/>
                  </a:cubicBezTo>
                </a:path>
                <a:path w="19803" h="21600" stroke="0" extrusionOk="0">
                  <a:moveTo>
                    <a:pt x="-1" y="0"/>
                  </a:moveTo>
                  <a:cubicBezTo>
                    <a:pt x="8594" y="0"/>
                    <a:pt x="16370" y="5094"/>
                    <a:pt x="19802" y="1297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180" name="Object 10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486122"/>
                </p:ext>
              </p:extLst>
            </p:nvPr>
          </p:nvGraphicFramePr>
          <p:xfrm>
            <a:off x="6542913" y="4389607"/>
            <a:ext cx="722181" cy="598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5" name="Equation" r:id="rId14" imgW="520474" imgH="431613" progId="Equation.DSMT4">
                    <p:embed/>
                  </p:oleObj>
                </mc:Choice>
                <mc:Fallback>
                  <p:oleObj name="Equation" r:id="rId14" imgW="520474" imgH="431613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2913" y="4389607"/>
                          <a:ext cx="722181" cy="598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 flipH="1">
              <a:off x="5774497" y="4897676"/>
              <a:ext cx="676407" cy="450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aphicFrame>
          <p:nvGraphicFramePr>
            <p:cNvPr id="4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315455"/>
                </p:ext>
              </p:extLst>
            </p:nvPr>
          </p:nvGraphicFramePr>
          <p:xfrm>
            <a:off x="4998624" y="6079060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6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8624" y="6079060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036613"/>
                </p:ext>
              </p:extLst>
            </p:nvPr>
          </p:nvGraphicFramePr>
          <p:xfrm>
            <a:off x="7493000" y="5878339"/>
            <a:ext cx="196850" cy="21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7" name="Equation" r:id="rId17" imgW="114102" imgH="126780" progId="Equation.DSMT4">
                    <p:embed/>
                  </p:oleObj>
                </mc:Choice>
                <mc:Fallback>
                  <p:oleObj name="Equation" r:id="rId17" imgW="114102" imgH="126780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0" y="5878339"/>
                          <a:ext cx="196850" cy="21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182107"/>
                </p:ext>
              </p:extLst>
            </p:nvPr>
          </p:nvGraphicFramePr>
          <p:xfrm>
            <a:off x="3356346" y="3875001"/>
            <a:ext cx="32861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8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6346" y="3875001"/>
                          <a:ext cx="328612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9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544874"/>
                </p:ext>
              </p:extLst>
            </p:nvPr>
          </p:nvGraphicFramePr>
          <p:xfrm>
            <a:off x="2619071" y="4616364"/>
            <a:ext cx="1076108" cy="37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9" name="Equation" r:id="rId21" imgW="800100" imgH="279400" progId="Equation.DSMT4">
                    <p:embed/>
                  </p:oleObj>
                </mc:Choice>
                <mc:Fallback>
                  <p:oleObj name="Equation" r:id="rId21" imgW="800100" imgH="279400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9071" y="4616364"/>
                          <a:ext cx="1076108" cy="37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3448015" y="0"/>
            <a:ext cx="2236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4453347" y="2393020"/>
            <a:ext cx="2642069" cy="40011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000" i="1" u="sng" dirty="0" smtClean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(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2000" dirty="0">
                <a:solidFill>
                  <a:schemeClr val="bg2"/>
                </a:solidFill>
              </a:rPr>
              <a:t>) everywhere</a:t>
            </a:r>
          </a:p>
        </p:txBody>
      </p:sp>
      <p:sp>
        <p:nvSpPr>
          <p:cNvPr id="12294" name="Text Box 39"/>
          <p:cNvSpPr txBox="1">
            <a:spLocks noChangeArrowheads="1"/>
          </p:cNvSpPr>
          <p:nvPr/>
        </p:nvSpPr>
        <p:spPr bwMode="auto">
          <a:xfrm>
            <a:off x="1650070" y="1090596"/>
            <a:ext cx="59089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hlink"/>
                </a:solidFill>
              </a:rPr>
              <a:t>Solid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chemeClr val="hlink"/>
                </a:solidFill>
              </a:rPr>
              <a:t>sphere of </a:t>
            </a:r>
            <a:r>
              <a:rPr lang="en-US" sz="2000" b="1" dirty="0" smtClean="0">
                <a:solidFill>
                  <a:schemeClr val="hlink"/>
                </a:solidFill>
              </a:rPr>
              <a:t>uniform volume charge density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10455" y="2590343"/>
            <a:ext cx="3248742" cy="2922848"/>
            <a:chOff x="434258" y="385763"/>
            <a:chExt cx="3248742" cy="2922848"/>
          </a:xfrm>
        </p:grpSpPr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1950118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0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2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7"/>
            <p:cNvGraphicFramePr>
              <a:graphicFrameLocks noChangeAspect="1"/>
            </p:cNvGraphicFramePr>
            <p:nvPr/>
          </p:nvGraphicFramePr>
          <p:xfrm>
            <a:off x="3443288" y="2282477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3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82477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5" name="Equation" r:id="rId10" imgW="533169" imgH="228501" progId="Equation.DSMT4">
                    <p:embed/>
                  </p:oleObj>
                </mc:Choice>
                <mc:Fallback>
                  <p:oleObj name="Equation" r:id="rId10" imgW="533169" imgH="228501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6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310876" y="0"/>
            <a:ext cx="44370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Gauss’s Law</a:t>
            </a:r>
          </a:p>
        </p:txBody>
      </p:sp>
      <p:sp>
        <p:nvSpPr>
          <p:cNvPr id="2059" name="Text Box 26"/>
          <p:cNvSpPr txBox="1">
            <a:spLocks noChangeArrowheads="1"/>
          </p:cNvSpPr>
          <p:nvPr/>
        </p:nvSpPr>
        <p:spPr bwMode="auto">
          <a:xfrm>
            <a:off x="280770" y="5507671"/>
            <a:ext cx="342693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Assume </a:t>
            </a:r>
            <a:r>
              <a:rPr lang="en-US" sz="1600" i="1" dirty="0" smtClean="0">
                <a:solidFill>
                  <a:schemeClr val="bg2"/>
                </a:solidFill>
                <a:latin typeface="Times New Roman" pitchFamily="18" charset="0"/>
              </a:rPr>
              <a:t>q 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produces </a:t>
            </a:r>
            <a:r>
              <a:rPr lang="en-US" sz="1600" i="1" dirty="0" err="1" smtClean="0">
                <a:solidFill>
                  <a:schemeClr val="bg2"/>
                </a:solidFill>
                <a:latin typeface="Times New Roman" pitchFamily="18" charset="0"/>
              </a:rPr>
              <a:t>N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sz="1600" baseline="-250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flux lines</a:t>
            </a:r>
          </a:p>
        </p:txBody>
      </p: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5736181" y="5963346"/>
          <a:ext cx="8826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393359" imgH="164957" progId="Equation.DSMT4">
                  <p:embed/>
                </p:oleObj>
              </mc:Choice>
              <mc:Fallback>
                <p:oleObj name="Equation" r:id="rId4" imgW="393359" imgH="164957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181" y="5963346"/>
                        <a:ext cx="882650" cy="369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2021803" y="806973"/>
            <a:ext cx="52507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bg1"/>
                </a:solidFill>
              </a:rPr>
              <a:t>charge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400" dirty="0">
                <a:solidFill>
                  <a:schemeClr val="bg1"/>
                </a:solidFill>
              </a:rPr>
              <a:t> is </a:t>
            </a:r>
            <a:r>
              <a:rPr lang="en-US" sz="2400" dirty="0">
                <a:solidFill>
                  <a:schemeClr val="hlink"/>
                </a:solidFill>
              </a:rPr>
              <a:t>inside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u="sng" dirty="0" smtClean="0">
                <a:solidFill>
                  <a:schemeClr val="bg1"/>
                </a:solidFill>
              </a:rPr>
              <a:t>closed</a:t>
            </a:r>
            <a:r>
              <a:rPr lang="en-US" sz="2400" dirty="0" smtClean="0">
                <a:solidFill>
                  <a:schemeClr val="bg1"/>
                </a:solidFill>
              </a:rPr>
              <a:t> surface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56" name="Text Box 35"/>
          <p:cNvSpPr txBox="1">
            <a:spLocks noChangeArrowheads="1"/>
          </p:cNvSpPr>
          <p:nvPr/>
        </p:nvSpPr>
        <p:spPr bwMode="auto">
          <a:xfrm>
            <a:off x="4709363" y="5887968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057" name="Text Box 36"/>
          <p:cNvSpPr txBox="1">
            <a:spLocks noChangeArrowheads="1"/>
          </p:cNvSpPr>
          <p:nvPr/>
        </p:nvSpPr>
        <p:spPr bwMode="auto">
          <a:xfrm>
            <a:off x="4583948" y="5219882"/>
            <a:ext cx="413543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200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2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22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200" i="1" dirty="0" err="1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200" i="1" baseline="-25000" dirty="0" err="1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all flux lines go through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2000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2051" name="Object 37"/>
          <p:cNvGraphicFramePr>
            <a:graphicFrameLocks noChangeAspect="1"/>
          </p:cNvGraphicFramePr>
          <p:nvPr/>
        </p:nvGraphicFramePr>
        <p:xfrm>
          <a:off x="6521337" y="2805721"/>
          <a:ext cx="1507296" cy="87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876300" imgH="508000" progId="Equation.DSMT4">
                  <p:embed/>
                </p:oleObj>
              </mc:Choice>
              <mc:Fallback>
                <p:oleObj name="Equation" r:id="rId6" imgW="876300" imgH="508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337" y="2805721"/>
                        <a:ext cx="1507296" cy="87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5688881" y="3801573"/>
            <a:ext cx="3234055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1400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400" i="1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sym typeface="Symbol"/>
              </a:rPr>
              <a:t></a:t>
            </a:r>
            <a:r>
              <a:rPr lang="en-US" sz="1400" i="1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# </a:t>
            </a:r>
            <a:r>
              <a:rPr lang="en-US" sz="1400" dirty="0" smtClean="0">
                <a:solidFill>
                  <a:schemeClr val="bg2"/>
                </a:solidFill>
                <a:sym typeface="Symbol" pitchFamily="18" charset="2"/>
              </a:rPr>
              <a:t>flux 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lines </a:t>
            </a:r>
            <a:r>
              <a:rPr lang="en-US" sz="1400" dirty="0" smtClean="0">
                <a:solidFill>
                  <a:schemeClr val="bg2"/>
                </a:solidFill>
                <a:sym typeface="Symbol" pitchFamily="18" charset="2"/>
              </a:rPr>
              <a:t>that go 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through </a:t>
            </a:r>
            <a:r>
              <a:rPr lang="en-US" sz="1400" i="1" dirty="0">
                <a:solidFill>
                  <a:schemeClr val="bg2"/>
                </a:solidFill>
                <a:latin typeface="Times New Roman" pitchFamily="18" charset="0"/>
              </a:rPr>
              <a:t>S </a:t>
            </a:r>
            <a:endParaRPr lang="en-US" sz="1400" dirty="0">
              <a:solidFill>
                <a:schemeClr val="bg2"/>
              </a:solidFill>
              <a:sym typeface="Symbol" pitchFamily="18" charset="2"/>
            </a:endParaRPr>
          </a:p>
        </p:txBody>
      </p:sp>
      <p:graphicFrame>
        <p:nvGraphicFramePr>
          <p:cNvPr id="2052" name="Object 30"/>
          <p:cNvGraphicFramePr>
            <a:graphicFrameLocks noChangeAspect="1"/>
          </p:cNvGraphicFramePr>
          <p:nvPr/>
        </p:nvGraphicFramePr>
        <p:xfrm>
          <a:off x="6276975" y="1665288"/>
          <a:ext cx="19367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8" imgW="888614" imgH="380835" progId="Equation.DSMT4">
                  <p:embed/>
                </p:oleObj>
              </mc:Choice>
              <mc:Fallback>
                <p:oleObj name="Equation" r:id="rId8" imgW="888614" imgH="380835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1665288"/>
                        <a:ext cx="1936750" cy="828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71375" y="4747364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the picture: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6953" y="1522413"/>
            <a:ext cx="5205993" cy="3690483"/>
            <a:chOff x="176953" y="1522413"/>
            <a:chExt cx="5205993" cy="3690483"/>
          </a:xfrm>
        </p:grpSpPr>
        <p:sp>
          <p:nvSpPr>
            <p:cNvPr id="2061" name="Freeform 23"/>
            <p:cNvSpPr>
              <a:spLocks/>
            </p:cNvSpPr>
            <p:nvPr/>
          </p:nvSpPr>
          <p:spPr bwMode="auto">
            <a:xfrm>
              <a:off x="733495" y="2796721"/>
              <a:ext cx="2576513" cy="2006600"/>
            </a:xfrm>
            <a:custGeom>
              <a:avLst/>
              <a:gdLst>
                <a:gd name="T0" fmla="*/ 156 w 1070"/>
                <a:gd name="T1" fmla="*/ 342 h 666"/>
                <a:gd name="T2" fmla="*/ 53 w 1070"/>
                <a:gd name="T3" fmla="*/ 681 h 666"/>
                <a:gd name="T4" fmla="*/ 8 w 1070"/>
                <a:gd name="T5" fmla="*/ 1074 h 666"/>
                <a:gd name="T6" fmla="*/ 55 w 1070"/>
                <a:gd name="T7" fmla="*/ 1585 h 666"/>
                <a:gd name="T8" fmla="*/ 331 w 1070"/>
                <a:gd name="T9" fmla="*/ 1923 h 666"/>
                <a:gd name="T10" fmla="*/ 708 w 1070"/>
                <a:gd name="T11" fmla="*/ 2147 h 666"/>
                <a:gd name="T12" fmla="*/ 1118 w 1070"/>
                <a:gd name="T13" fmla="*/ 2370 h 666"/>
                <a:gd name="T14" fmla="*/ 1435 w 1070"/>
                <a:gd name="T15" fmla="*/ 2319 h 666"/>
                <a:gd name="T16" fmla="*/ 1750 w 1070"/>
                <a:gd name="T17" fmla="*/ 2295 h 666"/>
                <a:gd name="T18" fmla="*/ 2080 w 1070"/>
                <a:gd name="T19" fmla="*/ 2067 h 666"/>
                <a:gd name="T20" fmla="*/ 2319 w 1070"/>
                <a:gd name="T21" fmla="*/ 1689 h 666"/>
                <a:gd name="T22" fmla="*/ 2395 w 1070"/>
                <a:gd name="T23" fmla="*/ 1264 h 666"/>
                <a:gd name="T24" fmla="*/ 2459 w 1070"/>
                <a:gd name="T25" fmla="*/ 962 h 666"/>
                <a:gd name="T26" fmla="*/ 2413 w 1070"/>
                <a:gd name="T27" fmla="*/ 541 h 666"/>
                <a:gd name="T28" fmla="*/ 2239 w 1070"/>
                <a:gd name="T29" fmla="*/ 393 h 666"/>
                <a:gd name="T30" fmla="*/ 2098 w 1070"/>
                <a:gd name="T31" fmla="*/ 296 h 666"/>
                <a:gd name="T32" fmla="*/ 1781 w 1070"/>
                <a:gd name="T33" fmla="*/ 21 h 666"/>
                <a:gd name="T34" fmla="*/ 1450 w 1070"/>
                <a:gd name="T35" fmla="*/ 173 h 666"/>
                <a:gd name="T36" fmla="*/ 1072 w 1070"/>
                <a:gd name="T37" fmla="*/ 194 h 666"/>
                <a:gd name="T38" fmla="*/ 655 w 1070"/>
                <a:gd name="T39" fmla="*/ 89 h 666"/>
                <a:gd name="T40" fmla="*/ 387 w 1070"/>
                <a:gd name="T41" fmla="*/ 123 h 666"/>
                <a:gd name="T42" fmla="*/ 156 w 1070"/>
                <a:gd name="T43" fmla="*/ 342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7F7F7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3" name="Line 4"/>
            <p:cNvSpPr>
              <a:spLocks noChangeShapeType="1"/>
            </p:cNvSpPr>
            <p:nvPr/>
          </p:nvSpPr>
          <p:spPr bwMode="auto">
            <a:xfrm>
              <a:off x="2009845" y="1902959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4" name="Line 5"/>
            <p:cNvSpPr>
              <a:spLocks noChangeShapeType="1"/>
            </p:cNvSpPr>
            <p:nvPr/>
          </p:nvSpPr>
          <p:spPr bwMode="auto">
            <a:xfrm flipV="1">
              <a:off x="422345" y="3820659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5" name="Line 6"/>
            <p:cNvSpPr>
              <a:spLocks noChangeShapeType="1"/>
            </p:cNvSpPr>
            <p:nvPr/>
          </p:nvSpPr>
          <p:spPr bwMode="auto">
            <a:xfrm>
              <a:off x="2009845" y="3820659"/>
              <a:ext cx="19113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11"/>
            <p:cNvSpPr>
              <a:spLocks noChangeShapeType="1"/>
            </p:cNvSpPr>
            <p:nvPr/>
          </p:nvSpPr>
          <p:spPr bwMode="auto">
            <a:xfrm flipH="1">
              <a:off x="1995558" y="4181021"/>
              <a:ext cx="3175" cy="1031875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0" name="Line 12"/>
            <p:cNvSpPr>
              <a:spLocks noChangeShapeType="1"/>
            </p:cNvSpPr>
            <p:nvPr/>
          </p:nvSpPr>
          <p:spPr bwMode="auto">
            <a:xfrm flipH="1" flipV="1">
              <a:off x="2009845" y="2326821"/>
              <a:ext cx="3175" cy="1217613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1" name="Line 13"/>
            <p:cNvSpPr>
              <a:spLocks noChangeShapeType="1"/>
            </p:cNvSpPr>
            <p:nvPr/>
          </p:nvSpPr>
          <p:spPr bwMode="auto">
            <a:xfrm rot="8047814">
              <a:off x="1198633" y="2614159"/>
              <a:ext cx="15875" cy="954088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2" name="Line 14"/>
            <p:cNvSpPr>
              <a:spLocks noChangeShapeType="1"/>
            </p:cNvSpPr>
            <p:nvPr/>
          </p:nvSpPr>
          <p:spPr bwMode="auto">
            <a:xfrm rot="8047814" flipV="1">
              <a:off x="2617858" y="3996871"/>
              <a:ext cx="30163" cy="1049338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 rot="2320550" flipV="1">
              <a:off x="2589283" y="2644321"/>
              <a:ext cx="36513" cy="1073150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4" name="Line 16"/>
            <p:cNvSpPr>
              <a:spLocks noChangeShapeType="1"/>
            </p:cNvSpPr>
            <p:nvPr/>
          </p:nvSpPr>
          <p:spPr bwMode="auto">
            <a:xfrm rot="2320550" flipH="1">
              <a:off x="1374845" y="4063546"/>
              <a:ext cx="14288" cy="1004888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5" name="Line 17"/>
            <p:cNvSpPr>
              <a:spLocks noChangeShapeType="1"/>
            </p:cNvSpPr>
            <p:nvPr/>
          </p:nvSpPr>
          <p:spPr bwMode="auto">
            <a:xfrm rot="5400000" flipV="1">
              <a:off x="2889320" y="3274559"/>
              <a:ext cx="0" cy="1117600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6" name="Line 18"/>
            <p:cNvSpPr>
              <a:spLocks noChangeShapeType="1"/>
            </p:cNvSpPr>
            <p:nvPr/>
          </p:nvSpPr>
          <p:spPr bwMode="auto">
            <a:xfrm rot="5400000">
              <a:off x="1093858" y="3242809"/>
              <a:ext cx="0" cy="1154113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8" name="Oval 20"/>
            <p:cNvSpPr>
              <a:spLocks noChangeArrowheads="1"/>
            </p:cNvSpPr>
            <p:nvPr/>
          </p:nvSpPr>
          <p:spPr bwMode="auto">
            <a:xfrm>
              <a:off x="1890783" y="3695246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Text Box 25"/>
            <p:cNvSpPr txBox="1">
              <a:spLocks noChangeArrowheads="1"/>
            </p:cNvSpPr>
            <p:nvPr/>
          </p:nvSpPr>
          <p:spPr bwMode="auto">
            <a:xfrm>
              <a:off x="2384495" y="2158546"/>
              <a:ext cx="2038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S  </a:t>
              </a:r>
              <a:r>
                <a:rPr lang="en-US" dirty="0">
                  <a:solidFill>
                    <a:schemeClr val="bg2"/>
                  </a:solidFill>
                </a:rPr>
                <a:t>(closed surface)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3301916" y="3068877"/>
              <a:ext cx="405788" cy="1878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" name="Object 30"/>
            <p:cNvGraphicFramePr>
              <a:graphicFrameLocks noChangeAspect="1"/>
            </p:cNvGraphicFramePr>
            <p:nvPr/>
          </p:nvGraphicFramePr>
          <p:xfrm>
            <a:off x="3539859" y="3220553"/>
            <a:ext cx="1843087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Equation" r:id="rId10" imgW="1091726" imgH="203112" progId="Equation.DSMT4">
                    <p:embed/>
                  </p:oleObj>
                </mc:Choice>
                <mc:Fallback>
                  <p:oleObj name="Equation" r:id="rId10" imgW="1091726" imgH="203112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9859" y="3220553"/>
                          <a:ext cx="1843087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37"/>
            <p:cNvGraphicFramePr>
              <a:graphicFrameLocks noChangeAspect="1"/>
            </p:cNvGraphicFramePr>
            <p:nvPr/>
          </p:nvGraphicFramePr>
          <p:xfrm>
            <a:off x="176953" y="4738971"/>
            <a:ext cx="2190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953" y="4738971"/>
                          <a:ext cx="219075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7"/>
            <p:cNvGraphicFramePr>
              <a:graphicFrameLocks noChangeAspect="1"/>
            </p:cNvGraphicFramePr>
            <p:nvPr/>
          </p:nvGraphicFramePr>
          <p:xfrm>
            <a:off x="4014788" y="3690938"/>
            <a:ext cx="239712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788" y="3690938"/>
                          <a:ext cx="239712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7"/>
            <p:cNvGraphicFramePr>
              <a:graphicFrameLocks noChangeAspect="1"/>
            </p:cNvGraphicFramePr>
            <p:nvPr/>
          </p:nvGraphicFramePr>
          <p:xfrm>
            <a:off x="1898650" y="1522413"/>
            <a:ext cx="217488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6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650" y="1522413"/>
                          <a:ext cx="217488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7"/>
            <p:cNvGraphicFramePr>
              <a:graphicFrameLocks noChangeAspect="1"/>
            </p:cNvGraphicFramePr>
            <p:nvPr/>
          </p:nvGraphicFramePr>
          <p:xfrm>
            <a:off x="3142554" y="4788270"/>
            <a:ext cx="26035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Equation" r:id="rId18" imgW="152268" imgH="203024" progId="Equation.DSMT4">
                    <p:embed/>
                  </p:oleObj>
                </mc:Choice>
                <mc:Fallback>
                  <p:oleObj name="Equation" r:id="rId18" imgW="152268" imgH="203024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554" y="4788270"/>
                          <a:ext cx="260350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37"/>
            <p:cNvGraphicFramePr>
              <a:graphicFrameLocks noChangeAspect="1"/>
            </p:cNvGraphicFramePr>
            <p:nvPr/>
          </p:nvGraphicFramePr>
          <p:xfrm>
            <a:off x="1693950" y="3465948"/>
            <a:ext cx="2190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3950" y="3465948"/>
                          <a:ext cx="219075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2843407" y="0"/>
            <a:ext cx="39456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90" name="Object 33"/>
          <p:cNvGraphicFramePr>
            <a:graphicFrameLocks noChangeAspect="1"/>
          </p:cNvGraphicFramePr>
          <p:nvPr/>
        </p:nvGraphicFramePr>
        <p:xfrm>
          <a:off x="5184782" y="2493033"/>
          <a:ext cx="2478088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4" name="Equation" r:id="rId4" imgW="1244600" imgH="685800" progId="Equation.DSMT4">
                  <p:embed/>
                </p:oleObj>
              </mc:Choice>
              <mc:Fallback>
                <p:oleObj name="Equation" r:id="rId4" imgW="1244600" imgH="6858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82" y="2493033"/>
                        <a:ext cx="2478088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40"/>
          <p:cNvSpPr txBox="1">
            <a:spLocks noChangeArrowheads="1"/>
          </p:cNvSpPr>
          <p:nvPr/>
        </p:nvSpPr>
        <p:spPr bwMode="auto">
          <a:xfrm>
            <a:off x="5127960" y="1727874"/>
            <a:ext cx="22907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</a:rPr>
              <a:t>Case a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   r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 &lt;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2291" name="Object 33"/>
          <p:cNvGraphicFramePr>
            <a:graphicFrameLocks noChangeAspect="1"/>
          </p:cNvGraphicFramePr>
          <p:nvPr/>
        </p:nvGraphicFramePr>
        <p:xfrm>
          <a:off x="5097801" y="4462510"/>
          <a:ext cx="2251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5" name="Equation" r:id="rId6" imgW="1129810" imgH="393529" progId="Equation.DSMT4">
                  <p:embed/>
                </p:oleObj>
              </mc:Choice>
              <mc:Fallback>
                <p:oleObj name="Equation" r:id="rId6" imgW="1129810" imgH="393529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801" y="4462510"/>
                        <a:ext cx="22510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3"/>
          <p:cNvGrpSpPr/>
          <p:nvPr/>
        </p:nvGrpSpPr>
        <p:grpSpPr>
          <a:xfrm>
            <a:off x="434258" y="598705"/>
            <a:ext cx="3248742" cy="2922848"/>
            <a:chOff x="434258" y="385763"/>
            <a:chExt cx="3248742" cy="2922848"/>
          </a:xfrm>
        </p:grpSpPr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1950118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0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6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7"/>
            <p:cNvGraphicFramePr>
              <a:graphicFrameLocks noChangeAspect="1"/>
            </p:cNvGraphicFramePr>
            <p:nvPr/>
          </p:nvGraphicFramePr>
          <p:xfrm>
            <a:off x="3443288" y="2282477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7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82477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8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9" name="Equation" r:id="rId14" imgW="533169" imgH="228501" progId="Equation.DSMT4">
                    <p:embed/>
                  </p:oleObj>
                </mc:Choice>
                <mc:Fallback>
                  <p:oleObj name="Equation" r:id="rId14" imgW="533169" imgH="228501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0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60"/>
          <p:cNvGrpSpPr/>
          <p:nvPr/>
        </p:nvGrpSpPr>
        <p:grpSpPr>
          <a:xfrm>
            <a:off x="245556" y="4391025"/>
            <a:ext cx="3468803" cy="2078329"/>
            <a:chOff x="245556" y="4391025"/>
            <a:chExt cx="3468803" cy="2078329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538288" y="4391025"/>
              <a:ext cx="1771650" cy="1697038"/>
              <a:chOff x="1112838" y="4413250"/>
              <a:chExt cx="1771650" cy="1697038"/>
            </a:xfrm>
          </p:grpSpPr>
          <p:sp>
            <p:nvSpPr>
              <p:cNvPr id="12297" name="Oval 43"/>
              <p:cNvSpPr>
                <a:spLocks noChangeArrowheads="1"/>
              </p:cNvSpPr>
              <p:nvPr/>
            </p:nvSpPr>
            <p:spPr bwMode="auto">
              <a:xfrm>
                <a:off x="1112838" y="4413250"/>
                <a:ext cx="1771650" cy="169703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8" name="Oval 44" descr="60%"/>
              <p:cNvSpPr>
                <a:spLocks noChangeArrowheads="1"/>
              </p:cNvSpPr>
              <p:nvPr/>
            </p:nvSpPr>
            <p:spPr bwMode="auto">
              <a:xfrm>
                <a:off x="1414463" y="4699000"/>
                <a:ext cx="1173163" cy="1122363"/>
              </a:xfrm>
              <a:prstGeom prst="ellipse">
                <a:avLst/>
              </a:prstGeom>
              <a:solidFill>
                <a:srgbClr val="BCB800"/>
              </a:solidFill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1" name="Oval 49"/>
              <p:cNvSpPr>
                <a:spLocks noChangeArrowheads="1"/>
              </p:cNvSpPr>
              <p:nvPr/>
            </p:nvSpPr>
            <p:spPr bwMode="auto">
              <a:xfrm>
                <a:off x="2366963" y="4803775"/>
                <a:ext cx="131763" cy="13176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Line 47"/>
              <p:cNvSpPr>
                <a:spLocks noChangeShapeType="1"/>
              </p:cNvSpPr>
              <p:nvPr/>
            </p:nvSpPr>
            <p:spPr bwMode="auto">
              <a:xfrm>
                <a:off x="2006601" y="5290366"/>
                <a:ext cx="473075" cy="6858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05" name="Line 45"/>
              <p:cNvSpPr>
                <a:spLocks noChangeShapeType="1"/>
              </p:cNvSpPr>
              <p:nvPr/>
            </p:nvSpPr>
            <p:spPr bwMode="auto">
              <a:xfrm flipV="1">
                <a:off x="2000251" y="4929283"/>
                <a:ext cx="376237" cy="3587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245556" y="6161577"/>
              <a:ext cx="1717137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Gaussian surface </a:t>
              </a:r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S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1924959" y="5848141"/>
              <a:ext cx="356018" cy="3146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37"/>
            <p:cNvGraphicFramePr>
              <a:graphicFrameLocks noChangeAspect="1"/>
            </p:cNvGraphicFramePr>
            <p:nvPr/>
          </p:nvGraphicFramePr>
          <p:xfrm>
            <a:off x="2416024" y="4833851"/>
            <a:ext cx="195262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1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6024" y="4833851"/>
                          <a:ext cx="195262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2820988" y="4529138"/>
            <a:ext cx="217487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2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988" y="4529138"/>
                          <a:ext cx="217487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2293938" y="5400675"/>
            <a:ext cx="2174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3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938" y="5400675"/>
                          <a:ext cx="2174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7"/>
            <p:cNvGraphicFramePr>
              <a:graphicFrameLocks noChangeAspect="1"/>
            </p:cNvGraphicFramePr>
            <p:nvPr/>
          </p:nvGraphicFramePr>
          <p:xfrm>
            <a:off x="3319072" y="5598722"/>
            <a:ext cx="39528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34" name="Equation" r:id="rId24" imgW="228600" imgH="228600" progId="Equation.DSMT4">
                    <p:embed/>
                  </p:oleObj>
                </mc:Choice>
                <mc:Fallback>
                  <p:oleObj name="Equation" r:id="rId24" imgW="228600" imgH="228600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072" y="5598722"/>
                          <a:ext cx="395287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224088" y="0"/>
            <a:ext cx="4714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844439" y="1852008"/>
          <a:ext cx="247808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4" imgW="1180588" imgH="1231366" progId="Equation.DSMT4">
                  <p:embed/>
                </p:oleObj>
              </mc:Choice>
              <mc:Fallback>
                <p:oleObj name="Equation" r:id="rId4" imgW="1180588" imgH="1231366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439" y="1852008"/>
                        <a:ext cx="247808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9208" y="121308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Calculate RHS: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3026209" y="5523414"/>
          <a:ext cx="286861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6" imgW="1524000" imgH="431800" progId="Equation.DSMT4">
                  <p:embed/>
                </p:oleObj>
              </mc:Choice>
              <mc:Fallback>
                <p:oleObj name="Equation" r:id="rId6" imgW="1524000" imgH="4318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209" y="5523414"/>
                        <a:ext cx="286861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659528" y="5026653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LHS = RHS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53885" y="1823189"/>
            <a:ext cx="3468803" cy="2078329"/>
            <a:chOff x="245556" y="4391025"/>
            <a:chExt cx="3468803" cy="2078329"/>
          </a:xfrm>
        </p:grpSpPr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1538288" y="4391025"/>
              <a:ext cx="1771650" cy="1697038"/>
              <a:chOff x="1112838" y="4413250"/>
              <a:chExt cx="1771650" cy="1697038"/>
            </a:xfrm>
          </p:grpSpPr>
          <p:sp>
            <p:nvSpPr>
              <p:cNvPr id="48" name="Oval 43"/>
              <p:cNvSpPr>
                <a:spLocks noChangeArrowheads="1"/>
              </p:cNvSpPr>
              <p:nvPr/>
            </p:nvSpPr>
            <p:spPr bwMode="auto">
              <a:xfrm>
                <a:off x="1112838" y="4413250"/>
                <a:ext cx="1771650" cy="169703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4" descr="60%"/>
              <p:cNvSpPr>
                <a:spLocks noChangeArrowheads="1"/>
              </p:cNvSpPr>
              <p:nvPr/>
            </p:nvSpPr>
            <p:spPr bwMode="auto">
              <a:xfrm>
                <a:off x="1414463" y="4699000"/>
                <a:ext cx="1173163" cy="1122363"/>
              </a:xfrm>
              <a:prstGeom prst="ellipse">
                <a:avLst/>
              </a:prstGeom>
              <a:solidFill>
                <a:srgbClr val="BCB800"/>
              </a:solidFill>
              <a:ln w="28575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2366963" y="4803775"/>
                <a:ext cx="131763" cy="13176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2006601" y="5299075"/>
                <a:ext cx="473075" cy="6858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 flipV="1">
                <a:off x="2000251" y="4940300"/>
                <a:ext cx="376237" cy="3587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245556" y="6161577"/>
              <a:ext cx="1717137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Gaussian surface </a:t>
              </a:r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S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1924959" y="5848141"/>
              <a:ext cx="356018" cy="3146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" name="Object 37"/>
            <p:cNvGraphicFramePr>
              <a:graphicFrameLocks noChangeAspect="1"/>
            </p:cNvGraphicFramePr>
            <p:nvPr/>
          </p:nvGraphicFramePr>
          <p:xfrm>
            <a:off x="2416024" y="4833851"/>
            <a:ext cx="195262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7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6024" y="4833851"/>
                          <a:ext cx="195262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531269"/>
                </p:ext>
              </p:extLst>
            </p:nvPr>
          </p:nvGraphicFramePr>
          <p:xfrm>
            <a:off x="2820988" y="4541170"/>
            <a:ext cx="217487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8" name="Equation" r:id="rId10" imgW="126780" imgH="164814" progId="Equation.DSMT4">
                    <p:embed/>
                  </p:oleObj>
                </mc:Choice>
                <mc:Fallback>
                  <p:oleObj name="Equation" r:id="rId10" imgW="126780" imgH="164814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988" y="4541170"/>
                          <a:ext cx="217487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2"/>
            <p:cNvGraphicFramePr>
              <a:graphicFrameLocks noChangeAspect="1"/>
            </p:cNvGraphicFramePr>
            <p:nvPr/>
          </p:nvGraphicFramePr>
          <p:xfrm>
            <a:off x="2293938" y="5400675"/>
            <a:ext cx="2174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9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938" y="5400675"/>
                          <a:ext cx="2174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7"/>
            <p:cNvGraphicFramePr>
              <a:graphicFrameLocks noChangeAspect="1"/>
            </p:cNvGraphicFramePr>
            <p:nvPr/>
          </p:nvGraphicFramePr>
          <p:xfrm>
            <a:off x="3319072" y="5598722"/>
            <a:ext cx="395287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0" name="Equation" r:id="rId14" imgW="228600" imgH="228600" progId="Equation.DSMT4">
                    <p:embed/>
                  </p:oleObj>
                </mc:Choice>
                <mc:Fallback>
                  <p:oleObj name="Equation" r:id="rId14" imgW="228600" imgH="228600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072" y="5598722"/>
                          <a:ext cx="395287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243643" y="0"/>
            <a:ext cx="4714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4339" name="Object 14"/>
          <p:cNvGraphicFramePr>
            <a:graphicFrameLocks noChangeAspect="1"/>
          </p:cNvGraphicFramePr>
          <p:nvPr/>
        </p:nvGraphicFramePr>
        <p:xfrm>
          <a:off x="1490398" y="5374195"/>
          <a:ext cx="3003051" cy="97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4" imgW="1485900" imgH="482600" progId="Equation.DSMT4">
                  <p:embed/>
                </p:oleObj>
              </mc:Choice>
              <mc:Fallback>
                <p:oleObj name="Equation" r:id="rId4" imgW="1485900" imgH="4826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398" y="5374195"/>
                        <a:ext cx="3003051" cy="97648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5"/>
          <p:cNvGraphicFramePr>
            <a:graphicFrameLocks noChangeAspect="1"/>
          </p:cNvGraphicFramePr>
          <p:nvPr/>
        </p:nvGraphicFramePr>
        <p:xfrm>
          <a:off x="979403" y="2299764"/>
          <a:ext cx="1893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6" imgW="901309" imgH="431613" progId="Equation.DSMT4">
                  <p:embed/>
                </p:oleObj>
              </mc:Choice>
              <mc:Fallback>
                <p:oleObj name="Equation" r:id="rId6" imgW="901309" imgH="43161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03" y="2299764"/>
                        <a:ext cx="1893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513625" y="1711990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auto">
          <a:xfrm>
            <a:off x="702721" y="4732720"/>
            <a:ext cx="371608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vector electric field is then: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379957" y="1212480"/>
            <a:ext cx="3248742" cy="2922848"/>
            <a:chOff x="434258" y="385763"/>
            <a:chExt cx="3248742" cy="2922848"/>
          </a:xfrm>
        </p:grpSpPr>
        <p:sp>
          <p:nvSpPr>
            <p:cNvPr id="24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flipH="1">
              <a:off x="1950118" y="762001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1947863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4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7"/>
            <p:cNvGraphicFramePr>
              <a:graphicFrameLocks noChangeAspect="1"/>
            </p:cNvGraphicFramePr>
            <p:nvPr/>
          </p:nvGraphicFramePr>
          <p:xfrm>
            <a:off x="3443288" y="2282477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82477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4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5" name="Equation" r:id="rId14" imgW="533169" imgH="228501" progId="Equation.DSMT4">
                    <p:embed/>
                  </p:oleObj>
                </mc:Choice>
                <mc:Fallback>
                  <p:oleObj name="Equation" r:id="rId14" imgW="533169" imgH="228501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6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5511171" y="4469293"/>
          <a:ext cx="720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8" imgW="342751" imgH="139639" progId="Equation.DSMT4">
                  <p:embed/>
                </p:oleObj>
              </mc:Choice>
              <mc:Fallback>
                <p:oleObj name="Equation" r:id="rId18" imgW="342751" imgH="139639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171" y="4469293"/>
                        <a:ext cx="720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6312177" y="2846164"/>
            <a:ext cx="130628" cy="13062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236486"/>
              </p:ext>
            </p:extLst>
          </p:nvPr>
        </p:nvGraphicFramePr>
        <p:xfrm>
          <a:off x="5968916" y="2775954"/>
          <a:ext cx="23971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20" imgW="114102" imgH="126780" progId="Equation.DSMT4">
                  <p:embed/>
                </p:oleObj>
              </mc:Choice>
              <mc:Fallback>
                <p:oleObj name="Equation" r:id="rId20" imgW="114102" imgH="12678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16" y="2775954"/>
                        <a:ext cx="23971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 flipV="1">
            <a:off x="5899953" y="2955284"/>
            <a:ext cx="390190" cy="2452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1802860" y="0"/>
            <a:ext cx="56689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5367" name="Text Box 27"/>
          <p:cNvSpPr txBox="1">
            <a:spLocks noChangeArrowheads="1"/>
          </p:cNvSpPr>
          <p:nvPr/>
        </p:nvSpPr>
        <p:spPr bwMode="auto">
          <a:xfrm>
            <a:off x="1104447" y="4663475"/>
            <a:ext cx="576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5364" name="Object 31"/>
          <p:cNvGraphicFramePr>
            <a:graphicFrameLocks noChangeAspect="1"/>
          </p:cNvGraphicFramePr>
          <p:nvPr/>
        </p:nvGraphicFramePr>
        <p:xfrm>
          <a:off x="5453156" y="2915817"/>
          <a:ext cx="20923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4" imgW="1193800" imgH="431800" progId="Equation.DSMT4">
                  <p:embed/>
                </p:oleObj>
              </mc:Choice>
              <mc:Fallback>
                <p:oleObj name="Equation" r:id="rId4" imgW="1193800" imgH="4318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156" y="2915817"/>
                        <a:ext cx="20923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34"/>
          <p:cNvSpPr txBox="1">
            <a:spLocks noChangeArrowheads="1"/>
          </p:cNvSpPr>
          <p:nvPr/>
        </p:nvSpPr>
        <p:spPr bwMode="auto">
          <a:xfrm>
            <a:off x="322263" y="1204538"/>
            <a:ext cx="22907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solidFill>
                  <a:schemeClr val="bg1"/>
                </a:solidFill>
              </a:rPr>
              <a:t>Case b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   r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</a:rPr>
              <a:t> &gt;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15365" name="Object 45"/>
          <p:cNvGraphicFramePr>
            <a:graphicFrameLocks noChangeAspect="1"/>
          </p:cNvGraphicFramePr>
          <p:nvPr/>
        </p:nvGraphicFramePr>
        <p:xfrm>
          <a:off x="5365750" y="5384800"/>
          <a:ext cx="27066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Equation" r:id="rId6" imgW="1397000" imgH="482600" progId="Equation.DSMT4">
                  <p:embed/>
                </p:oleObj>
              </mc:Choice>
              <mc:Fallback>
                <p:oleObj name="Equation" r:id="rId6" imgW="1397000" imgH="4826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384800"/>
                        <a:ext cx="2706688" cy="919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490221" y="4795507"/>
            <a:ext cx="254846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Hence,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5366" name="Object 33"/>
          <p:cNvGraphicFramePr>
            <a:graphicFrameLocks noChangeAspect="1"/>
          </p:cNvGraphicFramePr>
          <p:nvPr/>
        </p:nvGraphicFramePr>
        <p:xfrm>
          <a:off x="5094254" y="1188271"/>
          <a:ext cx="247808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Equation" r:id="rId8" imgW="1244600" imgH="685800" progId="Equation.DSMT4">
                  <p:embed/>
                </p:oleObj>
              </mc:Choice>
              <mc:Fallback>
                <p:oleObj name="Equation" r:id="rId8" imgW="1244600" imgH="6858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54" y="1188271"/>
                        <a:ext cx="2478087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1"/>
          <p:cNvGraphicFramePr>
            <a:graphicFrameLocks noChangeAspect="1"/>
          </p:cNvGraphicFramePr>
          <p:nvPr/>
        </p:nvGraphicFramePr>
        <p:xfrm>
          <a:off x="1629212" y="4989024"/>
          <a:ext cx="267017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Equation" r:id="rId10" imgW="1524000" imgH="914400" progId="Equation.DSMT4">
                  <p:embed/>
                </p:oleObj>
              </mc:Choice>
              <mc:Fallback>
                <p:oleObj name="Equation" r:id="rId10" imgW="1524000" imgH="9144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212" y="4989024"/>
                        <a:ext cx="2670175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79425" y="2352675"/>
            <a:ext cx="4025501" cy="1996476"/>
            <a:chOff x="479425" y="2352675"/>
            <a:chExt cx="4025501" cy="1996476"/>
          </a:xfrm>
        </p:grpSpPr>
        <p:sp>
          <p:nvSpPr>
            <p:cNvPr id="15370" name="Oval 37"/>
            <p:cNvSpPr>
              <a:spLocks noChangeArrowheads="1"/>
            </p:cNvSpPr>
            <p:nvPr/>
          </p:nvSpPr>
          <p:spPr bwMode="auto">
            <a:xfrm>
              <a:off x="701344" y="2625350"/>
              <a:ext cx="1379177" cy="140652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71" name="Oval 38"/>
            <p:cNvSpPr>
              <a:spLocks noChangeArrowheads="1"/>
            </p:cNvSpPr>
            <p:nvPr/>
          </p:nvSpPr>
          <p:spPr bwMode="auto">
            <a:xfrm>
              <a:off x="479425" y="2361825"/>
              <a:ext cx="1843867" cy="1933575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72" name="Line 39"/>
            <p:cNvSpPr>
              <a:spLocks noChangeShapeType="1"/>
            </p:cNvSpPr>
            <p:nvPr/>
          </p:nvSpPr>
          <p:spPr bwMode="auto">
            <a:xfrm flipV="1">
              <a:off x="1403439" y="2811088"/>
              <a:ext cx="682142" cy="5476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5" name="Line 42"/>
            <p:cNvSpPr>
              <a:spLocks noChangeShapeType="1"/>
            </p:cNvSpPr>
            <p:nvPr/>
          </p:nvSpPr>
          <p:spPr bwMode="auto">
            <a:xfrm flipH="1" flipV="1">
              <a:off x="1049862" y="2717425"/>
              <a:ext cx="347028" cy="64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6" name="Oval 43"/>
            <p:cNvSpPr>
              <a:spLocks noChangeArrowheads="1"/>
            </p:cNvSpPr>
            <p:nvPr/>
          </p:nvSpPr>
          <p:spPr bwMode="auto">
            <a:xfrm>
              <a:off x="2087968" y="2684088"/>
              <a:ext cx="123620" cy="1317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2787789" y="4041374"/>
              <a:ext cx="1717137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  <a:latin typeface="+mj-lt"/>
                </a:rPr>
                <a:t>Gaussian surface </a:t>
              </a:r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S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 flipH="1" flipV="1">
              <a:off x="2331218" y="3778179"/>
              <a:ext cx="464068" cy="36234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938104" y="303314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104" y="303314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9"/>
            <p:cNvGraphicFramePr>
              <a:graphicFrameLocks noChangeAspect="1"/>
            </p:cNvGraphicFramePr>
            <p:nvPr/>
          </p:nvGraphicFramePr>
          <p:xfrm>
            <a:off x="1730789" y="3118981"/>
            <a:ext cx="239712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9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789" y="3118981"/>
                          <a:ext cx="239712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2268538" y="2352675"/>
            <a:ext cx="26511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0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538" y="2352675"/>
                          <a:ext cx="26511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7"/>
            <p:cNvGraphicFramePr>
              <a:graphicFrameLocks noChangeAspect="1"/>
            </p:cNvGraphicFramePr>
            <p:nvPr/>
          </p:nvGraphicFramePr>
          <p:xfrm>
            <a:off x="962569" y="3467904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1" name="Equation" r:id="rId18" imgW="533169" imgH="228501" progId="Equation.DSMT4">
                    <p:embed/>
                  </p:oleObj>
                </mc:Choice>
                <mc:Fallback>
                  <p:oleObj name="Equation" r:id="rId18" imgW="533169" imgH="228501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569" y="3467904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2197658" y="0"/>
            <a:ext cx="47688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68923" y="901805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can write this as: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355431" y="5041760"/>
            <a:ext cx="4475747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electric field </a:t>
            </a:r>
            <a:r>
              <a:rPr lang="en-US" u="sng" dirty="0">
                <a:solidFill>
                  <a:schemeClr val="bg1"/>
                </a:solidFill>
              </a:rPr>
              <a:t>outside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sphere of </a:t>
            </a:r>
            <a:r>
              <a:rPr lang="en-US" dirty="0" smtClean="0">
                <a:solidFill>
                  <a:schemeClr val="bg1"/>
                </a:solidFill>
              </a:rPr>
              <a:t>uniform volume charge density is </a:t>
            </a:r>
            <a:r>
              <a:rPr lang="en-US" dirty="0">
                <a:solidFill>
                  <a:schemeClr val="bg1"/>
                </a:solidFill>
              </a:rPr>
              <a:t>the same as from a point charge at the origin.</a:t>
            </a:r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2286453" y="5073423"/>
          <a:ext cx="1689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4" imgW="1028254" imgH="431613" progId="Equation.DSMT4">
                  <p:embed/>
                </p:oleObj>
              </mc:Choice>
              <mc:Fallback>
                <p:oleObj name="Equation" r:id="rId4" imgW="1028254" imgH="431613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453" y="5073423"/>
                        <a:ext cx="16891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9"/>
          <p:cNvGraphicFramePr>
            <a:graphicFrameLocks noChangeAspect="1"/>
          </p:cNvGraphicFramePr>
          <p:nvPr/>
        </p:nvGraphicFramePr>
        <p:xfrm>
          <a:off x="968673" y="1639939"/>
          <a:ext cx="30876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6" imgW="1625600" imgH="508000" progId="Equation.DSMT4">
                  <p:embed/>
                </p:oleObj>
              </mc:Choice>
              <mc:Fallback>
                <p:oleObj name="Equation" r:id="rId6" imgW="1625600" imgH="5080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673" y="1639939"/>
                        <a:ext cx="3087687" cy="965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2232025" y="3543300"/>
          <a:ext cx="16176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8" imgW="850531" imgH="431613" progId="Equation.DSMT4">
                  <p:embed/>
                </p:oleObj>
              </mc:Choice>
              <mc:Fallback>
                <p:oleObj name="Equation" r:id="rId8" imgW="850531" imgH="431613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543300"/>
                        <a:ext cx="1617663" cy="819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1619704" y="4639356"/>
            <a:ext cx="98198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16817" y="297431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956154" y="1134044"/>
            <a:ext cx="3248742" cy="3439978"/>
            <a:chOff x="4956154" y="1112272"/>
            <a:chExt cx="3248742" cy="3439978"/>
          </a:xfrm>
        </p:grpSpPr>
        <p:grpSp>
          <p:nvGrpSpPr>
            <p:cNvPr id="26" name="Group 25"/>
            <p:cNvGrpSpPr/>
            <p:nvPr/>
          </p:nvGrpSpPr>
          <p:grpSpPr>
            <a:xfrm>
              <a:off x="4956154" y="1112272"/>
              <a:ext cx="3248742" cy="2922848"/>
              <a:chOff x="434258" y="385763"/>
              <a:chExt cx="3248742" cy="2922848"/>
            </a:xfrm>
          </p:grpSpPr>
          <p:sp>
            <p:nvSpPr>
              <p:cNvPr id="27" name="Oval 39"/>
              <p:cNvSpPr>
                <a:spLocks noChangeArrowheads="1"/>
              </p:cNvSpPr>
              <p:nvPr/>
            </p:nvSpPr>
            <p:spPr bwMode="auto">
              <a:xfrm>
                <a:off x="1089025" y="1519238"/>
                <a:ext cx="1711325" cy="1744663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 flipH="1">
                <a:off x="1962150" y="762001"/>
                <a:ext cx="1587" cy="16256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 flipV="1">
                <a:off x="727075" y="2387601"/>
                <a:ext cx="1209675" cy="70802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Line 42"/>
              <p:cNvSpPr>
                <a:spLocks noChangeShapeType="1"/>
              </p:cNvSpPr>
              <p:nvPr/>
            </p:nvSpPr>
            <p:spPr bwMode="auto">
              <a:xfrm>
                <a:off x="1936750" y="2387601"/>
                <a:ext cx="1411287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>
                <a:off x="1958880" y="2382838"/>
                <a:ext cx="496887" cy="7223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33" name="Object 37"/>
              <p:cNvGraphicFramePr>
                <a:graphicFrameLocks noChangeAspect="1"/>
              </p:cNvGraphicFramePr>
              <p:nvPr/>
            </p:nvGraphicFramePr>
            <p:xfrm>
              <a:off x="434258" y="3068899"/>
              <a:ext cx="219075" cy="239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0" name="Equation" r:id="rId10" imgW="126835" imgH="139518" progId="Equation.DSMT4">
                      <p:embed/>
                    </p:oleObj>
                  </mc:Choice>
                  <mc:Fallback>
                    <p:oleObj name="Equation" r:id="rId10" imgW="126835" imgH="139518" progId="Equation.DSMT4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258" y="3068899"/>
                            <a:ext cx="219075" cy="239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37"/>
              <p:cNvGraphicFramePr>
                <a:graphicFrameLocks noChangeAspect="1"/>
              </p:cNvGraphicFramePr>
              <p:nvPr/>
            </p:nvGraphicFramePr>
            <p:xfrm>
              <a:off x="3443288" y="2282477"/>
              <a:ext cx="239712" cy="284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1" name="Equation" r:id="rId12" imgW="139579" imgH="164957" progId="Equation.DSMT4">
                      <p:embed/>
                    </p:oleObj>
                  </mc:Choice>
                  <mc:Fallback>
                    <p:oleObj name="Equation" r:id="rId12" imgW="139579" imgH="164957" progId="Equation.DSMT4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3288" y="2282477"/>
                            <a:ext cx="239712" cy="284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/>
            </p:nvGraphicFramePr>
            <p:xfrm>
              <a:off x="1874838" y="385763"/>
              <a:ext cx="219075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2" name="Equation" r:id="rId14" imgW="126725" imgH="126725" progId="Equation.DSMT4">
                      <p:embed/>
                    </p:oleObj>
                  </mc:Choice>
                  <mc:Fallback>
                    <p:oleObj name="Equation" r:id="rId14" imgW="126725" imgH="126725" progId="Equation.DSMT4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4838" y="385763"/>
                            <a:ext cx="219075" cy="219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37"/>
              <p:cNvGraphicFramePr>
                <a:graphicFrameLocks noChangeAspect="1"/>
              </p:cNvGraphicFramePr>
              <p:nvPr/>
            </p:nvGraphicFramePr>
            <p:xfrm>
              <a:off x="2365484" y="925122"/>
              <a:ext cx="919163" cy="392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3" name="Equation" r:id="rId16" imgW="533169" imgH="228501" progId="Equation.DSMT4">
                      <p:embed/>
                    </p:oleObj>
                  </mc:Choice>
                  <mc:Fallback>
                    <p:oleObj name="Equation" r:id="rId16" imgW="533169" imgH="228501" progId="Equation.DSMT4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484" y="925122"/>
                            <a:ext cx="919163" cy="392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1"/>
              <p:cNvGraphicFramePr>
                <a:graphicFrameLocks noChangeAspect="1"/>
              </p:cNvGraphicFramePr>
              <p:nvPr/>
            </p:nvGraphicFramePr>
            <p:xfrm>
              <a:off x="1927660" y="2719997"/>
              <a:ext cx="219075" cy="239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4" name="Equation" r:id="rId18" imgW="126835" imgH="139518" progId="Equation.DSMT4">
                      <p:embed/>
                    </p:oleObj>
                  </mc:Choice>
                  <mc:Fallback>
                    <p:oleObj name="Equation" r:id="rId18" imgW="126835" imgH="139518" progId="Equation.DSMT4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7660" y="2719997"/>
                            <a:ext cx="219075" cy="2397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" name="Object 15"/>
            <p:cNvGraphicFramePr>
              <a:graphicFrameLocks noChangeAspect="1"/>
            </p:cNvGraphicFramePr>
            <p:nvPr/>
          </p:nvGraphicFramePr>
          <p:xfrm>
            <a:off x="6111378" y="4260150"/>
            <a:ext cx="74771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5" name="Equation" r:id="rId20" imgW="355446" imgH="139639" progId="Equation.DSMT4">
                    <p:embed/>
                  </p:oleObj>
                </mc:Choice>
                <mc:Fallback>
                  <p:oleObj name="Equation" r:id="rId20" imgW="355446" imgH="139639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378" y="4260150"/>
                          <a:ext cx="747713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 bwMode="auto">
            <a:xfrm flipV="1">
              <a:off x="6476151" y="2445232"/>
              <a:ext cx="912247" cy="6668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5" name="Oval 54"/>
            <p:cNvSpPr/>
            <p:nvPr/>
          </p:nvSpPr>
          <p:spPr bwMode="auto">
            <a:xfrm>
              <a:off x="7399240" y="2340947"/>
              <a:ext cx="130628" cy="13062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6" name="Object 9"/>
            <p:cNvGraphicFramePr>
              <a:graphicFrameLocks noChangeAspect="1"/>
            </p:cNvGraphicFramePr>
            <p:nvPr/>
          </p:nvGraphicFramePr>
          <p:xfrm>
            <a:off x="6640992" y="2455102"/>
            <a:ext cx="239712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96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992" y="2455102"/>
                          <a:ext cx="239712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952625" y="0"/>
            <a:ext cx="5153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74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19068"/>
              </p:ext>
            </p:extLst>
          </p:nvPr>
        </p:nvGraphicFramePr>
        <p:xfrm>
          <a:off x="4418013" y="1900238"/>
          <a:ext cx="2654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4" imgW="1485900" imgH="482600" progId="Equation.DSMT4">
                  <p:embed/>
                </p:oleObj>
              </mc:Choice>
              <mc:Fallback>
                <p:oleObj name="Equation" r:id="rId4" imgW="1485900" imgH="4826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900238"/>
                        <a:ext cx="2654300" cy="8636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Line 18"/>
          <p:cNvSpPr>
            <a:spLocks noChangeShapeType="1"/>
          </p:cNvSpPr>
          <p:nvPr/>
        </p:nvSpPr>
        <p:spPr bwMode="auto">
          <a:xfrm>
            <a:off x="1508126" y="4152900"/>
            <a:ext cx="12700" cy="22399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1" name="Line 19"/>
          <p:cNvSpPr>
            <a:spLocks noChangeShapeType="1"/>
          </p:cNvSpPr>
          <p:nvPr/>
        </p:nvSpPr>
        <p:spPr bwMode="auto">
          <a:xfrm flipV="1">
            <a:off x="1019176" y="6015038"/>
            <a:ext cx="39989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2" name="Line 20"/>
          <p:cNvSpPr>
            <a:spLocks noChangeShapeType="1"/>
          </p:cNvSpPr>
          <p:nvPr/>
        </p:nvSpPr>
        <p:spPr bwMode="auto">
          <a:xfrm>
            <a:off x="1508126" y="4808538"/>
            <a:ext cx="127952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3" name="Line 21"/>
          <p:cNvSpPr>
            <a:spLocks noChangeShapeType="1"/>
          </p:cNvSpPr>
          <p:nvPr/>
        </p:nvSpPr>
        <p:spPr bwMode="auto">
          <a:xfrm>
            <a:off x="2787651" y="4819650"/>
            <a:ext cx="0" cy="11953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4" name="Line 22"/>
          <p:cNvSpPr>
            <a:spLocks noChangeShapeType="1"/>
          </p:cNvSpPr>
          <p:nvPr/>
        </p:nvSpPr>
        <p:spPr bwMode="auto">
          <a:xfrm flipV="1">
            <a:off x="1508126" y="4795838"/>
            <a:ext cx="1292225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5" name="Arc 23"/>
          <p:cNvSpPr>
            <a:spLocks/>
          </p:cNvSpPr>
          <p:nvPr/>
        </p:nvSpPr>
        <p:spPr bwMode="auto">
          <a:xfrm rot="3066389" flipV="1">
            <a:off x="2762251" y="4887913"/>
            <a:ext cx="1855788" cy="804863"/>
          </a:xfrm>
          <a:custGeom>
            <a:avLst/>
            <a:gdLst>
              <a:gd name="T0" fmla="*/ 0 w 19803"/>
              <a:gd name="T1" fmla="*/ 0 h 21600"/>
              <a:gd name="T2" fmla="*/ 4 w 19803"/>
              <a:gd name="T3" fmla="*/ 0 h 21600"/>
              <a:gd name="T4" fmla="*/ 0 w 19803"/>
              <a:gd name="T5" fmla="*/ 0 h 21600"/>
              <a:gd name="T6" fmla="*/ 0 60000 65536"/>
              <a:gd name="T7" fmla="*/ 0 60000 65536"/>
              <a:gd name="T8" fmla="*/ 0 60000 65536"/>
              <a:gd name="T9" fmla="*/ 0 w 19803"/>
              <a:gd name="T10" fmla="*/ 0 h 21600"/>
              <a:gd name="T11" fmla="*/ 19803 w 198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03" h="21600" fill="none" extrusionOk="0">
                <a:moveTo>
                  <a:pt x="-1" y="0"/>
                </a:moveTo>
                <a:cubicBezTo>
                  <a:pt x="8594" y="0"/>
                  <a:pt x="16370" y="5094"/>
                  <a:pt x="19802" y="12974"/>
                </a:cubicBezTo>
              </a:path>
              <a:path w="19803" h="21600" stroke="0" extrusionOk="0">
                <a:moveTo>
                  <a:pt x="-1" y="0"/>
                </a:moveTo>
                <a:cubicBezTo>
                  <a:pt x="8594" y="0"/>
                  <a:pt x="16370" y="5094"/>
                  <a:pt x="19802" y="12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94480"/>
              </p:ext>
            </p:extLst>
          </p:nvPr>
        </p:nvGraphicFramePr>
        <p:xfrm>
          <a:off x="4014788" y="2843213"/>
          <a:ext cx="38671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tion" r:id="rId6" imgW="1993900" imgH="457200" progId="Equation.DSMT4">
                  <p:embed/>
                </p:oleObj>
              </mc:Choice>
              <mc:Fallback>
                <p:oleObj name="Equation" r:id="rId6" imgW="1993900" imgH="4572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843213"/>
                        <a:ext cx="3867150" cy="8699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37"/>
          <p:cNvSpPr txBox="1">
            <a:spLocks noChangeArrowheads="1"/>
          </p:cNvSpPr>
          <p:nvPr/>
        </p:nvSpPr>
        <p:spPr bwMode="auto">
          <a:xfrm>
            <a:off x="5597981" y="1321692"/>
            <a:ext cx="1353256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7417" name="Text Box 38"/>
          <p:cNvSpPr txBox="1">
            <a:spLocks noChangeArrowheads="1"/>
          </p:cNvSpPr>
          <p:nvPr/>
        </p:nvSpPr>
        <p:spPr bwMode="auto">
          <a:xfrm>
            <a:off x="4460202" y="4311905"/>
            <a:ext cx="3962382" cy="120032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electric field is continuous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as we cross the boundary of a volume charge density.</a:t>
            </a:r>
          </a:p>
        </p:txBody>
      </p:sp>
      <p:sp>
        <p:nvSpPr>
          <p:cNvPr id="17419" name="Rectangle 62"/>
          <p:cNvSpPr>
            <a:spLocks noChangeArrowheads="1"/>
          </p:cNvSpPr>
          <p:nvPr/>
        </p:nvSpPr>
        <p:spPr bwMode="auto">
          <a:xfrm>
            <a:off x="3822700" y="1270000"/>
            <a:ext cx="5097463" cy="28067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6264" y="711439"/>
            <a:ext cx="3248742" cy="2922848"/>
            <a:chOff x="434258" y="385763"/>
            <a:chExt cx="3248742" cy="2922848"/>
          </a:xfrm>
        </p:grpSpPr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1089025" y="1519238"/>
              <a:ext cx="1711325" cy="174466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H="1">
              <a:off x="1940116" y="756300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V="1">
              <a:off x="727075" y="2387601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936750" y="2387601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1933370" y="2382838"/>
              <a:ext cx="496887" cy="72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9" name="Object 37"/>
            <p:cNvGraphicFramePr>
              <a:graphicFrameLocks noChangeAspect="1"/>
            </p:cNvGraphicFramePr>
            <p:nvPr/>
          </p:nvGraphicFramePr>
          <p:xfrm>
            <a:off x="434258" y="3068899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7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258" y="3068899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7"/>
            <p:cNvGraphicFramePr>
              <a:graphicFrameLocks noChangeAspect="1"/>
            </p:cNvGraphicFramePr>
            <p:nvPr/>
          </p:nvGraphicFramePr>
          <p:xfrm>
            <a:off x="3443288" y="2282477"/>
            <a:ext cx="23971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8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3288" y="2282477"/>
                          <a:ext cx="23971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1874838" y="385763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9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385763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7"/>
            <p:cNvGraphicFramePr>
              <a:graphicFrameLocks noChangeAspect="1"/>
            </p:cNvGraphicFramePr>
            <p:nvPr/>
          </p:nvGraphicFramePr>
          <p:xfrm>
            <a:off x="2540848" y="1213220"/>
            <a:ext cx="91916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" name="Equation" r:id="rId14" imgW="533169" imgH="228501" progId="Equation.DSMT4">
                    <p:embed/>
                  </p:oleObj>
                </mc:Choice>
                <mc:Fallback>
                  <p:oleObj name="Equation" r:id="rId14" imgW="533169" imgH="228501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848" y="1213220"/>
                          <a:ext cx="919163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1"/>
            <p:cNvGraphicFramePr>
              <a:graphicFrameLocks noChangeAspect="1"/>
            </p:cNvGraphicFramePr>
            <p:nvPr/>
          </p:nvGraphicFramePr>
          <p:xfrm>
            <a:off x="1927660" y="2719997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60" y="2719997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5" name="Object 37"/>
          <p:cNvGraphicFramePr>
            <a:graphicFrameLocks noChangeAspect="1"/>
          </p:cNvGraphicFramePr>
          <p:nvPr/>
        </p:nvGraphicFramePr>
        <p:xfrm>
          <a:off x="5130800" y="5913438"/>
          <a:ext cx="198438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18" imgW="114102" imgH="126780" progId="Equation.DSMT4">
                  <p:embed/>
                </p:oleObj>
              </mc:Choice>
              <mc:Fallback>
                <p:oleObj name="Equation" r:id="rId18" imgW="114102" imgH="12678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5913438"/>
                        <a:ext cx="198438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7"/>
          <p:cNvGraphicFramePr>
            <a:graphicFrameLocks noChangeAspect="1"/>
          </p:cNvGraphicFramePr>
          <p:nvPr/>
        </p:nvGraphicFramePr>
        <p:xfrm>
          <a:off x="2678505" y="6139863"/>
          <a:ext cx="2190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tion" r:id="rId20" imgW="126835" imgH="139518" progId="Equation.DSMT4">
                  <p:embed/>
                </p:oleObj>
              </mc:Choice>
              <mc:Fallback>
                <p:oleObj name="Equation" r:id="rId20" imgW="126835" imgH="13951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505" y="6139863"/>
                        <a:ext cx="21907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7"/>
          <p:cNvGraphicFramePr>
            <a:graphicFrameLocks noChangeAspect="1"/>
          </p:cNvGraphicFramePr>
          <p:nvPr/>
        </p:nvGraphicFramePr>
        <p:xfrm>
          <a:off x="995363" y="4021138"/>
          <a:ext cx="3286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Equation" r:id="rId22" imgW="190500" imgH="228600" progId="Equation.DSMT4">
                  <p:embed/>
                </p:oleObj>
              </mc:Choice>
              <mc:Fallback>
                <p:oleObj name="Equation" r:id="rId22" imgW="190500" imgH="228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021138"/>
                        <a:ext cx="3286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7"/>
          <p:cNvGraphicFramePr>
            <a:graphicFrameLocks noChangeAspect="1"/>
          </p:cNvGraphicFramePr>
          <p:nvPr/>
        </p:nvGraphicFramePr>
        <p:xfrm>
          <a:off x="412054" y="4634630"/>
          <a:ext cx="958753" cy="32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Equation" r:id="rId24" imgW="736280" imgH="253890" progId="Equation.DSMT4">
                  <p:embed/>
                </p:oleObj>
              </mc:Choice>
              <mc:Fallback>
                <p:oleObj name="Equation" r:id="rId24" imgW="736280" imgH="25389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54" y="4634630"/>
                        <a:ext cx="958753" cy="328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95590"/>
              </p:ext>
            </p:extLst>
          </p:nvPr>
        </p:nvGraphicFramePr>
        <p:xfrm>
          <a:off x="8090879" y="3167846"/>
          <a:ext cx="6445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tion" r:id="rId26" imgW="355446" imgH="139639" progId="Equation.DSMT4">
                  <p:embed/>
                </p:oleObj>
              </mc:Choice>
              <mc:Fallback>
                <p:oleObj name="Equation" r:id="rId26" imgW="355446" imgH="139639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879" y="3167846"/>
                        <a:ext cx="64452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600"/>
              </p:ext>
            </p:extLst>
          </p:nvPr>
        </p:nvGraphicFramePr>
        <p:xfrm>
          <a:off x="7391400" y="2230438"/>
          <a:ext cx="62071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28" imgW="342751" imgH="139639" progId="Equation.DSMT4">
                  <p:embed/>
                </p:oleObj>
              </mc:Choice>
              <mc:Fallback>
                <p:oleObj name="Equation" r:id="rId28" imgW="342751" imgH="139639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230438"/>
                        <a:ext cx="620713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164303" y="0"/>
            <a:ext cx="491807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Gauss’s Law (cont.)</a:t>
            </a:r>
          </a:p>
        </p:txBody>
      </p:sp>
      <p:sp>
        <p:nvSpPr>
          <p:cNvPr id="222230" name="Text Box 22"/>
          <p:cNvSpPr txBox="1">
            <a:spLocks noChangeArrowheads="1"/>
          </p:cNvSpPr>
          <p:nvPr/>
        </p:nvSpPr>
        <p:spPr bwMode="auto">
          <a:xfrm>
            <a:off x="6148475" y="2155442"/>
            <a:ext cx="1123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chemeClr val="bg2"/>
                </a:solidFill>
                <a:latin typeface="Times New Roman" pitchFamily="18" charset="0"/>
              </a:rPr>
              <a:t>N</a:t>
            </a:r>
            <a:r>
              <a:rPr lang="en-US" sz="2800" i="1" baseline="-25000" dirty="0">
                <a:solidFill>
                  <a:schemeClr val="bg2"/>
                </a:solidFill>
                <a:latin typeface="Times New Roman" pitchFamily="18" charset="0"/>
              </a:rPr>
              <a:t>S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81" name="Freeform 3"/>
          <p:cNvSpPr>
            <a:spLocks/>
          </p:cNvSpPr>
          <p:nvPr/>
        </p:nvSpPr>
        <p:spPr bwMode="auto">
          <a:xfrm>
            <a:off x="1719263" y="2667000"/>
            <a:ext cx="2576513" cy="2006600"/>
          </a:xfrm>
          <a:custGeom>
            <a:avLst/>
            <a:gdLst>
              <a:gd name="T0" fmla="*/ 156 w 1070"/>
              <a:gd name="T1" fmla="*/ 342 h 666"/>
              <a:gd name="T2" fmla="*/ 53 w 1070"/>
              <a:gd name="T3" fmla="*/ 681 h 666"/>
              <a:gd name="T4" fmla="*/ 8 w 1070"/>
              <a:gd name="T5" fmla="*/ 1074 h 666"/>
              <a:gd name="T6" fmla="*/ 55 w 1070"/>
              <a:gd name="T7" fmla="*/ 1585 h 666"/>
              <a:gd name="T8" fmla="*/ 331 w 1070"/>
              <a:gd name="T9" fmla="*/ 1923 h 666"/>
              <a:gd name="T10" fmla="*/ 708 w 1070"/>
              <a:gd name="T11" fmla="*/ 2147 h 666"/>
              <a:gd name="T12" fmla="*/ 1118 w 1070"/>
              <a:gd name="T13" fmla="*/ 2370 h 666"/>
              <a:gd name="T14" fmla="*/ 1435 w 1070"/>
              <a:gd name="T15" fmla="*/ 2319 h 666"/>
              <a:gd name="T16" fmla="*/ 1750 w 1070"/>
              <a:gd name="T17" fmla="*/ 2295 h 666"/>
              <a:gd name="T18" fmla="*/ 2080 w 1070"/>
              <a:gd name="T19" fmla="*/ 2067 h 666"/>
              <a:gd name="T20" fmla="*/ 2319 w 1070"/>
              <a:gd name="T21" fmla="*/ 1689 h 666"/>
              <a:gd name="T22" fmla="*/ 2395 w 1070"/>
              <a:gd name="T23" fmla="*/ 1264 h 666"/>
              <a:gd name="T24" fmla="*/ 2459 w 1070"/>
              <a:gd name="T25" fmla="*/ 962 h 666"/>
              <a:gd name="T26" fmla="*/ 2413 w 1070"/>
              <a:gd name="T27" fmla="*/ 541 h 666"/>
              <a:gd name="T28" fmla="*/ 2239 w 1070"/>
              <a:gd name="T29" fmla="*/ 393 h 666"/>
              <a:gd name="T30" fmla="*/ 2098 w 1070"/>
              <a:gd name="T31" fmla="*/ 296 h 666"/>
              <a:gd name="T32" fmla="*/ 1781 w 1070"/>
              <a:gd name="T33" fmla="*/ 21 h 666"/>
              <a:gd name="T34" fmla="*/ 1450 w 1070"/>
              <a:gd name="T35" fmla="*/ 173 h 666"/>
              <a:gd name="T36" fmla="*/ 1072 w 1070"/>
              <a:gd name="T37" fmla="*/ 194 h 666"/>
              <a:gd name="T38" fmla="*/ 655 w 1070"/>
              <a:gd name="T39" fmla="*/ 89 h 666"/>
              <a:gd name="T40" fmla="*/ 387 w 1070"/>
              <a:gd name="T41" fmla="*/ 123 h 666"/>
              <a:gd name="T42" fmla="*/ 156 w 1070"/>
              <a:gd name="T43" fmla="*/ 342 h 6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0"/>
              <a:gd name="T67" fmla="*/ 0 h 666"/>
              <a:gd name="T68" fmla="*/ 1070 w 1070"/>
              <a:gd name="T69" fmla="*/ 666 h 6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0" h="666">
                <a:moveTo>
                  <a:pt x="68" y="95"/>
                </a:moveTo>
                <a:cubicBezTo>
                  <a:pt x="49" y="124"/>
                  <a:pt x="34" y="155"/>
                  <a:pt x="23" y="189"/>
                </a:cubicBezTo>
                <a:cubicBezTo>
                  <a:pt x="13" y="222"/>
                  <a:pt x="3" y="256"/>
                  <a:pt x="3" y="298"/>
                </a:cubicBezTo>
                <a:cubicBezTo>
                  <a:pt x="3" y="340"/>
                  <a:pt x="0" y="401"/>
                  <a:pt x="24" y="440"/>
                </a:cubicBezTo>
                <a:cubicBezTo>
                  <a:pt x="48" y="479"/>
                  <a:pt x="97" y="508"/>
                  <a:pt x="144" y="534"/>
                </a:cubicBezTo>
                <a:cubicBezTo>
                  <a:pt x="191" y="560"/>
                  <a:pt x="251" y="575"/>
                  <a:pt x="308" y="596"/>
                </a:cubicBezTo>
                <a:cubicBezTo>
                  <a:pt x="365" y="617"/>
                  <a:pt x="433" y="650"/>
                  <a:pt x="486" y="658"/>
                </a:cubicBezTo>
                <a:cubicBezTo>
                  <a:pt x="539" y="666"/>
                  <a:pt x="578" y="647"/>
                  <a:pt x="624" y="644"/>
                </a:cubicBezTo>
                <a:cubicBezTo>
                  <a:pt x="670" y="641"/>
                  <a:pt x="715" y="649"/>
                  <a:pt x="761" y="637"/>
                </a:cubicBezTo>
                <a:cubicBezTo>
                  <a:pt x="807" y="625"/>
                  <a:pt x="863" y="602"/>
                  <a:pt x="904" y="574"/>
                </a:cubicBezTo>
                <a:cubicBezTo>
                  <a:pt x="945" y="546"/>
                  <a:pt x="985" y="506"/>
                  <a:pt x="1008" y="469"/>
                </a:cubicBezTo>
                <a:cubicBezTo>
                  <a:pt x="1032" y="432"/>
                  <a:pt x="1031" y="385"/>
                  <a:pt x="1041" y="351"/>
                </a:cubicBezTo>
                <a:cubicBezTo>
                  <a:pt x="1051" y="317"/>
                  <a:pt x="1068" y="300"/>
                  <a:pt x="1069" y="267"/>
                </a:cubicBezTo>
                <a:cubicBezTo>
                  <a:pt x="1070" y="234"/>
                  <a:pt x="1065" y="176"/>
                  <a:pt x="1049" y="150"/>
                </a:cubicBezTo>
                <a:cubicBezTo>
                  <a:pt x="1033" y="124"/>
                  <a:pt x="996" y="120"/>
                  <a:pt x="973" y="109"/>
                </a:cubicBezTo>
                <a:cubicBezTo>
                  <a:pt x="950" y="98"/>
                  <a:pt x="945" y="99"/>
                  <a:pt x="912" y="82"/>
                </a:cubicBezTo>
                <a:cubicBezTo>
                  <a:pt x="879" y="65"/>
                  <a:pt x="821" y="12"/>
                  <a:pt x="774" y="6"/>
                </a:cubicBezTo>
                <a:cubicBezTo>
                  <a:pt x="727" y="0"/>
                  <a:pt x="681" y="40"/>
                  <a:pt x="630" y="48"/>
                </a:cubicBezTo>
                <a:cubicBezTo>
                  <a:pt x="579" y="56"/>
                  <a:pt x="523" y="58"/>
                  <a:pt x="466" y="54"/>
                </a:cubicBezTo>
                <a:cubicBezTo>
                  <a:pt x="409" y="50"/>
                  <a:pt x="335" y="28"/>
                  <a:pt x="285" y="25"/>
                </a:cubicBezTo>
                <a:cubicBezTo>
                  <a:pt x="235" y="22"/>
                  <a:pt x="205" y="22"/>
                  <a:pt x="168" y="34"/>
                </a:cubicBezTo>
                <a:cubicBezTo>
                  <a:pt x="132" y="45"/>
                  <a:pt x="89" y="82"/>
                  <a:pt x="68" y="95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7F7F7F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 flipV="1">
            <a:off x="958850" y="3651250"/>
            <a:ext cx="3992563" cy="520700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V="1">
            <a:off x="957263" y="2038350"/>
            <a:ext cx="1355725" cy="2138362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 rot="8047814" flipH="1" flipV="1">
            <a:off x="1757363" y="3179762"/>
            <a:ext cx="1530350" cy="2897188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 rot="8047814" flipH="1" flipV="1">
            <a:off x="1622425" y="2806700"/>
            <a:ext cx="2532062" cy="2936875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rot="2320550" flipV="1">
            <a:off x="1795463" y="1803400"/>
            <a:ext cx="431800" cy="2824162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 rot="2320550" flipV="1">
            <a:off x="1843088" y="1671638"/>
            <a:ext cx="1868488" cy="3463925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 rot="16200000">
            <a:off x="2455863" y="1595438"/>
            <a:ext cx="1089025" cy="4062413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 rot="5400000" flipH="1" flipV="1">
            <a:off x="1560513" y="1819275"/>
            <a:ext cx="1763712" cy="2928938"/>
          </a:xfrm>
          <a:prstGeom prst="line">
            <a:avLst/>
          </a:prstGeom>
          <a:noFill/>
          <a:ln w="38100">
            <a:solidFill>
              <a:srgbClr val="DBD6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91" name="Oval 21"/>
          <p:cNvSpPr>
            <a:spLocks noChangeArrowheads="1"/>
          </p:cNvSpPr>
          <p:nvPr/>
        </p:nvSpPr>
        <p:spPr bwMode="auto">
          <a:xfrm>
            <a:off x="792163" y="4073525"/>
            <a:ext cx="266700" cy="2540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8"/>
          <p:cNvSpPr>
            <a:spLocks noChangeArrowheads="1"/>
          </p:cNvSpPr>
          <p:nvPr/>
        </p:nvSpPr>
        <p:spPr bwMode="auto">
          <a:xfrm>
            <a:off x="1928813" y="4173538"/>
            <a:ext cx="120650" cy="1206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29"/>
          <p:cNvSpPr>
            <a:spLocks noChangeArrowheads="1"/>
          </p:cNvSpPr>
          <p:nvPr/>
        </p:nvSpPr>
        <p:spPr bwMode="auto">
          <a:xfrm>
            <a:off x="3890963" y="4283075"/>
            <a:ext cx="120650" cy="12065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6119312" y="5174772"/>
          <a:ext cx="2435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1117600" imgH="381000" progId="Equation.DSMT4">
                  <p:embed/>
                </p:oleObj>
              </mc:Choice>
              <mc:Fallback>
                <p:oleObj name="Equation" r:id="rId4" imgW="1117600" imgH="3810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312" y="5174772"/>
                        <a:ext cx="24352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33"/>
          <p:cNvSpPr txBox="1">
            <a:spLocks noChangeArrowheads="1"/>
          </p:cNvSpPr>
          <p:nvPr/>
        </p:nvSpPr>
        <p:spPr bwMode="auto">
          <a:xfrm>
            <a:off x="3323231" y="1219846"/>
            <a:ext cx="46942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charge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000" dirty="0">
                <a:solidFill>
                  <a:schemeClr val="bg1"/>
                </a:solidFill>
              </a:rPr>
              <a:t> is now </a:t>
            </a:r>
            <a:r>
              <a:rPr lang="en-US" sz="2000" dirty="0">
                <a:solidFill>
                  <a:schemeClr val="hlink"/>
                </a:solidFill>
              </a:rPr>
              <a:t>outside</a:t>
            </a:r>
            <a:r>
              <a:rPr lang="en-US" sz="2000" dirty="0">
                <a:solidFill>
                  <a:schemeClr val="bg1"/>
                </a:solidFill>
              </a:rPr>
              <a:t> the surface</a:t>
            </a:r>
          </a:p>
        </p:txBody>
      </p:sp>
      <p:sp>
        <p:nvSpPr>
          <p:cNvPr id="3079" name="Text Box 36"/>
          <p:cNvSpPr txBox="1">
            <a:spLocks noChangeArrowheads="1"/>
          </p:cNvSpPr>
          <p:nvPr/>
        </p:nvSpPr>
        <p:spPr bwMode="auto">
          <a:xfrm>
            <a:off x="5398264" y="2890627"/>
            <a:ext cx="348133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(All flux lines </a:t>
            </a:r>
            <a:r>
              <a:rPr lang="en-US" dirty="0" smtClean="0">
                <a:solidFill>
                  <a:schemeClr val="bg2"/>
                </a:solidFill>
              </a:rPr>
              <a:t>that enter the surface must </a:t>
            </a:r>
            <a:r>
              <a:rPr lang="en-US" dirty="0">
                <a:solidFill>
                  <a:schemeClr val="bg2"/>
                </a:solidFill>
              </a:rPr>
              <a:t>leave the surface.)</a:t>
            </a:r>
          </a:p>
        </p:txBody>
      </p:sp>
      <p:sp>
        <p:nvSpPr>
          <p:cNvPr id="3080" name="Text Box 37"/>
          <p:cNvSpPr txBox="1">
            <a:spLocks noChangeArrowheads="1"/>
          </p:cNvSpPr>
          <p:nvPr/>
        </p:nvSpPr>
        <p:spPr bwMode="auto">
          <a:xfrm>
            <a:off x="5478290" y="4469941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4" name="Object 37"/>
          <p:cNvGraphicFramePr>
            <a:graphicFrameLocks noChangeAspect="1"/>
          </p:cNvGraphicFramePr>
          <p:nvPr/>
        </p:nvGraphicFramePr>
        <p:xfrm>
          <a:off x="954914" y="4380348"/>
          <a:ext cx="219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914" y="4380348"/>
                        <a:ext cx="2190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/>
        </p:nvGraphicFramePr>
        <p:xfrm>
          <a:off x="3800475" y="4557713"/>
          <a:ext cx="2413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4557713"/>
                        <a:ext cx="2413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610106" y="1064306"/>
            <a:ext cx="43272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 summarize both cases</a:t>
            </a:r>
            <a:r>
              <a:rPr lang="en-US" sz="2000" dirty="0" smtClean="0">
                <a:solidFill>
                  <a:schemeClr val="bg1"/>
                </a:solidFill>
              </a:rPr>
              <a:t>,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2072874" y="1751953"/>
          <a:ext cx="2425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1040948" imgH="380835" progId="Equation.DSMT4">
                  <p:embed/>
                </p:oleObj>
              </mc:Choice>
              <mc:Fallback>
                <p:oleObj name="Equation" r:id="rId4" imgW="1040948" imgH="380835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874" y="1751953"/>
                        <a:ext cx="2425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22"/>
          <p:cNvSpPr txBox="1">
            <a:spLocks noChangeArrowheads="1"/>
          </p:cNvSpPr>
          <p:nvPr/>
        </p:nvSpPr>
        <p:spPr bwMode="auto">
          <a:xfrm>
            <a:off x="552937" y="3666235"/>
            <a:ext cx="726300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superposition, this law must be true for </a:t>
            </a:r>
            <a:r>
              <a:rPr lang="en-US" sz="2000" i="1" dirty="0">
                <a:solidFill>
                  <a:schemeClr val="bg1"/>
                </a:solidFill>
              </a:rPr>
              <a:t>arbitrary charges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54255" y="0"/>
            <a:ext cx="491807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Gauss’s Law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1734" y="4433073"/>
            <a:ext cx="381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is then called Gauss’s law.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65278" y="3001964"/>
            <a:ext cx="611276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have proved that this is true for a point charge.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15556" y="1940449"/>
            <a:ext cx="3148013" cy="13541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610106" y="1064306"/>
            <a:ext cx="16339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Gauss’s law: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1866046" y="2187382"/>
          <a:ext cx="2425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Equation" r:id="rId4" imgW="1040948" imgH="380835" progId="Equation.DSMT4">
                  <p:embed/>
                </p:oleObj>
              </mc:Choice>
              <mc:Fallback>
                <p:oleObj name="Equation" r:id="rId4" imgW="1040948" imgH="3808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046" y="2187382"/>
                        <a:ext cx="2425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54255" y="0"/>
            <a:ext cx="491807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Gauss’s Law (cont.)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155590" y="1430793"/>
            <a:ext cx="2300287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+mj-lt"/>
              </a:rPr>
              <a:t>Carl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Friedrich Gauss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1" name="Object 30"/>
          <p:cNvGraphicFramePr>
            <a:graphicFrameLocks noChangeAspect="1"/>
          </p:cNvGraphicFramePr>
          <p:nvPr/>
        </p:nvGraphicFramePr>
        <p:xfrm>
          <a:off x="2115608" y="3490071"/>
          <a:ext cx="18430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Equation" r:id="rId6" imgW="1091726" imgH="203112" progId="Equation.DSMT4">
                  <p:embed/>
                </p:oleObj>
              </mc:Choice>
              <mc:Fallback>
                <p:oleObj name="Equation" r:id="rId6" imgW="1091726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608" y="3490071"/>
                        <a:ext cx="1843087" cy="3444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994334" y="5154413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(his signature)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962" y="4433072"/>
            <a:ext cx="49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surface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is called the “Gaussian surface”.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352" y="1938608"/>
            <a:ext cx="2139696" cy="2740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6416" y="4859996"/>
            <a:ext cx="1025652" cy="91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196144" y="0"/>
            <a:ext cx="26733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1122379" y="3678551"/>
          <a:ext cx="68008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4" imgW="3314700" imgH="406400" progId="Equation.DSMT4">
                  <p:embed/>
                </p:oleObj>
              </mc:Choice>
              <mc:Fallback>
                <p:oleObj name="Equation" r:id="rId4" imgW="3314700" imgH="4064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79" y="3678551"/>
                        <a:ext cx="6800850" cy="835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717917" y="5650453"/>
            <a:ext cx="749158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Note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All of the charges contribute to the electric field in space.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3052352" y="4802919"/>
            <a:ext cx="27193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Note: 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on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 !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75017" y="907091"/>
            <a:ext cx="6821065" cy="2426659"/>
            <a:chOff x="1075017" y="907091"/>
            <a:chExt cx="6821065" cy="2426659"/>
          </a:xfrm>
        </p:grpSpPr>
        <p:sp>
          <p:nvSpPr>
            <p:cNvPr id="5127" name="Freeform 2"/>
            <p:cNvSpPr>
              <a:spLocks/>
            </p:cNvSpPr>
            <p:nvPr/>
          </p:nvSpPr>
          <p:spPr bwMode="auto">
            <a:xfrm rot="11485887">
              <a:off x="1957476" y="1191075"/>
              <a:ext cx="3835400" cy="1607044"/>
            </a:xfrm>
            <a:custGeom>
              <a:avLst/>
              <a:gdLst>
                <a:gd name="T0" fmla="*/ 348 w 1070"/>
                <a:gd name="T1" fmla="*/ 215 h 666"/>
                <a:gd name="T2" fmla="*/ 117 w 1070"/>
                <a:gd name="T3" fmla="*/ 427 h 666"/>
                <a:gd name="T4" fmla="*/ 16 w 1070"/>
                <a:gd name="T5" fmla="*/ 673 h 666"/>
                <a:gd name="T6" fmla="*/ 122 w 1070"/>
                <a:gd name="T7" fmla="*/ 993 h 666"/>
                <a:gd name="T8" fmla="*/ 734 w 1070"/>
                <a:gd name="T9" fmla="*/ 1207 h 666"/>
                <a:gd name="T10" fmla="*/ 1569 w 1070"/>
                <a:gd name="T11" fmla="*/ 1347 h 666"/>
                <a:gd name="T12" fmla="*/ 2477 w 1070"/>
                <a:gd name="T13" fmla="*/ 1486 h 666"/>
                <a:gd name="T14" fmla="*/ 3181 w 1070"/>
                <a:gd name="T15" fmla="*/ 1455 h 666"/>
                <a:gd name="T16" fmla="*/ 3879 w 1070"/>
                <a:gd name="T17" fmla="*/ 1438 h 666"/>
                <a:gd name="T18" fmla="*/ 4608 w 1070"/>
                <a:gd name="T19" fmla="*/ 1297 h 666"/>
                <a:gd name="T20" fmla="*/ 5139 w 1070"/>
                <a:gd name="T21" fmla="*/ 1060 h 666"/>
                <a:gd name="T22" fmla="*/ 5308 w 1070"/>
                <a:gd name="T23" fmla="*/ 794 h 666"/>
                <a:gd name="T24" fmla="*/ 5451 w 1070"/>
                <a:gd name="T25" fmla="*/ 603 h 666"/>
                <a:gd name="T26" fmla="*/ 5349 w 1070"/>
                <a:gd name="T27" fmla="*/ 338 h 666"/>
                <a:gd name="T28" fmla="*/ 4961 w 1070"/>
                <a:gd name="T29" fmla="*/ 246 h 666"/>
                <a:gd name="T30" fmla="*/ 4649 w 1070"/>
                <a:gd name="T31" fmla="*/ 185 h 666"/>
                <a:gd name="T32" fmla="*/ 3947 w 1070"/>
                <a:gd name="T33" fmla="*/ 14 h 666"/>
                <a:gd name="T34" fmla="*/ 3213 w 1070"/>
                <a:gd name="T35" fmla="*/ 108 h 666"/>
                <a:gd name="T36" fmla="*/ 2375 w 1070"/>
                <a:gd name="T37" fmla="*/ 122 h 666"/>
                <a:gd name="T38" fmla="*/ 1454 w 1070"/>
                <a:gd name="T39" fmla="*/ 57 h 666"/>
                <a:gd name="T40" fmla="*/ 856 w 1070"/>
                <a:gd name="T41" fmla="*/ 77 h 666"/>
                <a:gd name="T42" fmla="*/ 348 w 1070"/>
                <a:gd name="T43" fmla="*/ 215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  <a:gd name="connsiteX0" fmla="*/ 636 w 10000"/>
                <a:gd name="connsiteY0" fmla="*/ 1426 h 10000"/>
                <a:gd name="connsiteX1" fmla="*/ 215 w 10000"/>
                <a:gd name="connsiteY1" fmla="*/ 2838 h 10000"/>
                <a:gd name="connsiteX2" fmla="*/ 28 w 10000"/>
                <a:gd name="connsiteY2" fmla="*/ 4474 h 10000"/>
                <a:gd name="connsiteX3" fmla="*/ 224 w 10000"/>
                <a:gd name="connsiteY3" fmla="*/ 6607 h 10000"/>
                <a:gd name="connsiteX4" fmla="*/ 1346 w 10000"/>
                <a:gd name="connsiteY4" fmla="*/ 8018 h 10000"/>
                <a:gd name="connsiteX5" fmla="*/ 2879 w 10000"/>
                <a:gd name="connsiteY5" fmla="*/ 8949 h 10000"/>
                <a:gd name="connsiteX6" fmla="*/ 4542 w 10000"/>
                <a:gd name="connsiteY6" fmla="*/ 9880 h 10000"/>
                <a:gd name="connsiteX7" fmla="*/ 5832 w 10000"/>
                <a:gd name="connsiteY7" fmla="*/ 9670 h 10000"/>
                <a:gd name="connsiteX8" fmla="*/ 7112 w 10000"/>
                <a:gd name="connsiteY8" fmla="*/ 9565 h 10000"/>
                <a:gd name="connsiteX9" fmla="*/ 8449 w 10000"/>
                <a:gd name="connsiteY9" fmla="*/ 8619 h 10000"/>
                <a:gd name="connsiteX10" fmla="*/ 9421 w 10000"/>
                <a:gd name="connsiteY10" fmla="*/ 7042 h 10000"/>
                <a:gd name="connsiteX11" fmla="*/ 9729 w 10000"/>
                <a:gd name="connsiteY11" fmla="*/ 5270 h 10000"/>
                <a:gd name="connsiteX12" fmla="*/ 9991 w 10000"/>
                <a:gd name="connsiteY12" fmla="*/ 4009 h 10000"/>
                <a:gd name="connsiteX13" fmla="*/ 9804 w 10000"/>
                <a:gd name="connsiteY13" fmla="*/ 2252 h 10000"/>
                <a:gd name="connsiteX14" fmla="*/ 9093 w 10000"/>
                <a:gd name="connsiteY14" fmla="*/ 1637 h 10000"/>
                <a:gd name="connsiteX15" fmla="*/ 8523 w 10000"/>
                <a:gd name="connsiteY15" fmla="*/ 1231 h 10000"/>
                <a:gd name="connsiteX16" fmla="*/ 7234 w 10000"/>
                <a:gd name="connsiteY16" fmla="*/ 90 h 10000"/>
                <a:gd name="connsiteX17" fmla="*/ 5888 w 10000"/>
                <a:gd name="connsiteY17" fmla="*/ 721 h 10000"/>
                <a:gd name="connsiteX18" fmla="*/ 4293 w 10000"/>
                <a:gd name="connsiteY18" fmla="*/ 67 h 10000"/>
                <a:gd name="connsiteX19" fmla="*/ 2664 w 10000"/>
                <a:gd name="connsiteY19" fmla="*/ 375 h 10000"/>
                <a:gd name="connsiteX20" fmla="*/ 1570 w 10000"/>
                <a:gd name="connsiteY20" fmla="*/ 511 h 10000"/>
                <a:gd name="connsiteX21" fmla="*/ 636 w 10000"/>
                <a:gd name="connsiteY21" fmla="*/ 1426 h 10000"/>
                <a:gd name="connsiteX0" fmla="*/ 636 w 10000"/>
                <a:gd name="connsiteY0" fmla="*/ 1539 h 10113"/>
                <a:gd name="connsiteX1" fmla="*/ 215 w 10000"/>
                <a:gd name="connsiteY1" fmla="*/ 2951 h 10113"/>
                <a:gd name="connsiteX2" fmla="*/ 28 w 10000"/>
                <a:gd name="connsiteY2" fmla="*/ 4587 h 10113"/>
                <a:gd name="connsiteX3" fmla="*/ 224 w 10000"/>
                <a:gd name="connsiteY3" fmla="*/ 6720 h 10113"/>
                <a:gd name="connsiteX4" fmla="*/ 1346 w 10000"/>
                <a:gd name="connsiteY4" fmla="*/ 8131 h 10113"/>
                <a:gd name="connsiteX5" fmla="*/ 2879 w 10000"/>
                <a:gd name="connsiteY5" fmla="*/ 9062 h 10113"/>
                <a:gd name="connsiteX6" fmla="*/ 4542 w 10000"/>
                <a:gd name="connsiteY6" fmla="*/ 9993 h 10113"/>
                <a:gd name="connsiteX7" fmla="*/ 5832 w 10000"/>
                <a:gd name="connsiteY7" fmla="*/ 9783 h 10113"/>
                <a:gd name="connsiteX8" fmla="*/ 7112 w 10000"/>
                <a:gd name="connsiteY8" fmla="*/ 9678 h 10113"/>
                <a:gd name="connsiteX9" fmla="*/ 8449 w 10000"/>
                <a:gd name="connsiteY9" fmla="*/ 8732 h 10113"/>
                <a:gd name="connsiteX10" fmla="*/ 9421 w 10000"/>
                <a:gd name="connsiteY10" fmla="*/ 7155 h 10113"/>
                <a:gd name="connsiteX11" fmla="*/ 9729 w 10000"/>
                <a:gd name="connsiteY11" fmla="*/ 5383 h 10113"/>
                <a:gd name="connsiteX12" fmla="*/ 9991 w 10000"/>
                <a:gd name="connsiteY12" fmla="*/ 4122 h 10113"/>
                <a:gd name="connsiteX13" fmla="*/ 9804 w 10000"/>
                <a:gd name="connsiteY13" fmla="*/ 2365 h 10113"/>
                <a:gd name="connsiteX14" fmla="*/ 9093 w 10000"/>
                <a:gd name="connsiteY14" fmla="*/ 1750 h 10113"/>
                <a:gd name="connsiteX15" fmla="*/ 8523 w 10000"/>
                <a:gd name="connsiteY15" fmla="*/ 1344 h 10113"/>
                <a:gd name="connsiteX16" fmla="*/ 7234 w 10000"/>
                <a:gd name="connsiteY16" fmla="*/ 203 h 10113"/>
                <a:gd name="connsiteX17" fmla="*/ 5882 w 10000"/>
                <a:gd name="connsiteY17" fmla="*/ 127 h 10113"/>
                <a:gd name="connsiteX18" fmla="*/ 4293 w 10000"/>
                <a:gd name="connsiteY18" fmla="*/ 180 h 10113"/>
                <a:gd name="connsiteX19" fmla="*/ 2664 w 10000"/>
                <a:gd name="connsiteY19" fmla="*/ 488 h 10113"/>
                <a:gd name="connsiteX20" fmla="*/ 1570 w 10000"/>
                <a:gd name="connsiteY20" fmla="*/ 624 h 10113"/>
                <a:gd name="connsiteX21" fmla="*/ 636 w 10000"/>
                <a:gd name="connsiteY21" fmla="*/ 1539 h 10113"/>
                <a:gd name="connsiteX0" fmla="*/ 636 w 10000"/>
                <a:gd name="connsiteY0" fmla="*/ 1539 h 10113"/>
                <a:gd name="connsiteX1" fmla="*/ 215 w 10000"/>
                <a:gd name="connsiteY1" fmla="*/ 2951 h 10113"/>
                <a:gd name="connsiteX2" fmla="*/ 28 w 10000"/>
                <a:gd name="connsiteY2" fmla="*/ 4587 h 10113"/>
                <a:gd name="connsiteX3" fmla="*/ 224 w 10000"/>
                <a:gd name="connsiteY3" fmla="*/ 6720 h 10113"/>
                <a:gd name="connsiteX4" fmla="*/ 1346 w 10000"/>
                <a:gd name="connsiteY4" fmla="*/ 8131 h 10113"/>
                <a:gd name="connsiteX5" fmla="*/ 2879 w 10000"/>
                <a:gd name="connsiteY5" fmla="*/ 9062 h 10113"/>
                <a:gd name="connsiteX6" fmla="*/ 4542 w 10000"/>
                <a:gd name="connsiteY6" fmla="*/ 9993 h 10113"/>
                <a:gd name="connsiteX7" fmla="*/ 5832 w 10000"/>
                <a:gd name="connsiteY7" fmla="*/ 9783 h 10113"/>
                <a:gd name="connsiteX8" fmla="*/ 7112 w 10000"/>
                <a:gd name="connsiteY8" fmla="*/ 9678 h 10113"/>
                <a:gd name="connsiteX9" fmla="*/ 8449 w 10000"/>
                <a:gd name="connsiteY9" fmla="*/ 8732 h 10113"/>
                <a:gd name="connsiteX10" fmla="*/ 9421 w 10000"/>
                <a:gd name="connsiteY10" fmla="*/ 7155 h 10113"/>
                <a:gd name="connsiteX11" fmla="*/ 9729 w 10000"/>
                <a:gd name="connsiteY11" fmla="*/ 5383 h 10113"/>
                <a:gd name="connsiteX12" fmla="*/ 9991 w 10000"/>
                <a:gd name="connsiteY12" fmla="*/ 4122 h 10113"/>
                <a:gd name="connsiteX13" fmla="*/ 9804 w 10000"/>
                <a:gd name="connsiteY13" fmla="*/ 2365 h 10113"/>
                <a:gd name="connsiteX14" fmla="*/ 9093 w 10000"/>
                <a:gd name="connsiteY14" fmla="*/ 1750 h 10113"/>
                <a:gd name="connsiteX15" fmla="*/ 8523 w 10000"/>
                <a:gd name="connsiteY15" fmla="*/ 1344 h 10113"/>
                <a:gd name="connsiteX16" fmla="*/ 7234 w 10000"/>
                <a:gd name="connsiteY16" fmla="*/ 203 h 10113"/>
                <a:gd name="connsiteX17" fmla="*/ 5882 w 10000"/>
                <a:gd name="connsiteY17" fmla="*/ 127 h 10113"/>
                <a:gd name="connsiteX18" fmla="*/ 4293 w 10000"/>
                <a:gd name="connsiteY18" fmla="*/ 180 h 10113"/>
                <a:gd name="connsiteX19" fmla="*/ 2654 w 10000"/>
                <a:gd name="connsiteY19" fmla="*/ 364 h 10113"/>
                <a:gd name="connsiteX20" fmla="*/ 1570 w 10000"/>
                <a:gd name="connsiteY20" fmla="*/ 624 h 10113"/>
                <a:gd name="connsiteX21" fmla="*/ 636 w 10000"/>
                <a:gd name="connsiteY21" fmla="*/ 1539 h 1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113">
                  <a:moveTo>
                    <a:pt x="636" y="1539"/>
                  </a:moveTo>
                  <a:cubicBezTo>
                    <a:pt x="458" y="1975"/>
                    <a:pt x="318" y="2440"/>
                    <a:pt x="215" y="2951"/>
                  </a:cubicBezTo>
                  <a:cubicBezTo>
                    <a:pt x="121" y="3446"/>
                    <a:pt x="28" y="3957"/>
                    <a:pt x="28" y="4587"/>
                  </a:cubicBezTo>
                  <a:cubicBezTo>
                    <a:pt x="28" y="5218"/>
                    <a:pt x="0" y="6134"/>
                    <a:pt x="224" y="6720"/>
                  </a:cubicBezTo>
                  <a:cubicBezTo>
                    <a:pt x="449" y="7305"/>
                    <a:pt x="907" y="7741"/>
                    <a:pt x="1346" y="8131"/>
                  </a:cubicBezTo>
                  <a:cubicBezTo>
                    <a:pt x="1785" y="8521"/>
                    <a:pt x="2346" y="8747"/>
                    <a:pt x="2879" y="9062"/>
                  </a:cubicBezTo>
                  <a:cubicBezTo>
                    <a:pt x="3411" y="9377"/>
                    <a:pt x="4047" y="9873"/>
                    <a:pt x="4542" y="9993"/>
                  </a:cubicBezTo>
                  <a:cubicBezTo>
                    <a:pt x="5037" y="10113"/>
                    <a:pt x="5402" y="9828"/>
                    <a:pt x="5832" y="9783"/>
                  </a:cubicBezTo>
                  <a:cubicBezTo>
                    <a:pt x="6262" y="9738"/>
                    <a:pt x="6682" y="9858"/>
                    <a:pt x="7112" y="9678"/>
                  </a:cubicBezTo>
                  <a:cubicBezTo>
                    <a:pt x="7542" y="9497"/>
                    <a:pt x="8065" y="9152"/>
                    <a:pt x="8449" y="8732"/>
                  </a:cubicBezTo>
                  <a:cubicBezTo>
                    <a:pt x="8832" y="8311"/>
                    <a:pt x="9206" y="7711"/>
                    <a:pt x="9421" y="7155"/>
                  </a:cubicBezTo>
                  <a:cubicBezTo>
                    <a:pt x="9645" y="6599"/>
                    <a:pt x="9636" y="5894"/>
                    <a:pt x="9729" y="5383"/>
                  </a:cubicBezTo>
                  <a:cubicBezTo>
                    <a:pt x="9822" y="4873"/>
                    <a:pt x="9981" y="4618"/>
                    <a:pt x="9991" y="4122"/>
                  </a:cubicBezTo>
                  <a:cubicBezTo>
                    <a:pt x="10000" y="3627"/>
                    <a:pt x="9953" y="2756"/>
                    <a:pt x="9804" y="2365"/>
                  </a:cubicBezTo>
                  <a:cubicBezTo>
                    <a:pt x="9654" y="1975"/>
                    <a:pt x="9308" y="1915"/>
                    <a:pt x="9093" y="1750"/>
                  </a:cubicBezTo>
                  <a:cubicBezTo>
                    <a:pt x="8879" y="1584"/>
                    <a:pt x="8832" y="1599"/>
                    <a:pt x="8523" y="1344"/>
                  </a:cubicBezTo>
                  <a:cubicBezTo>
                    <a:pt x="8215" y="1089"/>
                    <a:pt x="7674" y="406"/>
                    <a:pt x="7234" y="203"/>
                  </a:cubicBezTo>
                  <a:cubicBezTo>
                    <a:pt x="6794" y="0"/>
                    <a:pt x="6372" y="131"/>
                    <a:pt x="5882" y="127"/>
                  </a:cubicBezTo>
                  <a:cubicBezTo>
                    <a:pt x="5392" y="123"/>
                    <a:pt x="4831" y="141"/>
                    <a:pt x="4293" y="180"/>
                  </a:cubicBezTo>
                  <a:cubicBezTo>
                    <a:pt x="3755" y="220"/>
                    <a:pt x="3108" y="290"/>
                    <a:pt x="2654" y="364"/>
                  </a:cubicBezTo>
                  <a:cubicBezTo>
                    <a:pt x="2200" y="438"/>
                    <a:pt x="1916" y="443"/>
                    <a:pt x="1570" y="624"/>
                  </a:cubicBezTo>
                  <a:cubicBezTo>
                    <a:pt x="1234" y="789"/>
                    <a:pt x="832" y="1344"/>
                    <a:pt x="636" y="1539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7F7F7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Oval 4"/>
            <p:cNvSpPr>
              <a:spLocks noChangeArrowheads="1"/>
            </p:cNvSpPr>
            <p:nvPr/>
          </p:nvSpPr>
          <p:spPr bwMode="auto">
            <a:xfrm>
              <a:off x="3845205" y="1411916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6"/>
            <p:cNvSpPr>
              <a:spLocks/>
            </p:cNvSpPr>
            <p:nvPr/>
          </p:nvSpPr>
          <p:spPr bwMode="auto">
            <a:xfrm rot="16454121">
              <a:off x="1176617" y="805491"/>
              <a:ext cx="1778000" cy="1981200"/>
            </a:xfrm>
            <a:custGeom>
              <a:avLst/>
              <a:gdLst>
                <a:gd name="T0" fmla="*/ 74 w 1070"/>
                <a:gd name="T1" fmla="*/ 334 h 666"/>
                <a:gd name="T2" fmla="*/ 25 w 1070"/>
                <a:gd name="T3" fmla="*/ 663 h 666"/>
                <a:gd name="T4" fmla="*/ 3 w 1070"/>
                <a:gd name="T5" fmla="*/ 1046 h 666"/>
                <a:gd name="T6" fmla="*/ 26 w 1070"/>
                <a:gd name="T7" fmla="*/ 1546 h 666"/>
                <a:gd name="T8" fmla="*/ 158 w 1070"/>
                <a:gd name="T9" fmla="*/ 1876 h 666"/>
                <a:gd name="T10" fmla="*/ 337 w 1070"/>
                <a:gd name="T11" fmla="*/ 2093 h 666"/>
                <a:gd name="T12" fmla="*/ 533 w 1070"/>
                <a:gd name="T13" fmla="*/ 2310 h 666"/>
                <a:gd name="T14" fmla="*/ 684 w 1070"/>
                <a:gd name="T15" fmla="*/ 2262 h 666"/>
                <a:gd name="T16" fmla="*/ 834 w 1070"/>
                <a:gd name="T17" fmla="*/ 2237 h 666"/>
                <a:gd name="T18" fmla="*/ 990 w 1070"/>
                <a:gd name="T19" fmla="*/ 2016 h 666"/>
                <a:gd name="T20" fmla="*/ 1104 w 1070"/>
                <a:gd name="T21" fmla="*/ 1647 h 666"/>
                <a:gd name="T22" fmla="*/ 1141 w 1070"/>
                <a:gd name="T23" fmla="*/ 1233 h 666"/>
                <a:gd name="T24" fmla="*/ 1171 w 1070"/>
                <a:gd name="T25" fmla="*/ 937 h 666"/>
                <a:gd name="T26" fmla="*/ 1149 w 1070"/>
                <a:gd name="T27" fmla="*/ 527 h 666"/>
                <a:gd name="T28" fmla="*/ 1066 w 1070"/>
                <a:gd name="T29" fmla="*/ 382 h 666"/>
                <a:gd name="T30" fmla="*/ 1000 w 1070"/>
                <a:gd name="T31" fmla="*/ 289 h 666"/>
                <a:gd name="T32" fmla="*/ 848 w 1070"/>
                <a:gd name="T33" fmla="*/ 21 h 666"/>
                <a:gd name="T34" fmla="*/ 690 w 1070"/>
                <a:gd name="T35" fmla="*/ 169 h 666"/>
                <a:gd name="T36" fmla="*/ 511 w 1070"/>
                <a:gd name="T37" fmla="*/ 189 h 666"/>
                <a:gd name="T38" fmla="*/ 312 w 1070"/>
                <a:gd name="T39" fmla="*/ 88 h 666"/>
                <a:gd name="T40" fmla="*/ 184 w 1070"/>
                <a:gd name="T41" fmla="*/ 120 h 666"/>
                <a:gd name="T42" fmla="*/ 74 w 1070"/>
                <a:gd name="T43" fmla="*/ 334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2" name="Oval 8"/>
            <p:cNvSpPr>
              <a:spLocks noChangeArrowheads="1"/>
            </p:cNvSpPr>
            <p:nvPr/>
          </p:nvSpPr>
          <p:spPr bwMode="auto">
            <a:xfrm>
              <a:off x="2395817" y="146747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9"/>
            <p:cNvSpPr>
              <a:spLocks noChangeArrowheads="1"/>
            </p:cNvSpPr>
            <p:nvPr/>
          </p:nvSpPr>
          <p:spPr bwMode="auto">
            <a:xfrm>
              <a:off x="5935942" y="139127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 rot="16454121">
              <a:off x="4131761" y="-1180250"/>
              <a:ext cx="1566678" cy="5961964"/>
            </a:xfrm>
            <a:custGeom>
              <a:avLst/>
              <a:gdLst>
                <a:gd name="T0" fmla="*/ 74 w 1070"/>
                <a:gd name="T1" fmla="*/ 334 h 666"/>
                <a:gd name="T2" fmla="*/ 25 w 1070"/>
                <a:gd name="T3" fmla="*/ 663 h 666"/>
                <a:gd name="T4" fmla="*/ 3 w 1070"/>
                <a:gd name="T5" fmla="*/ 1046 h 666"/>
                <a:gd name="T6" fmla="*/ 26 w 1070"/>
                <a:gd name="T7" fmla="*/ 1546 h 666"/>
                <a:gd name="T8" fmla="*/ 158 w 1070"/>
                <a:gd name="T9" fmla="*/ 1876 h 666"/>
                <a:gd name="T10" fmla="*/ 337 w 1070"/>
                <a:gd name="T11" fmla="*/ 2093 h 666"/>
                <a:gd name="T12" fmla="*/ 533 w 1070"/>
                <a:gd name="T13" fmla="*/ 2310 h 666"/>
                <a:gd name="T14" fmla="*/ 684 w 1070"/>
                <a:gd name="T15" fmla="*/ 2262 h 666"/>
                <a:gd name="T16" fmla="*/ 834 w 1070"/>
                <a:gd name="T17" fmla="*/ 2237 h 666"/>
                <a:gd name="T18" fmla="*/ 990 w 1070"/>
                <a:gd name="T19" fmla="*/ 2016 h 666"/>
                <a:gd name="T20" fmla="*/ 1104 w 1070"/>
                <a:gd name="T21" fmla="*/ 1647 h 666"/>
                <a:gd name="T22" fmla="*/ 1141 w 1070"/>
                <a:gd name="T23" fmla="*/ 1233 h 666"/>
                <a:gd name="T24" fmla="*/ 1171 w 1070"/>
                <a:gd name="T25" fmla="*/ 937 h 666"/>
                <a:gd name="T26" fmla="*/ 1149 w 1070"/>
                <a:gd name="T27" fmla="*/ 527 h 666"/>
                <a:gd name="T28" fmla="*/ 1066 w 1070"/>
                <a:gd name="T29" fmla="*/ 382 h 666"/>
                <a:gd name="T30" fmla="*/ 1000 w 1070"/>
                <a:gd name="T31" fmla="*/ 289 h 666"/>
                <a:gd name="T32" fmla="*/ 848 w 1070"/>
                <a:gd name="T33" fmla="*/ 21 h 666"/>
                <a:gd name="T34" fmla="*/ 690 w 1070"/>
                <a:gd name="T35" fmla="*/ 169 h 666"/>
                <a:gd name="T36" fmla="*/ 511 w 1070"/>
                <a:gd name="T37" fmla="*/ 189 h 666"/>
                <a:gd name="T38" fmla="*/ 312 w 1070"/>
                <a:gd name="T39" fmla="*/ 88 h 666"/>
                <a:gd name="T40" fmla="*/ 184 w 1070"/>
                <a:gd name="T41" fmla="*/ 120 h 666"/>
                <a:gd name="T42" fmla="*/ 74 w 1070"/>
                <a:gd name="T43" fmla="*/ 334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  <a:gd name="connsiteX0" fmla="*/ 636 w 10000"/>
                <a:gd name="connsiteY0" fmla="*/ 1990 h 10564"/>
                <a:gd name="connsiteX1" fmla="*/ 215 w 10000"/>
                <a:gd name="connsiteY1" fmla="*/ 3402 h 10564"/>
                <a:gd name="connsiteX2" fmla="*/ 28 w 10000"/>
                <a:gd name="connsiteY2" fmla="*/ 5038 h 10564"/>
                <a:gd name="connsiteX3" fmla="*/ 224 w 10000"/>
                <a:gd name="connsiteY3" fmla="*/ 7171 h 10564"/>
                <a:gd name="connsiteX4" fmla="*/ 1346 w 10000"/>
                <a:gd name="connsiteY4" fmla="*/ 8582 h 10564"/>
                <a:gd name="connsiteX5" fmla="*/ 2879 w 10000"/>
                <a:gd name="connsiteY5" fmla="*/ 9513 h 10564"/>
                <a:gd name="connsiteX6" fmla="*/ 4542 w 10000"/>
                <a:gd name="connsiteY6" fmla="*/ 10444 h 10564"/>
                <a:gd name="connsiteX7" fmla="*/ 5832 w 10000"/>
                <a:gd name="connsiteY7" fmla="*/ 10234 h 10564"/>
                <a:gd name="connsiteX8" fmla="*/ 7112 w 10000"/>
                <a:gd name="connsiteY8" fmla="*/ 10129 h 10564"/>
                <a:gd name="connsiteX9" fmla="*/ 8449 w 10000"/>
                <a:gd name="connsiteY9" fmla="*/ 9183 h 10564"/>
                <a:gd name="connsiteX10" fmla="*/ 9421 w 10000"/>
                <a:gd name="connsiteY10" fmla="*/ 7606 h 10564"/>
                <a:gd name="connsiteX11" fmla="*/ 9729 w 10000"/>
                <a:gd name="connsiteY11" fmla="*/ 5834 h 10564"/>
                <a:gd name="connsiteX12" fmla="*/ 9991 w 10000"/>
                <a:gd name="connsiteY12" fmla="*/ 4573 h 10564"/>
                <a:gd name="connsiteX13" fmla="*/ 9804 w 10000"/>
                <a:gd name="connsiteY13" fmla="*/ 2816 h 10564"/>
                <a:gd name="connsiteX14" fmla="*/ 9093 w 10000"/>
                <a:gd name="connsiteY14" fmla="*/ 2201 h 10564"/>
                <a:gd name="connsiteX15" fmla="*/ 8523 w 10000"/>
                <a:gd name="connsiteY15" fmla="*/ 1795 h 10564"/>
                <a:gd name="connsiteX16" fmla="*/ 7234 w 10000"/>
                <a:gd name="connsiteY16" fmla="*/ 654 h 10564"/>
                <a:gd name="connsiteX17" fmla="*/ 5888 w 10000"/>
                <a:gd name="connsiteY17" fmla="*/ 1285 h 10564"/>
                <a:gd name="connsiteX18" fmla="*/ 4566 w 10000"/>
                <a:gd name="connsiteY18" fmla="*/ 60 h 10564"/>
                <a:gd name="connsiteX19" fmla="*/ 2664 w 10000"/>
                <a:gd name="connsiteY19" fmla="*/ 939 h 10564"/>
                <a:gd name="connsiteX20" fmla="*/ 1570 w 10000"/>
                <a:gd name="connsiteY20" fmla="*/ 1075 h 10564"/>
                <a:gd name="connsiteX21" fmla="*/ 636 w 10000"/>
                <a:gd name="connsiteY21" fmla="*/ 1990 h 10564"/>
                <a:gd name="connsiteX0" fmla="*/ 636 w 10000"/>
                <a:gd name="connsiteY0" fmla="*/ 2305 h 10879"/>
                <a:gd name="connsiteX1" fmla="*/ 215 w 10000"/>
                <a:gd name="connsiteY1" fmla="*/ 3717 h 10879"/>
                <a:gd name="connsiteX2" fmla="*/ 28 w 10000"/>
                <a:gd name="connsiteY2" fmla="*/ 5353 h 10879"/>
                <a:gd name="connsiteX3" fmla="*/ 224 w 10000"/>
                <a:gd name="connsiteY3" fmla="*/ 7486 h 10879"/>
                <a:gd name="connsiteX4" fmla="*/ 1346 w 10000"/>
                <a:gd name="connsiteY4" fmla="*/ 8897 h 10879"/>
                <a:gd name="connsiteX5" fmla="*/ 2879 w 10000"/>
                <a:gd name="connsiteY5" fmla="*/ 9828 h 10879"/>
                <a:gd name="connsiteX6" fmla="*/ 4542 w 10000"/>
                <a:gd name="connsiteY6" fmla="*/ 10759 h 10879"/>
                <a:gd name="connsiteX7" fmla="*/ 5832 w 10000"/>
                <a:gd name="connsiteY7" fmla="*/ 10549 h 10879"/>
                <a:gd name="connsiteX8" fmla="*/ 7112 w 10000"/>
                <a:gd name="connsiteY8" fmla="*/ 10444 h 10879"/>
                <a:gd name="connsiteX9" fmla="*/ 8449 w 10000"/>
                <a:gd name="connsiteY9" fmla="*/ 9498 h 10879"/>
                <a:gd name="connsiteX10" fmla="*/ 9421 w 10000"/>
                <a:gd name="connsiteY10" fmla="*/ 7921 h 10879"/>
                <a:gd name="connsiteX11" fmla="*/ 9729 w 10000"/>
                <a:gd name="connsiteY11" fmla="*/ 6149 h 10879"/>
                <a:gd name="connsiteX12" fmla="*/ 9991 w 10000"/>
                <a:gd name="connsiteY12" fmla="*/ 4888 h 10879"/>
                <a:gd name="connsiteX13" fmla="*/ 9804 w 10000"/>
                <a:gd name="connsiteY13" fmla="*/ 3131 h 10879"/>
                <a:gd name="connsiteX14" fmla="*/ 9093 w 10000"/>
                <a:gd name="connsiteY14" fmla="*/ 2516 h 10879"/>
                <a:gd name="connsiteX15" fmla="*/ 8523 w 10000"/>
                <a:gd name="connsiteY15" fmla="*/ 2110 h 10879"/>
                <a:gd name="connsiteX16" fmla="*/ 7234 w 10000"/>
                <a:gd name="connsiteY16" fmla="*/ 969 h 10879"/>
                <a:gd name="connsiteX17" fmla="*/ 6170 w 10000"/>
                <a:gd name="connsiteY17" fmla="*/ 99 h 10879"/>
                <a:gd name="connsiteX18" fmla="*/ 4566 w 10000"/>
                <a:gd name="connsiteY18" fmla="*/ 375 h 10879"/>
                <a:gd name="connsiteX19" fmla="*/ 2664 w 10000"/>
                <a:gd name="connsiteY19" fmla="*/ 1254 h 10879"/>
                <a:gd name="connsiteX20" fmla="*/ 1570 w 10000"/>
                <a:gd name="connsiteY20" fmla="*/ 1390 h 10879"/>
                <a:gd name="connsiteX21" fmla="*/ 636 w 10000"/>
                <a:gd name="connsiteY21" fmla="*/ 2305 h 10879"/>
                <a:gd name="connsiteX0" fmla="*/ 636 w 10000"/>
                <a:gd name="connsiteY0" fmla="*/ 2305 h 10879"/>
                <a:gd name="connsiteX1" fmla="*/ 215 w 10000"/>
                <a:gd name="connsiteY1" fmla="*/ 3717 h 10879"/>
                <a:gd name="connsiteX2" fmla="*/ 28 w 10000"/>
                <a:gd name="connsiteY2" fmla="*/ 5353 h 10879"/>
                <a:gd name="connsiteX3" fmla="*/ 224 w 10000"/>
                <a:gd name="connsiteY3" fmla="*/ 7486 h 10879"/>
                <a:gd name="connsiteX4" fmla="*/ 1346 w 10000"/>
                <a:gd name="connsiteY4" fmla="*/ 8897 h 10879"/>
                <a:gd name="connsiteX5" fmla="*/ 2879 w 10000"/>
                <a:gd name="connsiteY5" fmla="*/ 9828 h 10879"/>
                <a:gd name="connsiteX6" fmla="*/ 4542 w 10000"/>
                <a:gd name="connsiteY6" fmla="*/ 10759 h 10879"/>
                <a:gd name="connsiteX7" fmla="*/ 5832 w 10000"/>
                <a:gd name="connsiteY7" fmla="*/ 10549 h 10879"/>
                <a:gd name="connsiteX8" fmla="*/ 7112 w 10000"/>
                <a:gd name="connsiteY8" fmla="*/ 10444 h 10879"/>
                <a:gd name="connsiteX9" fmla="*/ 8449 w 10000"/>
                <a:gd name="connsiteY9" fmla="*/ 9498 h 10879"/>
                <a:gd name="connsiteX10" fmla="*/ 9421 w 10000"/>
                <a:gd name="connsiteY10" fmla="*/ 7921 h 10879"/>
                <a:gd name="connsiteX11" fmla="*/ 9729 w 10000"/>
                <a:gd name="connsiteY11" fmla="*/ 6149 h 10879"/>
                <a:gd name="connsiteX12" fmla="*/ 9991 w 10000"/>
                <a:gd name="connsiteY12" fmla="*/ 4888 h 10879"/>
                <a:gd name="connsiteX13" fmla="*/ 9804 w 10000"/>
                <a:gd name="connsiteY13" fmla="*/ 3131 h 10879"/>
                <a:gd name="connsiteX14" fmla="*/ 9093 w 10000"/>
                <a:gd name="connsiteY14" fmla="*/ 2516 h 10879"/>
                <a:gd name="connsiteX15" fmla="*/ 8523 w 10000"/>
                <a:gd name="connsiteY15" fmla="*/ 2110 h 10879"/>
                <a:gd name="connsiteX16" fmla="*/ 7234 w 10000"/>
                <a:gd name="connsiteY16" fmla="*/ 969 h 10879"/>
                <a:gd name="connsiteX17" fmla="*/ 6170 w 10000"/>
                <a:gd name="connsiteY17" fmla="*/ 99 h 10879"/>
                <a:gd name="connsiteX18" fmla="*/ 4566 w 10000"/>
                <a:gd name="connsiteY18" fmla="*/ 375 h 10879"/>
                <a:gd name="connsiteX19" fmla="*/ 2109 w 10000"/>
                <a:gd name="connsiteY19" fmla="*/ 806 h 10879"/>
                <a:gd name="connsiteX20" fmla="*/ 1570 w 10000"/>
                <a:gd name="connsiteY20" fmla="*/ 1390 h 10879"/>
                <a:gd name="connsiteX21" fmla="*/ 636 w 10000"/>
                <a:gd name="connsiteY21" fmla="*/ 2305 h 10879"/>
                <a:gd name="connsiteX0" fmla="*/ 636 w 10000"/>
                <a:gd name="connsiteY0" fmla="*/ 2326 h 10900"/>
                <a:gd name="connsiteX1" fmla="*/ 215 w 10000"/>
                <a:gd name="connsiteY1" fmla="*/ 3738 h 10900"/>
                <a:gd name="connsiteX2" fmla="*/ 28 w 10000"/>
                <a:gd name="connsiteY2" fmla="*/ 5374 h 10900"/>
                <a:gd name="connsiteX3" fmla="*/ 224 w 10000"/>
                <a:gd name="connsiteY3" fmla="*/ 7507 h 10900"/>
                <a:gd name="connsiteX4" fmla="*/ 1346 w 10000"/>
                <a:gd name="connsiteY4" fmla="*/ 8918 h 10900"/>
                <a:gd name="connsiteX5" fmla="*/ 2879 w 10000"/>
                <a:gd name="connsiteY5" fmla="*/ 9849 h 10900"/>
                <a:gd name="connsiteX6" fmla="*/ 4542 w 10000"/>
                <a:gd name="connsiteY6" fmla="*/ 10780 h 10900"/>
                <a:gd name="connsiteX7" fmla="*/ 5832 w 10000"/>
                <a:gd name="connsiteY7" fmla="*/ 10570 h 10900"/>
                <a:gd name="connsiteX8" fmla="*/ 7112 w 10000"/>
                <a:gd name="connsiteY8" fmla="*/ 10465 h 10900"/>
                <a:gd name="connsiteX9" fmla="*/ 8449 w 10000"/>
                <a:gd name="connsiteY9" fmla="*/ 9519 h 10900"/>
                <a:gd name="connsiteX10" fmla="*/ 9421 w 10000"/>
                <a:gd name="connsiteY10" fmla="*/ 7942 h 10900"/>
                <a:gd name="connsiteX11" fmla="*/ 9729 w 10000"/>
                <a:gd name="connsiteY11" fmla="*/ 6170 h 10900"/>
                <a:gd name="connsiteX12" fmla="*/ 9991 w 10000"/>
                <a:gd name="connsiteY12" fmla="*/ 4909 h 10900"/>
                <a:gd name="connsiteX13" fmla="*/ 9804 w 10000"/>
                <a:gd name="connsiteY13" fmla="*/ 3152 h 10900"/>
                <a:gd name="connsiteX14" fmla="*/ 9093 w 10000"/>
                <a:gd name="connsiteY14" fmla="*/ 2537 h 10900"/>
                <a:gd name="connsiteX15" fmla="*/ 8523 w 10000"/>
                <a:gd name="connsiteY15" fmla="*/ 2131 h 10900"/>
                <a:gd name="connsiteX16" fmla="*/ 7234 w 10000"/>
                <a:gd name="connsiteY16" fmla="*/ 990 h 10900"/>
                <a:gd name="connsiteX17" fmla="*/ 6170 w 10000"/>
                <a:gd name="connsiteY17" fmla="*/ 120 h 10900"/>
                <a:gd name="connsiteX18" fmla="*/ 3744 w 10000"/>
                <a:gd name="connsiteY18" fmla="*/ 268 h 10900"/>
                <a:gd name="connsiteX19" fmla="*/ 2109 w 10000"/>
                <a:gd name="connsiteY19" fmla="*/ 827 h 10900"/>
                <a:gd name="connsiteX20" fmla="*/ 1570 w 10000"/>
                <a:gd name="connsiteY20" fmla="*/ 1411 h 10900"/>
                <a:gd name="connsiteX21" fmla="*/ 636 w 10000"/>
                <a:gd name="connsiteY21" fmla="*/ 2326 h 10900"/>
                <a:gd name="connsiteX0" fmla="*/ 636 w 10000"/>
                <a:gd name="connsiteY0" fmla="*/ 2323 h 10897"/>
                <a:gd name="connsiteX1" fmla="*/ 215 w 10000"/>
                <a:gd name="connsiteY1" fmla="*/ 3735 h 10897"/>
                <a:gd name="connsiteX2" fmla="*/ 28 w 10000"/>
                <a:gd name="connsiteY2" fmla="*/ 5371 h 10897"/>
                <a:gd name="connsiteX3" fmla="*/ 224 w 10000"/>
                <a:gd name="connsiteY3" fmla="*/ 7504 h 10897"/>
                <a:gd name="connsiteX4" fmla="*/ 1346 w 10000"/>
                <a:gd name="connsiteY4" fmla="*/ 8915 h 10897"/>
                <a:gd name="connsiteX5" fmla="*/ 2879 w 10000"/>
                <a:gd name="connsiteY5" fmla="*/ 9846 h 10897"/>
                <a:gd name="connsiteX6" fmla="*/ 4542 w 10000"/>
                <a:gd name="connsiteY6" fmla="*/ 10777 h 10897"/>
                <a:gd name="connsiteX7" fmla="*/ 5832 w 10000"/>
                <a:gd name="connsiteY7" fmla="*/ 10567 h 10897"/>
                <a:gd name="connsiteX8" fmla="*/ 7112 w 10000"/>
                <a:gd name="connsiteY8" fmla="*/ 10462 h 10897"/>
                <a:gd name="connsiteX9" fmla="*/ 8449 w 10000"/>
                <a:gd name="connsiteY9" fmla="*/ 9516 h 10897"/>
                <a:gd name="connsiteX10" fmla="*/ 9421 w 10000"/>
                <a:gd name="connsiteY10" fmla="*/ 7939 h 10897"/>
                <a:gd name="connsiteX11" fmla="*/ 9729 w 10000"/>
                <a:gd name="connsiteY11" fmla="*/ 6167 h 10897"/>
                <a:gd name="connsiteX12" fmla="*/ 9991 w 10000"/>
                <a:gd name="connsiteY12" fmla="*/ 4906 h 10897"/>
                <a:gd name="connsiteX13" fmla="*/ 9804 w 10000"/>
                <a:gd name="connsiteY13" fmla="*/ 3149 h 10897"/>
                <a:gd name="connsiteX14" fmla="*/ 9093 w 10000"/>
                <a:gd name="connsiteY14" fmla="*/ 2534 h 10897"/>
                <a:gd name="connsiteX15" fmla="*/ 8523 w 10000"/>
                <a:gd name="connsiteY15" fmla="*/ 2128 h 10897"/>
                <a:gd name="connsiteX16" fmla="*/ 8136 w 10000"/>
                <a:gd name="connsiteY16" fmla="*/ 965 h 10897"/>
                <a:gd name="connsiteX17" fmla="*/ 6170 w 10000"/>
                <a:gd name="connsiteY17" fmla="*/ 117 h 10897"/>
                <a:gd name="connsiteX18" fmla="*/ 3744 w 10000"/>
                <a:gd name="connsiteY18" fmla="*/ 265 h 10897"/>
                <a:gd name="connsiteX19" fmla="*/ 2109 w 10000"/>
                <a:gd name="connsiteY19" fmla="*/ 824 h 10897"/>
                <a:gd name="connsiteX20" fmla="*/ 1570 w 10000"/>
                <a:gd name="connsiteY20" fmla="*/ 1408 h 10897"/>
                <a:gd name="connsiteX21" fmla="*/ 636 w 10000"/>
                <a:gd name="connsiteY21" fmla="*/ 2323 h 10897"/>
                <a:gd name="connsiteX0" fmla="*/ 636 w 10000"/>
                <a:gd name="connsiteY0" fmla="*/ 2323 h 10897"/>
                <a:gd name="connsiteX1" fmla="*/ 215 w 10000"/>
                <a:gd name="connsiteY1" fmla="*/ 3735 h 10897"/>
                <a:gd name="connsiteX2" fmla="*/ 28 w 10000"/>
                <a:gd name="connsiteY2" fmla="*/ 5371 h 10897"/>
                <a:gd name="connsiteX3" fmla="*/ 224 w 10000"/>
                <a:gd name="connsiteY3" fmla="*/ 7504 h 10897"/>
                <a:gd name="connsiteX4" fmla="*/ 1346 w 10000"/>
                <a:gd name="connsiteY4" fmla="*/ 8915 h 10897"/>
                <a:gd name="connsiteX5" fmla="*/ 2879 w 10000"/>
                <a:gd name="connsiteY5" fmla="*/ 9846 h 10897"/>
                <a:gd name="connsiteX6" fmla="*/ 4542 w 10000"/>
                <a:gd name="connsiteY6" fmla="*/ 10777 h 10897"/>
                <a:gd name="connsiteX7" fmla="*/ 5832 w 10000"/>
                <a:gd name="connsiteY7" fmla="*/ 10567 h 10897"/>
                <a:gd name="connsiteX8" fmla="*/ 7112 w 10000"/>
                <a:gd name="connsiteY8" fmla="*/ 10462 h 10897"/>
                <a:gd name="connsiteX9" fmla="*/ 8449 w 10000"/>
                <a:gd name="connsiteY9" fmla="*/ 9516 h 10897"/>
                <a:gd name="connsiteX10" fmla="*/ 9421 w 10000"/>
                <a:gd name="connsiteY10" fmla="*/ 7939 h 10897"/>
                <a:gd name="connsiteX11" fmla="*/ 9729 w 10000"/>
                <a:gd name="connsiteY11" fmla="*/ 6167 h 10897"/>
                <a:gd name="connsiteX12" fmla="*/ 9991 w 10000"/>
                <a:gd name="connsiteY12" fmla="*/ 4906 h 10897"/>
                <a:gd name="connsiteX13" fmla="*/ 9804 w 10000"/>
                <a:gd name="connsiteY13" fmla="*/ 3149 h 10897"/>
                <a:gd name="connsiteX14" fmla="*/ 9093 w 10000"/>
                <a:gd name="connsiteY14" fmla="*/ 2534 h 10897"/>
                <a:gd name="connsiteX15" fmla="*/ 8861 w 10000"/>
                <a:gd name="connsiteY15" fmla="*/ 2120 h 10897"/>
                <a:gd name="connsiteX16" fmla="*/ 8136 w 10000"/>
                <a:gd name="connsiteY16" fmla="*/ 965 h 10897"/>
                <a:gd name="connsiteX17" fmla="*/ 6170 w 10000"/>
                <a:gd name="connsiteY17" fmla="*/ 117 h 10897"/>
                <a:gd name="connsiteX18" fmla="*/ 3744 w 10000"/>
                <a:gd name="connsiteY18" fmla="*/ 265 h 10897"/>
                <a:gd name="connsiteX19" fmla="*/ 2109 w 10000"/>
                <a:gd name="connsiteY19" fmla="*/ 824 h 10897"/>
                <a:gd name="connsiteX20" fmla="*/ 1570 w 10000"/>
                <a:gd name="connsiteY20" fmla="*/ 1408 h 10897"/>
                <a:gd name="connsiteX21" fmla="*/ 636 w 10000"/>
                <a:gd name="connsiteY21" fmla="*/ 2323 h 10897"/>
                <a:gd name="connsiteX0" fmla="*/ 636 w 10000"/>
                <a:gd name="connsiteY0" fmla="*/ 2323 h 10897"/>
                <a:gd name="connsiteX1" fmla="*/ 215 w 10000"/>
                <a:gd name="connsiteY1" fmla="*/ 3735 h 10897"/>
                <a:gd name="connsiteX2" fmla="*/ 28 w 10000"/>
                <a:gd name="connsiteY2" fmla="*/ 5371 h 10897"/>
                <a:gd name="connsiteX3" fmla="*/ 224 w 10000"/>
                <a:gd name="connsiteY3" fmla="*/ 7504 h 10897"/>
                <a:gd name="connsiteX4" fmla="*/ 1346 w 10000"/>
                <a:gd name="connsiteY4" fmla="*/ 8915 h 10897"/>
                <a:gd name="connsiteX5" fmla="*/ 2879 w 10000"/>
                <a:gd name="connsiteY5" fmla="*/ 9846 h 10897"/>
                <a:gd name="connsiteX6" fmla="*/ 4542 w 10000"/>
                <a:gd name="connsiteY6" fmla="*/ 10777 h 10897"/>
                <a:gd name="connsiteX7" fmla="*/ 5832 w 10000"/>
                <a:gd name="connsiteY7" fmla="*/ 10567 h 10897"/>
                <a:gd name="connsiteX8" fmla="*/ 7112 w 10000"/>
                <a:gd name="connsiteY8" fmla="*/ 10462 h 10897"/>
                <a:gd name="connsiteX9" fmla="*/ 8449 w 10000"/>
                <a:gd name="connsiteY9" fmla="*/ 9516 h 10897"/>
                <a:gd name="connsiteX10" fmla="*/ 9421 w 10000"/>
                <a:gd name="connsiteY10" fmla="*/ 7939 h 10897"/>
                <a:gd name="connsiteX11" fmla="*/ 9729 w 10000"/>
                <a:gd name="connsiteY11" fmla="*/ 6167 h 10897"/>
                <a:gd name="connsiteX12" fmla="*/ 9991 w 10000"/>
                <a:gd name="connsiteY12" fmla="*/ 4906 h 10897"/>
                <a:gd name="connsiteX13" fmla="*/ 9804 w 10000"/>
                <a:gd name="connsiteY13" fmla="*/ 3149 h 10897"/>
                <a:gd name="connsiteX14" fmla="*/ 9600 w 10000"/>
                <a:gd name="connsiteY14" fmla="*/ 2522 h 10897"/>
                <a:gd name="connsiteX15" fmla="*/ 8861 w 10000"/>
                <a:gd name="connsiteY15" fmla="*/ 2120 h 10897"/>
                <a:gd name="connsiteX16" fmla="*/ 8136 w 10000"/>
                <a:gd name="connsiteY16" fmla="*/ 965 h 10897"/>
                <a:gd name="connsiteX17" fmla="*/ 6170 w 10000"/>
                <a:gd name="connsiteY17" fmla="*/ 117 h 10897"/>
                <a:gd name="connsiteX18" fmla="*/ 3744 w 10000"/>
                <a:gd name="connsiteY18" fmla="*/ 265 h 10897"/>
                <a:gd name="connsiteX19" fmla="*/ 2109 w 10000"/>
                <a:gd name="connsiteY19" fmla="*/ 824 h 10897"/>
                <a:gd name="connsiteX20" fmla="*/ 1570 w 10000"/>
                <a:gd name="connsiteY20" fmla="*/ 1408 h 10897"/>
                <a:gd name="connsiteX21" fmla="*/ 636 w 10000"/>
                <a:gd name="connsiteY21" fmla="*/ 2323 h 10897"/>
                <a:gd name="connsiteX0" fmla="*/ 636 w 10000"/>
                <a:gd name="connsiteY0" fmla="*/ 2323 h 10897"/>
                <a:gd name="connsiteX1" fmla="*/ 215 w 10000"/>
                <a:gd name="connsiteY1" fmla="*/ 3735 h 10897"/>
                <a:gd name="connsiteX2" fmla="*/ 28 w 10000"/>
                <a:gd name="connsiteY2" fmla="*/ 5371 h 10897"/>
                <a:gd name="connsiteX3" fmla="*/ 224 w 10000"/>
                <a:gd name="connsiteY3" fmla="*/ 7504 h 10897"/>
                <a:gd name="connsiteX4" fmla="*/ 1346 w 10000"/>
                <a:gd name="connsiteY4" fmla="*/ 8915 h 10897"/>
                <a:gd name="connsiteX5" fmla="*/ 2879 w 10000"/>
                <a:gd name="connsiteY5" fmla="*/ 9846 h 10897"/>
                <a:gd name="connsiteX6" fmla="*/ 4542 w 10000"/>
                <a:gd name="connsiteY6" fmla="*/ 10777 h 10897"/>
                <a:gd name="connsiteX7" fmla="*/ 5832 w 10000"/>
                <a:gd name="connsiteY7" fmla="*/ 10567 h 10897"/>
                <a:gd name="connsiteX8" fmla="*/ 7112 w 10000"/>
                <a:gd name="connsiteY8" fmla="*/ 10462 h 10897"/>
                <a:gd name="connsiteX9" fmla="*/ 8449 w 10000"/>
                <a:gd name="connsiteY9" fmla="*/ 9516 h 10897"/>
                <a:gd name="connsiteX10" fmla="*/ 9421 w 10000"/>
                <a:gd name="connsiteY10" fmla="*/ 7939 h 10897"/>
                <a:gd name="connsiteX11" fmla="*/ 9729 w 10000"/>
                <a:gd name="connsiteY11" fmla="*/ 6167 h 10897"/>
                <a:gd name="connsiteX12" fmla="*/ 9991 w 10000"/>
                <a:gd name="connsiteY12" fmla="*/ 4906 h 10897"/>
                <a:gd name="connsiteX13" fmla="*/ 9804 w 10000"/>
                <a:gd name="connsiteY13" fmla="*/ 3149 h 10897"/>
                <a:gd name="connsiteX14" fmla="*/ 9600 w 10000"/>
                <a:gd name="connsiteY14" fmla="*/ 2522 h 10897"/>
                <a:gd name="connsiteX15" fmla="*/ 9057 w 10000"/>
                <a:gd name="connsiteY15" fmla="*/ 1986 h 10897"/>
                <a:gd name="connsiteX16" fmla="*/ 8136 w 10000"/>
                <a:gd name="connsiteY16" fmla="*/ 965 h 10897"/>
                <a:gd name="connsiteX17" fmla="*/ 6170 w 10000"/>
                <a:gd name="connsiteY17" fmla="*/ 117 h 10897"/>
                <a:gd name="connsiteX18" fmla="*/ 3744 w 10000"/>
                <a:gd name="connsiteY18" fmla="*/ 265 h 10897"/>
                <a:gd name="connsiteX19" fmla="*/ 2109 w 10000"/>
                <a:gd name="connsiteY19" fmla="*/ 824 h 10897"/>
                <a:gd name="connsiteX20" fmla="*/ 1570 w 10000"/>
                <a:gd name="connsiteY20" fmla="*/ 1408 h 10897"/>
                <a:gd name="connsiteX21" fmla="*/ 636 w 10000"/>
                <a:gd name="connsiteY21" fmla="*/ 2323 h 10897"/>
                <a:gd name="connsiteX0" fmla="*/ 636 w 10000"/>
                <a:gd name="connsiteY0" fmla="*/ 2323 h 10897"/>
                <a:gd name="connsiteX1" fmla="*/ 215 w 10000"/>
                <a:gd name="connsiteY1" fmla="*/ 3735 h 10897"/>
                <a:gd name="connsiteX2" fmla="*/ 28 w 10000"/>
                <a:gd name="connsiteY2" fmla="*/ 5371 h 10897"/>
                <a:gd name="connsiteX3" fmla="*/ 224 w 10000"/>
                <a:gd name="connsiteY3" fmla="*/ 7504 h 10897"/>
                <a:gd name="connsiteX4" fmla="*/ 1346 w 10000"/>
                <a:gd name="connsiteY4" fmla="*/ 8915 h 10897"/>
                <a:gd name="connsiteX5" fmla="*/ 2879 w 10000"/>
                <a:gd name="connsiteY5" fmla="*/ 9846 h 10897"/>
                <a:gd name="connsiteX6" fmla="*/ 4542 w 10000"/>
                <a:gd name="connsiteY6" fmla="*/ 10777 h 10897"/>
                <a:gd name="connsiteX7" fmla="*/ 5832 w 10000"/>
                <a:gd name="connsiteY7" fmla="*/ 10567 h 10897"/>
                <a:gd name="connsiteX8" fmla="*/ 7112 w 10000"/>
                <a:gd name="connsiteY8" fmla="*/ 10462 h 10897"/>
                <a:gd name="connsiteX9" fmla="*/ 8449 w 10000"/>
                <a:gd name="connsiteY9" fmla="*/ 9516 h 10897"/>
                <a:gd name="connsiteX10" fmla="*/ 9421 w 10000"/>
                <a:gd name="connsiteY10" fmla="*/ 7939 h 10897"/>
                <a:gd name="connsiteX11" fmla="*/ 9729 w 10000"/>
                <a:gd name="connsiteY11" fmla="*/ 6167 h 10897"/>
                <a:gd name="connsiteX12" fmla="*/ 9991 w 10000"/>
                <a:gd name="connsiteY12" fmla="*/ 4906 h 10897"/>
                <a:gd name="connsiteX13" fmla="*/ 9804 w 10000"/>
                <a:gd name="connsiteY13" fmla="*/ 3149 h 10897"/>
                <a:gd name="connsiteX14" fmla="*/ 9600 w 10000"/>
                <a:gd name="connsiteY14" fmla="*/ 2522 h 10897"/>
                <a:gd name="connsiteX15" fmla="*/ 9282 w 10000"/>
                <a:gd name="connsiteY15" fmla="*/ 1981 h 10897"/>
                <a:gd name="connsiteX16" fmla="*/ 8136 w 10000"/>
                <a:gd name="connsiteY16" fmla="*/ 965 h 10897"/>
                <a:gd name="connsiteX17" fmla="*/ 6170 w 10000"/>
                <a:gd name="connsiteY17" fmla="*/ 117 h 10897"/>
                <a:gd name="connsiteX18" fmla="*/ 3744 w 10000"/>
                <a:gd name="connsiteY18" fmla="*/ 265 h 10897"/>
                <a:gd name="connsiteX19" fmla="*/ 2109 w 10000"/>
                <a:gd name="connsiteY19" fmla="*/ 824 h 10897"/>
                <a:gd name="connsiteX20" fmla="*/ 1570 w 10000"/>
                <a:gd name="connsiteY20" fmla="*/ 1408 h 10897"/>
                <a:gd name="connsiteX21" fmla="*/ 636 w 10000"/>
                <a:gd name="connsiteY21" fmla="*/ 2323 h 10897"/>
                <a:gd name="connsiteX0" fmla="*/ 636 w 10000"/>
                <a:gd name="connsiteY0" fmla="*/ 2323 h 10927"/>
                <a:gd name="connsiteX1" fmla="*/ 215 w 10000"/>
                <a:gd name="connsiteY1" fmla="*/ 3735 h 10927"/>
                <a:gd name="connsiteX2" fmla="*/ 28 w 10000"/>
                <a:gd name="connsiteY2" fmla="*/ 5371 h 10927"/>
                <a:gd name="connsiteX3" fmla="*/ 224 w 10000"/>
                <a:gd name="connsiteY3" fmla="*/ 7504 h 10927"/>
                <a:gd name="connsiteX4" fmla="*/ 1346 w 10000"/>
                <a:gd name="connsiteY4" fmla="*/ 8915 h 10927"/>
                <a:gd name="connsiteX5" fmla="*/ 2879 w 10000"/>
                <a:gd name="connsiteY5" fmla="*/ 9846 h 10927"/>
                <a:gd name="connsiteX6" fmla="*/ 4542 w 10000"/>
                <a:gd name="connsiteY6" fmla="*/ 10777 h 10927"/>
                <a:gd name="connsiteX7" fmla="*/ 6043 w 10000"/>
                <a:gd name="connsiteY7" fmla="*/ 10746 h 10927"/>
                <a:gd name="connsiteX8" fmla="*/ 7112 w 10000"/>
                <a:gd name="connsiteY8" fmla="*/ 10462 h 10927"/>
                <a:gd name="connsiteX9" fmla="*/ 8449 w 10000"/>
                <a:gd name="connsiteY9" fmla="*/ 9516 h 10927"/>
                <a:gd name="connsiteX10" fmla="*/ 9421 w 10000"/>
                <a:gd name="connsiteY10" fmla="*/ 7939 h 10927"/>
                <a:gd name="connsiteX11" fmla="*/ 9729 w 10000"/>
                <a:gd name="connsiteY11" fmla="*/ 6167 h 10927"/>
                <a:gd name="connsiteX12" fmla="*/ 9991 w 10000"/>
                <a:gd name="connsiteY12" fmla="*/ 4906 h 10927"/>
                <a:gd name="connsiteX13" fmla="*/ 9804 w 10000"/>
                <a:gd name="connsiteY13" fmla="*/ 3149 h 10927"/>
                <a:gd name="connsiteX14" fmla="*/ 9600 w 10000"/>
                <a:gd name="connsiteY14" fmla="*/ 2522 h 10927"/>
                <a:gd name="connsiteX15" fmla="*/ 9282 w 10000"/>
                <a:gd name="connsiteY15" fmla="*/ 1981 h 10927"/>
                <a:gd name="connsiteX16" fmla="*/ 8136 w 10000"/>
                <a:gd name="connsiteY16" fmla="*/ 965 h 10927"/>
                <a:gd name="connsiteX17" fmla="*/ 6170 w 10000"/>
                <a:gd name="connsiteY17" fmla="*/ 117 h 10927"/>
                <a:gd name="connsiteX18" fmla="*/ 3744 w 10000"/>
                <a:gd name="connsiteY18" fmla="*/ 265 h 10927"/>
                <a:gd name="connsiteX19" fmla="*/ 2109 w 10000"/>
                <a:gd name="connsiteY19" fmla="*/ 824 h 10927"/>
                <a:gd name="connsiteX20" fmla="*/ 1570 w 10000"/>
                <a:gd name="connsiteY20" fmla="*/ 1408 h 10927"/>
                <a:gd name="connsiteX21" fmla="*/ 636 w 10000"/>
                <a:gd name="connsiteY21" fmla="*/ 2323 h 10927"/>
                <a:gd name="connsiteX0" fmla="*/ 636 w 10000"/>
                <a:gd name="connsiteY0" fmla="*/ 2323 h 10917"/>
                <a:gd name="connsiteX1" fmla="*/ 215 w 10000"/>
                <a:gd name="connsiteY1" fmla="*/ 3735 h 10917"/>
                <a:gd name="connsiteX2" fmla="*/ 28 w 10000"/>
                <a:gd name="connsiteY2" fmla="*/ 5371 h 10917"/>
                <a:gd name="connsiteX3" fmla="*/ 224 w 10000"/>
                <a:gd name="connsiteY3" fmla="*/ 7504 h 10917"/>
                <a:gd name="connsiteX4" fmla="*/ 1346 w 10000"/>
                <a:gd name="connsiteY4" fmla="*/ 8915 h 10917"/>
                <a:gd name="connsiteX5" fmla="*/ 2666 w 10000"/>
                <a:gd name="connsiteY5" fmla="*/ 9906 h 10917"/>
                <a:gd name="connsiteX6" fmla="*/ 4542 w 10000"/>
                <a:gd name="connsiteY6" fmla="*/ 10777 h 10917"/>
                <a:gd name="connsiteX7" fmla="*/ 6043 w 10000"/>
                <a:gd name="connsiteY7" fmla="*/ 10746 h 10917"/>
                <a:gd name="connsiteX8" fmla="*/ 7112 w 10000"/>
                <a:gd name="connsiteY8" fmla="*/ 10462 h 10917"/>
                <a:gd name="connsiteX9" fmla="*/ 8449 w 10000"/>
                <a:gd name="connsiteY9" fmla="*/ 9516 h 10917"/>
                <a:gd name="connsiteX10" fmla="*/ 9421 w 10000"/>
                <a:gd name="connsiteY10" fmla="*/ 7939 h 10917"/>
                <a:gd name="connsiteX11" fmla="*/ 9729 w 10000"/>
                <a:gd name="connsiteY11" fmla="*/ 6167 h 10917"/>
                <a:gd name="connsiteX12" fmla="*/ 9991 w 10000"/>
                <a:gd name="connsiteY12" fmla="*/ 4906 h 10917"/>
                <a:gd name="connsiteX13" fmla="*/ 9804 w 10000"/>
                <a:gd name="connsiteY13" fmla="*/ 3149 h 10917"/>
                <a:gd name="connsiteX14" fmla="*/ 9600 w 10000"/>
                <a:gd name="connsiteY14" fmla="*/ 2522 h 10917"/>
                <a:gd name="connsiteX15" fmla="*/ 9282 w 10000"/>
                <a:gd name="connsiteY15" fmla="*/ 1981 h 10917"/>
                <a:gd name="connsiteX16" fmla="*/ 8136 w 10000"/>
                <a:gd name="connsiteY16" fmla="*/ 965 h 10917"/>
                <a:gd name="connsiteX17" fmla="*/ 6170 w 10000"/>
                <a:gd name="connsiteY17" fmla="*/ 117 h 10917"/>
                <a:gd name="connsiteX18" fmla="*/ 3744 w 10000"/>
                <a:gd name="connsiteY18" fmla="*/ 265 h 10917"/>
                <a:gd name="connsiteX19" fmla="*/ 2109 w 10000"/>
                <a:gd name="connsiteY19" fmla="*/ 824 h 10917"/>
                <a:gd name="connsiteX20" fmla="*/ 1570 w 10000"/>
                <a:gd name="connsiteY20" fmla="*/ 1408 h 10917"/>
                <a:gd name="connsiteX21" fmla="*/ 636 w 10000"/>
                <a:gd name="connsiteY21" fmla="*/ 2323 h 10917"/>
                <a:gd name="connsiteX0" fmla="*/ 636 w 10000"/>
                <a:gd name="connsiteY0" fmla="*/ 2323 h 10917"/>
                <a:gd name="connsiteX1" fmla="*/ 215 w 10000"/>
                <a:gd name="connsiteY1" fmla="*/ 3735 h 10917"/>
                <a:gd name="connsiteX2" fmla="*/ 28 w 10000"/>
                <a:gd name="connsiteY2" fmla="*/ 5371 h 10917"/>
                <a:gd name="connsiteX3" fmla="*/ 224 w 10000"/>
                <a:gd name="connsiteY3" fmla="*/ 7504 h 10917"/>
                <a:gd name="connsiteX4" fmla="*/ 1346 w 10000"/>
                <a:gd name="connsiteY4" fmla="*/ 8915 h 10917"/>
                <a:gd name="connsiteX5" fmla="*/ 2666 w 10000"/>
                <a:gd name="connsiteY5" fmla="*/ 9906 h 10917"/>
                <a:gd name="connsiteX6" fmla="*/ 4542 w 10000"/>
                <a:gd name="connsiteY6" fmla="*/ 10777 h 10917"/>
                <a:gd name="connsiteX7" fmla="*/ 6043 w 10000"/>
                <a:gd name="connsiteY7" fmla="*/ 10746 h 10917"/>
                <a:gd name="connsiteX8" fmla="*/ 7112 w 10000"/>
                <a:gd name="connsiteY8" fmla="*/ 10462 h 10917"/>
                <a:gd name="connsiteX9" fmla="*/ 8449 w 10000"/>
                <a:gd name="connsiteY9" fmla="*/ 9516 h 10917"/>
                <a:gd name="connsiteX10" fmla="*/ 9421 w 10000"/>
                <a:gd name="connsiteY10" fmla="*/ 7939 h 10917"/>
                <a:gd name="connsiteX11" fmla="*/ 9902 w 10000"/>
                <a:gd name="connsiteY11" fmla="*/ 6181 h 10917"/>
                <a:gd name="connsiteX12" fmla="*/ 9991 w 10000"/>
                <a:gd name="connsiteY12" fmla="*/ 4906 h 10917"/>
                <a:gd name="connsiteX13" fmla="*/ 9804 w 10000"/>
                <a:gd name="connsiteY13" fmla="*/ 3149 h 10917"/>
                <a:gd name="connsiteX14" fmla="*/ 9600 w 10000"/>
                <a:gd name="connsiteY14" fmla="*/ 2522 h 10917"/>
                <a:gd name="connsiteX15" fmla="*/ 9282 w 10000"/>
                <a:gd name="connsiteY15" fmla="*/ 1981 h 10917"/>
                <a:gd name="connsiteX16" fmla="*/ 8136 w 10000"/>
                <a:gd name="connsiteY16" fmla="*/ 965 h 10917"/>
                <a:gd name="connsiteX17" fmla="*/ 6170 w 10000"/>
                <a:gd name="connsiteY17" fmla="*/ 117 h 10917"/>
                <a:gd name="connsiteX18" fmla="*/ 3744 w 10000"/>
                <a:gd name="connsiteY18" fmla="*/ 265 h 10917"/>
                <a:gd name="connsiteX19" fmla="*/ 2109 w 10000"/>
                <a:gd name="connsiteY19" fmla="*/ 824 h 10917"/>
                <a:gd name="connsiteX20" fmla="*/ 1570 w 10000"/>
                <a:gd name="connsiteY20" fmla="*/ 1408 h 10917"/>
                <a:gd name="connsiteX21" fmla="*/ 636 w 10000"/>
                <a:gd name="connsiteY21" fmla="*/ 2323 h 10917"/>
                <a:gd name="connsiteX0" fmla="*/ 916 w 10280"/>
                <a:gd name="connsiteY0" fmla="*/ 2323 h 10917"/>
                <a:gd name="connsiteX1" fmla="*/ 495 w 10280"/>
                <a:gd name="connsiteY1" fmla="*/ 3735 h 10917"/>
                <a:gd name="connsiteX2" fmla="*/ 308 w 10280"/>
                <a:gd name="connsiteY2" fmla="*/ 5371 h 10917"/>
                <a:gd name="connsiteX3" fmla="*/ 2345 w 10280"/>
                <a:gd name="connsiteY3" fmla="*/ 7466 h 10917"/>
                <a:gd name="connsiteX4" fmla="*/ 1626 w 10280"/>
                <a:gd name="connsiteY4" fmla="*/ 8915 h 10917"/>
                <a:gd name="connsiteX5" fmla="*/ 2946 w 10280"/>
                <a:gd name="connsiteY5" fmla="*/ 9906 h 10917"/>
                <a:gd name="connsiteX6" fmla="*/ 4822 w 10280"/>
                <a:gd name="connsiteY6" fmla="*/ 10777 h 10917"/>
                <a:gd name="connsiteX7" fmla="*/ 6323 w 10280"/>
                <a:gd name="connsiteY7" fmla="*/ 10746 h 10917"/>
                <a:gd name="connsiteX8" fmla="*/ 7392 w 10280"/>
                <a:gd name="connsiteY8" fmla="*/ 10462 h 10917"/>
                <a:gd name="connsiteX9" fmla="*/ 8729 w 10280"/>
                <a:gd name="connsiteY9" fmla="*/ 9516 h 10917"/>
                <a:gd name="connsiteX10" fmla="*/ 9701 w 10280"/>
                <a:gd name="connsiteY10" fmla="*/ 7939 h 10917"/>
                <a:gd name="connsiteX11" fmla="*/ 10182 w 10280"/>
                <a:gd name="connsiteY11" fmla="*/ 6181 h 10917"/>
                <a:gd name="connsiteX12" fmla="*/ 10271 w 10280"/>
                <a:gd name="connsiteY12" fmla="*/ 4906 h 10917"/>
                <a:gd name="connsiteX13" fmla="*/ 10084 w 10280"/>
                <a:gd name="connsiteY13" fmla="*/ 3149 h 10917"/>
                <a:gd name="connsiteX14" fmla="*/ 9880 w 10280"/>
                <a:gd name="connsiteY14" fmla="*/ 2522 h 10917"/>
                <a:gd name="connsiteX15" fmla="*/ 9562 w 10280"/>
                <a:gd name="connsiteY15" fmla="*/ 1981 h 10917"/>
                <a:gd name="connsiteX16" fmla="*/ 8416 w 10280"/>
                <a:gd name="connsiteY16" fmla="*/ 965 h 10917"/>
                <a:gd name="connsiteX17" fmla="*/ 6450 w 10280"/>
                <a:gd name="connsiteY17" fmla="*/ 117 h 10917"/>
                <a:gd name="connsiteX18" fmla="*/ 4024 w 10280"/>
                <a:gd name="connsiteY18" fmla="*/ 265 h 10917"/>
                <a:gd name="connsiteX19" fmla="*/ 2389 w 10280"/>
                <a:gd name="connsiteY19" fmla="*/ 824 h 10917"/>
                <a:gd name="connsiteX20" fmla="*/ 1850 w 10280"/>
                <a:gd name="connsiteY20" fmla="*/ 1408 h 10917"/>
                <a:gd name="connsiteX21" fmla="*/ 916 w 10280"/>
                <a:gd name="connsiteY21" fmla="*/ 2323 h 1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0" h="10917">
                  <a:moveTo>
                    <a:pt x="916" y="2323"/>
                  </a:moveTo>
                  <a:cubicBezTo>
                    <a:pt x="738" y="2759"/>
                    <a:pt x="598" y="3224"/>
                    <a:pt x="495" y="3735"/>
                  </a:cubicBezTo>
                  <a:cubicBezTo>
                    <a:pt x="401" y="4230"/>
                    <a:pt x="0" y="4749"/>
                    <a:pt x="308" y="5371"/>
                  </a:cubicBezTo>
                  <a:cubicBezTo>
                    <a:pt x="616" y="5993"/>
                    <a:pt x="2121" y="6880"/>
                    <a:pt x="2345" y="7466"/>
                  </a:cubicBezTo>
                  <a:cubicBezTo>
                    <a:pt x="2570" y="8051"/>
                    <a:pt x="1526" y="8508"/>
                    <a:pt x="1626" y="8915"/>
                  </a:cubicBezTo>
                  <a:cubicBezTo>
                    <a:pt x="1726" y="9322"/>
                    <a:pt x="2413" y="9591"/>
                    <a:pt x="2946" y="9906"/>
                  </a:cubicBezTo>
                  <a:cubicBezTo>
                    <a:pt x="3478" y="10221"/>
                    <a:pt x="4259" y="10637"/>
                    <a:pt x="4822" y="10777"/>
                  </a:cubicBezTo>
                  <a:cubicBezTo>
                    <a:pt x="5385" y="10917"/>
                    <a:pt x="5893" y="10791"/>
                    <a:pt x="6323" y="10746"/>
                  </a:cubicBezTo>
                  <a:cubicBezTo>
                    <a:pt x="6753" y="10701"/>
                    <a:pt x="6991" y="10667"/>
                    <a:pt x="7392" y="10462"/>
                  </a:cubicBezTo>
                  <a:cubicBezTo>
                    <a:pt x="7793" y="10257"/>
                    <a:pt x="8345" y="9936"/>
                    <a:pt x="8729" y="9516"/>
                  </a:cubicBezTo>
                  <a:cubicBezTo>
                    <a:pt x="9112" y="9095"/>
                    <a:pt x="9486" y="8495"/>
                    <a:pt x="9701" y="7939"/>
                  </a:cubicBezTo>
                  <a:cubicBezTo>
                    <a:pt x="9925" y="7383"/>
                    <a:pt x="10089" y="6692"/>
                    <a:pt x="10182" y="6181"/>
                  </a:cubicBezTo>
                  <a:cubicBezTo>
                    <a:pt x="10275" y="5671"/>
                    <a:pt x="10261" y="5402"/>
                    <a:pt x="10271" y="4906"/>
                  </a:cubicBezTo>
                  <a:cubicBezTo>
                    <a:pt x="10280" y="4411"/>
                    <a:pt x="10233" y="3540"/>
                    <a:pt x="10084" y="3149"/>
                  </a:cubicBezTo>
                  <a:cubicBezTo>
                    <a:pt x="9934" y="2759"/>
                    <a:pt x="9967" y="2717"/>
                    <a:pt x="9880" y="2522"/>
                  </a:cubicBezTo>
                  <a:cubicBezTo>
                    <a:pt x="9793" y="2327"/>
                    <a:pt x="9806" y="2240"/>
                    <a:pt x="9562" y="1981"/>
                  </a:cubicBezTo>
                  <a:cubicBezTo>
                    <a:pt x="9318" y="1722"/>
                    <a:pt x="8935" y="1276"/>
                    <a:pt x="8416" y="965"/>
                  </a:cubicBezTo>
                  <a:cubicBezTo>
                    <a:pt x="7897" y="654"/>
                    <a:pt x="7182" y="234"/>
                    <a:pt x="6450" y="117"/>
                  </a:cubicBezTo>
                  <a:cubicBezTo>
                    <a:pt x="5718" y="0"/>
                    <a:pt x="4701" y="147"/>
                    <a:pt x="4024" y="265"/>
                  </a:cubicBezTo>
                  <a:cubicBezTo>
                    <a:pt x="3347" y="383"/>
                    <a:pt x="2751" y="634"/>
                    <a:pt x="2389" y="824"/>
                  </a:cubicBezTo>
                  <a:cubicBezTo>
                    <a:pt x="2027" y="1015"/>
                    <a:pt x="2196" y="1227"/>
                    <a:pt x="1850" y="1408"/>
                  </a:cubicBezTo>
                  <a:cubicBezTo>
                    <a:pt x="1514" y="1573"/>
                    <a:pt x="1112" y="2128"/>
                    <a:pt x="916" y="2323"/>
                  </a:cubicBezTo>
                  <a:close/>
                </a:path>
              </a:pathLst>
            </a:custGeom>
            <a:solidFill>
              <a:srgbClr val="808080">
                <a:alpha val="49804"/>
              </a:srgbClr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" name="Object 37"/>
            <p:cNvGraphicFramePr>
              <a:graphicFrameLocks noChangeAspect="1"/>
            </p:cNvGraphicFramePr>
            <p:nvPr/>
          </p:nvGraphicFramePr>
          <p:xfrm>
            <a:off x="1487488" y="2760663"/>
            <a:ext cx="284162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488" y="2760663"/>
                          <a:ext cx="284162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37"/>
            <p:cNvGraphicFramePr>
              <a:graphicFrameLocks noChangeAspect="1"/>
            </p:cNvGraphicFramePr>
            <p:nvPr/>
          </p:nvGraphicFramePr>
          <p:xfrm>
            <a:off x="3933825" y="2938463"/>
            <a:ext cx="3063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name="Equation" r:id="rId8" imgW="177646" imgH="228402" progId="Equation.DSMT4">
                    <p:embed/>
                  </p:oleObj>
                </mc:Choice>
                <mc:Fallback>
                  <p:oleObj name="Equation" r:id="rId8" imgW="177646" imgH="228402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825" y="2938463"/>
                          <a:ext cx="306388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7"/>
            <p:cNvGraphicFramePr>
              <a:graphicFrameLocks noChangeAspect="1"/>
            </p:cNvGraphicFramePr>
            <p:nvPr/>
          </p:nvGraphicFramePr>
          <p:xfrm>
            <a:off x="7215188" y="2398713"/>
            <a:ext cx="306387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5" name="Equation" r:id="rId10" imgW="177646" imgH="228402" progId="Equation.DSMT4">
                    <p:embed/>
                  </p:oleObj>
                </mc:Choice>
                <mc:Fallback>
                  <p:oleObj name="Equation" r:id="rId10" imgW="177646" imgH="228402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188" y="2398713"/>
                          <a:ext cx="306387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7"/>
            <p:cNvGraphicFramePr>
              <a:graphicFrameLocks noChangeAspect="1"/>
            </p:cNvGraphicFramePr>
            <p:nvPr/>
          </p:nvGraphicFramePr>
          <p:xfrm>
            <a:off x="6280150" y="1357313"/>
            <a:ext cx="34925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6" name="Equation" r:id="rId12" imgW="203024" imgH="203024" progId="Equation.DSMT4">
                    <p:embed/>
                  </p:oleObj>
                </mc:Choice>
                <mc:Fallback>
                  <p:oleObj name="Equation" r:id="rId12" imgW="203024" imgH="203024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0150" y="1357313"/>
                          <a:ext cx="349250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7"/>
            <p:cNvGraphicFramePr>
              <a:graphicFrameLocks noChangeAspect="1"/>
            </p:cNvGraphicFramePr>
            <p:nvPr/>
          </p:nvGraphicFramePr>
          <p:xfrm>
            <a:off x="4078288" y="1693863"/>
            <a:ext cx="3714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7" name="Equation" r:id="rId14" imgW="215619" imgH="164885" progId="Equation.DSMT4">
                    <p:embed/>
                  </p:oleObj>
                </mc:Choice>
                <mc:Fallback>
                  <p:oleObj name="Equation" r:id="rId14" imgW="215619" imgH="164885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8288" y="1693863"/>
                          <a:ext cx="37147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7"/>
            <p:cNvGraphicFramePr>
              <a:graphicFrameLocks noChangeAspect="1"/>
            </p:cNvGraphicFramePr>
            <p:nvPr/>
          </p:nvGraphicFramePr>
          <p:xfrm>
            <a:off x="2552700" y="1784350"/>
            <a:ext cx="21748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8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700" y="1784350"/>
                          <a:ext cx="21748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041" y="0"/>
            <a:ext cx="78152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Using Gauss’s Law</a:t>
            </a:r>
          </a:p>
        </p:txBody>
      </p:sp>
      <p:sp>
        <p:nvSpPr>
          <p:cNvPr id="19459" name="Text Box 32"/>
          <p:cNvSpPr txBox="1">
            <a:spLocks noChangeArrowheads="1"/>
          </p:cNvSpPr>
          <p:nvPr/>
        </p:nvSpPr>
        <p:spPr bwMode="auto">
          <a:xfrm>
            <a:off x="721895" y="1054920"/>
            <a:ext cx="7567863" cy="70788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Gauss’s law can be used to obtain the electric </a:t>
            </a:r>
            <a:r>
              <a:rPr lang="en-US" sz="2000" dirty="0" smtClean="0">
                <a:solidFill>
                  <a:schemeClr val="bg2"/>
                </a:solidFill>
              </a:rPr>
              <a:t>field from charges in a simple way.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460" name="Text Box 46"/>
          <p:cNvSpPr txBox="1">
            <a:spLocks noChangeArrowheads="1"/>
          </p:cNvSpPr>
          <p:nvPr/>
        </p:nvSpPr>
        <p:spPr bwMode="auto">
          <a:xfrm>
            <a:off x="554148" y="2427925"/>
            <a:ext cx="813916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problems must </a:t>
            </a:r>
            <a:r>
              <a:rPr lang="en-US" sz="2000" dirty="0" smtClean="0">
                <a:solidFill>
                  <a:schemeClr val="bg1"/>
                </a:solidFill>
              </a:rPr>
              <a:t>be </a:t>
            </a:r>
            <a:r>
              <a:rPr lang="en-US" sz="2000" i="1" dirty="0" smtClean="0">
                <a:solidFill>
                  <a:schemeClr val="bg1"/>
                </a:solidFill>
              </a:rPr>
              <a:t>highly symmetrical.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9461" name="Text Box 47"/>
          <p:cNvSpPr txBox="1">
            <a:spLocks noChangeArrowheads="1"/>
          </p:cNvSpPr>
          <p:nvPr/>
        </p:nvSpPr>
        <p:spPr bwMode="auto">
          <a:xfrm>
            <a:off x="1179793" y="3315713"/>
            <a:ext cx="7097934" cy="7143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90513" indent="-290513" algn="ctr"/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The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problem must reduce to </a:t>
            </a:r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one unknown field component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(in one of the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three coordinate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systems).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47" y="5154942"/>
            <a:ext cx="8135174" cy="5847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When Gauss’s law works, it is usually </a:t>
            </a:r>
            <a:r>
              <a:rPr lang="en-US" sz="1600" u="sng" dirty="0" smtClean="0">
                <a:solidFill>
                  <a:schemeClr val="bg2"/>
                </a:solidFill>
              </a:rPr>
              <a:t>easier</a:t>
            </a:r>
            <a:r>
              <a:rPr lang="en-US" sz="1600" dirty="0" smtClean="0">
                <a:solidFill>
                  <a:schemeClr val="bg2"/>
                </a:solidFill>
              </a:rPr>
              <a:t> to use than Coulomb’s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53371" y="2100942"/>
            <a:ext cx="7988435" cy="1185698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568849" y="0"/>
            <a:ext cx="78152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Choice of Gaussian Surface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352753" y="2193048"/>
            <a:ext cx="4427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Rule 1: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must be a closed </a:t>
            </a:r>
            <a:r>
              <a:rPr lang="en-US" sz="2000" dirty="0" smtClean="0">
                <a:solidFill>
                  <a:schemeClr val="bg1"/>
                </a:solidFill>
              </a:rPr>
              <a:t>surface.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35248" y="3626991"/>
            <a:ext cx="613637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Guideline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Pick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to be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 to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as much as possible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440039" y="4545988"/>
          <a:ext cx="2790318" cy="5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1180588" imgH="215806" progId="Equation.DSMT4">
                  <p:embed/>
                </p:oleObj>
              </mc:Choice>
              <mc:Fallback>
                <p:oleObj name="Equation" r:id="rId4" imgW="1180588" imgH="215806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39" y="4545988"/>
                        <a:ext cx="2790318" cy="5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358036" y="2650956"/>
            <a:ext cx="790422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Rule 2: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S </a:t>
            </a:r>
            <a:r>
              <a:rPr lang="en-US" sz="2000" dirty="0">
                <a:solidFill>
                  <a:schemeClr val="bg1"/>
                </a:solidFill>
              </a:rPr>
              <a:t>should go through the observation </a:t>
            </a:r>
            <a:r>
              <a:rPr lang="en-US" sz="2000" dirty="0" smtClean="0">
                <a:solidFill>
                  <a:schemeClr val="bg1"/>
                </a:solidFill>
              </a:rPr>
              <a:t>point (usually called </a:t>
            </a:r>
            <a:r>
              <a:rPr lang="en-US" sz="2000" i="1" u="sng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774421" y="5232575"/>
            <a:ext cx="4565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(This simplifies the dot product calculation.)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3161182" y="843242"/>
          <a:ext cx="2425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6" imgW="1040948" imgH="380835" progId="Equation.DSMT4">
                  <p:embed/>
                </p:oleObj>
              </mc:Choice>
              <mc:Fallback>
                <p:oleObj name="Equation" r:id="rId6" imgW="1040948" imgH="380835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82" y="843242"/>
                        <a:ext cx="2425700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908431" y="4011211"/>
            <a:ext cx="2475161" cy="2520218"/>
            <a:chOff x="5908431" y="4011211"/>
            <a:chExt cx="2475161" cy="2520218"/>
          </a:xfrm>
        </p:grpSpPr>
        <p:sp>
          <p:nvSpPr>
            <p:cNvPr id="6156" name="Line 9"/>
            <p:cNvSpPr>
              <a:spLocks noChangeShapeType="1"/>
            </p:cNvSpPr>
            <p:nvPr/>
          </p:nvSpPr>
          <p:spPr bwMode="auto">
            <a:xfrm flipV="1">
              <a:off x="7512140" y="4702629"/>
              <a:ext cx="265283" cy="33014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 flipV="1">
              <a:off x="7414572" y="4310743"/>
              <a:ext cx="563819" cy="675577"/>
            </a:xfrm>
            <a:prstGeom prst="line">
              <a:avLst/>
            </a:prstGeom>
            <a:noFill/>
            <a:ln w="38100">
              <a:solidFill>
                <a:srgbClr val="DBD600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48" name="Object 11"/>
            <p:cNvGraphicFramePr>
              <a:graphicFrameLocks noChangeAspect="1"/>
            </p:cNvGraphicFramePr>
            <p:nvPr/>
          </p:nvGraphicFramePr>
          <p:xfrm>
            <a:off x="7851274" y="4654341"/>
            <a:ext cx="26193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Equation" r:id="rId8" imgW="126835" imgH="202936" progId="Equation.DSMT4">
                    <p:embed/>
                  </p:oleObj>
                </mc:Choice>
                <mc:Fallback>
                  <p:oleObj name="Equation" r:id="rId8" imgW="126835" imgH="202936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1274" y="4654341"/>
                          <a:ext cx="261938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Text Box 13"/>
            <p:cNvSpPr txBox="1">
              <a:spLocks noChangeArrowheads="1"/>
            </p:cNvSpPr>
            <p:nvPr/>
          </p:nvSpPr>
          <p:spPr bwMode="auto">
            <a:xfrm>
              <a:off x="8013704" y="4011211"/>
              <a:ext cx="3698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u="sng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08431" y="4843305"/>
              <a:ext cx="1688124" cy="168812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64947" y="5014127"/>
              <a:ext cx="110531" cy="11053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58" name="Text Box 12"/>
            <p:cNvSpPr txBox="1">
              <a:spLocks noChangeArrowheads="1"/>
            </p:cNvSpPr>
            <p:nvPr/>
          </p:nvSpPr>
          <p:spPr bwMode="auto">
            <a:xfrm>
              <a:off x="7631937" y="5783071"/>
              <a:ext cx="336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2682352" y="0"/>
            <a:ext cx="3629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621714" y="2584354"/>
            <a:ext cx="1022350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3561857" y="1072149"/>
            <a:ext cx="17379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hlink"/>
                </a:solidFill>
              </a:rPr>
              <a:t>Point </a:t>
            </a:r>
            <a:r>
              <a:rPr lang="en-US" sz="2000" b="1" dirty="0">
                <a:solidFill>
                  <a:schemeClr val="hlink"/>
                </a:solidFill>
              </a:rPr>
              <a:t>charge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E90C1-1D2E-4038-A6B3-46D3DF6DCC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41"/>
          <p:cNvGrpSpPr/>
          <p:nvPr/>
        </p:nvGrpSpPr>
        <p:grpSpPr>
          <a:xfrm>
            <a:off x="910247" y="2215629"/>
            <a:ext cx="3312264" cy="2921783"/>
            <a:chOff x="321524" y="1263650"/>
            <a:chExt cx="3312264" cy="2921783"/>
          </a:xfrm>
        </p:grpSpPr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H="1">
              <a:off x="1851618" y="1646256"/>
              <a:ext cx="1587" cy="1625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616543" y="3271856"/>
              <a:ext cx="1209675" cy="7080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>
              <a:off x="1826218" y="3271856"/>
              <a:ext cx="14112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725613" y="311785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37"/>
            <p:cNvGraphicFramePr>
              <a:graphicFrameLocks noChangeAspect="1"/>
            </p:cNvGraphicFramePr>
            <p:nvPr/>
          </p:nvGraphicFramePr>
          <p:xfrm>
            <a:off x="1912329" y="3409929"/>
            <a:ext cx="2190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0" name="Equation" r:id="rId4" imgW="126780" imgH="164814" progId="Equation.DSMT4">
                    <p:embed/>
                  </p:oleObj>
                </mc:Choice>
                <mc:Fallback>
                  <p:oleObj name="Equation" r:id="rId4" imgW="126780" imgH="164814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329" y="3409929"/>
                          <a:ext cx="21907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7"/>
            <p:cNvGraphicFramePr>
              <a:graphicFrameLocks noChangeAspect="1"/>
            </p:cNvGraphicFramePr>
            <p:nvPr/>
          </p:nvGraphicFramePr>
          <p:xfrm>
            <a:off x="321524" y="3945721"/>
            <a:ext cx="2190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524" y="3945721"/>
                          <a:ext cx="219075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37"/>
            <p:cNvGraphicFramePr>
              <a:graphicFrameLocks noChangeAspect="1"/>
            </p:cNvGraphicFramePr>
            <p:nvPr/>
          </p:nvGraphicFramePr>
          <p:xfrm>
            <a:off x="3392488" y="3158777"/>
            <a:ext cx="2413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2488" y="3158777"/>
                          <a:ext cx="2413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7"/>
            <p:cNvGraphicFramePr>
              <a:graphicFrameLocks noChangeAspect="1"/>
            </p:cNvGraphicFramePr>
            <p:nvPr/>
          </p:nvGraphicFramePr>
          <p:xfrm>
            <a:off x="1752600" y="1263650"/>
            <a:ext cx="219075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3" name="Equation" r:id="rId10" imgW="126725" imgH="126725" progId="Equation.DSMT4">
                    <p:embed/>
                  </p:oleObj>
                </mc:Choice>
                <mc:Fallback>
                  <p:oleObj name="Equation" r:id="rId10" imgW="126725" imgH="126725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263650"/>
                          <a:ext cx="219075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9186</TotalTime>
  <Words>679</Words>
  <Application>Microsoft Office PowerPoint</Application>
  <PresentationFormat>On-screen Show (4:3)</PresentationFormat>
  <Paragraphs>167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Jackson, David R</cp:lastModifiedBy>
  <cp:revision>705</cp:revision>
  <cp:lastPrinted>1999-08-25T18:07:04Z</cp:lastPrinted>
  <dcterms:created xsi:type="dcterms:W3CDTF">1999-08-24T13:57:19Z</dcterms:created>
  <dcterms:modified xsi:type="dcterms:W3CDTF">2023-02-17T02:50:24Z</dcterms:modified>
</cp:coreProperties>
</file>